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1"/>
  </p:sldMasterIdLst>
  <p:notesMasterIdLst>
    <p:notesMasterId r:id="rId35"/>
  </p:notesMasterIdLst>
  <p:handoutMasterIdLst>
    <p:handoutMasterId r:id="rId36"/>
  </p:handoutMasterIdLst>
  <p:sldIdLst>
    <p:sldId id="363" r:id="rId2"/>
    <p:sldId id="259" r:id="rId3"/>
    <p:sldId id="283" r:id="rId4"/>
    <p:sldId id="285" r:id="rId5"/>
    <p:sldId id="286" r:id="rId6"/>
    <p:sldId id="287" r:id="rId7"/>
    <p:sldId id="288" r:id="rId8"/>
    <p:sldId id="348" r:id="rId9"/>
    <p:sldId id="289" r:id="rId10"/>
    <p:sldId id="365" r:id="rId11"/>
    <p:sldId id="290" r:id="rId12"/>
    <p:sldId id="366" r:id="rId13"/>
    <p:sldId id="291" r:id="rId14"/>
    <p:sldId id="367" r:id="rId15"/>
    <p:sldId id="292" r:id="rId16"/>
    <p:sldId id="368" r:id="rId17"/>
    <p:sldId id="297" r:id="rId18"/>
    <p:sldId id="298" r:id="rId19"/>
    <p:sldId id="350" r:id="rId20"/>
    <p:sldId id="299" r:id="rId21"/>
    <p:sldId id="300" r:id="rId22"/>
    <p:sldId id="303" r:id="rId23"/>
    <p:sldId id="325" r:id="rId24"/>
    <p:sldId id="326" r:id="rId25"/>
    <p:sldId id="329" r:id="rId26"/>
    <p:sldId id="327" r:id="rId27"/>
    <p:sldId id="339" r:id="rId28"/>
    <p:sldId id="340" r:id="rId29"/>
    <p:sldId id="330" r:id="rId30"/>
    <p:sldId id="342" r:id="rId31"/>
    <p:sldId id="331" r:id="rId32"/>
    <p:sldId id="352" r:id="rId33"/>
    <p:sldId id="271" r:id="rId34"/>
  </p:sldIdLst>
  <p:sldSz cx="9144000" cy="6858000" type="screen4x3"/>
  <p:notesSz cx="7315200" cy="9601200"/>
  <p:custDataLst>
    <p:tags r:id="rId3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429496729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95DD"/>
    <a:srgbClr val="FFFFFF"/>
    <a:srgbClr val="CDDDF2"/>
    <a:srgbClr val="E8EFF9"/>
    <a:srgbClr val="5F5F5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54" autoAdjust="0"/>
    <p:restoredTop sz="92883" autoAdjust="0"/>
  </p:normalViewPr>
  <p:slideViewPr>
    <p:cSldViewPr>
      <p:cViewPr varScale="1">
        <p:scale>
          <a:sx n="59" d="100"/>
          <a:sy n="59" d="100"/>
        </p:scale>
        <p:origin x="1112"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802" y="-108"/>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48" cy="479539"/>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sz="quarter" idx="1"/>
          </p:nvPr>
        </p:nvSpPr>
        <p:spPr>
          <a:xfrm>
            <a:off x="4143918" y="0"/>
            <a:ext cx="3169647" cy="479539"/>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D617EAD6-CE60-4F38-930B-F5C2FD75BC5E}" type="datetimeFigureOut">
              <a:rPr lang="en-US"/>
              <a:pPr>
                <a:defRPr/>
              </a:pPr>
              <a:t>2/15/2021</a:t>
            </a:fld>
            <a:endParaRPr lang="en-US" dirty="0"/>
          </a:p>
        </p:txBody>
      </p:sp>
      <p:sp>
        <p:nvSpPr>
          <p:cNvPr id="4" name="Footer Placeholder 3"/>
          <p:cNvSpPr>
            <a:spLocks noGrp="1"/>
          </p:cNvSpPr>
          <p:nvPr>
            <p:ph type="ftr" sz="quarter" idx="2"/>
          </p:nvPr>
        </p:nvSpPr>
        <p:spPr>
          <a:xfrm>
            <a:off x="0" y="9120172"/>
            <a:ext cx="3169648" cy="479539"/>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en-US" dirty="0"/>
              <a:t>Copyright © 2011 EMC Corporation. Do not Copy - All Rights Reserved.</a:t>
            </a:r>
          </a:p>
        </p:txBody>
      </p:sp>
      <p:sp>
        <p:nvSpPr>
          <p:cNvPr id="5" name="Slide Number Placeholder 4"/>
          <p:cNvSpPr>
            <a:spLocks noGrp="1"/>
          </p:cNvSpPr>
          <p:nvPr>
            <p:ph type="sldNum" sz="quarter" idx="3"/>
          </p:nvPr>
        </p:nvSpPr>
        <p:spPr>
          <a:xfrm>
            <a:off x="4143918" y="9120172"/>
            <a:ext cx="3169647" cy="479539"/>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2B069B7A-8905-43AF-A028-F6D70E0285A9}" type="slidenum">
              <a:rPr lang="en-US"/>
              <a:pPr>
                <a:defRPr/>
              </a:pPr>
              <a:t>‹#›</a:t>
            </a:fld>
            <a:endParaRPr lang="en-US" dirty="0"/>
          </a:p>
        </p:txBody>
      </p:sp>
    </p:spTree>
    <p:extLst>
      <p:ext uri="{BB962C8B-B14F-4D97-AF65-F5344CB8AC3E}">
        <p14:creationId xmlns:p14="http://schemas.microsoft.com/office/powerpoint/2010/main" val="29051269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7315200" cy="479539"/>
          </a:xfrm>
          <a:prstGeom prst="rect">
            <a:avLst/>
          </a:prstGeom>
        </p:spPr>
        <p:txBody>
          <a:bodyPr vert="horz" lIns="96661" tIns="48331" rIns="96661" bIns="48331" rtlCol="0" anchor="ctr"/>
          <a:lstStyle>
            <a:lvl1pPr algn="ctr" fontAlgn="auto">
              <a:spcBef>
                <a:spcPts val="0"/>
              </a:spcBef>
              <a:spcAft>
                <a:spcPts val="0"/>
              </a:spcAft>
              <a:defRPr sz="1300" dirty="0">
                <a:latin typeface="MetaNormalLF-Roman" pitchFamily="34" charset="0"/>
                <a:cs typeface="+mn-cs"/>
              </a:defRPr>
            </a:lvl1pPr>
            <a:extLst/>
          </a:lstStyle>
          <a:p>
            <a:pPr>
              <a:defRPr/>
            </a:pPr>
            <a:endParaRPr lang="en-US" dirty="0"/>
          </a:p>
        </p:txBody>
      </p:sp>
      <p:sp>
        <p:nvSpPr>
          <p:cNvPr id="4" name="Slide Image Placeholder 3"/>
          <p:cNvSpPr>
            <a:spLocks noGrp="1" noRot="1" noChangeAspect="1"/>
          </p:cNvSpPr>
          <p:nvPr>
            <p:ph type="sldImg" idx="2"/>
          </p:nvPr>
        </p:nvSpPr>
        <p:spPr>
          <a:xfrm>
            <a:off x="1016000" y="579438"/>
            <a:ext cx="5202238" cy="3900487"/>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487136" y="4640506"/>
            <a:ext cx="6340930" cy="4560086"/>
          </a:xfrm>
          <a:prstGeom prst="rect">
            <a:avLst/>
          </a:prstGeom>
        </p:spPr>
        <p:txBody>
          <a:bodyPr vert="horz" lIns="96661" tIns="48331" rIns="96661" bIns="483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281011"/>
            <a:ext cx="4550953" cy="320189"/>
          </a:xfrm>
          <a:prstGeom prst="rect">
            <a:avLst/>
          </a:prstGeom>
        </p:spPr>
        <p:txBody>
          <a:bodyPr vert="horz" lIns="96661" tIns="48331" rIns="96661" bIns="48331" rtlCol="0" anchor="b"/>
          <a:lstStyle>
            <a:lvl1pPr algn="l" fontAlgn="auto">
              <a:spcBef>
                <a:spcPts val="0"/>
              </a:spcBef>
              <a:spcAft>
                <a:spcPts val="0"/>
              </a:spcAft>
              <a:defRPr sz="1000">
                <a:latin typeface="MetaNormalLF-Roman" pitchFamily="34" charset="0"/>
                <a:cs typeface="+mn-cs"/>
              </a:defRPr>
            </a:lvl1pPr>
            <a:extLst/>
          </a:lstStyle>
          <a:p>
            <a:pPr>
              <a:defRPr/>
            </a:pPr>
            <a:r>
              <a:rPr lang="en-US" dirty="0"/>
              <a:t>Copyright © 2011 EMC Corporation. Do not Copy - All Rights Reserved.</a:t>
            </a:r>
          </a:p>
        </p:txBody>
      </p:sp>
      <p:sp>
        <p:nvSpPr>
          <p:cNvPr id="7" name="Slide Number Placeholder 6"/>
          <p:cNvSpPr>
            <a:spLocks noGrp="1"/>
          </p:cNvSpPr>
          <p:nvPr>
            <p:ph type="sldNum" sz="quarter" idx="5"/>
          </p:nvPr>
        </p:nvSpPr>
        <p:spPr>
          <a:xfrm>
            <a:off x="6828065" y="9281011"/>
            <a:ext cx="485500" cy="320189"/>
          </a:xfrm>
          <a:prstGeom prst="rect">
            <a:avLst/>
          </a:prstGeom>
        </p:spPr>
        <p:txBody>
          <a:bodyPr vert="horz" lIns="96661" tIns="48331" rIns="96661" bIns="48331" rtlCol="0" anchor="b"/>
          <a:lstStyle>
            <a:lvl1pPr algn="r" fontAlgn="auto">
              <a:spcBef>
                <a:spcPts val="0"/>
              </a:spcBef>
              <a:spcAft>
                <a:spcPts val="0"/>
              </a:spcAft>
              <a:defRPr sz="1000">
                <a:latin typeface="MetaNormalLF-Roman" pitchFamily="34" charset="0"/>
                <a:cs typeface="+mn-cs"/>
              </a:defRPr>
            </a:lvl1pPr>
            <a:extLst/>
          </a:lstStyle>
          <a:p>
            <a:pPr>
              <a:defRPr/>
            </a:pPr>
            <a:fld id="{A7B67331-B193-4C07-A248-F1CAF153C01F}" type="slidenum">
              <a:rPr lang="en-US"/>
              <a:pPr>
                <a:defRPr/>
              </a:pPr>
              <a:t>‹#›</a:t>
            </a:fld>
            <a:endParaRPr lang="en-US" dirty="0"/>
          </a:p>
        </p:txBody>
      </p:sp>
    </p:spTree>
    <p:extLst>
      <p:ext uri="{BB962C8B-B14F-4D97-AF65-F5344CB8AC3E}">
        <p14:creationId xmlns:p14="http://schemas.microsoft.com/office/powerpoint/2010/main" val="179303426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indent="-228600" algn="l" rtl="0" eaLnBrk="0" fontAlgn="base" hangingPunct="0">
      <a:spcBef>
        <a:spcPct val="30000"/>
      </a:spcBef>
      <a:spcAft>
        <a:spcPct val="0"/>
      </a:spcAft>
      <a:buSzPct val="120000"/>
      <a:buFont typeface="Arial" charset="0"/>
      <a:buChar char="•"/>
      <a:defRPr sz="1200" kern="1200">
        <a:solidFill>
          <a:schemeClr val="tx1"/>
        </a:solidFill>
        <a:latin typeface="Calibri" pitchFamily="34" charset="0"/>
        <a:ea typeface="+mn-ea"/>
        <a:cs typeface="+mn-cs"/>
      </a:defRPr>
    </a:lvl2pPr>
    <a:lvl3pPr marL="685800" indent="-228600" algn="l" rtl="0" eaLnBrk="0" fontAlgn="base" hangingPunct="0">
      <a:spcBef>
        <a:spcPct val="30000"/>
      </a:spcBef>
      <a:spcAft>
        <a:spcPct val="0"/>
      </a:spcAft>
      <a:buFont typeface="Webdings" pitchFamily="18" charset="2"/>
      <a:buChar char="4"/>
      <a:defRPr sz="1200" kern="1200">
        <a:solidFill>
          <a:schemeClr val="tx1"/>
        </a:solidFill>
        <a:latin typeface="Calibri" pitchFamily="34" charset="0"/>
        <a:ea typeface="+mn-ea"/>
        <a:cs typeface="+mn-cs"/>
      </a:defRPr>
    </a:lvl3pPr>
    <a:lvl4pPr marL="914400" indent="-228600" algn="l" rtl="0" eaLnBrk="0" fontAlgn="base" hangingPunct="0">
      <a:spcBef>
        <a:spcPct val="30000"/>
      </a:spcBef>
      <a:spcAft>
        <a:spcPct val="0"/>
      </a:spcAft>
      <a:buFont typeface="Webdings" pitchFamily="18" charset="2"/>
      <a:buChar char="8"/>
      <a:defRPr sz="1200" kern="1200">
        <a:solidFill>
          <a:schemeClr val="tx1"/>
        </a:solidFill>
        <a:latin typeface="Calibri" pitchFamily="34" charset="0"/>
        <a:ea typeface="+mn-ea"/>
        <a:cs typeface="+mn-cs"/>
      </a:defRPr>
    </a:lvl4pPr>
    <a:lvl5pPr marL="1143000" indent="-228600" algn="l" rtl="0" eaLnBrk="0" fontAlgn="base" hangingPunct="0">
      <a:spcBef>
        <a:spcPct val="30000"/>
      </a:spcBef>
      <a:spcAft>
        <a:spcPct val="0"/>
      </a:spcAft>
      <a:buFont typeface="Arial" charset="0"/>
      <a:buChar char="•"/>
      <a:defRPr sz="1200" kern="1200">
        <a:solidFill>
          <a:schemeClr val="tx1"/>
        </a:solidFill>
        <a:latin typeface="Calibri" pitchFamily="34" charset="0"/>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87681" y="560070"/>
            <a:ext cx="6339840" cy="8641080"/>
          </a:xfrm>
        </p:spPr>
        <p:txBody>
          <a:bodyPr>
            <a:normAutofit/>
          </a:bodyPr>
          <a:lstStyle/>
          <a:p>
            <a:endParaRPr lang="en-US" sz="4400" dirty="0">
              <a:solidFill>
                <a:srgbClr val="2C95DD"/>
              </a:solidFill>
              <a:latin typeface="+mj-lt"/>
            </a:endParaRPr>
          </a:p>
          <a:p>
            <a:endParaRPr lang="en-US" sz="4400" dirty="0">
              <a:solidFill>
                <a:srgbClr val="2C95DD"/>
              </a:solidFill>
              <a:latin typeface="+mj-lt"/>
            </a:endParaRPr>
          </a:p>
          <a:p>
            <a:endParaRPr lang="en-US" sz="4400" dirty="0">
              <a:solidFill>
                <a:srgbClr val="2C95DD"/>
              </a:solidFill>
              <a:latin typeface="+mj-lt"/>
            </a:endParaRPr>
          </a:p>
          <a:p>
            <a:pPr algn="ctr"/>
            <a:r>
              <a:rPr lang="en-US" sz="4400" dirty="0">
                <a:solidFill>
                  <a:srgbClr val="2C95DD"/>
                </a:solidFill>
                <a:latin typeface="+mj-lt"/>
              </a:rPr>
              <a:t>Module – 3 </a:t>
            </a:r>
          </a:p>
          <a:p>
            <a:pPr algn="ctr"/>
            <a:r>
              <a:rPr lang="en-US" sz="4400" dirty="0">
                <a:solidFill>
                  <a:srgbClr val="2C95DD"/>
                </a:solidFill>
                <a:latin typeface="+mj-lt"/>
              </a:rPr>
              <a:t>Virtualized Data Center – Compute </a:t>
            </a:r>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a:t>In a full virtualization, Binary Translation (BT) of operating system (OS) instructions is essential. Binary Translation means</a:t>
            </a:r>
            <a:r>
              <a:rPr lang="en-US" baseline="0" dirty="0"/>
              <a:t> </a:t>
            </a:r>
            <a:r>
              <a:rPr lang="en-US" dirty="0"/>
              <a:t>replacing the guest operating system (an </a:t>
            </a:r>
            <a:r>
              <a:rPr lang="en-US" b="0" u="none" dirty="0"/>
              <a:t>operating system </a:t>
            </a:r>
            <a:r>
              <a:rPr lang="en-US" dirty="0"/>
              <a:t>running on a virtual machine) instructions that cannot be virtualized, with new instructions that have the same effect on the virtual hardware. Application requests work as they would otherwise on a physical machine. Each virtual machine is assigned </a:t>
            </a:r>
            <a:r>
              <a:rPr lang="en-US" b="0" u="none" dirty="0"/>
              <a:t>a</a:t>
            </a:r>
            <a:r>
              <a:rPr lang="en-US" dirty="0"/>
              <a:t> Virtual Machine Monitor (VMM), which performs Binary Translation and provides each virtual machine all the services similar to a physical compute, including a virtual BIOS and virtual devices.</a:t>
            </a:r>
          </a:p>
          <a:p>
            <a:r>
              <a:rPr lang="en-US" dirty="0"/>
              <a:t>Binary Translation provides ‘Full Virtualization’ </a:t>
            </a:r>
            <a:r>
              <a:rPr lang="en-US" baseline="0" dirty="0"/>
              <a:t>because t</a:t>
            </a:r>
            <a:r>
              <a:rPr lang="en-US" dirty="0"/>
              <a:t>he</a:t>
            </a:r>
            <a:r>
              <a:rPr lang="en-US" baseline="0" dirty="0"/>
              <a:t> hypervisor completely decouples the guest operating system from the underlying hardware. </a:t>
            </a:r>
            <a:r>
              <a:rPr lang="en-US" dirty="0"/>
              <a:t>The guest operating system is not aware that it is being virtualized and requires no modification. </a:t>
            </a:r>
          </a:p>
          <a:p>
            <a:r>
              <a:rPr lang="en-US" dirty="0"/>
              <a:t>VMware ESX/</a:t>
            </a:r>
            <a:r>
              <a:rPr lang="en-US" dirty="0" err="1"/>
              <a:t>ESXi</a:t>
            </a:r>
            <a:r>
              <a:rPr lang="en-US" dirty="0"/>
              <a:t> and Microsoft Hyper-V are product examples that implement the full virtualization technique.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A56B20A6-A72A-4E57-A1F4-CF6EB46DDA7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1200" kern="1200" baseline="0" dirty="0">
                <a:solidFill>
                  <a:schemeClr val="tx1"/>
                </a:solidFill>
                <a:latin typeface="Calibri" pitchFamily="34" charset="0"/>
                <a:ea typeface="+mn-ea"/>
                <a:cs typeface="+mn-cs"/>
              </a:rPr>
              <a:t>In </a:t>
            </a:r>
            <a:r>
              <a:rPr lang="en-US" sz="1200" kern="1200" baseline="0" dirty="0" err="1">
                <a:solidFill>
                  <a:schemeClr val="tx1"/>
                </a:solidFill>
                <a:latin typeface="Calibri" pitchFamily="34" charset="0"/>
                <a:ea typeface="+mn-ea"/>
                <a:cs typeface="+mn-cs"/>
              </a:rPr>
              <a:t>paravirtualization</a:t>
            </a:r>
            <a:r>
              <a:rPr lang="en-US" sz="1200" kern="1200" baseline="0" dirty="0">
                <a:solidFill>
                  <a:schemeClr val="tx1"/>
                </a:solidFill>
                <a:latin typeface="Calibri" pitchFamily="34" charset="0"/>
                <a:ea typeface="+mn-ea"/>
                <a:cs typeface="+mn-cs"/>
              </a:rPr>
              <a:t>, guest operating</a:t>
            </a:r>
            <a:r>
              <a:rPr lang="en-US" sz="1200" kern="1200" dirty="0">
                <a:solidFill>
                  <a:schemeClr val="tx1"/>
                </a:solidFill>
                <a:latin typeface="Calibri" pitchFamily="34" charset="0"/>
                <a:ea typeface="+mn-ea"/>
                <a:cs typeface="+mn-cs"/>
              </a:rPr>
              <a:t> systems (OSs) are aware of </a:t>
            </a:r>
            <a:r>
              <a:rPr lang="en-US" dirty="0"/>
              <a:t>being virtualized. In this </a:t>
            </a:r>
            <a:r>
              <a:rPr lang="en-US" sz="1200" kern="1200" baseline="0" dirty="0">
                <a:solidFill>
                  <a:schemeClr val="tx1"/>
                </a:solidFill>
                <a:latin typeface="Calibri" pitchFamily="34" charset="0"/>
                <a:ea typeface="+mn-ea"/>
                <a:cs typeface="+mn-cs"/>
              </a:rPr>
              <a:t>approach, the</a:t>
            </a:r>
            <a:r>
              <a:rPr lang="en-US" sz="1200" kern="1200" dirty="0">
                <a:solidFill>
                  <a:schemeClr val="tx1"/>
                </a:solidFill>
                <a:latin typeface="Calibri" pitchFamily="34" charset="0"/>
                <a:ea typeface="+mn-ea"/>
                <a:cs typeface="+mn-cs"/>
              </a:rPr>
              <a:t> </a:t>
            </a:r>
            <a:r>
              <a:rPr lang="en-US" sz="1200" kern="1200" baseline="0" dirty="0">
                <a:solidFill>
                  <a:schemeClr val="tx1"/>
                </a:solidFill>
                <a:latin typeface="Calibri" pitchFamily="34" charset="0"/>
                <a:ea typeface="+mn-ea"/>
                <a:cs typeface="+mn-cs"/>
              </a:rPr>
              <a:t>guest operating system kernel is modified to eliminate the need for Binary </a:t>
            </a:r>
            <a:r>
              <a:rPr lang="en-US" dirty="0"/>
              <a:t>T</a:t>
            </a:r>
            <a:r>
              <a:rPr lang="en-US" sz="1200" kern="1200" baseline="0" dirty="0">
                <a:solidFill>
                  <a:schemeClr val="tx1"/>
                </a:solidFill>
                <a:latin typeface="Calibri" pitchFamily="34" charset="0"/>
                <a:ea typeface="+mn-ea"/>
                <a:cs typeface="+mn-cs"/>
              </a:rPr>
              <a:t>ranslation. While it is possible to modify open source operating</a:t>
            </a:r>
            <a:r>
              <a:rPr lang="en-US" sz="1200" kern="1200" dirty="0">
                <a:solidFill>
                  <a:schemeClr val="tx1"/>
                </a:solidFill>
                <a:latin typeface="Calibri" pitchFamily="34" charset="0"/>
                <a:ea typeface="+mn-ea"/>
                <a:cs typeface="+mn-cs"/>
              </a:rPr>
              <a:t> s</a:t>
            </a:r>
            <a:r>
              <a:rPr lang="en-US" sz="1200" kern="1200" baseline="0" dirty="0">
                <a:solidFill>
                  <a:schemeClr val="tx1"/>
                </a:solidFill>
                <a:latin typeface="Calibri" pitchFamily="34" charset="0"/>
                <a:ea typeface="+mn-ea"/>
                <a:cs typeface="+mn-cs"/>
              </a:rPr>
              <a:t>ystems, such as Linux and </a:t>
            </a:r>
            <a:r>
              <a:rPr lang="en-US" sz="1200" kern="1200" baseline="0" dirty="0" err="1">
                <a:solidFill>
                  <a:schemeClr val="tx1"/>
                </a:solidFill>
                <a:latin typeface="Calibri" pitchFamily="34" charset="0"/>
                <a:ea typeface="+mn-ea"/>
                <a:cs typeface="+mn-cs"/>
              </a:rPr>
              <a:t>OpenBSD</a:t>
            </a:r>
            <a:r>
              <a:rPr lang="en-US" sz="1200" kern="1200" baseline="0" dirty="0">
                <a:solidFill>
                  <a:schemeClr val="tx1"/>
                </a:solidFill>
                <a:latin typeface="Calibri" pitchFamily="34" charset="0"/>
                <a:ea typeface="+mn-ea"/>
                <a:cs typeface="+mn-cs"/>
              </a:rPr>
              <a:t>, it is not possible to modify “closed” source operating</a:t>
            </a:r>
            <a:r>
              <a:rPr lang="en-US" sz="1200" kern="1200" dirty="0">
                <a:solidFill>
                  <a:schemeClr val="tx1"/>
                </a:solidFill>
                <a:latin typeface="Calibri" pitchFamily="34" charset="0"/>
                <a:ea typeface="+mn-ea"/>
                <a:cs typeface="+mn-cs"/>
              </a:rPr>
              <a:t> s</a:t>
            </a:r>
            <a:r>
              <a:rPr lang="en-US" sz="1200" kern="1200" baseline="0" dirty="0">
                <a:solidFill>
                  <a:schemeClr val="tx1"/>
                </a:solidFill>
                <a:latin typeface="Calibri" pitchFamily="34" charset="0"/>
                <a:ea typeface="+mn-ea"/>
                <a:cs typeface="+mn-cs"/>
              </a:rPr>
              <a:t>ystems such as Microsoft Windows. </a:t>
            </a:r>
            <a:r>
              <a:rPr lang="en-US" sz="1200" kern="1200" baseline="0" dirty="0" err="1">
                <a:solidFill>
                  <a:schemeClr val="tx1"/>
                </a:solidFill>
                <a:latin typeface="Calibri" pitchFamily="34" charset="0"/>
                <a:ea typeface="+mn-ea"/>
                <a:cs typeface="+mn-cs"/>
              </a:rPr>
              <a:t>Paravirtualization</a:t>
            </a:r>
            <a:r>
              <a:rPr lang="en-US" sz="1200" kern="1200" baseline="0" dirty="0">
                <a:solidFill>
                  <a:schemeClr val="tx1"/>
                </a:solidFill>
                <a:latin typeface="Calibri" pitchFamily="34" charset="0"/>
                <a:ea typeface="+mn-ea"/>
                <a:cs typeface="+mn-cs"/>
              </a:rPr>
              <a:t> is possible in open source operating systems. A full virtualization approach should be adopted for unmodified guest operating systems such as Microsoft Windows.</a:t>
            </a:r>
          </a:p>
          <a:p>
            <a:r>
              <a:rPr lang="en-US" dirty="0" err="1"/>
              <a:t>Xen</a:t>
            </a:r>
            <a:r>
              <a:rPr lang="en-US" dirty="0"/>
              <a:t> and KVM are product examples of </a:t>
            </a:r>
            <a:r>
              <a:rPr lang="en-US" dirty="0" err="1"/>
              <a:t>paravirtualization</a:t>
            </a:r>
            <a:r>
              <a:rPr lang="en-US" dirty="0"/>
              <a:t>.</a:t>
            </a:r>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1DF7725F-0879-4BB4-80BF-F42695810571}"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baseline="0" dirty="0">
                <a:solidFill>
                  <a:schemeClr val="tx1"/>
                </a:solidFill>
              </a:rPr>
              <a:t>Hardware assisted virtualization is accomplished by making hypervisor-aware CPU to handle </a:t>
            </a:r>
            <a:r>
              <a:rPr lang="en-US" dirty="0">
                <a:solidFill>
                  <a:srgbClr val="10100F"/>
                </a:solidFill>
              </a:rPr>
              <a:t>privileged </a:t>
            </a:r>
            <a:r>
              <a:rPr lang="en-US" dirty="0"/>
              <a:t>instructions</a:t>
            </a:r>
            <a:r>
              <a:rPr lang="en-US" baseline="0" dirty="0">
                <a:solidFill>
                  <a:schemeClr val="tx1"/>
                </a:solidFill>
              </a:rPr>
              <a:t>. Currently, both Intel and AMD offer x86 CPUs with extensions. Though </a:t>
            </a:r>
            <a:r>
              <a:rPr lang="en-US" baseline="0" dirty="0" err="1">
                <a:solidFill>
                  <a:schemeClr val="tx1"/>
                </a:solidFill>
              </a:rPr>
              <a:t>virtualizing</a:t>
            </a:r>
            <a:r>
              <a:rPr lang="en-US" baseline="0" dirty="0">
                <a:solidFill>
                  <a:schemeClr val="tx1"/>
                </a:solidFill>
              </a:rPr>
              <a:t> the x86 instruction set decreases the hypervisor overhead, it does increase the CPU overhead. Generally, this is seen as negligible, because the machine is usually bound by memory than processing power. </a:t>
            </a:r>
          </a:p>
          <a:p>
            <a:r>
              <a:rPr lang="en-US" sz="1200" kern="1200" baseline="0" dirty="0">
                <a:solidFill>
                  <a:schemeClr val="tx1"/>
                </a:solidFill>
                <a:latin typeface="Calibri" pitchFamily="34" charset="0"/>
                <a:ea typeface="+mn-ea"/>
                <a:cs typeface="+mn-cs"/>
              </a:rPr>
              <a:t>The hardware virtualization support enabled by AMD-V and Intel VT technologies introduces virtualization in the x86 processor architecture. Currently, hardware</a:t>
            </a:r>
            <a:r>
              <a:rPr lang="en-US" sz="1200" kern="1200" dirty="0">
                <a:solidFill>
                  <a:schemeClr val="tx1"/>
                </a:solidFill>
                <a:latin typeface="Calibri" pitchFamily="34" charset="0"/>
                <a:ea typeface="+mn-ea"/>
                <a:cs typeface="+mn-cs"/>
              </a:rPr>
              <a:t> </a:t>
            </a:r>
            <a:r>
              <a:rPr lang="en-US" sz="1200" kern="1200" baseline="0" dirty="0">
                <a:solidFill>
                  <a:schemeClr val="tx1"/>
                </a:solidFill>
                <a:latin typeface="Calibri" pitchFamily="34" charset="0"/>
                <a:ea typeface="+mn-ea"/>
                <a:cs typeface="+mn-cs"/>
              </a:rPr>
              <a:t>assisted virtualization supports both CPU and</a:t>
            </a:r>
            <a:r>
              <a:rPr lang="en-US" sz="1200" kern="1200" dirty="0">
                <a:solidFill>
                  <a:schemeClr val="tx1"/>
                </a:solidFill>
                <a:latin typeface="Calibri" pitchFamily="34" charset="0"/>
                <a:ea typeface="+mn-ea"/>
                <a:cs typeface="+mn-cs"/>
              </a:rPr>
              <a:t> memory</a:t>
            </a:r>
            <a:r>
              <a:rPr lang="en-US" sz="1200" kern="1200" baseline="0" dirty="0">
                <a:solidFill>
                  <a:schemeClr val="tx1"/>
                </a:solidFill>
                <a:latin typeface="Calibri" pitchFamily="34" charset="0"/>
                <a:ea typeface="+mn-ea"/>
                <a:cs typeface="+mn-cs"/>
              </a:rPr>
              <a:t> virtualization.</a:t>
            </a:r>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2A5083DB-4E7D-43AD-9669-99ADDA615192}"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From a user’s perspective, a virtual machine (VM) is a logical compute system just like a physical machine </a:t>
            </a:r>
            <a:r>
              <a:rPr lang="en-US" b="0" u="none" dirty="0"/>
              <a:t>that</a:t>
            </a:r>
            <a:r>
              <a:rPr lang="en-US" b="1" u="none" dirty="0"/>
              <a:t> </a:t>
            </a:r>
            <a:r>
              <a:rPr lang="en-US" dirty="0"/>
              <a:t>runs an operating system (OS) and application. An operating system that runs within a virtual machine is called a guest operating system. At a time, only one supported guest operating system can run on a single virtual machine. Each virtual machine is independent and can run its own application.</a:t>
            </a:r>
          </a:p>
          <a:p>
            <a:r>
              <a:rPr lang="en-US" dirty="0"/>
              <a:t>From a hypervisor perspective, a virtual machine is a discrete set of files. The set includes a configuration file, virtual disk files, virtual BIOS file, virtual machine swap file, and a log file.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25C5D535-8B31-4C97-A311-5282DF27D754}" type="slidenum">
              <a:rPr lang="en-US" smtClean="0"/>
              <a:pPr>
                <a:defRPr/>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normAutofit/>
          </a:bodyPr>
          <a:lstStyle/>
          <a:p>
            <a:r>
              <a:rPr lang="en-US" dirty="0"/>
              <a:t>The table displayed on this slide lists the files that make up a virtual machine (VM). </a:t>
            </a:r>
          </a:p>
          <a:p>
            <a:pPr marL="228600" indent="-228600">
              <a:buFont typeface="Arial" pitchFamily="34" charset="0"/>
              <a:buChar char="•"/>
            </a:pPr>
            <a:r>
              <a:rPr lang="en-US" b="1" dirty="0"/>
              <a:t>Virtual BIOS file</a:t>
            </a:r>
            <a:r>
              <a:rPr lang="en-US" dirty="0"/>
              <a:t>: It stores the state of virtual machine BIOS.</a:t>
            </a:r>
          </a:p>
          <a:p>
            <a:pPr marL="228600" indent="-228600">
              <a:buFont typeface="Arial" pitchFamily="34" charset="0"/>
              <a:buChar char="•"/>
            </a:pPr>
            <a:r>
              <a:rPr lang="en-US" b="1" dirty="0"/>
              <a:t>Virtual Machine swap file</a:t>
            </a:r>
            <a:r>
              <a:rPr lang="en-US" dirty="0"/>
              <a:t>: </a:t>
            </a:r>
            <a:r>
              <a:rPr lang="en-US" dirty="0">
                <a:solidFill>
                  <a:srgbClr val="10100F"/>
                </a:solidFill>
              </a:rPr>
              <a:t>It is the paging file of a virtual machine, which backs up the virtual machine RAM contents. This file exists only when the virtual machine is running.</a:t>
            </a:r>
          </a:p>
          <a:p>
            <a:pPr marL="228600" indent="-228600">
              <a:buFont typeface="Arial" pitchFamily="34" charset="0"/>
              <a:buChar char="•"/>
            </a:pPr>
            <a:r>
              <a:rPr lang="en-US" b="1" dirty="0"/>
              <a:t>Virtual disk file</a:t>
            </a:r>
            <a:r>
              <a:rPr lang="en-US" dirty="0"/>
              <a:t>: It </a:t>
            </a:r>
            <a:r>
              <a:rPr lang="en-US" dirty="0">
                <a:solidFill>
                  <a:srgbClr val="10100F"/>
                </a:solidFill>
              </a:rPr>
              <a:t>stores the contents in the disk drive of the virtual machine. </a:t>
            </a:r>
            <a:r>
              <a:rPr lang="en-US" dirty="0"/>
              <a:t>A virtual disk file appears as a physical disk drive to the virtual machine.</a:t>
            </a:r>
            <a:r>
              <a:rPr lang="en-US" dirty="0">
                <a:solidFill>
                  <a:srgbClr val="10100F"/>
                </a:solidFill>
              </a:rPr>
              <a:t> A virtual machine can have multiple virtual disk files. Each virtual disk file appears like a separate disk drive. </a:t>
            </a:r>
            <a:endParaRPr lang="en-US" dirty="0"/>
          </a:p>
          <a:p>
            <a:pPr marL="228600" indent="-228600">
              <a:buFont typeface="Arial" pitchFamily="34" charset="0"/>
              <a:buChar char="•"/>
            </a:pPr>
            <a:r>
              <a:rPr lang="en-US" b="1" dirty="0"/>
              <a:t>Log file</a:t>
            </a:r>
            <a:r>
              <a:rPr lang="en-US" dirty="0"/>
              <a:t>: This file keeps a log of virtual machine activities. This file may be useful in troubleshooting if a problem is encountered.</a:t>
            </a:r>
          </a:p>
          <a:p>
            <a:pPr marL="228600" indent="-228600">
              <a:buFont typeface="Arial" pitchFamily="34" charset="0"/>
              <a:buChar char="•"/>
            </a:pPr>
            <a:r>
              <a:rPr lang="en-US" b="1" dirty="0"/>
              <a:t>Configuration file</a:t>
            </a:r>
            <a:r>
              <a:rPr lang="en-US" dirty="0"/>
              <a:t>: It stores the configuration information chosen during creating virtual machines. This includes information such as: virtual machine name, inventory location, guest operating system, virtual disk parameters, number of CPUs and memory sizes, number of adaptors and associated MAC addresses, the networks to which the network adapters connect, SCSI controller type, and the disk type.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AF9D572B-5E75-405A-8822-CCD0F3AE6891}" type="slidenum">
              <a:rPr lang="en-US" smtClean="0"/>
              <a:pPr>
                <a:defRPr/>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file system </a:t>
            </a:r>
            <a:r>
              <a:rPr lang="en-US" sz="1200" kern="1200" dirty="0">
                <a:solidFill>
                  <a:schemeClr val="tx1"/>
                </a:solidFill>
                <a:latin typeface="Calibri" pitchFamily="34" charset="0"/>
                <a:ea typeface="+mn-ea"/>
                <a:cs typeface="+mn-cs"/>
              </a:rPr>
              <a:t>supported by hypervisor are </a:t>
            </a:r>
            <a:r>
              <a:rPr lang="en-US" dirty="0"/>
              <a:t>Virtual Machine File System (VMFS)</a:t>
            </a:r>
            <a:r>
              <a:rPr lang="en-US" baseline="0" dirty="0"/>
              <a:t> and </a:t>
            </a:r>
            <a:r>
              <a:rPr lang="en-US" dirty="0"/>
              <a:t>Network File System (NFS).</a:t>
            </a:r>
          </a:p>
          <a:p>
            <a:r>
              <a:rPr lang="en-US" dirty="0"/>
              <a:t>The Virtual Machine File System is a clustered file system optimized to store virtual machine files. Virtual Machine File System can be deployed on </a:t>
            </a:r>
            <a:r>
              <a:rPr lang="en-US" dirty="0" err="1"/>
              <a:t>Fibre</a:t>
            </a:r>
            <a:r>
              <a:rPr lang="en-US" dirty="0"/>
              <a:t> Channel and </a:t>
            </a:r>
            <a:r>
              <a:rPr lang="en-US" dirty="0" err="1"/>
              <a:t>iSCSI</a:t>
            </a:r>
            <a:r>
              <a:rPr lang="en-US" dirty="0"/>
              <a:t> storage, apart from the local storage. The virtual disks are stored as files on a VMFS. </a:t>
            </a:r>
          </a:p>
          <a:p>
            <a:r>
              <a:rPr lang="en-US" dirty="0"/>
              <a:t>Network File System enables storing virtual machine files on remote file servers (NAS device) accessed over an IP network. The Network File System client built into the hypervisor uses the Network File System protocol to communicate with the NAS device.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AE54A06A-42F4-4035-90E6-1F9C8816704C}" type="slidenum">
              <a:rPr lang="en-US" smtClean="0"/>
              <a:pPr>
                <a:defRPr/>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p:cNvSpPr>
            <a:spLocks noGrp="1" noRot="1" noChangeAspect="1" noChangeArrowheads="1" noTextEdit="1"/>
          </p:cNvSpPr>
          <p:nvPr>
            <p:ph type="sldImg"/>
          </p:nvPr>
        </p:nvSpPr>
        <p:spPr bwMode="auto">
          <a:noFill/>
          <a:ln>
            <a:solidFill>
              <a:srgbClr val="000000"/>
            </a:solidFill>
            <a:miter lim="800000"/>
            <a:headEnd/>
            <a:tailEnd/>
          </a:ln>
        </p:spPr>
      </p:sp>
      <p:sp>
        <p:nvSpPr>
          <p:cNvPr id="63490" name="Rectangle 5"/>
          <p:cNvSpPr>
            <a:spLocks noGrp="1" noChangeAspect="1" noChangeArrowheads="1"/>
          </p:cNvSpPr>
          <p:nvPr>
            <p:ph type="body" idx="1"/>
          </p:nvPr>
        </p:nvSpPr>
        <p:spPr bwMode="auto">
          <a:noFill/>
        </p:spPr>
        <p:txBody>
          <a:bodyPr wrap="square" lIns="91432" tIns="45716" rIns="91432" bIns="45716" numCol="1" anchor="t" anchorCtr="0" compatLnSpc="1">
            <a:prstTxWarp prst="textNoShape">
              <a:avLst/>
            </a:prstTxWarp>
          </a:bodyPr>
          <a:lstStyle/>
          <a:p>
            <a:pPr eaLnBrk="1" hangingPunct="1"/>
            <a:r>
              <a:rPr lang="en-US" dirty="0"/>
              <a:t>A virtual machine uses a virtual hardware. Each guest operating system sees the hardware devices as if they were physical </a:t>
            </a:r>
            <a:r>
              <a:rPr lang="en-US" sz="1200" kern="1200" dirty="0">
                <a:solidFill>
                  <a:schemeClr val="tx1"/>
                </a:solidFill>
                <a:latin typeface="Calibri" pitchFamily="34" charset="0"/>
                <a:ea typeface="+mn-ea"/>
                <a:cs typeface="+mn-cs"/>
              </a:rPr>
              <a:t>and owned by them</a:t>
            </a:r>
            <a:r>
              <a:rPr lang="en-US" dirty="0"/>
              <a:t>. All virtual machines have standardized hardware. Standardized hardware makes virtual machine portable across physical machines.</a:t>
            </a:r>
          </a:p>
          <a:p>
            <a:pPr eaLnBrk="1" hangingPunct="1"/>
            <a:r>
              <a:rPr lang="en-US" dirty="0"/>
              <a:t>Virtual machine can be configured with a virtual CPU, memory, and other virtual hardware devices such as virtual hard disk, virtual Ethernet cards, virtual CD/DVD drives, virtual floppy drives, USB controllers, and SCSI controllers. These components can be added while creating a new virtual machine or when required. In the current </a:t>
            </a:r>
            <a:r>
              <a:rPr lang="en-US" sz="1200" kern="1200" dirty="0">
                <a:solidFill>
                  <a:schemeClr val="tx1"/>
                </a:solidFill>
                <a:latin typeface="Calibri" pitchFamily="34" charset="0"/>
                <a:ea typeface="+mn-ea"/>
                <a:cs typeface="+mn-cs"/>
              </a:rPr>
              <a:t>implementation of hypervisors,</a:t>
            </a:r>
            <a:r>
              <a:rPr lang="en-US" sz="1200" kern="1200" baseline="0" dirty="0">
                <a:solidFill>
                  <a:schemeClr val="tx1"/>
                </a:solidFill>
                <a:latin typeface="Calibri" pitchFamily="34" charset="0"/>
                <a:ea typeface="+mn-ea"/>
                <a:cs typeface="+mn-cs"/>
              </a:rPr>
              <a:t> n</a:t>
            </a:r>
            <a:r>
              <a:rPr lang="en-US" dirty="0"/>
              <a:t>ot all devices are available to add and configure; for example video devices cannot be added, but the available video device can be configured.</a:t>
            </a:r>
          </a:p>
        </p:txBody>
      </p:sp>
      <p:sp>
        <p:nvSpPr>
          <p:cNvPr id="5"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6" name="Slide Number Placeholder 4"/>
          <p:cNvSpPr>
            <a:spLocks noGrp="1"/>
          </p:cNvSpPr>
          <p:nvPr>
            <p:ph type="sldNum" sz="quarter" idx="5"/>
          </p:nvPr>
        </p:nvSpPr>
        <p:spPr/>
        <p:txBody>
          <a:bodyPr/>
          <a:lstStyle/>
          <a:p>
            <a:pPr>
              <a:defRPr/>
            </a:pPr>
            <a:fld id="{49A33210-4CA3-4302-8972-0B94BAECF0E2}" type="slidenum">
              <a:rPr lang="en-US" smtClean="0"/>
              <a:pPr>
                <a:defRPr/>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4"/>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5"/>
          <p:cNvSpPr>
            <a:spLocks noGrp="1" noChangeAspect="1" noChangeArrowheads="1"/>
          </p:cNvSpPr>
          <p:nvPr>
            <p:ph type="body" idx="1"/>
          </p:nvPr>
        </p:nvSpPr>
        <p:spPr>
          <a:ln/>
        </p:spPr>
        <p:txBody>
          <a:bodyPr lIns="91432" tIns="45716" rIns="91432" bIns="45716">
            <a:normAutofit/>
          </a:bodyPr>
          <a:lstStyle/>
          <a:p>
            <a:pPr>
              <a:defRPr/>
            </a:pPr>
            <a:r>
              <a:rPr lang="en-US" dirty="0"/>
              <a:t>A virtual machine (VM) can be configured with the following virtual components:</a:t>
            </a:r>
          </a:p>
          <a:p>
            <a:pPr marL="228600" indent="-228600">
              <a:buFont typeface="Arial" pitchFamily="34" charset="0"/>
              <a:buChar char="•"/>
              <a:defRPr/>
            </a:pPr>
            <a:r>
              <a:rPr lang="en-US" b="1" dirty="0"/>
              <a:t>Virtual Central processing Unit (</a:t>
            </a:r>
            <a:r>
              <a:rPr lang="en-US" b="1" dirty="0" err="1"/>
              <a:t>vCPU</a:t>
            </a:r>
            <a:r>
              <a:rPr lang="en-US" b="1" dirty="0"/>
              <a:t>)</a:t>
            </a:r>
            <a:r>
              <a:rPr lang="en-US" dirty="0"/>
              <a:t>: A virtual machine can be configured with one or more </a:t>
            </a:r>
            <a:r>
              <a:rPr lang="en-US" dirty="0" err="1"/>
              <a:t>vCPU</a:t>
            </a:r>
            <a:r>
              <a:rPr lang="en-US" dirty="0"/>
              <a:t> when it is created. The number</a:t>
            </a:r>
            <a:r>
              <a:rPr lang="en-US" baseline="0" dirty="0"/>
              <a:t> </a:t>
            </a:r>
            <a:r>
              <a:rPr lang="en-US" dirty="0"/>
              <a:t>of</a:t>
            </a:r>
            <a:r>
              <a:rPr lang="en-US" baseline="0" dirty="0"/>
              <a:t> </a:t>
            </a:r>
            <a:r>
              <a:rPr lang="en-US" dirty="0" err="1"/>
              <a:t>vCPUs</a:t>
            </a:r>
            <a:r>
              <a:rPr lang="en-US" dirty="0"/>
              <a:t> can be increased or decreased based on requirements. </a:t>
            </a:r>
          </a:p>
          <a:p>
            <a:pPr marL="228600" indent="-228600">
              <a:buFont typeface="Arial" pitchFamily="34" charset="0"/>
              <a:buChar char="•"/>
              <a:defRPr/>
            </a:pPr>
            <a:r>
              <a:rPr lang="en-US" b="1" dirty="0"/>
              <a:t>Virtual Random Access Memory (</a:t>
            </a:r>
            <a:r>
              <a:rPr lang="en-US" b="1" dirty="0" err="1"/>
              <a:t>vRAM</a:t>
            </a:r>
            <a:r>
              <a:rPr lang="en-US" b="1" dirty="0"/>
              <a:t>)</a:t>
            </a:r>
            <a:r>
              <a:rPr lang="en-US" dirty="0"/>
              <a:t>: </a:t>
            </a:r>
            <a:r>
              <a:rPr lang="en-US" dirty="0" err="1"/>
              <a:t>vRAM</a:t>
            </a:r>
            <a:r>
              <a:rPr lang="en-US" dirty="0"/>
              <a:t> is the amount of memory allocated to a virtual machine. </a:t>
            </a:r>
            <a:r>
              <a:rPr lang="en-US" b="0" u="none" dirty="0"/>
              <a:t>It is </a:t>
            </a:r>
            <a:r>
              <a:rPr lang="en-US" dirty="0"/>
              <a:t>visible to a guest operating system. This memory</a:t>
            </a:r>
            <a:r>
              <a:rPr lang="en-US" baseline="0" dirty="0"/>
              <a:t> size can be changed based on requirements.</a:t>
            </a:r>
            <a:endParaRPr lang="en-US" dirty="0"/>
          </a:p>
          <a:p>
            <a:pPr marL="228600" indent="-228600">
              <a:buFont typeface="Arial" pitchFamily="34" charset="0"/>
              <a:buChar char="•"/>
              <a:defRPr/>
            </a:pPr>
            <a:r>
              <a:rPr lang="en-US" b="1" dirty="0"/>
              <a:t>Virtual Disk</a:t>
            </a:r>
            <a:r>
              <a:rPr lang="en-US" dirty="0"/>
              <a:t>: A virtual disk stores the virtual machine's operating system, program files, application data, and other data associated with the virtual machine. A virtual machine should have at least one virtual disk. </a:t>
            </a:r>
          </a:p>
          <a:p>
            <a:pPr marL="228600" indent="-228600">
              <a:buFont typeface="Arial" pitchFamily="34" charset="0"/>
              <a:buChar char="•"/>
              <a:defRPr/>
            </a:pPr>
            <a:r>
              <a:rPr lang="en-US" b="1" dirty="0"/>
              <a:t>Virtual Network Adaptor (</a:t>
            </a:r>
            <a:r>
              <a:rPr lang="en-US" b="1" dirty="0" err="1"/>
              <a:t>vNIC</a:t>
            </a:r>
            <a:r>
              <a:rPr lang="en-US" b="1" dirty="0"/>
              <a:t>)</a:t>
            </a:r>
            <a:r>
              <a:rPr lang="en-US" dirty="0"/>
              <a:t>: It provides connectivity between virtual machines on the same compute system, between virtual machines on different compute systems, and between virtual and physical machines. </a:t>
            </a:r>
            <a:r>
              <a:rPr lang="en-US" dirty="0" err="1"/>
              <a:t>vNIC</a:t>
            </a:r>
            <a:r>
              <a:rPr lang="en-US" dirty="0"/>
              <a:t> functions exactly like a physical NIC.</a:t>
            </a:r>
          </a:p>
          <a:p>
            <a:pPr marL="228600" indent="-228600">
              <a:buFont typeface="Arial" pitchFamily="34" charset="0"/>
              <a:buChar char="•"/>
              <a:defRPr/>
            </a:pPr>
            <a:r>
              <a:rPr lang="en-US" b="1" dirty="0"/>
              <a:t>Virtual DVD/CD-ROM and floppy drives</a:t>
            </a:r>
            <a:r>
              <a:rPr lang="en-US" dirty="0"/>
              <a:t>: These devices enable to map the virtual machines drive to either the physical drive or to the image file (such as .</a:t>
            </a:r>
            <a:r>
              <a:rPr lang="en-US" dirty="0" err="1"/>
              <a:t>iso</a:t>
            </a:r>
            <a:r>
              <a:rPr lang="en-US" dirty="0"/>
              <a:t> for CD/DVD and .</a:t>
            </a:r>
            <a:r>
              <a:rPr lang="en-US" dirty="0" err="1"/>
              <a:t>flp</a:t>
            </a:r>
            <a:r>
              <a:rPr lang="en-US" dirty="0"/>
              <a:t> for floppy) on the storage.</a:t>
            </a:r>
            <a:endParaRPr lang="en-US" b="1" u="sng" dirty="0"/>
          </a:p>
          <a:p>
            <a:pPr marL="228600" indent="-228600">
              <a:buFont typeface="Arial" pitchFamily="34" charset="0"/>
              <a:buChar char="•"/>
              <a:defRPr/>
            </a:pPr>
            <a:r>
              <a:rPr lang="en-US" b="1" dirty="0"/>
              <a:t>Virtual SCSI</a:t>
            </a:r>
            <a:r>
              <a:rPr lang="en-US" b="1" baseline="0" dirty="0"/>
              <a:t> Controller</a:t>
            </a:r>
            <a:r>
              <a:rPr lang="en-US" baseline="0" dirty="0"/>
              <a:t>: A v</a:t>
            </a:r>
            <a:r>
              <a:rPr lang="en-US" sz="1200" kern="1200" baseline="0" dirty="0">
                <a:solidFill>
                  <a:schemeClr val="tx1"/>
                </a:solidFill>
                <a:latin typeface="Calibri" pitchFamily="34" charset="0"/>
                <a:ea typeface="+mn-ea"/>
                <a:cs typeface="+mn-cs"/>
              </a:rPr>
              <a:t>irtual machine uses virtual SCSI controller to access virtual disks.</a:t>
            </a:r>
            <a:endParaRPr lang="en-US" dirty="0"/>
          </a:p>
          <a:p>
            <a:pPr marL="228600" indent="-228600">
              <a:buFont typeface="Arial" pitchFamily="34" charset="0"/>
              <a:buChar char="•"/>
              <a:defRPr/>
            </a:pPr>
            <a:r>
              <a:rPr lang="en-US" b="1" dirty="0"/>
              <a:t>Virtual USB Controllers</a:t>
            </a:r>
            <a:r>
              <a:rPr lang="en-US" dirty="0"/>
              <a:t>: Enables a virtual machine to connect to the physical USB controller and to access the USB device connected.</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FFE0CE56-506B-47F8-A994-153FA8798AAE}" type="slidenum">
              <a:rPr lang="en-US" smtClean="0"/>
              <a:pPr>
                <a:defRPr/>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 virtual machine (VM) console provides the mouse, keyboard, and screen functionalities. To install an operating system (OS), a virtual machine console is used. The virtual machine console allows access to the BIOS of the virtual machine. It offers the ability to power the virtual machine on/off and to reset it.</a:t>
            </a:r>
          </a:p>
          <a:p>
            <a:r>
              <a:rPr lang="en-US" dirty="0"/>
              <a:t>The virtual machine console is normally not used to connect to the virtual machine for daily tasks. It is used for tasks such</a:t>
            </a:r>
            <a:r>
              <a:rPr lang="en-US" baseline="0" dirty="0"/>
              <a:t> as </a:t>
            </a:r>
            <a:r>
              <a:rPr lang="en-US" dirty="0"/>
              <a:t>virtual hardware configuration and troubleshooting issues.</a:t>
            </a:r>
          </a:p>
          <a:p>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6DFB1882-13C2-422D-B053-3B9965EFE401}" type="slidenum">
              <a:rPr lang="en-US" smtClean="0"/>
              <a:pPr>
                <a:defRPr/>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defTabSz="965200"/>
            <a:r>
              <a:rPr lang="en-US" dirty="0"/>
              <a:t>Physical to virtual machine (VM) conversion is a process through which a physical machine is converted into a virtual machine. When converting a physical machine, the “Converter Application” (Converter) clones data on the hard disk of the source machine and transfers that data to the destination virtual disk. Cloning is the process of creating a cloned disk, where the cloned disk is a virtual disk that is an exact copy of the source physical disk.</a:t>
            </a:r>
          </a:p>
          <a:p>
            <a:pPr defTabSz="965200"/>
            <a:r>
              <a:rPr lang="en-US" dirty="0"/>
              <a:t>After cloning is complete, system reconfiguration steps are performed to configure the destination virtual machine. System reconfiguration is the process of configuring the migrated operating system to enable it to function on a virtual hardware. This configuration is performed on the target virtual disk after cloning, and enables the target virtual disk to function as a bootable system disk in a virtual machine. </a:t>
            </a:r>
          </a:p>
          <a:p>
            <a:pPr defTabSz="965200"/>
            <a:r>
              <a:rPr lang="en-US" dirty="0"/>
              <a:t>Because the migration process is non-destructive to the source, it can continue to be in use after the conversion is complete. </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684996A3-BAE0-4D86-BF5C-2EA916F9EC0C}" type="slidenum">
              <a:rPr lang="en-US" smtClean="0"/>
              <a:pPr>
                <a:defRPr/>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1" indent="0" algn="l" defTabSz="965200" rtl="0" eaLnBrk="1" fontAlgn="base" latinLnBrk="0" hangingPunct="1">
              <a:lnSpc>
                <a:spcPct val="100000"/>
              </a:lnSpc>
              <a:spcBef>
                <a:spcPct val="50000"/>
              </a:spcBef>
              <a:spcAft>
                <a:spcPct val="0"/>
              </a:spcAft>
              <a:buClrTx/>
              <a:buSzTx/>
              <a:buFontTx/>
              <a:buNone/>
              <a:tabLst/>
              <a:defRPr/>
            </a:pPr>
            <a:r>
              <a:rPr lang="en-US" dirty="0"/>
              <a:t>This module focuses on the compute aspect of the Virtualized Data Center (VDC). It explains the fundamental concepts of compute virtualization and describes compute</a:t>
            </a:r>
            <a:r>
              <a:rPr lang="en-US" baseline="0" dirty="0"/>
              <a:t> virtualization techniques. This module also details v</a:t>
            </a:r>
            <a:r>
              <a:rPr lang="en-US" dirty="0"/>
              <a:t>irtual machine (VM) components and</a:t>
            </a:r>
            <a:r>
              <a:rPr lang="en-US" baseline="0" dirty="0"/>
              <a:t> </a:t>
            </a:r>
            <a:r>
              <a:rPr lang="en-US" dirty="0"/>
              <a:t>management</a:t>
            </a:r>
            <a:r>
              <a:rPr lang="en-US" baseline="0" dirty="0"/>
              <a:t> </a:t>
            </a:r>
            <a:r>
              <a:rPr lang="en-US" dirty="0"/>
              <a:t>of compute resources.</a:t>
            </a:r>
            <a:r>
              <a:rPr lang="en-US" baseline="0" dirty="0"/>
              <a:t> Finally, it describes </a:t>
            </a:r>
            <a:r>
              <a:rPr lang="en-US" dirty="0"/>
              <a:t>the process to convert physical machine to VM.</a:t>
            </a:r>
          </a:p>
          <a:p>
            <a:pPr defTabSz="965200" eaLnBrk="1" hangingPunct="1">
              <a:spcBef>
                <a:spcPct val="50000"/>
              </a:spcBef>
            </a:pPr>
            <a:endParaRPr lang="en-US" dirty="0">
              <a:solidFill>
                <a:srgbClr val="FF0000"/>
              </a:solidFill>
            </a:endParaRPr>
          </a:p>
          <a:p>
            <a:pPr defTabSz="965200" eaLnBrk="1" hangingPunct="1">
              <a:spcBef>
                <a:spcPct val="50000"/>
              </a:spcBef>
            </a:pPr>
            <a:r>
              <a:rPr lang="en-US" i="1" dirty="0"/>
              <a:t>Note: T</a:t>
            </a:r>
            <a:r>
              <a:rPr lang="en-US" i="1" baseline="0" dirty="0"/>
              <a:t>o explain the concepts in this module VMware is used as an example.</a:t>
            </a:r>
            <a:endParaRPr lang="en-US" i="1"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B57D61ED-7901-4B76-879D-1CFE2D8B3BC4}" type="slidenum">
              <a:rPr lang="en-US"/>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pPr marL="241300" indent="-241300"/>
            <a:r>
              <a:rPr lang="en-US" dirty="0"/>
              <a:t>This slide lists the benefits offered by P2V conversion.</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4C0A7505-AE1E-4F2B-817A-18A747317353}" type="slidenum">
              <a:rPr lang="en-US" smtClean="0"/>
              <a:pPr>
                <a:defRPr/>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a:t>The P2V “converter application” consists of three components: converter server, converter agent, and converter boot CD.</a:t>
            </a:r>
          </a:p>
          <a:p>
            <a:pPr marL="241653" indent="-241653">
              <a:buFont typeface="+mj-lt"/>
              <a:buAutoNum type="arabicPeriod"/>
              <a:defRPr/>
            </a:pPr>
            <a:r>
              <a:rPr lang="en-US" dirty="0"/>
              <a:t>A converter server is an application that is loaded on a separate physical machine.</a:t>
            </a:r>
            <a:r>
              <a:rPr lang="en-US" baseline="0" dirty="0"/>
              <a:t> I</a:t>
            </a:r>
            <a:r>
              <a:rPr lang="en-US" dirty="0"/>
              <a:t>t controls the conversion process in a hot mode (when the source machine is running its operating system). While performing the conversion, the converter server pushes and installs a converter agent on the source physical machine that needs conversion.</a:t>
            </a:r>
          </a:p>
          <a:p>
            <a:pPr marL="241653" indent="-241653">
              <a:buFont typeface="+mj-lt"/>
              <a:buAutoNum type="arabicPeriod"/>
              <a:defRPr/>
            </a:pPr>
            <a:r>
              <a:rPr lang="en-US" dirty="0"/>
              <a:t>A converter agent is responsible for performing the physical to virtual machine conversion. This agent is installed on the physical machine only for hot conversion.</a:t>
            </a:r>
          </a:p>
          <a:p>
            <a:pPr marL="241653" indent="-241653">
              <a:buFont typeface="+mj-lt"/>
              <a:buAutoNum type="arabicPeriod"/>
              <a:defRPr/>
            </a:pPr>
            <a:r>
              <a:rPr lang="en-US" dirty="0"/>
              <a:t>A converter boot CD is a bootable CD with its operating system and converter application on it. This CD is used to perform cold conversion (when the source machine is not running its operating system).</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1DEA0595-BCF3-42FC-A3C9-9CAFDCDB4687}" type="slidenum">
              <a:rPr lang="en-US" smtClean="0"/>
              <a:pPr>
                <a:defRPr/>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p:spPr>
      </p:sp>
      <p:sp>
        <p:nvSpPr>
          <p:cNvPr id="113666"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a:t>There are two ways to migrate</a:t>
            </a:r>
            <a:r>
              <a:rPr lang="en-US" baseline="0" dirty="0"/>
              <a:t> from </a:t>
            </a:r>
            <a:r>
              <a:rPr lang="en-US" dirty="0"/>
              <a:t>physical machine to virtual machine (VM).</a:t>
            </a:r>
            <a:r>
              <a:rPr lang="en-US" baseline="0" dirty="0"/>
              <a:t> </a:t>
            </a:r>
            <a:r>
              <a:rPr lang="en-US" dirty="0"/>
              <a:t>These are</a:t>
            </a:r>
            <a:r>
              <a:rPr lang="en-US" b="0" u="none" dirty="0"/>
              <a:t> hot migration and cold migration.</a:t>
            </a:r>
          </a:p>
          <a:p>
            <a:r>
              <a:rPr lang="en-US" dirty="0"/>
              <a:t>Hot conversion involves converting the source physical machine while it is running its operating system (OS). Because processes continue to run on the source machine during conversion, the resulting virtual machine is not an exact copy of the source physical machine. After conversion is complete, the destination virtual machine is synchronized with the source machine. During synchronization, blocks that were changed during the initial cloning period are transferred from the source to the destination. After conversion is completed, source machine may be powered off and destination virtual machine is</a:t>
            </a:r>
            <a:r>
              <a:rPr lang="en-US" baseline="0" dirty="0"/>
              <a:t> </a:t>
            </a:r>
            <a:r>
              <a:rPr lang="en-US" sz="1200" kern="1200" dirty="0">
                <a:solidFill>
                  <a:schemeClr val="tx1"/>
                </a:solidFill>
                <a:latin typeface="Calibri" pitchFamily="34" charset="0"/>
                <a:ea typeface="+mn-ea"/>
                <a:cs typeface="+mn-cs"/>
              </a:rPr>
              <a:t>commissioned for production</a:t>
            </a:r>
            <a:r>
              <a:rPr lang="en-US" dirty="0"/>
              <a:t>. If the source physical machine and the destination virtual machine </a:t>
            </a:r>
            <a:r>
              <a:rPr lang="en-US" b="0" dirty="0"/>
              <a:t>coexist</a:t>
            </a:r>
            <a:r>
              <a:rPr lang="en-US" dirty="0"/>
              <a:t> on the same network, then the machine name and the IP address of the selected machine must be changed.</a:t>
            </a:r>
          </a:p>
          <a:p>
            <a:r>
              <a:rPr lang="en-US" dirty="0"/>
              <a:t>Cold conversion,</a:t>
            </a:r>
            <a:r>
              <a:rPr lang="en-US" baseline="0" dirty="0"/>
              <a:t> </a:t>
            </a:r>
            <a:r>
              <a:rPr lang="en-US" dirty="0"/>
              <a:t>also called offline conversion, is an option in which conversion of the source physical machine is performed when it is not running its operating system. When performing cold conversion of a physical machine, the source machine is rebooted using a converter boot CD that has its own operating system and converter application. Cold conversion creates a consistent copy of the source physical machine because no changes occur on the source machine during the conversion. </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B84E9A8A-964B-44A7-A3A0-E5831A41FEAB}" type="slidenum">
              <a:rPr lang="en-US" smtClean="0"/>
              <a:pPr>
                <a:defRPr/>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a:t>Hot conversion of a physical machine to virtual machine (VM) </a:t>
            </a:r>
            <a:r>
              <a:rPr lang="en-US" sz="1200" kern="1200" dirty="0">
                <a:solidFill>
                  <a:schemeClr val="tx1"/>
                </a:solidFill>
                <a:latin typeface="Calibri" pitchFamily="34" charset="0"/>
                <a:ea typeface="+mn-ea"/>
                <a:cs typeface="+mn-cs"/>
              </a:rPr>
              <a:t>involves following steps</a:t>
            </a:r>
            <a:r>
              <a:rPr lang="en-US" dirty="0"/>
              <a:t>.</a:t>
            </a:r>
          </a:p>
          <a:p>
            <a:pPr marL="241653" indent="-241653">
              <a:buFont typeface="+mj-lt"/>
              <a:buAutoNum type="arabicPeriod"/>
              <a:defRPr/>
            </a:pPr>
            <a:r>
              <a:rPr lang="en-US" dirty="0"/>
              <a:t>The converter server prepares the source machine for the conversion by installing the agent on the source physical machine.</a:t>
            </a:r>
          </a:p>
          <a:p>
            <a:pPr marL="241653" indent="-241653">
              <a:buFont typeface="+mj-lt"/>
              <a:buAutoNum type="arabicPeriod"/>
              <a:defRPr/>
            </a:pPr>
            <a:r>
              <a:rPr lang="en-US" dirty="0"/>
              <a:t>The agent takes a snapshot of the source volume.</a:t>
            </a:r>
          </a:p>
          <a:p>
            <a:pPr marL="241653" indent="-241653">
              <a:buFont typeface="+mj-lt"/>
              <a:buAutoNum type="arabicPeriod"/>
              <a:defRPr/>
            </a:pPr>
            <a:r>
              <a:rPr lang="en-US" dirty="0"/>
              <a:t>The converter server creates a virtual machine on the destination machine.</a:t>
            </a:r>
          </a:p>
          <a:p>
            <a:pPr marL="241653" indent="-241653">
              <a:buFont typeface="+mj-lt"/>
              <a:buAutoNum type="arabicPeriod"/>
              <a:defRPr/>
            </a:pPr>
            <a:r>
              <a:rPr lang="en-US" dirty="0"/>
              <a:t>The agent clones the physical disk of source machine (using snapshot) to the virtual disk of the destination virtual machine.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8E8C5088-D590-472E-B0BD-2B4C7D6BFF73}" type="slidenum">
              <a:rPr lang="en-US" smtClean="0"/>
              <a:pPr>
                <a:defRPr/>
              </a:pPr>
              <a:t>27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241653" indent="-241653">
              <a:buFont typeface="+mj-lt"/>
              <a:buAutoNum type="arabicPeriod" startAt="5"/>
              <a:defRPr/>
            </a:pPr>
            <a:r>
              <a:rPr lang="en-US" dirty="0"/>
              <a:t>The agent synchronizes the data and installs the required drivers to allow the operating system (OS) to boot from a virtual machine (VM) and personalize the virtual machine (changes the IP address and machine name, for example).</a:t>
            </a:r>
          </a:p>
          <a:p>
            <a:pPr marL="241653" indent="-241653">
              <a:buFont typeface="+mj-lt"/>
              <a:buAutoNum type="arabicPeriod" startAt="5"/>
              <a:defRPr/>
            </a:pPr>
            <a:r>
              <a:rPr lang="en-US" dirty="0"/>
              <a:t>The virtual machine is ready to run on the destination server.</a:t>
            </a:r>
          </a:p>
          <a:p>
            <a:pPr>
              <a:defRPr/>
            </a:pPr>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7AD8012A-C289-4037-A6AB-9ACF55D16564}" type="slidenum">
              <a:rPr lang="en-US" smtClean="0"/>
              <a:pPr>
                <a:defRPr/>
              </a:pPr>
              <a:t>28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normAutofit/>
          </a:bodyPr>
          <a:lstStyle/>
          <a:p>
            <a:r>
              <a:rPr lang="en-US" dirty="0"/>
              <a:t>While performing cold conversion of a machine, reboot the source physical machine from a converter boot CD that has its own operating system (OS) and include the converter application. </a:t>
            </a:r>
          </a:p>
          <a:p>
            <a:r>
              <a:rPr lang="en-US" dirty="0"/>
              <a:t>Cold conversion of a physical machine to virtual machine (VM) </a:t>
            </a:r>
            <a:r>
              <a:rPr lang="en-US" sz="1200" kern="1200" dirty="0">
                <a:solidFill>
                  <a:schemeClr val="tx1"/>
                </a:solidFill>
                <a:latin typeface="Calibri" pitchFamily="34" charset="0"/>
                <a:ea typeface="+mn-ea"/>
                <a:cs typeface="+mn-cs"/>
              </a:rPr>
              <a:t>involves following steps:</a:t>
            </a:r>
            <a:endParaRPr lang="en-US" dirty="0"/>
          </a:p>
          <a:p>
            <a:pPr marL="228600" indent="-228600">
              <a:buFont typeface="+mj-lt"/>
              <a:buAutoNum type="arabicPeriod"/>
            </a:pPr>
            <a:r>
              <a:rPr lang="en-US" dirty="0"/>
              <a:t>Boot the source machine from the converter boot CD and use the converter software to define conversion parameters and start the conversion.</a:t>
            </a:r>
          </a:p>
          <a:p>
            <a:pPr marL="228600" indent="-228600">
              <a:buFont typeface="+mj-lt"/>
              <a:buAutoNum type="arabicPeriod"/>
            </a:pPr>
            <a:r>
              <a:rPr lang="en-US" dirty="0"/>
              <a:t>The converter application creates a new virtual machine on the destination physical machine.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829E94BD-8BA2-45B6-B819-B96298230848}" type="slidenum">
              <a:rPr lang="en-US" smtClean="0"/>
              <a:pPr>
                <a:defRPr/>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241653" indent="-241653" defTabSz="966612">
              <a:buFont typeface="+mj-lt"/>
              <a:buAutoNum type="arabicPeriod" startAt="3"/>
              <a:defRPr/>
            </a:pPr>
            <a:r>
              <a:rPr lang="en-US" dirty="0"/>
              <a:t>The converter application copies volumes from the source machine to the destination machine.</a:t>
            </a:r>
          </a:p>
          <a:p>
            <a:pPr marL="241653" indent="-241653" defTabSz="966612">
              <a:buFont typeface="+mj-lt"/>
              <a:buAutoNum type="arabicPeriod" startAt="3"/>
              <a:defRPr/>
            </a:pPr>
            <a:r>
              <a:rPr lang="en-US" dirty="0"/>
              <a:t>The converter application installs the required drivers to allow the operating system to boot in a virtual machine and personalizes the virtual machine (for example, changing the IP address and machine name).</a:t>
            </a:r>
          </a:p>
          <a:p>
            <a:pPr marL="241653" indent="-241653" defTabSz="966612">
              <a:buFont typeface="+mj-lt"/>
              <a:buAutoNum type="arabicPeriod" startAt="3"/>
              <a:defRPr/>
            </a:pPr>
            <a:r>
              <a:rPr lang="en-US" dirty="0"/>
              <a:t>The virtual machine is ready to run on the destination server.</a:t>
            </a:r>
          </a:p>
          <a:p>
            <a:pPr>
              <a:defRPr/>
            </a:pPr>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87C916C3-D350-464B-9E0A-8B4EC5584EB5}" type="slidenum">
              <a:rPr lang="en-US" smtClean="0"/>
              <a:pPr>
                <a:defRPr/>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a:t>While performing conversion of physical to virtual machine (VM), you should consider the following key points:</a:t>
            </a:r>
          </a:p>
          <a:p>
            <a:pPr marL="241653" indent="-241653">
              <a:buFont typeface="+mj-lt"/>
              <a:buAutoNum type="arabicPeriod"/>
              <a:defRPr/>
            </a:pPr>
            <a:r>
              <a:rPr lang="en-US" b="0" u="none" dirty="0"/>
              <a:t>A virtual machine created by the converter application contains </a:t>
            </a:r>
            <a:r>
              <a:rPr lang="en-US" dirty="0"/>
              <a:t>a copy of the disk state of the source physical machine. During this conversion, some hardware-dependent drivers and sometimes the mapped drive letters may not be preserved.</a:t>
            </a:r>
          </a:p>
          <a:p>
            <a:pPr marL="241653" indent="-241653">
              <a:buFont typeface="+mj-lt"/>
              <a:buAutoNum type="arabicPeriod"/>
              <a:defRPr/>
            </a:pPr>
            <a:r>
              <a:rPr lang="en-US" dirty="0"/>
              <a:t>The following source machine configurations remain unchanged:</a:t>
            </a:r>
          </a:p>
          <a:p>
            <a:pPr marL="724959" lvl="1" indent="-241653">
              <a:defRPr/>
            </a:pPr>
            <a:r>
              <a:rPr lang="en-US" dirty="0"/>
              <a:t>Operating system configuration (computer name, security ID, user accounts, profiles, preferences, and so on)</a:t>
            </a:r>
          </a:p>
          <a:p>
            <a:pPr marL="724959" lvl="1" indent="-241653">
              <a:defRPr/>
            </a:pPr>
            <a:r>
              <a:rPr lang="en-US" dirty="0"/>
              <a:t>Applications and data files</a:t>
            </a:r>
          </a:p>
          <a:p>
            <a:pPr marL="724959" lvl="1" indent="-241653">
              <a:defRPr/>
            </a:pPr>
            <a:r>
              <a:rPr lang="en-US" dirty="0"/>
              <a:t>Volume serial number for each disk partition</a:t>
            </a:r>
          </a:p>
          <a:p>
            <a:pPr marL="241653">
              <a:defRPr/>
            </a:pPr>
            <a:r>
              <a:rPr lang="en-US" dirty="0"/>
              <a:t>Because the target and the source virtual machines have the same identities, running them on the same network might result in conflicts.</a:t>
            </a:r>
          </a:p>
          <a:p>
            <a:pPr marL="241653" indent="-241653">
              <a:buFont typeface="+mj-lt"/>
              <a:buAutoNum type="arabicPeriod" startAt="3"/>
              <a:defRPr/>
            </a:pPr>
            <a:r>
              <a:rPr lang="en-US" dirty="0"/>
              <a:t>After conversion, most applications function correctly on the virtual machine because their configuration and data files have the same location as on the source machine. However, applications might not work if they depend on specific characteristics of the underlying hardware, such as the serial number or the device manufacturer.</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04ABFC6A-04FC-4387-8C06-23B78D848E7D}" type="slidenum">
              <a:rPr lang="en-US" smtClean="0"/>
              <a:pPr>
                <a:defRPr/>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bwMode="auto">
          <a:noFill/>
          <a:ln>
            <a:solidFill>
              <a:srgbClr val="000000"/>
            </a:solidFill>
            <a:miter lim="800000"/>
            <a:headEnd/>
            <a:tailEnd/>
          </a:ln>
        </p:spPr>
      </p:sp>
      <p:sp>
        <p:nvSpPr>
          <p:cNvPr id="134146" name="Notes Placeholder 2"/>
          <p:cNvSpPr>
            <a:spLocks noGrp="1"/>
          </p:cNvSpPr>
          <p:nvPr>
            <p:ph type="body" idx="1"/>
          </p:nvPr>
        </p:nvSpPr>
        <p:spPr bwMode="auto">
          <a:noFill/>
        </p:spPr>
        <p:txBody>
          <a:bodyPr wrap="square" numCol="1" anchor="t" anchorCtr="0" compatLnSpc="1">
            <a:prstTxWarp prst="textNoShape">
              <a:avLst/>
            </a:prstTxWarp>
          </a:bodyPr>
          <a:lstStyle/>
          <a:p>
            <a:pPr algn="l"/>
            <a:r>
              <a:rPr lang="en-US" sz="1200" kern="1200" baseline="0" dirty="0">
                <a:solidFill>
                  <a:schemeClr val="tx1"/>
                </a:solidFill>
                <a:latin typeface="Calibri" pitchFamily="34" charset="0"/>
                <a:ea typeface="+mn-ea"/>
                <a:cs typeface="+mn-cs"/>
              </a:rPr>
              <a:t>VMware </a:t>
            </a:r>
            <a:r>
              <a:rPr lang="en-US" sz="1200" kern="1200" baseline="0" dirty="0" err="1">
                <a:solidFill>
                  <a:schemeClr val="tx1"/>
                </a:solidFill>
                <a:latin typeface="Calibri" pitchFamily="34" charset="0"/>
                <a:ea typeface="+mn-ea"/>
                <a:cs typeface="+mn-cs"/>
              </a:rPr>
              <a:t>vCenter</a:t>
            </a:r>
            <a:r>
              <a:rPr lang="en-US" sz="1200" kern="1200" baseline="0" dirty="0">
                <a:solidFill>
                  <a:schemeClr val="tx1"/>
                </a:solidFill>
                <a:latin typeface="Calibri" pitchFamily="34" charset="0"/>
                <a:ea typeface="+mn-ea"/>
                <a:cs typeface="+mn-cs"/>
              </a:rPr>
              <a:t> Converter is a highly robust and scalable enterprise-class migration tool that automates the process of creating virtual machines from physical machines and other virtual machine formats (for example virtual machines created using Microsoft Hyper-V).</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VMware </a:t>
            </a:r>
            <a:r>
              <a:rPr lang="en-US" dirty="0" err="1"/>
              <a:t>vCenter</a:t>
            </a:r>
            <a:r>
              <a:rPr lang="en-US" dirty="0"/>
              <a:t> Converter lets users quickly, easily, and affordably convert Microsoft Windows and Linux-based physical machines to VMware virtual machines. It also converts virtual machines between VMware platforms.</a:t>
            </a:r>
          </a:p>
          <a:p>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F9CA2F7F-1936-465F-AA58-705E895452A0}" type="slidenum">
              <a:rPr lang="en-US" smtClean="0"/>
              <a:pPr>
                <a:defRPr/>
              </a:pPr>
              <a:t>32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defTabSz="890783"/>
            <a:r>
              <a:rPr lang="en-US" dirty="0"/>
              <a:t>This module covered the key drivers</a:t>
            </a:r>
            <a:r>
              <a:rPr lang="en-US" baseline="0" dirty="0"/>
              <a:t> of compute virtualization and types of hypervisors that enable compute virtualization. </a:t>
            </a:r>
          </a:p>
          <a:p>
            <a:pPr defTabSz="890783"/>
            <a:endParaRPr lang="en-US" baseline="0" dirty="0"/>
          </a:p>
          <a:p>
            <a:r>
              <a:rPr lang="en-US" dirty="0">
                <a:latin typeface="Calibri" pitchFamily="34" charset="0"/>
              </a:rPr>
              <a:t>x86 based operating systems (OSs) need to have direct access to the hardware and must execute its privileged instructions in Ring 0. </a:t>
            </a:r>
            <a:r>
              <a:rPr lang="en-US" dirty="0" err="1">
                <a:latin typeface="Calibri" pitchFamily="34" charset="0"/>
              </a:rPr>
              <a:t>Virtualizing</a:t>
            </a:r>
            <a:r>
              <a:rPr lang="en-US" dirty="0">
                <a:latin typeface="Calibri" pitchFamily="34" charset="0"/>
              </a:rPr>
              <a:t> x86 architecture requires placing a virtualization layer below the operating system. The difficulty in capturing and translating these privileged instructions at runtime was the challenge that originally made x86 architecture virtualization look impossible.</a:t>
            </a:r>
          </a:p>
          <a:p>
            <a:r>
              <a:rPr lang="en-US" dirty="0">
                <a:latin typeface="Calibri" pitchFamily="34" charset="0"/>
              </a:rPr>
              <a:t>The three techniques used for handling privileged instructions to </a:t>
            </a:r>
            <a:r>
              <a:rPr lang="en-US" dirty="0" err="1">
                <a:latin typeface="Calibri" pitchFamily="34" charset="0"/>
              </a:rPr>
              <a:t>virtualize</a:t>
            </a:r>
            <a:r>
              <a:rPr lang="en-US" dirty="0">
                <a:latin typeface="Calibri" pitchFamily="34" charset="0"/>
              </a:rPr>
              <a:t> the CPU on x86 architecture are: Full virtualization, </a:t>
            </a:r>
            <a:r>
              <a:rPr lang="en-US" dirty="0" err="1">
                <a:latin typeface="Calibri" pitchFamily="34" charset="0"/>
              </a:rPr>
              <a:t>Paravirtualization</a:t>
            </a:r>
            <a:r>
              <a:rPr lang="en-US" dirty="0">
                <a:latin typeface="Calibri" pitchFamily="34" charset="0"/>
              </a:rPr>
              <a:t>, and Hardware assisted virtualization.</a:t>
            </a:r>
          </a:p>
          <a:p>
            <a:r>
              <a:rPr lang="en-US" dirty="0">
                <a:latin typeface="Calibri" pitchFamily="34" charset="0"/>
              </a:rPr>
              <a:t>From the user’s perspective, a virtual machine (VM) is a logical compute system like a physical machine that runs an operating system and applications. These virtual machines have the following virtual hardware components: </a:t>
            </a:r>
            <a:r>
              <a:rPr lang="en-US" dirty="0" err="1">
                <a:latin typeface="Calibri" pitchFamily="34" charset="0"/>
              </a:rPr>
              <a:t>vCPU</a:t>
            </a:r>
            <a:r>
              <a:rPr lang="en-US" dirty="0">
                <a:latin typeface="Calibri" pitchFamily="34" charset="0"/>
              </a:rPr>
              <a:t>, </a:t>
            </a:r>
            <a:r>
              <a:rPr lang="en-US" dirty="0" err="1">
                <a:latin typeface="Calibri" pitchFamily="34" charset="0"/>
              </a:rPr>
              <a:t>vRAM</a:t>
            </a:r>
            <a:r>
              <a:rPr lang="en-US" dirty="0">
                <a:latin typeface="Calibri" pitchFamily="34" charset="0"/>
              </a:rPr>
              <a:t>, virtual disk, </a:t>
            </a:r>
            <a:r>
              <a:rPr lang="en-US" dirty="0" err="1">
                <a:latin typeface="Calibri" pitchFamily="34" charset="0"/>
              </a:rPr>
              <a:t>vNIC</a:t>
            </a:r>
            <a:r>
              <a:rPr lang="en-US" dirty="0">
                <a:latin typeface="Calibri" pitchFamily="34" charset="0"/>
              </a:rPr>
              <a:t>, virtual DVD/CD-ROM, virtual floppy drive, virtual SCSI controller, and virtual USB controller.</a:t>
            </a:r>
          </a:p>
          <a:p>
            <a:r>
              <a:rPr lang="en-US" dirty="0">
                <a:latin typeface="Calibri" pitchFamily="34" charset="0"/>
              </a:rPr>
              <a:t>Resource management helps to optimize the utilization of resources as the demand of resource varies over time. The parameters that control the resources consumed by a child resource pool or a virtual machine are share, limit, and reservation. CPU resources can be optimized by using multi-core processors, hyper-threading, and CPU load balancing. Memory resources can be optimized by using transparent page sharing, memory ballooning, and memory swapping.</a:t>
            </a:r>
          </a:p>
          <a:p>
            <a:r>
              <a:rPr lang="en-US" dirty="0">
                <a:latin typeface="Calibri" pitchFamily="34" charset="0"/>
              </a:rPr>
              <a:t>Physical to virtual machine conversion is a process through which a physical machine is converted into a virtual machine. When converting a physical machine, the “Converter Application” (Converter) clones</a:t>
            </a:r>
            <a:r>
              <a:rPr lang="en-US" baseline="0" dirty="0">
                <a:latin typeface="Calibri" pitchFamily="34" charset="0"/>
              </a:rPr>
              <a:t> data on the hard disk of the source machine</a:t>
            </a:r>
            <a:r>
              <a:rPr lang="en-US" dirty="0">
                <a:latin typeface="Calibri" pitchFamily="34" charset="0"/>
              </a:rPr>
              <a:t> and transfers that data to the destination virtual disk.</a:t>
            </a:r>
          </a:p>
          <a:p>
            <a:pPr defTabSz="965200"/>
            <a:endParaRPr lang="en-US" b="1" u="sng"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DFDC1D23-E68D-46F6-ADEA-A8B5054EBADE}" type="slidenum">
              <a:rPr lang="en-US"/>
              <a:pPr>
                <a:defRPr/>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trike="noStrike" dirty="0"/>
              <a:t>Virtualization is the first step towards building a cloud infrastructure. Transforming</a:t>
            </a:r>
            <a:r>
              <a:rPr lang="en-US" strike="noStrike" baseline="0" dirty="0"/>
              <a:t> </a:t>
            </a:r>
            <a:r>
              <a:rPr lang="en-US" strike="noStrike" dirty="0"/>
              <a:t>a Classic Data Center (CDC) into a Virtualized </a:t>
            </a:r>
            <a:r>
              <a:rPr lang="en-US" dirty="0"/>
              <a:t>D</a:t>
            </a:r>
            <a:r>
              <a:rPr lang="en-US" strike="noStrike" dirty="0"/>
              <a:t>ata</a:t>
            </a:r>
            <a:r>
              <a:rPr lang="en-US" strike="noStrike" baseline="0" dirty="0"/>
              <a:t> </a:t>
            </a:r>
            <a:r>
              <a:rPr lang="en-US" dirty="0"/>
              <a:t>C</a:t>
            </a:r>
            <a:r>
              <a:rPr lang="en-US" strike="noStrike" baseline="0" dirty="0"/>
              <a:t>enter </a:t>
            </a:r>
            <a:r>
              <a:rPr lang="en-US" b="0" strike="noStrike" baseline="0" dirty="0"/>
              <a:t>(VDC) </a:t>
            </a:r>
            <a:r>
              <a:rPr lang="en-US" strike="noStrike" baseline="0" dirty="0"/>
              <a:t>requires virtualizing the core elements of the data center. </a:t>
            </a:r>
            <a:r>
              <a:rPr lang="en-US" sz="1200" b="0" dirty="0">
                <a:solidFill>
                  <a:srgbClr val="262626"/>
                </a:solidFill>
              </a:rPr>
              <a:t>A phased approach to virtualize an infrastructure enables a smooth transition from Classic </a:t>
            </a:r>
            <a:r>
              <a:rPr lang="en-US" dirty="0">
                <a:solidFill>
                  <a:srgbClr val="262626"/>
                </a:solidFill>
              </a:rPr>
              <a:t>D</a:t>
            </a:r>
            <a:r>
              <a:rPr lang="en-US" sz="1200" b="0" dirty="0">
                <a:solidFill>
                  <a:srgbClr val="262626"/>
                </a:solidFill>
              </a:rPr>
              <a:t>ata </a:t>
            </a:r>
            <a:r>
              <a:rPr lang="en-US" dirty="0">
                <a:solidFill>
                  <a:srgbClr val="262626"/>
                </a:solidFill>
              </a:rPr>
              <a:t>C</a:t>
            </a:r>
            <a:r>
              <a:rPr lang="en-US" sz="1200" b="0" dirty="0">
                <a:solidFill>
                  <a:srgbClr val="262626"/>
                </a:solidFill>
              </a:rPr>
              <a:t>enter to Virtualized</a:t>
            </a:r>
            <a:r>
              <a:rPr lang="en-US" sz="1200" b="0" baseline="0" dirty="0">
                <a:solidFill>
                  <a:srgbClr val="262626"/>
                </a:solidFill>
              </a:rPr>
              <a:t> </a:t>
            </a:r>
            <a:r>
              <a:rPr lang="en-US" dirty="0">
                <a:solidFill>
                  <a:srgbClr val="262626"/>
                </a:solidFill>
              </a:rPr>
              <a:t>D</a:t>
            </a:r>
            <a:r>
              <a:rPr lang="en-US" sz="1200" b="0" baseline="0" dirty="0">
                <a:solidFill>
                  <a:srgbClr val="262626"/>
                </a:solidFill>
              </a:rPr>
              <a:t>ata </a:t>
            </a:r>
            <a:r>
              <a:rPr lang="en-US" dirty="0">
                <a:solidFill>
                  <a:srgbClr val="262626"/>
                </a:solidFill>
              </a:rPr>
              <a:t>C</a:t>
            </a:r>
            <a:r>
              <a:rPr lang="en-US" sz="1200" b="0" baseline="0" dirty="0">
                <a:solidFill>
                  <a:srgbClr val="262626"/>
                </a:solidFill>
              </a:rPr>
              <a:t>enter </a:t>
            </a:r>
            <a:r>
              <a:rPr lang="en-US" sz="1200" b="0" dirty="0">
                <a:solidFill>
                  <a:srgbClr val="262626"/>
                </a:solidFill>
              </a:rPr>
              <a:t>.</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8BCFBF39-8BD4-417D-8176-F535BC8332E7}"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65200" rtl="0" eaLnBrk="0" fontAlgn="base" latinLnBrk="0" hangingPunct="0">
              <a:lnSpc>
                <a:spcPct val="100000"/>
              </a:lnSpc>
              <a:spcBef>
                <a:spcPct val="30000"/>
              </a:spcBef>
              <a:spcAft>
                <a:spcPct val="0"/>
              </a:spcAft>
              <a:buClrTx/>
              <a:buSzTx/>
              <a:buFontTx/>
              <a:buNone/>
              <a:tabLst/>
              <a:defRPr/>
            </a:pPr>
            <a:r>
              <a:rPr lang="en-US" sz="1200" dirty="0">
                <a:solidFill>
                  <a:srgbClr val="000000"/>
                </a:solidFill>
                <a:latin typeface="Calibri" pitchFamily="34" charset="0"/>
              </a:rPr>
              <a:t>Compute virtualization is a technique of masking or abstracting the physical hardware from the operating system and enabling multiple operating systems to run concurrently on a single or clustered physical machine(s). </a:t>
            </a:r>
            <a:r>
              <a:rPr lang="en-US" dirty="0"/>
              <a:t>This technique encapsulates an operating system and an application into a portable virtual machine (VM). </a:t>
            </a:r>
          </a:p>
          <a:p>
            <a:pPr defTabSz="965200">
              <a:defRPr/>
            </a:pPr>
            <a:r>
              <a:rPr lang="en-US" dirty="0"/>
              <a:t>A virtual machine</a:t>
            </a:r>
            <a:r>
              <a:rPr lang="en-US" b="0" dirty="0"/>
              <a:t> </a:t>
            </a:r>
            <a:r>
              <a:rPr lang="en-US" dirty="0"/>
              <a:t>is a logical entity that looks and</a:t>
            </a:r>
            <a:r>
              <a:rPr lang="en-US" baseline="0" dirty="0"/>
              <a:t> behaves like a physical machine. E</a:t>
            </a:r>
            <a:r>
              <a:rPr lang="en-US" dirty="0"/>
              <a:t>ach operating system runs on its own virtual machines. </a:t>
            </a:r>
          </a:p>
          <a:p>
            <a:pPr defTabSz="965200"/>
            <a:r>
              <a:rPr lang="en-US" dirty="0"/>
              <a:t>In compute virtualization, a virtualization layer resides between the hardware and virtual machine (on which an operating system is running). The virtualization layer is also known</a:t>
            </a:r>
            <a:r>
              <a:rPr lang="en-US" baseline="0" dirty="0"/>
              <a:t> as hypervisor. </a:t>
            </a:r>
            <a:r>
              <a:rPr lang="en-US" dirty="0"/>
              <a:t>The hypervisor provides </a:t>
            </a:r>
            <a:r>
              <a:rPr lang="en-US" sz="1200" dirty="0"/>
              <a:t>standardized </a:t>
            </a:r>
            <a:r>
              <a:rPr lang="en-US" dirty="0"/>
              <a:t>hardware resources </a:t>
            </a:r>
            <a:r>
              <a:rPr lang="en-US" sz="1200" kern="1200" dirty="0">
                <a:solidFill>
                  <a:schemeClr val="tx1"/>
                </a:solidFill>
                <a:latin typeface="Calibri" pitchFamily="34" charset="0"/>
                <a:ea typeface="+mn-ea"/>
                <a:cs typeface="+mn-cs"/>
              </a:rPr>
              <a:t>(for example: CPU, Memory, Network, etc.) </a:t>
            </a:r>
            <a:r>
              <a:rPr lang="en-US" dirty="0"/>
              <a:t>to all</a:t>
            </a:r>
            <a:r>
              <a:rPr lang="en-US" baseline="0" dirty="0"/>
              <a:t> the v</a:t>
            </a:r>
            <a:r>
              <a:rPr lang="en-US" dirty="0"/>
              <a:t>irtual machines. </a:t>
            </a:r>
          </a:p>
          <a:p>
            <a:pPr defTabSz="965200"/>
            <a:endParaRPr lang="en-US" dirty="0"/>
          </a:p>
          <a:p>
            <a:pPr defTabSz="965200"/>
            <a:r>
              <a:rPr lang="en-US" i="1" dirty="0"/>
              <a:t>Note: </a:t>
            </a:r>
          </a:p>
          <a:p>
            <a:pPr defTabSz="965200"/>
            <a:r>
              <a:rPr lang="en-US" i="1" dirty="0"/>
              <a:t>The terms physical machine, host machine, compute, and server are interchangeably used throughout the course. The terms v</a:t>
            </a:r>
            <a:r>
              <a:rPr lang="en-US" b="0" i="1" dirty="0"/>
              <a:t>irtual machine, </a:t>
            </a:r>
            <a:r>
              <a:rPr lang="en-US" i="1" dirty="0"/>
              <a:t>guest machine, virtual compute, and virtual server are interchangeably used in this course. </a:t>
            </a:r>
            <a:endParaRPr lang="en-US" b="1" i="1" u="sng"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1DC0AF2A-08D5-4872-BBC7-27B932F338CB}"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lIns="91432" tIns="45716" rIns="91432" bIns="45716" numCol="1" anchor="t" anchorCtr="0" compatLnSpc="1">
            <a:prstTxWarp prst="textNoShape">
              <a:avLst/>
            </a:prstTxWarp>
            <a:normAutofit/>
          </a:bodyPr>
          <a:lstStyle/>
          <a:p>
            <a:r>
              <a:rPr lang="en-US" dirty="0"/>
              <a:t>Traditionally, one operating system (OS) per compute system (physical machine) is deployed because</a:t>
            </a:r>
            <a:r>
              <a:rPr lang="en-US" baseline="0" dirty="0"/>
              <a:t> </a:t>
            </a:r>
            <a:r>
              <a:rPr lang="en-US" dirty="0"/>
              <a:t>the operating system and the hardware are tightly coupled and cannot be separated. Only one application is deployed per compute system to minimize the potential resource conflict. This causes organizations to purchase new physical machines for every application they deploy, resulting in expensive and inflexible infrastructure. Further, these compute systems remain underutilized - it is very common to find compute systems running at</a:t>
            </a:r>
            <a:r>
              <a:rPr lang="en-US" baseline="0" dirty="0"/>
              <a:t> </a:t>
            </a:r>
            <a:r>
              <a:rPr lang="en-US" dirty="0"/>
              <a:t>15 – 20% utilization. </a:t>
            </a:r>
            <a:r>
              <a:rPr lang="en-US" b="0" u="none" dirty="0"/>
              <a:t>This</a:t>
            </a:r>
            <a:r>
              <a:rPr lang="en-US" dirty="0"/>
              <a:t> compounding </a:t>
            </a:r>
            <a:r>
              <a:rPr lang="en-US" b="0" u="none" dirty="0"/>
              <a:t>over many machines within a Classic </a:t>
            </a:r>
            <a:r>
              <a:rPr lang="en-US" dirty="0"/>
              <a:t>D</a:t>
            </a:r>
            <a:r>
              <a:rPr lang="en-US" b="0" u="none" dirty="0"/>
              <a:t>ata </a:t>
            </a:r>
            <a:r>
              <a:rPr lang="en-US" dirty="0"/>
              <a:t>C</a:t>
            </a:r>
            <a:r>
              <a:rPr lang="en-US" b="0" u="none" dirty="0"/>
              <a:t>enter (CDC) leads to poor utilization of physical machines. </a:t>
            </a:r>
          </a:p>
          <a:p>
            <a:r>
              <a:rPr lang="en-US" dirty="0"/>
              <a:t>Compute virtualization enables to overcome these challenges by allowing multiple operating systems and applications to run on a single physical machine. This technique significantly reduces acquisition cost and improves utilization. </a:t>
            </a:r>
          </a:p>
        </p:txBody>
      </p:sp>
      <p:sp>
        <p:nvSpPr>
          <p:cNvPr id="6" name="Slide Number Placeholder 5"/>
          <p:cNvSpPr>
            <a:spLocks noGrp="1"/>
          </p:cNvSpPr>
          <p:nvPr>
            <p:ph type="sldNum" sz="quarter" idx="5"/>
          </p:nvPr>
        </p:nvSpPr>
        <p:spPr/>
        <p:txBody>
          <a:bodyPr lIns="91432" tIns="45716" rIns="91432" bIns="45716"/>
          <a:lstStyle/>
          <a:p>
            <a:pPr>
              <a:defRPr/>
            </a:pPr>
            <a:fld id="{291B3EB5-AC66-4EE8-9F44-2080B79DAF1A}" type="slidenum">
              <a:rPr lang="en-US" smtClean="0"/>
              <a:pPr>
                <a:defRPr/>
              </a:pPr>
              <a:t>5</a:t>
            </a:fld>
            <a:endParaRPr lang="en-US" dirty="0"/>
          </a:p>
        </p:txBody>
      </p:sp>
      <p:sp>
        <p:nvSpPr>
          <p:cNvPr id="7" name="Footer Placeholder 3"/>
          <p:cNvSpPr>
            <a:spLocks noGrp="1"/>
          </p:cNvSpPr>
          <p:nvPr>
            <p:ph type="ftr" sz="quarter" idx="4"/>
          </p:nvPr>
        </p:nvSpPr>
        <p:spPr>
          <a:xfrm>
            <a:off x="0" y="9281011"/>
            <a:ext cx="4550953" cy="320189"/>
          </a:xfrm>
        </p:spPr>
        <p:txBody>
          <a:bodyPr/>
          <a:lstStyle/>
          <a:p>
            <a:pPr>
              <a:defRPr/>
            </a:pPr>
            <a:r>
              <a:rPr lang="en-US" dirty="0"/>
              <a:t>Copyright © 2011 EMC Corporation. Do not Copy - All Rights Reserved.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47138" name="Notes Placeholder 2"/>
          <p:cNvSpPr>
            <a:spLocks noGrp="1"/>
          </p:cNvSpPr>
          <p:nvPr>
            <p:ph type="body" idx="1"/>
          </p:nvPr>
        </p:nvSpPr>
        <p:spPr>
          <a:ln/>
        </p:spPr>
        <p:txBody>
          <a:bodyPr wrap="square" lIns="91432" tIns="45716" rIns="91432" bIns="45716" numCol="1" anchor="t" anchorCtr="0" compatLnSpc="1">
            <a:prstTxWarp prst="textNoShape">
              <a:avLst/>
            </a:prstTxWarp>
            <a:normAutofit/>
          </a:bodyPr>
          <a:lstStyle/>
          <a:p>
            <a:pPr defTabSz="950913"/>
            <a:r>
              <a:rPr lang="en-US" dirty="0"/>
              <a:t>Hypervisor is</a:t>
            </a:r>
            <a:r>
              <a:rPr lang="en-US" b="0" dirty="0"/>
              <a:t> a </a:t>
            </a:r>
            <a:r>
              <a:rPr lang="en-US" dirty="0"/>
              <a:t>compute virtualization software that enables multiple operating systems (OSs) to run on a physical machine concurrently. The hypervisor interacts directly with the physical resources of the x86 based compute system. The hypervisor is a key component of data center consolidation efforts. By nature, it allows multiple operating systems and applications to reside on the same physical machine.  </a:t>
            </a:r>
          </a:p>
          <a:p>
            <a:pPr defTabSz="950913"/>
            <a:r>
              <a:rPr lang="en-US" dirty="0"/>
              <a:t>Hypervisor has two key components: kernel and Virtual Machine Monitor (VMM).</a:t>
            </a:r>
          </a:p>
          <a:p>
            <a:pPr marL="228600" indent="-228600" defTabSz="950913">
              <a:buFont typeface="+mj-lt"/>
              <a:buAutoNum type="arabicPeriod"/>
            </a:pPr>
            <a:r>
              <a:rPr lang="en-US" dirty="0"/>
              <a:t>A hypervisor kernel provides the same functionality as other operating systems, such as process creation, file system management, and process scheduling. It is designed to specifically support multiple virtual machines and to provide</a:t>
            </a:r>
            <a:r>
              <a:rPr lang="en-US" baseline="0" dirty="0"/>
              <a:t> </a:t>
            </a:r>
            <a:r>
              <a:rPr lang="en-US" dirty="0"/>
              <a:t>core functionalities</a:t>
            </a:r>
            <a:r>
              <a:rPr lang="en-US" baseline="0" dirty="0"/>
              <a:t>, </a:t>
            </a:r>
            <a:r>
              <a:rPr lang="en-US" dirty="0"/>
              <a:t>such as resource scheduling, I/O stacks, etc.</a:t>
            </a:r>
          </a:p>
          <a:p>
            <a:pPr marL="228600" indent="-228600" defTabSz="950913">
              <a:buFont typeface="+mj-lt"/>
              <a:buAutoNum type="arabicPeriod"/>
            </a:pPr>
            <a:r>
              <a:rPr lang="en-US" dirty="0"/>
              <a:t>The Virtual Machine Monitor is responsible for actually executing commands on the CPUs and performing Binary Translation (BT). A Virtual Machine Monitor</a:t>
            </a:r>
            <a:r>
              <a:rPr lang="en-US" b="0" dirty="0"/>
              <a:t> a</a:t>
            </a:r>
            <a:r>
              <a:rPr lang="en-US" dirty="0"/>
              <a:t>bstracts hardware to appear as a physical machine with its own CPU, memory, and I/O devices. Each virtual machine is assigned a Virtual Machine Monitor that has a share of the CPU, memory, and I/O devices to successfully run the virtual machine. When a virtual machine starts running, the control is transferred to the Virtual Machine Monitor, which subsequently begins executing instructions from the virtual machine.</a:t>
            </a:r>
          </a:p>
        </p:txBody>
      </p:sp>
      <p:sp>
        <p:nvSpPr>
          <p:cNvPr id="6" name="Footer Placeholder 3"/>
          <p:cNvSpPr>
            <a:spLocks noGrp="1"/>
          </p:cNvSpPr>
          <p:nvPr>
            <p:ph type="ftr" sz="quarter" idx="4"/>
          </p:nvPr>
        </p:nvSpPr>
        <p:spPr>
          <a:xfrm>
            <a:off x="0" y="9281011"/>
            <a:ext cx="4550953" cy="320189"/>
          </a:xfrm>
        </p:spPr>
        <p:txBody>
          <a:bodyPr/>
          <a:lstStyle/>
          <a:p>
            <a:pPr>
              <a:defRPr/>
            </a:pPr>
            <a:r>
              <a:rPr lang="en-US" dirty="0"/>
              <a:t>Copyright © 2011 EMC Corporation. Do not Copy - All Rights Reserved.</a:t>
            </a:r>
          </a:p>
        </p:txBody>
      </p:sp>
      <p:sp>
        <p:nvSpPr>
          <p:cNvPr id="7" name="Slide Number Placeholder 4"/>
          <p:cNvSpPr>
            <a:spLocks noGrp="1"/>
          </p:cNvSpPr>
          <p:nvPr>
            <p:ph type="sldNum" sz="quarter" idx="5"/>
          </p:nvPr>
        </p:nvSpPr>
        <p:spPr>
          <a:xfrm>
            <a:off x="6828065" y="9281011"/>
            <a:ext cx="485500" cy="320189"/>
          </a:xfrm>
        </p:spPr>
        <p:txBody>
          <a:bodyPr/>
          <a:lstStyle/>
          <a:p>
            <a:pPr>
              <a:defRPr/>
            </a:pPr>
            <a:fld id="{F9CA2F7F-1936-465F-AA58-705E895452A0}"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a:xfrm>
            <a:off x="489620" y="4640744"/>
            <a:ext cx="6340930" cy="4560086"/>
          </a:xfrm>
        </p:spPr>
        <p:txBody>
          <a:bodyPr lIns="91432" tIns="45716" rIns="91432" bIns="45716"/>
          <a:lstStyle/>
          <a:p>
            <a:pPr>
              <a:defRPr/>
            </a:pPr>
            <a:r>
              <a:rPr lang="en-US" dirty="0"/>
              <a:t>Hypervisors are categorized into two types: hosted hypervisor and bare-metal hypervisor.</a:t>
            </a:r>
          </a:p>
          <a:p>
            <a:pPr>
              <a:buFontTx/>
              <a:buNone/>
              <a:defRPr/>
            </a:pPr>
            <a:r>
              <a:rPr lang="en-US" b="1" dirty="0"/>
              <a:t>Type</a:t>
            </a:r>
            <a:r>
              <a:rPr lang="en-US" b="1" baseline="0" dirty="0"/>
              <a:t> 1 (</a:t>
            </a:r>
            <a:r>
              <a:rPr lang="en-US" b="1" dirty="0"/>
              <a:t>Bare-metal hypervisor)</a:t>
            </a:r>
            <a:r>
              <a:rPr lang="en-US" b="1" baseline="0" dirty="0"/>
              <a:t>: </a:t>
            </a:r>
            <a:r>
              <a:rPr lang="en-US" dirty="0"/>
              <a:t>In this type, the hypervisor is directly installed on the x86</a:t>
            </a:r>
            <a:r>
              <a:rPr lang="en-US" baseline="0" dirty="0"/>
              <a:t> </a:t>
            </a:r>
            <a:r>
              <a:rPr lang="en-US" dirty="0"/>
              <a:t>based hardware. Bare-metal hypervisor has direct access to the hardware resources. Hence, it is more efficient than a hosted hypervisor. </a:t>
            </a:r>
          </a:p>
          <a:p>
            <a:pPr>
              <a:buFontTx/>
              <a:buNone/>
              <a:defRPr/>
            </a:pPr>
            <a:r>
              <a:rPr lang="en-US" b="1" dirty="0"/>
              <a:t>Type 2 (Hosted hypervisor): </a:t>
            </a:r>
            <a:r>
              <a:rPr lang="en-US" dirty="0"/>
              <a:t>In this type, </a:t>
            </a:r>
            <a:r>
              <a:rPr lang="en-US" b="0" u="none" dirty="0"/>
              <a:t>the </a:t>
            </a:r>
            <a:r>
              <a:rPr lang="en-US" dirty="0"/>
              <a:t>hypervisor is installed and run as an application on top of an operating system. Since it is running on an operating system, it supports the broadest range of hardware </a:t>
            </a:r>
            <a:r>
              <a:rPr lang="en-US" sz="1200" kern="1200" dirty="0">
                <a:solidFill>
                  <a:schemeClr val="tx1"/>
                </a:solidFill>
                <a:latin typeface="Calibri" pitchFamily="34" charset="0"/>
                <a:ea typeface="+mn-ea"/>
                <a:cs typeface="+mn-cs"/>
              </a:rPr>
              <a:t>configurations</a:t>
            </a:r>
            <a:r>
              <a:rPr lang="en-US" dirty="0"/>
              <a:t>.</a:t>
            </a:r>
          </a:p>
          <a:p>
            <a:pPr>
              <a:defRPr/>
            </a:pPr>
            <a:r>
              <a:rPr lang="en-US" dirty="0"/>
              <a:t>A hypervisor is the primary component of virtualization that enables compute system partitioning (i.e. partitioning of CPU and memory). </a:t>
            </a:r>
            <a:r>
              <a:rPr lang="en-US" sz="1200" kern="1200" dirty="0">
                <a:solidFill>
                  <a:schemeClr val="tx1"/>
                </a:solidFill>
                <a:latin typeface="Calibri" pitchFamily="34" charset="0"/>
                <a:ea typeface="+mn-ea"/>
                <a:cs typeface="+mn-cs"/>
              </a:rPr>
              <a:t>In this course, w</a:t>
            </a:r>
            <a:r>
              <a:rPr lang="en-US" dirty="0"/>
              <a:t>e will focus on type 1 hypervisors because</a:t>
            </a:r>
            <a:r>
              <a:rPr lang="en-US" baseline="0" dirty="0"/>
              <a:t> </a:t>
            </a:r>
            <a:r>
              <a:rPr lang="en-US" dirty="0"/>
              <a:t>it is most </a:t>
            </a:r>
            <a:r>
              <a:rPr lang="en-US" sz="1200" kern="1200" dirty="0">
                <a:solidFill>
                  <a:schemeClr val="tx1"/>
                </a:solidFill>
                <a:latin typeface="Calibri" pitchFamily="34" charset="0"/>
                <a:ea typeface="+mn-ea"/>
                <a:cs typeface="+mn-cs"/>
              </a:rPr>
              <a:t>predominantly</a:t>
            </a:r>
            <a:r>
              <a:rPr lang="en-US" dirty="0"/>
              <a:t> used within Virtualized Data Center (VDC).</a:t>
            </a:r>
          </a:p>
        </p:txBody>
      </p:sp>
      <p:sp>
        <p:nvSpPr>
          <p:cNvPr id="6" name="Slide Number Placeholder 5"/>
          <p:cNvSpPr>
            <a:spLocks noGrp="1"/>
          </p:cNvSpPr>
          <p:nvPr>
            <p:ph type="sldNum" sz="quarter" idx="5"/>
          </p:nvPr>
        </p:nvSpPr>
        <p:spPr/>
        <p:txBody>
          <a:bodyPr lIns="91432" tIns="45716" rIns="91432" bIns="45716"/>
          <a:lstStyle/>
          <a:p>
            <a:pPr>
              <a:defRPr/>
            </a:pPr>
            <a:fld id="{C1A4B02E-757C-49B1-A8DE-666907F14C6B}" type="slidenum">
              <a:rPr lang="en-US" smtClean="0"/>
              <a:pPr>
                <a:defRPr/>
              </a:pPr>
              <a:t>7</a:t>
            </a:fld>
            <a:endParaRPr lang="en-US" dirty="0"/>
          </a:p>
        </p:txBody>
      </p:sp>
      <p:sp>
        <p:nvSpPr>
          <p:cNvPr id="7" name="Footer Placeholder 3"/>
          <p:cNvSpPr>
            <a:spLocks noGrp="1"/>
          </p:cNvSpPr>
          <p:nvPr>
            <p:ph type="ftr" sz="quarter" idx="4"/>
          </p:nvPr>
        </p:nvSpPr>
        <p:spPr>
          <a:xfrm>
            <a:off x="0" y="9281011"/>
            <a:ext cx="4550953" cy="320189"/>
          </a:xfrm>
        </p:spPr>
        <p:txBody>
          <a:bodyPr/>
          <a:lstStyle/>
          <a:p>
            <a:pPr>
              <a:defRPr/>
            </a:pPr>
            <a:r>
              <a:rPr lang="en-US" dirty="0"/>
              <a:t>Copyright © 2011 EMC Corporation. Do not Copy - All Rights Reserved.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Autofit/>
          </a:bodyPr>
          <a:lstStyle/>
          <a:p>
            <a:pPr eaLnBrk="1" hangingPunct="1">
              <a:defRPr/>
            </a:pPr>
            <a:r>
              <a:rPr lang="en-US" dirty="0"/>
              <a:t>Compute virtualization offers the following benefits:</a:t>
            </a:r>
          </a:p>
          <a:p>
            <a:pPr marL="241653" indent="-241653">
              <a:buFont typeface="Arial" pitchFamily="34" charset="0"/>
              <a:buChar char="•"/>
              <a:defRPr/>
            </a:pPr>
            <a:r>
              <a:rPr lang="en-US" b="1" dirty="0"/>
              <a:t>Server Consolidation: </a:t>
            </a:r>
            <a:r>
              <a:rPr lang="en-US" b="0" dirty="0"/>
              <a:t>Compute virtualization</a:t>
            </a:r>
            <a:r>
              <a:rPr lang="en-US" b="0" baseline="0" dirty="0"/>
              <a:t> enables running multiple virtual machines on a physical server. </a:t>
            </a:r>
            <a:r>
              <a:rPr lang="en-US" baseline="0" dirty="0"/>
              <a:t>This reduces the requirement for physical servers.</a:t>
            </a:r>
            <a:endParaRPr lang="en-US" dirty="0"/>
          </a:p>
          <a:p>
            <a:pPr marL="241653" indent="-241653">
              <a:buFont typeface="Arial" pitchFamily="34" charset="0"/>
              <a:buChar char="•"/>
              <a:defRPr/>
            </a:pPr>
            <a:r>
              <a:rPr lang="en-US" b="1" dirty="0"/>
              <a:t>Isolation</a:t>
            </a:r>
            <a:r>
              <a:rPr lang="en-US" dirty="0"/>
              <a:t>: While virtual machines can share the physical resources of a physical machine, they remain completely isolated from each other as if they were separate physical machines. If, for example, there are four virtual machines on a single physical machine and one of the virtual machines crashes, the other three virtual machines remain unaffected.</a:t>
            </a:r>
          </a:p>
          <a:p>
            <a:pPr marL="241653" indent="-241653">
              <a:buFont typeface="Arial" pitchFamily="34" charset="0"/>
              <a:buChar char="•"/>
              <a:defRPr/>
            </a:pPr>
            <a:r>
              <a:rPr lang="en-US" b="1" dirty="0"/>
              <a:t>Encapsulation</a:t>
            </a:r>
            <a:r>
              <a:rPr lang="en-US" dirty="0"/>
              <a:t>: A virtual machine is a package that contains a complete set of virtual hardware resources, an operating system, and applications. Encapsulation makes virtual machines portable and easy to manage. For example, a virtual machine can be moved and copied from one location to another just like a file.</a:t>
            </a:r>
          </a:p>
          <a:p>
            <a:pPr marL="241653" indent="-241653">
              <a:buFont typeface="Arial" pitchFamily="34" charset="0"/>
              <a:buChar char="•"/>
              <a:defRPr/>
            </a:pPr>
            <a:r>
              <a:rPr lang="en-US" b="1" dirty="0"/>
              <a:t>Hardware Independence</a:t>
            </a:r>
            <a:r>
              <a:rPr lang="en-US" dirty="0"/>
              <a:t>: A virtual machine is configured with virtual components such as CPU, memory, network card, and SCSI controller that are completely independent of the underlying physical hardware. This gives the freedom to move a virtual machine from one x86 machine to another without making any change to the device drivers, operating system, or applications.</a:t>
            </a:r>
          </a:p>
          <a:p>
            <a:pPr marL="241653" indent="-241653">
              <a:buFont typeface="Arial" pitchFamily="34" charset="0"/>
              <a:buChar char="•"/>
              <a:defRPr/>
            </a:pPr>
            <a:r>
              <a:rPr lang="en-US" b="1" dirty="0"/>
              <a:t>Reduced Cost: </a:t>
            </a:r>
            <a:r>
              <a:rPr lang="en-US" dirty="0"/>
              <a:t>Compute virtualization reduces the following direct costs:</a:t>
            </a:r>
          </a:p>
          <a:p>
            <a:pPr marL="724959" lvl="1">
              <a:defRPr/>
            </a:pPr>
            <a:r>
              <a:rPr lang="en-US" dirty="0"/>
              <a:t>Space (leased or owned) for physical machines, power and cooling, Hardware (including switches and </a:t>
            </a:r>
            <a:r>
              <a:rPr lang="en-US" dirty="0" err="1"/>
              <a:t>Fibre</a:t>
            </a:r>
            <a:r>
              <a:rPr lang="en-US" dirty="0"/>
              <a:t> Channel HBA), and annual maintenance</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96C3D238-CE3C-4E72-B712-0B69E01E2EE3}"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lIns="91432" tIns="45716" rIns="91432" bIns="45716">
            <a:normAutofit/>
          </a:bodyPr>
          <a:lstStyle/>
          <a:p>
            <a:pPr>
              <a:defRPr/>
            </a:pPr>
            <a:r>
              <a:rPr lang="en-US" dirty="0">
                <a:solidFill>
                  <a:srgbClr val="10100F"/>
                </a:solidFill>
              </a:rPr>
              <a:t>x86 based operating systems (OS) are designed to run directly on the bare-metal hardware. So, they naturally assume</a:t>
            </a:r>
            <a:r>
              <a:rPr lang="en-US" baseline="0" dirty="0">
                <a:solidFill>
                  <a:srgbClr val="10100F"/>
                </a:solidFill>
              </a:rPr>
              <a:t> </a:t>
            </a:r>
            <a:r>
              <a:rPr lang="en-US" dirty="0">
                <a:solidFill>
                  <a:srgbClr val="10100F"/>
                </a:solidFill>
              </a:rPr>
              <a:t>that they fully ‘own’ the compute hardware. As shown in the figure on this slide, the x86 CPU architecture offers four levels of privilege known as Ring 0, 1, 2, and 3 to operating systems and applications to manage access to the compute hardware. While the user-level applications typically run in Ring 3, the operating system needs to have direct access to the hardware and must execute its privileged instructions in Ring 0. Privileged instruction is a class of instructions</a:t>
            </a:r>
            <a:r>
              <a:rPr lang="en-US" baseline="0" dirty="0">
                <a:solidFill>
                  <a:srgbClr val="10100F"/>
                </a:solidFill>
              </a:rPr>
              <a:t> that</a:t>
            </a:r>
            <a:r>
              <a:rPr lang="en-US" dirty="0">
                <a:solidFill>
                  <a:srgbClr val="10100F"/>
                </a:solidFill>
              </a:rPr>
              <a:t> usually includes interrupt handling, timer control, and input/output instructions. These instructions can be executed only when the compute is in a special privileged mode, generally available to an operating system, but not to user programs. </a:t>
            </a:r>
          </a:p>
          <a:p>
            <a:pPr>
              <a:defRPr/>
            </a:pPr>
            <a:r>
              <a:rPr lang="en-US" dirty="0" err="1">
                <a:solidFill>
                  <a:srgbClr val="10100F"/>
                </a:solidFill>
              </a:rPr>
              <a:t>Virtualizing</a:t>
            </a:r>
            <a:r>
              <a:rPr lang="en-US" dirty="0">
                <a:solidFill>
                  <a:srgbClr val="10100F"/>
                </a:solidFill>
              </a:rPr>
              <a:t> the x86 architecture requires placing a virtualization layer below the operating system (which expects to be in the most privileged Ring 0) to create and manage the virtual machines that deliver shared resources. </a:t>
            </a:r>
          </a:p>
          <a:p>
            <a:pPr>
              <a:defRPr/>
            </a:pPr>
            <a:r>
              <a:rPr lang="en-US" dirty="0">
                <a:solidFill>
                  <a:srgbClr val="10100F"/>
                </a:solidFill>
              </a:rPr>
              <a:t>Further complicating the situation, some privileged operating system instructions cannot  effectively be virtualized because they have different semantics when they are not executed in Ring 0. The difficulty in capturing and translating these privileged instruction requests at runtime was the challenge that originally made x86 architecture virtualization look impossible.</a:t>
            </a:r>
          </a:p>
          <a:p>
            <a:pPr>
              <a:defRPr/>
            </a:pPr>
            <a:r>
              <a:rPr lang="en-US" dirty="0"/>
              <a:t>The three techniques that now exist for handling privileged instructions to virtualize the CPU on x86 architecture are as follows:</a:t>
            </a:r>
          </a:p>
          <a:p>
            <a:pPr marL="241653" indent="-241653">
              <a:buFont typeface="+mj-lt"/>
              <a:buAutoNum type="arabicPeriod"/>
              <a:defRPr/>
            </a:pPr>
            <a:r>
              <a:rPr lang="en-US" dirty="0"/>
              <a:t>Full virtualization using Binary Translation (BT) </a:t>
            </a:r>
          </a:p>
          <a:p>
            <a:pPr marL="241653" indent="-241653">
              <a:buFont typeface="+mj-lt"/>
              <a:buAutoNum type="arabicPeriod"/>
              <a:defRPr/>
            </a:pPr>
            <a:r>
              <a:rPr lang="en-US" dirty="0"/>
              <a:t>Operating </a:t>
            </a:r>
            <a:r>
              <a:rPr lang="en-US" dirty="0" err="1"/>
              <a:t>oystems</a:t>
            </a:r>
            <a:r>
              <a:rPr lang="en-US" dirty="0"/>
              <a:t>-assisted virtualization or </a:t>
            </a:r>
            <a:r>
              <a:rPr lang="en-US" dirty="0" err="1"/>
              <a:t>Paravirtualization</a:t>
            </a:r>
            <a:r>
              <a:rPr lang="en-US" dirty="0"/>
              <a:t> </a:t>
            </a:r>
          </a:p>
          <a:p>
            <a:pPr marL="241653" indent="-241653">
              <a:buFont typeface="+mj-lt"/>
              <a:buAutoNum type="arabicPeriod"/>
              <a:defRPr/>
            </a:pPr>
            <a:r>
              <a:rPr lang="en-US" dirty="0"/>
              <a:t>Hardware assisted virtualization</a:t>
            </a:r>
          </a:p>
          <a:p>
            <a:pPr>
              <a:defRPr/>
            </a:pPr>
            <a:endParaRPr lang="en-US" dirty="0">
              <a:solidFill>
                <a:srgbClr val="10100F"/>
              </a:solidFill>
            </a:endParaRPr>
          </a:p>
        </p:txBody>
      </p:sp>
      <p:sp>
        <p:nvSpPr>
          <p:cNvPr id="6" name="Slide Number Placeholder 5"/>
          <p:cNvSpPr>
            <a:spLocks noGrp="1"/>
          </p:cNvSpPr>
          <p:nvPr>
            <p:ph type="sldNum" sz="quarter" idx="5"/>
          </p:nvPr>
        </p:nvSpPr>
        <p:spPr/>
        <p:txBody>
          <a:bodyPr lIns="91432" tIns="45716" rIns="91432" bIns="45716"/>
          <a:lstStyle/>
          <a:p>
            <a:pPr>
              <a:defRPr/>
            </a:pPr>
            <a:fld id="{8504D280-B779-4E23-9C38-6A371CECE3FA}" type="slidenum">
              <a:rPr lang="en-US" smtClean="0"/>
              <a:pPr>
                <a:defRPr/>
              </a:pPr>
              <a:t>9</a:t>
            </a:fld>
            <a:endParaRPr lang="en-US" dirty="0"/>
          </a:p>
        </p:txBody>
      </p:sp>
      <p:sp>
        <p:nvSpPr>
          <p:cNvPr id="7" name="Footer Placeholder 3"/>
          <p:cNvSpPr>
            <a:spLocks noGrp="1"/>
          </p:cNvSpPr>
          <p:nvPr>
            <p:ph type="ftr" sz="quarter" idx="4"/>
          </p:nvPr>
        </p:nvSpPr>
        <p:spPr>
          <a:xfrm>
            <a:off x="0" y="9281011"/>
            <a:ext cx="4550953" cy="320189"/>
          </a:xfrm>
        </p:spPr>
        <p:txBody>
          <a:bodyPr/>
          <a:lstStyle/>
          <a:p>
            <a:pPr>
              <a:defRPr/>
            </a:pPr>
            <a:r>
              <a:rPr lang="en-US" dirty="0"/>
              <a:t>Copyright © 2011 EMC Corporation. Do not Copy - All Rights Reserved.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Content_Bullets">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914400"/>
            <a:ext cx="8458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lvl1pPr>
              <a:defRPr>
                <a:solidFill>
                  <a:schemeClr val="tx1">
                    <a:lumMod val="75000"/>
                    <a:lumOff val="25000"/>
                  </a:schemeClr>
                </a:solidFill>
              </a:defRPr>
            </a:lvl1pPr>
          </a:lstStyle>
          <a:p>
            <a:pPr>
              <a:defRPr/>
            </a:pPr>
            <a:fld id="{DA42CC11-B192-4F48-8183-207CF77A140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24FFD3A7-641C-43D5-B76B-9C096D98DA6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ulletsRight_Picture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2"/>
          </p:nvPr>
        </p:nvSpPr>
        <p:spPr>
          <a:xfrm>
            <a:off x="304800" y="914400"/>
            <a:ext cx="4114800" cy="4953000"/>
          </a:xfrm>
        </p:spPr>
        <p:txBody>
          <a:bodyPr>
            <a:normAutofit/>
          </a:bodyPr>
          <a:lstStyle>
            <a:lvl1pPr>
              <a:buNone/>
              <a:defRPr/>
            </a:lvl1pPr>
          </a:lstStyle>
          <a:p>
            <a:pPr lvl="0"/>
            <a:r>
              <a:rPr lang="en-US" noProof="0" dirty="0"/>
              <a:t>Click icon to add picture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BDA18697-64EE-40A6-B986-244F11EFF8B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ntent_TwoColumnwith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47750"/>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87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47750"/>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87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dirty="0"/>
              <a:t>Virtualized Data Center – Compute</a:t>
            </a:r>
          </a:p>
        </p:txBody>
      </p:sp>
      <p:sp>
        <p:nvSpPr>
          <p:cNvPr id="8" name="Slide Number Placeholder 5"/>
          <p:cNvSpPr>
            <a:spLocks noGrp="1"/>
          </p:cNvSpPr>
          <p:nvPr>
            <p:ph type="sldNum" sz="quarter" idx="11"/>
          </p:nvPr>
        </p:nvSpPr>
        <p:spPr/>
        <p:txBody>
          <a:bodyPr/>
          <a:lstStyle>
            <a:lvl1pPr>
              <a:defRPr/>
            </a:lvl1pPr>
          </a:lstStyle>
          <a:p>
            <a:pPr>
              <a:defRPr/>
            </a:pPr>
            <a:fld id="{514A9561-BC64-4BF7-B865-24297A43E28B}"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dirty="0"/>
              <a:t>Click icon to add table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p:txBody>
          <a:bodyPr/>
          <a:lstStyle>
            <a:lvl1pPr>
              <a:defRPr/>
            </a:lvl1pPr>
          </a:lstStyle>
          <a:p>
            <a:pPr>
              <a:defRPr/>
            </a:pPr>
            <a:r>
              <a:rPr lang="en-US" dirty="0"/>
              <a:t>Virtualized Data Center – Compute</a:t>
            </a:r>
          </a:p>
        </p:txBody>
      </p:sp>
      <p:sp>
        <p:nvSpPr>
          <p:cNvPr id="5" name="Slide Number Placeholder 5"/>
          <p:cNvSpPr>
            <a:spLocks noGrp="1"/>
          </p:cNvSpPr>
          <p:nvPr>
            <p:ph type="sldNum" sz="quarter" idx="14"/>
          </p:nvPr>
        </p:nvSpPr>
        <p:spPr/>
        <p:txBody>
          <a:bodyPr/>
          <a:lstStyle>
            <a:lvl1pPr>
              <a:defRPr/>
            </a:lvl1pPr>
          </a:lstStyle>
          <a:p>
            <a:pPr>
              <a:defRPr/>
            </a:pPr>
            <a:fld id="{E1B9A9EC-09A7-425D-A4D1-956B30C3D79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PicturePlacehol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Picture Placeholder 6"/>
          <p:cNvSpPr>
            <a:spLocks noGrp="1"/>
          </p:cNvSpPr>
          <p:nvPr>
            <p:ph type="pic" sz="quarter" idx="13"/>
          </p:nvPr>
        </p:nvSpPr>
        <p:spPr>
          <a:xfrm>
            <a:off x="304800" y="914400"/>
            <a:ext cx="8458200" cy="5105400"/>
          </a:xfrm>
        </p:spPr>
        <p:txBody>
          <a:bodyPr>
            <a:normAutofit/>
          </a:bodyPr>
          <a:lstStyle>
            <a:lvl1pPr>
              <a:buNone/>
              <a:defRPr/>
            </a:lvl1pPr>
          </a:lstStyle>
          <a:p>
            <a:pPr lvl="0"/>
            <a:r>
              <a:rPr lang="en-US" noProof="0" dirty="0"/>
              <a:t>Click icon to add picture</a:t>
            </a:r>
          </a:p>
        </p:txBody>
      </p:sp>
      <p:sp>
        <p:nvSpPr>
          <p:cNvPr id="4" name="Footer Placeholder 3"/>
          <p:cNvSpPr>
            <a:spLocks noGrp="1"/>
          </p:cNvSpPr>
          <p:nvPr>
            <p:ph type="ftr" sz="quarter" idx="14"/>
          </p:nvPr>
        </p:nvSpPr>
        <p:spPr>
          <a:xfrm>
            <a:off x="3886200" y="6629400"/>
            <a:ext cx="4724400" cy="228600"/>
          </a:xfrm>
        </p:spPr>
        <p:txBody>
          <a:bodyPr/>
          <a:lstStyle>
            <a:lvl1pPr>
              <a:defRPr smtClean="0"/>
            </a:lvl1pPr>
          </a:lstStyle>
          <a:p>
            <a:pPr>
              <a:defRPr/>
            </a:pPr>
            <a:r>
              <a:rPr lang="en-US" dirty="0"/>
              <a:t>Virtualized Data Center – Compute</a:t>
            </a:r>
          </a:p>
        </p:txBody>
      </p:sp>
      <p:sp>
        <p:nvSpPr>
          <p:cNvPr id="5" name="Slide Number Placeholder 4"/>
          <p:cNvSpPr>
            <a:spLocks noGrp="1"/>
          </p:cNvSpPr>
          <p:nvPr>
            <p:ph type="sldNum" sz="quarter" idx="15"/>
          </p:nvPr>
        </p:nvSpPr>
        <p:spPr/>
        <p:txBody>
          <a:bodyPr/>
          <a:lstStyle>
            <a:lvl1pPr>
              <a:defRPr/>
            </a:lvl1pPr>
          </a:lstStyle>
          <a:p>
            <a:pPr>
              <a:defRPr/>
            </a:pPr>
            <a:fld id="{2BF7F301-B9A8-4FB9-BD2C-E8FDE5D16303}"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Freefor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dirty="0"/>
              <a:t>Virtualized Data Center – Compute</a:t>
            </a:r>
          </a:p>
        </p:txBody>
      </p:sp>
      <p:sp>
        <p:nvSpPr>
          <p:cNvPr id="4" name="Slide Number Placeholder 5"/>
          <p:cNvSpPr>
            <a:spLocks noGrp="1"/>
          </p:cNvSpPr>
          <p:nvPr>
            <p:ph type="sldNum" sz="quarter" idx="11"/>
          </p:nvPr>
        </p:nvSpPr>
        <p:spPr/>
        <p:txBody>
          <a:bodyPr/>
          <a:lstStyle>
            <a:lvl1pPr>
              <a:defRPr/>
            </a:lvl1pPr>
          </a:lstStyle>
          <a:p>
            <a:pPr>
              <a:defRPr/>
            </a:pPr>
            <a:fld id="{FBF5057B-C371-4B36-A32A-117657D99481}"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ntent_BulletsSurround_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3352800"/>
            <a:ext cx="4114800" cy="25146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1"/>
            <a:ext cx="8458200" cy="22860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04800" y="3352800"/>
            <a:ext cx="41910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4"/>
          </p:nvPr>
        </p:nvSpPr>
        <p:spPr>
          <a:xfrm>
            <a:off x="4648200" y="6629400"/>
            <a:ext cx="3962400" cy="228600"/>
          </a:xfrm>
        </p:spPr>
        <p:txBody>
          <a:bodyPr/>
          <a:lstStyle>
            <a:lvl1pPr>
              <a:defRPr smtClean="0"/>
            </a:lvl1pPr>
          </a:lstStyle>
          <a:p>
            <a:pPr>
              <a:defRPr/>
            </a:pPr>
            <a:r>
              <a:rPr lang="en-US" dirty="0"/>
              <a:t>Virtualized Data Center – Compute</a:t>
            </a:r>
          </a:p>
        </p:txBody>
      </p:sp>
      <p:sp>
        <p:nvSpPr>
          <p:cNvPr id="8" name="Slide Number Placeholder 6"/>
          <p:cNvSpPr>
            <a:spLocks noGrp="1"/>
          </p:cNvSpPr>
          <p:nvPr>
            <p:ph type="sldNum" sz="quarter" idx="15"/>
          </p:nvPr>
        </p:nvSpPr>
        <p:spPr/>
        <p:txBody>
          <a:bodyPr/>
          <a:lstStyle>
            <a:lvl1pPr>
              <a:defRPr/>
            </a:lvl1pPr>
          </a:lstStyle>
          <a:p>
            <a:pPr>
              <a:defRPr/>
            </a:pPr>
            <a:fld id="{1EEF2230-FAB1-4F19-A519-511292F1F111}"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NPR_Content_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able Placeholder 5"/>
          <p:cNvSpPr>
            <a:spLocks noGrp="1"/>
          </p:cNvSpPr>
          <p:nvPr>
            <p:ph type="tbl" sz="quarter" idx="12"/>
          </p:nvPr>
        </p:nvSpPr>
        <p:spPr>
          <a:xfrm>
            <a:off x="381000" y="1219200"/>
            <a:ext cx="8382000" cy="4648200"/>
          </a:xfrm>
        </p:spPr>
        <p:txBody>
          <a:bodyPr/>
          <a:lstStyle/>
          <a:p>
            <a:pPr lvl="0"/>
            <a:r>
              <a:rPr lang="en-US" noProof="0" dirty="0"/>
              <a:t>Click icon to add table</a:t>
            </a:r>
          </a:p>
        </p:txBody>
      </p:sp>
      <p:sp>
        <p:nvSpPr>
          <p:cNvPr id="4" name="Footer Placeholder 4"/>
          <p:cNvSpPr>
            <a:spLocks noGrp="1"/>
          </p:cNvSpPr>
          <p:nvPr>
            <p:ph type="ftr" sz="quarter" idx="13"/>
          </p:nvPr>
        </p:nvSpPr>
        <p:spPr/>
        <p:txBody>
          <a:bodyPr/>
          <a:lstStyle>
            <a:lvl1pPr>
              <a:defRPr b="0" smtClean="0">
                <a:solidFill>
                  <a:srgbClr val="000000">
                    <a:lumMod val="75000"/>
                    <a:lumOff val="25000"/>
                  </a:srgbClr>
                </a:solidFill>
              </a:defRPr>
            </a:lvl1pPr>
          </a:lstStyle>
          <a:p>
            <a:pPr>
              <a:defRPr/>
            </a:pPr>
            <a:r>
              <a:rPr lang="en-US" dirty="0"/>
              <a:t>Virtualized Data Center – Compute</a:t>
            </a:r>
          </a:p>
        </p:txBody>
      </p:sp>
      <p:sp>
        <p:nvSpPr>
          <p:cNvPr id="5" name="Slide Number Placeholder 5"/>
          <p:cNvSpPr>
            <a:spLocks noGrp="1"/>
          </p:cNvSpPr>
          <p:nvPr>
            <p:ph type="sldNum" sz="quarter" idx="14"/>
          </p:nvPr>
        </p:nvSpPr>
        <p:spPr/>
        <p:txBody>
          <a:bodyPr/>
          <a:lstStyle>
            <a:lvl1pPr>
              <a:defRPr b="0" smtClean="0">
                <a:solidFill>
                  <a:srgbClr val="000000">
                    <a:lumMod val="75000"/>
                    <a:lumOff val="25000"/>
                  </a:srgbClr>
                </a:solidFill>
              </a:defRPr>
            </a:lvl1pPr>
          </a:lstStyle>
          <a:p>
            <a:pPr>
              <a:defRPr/>
            </a:pPr>
            <a:fld id="{5B9FBD26-65C0-4153-8B9D-778BC072E6CD}"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AF0638D5-54D2-445A-A868-FECBEA33807E}"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D80AFB45-F91A-4950-874F-AA1F31339A9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BulletsTop_GraphicBottom">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914400"/>
            <a:ext cx="84582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2"/>
          </p:nvPr>
        </p:nvSpPr>
        <p:spPr>
          <a:xfrm>
            <a:off x="304800" y="3276600"/>
            <a:ext cx="8458200" cy="2667000"/>
          </a:xfrm>
        </p:spPr>
        <p:txBody>
          <a:bodyPr>
            <a:normAutofit/>
          </a:bodyPr>
          <a:lstStyle>
            <a:lvl1pPr>
              <a:buNone/>
              <a:defRPr/>
            </a:lvl1pPr>
          </a:lstStyle>
          <a:p>
            <a:pPr lvl="0"/>
            <a:r>
              <a:rPr lang="en-US" noProof="0" dirty="0"/>
              <a:t>Click icon to add picture</a:t>
            </a:r>
          </a:p>
        </p:txBody>
      </p:sp>
      <p:sp>
        <p:nvSpPr>
          <p:cNvPr id="6" name="Footer Placeholder 4"/>
          <p:cNvSpPr>
            <a:spLocks noGrp="1"/>
          </p:cNvSpPr>
          <p:nvPr>
            <p:ph type="ftr" sz="quarter" idx="13"/>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AE8AF2CC-6325-43F0-932D-9CDCF27D7163}"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8F8B321B-BE7A-460A-9618-CDD5921362A4}"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C497B3D1-9784-4345-9ADB-34D95182F50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GraphicsTop_BulletsBottom">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3733800"/>
            <a:ext cx="8458200" cy="2209800"/>
          </a:xfrm>
        </p:spPr>
        <p:txBody>
          <a:bodyPr/>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2"/>
          </p:nvPr>
        </p:nvSpPr>
        <p:spPr>
          <a:xfrm>
            <a:off x="304800" y="914400"/>
            <a:ext cx="8458200" cy="2667000"/>
          </a:xfrm>
        </p:spPr>
        <p:txBody>
          <a:bodyPr>
            <a:normAutofit/>
          </a:bodyPr>
          <a:lstStyle>
            <a:lvl1pPr>
              <a:buNone/>
              <a:defRPr>
                <a:solidFill>
                  <a:schemeClr val="bg2">
                    <a:lumMod val="75000"/>
                  </a:schemeClr>
                </a:solidFill>
              </a:defRPr>
            </a:lvl1pPr>
          </a:lstStyle>
          <a:p>
            <a:pPr lvl="0"/>
            <a:r>
              <a:rPr lang="en-US" noProof="0" dirty="0"/>
              <a:t>Click icon to add picture</a:t>
            </a:r>
          </a:p>
        </p:txBody>
      </p:sp>
      <p:sp>
        <p:nvSpPr>
          <p:cNvPr id="6" name="Footer Placeholder 4"/>
          <p:cNvSpPr>
            <a:spLocks noGrp="1"/>
          </p:cNvSpPr>
          <p:nvPr>
            <p:ph type="ftr" sz="quarter" idx="13"/>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D9FFE1D3-5CF3-434A-AEDB-54BFC8ECB19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Page_Module">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ctrTitle"/>
          </p:nvPr>
        </p:nvSpPr>
        <p:spPr>
          <a:xfrm>
            <a:off x="685800" y="1143000"/>
            <a:ext cx="7772400" cy="688975"/>
          </a:xfrm>
        </p:spPr>
        <p:txBody>
          <a:bodyPr anchor="t"/>
          <a:lstStyle>
            <a:lvl1pPr>
              <a:defRPr sz="2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24384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0"/>
          </p:nvPr>
        </p:nvSpPr>
        <p:spPr/>
        <p:txBody>
          <a:bodyPr/>
          <a:lstStyle>
            <a:lvl1pPr>
              <a:defRPr smtClean="0"/>
            </a:lvl1p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lvl1pPr>
              <a:defRPr/>
            </a:lvl1pPr>
          </a:lstStyle>
          <a:p>
            <a:pPr>
              <a:defRPr/>
            </a:pPr>
            <a:fld id="{89099118-CD98-42C5-A182-B001D17D3C6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Page_Lesson_Topic">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ctrTitle"/>
          </p:nvPr>
        </p:nvSpPr>
        <p:spPr>
          <a:xfrm>
            <a:off x="685800" y="609600"/>
            <a:ext cx="6019800" cy="1219200"/>
          </a:xfrm>
        </p:spPr>
        <p:txBody>
          <a:bodyPr anchor="t"/>
          <a:lstStyle>
            <a:lvl1pPr>
              <a:defRPr sz="2600">
                <a:solidFill>
                  <a:schemeClr val="tx1">
                    <a:lumMod val="50000"/>
                    <a:lumOff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25908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Content Placeholder 8"/>
          <p:cNvSpPr>
            <a:spLocks noGrp="1"/>
          </p:cNvSpPr>
          <p:nvPr>
            <p:ph sz="quarter" idx="13"/>
          </p:nvPr>
        </p:nvSpPr>
        <p:spPr>
          <a:xfrm>
            <a:off x="685800" y="1981200"/>
            <a:ext cx="7772400" cy="4572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4"/>
          <p:cNvSpPr>
            <a:spLocks noGrp="1"/>
          </p:cNvSpPr>
          <p:nvPr>
            <p:ph type="ftr" sz="quarter" idx="14"/>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7" name="Slide Number Placeholder 5"/>
          <p:cNvSpPr>
            <a:spLocks noGrp="1"/>
          </p:cNvSpPr>
          <p:nvPr>
            <p:ph type="sldNum" sz="quarter" idx="15"/>
          </p:nvPr>
        </p:nvSpPr>
        <p:spPr/>
        <p:txBody>
          <a:bodyPr/>
          <a:lstStyle>
            <a:lvl1pPr>
              <a:defRPr>
                <a:solidFill>
                  <a:schemeClr val="tx1">
                    <a:lumMod val="75000"/>
                    <a:lumOff val="25000"/>
                  </a:schemeClr>
                </a:solidFill>
              </a:defRPr>
            </a:lvl1pPr>
          </a:lstStyle>
          <a:p>
            <a:pPr>
              <a:defRPr/>
            </a:pPr>
            <a:fld id="{E1D1C3E5-FD7A-4D3F-AA80-B557762B6F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CoverPage">
    <p:spTree>
      <p:nvGrpSpPr>
        <p:cNvPr id="1" name=""/>
        <p:cNvGrpSpPr/>
        <p:nvPr/>
      </p:nvGrpSpPr>
      <p:grpSpPr>
        <a:xfrm>
          <a:off x="0" y="0"/>
          <a:ext cx="0" cy="0"/>
          <a:chOff x="0" y="0"/>
          <a:chExt cx="0" cy="0"/>
        </a:xfrm>
      </p:grpSpPr>
      <p:sp>
        <p:nvSpPr>
          <p:cNvPr id="2" name="Title 1"/>
          <p:cNvSpPr>
            <a:spLocks noGrp="1"/>
          </p:cNvSpPr>
          <p:nvPr>
            <p:ph type="title"/>
          </p:nvPr>
        </p:nvSpPr>
        <p:spPr>
          <a:xfrm>
            <a:off x="1789113" y="1524000"/>
            <a:ext cx="6705600" cy="1362075"/>
          </a:xfrm>
          <a:ln>
            <a:solidFill>
              <a:srgbClr val="777777"/>
            </a:solidFill>
          </a:ln>
        </p:spPr>
        <p:txBody>
          <a:bodyPr anchor="t"/>
          <a:lstStyle>
            <a:lvl1pPr algn="l">
              <a:defRPr sz="3200" b="1"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28800" y="3048000"/>
            <a:ext cx="6705600" cy="1500187"/>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Two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4400"/>
            <a:ext cx="41148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0"/>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1"/>
          </p:nvPr>
        </p:nvSpPr>
        <p:spPr/>
        <p:txBody>
          <a:bodyPr/>
          <a:lstStyle>
            <a:lvl1pPr>
              <a:defRPr/>
            </a:lvl1pPr>
          </a:lstStyle>
          <a:p>
            <a:pPr>
              <a:defRPr/>
            </a:pPr>
            <a:fld id="{4722132B-7D0B-4E04-B5FA-04011C4A199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45DCA1C3-3EF3-4880-9FC9-DA8DFFB2FCD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ulletsSurround_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3352800"/>
            <a:ext cx="4114800" cy="25146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1"/>
            <a:ext cx="8458200" cy="22860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04800" y="3352800"/>
            <a:ext cx="41910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4"/>
          </p:nvPr>
        </p:nvSpPr>
        <p:spPr>
          <a:xfrm>
            <a:off x="4648200" y="6629400"/>
            <a:ext cx="3962400" cy="228600"/>
          </a:xfrm>
        </p:spPr>
        <p:txBody>
          <a:bodyPr/>
          <a:lstStyle>
            <a:lvl1pPr>
              <a:defRPr smtClean="0"/>
            </a:lvl1pPr>
          </a:lstStyle>
          <a:p>
            <a:pPr>
              <a:defRPr/>
            </a:pPr>
            <a:r>
              <a:rPr lang="en-US" dirty="0"/>
              <a:t>Virtualized Data Center – Compute</a:t>
            </a:r>
          </a:p>
        </p:txBody>
      </p:sp>
      <p:sp>
        <p:nvSpPr>
          <p:cNvPr id="8" name="Slide Number Placeholder 6"/>
          <p:cNvSpPr>
            <a:spLocks noGrp="1"/>
          </p:cNvSpPr>
          <p:nvPr>
            <p:ph type="sldNum" sz="quarter" idx="15"/>
          </p:nvPr>
        </p:nvSpPr>
        <p:spPr/>
        <p:txBody>
          <a:bodyPr/>
          <a:lstStyle>
            <a:lvl1pPr>
              <a:defRPr/>
            </a:lvl1pPr>
          </a:lstStyle>
          <a:p>
            <a:pPr>
              <a:defRPr/>
            </a:pPr>
            <a:fld id="{092FEE63-2923-4B31-BA79-B6BC4F9383E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4800" y="762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4582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419600" y="6629400"/>
            <a:ext cx="4191000" cy="228600"/>
          </a:xfrm>
          <a:prstGeom prst="rect">
            <a:avLst/>
          </a:prstGeom>
        </p:spPr>
        <p:txBody>
          <a:bodyPr vert="horz" lIns="91440" tIns="45720" rIns="91440" bIns="45720" rtlCol="0" anchor="b"/>
          <a:lstStyle>
            <a:lvl1pPr algn="r" fontAlgn="auto">
              <a:spcBef>
                <a:spcPts val="0"/>
              </a:spcBef>
              <a:spcAft>
                <a:spcPts val="0"/>
              </a:spcAft>
              <a:defRPr sz="1000" smtClean="0">
                <a:solidFill>
                  <a:schemeClr val="tx1">
                    <a:lumMod val="75000"/>
                    <a:lumOff val="25000"/>
                  </a:schemeClr>
                </a:solidFill>
                <a:latin typeface="Calibri" pitchFamily="34" charset="0"/>
                <a:cs typeface="+mn-cs"/>
              </a:defRPr>
            </a:lvl1pPr>
          </a:lstStyle>
          <a:p>
            <a:pPr>
              <a:defRPr/>
            </a:pPr>
            <a:r>
              <a:rPr lang="en-US" dirty="0"/>
              <a:t>Virtualized Data Center – Compute</a:t>
            </a:r>
          </a:p>
        </p:txBody>
      </p:sp>
      <p:sp>
        <p:nvSpPr>
          <p:cNvPr id="6" name="Slide Number Placeholder 5"/>
          <p:cNvSpPr>
            <a:spLocks noGrp="1"/>
          </p:cNvSpPr>
          <p:nvPr>
            <p:ph type="sldNum" sz="quarter" idx="4"/>
          </p:nvPr>
        </p:nvSpPr>
        <p:spPr>
          <a:xfrm>
            <a:off x="8686800" y="6629400"/>
            <a:ext cx="457200" cy="228600"/>
          </a:xfrm>
          <a:prstGeom prst="rect">
            <a:avLst/>
          </a:prstGeom>
        </p:spPr>
        <p:txBody>
          <a:bodyPr vert="horz" lIns="91440" tIns="45720" rIns="91440" bIns="45720" rtlCol="0" anchor="b"/>
          <a:lstStyle>
            <a:lvl1pPr algn="r" fontAlgn="auto">
              <a:spcBef>
                <a:spcPts val="0"/>
              </a:spcBef>
              <a:spcAft>
                <a:spcPts val="0"/>
              </a:spcAft>
              <a:defRPr sz="1000">
                <a:solidFill>
                  <a:schemeClr val="tx1">
                    <a:lumMod val="75000"/>
                    <a:lumOff val="25000"/>
                  </a:schemeClr>
                </a:solidFill>
                <a:latin typeface="Calibri" pitchFamily="34" charset="0"/>
                <a:cs typeface="+mn-cs"/>
              </a:defRPr>
            </a:lvl1pPr>
          </a:lstStyle>
          <a:p>
            <a:pPr>
              <a:defRPr/>
            </a:pPr>
            <a:fld id="{FC2F117C-776A-43C4-97B1-3BA80962628C}" type="slidenum">
              <a:rPr lang="en-US"/>
              <a:pPr>
                <a:defRPr/>
              </a:pPr>
              <a:t>‹#›</a:t>
            </a:fld>
            <a:endParaRPr lang="en-US" dirty="0"/>
          </a:p>
        </p:txBody>
      </p:sp>
      <p:pic>
        <p:nvPicPr>
          <p:cNvPr id="1030" name="Picture 8"/>
          <p:cNvPicPr>
            <a:picLocks noChangeAspect="1" noChangeArrowheads="1"/>
          </p:cNvPicPr>
          <p:nvPr/>
        </p:nvPicPr>
        <p:blipFill>
          <a:blip r:embed="rId23" cstate="print"/>
          <a:srcRect/>
          <a:stretch>
            <a:fillRect/>
          </a:stretch>
        </p:blipFill>
        <p:spPr bwMode="auto">
          <a:xfrm>
            <a:off x="0" y="6134100"/>
            <a:ext cx="9150350" cy="523875"/>
          </a:xfrm>
          <a:prstGeom prst="rect">
            <a:avLst/>
          </a:prstGeom>
          <a:noFill/>
          <a:ln w="9525">
            <a:noFill/>
            <a:miter lim="800000"/>
            <a:headEnd/>
            <a:tailEnd/>
          </a:ln>
        </p:spPr>
      </p:pic>
      <p:sp>
        <p:nvSpPr>
          <p:cNvPr id="8" name="Rectangle 7"/>
          <p:cNvSpPr/>
          <p:nvPr/>
        </p:nvSpPr>
        <p:spPr>
          <a:xfrm>
            <a:off x="304800" y="6627813"/>
            <a:ext cx="3124200" cy="246062"/>
          </a:xfrm>
          <a:prstGeom prst="rect">
            <a:avLst/>
          </a:prstGeom>
        </p:spPr>
        <p:txBody>
          <a:bodyPr>
            <a:spAutoFit/>
          </a:bodyPr>
          <a:lstStyle/>
          <a:p>
            <a:pPr>
              <a:defRPr/>
            </a:pPr>
            <a:r>
              <a:rPr lang="en-US" sz="1000" dirty="0">
                <a:solidFill>
                  <a:schemeClr val="bg1">
                    <a:lumMod val="50000"/>
                  </a:schemeClr>
                </a:solidFill>
                <a:latin typeface="Calibri" pitchFamily="34" charset="0"/>
              </a:rPr>
              <a:t>Copyright © 2011 EMC Corporation. All Rights Reserved.</a:t>
            </a: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81" r:id="rId12"/>
    <p:sldLayoutId id="2147483680" r:id="rId13"/>
    <p:sldLayoutId id="2147483693" r:id="rId14"/>
    <p:sldLayoutId id="2147483679" r:id="rId15"/>
    <p:sldLayoutId id="2147483694" r:id="rId16"/>
    <p:sldLayoutId id="2147483695" r:id="rId17"/>
    <p:sldLayoutId id="2147483696" r:id="rId18"/>
    <p:sldLayoutId id="2147483697" r:id="rId19"/>
    <p:sldLayoutId id="2147483700" r:id="rId20"/>
    <p:sldLayoutId id="2147483701" r:id="rId21"/>
  </p:sldLayoutIdLst>
  <p:hf hdr="0" dt="0"/>
  <p:txStyles>
    <p:titleStyle>
      <a:lvl1pPr algn="l" rtl="0" fontAlgn="base">
        <a:spcBef>
          <a:spcPct val="0"/>
        </a:spcBef>
        <a:spcAft>
          <a:spcPct val="0"/>
        </a:spcAft>
        <a:defRPr sz="2800" kern="1200">
          <a:solidFill>
            <a:srgbClr val="2C95DD"/>
          </a:solidFill>
          <a:latin typeface="+mj-lt"/>
          <a:ea typeface="+mj-ea"/>
          <a:cs typeface="+mj-cs"/>
        </a:defRPr>
      </a:lvl1pPr>
      <a:lvl2pPr algn="l" rtl="0" fontAlgn="base">
        <a:spcBef>
          <a:spcPct val="0"/>
        </a:spcBef>
        <a:spcAft>
          <a:spcPct val="0"/>
        </a:spcAft>
        <a:defRPr sz="2800">
          <a:solidFill>
            <a:srgbClr val="2C95DD"/>
          </a:solidFill>
          <a:latin typeface="MetaNormalLF-Roman" pitchFamily="34" charset="0"/>
          <a:cs typeface="Arial" charset="0"/>
        </a:defRPr>
      </a:lvl2pPr>
      <a:lvl3pPr algn="l" rtl="0" fontAlgn="base">
        <a:spcBef>
          <a:spcPct val="0"/>
        </a:spcBef>
        <a:spcAft>
          <a:spcPct val="0"/>
        </a:spcAft>
        <a:defRPr sz="2800">
          <a:solidFill>
            <a:srgbClr val="2C95DD"/>
          </a:solidFill>
          <a:latin typeface="MetaNormalLF-Roman" pitchFamily="34" charset="0"/>
          <a:cs typeface="Arial" charset="0"/>
        </a:defRPr>
      </a:lvl3pPr>
      <a:lvl4pPr algn="l" rtl="0" fontAlgn="base">
        <a:spcBef>
          <a:spcPct val="0"/>
        </a:spcBef>
        <a:spcAft>
          <a:spcPct val="0"/>
        </a:spcAft>
        <a:defRPr sz="2800">
          <a:solidFill>
            <a:srgbClr val="2C95DD"/>
          </a:solidFill>
          <a:latin typeface="MetaNormalLF-Roman" pitchFamily="34" charset="0"/>
          <a:cs typeface="Arial" charset="0"/>
        </a:defRPr>
      </a:lvl4pPr>
      <a:lvl5pPr algn="l" rtl="0" fontAlgn="base">
        <a:spcBef>
          <a:spcPct val="0"/>
        </a:spcBef>
        <a:spcAft>
          <a:spcPct val="0"/>
        </a:spcAft>
        <a:defRPr sz="2800">
          <a:solidFill>
            <a:srgbClr val="2C95DD"/>
          </a:solidFill>
          <a:latin typeface="MetaNormalLF-Roman" pitchFamily="34" charset="0"/>
          <a:cs typeface="Arial" charset="0"/>
        </a:defRPr>
      </a:lvl5pPr>
      <a:lvl6pPr marL="457200" algn="l" rtl="0" eaLnBrk="1" fontAlgn="base" hangingPunct="1">
        <a:spcBef>
          <a:spcPct val="0"/>
        </a:spcBef>
        <a:spcAft>
          <a:spcPct val="0"/>
        </a:spcAft>
        <a:defRPr sz="2800">
          <a:solidFill>
            <a:srgbClr val="00B0F0"/>
          </a:solidFill>
          <a:latin typeface="MetaNormalLF-Roman" pitchFamily="34" charset="0"/>
          <a:cs typeface="Arial" charset="0"/>
        </a:defRPr>
      </a:lvl6pPr>
      <a:lvl7pPr marL="914400" algn="l" rtl="0" eaLnBrk="1" fontAlgn="base" hangingPunct="1">
        <a:spcBef>
          <a:spcPct val="0"/>
        </a:spcBef>
        <a:spcAft>
          <a:spcPct val="0"/>
        </a:spcAft>
        <a:defRPr sz="2800">
          <a:solidFill>
            <a:srgbClr val="00B0F0"/>
          </a:solidFill>
          <a:latin typeface="MetaNormalLF-Roman" pitchFamily="34" charset="0"/>
          <a:cs typeface="Arial" charset="0"/>
        </a:defRPr>
      </a:lvl7pPr>
      <a:lvl8pPr marL="1371600" algn="l" rtl="0" eaLnBrk="1" fontAlgn="base" hangingPunct="1">
        <a:spcBef>
          <a:spcPct val="0"/>
        </a:spcBef>
        <a:spcAft>
          <a:spcPct val="0"/>
        </a:spcAft>
        <a:defRPr sz="2800">
          <a:solidFill>
            <a:srgbClr val="00B0F0"/>
          </a:solidFill>
          <a:latin typeface="MetaNormalLF-Roman" pitchFamily="34" charset="0"/>
          <a:cs typeface="Arial" charset="0"/>
        </a:defRPr>
      </a:lvl8pPr>
      <a:lvl9pPr marL="1828800" algn="l" rtl="0" eaLnBrk="1" fontAlgn="base" hangingPunct="1">
        <a:spcBef>
          <a:spcPct val="0"/>
        </a:spcBef>
        <a:spcAft>
          <a:spcPct val="0"/>
        </a:spcAft>
        <a:defRPr sz="2800">
          <a:solidFill>
            <a:srgbClr val="00B0F0"/>
          </a:solidFill>
          <a:latin typeface="MetaNormalLF-Roman" pitchFamily="34" charset="0"/>
          <a:cs typeface="Arial" charset="0"/>
        </a:defRPr>
      </a:lvl9pPr>
    </p:titleStyle>
    <p:bodyStyle>
      <a:lvl1pPr marL="231775" indent="-231775" algn="l" rtl="0" fontAlgn="base">
        <a:spcBef>
          <a:spcPct val="20000"/>
        </a:spcBef>
        <a:spcAft>
          <a:spcPct val="0"/>
        </a:spcAft>
        <a:buClr>
          <a:srgbClr val="92D050"/>
        </a:buClr>
        <a:buSzPct val="120000"/>
        <a:buFont typeface="Arial" charset="0"/>
        <a:buChar char="•"/>
        <a:defRPr sz="2400" kern="1200">
          <a:solidFill>
            <a:srgbClr val="474747"/>
          </a:solidFill>
          <a:latin typeface="Calibri" pitchFamily="34" charset="0"/>
          <a:ea typeface="+mn-ea"/>
          <a:cs typeface="+mn-cs"/>
        </a:defRPr>
      </a:lvl1pPr>
      <a:lvl2pPr marL="682625" indent="-341313" algn="l" rtl="0" fontAlgn="base">
        <a:spcBef>
          <a:spcPct val="20000"/>
        </a:spcBef>
        <a:spcAft>
          <a:spcPct val="0"/>
        </a:spcAft>
        <a:buClr>
          <a:srgbClr val="FFC425"/>
        </a:buClr>
        <a:buSzPct val="90000"/>
        <a:buFont typeface="Webdings" pitchFamily="18" charset="2"/>
        <a:buChar char="4"/>
        <a:defRPr sz="2200" kern="1200">
          <a:solidFill>
            <a:srgbClr val="474747"/>
          </a:solidFill>
          <a:latin typeface="Calibri" pitchFamily="34" charset="0"/>
          <a:ea typeface="+mn-ea"/>
          <a:cs typeface="+mn-cs"/>
        </a:defRPr>
      </a:lvl2pPr>
      <a:lvl3pPr marL="1143000" indent="-338138" algn="l" rtl="0" fontAlgn="base">
        <a:spcBef>
          <a:spcPct val="20000"/>
        </a:spcBef>
        <a:spcAft>
          <a:spcPct val="0"/>
        </a:spcAft>
        <a:buClr>
          <a:srgbClr val="B5761B"/>
        </a:buClr>
        <a:buSzPct val="90000"/>
        <a:buFont typeface="Webdings" pitchFamily="18" charset="2"/>
        <a:buChar char="8"/>
        <a:defRPr sz="2000" kern="1200">
          <a:solidFill>
            <a:srgbClr val="474747"/>
          </a:solidFill>
          <a:latin typeface="Calibri" pitchFamily="34" charset="0"/>
          <a:ea typeface="+mn-ea"/>
          <a:cs typeface="+mn-cs"/>
        </a:defRPr>
      </a:lvl3pPr>
      <a:lvl4pPr marL="1487488" indent="-231775" algn="l" rtl="0" fontAlgn="base">
        <a:spcBef>
          <a:spcPct val="20000"/>
        </a:spcBef>
        <a:spcAft>
          <a:spcPct val="0"/>
        </a:spcAft>
        <a:buClr>
          <a:schemeClr val="tx2"/>
        </a:buClr>
        <a:buFont typeface="Wingdings" pitchFamily="2" charset="2"/>
        <a:buChar char="§"/>
        <a:defRPr kern="1200">
          <a:solidFill>
            <a:srgbClr val="474747"/>
          </a:solidFill>
          <a:latin typeface="Calibri" pitchFamily="34" charset="0"/>
          <a:ea typeface="+mn-ea"/>
          <a:cs typeface="+mn-cs"/>
        </a:defRPr>
      </a:lvl4pPr>
      <a:lvl5pPr marL="1828800" indent="-231775" algn="l" rtl="0" fontAlgn="base">
        <a:spcBef>
          <a:spcPct val="20000"/>
        </a:spcBef>
        <a:spcAft>
          <a:spcPct val="0"/>
        </a:spcAft>
        <a:buClr>
          <a:srgbClr val="7030A0"/>
        </a:buClr>
        <a:buSzPct val="110000"/>
        <a:buFont typeface="Arial" charset="0"/>
        <a:buChar char="•"/>
        <a:defRPr kern="1200">
          <a:solidFill>
            <a:srgbClr val="474747"/>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27.png"/><Relationship Id="rId12"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0.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notesSlide" Target="../notesSlides/notesSlide6.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3000" y="2362200"/>
            <a:ext cx="6705600" cy="1905000"/>
          </a:xfrm>
          <a:ln>
            <a:noFill/>
          </a:ln>
        </p:spPr>
        <p:txBody>
          <a:bodyPr/>
          <a:lstStyle/>
          <a:p>
            <a:pPr algn="ctr"/>
            <a:r>
              <a:rPr lang="en-US" sz="5400" dirty="0"/>
              <a:t>Compute Virtualization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E165-49D2-4206-93B0-0E2CEEA6768B}"/>
              </a:ext>
            </a:extLst>
          </p:cNvPr>
          <p:cNvSpPr>
            <a:spLocks noGrp="1"/>
          </p:cNvSpPr>
          <p:nvPr>
            <p:ph type="title"/>
          </p:nvPr>
        </p:nvSpPr>
        <p:spPr/>
        <p:txBody>
          <a:bodyPr/>
          <a:lstStyle/>
          <a:p>
            <a:r>
              <a:rPr lang="en-IN" dirty="0"/>
              <a:t>Binary Translation Techniques</a:t>
            </a:r>
          </a:p>
        </p:txBody>
      </p:sp>
      <p:sp>
        <p:nvSpPr>
          <p:cNvPr id="5" name="Footer Placeholder 4">
            <a:extLst>
              <a:ext uri="{FF2B5EF4-FFF2-40B4-BE49-F238E27FC236}">
                <a16:creationId xmlns:a16="http://schemas.microsoft.com/office/drawing/2014/main" id="{01466CE7-EED7-418F-9FAB-925DCA20761F}"/>
              </a:ext>
            </a:extLst>
          </p:cNvPr>
          <p:cNvSpPr>
            <a:spLocks noGrp="1"/>
          </p:cNvSpPr>
          <p:nvPr>
            <p:ph type="ftr" sz="quarter" idx="13"/>
          </p:nvPr>
        </p:nvSpPr>
        <p:spPr/>
        <p:txBody>
          <a:bodyPr/>
          <a:lstStyle/>
          <a:p>
            <a:pPr>
              <a:defRPr/>
            </a:pPr>
            <a:r>
              <a:rPr lang="en-US"/>
              <a:t>Virtualized Data Center – Compute</a:t>
            </a:r>
            <a:endParaRPr lang="en-US" dirty="0"/>
          </a:p>
        </p:txBody>
      </p:sp>
      <p:sp>
        <p:nvSpPr>
          <p:cNvPr id="6" name="Slide Number Placeholder 5">
            <a:extLst>
              <a:ext uri="{FF2B5EF4-FFF2-40B4-BE49-F238E27FC236}">
                <a16:creationId xmlns:a16="http://schemas.microsoft.com/office/drawing/2014/main" id="{6E0A64BC-D7EC-4309-9375-0B619D71C2A9}"/>
              </a:ext>
            </a:extLst>
          </p:cNvPr>
          <p:cNvSpPr>
            <a:spLocks noGrp="1"/>
          </p:cNvSpPr>
          <p:nvPr>
            <p:ph type="sldNum" sz="quarter" idx="14"/>
          </p:nvPr>
        </p:nvSpPr>
        <p:spPr/>
        <p:txBody>
          <a:bodyPr/>
          <a:lstStyle/>
          <a:p>
            <a:pPr>
              <a:defRPr/>
            </a:pPr>
            <a:fld id="{AE8AF2CC-6325-43F0-932D-9CDCF27D7163}" type="slidenum">
              <a:rPr lang="en-US" smtClean="0"/>
              <a:pPr>
                <a:defRPr/>
              </a:pPr>
              <a:t>10</a:t>
            </a:fld>
            <a:endParaRPr lang="en-US" dirty="0"/>
          </a:p>
        </p:txBody>
      </p:sp>
      <p:pic>
        <p:nvPicPr>
          <p:cNvPr id="8" name="Picture 7">
            <a:extLst>
              <a:ext uri="{FF2B5EF4-FFF2-40B4-BE49-F238E27FC236}">
                <a16:creationId xmlns:a16="http://schemas.microsoft.com/office/drawing/2014/main" id="{7B9E024C-8428-4338-90D9-0027669AA247}"/>
              </a:ext>
            </a:extLst>
          </p:cNvPr>
          <p:cNvPicPr>
            <a:picLocks noChangeAspect="1"/>
          </p:cNvPicPr>
          <p:nvPr/>
        </p:nvPicPr>
        <p:blipFill>
          <a:blip r:embed="rId2"/>
          <a:stretch>
            <a:fillRect/>
          </a:stretch>
        </p:blipFill>
        <p:spPr>
          <a:xfrm>
            <a:off x="4594111" y="1397594"/>
            <a:ext cx="4321289" cy="3584240"/>
          </a:xfrm>
          <a:prstGeom prst="rect">
            <a:avLst/>
          </a:prstGeom>
        </p:spPr>
      </p:pic>
      <p:sp>
        <p:nvSpPr>
          <p:cNvPr id="9" name="TextBox 8">
            <a:extLst>
              <a:ext uri="{FF2B5EF4-FFF2-40B4-BE49-F238E27FC236}">
                <a16:creationId xmlns:a16="http://schemas.microsoft.com/office/drawing/2014/main" id="{35D2F713-C768-42E7-ABDD-047C5601B24E}"/>
              </a:ext>
            </a:extLst>
          </p:cNvPr>
          <p:cNvSpPr txBox="1"/>
          <p:nvPr/>
        </p:nvSpPr>
        <p:spPr>
          <a:xfrm>
            <a:off x="304800" y="1143000"/>
            <a:ext cx="4114800" cy="4093428"/>
          </a:xfrm>
          <a:prstGeom prst="rect">
            <a:avLst/>
          </a:prstGeom>
          <a:noFill/>
        </p:spPr>
        <p:txBody>
          <a:bodyPr wrap="square" rtlCol="0">
            <a:spAutoFit/>
          </a:bodyPr>
          <a:lstStyle/>
          <a:p>
            <a:r>
              <a:rPr lang="en-US" sz="2400" dirty="0"/>
              <a:t>VMware (1998), developed binary translation techniques  </a:t>
            </a:r>
          </a:p>
          <a:p>
            <a:pPr marL="342900" indent="-342900">
              <a:spcBef>
                <a:spcPts val="1200"/>
              </a:spcBef>
              <a:buFont typeface="Arial" panose="020B0604020202020204" pitchFamily="34" charset="0"/>
              <a:buChar char="•"/>
            </a:pPr>
            <a:r>
              <a:rPr lang="en-US" sz="2400" dirty="0"/>
              <a:t>VMM runs in Ring 0 for isolation and performance</a:t>
            </a:r>
          </a:p>
          <a:p>
            <a:pPr marL="342900" indent="-342900">
              <a:spcBef>
                <a:spcPts val="1200"/>
              </a:spcBef>
              <a:buFont typeface="Arial" panose="020B0604020202020204" pitchFamily="34" charset="0"/>
              <a:buChar char="•"/>
            </a:pPr>
            <a:r>
              <a:rPr lang="en-US" sz="2400" dirty="0"/>
              <a:t>OS is moved to a user level ring with greater privilege than applications in Ring 3 but less privilege than the virtual </a:t>
            </a:r>
            <a:r>
              <a:rPr lang="en-IN" sz="2400" dirty="0"/>
              <a:t>machine monitor in Ring 0</a:t>
            </a:r>
          </a:p>
        </p:txBody>
      </p:sp>
    </p:spTree>
    <p:extLst>
      <p:ext uri="{BB962C8B-B14F-4D97-AF65-F5344CB8AC3E}">
        <p14:creationId xmlns:p14="http://schemas.microsoft.com/office/powerpoint/2010/main" val="414308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8"/>
          <p:cNvSpPr>
            <a:spLocks noGrp="1"/>
          </p:cNvSpPr>
          <p:nvPr>
            <p:ph sz="half" idx="1"/>
          </p:nvPr>
        </p:nvSpPr>
        <p:spPr>
          <a:xfrm>
            <a:off x="304800" y="914400"/>
            <a:ext cx="5943600" cy="4953000"/>
          </a:xfrm>
        </p:spPr>
        <p:txBody>
          <a:bodyPr/>
          <a:lstStyle/>
          <a:p>
            <a:r>
              <a:rPr lang="en-US" sz="2800" dirty="0"/>
              <a:t>Virtual Machine Monitor (VMM) runs in the privileged Ring 0</a:t>
            </a:r>
          </a:p>
          <a:p>
            <a:r>
              <a:rPr lang="en-US" sz="2800" dirty="0"/>
              <a:t>VMM decouples guest operating system (OS) from the underlying physical hardware</a:t>
            </a:r>
          </a:p>
          <a:p>
            <a:r>
              <a:rPr lang="en-US" sz="2800" dirty="0"/>
              <a:t>Each VM is assigned a VMM</a:t>
            </a:r>
          </a:p>
          <a:p>
            <a:pPr lvl="1"/>
            <a:r>
              <a:rPr lang="en-US" sz="2400" dirty="0"/>
              <a:t>Provides virtual components to each VM</a:t>
            </a:r>
          </a:p>
          <a:p>
            <a:pPr lvl="1"/>
            <a:r>
              <a:rPr lang="en-US" sz="2400" dirty="0"/>
              <a:t>Performs Binary Translation (BT) of non-virtualizable OS instructions</a:t>
            </a:r>
          </a:p>
          <a:p>
            <a:r>
              <a:rPr lang="en-US" sz="2800" dirty="0"/>
              <a:t>Guest OS is not aware of being virtualized</a:t>
            </a:r>
          </a:p>
        </p:txBody>
      </p:sp>
      <p:sp>
        <p:nvSpPr>
          <p:cNvPr id="44034" name="Title 6"/>
          <p:cNvSpPr>
            <a:spLocks noGrp="1"/>
          </p:cNvSpPr>
          <p:nvPr>
            <p:ph type="title"/>
          </p:nvPr>
        </p:nvSpPr>
        <p:spPr/>
        <p:txBody>
          <a:bodyPr/>
          <a:lstStyle/>
          <a:p>
            <a:r>
              <a:rPr lang="en-US" dirty="0"/>
              <a:t>Full Virtualization</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44BD9F93-EAA5-41FC-9945-1685A63A497D}" type="slidenum">
              <a:rPr lang="en-US" smtClean="0"/>
              <a:pPr>
                <a:defRPr/>
              </a:pPr>
              <a:t>11</a:t>
            </a:fld>
            <a:endParaRPr lang="en-US" dirty="0"/>
          </a:p>
        </p:txBody>
      </p:sp>
      <p:grpSp>
        <p:nvGrpSpPr>
          <p:cNvPr id="44037" name="Group 27"/>
          <p:cNvGrpSpPr>
            <a:grpSpLocks/>
          </p:cNvGrpSpPr>
          <p:nvPr/>
        </p:nvGrpSpPr>
        <p:grpSpPr bwMode="auto">
          <a:xfrm>
            <a:off x="6172200" y="1676400"/>
            <a:ext cx="2616200" cy="2895600"/>
            <a:chOff x="6096000" y="1828800"/>
            <a:chExt cx="2616200" cy="2895600"/>
          </a:xfrm>
        </p:grpSpPr>
        <p:sp>
          <p:nvSpPr>
            <p:cNvPr id="44038" name="AutoShape 8"/>
            <p:cNvSpPr>
              <a:spLocks noChangeArrowheads="1"/>
            </p:cNvSpPr>
            <p:nvPr/>
          </p:nvSpPr>
          <p:spPr bwMode="auto">
            <a:xfrm>
              <a:off x="7315200" y="1828800"/>
              <a:ext cx="1219200" cy="381000"/>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4039" name="AutoShape 9"/>
            <p:cNvSpPr>
              <a:spLocks noChangeArrowheads="1"/>
            </p:cNvSpPr>
            <p:nvPr/>
          </p:nvSpPr>
          <p:spPr bwMode="auto">
            <a:xfrm>
              <a:off x="7315200" y="2362200"/>
              <a:ext cx="1219200" cy="381000"/>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4040" name="AutoShape 10"/>
            <p:cNvSpPr>
              <a:spLocks noChangeArrowheads="1"/>
            </p:cNvSpPr>
            <p:nvPr/>
          </p:nvSpPr>
          <p:spPr bwMode="auto">
            <a:xfrm>
              <a:off x="7315200" y="2895600"/>
              <a:ext cx="1219200" cy="381000"/>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Guest OS</a:t>
              </a:r>
            </a:p>
          </p:txBody>
        </p:sp>
        <p:sp>
          <p:nvSpPr>
            <p:cNvPr id="44041" name="AutoShape 11"/>
            <p:cNvSpPr>
              <a:spLocks noChangeArrowheads="1"/>
            </p:cNvSpPr>
            <p:nvPr/>
          </p:nvSpPr>
          <p:spPr bwMode="auto">
            <a:xfrm>
              <a:off x="7315200" y="3429000"/>
              <a:ext cx="1219200" cy="381000"/>
            </a:xfrm>
            <a:prstGeom prst="roundRect">
              <a:avLst>
                <a:gd name="adj" fmla="val 16667"/>
              </a:avLst>
            </a:prstGeom>
            <a:solidFill>
              <a:srgbClr val="003366"/>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Hypervisor</a:t>
              </a:r>
            </a:p>
          </p:txBody>
        </p:sp>
        <p:sp>
          <p:nvSpPr>
            <p:cNvPr id="44042" name="Text Box 12"/>
            <p:cNvSpPr txBox="1">
              <a:spLocks noChangeArrowheads="1"/>
            </p:cNvSpPr>
            <p:nvPr/>
          </p:nvSpPr>
          <p:spPr bwMode="auto">
            <a:xfrm>
              <a:off x="6096000" y="182880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4043" name="Text Box 13"/>
            <p:cNvSpPr txBox="1">
              <a:spLocks noChangeArrowheads="1"/>
            </p:cNvSpPr>
            <p:nvPr/>
          </p:nvSpPr>
          <p:spPr bwMode="auto">
            <a:xfrm>
              <a:off x="6096000" y="24066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4044" name="Line 14"/>
            <p:cNvSpPr>
              <a:spLocks noChangeShapeType="1"/>
            </p:cNvSpPr>
            <p:nvPr/>
          </p:nvSpPr>
          <p:spPr bwMode="auto">
            <a:xfrm>
              <a:off x="6172200" y="2286000"/>
              <a:ext cx="2540000" cy="0"/>
            </a:xfrm>
            <a:prstGeom prst="line">
              <a:avLst/>
            </a:prstGeom>
            <a:noFill/>
            <a:ln w="9525">
              <a:solidFill>
                <a:srgbClr val="C0C0C0"/>
              </a:solidFill>
              <a:round/>
              <a:headEnd/>
              <a:tailEnd/>
            </a:ln>
          </p:spPr>
          <p:txBody>
            <a:bodyPr/>
            <a:lstStyle/>
            <a:p>
              <a:endParaRPr lang="en-US" dirty="0"/>
            </a:p>
          </p:txBody>
        </p:sp>
        <p:sp>
          <p:nvSpPr>
            <p:cNvPr id="44045" name="Text Box 15"/>
            <p:cNvSpPr txBox="1">
              <a:spLocks noChangeArrowheads="1"/>
            </p:cNvSpPr>
            <p:nvPr/>
          </p:nvSpPr>
          <p:spPr bwMode="auto">
            <a:xfrm>
              <a:off x="6096000" y="29400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4046" name="Text Box 16"/>
            <p:cNvSpPr txBox="1">
              <a:spLocks noChangeArrowheads="1"/>
            </p:cNvSpPr>
            <p:nvPr/>
          </p:nvSpPr>
          <p:spPr bwMode="auto">
            <a:xfrm>
              <a:off x="6096000" y="34734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sp>
          <p:nvSpPr>
            <p:cNvPr id="44047" name="AutoShape 17"/>
            <p:cNvSpPr>
              <a:spLocks noChangeArrowheads="1"/>
            </p:cNvSpPr>
            <p:nvPr/>
          </p:nvSpPr>
          <p:spPr bwMode="auto">
            <a:xfrm>
              <a:off x="6172200" y="4038600"/>
              <a:ext cx="2362200" cy="685800"/>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a:solidFill>
                    <a:schemeClr val="bg1"/>
                  </a:solidFill>
                  <a:latin typeface="Calibri" pitchFamily="34" charset="0"/>
                </a:rPr>
                <a:t>Physical Machine</a:t>
              </a:r>
            </a:p>
            <a:p>
              <a:pPr algn="ctr"/>
              <a:r>
                <a:rPr lang="en-US" dirty="0">
                  <a:solidFill>
                    <a:schemeClr val="bg1"/>
                  </a:solidFill>
                  <a:latin typeface="Calibri" pitchFamily="34" charset="0"/>
                </a:rPr>
                <a:t>X86 Hardware</a:t>
              </a:r>
            </a:p>
          </p:txBody>
        </p:sp>
        <p:sp>
          <p:nvSpPr>
            <p:cNvPr id="44048" name="Line 21"/>
            <p:cNvSpPr>
              <a:spLocks noChangeShapeType="1"/>
            </p:cNvSpPr>
            <p:nvPr/>
          </p:nvSpPr>
          <p:spPr bwMode="auto">
            <a:xfrm>
              <a:off x="6172200" y="2819400"/>
              <a:ext cx="2540000" cy="0"/>
            </a:xfrm>
            <a:prstGeom prst="line">
              <a:avLst/>
            </a:prstGeom>
            <a:noFill/>
            <a:ln w="9525">
              <a:solidFill>
                <a:srgbClr val="C0C0C0"/>
              </a:solidFill>
              <a:round/>
              <a:headEnd/>
              <a:tailEnd/>
            </a:ln>
          </p:spPr>
          <p:txBody>
            <a:bodyPr/>
            <a:lstStyle/>
            <a:p>
              <a:endParaRPr lang="en-US" dirty="0"/>
            </a:p>
          </p:txBody>
        </p:sp>
        <p:sp>
          <p:nvSpPr>
            <p:cNvPr id="44049" name="Line 22"/>
            <p:cNvSpPr>
              <a:spLocks noChangeShapeType="1"/>
            </p:cNvSpPr>
            <p:nvPr/>
          </p:nvSpPr>
          <p:spPr bwMode="auto">
            <a:xfrm>
              <a:off x="6172200" y="3352800"/>
              <a:ext cx="2540000" cy="0"/>
            </a:xfrm>
            <a:prstGeom prst="line">
              <a:avLst/>
            </a:prstGeom>
            <a:noFill/>
            <a:ln w="9525">
              <a:solidFill>
                <a:srgbClr val="C0C0C0"/>
              </a:solidFill>
              <a:round/>
              <a:headEnd/>
              <a:tailEnd/>
            </a:ln>
          </p:spPr>
          <p:txBody>
            <a:bodyPr/>
            <a:lstStyle/>
            <a:p>
              <a:endParaRPr 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FA69BA-9EAE-4D80-B053-129B43BA71AC}"/>
              </a:ext>
            </a:extLst>
          </p:cNvPr>
          <p:cNvSpPr>
            <a:spLocks noGrp="1"/>
          </p:cNvSpPr>
          <p:nvPr>
            <p:ph type="title"/>
          </p:nvPr>
        </p:nvSpPr>
        <p:spPr/>
        <p:txBody>
          <a:bodyPr/>
          <a:lstStyle/>
          <a:p>
            <a:r>
              <a:rPr lang="en-US" dirty="0"/>
              <a:t>Full Virtualization</a:t>
            </a:r>
            <a:endParaRPr lang="en-IN" dirty="0"/>
          </a:p>
        </p:txBody>
      </p:sp>
      <p:sp>
        <p:nvSpPr>
          <p:cNvPr id="5" name="Footer Placeholder 4">
            <a:extLst>
              <a:ext uri="{FF2B5EF4-FFF2-40B4-BE49-F238E27FC236}">
                <a16:creationId xmlns:a16="http://schemas.microsoft.com/office/drawing/2014/main" id="{565EBD5F-6F49-4760-AA22-C79A949AA2F1}"/>
              </a:ext>
            </a:extLst>
          </p:cNvPr>
          <p:cNvSpPr>
            <a:spLocks noGrp="1"/>
          </p:cNvSpPr>
          <p:nvPr>
            <p:ph type="ftr" sz="quarter" idx="13"/>
          </p:nvPr>
        </p:nvSpPr>
        <p:spPr/>
        <p:txBody>
          <a:bodyPr/>
          <a:lstStyle/>
          <a:p>
            <a:pPr>
              <a:defRPr/>
            </a:pPr>
            <a:r>
              <a:rPr lang="en-US"/>
              <a:t>Virtualized Data Center – Compute</a:t>
            </a:r>
            <a:endParaRPr lang="en-US" dirty="0"/>
          </a:p>
        </p:txBody>
      </p:sp>
      <p:sp>
        <p:nvSpPr>
          <p:cNvPr id="6" name="Slide Number Placeholder 5">
            <a:extLst>
              <a:ext uri="{FF2B5EF4-FFF2-40B4-BE49-F238E27FC236}">
                <a16:creationId xmlns:a16="http://schemas.microsoft.com/office/drawing/2014/main" id="{9B17CABF-6A50-4D3A-A769-257F7BC09E31}"/>
              </a:ext>
            </a:extLst>
          </p:cNvPr>
          <p:cNvSpPr>
            <a:spLocks noGrp="1"/>
          </p:cNvSpPr>
          <p:nvPr>
            <p:ph type="sldNum" sz="quarter" idx="14"/>
          </p:nvPr>
        </p:nvSpPr>
        <p:spPr/>
        <p:txBody>
          <a:bodyPr/>
          <a:lstStyle/>
          <a:p>
            <a:pPr>
              <a:defRPr/>
            </a:pPr>
            <a:fld id="{24FFD3A7-641C-43D5-B76B-9C096D98DA6D}" type="slidenum">
              <a:rPr lang="en-US" smtClean="0"/>
              <a:pPr>
                <a:defRPr/>
              </a:pPr>
              <a:t>12</a:t>
            </a:fld>
            <a:endParaRPr lang="en-US" dirty="0"/>
          </a:p>
        </p:txBody>
      </p:sp>
      <p:pic>
        <p:nvPicPr>
          <p:cNvPr id="14" name="Picture 13">
            <a:extLst>
              <a:ext uri="{FF2B5EF4-FFF2-40B4-BE49-F238E27FC236}">
                <a16:creationId xmlns:a16="http://schemas.microsoft.com/office/drawing/2014/main" id="{599109E4-87D1-4635-9003-D05F81C0C7BF}"/>
              </a:ext>
            </a:extLst>
          </p:cNvPr>
          <p:cNvPicPr>
            <a:picLocks noChangeAspect="1"/>
          </p:cNvPicPr>
          <p:nvPr/>
        </p:nvPicPr>
        <p:blipFill>
          <a:blip r:embed="rId2"/>
          <a:stretch>
            <a:fillRect/>
          </a:stretch>
        </p:blipFill>
        <p:spPr>
          <a:xfrm>
            <a:off x="4734761" y="1532259"/>
            <a:ext cx="3952039" cy="3443974"/>
          </a:xfrm>
          <a:prstGeom prst="rect">
            <a:avLst/>
          </a:prstGeom>
        </p:spPr>
      </p:pic>
      <p:sp>
        <p:nvSpPr>
          <p:cNvPr id="15" name="TextBox 14">
            <a:extLst>
              <a:ext uri="{FF2B5EF4-FFF2-40B4-BE49-F238E27FC236}">
                <a16:creationId xmlns:a16="http://schemas.microsoft.com/office/drawing/2014/main" id="{16EAA23B-FAFC-416B-A07F-766ADFA7CB86}"/>
              </a:ext>
            </a:extLst>
          </p:cNvPr>
          <p:cNvSpPr txBox="1"/>
          <p:nvPr/>
        </p:nvSpPr>
        <p:spPr>
          <a:xfrm>
            <a:off x="323469" y="838200"/>
            <a:ext cx="4114800" cy="4832092"/>
          </a:xfrm>
          <a:prstGeom prst="rect">
            <a:avLst/>
          </a:prstGeom>
          <a:noFill/>
        </p:spPr>
        <p:txBody>
          <a:bodyPr wrap="square" rtlCol="0">
            <a:spAutoFit/>
          </a:bodyPr>
          <a:lstStyle/>
          <a:p>
            <a:r>
              <a:rPr lang="en-US" sz="2200" dirty="0"/>
              <a:t>This combination of binary translation and direct execution provides Full Virtualization as the guest OS is fully abstracted (completely decoupled) from the underlying hardware by the virtualization layer</a:t>
            </a:r>
          </a:p>
          <a:p>
            <a:endParaRPr lang="en-US" sz="2200" dirty="0"/>
          </a:p>
          <a:p>
            <a:r>
              <a:rPr lang="en-IN" sz="2200" dirty="0"/>
              <a:t>The hypervisor </a:t>
            </a:r>
            <a:r>
              <a:rPr lang="en-US" sz="2200" dirty="0"/>
              <a:t>translates all operating system instructions on the fly and caches the results for future use, while user level instructions run unmodified at native speed</a:t>
            </a:r>
            <a:endParaRPr lang="en-IN" sz="2200" dirty="0"/>
          </a:p>
        </p:txBody>
      </p:sp>
    </p:spTree>
    <p:extLst>
      <p:ext uri="{BB962C8B-B14F-4D97-AF65-F5344CB8AC3E}">
        <p14:creationId xmlns:p14="http://schemas.microsoft.com/office/powerpoint/2010/main" val="164143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1"/>
          <p:cNvSpPr>
            <a:spLocks noGrp="1"/>
          </p:cNvSpPr>
          <p:nvPr>
            <p:ph sz="half" idx="1"/>
          </p:nvPr>
        </p:nvSpPr>
        <p:spPr>
          <a:xfrm>
            <a:off x="304800" y="914400"/>
            <a:ext cx="6096000" cy="4953000"/>
          </a:xfrm>
        </p:spPr>
        <p:txBody>
          <a:bodyPr/>
          <a:lstStyle/>
          <a:p>
            <a:r>
              <a:rPr lang="en-US" sz="2800" dirty="0"/>
              <a:t>Guest operating system (OS) knows that it is virtualized</a:t>
            </a:r>
          </a:p>
          <a:p>
            <a:r>
              <a:rPr lang="en-US" sz="2800" dirty="0"/>
              <a:t>Guest OS runs in Ring 0</a:t>
            </a:r>
          </a:p>
          <a:p>
            <a:r>
              <a:rPr lang="en-US" sz="2800" dirty="0"/>
              <a:t>Modified guest OS kernel is used, such as  Linux and </a:t>
            </a:r>
            <a:r>
              <a:rPr lang="en-US" sz="2800" dirty="0" err="1"/>
              <a:t>OpenBSD</a:t>
            </a:r>
            <a:endParaRPr lang="en-US" sz="2800" dirty="0"/>
          </a:p>
          <a:p>
            <a:r>
              <a:rPr lang="en-US" sz="2800" dirty="0"/>
              <a:t>Unmodified guest OS is not supported, such as Microsoft Windows</a:t>
            </a:r>
          </a:p>
          <a:p>
            <a:endParaRPr lang="en-US" dirty="0"/>
          </a:p>
        </p:txBody>
      </p:sp>
      <p:sp>
        <p:nvSpPr>
          <p:cNvPr id="46082" name="Title 3"/>
          <p:cNvSpPr>
            <a:spLocks noGrp="1"/>
          </p:cNvSpPr>
          <p:nvPr>
            <p:ph type="title"/>
          </p:nvPr>
        </p:nvSpPr>
        <p:spPr/>
        <p:txBody>
          <a:bodyPr/>
          <a:lstStyle/>
          <a:p>
            <a:r>
              <a:rPr lang="en-US" dirty="0"/>
              <a:t>Paravirtualization</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9448F619-7E79-4B14-9CC7-660024242E39}" type="slidenum">
              <a:rPr lang="en-US" smtClean="0"/>
              <a:pPr>
                <a:defRPr/>
              </a:pPr>
              <a:t>13</a:t>
            </a:fld>
            <a:endParaRPr lang="en-US" dirty="0"/>
          </a:p>
        </p:txBody>
      </p:sp>
      <p:grpSp>
        <p:nvGrpSpPr>
          <p:cNvPr id="33" name="Group 32"/>
          <p:cNvGrpSpPr/>
          <p:nvPr/>
        </p:nvGrpSpPr>
        <p:grpSpPr>
          <a:xfrm>
            <a:off x="6324600" y="1600200"/>
            <a:ext cx="2616401" cy="3339901"/>
            <a:chOff x="6214862" y="1371876"/>
            <a:chExt cx="2616401" cy="3339901"/>
          </a:xfrm>
        </p:grpSpPr>
        <p:sp>
          <p:nvSpPr>
            <p:cNvPr id="46087" name="AutoShape 40"/>
            <p:cNvSpPr>
              <a:spLocks noChangeArrowheads="1"/>
            </p:cNvSpPr>
            <p:nvPr/>
          </p:nvSpPr>
          <p:spPr bwMode="auto">
            <a:xfrm>
              <a:off x="7434156" y="1371876"/>
              <a:ext cx="1219294" cy="380977"/>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6088" name="AutoShape 41"/>
            <p:cNvSpPr>
              <a:spLocks noChangeArrowheads="1"/>
            </p:cNvSpPr>
            <p:nvPr/>
          </p:nvSpPr>
          <p:spPr bwMode="auto">
            <a:xfrm>
              <a:off x="7434156" y="1905244"/>
              <a:ext cx="1219294" cy="380977"/>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6089" name="AutoShape 42"/>
            <p:cNvSpPr>
              <a:spLocks noChangeArrowheads="1"/>
            </p:cNvSpPr>
            <p:nvPr/>
          </p:nvSpPr>
          <p:spPr bwMode="auto">
            <a:xfrm>
              <a:off x="7434156" y="2438612"/>
              <a:ext cx="1219294" cy="380977"/>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6090" name="AutoShape 43"/>
            <p:cNvSpPr>
              <a:spLocks noChangeArrowheads="1"/>
            </p:cNvSpPr>
            <p:nvPr/>
          </p:nvSpPr>
          <p:spPr bwMode="auto">
            <a:xfrm>
              <a:off x="7434156" y="2971981"/>
              <a:ext cx="1219294" cy="380977"/>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100" dirty="0">
                  <a:solidFill>
                    <a:schemeClr val="bg1"/>
                  </a:solidFill>
                  <a:latin typeface="Calibri" pitchFamily="34" charset="0"/>
                </a:rPr>
                <a:t>Paravirtualized</a:t>
              </a:r>
            </a:p>
            <a:p>
              <a:pPr algn="ctr"/>
              <a:r>
                <a:rPr lang="en-US" sz="1100" dirty="0">
                  <a:solidFill>
                    <a:schemeClr val="bg1"/>
                  </a:solidFill>
                  <a:latin typeface="Calibri" pitchFamily="34" charset="0"/>
                </a:rPr>
                <a:t>Guest OS</a:t>
              </a:r>
            </a:p>
          </p:txBody>
        </p:sp>
        <p:sp>
          <p:nvSpPr>
            <p:cNvPr id="46091" name="Text Box 44"/>
            <p:cNvSpPr txBox="1">
              <a:spLocks noChangeArrowheads="1"/>
            </p:cNvSpPr>
            <p:nvPr/>
          </p:nvSpPr>
          <p:spPr bwMode="auto">
            <a:xfrm>
              <a:off x="6214862" y="1371876"/>
              <a:ext cx="838264" cy="366691"/>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6092" name="Text Box 45"/>
            <p:cNvSpPr txBox="1">
              <a:spLocks noChangeArrowheads="1"/>
            </p:cNvSpPr>
            <p:nvPr/>
          </p:nvSpPr>
          <p:spPr bwMode="auto">
            <a:xfrm>
              <a:off x="6214862" y="1949691"/>
              <a:ext cx="838264" cy="366691"/>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6093" name="Line 46"/>
            <p:cNvSpPr>
              <a:spLocks noChangeShapeType="1"/>
            </p:cNvSpPr>
            <p:nvPr/>
          </p:nvSpPr>
          <p:spPr bwMode="auto">
            <a:xfrm>
              <a:off x="6291068" y="1829048"/>
              <a:ext cx="2540195" cy="0"/>
            </a:xfrm>
            <a:prstGeom prst="line">
              <a:avLst/>
            </a:prstGeom>
            <a:noFill/>
            <a:ln w="9525">
              <a:solidFill>
                <a:srgbClr val="C0C0C0"/>
              </a:solidFill>
              <a:round/>
              <a:headEnd/>
              <a:tailEnd/>
            </a:ln>
          </p:spPr>
          <p:txBody>
            <a:bodyPr/>
            <a:lstStyle/>
            <a:p>
              <a:endParaRPr lang="en-US" dirty="0"/>
            </a:p>
          </p:txBody>
        </p:sp>
        <p:sp>
          <p:nvSpPr>
            <p:cNvPr id="46094" name="Text Box 47"/>
            <p:cNvSpPr txBox="1">
              <a:spLocks noChangeArrowheads="1"/>
            </p:cNvSpPr>
            <p:nvPr/>
          </p:nvSpPr>
          <p:spPr bwMode="auto">
            <a:xfrm>
              <a:off x="6214862" y="2483060"/>
              <a:ext cx="838264" cy="366691"/>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6095" name="Text Box 48"/>
            <p:cNvSpPr txBox="1">
              <a:spLocks noChangeArrowheads="1"/>
            </p:cNvSpPr>
            <p:nvPr/>
          </p:nvSpPr>
          <p:spPr bwMode="auto">
            <a:xfrm>
              <a:off x="6214862" y="3016428"/>
              <a:ext cx="838264" cy="366691"/>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sp>
          <p:nvSpPr>
            <p:cNvPr id="46096" name="AutoShape 49"/>
            <p:cNvSpPr>
              <a:spLocks noChangeArrowheads="1"/>
            </p:cNvSpPr>
            <p:nvPr/>
          </p:nvSpPr>
          <p:spPr bwMode="auto">
            <a:xfrm>
              <a:off x="6291068" y="4026018"/>
              <a:ext cx="2362382" cy="685759"/>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a:solidFill>
                    <a:schemeClr val="bg1"/>
                  </a:solidFill>
                  <a:latin typeface="Calibri" pitchFamily="34" charset="0"/>
                </a:rPr>
                <a:t>Physical Machine</a:t>
              </a:r>
            </a:p>
            <a:p>
              <a:pPr algn="ctr"/>
              <a:r>
                <a:rPr lang="en-US" dirty="0">
                  <a:solidFill>
                    <a:schemeClr val="bg1"/>
                  </a:solidFill>
                  <a:latin typeface="Calibri" pitchFamily="34" charset="0"/>
                </a:rPr>
                <a:t>X86 Hardware</a:t>
              </a:r>
            </a:p>
          </p:txBody>
        </p:sp>
        <p:sp>
          <p:nvSpPr>
            <p:cNvPr id="46097" name="Line 51"/>
            <p:cNvSpPr>
              <a:spLocks noChangeShapeType="1"/>
            </p:cNvSpPr>
            <p:nvPr/>
          </p:nvSpPr>
          <p:spPr bwMode="auto">
            <a:xfrm>
              <a:off x="6291068" y="2362417"/>
              <a:ext cx="2540195" cy="0"/>
            </a:xfrm>
            <a:prstGeom prst="line">
              <a:avLst/>
            </a:prstGeom>
            <a:noFill/>
            <a:ln w="9525">
              <a:solidFill>
                <a:srgbClr val="C0C0C0"/>
              </a:solidFill>
              <a:round/>
              <a:headEnd/>
              <a:tailEnd/>
            </a:ln>
          </p:spPr>
          <p:txBody>
            <a:bodyPr/>
            <a:lstStyle/>
            <a:p>
              <a:endParaRPr lang="en-US" dirty="0"/>
            </a:p>
          </p:txBody>
        </p:sp>
        <p:sp>
          <p:nvSpPr>
            <p:cNvPr id="46098" name="Line 52"/>
            <p:cNvSpPr>
              <a:spLocks noChangeShapeType="1"/>
            </p:cNvSpPr>
            <p:nvPr/>
          </p:nvSpPr>
          <p:spPr bwMode="auto">
            <a:xfrm>
              <a:off x="6291068" y="2895785"/>
              <a:ext cx="2540195" cy="0"/>
            </a:xfrm>
            <a:prstGeom prst="line">
              <a:avLst/>
            </a:prstGeom>
            <a:noFill/>
            <a:ln w="9525">
              <a:solidFill>
                <a:srgbClr val="C0C0C0"/>
              </a:solidFill>
              <a:round/>
              <a:headEnd/>
              <a:tailEnd/>
            </a:ln>
          </p:spPr>
          <p:txBody>
            <a:bodyPr/>
            <a:lstStyle/>
            <a:p>
              <a:endParaRPr lang="en-US" dirty="0"/>
            </a:p>
          </p:txBody>
        </p:sp>
        <p:sp>
          <p:nvSpPr>
            <p:cNvPr id="46099" name="Line 57"/>
            <p:cNvSpPr>
              <a:spLocks noChangeShapeType="1"/>
            </p:cNvSpPr>
            <p:nvPr/>
          </p:nvSpPr>
          <p:spPr bwMode="auto">
            <a:xfrm>
              <a:off x="6291068" y="3429154"/>
              <a:ext cx="2540195" cy="0"/>
            </a:xfrm>
            <a:prstGeom prst="line">
              <a:avLst/>
            </a:prstGeom>
            <a:noFill/>
            <a:ln w="9525">
              <a:solidFill>
                <a:srgbClr val="C0C0C0"/>
              </a:solidFill>
              <a:round/>
              <a:headEnd/>
              <a:tailEnd/>
            </a:ln>
          </p:spPr>
          <p:txBody>
            <a:bodyPr/>
            <a:lstStyle/>
            <a:p>
              <a:endParaRPr lang="en-US" dirty="0"/>
            </a:p>
          </p:txBody>
        </p:sp>
        <p:sp>
          <p:nvSpPr>
            <p:cNvPr id="46100" name="AutoShape 58"/>
            <p:cNvSpPr>
              <a:spLocks noChangeArrowheads="1"/>
            </p:cNvSpPr>
            <p:nvPr/>
          </p:nvSpPr>
          <p:spPr bwMode="auto">
            <a:xfrm>
              <a:off x="6291068" y="3530748"/>
              <a:ext cx="2362382" cy="304782"/>
            </a:xfrm>
            <a:prstGeom prst="roundRect">
              <a:avLst>
                <a:gd name="adj" fmla="val 16667"/>
              </a:avLst>
            </a:prstGeom>
            <a:solidFill>
              <a:srgbClr val="003366"/>
            </a:solidFill>
            <a:ln w="25400">
              <a:solidFill>
                <a:srgbClr val="969696"/>
              </a:solidFill>
              <a:round/>
              <a:headEnd/>
              <a:tailEnd/>
            </a:ln>
          </p:spPr>
          <p:txBody>
            <a:bodyPr wrap="none" anchor="ctr"/>
            <a:lstStyle/>
            <a:p>
              <a:pPr marL="354013" indent="-354013" algn="ctr" defTabSz="941388"/>
              <a:r>
                <a:rPr lang="en-US" sz="1600" b="1" dirty="0">
                  <a:solidFill>
                    <a:schemeClr val="bg1"/>
                  </a:solidFill>
                  <a:latin typeface="Calibri" pitchFamily="34" charset="0"/>
                </a:rPr>
                <a:t>Hypervisor</a:t>
              </a:r>
            </a:p>
          </p:txBody>
        </p:sp>
        <p:sp>
          <p:nvSpPr>
            <p:cNvPr id="46101" name="Line 59"/>
            <p:cNvSpPr>
              <a:spLocks noChangeShapeType="1"/>
            </p:cNvSpPr>
            <p:nvPr/>
          </p:nvSpPr>
          <p:spPr bwMode="auto">
            <a:xfrm>
              <a:off x="6291068" y="3937124"/>
              <a:ext cx="2540195" cy="0"/>
            </a:xfrm>
            <a:prstGeom prst="line">
              <a:avLst/>
            </a:prstGeom>
            <a:noFill/>
            <a:ln w="9525">
              <a:solidFill>
                <a:srgbClr val="C0C0C0"/>
              </a:solidFill>
              <a:round/>
              <a:headEnd/>
              <a:tailEnd/>
            </a:ln>
          </p:spPr>
          <p:txBody>
            <a:bodyPr/>
            <a:lstStyle/>
            <a:p>
              <a:endParaRPr lang="en-US"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397A4C-901D-421C-8BAD-D71A6D4137B4}"/>
              </a:ext>
            </a:extLst>
          </p:cNvPr>
          <p:cNvSpPr>
            <a:spLocks noGrp="1"/>
          </p:cNvSpPr>
          <p:nvPr>
            <p:ph type="title"/>
          </p:nvPr>
        </p:nvSpPr>
        <p:spPr/>
        <p:txBody>
          <a:bodyPr/>
          <a:lstStyle/>
          <a:p>
            <a:r>
              <a:rPr lang="en-IN" dirty="0"/>
              <a:t>OS Assisted Virtualisation</a:t>
            </a:r>
          </a:p>
        </p:txBody>
      </p:sp>
      <p:sp>
        <p:nvSpPr>
          <p:cNvPr id="5" name="Footer Placeholder 4">
            <a:extLst>
              <a:ext uri="{FF2B5EF4-FFF2-40B4-BE49-F238E27FC236}">
                <a16:creationId xmlns:a16="http://schemas.microsoft.com/office/drawing/2014/main" id="{B98189D2-4849-4D61-8D60-7F361E135236}"/>
              </a:ext>
            </a:extLst>
          </p:cNvPr>
          <p:cNvSpPr>
            <a:spLocks noGrp="1"/>
          </p:cNvSpPr>
          <p:nvPr>
            <p:ph type="ftr" sz="quarter" idx="13"/>
          </p:nvPr>
        </p:nvSpPr>
        <p:spPr/>
        <p:txBody>
          <a:bodyPr/>
          <a:lstStyle/>
          <a:p>
            <a:pPr>
              <a:defRPr/>
            </a:pPr>
            <a:r>
              <a:rPr lang="en-US"/>
              <a:t>Virtualized Data Center – Compute</a:t>
            </a:r>
            <a:endParaRPr lang="en-US" dirty="0"/>
          </a:p>
        </p:txBody>
      </p:sp>
      <p:sp>
        <p:nvSpPr>
          <p:cNvPr id="6" name="Slide Number Placeholder 5">
            <a:extLst>
              <a:ext uri="{FF2B5EF4-FFF2-40B4-BE49-F238E27FC236}">
                <a16:creationId xmlns:a16="http://schemas.microsoft.com/office/drawing/2014/main" id="{3C39E779-826F-451B-BFFD-7D41B252971C}"/>
              </a:ext>
            </a:extLst>
          </p:cNvPr>
          <p:cNvSpPr>
            <a:spLocks noGrp="1"/>
          </p:cNvSpPr>
          <p:nvPr>
            <p:ph type="sldNum" sz="quarter" idx="14"/>
          </p:nvPr>
        </p:nvSpPr>
        <p:spPr/>
        <p:txBody>
          <a:bodyPr/>
          <a:lstStyle/>
          <a:p>
            <a:pPr>
              <a:defRPr/>
            </a:pPr>
            <a:fld id="{AF0638D5-54D2-445A-A868-FECBEA33807E}" type="slidenum">
              <a:rPr lang="en-US" smtClean="0"/>
              <a:pPr>
                <a:defRPr/>
              </a:pPr>
              <a:t>14</a:t>
            </a:fld>
            <a:endParaRPr lang="en-US" dirty="0"/>
          </a:p>
        </p:txBody>
      </p:sp>
      <p:pic>
        <p:nvPicPr>
          <p:cNvPr id="7" name="Picture 6">
            <a:extLst>
              <a:ext uri="{FF2B5EF4-FFF2-40B4-BE49-F238E27FC236}">
                <a16:creationId xmlns:a16="http://schemas.microsoft.com/office/drawing/2014/main" id="{EA98B8D5-C75C-447C-9484-7C320A731C20}"/>
              </a:ext>
            </a:extLst>
          </p:cNvPr>
          <p:cNvPicPr>
            <a:picLocks noChangeAspect="1"/>
          </p:cNvPicPr>
          <p:nvPr/>
        </p:nvPicPr>
        <p:blipFill>
          <a:blip r:embed="rId2"/>
          <a:stretch>
            <a:fillRect/>
          </a:stretch>
        </p:blipFill>
        <p:spPr>
          <a:xfrm>
            <a:off x="4590143" y="1876325"/>
            <a:ext cx="4206263" cy="3105350"/>
          </a:xfrm>
          <a:prstGeom prst="rect">
            <a:avLst/>
          </a:prstGeom>
        </p:spPr>
      </p:pic>
      <p:sp>
        <p:nvSpPr>
          <p:cNvPr id="8" name="TextBox 7">
            <a:extLst>
              <a:ext uri="{FF2B5EF4-FFF2-40B4-BE49-F238E27FC236}">
                <a16:creationId xmlns:a16="http://schemas.microsoft.com/office/drawing/2014/main" id="{97F09A50-74D6-4E79-BA08-EC4DFBAE18C4}"/>
              </a:ext>
            </a:extLst>
          </p:cNvPr>
          <p:cNvSpPr txBox="1"/>
          <p:nvPr/>
        </p:nvSpPr>
        <p:spPr>
          <a:xfrm>
            <a:off x="323469" y="838200"/>
            <a:ext cx="4114800" cy="5262979"/>
          </a:xfrm>
          <a:prstGeom prst="rect">
            <a:avLst/>
          </a:prstGeom>
          <a:noFill/>
        </p:spPr>
        <p:txBody>
          <a:bodyPr wrap="square" rtlCol="0">
            <a:spAutoFit/>
          </a:bodyPr>
          <a:lstStyle/>
          <a:p>
            <a:r>
              <a:rPr lang="en-US" sz="2400" dirty="0"/>
              <a:t>Paravirtualization involves</a:t>
            </a:r>
          </a:p>
          <a:p>
            <a:r>
              <a:rPr lang="en-US" sz="2400" dirty="0"/>
              <a:t>modifying the OS kernel to replace nonvirtualizable </a:t>
            </a:r>
            <a:r>
              <a:rPr lang="en-IN" sz="2400" dirty="0"/>
              <a:t>instructions with </a:t>
            </a:r>
            <a:r>
              <a:rPr lang="en-IN" sz="2400" dirty="0" err="1"/>
              <a:t>hypercalls</a:t>
            </a:r>
            <a:r>
              <a:rPr lang="en-IN" sz="2400" dirty="0"/>
              <a:t> that </a:t>
            </a:r>
            <a:r>
              <a:rPr lang="en-US" sz="2400" dirty="0"/>
              <a:t>communicate directly with the virtualization layer</a:t>
            </a:r>
          </a:p>
          <a:p>
            <a:r>
              <a:rPr lang="en-US" sz="2400" dirty="0"/>
              <a:t>hypervisor. </a:t>
            </a:r>
          </a:p>
          <a:p>
            <a:endParaRPr lang="en-US" sz="2400" dirty="0"/>
          </a:p>
          <a:p>
            <a:r>
              <a:rPr lang="en-US" sz="2400" dirty="0"/>
              <a:t>The hypervisor also provides </a:t>
            </a:r>
            <a:r>
              <a:rPr lang="en-US" sz="2400" dirty="0" err="1"/>
              <a:t>hypercall</a:t>
            </a:r>
            <a:r>
              <a:rPr lang="en-US" sz="2400" dirty="0"/>
              <a:t> interfaces for other critical kernel operations such as memory management, interrupt handling and </a:t>
            </a:r>
            <a:r>
              <a:rPr lang="en-IN" sz="2400" dirty="0"/>
              <a:t>time keeping</a:t>
            </a:r>
            <a:endParaRPr lang="en-IN" sz="2800" dirty="0"/>
          </a:p>
        </p:txBody>
      </p:sp>
    </p:spTree>
    <p:extLst>
      <p:ext uri="{BB962C8B-B14F-4D97-AF65-F5344CB8AC3E}">
        <p14:creationId xmlns:p14="http://schemas.microsoft.com/office/powerpoint/2010/main" val="86028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1"/>
          <p:cNvSpPr>
            <a:spLocks noGrp="1"/>
          </p:cNvSpPr>
          <p:nvPr>
            <p:ph sz="half" idx="1"/>
          </p:nvPr>
        </p:nvSpPr>
        <p:spPr>
          <a:xfrm>
            <a:off x="304800" y="914400"/>
            <a:ext cx="5943600" cy="5105400"/>
          </a:xfrm>
        </p:spPr>
        <p:txBody>
          <a:bodyPr/>
          <a:lstStyle/>
          <a:p>
            <a:r>
              <a:rPr lang="en-US" sz="2800" dirty="0"/>
              <a:t>Achieved by using hypervisor-aware CPU to handle privileged</a:t>
            </a:r>
            <a:r>
              <a:rPr lang="en-US" sz="2800" dirty="0">
                <a:solidFill>
                  <a:srgbClr val="10100F"/>
                </a:solidFill>
              </a:rPr>
              <a:t> </a:t>
            </a:r>
            <a:r>
              <a:rPr lang="en-US" sz="2800" dirty="0"/>
              <a:t>instructions</a:t>
            </a:r>
          </a:p>
          <a:p>
            <a:pPr lvl="1"/>
            <a:r>
              <a:rPr lang="en-US" sz="2400" dirty="0"/>
              <a:t>Reduces virtualization overhead caused due to full and paravirtualization</a:t>
            </a:r>
          </a:p>
          <a:p>
            <a:pPr lvl="1"/>
            <a:r>
              <a:rPr lang="en-US" sz="2400" dirty="0"/>
              <a:t>CPU and Memory virtualization support is provided in hardware</a:t>
            </a:r>
          </a:p>
          <a:p>
            <a:r>
              <a:rPr lang="en-US" sz="2800" dirty="0"/>
              <a:t>Enabled by AMD-V and Intel VT technologies in the x86 processor architecture </a:t>
            </a:r>
          </a:p>
        </p:txBody>
      </p:sp>
      <p:sp>
        <p:nvSpPr>
          <p:cNvPr id="48130" name="Title 3"/>
          <p:cNvSpPr>
            <a:spLocks noGrp="1"/>
          </p:cNvSpPr>
          <p:nvPr>
            <p:ph type="title"/>
          </p:nvPr>
        </p:nvSpPr>
        <p:spPr/>
        <p:txBody>
          <a:bodyPr/>
          <a:lstStyle/>
          <a:p>
            <a:r>
              <a:rPr lang="en-US" dirty="0"/>
              <a:t>Hardware Assisted Virtualization</a:t>
            </a:r>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58C60E5C-A928-4182-8BE1-0FD9A3B0BB84}" type="slidenum">
              <a:rPr lang="en-US" smtClean="0"/>
              <a:pPr>
                <a:defRPr/>
              </a:pPr>
              <a:t>15</a:t>
            </a:fld>
            <a:endParaRPr lang="en-US" dirty="0"/>
          </a:p>
        </p:txBody>
      </p:sp>
      <p:grpSp>
        <p:nvGrpSpPr>
          <p:cNvPr id="37" name="Group 36"/>
          <p:cNvGrpSpPr/>
          <p:nvPr/>
        </p:nvGrpSpPr>
        <p:grpSpPr>
          <a:xfrm>
            <a:off x="6461125" y="1391959"/>
            <a:ext cx="2454275" cy="3713441"/>
            <a:chOff x="7010400" y="1828522"/>
            <a:chExt cx="1844675" cy="2733799"/>
          </a:xfrm>
        </p:grpSpPr>
        <p:sp>
          <p:nvSpPr>
            <p:cNvPr id="48134" name="Line 46"/>
            <p:cNvSpPr>
              <a:spLocks noChangeShapeType="1"/>
            </p:cNvSpPr>
            <p:nvPr/>
          </p:nvSpPr>
          <p:spPr bwMode="auto">
            <a:xfrm flipV="1">
              <a:off x="7254875" y="2176463"/>
              <a:ext cx="1600200" cy="0"/>
            </a:xfrm>
            <a:prstGeom prst="line">
              <a:avLst/>
            </a:prstGeom>
            <a:noFill/>
            <a:ln w="9525">
              <a:solidFill>
                <a:srgbClr val="C0C0C0"/>
              </a:solidFill>
              <a:round/>
              <a:headEnd/>
              <a:tailEnd/>
            </a:ln>
          </p:spPr>
          <p:txBody>
            <a:bodyPr/>
            <a:lstStyle/>
            <a:p>
              <a:endParaRPr lang="en-US" dirty="0"/>
            </a:p>
          </p:txBody>
        </p:sp>
        <p:sp>
          <p:nvSpPr>
            <p:cNvPr id="48135" name="Line 46"/>
            <p:cNvSpPr>
              <a:spLocks noChangeShapeType="1"/>
            </p:cNvSpPr>
            <p:nvPr/>
          </p:nvSpPr>
          <p:spPr bwMode="auto">
            <a:xfrm flipV="1">
              <a:off x="7254875" y="2571750"/>
              <a:ext cx="1600200" cy="0"/>
            </a:xfrm>
            <a:prstGeom prst="line">
              <a:avLst/>
            </a:prstGeom>
            <a:noFill/>
            <a:ln w="9525">
              <a:solidFill>
                <a:srgbClr val="C0C0C0"/>
              </a:solidFill>
              <a:round/>
              <a:headEnd/>
              <a:tailEnd/>
            </a:ln>
          </p:spPr>
          <p:txBody>
            <a:bodyPr/>
            <a:lstStyle/>
            <a:p>
              <a:endParaRPr lang="en-US" dirty="0"/>
            </a:p>
          </p:txBody>
        </p:sp>
        <p:sp>
          <p:nvSpPr>
            <p:cNvPr id="48136" name="Line 46"/>
            <p:cNvSpPr>
              <a:spLocks noChangeShapeType="1"/>
            </p:cNvSpPr>
            <p:nvPr/>
          </p:nvSpPr>
          <p:spPr bwMode="auto">
            <a:xfrm flipV="1">
              <a:off x="7250113" y="2967038"/>
              <a:ext cx="1600200" cy="0"/>
            </a:xfrm>
            <a:prstGeom prst="line">
              <a:avLst/>
            </a:prstGeom>
            <a:noFill/>
            <a:ln w="9525">
              <a:solidFill>
                <a:srgbClr val="C0C0C0"/>
              </a:solidFill>
              <a:round/>
              <a:headEnd/>
              <a:tailEnd/>
            </a:ln>
          </p:spPr>
          <p:txBody>
            <a:bodyPr/>
            <a:lstStyle/>
            <a:p>
              <a:endParaRPr lang="en-US" dirty="0"/>
            </a:p>
          </p:txBody>
        </p:sp>
        <p:sp>
          <p:nvSpPr>
            <p:cNvPr id="36" name="Line 46"/>
            <p:cNvSpPr>
              <a:spLocks noChangeShapeType="1"/>
            </p:cNvSpPr>
            <p:nvPr/>
          </p:nvSpPr>
          <p:spPr bwMode="auto">
            <a:xfrm flipV="1">
              <a:off x="7250113" y="3962400"/>
              <a:ext cx="1600200" cy="0"/>
            </a:xfrm>
            <a:prstGeom prst="line">
              <a:avLst/>
            </a:prstGeom>
            <a:noFill/>
            <a:ln w="9525">
              <a:solidFill>
                <a:srgbClr val="C0C0C0"/>
              </a:solidFill>
              <a:round/>
              <a:headEnd/>
              <a:tailEnd/>
            </a:ln>
          </p:spPr>
          <p:txBody>
            <a:bodyPr/>
            <a:lstStyle/>
            <a:p>
              <a:endParaRPr lang="en-US" dirty="0"/>
            </a:p>
          </p:txBody>
        </p:sp>
        <p:sp>
          <p:nvSpPr>
            <p:cNvPr id="32" name="Line 46"/>
            <p:cNvSpPr>
              <a:spLocks noChangeShapeType="1"/>
            </p:cNvSpPr>
            <p:nvPr/>
          </p:nvSpPr>
          <p:spPr bwMode="auto">
            <a:xfrm flipV="1">
              <a:off x="7250113" y="3429000"/>
              <a:ext cx="1600200" cy="0"/>
            </a:xfrm>
            <a:prstGeom prst="line">
              <a:avLst/>
            </a:prstGeom>
            <a:noFill/>
            <a:ln w="9525">
              <a:solidFill>
                <a:srgbClr val="C0C0C0"/>
              </a:solidFill>
              <a:round/>
              <a:headEnd/>
              <a:tailEnd/>
            </a:ln>
          </p:spPr>
          <p:txBody>
            <a:bodyPr/>
            <a:lstStyle/>
            <a:p>
              <a:endParaRPr lang="en-US" dirty="0"/>
            </a:p>
          </p:txBody>
        </p:sp>
        <p:sp>
          <p:nvSpPr>
            <p:cNvPr id="48137" name="AutoShape 29"/>
            <p:cNvSpPr>
              <a:spLocks noChangeArrowheads="1"/>
            </p:cNvSpPr>
            <p:nvPr/>
          </p:nvSpPr>
          <p:spPr bwMode="auto">
            <a:xfrm>
              <a:off x="7696200" y="1828522"/>
              <a:ext cx="914400" cy="285763"/>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8138" name="AutoShape 31"/>
            <p:cNvSpPr>
              <a:spLocks noChangeArrowheads="1"/>
            </p:cNvSpPr>
            <p:nvPr/>
          </p:nvSpPr>
          <p:spPr bwMode="auto">
            <a:xfrm>
              <a:off x="7696200" y="2228590"/>
              <a:ext cx="914400" cy="285763"/>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8139" name="AutoShape 32"/>
            <p:cNvSpPr>
              <a:spLocks noChangeArrowheads="1"/>
            </p:cNvSpPr>
            <p:nvPr/>
          </p:nvSpPr>
          <p:spPr bwMode="auto">
            <a:xfrm>
              <a:off x="7696200" y="3019201"/>
              <a:ext cx="914400" cy="285763"/>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Guest OS</a:t>
              </a:r>
            </a:p>
          </p:txBody>
        </p:sp>
        <p:sp>
          <p:nvSpPr>
            <p:cNvPr id="48140" name="AutoShape 33"/>
            <p:cNvSpPr>
              <a:spLocks noChangeArrowheads="1"/>
            </p:cNvSpPr>
            <p:nvPr/>
          </p:nvSpPr>
          <p:spPr bwMode="auto">
            <a:xfrm>
              <a:off x="7696200" y="2619133"/>
              <a:ext cx="914400" cy="285763"/>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8141" name="AutoShape 34"/>
            <p:cNvSpPr>
              <a:spLocks noChangeArrowheads="1"/>
            </p:cNvSpPr>
            <p:nvPr/>
          </p:nvSpPr>
          <p:spPr bwMode="auto">
            <a:xfrm>
              <a:off x="7696200" y="3552625"/>
              <a:ext cx="914400" cy="285763"/>
            </a:xfrm>
            <a:prstGeom prst="roundRect">
              <a:avLst>
                <a:gd name="adj" fmla="val 16667"/>
              </a:avLst>
            </a:prstGeom>
            <a:solidFill>
              <a:srgbClr val="003366"/>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VMM</a:t>
              </a:r>
            </a:p>
          </p:txBody>
        </p:sp>
        <p:sp>
          <p:nvSpPr>
            <p:cNvPr id="48144" name="AutoShape 37"/>
            <p:cNvSpPr>
              <a:spLocks noChangeArrowheads="1"/>
            </p:cNvSpPr>
            <p:nvPr/>
          </p:nvSpPr>
          <p:spPr bwMode="auto">
            <a:xfrm>
              <a:off x="7086600" y="4076524"/>
              <a:ext cx="1524000" cy="485797"/>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a:solidFill>
                    <a:schemeClr val="bg1"/>
                  </a:solidFill>
                  <a:latin typeface="Calibri" pitchFamily="34" charset="0"/>
                </a:rPr>
                <a:t>Physical Machine</a:t>
              </a:r>
            </a:p>
            <a:p>
              <a:pPr algn="ctr"/>
              <a:r>
                <a:rPr lang="en-US" dirty="0">
                  <a:solidFill>
                    <a:schemeClr val="bg1"/>
                  </a:solidFill>
                  <a:latin typeface="Calibri" pitchFamily="34" charset="0"/>
                </a:rPr>
                <a:t>X86 Hardware</a:t>
              </a:r>
            </a:p>
          </p:txBody>
        </p:sp>
        <p:sp>
          <p:nvSpPr>
            <p:cNvPr id="48146" name="Text Box 48"/>
            <p:cNvSpPr txBox="1">
              <a:spLocks noChangeArrowheads="1"/>
            </p:cNvSpPr>
            <p:nvPr/>
          </p:nvSpPr>
          <p:spPr bwMode="auto">
            <a:xfrm>
              <a:off x="7010400" y="1853923"/>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8147" name="Text Box 49"/>
            <p:cNvSpPr txBox="1">
              <a:spLocks noChangeArrowheads="1"/>
            </p:cNvSpPr>
            <p:nvPr/>
          </p:nvSpPr>
          <p:spPr bwMode="auto">
            <a:xfrm>
              <a:off x="7010400" y="2252404"/>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8148" name="Text Box 50"/>
            <p:cNvSpPr txBox="1">
              <a:spLocks noChangeArrowheads="1"/>
            </p:cNvSpPr>
            <p:nvPr/>
          </p:nvSpPr>
          <p:spPr bwMode="auto">
            <a:xfrm>
              <a:off x="7010400" y="2646122"/>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8149" name="Text Box 51"/>
            <p:cNvSpPr txBox="1">
              <a:spLocks noChangeArrowheads="1"/>
            </p:cNvSpPr>
            <p:nvPr/>
          </p:nvSpPr>
          <p:spPr bwMode="auto">
            <a:xfrm>
              <a:off x="7010400" y="3052540"/>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183AE0-FC86-411A-94E1-A74A054354D7}"/>
              </a:ext>
            </a:extLst>
          </p:cNvPr>
          <p:cNvSpPr>
            <a:spLocks noGrp="1"/>
          </p:cNvSpPr>
          <p:nvPr>
            <p:ph type="title"/>
          </p:nvPr>
        </p:nvSpPr>
        <p:spPr/>
        <p:txBody>
          <a:bodyPr/>
          <a:lstStyle/>
          <a:p>
            <a:r>
              <a:rPr lang="en-US" dirty="0"/>
              <a:t>Hardware Assisted Virtualization</a:t>
            </a:r>
            <a:endParaRPr lang="en-IN" dirty="0"/>
          </a:p>
        </p:txBody>
      </p:sp>
      <p:sp>
        <p:nvSpPr>
          <p:cNvPr id="5" name="Footer Placeholder 4">
            <a:extLst>
              <a:ext uri="{FF2B5EF4-FFF2-40B4-BE49-F238E27FC236}">
                <a16:creationId xmlns:a16="http://schemas.microsoft.com/office/drawing/2014/main" id="{06E547AE-F06B-4D0C-B159-5A899D6CDDCB}"/>
              </a:ext>
            </a:extLst>
          </p:cNvPr>
          <p:cNvSpPr>
            <a:spLocks noGrp="1"/>
          </p:cNvSpPr>
          <p:nvPr>
            <p:ph type="ftr" sz="quarter" idx="10"/>
          </p:nvPr>
        </p:nvSpPr>
        <p:spPr/>
        <p:txBody>
          <a:bodyPr/>
          <a:lstStyle/>
          <a:p>
            <a:pPr>
              <a:defRPr/>
            </a:pPr>
            <a:r>
              <a:rPr lang="en-US"/>
              <a:t>Virtualized Data Center – Compute</a:t>
            </a:r>
            <a:endParaRPr lang="en-US" dirty="0"/>
          </a:p>
        </p:txBody>
      </p:sp>
      <p:sp>
        <p:nvSpPr>
          <p:cNvPr id="6" name="Slide Number Placeholder 5">
            <a:extLst>
              <a:ext uri="{FF2B5EF4-FFF2-40B4-BE49-F238E27FC236}">
                <a16:creationId xmlns:a16="http://schemas.microsoft.com/office/drawing/2014/main" id="{6CDDC60E-B52D-46E0-9CBA-F3B6A3A8F1B1}"/>
              </a:ext>
            </a:extLst>
          </p:cNvPr>
          <p:cNvSpPr>
            <a:spLocks noGrp="1"/>
          </p:cNvSpPr>
          <p:nvPr>
            <p:ph type="sldNum" sz="quarter" idx="11"/>
          </p:nvPr>
        </p:nvSpPr>
        <p:spPr/>
        <p:txBody>
          <a:bodyPr/>
          <a:lstStyle/>
          <a:p>
            <a:pPr>
              <a:defRPr/>
            </a:pPr>
            <a:fld id="{4722132B-7D0B-4E04-B5FA-04011C4A199C}" type="slidenum">
              <a:rPr lang="en-US" smtClean="0"/>
              <a:pPr>
                <a:defRPr/>
              </a:pPr>
              <a:t>16</a:t>
            </a:fld>
            <a:endParaRPr lang="en-US" dirty="0"/>
          </a:p>
        </p:txBody>
      </p:sp>
      <p:pic>
        <p:nvPicPr>
          <p:cNvPr id="7" name="Picture 6">
            <a:extLst>
              <a:ext uri="{FF2B5EF4-FFF2-40B4-BE49-F238E27FC236}">
                <a16:creationId xmlns:a16="http://schemas.microsoft.com/office/drawing/2014/main" id="{670F0222-C2EF-4B24-B0DB-07EF4D60B220}"/>
              </a:ext>
            </a:extLst>
          </p:cNvPr>
          <p:cNvPicPr>
            <a:picLocks noChangeAspect="1"/>
          </p:cNvPicPr>
          <p:nvPr/>
        </p:nvPicPr>
        <p:blipFill>
          <a:blip r:embed="rId2"/>
          <a:stretch>
            <a:fillRect/>
          </a:stretch>
        </p:blipFill>
        <p:spPr>
          <a:xfrm>
            <a:off x="3690139" y="1651425"/>
            <a:ext cx="5214375" cy="3555150"/>
          </a:xfrm>
          <a:prstGeom prst="rect">
            <a:avLst/>
          </a:prstGeom>
        </p:spPr>
      </p:pic>
      <p:sp>
        <p:nvSpPr>
          <p:cNvPr id="8" name="TextBox 7">
            <a:extLst>
              <a:ext uri="{FF2B5EF4-FFF2-40B4-BE49-F238E27FC236}">
                <a16:creationId xmlns:a16="http://schemas.microsoft.com/office/drawing/2014/main" id="{DC19E134-5076-4B15-84E5-FF474DA4B535}"/>
              </a:ext>
            </a:extLst>
          </p:cNvPr>
          <p:cNvSpPr txBox="1"/>
          <p:nvPr/>
        </p:nvSpPr>
        <p:spPr>
          <a:xfrm>
            <a:off x="323469" y="838200"/>
            <a:ext cx="3486531" cy="5262979"/>
          </a:xfrm>
          <a:prstGeom prst="rect">
            <a:avLst/>
          </a:prstGeom>
          <a:noFill/>
        </p:spPr>
        <p:txBody>
          <a:bodyPr wrap="square" rtlCol="0">
            <a:spAutoFit/>
          </a:bodyPr>
          <a:lstStyle/>
          <a:p>
            <a:r>
              <a:rPr lang="en-IN" sz="2400" dirty="0"/>
              <a:t>Privileged and </a:t>
            </a:r>
            <a:r>
              <a:rPr lang="en-US" sz="2400" dirty="0"/>
              <a:t>sensitive calls are set to automatically trap</a:t>
            </a:r>
          </a:p>
          <a:p>
            <a:r>
              <a:rPr lang="en-US" sz="2400" dirty="0"/>
              <a:t>to the hypervisor, removing the need for</a:t>
            </a:r>
          </a:p>
          <a:p>
            <a:r>
              <a:rPr lang="en-IN" sz="2400" dirty="0"/>
              <a:t>either binary translation or </a:t>
            </a:r>
            <a:r>
              <a:rPr lang="en-US" sz="2400" dirty="0"/>
              <a:t>paravirtualization.</a:t>
            </a:r>
          </a:p>
          <a:p>
            <a:endParaRPr lang="en-US" sz="2400" dirty="0"/>
          </a:p>
          <a:p>
            <a:r>
              <a:rPr lang="en-US" sz="2400" dirty="0"/>
              <a:t>The guest state is stored in Virtual Machine Control Structures (VT-x) or</a:t>
            </a:r>
          </a:p>
          <a:p>
            <a:r>
              <a:rPr lang="en-US" sz="2400" dirty="0"/>
              <a:t>Virtual Machine Control Blocks (AMD-V).</a:t>
            </a:r>
            <a:endParaRPr lang="en-IN" sz="2800" dirty="0"/>
          </a:p>
        </p:txBody>
      </p:sp>
    </p:spTree>
    <p:extLst>
      <p:ext uri="{BB962C8B-B14F-4D97-AF65-F5344CB8AC3E}">
        <p14:creationId xmlns:p14="http://schemas.microsoft.com/office/powerpoint/2010/main" val="315448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32"/>
          <p:cNvSpPr>
            <a:spLocks noGrp="1"/>
          </p:cNvSpPr>
          <p:nvPr>
            <p:ph sz="half" idx="1"/>
          </p:nvPr>
        </p:nvSpPr>
        <p:spPr>
          <a:xfrm>
            <a:off x="304800" y="914400"/>
            <a:ext cx="4572000" cy="4953001"/>
          </a:xfrm>
        </p:spPr>
        <p:txBody>
          <a:bodyPr/>
          <a:lstStyle/>
          <a:p>
            <a:r>
              <a:rPr lang="en-US" dirty="0"/>
              <a:t>From a user’s perspective, a logical compute system</a:t>
            </a:r>
          </a:p>
          <a:p>
            <a:pPr lvl="1"/>
            <a:r>
              <a:rPr lang="en-US" dirty="0"/>
              <a:t>Runs an operating system (OS) and application like a physical machine </a:t>
            </a:r>
          </a:p>
          <a:p>
            <a:pPr lvl="1"/>
            <a:r>
              <a:rPr lang="en-US" dirty="0"/>
              <a:t>Contains virtual components such as CPU, RAM, disk, and NIC</a:t>
            </a:r>
          </a:p>
          <a:p>
            <a:r>
              <a:rPr lang="en-US" dirty="0"/>
              <a:t>From a hypervisor’s perspective</a:t>
            </a:r>
          </a:p>
          <a:p>
            <a:pPr lvl="1"/>
            <a:r>
              <a:rPr lang="en-US" dirty="0"/>
              <a:t>Virtual machine (VM) is a discrete set of files such as configuration file, virtual disk files, virtual BIOS file, VM swap file, and log file</a:t>
            </a:r>
            <a:endParaRPr lang="en-US" b="1" u="sng" dirty="0"/>
          </a:p>
        </p:txBody>
      </p:sp>
      <p:sp>
        <p:nvSpPr>
          <p:cNvPr id="58370" name="Title 6"/>
          <p:cNvSpPr>
            <a:spLocks noGrp="1"/>
          </p:cNvSpPr>
          <p:nvPr>
            <p:ph type="title"/>
          </p:nvPr>
        </p:nvSpPr>
        <p:spPr/>
        <p:txBody>
          <a:bodyPr/>
          <a:lstStyle/>
          <a:p>
            <a:r>
              <a:rPr lang="en-US" dirty="0"/>
              <a:t>Virtual Machine</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43" name="Slide Number Placeholder 42"/>
          <p:cNvSpPr>
            <a:spLocks noGrp="1"/>
          </p:cNvSpPr>
          <p:nvPr>
            <p:ph type="sldNum" sz="quarter" idx="14"/>
          </p:nvPr>
        </p:nvSpPr>
        <p:spPr/>
        <p:txBody>
          <a:bodyPr/>
          <a:lstStyle/>
          <a:p>
            <a:pPr>
              <a:defRPr/>
            </a:pPr>
            <a:fld id="{C69F523B-05DC-4B03-ABBF-AC117EC3D48A}" type="slidenum">
              <a:rPr lang="en-US" smtClean="0"/>
              <a:pPr>
                <a:defRPr/>
              </a:pPr>
              <a:t>17</a:t>
            </a:fld>
            <a:endParaRPr lang="en-US" dirty="0"/>
          </a:p>
        </p:txBody>
      </p:sp>
      <p:grpSp>
        <p:nvGrpSpPr>
          <p:cNvPr id="40" name="Group 39"/>
          <p:cNvGrpSpPr/>
          <p:nvPr/>
        </p:nvGrpSpPr>
        <p:grpSpPr>
          <a:xfrm>
            <a:off x="4953000" y="1676400"/>
            <a:ext cx="3962400" cy="2989262"/>
            <a:chOff x="4724400" y="973138"/>
            <a:chExt cx="3962400" cy="2989262"/>
          </a:xfrm>
        </p:grpSpPr>
        <p:sp>
          <p:nvSpPr>
            <p:cNvPr id="102" name="Rounded Rectangle 101"/>
            <p:cNvSpPr/>
            <p:nvPr/>
          </p:nvSpPr>
          <p:spPr bwMode="auto">
            <a:xfrm>
              <a:off x="4724400" y="973138"/>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endParaRPr>
            </a:p>
          </p:txBody>
        </p:sp>
        <p:pic>
          <p:nvPicPr>
            <p:cNvPr id="58379" name="Picture 359" descr="ICON_Memory_Q308"/>
            <p:cNvPicPr>
              <a:picLocks noChangeAspect="1" noChangeArrowheads="1"/>
            </p:cNvPicPr>
            <p:nvPr/>
          </p:nvPicPr>
          <p:blipFill>
            <a:blip r:embed="rId3" cstate="print"/>
            <a:srcRect/>
            <a:stretch>
              <a:fillRect/>
            </a:stretch>
          </p:blipFill>
          <p:spPr bwMode="auto">
            <a:xfrm>
              <a:off x="6853238" y="3182938"/>
              <a:ext cx="695325" cy="504825"/>
            </a:xfrm>
            <a:prstGeom prst="rect">
              <a:avLst/>
            </a:prstGeom>
            <a:noFill/>
            <a:ln w="9525">
              <a:noFill/>
              <a:miter lim="800000"/>
              <a:headEnd/>
              <a:tailEnd/>
            </a:ln>
          </p:spPr>
        </p:pic>
        <p:sp>
          <p:nvSpPr>
            <p:cNvPr id="58380" name="Text Box 341"/>
            <p:cNvSpPr txBox="1">
              <a:spLocks noChangeArrowheads="1"/>
            </p:cNvSpPr>
            <p:nvPr/>
          </p:nvSpPr>
          <p:spPr bwMode="auto">
            <a:xfrm>
              <a:off x="5110163" y="3716338"/>
              <a:ext cx="501650" cy="246062"/>
            </a:xfrm>
            <a:prstGeom prst="rect">
              <a:avLst/>
            </a:prstGeom>
            <a:noFill/>
            <a:ln w="9525">
              <a:noFill/>
              <a:miter lim="800000"/>
              <a:headEnd/>
              <a:tailEnd/>
            </a:ln>
          </p:spPr>
          <p:txBody>
            <a:bodyPr>
              <a:spAutoFit/>
            </a:bodyPr>
            <a:lstStyle/>
            <a:p>
              <a:r>
                <a:rPr lang="en-US" sz="1000" b="1" dirty="0"/>
                <a:t> CPU</a:t>
              </a:r>
            </a:p>
          </p:txBody>
        </p:sp>
        <p:sp>
          <p:nvSpPr>
            <p:cNvPr id="58381" name="Text Box 341"/>
            <p:cNvSpPr txBox="1">
              <a:spLocks noChangeArrowheads="1"/>
            </p:cNvSpPr>
            <p:nvPr/>
          </p:nvSpPr>
          <p:spPr bwMode="auto">
            <a:xfrm>
              <a:off x="6835775" y="3716338"/>
              <a:ext cx="798513" cy="246062"/>
            </a:xfrm>
            <a:prstGeom prst="rect">
              <a:avLst/>
            </a:prstGeom>
            <a:noFill/>
            <a:ln w="9525">
              <a:noFill/>
              <a:miter lim="800000"/>
              <a:headEnd/>
              <a:tailEnd/>
            </a:ln>
          </p:spPr>
          <p:txBody>
            <a:bodyPr>
              <a:spAutoFit/>
            </a:bodyPr>
            <a:lstStyle/>
            <a:p>
              <a:r>
                <a:rPr lang="en-US" sz="1000" b="1" dirty="0"/>
                <a:t> Memory</a:t>
              </a:r>
            </a:p>
          </p:txBody>
        </p:sp>
        <p:sp>
          <p:nvSpPr>
            <p:cNvPr id="107" name="Rounded Rectangle 19"/>
            <p:cNvSpPr/>
            <p:nvPr/>
          </p:nvSpPr>
          <p:spPr bwMode="auto">
            <a:xfrm>
              <a:off x="4800600" y="2328863"/>
              <a:ext cx="3810000" cy="3587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endParaRPr>
            </a:p>
          </p:txBody>
        </p:sp>
        <p:pic>
          <p:nvPicPr>
            <p:cNvPr id="58385" name="Picture 359" descr="ICON_Memory_Q308"/>
            <p:cNvPicPr>
              <a:picLocks noChangeAspect="1" noChangeArrowheads="1"/>
            </p:cNvPicPr>
            <p:nvPr/>
          </p:nvPicPr>
          <p:blipFill>
            <a:blip r:embed="rId3" cstate="print"/>
            <a:srcRect/>
            <a:stretch>
              <a:fillRect/>
            </a:stretch>
          </p:blipFill>
          <p:spPr bwMode="auto">
            <a:xfrm>
              <a:off x="6680200" y="3182938"/>
              <a:ext cx="695325" cy="504825"/>
            </a:xfrm>
            <a:prstGeom prst="rect">
              <a:avLst/>
            </a:prstGeom>
            <a:noFill/>
            <a:ln w="9525">
              <a:noFill/>
              <a:miter lim="800000"/>
              <a:headEnd/>
              <a:tailEnd/>
            </a:ln>
          </p:spPr>
        </p:pic>
        <p:pic>
          <p:nvPicPr>
            <p:cNvPr id="58386" name="Picture 357" descr="ICON_NIC_Q308"/>
            <p:cNvPicPr>
              <a:picLocks noChangeAspect="1" noChangeArrowheads="1"/>
            </p:cNvPicPr>
            <p:nvPr/>
          </p:nvPicPr>
          <p:blipFill>
            <a:blip r:embed="rId4" cstate="print"/>
            <a:srcRect/>
            <a:stretch>
              <a:fillRect/>
            </a:stretch>
          </p:blipFill>
          <p:spPr bwMode="auto">
            <a:xfrm>
              <a:off x="5822950" y="3109913"/>
              <a:ext cx="719138" cy="571500"/>
            </a:xfrm>
            <a:prstGeom prst="rect">
              <a:avLst/>
            </a:prstGeom>
            <a:noFill/>
            <a:ln w="9525">
              <a:noFill/>
              <a:miter lim="800000"/>
              <a:headEnd/>
              <a:tailEnd/>
            </a:ln>
          </p:spPr>
        </p:pic>
        <p:pic>
          <p:nvPicPr>
            <p:cNvPr id="58387" name="Picture 382" descr="ICON_DiscDrive_Q308"/>
            <p:cNvPicPr>
              <a:picLocks noChangeAspect="1" noChangeArrowheads="1"/>
            </p:cNvPicPr>
            <p:nvPr/>
          </p:nvPicPr>
          <p:blipFill>
            <a:blip r:embed="rId5" cstate="print"/>
            <a:srcRect/>
            <a:stretch>
              <a:fillRect/>
            </a:stretch>
          </p:blipFill>
          <p:spPr bwMode="auto">
            <a:xfrm>
              <a:off x="7689850" y="3144838"/>
              <a:ext cx="696913" cy="469900"/>
            </a:xfrm>
            <a:prstGeom prst="rect">
              <a:avLst/>
            </a:prstGeom>
            <a:noFill/>
            <a:ln w="9525">
              <a:noFill/>
              <a:miter lim="800000"/>
              <a:headEnd/>
              <a:tailEnd/>
            </a:ln>
          </p:spPr>
        </p:pic>
        <p:sp>
          <p:nvSpPr>
            <p:cNvPr id="58388" name="Text Box 341"/>
            <p:cNvSpPr txBox="1">
              <a:spLocks noChangeArrowheads="1"/>
            </p:cNvSpPr>
            <p:nvPr/>
          </p:nvSpPr>
          <p:spPr bwMode="auto">
            <a:xfrm>
              <a:off x="5848350" y="3716338"/>
              <a:ext cx="812800" cy="246062"/>
            </a:xfrm>
            <a:prstGeom prst="rect">
              <a:avLst/>
            </a:prstGeom>
            <a:noFill/>
            <a:ln w="9525">
              <a:noFill/>
              <a:miter lim="800000"/>
              <a:headEnd/>
              <a:tailEnd/>
            </a:ln>
          </p:spPr>
          <p:txBody>
            <a:bodyPr>
              <a:spAutoFit/>
            </a:bodyPr>
            <a:lstStyle/>
            <a:p>
              <a:r>
                <a:rPr lang="en-US" sz="1000" b="1" dirty="0"/>
                <a:t>NIC Card</a:t>
              </a:r>
            </a:p>
          </p:txBody>
        </p:sp>
        <p:sp>
          <p:nvSpPr>
            <p:cNvPr id="58389" name="Text Box 341"/>
            <p:cNvSpPr txBox="1">
              <a:spLocks noChangeArrowheads="1"/>
            </p:cNvSpPr>
            <p:nvPr/>
          </p:nvSpPr>
          <p:spPr bwMode="auto">
            <a:xfrm>
              <a:off x="7758113" y="3716338"/>
              <a:ext cx="785813" cy="244475"/>
            </a:xfrm>
            <a:prstGeom prst="rect">
              <a:avLst/>
            </a:prstGeom>
            <a:noFill/>
            <a:ln w="9525">
              <a:noFill/>
              <a:miter lim="800000"/>
              <a:headEnd/>
              <a:tailEnd/>
            </a:ln>
          </p:spPr>
          <p:txBody>
            <a:bodyPr>
              <a:spAutoFit/>
            </a:bodyPr>
            <a:lstStyle/>
            <a:p>
              <a:r>
                <a:rPr lang="en-US" sz="1000" b="1" dirty="0"/>
                <a:t>Hard Disk</a:t>
              </a:r>
            </a:p>
          </p:txBody>
        </p:sp>
        <p:sp>
          <p:nvSpPr>
            <p:cNvPr id="58390" name="Text Box 64"/>
            <p:cNvSpPr txBox="1">
              <a:spLocks noChangeArrowheads="1"/>
            </p:cNvSpPr>
            <p:nvPr/>
          </p:nvSpPr>
          <p:spPr bwMode="auto">
            <a:xfrm>
              <a:off x="5613400" y="2401888"/>
              <a:ext cx="2122488" cy="215900"/>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Hypervisor</a:t>
              </a:r>
            </a:p>
          </p:txBody>
        </p:sp>
        <p:sp>
          <p:nvSpPr>
            <p:cNvPr id="58391" name="Text Box 65"/>
            <p:cNvSpPr txBox="1">
              <a:spLocks noChangeArrowheads="1"/>
            </p:cNvSpPr>
            <p:nvPr/>
          </p:nvSpPr>
          <p:spPr bwMode="auto">
            <a:xfrm>
              <a:off x="5867400" y="2800350"/>
              <a:ext cx="1808163" cy="182562"/>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58392" name="Picture 96" descr="CPU Single.png"/>
            <p:cNvPicPr>
              <a:picLocks noChangeAspect="1"/>
            </p:cNvPicPr>
            <p:nvPr/>
          </p:nvPicPr>
          <p:blipFill>
            <a:blip r:embed="rId6" cstate="print"/>
            <a:srcRect/>
            <a:stretch>
              <a:fillRect/>
            </a:stretch>
          </p:blipFill>
          <p:spPr bwMode="auto">
            <a:xfrm>
              <a:off x="5105400" y="3113088"/>
              <a:ext cx="423863" cy="574675"/>
            </a:xfrm>
            <a:prstGeom prst="rect">
              <a:avLst/>
            </a:prstGeom>
            <a:noFill/>
            <a:ln w="9525">
              <a:noFill/>
              <a:miter lim="800000"/>
              <a:headEnd/>
              <a:tailEnd/>
            </a:ln>
          </p:spPr>
        </p:pic>
        <p:pic>
          <p:nvPicPr>
            <p:cNvPr id="58393" name="Picture 78" descr="VM.png"/>
            <p:cNvPicPr>
              <a:picLocks noChangeAspect="1"/>
            </p:cNvPicPr>
            <p:nvPr/>
          </p:nvPicPr>
          <p:blipFill>
            <a:blip r:embed="rId7" cstate="print"/>
            <a:srcRect/>
            <a:stretch>
              <a:fillRect/>
            </a:stretch>
          </p:blipFill>
          <p:spPr bwMode="auto">
            <a:xfrm>
              <a:off x="5029200" y="1101725"/>
              <a:ext cx="871538" cy="1120775"/>
            </a:xfrm>
            <a:prstGeom prst="rect">
              <a:avLst/>
            </a:prstGeom>
            <a:noFill/>
            <a:ln w="9525">
              <a:noFill/>
              <a:miter lim="800000"/>
              <a:headEnd/>
              <a:tailEnd/>
            </a:ln>
          </p:spPr>
        </p:pic>
        <p:pic>
          <p:nvPicPr>
            <p:cNvPr id="58394" name="Picture 10" descr="AP_OS Single.png"/>
            <p:cNvPicPr>
              <a:picLocks noChangeAspect="1"/>
            </p:cNvPicPr>
            <p:nvPr/>
          </p:nvPicPr>
          <p:blipFill>
            <a:blip r:embed="rId8" cstate="print"/>
            <a:srcRect/>
            <a:stretch>
              <a:fillRect/>
            </a:stretch>
          </p:blipFill>
          <p:spPr bwMode="auto">
            <a:xfrm>
              <a:off x="5232400" y="1177925"/>
              <a:ext cx="474663" cy="766762"/>
            </a:xfrm>
            <a:prstGeom prst="rect">
              <a:avLst/>
            </a:prstGeom>
            <a:noFill/>
            <a:ln w="9525">
              <a:noFill/>
              <a:miter lim="800000"/>
              <a:headEnd/>
              <a:tailEnd/>
            </a:ln>
          </p:spPr>
        </p:pic>
        <p:pic>
          <p:nvPicPr>
            <p:cNvPr id="58395" name="Picture 357" descr="ICON_NIC_Q308"/>
            <p:cNvPicPr>
              <a:picLocks noChangeAspect="1" noChangeArrowheads="1"/>
            </p:cNvPicPr>
            <p:nvPr/>
          </p:nvPicPr>
          <p:blipFill>
            <a:blip r:embed="rId9" cstate="print"/>
            <a:srcRect/>
            <a:stretch>
              <a:fillRect/>
            </a:stretch>
          </p:blipFill>
          <p:spPr bwMode="auto">
            <a:xfrm>
              <a:off x="5259388" y="2152650"/>
              <a:ext cx="234950" cy="185737"/>
            </a:xfrm>
            <a:prstGeom prst="rect">
              <a:avLst/>
            </a:prstGeom>
            <a:noFill/>
            <a:ln w="9525">
              <a:noFill/>
              <a:miter lim="800000"/>
              <a:headEnd/>
              <a:tailEnd/>
            </a:ln>
          </p:spPr>
        </p:pic>
        <p:pic>
          <p:nvPicPr>
            <p:cNvPr id="58396" name="Picture 359" descr="ICON_Memory_Q308"/>
            <p:cNvPicPr>
              <a:picLocks noChangeAspect="1" noChangeArrowheads="1"/>
            </p:cNvPicPr>
            <p:nvPr/>
          </p:nvPicPr>
          <p:blipFill>
            <a:blip r:embed="rId10" cstate="print"/>
            <a:srcRect/>
            <a:stretch>
              <a:fillRect/>
            </a:stretch>
          </p:blipFill>
          <p:spPr bwMode="auto">
            <a:xfrm>
              <a:off x="5487988" y="2138363"/>
              <a:ext cx="195263" cy="200025"/>
            </a:xfrm>
            <a:prstGeom prst="rect">
              <a:avLst/>
            </a:prstGeom>
            <a:noFill/>
            <a:ln w="9525">
              <a:noFill/>
              <a:miter lim="800000"/>
              <a:headEnd/>
              <a:tailEnd/>
            </a:ln>
          </p:spPr>
        </p:pic>
        <p:pic>
          <p:nvPicPr>
            <p:cNvPr id="58397" name="Picture 382" descr="ICON_DiscDrive_Q308"/>
            <p:cNvPicPr>
              <a:picLocks noChangeAspect="1" noChangeArrowheads="1"/>
            </p:cNvPicPr>
            <p:nvPr/>
          </p:nvPicPr>
          <p:blipFill>
            <a:blip r:embed="rId11" cstate="print"/>
            <a:srcRect/>
            <a:stretch>
              <a:fillRect/>
            </a:stretch>
          </p:blipFill>
          <p:spPr bwMode="auto">
            <a:xfrm>
              <a:off x="5716588" y="2138363"/>
              <a:ext cx="222250" cy="200025"/>
            </a:xfrm>
            <a:prstGeom prst="rect">
              <a:avLst/>
            </a:prstGeom>
            <a:noFill/>
            <a:ln w="9525">
              <a:noFill/>
              <a:miter lim="800000"/>
              <a:headEnd/>
              <a:tailEnd/>
            </a:ln>
          </p:spPr>
        </p:pic>
        <p:pic>
          <p:nvPicPr>
            <p:cNvPr id="58398" name="Picture 96" descr="CPU Single.png"/>
            <p:cNvPicPr>
              <a:picLocks noChangeAspect="1"/>
            </p:cNvPicPr>
            <p:nvPr/>
          </p:nvPicPr>
          <p:blipFill>
            <a:blip r:embed="rId12" cstate="print"/>
            <a:srcRect/>
            <a:stretch>
              <a:fillRect/>
            </a:stretch>
          </p:blipFill>
          <p:spPr bwMode="auto">
            <a:xfrm>
              <a:off x="5054600" y="2116138"/>
              <a:ext cx="160338" cy="215900"/>
            </a:xfrm>
            <a:prstGeom prst="rect">
              <a:avLst/>
            </a:prstGeom>
            <a:noFill/>
            <a:ln w="9525">
              <a:noFill/>
              <a:miter lim="800000"/>
              <a:headEnd/>
              <a:tailEnd/>
            </a:ln>
          </p:spPr>
        </p:pic>
        <p:grpSp>
          <p:nvGrpSpPr>
            <p:cNvPr id="58399" name="Group 125"/>
            <p:cNvGrpSpPr>
              <a:grpSpLocks/>
            </p:cNvGrpSpPr>
            <p:nvPr/>
          </p:nvGrpSpPr>
          <p:grpSpPr bwMode="auto">
            <a:xfrm>
              <a:off x="6272213" y="1106488"/>
              <a:ext cx="909638" cy="1236662"/>
              <a:chOff x="4099" y="1940"/>
              <a:chExt cx="573" cy="779"/>
            </a:xfrm>
          </p:grpSpPr>
          <p:pic>
            <p:nvPicPr>
              <p:cNvPr id="58407"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58408"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58409"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58410"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58411"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58412"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58400" name="Group 132"/>
            <p:cNvGrpSpPr>
              <a:grpSpLocks/>
            </p:cNvGrpSpPr>
            <p:nvPr/>
          </p:nvGrpSpPr>
          <p:grpSpPr bwMode="auto">
            <a:xfrm>
              <a:off x="7523163" y="1106488"/>
              <a:ext cx="909638" cy="1236662"/>
              <a:chOff x="4939" y="1940"/>
              <a:chExt cx="573" cy="779"/>
            </a:xfrm>
          </p:grpSpPr>
          <p:pic>
            <p:nvPicPr>
              <p:cNvPr id="58401"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58402"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58403"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58404"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58405"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58406"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6"/>
          <p:cNvSpPr>
            <a:spLocks noGrp="1"/>
          </p:cNvSpPr>
          <p:nvPr>
            <p:ph type="title"/>
          </p:nvPr>
        </p:nvSpPr>
        <p:spPr/>
        <p:txBody>
          <a:bodyPr/>
          <a:lstStyle/>
          <a:p>
            <a:r>
              <a:rPr lang="en-US" dirty="0"/>
              <a:t>Virtual Machine Files</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46AC90DE-7CE7-4686-9B42-35E47958A640}" type="slidenum">
              <a:rPr lang="en-US" smtClean="0"/>
              <a:pPr>
                <a:defRPr/>
              </a:pPr>
              <a:t>18</a:t>
            </a:fld>
            <a:endParaRPr lang="en-US" dirty="0"/>
          </a:p>
        </p:txBody>
      </p:sp>
      <p:graphicFrame>
        <p:nvGraphicFramePr>
          <p:cNvPr id="60444" name="Group 28"/>
          <p:cNvGraphicFramePr>
            <a:graphicFrameLocks noGrp="1"/>
          </p:cNvGraphicFramePr>
          <p:nvPr>
            <p:extLst>
              <p:ext uri="{D42A27DB-BD31-4B8C-83A1-F6EECF244321}">
                <p14:modId xmlns:p14="http://schemas.microsoft.com/office/powerpoint/2010/main" val="2156370866"/>
              </p:ext>
            </p:extLst>
          </p:nvPr>
        </p:nvGraphicFramePr>
        <p:xfrm>
          <a:off x="304800" y="914400"/>
          <a:ext cx="8610600" cy="4831080"/>
        </p:xfrm>
        <a:graphic>
          <a:graphicData uri="http://schemas.openxmlformats.org/drawingml/2006/table">
            <a:tbl>
              <a:tblPr/>
              <a:tblGrid>
                <a:gridCol w="19812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365125">
                <a:tc>
                  <a:txBody>
                    <a:bodyPr/>
                    <a:lstStyle/>
                    <a:p>
                      <a:pPr marL="177800" marR="0" lvl="0" indent="-177800" algn="l"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2000" b="1" i="0" u="none" strike="noStrike" cap="none" normalizeH="0" baseline="0" dirty="0">
                          <a:ln>
                            <a:noFill/>
                          </a:ln>
                          <a:solidFill>
                            <a:srgbClr val="FFFFFF"/>
                          </a:solidFill>
                          <a:effectLst/>
                          <a:latin typeface="MetaNormalLF-Roman" pitchFamily="34" charset="0"/>
                          <a:cs typeface="Arial" charset="0"/>
                        </a:rPr>
                        <a:t>File name</a:t>
                      </a:r>
                      <a:endParaRPr kumimoji="0" lang="en-US" sz="2000" b="0" i="0" u="none" strike="noStrike" cap="none" normalizeH="0" baseline="0" dirty="0">
                        <a:ln>
                          <a:noFill/>
                        </a:ln>
                        <a:solidFill>
                          <a:srgbClr val="10100F"/>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l"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2000" b="1" i="0" u="none" strike="noStrike" cap="none" normalizeH="0" baseline="0" dirty="0">
                          <a:ln>
                            <a:noFill/>
                          </a:ln>
                          <a:solidFill>
                            <a:srgbClr val="FFFFFF"/>
                          </a:solidFill>
                          <a:effectLst/>
                          <a:latin typeface="MetaNormalLF-Roman" pitchFamily="34" charset="0"/>
                          <a:cs typeface="Arial" charset="0"/>
                        </a:rPr>
                        <a:t>Description</a:t>
                      </a:r>
                      <a:endParaRPr kumimoji="0" lang="en-US" sz="2000" b="0" i="0" u="none" strike="noStrike" cap="none" normalizeH="0" baseline="0" dirty="0">
                        <a:ln>
                          <a:noFill/>
                        </a:ln>
                        <a:solidFill>
                          <a:srgbClr val="10100F"/>
                        </a:solidFill>
                        <a:effectLst/>
                        <a:latin typeface="Calibri" pitchFamily="34" charset="0"/>
                        <a:cs typeface="Arial" charset="0"/>
                      </a:endParaRP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Virtual BIOS File</a:t>
                      </a:r>
                      <a:endParaRPr kumimoji="0" lang="en-US" sz="1800" b="0" i="0" u="none" strike="noStrike" cap="none" normalizeH="0" baseline="0" dirty="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Stores the state of the virtual machine’s (VM’s) BIOS</a:t>
                      </a:r>
                      <a:endParaRPr kumimoji="0" lang="en-US" sz="1800" b="0" i="0" u="none" strike="noStrike" cap="none" normalizeH="0" baseline="0" dirty="0">
                        <a:ln>
                          <a:noFill/>
                        </a:ln>
                        <a:solidFill>
                          <a:srgbClr val="10100F"/>
                        </a:solidFill>
                        <a:effectLst/>
                        <a:latin typeface="Calibri" pitchFamily="34" charset="0"/>
                        <a:cs typeface="Arial" charset="0"/>
                      </a:endParaRP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1"/>
                  </a:ext>
                </a:extLst>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Virtual Swap File</a:t>
                      </a:r>
                      <a:endParaRPr kumimoji="0" lang="en-US" sz="1800" b="0" i="0" u="none" strike="noStrike" cap="none" normalizeH="0" baseline="0" dirty="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Is a VM’s paging file which backs up the VM RAM contents</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The file exists only when VM is running</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2"/>
                  </a:ext>
                </a:extLst>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Virtual Disk File</a:t>
                      </a:r>
                      <a:endParaRPr kumimoji="0" lang="en-US" sz="1800" b="0" i="0" u="none" strike="noStrike" cap="none" normalizeH="0" baseline="0" dirty="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Stores the contents of the VM’s disk drive</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Appears like a physical disk drive to VM</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VM can have multiple disk drives</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3"/>
                  </a:ext>
                </a:extLst>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a:ln>
                            <a:noFill/>
                          </a:ln>
                          <a:solidFill>
                            <a:schemeClr val="tx1"/>
                          </a:solidFill>
                          <a:effectLst/>
                          <a:latin typeface="Calibri" pitchFamily="34" charset="0"/>
                          <a:cs typeface="Arial" charset="0"/>
                        </a:rPr>
                        <a:t>Log File</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Keeps a log of VM activity</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Is useful for troubleshooting </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4"/>
                  </a:ext>
                </a:extLst>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Virtual Configuration File</a:t>
                      </a:r>
                      <a:endParaRPr kumimoji="0" lang="en-US" sz="1800" b="0" i="0" u="none" strike="noStrike" cap="none" normalizeH="0" baseline="0" dirty="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Stores the configuration information chosen during VM creation</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a:ln>
                            <a:noFill/>
                          </a:ln>
                          <a:solidFill>
                            <a:srgbClr val="000000"/>
                          </a:solidFill>
                          <a:effectLst/>
                          <a:latin typeface="MetaNormalLF-Roman" pitchFamily="34" charset="0"/>
                          <a:cs typeface="Arial" charset="0"/>
                        </a:rPr>
                        <a:t>Includes information such as number of CPUs, memory, number and type of network adaptors, and disk types</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800" dirty="0"/>
              <a:t>The file systems supported by hypervisor are Virtual Machine File System (VMFS) and Network File System (NFS)</a:t>
            </a:r>
          </a:p>
          <a:p>
            <a:r>
              <a:rPr lang="en-US" sz="2800" dirty="0"/>
              <a:t>VMFS</a:t>
            </a:r>
          </a:p>
          <a:p>
            <a:pPr lvl="1" defTabSz="890588">
              <a:tabLst>
                <a:tab pos="6985000" algn="l"/>
                <a:tab pos="7185025" algn="l"/>
                <a:tab pos="7837488" algn="l"/>
              </a:tabLst>
            </a:pPr>
            <a:r>
              <a:rPr lang="en-US" sz="2400" dirty="0"/>
              <a:t>Is a cluster file system that allows multiple physical machines to perform read/write on the same storage device concurrently</a:t>
            </a:r>
          </a:p>
          <a:p>
            <a:pPr lvl="1" defTabSz="890588">
              <a:tabLst>
                <a:tab pos="6985000" algn="l"/>
                <a:tab pos="7185025" algn="l"/>
                <a:tab pos="7837488" algn="l"/>
              </a:tabLst>
            </a:pPr>
            <a:r>
              <a:rPr lang="en-US" sz="2400" dirty="0"/>
              <a:t>Is deployed on FC and </a:t>
            </a:r>
            <a:r>
              <a:rPr lang="en-US" sz="2400" dirty="0" err="1"/>
              <a:t>iSCSI</a:t>
            </a:r>
            <a:r>
              <a:rPr lang="en-US" sz="2400" dirty="0"/>
              <a:t> storage apart from local storage</a:t>
            </a:r>
          </a:p>
          <a:p>
            <a:r>
              <a:rPr lang="en-US" sz="2800" dirty="0"/>
              <a:t>NFS</a:t>
            </a:r>
          </a:p>
          <a:p>
            <a:pPr lvl="1" defTabSz="890588">
              <a:tabLst>
                <a:tab pos="6985000" algn="l"/>
                <a:tab pos="7185025" algn="l"/>
                <a:tab pos="7837488" algn="l"/>
              </a:tabLst>
            </a:pPr>
            <a:r>
              <a:rPr lang="en-US" sz="2400" dirty="0"/>
              <a:t>Enables storing VM files on a remote file server (NAS device)</a:t>
            </a:r>
          </a:p>
          <a:p>
            <a:pPr lvl="1" defTabSz="890588">
              <a:tabLst>
                <a:tab pos="6985000" algn="l"/>
                <a:tab pos="7185025" algn="l"/>
                <a:tab pos="7837488" algn="l"/>
              </a:tabLst>
            </a:pPr>
            <a:r>
              <a:rPr lang="en-US" sz="2400" dirty="0"/>
              <a:t>NFS client is built into hypervisor</a:t>
            </a:r>
          </a:p>
        </p:txBody>
      </p:sp>
      <p:sp>
        <p:nvSpPr>
          <p:cNvPr id="68623" name="Title 5"/>
          <p:cNvSpPr>
            <a:spLocks noGrp="1"/>
          </p:cNvSpPr>
          <p:nvPr>
            <p:ph type="title"/>
          </p:nvPr>
        </p:nvSpPr>
        <p:spPr/>
        <p:txBody>
          <a:bodyPr/>
          <a:lstStyle/>
          <a:p>
            <a:r>
              <a:rPr lang="en-US" dirty="0"/>
              <a:t>File System to Manage VM Files</a:t>
            </a:r>
          </a:p>
        </p:txBody>
      </p:sp>
      <p:sp>
        <p:nvSpPr>
          <p:cNvPr id="4" name="Footer Placeholder 3"/>
          <p:cNvSpPr>
            <a:spLocks noGrp="1"/>
          </p:cNvSpPr>
          <p:nvPr>
            <p:ph type="ftr" sz="quarter" idx="10"/>
          </p:nvPr>
        </p:nvSpPr>
        <p:spPr/>
        <p:txBody>
          <a:bodyPr/>
          <a:lstStyle/>
          <a:p>
            <a:pPr>
              <a:defRPr/>
            </a:pPr>
            <a:r>
              <a:rPr lang="en-US" dirty="0"/>
              <a:t>Virtualized Data Center – Compute</a:t>
            </a:r>
          </a:p>
        </p:txBody>
      </p:sp>
      <p:sp>
        <p:nvSpPr>
          <p:cNvPr id="5" name="Slide Number Placeholder 4"/>
          <p:cNvSpPr>
            <a:spLocks noGrp="1"/>
          </p:cNvSpPr>
          <p:nvPr>
            <p:ph type="sldNum" sz="quarter" idx="11"/>
          </p:nvPr>
        </p:nvSpPr>
        <p:spPr/>
        <p:txBody>
          <a:bodyPr/>
          <a:lstStyle/>
          <a:p>
            <a:pPr>
              <a:defRPr/>
            </a:pPr>
            <a:fld id="{E5485656-FCA7-46B9-B14A-DF269CA5824C}"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a:xfrm>
            <a:off x="685800" y="1828800"/>
            <a:ext cx="7772400" cy="2667000"/>
          </a:xfrm>
        </p:spPr>
        <p:txBody>
          <a:bodyPr>
            <a:noAutofit/>
          </a:bodyPr>
          <a:lstStyle/>
          <a:p>
            <a:pPr lvl="1" indent="-223838" algn="l">
              <a:lnSpc>
                <a:spcPct val="90000"/>
              </a:lnSpc>
              <a:buClr>
                <a:srgbClr val="92D050"/>
              </a:buClr>
              <a:buSzPct val="110000"/>
              <a:buFont typeface="Arial" charset="0"/>
              <a:buChar char="•"/>
            </a:pPr>
            <a:r>
              <a:rPr lang="en-US" sz="2400" dirty="0">
                <a:solidFill>
                  <a:srgbClr val="474747"/>
                </a:solidFill>
              </a:rPr>
              <a:t>Describe compute virtualization </a:t>
            </a:r>
          </a:p>
          <a:p>
            <a:pPr lvl="1" indent="-223838" algn="l">
              <a:lnSpc>
                <a:spcPct val="90000"/>
              </a:lnSpc>
              <a:buClr>
                <a:srgbClr val="92D050"/>
              </a:buClr>
              <a:buSzPct val="110000"/>
              <a:buFont typeface="Arial" charset="0"/>
              <a:buChar char="•"/>
            </a:pPr>
            <a:r>
              <a:rPr lang="en-US" sz="2400" dirty="0">
                <a:solidFill>
                  <a:srgbClr val="474747"/>
                </a:solidFill>
              </a:rPr>
              <a:t>Discuss the compute virtualization techniques</a:t>
            </a:r>
          </a:p>
          <a:p>
            <a:pPr lvl="1" indent="-223838" algn="l">
              <a:lnSpc>
                <a:spcPct val="90000"/>
              </a:lnSpc>
              <a:buClr>
                <a:srgbClr val="92D050"/>
              </a:buClr>
              <a:buSzPct val="110000"/>
              <a:buFont typeface="Arial" charset="0"/>
              <a:buChar char="•"/>
            </a:pPr>
            <a:r>
              <a:rPr lang="en-US" sz="2400" dirty="0">
                <a:solidFill>
                  <a:srgbClr val="474747"/>
                </a:solidFill>
              </a:rPr>
              <a:t>Explain the virtual machine (VM) components</a:t>
            </a:r>
          </a:p>
          <a:p>
            <a:pPr lvl="1" indent="-223838" algn="l">
              <a:lnSpc>
                <a:spcPct val="90000"/>
              </a:lnSpc>
              <a:buClr>
                <a:srgbClr val="92D050"/>
              </a:buClr>
              <a:buSzPct val="110000"/>
              <a:buFont typeface="Arial" charset="0"/>
              <a:buChar char="•"/>
            </a:pPr>
            <a:r>
              <a:rPr lang="en-US" sz="2400" dirty="0">
                <a:solidFill>
                  <a:srgbClr val="474747"/>
                </a:solidFill>
              </a:rPr>
              <a:t>Describe resource management and resource optimization techniques</a:t>
            </a:r>
          </a:p>
          <a:p>
            <a:pPr lvl="1" indent="-223838" algn="l">
              <a:lnSpc>
                <a:spcPct val="90000"/>
              </a:lnSpc>
              <a:buClr>
                <a:srgbClr val="92D050"/>
              </a:buClr>
              <a:buSzPct val="110000"/>
              <a:buFont typeface="Arial" charset="0"/>
              <a:buChar char="•"/>
            </a:pPr>
            <a:r>
              <a:rPr lang="en-US" sz="2400" dirty="0">
                <a:solidFill>
                  <a:srgbClr val="474747"/>
                </a:solidFill>
              </a:rPr>
              <a:t>Describe the process to convert physical machine to VM</a:t>
            </a:r>
          </a:p>
        </p:txBody>
      </p:sp>
      <p:sp>
        <p:nvSpPr>
          <p:cNvPr id="8" name="Footer Placeholder 7"/>
          <p:cNvSpPr>
            <a:spLocks noGrp="1"/>
          </p:cNvSpPr>
          <p:nvPr>
            <p:ph type="ftr" sz="quarter" idx="10"/>
          </p:nvPr>
        </p:nvSpPr>
        <p:spPr/>
        <p:txBody>
          <a:bodyPr/>
          <a:lstStyle/>
          <a:p>
            <a:pPr>
              <a:defRPr/>
            </a:pPr>
            <a:r>
              <a:rPr lang="en-US" dirty="0"/>
              <a:t>Virtualized Data Center – Compute</a:t>
            </a:r>
          </a:p>
        </p:txBody>
      </p:sp>
      <p:sp>
        <p:nvSpPr>
          <p:cNvPr id="4" name="Slide Number Placeholder 3"/>
          <p:cNvSpPr>
            <a:spLocks noGrp="1"/>
          </p:cNvSpPr>
          <p:nvPr>
            <p:ph type="sldNum" sz="quarter" idx="11"/>
          </p:nvPr>
        </p:nvSpPr>
        <p:spPr/>
        <p:txBody>
          <a:bodyPr/>
          <a:lstStyle/>
          <a:p>
            <a:pPr>
              <a:defRPr/>
            </a:pPr>
            <a:fld id="{DF230235-2101-4A0C-B0E0-5C7CA3F7768A}" type="slidenum">
              <a:rPr lang="en-US" smtClean="0"/>
              <a:pPr>
                <a:defRPr/>
              </a:pPr>
              <a:t>2</a:t>
            </a:fld>
            <a:endParaRPr lang="en-US" dirty="0"/>
          </a:p>
        </p:txBody>
      </p:sp>
      <p:sp>
        <p:nvSpPr>
          <p:cNvPr id="2" name="Title 1"/>
          <p:cNvSpPr>
            <a:spLocks noGrp="1"/>
          </p:cNvSpPr>
          <p:nvPr>
            <p:ph type="ctrTitle"/>
          </p:nvPr>
        </p:nvSpPr>
        <p:spPr/>
        <p:txBody>
          <a:bodyPr/>
          <a:lstStyle/>
          <a:p>
            <a:r>
              <a:rPr lang="en-US" dirty="0"/>
              <a:t>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3"/>
          <p:cNvSpPr>
            <a:spLocks noGrp="1" noChangeArrowheads="1"/>
          </p:cNvSpPr>
          <p:nvPr>
            <p:ph type="title"/>
          </p:nvPr>
        </p:nvSpPr>
        <p:spPr/>
        <p:txBody>
          <a:bodyPr/>
          <a:lstStyle/>
          <a:p>
            <a:r>
              <a:rPr lang="en-US" dirty="0"/>
              <a:t>Virtual Machine Hardware</a:t>
            </a:r>
          </a:p>
        </p:txBody>
      </p:sp>
      <p:sp>
        <p:nvSpPr>
          <p:cNvPr id="20" name="Slide Number Placeholder 5"/>
          <p:cNvSpPr>
            <a:spLocks noGrp="1"/>
          </p:cNvSpPr>
          <p:nvPr>
            <p:ph type="sldNum" sz="quarter" idx="11"/>
          </p:nvPr>
        </p:nvSpPr>
        <p:spPr/>
        <p:txBody>
          <a:bodyPr/>
          <a:lstStyle/>
          <a:p>
            <a:pPr>
              <a:defRPr/>
            </a:pPr>
            <a:fld id="{74260192-CD5A-48BA-AF5B-A8EF07DC284A}" type="slidenum">
              <a:rPr lang="en-US" smtClean="0">
                <a:solidFill>
                  <a:srgbClr val="000000">
                    <a:lumMod val="75000"/>
                    <a:lumOff val="25000"/>
                  </a:srgbClr>
                </a:solidFill>
              </a:rPr>
              <a:pPr>
                <a:defRPr/>
              </a:pPr>
              <a:t>20</a:t>
            </a:fld>
            <a:endParaRPr lang="en-US" dirty="0">
              <a:solidFill>
                <a:srgbClr val="000000">
                  <a:lumMod val="75000"/>
                  <a:lumOff val="25000"/>
                </a:srgbClr>
              </a:solidFill>
            </a:endParaRPr>
          </a:p>
        </p:txBody>
      </p:sp>
      <p:sp>
        <p:nvSpPr>
          <p:cNvPr id="21"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
        <p:nvSpPr>
          <p:cNvPr id="24" name="Text Box 5"/>
          <p:cNvSpPr txBox="1">
            <a:spLocks noChangeArrowheads="1"/>
          </p:cNvSpPr>
          <p:nvPr/>
        </p:nvSpPr>
        <p:spPr bwMode="auto">
          <a:xfrm>
            <a:off x="3143250" y="827088"/>
            <a:ext cx="184150" cy="279400"/>
          </a:xfrm>
          <a:prstGeom prst="rect">
            <a:avLst/>
          </a:prstGeom>
          <a:noFill/>
          <a:ln w="9525">
            <a:noFill/>
            <a:miter lim="800000"/>
            <a:headEnd/>
            <a:tailEnd/>
          </a:ln>
        </p:spPr>
        <p:txBody>
          <a:bodyPr wrap="none">
            <a:spAutoFit/>
          </a:bodyPr>
          <a:lstStyle/>
          <a:p>
            <a:pPr>
              <a:lnSpc>
                <a:spcPct val="87000"/>
              </a:lnSpc>
              <a:buClr>
                <a:schemeClr val="tx2"/>
              </a:buClr>
              <a:buSzPct val="80000"/>
            </a:pPr>
            <a:endParaRPr lang="en-US" sz="1400" b="1" i="1">
              <a:solidFill>
                <a:srgbClr val="555555"/>
              </a:solidFill>
              <a:latin typeface="Calibri" pitchFamily="34" charset="0"/>
            </a:endParaRPr>
          </a:p>
        </p:txBody>
      </p:sp>
      <p:sp>
        <p:nvSpPr>
          <p:cNvPr id="25" name="Text Box 6"/>
          <p:cNvSpPr txBox="1">
            <a:spLocks noChangeArrowheads="1"/>
          </p:cNvSpPr>
          <p:nvPr/>
        </p:nvSpPr>
        <p:spPr bwMode="auto">
          <a:xfrm>
            <a:off x="4654550" y="827088"/>
            <a:ext cx="184150" cy="279400"/>
          </a:xfrm>
          <a:prstGeom prst="rect">
            <a:avLst/>
          </a:prstGeom>
          <a:noFill/>
          <a:ln w="9525">
            <a:noFill/>
            <a:miter lim="800000"/>
            <a:headEnd/>
            <a:tailEnd/>
          </a:ln>
        </p:spPr>
        <p:txBody>
          <a:bodyPr wrap="none">
            <a:spAutoFit/>
          </a:bodyPr>
          <a:lstStyle/>
          <a:p>
            <a:pPr>
              <a:lnSpc>
                <a:spcPct val="87000"/>
              </a:lnSpc>
              <a:buClr>
                <a:schemeClr val="tx2"/>
              </a:buClr>
              <a:buSzPct val="80000"/>
            </a:pPr>
            <a:endParaRPr lang="en-US" sz="1400" b="1" i="1">
              <a:solidFill>
                <a:srgbClr val="555555"/>
              </a:solidFill>
              <a:latin typeface="Calibri" pitchFamily="34" charset="0"/>
            </a:endParaRPr>
          </a:p>
        </p:txBody>
      </p:sp>
      <p:grpSp>
        <p:nvGrpSpPr>
          <p:cNvPr id="61" name="Group 60"/>
          <p:cNvGrpSpPr/>
          <p:nvPr/>
        </p:nvGrpSpPr>
        <p:grpSpPr>
          <a:xfrm>
            <a:off x="428625" y="990600"/>
            <a:ext cx="8258175" cy="5029200"/>
            <a:chOff x="504825" y="990600"/>
            <a:chExt cx="8258175" cy="5029200"/>
          </a:xfrm>
        </p:grpSpPr>
        <p:sp>
          <p:nvSpPr>
            <p:cNvPr id="62480" name="Text Box 10"/>
            <p:cNvSpPr txBox="1">
              <a:spLocks noChangeArrowheads="1"/>
            </p:cNvSpPr>
            <p:nvPr/>
          </p:nvSpPr>
          <p:spPr bwMode="auto">
            <a:xfrm>
              <a:off x="7284197" y="2123621"/>
              <a:ext cx="1478803" cy="467179"/>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Floppy controller </a:t>
              </a:r>
            </a:p>
            <a:p>
              <a:pPr>
                <a:lnSpc>
                  <a:spcPct val="87000"/>
                </a:lnSpc>
                <a:buClr>
                  <a:schemeClr val="tx2"/>
                </a:buClr>
                <a:buSzPct val="80000"/>
              </a:pPr>
              <a:r>
                <a:rPr lang="en-US" sz="1400" b="1" i="1" dirty="0">
                  <a:solidFill>
                    <a:srgbClr val="555555"/>
                  </a:solidFill>
                  <a:latin typeface="Calibri" pitchFamily="34" charset="0"/>
                </a:rPr>
                <a:t>and floppy drives</a:t>
              </a:r>
            </a:p>
          </p:txBody>
        </p:sp>
        <p:sp>
          <p:nvSpPr>
            <p:cNvPr id="26" name="AutoShape 7"/>
            <p:cNvSpPr>
              <a:spLocks noChangeArrowheads="1"/>
            </p:cNvSpPr>
            <p:nvPr/>
          </p:nvSpPr>
          <p:spPr bwMode="auto">
            <a:xfrm>
              <a:off x="3048000" y="2006600"/>
              <a:ext cx="3594100" cy="2787650"/>
            </a:xfrm>
            <a:prstGeom prst="roundRect">
              <a:avLst>
                <a:gd name="adj" fmla="val 877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400">
                <a:latin typeface="Calibri" pitchFamily="34" charset="0"/>
              </a:endParaRPr>
            </a:p>
          </p:txBody>
        </p:sp>
        <p:sp>
          <p:nvSpPr>
            <p:cNvPr id="28" name="Text Box 12"/>
            <p:cNvSpPr txBox="1">
              <a:spLocks noChangeArrowheads="1"/>
            </p:cNvSpPr>
            <p:nvPr/>
          </p:nvSpPr>
          <p:spPr bwMode="auto">
            <a:xfrm>
              <a:off x="4038600" y="3290887"/>
              <a:ext cx="1378904" cy="307777"/>
            </a:xfrm>
            <a:prstGeom prst="rect">
              <a:avLst/>
            </a:prstGeom>
            <a:noFill/>
            <a:ln w="9525">
              <a:noFill/>
              <a:miter lim="800000"/>
              <a:headEnd/>
              <a:tailEnd/>
            </a:ln>
            <a:effectLst/>
          </p:spPr>
          <p:txBody>
            <a:bodyPr wrap="none">
              <a:spAutoFit/>
            </a:bodyPr>
            <a:lstStyle/>
            <a:p>
              <a:r>
                <a:rPr lang="en-US" sz="1400" b="1" dirty="0">
                  <a:latin typeface="Calibri" pitchFamily="34" charset="0"/>
                </a:rPr>
                <a:t>Virtual Machine</a:t>
              </a:r>
            </a:p>
          </p:txBody>
        </p:sp>
        <p:pic>
          <p:nvPicPr>
            <p:cNvPr id="30" name="Picture 61" descr="CPU Single.png"/>
            <p:cNvPicPr>
              <a:picLocks noChangeAspect="1"/>
            </p:cNvPicPr>
            <p:nvPr/>
          </p:nvPicPr>
          <p:blipFill>
            <a:blip r:embed="rId3" cstate="print"/>
            <a:srcRect/>
            <a:stretch>
              <a:fillRect/>
            </a:stretch>
          </p:blipFill>
          <p:spPr bwMode="auto">
            <a:xfrm>
              <a:off x="3344863" y="4940300"/>
              <a:ext cx="465137" cy="627063"/>
            </a:xfrm>
            <a:prstGeom prst="rect">
              <a:avLst/>
            </a:prstGeom>
            <a:noFill/>
            <a:ln w="9525">
              <a:noFill/>
              <a:miter lim="800000"/>
              <a:headEnd/>
              <a:tailEnd/>
            </a:ln>
          </p:spPr>
        </p:pic>
        <p:sp>
          <p:nvSpPr>
            <p:cNvPr id="31" name="Rectangle 15"/>
            <p:cNvSpPr>
              <a:spLocks noChangeArrowheads="1"/>
            </p:cNvSpPr>
            <p:nvPr/>
          </p:nvSpPr>
          <p:spPr bwMode="auto">
            <a:xfrm>
              <a:off x="3429000" y="18288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2" name="Rectangle 16"/>
            <p:cNvSpPr>
              <a:spLocks noChangeArrowheads="1"/>
            </p:cNvSpPr>
            <p:nvPr/>
          </p:nvSpPr>
          <p:spPr bwMode="auto">
            <a:xfrm>
              <a:off x="4660900" y="18288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3" name="Rectangle 17"/>
            <p:cNvSpPr>
              <a:spLocks noChangeArrowheads="1"/>
            </p:cNvSpPr>
            <p:nvPr/>
          </p:nvSpPr>
          <p:spPr bwMode="auto">
            <a:xfrm>
              <a:off x="6032500" y="18288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4" name="Rectangle 18"/>
            <p:cNvSpPr>
              <a:spLocks noChangeArrowheads="1"/>
            </p:cNvSpPr>
            <p:nvPr/>
          </p:nvSpPr>
          <p:spPr bwMode="auto">
            <a:xfrm>
              <a:off x="2908300" y="23241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5" name="Rectangle 19"/>
            <p:cNvSpPr>
              <a:spLocks noChangeArrowheads="1"/>
            </p:cNvSpPr>
            <p:nvPr/>
          </p:nvSpPr>
          <p:spPr bwMode="auto">
            <a:xfrm>
              <a:off x="2908300" y="32512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6" name="Rectangle 20"/>
            <p:cNvSpPr>
              <a:spLocks noChangeArrowheads="1"/>
            </p:cNvSpPr>
            <p:nvPr/>
          </p:nvSpPr>
          <p:spPr bwMode="auto">
            <a:xfrm>
              <a:off x="2908300" y="41656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7" name="Rectangle 21"/>
            <p:cNvSpPr>
              <a:spLocks noChangeArrowheads="1"/>
            </p:cNvSpPr>
            <p:nvPr/>
          </p:nvSpPr>
          <p:spPr bwMode="auto">
            <a:xfrm>
              <a:off x="3429000" y="46355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8" name="Rectangle 22"/>
            <p:cNvSpPr>
              <a:spLocks noChangeArrowheads="1"/>
            </p:cNvSpPr>
            <p:nvPr/>
          </p:nvSpPr>
          <p:spPr bwMode="auto">
            <a:xfrm>
              <a:off x="4660900" y="46355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9" name="Rectangle 23"/>
            <p:cNvSpPr>
              <a:spLocks noChangeArrowheads="1"/>
            </p:cNvSpPr>
            <p:nvPr/>
          </p:nvSpPr>
          <p:spPr bwMode="auto">
            <a:xfrm>
              <a:off x="6032500" y="46355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0" name="Rectangle 24"/>
            <p:cNvSpPr>
              <a:spLocks noChangeArrowheads="1"/>
            </p:cNvSpPr>
            <p:nvPr/>
          </p:nvSpPr>
          <p:spPr bwMode="auto">
            <a:xfrm>
              <a:off x="6553200" y="23241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1" name="Rectangle 25"/>
            <p:cNvSpPr>
              <a:spLocks noChangeArrowheads="1"/>
            </p:cNvSpPr>
            <p:nvPr/>
          </p:nvSpPr>
          <p:spPr bwMode="auto">
            <a:xfrm>
              <a:off x="6553200" y="32512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2" name="Rectangle 26"/>
            <p:cNvSpPr>
              <a:spLocks noChangeArrowheads="1"/>
            </p:cNvSpPr>
            <p:nvPr/>
          </p:nvSpPr>
          <p:spPr bwMode="auto">
            <a:xfrm>
              <a:off x="6553200" y="41656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3" name="Text Box 11"/>
            <p:cNvSpPr txBox="1">
              <a:spLocks noChangeArrowheads="1"/>
            </p:cNvSpPr>
            <p:nvPr/>
          </p:nvSpPr>
          <p:spPr bwMode="auto">
            <a:xfrm>
              <a:off x="1374775" y="5527578"/>
              <a:ext cx="1825625" cy="467179"/>
            </a:xfrm>
            <a:prstGeom prst="rect">
              <a:avLst/>
            </a:prstGeom>
            <a:noFill/>
            <a:ln w="9525">
              <a:noFill/>
              <a:miter lim="800000"/>
              <a:headEnd/>
              <a:tailEnd/>
            </a:ln>
          </p:spPr>
          <p:txBody>
            <a:bodyPr>
              <a:spAutoFit/>
            </a:bodyPr>
            <a:lstStyle/>
            <a:p>
              <a:pPr>
                <a:lnSpc>
                  <a:spcPct val="87000"/>
                </a:lnSpc>
                <a:buClr>
                  <a:schemeClr val="tx2"/>
                </a:buClr>
                <a:buSzPct val="80000"/>
              </a:pPr>
              <a:r>
                <a:rPr lang="en-US" sz="1400" b="1" i="1" dirty="0">
                  <a:solidFill>
                    <a:srgbClr val="555555"/>
                  </a:solidFill>
                  <a:latin typeface="Calibri" pitchFamily="34" charset="0"/>
                </a:rPr>
                <a:t>VM chipset with one or more CPUs</a:t>
              </a:r>
            </a:p>
          </p:txBody>
        </p:sp>
        <p:pic>
          <p:nvPicPr>
            <p:cNvPr id="44" name="Picture 28" descr="SCSI"/>
            <p:cNvPicPr>
              <a:picLocks noChangeAspect="1" noChangeArrowheads="1"/>
            </p:cNvPicPr>
            <p:nvPr/>
          </p:nvPicPr>
          <p:blipFill>
            <a:blip r:embed="rId4" cstate="print"/>
            <a:srcRect/>
            <a:stretch>
              <a:fillRect/>
            </a:stretch>
          </p:blipFill>
          <p:spPr bwMode="auto">
            <a:xfrm>
              <a:off x="4203700" y="4940300"/>
              <a:ext cx="1120775" cy="752475"/>
            </a:xfrm>
            <a:prstGeom prst="rect">
              <a:avLst/>
            </a:prstGeom>
            <a:noFill/>
          </p:spPr>
        </p:pic>
        <p:sp>
          <p:nvSpPr>
            <p:cNvPr id="45" name="Text Box 8"/>
            <p:cNvSpPr txBox="1">
              <a:spLocks noChangeArrowheads="1"/>
            </p:cNvSpPr>
            <p:nvPr/>
          </p:nvSpPr>
          <p:spPr bwMode="auto">
            <a:xfrm>
              <a:off x="4048125" y="5715000"/>
              <a:ext cx="1322670" cy="279757"/>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SCSI controllers</a:t>
              </a:r>
            </a:p>
          </p:txBody>
        </p:sp>
        <p:sp>
          <p:nvSpPr>
            <p:cNvPr id="46" name="Text Box 7"/>
            <p:cNvSpPr txBox="1">
              <a:spLocks noChangeArrowheads="1"/>
            </p:cNvSpPr>
            <p:nvPr/>
          </p:nvSpPr>
          <p:spPr bwMode="auto">
            <a:xfrm>
              <a:off x="6019800" y="5552621"/>
              <a:ext cx="1550168" cy="467179"/>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Network adapters</a:t>
              </a:r>
            </a:p>
            <a:p>
              <a:pPr>
                <a:lnSpc>
                  <a:spcPct val="87000"/>
                </a:lnSpc>
                <a:buClr>
                  <a:schemeClr val="tx2"/>
                </a:buClr>
                <a:buSzPct val="80000"/>
              </a:pPr>
              <a:r>
                <a:rPr lang="en-US" sz="1400" b="1" i="1" dirty="0">
                  <a:solidFill>
                    <a:srgbClr val="555555"/>
                  </a:solidFill>
                  <a:latin typeface="Calibri" pitchFamily="34" charset="0"/>
                </a:rPr>
                <a:t>(NIC and HBA)</a:t>
              </a:r>
            </a:p>
          </p:txBody>
        </p:sp>
        <p:pic>
          <p:nvPicPr>
            <p:cNvPr id="47" name="Picture 31" descr="Keyboard"/>
            <p:cNvPicPr>
              <a:picLocks noChangeAspect="1" noChangeArrowheads="1"/>
            </p:cNvPicPr>
            <p:nvPr/>
          </p:nvPicPr>
          <p:blipFill>
            <a:blip r:embed="rId5" cstate="print"/>
            <a:srcRect/>
            <a:stretch>
              <a:fillRect/>
            </a:stretch>
          </p:blipFill>
          <p:spPr bwMode="auto">
            <a:xfrm rot="21106464">
              <a:off x="6731000" y="3810000"/>
              <a:ext cx="1416050" cy="1371600"/>
            </a:xfrm>
            <a:prstGeom prst="rect">
              <a:avLst/>
            </a:prstGeom>
            <a:noFill/>
          </p:spPr>
        </p:pic>
        <p:pic>
          <p:nvPicPr>
            <p:cNvPr id="48" name="Picture 32" descr="Floppy"/>
            <p:cNvPicPr>
              <a:picLocks noChangeAspect="1" noChangeArrowheads="1"/>
            </p:cNvPicPr>
            <p:nvPr/>
          </p:nvPicPr>
          <p:blipFill>
            <a:blip r:embed="rId6" cstate="print"/>
            <a:srcRect/>
            <a:stretch>
              <a:fillRect/>
            </a:stretch>
          </p:blipFill>
          <p:spPr bwMode="auto">
            <a:xfrm>
              <a:off x="6781800" y="2159000"/>
              <a:ext cx="592138" cy="823913"/>
            </a:xfrm>
            <a:prstGeom prst="rect">
              <a:avLst/>
            </a:prstGeom>
            <a:noFill/>
          </p:spPr>
        </p:pic>
        <p:pic>
          <p:nvPicPr>
            <p:cNvPr id="49" name="Picture 33" descr="Mouse"/>
            <p:cNvPicPr>
              <a:picLocks noChangeAspect="1" noChangeArrowheads="1"/>
            </p:cNvPicPr>
            <p:nvPr/>
          </p:nvPicPr>
          <p:blipFill>
            <a:blip r:embed="rId7" cstate="print"/>
            <a:srcRect/>
            <a:stretch>
              <a:fillRect/>
            </a:stretch>
          </p:blipFill>
          <p:spPr bwMode="auto">
            <a:xfrm>
              <a:off x="6705600" y="3149600"/>
              <a:ext cx="663575" cy="896938"/>
            </a:xfrm>
            <a:prstGeom prst="rect">
              <a:avLst/>
            </a:prstGeom>
            <a:noFill/>
          </p:spPr>
        </p:pic>
        <p:grpSp>
          <p:nvGrpSpPr>
            <p:cNvPr id="50" name="Group 34"/>
            <p:cNvGrpSpPr>
              <a:grpSpLocks/>
            </p:cNvGrpSpPr>
            <p:nvPr/>
          </p:nvGrpSpPr>
          <p:grpSpPr bwMode="auto">
            <a:xfrm>
              <a:off x="1993900" y="3987800"/>
              <a:ext cx="893763" cy="504825"/>
              <a:chOff x="720" y="2880"/>
              <a:chExt cx="563" cy="318"/>
            </a:xfrm>
          </p:grpSpPr>
          <p:pic>
            <p:nvPicPr>
              <p:cNvPr id="59" name="Picture 359" descr="ICON_Memory_Q308"/>
              <p:cNvPicPr>
                <a:picLocks noChangeAspect="1" noChangeArrowheads="1"/>
              </p:cNvPicPr>
              <p:nvPr/>
            </p:nvPicPr>
            <p:blipFill>
              <a:blip r:embed="rId8" cstate="print"/>
              <a:srcRect/>
              <a:stretch>
                <a:fillRect/>
              </a:stretch>
            </p:blipFill>
            <p:spPr bwMode="auto">
              <a:xfrm>
                <a:off x="845" y="2880"/>
                <a:ext cx="438" cy="318"/>
              </a:xfrm>
              <a:prstGeom prst="rect">
                <a:avLst/>
              </a:prstGeom>
              <a:noFill/>
              <a:ln w="9525">
                <a:noFill/>
                <a:miter lim="800000"/>
                <a:headEnd/>
                <a:tailEnd/>
              </a:ln>
            </p:spPr>
          </p:pic>
          <p:pic>
            <p:nvPicPr>
              <p:cNvPr id="60" name="Picture 359" descr="ICON_Memory_Q308"/>
              <p:cNvPicPr>
                <a:picLocks noChangeAspect="1" noChangeArrowheads="1"/>
              </p:cNvPicPr>
              <p:nvPr/>
            </p:nvPicPr>
            <p:blipFill>
              <a:blip r:embed="rId8" cstate="print"/>
              <a:srcRect/>
              <a:stretch>
                <a:fillRect/>
              </a:stretch>
            </p:blipFill>
            <p:spPr bwMode="auto">
              <a:xfrm>
                <a:off x="720" y="2880"/>
                <a:ext cx="438" cy="318"/>
              </a:xfrm>
              <a:prstGeom prst="rect">
                <a:avLst/>
              </a:prstGeom>
              <a:noFill/>
              <a:ln w="9525">
                <a:noFill/>
                <a:miter lim="800000"/>
                <a:headEnd/>
                <a:tailEnd/>
              </a:ln>
            </p:spPr>
          </p:pic>
        </p:grpSp>
        <p:pic>
          <p:nvPicPr>
            <p:cNvPr id="51" name="Picture 37" descr="IDE"/>
            <p:cNvPicPr>
              <a:picLocks noChangeAspect="1" noChangeArrowheads="1"/>
            </p:cNvPicPr>
            <p:nvPr/>
          </p:nvPicPr>
          <p:blipFill>
            <a:blip r:embed="rId9" cstate="print"/>
            <a:srcRect/>
            <a:stretch>
              <a:fillRect/>
            </a:stretch>
          </p:blipFill>
          <p:spPr bwMode="auto">
            <a:xfrm>
              <a:off x="2209800" y="1727200"/>
              <a:ext cx="654050" cy="1263650"/>
            </a:xfrm>
            <a:prstGeom prst="rect">
              <a:avLst/>
            </a:prstGeom>
            <a:noFill/>
          </p:spPr>
        </p:pic>
        <p:pic>
          <p:nvPicPr>
            <p:cNvPr id="52" name="Picture 38" descr="Video"/>
            <p:cNvPicPr>
              <a:picLocks noChangeAspect="1" noChangeArrowheads="1"/>
            </p:cNvPicPr>
            <p:nvPr/>
          </p:nvPicPr>
          <p:blipFill>
            <a:blip r:embed="rId10" cstate="print"/>
            <a:srcRect/>
            <a:stretch>
              <a:fillRect/>
            </a:stretch>
          </p:blipFill>
          <p:spPr bwMode="auto">
            <a:xfrm>
              <a:off x="2222500" y="2971800"/>
              <a:ext cx="619125" cy="744538"/>
            </a:xfrm>
            <a:prstGeom prst="rect">
              <a:avLst/>
            </a:prstGeom>
            <a:noFill/>
          </p:spPr>
        </p:pic>
        <p:sp>
          <p:nvSpPr>
            <p:cNvPr id="53" name="Text Box 9"/>
            <p:cNvSpPr txBox="1">
              <a:spLocks noChangeArrowheads="1"/>
            </p:cNvSpPr>
            <p:nvPr/>
          </p:nvSpPr>
          <p:spPr bwMode="auto">
            <a:xfrm>
              <a:off x="858837" y="3301643"/>
              <a:ext cx="1427163" cy="279757"/>
            </a:xfrm>
            <a:prstGeom prst="rect">
              <a:avLst/>
            </a:prstGeom>
            <a:noFill/>
            <a:ln w="9525">
              <a:noFill/>
              <a:miter lim="800000"/>
              <a:headEnd/>
              <a:tailEnd/>
            </a:ln>
          </p:spPr>
          <p:txBody>
            <a:bodyPr>
              <a:spAutoFit/>
            </a:bodyPr>
            <a:lstStyle/>
            <a:p>
              <a:pPr algn="r">
                <a:lnSpc>
                  <a:spcPct val="87000"/>
                </a:lnSpc>
                <a:buClr>
                  <a:schemeClr val="tx2"/>
                </a:buClr>
                <a:buSzPct val="80000"/>
              </a:pPr>
              <a:r>
                <a:rPr lang="en-US" sz="1400" b="1" i="1" dirty="0">
                  <a:solidFill>
                    <a:srgbClr val="555555"/>
                  </a:solidFill>
                  <a:latin typeface="Calibri" pitchFamily="34" charset="0"/>
                </a:rPr>
                <a:t>Graphic card</a:t>
              </a:r>
            </a:p>
          </p:txBody>
        </p:sp>
        <p:sp>
          <p:nvSpPr>
            <p:cNvPr id="54" name="Text Box 9"/>
            <p:cNvSpPr txBox="1">
              <a:spLocks noChangeArrowheads="1"/>
            </p:cNvSpPr>
            <p:nvPr/>
          </p:nvSpPr>
          <p:spPr bwMode="auto">
            <a:xfrm>
              <a:off x="1219200" y="4114800"/>
              <a:ext cx="690563" cy="279757"/>
            </a:xfrm>
            <a:prstGeom prst="rect">
              <a:avLst/>
            </a:prstGeom>
            <a:noFill/>
            <a:ln w="9525">
              <a:noFill/>
              <a:miter lim="800000"/>
              <a:headEnd/>
              <a:tailEnd/>
            </a:ln>
          </p:spPr>
          <p:txBody>
            <a:bodyPr>
              <a:spAutoFit/>
            </a:bodyPr>
            <a:lstStyle/>
            <a:p>
              <a:pPr algn="r">
                <a:lnSpc>
                  <a:spcPct val="87000"/>
                </a:lnSpc>
                <a:buClr>
                  <a:schemeClr val="tx2"/>
                </a:buClr>
                <a:buSzPct val="80000"/>
              </a:pPr>
              <a:r>
                <a:rPr lang="en-US" sz="1400" b="1" i="1" dirty="0">
                  <a:solidFill>
                    <a:srgbClr val="555555"/>
                  </a:solidFill>
                  <a:latin typeface="Calibri" pitchFamily="34" charset="0"/>
                </a:rPr>
                <a:t>RAM</a:t>
              </a:r>
            </a:p>
          </p:txBody>
        </p:sp>
        <p:sp>
          <p:nvSpPr>
            <p:cNvPr id="55" name="Text Box 4"/>
            <p:cNvSpPr txBox="1">
              <a:spLocks noChangeArrowheads="1"/>
            </p:cNvSpPr>
            <p:nvPr/>
          </p:nvSpPr>
          <p:spPr bwMode="auto">
            <a:xfrm>
              <a:off x="504825" y="2158643"/>
              <a:ext cx="1781175" cy="279757"/>
            </a:xfrm>
            <a:prstGeom prst="rect">
              <a:avLst/>
            </a:prstGeom>
            <a:noFill/>
            <a:ln w="9525">
              <a:noFill/>
              <a:miter lim="800000"/>
              <a:headEnd/>
              <a:tailEnd/>
            </a:ln>
          </p:spPr>
          <p:txBody>
            <a:bodyPr>
              <a:spAutoFit/>
            </a:bodyPr>
            <a:lstStyle/>
            <a:p>
              <a:pPr algn="r">
                <a:lnSpc>
                  <a:spcPct val="87000"/>
                </a:lnSpc>
                <a:buClr>
                  <a:schemeClr val="tx2"/>
                </a:buClr>
                <a:buSzPct val="80000"/>
              </a:pPr>
              <a:r>
                <a:rPr lang="en-US" sz="1400" b="1" i="1" dirty="0">
                  <a:solidFill>
                    <a:srgbClr val="555555"/>
                  </a:solidFill>
                  <a:latin typeface="Calibri" pitchFamily="34" charset="0"/>
                </a:rPr>
                <a:t>IDE controllers</a:t>
              </a:r>
            </a:p>
          </p:txBody>
        </p:sp>
        <p:sp>
          <p:nvSpPr>
            <p:cNvPr id="56" name="Text Box 42"/>
            <p:cNvSpPr txBox="1">
              <a:spLocks noChangeArrowheads="1"/>
            </p:cNvSpPr>
            <p:nvPr/>
          </p:nvSpPr>
          <p:spPr bwMode="auto">
            <a:xfrm>
              <a:off x="3127829" y="1143000"/>
              <a:ext cx="752963" cy="523220"/>
            </a:xfrm>
            <a:prstGeom prst="rect">
              <a:avLst/>
            </a:prstGeom>
            <a:noFill/>
            <a:ln w="9525">
              <a:noFill/>
              <a:miter lim="800000"/>
              <a:headEnd/>
              <a:tailEnd/>
            </a:ln>
            <a:effectLst/>
          </p:spPr>
          <p:txBody>
            <a:bodyPr wrap="none">
              <a:spAutoFit/>
            </a:bodyPr>
            <a:lstStyle/>
            <a:p>
              <a:pPr algn="ctr"/>
              <a:r>
                <a:rPr lang="en-US" sz="1400" b="1" i="1" dirty="0">
                  <a:solidFill>
                    <a:schemeClr val="bg2"/>
                  </a:solidFill>
                  <a:latin typeface="Calibri" pitchFamily="34" charset="0"/>
                </a:rPr>
                <a:t>Parallel</a:t>
              </a:r>
            </a:p>
            <a:p>
              <a:pPr algn="ctr"/>
              <a:r>
                <a:rPr lang="en-US" sz="1400" b="1" i="1" dirty="0">
                  <a:solidFill>
                    <a:schemeClr val="bg2"/>
                  </a:solidFill>
                  <a:latin typeface="Calibri" pitchFamily="34" charset="0"/>
                </a:rPr>
                <a:t>port</a:t>
              </a:r>
            </a:p>
          </p:txBody>
        </p:sp>
        <p:pic>
          <p:nvPicPr>
            <p:cNvPr id="57" name="Picture 43" descr="usb copy"/>
            <p:cNvPicPr>
              <a:picLocks noChangeAspect="1" noChangeArrowheads="1"/>
            </p:cNvPicPr>
            <p:nvPr/>
          </p:nvPicPr>
          <p:blipFill>
            <a:blip r:embed="rId11" cstate="print"/>
            <a:srcRect/>
            <a:stretch>
              <a:fillRect/>
            </a:stretch>
          </p:blipFill>
          <p:spPr bwMode="auto">
            <a:xfrm>
              <a:off x="6019800" y="990600"/>
              <a:ext cx="665163" cy="877888"/>
            </a:xfrm>
            <a:prstGeom prst="rect">
              <a:avLst/>
            </a:prstGeom>
            <a:noFill/>
          </p:spPr>
        </p:pic>
        <p:sp>
          <p:nvSpPr>
            <p:cNvPr id="58" name="Text Box 44"/>
            <p:cNvSpPr txBox="1">
              <a:spLocks noChangeArrowheads="1"/>
            </p:cNvSpPr>
            <p:nvPr/>
          </p:nvSpPr>
          <p:spPr bwMode="auto">
            <a:xfrm>
              <a:off x="4076700" y="1143000"/>
              <a:ext cx="1371600" cy="523220"/>
            </a:xfrm>
            <a:prstGeom prst="rect">
              <a:avLst/>
            </a:prstGeom>
            <a:noFill/>
            <a:ln w="9525">
              <a:noFill/>
              <a:miter lim="800000"/>
              <a:headEnd/>
              <a:tailEnd/>
            </a:ln>
            <a:effectLst/>
          </p:spPr>
          <p:txBody>
            <a:bodyPr wrap="square">
              <a:spAutoFit/>
            </a:bodyPr>
            <a:lstStyle/>
            <a:p>
              <a:pPr algn="ctr"/>
              <a:r>
                <a:rPr lang="en-US" sz="1400" b="1" i="1" dirty="0">
                  <a:solidFill>
                    <a:schemeClr val="bg2"/>
                  </a:solidFill>
                  <a:latin typeface="Calibri" pitchFamily="34" charset="0"/>
                </a:rPr>
                <a:t>Serial/Com</a:t>
              </a:r>
            </a:p>
            <a:p>
              <a:pPr algn="ctr"/>
              <a:r>
                <a:rPr lang="en-US" sz="1400" b="1" i="1" dirty="0">
                  <a:solidFill>
                    <a:schemeClr val="bg2"/>
                  </a:solidFill>
                  <a:latin typeface="Calibri" pitchFamily="34" charset="0"/>
                </a:rPr>
                <a:t>ports</a:t>
              </a:r>
            </a:p>
          </p:txBody>
        </p:sp>
        <p:pic>
          <p:nvPicPr>
            <p:cNvPr id="64" name="Picture 61" descr="CPU Single.png"/>
            <p:cNvPicPr>
              <a:picLocks noChangeAspect="1"/>
            </p:cNvPicPr>
            <p:nvPr/>
          </p:nvPicPr>
          <p:blipFill>
            <a:blip r:embed="rId3" cstate="print"/>
            <a:srcRect/>
            <a:stretch>
              <a:fillRect/>
            </a:stretch>
          </p:blipFill>
          <p:spPr bwMode="auto">
            <a:xfrm>
              <a:off x="3048000" y="5092700"/>
              <a:ext cx="465137" cy="627063"/>
            </a:xfrm>
            <a:prstGeom prst="rect">
              <a:avLst/>
            </a:prstGeom>
            <a:noFill/>
            <a:ln w="9525">
              <a:noFill/>
              <a:miter lim="800000"/>
              <a:headEnd/>
              <a:tailEnd/>
            </a:ln>
          </p:spPr>
        </p:pic>
        <p:pic>
          <p:nvPicPr>
            <p:cNvPr id="29" name="Picture 357" descr="ICON_NIC_Q308"/>
            <p:cNvPicPr>
              <a:picLocks noChangeAspect="1" noChangeArrowheads="1"/>
            </p:cNvPicPr>
            <p:nvPr/>
          </p:nvPicPr>
          <p:blipFill>
            <a:blip r:embed="rId12" cstate="print"/>
            <a:srcRect/>
            <a:stretch>
              <a:fillRect/>
            </a:stretch>
          </p:blipFill>
          <p:spPr bwMode="auto">
            <a:xfrm>
              <a:off x="6007100" y="4940300"/>
              <a:ext cx="719138" cy="571500"/>
            </a:xfrm>
            <a:prstGeom prst="rect">
              <a:avLst/>
            </a:prstGeom>
            <a:noFill/>
            <a:ln w="9525">
              <a:noFill/>
              <a:miter lim="800000"/>
              <a:headEnd/>
              <a:tailEnd/>
            </a:ln>
          </p:spPr>
        </p:pic>
        <p:sp>
          <p:nvSpPr>
            <p:cNvPr id="65" name="Text Box 10"/>
            <p:cNvSpPr txBox="1">
              <a:spLocks noChangeArrowheads="1"/>
            </p:cNvSpPr>
            <p:nvPr/>
          </p:nvSpPr>
          <p:spPr bwMode="auto">
            <a:xfrm>
              <a:off x="6685088" y="1162310"/>
              <a:ext cx="1392112" cy="467179"/>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USB controller </a:t>
              </a:r>
            </a:p>
            <a:p>
              <a:pPr>
                <a:lnSpc>
                  <a:spcPct val="87000"/>
                </a:lnSpc>
                <a:buClr>
                  <a:schemeClr val="tx2"/>
                </a:buClr>
                <a:buSzPct val="80000"/>
              </a:pPr>
              <a:r>
                <a:rPr lang="en-US" sz="1400" b="1" i="1" dirty="0">
                  <a:solidFill>
                    <a:srgbClr val="555555"/>
                  </a:solidFill>
                  <a:latin typeface="Calibri" pitchFamily="34" charset="0"/>
                </a:rPr>
                <a:t>and USB devices</a:t>
              </a:r>
            </a:p>
          </p:txBody>
        </p:sp>
      </p:grpSp>
      <p:sp>
        <p:nvSpPr>
          <p:cNvPr id="62" name="Text Box 10"/>
          <p:cNvSpPr txBox="1">
            <a:spLocks noChangeArrowheads="1"/>
          </p:cNvSpPr>
          <p:nvPr/>
        </p:nvSpPr>
        <p:spPr bwMode="auto">
          <a:xfrm>
            <a:off x="7315200" y="3352800"/>
            <a:ext cx="689612" cy="280333"/>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Mouse</a:t>
            </a:r>
          </a:p>
        </p:txBody>
      </p:sp>
      <p:sp>
        <p:nvSpPr>
          <p:cNvPr id="63" name="Text Box 10"/>
          <p:cNvSpPr txBox="1">
            <a:spLocks noChangeArrowheads="1"/>
          </p:cNvSpPr>
          <p:nvPr/>
        </p:nvSpPr>
        <p:spPr bwMode="auto">
          <a:xfrm>
            <a:off x="7467600" y="4063067"/>
            <a:ext cx="891141" cy="280333"/>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Keyboard</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37" name="Group 25"/>
          <p:cNvGraphicFramePr>
            <a:graphicFrameLocks noGrp="1"/>
          </p:cNvGraphicFramePr>
          <p:nvPr>
            <p:extLst>
              <p:ext uri="{D42A27DB-BD31-4B8C-83A1-F6EECF244321}">
                <p14:modId xmlns:p14="http://schemas.microsoft.com/office/powerpoint/2010/main" val="3083200109"/>
              </p:ext>
            </p:extLst>
          </p:nvPr>
        </p:nvGraphicFramePr>
        <p:xfrm>
          <a:off x="289561" y="1092708"/>
          <a:ext cx="8610599" cy="4456176"/>
        </p:xfrm>
        <a:graphic>
          <a:graphicData uri="http://schemas.openxmlformats.org/drawingml/2006/table">
            <a:tbl>
              <a:tblPr/>
              <a:tblGrid>
                <a:gridCol w="2301239">
                  <a:extLst>
                    <a:ext uri="{9D8B030D-6E8A-4147-A177-3AD203B41FA5}">
                      <a16:colId xmlns:a16="http://schemas.microsoft.com/office/drawing/2014/main" val="20000"/>
                    </a:ext>
                  </a:extLst>
                </a:gridCol>
                <a:gridCol w="630936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MetaNormalLF-Roman" pitchFamily="34" charset="0"/>
                          <a:cs typeface="Arial" charset="0"/>
                        </a:rPr>
                        <a:t>Virtual Hardware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MetaNormalLF-Roman" pitchFamily="34" charset="0"/>
                          <a:cs typeface="Arial" charset="0"/>
                        </a:rPr>
                        <a:t>Description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MetaNormalLF-Roman" pitchFamily="34" charset="0"/>
                          <a:cs typeface="Arial" charset="0"/>
                        </a:rPr>
                        <a:t>vCPU</a:t>
                      </a:r>
                      <a:endParaRPr kumimoji="0" lang="en-US" sz="1600" b="0" i="0" u="none" strike="noStrike" cap="none" normalizeH="0" baseline="0" dirty="0">
                        <a:ln>
                          <a:noFill/>
                        </a:ln>
                        <a:solidFill>
                          <a:srgbClr val="000000"/>
                        </a:solidFill>
                        <a:effectLst/>
                        <a:latin typeface="MetaNormalLF-Roman" pitchFamily="34" charset="0"/>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lang="en-US" sz="1600" dirty="0"/>
                        <a:t>Virtual machine (</a:t>
                      </a:r>
                      <a:r>
                        <a:rPr kumimoji="0" lang="en-US" sz="1600" b="0" i="0" u="none" strike="noStrike" cap="none" normalizeH="0" baseline="0" dirty="0">
                          <a:ln>
                            <a:noFill/>
                          </a:ln>
                          <a:solidFill>
                            <a:srgbClr val="000000"/>
                          </a:solidFill>
                          <a:effectLst/>
                          <a:latin typeface="MetaNormalLF-Roman" pitchFamily="34" charset="0"/>
                          <a:cs typeface="Arial" charset="0"/>
                        </a:rPr>
                        <a:t>VM) can be configured with one or more virtual CPUs</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Number of CPUs allocated to a VM can be changed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1"/>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MetaNormalLF-Roman" pitchFamily="34" charset="0"/>
                          <a:cs typeface="Arial" charset="0"/>
                        </a:rPr>
                        <a:t>vRAM</a:t>
                      </a:r>
                      <a:endParaRPr kumimoji="0" lang="en-US" sz="1600" b="0" i="0" u="none" strike="noStrike" cap="none" normalizeH="0" baseline="0" dirty="0">
                        <a:ln>
                          <a:noFill/>
                        </a:ln>
                        <a:solidFill>
                          <a:srgbClr val="000000"/>
                        </a:solidFill>
                        <a:effectLst/>
                        <a:latin typeface="MetaNormalLF-Roman" pitchFamily="34" charset="0"/>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Amount of memory presented to the guest operating system (OS)</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Memory size can be changed based on requirement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2"/>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etaNormalLF-Roman" pitchFamily="34" charset="0"/>
                          <a:cs typeface="Arial" charset="0"/>
                        </a:rPr>
                        <a:t>Virtual Disk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Stores VM's OS and application data</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A VM should have at least one virtual disk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3"/>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MetaNormalLF-Roman" pitchFamily="34" charset="0"/>
                          <a:cs typeface="Arial" charset="0"/>
                        </a:rPr>
                        <a:t>vNIC</a:t>
                      </a:r>
                      <a:endParaRPr kumimoji="0" lang="en-US" sz="1600" b="0" i="0" u="none" strike="noStrike" cap="none" normalizeH="0" baseline="0" dirty="0">
                        <a:ln>
                          <a:noFill/>
                        </a:ln>
                        <a:solidFill>
                          <a:srgbClr val="000000"/>
                        </a:solidFill>
                        <a:effectLst/>
                        <a:latin typeface="MetaNormalLF-Roman" pitchFamily="34" charset="0"/>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Enables a VM to connect to other physical and virtual machines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4"/>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a:ln>
                            <a:noFill/>
                          </a:ln>
                          <a:solidFill>
                            <a:srgbClr val="000000"/>
                          </a:solidFill>
                          <a:effectLst/>
                          <a:latin typeface="MetaNormalLF-Roman" pitchFamily="34" charset="0"/>
                          <a:cs typeface="Arial" charset="0"/>
                        </a:rPr>
                        <a:t>Virtual DVD/CD-ROM Drive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defRPr/>
                      </a:pPr>
                      <a:r>
                        <a:rPr kumimoji="0" lang="en-US" sz="1600" b="0" i="0" u="none" strike="noStrike" cap="none" normalizeH="0" baseline="0" dirty="0">
                          <a:ln>
                            <a:noFill/>
                          </a:ln>
                          <a:solidFill>
                            <a:srgbClr val="000000"/>
                          </a:solidFill>
                          <a:effectLst/>
                          <a:latin typeface="MetaNormalLF-Roman" pitchFamily="34" charset="0"/>
                          <a:cs typeface="Arial" charset="0"/>
                        </a:rPr>
                        <a:t>It maps a VM’s DVD/CD-ROM drive to either a physical drive or an .</a:t>
                      </a:r>
                      <a:r>
                        <a:rPr kumimoji="0" lang="en-US" sz="1600" b="0" i="0" u="none" strike="noStrike" cap="none" normalizeH="0" baseline="0" dirty="0" err="1">
                          <a:ln>
                            <a:noFill/>
                          </a:ln>
                          <a:solidFill>
                            <a:srgbClr val="000000"/>
                          </a:solidFill>
                          <a:effectLst/>
                          <a:latin typeface="MetaNormalLF-Roman" pitchFamily="34" charset="0"/>
                          <a:cs typeface="Arial" charset="0"/>
                        </a:rPr>
                        <a:t>iso</a:t>
                      </a:r>
                      <a:r>
                        <a:rPr kumimoji="0" lang="en-US" sz="1600" b="0" i="0" u="none" strike="noStrike" cap="none" normalizeH="0" baseline="0" dirty="0">
                          <a:ln>
                            <a:noFill/>
                          </a:ln>
                          <a:solidFill>
                            <a:srgbClr val="000000"/>
                          </a:solidFill>
                          <a:effectLst/>
                          <a:latin typeface="MetaNormalLF-Roman" pitchFamily="34" charset="0"/>
                          <a:cs typeface="Arial" charset="0"/>
                        </a:rPr>
                        <a:t> file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5"/>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a:ln>
                            <a:noFill/>
                          </a:ln>
                          <a:solidFill>
                            <a:srgbClr val="000000"/>
                          </a:solidFill>
                          <a:effectLst/>
                          <a:latin typeface="MetaNormalLF-Roman" pitchFamily="34" charset="0"/>
                          <a:cs typeface="Arial" charset="0"/>
                        </a:rPr>
                        <a:t>Virtual Floppy Drive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defRPr/>
                      </a:pPr>
                      <a:r>
                        <a:rPr kumimoji="0" lang="en-US" sz="1600" b="0" i="0" u="none" strike="noStrike" cap="none" normalizeH="0" baseline="0" dirty="0">
                          <a:ln>
                            <a:noFill/>
                          </a:ln>
                          <a:solidFill>
                            <a:srgbClr val="000000"/>
                          </a:solidFill>
                          <a:effectLst/>
                          <a:latin typeface="MetaNormalLF-Roman" pitchFamily="34" charset="0"/>
                          <a:cs typeface="Arial" charset="0"/>
                        </a:rPr>
                        <a:t>It maps a VM’s floppy drive to either a physical drive or an .</a:t>
                      </a:r>
                      <a:r>
                        <a:rPr kumimoji="0" lang="en-US" sz="1600" b="0" i="0" u="none" strike="noStrike" cap="none" normalizeH="0" baseline="0" dirty="0" err="1">
                          <a:ln>
                            <a:noFill/>
                          </a:ln>
                          <a:solidFill>
                            <a:srgbClr val="000000"/>
                          </a:solidFill>
                          <a:effectLst/>
                          <a:latin typeface="MetaNormalLF-Roman" pitchFamily="34" charset="0"/>
                          <a:cs typeface="Arial" charset="0"/>
                        </a:rPr>
                        <a:t>flp</a:t>
                      </a:r>
                      <a:r>
                        <a:rPr kumimoji="0" lang="en-US" sz="1600" b="0" i="0" u="none" strike="noStrike" cap="none" normalizeH="0" baseline="0" dirty="0">
                          <a:ln>
                            <a:noFill/>
                          </a:ln>
                          <a:solidFill>
                            <a:srgbClr val="000000"/>
                          </a:solidFill>
                          <a:effectLst/>
                          <a:latin typeface="MetaNormalLF-Roman" pitchFamily="34" charset="0"/>
                          <a:cs typeface="Arial" charset="0"/>
                        </a:rPr>
                        <a:t> file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6"/>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a:ln>
                            <a:noFill/>
                          </a:ln>
                          <a:solidFill>
                            <a:srgbClr val="000000"/>
                          </a:solidFill>
                          <a:effectLst/>
                          <a:latin typeface="MetaNormalLF-Roman" pitchFamily="34" charset="0"/>
                          <a:cs typeface="Arial" charset="0"/>
                        </a:rPr>
                        <a:t>Virtual SCSI Controller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kern="1200" cap="none" normalizeH="0" baseline="0" dirty="0">
                          <a:ln>
                            <a:noFill/>
                          </a:ln>
                          <a:solidFill>
                            <a:srgbClr val="000000"/>
                          </a:solidFill>
                          <a:effectLst/>
                          <a:latin typeface="MetaNormalLF-Roman" pitchFamily="34" charset="0"/>
                          <a:ea typeface="+mn-ea"/>
                          <a:cs typeface="Arial" charset="0"/>
                        </a:rPr>
                        <a:t>VM uses virtual SCSI controller to access virtual disk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extLst>
                  <a:ext uri="{0D108BD9-81ED-4DB2-BD59-A6C34878D82A}">
                    <a16:rowId xmlns:a16="http://schemas.microsoft.com/office/drawing/2014/main" val="10007"/>
                  </a:ext>
                </a:extLst>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a:ln>
                            <a:noFill/>
                          </a:ln>
                          <a:solidFill>
                            <a:srgbClr val="000000"/>
                          </a:solidFill>
                          <a:effectLst/>
                          <a:latin typeface="MetaNormalLF-Roman" pitchFamily="34" charset="0"/>
                          <a:cs typeface="Arial" charset="0"/>
                        </a:rPr>
                        <a:t>Virtual USB Controller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a:ln>
                            <a:noFill/>
                          </a:ln>
                          <a:solidFill>
                            <a:srgbClr val="000000"/>
                          </a:solidFill>
                          <a:effectLst/>
                          <a:latin typeface="MetaNormalLF-Roman" pitchFamily="34" charset="0"/>
                          <a:cs typeface="Arial" charset="0"/>
                        </a:rPr>
                        <a:t>Maps VM’s USB controller to the physical USB controller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extLst>
                  <a:ext uri="{0D108BD9-81ED-4DB2-BD59-A6C34878D82A}">
                    <a16:rowId xmlns:a16="http://schemas.microsoft.com/office/drawing/2014/main" val="10008"/>
                  </a:ext>
                </a:extLst>
              </a:tr>
            </a:tbl>
          </a:graphicData>
        </a:graphic>
      </p:graphicFrame>
      <p:sp>
        <p:nvSpPr>
          <p:cNvPr id="64533" name="Rectangle 7"/>
          <p:cNvSpPr>
            <a:spLocks noGrp="1" noChangeArrowheads="1"/>
          </p:cNvSpPr>
          <p:nvPr>
            <p:ph type="title"/>
          </p:nvPr>
        </p:nvSpPr>
        <p:spPr/>
        <p:txBody>
          <a:bodyPr/>
          <a:lstStyle/>
          <a:p>
            <a:r>
              <a:rPr lang="en-US" dirty="0"/>
              <a:t>VM Hardware Components</a:t>
            </a:r>
          </a:p>
        </p:txBody>
      </p:sp>
      <p:sp>
        <p:nvSpPr>
          <p:cNvPr id="49155" name="Slide Number Placeholder 5"/>
          <p:cNvSpPr>
            <a:spLocks noGrp="1"/>
          </p:cNvSpPr>
          <p:nvPr>
            <p:ph type="sldNum" sz="quarter" idx="14"/>
          </p:nvPr>
        </p:nvSpPr>
        <p:spPr/>
        <p:txBody>
          <a:bodyPr/>
          <a:lstStyle/>
          <a:p>
            <a:pPr>
              <a:defRPr/>
            </a:pPr>
            <a:r>
              <a:rPr lang="en-US" dirty="0">
                <a:latin typeface="Arial" pitchFamily="34" charset="0"/>
              </a:rPr>
              <a:t> </a:t>
            </a:r>
            <a:fld id="{E85F185A-5B5A-42B6-A287-378D6834EA58}" type="slidenum">
              <a:rPr lang="en-US" sz="800" smtClean="0">
                <a:latin typeface="Arial" pitchFamily="34" charset="0"/>
              </a:rPr>
              <a:pPr>
                <a:defRPr/>
              </a:pPr>
              <a:t>21</a:t>
            </a:fld>
            <a:endParaRPr lang="en-US" sz="800" dirty="0">
              <a:latin typeface="Arial" pitchFamily="34" charset="0"/>
            </a:endParaRPr>
          </a:p>
        </p:txBody>
      </p:sp>
      <p:sp>
        <p:nvSpPr>
          <p:cNvPr id="7" name="Footer Placeholder 3"/>
          <p:cNvSpPr>
            <a:spLocks noGrp="1"/>
          </p:cNvSpPr>
          <p:nvPr>
            <p:ph type="ftr" sz="quarter" idx="4294967295"/>
          </p:nvPr>
        </p:nvSpPr>
        <p:spPr>
          <a:xfrm>
            <a:off x="4419600" y="6629400"/>
            <a:ext cx="4191000" cy="228600"/>
          </a:xfrm>
          <a:prstGeom prst="rect">
            <a:avLst/>
          </a:prstGeom>
        </p:spPr>
        <p:txBody>
          <a:bodyPr anchor="b"/>
          <a:lstStyle/>
          <a:p>
            <a:pPr algn="r">
              <a:defRPr/>
            </a:pPr>
            <a:r>
              <a:rPr lang="en-US" sz="1000" dirty="0">
                <a:latin typeface="Calibri" pitchFamily="34" charset="0"/>
              </a:rPr>
              <a:t>Virtualized Data Center – Compute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6"/>
          <p:cNvSpPr>
            <a:spLocks noGrp="1"/>
          </p:cNvSpPr>
          <p:nvPr>
            <p:ph type="title"/>
          </p:nvPr>
        </p:nvSpPr>
        <p:spPr/>
        <p:txBody>
          <a:bodyPr/>
          <a:lstStyle/>
          <a:p>
            <a:r>
              <a:rPr lang="en-US" dirty="0"/>
              <a:t>Virtual Machine Console</a:t>
            </a:r>
          </a:p>
        </p:txBody>
      </p:sp>
      <p:sp>
        <p:nvSpPr>
          <p:cNvPr id="70658" name="Content Placeholder 7"/>
          <p:cNvSpPr>
            <a:spLocks noGrp="1"/>
          </p:cNvSpPr>
          <p:nvPr>
            <p:ph idx="1"/>
          </p:nvPr>
        </p:nvSpPr>
        <p:spPr/>
        <p:txBody>
          <a:bodyPr/>
          <a:lstStyle/>
          <a:p>
            <a:r>
              <a:rPr lang="en-US" sz="2800" dirty="0"/>
              <a:t>Provides mouse, keyboard, and screen functionality </a:t>
            </a:r>
          </a:p>
          <a:p>
            <a:r>
              <a:rPr lang="en-US" sz="2800" dirty="0"/>
              <a:t>Sends power changes (on/off) to the virtual machine (VM)</a:t>
            </a:r>
          </a:p>
          <a:p>
            <a:r>
              <a:rPr lang="en-US" sz="2800" dirty="0"/>
              <a:t>Allows access to BIOS of the VM</a:t>
            </a:r>
          </a:p>
          <a:p>
            <a:r>
              <a:rPr lang="en-US" sz="2800" dirty="0"/>
              <a:t>Typically used for virtual hardware configuration and troubleshooting issues</a:t>
            </a:r>
          </a:p>
        </p:txBody>
      </p:sp>
      <p:sp>
        <p:nvSpPr>
          <p:cNvPr id="9" name="Slide Number Placeholder 5"/>
          <p:cNvSpPr>
            <a:spLocks noGrp="1"/>
          </p:cNvSpPr>
          <p:nvPr>
            <p:ph type="sldNum" sz="quarter" idx="11"/>
          </p:nvPr>
        </p:nvSpPr>
        <p:spPr/>
        <p:txBody>
          <a:bodyPr/>
          <a:lstStyle/>
          <a:p>
            <a:pPr>
              <a:defRPr/>
            </a:pPr>
            <a:fld id="{12521F1B-4DFA-420E-BDCF-304258801076}" type="slidenum">
              <a:rPr lang="en-US" smtClean="0">
                <a:solidFill>
                  <a:srgbClr val="000000">
                    <a:lumMod val="75000"/>
                    <a:lumOff val="25000"/>
                  </a:srgbClr>
                </a:solidFill>
              </a:rPr>
              <a:pPr>
                <a:defRPr/>
              </a:pPr>
              <a:t>22</a:t>
            </a:fld>
            <a:endParaRPr lang="en-US" dirty="0">
              <a:solidFill>
                <a:srgbClr val="000000">
                  <a:lumMod val="75000"/>
                  <a:lumOff val="25000"/>
                </a:srgbClr>
              </a:solidFill>
            </a:endParaRP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Content Placeholder 7"/>
          <p:cNvSpPr>
            <a:spLocks noGrp="1"/>
          </p:cNvSpPr>
          <p:nvPr>
            <p:ph sz="half" idx="1"/>
          </p:nvPr>
        </p:nvSpPr>
        <p:spPr>
          <a:xfrm>
            <a:off x="304800" y="2590800"/>
            <a:ext cx="4648200" cy="3276600"/>
          </a:xfrm>
        </p:spPr>
        <p:txBody>
          <a:bodyPr/>
          <a:lstStyle/>
          <a:p>
            <a:r>
              <a:rPr lang="en-US" dirty="0"/>
              <a:t>Clones data from physical machine’s disk to VM disk</a:t>
            </a:r>
          </a:p>
          <a:p>
            <a:r>
              <a:rPr lang="en-US" dirty="0"/>
              <a:t>Performs system reconfiguration of the destination VM such as:</a:t>
            </a:r>
          </a:p>
          <a:p>
            <a:pPr lvl="1"/>
            <a:r>
              <a:rPr lang="en-US" dirty="0"/>
              <a:t>Change IP address and computer name </a:t>
            </a:r>
          </a:p>
          <a:p>
            <a:pPr lvl="1"/>
            <a:r>
              <a:rPr lang="en-US" dirty="0"/>
              <a:t>Install required device drivers to enable the VM to boot</a:t>
            </a:r>
          </a:p>
        </p:txBody>
      </p:sp>
      <p:sp>
        <p:nvSpPr>
          <p:cNvPr id="106498" name="Title 6"/>
          <p:cNvSpPr>
            <a:spLocks noGrp="1"/>
          </p:cNvSpPr>
          <p:nvPr>
            <p:ph type="title"/>
          </p:nvPr>
        </p:nvSpPr>
        <p:spPr/>
        <p:txBody>
          <a:bodyPr/>
          <a:lstStyle/>
          <a:p>
            <a:r>
              <a:rPr lang="en-US" dirty="0"/>
              <a:t>Physical to Virtual Machine (P2V) Conversion</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8C03D1D4-DA98-4ED0-A52F-19750C2F2E42}" type="slidenum">
              <a:rPr lang="en-US" smtClean="0"/>
              <a:pPr>
                <a:defRPr/>
              </a:pPr>
              <a:t>23</a:t>
            </a:fld>
            <a:endParaRPr lang="en-US" dirty="0"/>
          </a:p>
        </p:txBody>
      </p:sp>
      <p:grpSp>
        <p:nvGrpSpPr>
          <p:cNvPr id="26" name="Group 25"/>
          <p:cNvGrpSpPr/>
          <p:nvPr/>
        </p:nvGrpSpPr>
        <p:grpSpPr>
          <a:xfrm>
            <a:off x="4800600" y="3048000"/>
            <a:ext cx="4412017" cy="2624554"/>
            <a:chOff x="4876800" y="3048000"/>
            <a:chExt cx="4412017" cy="2624554"/>
          </a:xfrm>
        </p:grpSpPr>
        <p:grpSp>
          <p:nvGrpSpPr>
            <p:cNvPr id="18" name="Group 63"/>
            <p:cNvGrpSpPr>
              <a:grpSpLocks/>
            </p:cNvGrpSpPr>
            <p:nvPr/>
          </p:nvGrpSpPr>
          <p:grpSpPr bwMode="auto">
            <a:xfrm>
              <a:off x="7662137" y="3342776"/>
              <a:ext cx="1303337" cy="1725613"/>
              <a:chOff x="4939" y="1940"/>
              <a:chExt cx="573" cy="779"/>
            </a:xfrm>
          </p:grpSpPr>
          <p:pic>
            <p:nvPicPr>
              <p:cNvPr id="20" name="Picture 78" descr="VM.png"/>
              <p:cNvPicPr>
                <a:picLocks noChangeAspect="1"/>
              </p:cNvPicPr>
              <p:nvPr/>
            </p:nvPicPr>
            <p:blipFill>
              <a:blip r:embed="rId3" cstate="print"/>
              <a:srcRect/>
              <a:stretch>
                <a:fillRect/>
              </a:stretch>
            </p:blipFill>
            <p:spPr bwMode="auto">
              <a:xfrm>
                <a:off x="4939" y="1940"/>
                <a:ext cx="549" cy="706"/>
              </a:xfrm>
              <a:prstGeom prst="rect">
                <a:avLst/>
              </a:prstGeom>
              <a:noFill/>
              <a:ln w="9525">
                <a:noFill/>
                <a:miter lim="800000"/>
                <a:headEnd/>
                <a:tailEnd/>
              </a:ln>
            </p:spPr>
          </p:pic>
          <p:pic>
            <p:nvPicPr>
              <p:cNvPr id="21" name="Picture 10" descr="AP_OS Single.png"/>
              <p:cNvPicPr>
                <a:picLocks noChangeAspect="1"/>
              </p:cNvPicPr>
              <p:nvPr/>
            </p:nvPicPr>
            <p:blipFill>
              <a:blip r:embed="rId4" cstate="print"/>
              <a:srcRect/>
              <a:stretch>
                <a:fillRect/>
              </a:stretch>
            </p:blipFill>
            <p:spPr bwMode="auto">
              <a:xfrm>
                <a:off x="5067" y="1988"/>
                <a:ext cx="299" cy="483"/>
              </a:xfrm>
              <a:prstGeom prst="rect">
                <a:avLst/>
              </a:prstGeom>
              <a:noFill/>
              <a:ln w="9525">
                <a:noFill/>
                <a:miter lim="800000"/>
                <a:headEnd/>
                <a:tailEnd/>
              </a:ln>
            </p:spPr>
          </p:pic>
          <p:pic>
            <p:nvPicPr>
              <p:cNvPr id="22" name="Picture 357" descr="ICON_NIC_Q308"/>
              <p:cNvPicPr>
                <a:picLocks noChangeAspect="1" noChangeArrowheads="1"/>
              </p:cNvPicPr>
              <p:nvPr/>
            </p:nvPicPr>
            <p:blipFill>
              <a:blip r:embed="rId5" cstate="print"/>
              <a:srcRect/>
              <a:stretch>
                <a:fillRect/>
              </a:stretch>
            </p:blipFill>
            <p:spPr bwMode="auto">
              <a:xfrm>
                <a:off x="5084" y="2602"/>
                <a:ext cx="148" cy="117"/>
              </a:xfrm>
              <a:prstGeom prst="rect">
                <a:avLst/>
              </a:prstGeom>
              <a:noFill/>
              <a:ln w="9525">
                <a:noFill/>
                <a:miter lim="800000"/>
                <a:headEnd/>
                <a:tailEnd/>
              </a:ln>
            </p:spPr>
          </p:pic>
          <p:pic>
            <p:nvPicPr>
              <p:cNvPr id="23" name="Picture 359" descr="ICON_Memory_Q308"/>
              <p:cNvPicPr>
                <a:picLocks noChangeAspect="1" noChangeArrowheads="1"/>
              </p:cNvPicPr>
              <p:nvPr/>
            </p:nvPicPr>
            <p:blipFill>
              <a:blip r:embed="rId6" cstate="print"/>
              <a:srcRect/>
              <a:stretch>
                <a:fillRect/>
              </a:stretch>
            </p:blipFill>
            <p:spPr bwMode="auto">
              <a:xfrm>
                <a:off x="5228" y="2593"/>
                <a:ext cx="123" cy="126"/>
              </a:xfrm>
              <a:prstGeom prst="rect">
                <a:avLst/>
              </a:prstGeom>
              <a:noFill/>
              <a:ln w="9525">
                <a:noFill/>
                <a:miter lim="800000"/>
                <a:headEnd/>
                <a:tailEnd/>
              </a:ln>
            </p:spPr>
          </p:pic>
          <p:pic>
            <p:nvPicPr>
              <p:cNvPr id="24" name="Picture 382" descr="ICON_DiscDrive_Q308"/>
              <p:cNvPicPr>
                <a:picLocks noChangeAspect="1" noChangeArrowheads="1"/>
              </p:cNvPicPr>
              <p:nvPr/>
            </p:nvPicPr>
            <p:blipFill>
              <a:blip r:embed="rId7" cstate="print"/>
              <a:srcRect/>
              <a:stretch>
                <a:fillRect/>
              </a:stretch>
            </p:blipFill>
            <p:spPr bwMode="auto">
              <a:xfrm>
                <a:off x="5372" y="2593"/>
                <a:ext cx="140" cy="126"/>
              </a:xfrm>
              <a:prstGeom prst="rect">
                <a:avLst/>
              </a:prstGeom>
              <a:noFill/>
              <a:ln w="9525">
                <a:noFill/>
                <a:miter lim="800000"/>
                <a:headEnd/>
                <a:tailEnd/>
              </a:ln>
            </p:spPr>
          </p:pic>
          <p:pic>
            <p:nvPicPr>
              <p:cNvPr id="25" name="Picture 96" descr="CPU Single.png"/>
              <p:cNvPicPr>
                <a:picLocks noChangeAspect="1"/>
              </p:cNvPicPr>
              <p:nvPr/>
            </p:nvPicPr>
            <p:blipFill>
              <a:blip r:embed="rId8" cstate="print"/>
              <a:srcRect/>
              <a:stretch>
                <a:fillRect/>
              </a:stretch>
            </p:blipFill>
            <p:spPr bwMode="auto">
              <a:xfrm>
                <a:off x="4955" y="2579"/>
                <a:ext cx="101" cy="136"/>
              </a:xfrm>
              <a:prstGeom prst="rect">
                <a:avLst/>
              </a:prstGeom>
              <a:noFill/>
              <a:ln w="9525">
                <a:noFill/>
                <a:miter lim="800000"/>
                <a:headEnd/>
                <a:tailEnd/>
              </a:ln>
            </p:spPr>
          </p:pic>
        </p:grpSp>
        <p:pic>
          <p:nvPicPr>
            <p:cNvPr id="106514" name="Picture 10" descr="Host.png"/>
            <p:cNvPicPr>
              <a:picLocks noChangeAspect="1"/>
            </p:cNvPicPr>
            <p:nvPr/>
          </p:nvPicPr>
          <p:blipFill>
            <a:blip r:embed="rId9" cstate="print"/>
            <a:srcRect/>
            <a:stretch>
              <a:fillRect/>
            </a:stretch>
          </p:blipFill>
          <p:spPr bwMode="auto">
            <a:xfrm>
              <a:off x="5105400" y="3048000"/>
              <a:ext cx="1342205" cy="2134047"/>
            </a:xfrm>
            <a:prstGeom prst="rect">
              <a:avLst/>
            </a:prstGeom>
            <a:noFill/>
            <a:ln w="9525">
              <a:noFill/>
              <a:miter lim="800000"/>
              <a:headEnd/>
              <a:tailEnd/>
            </a:ln>
          </p:spPr>
        </p:pic>
        <p:sp>
          <p:nvSpPr>
            <p:cNvPr id="106515" name="TextBox 16"/>
            <p:cNvSpPr txBox="1">
              <a:spLocks noChangeArrowheads="1"/>
            </p:cNvSpPr>
            <p:nvPr/>
          </p:nvSpPr>
          <p:spPr bwMode="auto">
            <a:xfrm>
              <a:off x="4876800" y="5334000"/>
              <a:ext cx="1610313" cy="338554"/>
            </a:xfrm>
            <a:prstGeom prst="rect">
              <a:avLst/>
            </a:prstGeom>
            <a:noFill/>
            <a:ln w="9525">
              <a:noFill/>
              <a:miter lim="800000"/>
              <a:headEnd/>
              <a:tailEnd/>
            </a:ln>
          </p:spPr>
          <p:txBody>
            <a:bodyPr wrap="none">
              <a:spAutoFit/>
            </a:bodyPr>
            <a:lstStyle/>
            <a:p>
              <a:r>
                <a:rPr lang="en-US" sz="1600" dirty="0">
                  <a:latin typeface="Calibri" pitchFamily="34" charset="0"/>
                </a:rPr>
                <a:t>Physical Machine</a:t>
              </a:r>
            </a:p>
          </p:txBody>
        </p:sp>
        <p:sp>
          <p:nvSpPr>
            <p:cNvPr id="106513" name="TextBox 17"/>
            <p:cNvSpPr txBox="1">
              <a:spLocks noChangeArrowheads="1"/>
            </p:cNvSpPr>
            <p:nvPr/>
          </p:nvSpPr>
          <p:spPr bwMode="auto">
            <a:xfrm>
              <a:off x="7315200" y="5334000"/>
              <a:ext cx="1973617" cy="338554"/>
            </a:xfrm>
            <a:prstGeom prst="rect">
              <a:avLst/>
            </a:prstGeom>
            <a:noFill/>
            <a:ln w="9525">
              <a:noFill/>
              <a:miter lim="800000"/>
              <a:headEnd/>
              <a:tailEnd/>
            </a:ln>
          </p:spPr>
          <p:txBody>
            <a:bodyPr wrap="none">
              <a:spAutoFit/>
            </a:bodyPr>
            <a:lstStyle/>
            <a:p>
              <a:r>
                <a:rPr lang="en-US" sz="1600" dirty="0">
                  <a:latin typeface="Calibri" pitchFamily="34" charset="0"/>
                </a:rPr>
                <a:t>Virtual Machine (VM)</a:t>
              </a:r>
            </a:p>
          </p:txBody>
        </p:sp>
        <p:sp>
          <p:nvSpPr>
            <p:cNvPr id="16" name="Right Arrow 15"/>
            <p:cNvSpPr/>
            <p:nvPr/>
          </p:nvSpPr>
          <p:spPr bwMode="auto">
            <a:xfrm>
              <a:off x="6553200" y="3810000"/>
              <a:ext cx="990600" cy="609600"/>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6510" name="TextBox 18"/>
            <p:cNvSpPr txBox="1">
              <a:spLocks noChangeArrowheads="1"/>
            </p:cNvSpPr>
            <p:nvPr/>
          </p:nvSpPr>
          <p:spPr bwMode="auto">
            <a:xfrm>
              <a:off x="6446520" y="4431856"/>
              <a:ext cx="1111907" cy="338554"/>
            </a:xfrm>
            <a:prstGeom prst="rect">
              <a:avLst/>
            </a:prstGeom>
            <a:noFill/>
            <a:ln w="9525">
              <a:noFill/>
              <a:miter lim="800000"/>
              <a:headEnd/>
              <a:tailEnd/>
            </a:ln>
          </p:spPr>
          <p:txBody>
            <a:bodyPr wrap="none">
              <a:spAutoFit/>
            </a:bodyPr>
            <a:lstStyle/>
            <a:p>
              <a:r>
                <a:rPr lang="en-US" sz="1600" dirty="0">
                  <a:latin typeface="Calibri" pitchFamily="34" charset="0"/>
                </a:rPr>
                <a:t>Conversion</a:t>
              </a:r>
            </a:p>
          </p:txBody>
        </p:sp>
      </p:grpSp>
      <p:grpSp>
        <p:nvGrpSpPr>
          <p:cNvPr id="28" name="Group 27"/>
          <p:cNvGrpSpPr/>
          <p:nvPr/>
        </p:nvGrpSpPr>
        <p:grpSpPr>
          <a:xfrm>
            <a:off x="384048" y="987552"/>
            <a:ext cx="8458200" cy="1222248"/>
            <a:chOff x="304800" y="772512"/>
            <a:chExt cx="8458200" cy="1208688"/>
          </a:xfrm>
        </p:grpSpPr>
        <p:sp>
          <p:nvSpPr>
            <p:cNvPr id="9" name="Rectangle 8"/>
            <p:cNvSpPr/>
            <p:nvPr/>
          </p:nvSpPr>
          <p:spPr>
            <a:xfrm>
              <a:off x="304800" y="933450"/>
              <a:ext cx="8458200" cy="104775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spcCol="1270"/>
            <a:lstStyle/>
            <a:p>
              <a:pPr>
                <a:defRPr/>
              </a:pPr>
              <a:r>
                <a:rPr lang="en-US" sz="2000" dirty="0">
                  <a:latin typeface="Calibri" pitchFamily="34" charset="0"/>
                </a:rPr>
                <a:t>It is a process through which physical machines are converted into virtual machines (VMs). </a:t>
              </a:r>
            </a:p>
          </p:txBody>
        </p:sp>
        <p:sp>
          <p:nvSpPr>
            <p:cNvPr id="27" name="Rounded Rectangle 4"/>
            <p:cNvSpPr/>
            <p:nvPr/>
          </p:nvSpPr>
          <p:spPr>
            <a:xfrm>
              <a:off x="677556" y="772512"/>
              <a:ext cx="1757795" cy="329184"/>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a:solidFill>
                    <a:schemeClr val="bg1"/>
                  </a:solidFill>
                  <a:latin typeface="Calibri" pitchFamily="34" charset="0"/>
                </a:rPr>
                <a:t>P2V Conversion</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6"/>
          <p:cNvSpPr>
            <a:spLocks noGrp="1"/>
          </p:cNvSpPr>
          <p:nvPr>
            <p:ph type="title"/>
          </p:nvPr>
        </p:nvSpPr>
        <p:spPr/>
        <p:txBody>
          <a:bodyPr/>
          <a:lstStyle/>
          <a:p>
            <a:r>
              <a:rPr lang="en-US" dirty="0"/>
              <a:t>Benefits of P2V Converter </a:t>
            </a:r>
          </a:p>
        </p:txBody>
      </p:sp>
      <p:sp>
        <p:nvSpPr>
          <p:cNvPr id="108546" name="Content Placeholder 7"/>
          <p:cNvSpPr>
            <a:spLocks noGrp="1"/>
          </p:cNvSpPr>
          <p:nvPr>
            <p:ph idx="1"/>
          </p:nvPr>
        </p:nvSpPr>
        <p:spPr/>
        <p:txBody>
          <a:bodyPr/>
          <a:lstStyle/>
          <a:p>
            <a:r>
              <a:rPr lang="en-US" dirty="0"/>
              <a:t>Reduces time needed to setup new virtual machine (VM)</a:t>
            </a:r>
          </a:p>
          <a:p>
            <a:r>
              <a:rPr lang="en-US" dirty="0"/>
              <a:t>Enables migration of legacy machine to a new hardware without reinstalling operating system (OS) or application</a:t>
            </a:r>
          </a:p>
          <a:p>
            <a:r>
              <a:rPr lang="en-US" dirty="0"/>
              <a:t>Performs migration across heterogeneous hardware</a:t>
            </a:r>
          </a:p>
        </p:txBody>
      </p:sp>
      <p:sp>
        <p:nvSpPr>
          <p:cNvPr id="9" name="Slide Number Placeholder 5"/>
          <p:cNvSpPr>
            <a:spLocks noGrp="1"/>
          </p:cNvSpPr>
          <p:nvPr>
            <p:ph type="sldNum" sz="quarter" idx="11"/>
          </p:nvPr>
        </p:nvSpPr>
        <p:spPr/>
        <p:txBody>
          <a:bodyPr/>
          <a:lstStyle/>
          <a:p>
            <a:pPr>
              <a:defRPr/>
            </a:pPr>
            <a:fld id="{37ABE26A-2C37-44DC-8EF3-007A13FDFBB6}" type="slidenum">
              <a:rPr lang="en-US" smtClean="0">
                <a:solidFill>
                  <a:srgbClr val="000000">
                    <a:lumMod val="75000"/>
                    <a:lumOff val="25000"/>
                  </a:srgbClr>
                </a:solidFill>
              </a:rPr>
              <a:pPr>
                <a:defRPr/>
              </a:pPr>
              <a:t>24</a:t>
            </a:fld>
            <a:endParaRPr lang="en-US" dirty="0">
              <a:solidFill>
                <a:srgbClr val="000000">
                  <a:lumMod val="75000"/>
                  <a:lumOff val="25000"/>
                </a:srgbClr>
              </a:solidFill>
            </a:endParaRP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6"/>
          <p:cNvSpPr>
            <a:spLocks noGrp="1"/>
          </p:cNvSpPr>
          <p:nvPr>
            <p:ph type="title"/>
          </p:nvPr>
        </p:nvSpPr>
        <p:spPr/>
        <p:txBody>
          <a:bodyPr/>
          <a:lstStyle/>
          <a:p>
            <a:r>
              <a:rPr lang="en-US" dirty="0"/>
              <a:t>Components of P2V Converter</a:t>
            </a:r>
          </a:p>
        </p:txBody>
      </p:sp>
      <p:sp>
        <p:nvSpPr>
          <p:cNvPr id="110594" name="Content Placeholder 9"/>
          <p:cNvSpPr>
            <a:spLocks noGrp="1"/>
          </p:cNvSpPr>
          <p:nvPr>
            <p:ph idx="1"/>
          </p:nvPr>
        </p:nvSpPr>
        <p:spPr/>
        <p:txBody>
          <a:bodyPr/>
          <a:lstStyle/>
          <a:p>
            <a:r>
              <a:rPr lang="en-US" dirty="0"/>
              <a:t>There are three key components:</a:t>
            </a:r>
          </a:p>
          <a:p>
            <a:pPr lvl="1"/>
            <a:r>
              <a:rPr lang="en-US" dirty="0"/>
              <a:t>Converter server</a:t>
            </a:r>
          </a:p>
          <a:p>
            <a:pPr lvl="2"/>
            <a:r>
              <a:rPr lang="en-US" dirty="0"/>
              <a:t>Is responsible for controlling conversion process</a:t>
            </a:r>
          </a:p>
          <a:p>
            <a:pPr lvl="2"/>
            <a:r>
              <a:rPr lang="en-US" dirty="0"/>
              <a:t>Is used for hot conversion only (when source is running its OS)</a:t>
            </a:r>
          </a:p>
          <a:p>
            <a:pPr lvl="2"/>
            <a:r>
              <a:rPr lang="en-US" dirty="0"/>
              <a:t>Pushes and installs agent on the source machine</a:t>
            </a:r>
          </a:p>
          <a:p>
            <a:pPr lvl="1"/>
            <a:r>
              <a:rPr lang="en-US" dirty="0"/>
              <a:t>Converter agent</a:t>
            </a:r>
          </a:p>
          <a:p>
            <a:pPr lvl="2"/>
            <a:r>
              <a:rPr lang="en-US" dirty="0"/>
              <a:t>Is responsible for performing the conversion</a:t>
            </a:r>
          </a:p>
          <a:p>
            <a:pPr lvl="2"/>
            <a:r>
              <a:rPr lang="en-US" dirty="0"/>
              <a:t>Is used in hot mode only</a:t>
            </a:r>
          </a:p>
          <a:p>
            <a:pPr lvl="2"/>
            <a:r>
              <a:rPr lang="en-US" dirty="0"/>
              <a:t>Is installed on physical machine to convert it to virtual machine (VM)</a:t>
            </a:r>
          </a:p>
          <a:p>
            <a:pPr lvl="1"/>
            <a:r>
              <a:rPr lang="en-US" dirty="0"/>
              <a:t>Converter Boot CD</a:t>
            </a:r>
          </a:p>
          <a:p>
            <a:pPr lvl="2"/>
            <a:r>
              <a:rPr lang="en-US" dirty="0"/>
              <a:t>Bootable CD contains its operating system (OS) and converter application</a:t>
            </a:r>
          </a:p>
          <a:p>
            <a:pPr lvl="2"/>
            <a:r>
              <a:rPr lang="en-US" dirty="0"/>
              <a:t>Converter application is used to perform cold conversion</a:t>
            </a:r>
          </a:p>
        </p:txBody>
      </p:sp>
      <p:sp>
        <p:nvSpPr>
          <p:cNvPr id="8" name="Slide Number Placeholder 5"/>
          <p:cNvSpPr>
            <a:spLocks noGrp="1"/>
          </p:cNvSpPr>
          <p:nvPr>
            <p:ph type="sldNum" sz="quarter" idx="11"/>
          </p:nvPr>
        </p:nvSpPr>
        <p:spPr/>
        <p:txBody>
          <a:bodyPr/>
          <a:lstStyle/>
          <a:p>
            <a:pPr>
              <a:defRPr/>
            </a:pPr>
            <a:fld id="{1F8A9B24-D515-4C75-8680-2B476C3EBFFC}" type="slidenum">
              <a:rPr lang="en-US" smtClean="0">
                <a:solidFill>
                  <a:srgbClr val="000000">
                    <a:lumMod val="75000"/>
                    <a:lumOff val="25000"/>
                  </a:srgbClr>
                </a:solidFill>
              </a:rPr>
              <a:pPr>
                <a:defRPr/>
              </a:pPr>
              <a:t>25</a:t>
            </a:fld>
            <a:endParaRPr lang="en-US" dirty="0">
              <a:solidFill>
                <a:srgbClr val="000000">
                  <a:lumMod val="75000"/>
                  <a:lumOff val="25000"/>
                </a:srgbClr>
              </a:solidFill>
            </a:endParaRPr>
          </a:p>
        </p:txBody>
      </p:sp>
      <p:sp>
        <p:nvSpPr>
          <p:cNvPr id="9"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6"/>
          <p:cNvSpPr>
            <a:spLocks noGrp="1"/>
          </p:cNvSpPr>
          <p:nvPr>
            <p:ph type="title"/>
          </p:nvPr>
        </p:nvSpPr>
        <p:spPr/>
        <p:txBody>
          <a:bodyPr/>
          <a:lstStyle/>
          <a:p>
            <a:r>
              <a:rPr lang="en-US" dirty="0"/>
              <a:t>Conversion Options</a:t>
            </a:r>
          </a:p>
        </p:txBody>
      </p:sp>
      <p:sp>
        <p:nvSpPr>
          <p:cNvPr id="112642" name="Content Placeholder 7"/>
          <p:cNvSpPr>
            <a:spLocks noGrp="1"/>
          </p:cNvSpPr>
          <p:nvPr>
            <p:ph idx="1"/>
          </p:nvPr>
        </p:nvSpPr>
        <p:spPr/>
        <p:txBody>
          <a:bodyPr/>
          <a:lstStyle/>
          <a:p>
            <a:r>
              <a:rPr lang="en-US" dirty="0"/>
              <a:t>Hot conversion</a:t>
            </a:r>
          </a:p>
          <a:p>
            <a:pPr lvl="1"/>
            <a:r>
              <a:rPr lang="en-US" dirty="0"/>
              <a:t>Occurs while physical machine is running</a:t>
            </a:r>
          </a:p>
          <a:p>
            <a:pPr lvl="1"/>
            <a:r>
              <a:rPr lang="en-US" dirty="0"/>
              <a:t>Performs synchronization</a:t>
            </a:r>
          </a:p>
          <a:p>
            <a:pPr lvl="2"/>
            <a:r>
              <a:rPr lang="en-US" dirty="0"/>
              <a:t>Copies blocks that were changed during the initial cloning period</a:t>
            </a:r>
          </a:p>
          <a:p>
            <a:pPr lvl="1"/>
            <a:r>
              <a:rPr lang="en-US" dirty="0"/>
              <a:t>Performs power off at source and power on at target virtual machine (VM)</a:t>
            </a:r>
          </a:p>
          <a:p>
            <a:pPr lvl="1"/>
            <a:r>
              <a:rPr lang="en-US" dirty="0"/>
              <a:t>Changes IP address and machine name of the selected machine, if both machines must co-exist on the same network</a:t>
            </a:r>
          </a:p>
          <a:p>
            <a:r>
              <a:rPr lang="en-US" dirty="0"/>
              <a:t>Cold conversion</a:t>
            </a:r>
          </a:p>
          <a:p>
            <a:pPr lvl="1"/>
            <a:r>
              <a:rPr lang="en-US" dirty="0"/>
              <a:t>Occurs while physical machine is not running OS and application</a:t>
            </a:r>
          </a:p>
          <a:p>
            <a:pPr lvl="1"/>
            <a:r>
              <a:rPr lang="en-US" dirty="0"/>
              <a:t>Boots the physical machine using converter boot CD</a:t>
            </a:r>
          </a:p>
          <a:p>
            <a:pPr lvl="1"/>
            <a:r>
              <a:rPr lang="en-US" dirty="0"/>
              <a:t>Creates consistent copy of the physical machine</a:t>
            </a:r>
          </a:p>
        </p:txBody>
      </p:sp>
      <p:sp>
        <p:nvSpPr>
          <p:cNvPr id="9" name="Slide Number Placeholder 5"/>
          <p:cNvSpPr>
            <a:spLocks noGrp="1"/>
          </p:cNvSpPr>
          <p:nvPr>
            <p:ph type="sldNum" sz="quarter" idx="11"/>
          </p:nvPr>
        </p:nvSpPr>
        <p:spPr/>
        <p:txBody>
          <a:bodyPr/>
          <a:lstStyle/>
          <a:p>
            <a:pPr>
              <a:defRPr/>
            </a:pPr>
            <a:fld id="{7514E999-4B7F-46A7-B914-835C805D72A3}" type="slidenum">
              <a:rPr lang="en-US" smtClean="0">
                <a:solidFill>
                  <a:srgbClr val="000000">
                    <a:lumMod val="75000"/>
                    <a:lumOff val="25000"/>
                  </a:srgbClr>
                </a:solidFill>
              </a:rPr>
              <a:pPr>
                <a:defRPr/>
              </a:pPr>
              <a:t>26</a:t>
            </a:fld>
            <a:endParaRPr lang="en-US" dirty="0">
              <a:solidFill>
                <a:srgbClr val="000000">
                  <a:lumMod val="75000"/>
                  <a:lumOff val="25000"/>
                </a:srgbClr>
              </a:solidFill>
            </a:endParaRP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rc 40"/>
          <p:cNvSpPr/>
          <p:nvPr/>
        </p:nvSpPr>
        <p:spPr>
          <a:xfrm rot="18613935" flipH="1">
            <a:off x="4919662" y="1158876"/>
            <a:ext cx="2106613" cy="2532062"/>
          </a:xfrm>
          <a:prstGeom prst="arc">
            <a:avLst>
              <a:gd name="adj1" fmla="val 17387664"/>
              <a:gd name="adj2" fmla="val 6384307"/>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dirty="0"/>
          </a:p>
        </p:txBody>
      </p:sp>
      <p:cxnSp>
        <p:nvCxnSpPr>
          <p:cNvPr id="43" name="Straight Connector 42"/>
          <p:cNvCxnSpPr>
            <a:stCxn id="18" idx="1"/>
          </p:cNvCxnSpPr>
          <p:nvPr/>
        </p:nvCxnSpPr>
        <p:spPr>
          <a:xfrm rot="10800000">
            <a:off x="4800600" y="3657600"/>
            <a:ext cx="2409825" cy="809625"/>
          </a:xfrm>
          <a:prstGeom prst="line">
            <a:avLst/>
          </a:prstGeom>
        </p:spPr>
        <p:style>
          <a:lnRef idx="2">
            <a:schemeClr val="accent1"/>
          </a:lnRef>
          <a:fillRef idx="0">
            <a:schemeClr val="accent1"/>
          </a:fillRef>
          <a:effectRef idx="1">
            <a:schemeClr val="accent1"/>
          </a:effectRef>
          <a:fontRef idx="minor">
            <a:schemeClr val="tx1"/>
          </a:fontRef>
        </p:style>
      </p:cxnSp>
      <p:sp>
        <p:nvSpPr>
          <p:cNvPr id="114690" name="Title 6"/>
          <p:cNvSpPr>
            <a:spLocks noGrp="1"/>
          </p:cNvSpPr>
          <p:nvPr>
            <p:ph type="title"/>
          </p:nvPr>
        </p:nvSpPr>
        <p:spPr/>
        <p:txBody>
          <a:bodyPr/>
          <a:lstStyle/>
          <a:p>
            <a:r>
              <a:rPr lang="en-US" dirty="0"/>
              <a:t>Hot Conversion Process</a:t>
            </a:r>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8E282431-4176-41D4-B866-FC6107E4C02A}" type="slidenum">
              <a:rPr lang="en-US" smtClean="0"/>
              <a:pPr>
                <a:defRPr/>
              </a:pPr>
              <a:t>27</a:t>
            </a:fld>
            <a:endParaRPr lang="en-US" dirty="0"/>
          </a:p>
        </p:txBody>
      </p:sp>
      <p:pic>
        <p:nvPicPr>
          <p:cNvPr id="114693" name="Picture 10" descr="Host.png"/>
          <p:cNvPicPr>
            <a:picLocks noChangeAspect="1"/>
          </p:cNvPicPr>
          <p:nvPr/>
        </p:nvPicPr>
        <p:blipFill>
          <a:blip r:embed="rId3" cstate="print"/>
          <a:srcRect/>
          <a:stretch>
            <a:fillRect/>
          </a:stretch>
        </p:blipFill>
        <p:spPr bwMode="auto">
          <a:xfrm>
            <a:off x="4195763" y="762000"/>
            <a:ext cx="838200" cy="1331913"/>
          </a:xfrm>
          <a:prstGeom prst="rect">
            <a:avLst/>
          </a:prstGeom>
          <a:noFill/>
          <a:ln w="9525">
            <a:noFill/>
            <a:miter lim="800000"/>
            <a:headEnd/>
            <a:tailEnd/>
          </a:ln>
        </p:spPr>
      </p:pic>
      <p:sp>
        <p:nvSpPr>
          <p:cNvPr id="114694" name="TextBox 11"/>
          <p:cNvSpPr txBox="1">
            <a:spLocks noChangeArrowheads="1"/>
          </p:cNvSpPr>
          <p:nvPr/>
        </p:nvSpPr>
        <p:spPr bwMode="auto">
          <a:xfrm>
            <a:off x="5140600" y="914400"/>
            <a:ext cx="1367875"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Converter server </a:t>
            </a:r>
          </a:p>
          <a:p>
            <a:pPr algn="ctr"/>
            <a:r>
              <a:rPr lang="en-US" sz="1200" b="1" dirty="0">
                <a:latin typeface="Calibri" pitchFamily="34" charset="0"/>
              </a:rPr>
              <a:t>running converter </a:t>
            </a:r>
          </a:p>
          <a:p>
            <a:pPr algn="ctr"/>
            <a:r>
              <a:rPr lang="en-US" sz="1200" b="1" dirty="0">
                <a:latin typeface="Calibri" pitchFamily="34" charset="0"/>
              </a:rPr>
              <a:t>software</a:t>
            </a:r>
          </a:p>
        </p:txBody>
      </p:sp>
      <p:pic>
        <p:nvPicPr>
          <p:cNvPr id="114695" name="Picture 12" descr="Host.png"/>
          <p:cNvPicPr>
            <a:picLocks noChangeAspect="1"/>
          </p:cNvPicPr>
          <p:nvPr/>
        </p:nvPicPr>
        <p:blipFill>
          <a:blip r:embed="rId3" cstate="print"/>
          <a:srcRect/>
          <a:stretch>
            <a:fillRect/>
          </a:stretch>
        </p:blipFill>
        <p:spPr bwMode="auto">
          <a:xfrm>
            <a:off x="1219200" y="3048000"/>
            <a:ext cx="838200" cy="1331913"/>
          </a:xfrm>
          <a:prstGeom prst="rect">
            <a:avLst/>
          </a:prstGeom>
          <a:noFill/>
          <a:ln w="9525">
            <a:noFill/>
            <a:miter lim="800000"/>
            <a:headEnd/>
            <a:tailEnd/>
          </a:ln>
        </p:spPr>
      </p:pic>
      <p:sp>
        <p:nvSpPr>
          <p:cNvPr id="114696" name="TextBox 13"/>
          <p:cNvSpPr txBox="1">
            <a:spLocks noChangeArrowheads="1"/>
          </p:cNvSpPr>
          <p:nvPr/>
        </p:nvSpPr>
        <p:spPr bwMode="auto">
          <a:xfrm>
            <a:off x="975487" y="4383088"/>
            <a:ext cx="1162113"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Powered-on </a:t>
            </a:r>
          </a:p>
          <a:p>
            <a:pPr algn="ctr"/>
            <a:r>
              <a:rPr lang="en-US" sz="1200" b="1" dirty="0">
                <a:latin typeface="Calibri" pitchFamily="34" charset="0"/>
              </a:rPr>
              <a:t>Source Physical</a:t>
            </a:r>
          </a:p>
          <a:p>
            <a:pPr algn="ctr"/>
            <a:r>
              <a:rPr lang="en-US" sz="1200" b="1" dirty="0">
                <a:latin typeface="Calibri" pitchFamily="34" charset="0"/>
              </a:rPr>
              <a:t>Machine</a:t>
            </a:r>
          </a:p>
        </p:txBody>
      </p:sp>
      <p:pic>
        <p:nvPicPr>
          <p:cNvPr id="114697" name="Picture 17" descr="Host.png"/>
          <p:cNvPicPr>
            <a:picLocks noChangeAspect="1"/>
          </p:cNvPicPr>
          <p:nvPr/>
        </p:nvPicPr>
        <p:blipFill>
          <a:blip r:embed="rId3" cstate="print"/>
          <a:srcRect/>
          <a:stretch>
            <a:fillRect/>
          </a:stretch>
        </p:blipFill>
        <p:spPr bwMode="auto">
          <a:xfrm>
            <a:off x="7210425" y="3800475"/>
            <a:ext cx="838200" cy="1333500"/>
          </a:xfrm>
          <a:prstGeom prst="rect">
            <a:avLst/>
          </a:prstGeom>
          <a:noFill/>
          <a:ln w="9525">
            <a:noFill/>
            <a:miter lim="800000"/>
            <a:headEnd/>
            <a:tailEnd/>
          </a:ln>
        </p:spPr>
      </p:pic>
      <p:sp>
        <p:nvSpPr>
          <p:cNvPr id="114698" name="TextBox 18"/>
          <p:cNvSpPr txBox="1">
            <a:spLocks noChangeArrowheads="1"/>
          </p:cNvSpPr>
          <p:nvPr/>
        </p:nvSpPr>
        <p:spPr bwMode="auto">
          <a:xfrm>
            <a:off x="6891084" y="5181600"/>
            <a:ext cx="1470531"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Destination Physical</a:t>
            </a:r>
          </a:p>
          <a:p>
            <a:pPr algn="ctr"/>
            <a:r>
              <a:rPr lang="en-US" sz="1200" b="1" dirty="0">
                <a:latin typeface="Calibri" pitchFamily="34" charset="0"/>
              </a:rPr>
              <a:t>Machine running</a:t>
            </a:r>
          </a:p>
          <a:p>
            <a:pPr algn="ctr"/>
            <a:r>
              <a:rPr lang="en-US" sz="1200" b="1" dirty="0">
                <a:latin typeface="Calibri" pitchFamily="34" charset="0"/>
              </a:rPr>
              <a:t>hypervisor</a:t>
            </a:r>
          </a:p>
        </p:txBody>
      </p:sp>
      <p:pic>
        <p:nvPicPr>
          <p:cNvPr id="114699" name="Picture 26" descr="Blue Cloud.png"/>
          <p:cNvPicPr>
            <a:picLocks noChangeAspect="1"/>
          </p:cNvPicPr>
          <p:nvPr/>
        </p:nvPicPr>
        <p:blipFill>
          <a:blip r:embed="rId4" cstate="print"/>
          <a:srcRect/>
          <a:stretch>
            <a:fillRect/>
          </a:stretch>
        </p:blipFill>
        <p:spPr bwMode="auto">
          <a:xfrm>
            <a:off x="3590925" y="2752725"/>
            <a:ext cx="1895475" cy="981075"/>
          </a:xfrm>
          <a:prstGeom prst="rect">
            <a:avLst/>
          </a:prstGeom>
          <a:noFill/>
          <a:ln w="9525">
            <a:noFill/>
            <a:miter lim="800000"/>
            <a:headEnd/>
            <a:tailEnd/>
          </a:ln>
        </p:spPr>
      </p:pic>
      <p:sp>
        <p:nvSpPr>
          <p:cNvPr id="31" name="Arc 30"/>
          <p:cNvSpPr/>
          <p:nvPr/>
        </p:nvSpPr>
        <p:spPr>
          <a:xfrm rot="5110283">
            <a:off x="1076458" y="184877"/>
            <a:ext cx="2692400" cy="4023360"/>
          </a:xfrm>
          <a:prstGeom prst="arc">
            <a:avLst>
              <a:gd name="adj1" fmla="val 16388715"/>
              <a:gd name="adj2" fmla="val 126068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dirty="0"/>
          </a:p>
        </p:txBody>
      </p:sp>
      <p:pic>
        <p:nvPicPr>
          <p:cNvPr id="114701" name="Picture 31" descr="Blue Volume.png"/>
          <p:cNvPicPr>
            <a:picLocks noChangeAspect="1"/>
          </p:cNvPicPr>
          <p:nvPr/>
        </p:nvPicPr>
        <p:blipFill>
          <a:blip r:embed="rId5" cstate="print"/>
          <a:srcRect/>
          <a:stretch>
            <a:fillRect/>
          </a:stretch>
        </p:blipFill>
        <p:spPr bwMode="auto">
          <a:xfrm>
            <a:off x="2219325" y="4495800"/>
            <a:ext cx="704850" cy="647700"/>
          </a:xfrm>
          <a:prstGeom prst="rect">
            <a:avLst/>
          </a:prstGeom>
          <a:noFill/>
          <a:ln w="9525">
            <a:noFill/>
            <a:miter lim="800000"/>
            <a:headEnd/>
            <a:tailEnd/>
          </a:ln>
        </p:spPr>
      </p:pic>
      <p:pic>
        <p:nvPicPr>
          <p:cNvPr id="114702" name="Picture 32" descr="Blue Storage 50.png"/>
          <p:cNvPicPr>
            <a:picLocks noChangeAspect="1"/>
          </p:cNvPicPr>
          <p:nvPr/>
        </p:nvPicPr>
        <p:blipFill>
          <a:blip r:embed="rId6" cstate="print"/>
          <a:srcRect/>
          <a:stretch>
            <a:fillRect/>
          </a:stretch>
        </p:blipFill>
        <p:spPr bwMode="auto">
          <a:xfrm>
            <a:off x="3133725" y="4572000"/>
            <a:ext cx="698500" cy="533400"/>
          </a:xfrm>
          <a:prstGeom prst="rect">
            <a:avLst/>
          </a:prstGeom>
          <a:noFill/>
          <a:ln w="9525">
            <a:noFill/>
            <a:miter lim="800000"/>
            <a:headEnd/>
            <a:tailEnd/>
          </a:ln>
        </p:spPr>
      </p:pic>
      <p:cxnSp>
        <p:nvCxnSpPr>
          <p:cNvPr id="35" name="Straight Connector 34"/>
          <p:cNvCxnSpPr>
            <a:stCxn id="13" idx="3"/>
          </p:cNvCxnSpPr>
          <p:nvPr/>
        </p:nvCxnSpPr>
        <p:spPr>
          <a:xfrm flipV="1">
            <a:off x="2057400" y="3505200"/>
            <a:ext cx="1600200" cy="20955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1" idx="2"/>
            <a:endCxn id="27" idx="0"/>
          </p:cNvCxnSpPr>
          <p:nvPr/>
        </p:nvCxnSpPr>
        <p:spPr>
          <a:xfrm rot="5400000">
            <a:off x="4247357" y="2385219"/>
            <a:ext cx="658812" cy="7620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1219200" y="3505200"/>
            <a:ext cx="838200" cy="304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a:latin typeface="Calibri" pitchFamily="34" charset="0"/>
              </a:rPr>
              <a:t>Agent</a:t>
            </a:r>
          </a:p>
        </p:txBody>
      </p:sp>
      <p:sp>
        <p:nvSpPr>
          <p:cNvPr id="114706" name="TextBox 23"/>
          <p:cNvSpPr txBox="1">
            <a:spLocks noChangeArrowheads="1"/>
          </p:cNvSpPr>
          <p:nvPr/>
        </p:nvSpPr>
        <p:spPr bwMode="auto">
          <a:xfrm>
            <a:off x="2171700" y="4643438"/>
            <a:ext cx="550151" cy="3693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Source</a:t>
            </a:r>
          </a:p>
          <a:p>
            <a:r>
              <a:rPr lang="en-US" sz="900" dirty="0">
                <a:solidFill>
                  <a:schemeClr val="bg1"/>
                </a:solidFill>
                <a:latin typeface="Calibri" pitchFamily="34" charset="0"/>
              </a:rPr>
              <a:t>Volume</a:t>
            </a:r>
          </a:p>
        </p:txBody>
      </p:sp>
      <p:sp>
        <p:nvSpPr>
          <p:cNvPr id="26" name="Right Arrow 25"/>
          <p:cNvSpPr/>
          <p:nvPr/>
        </p:nvSpPr>
        <p:spPr>
          <a:xfrm>
            <a:off x="2371725" y="5105400"/>
            <a:ext cx="1295400" cy="457200"/>
          </a:xfrm>
          <a:prstGeom prst="right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dirty="0"/>
          </a:p>
        </p:txBody>
      </p:sp>
      <p:sp>
        <p:nvSpPr>
          <p:cNvPr id="114708" name="TextBox 22"/>
          <p:cNvSpPr txBox="1">
            <a:spLocks noChangeArrowheads="1"/>
          </p:cNvSpPr>
          <p:nvPr/>
        </p:nvSpPr>
        <p:spPr bwMode="auto">
          <a:xfrm>
            <a:off x="2559050" y="5187950"/>
            <a:ext cx="762581" cy="276999"/>
          </a:xfrm>
          <a:prstGeom prst="rect">
            <a:avLst/>
          </a:prstGeom>
          <a:noFill/>
          <a:ln w="9525">
            <a:noFill/>
            <a:miter lim="800000"/>
            <a:headEnd/>
            <a:tailEnd/>
          </a:ln>
        </p:spPr>
        <p:txBody>
          <a:bodyPr wrap="none">
            <a:spAutoFit/>
          </a:bodyPr>
          <a:lstStyle/>
          <a:p>
            <a:r>
              <a:rPr lang="en-US" sz="1200" dirty="0">
                <a:latin typeface="Calibri" pitchFamily="34" charset="0"/>
              </a:rPr>
              <a:t>Snapshot</a:t>
            </a:r>
          </a:p>
        </p:txBody>
      </p:sp>
      <p:sp>
        <p:nvSpPr>
          <p:cNvPr id="28" name="Arc 27"/>
          <p:cNvSpPr/>
          <p:nvPr/>
        </p:nvSpPr>
        <p:spPr>
          <a:xfrm flipH="1">
            <a:off x="2057400" y="3581400"/>
            <a:ext cx="5562600" cy="990600"/>
          </a:xfrm>
          <a:prstGeom prst="arc">
            <a:avLst>
              <a:gd name="adj1" fmla="val 11193815"/>
              <a:gd name="adj2" fmla="val 1074955"/>
            </a:avLst>
          </a:prstGeom>
          <a:ln>
            <a:headEnd type="triangle" w="med" len="med"/>
            <a:tailEnd type="none" w="med" len="med"/>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dirty="0"/>
          </a:p>
        </p:txBody>
      </p:sp>
      <p:pic>
        <p:nvPicPr>
          <p:cNvPr id="37" name="Picture 36" descr="VM.png"/>
          <p:cNvPicPr>
            <a:picLocks noChangeAspect="1"/>
          </p:cNvPicPr>
          <p:nvPr/>
        </p:nvPicPr>
        <p:blipFill>
          <a:blip r:embed="rId7" cstate="print"/>
          <a:stretch>
            <a:fillRect/>
          </a:stretch>
        </p:blipFill>
        <p:spPr>
          <a:xfrm>
            <a:off x="6993835" y="2353270"/>
            <a:ext cx="473765" cy="6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4711" name="Picture 38" descr="Hypervisor.png"/>
          <p:cNvPicPr>
            <a:picLocks noChangeAspect="1"/>
          </p:cNvPicPr>
          <p:nvPr/>
        </p:nvPicPr>
        <p:blipFill>
          <a:blip r:embed="rId8" cstate="print"/>
          <a:srcRect b="33888"/>
          <a:stretch>
            <a:fillRect/>
          </a:stretch>
        </p:blipFill>
        <p:spPr bwMode="auto">
          <a:xfrm>
            <a:off x="6553200" y="2962275"/>
            <a:ext cx="2146300" cy="838200"/>
          </a:xfrm>
          <a:prstGeom prst="rect">
            <a:avLst/>
          </a:prstGeom>
          <a:noFill/>
          <a:ln w="9525">
            <a:noFill/>
            <a:miter lim="800000"/>
            <a:headEnd/>
            <a:tailEnd/>
          </a:ln>
        </p:spPr>
      </p:pic>
      <p:sp>
        <p:nvSpPr>
          <p:cNvPr id="47" name="TextBox 46"/>
          <p:cNvSpPr txBox="1"/>
          <p:nvPr/>
        </p:nvSpPr>
        <p:spPr>
          <a:xfrm>
            <a:off x="1828800" y="2057400"/>
            <a:ext cx="2133600" cy="817563"/>
          </a:xfrm>
          <a:prstGeom prst="roundRect">
            <a:avLst/>
          </a:prstGeom>
          <a:noFill/>
          <a:ln w="28575">
            <a:solidFill>
              <a:schemeClr val="tx1"/>
            </a:solidFill>
          </a:ln>
        </p:spPr>
        <p:txBody>
          <a:bodyPr>
            <a:spAutoFit/>
          </a:bodyPr>
          <a:lstStyle/>
          <a:p>
            <a:pPr>
              <a:defRPr/>
            </a:pPr>
            <a:r>
              <a:rPr lang="en-US" sz="1400" dirty="0">
                <a:latin typeface="Calibri" pitchFamily="34" charset="0"/>
              </a:rPr>
              <a:t>Step 1: Converter server installs agent on source physical machine</a:t>
            </a:r>
          </a:p>
        </p:txBody>
      </p:sp>
      <p:sp>
        <p:nvSpPr>
          <p:cNvPr id="48" name="TextBox 47"/>
          <p:cNvSpPr txBox="1"/>
          <p:nvPr/>
        </p:nvSpPr>
        <p:spPr>
          <a:xfrm>
            <a:off x="1878013" y="5527675"/>
            <a:ext cx="2286000" cy="577850"/>
          </a:xfrm>
          <a:prstGeom prst="roundRect">
            <a:avLst/>
          </a:prstGeom>
          <a:noFill/>
          <a:ln w="28575">
            <a:solidFill>
              <a:schemeClr val="tx1"/>
            </a:solidFill>
          </a:ln>
        </p:spPr>
        <p:txBody>
          <a:bodyPr>
            <a:spAutoFit/>
          </a:bodyPr>
          <a:lstStyle/>
          <a:p>
            <a:pPr>
              <a:defRPr/>
            </a:pPr>
            <a:r>
              <a:rPr lang="en-US" sz="1400" dirty="0">
                <a:latin typeface="Calibri" pitchFamily="34" charset="0"/>
              </a:rPr>
              <a:t>Step 2: Agent takes snapshot of source volume</a:t>
            </a:r>
          </a:p>
        </p:txBody>
      </p:sp>
      <p:sp>
        <p:nvSpPr>
          <p:cNvPr id="55" name="TextBox 54"/>
          <p:cNvSpPr txBox="1"/>
          <p:nvPr/>
        </p:nvSpPr>
        <p:spPr>
          <a:xfrm>
            <a:off x="4953000" y="2209800"/>
            <a:ext cx="1905000" cy="579438"/>
          </a:xfrm>
          <a:prstGeom prst="roundRect">
            <a:avLst/>
          </a:prstGeom>
          <a:noFill/>
          <a:ln w="28575">
            <a:solidFill>
              <a:schemeClr val="tx1"/>
            </a:solidFill>
          </a:ln>
        </p:spPr>
        <p:txBody>
          <a:bodyPr>
            <a:spAutoFit/>
          </a:bodyPr>
          <a:lstStyle/>
          <a:p>
            <a:pPr>
              <a:defRPr/>
            </a:pPr>
            <a:r>
              <a:rPr lang="en-US" sz="1400" dirty="0">
                <a:latin typeface="Calibri" pitchFamily="34" charset="0"/>
              </a:rPr>
              <a:t>Step 3: Creates VM on destination machine</a:t>
            </a:r>
          </a:p>
        </p:txBody>
      </p:sp>
      <p:sp>
        <p:nvSpPr>
          <p:cNvPr id="56" name="TextBox 55"/>
          <p:cNvSpPr txBox="1"/>
          <p:nvPr/>
        </p:nvSpPr>
        <p:spPr>
          <a:xfrm>
            <a:off x="3733800" y="3962400"/>
            <a:ext cx="1905000" cy="579438"/>
          </a:xfrm>
          <a:prstGeom prst="roundRect">
            <a:avLst/>
          </a:prstGeom>
          <a:noFill/>
          <a:ln w="28575">
            <a:solidFill>
              <a:schemeClr val="tx1"/>
            </a:solidFill>
          </a:ln>
        </p:spPr>
        <p:txBody>
          <a:bodyPr>
            <a:spAutoFit/>
          </a:bodyPr>
          <a:lstStyle/>
          <a:p>
            <a:pPr>
              <a:defRPr/>
            </a:pPr>
            <a:r>
              <a:rPr lang="en-US" sz="1400" dirty="0">
                <a:latin typeface="Calibri" pitchFamily="34" charset="0"/>
              </a:rPr>
              <a:t>Step 4: Clones source disk to VM disk</a:t>
            </a:r>
          </a:p>
        </p:txBody>
      </p:sp>
      <p:sp>
        <p:nvSpPr>
          <p:cNvPr id="114717" name="TextBox 29"/>
          <p:cNvSpPr txBox="1">
            <a:spLocks noChangeArrowheads="1"/>
          </p:cNvSpPr>
          <p:nvPr/>
        </p:nvSpPr>
        <p:spPr bwMode="auto">
          <a:xfrm>
            <a:off x="3066630" y="4724400"/>
            <a:ext cx="619080" cy="2308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Snapshot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a:stCxn id="18" idx="1"/>
          </p:cNvCxnSpPr>
          <p:nvPr/>
        </p:nvCxnSpPr>
        <p:spPr>
          <a:xfrm rot="10800000">
            <a:off x="4800600" y="3657600"/>
            <a:ext cx="2409825" cy="809625"/>
          </a:xfrm>
          <a:prstGeom prst="line">
            <a:avLst/>
          </a:prstGeom>
        </p:spPr>
        <p:style>
          <a:lnRef idx="2">
            <a:schemeClr val="accent1"/>
          </a:lnRef>
          <a:fillRef idx="0">
            <a:schemeClr val="accent1"/>
          </a:fillRef>
          <a:effectRef idx="1">
            <a:schemeClr val="accent1"/>
          </a:effectRef>
          <a:fontRef idx="minor">
            <a:schemeClr val="tx1"/>
          </a:fontRef>
        </p:style>
      </p:cxnSp>
      <p:sp>
        <p:nvSpPr>
          <p:cNvPr id="116738" name="Title 6"/>
          <p:cNvSpPr>
            <a:spLocks noGrp="1"/>
          </p:cNvSpPr>
          <p:nvPr>
            <p:ph type="title"/>
          </p:nvPr>
        </p:nvSpPr>
        <p:spPr/>
        <p:txBody>
          <a:bodyPr/>
          <a:lstStyle/>
          <a:p>
            <a:r>
              <a:rPr lang="en-US" dirty="0"/>
              <a:t>Hot Conversion Process (contd.)</a:t>
            </a:r>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A204824A-8BF3-4EAC-A64C-1C37C2578295}" type="slidenum">
              <a:rPr lang="en-US" smtClean="0"/>
              <a:pPr>
                <a:defRPr/>
              </a:pPr>
              <a:t>28</a:t>
            </a:fld>
            <a:endParaRPr lang="en-US" dirty="0"/>
          </a:p>
        </p:txBody>
      </p:sp>
      <p:pic>
        <p:nvPicPr>
          <p:cNvPr id="116741" name="Picture 10" descr="Host.png"/>
          <p:cNvPicPr>
            <a:picLocks noChangeAspect="1"/>
          </p:cNvPicPr>
          <p:nvPr/>
        </p:nvPicPr>
        <p:blipFill>
          <a:blip r:embed="rId3" cstate="print"/>
          <a:srcRect/>
          <a:stretch>
            <a:fillRect/>
          </a:stretch>
        </p:blipFill>
        <p:spPr bwMode="auto">
          <a:xfrm>
            <a:off x="4195763" y="762000"/>
            <a:ext cx="838200" cy="1331913"/>
          </a:xfrm>
          <a:prstGeom prst="rect">
            <a:avLst/>
          </a:prstGeom>
          <a:noFill/>
          <a:ln w="9525">
            <a:noFill/>
            <a:miter lim="800000"/>
            <a:headEnd/>
            <a:tailEnd/>
          </a:ln>
        </p:spPr>
      </p:pic>
      <p:sp>
        <p:nvSpPr>
          <p:cNvPr id="116742" name="TextBox 11"/>
          <p:cNvSpPr txBox="1">
            <a:spLocks noChangeArrowheads="1"/>
          </p:cNvSpPr>
          <p:nvPr/>
        </p:nvSpPr>
        <p:spPr bwMode="auto">
          <a:xfrm>
            <a:off x="5140600" y="914400"/>
            <a:ext cx="1367875"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Converter server </a:t>
            </a:r>
          </a:p>
          <a:p>
            <a:pPr algn="ctr"/>
            <a:r>
              <a:rPr lang="en-US" sz="1200" b="1" dirty="0">
                <a:latin typeface="Calibri" pitchFamily="34" charset="0"/>
              </a:rPr>
              <a:t>running converter </a:t>
            </a:r>
          </a:p>
          <a:p>
            <a:pPr algn="ctr"/>
            <a:r>
              <a:rPr lang="en-US" sz="1200" b="1" dirty="0">
                <a:latin typeface="Calibri" pitchFamily="34" charset="0"/>
              </a:rPr>
              <a:t>software</a:t>
            </a:r>
          </a:p>
        </p:txBody>
      </p:sp>
      <p:pic>
        <p:nvPicPr>
          <p:cNvPr id="116743" name="Picture 12" descr="Host.png"/>
          <p:cNvPicPr>
            <a:picLocks noChangeAspect="1"/>
          </p:cNvPicPr>
          <p:nvPr/>
        </p:nvPicPr>
        <p:blipFill>
          <a:blip r:embed="rId3" cstate="print"/>
          <a:srcRect/>
          <a:stretch>
            <a:fillRect/>
          </a:stretch>
        </p:blipFill>
        <p:spPr bwMode="auto">
          <a:xfrm>
            <a:off x="1219200" y="3048000"/>
            <a:ext cx="838200" cy="1331913"/>
          </a:xfrm>
          <a:prstGeom prst="rect">
            <a:avLst/>
          </a:prstGeom>
          <a:noFill/>
          <a:ln w="9525">
            <a:noFill/>
            <a:miter lim="800000"/>
            <a:headEnd/>
            <a:tailEnd/>
          </a:ln>
        </p:spPr>
      </p:pic>
      <p:sp>
        <p:nvSpPr>
          <p:cNvPr id="116744" name="TextBox 13"/>
          <p:cNvSpPr txBox="1">
            <a:spLocks noChangeArrowheads="1"/>
          </p:cNvSpPr>
          <p:nvPr/>
        </p:nvSpPr>
        <p:spPr bwMode="auto">
          <a:xfrm>
            <a:off x="975487" y="4383088"/>
            <a:ext cx="1162113"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Powered-on </a:t>
            </a:r>
          </a:p>
          <a:p>
            <a:pPr algn="ctr"/>
            <a:r>
              <a:rPr lang="en-US" sz="1200" b="1" dirty="0">
                <a:latin typeface="Calibri" pitchFamily="34" charset="0"/>
              </a:rPr>
              <a:t>Source Physical</a:t>
            </a:r>
          </a:p>
          <a:p>
            <a:pPr algn="ctr"/>
            <a:r>
              <a:rPr lang="en-US" sz="1200" b="1" dirty="0">
                <a:latin typeface="Calibri" pitchFamily="34" charset="0"/>
              </a:rPr>
              <a:t>Machine</a:t>
            </a:r>
          </a:p>
        </p:txBody>
      </p:sp>
      <p:pic>
        <p:nvPicPr>
          <p:cNvPr id="116745" name="Picture 17" descr="Host.png"/>
          <p:cNvPicPr>
            <a:picLocks noChangeAspect="1"/>
          </p:cNvPicPr>
          <p:nvPr/>
        </p:nvPicPr>
        <p:blipFill>
          <a:blip r:embed="rId3" cstate="print"/>
          <a:srcRect/>
          <a:stretch>
            <a:fillRect/>
          </a:stretch>
        </p:blipFill>
        <p:spPr bwMode="auto">
          <a:xfrm>
            <a:off x="7210425" y="3800475"/>
            <a:ext cx="838200" cy="1333500"/>
          </a:xfrm>
          <a:prstGeom prst="rect">
            <a:avLst/>
          </a:prstGeom>
          <a:noFill/>
          <a:ln w="9525">
            <a:noFill/>
            <a:miter lim="800000"/>
            <a:headEnd/>
            <a:tailEnd/>
          </a:ln>
        </p:spPr>
      </p:pic>
      <p:sp>
        <p:nvSpPr>
          <p:cNvPr id="116746" name="TextBox 18"/>
          <p:cNvSpPr txBox="1">
            <a:spLocks noChangeArrowheads="1"/>
          </p:cNvSpPr>
          <p:nvPr/>
        </p:nvSpPr>
        <p:spPr bwMode="auto">
          <a:xfrm>
            <a:off x="6891084" y="5181600"/>
            <a:ext cx="1470531" cy="646331"/>
          </a:xfrm>
          <a:prstGeom prst="rect">
            <a:avLst/>
          </a:prstGeom>
          <a:noFill/>
          <a:ln w="9525">
            <a:noFill/>
            <a:miter lim="800000"/>
            <a:headEnd/>
            <a:tailEnd/>
          </a:ln>
        </p:spPr>
        <p:txBody>
          <a:bodyPr wrap="none">
            <a:spAutoFit/>
          </a:bodyPr>
          <a:lstStyle/>
          <a:p>
            <a:pPr algn="ctr"/>
            <a:r>
              <a:rPr lang="en-US" sz="1200" b="1" dirty="0">
                <a:latin typeface="Calibri" pitchFamily="34" charset="0"/>
              </a:rPr>
              <a:t>Destination Physical</a:t>
            </a:r>
          </a:p>
          <a:p>
            <a:pPr algn="ctr"/>
            <a:r>
              <a:rPr lang="en-US" sz="1200" b="1" dirty="0">
                <a:latin typeface="Calibri" pitchFamily="34" charset="0"/>
              </a:rPr>
              <a:t>Machine running</a:t>
            </a:r>
          </a:p>
          <a:p>
            <a:pPr algn="ctr"/>
            <a:r>
              <a:rPr lang="en-US" sz="1200" b="1" dirty="0">
                <a:latin typeface="Calibri" pitchFamily="34" charset="0"/>
              </a:rPr>
              <a:t>hypervisor</a:t>
            </a:r>
          </a:p>
        </p:txBody>
      </p:sp>
      <p:pic>
        <p:nvPicPr>
          <p:cNvPr id="116747" name="Picture 26" descr="Blue Cloud.png"/>
          <p:cNvPicPr>
            <a:picLocks noChangeAspect="1"/>
          </p:cNvPicPr>
          <p:nvPr/>
        </p:nvPicPr>
        <p:blipFill>
          <a:blip r:embed="rId4" cstate="print"/>
          <a:srcRect/>
          <a:stretch>
            <a:fillRect/>
          </a:stretch>
        </p:blipFill>
        <p:spPr bwMode="auto">
          <a:xfrm>
            <a:off x="3590925" y="2752725"/>
            <a:ext cx="1895475" cy="981075"/>
          </a:xfrm>
          <a:prstGeom prst="rect">
            <a:avLst/>
          </a:prstGeom>
          <a:noFill/>
          <a:ln w="9525">
            <a:noFill/>
            <a:miter lim="800000"/>
            <a:headEnd/>
            <a:tailEnd/>
          </a:ln>
        </p:spPr>
      </p:pic>
      <p:pic>
        <p:nvPicPr>
          <p:cNvPr id="116748" name="Picture 31" descr="Blue Volume.png"/>
          <p:cNvPicPr>
            <a:picLocks noChangeAspect="1"/>
          </p:cNvPicPr>
          <p:nvPr/>
        </p:nvPicPr>
        <p:blipFill>
          <a:blip r:embed="rId5" cstate="print"/>
          <a:srcRect/>
          <a:stretch>
            <a:fillRect/>
          </a:stretch>
        </p:blipFill>
        <p:spPr bwMode="auto">
          <a:xfrm>
            <a:off x="2219325" y="4495800"/>
            <a:ext cx="704850" cy="647700"/>
          </a:xfrm>
          <a:prstGeom prst="rect">
            <a:avLst/>
          </a:prstGeom>
          <a:noFill/>
          <a:ln w="9525">
            <a:noFill/>
            <a:miter lim="800000"/>
            <a:headEnd/>
            <a:tailEnd/>
          </a:ln>
        </p:spPr>
      </p:pic>
      <p:pic>
        <p:nvPicPr>
          <p:cNvPr id="116749" name="Picture 32" descr="Blue Storage 50.png"/>
          <p:cNvPicPr>
            <a:picLocks noChangeAspect="1"/>
          </p:cNvPicPr>
          <p:nvPr/>
        </p:nvPicPr>
        <p:blipFill>
          <a:blip r:embed="rId6" cstate="print"/>
          <a:srcRect/>
          <a:stretch>
            <a:fillRect/>
          </a:stretch>
        </p:blipFill>
        <p:spPr bwMode="auto">
          <a:xfrm>
            <a:off x="3133725" y="4572000"/>
            <a:ext cx="698500" cy="533400"/>
          </a:xfrm>
          <a:prstGeom prst="rect">
            <a:avLst/>
          </a:prstGeom>
          <a:noFill/>
          <a:ln w="9525">
            <a:noFill/>
            <a:miter lim="800000"/>
            <a:headEnd/>
            <a:tailEnd/>
          </a:ln>
        </p:spPr>
      </p:pic>
      <p:cxnSp>
        <p:nvCxnSpPr>
          <p:cNvPr id="35" name="Straight Connector 34"/>
          <p:cNvCxnSpPr>
            <a:stCxn id="13" idx="3"/>
          </p:cNvCxnSpPr>
          <p:nvPr/>
        </p:nvCxnSpPr>
        <p:spPr>
          <a:xfrm flipV="1">
            <a:off x="2057400" y="3505200"/>
            <a:ext cx="1600200" cy="20955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1" idx="2"/>
            <a:endCxn id="27" idx="0"/>
          </p:cNvCxnSpPr>
          <p:nvPr/>
        </p:nvCxnSpPr>
        <p:spPr>
          <a:xfrm rot="5400000">
            <a:off x="4247357" y="2385219"/>
            <a:ext cx="658812" cy="7620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1219200" y="3505200"/>
            <a:ext cx="838200" cy="304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a:latin typeface="Calibri" pitchFamily="34" charset="0"/>
              </a:rPr>
              <a:t>Agent</a:t>
            </a:r>
          </a:p>
        </p:txBody>
      </p:sp>
      <p:sp>
        <p:nvSpPr>
          <p:cNvPr id="26" name="Right Arrow 25"/>
          <p:cNvSpPr/>
          <p:nvPr/>
        </p:nvSpPr>
        <p:spPr>
          <a:xfrm>
            <a:off x="2371725" y="5105400"/>
            <a:ext cx="1295400" cy="457200"/>
          </a:xfrm>
          <a:prstGeom prst="right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dirty="0">
              <a:latin typeface="Calibri" pitchFamily="34" charset="0"/>
            </a:endParaRPr>
          </a:p>
        </p:txBody>
      </p:sp>
      <p:sp>
        <p:nvSpPr>
          <p:cNvPr id="116755" name="TextBox 22"/>
          <p:cNvSpPr txBox="1">
            <a:spLocks noChangeArrowheads="1"/>
          </p:cNvSpPr>
          <p:nvPr/>
        </p:nvSpPr>
        <p:spPr bwMode="auto">
          <a:xfrm>
            <a:off x="2559050" y="5187950"/>
            <a:ext cx="762581" cy="276999"/>
          </a:xfrm>
          <a:prstGeom prst="rect">
            <a:avLst/>
          </a:prstGeom>
          <a:noFill/>
          <a:ln w="9525">
            <a:noFill/>
            <a:miter lim="800000"/>
            <a:headEnd/>
            <a:tailEnd/>
          </a:ln>
        </p:spPr>
        <p:txBody>
          <a:bodyPr wrap="none">
            <a:spAutoFit/>
          </a:bodyPr>
          <a:lstStyle/>
          <a:p>
            <a:r>
              <a:rPr lang="en-US" sz="1200" dirty="0">
                <a:latin typeface="Calibri" pitchFamily="34" charset="0"/>
              </a:rPr>
              <a:t>Snapshot</a:t>
            </a:r>
          </a:p>
        </p:txBody>
      </p:sp>
      <p:pic>
        <p:nvPicPr>
          <p:cNvPr id="37" name="Picture 36" descr="VM.png"/>
          <p:cNvPicPr>
            <a:picLocks noChangeAspect="1"/>
          </p:cNvPicPr>
          <p:nvPr/>
        </p:nvPicPr>
        <p:blipFill>
          <a:blip r:embed="rId7" cstate="print"/>
          <a:stretch>
            <a:fillRect/>
          </a:stretch>
        </p:blipFill>
        <p:spPr>
          <a:xfrm>
            <a:off x="6629400" y="2353270"/>
            <a:ext cx="473765" cy="6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6757" name="Picture 38" descr="Hypervisor.png"/>
          <p:cNvPicPr>
            <a:picLocks noChangeAspect="1"/>
          </p:cNvPicPr>
          <p:nvPr/>
        </p:nvPicPr>
        <p:blipFill>
          <a:blip r:embed="rId8" cstate="print"/>
          <a:srcRect b="33888"/>
          <a:stretch>
            <a:fillRect/>
          </a:stretch>
        </p:blipFill>
        <p:spPr bwMode="auto">
          <a:xfrm>
            <a:off x="6553200" y="2962275"/>
            <a:ext cx="2146300" cy="838200"/>
          </a:xfrm>
          <a:prstGeom prst="rect">
            <a:avLst/>
          </a:prstGeom>
          <a:noFill/>
          <a:ln w="9525">
            <a:noFill/>
            <a:miter lim="800000"/>
            <a:headEnd/>
            <a:tailEnd/>
          </a:ln>
        </p:spPr>
      </p:pic>
      <p:pic>
        <p:nvPicPr>
          <p:cNvPr id="116758" name="Picture 19" descr="AP_OS Single.png"/>
          <p:cNvPicPr>
            <a:picLocks noChangeAspect="1"/>
          </p:cNvPicPr>
          <p:nvPr/>
        </p:nvPicPr>
        <p:blipFill>
          <a:blip r:embed="rId9" cstate="print"/>
          <a:srcRect/>
          <a:stretch>
            <a:fillRect/>
          </a:stretch>
        </p:blipFill>
        <p:spPr bwMode="auto">
          <a:xfrm>
            <a:off x="6729413" y="2393950"/>
            <a:ext cx="263525" cy="425450"/>
          </a:xfrm>
          <a:prstGeom prst="rect">
            <a:avLst/>
          </a:prstGeom>
          <a:noFill/>
          <a:ln w="9525">
            <a:noFill/>
            <a:miter lim="800000"/>
            <a:headEnd/>
            <a:tailEnd/>
          </a:ln>
        </p:spPr>
      </p:pic>
      <p:grpSp>
        <p:nvGrpSpPr>
          <p:cNvPr id="30" name="Group 29"/>
          <p:cNvGrpSpPr/>
          <p:nvPr/>
        </p:nvGrpSpPr>
        <p:grpSpPr>
          <a:xfrm>
            <a:off x="2057400" y="3124200"/>
            <a:ext cx="4572000" cy="381000"/>
            <a:chOff x="2057400" y="3124200"/>
            <a:chExt cx="4572000" cy="381000"/>
          </a:xfrm>
        </p:grpSpPr>
        <p:cxnSp>
          <p:nvCxnSpPr>
            <p:cNvPr id="36" name="Straight Arrow Connector 35"/>
            <p:cNvCxnSpPr/>
            <p:nvPr/>
          </p:nvCxnSpPr>
          <p:spPr bwMode="auto">
            <a:xfrm>
              <a:off x="2057400" y="3325812"/>
              <a:ext cx="4572000" cy="1588"/>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5" name="Rounded Rectangle 44"/>
            <p:cNvSpPr/>
            <p:nvPr/>
          </p:nvSpPr>
          <p:spPr bwMode="auto">
            <a:xfrm>
              <a:off x="3276600" y="3124200"/>
              <a:ext cx="2133600" cy="381000"/>
            </a:xfrm>
            <a:prstGeom prst="roundRect">
              <a:avLst/>
            </a:prstGeom>
            <a:ln w="38100"/>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latin typeface="Calibri" pitchFamily="34" charset="0"/>
                </a:rPr>
                <a:t>Reconfiguration</a:t>
              </a:r>
            </a:p>
          </p:txBody>
        </p:sp>
      </p:grpSp>
      <p:sp>
        <p:nvSpPr>
          <p:cNvPr id="49" name="TextBox 48"/>
          <p:cNvSpPr txBox="1"/>
          <p:nvPr/>
        </p:nvSpPr>
        <p:spPr>
          <a:xfrm>
            <a:off x="1981200" y="2163763"/>
            <a:ext cx="2133600" cy="579437"/>
          </a:xfrm>
          <a:prstGeom prst="roundRect">
            <a:avLst/>
          </a:prstGeom>
          <a:noFill/>
          <a:ln w="28575">
            <a:solidFill>
              <a:schemeClr val="tx1"/>
            </a:solidFill>
          </a:ln>
        </p:spPr>
        <p:txBody>
          <a:bodyPr>
            <a:spAutoFit/>
          </a:bodyPr>
          <a:lstStyle/>
          <a:p>
            <a:pPr>
              <a:defRPr/>
            </a:pPr>
            <a:r>
              <a:rPr lang="en-US" sz="1400" dirty="0">
                <a:latin typeface="Calibri" pitchFamily="34" charset="0"/>
              </a:rPr>
              <a:t>Step 5: Synchronizes and reconfigures the VM</a:t>
            </a:r>
          </a:p>
        </p:txBody>
      </p:sp>
      <p:sp>
        <p:nvSpPr>
          <p:cNvPr id="50" name="TextBox 49"/>
          <p:cNvSpPr txBox="1"/>
          <p:nvPr/>
        </p:nvSpPr>
        <p:spPr>
          <a:xfrm>
            <a:off x="6553200" y="1868488"/>
            <a:ext cx="2286000" cy="341312"/>
          </a:xfrm>
          <a:prstGeom prst="roundRect">
            <a:avLst/>
          </a:prstGeom>
          <a:noFill/>
          <a:ln w="28575">
            <a:solidFill>
              <a:schemeClr val="tx1"/>
            </a:solidFill>
          </a:ln>
        </p:spPr>
        <p:txBody>
          <a:bodyPr>
            <a:spAutoFit/>
          </a:bodyPr>
          <a:lstStyle/>
          <a:p>
            <a:pPr>
              <a:defRPr/>
            </a:pPr>
            <a:r>
              <a:rPr lang="en-US" sz="1400" dirty="0">
                <a:latin typeface="Calibri" pitchFamily="34" charset="0"/>
              </a:rPr>
              <a:t>Step 6: VM is ready to run</a:t>
            </a:r>
          </a:p>
        </p:txBody>
      </p:sp>
      <p:sp>
        <p:nvSpPr>
          <p:cNvPr id="31" name="TextBox 23"/>
          <p:cNvSpPr txBox="1">
            <a:spLocks noChangeArrowheads="1"/>
          </p:cNvSpPr>
          <p:nvPr/>
        </p:nvSpPr>
        <p:spPr bwMode="auto">
          <a:xfrm>
            <a:off x="2171700" y="4643438"/>
            <a:ext cx="550151" cy="3693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Source</a:t>
            </a:r>
          </a:p>
          <a:p>
            <a:r>
              <a:rPr lang="en-US" sz="900" dirty="0">
                <a:solidFill>
                  <a:schemeClr val="bg1"/>
                </a:solidFill>
                <a:latin typeface="Calibri" pitchFamily="34" charset="0"/>
              </a:rPr>
              <a:t>Volume</a:t>
            </a:r>
          </a:p>
        </p:txBody>
      </p:sp>
      <p:sp>
        <p:nvSpPr>
          <p:cNvPr id="32" name="TextBox 29"/>
          <p:cNvSpPr txBox="1">
            <a:spLocks noChangeArrowheads="1"/>
          </p:cNvSpPr>
          <p:nvPr/>
        </p:nvSpPr>
        <p:spPr bwMode="auto">
          <a:xfrm>
            <a:off x="3066630" y="4724400"/>
            <a:ext cx="619080" cy="2308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Snapshot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6"/>
          <p:cNvSpPr>
            <a:spLocks noGrp="1"/>
          </p:cNvSpPr>
          <p:nvPr>
            <p:ph type="title"/>
          </p:nvPr>
        </p:nvSpPr>
        <p:spPr/>
        <p:txBody>
          <a:bodyPr/>
          <a:lstStyle/>
          <a:p>
            <a:r>
              <a:rPr lang="en-US" dirty="0"/>
              <a:t>Cold Conversion Process</a:t>
            </a: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
        <p:nvSpPr>
          <p:cNvPr id="9" name="Slide Number Placeholder 5"/>
          <p:cNvSpPr>
            <a:spLocks noGrp="1"/>
          </p:cNvSpPr>
          <p:nvPr>
            <p:ph type="sldNum" sz="quarter" idx="11"/>
          </p:nvPr>
        </p:nvSpPr>
        <p:spPr/>
        <p:txBody>
          <a:bodyPr/>
          <a:lstStyle/>
          <a:p>
            <a:pPr>
              <a:defRPr/>
            </a:pPr>
            <a:fld id="{1A8D0471-ED07-499E-8744-F87CC76DB3D5}" type="slidenum">
              <a:rPr lang="en-US" smtClean="0">
                <a:solidFill>
                  <a:srgbClr val="000000">
                    <a:lumMod val="75000"/>
                    <a:lumOff val="25000"/>
                  </a:srgbClr>
                </a:solidFill>
              </a:rPr>
              <a:pPr>
                <a:defRPr/>
              </a:pPr>
              <a:t>29</a:t>
            </a:fld>
            <a:endParaRPr lang="en-US" dirty="0">
              <a:solidFill>
                <a:srgbClr val="000000">
                  <a:lumMod val="75000"/>
                  <a:lumOff val="25000"/>
                </a:srgbClr>
              </a:solidFill>
            </a:endParaRPr>
          </a:p>
        </p:txBody>
      </p:sp>
      <p:cxnSp>
        <p:nvCxnSpPr>
          <p:cNvPr id="6" name="Straight Connector 5"/>
          <p:cNvCxnSpPr>
            <a:stCxn id="15" idx="1"/>
          </p:cNvCxnSpPr>
          <p:nvPr/>
        </p:nvCxnSpPr>
        <p:spPr>
          <a:xfrm rot="10800000">
            <a:off x="4800600" y="3656013"/>
            <a:ext cx="2409825" cy="809625"/>
          </a:xfrm>
          <a:prstGeom prst="line">
            <a:avLst/>
          </a:prstGeom>
        </p:spPr>
        <p:style>
          <a:lnRef idx="2">
            <a:schemeClr val="accent1"/>
          </a:lnRef>
          <a:fillRef idx="0">
            <a:schemeClr val="accent1"/>
          </a:fillRef>
          <a:effectRef idx="1">
            <a:schemeClr val="accent1"/>
          </a:effectRef>
          <a:fontRef idx="minor">
            <a:schemeClr val="tx1"/>
          </a:fontRef>
        </p:style>
      </p:cxnSp>
      <p:pic>
        <p:nvPicPr>
          <p:cNvPr id="118789" name="Picture 12" descr="Host.png"/>
          <p:cNvPicPr>
            <a:picLocks noChangeAspect="1"/>
          </p:cNvPicPr>
          <p:nvPr/>
        </p:nvPicPr>
        <p:blipFill>
          <a:blip r:embed="rId3" cstate="print"/>
          <a:srcRect/>
          <a:stretch>
            <a:fillRect/>
          </a:stretch>
        </p:blipFill>
        <p:spPr bwMode="auto">
          <a:xfrm>
            <a:off x="1219200" y="3046413"/>
            <a:ext cx="838200" cy="1331912"/>
          </a:xfrm>
          <a:prstGeom prst="rect">
            <a:avLst/>
          </a:prstGeom>
          <a:noFill/>
          <a:ln w="9525">
            <a:noFill/>
            <a:miter lim="800000"/>
            <a:headEnd/>
            <a:tailEnd/>
          </a:ln>
        </p:spPr>
      </p:pic>
      <p:sp>
        <p:nvSpPr>
          <p:cNvPr id="14" name="TextBox 13"/>
          <p:cNvSpPr txBox="1"/>
          <p:nvPr/>
        </p:nvSpPr>
        <p:spPr>
          <a:xfrm>
            <a:off x="762000" y="4381500"/>
            <a:ext cx="1371600" cy="738188"/>
          </a:xfrm>
          <a:prstGeom prst="rect">
            <a:avLst/>
          </a:prstGeom>
          <a:noFill/>
        </p:spPr>
        <p:txBody>
          <a:bodyPr wrap="none">
            <a:spAutoFit/>
          </a:bodyPr>
          <a:lstStyle/>
          <a:p>
            <a:pPr algn="ctr"/>
            <a:r>
              <a:rPr lang="en-US" sz="1400" b="1" dirty="0">
                <a:latin typeface="Calibri" pitchFamily="34" charset="0"/>
              </a:rPr>
              <a:t>Powered-on </a:t>
            </a:r>
          </a:p>
          <a:p>
            <a:pPr algn="ctr"/>
            <a:r>
              <a:rPr lang="en-US" sz="1400" b="1" dirty="0">
                <a:latin typeface="Calibri" pitchFamily="34" charset="0"/>
              </a:rPr>
              <a:t>Source Physical</a:t>
            </a:r>
          </a:p>
          <a:p>
            <a:pPr algn="ctr"/>
            <a:r>
              <a:rPr lang="en-US" sz="1400" b="1" dirty="0">
                <a:latin typeface="Calibri" pitchFamily="34" charset="0"/>
              </a:rPr>
              <a:t>Machine</a:t>
            </a:r>
          </a:p>
        </p:txBody>
      </p:sp>
      <p:pic>
        <p:nvPicPr>
          <p:cNvPr id="118791" name="Picture 14" descr="Host.png"/>
          <p:cNvPicPr>
            <a:picLocks noChangeAspect="1"/>
          </p:cNvPicPr>
          <p:nvPr/>
        </p:nvPicPr>
        <p:blipFill>
          <a:blip r:embed="rId3" cstate="print"/>
          <a:srcRect/>
          <a:stretch>
            <a:fillRect/>
          </a:stretch>
        </p:blipFill>
        <p:spPr bwMode="auto">
          <a:xfrm>
            <a:off x="7210425" y="3798888"/>
            <a:ext cx="838200" cy="1331912"/>
          </a:xfrm>
          <a:prstGeom prst="rect">
            <a:avLst/>
          </a:prstGeom>
          <a:noFill/>
          <a:ln w="9525">
            <a:noFill/>
            <a:miter lim="800000"/>
            <a:headEnd/>
            <a:tailEnd/>
          </a:ln>
        </p:spPr>
      </p:pic>
      <p:sp>
        <p:nvSpPr>
          <p:cNvPr id="16" name="TextBox 15"/>
          <p:cNvSpPr txBox="1"/>
          <p:nvPr/>
        </p:nvSpPr>
        <p:spPr>
          <a:xfrm>
            <a:off x="6765925" y="5180013"/>
            <a:ext cx="1722438" cy="738187"/>
          </a:xfrm>
          <a:prstGeom prst="rect">
            <a:avLst/>
          </a:prstGeom>
          <a:noFill/>
        </p:spPr>
        <p:txBody>
          <a:bodyPr wrap="none">
            <a:spAutoFit/>
          </a:bodyPr>
          <a:lstStyle/>
          <a:p>
            <a:pPr algn="ctr">
              <a:defRPr/>
            </a:pPr>
            <a:r>
              <a:rPr lang="en-US" sz="1400" b="1" dirty="0">
                <a:latin typeface="Calibri" pitchFamily="34" charset="0"/>
              </a:rPr>
              <a:t>Destination Physical</a:t>
            </a:r>
          </a:p>
          <a:p>
            <a:pPr algn="ctr">
              <a:defRPr/>
            </a:pPr>
            <a:r>
              <a:rPr lang="en-US" sz="1400" b="1" dirty="0">
                <a:latin typeface="Calibri" pitchFamily="34" charset="0"/>
              </a:rPr>
              <a:t>Machine (Running</a:t>
            </a:r>
          </a:p>
          <a:p>
            <a:pPr algn="ctr">
              <a:defRPr/>
            </a:pPr>
            <a:r>
              <a:rPr lang="en-US" sz="1400" b="1" dirty="0">
                <a:latin typeface="Calibri" pitchFamily="34" charset="0"/>
              </a:rPr>
              <a:t>Hypervisor)</a:t>
            </a:r>
          </a:p>
        </p:txBody>
      </p:sp>
      <p:pic>
        <p:nvPicPr>
          <p:cNvPr id="118793" name="Picture 16" descr="Blue Cloud.png"/>
          <p:cNvPicPr>
            <a:picLocks noChangeAspect="1"/>
          </p:cNvPicPr>
          <p:nvPr/>
        </p:nvPicPr>
        <p:blipFill>
          <a:blip r:embed="rId4" cstate="print"/>
          <a:srcRect/>
          <a:stretch>
            <a:fillRect/>
          </a:stretch>
        </p:blipFill>
        <p:spPr bwMode="auto">
          <a:xfrm>
            <a:off x="3590925" y="2751138"/>
            <a:ext cx="1895475" cy="981075"/>
          </a:xfrm>
          <a:prstGeom prst="rect">
            <a:avLst/>
          </a:prstGeom>
          <a:noFill/>
          <a:ln w="9525">
            <a:noFill/>
            <a:miter lim="800000"/>
            <a:headEnd/>
            <a:tailEnd/>
          </a:ln>
        </p:spPr>
      </p:pic>
      <p:pic>
        <p:nvPicPr>
          <p:cNvPr id="118794" name="Picture 17" descr="Blue Volume.png"/>
          <p:cNvPicPr>
            <a:picLocks noChangeAspect="1"/>
          </p:cNvPicPr>
          <p:nvPr/>
        </p:nvPicPr>
        <p:blipFill>
          <a:blip r:embed="rId5" cstate="print"/>
          <a:srcRect/>
          <a:stretch>
            <a:fillRect/>
          </a:stretch>
        </p:blipFill>
        <p:spPr bwMode="auto">
          <a:xfrm>
            <a:off x="2219325" y="4494213"/>
            <a:ext cx="704850" cy="647700"/>
          </a:xfrm>
          <a:prstGeom prst="rect">
            <a:avLst/>
          </a:prstGeom>
          <a:noFill/>
          <a:ln w="9525">
            <a:noFill/>
            <a:miter lim="800000"/>
            <a:headEnd/>
            <a:tailEnd/>
          </a:ln>
        </p:spPr>
      </p:pic>
      <p:cxnSp>
        <p:nvCxnSpPr>
          <p:cNvPr id="20" name="Straight Connector 19"/>
          <p:cNvCxnSpPr>
            <a:stCxn id="13" idx="3"/>
          </p:cNvCxnSpPr>
          <p:nvPr/>
        </p:nvCxnSpPr>
        <p:spPr>
          <a:xfrm flipV="1">
            <a:off x="2057400" y="3503613"/>
            <a:ext cx="1600200" cy="207962"/>
          </a:xfrm>
          <a:prstGeom prst="line">
            <a:avLst/>
          </a:prstGeom>
        </p:spPr>
        <p:style>
          <a:lnRef idx="2">
            <a:schemeClr val="accent1"/>
          </a:lnRef>
          <a:fillRef idx="0">
            <a:schemeClr val="accent1"/>
          </a:fillRef>
          <a:effectRef idx="1">
            <a:schemeClr val="accent1"/>
          </a:effectRef>
          <a:fontRef idx="minor">
            <a:schemeClr val="tx1"/>
          </a:fontRef>
        </p:style>
      </p:cxnSp>
      <p:pic>
        <p:nvPicPr>
          <p:cNvPr id="27" name="Picture 26" descr="VM.png"/>
          <p:cNvPicPr>
            <a:picLocks noChangeAspect="1"/>
          </p:cNvPicPr>
          <p:nvPr/>
        </p:nvPicPr>
        <p:blipFill>
          <a:blip r:embed="rId6" cstate="print"/>
          <a:stretch>
            <a:fillRect/>
          </a:stretch>
        </p:blipFill>
        <p:spPr>
          <a:xfrm>
            <a:off x="6993835" y="2351206"/>
            <a:ext cx="473765" cy="6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8801" name="Picture 27" descr="Hypervisor.png"/>
          <p:cNvPicPr>
            <a:picLocks noChangeAspect="1"/>
          </p:cNvPicPr>
          <p:nvPr/>
        </p:nvPicPr>
        <p:blipFill>
          <a:blip r:embed="rId7" cstate="print"/>
          <a:srcRect b="33888"/>
          <a:stretch>
            <a:fillRect/>
          </a:stretch>
        </p:blipFill>
        <p:spPr bwMode="auto">
          <a:xfrm>
            <a:off x="6553200" y="2960688"/>
            <a:ext cx="2146300" cy="838200"/>
          </a:xfrm>
          <a:prstGeom prst="rect">
            <a:avLst/>
          </a:prstGeom>
          <a:noFill/>
          <a:ln w="9525">
            <a:noFill/>
            <a:miter lim="800000"/>
            <a:headEnd/>
            <a:tailEnd/>
          </a:ln>
        </p:spPr>
      </p:pic>
      <p:sp>
        <p:nvSpPr>
          <p:cNvPr id="36" name="TextBox 35"/>
          <p:cNvSpPr txBox="1"/>
          <p:nvPr/>
        </p:nvSpPr>
        <p:spPr>
          <a:xfrm>
            <a:off x="609600" y="1936750"/>
            <a:ext cx="2133600" cy="817563"/>
          </a:xfrm>
          <a:prstGeom prst="roundRect">
            <a:avLst/>
          </a:prstGeom>
          <a:noFill/>
          <a:ln w="28575">
            <a:solidFill>
              <a:schemeClr val="tx1"/>
            </a:solidFill>
          </a:ln>
        </p:spPr>
        <p:txBody>
          <a:bodyPr>
            <a:spAutoFit/>
          </a:bodyPr>
          <a:lstStyle/>
          <a:p>
            <a:pPr>
              <a:defRPr/>
            </a:pPr>
            <a:r>
              <a:rPr lang="en-US" sz="1400" dirty="0">
                <a:latin typeface="Calibri" pitchFamily="34" charset="0"/>
              </a:rPr>
              <a:t>Step 1: Boot physical machine with converter boot CD</a:t>
            </a:r>
          </a:p>
        </p:txBody>
      </p:sp>
      <p:cxnSp>
        <p:nvCxnSpPr>
          <p:cNvPr id="40" name="Straight Arrow Connector 39"/>
          <p:cNvCxnSpPr/>
          <p:nvPr/>
        </p:nvCxnSpPr>
        <p:spPr>
          <a:xfrm flipV="1">
            <a:off x="2438400" y="2641600"/>
            <a:ext cx="4572000" cy="381000"/>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1" name="TextBox 40"/>
          <p:cNvSpPr txBox="1"/>
          <p:nvPr/>
        </p:nvSpPr>
        <p:spPr>
          <a:xfrm>
            <a:off x="4953000" y="1879600"/>
            <a:ext cx="1905000" cy="579438"/>
          </a:xfrm>
          <a:prstGeom prst="roundRect">
            <a:avLst/>
          </a:prstGeom>
          <a:noFill/>
          <a:ln w="28575">
            <a:solidFill>
              <a:schemeClr val="tx1"/>
            </a:solidFill>
          </a:ln>
        </p:spPr>
        <p:txBody>
          <a:bodyPr>
            <a:spAutoFit/>
          </a:bodyPr>
          <a:lstStyle/>
          <a:p>
            <a:pPr>
              <a:defRPr/>
            </a:pPr>
            <a:r>
              <a:rPr lang="en-US" sz="1400" dirty="0">
                <a:latin typeface="Calibri" pitchFamily="34" charset="0"/>
              </a:rPr>
              <a:t>Step 2: Creates VM on destination machine</a:t>
            </a:r>
          </a:p>
        </p:txBody>
      </p:sp>
      <p:pic>
        <p:nvPicPr>
          <p:cNvPr id="118803" name="Picture 33" descr="CD Icon.png"/>
          <p:cNvPicPr>
            <a:picLocks noChangeAspect="1"/>
          </p:cNvPicPr>
          <p:nvPr/>
        </p:nvPicPr>
        <p:blipFill>
          <a:blip r:embed="rId8" cstate="print"/>
          <a:srcRect/>
          <a:stretch>
            <a:fillRect/>
          </a:stretch>
        </p:blipFill>
        <p:spPr bwMode="auto">
          <a:xfrm>
            <a:off x="1739900" y="2817813"/>
            <a:ext cx="774700" cy="773112"/>
          </a:xfrm>
          <a:prstGeom prst="rect">
            <a:avLst/>
          </a:prstGeom>
          <a:noFill/>
          <a:ln w="9525">
            <a:noFill/>
            <a:miter lim="800000"/>
            <a:headEnd/>
            <a:tailEnd/>
          </a:ln>
        </p:spPr>
      </p:pic>
      <p:sp>
        <p:nvSpPr>
          <p:cNvPr id="26" name="TextBox 25"/>
          <p:cNvSpPr txBox="1"/>
          <p:nvPr/>
        </p:nvSpPr>
        <p:spPr>
          <a:xfrm>
            <a:off x="2171700" y="2689225"/>
            <a:ext cx="1552575" cy="307975"/>
          </a:xfrm>
          <a:prstGeom prst="rect">
            <a:avLst/>
          </a:prstGeom>
          <a:noFill/>
        </p:spPr>
        <p:txBody>
          <a:bodyPr wrap="none">
            <a:spAutoFit/>
          </a:bodyPr>
          <a:lstStyle/>
          <a:p>
            <a:pPr algn="ctr">
              <a:defRPr/>
            </a:pPr>
            <a:r>
              <a:rPr lang="en-US" sz="1400" b="1" dirty="0">
                <a:latin typeface="Calibri" pitchFamily="34" charset="0"/>
              </a:rPr>
              <a:t>Converter boot CD</a:t>
            </a:r>
          </a:p>
        </p:txBody>
      </p:sp>
      <p:sp>
        <p:nvSpPr>
          <p:cNvPr id="28" name="TextBox 23"/>
          <p:cNvSpPr txBox="1">
            <a:spLocks noChangeArrowheads="1"/>
          </p:cNvSpPr>
          <p:nvPr/>
        </p:nvSpPr>
        <p:spPr bwMode="auto">
          <a:xfrm>
            <a:off x="2171700" y="4643438"/>
            <a:ext cx="550151" cy="3693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Source</a:t>
            </a:r>
          </a:p>
          <a:p>
            <a:r>
              <a:rPr lang="en-US" sz="900" dirty="0">
                <a:solidFill>
                  <a:schemeClr val="bg1"/>
                </a:solidFill>
                <a:latin typeface="Calibri" pitchFamily="34" charset="0"/>
              </a:rPr>
              <a:t>Volume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5"/>
          <p:cNvSpPr>
            <a:spLocks noGrp="1"/>
          </p:cNvSpPr>
          <p:nvPr>
            <p:ph type="title"/>
          </p:nvPr>
        </p:nvSpPr>
        <p:spPr/>
        <p:txBody>
          <a:bodyPr/>
          <a:lstStyle/>
          <a:p>
            <a:r>
              <a:rPr lang="en-US" dirty="0"/>
              <a:t>Virtualized Data Center</a:t>
            </a:r>
          </a:p>
        </p:txBody>
      </p:sp>
      <p:sp>
        <p:nvSpPr>
          <p:cNvPr id="4" name="Footer Placeholder 3"/>
          <p:cNvSpPr>
            <a:spLocks noGrp="1"/>
          </p:cNvSpPr>
          <p:nvPr>
            <p:ph type="ftr" sz="quarter" idx="10"/>
          </p:nvPr>
        </p:nvSpPr>
        <p:spPr/>
        <p:txBody>
          <a:bodyPr/>
          <a:lstStyle/>
          <a:p>
            <a:pPr>
              <a:defRPr/>
            </a:pPr>
            <a:r>
              <a:rPr lang="en-US" dirty="0"/>
              <a:t>Virtualized Data Center – Compute</a:t>
            </a:r>
          </a:p>
        </p:txBody>
      </p:sp>
      <p:sp>
        <p:nvSpPr>
          <p:cNvPr id="5" name="Slide Number Placeholder 4"/>
          <p:cNvSpPr>
            <a:spLocks noGrp="1"/>
          </p:cNvSpPr>
          <p:nvPr>
            <p:ph type="sldNum" sz="quarter" idx="11"/>
          </p:nvPr>
        </p:nvSpPr>
        <p:spPr/>
        <p:txBody>
          <a:bodyPr/>
          <a:lstStyle/>
          <a:p>
            <a:pPr>
              <a:defRPr/>
            </a:pPr>
            <a:fld id="{877081F5-94C9-453A-ADF3-68908A4B17CC}" type="slidenum">
              <a:rPr lang="en-US" smtClean="0"/>
              <a:pPr>
                <a:defRPr/>
              </a:pPr>
              <a:t>3</a:t>
            </a:fld>
            <a:endParaRPr lang="en-US" dirty="0"/>
          </a:p>
        </p:txBody>
      </p:sp>
      <p:sp>
        <p:nvSpPr>
          <p:cNvPr id="42" name="Right Arrow 41"/>
          <p:cNvSpPr/>
          <p:nvPr/>
        </p:nvSpPr>
        <p:spPr>
          <a:xfrm rot="19832397">
            <a:off x="-201613" y="2462213"/>
            <a:ext cx="9801226" cy="1752600"/>
          </a:xfrm>
          <a:prstGeom prst="rightArrow">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29701" name="Picture 40" descr="Virtualized Data Center Progression_b.png"/>
          <p:cNvPicPr>
            <a:picLocks noChangeAspect="1"/>
          </p:cNvPicPr>
          <p:nvPr/>
        </p:nvPicPr>
        <p:blipFill>
          <a:blip r:embed="rId3" cstate="print"/>
          <a:srcRect t="54718" r="85083"/>
          <a:stretch>
            <a:fillRect/>
          </a:stretch>
        </p:blipFill>
        <p:spPr bwMode="auto">
          <a:xfrm>
            <a:off x="450585" y="4002911"/>
            <a:ext cx="1148309" cy="1896239"/>
          </a:xfrm>
          <a:prstGeom prst="rect">
            <a:avLst/>
          </a:prstGeom>
          <a:noFill/>
          <a:ln w="9525">
            <a:noFill/>
            <a:miter lim="800000"/>
            <a:headEnd/>
            <a:tailEnd/>
          </a:ln>
        </p:spPr>
      </p:pic>
      <p:pic>
        <p:nvPicPr>
          <p:cNvPr id="29702" name="Picture 59" descr="Virtualized Data Center Progression_c.png"/>
          <p:cNvPicPr>
            <a:picLocks noChangeAspect="1"/>
          </p:cNvPicPr>
          <p:nvPr/>
        </p:nvPicPr>
        <p:blipFill>
          <a:blip r:embed="rId4" cstate="print"/>
          <a:srcRect l="17403" t="43646" r="63351"/>
          <a:stretch>
            <a:fillRect/>
          </a:stretch>
        </p:blipFill>
        <p:spPr bwMode="auto">
          <a:xfrm>
            <a:off x="2084847" y="3379998"/>
            <a:ext cx="1484738" cy="2367518"/>
          </a:xfrm>
          <a:prstGeom prst="rect">
            <a:avLst/>
          </a:prstGeom>
          <a:noFill/>
          <a:ln w="9525">
            <a:noFill/>
            <a:miter lim="800000"/>
            <a:headEnd/>
            <a:tailEnd/>
          </a:ln>
        </p:spPr>
      </p:pic>
      <p:sp>
        <p:nvSpPr>
          <p:cNvPr id="29703" name="TextBox 78"/>
          <p:cNvSpPr txBox="1">
            <a:spLocks noChangeArrowheads="1"/>
          </p:cNvSpPr>
          <p:nvPr/>
        </p:nvSpPr>
        <p:spPr bwMode="auto">
          <a:xfrm>
            <a:off x="152401" y="3610382"/>
            <a:ext cx="2057400" cy="292388"/>
          </a:xfrm>
          <a:prstGeom prst="rect">
            <a:avLst/>
          </a:prstGeom>
          <a:noFill/>
          <a:ln w="9525">
            <a:noFill/>
            <a:miter lim="800000"/>
            <a:headEnd/>
            <a:tailEnd/>
          </a:ln>
        </p:spPr>
        <p:txBody>
          <a:bodyPr wrap="square">
            <a:spAutoFit/>
          </a:bodyPr>
          <a:lstStyle/>
          <a:p>
            <a:r>
              <a:rPr lang="en-US" sz="1300" b="1" dirty="0">
                <a:latin typeface="Calibri" pitchFamily="34" charset="0"/>
              </a:rPr>
              <a:t>Classic Data Center (CDC)</a:t>
            </a:r>
          </a:p>
        </p:txBody>
      </p:sp>
      <p:sp>
        <p:nvSpPr>
          <p:cNvPr id="29704" name="TextBox 79"/>
          <p:cNvSpPr txBox="1">
            <a:spLocks noChangeArrowheads="1"/>
          </p:cNvSpPr>
          <p:nvPr/>
        </p:nvSpPr>
        <p:spPr bwMode="auto">
          <a:xfrm>
            <a:off x="2068165" y="3124200"/>
            <a:ext cx="1513235" cy="292388"/>
          </a:xfrm>
          <a:prstGeom prst="rect">
            <a:avLst/>
          </a:prstGeom>
          <a:noFill/>
          <a:ln w="9525">
            <a:noFill/>
            <a:miter lim="800000"/>
            <a:headEnd/>
            <a:tailEnd/>
          </a:ln>
        </p:spPr>
        <p:txBody>
          <a:bodyPr wrap="none">
            <a:spAutoFit/>
          </a:bodyPr>
          <a:lstStyle/>
          <a:p>
            <a:r>
              <a:rPr lang="en-US" sz="1300" b="1" dirty="0">
                <a:latin typeface="Calibri" pitchFamily="34" charset="0"/>
              </a:rPr>
              <a:t>Virtualize Compute</a:t>
            </a:r>
          </a:p>
        </p:txBody>
      </p:sp>
      <p:pic>
        <p:nvPicPr>
          <p:cNvPr id="29706" name="Picture 81" descr="Virtualized Data Center Progression_c.png"/>
          <p:cNvPicPr>
            <a:picLocks noChangeAspect="1"/>
          </p:cNvPicPr>
          <p:nvPr/>
        </p:nvPicPr>
        <p:blipFill>
          <a:blip r:embed="rId4" cstate="print"/>
          <a:srcRect l="60112" t="18237" r="21616" b="43251"/>
          <a:stretch>
            <a:fillRect/>
          </a:stretch>
        </p:blipFill>
        <p:spPr bwMode="auto">
          <a:xfrm>
            <a:off x="5086538" y="2094019"/>
            <a:ext cx="1409667" cy="1618198"/>
          </a:xfrm>
          <a:prstGeom prst="rect">
            <a:avLst/>
          </a:prstGeom>
          <a:noFill/>
          <a:ln w="9525">
            <a:noFill/>
            <a:miter lim="800000"/>
            <a:headEnd/>
            <a:tailEnd/>
          </a:ln>
        </p:spPr>
      </p:pic>
      <p:sp>
        <p:nvSpPr>
          <p:cNvPr id="29707" name="TextBox 82"/>
          <p:cNvSpPr txBox="1">
            <a:spLocks noChangeArrowheads="1"/>
          </p:cNvSpPr>
          <p:nvPr/>
        </p:nvSpPr>
        <p:spPr bwMode="auto">
          <a:xfrm>
            <a:off x="3609185" y="2391602"/>
            <a:ext cx="1402435" cy="292388"/>
          </a:xfrm>
          <a:prstGeom prst="rect">
            <a:avLst/>
          </a:prstGeom>
          <a:noFill/>
          <a:ln w="9525">
            <a:noFill/>
            <a:miter lim="800000"/>
            <a:headEnd/>
            <a:tailEnd/>
          </a:ln>
        </p:spPr>
        <p:txBody>
          <a:bodyPr wrap="none">
            <a:spAutoFit/>
          </a:bodyPr>
          <a:lstStyle/>
          <a:p>
            <a:r>
              <a:rPr lang="en-US" sz="1300" b="1" dirty="0">
                <a:latin typeface="Calibri" pitchFamily="34" charset="0"/>
              </a:rPr>
              <a:t>Virtualize Storage</a:t>
            </a:r>
          </a:p>
        </p:txBody>
      </p:sp>
      <p:sp>
        <p:nvSpPr>
          <p:cNvPr id="29708" name="TextBox 83"/>
          <p:cNvSpPr txBox="1">
            <a:spLocks noChangeArrowheads="1"/>
          </p:cNvSpPr>
          <p:nvPr/>
        </p:nvSpPr>
        <p:spPr bwMode="auto">
          <a:xfrm>
            <a:off x="5070935" y="1828800"/>
            <a:ext cx="1482265" cy="292388"/>
          </a:xfrm>
          <a:prstGeom prst="rect">
            <a:avLst/>
          </a:prstGeom>
          <a:noFill/>
          <a:ln w="9525">
            <a:noFill/>
            <a:miter lim="800000"/>
            <a:headEnd/>
            <a:tailEnd/>
          </a:ln>
        </p:spPr>
        <p:txBody>
          <a:bodyPr wrap="none">
            <a:spAutoFit/>
          </a:bodyPr>
          <a:lstStyle/>
          <a:p>
            <a:r>
              <a:rPr lang="en-US" sz="1300" b="1" dirty="0">
                <a:latin typeface="Calibri" pitchFamily="34" charset="0"/>
              </a:rPr>
              <a:t>Virtualize Network</a:t>
            </a:r>
          </a:p>
        </p:txBody>
      </p:sp>
      <p:pic>
        <p:nvPicPr>
          <p:cNvPr id="29709" name="Picture 84" descr="Virtualized Data Center Progression_d.png"/>
          <p:cNvPicPr>
            <a:picLocks noChangeAspect="1"/>
          </p:cNvPicPr>
          <p:nvPr/>
        </p:nvPicPr>
        <p:blipFill>
          <a:blip r:embed="rId5" cstate="print"/>
          <a:srcRect l="79587" t="4797" b="48061"/>
          <a:stretch>
            <a:fillRect/>
          </a:stretch>
        </p:blipFill>
        <p:spPr bwMode="auto">
          <a:xfrm>
            <a:off x="6448387" y="1232496"/>
            <a:ext cx="1611247" cy="2026918"/>
          </a:xfrm>
          <a:prstGeom prst="rect">
            <a:avLst/>
          </a:prstGeom>
          <a:noFill/>
          <a:ln w="9525">
            <a:noFill/>
            <a:miter lim="800000"/>
            <a:headEnd/>
            <a:tailEnd/>
          </a:ln>
        </p:spPr>
      </p:pic>
      <p:sp>
        <p:nvSpPr>
          <p:cNvPr id="29710" name="TextBox 85"/>
          <p:cNvSpPr txBox="1">
            <a:spLocks noChangeArrowheads="1"/>
          </p:cNvSpPr>
          <p:nvPr/>
        </p:nvSpPr>
        <p:spPr bwMode="auto">
          <a:xfrm>
            <a:off x="6515117" y="990600"/>
            <a:ext cx="2223494" cy="292388"/>
          </a:xfrm>
          <a:prstGeom prst="rect">
            <a:avLst/>
          </a:prstGeom>
          <a:noFill/>
          <a:ln w="9525">
            <a:noFill/>
            <a:miter lim="800000"/>
            <a:headEnd/>
            <a:tailEnd/>
          </a:ln>
        </p:spPr>
        <p:txBody>
          <a:bodyPr wrap="none">
            <a:spAutoFit/>
          </a:bodyPr>
          <a:lstStyle/>
          <a:p>
            <a:r>
              <a:rPr lang="en-US" sz="1300" b="1" dirty="0">
                <a:latin typeface="Calibri" pitchFamily="34" charset="0"/>
              </a:rPr>
              <a:t>Virtualized Data Center (VDC)</a:t>
            </a:r>
          </a:p>
        </p:txBody>
      </p:sp>
      <p:grpSp>
        <p:nvGrpSpPr>
          <p:cNvPr id="20" name="Group 19"/>
          <p:cNvGrpSpPr/>
          <p:nvPr/>
        </p:nvGrpSpPr>
        <p:grpSpPr>
          <a:xfrm>
            <a:off x="3723802" y="2667943"/>
            <a:ext cx="1158041" cy="1712965"/>
            <a:chOff x="3512782" y="2935235"/>
            <a:chExt cx="1158041" cy="1712965"/>
          </a:xfrm>
        </p:grpSpPr>
        <p:pic>
          <p:nvPicPr>
            <p:cNvPr id="16" name="Picture 17" descr="Picture1 copy"/>
            <p:cNvPicPr>
              <a:picLocks noChangeAspect="1" noChangeArrowheads="1"/>
            </p:cNvPicPr>
            <p:nvPr/>
          </p:nvPicPr>
          <p:blipFill>
            <a:blip r:embed="rId6" cstate="print"/>
            <a:srcRect/>
            <a:stretch>
              <a:fillRect/>
            </a:stretch>
          </p:blipFill>
          <p:spPr bwMode="auto">
            <a:xfrm>
              <a:off x="3512782" y="2935235"/>
              <a:ext cx="1158041" cy="1639051"/>
            </a:xfrm>
            <a:prstGeom prst="rect">
              <a:avLst/>
            </a:prstGeom>
            <a:noFill/>
          </p:spPr>
        </p:pic>
        <p:pic>
          <p:nvPicPr>
            <p:cNvPr id="17" name="Picture 15" descr="Virtualized Infrastructure Storage 2.png"/>
            <p:cNvPicPr>
              <a:picLocks noChangeAspect="1"/>
            </p:cNvPicPr>
            <p:nvPr/>
          </p:nvPicPr>
          <p:blipFill>
            <a:blip r:embed="rId7" cstate="print"/>
            <a:srcRect/>
            <a:stretch>
              <a:fillRect/>
            </a:stretch>
          </p:blipFill>
          <p:spPr bwMode="auto">
            <a:xfrm>
              <a:off x="3765164" y="4342886"/>
              <a:ext cx="640981" cy="305314"/>
            </a:xfrm>
            <a:prstGeom prst="rect">
              <a:avLst/>
            </a:prstGeom>
            <a:noFill/>
            <a:ln w="9525">
              <a:noFill/>
              <a:miter lim="800000"/>
              <a:headEnd/>
              <a:tailEnd/>
            </a:ln>
          </p:spPr>
        </p:pic>
      </p:grpSp>
      <p:sp>
        <p:nvSpPr>
          <p:cNvPr id="18" name="Rectangle 57"/>
          <p:cNvSpPr>
            <a:spLocks noChangeArrowheads="1"/>
          </p:cNvSpPr>
          <p:nvPr/>
        </p:nvSpPr>
        <p:spPr bwMode="auto">
          <a:xfrm>
            <a:off x="4953000" y="4648200"/>
            <a:ext cx="4027251" cy="1323439"/>
          </a:xfrm>
          <a:prstGeom prst="rect">
            <a:avLst/>
          </a:prstGeom>
          <a:noFill/>
          <a:ln w="9525">
            <a:noFill/>
            <a:miter lim="800000"/>
            <a:headEnd/>
            <a:tailEnd/>
          </a:ln>
        </p:spPr>
        <p:txBody>
          <a:bodyPr wrap="square">
            <a:spAutoFit/>
          </a:bodyPr>
          <a:lstStyle/>
          <a:p>
            <a:r>
              <a:rPr lang="en-US" sz="2000" b="0" dirty="0">
                <a:solidFill>
                  <a:srgbClr val="262626"/>
                </a:solidFill>
                <a:latin typeface="Calibri" pitchFamily="34" charset="0"/>
              </a:rPr>
              <a:t>Using a phased approach to a virtualized infrastructure enables smoother transition to </a:t>
            </a:r>
            <a:r>
              <a:rPr lang="en-US" sz="2000" dirty="0">
                <a:solidFill>
                  <a:srgbClr val="262626"/>
                </a:solidFill>
                <a:latin typeface="Calibri" pitchFamily="34" charset="0"/>
              </a:rPr>
              <a:t>virtualize</a:t>
            </a:r>
            <a:r>
              <a:rPr lang="en-US" sz="2000" b="0" dirty="0">
                <a:solidFill>
                  <a:srgbClr val="262626"/>
                </a:solidFill>
                <a:latin typeface="Calibri" pitchFamily="34" charset="0"/>
              </a:rPr>
              <a:t> core elements.</a:t>
            </a:r>
          </a:p>
        </p:txBody>
      </p:sp>
      <p:sp>
        <p:nvSpPr>
          <p:cNvPr id="19" name="Rectangle 57"/>
          <p:cNvSpPr>
            <a:spLocks noChangeArrowheads="1"/>
          </p:cNvSpPr>
          <p:nvPr/>
        </p:nvSpPr>
        <p:spPr bwMode="auto">
          <a:xfrm>
            <a:off x="282070" y="889337"/>
            <a:ext cx="4289930" cy="1323439"/>
          </a:xfrm>
          <a:prstGeom prst="rect">
            <a:avLst/>
          </a:prstGeom>
          <a:noFill/>
          <a:ln w="9525">
            <a:noFill/>
            <a:miter lim="800000"/>
            <a:headEnd/>
            <a:tailEnd/>
          </a:ln>
        </p:spPr>
        <p:txBody>
          <a:bodyPr wrap="square">
            <a:spAutoFit/>
          </a:bodyPr>
          <a:lstStyle/>
          <a:p>
            <a:r>
              <a:rPr lang="en-US" sz="2000" dirty="0">
                <a:solidFill>
                  <a:srgbClr val="262626"/>
                </a:solidFill>
                <a:latin typeface="Calibri" pitchFamily="34" charset="0"/>
              </a:rPr>
              <a:t>Transforming</a:t>
            </a:r>
            <a:r>
              <a:rPr lang="en-US" sz="2000" dirty="0">
                <a:latin typeface="Calibri" pitchFamily="34" charset="0"/>
              </a:rPr>
              <a:t> </a:t>
            </a:r>
            <a:r>
              <a:rPr lang="en-US" sz="2000" dirty="0">
                <a:solidFill>
                  <a:srgbClr val="262626"/>
                </a:solidFill>
                <a:latin typeface="Calibri" pitchFamily="34" charset="0"/>
              </a:rPr>
              <a:t>a Classic Data Center (CDC) into a Virtualized Data Center (VDC) requires virtualizing the core elements of the data center.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6"/>
          <p:cNvSpPr>
            <a:spLocks noGrp="1"/>
          </p:cNvSpPr>
          <p:nvPr>
            <p:ph type="title"/>
          </p:nvPr>
        </p:nvSpPr>
        <p:spPr/>
        <p:txBody>
          <a:bodyPr/>
          <a:lstStyle/>
          <a:p>
            <a:r>
              <a:rPr lang="en-US" dirty="0"/>
              <a:t>Cold Conversion Process (contd.)</a:t>
            </a: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
        <p:nvSpPr>
          <p:cNvPr id="9" name="Slide Number Placeholder 5"/>
          <p:cNvSpPr>
            <a:spLocks noGrp="1"/>
          </p:cNvSpPr>
          <p:nvPr>
            <p:ph type="sldNum" sz="quarter" idx="11"/>
          </p:nvPr>
        </p:nvSpPr>
        <p:spPr/>
        <p:txBody>
          <a:bodyPr/>
          <a:lstStyle/>
          <a:p>
            <a:pPr>
              <a:defRPr/>
            </a:pPr>
            <a:fld id="{450BE072-0366-495C-8C73-FEAC9CCD81CF}" type="slidenum">
              <a:rPr lang="en-US" smtClean="0">
                <a:solidFill>
                  <a:srgbClr val="000000">
                    <a:lumMod val="75000"/>
                    <a:lumOff val="25000"/>
                  </a:srgbClr>
                </a:solidFill>
              </a:rPr>
              <a:pPr>
                <a:defRPr/>
              </a:pPr>
              <a:t>30</a:t>
            </a:fld>
            <a:endParaRPr lang="en-US" dirty="0">
              <a:solidFill>
                <a:srgbClr val="000000">
                  <a:lumMod val="75000"/>
                  <a:lumOff val="25000"/>
                </a:srgbClr>
              </a:solidFill>
            </a:endParaRPr>
          </a:p>
        </p:txBody>
      </p:sp>
      <p:cxnSp>
        <p:nvCxnSpPr>
          <p:cNvPr id="6" name="Straight Connector 5"/>
          <p:cNvCxnSpPr>
            <a:stCxn id="15" idx="1"/>
          </p:cNvCxnSpPr>
          <p:nvPr/>
        </p:nvCxnSpPr>
        <p:spPr>
          <a:xfrm rot="10800000">
            <a:off x="4800600" y="3654425"/>
            <a:ext cx="2409825" cy="809625"/>
          </a:xfrm>
          <a:prstGeom prst="line">
            <a:avLst/>
          </a:prstGeom>
        </p:spPr>
        <p:style>
          <a:lnRef idx="2">
            <a:schemeClr val="accent1"/>
          </a:lnRef>
          <a:fillRef idx="0">
            <a:schemeClr val="accent1"/>
          </a:fillRef>
          <a:effectRef idx="1">
            <a:schemeClr val="accent1"/>
          </a:effectRef>
          <a:fontRef idx="minor">
            <a:schemeClr val="tx1"/>
          </a:fontRef>
        </p:style>
      </p:cxnSp>
      <p:pic>
        <p:nvPicPr>
          <p:cNvPr id="120837" name="Picture 12" descr="Host.png"/>
          <p:cNvPicPr>
            <a:picLocks noChangeAspect="1"/>
          </p:cNvPicPr>
          <p:nvPr/>
        </p:nvPicPr>
        <p:blipFill>
          <a:blip r:embed="rId3" cstate="print"/>
          <a:srcRect/>
          <a:stretch>
            <a:fillRect/>
          </a:stretch>
        </p:blipFill>
        <p:spPr bwMode="auto">
          <a:xfrm>
            <a:off x="1219200" y="3044825"/>
            <a:ext cx="838200" cy="1331912"/>
          </a:xfrm>
          <a:prstGeom prst="rect">
            <a:avLst/>
          </a:prstGeom>
          <a:noFill/>
          <a:ln w="9525">
            <a:noFill/>
            <a:miter lim="800000"/>
            <a:headEnd/>
            <a:tailEnd/>
          </a:ln>
        </p:spPr>
      </p:pic>
      <p:sp>
        <p:nvSpPr>
          <p:cNvPr id="14" name="TextBox 13"/>
          <p:cNvSpPr txBox="1"/>
          <p:nvPr/>
        </p:nvSpPr>
        <p:spPr>
          <a:xfrm>
            <a:off x="762000" y="4379912"/>
            <a:ext cx="1371600" cy="738188"/>
          </a:xfrm>
          <a:prstGeom prst="rect">
            <a:avLst/>
          </a:prstGeom>
          <a:noFill/>
        </p:spPr>
        <p:txBody>
          <a:bodyPr wrap="none">
            <a:spAutoFit/>
          </a:bodyPr>
          <a:lstStyle/>
          <a:p>
            <a:pPr algn="ctr"/>
            <a:r>
              <a:rPr lang="en-US" sz="1400" b="1" dirty="0">
                <a:latin typeface="Calibri" pitchFamily="34" charset="0"/>
              </a:rPr>
              <a:t>Powered-on </a:t>
            </a:r>
          </a:p>
          <a:p>
            <a:pPr algn="ctr"/>
            <a:r>
              <a:rPr lang="en-US" sz="1400" b="1" dirty="0">
                <a:latin typeface="Calibri" pitchFamily="34" charset="0"/>
              </a:rPr>
              <a:t>Source Physical</a:t>
            </a:r>
          </a:p>
          <a:p>
            <a:pPr algn="ctr"/>
            <a:r>
              <a:rPr lang="en-US" sz="1400" b="1" dirty="0">
                <a:latin typeface="Calibri" pitchFamily="34" charset="0"/>
              </a:rPr>
              <a:t>Machine</a:t>
            </a:r>
          </a:p>
        </p:txBody>
      </p:sp>
      <p:pic>
        <p:nvPicPr>
          <p:cNvPr id="120839" name="Picture 14" descr="Host.png"/>
          <p:cNvPicPr>
            <a:picLocks noChangeAspect="1"/>
          </p:cNvPicPr>
          <p:nvPr/>
        </p:nvPicPr>
        <p:blipFill>
          <a:blip r:embed="rId3" cstate="print"/>
          <a:srcRect/>
          <a:stretch>
            <a:fillRect/>
          </a:stretch>
        </p:blipFill>
        <p:spPr bwMode="auto">
          <a:xfrm>
            <a:off x="7210425" y="3797300"/>
            <a:ext cx="838200" cy="1331912"/>
          </a:xfrm>
          <a:prstGeom prst="rect">
            <a:avLst/>
          </a:prstGeom>
          <a:noFill/>
          <a:ln w="9525">
            <a:noFill/>
            <a:miter lim="800000"/>
            <a:headEnd/>
            <a:tailEnd/>
          </a:ln>
        </p:spPr>
      </p:pic>
      <p:sp>
        <p:nvSpPr>
          <p:cNvPr id="16" name="TextBox 15"/>
          <p:cNvSpPr txBox="1"/>
          <p:nvPr/>
        </p:nvSpPr>
        <p:spPr>
          <a:xfrm>
            <a:off x="6765925" y="5178425"/>
            <a:ext cx="1722438" cy="738187"/>
          </a:xfrm>
          <a:prstGeom prst="rect">
            <a:avLst/>
          </a:prstGeom>
          <a:noFill/>
        </p:spPr>
        <p:txBody>
          <a:bodyPr wrap="none">
            <a:spAutoFit/>
          </a:bodyPr>
          <a:lstStyle/>
          <a:p>
            <a:pPr algn="ctr">
              <a:defRPr/>
            </a:pPr>
            <a:r>
              <a:rPr lang="en-US" sz="1400" b="1" dirty="0">
                <a:latin typeface="Calibri" pitchFamily="34" charset="0"/>
              </a:rPr>
              <a:t>Destination Physical</a:t>
            </a:r>
          </a:p>
          <a:p>
            <a:pPr algn="ctr">
              <a:defRPr/>
            </a:pPr>
            <a:r>
              <a:rPr lang="en-US" sz="1400" b="1" dirty="0">
                <a:latin typeface="Calibri" pitchFamily="34" charset="0"/>
              </a:rPr>
              <a:t>Machine (Running</a:t>
            </a:r>
          </a:p>
          <a:p>
            <a:pPr algn="ctr">
              <a:defRPr/>
            </a:pPr>
            <a:r>
              <a:rPr lang="en-US" sz="1400" b="1" dirty="0">
                <a:latin typeface="Calibri" pitchFamily="34" charset="0"/>
              </a:rPr>
              <a:t>Hypervisor)</a:t>
            </a:r>
          </a:p>
        </p:txBody>
      </p:sp>
      <p:pic>
        <p:nvPicPr>
          <p:cNvPr id="120841" name="Picture 16" descr="Blue Cloud.png"/>
          <p:cNvPicPr>
            <a:picLocks noChangeAspect="1"/>
          </p:cNvPicPr>
          <p:nvPr/>
        </p:nvPicPr>
        <p:blipFill>
          <a:blip r:embed="rId4" cstate="print"/>
          <a:srcRect/>
          <a:stretch>
            <a:fillRect/>
          </a:stretch>
        </p:blipFill>
        <p:spPr bwMode="auto">
          <a:xfrm>
            <a:off x="3590925" y="2749550"/>
            <a:ext cx="1895475" cy="981075"/>
          </a:xfrm>
          <a:prstGeom prst="rect">
            <a:avLst/>
          </a:prstGeom>
          <a:noFill/>
          <a:ln w="9525">
            <a:noFill/>
            <a:miter lim="800000"/>
            <a:headEnd/>
            <a:tailEnd/>
          </a:ln>
        </p:spPr>
      </p:pic>
      <p:pic>
        <p:nvPicPr>
          <p:cNvPr id="120842" name="Picture 17" descr="Blue Volume.png"/>
          <p:cNvPicPr>
            <a:picLocks noChangeAspect="1"/>
          </p:cNvPicPr>
          <p:nvPr/>
        </p:nvPicPr>
        <p:blipFill>
          <a:blip r:embed="rId5" cstate="print"/>
          <a:srcRect/>
          <a:stretch>
            <a:fillRect/>
          </a:stretch>
        </p:blipFill>
        <p:spPr bwMode="auto">
          <a:xfrm>
            <a:off x="2219325" y="4492625"/>
            <a:ext cx="704850" cy="647700"/>
          </a:xfrm>
          <a:prstGeom prst="rect">
            <a:avLst/>
          </a:prstGeom>
          <a:noFill/>
          <a:ln w="9525">
            <a:noFill/>
            <a:miter lim="800000"/>
            <a:headEnd/>
            <a:tailEnd/>
          </a:ln>
        </p:spPr>
      </p:pic>
      <p:cxnSp>
        <p:nvCxnSpPr>
          <p:cNvPr id="20" name="Straight Connector 19"/>
          <p:cNvCxnSpPr>
            <a:stCxn id="13" idx="3"/>
          </p:cNvCxnSpPr>
          <p:nvPr/>
        </p:nvCxnSpPr>
        <p:spPr>
          <a:xfrm flipV="1">
            <a:off x="2057400" y="3502025"/>
            <a:ext cx="1600200" cy="207962"/>
          </a:xfrm>
          <a:prstGeom prst="line">
            <a:avLst/>
          </a:prstGeom>
        </p:spPr>
        <p:style>
          <a:lnRef idx="2">
            <a:schemeClr val="accent1"/>
          </a:lnRef>
          <a:fillRef idx="0">
            <a:schemeClr val="accent1"/>
          </a:fillRef>
          <a:effectRef idx="1">
            <a:schemeClr val="accent1"/>
          </a:effectRef>
          <a:fontRef idx="minor">
            <a:schemeClr val="tx1"/>
          </a:fontRef>
        </p:style>
      </p:cxnSp>
      <p:pic>
        <p:nvPicPr>
          <p:cNvPr id="27" name="Picture 26" descr="VM.png"/>
          <p:cNvPicPr>
            <a:picLocks noChangeAspect="1"/>
          </p:cNvPicPr>
          <p:nvPr/>
        </p:nvPicPr>
        <p:blipFill>
          <a:blip r:embed="rId6" cstate="print"/>
          <a:stretch>
            <a:fillRect/>
          </a:stretch>
        </p:blipFill>
        <p:spPr>
          <a:xfrm>
            <a:off x="6993835" y="2349618"/>
            <a:ext cx="473765" cy="6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0849" name="Picture 27" descr="Hypervisor.png"/>
          <p:cNvPicPr>
            <a:picLocks noChangeAspect="1"/>
          </p:cNvPicPr>
          <p:nvPr/>
        </p:nvPicPr>
        <p:blipFill>
          <a:blip r:embed="rId7" cstate="print"/>
          <a:srcRect b="33888"/>
          <a:stretch>
            <a:fillRect/>
          </a:stretch>
        </p:blipFill>
        <p:spPr bwMode="auto">
          <a:xfrm>
            <a:off x="6553200" y="2959100"/>
            <a:ext cx="2146300" cy="838200"/>
          </a:xfrm>
          <a:prstGeom prst="rect">
            <a:avLst/>
          </a:prstGeom>
          <a:noFill/>
          <a:ln w="9525">
            <a:noFill/>
            <a:miter lim="800000"/>
            <a:headEnd/>
            <a:tailEnd/>
          </a:ln>
        </p:spPr>
      </p:pic>
      <p:sp>
        <p:nvSpPr>
          <p:cNvPr id="32" name="TextBox 31"/>
          <p:cNvSpPr txBox="1"/>
          <p:nvPr/>
        </p:nvSpPr>
        <p:spPr>
          <a:xfrm>
            <a:off x="3048000" y="4495800"/>
            <a:ext cx="1905000" cy="579437"/>
          </a:xfrm>
          <a:prstGeom prst="roundRect">
            <a:avLst/>
          </a:prstGeom>
          <a:noFill/>
          <a:ln w="28575">
            <a:solidFill>
              <a:schemeClr val="tx1"/>
            </a:solidFill>
          </a:ln>
        </p:spPr>
        <p:txBody>
          <a:bodyPr>
            <a:spAutoFit/>
          </a:bodyPr>
          <a:lstStyle/>
          <a:p>
            <a:pPr>
              <a:defRPr/>
            </a:pPr>
            <a:r>
              <a:rPr lang="en-US" sz="1400" dirty="0">
                <a:latin typeface="Calibri" pitchFamily="34" charset="0"/>
              </a:rPr>
              <a:t>Step 3: Clones source disk to VM disk</a:t>
            </a:r>
          </a:p>
        </p:txBody>
      </p:sp>
      <p:pic>
        <p:nvPicPr>
          <p:cNvPr id="120853" name="Picture 32" descr="AP_OS Single.png"/>
          <p:cNvPicPr>
            <a:picLocks noChangeAspect="1"/>
          </p:cNvPicPr>
          <p:nvPr/>
        </p:nvPicPr>
        <p:blipFill>
          <a:blip r:embed="rId8" cstate="print"/>
          <a:srcRect/>
          <a:stretch>
            <a:fillRect/>
          </a:stretch>
        </p:blipFill>
        <p:spPr bwMode="auto">
          <a:xfrm>
            <a:off x="7100888" y="2397125"/>
            <a:ext cx="263525" cy="427037"/>
          </a:xfrm>
          <a:prstGeom prst="rect">
            <a:avLst/>
          </a:prstGeom>
          <a:noFill/>
          <a:ln w="9525">
            <a:noFill/>
            <a:miter lim="800000"/>
            <a:headEnd/>
            <a:tailEnd/>
          </a:ln>
        </p:spPr>
      </p:pic>
      <p:sp>
        <p:nvSpPr>
          <p:cNvPr id="38" name="Arc 37"/>
          <p:cNvSpPr/>
          <p:nvPr/>
        </p:nvSpPr>
        <p:spPr>
          <a:xfrm flipH="1">
            <a:off x="2057400" y="3554412"/>
            <a:ext cx="5562600" cy="1093788"/>
          </a:xfrm>
          <a:prstGeom prst="arc">
            <a:avLst>
              <a:gd name="adj1" fmla="val 11193815"/>
              <a:gd name="adj2" fmla="val 403901"/>
            </a:avLst>
          </a:prstGeom>
          <a:ln>
            <a:headEnd type="triangle" w="med" len="med"/>
            <a:tailEnd type="none" w="med" len="med"/>
          </a:ln>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dirty="0">
              <a:latin typeface="Calibri" pitchFamily="34" charset="0"/>
            </a:endParaRPr>
          </a:p>
        </p:txBody>
      </p:sp>
      <p:cxnSp>
        <p:nvCxnSpPr>
          <p:cNvPr id="42" name="Straight Arrow Connector 41"/>
          <p:cNvCxnSpPr/>
          <p:nvPr/>
        </p:nvCxnSpPr>
        <p:spPr bwMode="auto">
          <a:xfrm>
            <a:off x="2044700" y="3328861"/>
            <a:ext cx="4572000" cy="158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3" name="Rounded Rectangle 42"/>
          <p:cNvSpPr/>
          <p:nvPr/>
        </p:nvSpPr>
        <p:spPr bwMode="auto">
          <a:xfrm>
            <a:off x="3429000" y="3127248"/>
            <a:ext cx="2133600" cy="381000"/>
          </a:xfrm>
          <a:prstGeom prst="roundRect">
            <a:avLst/>
          </a:prstGeom>
          <a:ln w="38100"/>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latin typeface="Calibri" pitchFamily="34" charset="0"/>
              </a:rPr>
              <a:t>Reconfiguration</a:t>
            </a:r>
          </a:p>
        </p:txBody>
      </p:sp>
      <p:sp>
        <p:nvSpPr>
          <p:cNvPr id="44" name="TextBox 43"/>
          <p:cNvSpPr txBox="1"/>
          <p:nvPr/>
        </p:nvSpPr>
        <p:spPr>
          <a:xfrm>
            <a:off x="2895600" y="1984375"/>
            <a:ext cx="2819400" cy="579437"/>
          </a:xfrm>
          <a:prstGeom prst="roundRect">
            <a:avLst/>
          </a:prstGeom>
          <a:noFill/>
          <a:ln w="28575">
            <a:solidFill>
              <a:schemeClr val="tx1"/>
            </a:solidFill>
          </a:ln>
        </p:spPr>
        <p:txBody>
          <a:bodyPr>
            <a:spAutoFit/>
          </a:bodyPr>
          <a:lstStyle/>
          <a:p>
            <a:pPr>
              <a:defRPr/>
            </a:pPr>
            <a:r>
              <a:rPr lang="en-US" sz="1400" dirty="0">
                <a:latin typeface="Calibri" pitchFamily="34" charset="0"/>
              </a:rPr>
              <a:t>Step 4: Installs required drivers to allow OS to boot on VM</a:t>
            </a:r>
          </a:p>
        </p:txBody>
      </p:sp>
      <p:sp>
        <p:nvSpPr>
          <p:cNvPr id="45" name="TextBox 44"/>
          <p:cNvSpPr txBox="1"/>
          <p:nvPr/>
        </p:nvSpPr>
        <p:spPr>
          <a:xfrm>
            <a:off x="6477000" y="1917700"/>
            <a:ext cx="2286000" cy="341312"/>
          </a:xfrm>
          <a:prstGeom prst="roundRect">
            <a:avLst/>
          </a:prstGeom>
          <a:noFill/>
          <a:ln w="28575">
            <a:solidFill>
              <a:schemeClr val="tx1"/>
            </a:solidFill>
          </a:ln>
        </p:spPr>
        <p:txBody>
          <a:bodyPr>
            <a:spAutoFit/>
          </a:bodyPr>
          <a:lstStyle/>
          <a:p>
            <a:pPr>
              <a:defRPr/>
            </a:pPr>
            <a:r>
              <a:rPr lang="en-US" sz="1400" dirty="0">
                <a:latin typeface="Calibri" pitchFamily="34" charset="0"/>
              </a:rPr>
              <a:t>Step 5: VM is ready to run</a:t>
            </a:r>
          </a:p>
        </p:txBody>
      </p:sp>
      <p:pic>
        <p:nvPicPr>
          <p:cNvPr id="120850" name="Picture 33" descr="CD Icon.png"/>
          <p:cNvPicPr>
            <a:picLocks noChangeAspect="1"/>
          </p:cNvPicPr>
          <p:nvPr/>
        </p:nvPicPr>
        <p:blipFill>
          <a:blip r:embed="rId9" cstate="print"/>
          <a:srcRect/>
          <a:stretch>
            <a:fillRect/>
          </a:stretch>
        </p:blipFill>
        <p:spPr bwMode="auto">
          <a:xfrm>
            <a:off x="1739900" y="2816225"/>
            <a:ext cx="774700" cy="773112"/>
          </a:xfrm>
          <a:prstGeom prst="rect">
            <a:avLst/>
          </a:prstGeom>
          <a:noFill/>
          <a:ln w="9525">
            <a:noFill/>
            <a:miter lim="800000"/>
            <a:headEnd/>
            <a:tailEnd/>
          </a:ln>
        </p:spPr>
      </p:pic>
      <p:sp>
        <p:nvSpPr>
          <p:cNvPr id="30" name="TextBox 29"/>
          <p:cNvSpPr txBox="1"/>
          <p:nvPr/>
        </p:nvSpPr>
        <p:spPr>
          <a:xfrm>
            <a:off x="2171700" y="2689225"/>
            <a:ext cx="1552575" cy="307975"/>
          </a:xfrm>
          <a:prstGeom prst="rect">
            <a:avLst/>
          </a:prstGeom>
          <a:noFill/>
        </p:spPr>
        <p:txBody>
          <a:bodyPr wrap="none">
            <a:spAutoFit/>
          </a:bodyPr>
          <a:lstStyle/>
          <a:p>
            <a:pPr algn="ctr">
              <a:defRPr/>
            </a:pPr>
            <a:r>
              <a:rPr lang="en-US" sz="1400" b="1" dirty="0">
                <a:latin typeface="Calibri" pitchFamily="34" charset="0"/>
              </a:rPr>
              <a:t>Converter boot CD</a:t>
            </a:r>
          </a:p>
        </p:txBody>
      </p:sp>
      <p:sp>
        <p:nvSpPr>
          <p:cNvPr id="31" name="TextBox 23"/>
          <p:cNvSpPr txBox="1">
            <a:spLocks noChangeArrowheads="1"/>
          </p:cNvSpPr>
          <p:nvPr/>
        </p:nvSpPr>
        <p:spPr bwMode="auto">
          <a:xfrm>
            <a:off x="2171700" y="4643438"/>
            <a:ext cx="550151" cy="369332"/>
          </a:xfrm>
          <a:prstGeom prst="rect">
            <a:avLst/>
          </a:prstGeom>
          <a:noFill/>
          <a:ln w="9525">
            <a:noFill/>
            <a:miter lim="800000"/>
            <a:headEnd/>
            <a:tailEnd/>
          </a:ln>
        </p:spPr>
        <p:txBody>
          <a:bodyPr wrap="none">
            <a:spAutoFit/>
          </a:bodyPr>
          <a:lstStyle/>
          <a:p>
            <a:r>
              <a:rPr lang="en-US" sz="900" dirty="0">
                <a:solidFill>
                  <a:schemeClr val="bg1"/>
                </a:solidFill>
                <a:latin typeface="Calibri" pitchFamily="34" charset="0"/>
              </a:rPr>
              <a:t>Source</a:t>
            </a:r>
          </a:p>
          <a:p>
            <a:r>
              <a:rPr lang="en-US" sz="900" dirty="0">
                <a:solidFill>
                  <a:schemeClr val="bg1"/>
                </a:solidFill>
                <a:latin typeface="Calibri" pitchFamily="34" charset="0"/>
              </a:rPr>
              <a:t>Volume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6"/>
          <p:cNvSpPr>
            <a:spLocks noGrp="1"/>
          </p:cNvSpPr>
          <p:nvPr>
            <p:ph type="title"/>
          </p:nvPr>
        </p:nvSpPr>
        <p:spPr/>
        <p:txBody>
          <a:bodyPr/>
          <a:lstStyle/>
          <a:p>
            <a:r>
              <a:rPr lang="en-US" dirty="0"/>
              <a:t>P2V Conversion: Considerations</a:t>
            </a:r>
          </a:p>
        </p:txBody>
      </p:sp>
      <p:sp>
        <p:nvSpPr>
          <p:cNvPr id="124930" name="Content Placeholder 7"/>
          <p:cNvSpPr>
            <a:spLocks noGrp="1"/>
          </p:cNvSpPr>
          <p:nvPr>
            <p:ph idx="1"/>
          </p:nvPr>
        </p:nvSpPr>
        <p:spPr/>
        <p:txBody>
          <a:bodyPr/>
          <a:lstStyle/>
          <a:p>
            <a:r>
              <a:rPr lang="en-US" dirty="0"/>
              <a:t>Some hardware-dependent drivers and mapped drive letters might not be preserved</a:t>
            </a:r>
          </a:p>
          <a:p>
            <a:r>
              <a:rPr lang="en-US" dirty="0"/>
              <a:t>Source machine configuration remains unchanged such as:</a:t>
            </a:r>
          </a:p>
          <a:p>
            <a:pPr marL="685800" lvl="1" indent="-342900">
              <a:defRPr/>
            </a:pPr>
            <a:r>
              <a:rPr lang="en-US" dirty="0"/>
              <a:t>Operating system (OS) configuration, such as computer name, security ID, user accounts, profiles, and preferences</a:t>
            </a:r>
          </a:p>
          <a:p>
            <a:pPr marL="685800" lvl="1" indent="-342900">
              <a:defRPr/>
            </a:pPr>
            <a:r>
              <a:rPr lang="en-US" dirty="0"/>
              <a:t>Applications and data files</a:t>
            </a:r>
          </a:p>
          <a:p>
            <a:pPr marL="685800" lvl="1" indent="-342900">
              <a:defRPr/>
            </a:pPr>
            <a:r>
              <a:rPr lang="en-US" dirty="0"/>
              <a:t>Volume serial number for each disk partition</a:t>
            </a:r>
          </a:p>
          <a:p>
            <a:r>
              <a:rPr lang="en-US" dirty="0"/>
              <a:t>Source and target machines will have the same identities</a:t>
            </a:r>
          </a:p>
          <a:p>
            <a:pPr lvl="1"/>
            <a:r>
              <a:rPr lang="en-US" dirty="0"/>
              <a:t>Running them on the same network might result in conflicts</a:t>
            </a:r>
          </a:p>
          <a:p>
            <a:r>
              <a:rPr lang="en-US" dirty="0"/>
              <a:t>Applications that depend on characteristics of the hardware may not work</a:t>
            </a:r>
          </a:p>
        </p:txBody>
      </p:sp>
      <p:sp>
        <p:nvSpPr>
          <p:cNvPr id="9" name="Slide Number Placeholder 5"/>
          <p:cNvSpPr>
            <a:spLocks noGrp="1"/>
          </p:cNvSpPr>
          <p:nvPr>
            <p:ph type="sldNum" sz="quarter" idx="11"/>
          </p:nvPr>
        </p:nvSpPr>
        <p:spPr/>
        <p:txBody>
          <a:bodyPr/>
          <a:lstStyle/>
          <a:p>
            <a:pPr>
              <a:defRPr/>
            </a:pPr>
            <a:fld id="{65F4F7A8-ED8C-4562-92D9-982CAA12935F}" type="slidenum">
              <a:rPr lang="en-US" smtClean="0">
                <a:solidFill>
                  <a:srgbClr val="000000">
                    <a:lumMod val="75000"/>
                    <a:lumOff val="25000"/>
                  </a:srgbClr>
                </a:solidFill>
              </a:rPr>
              <a:pPr>
                <a:defRPr/>
              </a:pPr>
              <a:t>31</a:t>
            </a:fld>
            <a:endParaRPr lang="en-US" dirty="0">
              <a:solidFill>
                <a:srgbClr val="000000">
                  <a:lumMod val="75000"/>
                  <a:lumOff val="25000"/>
                </a:srgbClr>
              </a:solidFill>
            </a:endParaRP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ontent Placeholder 180"/>
          <p:cNvSpPr>
            <a:spLocks noGrp="1"/>
          </p:cNvSpPr>
          <p:nvPr>
            <p:ph sz="half" idx="1"/>
          </p:nvPr>
        </p:nvSpPr>
        <p:spPr/>
        <p:txBody>
          <a:bodyPr/>
          <a:lstStyle/>
          <a:p>
            <a:r>
              <a:rPr lang="en-US" dirty="0"/>
              <a:t>Converts physical machines to virtual machines (VMs)</a:t>
            </a:r>
          </a:p>
          <a:p>
            <a:r>
              <a:rPr lang="en-US" dirty="0"/>
              <a:t>Supports conversion of VM created third party software to VMware VM</a:t>
            </a:r>
          </a:p>
        </p:txBody>
      </p:sp>
      <p:sp>
        <p:nvSpPr>
          <p:cNvPr id="133121" name="Title 6"/>
          <p:cNvSpPr>
            <a:spLocks noGrp="1"/>
          </p:cNvSpPr>
          <p:nvPr>
            <p:ph type="title"/>
          </p:nvPr>
        </p:nvSpPr>
        <p:spPr/>
        <p:txBody>
          <a:bodyPr/>
          <a:lstStyle/>
          <a:p>
            <a:r>
              <a:rPr lang="en-US" dirty="0"/>
              <a:t>Concept in Practice: VMware </a:t>
            </a:r>
            <a:r>
              <a:rPr lang="en-US" dirty="0" err="1"/>
              <a:t>vCenter</a:t>
            </a:r>
            <a:r>
              <a:rPr lang="en-US" dirty="0"/>
              <a:t> Converter</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1465BA93-EDFD-45AF-8D9B-8FC5B60AB771}" type="slidenum">
              <a:rPr lang="en-US" smtClean="0"/>
              <a:pPr>
                <a:defRPr/>
              </a:pPr>
              <a:t>32</a:t>
            </a:fld>
            <a:endParaRPr lang="en-US" dirty="0"/>
          </a:p>
        </p:txBody>
      </p:sp>
      <p:grpSp>
        <p:nvGrpSpPr>
          <p:cNvPr id="95" name="Group 94"/>
          <p:cNvGrpSpPr/>
          <p:nvPr/>
        </p:nvGrpSpPr>
        <p:grpSpPr>
          <a:xfrm>
            <a:off x="4421343" y="1066800"/>
            <a:ext cx="4494057" cy="4651513"/>
            <a:chOff x="4421343" y="1292087"/>
            <a:chExt cx="4494057" cy="4651513"/>
          </a:xfrm>
        </p:grpSpPr>
        <p:sp>
          <p:nvSpPr>
            <p:cNvPr id="46" name="Rounded Rectangle 45"/>
            <p:cNvSpPr/>
            <p:nvPr/>
          </p:nvSpPr>
          <p:spPr bwMode="auto">
            <a:xfrm>
              <a:off x="7086600" y="1622528"/>
              <a:ext cx="1828800" cy="1286397"/>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800" dirty="0">
                <a:solidFill>
                  <a:schemeClr val="tx1"/>
                </a:solidFill>
                <a:latin typeface="Calibri" pitchFamily="34" charset="0"/>
              </a:endParaRPr>
            </a:p>
          </p:txBody>
        </p:sp>
        <p:pic>
          <p:nvPicPr>
            <p:cNvPr id="47" name="Picture 359" descr="ICON_Memory_Q308"/>
            <p:cNvPicPr>
              <a:picLocks noChangeAspect="1" noChangeArrowheads="1"/>
            </p:cNvPicPr>
            <p:nvPr/>
          </p:nvPicPr>
          <p:blipFill>
            <a:blip r:embed="rId3" cstate="print"/>
            <a:srcRect/>
            <a:stretch>
              <a:fillRect/>
            </a:stretch>
          </p:blipFill>
          <p:spPr bwMode="auto">
            <a:xfrm>
              <a:off x="8069140" y="2788325"/>
              <a:ext cx="320919" cy="266324"/>
            </a:xfrm>
            <a:prstGeom prst="rect">
              <a:avLst/>
            </a:prstGeom>
            <a:noFill/>
            <a:ln w="9525">
              <a:noFill/>
              <a:miter lim="800000"/>
              <a:headEnd/>
              <a:tailEnd/>
            </a:ln>
          </p:spPr>
        </p:pic>
        <p:sp>
          <p:nvSpPr>
            <p:cNvPr id="48" name="Text Box 341"/>
            <p:cNvSpPr txBox="1">
              <a:spLocks noChangeArrowheads="1"/>
            </p:cNvSpPr>
            <p:nvPr/>
          </p:nvSpPr>
          <p:spPr bwMode="auto">
            <a:xfrm>
              <a:off x="7162800" y="3137562"/>
              <a:ext cx="561975" cy="215237"/>
            </a:xfrm>
            <a:prstGeom prst="rect">
              <a:avLst/>
            </a:prstGeom>
            <a:noFill/>
            <a:ln w="9525">
              <a:noFill/>
              <a:miter lim="800000"/>
              <a:headEnd/>
              <a:tailEnd/>
            </a:ln>
          </p:spPr>
          <p:txBody>
            <a:bodyPr wrap="square">
              <a:spAutoFit/>
            </a:bodyPr>
            <a:lstStyle/>
            <a:p>
              <a:r>
                <a:rPr lang="en-US" sz="800" b="1" dirty="0">
                  <a:latin typeface="Calibri" pitchFamily="34" charset="0"/>
                </a:rPr>
                <a:t> CPU</a:t>
              </a:r>
            </a:p>
          </p:txBody>
        </p:sp>
        <p:sp>
          <p:nvSpPr>
            <p:cNvPr id="49" name="Text Box 341"/>
            <p:cNvSpPr txBox="1">
              <a:spLocks noChangeArrowheads="1"/>
            </p:cNvSpPr>
            <p:nvPr/>
          </p:nvSpPr>
          <p:spPr bwMode="auto">
            <a:xfrm>
              <a:off x="7953375" y="3137355"/>
              <a:ext cx="581025" cy="215444"/>
            </a:xfrm>
            <a:prstGeom prst="rect">
              <a:avLst/>
            </a:prstGeom>
            <a:noFill/>
            <a:ln w="9525">
              <a:noFill/>
              <a:miter lim="800000"/>
              <a:headEnd/>
              <a:tailEnd/>
            </a:ln>
          </p:spPr>
          <p:txBody>
            <a:bodyPr wrap="square">
              <a:spAutoFit/>
            </a:bodyPr>
            <a:lstStyle/>
            <a:p>
              <a:r>
                <a:rPr lang="en-US" sz="800" b="1" dirty="0">
                  <a:latin typeface="Calibri" pitchFamily="34" charset="0"/>
                </a:rPr>
                <a:t> Memory</a:t>
              </a:r>
            </a:p>
          </p:txBody>
        </p:sp>
        <p:sp>
          <p:nvSpPr>
            <p:cNvPr id="50" name="Rounded Rectangle 19"/>
            <p:cNvSpPr/>
            <p:nvPr/>
          </p:nvSpPr>
          <p:spPr bwMode="auto">
            <a:xfrm>
              <a:off x="7121769" y="2337751"/>
              <a:ext cx="1758462" cy="1892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800" dirty="0">
                <a:solidFill>
                  <a:schemeClr val="tx1"/>
                </a:solidFill>
                <a:latin typeface="Calibri" pitchFamily="34" charset="0"/>
              </a:endParaRPr>
            </a:p>
          </p:txBody>
        </p:sp>
        <p:pic>
          <p:nvPicPr>
            <p:cNvPr id="51" name="Picture 359" descr="ICON_Memory_Q308"/>
            <p:cNvPicPr>
              <a:picLocks noChangeAspect="1" noChangeArrowheads="1"/>
            </p:cNvPicPr>
            <p:nvPr/>
          </p:nvPicPr>
          <p:blipFill>
            <a:blip r:embed="rId3" cstate="print"/>
            <a:srcRect/>
            <a:stretch>
              <a:fillRect/>
            </a:stretch>
          </p:blipFill>
          <p:spPr bwMode="auto">
            <a:xfrm>
              <a:off x="7989277" y="2788325"/>
              <a:ext cx="320919" cy="266324"/>
            </a:xfrm>
            <a:prstGeom prst="rect">
              <a:avLst/>
            </a:prstGeom>
            <a:noFill/>
            <a:ln w="9525">
              <a:noFill/>
              <a:miter lim="800000"/>
              <a:headEnd/>
              <a:tailEnd/>
            </a:ln>
          </p:spPr>
        </p:pic>
        <p:pic>
          <p:nvPicPr>
            <p:cNvPr id="52" name="Picture 357" descr="ICON_NIC_Q308"/>
            <p:cNvPicPr>
              <a:picLocks noChangeAspect="1" noChangeArrowheads="1"/>
            </p:cNvPicPr>
            <p:nvPr/>
          </p:nvPicPr>
          <p:blipFill>
            <a:blip r:embed="rId4" cstate="print"/>
            <a:srcRect/>
            <a:stretch>
              <a:fillRect/>
            </a:stretch>
          </p:blipFill>
          <p:spPr bwMode="auto">
            <a:xfrm>
              <a:off x="7593623" y="2749800"/>
              <a:ext cx="331910" cy="301499"/>
            </a:xfrm>
            <a:prstGeom prst="rect">
              <a:avLst/>
            </a:prstGeom>
            <a:noFill/>
            <a:ln w="9525">
              <a:noFill/>
              <a:miter lim="800000"/>
              <a:headEnd/>
              <a:tailEnd/>
            </a:ln>
          </p:spPr>
        </p:pic>
        <p:pic>
          <p:nvPicPr>
            <p:cNvPr id="53" name="Picture 382" descr="ICON_DiscDrive_Q308"/>
            <p:cNvPicPr>
              <a:picLocks noChangeAspect="1" noChangeArrowheads="1"/>
            </p:cNvPicPr>
            <p:nvPr/>
          </p:nvPicPr>
          <p:blipFill>
            <a:blip r:embed="rId5" cstate="print"/>
            <a:srcRect/>
            <a:stretch>
              <a:fillRect/>
            </a:stretch>
          </p:blipFill>
          <p:spPr bwMode="auto">
            <a:xfrm>
              <a:off x="8455269" y="2768225"/>
              <a:ext cx="321652" cy="247899"/>
            </a:xfrm>
            <a:prstGeom prst="rect">
              <a:avLst/>
            </a:prstGeom>
            <a:noFill/>
            <a:ln w="9525">
              <a:noFill/>
              <a:miter lim="800000"/>
              <a:headEnd/>
              <a:tailEnd/>
            </a:ln>
          </p:spPr>
        </p:pic>
        <p:sp>
          <p:nvSpPr>
            <p:cNvPr id="54" name="Text Box 341"/>
            <p:cNvSpPr txBox="1">
              <a:spLocks noChangeArrowheads="1"/>
            </p:cNvSpPr>
            <p:nvPr/>
          </p:nvSpPr>
          <p:spPr bwMode="auto">
            <a:xfrm>
              <a:off x="7564315" y="3014450"/>
              <a:ext cx="512885" cy="338349"/>
            </a:xfrm>
            <a:prstGeom prst="rect">
              <a:avLst/>
            </a:prstGeom>
            <a:noFill/>
            <a:ln w="9525">
              <a:noFill/>
              <a:miter lim="800000"/>
              <a:headEnd/>
              <a:tailEnd/>
            </a:ln>
          </p:spPr>
          <p:txBody>
            <a:bodyPr wrap="square">
              <a:spAutoFit/>
            </a:bodyPr>
            <a:lstStyle/>
            <a:p>
              <a:r>
                <a:rPr lang="en-US" sz="800" b="1" dirty="0">
                  <a:latin typeface="Calibri" pitchFamily="34" charset="0"/>
                </a:rPr>
                <a:t>NIC Card</a:t>
              </a:r>
            </a:p>
          </p:txBody>
        </p:sp>
        <p:sp>
          <p:nvSpPr>
            <p:cNvPr id="55" name="Text Box 341"/>
            <p:cNvSpPr txBox="1">
              <a:spLocks noChangeArrowheads="1"/>
            </p:cNvSpPr>
            <p:nvPr/>
          </p:nvSpPr>
          <p:spPr bwMode="auto">
            <a:xfrm>
              <a:off x="8458200" y="3014450"/>
              <a:ext cx="457200" cy="338349"/>
            </a:xfrm>
            <a:prstGeom prst="rect">
              <a:avLst/>
            </a:prstGeom>
            <a:noFill/>
            <a:ln w="9525">
              <a:noFill/>
              <a:miter lim="800000"/>
              <a:headEnd/>
              <a:tailEnd/>
            </a:ln>
          </p:spPr>
          <p:txBody>
            <a:bodyPr wrap="square">
              <a:spAutoFit/>
            </a:bodyPr>
            <a:lstStyle/>
            <a:p>
              <a:r>
                <a:rPr lang="en-US" sz="800" b="1" dirty="0">
                  <a:latin typeface="Calibri" pitchFamily="34" charset="0"/>
                </a:rPr>
                <a:t>Hard</a:t>
              </a:r>
            </a:p>
            <a:p>
              <a:r>
                <a:rPr lang="en-US" sz="800" b="1" dirty="0">
                  <a:latin typeface="Calibri" pitchFamily="34" charset="0"/>
                </a:rPr>
                <a:t>Disk</a:t>
              </a:r>
            </a:p>
          </p:txBody>
        </p:sp>
        <p:sp>
          <p:nvSpPr>
            <p:cNvPr id="56" name="Text Box 64"/>
            <p:cNvSpPr txBox="1">
              <a:spLocks noChangeArrowheads="1"/>
            </p:cNvSpPr>
            <p:nvPr/>
          </p:nvSpPr>
          <p:spPr bwMode="auto">
            <a:xfrm>
              <a:off x="7496908" y="2376276"/>
              <a:ext cx="979610" cy="138187"/>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900" b="1" dirty="0">
                  <a:solidFill>
                    <a:schemeClr val="bg1"/>
                  </a:solidFill>
                  <a:latin typeface="Calibri" pitchFamily="34" charset="0"/>
                </a:rPr>
                <a:t>Hypervisor</a:t>
              </a:r>
            </a:p>
          </p:txBody>
        </p:sp>
        <p:sp>
          <p:nvSpPr>
            <p:cNvPr id="57" name="Text Box 65"/>
            <p:cNvSpPr txBox="1">
              <a:spLocks noChangeArrowheads="1"/>
            </p:cNvSpPr>
            <p:nvPr/>
          </p:nvSpPr>
          <p:spPr bwMode="auto">
            <a:xfrm>
              <a:off x="7614138" y="2586488"/>
              <a:ext cx="834537" cy="138187"/>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900" b="1" dirty="0">
                  <a:latin typeface="Calibri" pitchFamily="34" charset="0"/>
                </a:rPr>
                <a:t>x86 Architecture</a:t>
              </a:r>
            </a:p>
          </p:txBody>
        </p:sp>
        <p:pic>
          <p:nvPicPr>
            <p:cNvPr id="58" name="Picture 96" descr="CPU Single.png"/>
            <p:cNvPicPr>
              <a:picLocks noChangeAspect="1"/>
            </p:cNvPicPr>
            <p:nvPr/>
          </p:nvPicPr>
          <p:blipFill>
            <a:blip r:embed="rId6" cstate="print"/>
            <a:srcRect/>
            <a:stretch>
              <a:fillRect/>
            </a:stretch>
          </p:blipFill>
          <p:spPr bwMode="auto">
            <a:xfrm>
              <a:off x="7262446" y="2751475"/>
              <a:ext cx="195629" cy="303174"/>
            </a:xfrm>
            <a:prstGeom prst="rect">
              <a:avLst/>
            </a:prstGeom>
            <a:noFill/>
            <a:ln w="9525">
              <a:noFill/>
              <a:miter lim="800000"/>
              <a:headEnd/>
              <a:tailEnd/>
            </a:ln>
          </p:spPr>
        </p:pic>
        <p:pic>
          <p:nvPicPr>
            <p:cNvPr id="59" name="Picture 78" descr="VM.png"/>
            <p:cNvPicPr>
              <a:picLocks noChangeAspect="1"/>
            </p:cNvPicPr>
            <p:nvPr/>
          </p:nvPicPr>
          <p:blipFill>
            <a:blip r:embed="rId7" cstate="print"/>
            <a:srcRect/>
            <a:stretch>
              <a:fillRect/>
            </a:stretch>
          </p:blipFill>
          <p:spPr bwMode="auto">
            <a:xfrm>
              <a:off x="7227277" y="1690365"/>
              <a:ext cx="402248" cy="591274"/>
            </a:xfrm>
            <a:prstGeom prst="rect">
              <a:avLst/>
            </a:prstGeom>
            <a:noFill/>
            <a:ln w="9525">
              <a:noFill/>
              <a:miter lim="800000"/>
              <a:headEnd/>
              <a:tailEnd/>
            </a:ln>
          </p:spPr>
        </p:pic>
        <p:pic>
          <p:nvPicPr>
            <p:cNvPr id="60" name="Picture 10" descr="AP_OS Single.png"/>
            <p:cNvPicPr>
              <a:picLocks noChangeAspect="1"/>
            </p:cNvPicPr>
            <p:nvPr/>
          </p:nvPicPr>
          <p:blipFill>
            <a:blip r:embed="rId8" cstate="print"/>
            <a:srcRect/>
            <a:stretch>
              <a:fillRect/>
            </a:stretch>
          </p:blipFill>
          <p:spPr bwMode="auto">
            <a:xfrm>
              <a:off x="7321062" y="1730565"/>
              <a:ext cx="219075" cy="404512"/>
            </a:xfrm>
            <a:prstGeom prst="rect">
              <a:avLst/>
            </a:prstGeom>
            <a:noFill/>
            <a:ln w="9525">
              <a:noFill/>
              <a:miter lim="800000"/>
              <a:headEnd/>
              <a:tailEnd/>
            </a:ln>
          </p:spPr>
        </p:pic>
        <p:pic>
          <p:nvPicPr>
            <p:cNvPr id="61" name="Picture 357" descr="ICON_NIC_Q308"/>
            <p:cNvPicPr>
              <a:picLocks noChangeAspect="1" noChangeArrowheads="1"/>
            </p:cNvPicPr>
            <p:nvPr/>
          </p:nvPicPr>
          <p:blipFill>
            <a:blip r:embed="rId9" cstate="print"/>
            <a:srcRect/>
            <a:stretch>
              <a:fillRect/>
            </a:stretch>
          </p:blipFill>
          <p:spPr bwMode="auto">
            <a:xfrm>
              <a:off x="7333517" y="2244789"/>
              <a:ext cx="108438" cy="97987"/>
            </a:xfrm>
            <a:prstGeom prst="rect">
              <a:avLst/>
            </a:prstGeom>
            <a:noFill/>
            <a:ln w="9525">
              <a:noFill/>
              <a:miter lim="800000"/>
              <a:headEnd/>
              <a:tailEnd/>
            </a:ln>
          </p:spPr>
        </p:pic>
        <p:pic>
          <p:nvPicPr>
            <p:cNvPr id="62" name="Picture 359" descr="ICON_Memory_Q308"/>
            <p:cNvPicPr>
              <a:picLocks noChangeAspect="1" noChangeArrowheads="1"/>
            </p:cNvPicPr>
            <p:nvPr/>
          </p:nvPicPr>
          <p:blipFill>
            <a:blip r:embed="rId10" cstate="print"/>
            <a:srcRect/>
            <a:stretch>
              <a:fillRect/>
            </a:stretch>
          </p:blipFill>
          <p:spPr bwMode="auto">
            <a:xfrm>
              <a:off x="7439025" y="2237252"/>
              <a:ext cx="90121" cy="105525"/>
            </a:xfrm>
            <a:prstGeom prst="rect">
              <a:avLst/>
            </a:prstGeom>
            <a:noFill/>
            <a:ln w="9525">
              <a:noFill/>
              <a:miter lim="800000"/>
              <a:headEnd/>
              <a:tailEnd/>
            </a:ln>
          </p:spPr>
        </p:pic>
        <p:pic>
          <p:nvPicPr>
            <p:cNvPr id="63" name="Picture 382" descr="ICON_DiscDrive_Q308"/>
            <p:cNvPicPr>
              <a:picLocks noChangeAspect="1" noChangeArrowheads="1"/>
            </p:cNvPicPr>
            <p:nvPr/>
          </p:nvPicPr>
          <p:blipFill>
            <a:blip r:embed="rId11" cstate="print"/>
            <a:srcRect/>
            <a:stretch>
              <a:fillRect/>
            </a:stretch>
          </p:blipFill>
          <p:spPr bwMode="auto">
            <a:xfrm>
              <a:off x="7544533" y="2237252"/>
              <a:ext cx="102577" cy="105525"/>
            </a:xfrm>
            <a:prstGeom prst="rect">
              <a:avLst/>
            </a:prstGeom>
            <a:noFill/>
            <a:ln w="9525">
              <a:noFill/>
              <a:miter lim="800000"/>
              <a:headEnd/>
              <a:tailEnd/>
            </a:ln>
          </p:spPr>
        </p:pic>
        <p:pic>
          <p:nvPicPr>
            <p:cNvPr id="64" name="Picture 96" descr="CPU Single.png"/>
            <p:cNvPicPr>
              <a:picLocks noChangeAspect="1"/>
            </p:cNvPicPr>
            <p:nvPr/>
          </p:nvPicPr>
          <p:blipFill>
            <a:blip r:embed="rId12" cstate="print"/>
            <a:srcRect/>
            <a:stretch>
              <a:fillRect/>
            </a:stretch>
          </p:blipFill>
          <p:spPr bwMode="auto">
            <a:xfrm>
              <a:off x="7239000" y="2225527"/>
              <a:ext cx="74002" cy="113900"/>
            </a:xfrm>
            <a:prstGeom prst="rect">
              <a:avLst/>
            </a:prstGeom>
            <a:noFill/>
            <a:ln w="9525">
              <a:noFill/>
              <a:miter lim="800000"/>
              <a:headEnd/>
              <a:tailEnd/>
            </a:ln>
          </p:spPr>
        </p:pic>
        <p:grpSp>
          <p:nvGrpSpPr>
            <p:cNvPr id="65" name="Group 62"/>
            <p:cNvGrpSpPr>
              <a:grpSpLocks/>
            </p:cNvGrpSpPr>
            <p:nvPr/>
          </p:nvGrpSpPr>
          <p:grpSpPr bwMode="auto">
            <a:xfrm>
              <a:off x="7800975" y="1692878"/>
              <a:ext cx="419833" cy="652411"/>
              <a:chOff x="4099" y="1940"/>
              <a:chExt cx="573" cy="779"/>
            </a:xfrm>
          </p:grpSpPr>
          <p:pic>
            <p:nvPicPr>
              <p:cNvPr id="73"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74"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75"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76"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77"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78"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66" name="Group 63"/>
            <p:cNvGrpSpPr>
              <a:grpSpLocks/>
            </p:cNvGrpSpPr>
            <p:nvPr/>
          </p:nvGrpSpPr>
          <p:grpSpPr bwMode="auto">
            <a:xfrm>
              <a:off x="8378337" y="1692878"/>
              <a:ext cx="419833" cy="652411"/>
              <a:chOff x="4939" y="1940"/>
              <a:chExt cx="573" cy="779"/>
            </a:xfrm>
          </p:grpSpPr>
          <p:pic>
            <p:nvPicPr>
              <p:cNvPr id="67"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68"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69"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70"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71"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72"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sp>
          <p:nvSpPr>
            <p:cNvPr id="113" name="TextBox 112"/>
            <p:cNvSpPr txBox="1"/>
            <p:nvPr/>
          </p:nvSpPr>
          <p:spPr>
            <a:xfrm>
              <a:off x="7509761" y="1338589"/>
              <a:ext cx="912429" cy="261610"/>
            </a:xfrm>
            <a:prstGeom prst="rect">
              <a:avLst/>
            </a:prstGeom>
            <a:noFill/>
          </p:spPr>
          <p:txBody>
            <a:bodyPr wrap="none" rtlCol="0">
              <a:spAutoFit/>
            </a:bodyPr>
            <a:lstStyle/>
            <a:p>
              <a:r>
                <a:rPr lang="en-US" sz="1100" dirty="0">
                  <a:latin typeface="Calibri" pitchFamily="34" charset="0"/>
                </a:rPr>
                <a:t>VMware ESX</a:t>
              </a:r>
            </a:p>
          </p:txBody>
        </p:sp>
        <p:sp>
          <p:nvSpPr>
            <p:cNvPr id="115" name="Rounded Rectangle 114"/>
            <p:cNvSpPr/>
            <p:nvPr/>
          </p:nvSpPr>
          <p:spPr>
            <a:xfrm>
              <a:off x="5775960" y="3349486"/>
              <a:ext cx="777240" cy="7653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Calibri" pitchFamily="34" charset="0"/>
                </a:rPr>
                <a:t>VMware Converter Center</a:t>
              </a:r>
            </a:p>
          </p:txBody>
        </p:sp>
        <p:grpSp>
          <p:nvGrpSpPr>
            <p:cNvPr id="127" name="Group 126"/>
            <p:cNvGrpSpPr/>
            <p:nvPr/>
          </p:nvGrpSpPr>
          <p:grpSpPr>
            <a:xfrm>
              <a:off x="4648200" y="1631130"/>
              <a:ext cx="681597" cy="1444679"/>
              <a:chOff x="657410" y="448237"/>
              <a:chExt cx="1135995" cy="1954566"/>
            </a:xfrm>
          </p:grpSpPr>
          <p:pic>
            <p:nvPicPr>
              <p:cNvPr id="116" name="Picture 12" descr="Host.png"/>
              <p:cNvPicPr>
                <a:picLocks noChangeAspect="1"/>
              </p:cNvPicPr>
              <p:nvPr/>
            </p:nvPicPr>
            <p:blipFill>
              <a:blip r:embed="rId13" cstate="print"/>
              <a:srcRect/>
              <a:stretch>
                <a:fillRect/>
              </a:stretch>
            </p:blipFill>
            <p:spPr bwMode="auto">
              <a:xfrm>
                <a:off x="838200" y="448237"/>
                <a:ext cx="838200" cy="1331913"/>
              </a:xfrm>
              <a:prstGeom prst="rect">
                <a:avLst/>
              </a:prstGeom>
              <a:noFill/>
              <a:ln w="9525">
                <a:noFill/>
                <a:miter lim="800000"/>
                <a:headEnd/>
                <a:tailEnd/>
              </a:ln>
            </p:spPr>
          </p:pic>
          <p:sp>
            <p:nvSpPr>
              <p:cNvPr id="123" name="TextBox 122"/>
              <p:cNvSpPr txBox="1"/>
              <p:nvPr/>
            </p:nvSpPr>
            <p:spPr>
              <a:xfrm>
                <a:off x="657410" y="1819838"/>
                <a:ext cx="1135995" cy="582965"/>
              </a:xfrm>
              <a:prstGeom prst="rect">
                <a:avLst/>
              </a:prstGeom>
              <a:noFill/>
            </p:spPr>
            <p:txBody>
              <a:bodyPr wrap="none" rtlCol="0">
                <a:spAutoFit/>
              </a:bodyPr>
              <a:lstStyle/>
              <a:p>
                <a:r>
                  <a:rPr lang="en-US" sz="1100" dirty="0">
                    <a:latin typeface="Calibri" pitchFamily="34" charset="0"/>
                  </a:rPr>
                  <a:t>Physical</a:t>
                </a:r>
              </a:p>
              <a:p>
                <a:r>
                  <a:rPr lang="en-US" sz="1100" dirty="0">
                    <a:latin typeface="Calibri" pitchFamily="34" charset="0"/>
                  </a:rPr>
                  <a:t>Machine</a:t>
                </a:r>
              </a:p>
            </p:txBody>
          </p:sp>
        </p:grpSp>
        <p:grpSp>
          <p:nvGrpSpPr>
            <p:cNvPr id="126" name="Group 125"/>
            <p:cNvGrpSpPr/>
            <p:nvPr/>
          </p:nvGrpSpPr>
          <p:grpSpPr>
            <a:xfrm>
              <a:off x="4421343" y="4536457"/>
              <a:ext cx="1055096" cy="1128313"/>
              <a:chOff x="444045" y="4324931"/>
              <a:chExt cx="1658595" cy="1688627"/>
            </a:xfrm>
          </p:grpSpPr>
          <p:grpSp>
            <p:nvGrpSpPr>
              <p:cNvPr id="119" name="Group 118"/>
              <p:cNvGrpSpPr/>
              <p:nvPr/>
            </p:nvGrpSpPr>
            <p:grpSpPr>
              <a:xfrm>
                <a:off x="914400" y="4324931"/>
                <a:ext cx="762000" cy="1066799"/>
                <a:chOff x="1066800" y="3712360"/>
                <a:chExt cx="473765" cy="609599"/>
              </a:xfrm>
            </p:grpSpPr>
            <p:pic>
              <p:nvPicPr>
                <p:cNvPr id="117" name="Picture 116" descr="VM.png"/>
                <p:cNvPicPr>
                  <a:picLocks noChangeAspect="1"/>
                </p:cNvPicPr>
                <p:nvPr/>
              </p:nvPicPr>
              <p:blipFill>
                <a:blip r:embed="rId7" cstate="print"/>
                <a:stretch>
                  <a:fillRect/>
                </a:stretch>
              </p:blipFill>
              <p:spPr>
                <a:xfrm>
                  <a:off x="1066800" y="3712360"/>
                  <a:ext cx="473765" cy="60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8" name="Picture 32" descr="AP_OS Single.png"/>
                <p:cNvPicPr>
                  <a:picLocks noChangeAspect="1"/>
                </p:cNvPicPr>
                <p:nvPr/>
              </p:nvPicPr>
              <p:blipFill>
                <a:blip r:embed="rId8" cstate="print"/>
                <a:srcRect/>
                <a:stretch>
                  <a:fillRect/>
                </a:stretch>
              </p:blipFill>
              <p:spPr bwMode="auto">
                <a:xfrm>
                  <a:off x="1173853" y="3759867"/>
                  <a:ext cx="263525" cy="427037"/>
                </a:xfrm>
                <a:prstGeom prst="rect">
                  <a:avLst/>
                </a:prstGeom>
                <a:noFill/>
                <a:ln w="9525">
                  <a:noFill/>
                  <a:miter lim="800000"/>
                  <a:headEnd/>
                  <a:tailEnd/>
                </a:ln>
              </p:spPr>
            </p:pic>
          </p:grpSp>
          <p:sp>
            <p:nvSpPr>
              <p:cNvPr id="124" name="TextBox 123"/>
              <p:cNvSpPr txBox="1"/>
              <p:nvPr/>
            </p:nvSpPr>
            <p:spPr>
              <a:xfrm>
                <a:off x="444045" y="5391726"/>
                <a:ext cx="1658595" cy="621832"/>
              </a:xfrm>
              <a:prstGeom prst="rect">
                <a:avLst/>
              </a:prstGeom>
              <a:noFill/>
            </p:spPr>
            <p:txBody>
              <a:bodyPr wrap="none" rtlCol="0">
                <a:spAutoFit/>
              </a:bodyPr>
              <a:lstStyle/>
              <a:p>
                <a:pPr algn="ctr"/>
                <a:r>
                  <a:rPr lang="en-US" sz="1050" dirty="0">
                    <a:latin typeface="Calibri" pitchFamily="34" charset="0"/>
                  </a:rPr>
                  <a:t>Third-party</a:t>
                </a:r>
              </a:p>
              <a:p>
                <a:pPr algn="ctr"/>
                <a:r>
                  <a:rPr lang="en-US" sz="1050" dirty="0">
                    <a:latin typeface="Calibri" pitchFamily="34" charset="0"/>
                  </a:rPr>
                  <a:t>Virtual Machine</a:t>
                </a:r>
              </a:p>
            </p:txBody>
          </p:sp>
        </p:grpSp>
        <p:sp>
          <p:nvSpPr>
            <p:cNvPr id="131" name="Rounded Rectangle 130"/>
            <p:cNvSpPr/>
            <p:nvPr/>
          </p:nvSpPr>
          <p:spPr>
            <a:xfrm>
              <a:off x="7413810" y="1292087"/>
              <a:ext cx="1264920" cy="228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atin typeface="Calibri" pitchFamily="34" charset="0"/>
                </a:rPr>
                <a:t>VMware Products</a:t>
              </a:r>
            </a:p>
          </p:txBody>
        </p:sp>
        <p:sp>
          <p:nvSpPr>
            <p:cNvPr id="132" name="Rounded Rectangle 131"/>
            <p:cNvSpPr/>
            <p:nvPr/>
          </p:nvSpPr>
          <p:spPr>
            <a:xfrm>
              <a:off x="4480560" y="1295400"/>
              <a:ext cx="1005840" cy="22528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latin typeface="Calibri" pitchFamily="34" charset="0"/>
                </a:rPr>
                <a:t>Source</a:t>
              </a:r>
            </a:p>
          </p:txBody>
        </p:sp>
        <p:sp>
          <p:nvSpPr>
            <p:cNvPr id="133" name="Right Arrow 132"/>
            <p:cNvSpPr/>
            <p:nvPr/>
          </p:nvSpPr>
          <p:spPr>
            <a:xfrm rot="2761264">
              <a:off x="5229022" y="2978991"/>
              <a:ext cx="719531" cy="22559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latin typeface="Calibri" pitchFamily="34" charset="0"/>
              </a:endParaRPr>
            </a:p>
          </p:txBody>
        </p:sp>
        <p:sp>
          <p:nvSpPr>
            <p:cNvPr id="135" name="Right Arrow 134"/>
            <p:cNvSpPr/>
            <p:nvPr/>
          </p:nvSpPr>
          <p:spPr>
            <a:xfrm rot="18942146">
              <a:off x="5156288" y="4222087"/>
              <a:ext cx="715695" cy="25983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latin typeface="Calibri" pitchFamily="34" charset="0"/>
              </a:endParaRPr>
            </a:p>
          </p:txBody>
        </p:sp>
        <p:sp>
          <p:nvSpPr>
            <p:cNvPr id="136" name="Right Arrow 135"/>
            <p:cNvSpPr/>
            <p:nvPr/>
          </p:nvSpPr>
          <p:spPr>
            <a:xfrm rot="19048607">
              <a:off x="6487706" y="3051607"/>
              <a:ext cx="598484" cy="22528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latin typeface="Calibri" pitchFamily="34" charset="0"/>
              </a:endParaRPr>
            </a:p>
          </p:txBody>
        </p:sp>
        <p:sp>
          <p:nvSpPr>
            <p:cNvPr id="137" name="Right Arrow 136"/>
            <p:cNvSpPr/>
            <p:nvPr/>
          </p:nvSpPr>
          <p:spPr>
            <a:xfrm rot="2847270">
              <a:off x="6500219" y="4181551"/>
              <a:ext cx="579094" cy="22528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latin typeface="Calibri" pitchFamily="34" charset="0"/>
              </a:endParaRPr>
            </a:p>
          </p:txBody>
        </p:sp>
        <p:sp>
          <p:nvSpPr>
            <p:cNvPr id="142" name="Rounded Rectangle 141"/>
            <p:cNvSpPr/>
            <p:nvPr/>
          </p:nvSpPr>
          <p:spPr bwMode="auto">
            <a:xfrm>
              <a:off x="7086600" y="4213328"/>
              <a:ext cx="1828800" cy="1286398"/>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800" dirty="0">
                <a:solidFill>
                  <a:schemeClr val="tx1"/>
                </a:solidFill>
                <a:latin typeface="Calibri" pitchFamily="34" charset="0"/>
              </a:endParaRPr>
            </a:p>
          </p:txBody>
        </p:sp>
        <p:pic>
          <p:nvPicPr>
            <p:cNvPr id="143" name="Picture 359" descr="ICON_Memory_Q308"/>
            <p:cNvPicPr>
              <a:picLocks noChangeAspect="1" noChangeArrowheads="1"/>
            </p:cNvPicPr>
            <p:nvPr/>
          </p:nvPicPr>
          <p:blipFill>
            <a:blip r:embed="rId3" cstate="print"/>
            <a:srcRect/>
            <a:stretch>
              <a:fillRect/>
            </a:stretch>
          </p:blipFill>
          <p:spPr bwMode="auto">
            <a:xfrm>
              <a:off x="8069140" y="5379126"/>
              <a:ext cx="320919" cy="266325"/>
            </a:xfrm>
            <a:prstGeom prst="rect">
              <a:avLst/>
            </a:prstGeom>
            <a:noFill/>
            <a:ln w="9525">
              <a:noFill/>
              <a:miter lim="800000"/>
              <a:headEnd/>
              <a:tailEnd/>
            </a:ln>
          </p:spPr>
        </p:pic>
        <p:sp>
          <p:nvSpPr>
            <p:cNvPr id="144" name="Text Box 341"/>
            <p:cNvSpPr txBox="1">
              <a:spLocks noChangeArrowheads="1"/>
            </p:cNvSpPr>
            <p:nvPr/>
          </p:nvSpPr>
          <p:spPr bwMode="auto">
            <a:xfrm>
              <a:off x="7162800" y="5728363"/>
              <a:ext cx="561975" cy="215237"/>
            </a:xfrm>
            <a:prstGeom prst="rect">
              <a:avLst/>
            </a:prstGeom>
            <a:noFill/>
            <a:ln w="9525">
              <a:noFill/>
              <a:miter lim="800000"/>
              <a:headEnd/>
              <a:tailEnd/>
            </a:ln>
          </p:spPr>
          <p:txBody>
            <a:bodyPr wrap="square">
              <a:spAutoFit/>
            </a:bodyPr>
            <a:lstStyle/>
            <a:p>
              <a:r>
                <a:rPr lang="en-US" sz="800" b="1" dirty="0">
                  <a:latin typeface="Calibri" pitchFamily="34" charset="0"/>
                </a:rPr>
                <a:t> CPU</a:t>
              </a:r>
            </a:p>
          </p:txBody>
        </p:sp>
        <p:sp>
          <p:nvSpPr>
            <p:cNvPr id="145" name="Text Box 341"/>
            <p:cNvSpPr txBox="1">
              <a:spLocks noChangeArrowheads="1"/>
            </p:cNvSpPr>
            <p:nvPr/>
          </p:nvSpPr>
          <p:spPr bwMode="auto">
            <a:xfrm>
              <a:off x="7953375" y="5728156"/>
              <a:ext cx="581025" cy="215444"/>
            </a:xfrm>
            <a:prstGeom prst="rect">
              <a:avLst/>
            </a:prstGeom>
            <a:noFill/>
            <a:ln w="9525">
              <a:noFill/>
              <a:miter lim="800000"/>
              <a:headEnd/>
              <a:tailEnd/>
            </a:ln>
          </p:spPr>
          <p:txBody>
            <a:bodyPr wrap="square">
              <a:spAutoFit/>
            </a:bodyPr>
            <a:lstStyle/>
            <a:p>
              <a:r>
                <a:rPr lang="en-US" sz="800" b="1" dirty="0">
                  <a:latin typeface="Calibri" pitchFamily="34" charset="0"/>
                </a:rPr>
                <a:t> Memory</a:t>
              </a:r>
            </a:p>
          </p:txBody>
        </p:sp>
        <p:sp>
          <p:nvSpPr>
            <p:cNvPr id="146" name="Rounded Rectangle 19"/>
            <p:cNvSpPr/>
            <p:nvPr/>
          </p:nvSpPr>
          <p:spPr bwMode="auto">
            <a:xfrm>
              <a:off x="7121769" y="4928552"/>
              <a:ext cx="1758462" cy="1892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800" dirty="0">
                <a:solidFill>
                  <a:schemeClr val="tx1"/>
                </a:solidFill>
                <a:latin typeface="Calibri" pitchFamily="34" charset="0"/>
              </a:endParaRPr>
            </a:p>
          </p:txBody>
        </p:sp>
        <p:pic>
          <p:nvPicPr>
            <p:cNvPr id="147" name="Picture 359" descr="ICON_Memory_Q308"/>
            <p:cNvPicPr>
              <a:picLocks noChangeAspect="1" noChangeArrowheads="1"/>
            </p:cNvPicPr>
            <p:nvPr/>
          </p:nvPicPr>
          <p:blipFill>
            <a:blip r:embed="rId3" cstate="print"/>
            <a:srcRect/>
            <a:stretch>
              <a:fillRect/>
            </a:stretch>
          </p:blipFill>
          <p:spPr bwMode="auto">
            <a:xfrm>
              <a:off x="7989277" y="5379126"/>
              <a:ext cx="320919" cy="266325"/>
            </a:xfrm>
            <a:prstGeom prst="rect">
              <a:avLst/>
            </a:prstGeom>
            <a:noFill/>
            <a:ln w="9525">
              <a:noFill/>
              <a:miter lim="800000"/>
              <a:headEnd/>
              <a:tailEnd/>
            </a:ln>
          </p:spPr>
        </p:pic>
        <p:pic>
          <p:nvPicPr>
            <p:cNvPr id="148" name="Picture 357" descr="ICON_NIC_Q308"/>
            <p:cNvPicPr>
              <a:picLocks noChangeAspect="1" noChangeArrowheads="1"/>
            </p:cNvPicPr>
            <p:nvPr/>
          </p:nvPicPr>
          <p:blipFill>
            <a:blip r:embed="rId4" cstate="print"/>
            <a:srcRect/>
            <a:stretch>
              <a:fillRect/>
            </a:stretch>
          </p:blipFill>
          <p:spPr bwMode="auto">
            <a:xfrm>
              <a:off x="7593623" y="5340601"/>
              <a:ext cx="331910" cy="301499"/>
            </a:xfrm>
            <a:prstGeom prst="rect">
              <a:avLst/>
            </a:prstGeom>
            <a:noFill/>
            <a:ln w="9525">
              <a:noFill/>
              <a:miter lim="800000"/>
              <a:headEnd/>
              <a:tailEnd/>
            </a:ln>
          </p:spPr>
        </p:pic>
        <p:pic>
          <p:nvPicPr>
            <p:cNvPr id="149" name="Picture 382" descr="ICON_DiscDrive_Q308"/>
            <p:cNvPicPr>
              <a:picLocks noChangeAspect="1" noChangeArrowheads="1"/>
            </p:cNvPicPr>
            <p:nvPr/>
          </p:nvPicPr>
          <p:blipFill>
            <a:blip r:embed="rId5" cstate="print"/>
            <a:srcRect/>
            <a:stretch>
              <a:fillRect/>
            </a:stretch>
          </p:blipFill>
          <p:spPr bwMode="auto">
            <a:xfrm>
              <a:off x="8455269" y="5359026"/>
              <a:ext cx="321652" cy="247900"/>
            </a:xfrm>
            <a:prstGeom prst="rect">
              <a:avLst/>
            </a:prstGeom>
            <a:noFill/>
            <a:ln w="9525">
              <a:noFill/>
              <a:miter lim="800000"/>
              <a:headEnd/>
              <a:tailEnd/>
            </a:ln>
          </p:spPr>
        </p:pic>
        <p:sp>
          <p:nvSpPr>
            <p:cNvPr id="150" name="Text Box 341"/>
            <p:cNvSpPr txBox="1">
              <a:spLocks noChangeArrowheads="1"/>
            </p:cNvSpPr>
            <p:nvPr/>
          </p:nvSpPr>
          <p:spPr bwMode="auto">
            <a:xfrm>
              <a:off x="7564315" y="5605251"/>
              <a:ext cx="512885" cy="338349"/>
            </a:xfrm>
            <a:prstGeom prst="rect">
              <a:avLst/>
            </a:prstGeom>
            <a:noFill/>
            <a:ln w="9525">
              <a:noFill/>
              <a:miter lim="800000"/>
              <a:headEnd/>
              <a:tailEnd/>
            </a:ln>
          </p:spPr>
          <p:txBody>
            <a:bodyPr wrap="square">
              <a:spAutoFit/>
            </a:bodyPr>
            <a:lstStyle/>
            <a:p>
              <a:r>
                <a:rPr lang="en-US" sz="800" b="1" dirty="0">
                  <a:latin typeface="Calibri" pitchFamily="34" charset="0"/>
                </a:rPr>
                <a:t>NIC Card</a:t>
              </a:r>
            </a:p>
          </p:txBody>
        </p:sp>
        <p:sp>
          <p:nvSpPr>
            <p:cNvPr id="151" name="Text Box 341"/>
            <p:cNvSpPr txBox="1">
              <a:spLocks noChangeArrowheads="1"/>
            </p:cNvSpPr>
            <p:nvPr/>
          </p:nvSpPr>
          <p:spPr bwMode="auto">
            <a:xfrm>
              <a:off x="8458200" y="5605251"/>
              <a:ext cx="457200" cy="338349"/>
            </a:xfrm>
            <a:prstGeom prst="rect">
              <a:avLst/>
            </a:prstGeom>
            <a:noFill/>
            <a:ln w="9525">
              <a:noFill/>
              <a:miter lim="800000"/>
              <a:headEnd/>
              <a:tailEnd/>
            </a:ln>
          </p:spPr>
          <p:txBody>
            <a:bodyPr wrap="square">
              <a:spAutoFit/>
            </a:bodyPr>
            <a:lstStyle/>
            <a:p>
              <a:r>
                <a:rPr lang="en-US" sz="800" b="1" dirty="0">
                  <a:latin typeface="Calibri" pitchFamily="34" charset="0"/>
                </a:rPr>
                <a:t>Hard</a:t>
              </a:r>
            </a:p>
            <a:p>
              <a:r>
                <a:rPr lang="en-US" sz="800" b="1" dirty="0">
                  <a:latin typeface="Calibri" pitchFamily="34" charset="0"/>
                </a:rPr>
                <a:t>Disk</a:t>
              </a:r>
            </a:p>
          </p:txBody>
        </p:sp>
        <p:sp>
          <p:nvSpPr>
            <p:cNvPr id="152" name="Text Box 64"/>
            <p:cNvSpPr txBox="1">
              <a:spLocks noChangeArrowheads="1"/>
            </p:cNvSpPr>
            <p:nvPr/>
          </p:nvSpPr>
          <p:spPr bwMode="auto">
            <a:xfrm>
              <a:off x="7496908" y="4967077"/>
              <a:ext cx="979610" cy="138187"/>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900" b="1" dirty="0">
                  <a:solidFill>
                    <a:schemeClr val="bg1"/>
                  </a:solidFill>
                  <a:latin typeface="Calibri" pitchFamily="34" charset="0"/>
                </a:rPr>
                <a:t>Hypervisor</a:t>
              </a:r>
            </a:p>
          </p:txBody>
        </p:sp>
        <p:sp>
          <p:nvSpPr>
            <p:cNvPr id="153" name="Text Box 65"/>
            <p:cNvSpPr txBox="1">
              <a:spLocks noChangeArrowheads="1"/>
            </p:cNvSpPr>
            <p:nvPr/>
          </p:nvSpPr>
          <p:spPr bwMode="auto">
            <a:xfrm>
              <a:off x="7614138" y="5177289"/>
              <a:ext cx="834537" cy="138187"/>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900" b="1" dirty="0">
                  <a:latin typeface="Calibri" pitchFamily="34" charset="0"/>
                </a:rPr>
                <a:t>x86 Architecture</a:t>
              </a:r>
            </a:p>
          </p:txBody>
        </p:sp>
        <p:pic>
          <p:nvPicPr>
            <p:cNvPr id="154" name="Picture 96" descr="CPU Single.png"/>
            <p:cNvPicPr>
              <a:picLocks noChangeAspect="1"/>
            </p:cNvPicPr>
            <p:nvPr/>
          </p:nvPicPr>
          <p:blipFill>
            <a:blip r:embed="rId6" cstate="print"/>
            <a:srcRect/>
            <a:stretch>
              <a:fillRect/>
            </a:stretch>
          </p:blipFill>
          <p:spPr bwMode="auto">
            <a:xfrm>
              <a:off x="7262446" y="5342276"/>
              <a:ext cx="195629" cy="303174"/>
            </a:xfrm>
            <a:prstGeom prst="rect">
              <a:avLst/>
            </a:prstGeom>
            <a:noFill/>
            <a:ln w="9525">
              <a:noFill/>
              <a:miter lim="800000"/>
              <a:headEnd/>
              <a:tailEnd/>
            </a:ln>
          </p:spPr>
        </p:pic>
        <p:pic>
          <p:nvPicPr>
            <p:cNvPr id="155" name="Picture 78" descr="VM.png"/>
            <p:cNvPicPr>
              <a:picLocks noChangeAspect="1"/>
            </p:cNvPicPr>
            <p:nvPr/>
          </p:nvPicPr>
          <p:blipFill>
            <a:blip r:embed="rId7" cstate="print"/>
            <a:srcRect/>
            <a:stretch>
              <a:fillRect/>
            </a:stretch>
          </p:blipFill>
          <p:spPr bwMode="auto">
            <a:xfrm>
              <a:off x="7227277" y="4281165"/>
              <a:ext cx="402248" cy="591274"/>
            </a:xfrm>
            <a:prstGeom prst="rect">
              <a:avLst/>
            </a:prstGeom>
            <a:noFill/>
            <a:ln w="9525">
              <a:noFill/>
              <a:miter lim="800000"/>
              <a:headEnd/>
              <a:tailEnd/>
            </a:ln>
          </p:spPr>
        </p:pic>
        <p:pic>
          <p:nvPicPr>
            <p:cNvPr id="156" name="Picture 10" descr="AP_OS Single.png"/>
            <p:cNvPicPr>
              <a:picLocks noChangeAspect="1"/>
            </p:cNvPicPr>
            <p:nvPr/>
          </p:nvPicPr>
          <p:blipFill>
            <a:blip r:embed="rId8" cstate="print"/>
            <a:srcRect/>
            <a:stretch>
              <a:fillRect/>
            </a:stretch>
          </p:blipFill>
          <p:spPr bwMode="auto">
            <a:xfrm>
              <a:off x="7321062" y="4321365"/>
              <a:ext cx="219075" cy="404512"/>
            </a:xfrm>
            <a:prstGeom prst="rect">
              <a:avLst/>
            </a:prstGeom>
            <a:noFill/>
            <a:ln w="9525">
              <a:noFill/>
              <a:miter lim="800000"/>
              <a:headEnd/>
              <a:tailEnd/>
            </a:ln>
          </p:spPr>
        </p:pic>
        <p:pic>
          <p:nvPicPr>
            <p:cNvPr id="157" name="Picture 357" descr="ICON_NIC_Q308"/>
            <p:cNvPicPr>
              <a:picLocks noChangeAspect="1" noChangeArrowheads="1"/>
            </p:cNvPicPr>
            <p:nvPr/>
          </p:nvPicPr>
          <p:blipFill>
            <a:blip r:embed="rId9" cstate="print"/>
            <a:srcRect/>
            <a:stretch>
              <a:fillRect/>
            </a:stretch>
          </p:blipFill>
          <p:spPr bwMode="auto">
            <a:xfrm>
              <a:off x="7333517" y="4835589"/>
              <a:ext cx="108438" cy="97987"/>
            </a:xfrm>
            <a:prstGeom prst="rect">
              <a:avLst/>
            </a:prstGeom>
            <a:noFill/>
            <a:ln w="9525">
              <a:noFill/>
              <a:miter lim="800000"/>
              <a:headEnd/>
              <a:tailEnd/>
            </a:ln>
          </p:spPr>
        </p:pic>
        <p:pic>
          <p:nvPicPr>
            <p:cNvPr id="158" name="Picture 359" descr="ICON_Memory_Q308"/>
            <p:cNvPicPr>
              <a:picLocks noChangeAspect="1" noChangeArrowheads="1"/>
            </p:cNvPicPr>
            <p:nvPr/>
          </p:nvPicPr>
          <p:blipFill>
            <a:blip r:embed="rId10" cstate="print"/>
            <a:srcRect/>
            <a:stretch>
              <a:fillRect/>
            </a:stretch>
          </p:blipFill>
          <p:spPr bwMode="auto">
            <a:xfrm>
              <a:off x="7439025" y="4828052"/>
              <a:ext cx="90121" cy="105525"/>
            </a:xfrm>
            <a:prstGeom prst="rect">
              <a:avLst/>
            </a:prstGeom>
            <a:noFill/>
            <a:ln w="9525">
              <a:noFill/>
              <a:miter lim="800000"/>
              <a:headEnd/>
              <a:tailEnd/>
            </a:ln>
          </p:spPr>
        </p:pic>
        <p:pic>
          <p:nvPicPr>
            <p:cNvPr id="159" name="Picture 382" descr="ICON_DiscDrive_Q308"/>
            <p:cNvPicPr>
              <a:picLocks noChangeAspect="1" noChangeArrowheads="1"/>
            </p:cNvPicPr>
            <p:nvPr/>
          </p:nvPicPr>
          <p:blipFill>
            <a:blip r:embed="rId11" cstate="print"/>
            <a:srcRect/>
            <a:stretch>
              <a:fillRect/>
            </a:stretch>
          </p:blipFill>
          <p:spPr bwMode="auto">
            <a:xfrm>
              <a:off x="7544533" y="4828052"/>
              <a:ext cx="102577" cy="105525"/>
            </a:xfrm>
            <a:prstGeom prst="rect">
              <a:avLst/>
            </a:prstGeom>
            <a:noFill/>
            <a:ln w="9525">
              <a:noFill/>
              <a:miter lim="800000"/>
              <a:headEnd/>
              <a:tailEnd/>
            </a:ln>
          </p:spPr>
        </p:pic>
        <p:pic>
          <p:nvPicPr>
            <p:cNvPr id="160" name="Picture 96" descr="CPU Single.png"/>
            <p:cNvPicPr>
              <a:picLocks noChangeAspect="1"/>
            </p:cNvPicPr>
            <p:nvPr/>
          </p:nvPicPr>
          <p:blipFill>
            <a:blip r:embed="rId12" cstate="print"/>
            <a:srcRect/>
            <a:stretch>
              <a:fillRect/>
            </a:stretch>
          </p:blipFill>
          <p:spPr bwMode="auto">
            <a:xfrm>
              <a:off x="7239000" y="4816327"/>
              <a:ext cx="74002" cy="113900"/>
            </a:xfrm>
            <a:prstGeom prst="rect">
              <a:avLst/>
            </a:prstGeom>
            <a:noFill/>
            <a:ln w="9525">
              <a:noFill/>
              <a:miter lim="800000"/>
              <a:headEnd/>
              <a:tailEnd/>
            </a:ln>
          </p:spPr>
        </p:pic>
        <p:grpSp>
          <p:nvGrpSpPr>
            <p:cNvPr id="161" name="Group 62"/>
            <p:cNvGrpSpPr>
              <a:grpSpLocks/>
            </p:cNvGrpSpPr>
            <p:nvPr/>
          </p:nvGrpSpPr>
          <p:grpSpPr bwMode="auto">
            <a:xfrm>
              <a:off x="7800975" y="4283678"/>
              <a:ext cx="419833" cy="652411"/>
              <a:chOff x="4099" y="1940"/>
              <a:chExt cx="573" cy="779"/>
            </a:xfrm>
          </p:grpSpPr>
          <p:pic>
            <p:nvPicPr>
              <p:cNvPr id="169"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170"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171"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172"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173"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174"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162" name="Group 63"/>
            <p:cNvGrpSpPr>
              <a:grpSpLocks/>
            </p:cNvGrpSpPr>
            <p:nvPr/>
          </p:nvGrpSpPr>
          <p:grpSpPr bwMode="auto">
            <a:xfrm>
              <a:off x="8378337" y="4283678"/>
              <a:ext cx="419833" cy="652411"/>
              <a:chOff x="4939" y="1940"/>
              <a:chExt cx="573" cy="779"/>
            </a:xfrm>
          </p:grpSpPr>
          <p:pic>
            <p:nvPicPr>
              <p:cNvPr id="163"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164"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165"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166"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167"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168"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sp>
          <p:nvSpPr>
            <p:cNvPr id="141" name="TextBox 140"/>
            <p:cNvSpPr txBox="1"/>
            <p:nvPr/>
          </p:nvSpPr>
          <p:spPr>
            <a:xfrm>
              <a:off x="7509761" y="3929389"/>
              <a:ext cx="944489" cy="261610"/>
            </a:xfrm>
            <a:prstGeom prst="rect">
              <a:avLst/>
            </a:prstGeom>
            <a:noFill/>
          </p:spPr>
          <p:txBody>
            <a:bodyPr wrap="none" rtlCol="0">
              <a:spAutoFit/>
            </a:bodyPr>
            <a:lstStyle/>
            <a:p>
              <a:r>
                <a:rPr lang="en-US" sz="1100" dirty="0">
                  <a:latin typeface="Calibri" pitchFamily="34" charset="0"/>
                </a:rPr>
                <a:t>VMware </a:t>
              </a:r>
              <a:r>
                <a:rPr lang="en-US" sz="1100" dirty="0" err="1">
                  <a:latin typeface="Calibri" pitchFamily="34" charset="0"/>
                </a:rPr>
                <a:t>ESXi</a:t>
              </a:r>
              <a:endParaRPr lang="en-US" sz="1100" dirty="0">
                <a:latin typeface="Calibri" pitchFamily="34"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6"/>
          <p:cNvSpPr>
            <a:spLocks noGrp="1"/>
          </p:cNvSpPr>
          <p:nvPr>
            <p:ph type="title"/>
          </p:nvPr>
        </p:nvSpPr>
        <p:spPr/>
        <p:txBody>
          <a:bodyPr/>
          <a:lstStyle/>
          <a:p>
            <a:r>
              <a:rPr lang="en-US" dirty="0"/>
              <a:t>Summary</a:t>
            </a:r>
          </a:p>
        </p:txBody>
      </p:sp>
      <p:sp>
        <p:nvSpPr>
          <p:cNvPr id="135170" name="Content Placeholder 7"/>
          <p:cNvSpPr>
            <a:spLocks noGrp="1"/>
          </p:cNvSpPr>
          <p:nvPr>
            <p:ph idx="1"/>
          </p:nvPr>
        </p:nvSpPr>
        <p:spPr>
          <a:xfrm>
            <a:off x="304800" y="914400"/>
            <a:ext cx="8458200" cy="4343400"/>
          </a:xfrm>
        </p:spPr>
        <p:txBody>
          <a:bodyPr/>
          <a:lstStyle/>
          <a:p>
            <a:pPr>
              <a:buNone/>
            </a:pPr>
            <a:r>
              <a:rPr lang="en-US" dirty="0"/>
              <a:t>Key points covered:</a:t>
            </a:r>
          </a:p>
          <a:p>
            <a:r>
              <a:rPr lang="en-US" dirty="0"/>
              <a:t>Drivers of compute virtualization</a:t>
            </a:r>
          </a:p>
          <a:p>
            <a:r>
              <a:rPr lang="en-US" dirty="0"/>
              <a:t>Challenges of </a:t>
            </a:r>
            <a:r>
              <a:rPr lang="en-US" dirty="0" err="1"/>
              <a:t>virtualizing</a:t>
            </a:r>
            <a:r>
              <a:rPr lang="en-US" dirty="0"/>
              <a:t> x86 hardware</a:t>
            </a:r>
          </a:p>
          <a:p>
            <a:r>
              <a:rPr lang="en-US" dirty="0"/>
              <a:t>Techniques to </a:t>
            </a:r>
            <a:r>
              <a:rPr lang="en-US" dirty="0" err="1"/>
              <a:t>virtualize</a:t>
            </a:r>
            <a:r>
              <a:rPr lang="en-US" dirty="0"/>
              <a:t> x86 hardware</a:t>
            </a:r>
          </a:p>
          <a:p>
            <a:r>
              <a:rPr lang="en-US" dirty="0"/>
              <a:t>Components of a virtual machine (VM)</a:t>
            </a:r>
          </a:p>
          <a:p>
            <a:r>
              <a:rPr lang="en-US" dirty="0"/>
              <a:t>Resource optimization techniques</a:t>
            </a:r>
          </a:p>
          <a:p>
            <a:r>
              <a:rPr lang="en-US" dirty="0"/>
              <a:t>Conversion of physical machine to VM</a:t>
            </a:r>
          </a:p>
          <a:p>
            <a:pPr>
              <a:buNone/>
            </a:pPr>
            <a:endParaRPr lang="en-US" dirty="0"/>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9C53231A-D82B-492D-AC68-125CCD55DAAB}" type="slidenum">
              <a:rPr lang="en-US"/>
              <a:pPr>
                <a:defRPr/>
              </a:pPr>
              <a:t>33</a:t>
            </a:fld>
            <a:endParaRPr 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r>
              <a:rPr lang="en-US" dirty="0"/>
              <a:t>Compute Virtualization</a:t>
            </a:r>
          </a:p>
        </p:txBody>
      </p:sp>
      <p:sp>
        <p:nvSpPr>
          <p:cNvPr id="33794" name="Text Placeholder 12"/>
          <p:cNvSpPr>
            <a:spLocks noGrp="1"/>
          </p:cNvSpPr>
          <p:nvPr>
            <p:ph type="body" sz="quarter" idx="13"/>
          </p:nvPr>
        </p:nvSpPr>
        <p:spPr>
          <a:xfrm>
            <a:off x="304800" y="2819400"/>
            <a:ext cx="4572000" cy="3276600"/>
          </a:xfrm>
        </p:spPr>
        <p:txBody>
          <a:bodyPr/>
          <a:lstStyle/>
          <a:p>
            <a:pPr>
              <a:spcBef>
                <a:spcPts val="400"/>
              </a:spcBef>
            </a:pPr>
            <a:r>
              <a:rPr lang="en-US" sz="2000" dirty="0"/>
              <a:t>Enables creation of multiple virtual machines (VMs), each running an OS and application</a:t>
            </a:r>
          </a:p>
          <a:p>
            <a:pPr lvl="1">
              <a:spcBef>
                <a:spcPts val="400"/>
              </a:spcBef>
            </a:pPr>
            <a:r>
              <a:rPr lang="en-US" sz="1800" dirty="0"/>
              <a:t>VM is a logical entity that looks and behaves like physical machine</a:t>
            </a:r>
          </a:p>
          <a:p>
            <a:pPr>
              <a:spcBef>
                <a:spcPts val="400"/>
              </a:spcBef>
            </a:pPr>
            <a:r>
              <a:rPr lang="en-US" sz="2000" dirty="0"/>
              <a:t>Virtualization layer resides between hardware and VMs</a:t>
            </a:r>
          </a:p>
          <a:p>
            <a:pPr lvl="1">
              <a:spcBef>
                <a:spcPts val="400"/>
              </a:spcBef>
            </a:pPr>
            <a:r>
              <a:rPr lang="en-US" sz="2000" dirty="0"/>
              <a:t>Also known as hypervisor</a:t>
            </a:r>
          </a:p>
          <a:p>
            <a:pPr>
              <a:spcBef>
                <a:spcPts val="400"/>
              </a:spcBef>
            </a:pPr>
            <a:r>
              <a:rPr lang="en-US" sz="2000" dirty="0"/>
              <a:t>VMs are provided with standardized hardware resources</a:t>
            </a:r>
          </a:p>
        </p:txBody>
      </p:sp>
      <p:sp>
        <p:nvSpPr>
          <p:cNvPr id="5" name="Footer Placeholder 4"/>
          <p:cNvSpPr>
            <a:spLocks noGrp="1"/>
          </p:cNvSpPr>
          <p:nvPr>
            <p:ph type="ftr" sz="quarter" idx="14"/>
          </p:nvPr>
        </p:nvSpPr>
        <p:spPr/>
        <p:txBody>
          <a:bodyPr/>
          <a:lstStyle/>
          <a:p>
            <a:pPr>
              <a:defRPr/>
            </a:pPr>
            <a:r>
              <a:rPr lang="en-US" dirty="0"/>
              <a:t>Virtualized Data Center – Compute</a:t>
            </a:r>
          </a:p>
        </p:txBody>
      </p:sp>
      <p:sp>
        <p:nvSpPr>
          <p:cNvPr id="6" name="Slide Number Placeholder 5"/>
          <p:cNvSpPr>
            <a:spLocks noGrp="1"/>
          </p:cNvSpPr>
          <p:nvPr>
            <p:ph type="sldNum" sz="quarter" idx="15"/>
          </p:nvPr>
        </p:nvSpPr>
        <p:spPr/>
        <p:txBody>
          <a:bodyPr/>
          <a:lstStyle/>
          <a:p>
            <a:pPr>
              <a:defRPr/>
            </a:pPr>
            <a:fld id="{7491C289-215A-41B0-A402-AA2544CD8F19}" type="slidenum">
              <a:rPr lang="en-US" smtClean="0"/>
              <a:pPr>
                <a:defRPr/>
              </a:pPr>
              <a:t>4</a:t>
            </a:fld>
            <a:endParaRPr lang="en-US" dirty="0"/>
          </a:p>
        </p:txBody>
      </p:sp>
      <p:grpSp>
        <p:nvGrpSpPr>
          <p:cNvPr id="42" name="Group 41"/>
          <p:cNvGrpSpPr/>
          <p:nvPr/>
        </p:nvGrpSpPr>
        <p:grpSpPr>
          <a:xfrm>
            <a:off x="5041900" y="2946400"/>
            <a:ext cx="3962400" cy="2989263"/>
            <a:chOff x="5041900" y="2946400"/>
            <a:chExt cx="3962400" cy="2989263"/>
          </a:xfrm>
        </p:grpSpPr>
        <p:sp>
          <p:nvSpPr>
            <p:cNvPr id="45" name="Rounded Rectangle 44"/>
            <p:cNvSpPr/>
            <p:nvPr/>
          </p:nvSpPr>
          <p:spPr bwMode="auto">
            <a:xfrm>
              <a:off x="5041900" y="29464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endParaRPr>
            </a:p>
          </p:txBody>
        </p:sp>
        <p:pic>
          <p:nvPicPr>
            <p:cNvPr id="33803" name="Picture 359" descr="ICON_Memory_Q308"/>
            <p:cNvPicPr>
              <a:picLocks noChangeAspect="1" noChangeArrowheads="1"/>
            </p:cNvPicPr>
            <p:nvPr/>
          </p:nvPicPr>
          <p:blipFill>
            <a:blip r:embed="rId3" cstate="print"/>
            <a:srcRect/>
            <a:stretch>
              <a:fillRect/>
            </a:stretch>
          </p:blipFill>
          <p:spPr bwMode="auto">
            <a:xfrm>
              <a:off x="7170738" y="5156200"/>
              <a:ext cx="695325" cy="504825"/>
            </a:xfrm>
            <a:prstGeom prst="rect">
              <a:avLst/>
            </a:prstGeom>
            <a:noFill/>
            <a:ln w="9525">
              <a:noFill/>
              <a:miter lim="800000"/>
              <a:headEnd/>
              <a:tailEnd/>
            </a:ln>
          </p:spPr>
        </p:pic>
        <p:sp>
          <p:nvSpPr>
            <p:cNvPr id="33804" name="Text Box 341"/>
            <p:cNvSpPr txBox="1">
              <a:spLocks noChangeArrowheads="1"/>
            </p:cNvSpPr>
            <p:nvPr/>
          </p:nvSpPr>
          <p:spPr bwMode="auto">
            <a:xfrm>
              <a:off x="5427663" y="56896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3805" name="Text Box 341"/>
            <p:cNvSpPr txBox="1">
              <a:spLocks noChangeArrowheads="1"/>
            </p:cNvSpPr>
            <p:nvPr/>
          </p:nvSpPr>
          <p:spPr bwMode="auto">
            <a:xfrm>
              <a:off x="7153275" y="56896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49" name="Rounded Rectangle 19"/>
            <p:cNvSpPr/>
            <p:nvPr/>
          </p:nvSpPr>
          <p:spPr bwMode="auto">
            <a:xfrm>
              <a:off x="5118100" y="4302125"/>
              <a:ext cx="3810000" cy="3587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endParaRPr>
            </a:p>
          </p:txBody>
        </p:sp>
        <p:pic>
          <p:nvPicPr>
            <p:cNvPr id="33809" name="Picture 359" descr="ICON_Memory_Q308"/>
            <p:cNvPicPr>
              <a:picLocks noChangeAspect="1" noChangeArrowheads="1"/>
            </p:cNvPicPr>
            <p:nvPr/>
          </p:nvPicPr>
          <p:blipFill>
            <a:blip r:embed="rId3" cstate="print"/>
            <a:srcRect/>
            <a:stretch>
              <a:fillRect/>
            </a:stretch>
          </p:blipFill>
          <p:spPr bwMode="auto">
            <a:xfrm>
              <a:off x="6997700" y="5156200"/>
              <a:ext cx="695325" cy="504825"/>
            </a:xfrm>
            <a:prstGeom prst="rect">
              <a:avLst/>
            </a:prstGeom>
            <a:noFill/>
            <a:ln w="9525">
              <a:noFill/>
              <a:miter lim="800000"/>
              <a:headEnd/>
              <a:tailEnd/>
            </a:ln>
          </p:spPr>
        </p:pic>
        <p:pic>
          <p:nvPicPr>
            <p:cNvPr id="33810" name="Picture 357" descr="ICON_NIC_Q308"/>
            <p:cNvPicPr>
              <a:picLocks noChangeAspect="1" noChangeArrowheads="1"/>
            </p:cNvPicPr>
            <p:nvPr/>
          </p:nvPicPr>
          <p:blipFill>
            <a:blip r:embed="rId4" cstate="print"/>
            <a:srcRect/>
            <a:stretch>
              <a:fillRect/>
            </a:stretch>
          </p:blipFill>
          <p:spPr bwMode="auto">
            <a:xfrm>
              <a:off x="6140450" y="5083175"/>
              <a:ext cx="719138" cy="571500"/>
            </a:xfrm>
            <a:prstGeom prst="rect">
              <a:avLst/>
            </a:prstGeom>
            <a:noFill/>
            <a:ln w="9525">
              <a:noFill/>
              <a:miter lim="800000"/>
              <a:headEnd/>
              <a:tailEnd/>
            </a:ln>
          </p:spPr>
        </p:pic>
        <p:pic>
          <p:nvPicPr>
            <p:cNvPr id="33811" name="Picture 382" descr="ICON_DiscDrive_Q308"/>
            <p:cNvPicPr>
              <a:picLocks noChangeAspect="1" noChangeArrowheads="1"/>
            </p:cNvPicPr>
            <p:nvPr/>
          </p:nvPicPr>
          <p:blipFill>
            <a:blip r:embed="rId5" cstate="print"/>
            <a:srcRect/>
            <a:stretch>
              <a:fillRect/>
            </a:stretch>
          </p:blipFill>
          <p:spPr bwMode="auto">
            <a:xfrm>
              <a:off x="8007350" y="5118100"/>
              <a:ext cx="696913" cy="469900"/>
            </a:xfrm>
            <a:prstGeom prst="rect">
              <a:avLst/>
            </a:prstGeom>
            <a:noFill/>
            <a:ln w="9525">
              <a:noFill/>
              <a:miter lim="800000"/>
              <a:headEnd/>
              <a:tailEnd/>
            </a:ln>
          </p:spPr>
        </p:pic>
        <p:sp>
          <p:nvSpPr>
            <p:cNvPr id="33812" name="Text Box 341"/>
            <p:cNvSpPr txBox="1">
              <a:spLocks noChangeArrowheads="1"/>
            </p:cNvSpPr>
            <p:nvPr/>
          </p:nvSpPr>
          <p:spPr bwMode="auto">
            <a:xfrm>
              <a:off x="6165850" y="56896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3813" name="Text Box 341"/>
            <p:cNvSpPr txBox="1">
              <a:spLocks noChangeArrowheads="1"/>
            </p:cNvSpPr>
            <p:nvPr/>
          </p:nvSpPr>
          <p:spPr bwMode="auto">
            <a:xfrm>
              <a:off x="8075613" y="5689600"/>
              <a:ext cx="785813"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33814" name="Text Box 64"/>
            <p:cNvSpPr txBox="1">
              <a:spLocks noChangeArrowheads="1"/>
            </p:cNvSpPr>
            <p:nvPr/>
          </p:nvSpPr>
          <p:spPr bwMode="auto">
            <a:xfrm>
              <a:off x="5930900" y="4375150"/>
              <a:ext cx="2122488" cy="212725"/>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Virtualization Layer</a:t>
              </a:r>
            </a:p>
          </p:txBody>
        </p:sp>
        <p:sp>
          <p:nvSpPr>
            <p:cNvPr id="33815" name="Text Box 65"/>
            <p:cNvSpPr txBox="1">
              <a:spLocks noChangeArrowheads="1"/>
            </p:cNvSpPr>
            <p:nvPr/>
          </p:nvSpPr>
          <p:spPr bwMode="auto">
            <a:xfrm>
              <a:off x="6184900" y="4773613"/>
              <a:ext cx="1808163" cy="182563"/>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3816" name="Picture 96" descr="CPU Single.png"/>
            <p:cNvPicPr>
              <a:picLocks noChangeAspect="1"/>
            </p:cNvPicPr>
            <p:nvPr/>
          </p:nvPicPr>
          <p:blipFill>
            <a:blip r:embed="rId6" cstate="print"/>
            <a:srcRect/>
            <a:stretch>
              <a:fillRect/>
            </a:stretch>
          </p:blipFill>
          <p:spPr bwMode="auto">
            <a:xfrm>
              <a:off x="5422900" y="5086350"/>
              <a:ext cx="423863" cy="574675"/>
            </a:xfrm>
            <a:prstGeom prst="rect">
              <a:avLst/>
            </a:prstGeom>
            <a:noFill/>
            <a:ln w="9525">
              <a:noFill/>
              <a:miter lim="800000"/>
              <a:headEnd/>
              <a:tailEnd/>
            </a:ln>
          </p:spPr>
        </p:pic>
        <p:pic>
          <p:nvPicPr>
            <p:cNvPr id="33817" name="Picture 78" descr="VM.png"/>
            <p:cNvPicPr>
              <a:picLocks noChangeAspect="1"/>
            </p:cNvPicPr>
            <p:nvPr/>
          </p:nvPicPr>
          <p:blipFill>
            <a:blip r:embed="rId7" cstate="print"/>
            <a:srcRect/>
            <a:stretch>
              <a:fillRect/>
            </a:stretch>
          </p:blipFill>
          <p:spPr bwMode="auto">
            <a:xfrm>
              <a:off x="5346700" y="3074988"/>
              <a:ext cx="871538" cy="1120775"/>
            </a:xfrm>
            <a:prstGeom prst="rect">
              <a:avLst/>
            </a:prstGeom>
            <a:noFill/>
            <a:ln w="9525">
              <a:noFill/>
              <a:miter lim="800000"/>
              <a:headEnd/>
              <a:tailEnd/>
            </a:ln>
          </p:spPr>
        </p:pic>
        <p:pic>
          <p:nvPicPr>
            <p:cNvPr id="33818" name="Picture 10" descr="AP_OS Single.png"/>
            <p:cNvPicPr>
              <a:picLocks noChangeAspect="1"/>
            </p:cNvPicPr>
            <p:nvPr/>
          </p:nvPicPr>
          <p:blipFill>
            <a:blip r:embed="rId8" cstate="print"/>
            <a:srcRect/>
            <a:stretch>
              <a:fillRect/>
            </a:stretch>
          </p:blipFill>
          <p:spPr bwMode="auto">
            <a:xfrm>
              <a:off x="5549900" y="3151188"/>
              <a:ext cx="474663" cy="766763"/>
            </a:xfrm>
            <a:prstGeom prst="rect">
              <a:avLst/>
            </a:prstGeom>
            <a:noFill/>
            <a:ln w="9525">
              <a:noFill/>
              <a:miter lim="800000"/>
              <a:headEnd/>
              <a:tailEnd/>
            </a:ln>
          </p:spPr>
        </p:pic>
        <p:pic>
          <p:nvPicPr>
            <p:cNvPr id="33819" name="Picture 357" descr="ICON_NIC_Q308"/>
            <p:cNvPicPr>
              <a:picLocks noChangeAspect="1" noChangeArrowheads="1"/>
            </p:cNvPicPr>
            <p:nvPr/>
          </p:nvPicPr>
          <p:blipFill>
            <a:blip r:embed="rId9" cstate="print"/>
            <a:srcRect/>
            <a:stretch>
              <a:fillRect/>
            </a:stretch>
          </p:blipFill>
          <p:spPr bwMode="auto">
            <a:xfrm>
              <a:off x="5576888" y="4125913"/>
              <a:ext cx="234950" cy="185738"/>
            </a:xfrm>
            <a:prstGeom prst="rect">
              <a:avLst/>
            </a:prstGeom>
            <a:noFill/>
            <a:ln w="9525">
              <a:noFill/>
              <a:miter lim="800000"/>
              <a:headEnd/>
              <a:tailEnd/>
            </a:ln>
          </p:spPr>
        </p:pic>
        <p:pic>
          <p:nvPicPr>
            <p:cNvPr id="33820" name="Picture 359" descr="ICON_Memory_Q308"/>
            <p:cNvPicPr>
              <a:picLocks noChangeAspect="1" noChangeArrowheads="1"/>
            </p:cNvPicPr>
            <p:nvPr/>
          </p:nvPicPr>
          <p:blipFill>
            <a:blip r:embed="rId10" cstate="print"/>
            <a:srcRect/>
            <a:stretch>
              <a:fillRect/>
            </a:stretch>
          </p:blipFill>
          <p:spPr bwMode="auto">
            <a:xfrm>
              <a:off x="5805488" y="4111625"/>
              <a:ext cx="195263" cy="200025"/>
            </a:xfrm>
            <a:prstGeom prst="rect">
              <a:avLst/>
            </a:prstGeom>
            <a:noFill/>
            <a:ln w="9525">
              <a:noFill/>
              <a:miter lim="800000"/>
              <a:headEnd/>
              <a:tailEnd/>
            </a:ln>
          </p:spPr>
        </p:pic>
        <p:pic>
          <p:nvPicPr>
            <p:cNvPr id="33821" name="Picture 382" descr="ICON_DiscDrive_Q308"/>
            <p:cNvPicPr>
              <a:picLocks noChangeAspect="1" noChangeArrowheads="1"/>
            </p:cNvPicPr>
            <p:nvPr/>
          </p:nvPicPr>
          <p:blipFill>
            <a:blip r:embed="rId11" cstate="print"/>
            <a:srcRect/>
            <a:stretch>
              <a:fillRect/>
            </a:stretch>
          </p:blipFill>
          <p:spPr bwMode="auto">
            <a:xfrm>
              <a:off x="6034088" y="4111625"/>
              <a:ext cx="222250" cy="200025"/>
            </a:xfrm>
            <a:prstGeom prst="rect">
              <a:avLst/>
            </a:prstGeom>
            <a:noFill/>
            <a:ln w="9525">
              <a:noFill/>
              <a:miter lim="800000"/>
              <a:headEnd/>
              <a:tailEnd/>
            </a:ln>
          </p:spPr>
        </p:pic>
        <p:pic>
          <p:nvPicPr>
            <p:cNvPr id="33822" name="Picture 96" descr="CPU Single.png"/>
            <p:cNvPicPr>
              <a:picLocks noChangeAspect="1"/>
            </p:cNvPicPr>
            <p:nvPr/>
          </p:nvPicPr>
          <p:blipFill>
            <a:blip r:embed="rId12" cstate="print"/>
            <a:srcRect/>
            <a:stretch>
              <a:fillRect/>
            </a:stretch>
          </p:blipFill>
          <p:spPr bwMode="auto">
            <a:xfrm>
              <a:off x="5372100" y="4089400"/>
              <a:ext cx="160338" cy="215900"/>
            </a:xfrm>
            <a:prstGeom prst="rect">
              <a:avLst/>
            </a:prstGeom>
            <a:noFill/>
            <a:ln w="9525">
              <a:noFill/>
              <a:miter lim="800000"/>
              <a:headEnd/>
              <a:tailEnd/>
            </a:ln>
          </p:spPr>
        </p:pic>
        <p:grpSp>
          <p:nvGrpSpPr>
            <p:cNvPr id="33823" name="Group 62"/>
            <p:cNvGrpSpPr>
              <a:grpSpLocks/>
            </p:cNvGrpSpPr>
            <p:nvPr/>
          </p:nvGrpSpPr>
          <p:grpSpPr bwMode="auto">
            <a:xfrm>
              <a:off x="6589713" y="3079750"/>
              <a:ext cx="909638" cy="1236663"/>
              <a:chOff x="4099" y="1940"/>
              <a:chExt cx="573" cy="779"/>
            </a:xfrm>
          </p:grpSpPr>
          <p:pic>
            <p:nvPicPr>
              <p:cNvPr id="33831"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3832"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3833"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3834"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3835"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3836"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33824" name="Group 63"/>
            <p:cNvGrpSpPr>
              <a:grpSpLocks/>
            </p:cNvGrpSpPr>
            <p:nvPr/>
          </p:nvGrpSpPr>
          <p:grpSpPr bwMode="auto">
            <a:xfrm>
              <a:off x="7840663" y="3079750"/>
              <a:ext cx="909638" cy="1236663"/>
              <a:chOff x="4939" y="1940"/>
              <a:chExt cx="573" cy="779"/>
            </a:xfrm>
          </p:grpSpPr>
          <p:pic>
            <p:nvPicPr>
              <p:cNvPr id="33825"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33826"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33827"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33828"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33829"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33830"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grpSp>
        <p:nvGrpSpPr>
          <p:cNvPr id="46" name="Group 45"/>
          <p:cNvGrpSpPr/>
          <p:nvPr/>
        </p:nvGrpSpPr>
        <p:grpSpPr>
          <a:xfrm>
            <a:off x="384048" y="987552"/>
            <a:ext cx="7513637" cy="1527048"/>
            <a:chOff x="384048" y="772512"/>
            <a:chExt cx="7513637" cy="1703128"/>
          </a:xfrm>
        </p:grpSpPr>
        <p:sp>
          <p:nvSpPr>
            <p:cNvPr id="9" name="Rectangle 8"/>
            <p:cNvSpPr/>
            <p:nvPr/>
          </p:nvSpPr>
          <p:spPr>
            <a:xfrm>
              <a:off x="384048" y="970690"/>
              <a:ext cx="7513637" cy="150495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anchor="ctr"/>
            <a:lstStyle/>
            <a:p>
              <a:r>
                <a:rPr lang="en-US" sz="2000" dirty="0">
                  <a:solidFill>
                    <a:srgbClr val="000000"/>
                  </a:solidFill>
                  <a:latin typeface="Calibri" pitchFamily="34" charset="0"/>
                </a:rPr>
                <a:t>It is a technique of masking or abstracting the physical compute hardware and enabling multiple operating systems (OSs) to run concurrently on a single or clustered physical machine(s).</a:t>
              </a:r>
            </a:p>
          </p:txBody>
        </p:sp>
        <p:sp>
          <p:nvSpPr>
            <p:cNvPr id="44" name="Rounded Rectangle 4"/>
            <p:cNvSpPr/>
            <p:nvPr/>
          </p:nvSpPr>
          <p:spPr>
            <a:xfrm>
              <a:off x="677556" y="772512"/>
              <a:ext cx="2446643" cy="329184"/>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a:solidFill>
                    <a:schemeClr val="bg1"/>
                  </a:solidFill>
                  <a:latin typeface="Calibri" pitchFamily="34" charset="0"/>
                </a:rPr>
                <a:t>Compute Virtualization</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1"/>
          <p:cNvSpPr>
            <a:spLocks noGrp="1"/>
          </p:cNvSpPr>
          <p:nvPr>
            <p:ph type="title"/>
          </p:nvPr>
        </p:nvSpPr>
        <p:spPr/>
        <p:txBody>
          <a:bodyPr/>
          <a:lstStyle/>
          <a:p>
            <a:r>
              <a:rPr lang="en-US" dirty="0"/>
              <a:t>Need for Compute Virtualization</a:t>
            </a:r>
          </a:p>
        </p:txBody>
      </p:sp>
      <p:graphicFrame>
        <p:nvGraphicFramePr>
          <p:cNvPr id="14" name="Table Placeholder 13"/>
          <p:cNvGraphicFramePr>
            <a:graphicFrameLocks noGrp="1"/>
          </p:cNvGraphicFramePr>
          <p:nvPr>
            <p:ph type="tbl" sz="quarter" idx="12"/>
            <p:extLst>
              <p:ext uri="{D42A27DB-BD31-4B8C-83A1-F6EECF244321}">
                <p14:modId xmlns:p14="http://schemas.microsoft.com/office/powerpoint/2010/main" val="3889594028"/>
              </p:ext>
            </p:extLst>
          </p:nvPr>
        </p:nvGraphicFramePr>
        <p:xfrm>
          <a:off x="437605" y="3886200"/>
          <a:ext cx="8268790" cy="2145792"/>
        </p:xfrm>
        <a:graphic>
          <a:graphicData uri="http://schemas.openxmlformats.org/drawingml/2006/table">
            <a:tbl>
              <a:tblPr firstRow="1" bandRow="1">
                <a:tableStyleId>{5C22544A-7EE6-4342-B048-85BDC9FD1C3A}</a:tableStyleId>
              </a:tblPr>
              <a:tblGrid>
                <a:gridCol w="4134395">
                  <a:extLst>
                    <a:ext uri="{9D8B030D-6E8A-4147-A177-3AD203B41FA5}">
                      <a16:colId xmlns:a16="http://schemas.microsoft.com/office/drawing/2014/main" val="20000"/>
                    </a:ext>
                  </a:extLst>
                </a:gridCol>
                <a:gridCol w="4134395">
                  <a:extLst>
                    <a:ext uri="{9D8B030D-6E8A-4147-A177-3AD203B41FA5}">
                      <a16:colId xmlns:a16="http://schemas.microsoft.com/office/drawing/2014/main" val="20001"/>
                    </a:ext>
                  </a:extLst>
                </a:gridCol>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Before Virtualization</a:t>
                      </a:r>
                      <a:endParaRPr lang="en-US" sz="1400" dirty="0"/>
                    </a:p>
                  </a:txBody>
                  <a:tcPr/>
                </a:tc>
                <a:tc>
                  <a:txBody>
                    <a:bodyPr/>
                    <a:lstStyle/>
                    <a:p>
                      <a:r>
                        <a:rPr lang="en-US" sz="1400" dirty="0"/>
                        <a:t>After Virtualization</a:t>
                      </a:r>
                    </a:p>
                  </a:txBody>
                  <a:tcPr/>
                </a:tc>
                <a:extLst>
                  <a:ext uri="{0D108BD9-81ED-4DB2-BD59-A6C34878D82A}">
                    <a16:rowId xmlns:a16="http://schemas.microsoft.com/office/drawing/2014/main" val="10000"/>
                  </a:ext>
                </a:extLst>
              </a:tr>
              <a:tr h="274320">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Runs single operating system (OS) per machine at a time</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Couples s/w and h/w tightly</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May create conflicts when multiple applications run on the same machine</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Underutilizes resources</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Is inflexible and expensive</a:t>
                      </a:r>
                      <a:endParaRPr lang="en-US" sz="1400" b="0" u="none" dirty="0"/>
                    </a:p>
                  </a:txBody>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Runs multiple operating systems (OSs) per machine concurrently</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Makes OS and applications h/w independent</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Isolates VM from each other, hence no conflict</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Improves resource utilization</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a:ln>
                            <a:noFill/>
                          </a:ln>
                          <a:solidFill>
                            <a:schemeClr val="dk1"/>
                          </a:solidFill>
                          <a:effectLst/>
                          <a:latin typeface="+mn-lt"/>
                          <a:ea typeface="+mn-ea"/>
                          <a:cs typeface="+mn-cs"/>
                        </a:rPr>
                        <a:t>Offers flexible infrastructure at low cost</a:t>
                      </a:r>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4"/>
          </p:nvPr>
        </p:nvSpPr>
        <p:spPr/>
        <p:txBody>
          <a:bodyPr/>
          <a:lstStyle/>
          <a:p>
            <a:pPr>
              <a:defRPr/>
            </a:pPr>
            <a:fld id="{83F0C7BA-0C45-4EC7-8F89-5C2A2B29659E}" type="slidenum">
              <a:rPr lang="en-US"/>
              <a:pPr>
                <a:defRPr/>
              </a:pPr>
              <a:t>5</a:t>
            </a:fld>
            <a:endParaRPr lang="en-US" dirty="0"/>
          </a:p>
        </p:txBody>
      </p:sp>
      <p:sp>
        <p:nvSpPr>
          <p:cNvPr id="7" name="Footer Placeholder 6"/>
          <p:cNvSpPr>
            <a:spLocks noGrp="1"/>
          </p:cNvSpPr>
          <p:nvPr>
            <p:ph type="ftr" sz="quarter" idx="13"/>
          </p:nvPr>
        </p:nvSpPr>
        <p:spPr/>
        <p:txBody>
          <a:bodyPr/>
          <a:lstStyle/>
          <a:p>
            <a:pPr>
              <a:defRPr/>
            </a:pPr>
            <a:r>
              <a:rPr lang="en-US" dirty="0"/>
              <a:t>Virtualized Data Center – Compute</a:t>
            </a:r>
          </a:p>
        </p:txBody>
      </p:sp>
      <p:grpSp>
        <p:nvGrpSpPr>
          <p:cNvPr id="35855" name="Group 57"/>
          <p:cNvGrpSpPr>
            <a:grpSpLocks/>
          </p:cNvGrpSpPr>
          <p:nvPr/>
        </p:nvGrpSpPr>
        <p:grpSpPr bwMode="auto">
          <a:xfrm>
            <a:off x="4648200" y="933450"/>
            <a:ext cx="3962400" cy="2709863"/>
            <a:chOff x="4876800" y="990600"/>
            <a:chExt cx="3962400" cy="2709863"/>
          </a:xfrm>
        </p:grpSpPr>
        <p:sp>
          <p:nvSpPr>
            <p:cNvPr id="60" name="Rounded Rectangle 59"/>
            <p:cNvSpPr/>
            <p:nvPr/>
          </p:nvSpPr>
          <p:spPr bwMode="auto">
            <a:xfrm>
              <a:off x="4876800" y="990600"/>
              <a:ext cx="3962400" cy="2184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pic>
          <p:nvPicPr>
            <p:cNvPr id="35870" name="Picture 359" descr="ICON_Memory_Q308"/>
            <p:cNvPicPr>
              <a:picLocks noChangeAspect="1" noChangeArrowheads="1"/>
            </p:cNvPicPr>
            <p:nvPr/>
          </p:nvPicPr>
          <p:blipFill>
            <a:blip r:embed="rId3" cstate="print"/>
            <a:srcRect/>
            <a:stretch>
              <a:fillRect/>
            </a:stretch>
          </p:blipFill>
          <p:spPr bwMode="auto">
            <a:xfrm>
              <a:off x="7005638" y="2971800"/>
              <a:ext cx="695325" cy="504825"/>
            </a:xfrm>
            <a:prstGeom prst="rect">
              <a:avLst/>
            </a:prstGeom>
            <a:noFill/>
            <a:ln w="9525">
              <a:noFill/>
              <a:miter lim="800000"/>
              <a:headEnd/>
              <a:tailEnd/>
            </a:ln>
          </p:spPr>
        </p:pic>
        <p:sp>
          <p:nvSpPr>
            <p:cNvPr id="35871" name="Text Box 341"/>
            <p:cNvSpPr txBox="1">
              <a:spLocks noChangeArrowheads="1"/>
            </p:cNvSpPr>
            <p:nvPr/>
          </p:nvSpPr>
          <p:spPr bwMode="auto">
            <a:xfrm>
              <a:off x="5262563" y="34544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5872" name="Text Box 341"/>
            <p:cNvSpPr txBox="1">
              <a:spLocks noChangeArrowheads="1"/>
            </p:cNvSpPr>
            <p:nvPr/>
          </p:nvSpPr>
          <p:spPr bwMode="auto">
            <a:xfrm>
              <a:off x="6988175" y="34417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65" name="Rounded Rectangle 19"/>
            <p:cNvSpPr/>
            <p:nvPr/>
          </p:nvSpPr>
          <p:spPr bwMode="auto">
            <a:xfrm>
              <a:off x="4953438" y="2346162"/>
              <a:ext cx="3808871" cy="3595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pic>
          <p:nvPicPr>
            <p:cNvPr id="35876" name="Picture 359" descr="ICON_Memory_Q308"/>
            <p:cNvPicPr>
              <a:picLocks noChangeAspect="1" noChangeArrowheads="1"/>
            </p:cNvPicPr>
            <p:nvPr/>
          </p:nvPicPr>
          <p:blipFill>
            <a:blip r:embed="rId3" cstate="print"/>
            <a:srcRect/>
            <a:stretch>
              <a:fillRect/>
            </a:stretch>
          </p:blipFill>
          <p:spPr bwMode="auto">
            <a:xfrm>
              <a:off x="6832600" y="2971800"/>
              <a:ext cx="695325" cy="504825"/>
            </a:xfrm>
            <a:prstGeom prst="rect">
              <a:avLst/>
            </a:prstGeom>
            <a:noFill/>
            <a:ln w="9525">
              <a:noFill/>
              <a:miter lim="800000"/>
              <a:headEnd/>
              <a:tailEnd/>
            </a:ln>
          </p:spPr>
        </p:pic>
        <p:pic>
          <p:nvPicPr>
            <p:cNvPr id="35877" name="Picture 357" descr="ICON_NIC_Q308"/>
            <p:cNvPicPr>
              <a:picLocks noChangeAspect="1" noChangeArrowheads="1"/>
            </p:cNvPicPr>
            <p:nvPr/>
          </p:nvPicPr>
          <p:blipFill>
            <a:blip r:embed="rId4" cstate="print"/>
            <a:srcRect/>
            <a:stretch>
              <a:fillRect/>
            </a:stretch>
          </p:blipFill>
          <p:spPr bwMode="auto">
            <a:xfrm>
              <a:off x="5975350" y="2898775"/>
              <a:ext cx="719138" cy="571500"/>
            </a:xfrm>
            <a:prstGeom prst="rect">
              <a:avLst/>
            </a:prstGeom>
            <a:noFill/>
            <a:ln w="9525">
              <a:noFill/>
              <a:miter lim="800000"/>
              <a:headEnd/>
              <a:tailEnd/>
            </a:ln>
          </p:spPr>
        </p:pic>
        <p:pic>
          <p:nvPicPr>
            <p:cNvPr id="35878" name="Picture 382" descr="ICON_DiscDrive_Q308"/>
            <p:cNvPicPr>
              <a:picLocks noChangeAspect="1" noChangeArrowheads="1"/>
            </p:cNvPicPr>
            <p:nvPr/>
          </p:nvPicPr>
          <p:blipFill>
            <a:blip r:embed="rId5" cstate="print"/>
            <a:srcRect/>
            <a:stretch>
              <a:fillRect/>
            </a:stretch>
          </p:blipFill>
          <p:spPr bwMode="auto">
            <a:xfrm>
              <a:off x="7842250" y="2933700"/>
              <a:ext cx="768350" cy="517525"/>
            </a:xfrm>
            <a:prstGeom prst="rect">
              <a:avLst/>
            </a:prstGeom>
            <a:noFill/>
            <a:ln w="9525">
              <a:noFill/>
              <a:miter lim="800000"/>
              <a:headEnd/>
              <a:tailEnd/>
            </a:ln>
          </p:spPr>
        </p:pic>
        <p:sp>
          <p:nvSpPr>
            <p:cNvPr id="35879" name="Text Box 341"/>
            <p:cNvSpPr txBox="1">
              <a:spLocks noChangeArrowheads="1"/>
            </p:cNvSpPr>
            <p:nvPr/>
          </p:nvSpPr>
          <p:spPr bwMode="auto">
            <a:xfrm>
              <a:off x="6000750" y="34417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5880" name="Text Box 341"/>
            <p:cNvSpPr txBox="1">
              <a:spLocks noChangeArrowheads="1"/>
            </p:cNvSpPr>
            <p:nvPr/>
          </p:nvSpPr>
          <p:spPr bwMode="auto">
            <a:xfrm>
              <a:off x="7910513" y="34417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35881" name="Text Box 64"/>
            <p:cNvSpPr txBox="1">
              <a:spLocks noChangeArrowheads="1"/>
            </p:cNvSpPr>
            <p:nvPr/>
          </p:nvSpPr>
          <p:spPr bwMode="auto">
            <a:xfrm>
              <a:off x="5765800" y="2419350"/>
              <a:ext cx="2122488" cy="215444"/>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Hypervisor</a:t>
              </a:r>
            </a:p>
          </p:txBody>
        </p:sp>
        <p:sp>
          <p:nvSpPr>
            <p:cNvPr id="35882" name="Text Box 65"/>
            <p:cNvSpPr txBox="1">
              <a:spLocks noChangeArrowheads="1"/>
            </p:cNvSpPr>
            <p:nvPr/>
          </p:nvSpPr>
          <p:spPr bwMode="auto">
            <a:xfrm>
              <a:off x="6019800" y="2767013"/>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5883" name="Picture 96" descr="CPU Single.png"/>
            <p:cNvPicPr>
              <a:picLocks noChangeAspect="1"/>
            </p:cNvPicPr>
            <p:nvPr/>
          </p:nvPicPr>
          <p:blipFill>
            <a:blip r:embed="rId6" cstate="print"/>
            <a:srcRect/>
            <a:stretch>
              <a:fillRect/>
            </a:stretch>
          </p:blipFill>
          <p:spPr bwMode="auto">
            <a:xfrm>
              <a:off x="5308600" y="2901950"/>
              <a:ext cx="423863" cy="574675"/>
            </a:xfrm>
            <a:prstGeom prst="rect">
              <a:avLst/>
            </a:prstGeom>
            <a:noFill/>
            <a:ln w="9525">
              <a:noFill/>
              <a:miter lim="800000"/>
              <a:headEnd/>
              <a:tailEnd/>
            </a:ln>
          </p:spPr>
        </p:pic>
        <p:pic>
          <p:nvPicPr>
            <p:cNvPr id="35884" name="Picture 78" descr="VM.png"/>
            <p:cNvPicPr>
              <a:picLocks noChangeAspect="1"/>
            </p:cNvPicPr>
            <p:nvPr/>
          </p:nvPicPr>
          <p:blipFill>
            <a:blip r:embed="rId7" cstate="print"/>
            <a:srcRect/>
            <a:stretch>
              <a:fillRect/>
            </a:stretch>
          </p:blipFill>
          <p:spPr bwMode="auto">
            <a:xfrm>
              <a:off x="5181600" y="1119188"/>
              <a:ext cx="871538" cy="1120775"/>
            </a:xfrm>
            <a:prstGeom prst="rect">
              <a:avLst/>
            </a:prstGeom>
            <a:noFill/>
            <a:ln w="9525">
              <a:noFill/>
              <a:miter lim="800000"/>
              <a:headEnd/>
              <a:tailEnd/>
            </a:ln>
          </p:spPr>
        </p:pic>
        <p:pic>
          <p:nvPicPr>
            <p:cNvPr id="35885" name="Picture 10" descr="AP_OS Single.png"/>
            <p:cNvPicPr>
              <a:picLocks noChangeAspect="1"/>
            </p:cNvPicPr>
            <p:nvPr/>
          </p:nvPicPr>
          <p:blipFill>
            <a:blip r:embed="rId8" cstate="print"/>
            <a:srcRect/>
            <a:stretch>
              <a:fillRect/>
            </a:stretch>
          </p:blipFill>
          <p:spPr bwMode="auto">
            <a:xfrm>
              <a:off x="5384800" y="1195388"/>
              <a:ext cx="474663" cy="766762"/>
            </a:xfrm>
            <a:prstGeom prst="rect">
              <a:avLst/>
            </a:prstGeom>
            <a:noFill/>
            <a:ln w="9525">
              <a:noFill/>
              <a:miter lim="800000"/>
              <a:headEnd/>
              <a:tailEnd/>
            </a:ln>
          </p:spPr>
        </p:pic>
        <p:pic>
          <p:nvPicPr>
            <p:cNvPr id="35886" name="Picture 357" descr="ICON_NIC_Q308"/>
            <p:cNvPicPr>
              <a:picLocks noChangeAspect="1" noChangeArrowheads="1"/>
            </p:cNvPicPr>
            <p:nvPr/>
          </p:nvPicPr>
          <p:blipFill>
            <a:blip r:embed="rId9" cstate="print"/>
            <a:srcRect/>
            <a:stretch>
              <a:fillRect/>
            </a:stretch>
          </p:blipFill>
          <p:spPr bwMode="auto">
            <a:xfrm>
              <a:off x="5411788" y="2170113"/>
              <a:ext cx="234950" cy="185737"/>
            </a:xfrm>
            <a:prstGeom prst="rect">
              <a:avLst/>
            </a:prstGeom>
            <a:noFill/>
            <a:ln w="9525">
              <a:noFill/>
              <a:miter lim="800000"/>
              <a:headEnd/>
              <a:tailEnd/>
            </a:ln>
          </p:spPr>
        </p:pic>
        <p:pic>
          <p:nvPicPr>
            <p:cNvPr id="35887" name="Picture 359" descr="ICON_Memory_Q308"/>
            <p:cNvPicPr>
              <a:picLocks noChangeAspect="1" noChangeArrowheads="1"/>
            </p:cNvPicPr>
            <p:nvPr/>
          </p:nvPicPr>
          <p:blipFill>
            <a:blip r:embed="rId10" cstate="print"/>
            <a:srcRect/>
            <a:stretch>
              <a:fillRect/>
            </a:stretch>
          </p:blipFill>
          <p:spPr bwMode="auto">
            <a:xfrm>
              <a:off x="5640388" y="2155825"/>
              <a:ext cx="195262" cy="200025"/>
            </a:xfrm>
            <a:prstGeom prst="rect">
              <a:avLst/>
            </a:prstGeom>
            <a:noFill/>
            <a:ln w="9525">
              <a:noFill/>
              <a:miter lim="800000"/>
              <a:headEnd/>
              <a:tailEnd/>
            </a:ln>
          </p:spPr>
        </p:pic>
        <p:pic>
          <p:nvPicPr>
            <p:cNvPr id="35888" name="Picture 382" descr="ICON_DiscDrive_Q308"/>
            <p:cNvPicPr>
              <a:picLocks noChangeAspect="1" noChangeArrowheads="1"/>
            </p:cNvPicPr>
            <p:nvPr/>
          </p:nvPicPr>
          <p:blipFill>
            <a:blip r:embed="rId11" cstate="print"/>
            <a:srcRect/>
            <a:stretch>
              <a:fillRect/>
            </a:stretch>
          </p:blipFill>
          <p:spPr bwMode="auto">
            <a:xfrm>
              <a:off x="5868988" y="2155825"/>
              <a:ext cx="222250" cy="200025"/>
            </a:xfrm>
            <a:prstGeom prst="rect">
              <a:avLst/>
            </a:prstGeom>
            <a:noFill/>
            <a:ln w="9525">
              <a:noFill/>
              <a:miter lim="800000"/>
              <a:headEnd/>
              <a:tailEnd/>
            </a:ln>
          </p:spPr>
        </p:pic>
        <p:pic>
          <p:nvPicPr>
            <p:cNvPr id="35889" name="Picture 96" descr="CPU Single.png"/>
            <p:cNvPicPr>
              <a:picLocks noChangeAspect="1"/>
            </p:cNvPicPr>
            <p:nvPr/>
          </p:nvPicPr>
          <p:blipFill>
            <a:blip r:embed="rId12" cstate="print"/>
            <a:srcRect/>
            <a:stretch>
              <a:fillRect/>
            </a:stretch>
          </p:blipFill>
          <p:spPr bwMode="auto">
            <a:xfrm>
              <a:off x="5207000" y="2133600"/>
              <a:ext cx="160338" cy="215900"/>
            </a:xfrm>
            <a:prstGeom prst="rect">
              <a:avLst/>
            </a:prstGeom>
            <a:noFill/>
            <a:ln w="9525">
              <a:noFill/>
              <a:miter lim="800000"/>
              <a:headEnd/>
              <a:tailEnd/>
            </a:ln>
          </p:spPr>
        </p:pic>
        <p:grpSp>
          <p:nvGrpSpPr>
            <p:cNvPr id="35890" name="Group 89"/>
            <p:cNvGrpSpPr>
              <a:grpSpLocks/>
            </p:cNvGrpSpPr>
            <p:nvPr/>
          </p:nvGrpSpPr>
          <p:grpSpPr bwMode="auto">
            <a:xfrm>
              <a:off x="6424613" y="1123950"/>
              <a:ext cx="909637" cy="1236663"/>
              <a:chOff x="4099" y="1940"/>
              <a:chExt cx="573" cy="779"/>
            </a:xfrm>
          </p:grpSpPr>
          <p:pic>
            <p:nvPicPr>
              <p:cNvPr id="35898"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5899"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5900"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5901"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5902"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5903"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35891" name="Group 96"/>
            <p:cNvGrpSpPr>
              <a:grpSpLocks/>
            </p:cNvGrpSpPr>
            <p:nvPr/>
          </p:nvGrpSpPr>
          <p:grpSpPr bwMode="auto">
            <a:xfrm>
              <a:off x="7675563" y="1123950"/>
              <a:ext cx="909637" cy="1236663"/>
              <a:chOff x="4939" y="1940"/>
              <a:chExt cx="573" cy="779"/>
            </a:xfrm>
          </p:grpSpPr>
          <p:pic>
            <p:nvPicPr>
              <p:cNvPr id="35892"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35893"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35894"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35895"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35896"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35897"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grpSp>
        <p:nvGrpSpPr>
          <p:cNvPr id="35856" name="Group 94"/>
          <p:cNvGrpSpPr>
            <a:grpSpLocks/>
          </p:cNvGrpSpPr>
          <p:nvPr/>
        </p:nvGrpSpPr>
        <p:grpSpPr bwMode="auto">
          <a:xfrm>
            <a:off x="588963" y="933450"/>
            <a:ext cx="3509962" cy="2646363"/>
            <a:chOff x="588963" y="1041400"/>
            <a:chExt cx="3509962" cy="2646363"/>
          </a:xfrm>
        </p:grpSpPr>
        <p:sp>
          <p:nvSpPr>
            <p:cNvPr id="96" name="Rounded Rectangle 95"/>
            <p:cNvSpPr/>
            <p:nvPr/>
          </p:nvSpPr>
          <p:spPr bwMode="auto">
            <a:xfrm>
              <a:off x="588963" y="1041400"/>
              <a:ext cx="3462337" cy="22098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sp>
          <p:nvSpPr>
            <p:cNvPr id="35858" name="Text Box 65"/>
            <p:cNvSpPr txBox="1">
              <a:spLocks noChangeArrowheads="1"/>
            </p:cNvSpPr>
            <p:nvPr/>
          </p:nvSpPr>
          <p:spPr bwMode="auto">
            <a:xfrm>
              <a:off x="1427163" y="2679700"/>
              <a:ext cx="1808162"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5859" name="Picture 10" descr="AP_OS Single.png"/>
            <p:cNvPicPr>
              <a:picLocks noChangeAspect="1"/>
            </p:cNvPicPr>
            <p:nvPr/>
          </p:nvPicPr>
          <p:blipFill>
            <a:blip r:embed="rId8" cstate="print"/>
            <a:srcRect/>
            <a:stretch>
              <a:fillRect/>
            </a:stretch>
          </p:blipFill>
          <p:spPr bwMode="auto">
            <a:xfrm>
              <a:off x="1930400" y="1193800"/>
              <a:ext cx="830263" cy="1341438"/>
            </a:xfrm>
            <a:prstGeom prst="rect">
              <a:avLst/>
            </a:prstGeom>
            <a:noFill/>
            <a:ln w="9525">
              <a:noFill/>
              <a:miter lim="800000"/>
              <a:headEnd/>
              <a:tailEnd/>
            </a:ln>
          </p:spPr>
        </p:pic>
        <p:pic>
          <p:nvPicPr>
            <p:cNvPr id="35860" name="Picture 359" descr="ICON_Memory_Q308"/>
            <p:cNvPicPr>
              <a:picLocks noChangeAspect="1" noChangeArrowheads="1"/>
            </p:cNvPicPr>
            <p:nvPr/>
          </p:nvPicPr>
          <p:blipFill>
            <a:blip r:embed="rId3" cstate="print"/>
            <a:srcRect/>
            <a:stretch>
              <a:fillRect/>
            </a:stretch>
          </p:blipFill>
          <p:spPr bwMode="auto">
            <a:xfrm>
              <a:off x="2408238" y="2959100"/>
              <a:ext cx="695325" cy="504825"/>
            </a:xfrm>
            <a:prstGeom prst="rect">
              <a:avLst/>
            </a:prstGeom>
            <a:noFill/>
            <a:ln w="9525">
              <a:noFill/>
              <a:miter lim="800000"/>
              <a:headEnd/>
              <a:tailEnd/>
            </a:ln>
          </p:spPr>
        </p:pic>
        <p:sp>
          <p:nvSpPr>
            <p:cNvPr id="35861" name="Text Box 341"/>
            <p:cNvSpPr txBox="1">
              <a:spLocks noChangeArrowheads="1"/>
            </p:cNvSpPr>
            <p:nvPr/>
          </p:nvSpPr>
          <p:spPr bwMode="auto">
            <a:xfrm>
              <a:off x="665163" y="34417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5862" name="Text Box 341"/>
            <p:cNvSpPr txBox="1">
              <a:spLocks noChangeArrowheads="1"/>
            </p:cNvSpPr>
            <p:nvPr/>
          </p:nvSpPr>
          <p:spPr bwMode="auto">
            <a:xfrm>
              <a:off x="2390775" y="34290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pic>
          <p:nvPicPr>
            <p:cNvPr id="35863" name="Picture 359" descr="ICON_Memory_Q308"/>
            <p:cNvPicPr>
              <a:picLocks noChangeAspect="1" noChangeArrowheads="1"/>
            </p:cNvPicPr>
            <p:nvPr/>
          </p:nvPicPr>
          <p:blipFill>
            <a:blip r:embed="rId3" cstate="print"/>
            <a:srcRect/>
            <a:stretch>
              <a:fillRect/>
            </a:stretch>
          </p:blipFill>
          <p:spPr bwMode="auto">
            <a:xfrm>
              <a:off x="2235200" y="2959100"/>
              <a:ext cx="695325" cy="504825"/>
            </a:xfrm>
            <a:prstGeom prst="rect">
              <a:avLst/>
            </a:prstGeom>
            <a:noFill/>
            <a:ln w="9525">
              <a:noFill/>
              <a:miter lim="800000"/>
              <a:headEnd/>
              <a:tailEnd/>
            </a:ln>
          </p:spPr>
        </p:pic>
        <p:pic>
          <p:nvPicPr>
            <p:cNvPr id="35864" name="Picture 357" descr="ICON_NIC_Q308"/>
            <p:cNvPicPr>
              <a:picLocks noChangeAspect="1" noChangeArrowheads="1"/>
            </p:cNvPicPr>
            <p:nvPr/>
          </p:nvPicPr>
          <p:blipFill>
            <a:blip r:embed="rId4" cstate="print"/>
            <a:srcRect/>
            <a:stretch>
              <a:fillRect/>
            </a:stretch>
          </p:blipFill>
          <p:spPr bwMode="auto">
            <a:xfrm>
              <a:off x="1352550" y="2886075"/>
              <a:ext cx="719138" cy="571500"/>
            </a:xfrm>
            <a:prstGeom prst="rect">
              <a:avLst/>
            </a:prstGeom>
            <a:noFill/>
            <a:ln w="9525">
              <a:noFill/>
              <a:miter lim="800000"/>
              <a:headEnd/>
              <a:tailEnd/>
            </a:ln>
          </p:spPr>
        </p:pic>
        <p:pic>
          <p:nvPicPr>
            <p:cNvPr id="35865" name="Picture 382" descr="ICON_DiscDrive_Q308"/>
            <p:cNvPicPr>
              <a:picLocks noChangeAspect="1" noChangeArrowheads="1"/>
            </p:cNvPicPr>
            <p:nvPr/>
          </p:nvPicPr>
          <p:blipFill>
            <a:blip r:embed="rId5" cstate="print"/>
            <a:srcRect/>
            <a:stretch>
              <a:fillRect/>
            </a:stretch>
          </p:blipFill>
          <p:spPr bwMode="auto">
            <a:xfrm>
              <a:off x="3244850" y="2921000"/>
              <a:ext cx="768350" cy="517525"/>
            </a:xfrm>
            <a:prstGeom prst="rect">
              <a:avLst/>
            </a:prstGeom>
            <a:noFill/>
            <a:ln w="9525">
              <a:noFill/>
              <a:miter lim="800000"/>
              <a:headEnd/>
              <a:tailEnd/>
            </a:ln>
          </p:spPr>
        </p:pic>
        <p:sp>
          <p:nvSpPr>
            <p:cNvPr id="35866" name="Text Box 341"/>
            <p:cNvSpPr txBox="1">
              <a:spLocks noChangeArrowheads="1"/>
            </p:cNvSpPr>
            <p:nvPr/>
          </p:nvSpPr>
          <p:spPr bwMode="auto">
            <a:xfrm>
              <a:off x="1403350" y="34290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5867" name="Text Box 341"/>
            <p:cNvSpPr txBox="1">
              <a:spLocks noChangeArrowheads="1"/>
            </p:cNvSpPr>
            <p:nvPr/>
          </p:nvSpPr>
          <p:spPr bwMode="auto">
            <a:xfrm>
              <a:off x="3313113" y="34290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pic>
          <p:nvPicPr>
            <p:cNvPr id="35868" name="Picture 96" descr="CPU Single.png"/>
            <p:cNvPicPr>
              <a:picLocks noChangeAspect="1"/>
            </p:cNvPicPr>
            <p:nvPr/>
          </p:nvPicPr>
          <p:blipFill>
            <a:blip r:embed="rId6" cstate="print"/>
            <a:srcRect/>
            <a:stretch>
              <a:fillRect/>
            </a:stretch>
          </p:blipFill>
          <p:spPr bwMode="auto">
            <a:xfrm>
              <a:off x="673100" y="2889250"/>
              <a:ext cx="423863" cy="574675"/>
            </a:xfrm>
            <a:prstGeom prst="rect">
              <a:avLst/>
            </a:prstGeom>
            <a:noFill/>
            <a:ln w="9525">
              <a:noFill/>
              <a:miter lim="800000"/>
              <a:headEnd/>
              <a:tailEnd/>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dirty="0"/>
              <a:t>Hypervisor</a:t>
            </a:r>
          </a:p>
        </p:txBody>
      </p:sp>
      <p:sp>
        <p:nvSpPr>
          <p:cNvPr id="49" name="Content Placeholder 48"/>
          <p:cNvSpPr>
            <a:spLocks noGrp="1"/>
          </p:cNvSpPr>
          <p:nvPr>
            <p:ph idx="1"/>
          </p:nvPr>
        </p:nvSpPr>
        <p:spPr>
          <a:xfrm>
            <a:off x="373063" y="2514600"/>
            <a:ext cx="4503737" cy="3429000"/>
          </a:xfrm>
        </p:spPr>
        <p:txBody>
          <a:bodyPr>
            <a:normAutofit/>
          </a:bodyPr>
          <a:lstStyle/>
          <a:p>
            <a:pPr>
              <a:defRPr/>
            </a:pPr>
            <a:r>
              <a:rPr lang="en-US" dirty="0">
                <a:solidFill>
                  <a:schemeClr val="bg2">
                    <a:lumMod val="75000"/>
                  </a:schemeClr>
                </a:solidFill>
              </a:rPr>
              <a:t>Has two components</a:t>
            </a:r>
          </a:p>
          <a:p>
            <a:pPr lvl="1">
              <a:defRPr/>
            </a:pPr>
            <a:r>
              <a:rPr lang="en-US" dirty="0">
                <a:solidFill>
                  <a:schemeClr val="bg2">
                    <a:lumMod val="75000"/>
                  </a:schemeClr>
                </a:solidFill>
              </a:rPr>
              <a:t>Kernel</a:t>
            </a:r>
          </a:p>
          <a:p>
            <a:pPr lvl="1">
              <a:defRPr/>
            </a:pPr>
            <a:r>
              <a:rPr lang="en-US" dirty="0">
                <a:solidFill>
                  <a:schemeClr val="bg2">
                    <a:lumMod val="75000"/>
                  </a:schemeClr>
                </a:solidFill>
              </a:rPr>
              <a:t>Virtual Machine Monitor (VMM)</a:t>
            </a:r>
          </a:p>
        </p:txBody>
      </p:sp>
      <p:grpSp>
        <p:nvGrpSpPr>
          <p:cNvPr id="46" name="Group 45"/>
          <p:cNvGrpSpPr/>
          <p:nvPr/>
        </p:nvGrpSpPr>
        <p:grpSpPr>
          <a:xfrm>
            <a:off x="411163" y="987552"/>
            <a:ext cx="8275637" cy="1284888"/>
            <a:chOff x="411163" y="772512"/>
            <a:chExt cx="8275637" cy="1284888"/>
          </a:xfrm>
        </p:grpSpPr>
        <p:sp>
          <p:nvSpPr>
            <p:cNvPr id="83" name="Rectangle 82"/>
            <p:cNvSpPr/>
            <p:nvPr/>
          </p:nvSpPr>
          <p:spPr>
            <a:xfrm>
              <a:off x="411163" y="933450"/>
              <a:ext cx="8275637" cy="112395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spcCol="1270"/>
            <a:lstStyle/>
            <a:p>
              <a:pPr>
                <a:defRPr/>
              </a:pPr>
              <a:r>
                <a:rPr lang="en-US" sz="2000" dirty="0">
                  <a:latin typeface="Calibri" pitchFamily="34" charset="0"/>
                </a:rPr>
                <a:t>It is a software that allows multiple operating systems (OSs) to run concurrently on a physical machine and to interact directly with the physical hardware.</a:t>
              </a:r>
            </a:p>
          </p:txBody>
        </p:sp>
        <p:sp>
          <p:nvSpPr>
            <p:cNvPr id="86" name="Rounded Rectangle 4"/>
            <p:cNvSpPr/>
            <p:nvPr/>
          </p:nvSpPr>
          <p:spPr>
            <a:xfrm>
              <a:off x="677557" y="772512"/>
              <a:ext cx="1344168" cy="329184"/>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a:latin typeface="Calibri" pitchFamily="34" charset="0"/>
                </a:rPr>
                <a:t>Hypervisor</a:t>
              </a:r>
              <a:endParaRPr lang="en-US" sz="1600" dirty="0">
                <a:solidFill>
                  <a:schemeClr val="bg1"/>
                </a:solidFill>
                <a:latin typeface="Calibri" pitchFamily="34" charset="0"/>
              </a:endParaRPr>
            </a:p>
          </p:txBody>
        </p:sp>
      </p:grpSp>
      <p:sp>
        <p:nvSpPr>
          <p:cNvPr id="88" name="Slide Number Placeholder 5"/>
          <p:cNvSpPr>
            <a:spLocks noGrp="1"/>
          </p:cNvSpPr>
          <p:nvPr>
            <p:ph type="sldNum" sz="quarter" idx="11"/>
          </p:nvPr>
        </p:nvSpPr>
        <p:spPr/>
        <p:txBody>
          <a:bodyPr/>
          <a:lstStyle/>
          <a:p>
            <a:pPr>
              <a:defRPr/>
            </a:pPr>
            <a:fld id="{DD6CE5CD-2434-4548-B665-F061FA1C995C}" type="slidenum">
              <a:rPr lang="en-US" smtClean="0">
                <a:solidFill>
                  <a:srgbClr val="000000">
                    <a:lumMod val="75000"/>
                    <a:lumOff val="25000"/>
                  </a:srgbClr>
                </a:solidFill>
              </a:rPr>
              <a:pPr>
                <a:defRPr/>
              </a:pPr>
              <a:t>6</a:t>
            </a:fld>
            <a:endParaRPr lang="en-US" dirty="0">
              <a:solidFill>
                <a:srgbClr val="000000">
                  <a:lumMod val="75000"/>
                  <a:lumOff val="25000"/>
                </a:srgbClr>
              </a:solidFill>
            </a:endParaRPr>
          </a:p>
        </p:txBody>
      </p:sp>
      <p:sp>
        <p:nvSpPr>
          <p:cNvPr id="89"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37897" name="Group 107"/>
          <p:cNvGrpSpPr>
            <a:grpSpLocks/>
          </p:cNvGrpSpPr>
          <p:nvPr/>
        </p:nvGrpSpPr>
        <p:grpSpPr bwMode="auto">
          <a:xfrm>
            <a:off x="4724400" y="2743200"/>
            <a:ext cx="3962400" cy="2989263"/>
            <a:chOff x="4953000" y="2743200"/>
            <a:chExt cx="3962400" cy="2989263"/>
          </a:xfrm>
        </p:grpSpPr>
        <p:sp>
          <p:nvSpPr>
            <p:cNvPr id="109" name="Rounded Rectangle 108"/>
            <p:cNvSpPr/>
            <p:nvPr/>
          </p:nvSpPr>
          <p:spPr bwMode="auto">
            <a:xfrm>
              <a:off x="4953000" y="27432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pic>
          <p:nvPicPr>
            <p:cNvPr id="37899" name="Picture 359" descr="ICON_Memory_Q308"/>
            <p:cNvPicPr>
              <a:picLocks noChangeAspect="1" noChangeArrowheads="1"/>
            </p:cNvPicPr>
            <p:nvPr/>
          </p:nvPicPr>
          <p:blipFill>
            <a:blip r:embed="rId4" cstate="print"/>
            <a:srcRect/>
            <a:stretch>
              <a:fillRect/>
            </a:stretch>
          </p:blipFill>
          <p:spPr bwMode="auto">
            <a:xfrm>
              <a:off x="7081838" y="4953000"/>
              <a:ext cx="695325" cy="504825"/>
            </a:xfrm>
            <a:prstGeom prst="rect">
              <a:avLst/>
            </a:prstGeom>
            <a:noFill/>
            <a:ln w="9525">
              <a:noFill/>
              <a:miter lim="800000"/>
              <a:headEnd/>
              <a:tailEnd/>
            </a:ln>
          </p:spPr>
        </p:pic>
        <p:sp>
          <p:nvSpPr>
            <p:cNvPr id="37900" name="Text Box 341"/>
            <p:cNvSpPr txBox="1">
              <a:spLocks noChangeArrowheads="1"/>
            </p:cNvSpPr>
            <p:nvPr/>
          </p:nvSpPr>
          <p:spPr bwMode="auto">
            <a:xfrm>
              <a:off x="5338763" y="54864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7901" name="Text Box 341"/>
            <p:cNvSpPr txBox="1">
              <a:spLocks noChangeArrowheads="1"/>
            </p:cNvSpPr>
            <p:nvPr/>
          </p:nvSpPr>
          <p:spPr bwMode="auto">
            <a:xfrm>
              <a:off x="7064375" y="54864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113" name="Rounded Rectangle 19"/>
            <p:cNvSpPr/>
            <p:nvPr/>
          </p:nvSpPr>
          <p:spPr bwMode="auto">
            <a:xfrm>
              <a:off x="5029638" y="4240007"/>
              <a:ext cx="3808871" cy="394943"/>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pic>
          <p:nvPicPr>
            <p:cNvPr id="37905" name="Picture 359" descr="ICON_Memory_Q308"/>
            <p:cNvPicPr>
              <a:picLocks noChangeAspect="1" noChangeArrowheads="1"/>
            </p:cNvPicPr>
            <p:nvPr/>
          </p:nvPicPr>
          <p:blipFill>
            <a:blip r:embed="rId4" cstate="print"/>
            <a:srcRect/>
            <a:stretch>
              <a:fillRect/>
            </a:stretch>
          </p:blipFill>
          <p:spPr bwMode="auto">
            <a:xfrm>
              <a:off x="6908800" y="4953000"/>
              <a:ext cx="695325" cy="504825"/>
            </a:xfrm>
            <a:prstGeom prst="rect">
              <a:avLst/>
            </a:prstGeom>
            <a:noFill/>
            <a:ln w="9525">
              <a:noFill/>
              <a:miter lim="800000"/>
              <a:headEnd/>
              <a:tailEnd/>
            </a:ln>
          </p:spPr>
        </p:pic>
        <p:pic>
          <p:nvPicPr>
            <p:cNvPr id="37906" name="Picture 357" descr="ICON_NIC_Q308"/>
            <p:cNvPicPr>
              <a:picLocks noChangeAspect="1" noChangeArrowheads="1"/>
            </p:cNvPicPr>
            <p:nvPr/>
          </p:nvPicPr>
          <p:blipFill>
            <a:blip r:embed="rId5" cstate="print"/>
            <a:srcRect/>
            <a:stretch>
              <a:fillRect/>
            </a:stretch>
          </p:blipFill>
          <p:spPr bwMode="auto">
            <a:xfrm>
              <a:off x="6051550" y="4879975"/>
              <a:ext cx="719138" cy="571500"/>
            </a:xfrm>
            <a:prstGeom prst="rect">
              <a:avLst/>
            </a:prstGeom>
            <a:noFill/>
            <a:ln w="9525">
              <a:noFill/>
              <a:miter lim="800000"/>
              <a:headEnd/>
              <a:tailEnd/>
            </a:ln>
          </p:spPr>
        </p:pic>
        <p:pic>
          <p:nvPicPr>
            <p:cNvPr id="37907" name="Picture 382" descr="ICON_DiscDrive_Q308"/>
            <p:cNvPicPr>
              <a:picLocks noChangeAspect="1" noChangeArrowheads="1"/>
            </p:cNvPicPr>
            <p:nvPr/>
          </p:nvPicPr>
          <p:blipFill>
            <a:blip r:embed="rId6" cstate="print"/>
            <a:srcRect/>
            <a:stretch>
              <a:fillRect/>
            </a:stretch>
          </p:blipFill>
          <p:spPr bwMode="auto">
            <a:xfrm>
              <a:off x="7918450" y="4914900"/>
              <a:ext cx="696913" cy="469900"/>
            </a:xfrm>
            <a:prstGeom prst="rect">
              <a:avLst/>
            </a:prstGeom>
            <a:noFill/>
            <a:ln w="9525">
              <a:noFill/>
              <a:miter lim="800000"/>
              <a:headEnd/>
              <a:tailEnd/>
            </a:ln>
          </p:spPr>
        </p:pic>
        <p:sp>
          <p:nvSpPr>
            <p:cNvPr id="37908" name="Text Box 341"/>
            <p:cNvSpPr txBox="1">
              <a:spLocks noChangeArrowheads="1"/>
            </p:cNvSpPr>
            <p:nvPr/>
          </p:nvSpPr>
          <p:spPr bwMode="auto">
            <a:xfrm>
              <a:off x="6076950" y="54864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7909" name="Text Box 341"/>
            <p:cNvSpPr txBox="1">
              <a:spLocks noChangeArrowheads="1"/>
            </p:cNvSpPr>
            <p:nvPr/>
          </p:nvSpPr>
          <p:spPr bwMode="auto">
            <a:xfrm>
              <a:off x="7986713" y="54864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37910" name="Text Box 64"/>
            <p:cNvSpPr txBox="1">
              <a:spLocks noChangeArrowheads="1"/>
            </p:cNvSpPr>
            <p:nvPr/>
          </p:nvSpPr>
          <p:spPr bwMode="auto">
            <a:xfrm>
              <a:off x="5625737" y="4374787"/>
              <a:ext cx="2590800" cy="215444"/>
            </a:xfrm>
            <a:prstGeom prst="rect">
              <a:avLst/>
            </a:prstGeom>
            <a:noFill/>
            <a:ln w="25400" algn="ctr">
              <a:noFill/>
              <a:miter lim="800000"/>
              <a:headEnd/>
              <a:tailEnd type="none" w="lg" len="med"/>
            </a:ln>
          </p:spPr>
          <p:txBody>
            <a:bodyPr wrap="square" lIns="0" tIns="0" rIns="0" bIns="0">
              <a:spAutoFit/>
            </a:bodyPr>
            <a:lstStyle/>
            <a:p>
              <a:pPr marL="354013" indent="-354013" algn="ctr" defTabSz="941388"/>
              <a:r>
                <a:rPr lang="en-US" sz="1400" b="1" dirty="0">
                  <a:solidFill>
                    <a:schemeClr val="bg1"/>
                  </a:solidFill>
                  <a:latin typeface="Calibri" pitchFamily="34" charset="0"/>
                </a:rPr>
                <a:t>Hypervisor (Kernel and VMM)</a:t>
              </a:r>
            </a:p>
          </p:txBody>
        </p:sp>
        <p:sp>
          <p:nvSpPr>
            <p:cNvPr id="37911" name="Text Box 65"/>
            <p:cNvSpPr txBox="1">
              <a:spLocks noChangeArrowheads="1"/>
            </p:cNvSpPr>
            <p:nvPr/>
          </p:nvSpPr>
          <p:spPr bwMode="auto">
            <a:xfrm>
              <a:off x="6096000" y="4697413"/>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7912" name="Picture 96" descr="CPU Single.png"/>
            <p:cNvPicPr>
              <a:picLocks noChangeAspect="1"/>
            </p:cNvPicPr>
            <p:nvPr/>
          </p:nvPicPr>
          <p:blipFill>
            <a:blip r:embed="rId7" cstate="print"/>
            <a:srcRect/>
            <a:stretch>
              <a:fillRect/>
            </a:stretch>
          </p:blipFill>
          <p:spPr bwMode="auto">
            <a:xfrm>
              <a:off x="5334000" y="4883150"/>
              <a:ext cx="423863" cy="574675"/>
            </a:xfrm>
            <a:prstGeom prst="rect">
              <a:avLst/>
            </a:prstGeom>
            <a:noFill/>
            <a:ln w="9525">
              <a:noFill/>
              <a:miter lim="800000"/>
              <a:headEnd/>
              <a:tailEnd/>
            </a:ln>
          </p:spPr>
        </p:pic>
        <p:sp>
          <p:nvSpPr>
            <p:cNvPr id="122" name="Rounded Rectangle 121"/>
            <p:cNvSpPr/>
            <p:nvPr/>
          </p:nvSpPr>
          <p:spPr>
            <a:xfrm>
              <a:off x="5245100" y="4025900"/>
              <a:ext cx="889000" cy="3048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800" dirty="0">
                  <a:latin typeface="Calibri" pitchFamily="34" charset="0"/>
                </a:rPr>
                <a:t>VMM</a:t>
              </a:r>
            </a:p>
          </p:txBody>
        </p:sp>
        <p:grpSp>
          <p:nvGrpSpPr>
            <p:cNvPr id="37914" name="Group 177"/>
            <p:cNvGrpSpPr>
              <a:grpSpLocks/>
            </p:cNvGrpSpPr>
            <p:nvPr/>
          </p:nvGrpSpPr>
          <p:grpSpPr bwMode="auto">
            <a:xfrm>
              <a:off x="5257800" y="2871790"/>
              <a:ext cx="909638" cy="1236663"/>
              <a:chOff x="3312" y="1809"/>
              <a:chExt cx="573" cy="779"/>
            </a:xfrm>
          </p:grpSpPr>
          <p:pic>
            <p:nvPicPr>
              <p:cNvPr id="37931" name="Picture 78" descr="VM.png"/>
              <p:cNvPicPr>
                <a:picLocks noChangeAspect="1"/>
              </p:cNvPicPr>
              <p:nvPr/>
            </p:nvPicPr>
            <p:blipFill>
              <a:blip r:embed="rId8" cstate="print"/>
              <a:srcRect/>
              <a:stretch>
                <a:fillRect/>
              </a:stretch>
            </p:blipFill>
            <p:spPr bwMode="auto">
              <a:xfrm>
                <a:off x="3312" y="1809"/>
                <a:ext cx="549" cy="706"/>
              </a:xfrm>
              <a:prstGeom prst="rect">
                <a:avLst/>
              </a:prstGeom>
              <a:noFill/>
              <a:ln w="9525">
                <a:noFill/>
                <a:miter lim="800000"/>
                <a:headEnd/>
                <a:tailEnd/>
              </a:ln>
            </p:spPr>
          </p:pic>
          <p:pic>
            <p:nvPicPr>
              <p:cNvPr id="37932" name="Picture 10" descr="AP_OS Single.png"/>
              <p:cNvPicPr>
                <a:picLocks noChangeAspect="1"/>
              </p:cNvPicPr>
              <p:nvPr/>
            </p:nvPicPr>
            <p:blipFill>
              <a:blip r:embed="rId9" cstate="print"/>
              <a:srcRect/>
              <a:stretch>
                <a:fillRect/>
              </a:stretch>
            </p:blipFill>
            <p:spPr bwMode="auto">
              <a:xfrm>
                <a:off x="3440" y="1857"/>
                <a:ext cx="299" cy="483"/>
              </a:xfrm>
              <a:prstGeom prst="rect">
                <a:avLst/>
              </a:prstGeom>
              <a:noFill/>
              <a:ln w="9525">
                <a:noFill/>
                <a:miter lim="800000"/>
                <a:headEnd/>
                <a:tailEnd/>
              </a:ln>
            </p:spPr>
          </p:pic>
          <p:pic>
            <p:nvPicPr>
              <p:cNvPr id="37933" name="Picture 357" descr="ICON_NIC_Q308"/>
              <p:cNvPicPr>
                <a:picLocks noChangeAspect="1" noChangeArrowheads="1"/>
              </p:cNvPicPr>
              <p:nvPr/>
            </p:nvPicPr>
            <p:blipFill>
              <a:blip r:embed="rId10" cstate="print"/>
              <a:srcRect/>
              <a:stretch>
                <a:fillRect/>
              </a:stretch>
            </p:blipFill>
            <p:spPr bwMode="auto">
              <a:xfrm>
                <a:off x="3457" y="2471"/>
                <a:ext cx="148" cy="117"/>
              </a:xfrm>
              <a:prstGeom prst="rect">
                <a:avLst/>
              </a:prstGeom>
              <a:noFill/>
              <a:ln w="9525">
                <a:noFill/>
                <a:miter lim="800000"/>
                <a:headEnd/>
                <a:tailEnd/>
              </a:ln>
            </p:spPr>
          </p:pic>
          <p:pic>
            <p:nvPicPr>
              <p:cNvPr id="37934" name="Picture 359" descr="ICON_Memory_Q308"/>
              <p:cNvPicPr>
                <a:picLocks noChangeAspect="1" noChangeArrowheads="1"/>
              </p:cNvPicPr>
              <p:nvPr/>
            </p:nvPicPr>
            <p:blipFill>
              <a:blip r:embed="rId11" cstate="print"/>
              <a:srcRect/>
              <a:stretch>
                <a:fillRect/>
              </a:stretch>
            </p:blipFill>
            <p:spPr bwMode="auto">
              <a:xfrm>
                <a:off x="3601" y="2462"/>
                <a:ext cx="123" cy="126"/>
              </a:xfrm>
              <a:prstGeom prst="rect">
                <a:avLst/>
              </a:prstGeom>
              <a:noFill/>
              <a:ln w="9525">
                <a:noFill/>
                <a:miter lim="800000"/>
                <a:headEnd/>
                <a:tailEnd/>
              </a:ln>
            </p:spPr>
          </p:pic>
          <p:pic>
            <p:nvPicPr>
              <p:cNvPr id="37935" name="Picture 382" descr="ICON_DiscDrive_Q308"/>
              <p:cNvPicPr>
                <a:picLocks noChangeAspect="1" noChangeArrowheads="1"/>
              </p:cNvPicPr>
              <p:nvPr/>
            </p:nvPicPr>
            <p:blipFill>
              <a:blip r:embed="rId12" cstate="print"/>
              <a:srcRect/>
              <a:stretch>
                <a:fillRect/>
              </a:stretch>
            </p:blipFill>
            <p:spPr bwMode="auto">
              <a:xfrm>
                <a:off x="3745" y="2462"/>
                <a:ext cx="140" cy="126"/>
              </a:xfrm>
              <a:prstGeom prst="rect">
                <a:avLst/>
              </a:prstGeom>
              <a:noFill/>
              <a:ln w="9525">
                <a:noFill/>
                <a:miter lim="800000"/>
                <a:headEnd/>
                <a:tailEnd/>
              </a:ln>
            </p:spPr>
          </p:pic>
          <p:pic>
            <p:nvPicPr>
              <p:cNvPr id="37936" name="Picture 96" descr="CPU Single.png"/>
              <p:cNvPicPr>
                <a:picLocks noChangeAspect="1"/>
              </p:cNvPicPr>
              <p:nvPr/>
            </p:nvPicPr>
            <p:blipFill>
              <a:blip r:embed="rId13" cstate="print"/>
              <a:srcRect/>
              <a:stretch>
                <a:fillRect/>
              </a:stretch>
            </p:blipFill>
            <p:spPr bwMode="auto">
              <a:xfrm>
                <a:off x="3328" y="2448"/>
                <a:ext cx="101" cy="136"/>
              </a:xfrm>
              <a:prstGeom prst="rect">
                <a:avLst/>
              </a:prstGeom>
              <a:noFill/>
              <a:ln w="9525">
                <a:noFill/>
                <a:miter lim="800000"/>
                <a:headEnd/>
                <a:tailEnd/>
              </a:ln>
            </p:spPr>
          </p:pic>
        </p:grpSp>
        <p:sp>
          <p:nvSpPr>
            <p:cNvPr id="124" name="Rounded Rectangle 183"/>
            <p:cNvSpPr/>
            <p:nvPr/>
          </p:nvSpPr>
          <p:spPr>
            <a:xfrm>
              <a:off x="6502400" y="4025900"/>
              <a:ext cx="889000" cy="3048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800" dirty="0">
                  <a:latin typeface="Calibri" pitchFamily="34" charset="0"/>
                </a:rPr>
                <a:t>VMM</a:t>
              </a:r>
            </a:p>
          </p:txBody>
        </p:sp>
        <p:grpSp>
          <p:nvGrpSpPr>
            <p:cNvPr id="37916" name="Group 162"/>
            <p:cNvGrpSpPr>
              <a:grpSpLocks/>
            </p:cNvGrpSpPr>
            <p:nvPr/>
          </p:nvGrpSpPr>
          <p:grpSpPr bwMode="auto">
            <a:xfrm>
              <a:off x="6500813" y="2876550"/>
              <a:ext cx="909637" cy="1236663"/>
              <a:chOff x="4099" y="1940"/>
              <a:chExt cx="573" cy="779"/>
            </a:xfrm>
          </p:grpSpPr>
          <p:pic>
            <p:nvPicPr>
              <p:cNvPr id="37925" name="Picture 78" descr="VM.png"/>
              <p:cNvPicPr>
                <a:picLocks noChangeAspect="1"/>
              </p:cNvPicPr>
              <p:nvPr/>
            </p:nvPicPr>
            <p:blipFill>
              <a:blip r:embed="rId8" cstate="print"/>
              <a:srcRect/>
              <a:stretch>
                <a:fillRect/>
              </a:stretch>
            </p:blipFill>
            <p:spPr bwMode="auto">
              <a:xfrm>
                <a:off x="4099" y="1940"/>
                <a:ext cx="549" cy="706"/>
              </a:xfrm>
              <a:prstGeom prst="rect">
                <a:avLst/>
              </a:prstGeom>
              <a:noFill/>
              <a:ln w="9525">
                <a:noFill/>
                <a:miter lim="800000"/>
                <a:headEnd/>
                <a:tailEnd/>
              </a:ln>
            </p:spPr>
          </p:pic>
          <p:pic>
            <p:nvPicPr>
              <p:cNvPr id="37926" name="Picture 10" descr="AP_OS Single.png"/>
              <p:cNvPicPr>
                <a:picLocks noChangeAspect="1"/>
              </p:cNvPicPr>
              <p:nvPr/>
            </p:nvPicPr>
            <p:blipFill>
              <a:blip r:embed="rId9" cstate="print"/>
              <a:srcRect/>
              <a:stretch>
                <a:fillRect/>
              </a:stretch>
            </p:blipFill>
            <p:spPr bwMode="auto">
              <a:xfrm>
                <a:off x="4227" y="1988"/>
                <a:ext cx="299" cy="483"/>
              </a:xfrm>
              <a:prstGeom prst="rect">
                <a:avLst/>
              </a:prstGeom>
              <a:noFill/>
              <a:ln w="9525">
                <a:noFill/>
                <a:miter lim="800000"/>
                <a:headEnd/>
                <a:tailEnd/>
              </a:ln>
            </p:spPr>
          </p:pic>
          <p:pic>
            <p:nvPicPr>
              <p:cNvPr id="37927" name="Picture 357" descr="ICON_NIC_Q308"/>
              <p:cNvPicPr>
                <a:picLocks noChangeAspect="1" noChangeArrowheads="1"/>
              </p:cNvPicPr>
              <p:nvPr/>
            </p:nvPicPr>
            <p:blipFill>
              <a:blip r:embed="rId10" cstate="print"/>
              <a:srcRect/>
              <a:stretch>
                <a:fillRect/>
              </a:stretch>
            </p:blipFill>
            <p:spPr bwMode="auto">
              <a:xfrm>
                <a:off x="4244" y="2602"/>
                <a:ext cx="148" cy="117"/>
              </a:xfrm>
              <a:prstGeom prst="rect">
                <a:avLst/>
              </a:prstGeom>
              <a:noFill/>
              <a:ln w="9525">
                <a:noFill/>
                <a:miter lim="800000"/>
                <a:headEnd/>
                <a:tailEnd/>
              </a:ln>
            </p:spPr>
          </p:pic>
          <p:pic>
            <p:nvPicPr>
              <p:cNvPr id="37928" name="Picture 359" descr="ICON_Memory_Q308"/>
              <p:cNvPicPr>
                <a:picLocks noChangeAspect="1" noChangeArrowheads="1"/>
              </p:cNvPicPr>
              <p:nvPr/>
            </p:nvPicPr>
            <p:blipFill>
              <a:blip r:embed="rId11" cstate="print"/>
              <a:srcRect/>
              <a:stretch>
                <a:fillRect/>
              </a:stretch>
            </p:blipFill>
            <p:spPr bwMode="auto">
              <a:xfrm>
                <a:off x="4388" y="2593"/>
                <a:ext cx="123" cy="126"/>
              </a:xfrm>
              <a:prstGeom prst="rect">
                <a:avLst/>
              </a:prstGeom>
              <a:noFill/>
              <a:ln w="9525">
                <a:noFill/>
                <a:miter lim="800000"/>
                <a:headEnd/>
                <a:tailEnd/>
              </a:ln>
            </p:spPr>
          </p:pic>
          <p:pic>
            <p:nvPicPr>
              <p:cNvPr id="37929" name="Picture 382" descr="ICON_DiscDrive_Q308"/>
              <p:cNvPicPr>
                <a:picLocks noChangeAspect="1" noChangeArrowheads="1"/>
              </p:cNvPicPr>
              <p:nvPr/>
            </p:nvPicPr>
            <p:blipFill>
              <a:blip r:embed="rId12" cstate="print"/>
              <a:srcRect/>
              <a:stretch>
                <a:fillRect/>
              </a:stretch>
            </p:blipFill>
            <p:spPr bwMode="auto">
              <a:xfrm>
                <a:off x="4532" y="2593"/>
                <a:ext cx="140" cy="126"/>
              </a:xfrm>
              <a:prstGeom prst="rect">
                <a:avLst/>
              </a:prstGeom>
              <a:noFill/>
              <a:ln w="9525">
                <a:noFill/>
                <a:miter lim="800000"/>
                <a:headEnd/>
                <a:tailEnd/>
              </a:ln>
            </p:spPr>
          </p:pic>
          <p:pic>
            <p:nvPicPr>
              <p:cNvPr id="37930" name="Picture 96" descr="CPU Single.png"/>
              <p:cNvPicPr>
                <a:picLocks noChangeAspect="1"/>
              </p:cNvPicPr>
              <p:nvPr/>
            </p:nvPicPr>
            <p:blipFill>
              <a:blip r:embed="rId13" cstate="print"/>
              <a:srcRect/>
              <a:stretch>
                <a:fillRect/>
              </a:stretch>
            </p:blipFill>
            <p:spPr bwMode="auto">
              <a:xfrm>
                <a:off x="4115" y="2579"/>
                <a:ext cx="101" cy="136"/>
              </a:xfrm>
              <a:prstGeom prst="rect">
                <a:avLst/>
              </a:prstGeom>
              <a:noFill/>
              <a:ln w="9525">
                <a:noFill/>
                <a:miter lim="800000"/>
                <a:headEnd/>
                <a:tailEnd/>
              </a:ln>
            </p:spPr>
          </p:pic>
        </p:grpSp>
        <p:sp>
          <p:nvSpPr>
            <p:cNvPr id="126" name="Rounded Rectangle 183"/>
            <p:cNvSpPr/>
            <p:nvPr/>
          </p:nvSpPr>
          <p:spPr>
            <a:xfrm>
              <a:off x="7747000" y="4025900"/>
              <a:ext cx="889000" cy="3048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800" dirty="0">
                  <a:latin typeface="Calibri" pitchFamily="34" charset="0"/>
                </a:rPr>
                <a:t>VMM</a:t>
              </a:r>
            </a:p>
          </p:txBody>
        </p:sp>
        <p:grpSp>
          <p:nvGrpSpPr>
            <p:cNvPr id="37918" name="Group 169"/>
            <p:cNvGrpSpPr>
              <a:grpSpLocks/>
            </p:cNvGrpSpPr>
            <p:nvPr/>
          </p:nvGrpSpPr>
          <p:grpSpPr bwMode="auto">
            <a:xfrm>
              <a:off x="7751763" y="2876550"/>
              <a:ext cx="909637" cy="1236663"/>
              <a:chOff x="4939" y="1940"/>
              <a:chExt cx="573" cy="779"/>
            </a:xfrm>
          </p:grpSpPr>
          <p:pic>
            <p:nvPicPr>
              <p:cNvPr id="37919" name="Picture 78" descr="VM.png"/>
              <p:cNvPicPr>
                <a:picLocks noChangeAspect="1"/>
              </p:cNvPicPr>
              <p:nvPr/>
            </p:nvPicPr>
            <p:blipFill>
              <a:blip r:embed="rId8" cstate="print"/>
              <a:srcRect/>
              <a:stretch>
                <a:fillRect/>
              </a:stretch>
            </p:blipFill>
            <p:spPr bwMode="auto">
              <a:xfrm>
                <a:off x="4939" y="1940"/>
                <a:ext cx="549" cy="706"/>
              </a:xfrm>
              <a:prstGeom prst="rect">
                <a:avLst/>
              </a:prstGeom>
              <a:noFill/>
              <a:ln w="9525">
                <a:noFill/>
                <a:miter lim="800000"/>
                <a:headEnd/>
                <a:tailEnd/>
              </a:ln>
            </p:spPr>
          </p:pic>
          <p:pic>
            <p:nvPicPr>
              <p:cNvPr id="37920" name="Picture 10" descr="AP_OS Single.png"/>
              <p:cNvPicPr>
                <a:picLocks noChangeAspect="1"/>
              </p:cNvPicPr>
              <p:nvPr/>
            </p:nvPicPr>
            <p:blipFill>
              <a:blip r:embed="rId9" cstate="print"/>
              <a:srcRect/>
              <a:stretch>
                <a:fillRect/>
              </a:stretch>
            </p:blipFill>
            <p:spPr bwMode="auto">
              <a:xfrm>
                <a:off x="5067" y="1988"/>
                <a:ext cx="299" cy="483"/>
              </a:xfrm>
              <a:prstGeom prst="rect">
                <a:avLst/>
              </a:prstGeom>
              <a:noFill/>
              <a:ln w="9525">
                <a:noFill/>
                <a:miter lim="800000"/>
                <a:headEnd/>
                <a:tailEnd/>
              </a:ln>
            </p:spPr>
          </p:pic>
          <p:pic>
            <p:nvPicPr>
              <p:cNvPr id="37921" name="Picture 357" descr="ICON_NIC_Q308"/>
              <p:cNvPicPr>
                <a:picLocks noChangeAspect="1" noChangeArrowheads="1"/>
              </p:cNvPicPr>
              <p:nvPr/>
            </p:nvPicPr>
            <p:blipFill>
              <a:blip r:embed="rId10" cstate="print"/>
              <a:srcRect/>
              <a:stretch>
                <a:fillRect/>
              </a:stretch>
            </p:blipFill>
            <p:spPr bwMode="auto">
              <a:xfrm>
                <a:off x="5084" y="2602"/>
                <a:ext cx="148" cy="117"/>
              </a:xfrm>
              <a:prstGeom prst="rect">
                <a:avLst/>
              </a:prstGeom>
              <a:noFill/>
              <a:ln w="9525">
                <a:noFill/>
                <a:miter lim="800000"/>
                <a:headEnd/>
                <a:tailEnd/>
              </a:ln>
            </p:spPr>
          </p:pic>
          <p:pic>
            <p:nvPicPr>
              <p:cNvPr id="37922" name="Picture 359" descr="ICON_Memory_Q308"/>
              <p:cNvPicPr>
                <a:picLocks noChangeAspect="1" noChangeArrowheads="1"/>
              </p:cNvPicPr>
              <p:nvPr/>
            </p:nvPicPr>
            <p:blipFill>
              <a:blip r:embed="rId11" cstate="print"/>
              <a:srcRect/>
              <a:stretch>
                <a:fillRect/>
              </a:stretch>
            </p:blipFill>
            <p:spPr bwMode="auto">
              <a:xfrm>
                <a:off x="5228" y="2593"/>
                <a:ext cx="123" cy="126"/>
              </a:xfrm>
              <a:prstGeom prst="rect">
                <a:avLst/>
              </a:prstGeom>
              <a:noFill/>
              <a:ln w="9525">
                <a:noFill/>
                <a:miter lim="800000"/>
                <a:headEnd/>
                <a:tailEnd/>
              </a:ln>
            </p:spPr>
          </p:pic>
          <p:pic>
            <p:nvPicPr>
              <p:cNvPr id="37923" name="Picture 382" descr="ICON_DiscDrive_Q308"/>
              <p:cNvPicPr>
                <a:picLocks noChangeAspect="1" noChangeArrowheads="1"/>
              </p:cNvPicPr>
              <p:nvPr/>
            </p:nvPicPr>
            <p:blipFill>
              <a:blip r:embed="rId12" cstate="print"/>
              <a:srcRect/>
              <a:stretch>
                <a:fillRect/>
              </a:stretch>
            </p:blipFill>
            <p:spPr bwMode="auto">
              <a:xfrm>
                <a:off x="5372" y="2593"/>
                <a:ext cx="140" cy="126"/>
              </a:xfrm>
              <a:prstGeom prst="rect">
                <a:avLst/>
              </a:prstGeom>
              <a:noFill/>
              <a:ln w="9525">
                <a:noFill/>
                <a:miter lim="800000"/>
                <a:headEnd/>
                <a:tailEnd/>
              </a:ln>
            </p:spPr>
          </p:pic>
          <p:pic>
            <p:nvPicPr>
              <p:cNvPr id="37924" name="Picture 96" descr="CPU Single.png"/>
              <p:cNvPicPr>
                <a:picLocks noChangeAspect="1"/>
              </p:cNvPicPr>
              <p:nvPr/>
            </p:nvPicPr>
            <p:blipFill>
              <a:blip r:embed="rId13" cstate="print"/>
              <a:srcRect/>
              <a:stretch>
                <a:fillRect/>
              </a:stretch>
            </p:blipFill>
            <p:spPr bwMode="auto">
              <a:xfrm>
                <a:off x="4955" y="2579"/>
                <a:ext cx="101" cy="136"/>
              </a:xfrm>
              <a:prstGeom prst="rect">
                <a:avLst/>
              </a:prstGeom>
              <a:noFill/>
              <a:ln w="9525">
                <a:noFill/>
                <a:miter lim="800000"/>
                <a:headEnd/>
                <a:tailEnd/>
              </a:ln>
            </p:spPr>
          </p:pic>
        </p:gr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3"/>
          <p:cNvSpPr>
            <a:spLocks noGrp="1"/>
          </p:cNvSpPr>
          <p:nvPr>
            <p:ph type="title"/>
          </p:nvPr>
        </p:nvSpPr>
        <p:spPr/>
        <p:txBody>
          <a:bodyPr/>
          <a:lstStyle/>
          <a:p>
            <a:r>
              <a:rPr lang="en-US" dirty="0"/>
              <a:t>Types of Hypervisor</a:t>
            </a:r>
          </a:p>
        </p:txBody>
      </p:sp>
      <p:graphicFrame>
        <p:nvGraphicFramePr>
          <p:cNvPr id="7" name="Table Placeholder 13"/>
          <p:cNvGraphicFramePr>
            <a:graphicFrameLocks/>
          </p:cNvGraphicFramePr>
          <p:nvPr>
            <p:extLst>
              <p:ext uri="{D42A27DB-BD31-4B8C-83A1-F6EECF244321}">
                <p14:modId xmlns:p14="http://schemas.microsoft.com/office/powerpoint/2010/main" val="2932856931"/>
              </p:ext>
            </p:extLst>
          </p:nvPr>
        </p:nvGraphicFramePr>
        <p:xfrm>
          <a:off x="381000" y="4419600"/>
          <a:ext cx="4191000" cy="1548384"/>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tblGrid>
              <a:tr h="274320">
                <a:tc>
                  <a:txBody>
                    <a:bodyPr/>
                    <a:lstStyle/>
                    <a:p>
                      <a:r>
                        <a:rPr lang="en-US" sz="1600" b="1" kern="1200" dirty="0">
                          <a:solidFill>
                            <a:schemeClr val="lt1"/>
                          </a:solidFill>
                          <a:latin typeface="+mj-lt"/>
                          <a:ea typeface="+mn-ea"/>
                          <a:cs typeface="+mn-cs"/>
                        </a:rPr>
                        <a:t>Type 1: Bare-Metal Hypervisor</a:t>
                      </a:r>
                    </a:p>
                  </a:txBody>
                  <a:tcPr/>
                </a:tc>
                <a:extLst>
                  <a:ext uri="{0D108BD9-81ED-4DB2-BD59-A6C34878D82A}">
                    <a16:rowId xmlns:a16="http://schemas.microsoft.com/office/drawing/2014/main" val="10000"/>
                  </a:ext>
                </a:extLst>
              </a:tr>
              <a:tr h="1096084">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a:ln>
                            <a:noFill/>
                          </a:ln>
                          <a:solidFill>
                            <a:schemeClr val="dk1"/>
                          </a:solidFill>
                          <a:effectLst/>
                          <a:latin typeface="+mn-lt"/>
                          <a:ea typeface="+mn-ea"/>
                          <a:cs typeface="+mn-cs"/>
                        </a:rPr>
                        <a:t>It is an operating system (OS)</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a:ln>
                            <a:noFill/>
                          </a:ln>
                          <a:solidFill>
                            <a:schemeClr val="dk1"/>
                          </a:solidFill>
                          <a:effectLst/>
                          <a:latin typeface="+mn-lt"/>
                          <a:ea typeface="+mn-ea"/>
                          <a:cs typeface="+mn-cs"/>
                        </a:rPr>
                        <a:t>It installs and runs on x86 bare-metal hardware</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a:ln>
                            <a:noFill/>
                          </a:ln>
                          <a:solidFill>
                            <a:schemeClr val="dk1"/>
                          </a:solidFill>
                          <a:effectLst/>
                          <a:latin typeface="+mn-lt"/>
                          <a:ea typeface="+mn-ea"/>
                          <a:cs typeface="+mn-cs"/>
                        </a:rPr>
                        <a:t>It requires certified hardware </a:t>
                      </a:r>
                    </a:p>
                  </a:txBody>
                  <a:tcPr/>
                </a:tc>
                <a:extLst>
                  <a:ext uri="{0D108BD9-81ED-4DB2-BD59-A6C34878D82A}">
                    <a16:rowId xmlns:a16="http://schemas.microsoft.com/office/drawing/2014/main" val="10001"/>
                  </a:ext>
                </a:extLst>
              </a:tr>
            </a:tbl>
          </a:graphicData>
        </a:graphic>
      </p:graphicFrame>
      <p:sp>
        <p:nvSpPr>
          <p:cNvPr id="8" name="Slide Number Placeholder 5"/>
          <p:cNvSpPr>
            <a:spLocks noGrp="1"/>
          </p:cNvSpPr>
          <p:nvPr>
            <p:ph type="sldNum" sz="quarter" idx="11"/>
          </p:nvPr>
        </p:nvSpPr>
        <p:spPr/>
        <p:txBody>
          <a:bodyPr/>
          <a:lstStyle/>
          <a:p>
            <a:pPr>
              <a:defRPr/>
            </a:pPr>
            <a:fld id="{0B4AB375-EBE8-4C10-B092-61AC131281E1}" type="slidenum">
              <a:rPr lang="en-US" smtClean="0">
                <a:solidFill>
                  <a:srgbClr val="000000">
                    <a:lumMod val="75000"/>
                    <a:lumOff val="25000"/>
                  </a:srgbClr>
                </a:solidFill>
              </a:rPr>
              <a:pPr>
                <a:defRPr/>
              </a:pPr>
              <a:t>7</a:t>
            </a:fld>
            <a:endParaRPr lang="en-US" dirty="0">
              <a:solidFill>
                <a:srgbClr val="000000">
                  <a:lumMod val="75000"/>
                  <a:lumOff val="25000"/>
                </a:srgbClr>
              </a:solidFill>
            </a:endParaRPr>
          </a:p>
        </p:txBody>
      </p:sp>
      <p:sp>
        <p:nvSpPr>
          <p:cNvPr id="9"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88" name="Group 87"/>
          <p:cNvGrpSpPr/>
          <p:nvPr/>
        </p:nvGrpSpPr>
        <p:grpSpPr>
          <a:xfrm>
            <a:off x="381000" y="812800"/>
            <a:ext cx="3962400" cy="3441700"/>
            <a:chOff x="381000" y="812800"/>
            <a:chExt cx="3962400" cy="3441700"/>
          </a:xfrm>
        </p:grpSpPr>
        <p:sp>
          <p:nvSpPr>
            <p:cNvPr id="39996" name="TextBox 5"/>
            <p:cNvSpPr txBox="1">
              <a:spLocks noChangeArrowheads="1"/>
            </p:cNvSpPr>
            <p:nvPr/>
          </p:nvSpPr>
          <p:spPr bwMode="auto">
            <a:xfrm>
              <a:off x="1166019" y="3949700"/>
              <a:ext cx="2392362" cy="304800"/>
            </a:xfrm>
            <a:prstGeom prst="rect">
              <a:avLst/>
            </a:prstGeom>
            <a:noFill/>
            <a:ln w="9525">
              <a:noFill/>
              <a:miter lim="800000"/>
              <a:headEnd/>
              <a:tailEnd/>
            </a:ln>
          </p:spPr>
          <p:txBody>
            <a:bodyPr wrap="none">
              <a:spAutoFit/>
            </a:bodyPr>
            <a:lstStyle/>
            <a:p>
              <a:r>
                <a:rPr lang="en-US" sz="1400" dirty="0">
                  <a:latin typeface="Calibri" pitchFamily="34" charset="0"/>
                </a:rPr>
                <a:t>Type 1: Bare-Metal Hypervisor</a:t>
              </a:r>
            </a:p>
          </p:txBody>
        </p:sp>
        <p:grpSp>
          <p:nvGrpSpPr>
            <p:cNvPr id="84" name="Group 83"/>
            <p:cNvGrpSpPr/>
            <p:nvPr/>
          </p:nvGrpSpPr>
          <p:grpSpPr>
            <a:xfrm>
              <a:off x="381000" y="812800"/>
              <a:ext cx="3962400" cy="2989263"/>
              <a:chOff x="551725" y="812800"/>
              <a:chExt cx="3962400" cy="2989263"/>
            </a:xfrm>
          </p:grpSpPr>
          <p:sp>
            <p:nvSpPr>
              <p:cNvPr id="12" name="Rounded Rectangle 13"/>
              <p:cNvSpPr/>
              <p:nvPr/>
            </p:nvSpPr>
            <p:spPr bwMode="auto">
              <a:xfrm>
                <a:off x="551725" y="8128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pic>
            <p:nvPicPr>
              <p:cNvPr id="39998" name="Picture 359" descr="ICON_Memory_Q308"/>
              <p:cNvPicPr>
                <a:picLocks noChangeAspect="1" noChangeArrowheads="1"/>
              </p:cNvPicPr>
              <p:nvPr/>
            </p:nvPicPr>
            <p:blipFill>
              <a:blip r:embed="rId3" cstate="print"/>
              <a:srcRect/>
              <a:stretch>
                <a:fillRect/>
              </a:stretch>
            </p:blipFill>
            <p:spPr bwMode="auto">
              <a:xfrm>
                <a:off x="2680563" y="3022600"/>
                <a:ext cx="695325" cy="504825"/>
              </a:xfrm>
              <a:prstGeom prst="rect">
                <a:avLst/>
              </a:prstGeom>
              <a:noFill/>
              <a:ln w="9525">
                <a:noFill/>
                <a:miter lim="800000"/>
                <a:headEnd/>
                <a:tailEnd/>
              </a:ln>
            </p:spPr>
          </p:pic>
          <p:sp>
            <p:nvSpPr>
              <p:cNvPr id="39999" name="Text Box 341"/>
              <p:cNvSpPr txBox="1">
                <a:spLocks noChangeArrowheads="1"/>
              </p:cNvSpPr>
              <p:nvPr/>
            </p:nvSpPr>
            <p:spPr bwMode="auto">
              <a:xfrm>
                <a:off x="937488" y="35560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40000" name="Text Box 341"/>
              <p:cNvSpPr txBox="1">
                <a:spLocks noChangeArrowheads="1"/>
              </p:cNvSpPr>
              <p:nvPr/>
            </p:nvSpPr>
            <p:spPr bwMode="auto">
              <a:xfrm>
                <a:off x="2663100" y="35560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16" name="Rounded Rectangle 19"/>
              <p:cNvSpPr/>
              <p:nvPr/>
            </p:nvSpPr>
            <p:spPr bwMode="auto">
              <a:xfrm>
                <a:off x="628363" y="2168362"/>
                <a:ext cx="3808871" cy="3595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pic>
            <p:nvPicPr>
              <p:cNvPr id="40004" name="Picture 359" descr="ICON_Memory_Q308"/>
              <p:cNvPicPr>
                <a:picLocks noChangeAspect="1" noChangeArrowheads="1"/>
              </p:cNvPicPr>
              <p:nvPr/>
            </p:nvPicPr>
            <p:blipFill>
              <a:blip r:embed="rId3" cstate="print"/>
              <a:srcRect/>
              <a:stretch>
                <a:fillRect/>
              </a:stretch>
            </p:blipFill>
            <p:spPr bwMode="auto">
              <a:xfrm>
                <a:off x="2507525" y="3022600"/>
                <a:ext cx="695325" cy="504825"/>
              </a:xfrm>
              <a:prstGeom prst="rect">
                <a:avLst/>
              </a:prstGeom>
              <a:noFill/>
              <a:ln w="9525">
                <a:noFill/>
                <a:miter lim="800000"/>
                <a:headEnd/>
                <a:tailEnd/>
              </a:ln>
            </p:spPr>
          </p:pic>
          <p:pic>
            <p:nvPicPr>
              <p:cNvPr id="40005" name="Picture 357" descr="ICON_NIC_Q308"/>
              <p:cNvPicPr>
                <a:picLocks noChangeAspect="1" noChangeArrowheads="1"/>
              </p:cNvPicPr>
              <p:nvPr/>
            </p:nvPicPr>
            <p:blipFill>
              <a:blip r:embed="rId4" cstate="print"/>
              <a:srcRect/>
              <a:stretch>
                <a:fillRect/>
              </a:stretch>
            </p:blipFill>
            <p:spPr bwMode="auto">
              <a:xfrm>
                <a:off x="1650275" y="2949575"/>
                <a:ext cx="719138" cy="571500"/>
              </a:xfrm>
              <a:prstGeom prst="rect">
                <a:avLst/>
              </a:prstGeom>
              <a:noFill/>
              <a:ln w="9525">
                <a:noFill/>
                <a:miter lim="800000"/>
                <a:headEnd/>
                <a:tailEnd/>
              </a:ln>
            </p:spPr>
          </p:pic>
          <p:pic>
            <p:nvPicPr>
              <p:cNvPr id="40006" name="Picture 382" descr="ICON_DiscDrive_Q308"/>
              <p:cNvPicPr>
                <a:picLocks noChangeAspect="1" noChangeArrowheads="1"/>
              </p:cNvPicPr>
              <p:nvPr/>
            </p:nvPicPr>
            <p:blipFill>
              <a:blip r:embed="rId5" cstate="print"/>
              <a:srcRect/>
              <a:stretch>
                <a:fillRect/>
              </a:stretch>
            </p:blipFill>
            <p:spPr bwMode="auto">
              <a:xfrm>
                <a:off x="3517175" y="2984500"/>
                <a:ext cx="696913" cy="469900"/>
              </a:xfrm>
              <a:prstGeom prst="rect">
                <a:avLst/>
              </a:prstGeom>
              <a:noFill/>
              <a:ln w="9525">
                <a:noFill/>
                <a:miter lim="800000"/>
                <a:headEnd/>
                <a:tailEnd/>
              </a:ln>
            </p:spPr>
          </p:pic>
          <p:sp>
            <p:nvSpPr>
              <p:cNvPr id="40007" name="Text Box 341"/>
              <p:cNvSpPr txBox="1">
                <a:spLocks noChangeArrowheads="1"/>
              </p:cNvSpPr>
              <p:nvPr/>
            </p:nvSpPr>
            <p:spPr bwMode="auto">
              <a:xfrm>
                <a:off x="1675675" y="35560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40008" name="Text Box 341"/>
              <p:cNvSpPr txBox="1">
                <a:spLocks noChangeArrowheads="1"/>
              </p:cNvSpPr>
              <p:nvPr/>
            </p:nvSpPr>
            <p:spPr bwMode="auto">
              <a:xfrm>
                <a:off x="3585438" y="35560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40009" name="Text Box 64"/>
              <p:cNvSpPr txBox="1">
                <a:spLocks noChangeArrowheads="1"/>
              </p:cNvSpPr>
              <p:nvPr/>
            </p:nvSpPr>
            <p:spPr bwMode="auto">
              <a:xfrm>
                <a:off x="1440725" y="2241550"/>
                <a:ext cx="2122488" cy="215444"/>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Hypervisor</a:t>
                </a:r>
              </a:p>
            </p:txBody>
          </p:sp>
          <p:sp>
            <p:nvSpPr>
              <p:cNvPr id="40010" name="Text Box 65"/>
              <p:cNvSpPr txBox="1">
                <a:spLocks noChangeArrowheads="1"/>
              </p:cNvSpPr>
              <p:nvPr/>
            </p:nvSpPr>
            <p:spPr bwMode="auto">
              <a:xfrm>
                <a:off x="1694725" y="2640013"/>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40011" name="Picture 96" descr="CPU Single.png"/>
              <p:cNvPicPr>
                <a:picLocks noChangeAspect="1"/>
              </p:cNvPicPr>
              <p:nvPr/>
            </p:nvPicPr>
            <p:blipFill>
              <a:blip r:embed="rId6" cstate="print"/>
              <a:srcRect/>
              <a:stretch>
                <a:fillRect/>
              </a:stretch>
            </p:blipFill>
            <p:spPr bwMode="auto">
              <a:xfrm>
                <a:off x="932725" y="2952750"/>
                <a:ext cx="423863" cy="574675"/>
              </a:xfrm>
              <a:prstGeom prst="rect">
                <a:avLst/>
              </a:prstGeom>
              <a:noFill/>
              <a:ln w="9525">
                <a:noFill/>
                <a:miter lim="800000"/>
                <a:headEnd/>
                <a:tailEnd/>
              </a:ln>
            </p:spPr>
          </p:pic>
          <p:pic>
            <p:nvPicPr>
              <p:cNvPr id="40012" name="Picture 78" descr="VM.png"/>
              <p:cNvPicPr>
                <a:picLocks noChangeAspect="1"/>
              </p:cNvPicPr>
              <p:nvPr/>
            </p:nvPicPr>
            <p:blipFill>
              <a:blip r:embed="rId7" cstate="print"/>
              <a:srcRect/>
              <a:stretch>
                <a:fillRect/>
              </a:stretch>
            </p:blipFill>
            <p:spPr bwMode="auto">
              <a:xfrm>
                <a:off x="856525" y="941388"/>
                <a:ext cx="871538" cy="1120775"/>
              </a:xfrm>
              <a:prstGeom prst="rect">
                <a:avLst/>
              </a:prstGeom>
              <a:noFill/>
              <a:ln w="9525">
                <a:noFill/>
                <a:miter lim="800000"/>
                <a:headEnd/>
                <a:tailEnd/>
              </a:ln>
            </p:spPr>
          </p:pic>
          <p:pic>
            <p:nvPicPr>
              <p:cNvPr id="40013" name="Picture 10" descr="AP_OS Single.png"/>
              <p:cNvPicPr>
                <a:picLocks noChangeAspect="1"/>
              </p:cNvPicPr>
              <p:nvPr/>
            </p:nvPicPr>
            <p:blipFill>
              <a:blip r:embed="rId8" cstate="print"/>
              <a:srcRect/>
              <a:stretch>
                <a:fillRect/>
              </a:stretch>
            </p:blipFill>
            <p:spPr bwMode="auto">
              <a:xfrm>
                <a:off x="1059725" y="1017588"/>
                <a:ext cx="474663" cy="766762"/>
              </a:xfrm>
              <a:prstGeom prst="rect">
                <a:avLst/>
              </a:prstGeom>
              <a:noFill/>
              <a:ln w="9525">
                <a:noFill/>
                <a:miter lim="800000"/>
                <a:headEnd/>
                <a:tailEnd/>
              </a:ln>
            </p:spPr>
          </p:pic>
          <p:pic>
            <p:nvPicPr>
              <p:cNvPr id="40014" name="Picture 357" descr="ICON_NIC_Q308"/>
              <p:cNvPicPr>
                <a:picLocks noChangeAspect="1" noChangeArrowheads="1"/>
              </p:cNvPicPr>
              <p:nvPr/>
            </p:nvPicPr>
            <p:blipFill>
              <a:blip r:embed="rId9" cstate="print"/>
              <a:srcRect/>
              <a:stretch>
                <a:fillRect/>
              </a:stretch>
            </p:blipFill>
            <p:spPr bwMode="auto">
              <a:xfrm>
                <a:off x="1086713" y="1992313"/>
                <a:ext cx="234950" cy="185737"/>
              </a:xfrm>
              <a:prstGeom prst="rect">
                <a:avLst/>
              </a:prstGeom>
              <a:noFill/>
              <a:ln w="9525">
                <a:noFill/>
                <a:miter lim="800000"/>
                <a:headEnd/>
                <a:tailEnd/>
              </a:ln>
            </p:spPr>
          </p:pic>
          <p:pic>
            <p:nvPicPr>
              <p:cNvPr id="40015" name="Picture 359" descr="ICON_Memory_Q308"/>
              <p:cNvPicPr>
                <a:picLocks noChangeAspect="1" noChangeArrowheads="1"/>
              </p:cNvPicPr>
              <p:nvPr/>
            </p:nvPicPr>
            <p:blipFill>
              <a:blip r:embed="rId10" cstate="print"/>
              <a:srcRect/>
              <a:stretch>
                <a:fillRect/>
              </a:stretch>
            </p:blipFill>
            <p:spPr bwMode="auto">
              <a:xfrm>
                <a:off x="1315313" y="1978025"/>
                <a:ext cx="195262" cy="200025"/>
              </a:xfrm>
              <a:prstGeom prst="rect">
                <a:avLst/>
              </a:prstGeom>
              <a:noFill/>
              <a:ln w="9525">
                <a:noFill/>
                <a:miter lim="800000"/>
                <a:headEnd/>
                <a:tailEnd/>
              </a:ln>
            </p:spPr>
          </p:pic>
          <p:pic>
            <p:nvPicPr>
              <p:cNvPr id="40016" name="Picture 382" descr="ICON_DiscDrive_Q308"/>
              <p:cNvPicPr>
                <a:picLocks noChangeAspect="1" noChangeArrowheads="1"/>
              </p:cNvPicPr>
              <p:nvPr/>
            </p:nvPicPr>
            <p:blipFill>
              <a:blip r:embed="rId11" cstate="print"/>
              <a:srcRect/>
              <a:stretch>
                <a:fillRect/>
              </a:stretch>
            </p:blipFill>
            <p:spPr bwMode="auto">
              <a:xfrm>
                <a:off x="1543913" y="1978025"/>
                <a:ext cx="222250" cy="200025"/>
              </a:xfrm>
              <a:prstGeom prst="rect">
                <a:avLst/>
              </a:prstGeom>
              <a:noFill/>
              <a:ln w="9525">
                <a:noFill/>
                <a:miter lim="800000"/>
                <a:headEnd/>
                <a:tailEnd/>
              </a:ln>
            </p:spPr>
          </p:pic>
          <p:pic>
            <p:nvPicPr>
              <p:cNvPr id="40017" name="Picture 96" descr="CPU Single.png"/>
              <p:cNvPicPr>
                <a:picLocks noChangeAspect="1"/>
              </p:cNvPicPr>
              <p:nvPr/>
            </p:nvPicPr>
            <p:blipFill>
              <a:blip r:embed="rId12" cstate="print"/>
              <a:srcRect/>
              <a:stretch>
                <a:fillRect/>
              </a:stretch>
            </p:blipFill>
            <p:spPr bwMode="auto">
              <a:xfrm>
                <a:off x="881925" y="1955800"/>
                <a:ext cx="160338" cy="215900"/>
              </a:xfrm>
              <a:prstGeom prst="rect">
                <a:avLst/>
              </a:prstGeom>
              <a:noFill/>
              <a:ln w="9525">
                <a:noFill/>
                <a:miter lim="800000"/>
                <a:headEnd/>
                <a:tailEnd/>
              </a:ln>
            </p:spPr>
          </p:pic>
          <p:grpSp>
            <p:nvGrpSpPr>
              <p:cNvPr id="40018" name="Group 78"/>
              <p:cNvGrpSpPr>
                <a:grpSpLocks/>
              </p:cNvGrpSpPr>
              <p:nvPr/>
            </p:nvGrpSpPr>
            <p:grpSpPr bwMode="auto">
              <a:xfrm>
                <a:off x="2099538" y="946150"/>
                <a:ext cx="909637" cy="1236663"/>
                <a:chOff x="4099" y="1940"/>
                <a:chExt cx="573" cy="779"/>
              </a:xfrm>
            </p:grpSpPr>
            <p:pic>
              <p:nvPicPr>
                <p:cNvPr id="40026"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40027"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40028"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40029"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40030"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40031"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40019" name="Group 85"/>
              <p:cNvGrpSpPr>
                <a:grpSpLocks/>
              </p:cNvGrpSpPr>
              <p:nvPr/>
            </p:nvGrpSpPr>
            <p:grpSpPr bwMode="auto">
              <a:xfrm>
                <a:off x="3350488" y="946150"/>
                <a:ext cx="909637" cy="1236663"/>
                <a:chOff x="4939" y="1940"/>
                <a:chExt cx="573" cy="779"/>
              </a:xfrm>
            </p:grpSpPr>
            <p:pic>
              <p:nvPicPr>
                <p:cNvPr id="40020"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40021"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40022"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40023"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40024"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40025"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grpSp>
      <p:grpSp>
        <p:nvGrpSpPr>
          <p:cNvPr id="89" name="Group 88"/>
          <p:cNvGrpSpPr/>
          <p:nvPr/>
        </p:nvGrpSpPr>
        <p:grpSpPr>
          <a:xfrm>
            <a:off x="4800600" y="812800"/>
            <a:ext cx="3962400" cy="3441700"/>
            <a:chOff x="4800600" y="812800"/>
            <a:chExt cx="3962400" cy="3441700"/>
          </a:xfrm>
        </p:grpSpPr>
        <p:sp>
          <p:nvSpPr>
            <p:cNvPr id="39954" name="TextBox 4"/>
            <p:cNvSpPr txBox="1">
              <a:spLocks noChangeArrowheads="1"/>
            </p:cNvSpPr>
            <p:nvPr/>
          </p:nvSpPr>
          <p:spPr bwMode="auto">
            <a:xfrm>
              <a:off x="5730454" y="3946723"/>
              <a:ext cx="2102692" cy="307777"/>
            </a:xfrm>
            <a:prstGeom prst="rect">
              <a:avLst/>
            </a:prstGeom>
            <a:noFill/>
            <a:ln w="9525">
              <a:noFill/>
              <a:miter lim="800000"/>
              <a:headEnd/>
              <a:tailEnd/>
            </a:ln>
          </p:spPr>
          <p:txBody>
            <a:bodyPr wrap="none">
              <a:spAutoFit/>
            </a:bodyPr>
            <a:lstStyle/>
            <a:p>
              <a:r>
                <a:rPr lang="en-US" sz="1400" dirty="0">
                  <a:latin typeface="Calibri" pitchFamily="34" charset="0"/>
                </a:rPr>
                <a:t>Type 2: Hosted Hypervisor</a:t>
              </a:r>
            </a:p>
          </p:txBody>
        </p:sp>
        <p:grpSp>
          <p:nvGrpSpPr>
            <p:cNvPr id="86" name="Group 85"/>
            <p:cNvGrpSpPr/>
            <p:nvPr/>
          </p:nvGrpSpPr>
          <p:grpSpPr>
            <a:xfrm>
              <a:off x="4800600" y="812800"/>
              <a:ext cx="3962400" cy="3098805"/>
              <a:chOff x="4800600" y="812800"/>
              <a:chExt cx="3962400" cy="3098805"/>
            </a:xfrm>
          </p:grpSpPr>
          <p:sp>
            <p:nvSpPr>
              <p:cNvPr id="46" name="Rounded Rectangle 45"/>
              <p:cNvSpPr/>
              <p:nvPr/>
            </p:nvSpPr>
            <p:spPr bwMode="auto">
              <a:xfrm>
                <a:off x="4800600" y="8128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sp>
            <p:nvSpPr>
              <p:cNvPr id="48" name="Rounded Rectangle 19"/>
              <p:cNvSpPr/>
              <p:nvPr/>
            </p:nvSpPr>
            <p:spPr bwMode="auto">
              <a:xfrm>
                <a:off x="6176294" y="2066762"/>
                <a:ext cx="2332345" cy="3595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sp>
            <p:nvSpPr>
              <p:cNvPr id="39958" name="Text Box 64"/>
              <p:cNvSpPr txBox="1">
                <a:spLocks noChangeArrowheads="1"/>
              </p:cNvSpPr>
              <p:nvPr/>
            </p:nvSpPr>
            <p:spPr bwMode="auto">
              <a:xfrm>
                <a:off x="6270761" y="2112735"/>
                <a:ext cx="2122487" cy="215444"/>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Hypervisor</a:t>
                </a:r>
              </a:p>
            </p:txBody>
          </p:sp>
          <p:grpSp>
            <p:nvGrpSpPr>
              <p:cNvPr id="39959" name="Group 103"/>
              <p:cNvGrpSpPr>
                <a:grpSpLocks/>
              </p:cNvGrpSpPr>
              <p:nvPr/>
            </p:nvGrpSpPr>
            <p:grpSpPr bwMode="auto">
              <a:xfrm>
                <a:off x="6261100" y="889000"/>
                <a:ext cx="909638" cy="1236663"/>
                <a:chOff x="4099" y="1940"/>
                <a:chExt cx="573" cy="779"/>
              </a:xfrm>
            </p:grpSpPr>
            <p:pic>
              <p:nvPicPr>
                <p:cNvPr id="39990"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9991"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9992"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9993"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9994"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9995"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39960" name="Group 119"/>
              <p:cNvGrpSpPr>
                <a:grpSpLocks/>
              </p:cNvGrpSpPr>
              <p:nvPr/>
            </p:nvGrpSpPr>
            <p:grpSpPr bwMode="auto">
              <a:xfrm>
                <a:off x="5092701" y="3059117"/>
                <a:ext cx="3438526" cy="852488"/>
                <a:chOff x="384" y="1918"/>
                <a:chExt cx="2166" cy="537"/>
              </a:xfrm>
            </p:grpSpPr>
            <p:pic>
              <p:nvPicPr>
                <p:cNvPr id="39981" name="Picture 359" descr="ICON_Memory_Q308"/>
                <p:cNvPicPr>
                  <a:picLocks noChangeAspect="1" noChangeArrowheads="1"/>
                </p:cNvPicPr>
                <p:nvPr/>
              </p:nvPicPr>
              <p:blipFill>
                <a:blip r:embed="rId3" cstate="print"/>
                <a:srcRect/>
                <a:stretch>
                  <a:fillRect/>
                </a:stretch>
              </p:blipFill>
              <p:spPr bwMode="auto">
                <a:xfrm>
                  <a:off x="1485" y="1964"/>
                  <a:ext cx="438" cy="318"/>
                </a:xfrm>
                <a:prstGeom prst="rect">
                  <a:avLst/>
                </a:prstGeom>
                <a:noFill/>
                <a:ln w="9525">
                  <a:noFill/>
                  <a:miter lim="800000"/>
                  <a:headEnd/>
                  <a:tailEnd/>
                </a:ln>
              </p:spPr>
            </p:pic>
            <p:sp>
              <p:nvSpPr>
                <p:cNvPr id="39982" name="Text Box 341"/>
                <p:cNvSpPr txBox="1">
                  <a:spLocks noChangeArrowheads="1"/>
                </p:cNvSpPr>
                <p:nvPr/>
              </p:nvSpPr>
              <p:spPr bwMode="auto">
                <a:xfrm>
                  <a:off x="387" y="2300"/>
                  <a:ext cx="316" cy="155"/>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9983" name="Text Box 341"/>
                <p:cNvSpPr txBox="1">
                  <a:spLocks noChangeArrowheads="1"/>
                </p:cNvSpPr>
                <p:nvPr/>
              </p:nvSpPr>
              <p:spPr bwMode="auto">
                <a:xfrm>
                  <a:off x="1474" y="2300"/>
                  <a:ext cx="503" cy="155"/>
                </a:xfrm>
                <a:prstGeom prst="rect">
                  <a:avLst/>
                </a:prstGeom>
                <a:noFill/>
                <a:ln w="9525">
                  <a:noFill/>
                  <a:miter lim="800000"/>
                  <a:headEnd/>
                  <a:tailEnd/>
                </a:ln>
              </p:spPr>
              <p:txBody>
                <a:bodyPr>
                  <a:spAutoFit/>
                </a:bodyPr>
                <a:lstStyle/>
                <a:p>
                  <a:r>
                    <a:rPr lang="en-US" sz="1000" b="1" dirty="0">
                      <a:latin typeface="Calibri" pitchFamily="34" charset="0"/>
                    </a:rPr>
                    <a:t> Memory</a:t>
                  </a:r>
                </a:p>
              </p:txBody>
            </p:sp>
            <p:pic>
              <p:nvPicPr>
                <p:cNvPr id="39984" name="Picture 359" descr="ICON_Memory_Q308"/>
                <p:cNvPicPr>
                  <a:picLocks noChangeAspect="1" noChangeArrowheads="1"/>
                </p:cNvPicPr>
                <p:nvPr/>
              </p:nvPicPr>
              <p:blipFill>
                <a:blip r:embed="rId3" cstate="print"/>
                <a:srcRect/>
                <a:stretch>
                  <a:fillRect/>
                </a:stretch>
              </p:blipFill>
              <p:spPr bwMode="auto">
                <a:xfrm>
                  <a:off x="1376" y="1964"/>
                  <a:ext cx="438" cy="318"/>
                </a:xfrm>
                <a:prstGeom prst="rect">
                  <a:avLst/>
                </a:prstGeom>
                <a:noFill/>
                <a:ln w="9525">
                  <a:noFill/>
                  <a:miter lim="800000"/>
                  <a:headEnd/>
                  <a:tailEnd/>
                </a:ln>
              </p:spPr>
            </p:pic>
            <p:pic>
              <p:nvPicPr>
                <p:cNvPr id="39985" name="Picture 357" descr="ICON_NIC_Q308"/>
                <p:cNvPicPr>
                  <a:picLocks noChangeAspect="1" noChangeArrowheads="1"/>
                </p:cNvPicPr>
                <p:nvPr/>
              </p:nvPicPr>
              <p:blipFill>
                <a:blip r:embed="rId4" cstate="print"/>
                <a:srcRect/>
                <a:stretch>
                  <a:fillRect/>
                </a:stretch>
              </p:blipFill>
              <p:spPr bwMode="auto">
                <a:xfrm>
                  <a:off x="836" y="1918"/>
                  <a:ext cx="453" cy="360"/>
                </a:xfrm>
                <a:prstGeom prst="rect">
                  <a:avLst/>
                </a:prstGeom>
                <a:noFill/>
                <a:ln w="9525">
                  <a:noFill/>
                  <a:miter lim="800000"/>
                  <a:headEnd/>
                  <a:tailEnd/>
                </a:ln>
              </p:spPr>
            </p:pic>
            <p:pic>
              <p:nvPicPr>
                <p:cNvPr id="39986" name="Picture 382" descr="ICON_DiscDrive_Q308"/>
                <p:cNvPicPr>
                  <a:picLocks noChangeAspect="1" noChangeArrowheads="1"/>
                </p:cNvPicPr>
                <p:nvPr/>
              </p:nvPicPr>
              <p:blipFill>
                <a:blip r:embed="rId5" cstate="print"/>
                <a:srcRect/>
                <a:stretch>
                  <a:fillRect/>
                </a:stretch>
              </p:blipFill>
              <p:spPr bwMode="auto">
                <a:xfrm>
                  <a:off x="2012" y="1940"/>
                  <a:ext cx="439" cy="296"/>
                </a:xfrm>
                <a:prstGeom prst="rect">
                  <a:avLst/>
                </a:prstGeom>
                <a:noFill/>
                <a:ln w="9525">
                  <a:noFill/>
                  <a:miter lim="800000"/>
                  <a:headEnd/>
                  <a:tailEnd/>
                </a:ln>
              </p:spPr>
            </p:pic>
            <p:sp>
              <p:nvSpPr>
                <p:cNvPr id="39987" name="Text Box 341"/>
                <p:cNvSpPr txBox="1">
                  <a:spLocks noChangeArrowheads="1"/>
                </p:cNvSpPr>
                <p:nvPr/>
              </p:nvSpPr>
              <p:spPr bwMode="auto">
                <a:xfrm>
                  <a:off x="852" y="2300"/>
                  <a:ext cx="512" cy="155"/>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9988" name="Text Box 341"/>
                <p:cNvSpPr txBox="1">
                  <a:spLocks noChangeArrowheads="1"/>
                </p:cNvSpPr>
                <p:nvPr/>
              </p:nvSpPr>
              <p:spPr bwMode="auto">
                <a:xfrm>
                  <a:off x="2055" y="2300"/>
                  <a:ext cx="495" cy="154"/>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pic>
              <p:nvPicPr>
                <p:cNvPr id="39989" name="Picture 96" descr="CPU Single.png"/>
                <p:cNvPicPr>
                  <a:picLocks noChangeAspect="1"/>
                </p:cNvPicPr>
                <p:nvPr/>
              </p:nvPicPr>
              <p:blipFill>
                <a:blip r:embed="rId6" cstate="print"/>
                <a:srcRect/>
                <a:stretch>
                  <a:fillRect/>
                </a:stretch>
              </p:blipFill>
              <p:spPr bwMode="auto">
                <a:xfrm>
                  <a:off x="384" y="1920"/>
                  <a:ext cx="267" cy="362"/>
                </a:xfrm>
                <a:prstGeom prst="rect">
                  <a:avLst/>
                </a:prstGeom>
                <a:noFill/>
                <a:ln w="9525">
                  <a:noFill/>
                  <a:miter lim="800000"/>
                  <a:headEnd/>
                  <a:tailEnd/>
                </a:ln>
              </p:spPr>
            </p:pic>
          </p:grpSp>
          <p:grpSp>
            <p:nvGrpSpPr>
              <p:cNvPr id="39961" name="Group 120"/>
              <p:cNvGrpSpPr>
                <a:grpSpLocks/>
              </p:cNvGrpSpPr>
              <p:nvPr/>
            </p:nvGrpSpPr>
            <p:grpSpPr bwMode="auto">
              <a:xfrm>
                <a:off x="7518400" y="901700"/>
                <a:ext cx="909638" cy="1236663"/>
                <a:chOff x="4099" y="1940"/>
                <a:chExt cx="573" cy="779"/>
              </a:xfrm>
            </p:grpSpPr>
            <p:pic>
              <p:nvPicPr>
                <p:cNvPr id="39975"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9976"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9977"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9978"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9979"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9980"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sp>
            <p:nvSpPr>
              <p:cNvPr id="53" name="Rounded Rectangle 13"/>
              <p:cNvSpPr>
                <a:spLocks noChangeArrowheads="1"/>
              </p:cNvSpPr>
              <p:nvPr/>
            </p:nvSpPr>
            <p:spPr bwMode="auto">
              <a:xfrm>
                <a:off x="5153025" y="889000"/>
                <a:ext cx="863600" cy="1555750"/>
              </a:xfrm>
              <a:prstGeom prst="roundRect">
                <a:avLst>
                  <a:gd name="adj" fmla="val 16667"/>
                </a:avLst>
              </a:prstGeom>
              <a:solidFill>
                <a:schemeClr val="bg1"/>
              </a:solidFill>
              <a:ln w="6350" algn="ctr">
                <a:solidFill>
                  <a:schemeClr val="folHlink"/>
                </a:solidFill>
                <a:round/>
                <a:headEnd/>
                <a:tailEnd/>
              </a:ln>
              <a:effectLst>
                <a:outerShdw dist="20000" dir="5400000" rotWithShape="0">
                  <a:srgbClr val="000000">
                    <a:alpha val="37999"/>
                  </a:srgbClr>
                </a:outerShdw>
              </a:effectLst>
            </p:spPr>
            <p:txBody>
              <a:bodyPr anchor="ctr"/>
              <a:lstStyle/>
              <a:p>
                <a:pPr>
                  <a:defRPr/>
                </a:pPr>
                <a:endParaRPr lang="en-US" sz="1000" dirty="0">
                  <a:latin typeface="Calibri" pitchFamily="34" charset="0"/>
                  <a:cs typeface="+mn-cs"/>
                </a:endParaRPr>
              </a:p>
            </p:txBody>
          </p:sp>
          <p:pic>
            <p:nvPicPr>
              <p:cNvPr id="39963" name="Picture 136" descr="Untitled-3"/>
              <p:cNvPicPr>
                <a:picLocks noChangeAspect="1" noChangeArrowheads="1"/>
              </p:cNvPicPr>
              <p:nvPr/>
            </p:nvPicPr>
            <p:blipFill>
              <a:blip r:embed="rId13" cstate="print"/>
              <a:srcRect/>
              <a:stretch>
                <a:fillRect/>
              </a:stretch>
            </p:blipFill>
            <p:spPr bwMode="auto">
              <a:xfrm>
                <a:off x="5400675" y="2297671"/>
                <a:ext cx="352425" cy="311150"/>
              </a:xfrm>
              <a:prstGeom prst="rect">
                <a:avLst/>
              </a:prstGeom>
              <a:noFill/>
              <a:ln w="9525">
                <a:noFill/>
                <a:miter lim="800000"/>
                <a:headEnd/>
                <a:tailEnd/>
              </a:ln>
            </p:spPr>
          </p:pic>
          <p:pic>
            <p:nvPicPr>
              <p:cNvPr id="39964" name="Picture 94" descr="Untitled-2"/>
              <p:cNvPicPr>
                <a:picLocks noChangeAspect="1" noChangeArrowheads="1"/>
              </p:cNvPicPr>
              <p:nvPr/>
            </p:nvPicPr>
            <p:blipFill>
              <a:blip r:embed="rId14" cstate="print"/>
              <a:srcRect/>
              <a:stretch>
                <a:fillRect/>
              </a:stretch>
            </p:blipFill>
            <p:spPr bwMode="auto">
              <a:xfrm>
                <a:off x="4965700" y="2425700"/>
                <a:ext cx="3657600" cy="482600"/>
              </a:xfrm>
              <a:prstGeom prst="rect">
                <a:avLst/>
              </a:prstGeom>
              <a:noFill/>
              <a:ln w="9525">
                <a:noFill/>
                <a:miter lim="800000"/>
                <a:headEnd/>
                <a:tailEnd/>
              </a:ln>
            </p:spPr>
          </p:pic>
          <p:grpSp>
            <p:nvGrpSpPr>
              <p:cNvPr id="39965" name="Group 137"/>
              <p:cNvGrpSpPr>
                <a:grpSpLocks/>
              </p:cNvGrpSpPr>
              <p:nvPr/>
            </p:nvGrpSpPr>
            <p:grpSpPr bwMode="auto">
              <a:xfrm>
                <a:off x="7543800" y="901700"/>
                <a:ext cx="909638" cy="1236663"/>
                <a:chOff x="4099" y="1940"/>
                <a:chExt cx="573" cy="779"/>
              </a:xfrm>
            </p:grpSpPr>
            <p:pic>
              <p:nvPicPr>
                <p:cNvPr id="39969"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9970"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9971"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9972"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9973"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9974"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sp>
            <p:nvSpPr>
              <p:cNvPr id="39966" name="Text Box 145"/>
              <p:cNvSpPr txBox="1">
                <a:spLocks noChangeArrowheads="1"/>
              </p:cNvSpPr>
              <p:nvPr/>
            </p:nvSpPr>
            <p:spPr bwMode="auto">
              <a:xfrm>
                <a:off x="5276850" y="1235075"/>
                <a:ext cx="566738" cy="366713"/>
              </a:xfrm>
              <a:prstGeom prst="rect">
                <a:avLst/>
              </a:prstGeom>
              <a:noFill/>
              <a:ln w="9525">
                <a:noFill/>
                <a:miter lim="800000"/>
                <a:headEnd/>
                <a:tailEnd/>
              </a:ln>
            </p:spPr>
            <p:txBody>
              <a:bodyPr wrap="none">
                <a:spAutoFit/>
              </a:bodyPr>
              <a:lstStyle/>
              <a:p>
                <a:r>
                  <a:rPr lang="en-US" b="1" dirty="0">
                    <a:solidFill>
                      <a:srgbClr val="A9A381"/>
                    </a:solidFill>
                    <a:latin typeface="Calibri" pitchFamily="34" charset="0"/>
                  </a:rPr>
                  <a:t>APP</a:t>
                </a:r>
              </a:p>
            </p:txBody>
          </p:sp>
          <p:sp>
            <p:nvSpPr>
              <p:cNvPr id="39967" name="Text Box 146"/>
              <p:cNvSpPr txBox="1">
                <a:spLocks noChangeArrowheads="1"/>
              </p:cNvSpPr>
              <p:nvPr/>
            </p:nvSpPr>
            <p:spPr bwMode="auto">
              <a:xfrm>
                <a:off x="5105400" y="2489200"/>
                <a:ext cx="3357246" cy="369332"/>
              </a:xfrm>
              <a:prstGeom prst="rect">
                <a:avLst/>
              </a:prstGeom>
              <a:noFill/>
              <a:ln w="9525">
                <a:noFill/>
                <a:miter lim="800000"/>
                <a:headEnd/>
                <a:tailEnd/>
              </a:ln>
            </p:spPr>
            <p:txBody>
              <a:bodyPr>
                <a:spAutoFit/>
              </a:bodyPr>
              <a:lstStyle/>
              <a:p>
                <a:pPr algn="ctr"/>
                <a:r>
                  <a:rPr lang="en-US" b="1" dirty="0">
                    <a:solidFill>
                      <a:schemeClr val="bg1"/>
                    </a:solidFill>
                    <a:latin typeface="Calibri" pitchFamily="34" charset="0"/>
                  </a:rPr>
                  <a:t>Operating System</a:t>
                </a:r>
              </a:p>
            </p:txBody>
          </p:sp>
          <p:sp>
            <p:nvSpPr>
              <p:cNvPr id="39968" name="Text Box 65"/>
              <p:cNvSpPr txBox="1">
                <a:spLocks noChangeArrowheads="1"/>
              </p:cNvSpPr>
              <p:nvPr/>
            </p:nvSpPr>
            <p:spPr bwMode="auto">
              <a:xfrm>
                <a:off x="5943600" y="2946400"/>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grpSp>
      </p:grpSp>
      <p:graphicFrame>
        <p:nvGraphicFramePr>
          <p:cNvPr id="83" name="Table 82"/>
          <p:cNvGraphicFramePr>
            <a:graphicFrameLocks noGrp="1"/>
          </p:cNvGraphicFramePr>
          <p:nvPr>
            <p:extLst>
              <p:ext uri="{D42A27DB-BD31-4B8C-83A1-F6EECF244321}">
                <p14:modId xmlns:p14="http://schemas.microsoft.com/office/powerpoint/2010/main" val="2168421290"/>
              </p:ext>
            </p:extLst>
          </p:nvPr>
        </p:nvGraphicFramePr>
        <p:xfrm>
          <a:off x="4800600" y="4419600"/>
          <a:ext cx="4191000" cy="1475232"/>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tblGrid>
              <a:tr h="274320">
                <a:tc>
                  <a:txBody>
                    <a:bodyPr/>
                    <a:lstStyle/>
                    <a:p>
                      <a:pPr marL="0" algn="l" defTabSz="914400" rtl="0" eaLnBrk="1" latinLnBrk="0" hangingPunct="1"/>
                      <a:r>
                        <a:rPr lang="en-US" sz="1600" b="1" kern="1200" dirty="0">
                          <a:solidFill>
                            <a:schemeClr val="lt1"/>
                          </a:solidFill>
                          <a:latin typeface="+mj-lt"/>
                          <a:ea typeface="+mn-ea"/>
                          <a:cs typeface="+mn-cs"/>
                        </a:rPr>
                        <a:t>Type 2: Hosted Hypervisor</a:t>
                      </a:r>
                    </a:p>
                  </a:txBody>
                  <a:tcPr/>
                </a:tc>
                <a:extLst>
                  <a:ext uri="{0D108BD9-81ED-4DB2-BD59-A6C34878D82A}">
                    <a16:rowId xmlns:a16="http://schemas.microsoft.com/office/drawing/2014/main" val="10000"/>
                  </a:ext>
                </a:extLst>
              </a:tr>
              <a:tr h="274320">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a:ln>
                            <a:noFill/>
                          </a:ln>
                          <a:solidFill>
                            <a:schemeClr val="dk1"/>
                          </a:solidFill>
                          <a:effectLst/>
                          <a:latin typeface="+mn-lt"/>
                          <a:ea typeface="+mn-ea"/>
                          <a:cs typeface="+mn-cs"/>
                        </a:rPr>
                        <a:t>It installs and runs as an application</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a:ln>
                            <a:noFill/>
                          </a:ln>
                          <a:solidFill>
                            <a:schemeClr val="dk1"/>
                          </a:solidFill>
                          <a:effectLst/>
                          <a:latin typeface="+mn-lt"/>
                          <a:ea typeface="+mn-ea"/>
                          <a:cs typeface="+mn-cs"/>
                        </a:rPr>
                        <a:t>It relies on operating system (OS) running on physical machine for device support and physical resource management</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6"/>
          <p:cNvSpPr>
            <a:spLocks noGrp="1"/>
          </p:cNvSpPr>
          <p:nvPr>
            <p:ph type="title"/>
          </p:nvPr>
        </p:nvSpPr>
        <p:spPr/>
        <p:txBody>
          <a:bodyPr/>
          <a:lstStyle/>
          <a:p>
            <a:r>
              <a:rPr lang="en-US" dirty="0"/>
              <a:t>Benefits of Compute Virtualization</a:t>
            </a:r>
          </a:p>
        </p:txBody>
      </p:sp>
      <p:sp>
        <p:nvSpPr>
          <p:cNvPr id="7" name="Content Placeholder 6"/>
          <p:cNvSpPr>
            <a:spLocks noGrp="1"/>
          </p:cNvSpPr>
          <p:nvPr>
            <p:ph idx="1"/>
          </p:nvPr>
        </p:nvSpPr>
        <p:spPr/>
        <p:txBody>
          <a:bodyPr/>
          <a:lstStyle/>
          <a:p>
            <a:pPr>
              <a:defRPr/>
            </a:pPr>
            <a:r>
              <a:rPr lang="en-US" sz="2600" dirty="0">
                <a:solidFill>
                  <a:schemeClr val="bg2">
                    <a:lumMod val="75000"/>
                  </a:schemeClr>
                </a:solidFill>
              </a:rPr>
              <a:t>Server consolidation</a:t>
            </a:r>
          </a:p>
          <a:p>
            <a:pPr>
              <a:defRPr/>
            </a:pPr>
            <a:r>
              <a:rPr lang="en-US" sz="2600" dirty="0">
                <a:solidFill>
                  <a:schemeClr val="bg2">
                    <a:lumMod val="75000"/>
                  </a:schemeClr>
                </a:solidFill>
              </a:rPr>
              <a:t>Isolation</a:t>
            </a:r>
          </a:p>
          <a:p>
            <a:pPr>
              <a:defRPr/>
            </a:pPr>
            <a:r>
              <a:rPr lang="en-US" sz="2600" dirty="0">
                <a:solidFill>
                  <a:schemeClr val="bg2">
                    <a:lumMod val="75000"/>
                  </a:schemeClr>
                </a:solidFill>
              </a:rPr>
              <a:t>Encapsulation</a:t>
            </a:r>
          </a:p>
          <a:p>
            <a:pPr lvl="0"/>
            <a:r>
              <a:rPr lang="en-US" sz="2600" dirty="0">
                <a:solidFill>
                  <a:schemeClr val="bg2">
                    <a:lumMod val="75000"/>
                  </a:schemeClr>
                </a:solidFill>
              </a:rPr>
              <a:t>Hardware independence</a:t>
            </a:r>
          </a:p>
          <a:p>
            <a:pPr lvl="0"/>
            <a:r>
              <a:rPr lang="en-US" sz="2600" dirty="0">
                <a:solidFill>
                  <a:schemeClr val="bg2">
                    <a:lumMod val="75000"/>
                  </a:schemeClr>
                </a:solidFill>
              </a:rPr>
              <a:t>Reduced cost </a:t>
            </a:r>
          </a:p>
          <a:p>
            <a:endParaRPr lang="en-US" dirty="0"/>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6E491BD6-06BC-428F-9B60-BDC0F28F2D37}"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a:t>Requirements: x86 Hardware Virtualization</a:t>
            </a:r>
          </a:p>
        </p:txBody>
      </p:sp>
      <p:sp>
        <p:nvSpPr>
          <p:cNvPr id="41986" name="Content Placeholder 4"/>
          <p:cNvSpPr>
            <a:spLocks noGrp="1"/>
          </p:cNvSpPr>
          <p:nvPr>
            <p:ph idx="1"/>
          </p:nvPr>
        </p:nvSpPr>
        <p:spPr>
          <a:xfrm>
            <a:off x="304800" y="914400"/>
            <a:ext cx="6553200" cy="5105400"/>
          </a:xfrm>
        </p:spPr>
        <p:txBody>
          <a:bodyPr/>
          <a:lstStyle/>
          <a:p>
            <a:pPr>
              <a:spcBef>
                <a:spcPts val="400"/>
              </a:spcBef>
            </a:pPr>
            <a:r>
              <a:rPr lang="en-US" sz="2800" dirty="0"/>
              <a:t>An operating system (OS) is designed to run on a bare-metal hardware and to fully own the hardware</a:t>
            </a:r>
          </a:p>
          <a:p>
            <a:pPr lvl="1">
              <a:spcBef>
                <a:spcPts val="400"/>
              </a:spcBef>
            </a:pPr>
            <a:r>
              <a:rPr lang="en-US" sz="2400" dirty="0"/>
              <a:t>x86 architecture offer four levels of privilege</a:t>
            </a:r>
          </a:p>
          <a:p>
            <a:pPr lvl="1">
              <a:spcBef>
                <a:spcPts val="400"/>
              </a:spcBef>
            </a:pPr>
            <a:r>
              <a:rPr lang="en-US" sz="2600" dirty="0"/>
              <a:t>Ring 0, 1, 2, and 3</a:t>
            </a:r>
          </a:p>
          <a:p>
            <a:pPr lvl="1">
              <a:spcBef>
                <a:spcPts val="400"/>
              </a:spcBef>
            </a:pPr>
            <a:r>
              <a:rPr lang="en-US" sz="2600" dirty="0"/>
              <a:t>User applications run in Ring 3</a:t>
            </a:r>
          </a:p>
          <a:p>
            <a:pPr lvl="1">
              <a:spcBef>
                <a:spcPts val="400"/>
              </a:spcBef>
            </a:pPr>
            <a:r>
              <a:rPr lang="en-US" sz="2600" dirty="0"/>
              <a:t>OS run in Ring 0 (most privileged)</a:t>
            </a:r>
          </a:p>
          <a:p>
            <a:pPr marL="228600" indent="-228600">
              <a:spcBef>
                <a:spcPts val="400"/>
              </a:spcBef>
              <a:buSzPct val="90000"/>
              <a:buFont typeface="Calibri" pitchFamily="34" charset="0"/>
              <a:buChar char="•"/>
            </a:pPr>
            <a:endParaRPr lang="en-US" sz="2800" dirty="0"/>
          </a:p>
          <a:p>
            <a:pPr marL="228600" indent="-228600">
              <a:spcBef>
                <a:spcPts val="400"/>
              </a:spcBef>
              <a:buSzPct val="90000"/>
              <a:buFont typeface="Calibri" pitchFamily="34" charset="0"/>
              <a:buChar char="•"/>
            </a:pPr>
            <a:r>
              <a:rPr lang="en-US" sz="2800" dirty="0"/>
              <a:t>Techniques to virtualize compute</a:t>
            </a:r>
          </a:p>
          <a:p>
            <a:pPr lvl="1">
              <a:spcBef>
                <a:spcPts val="400"/>
              </a:spcBef>
            </a:pPr>
            <a:r>
              <a:rPr lang="en-US" sz="2400" dirty="0"/>
              <a:t>Full, Para, and hardware assisted virtualization</a:t>
            </a:r>
          </a:p>
          <a:p>
            <a:pPr lvl="2">
              <a:spcBef>
                <a:spcPts val="400"/>
              </a:spcBef>
            </a:pPr>
            <a:endParaRPr lang="en-US" dirty="0"/>
          </a:p>
        </p:txBody>
      </p:sp>
      <p:sp>
        <p:nvSpPr>
          <p:cNvPr id="11" name="Slide Number Placeholder 5"/>
          <p:cNvSpPr>
            <a:spLocks noGrp="1"/>
          </p:cNvSpPr>
          <p:nvPr>
            <p:ph type="sldNum" sz="quarter" idx="11"/>
          </p:nvPr>
        </p:nvSpPr>
        <p:spPr/>
        <p:txBody>
          <a:bodyPr/>
          <a:lstStyle/>
          <a:p>
            <a:pPr>
              <a:defRPr/>
            </a:pPr>
            <a:fld id="{A9EEA333-B013-4662-8274-A96BD6F64069}" type="slidenum">
              <a:rPr lang="en-US" smtClean="0">
                <a:solidFill>
                  <a:srgbClr val="000000">
                    <a:lumMod val="75000"/>
                    <a:lumOff val="25000"/>
                  </a:srgbClr>
                </a:solidFill>
              </a:rPr>
              <a:pPr>
                <a:defRPr/>
              </a:pPr>
              <a:t>9</a:t>
            </a:fld>
            <a:endParaRPr lang="en-US" dirty="0">
              <a:solidFill>
                <a:srgbClr val="000000">
                  <a:lumMod val="75000"/>
                  <a:lumOff val="25000"/>
                </a:srgbClr>
              </a:solidFill>
            </a:endParaRPr>
          </a:p>
        </p:txBody>
      </p:sp>
      <p:sp>
        <p:nvSpPr>
          <p:cNvPr id="12"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41997" name="Group 42"/>
          <p:cNvGrpSpPr>
            <a:grpSpLocks/>
          </p:cNvGrpSpPr>
          <p:nvPr/>
        </p:nvGrpSpPr>
        <p:grpSpPr bwMode="auto">
          <a:xfrm>
            <a:off x="5638800" y="2667000"/>
            <a:ext cx="3200400" cy="3276600"/>
            <a:chOff x="228600" y="2590800"/>
            <a:chExt cx="2616200" cy="2895600"/>
          </a:xfrm>
        </p:grpSpPr>
        <p:sp>
          <p:nvSpPr>
            <p:cNvPr id="41998" name="AutoShape 15"/>
            <p:cNvSpPr>
              <a:spLocks noChangeArrowheads="1"/>
            </p:cNvSpPr>
            <p:nvPr/>
          </p:nvSpPr>
          <p:spPr bwMode="auto">
            <a:xfrm>
              <a:off x="1447800" y="2590800"/>
              <a:ext cx="1219200" cy="381000"/>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1999" name="AutoShape 17"/>
            <p:cNvSpPr>
              <a:spLocks noChangeArrowheads="1"/>
            </p:cNvSpPr>
            <p:nvPr/>
          </p:nvSpPr>
          <p:spPr bwMode="auto">
            <a:xfrm>
              <a:off x="1447800" y="3124200"/>
              <a:ext cx="1219200" cy="381000"/>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2000" name="AutoShape 18"/>
            <p:cNvSpPr>
              <a:spLocks noChangeArrowheads="1"/>
            </p:cNvSpPr>
            <p:nvPr/>
          </p:nvSpPr>
          <p:spPr bwMode="auto">
            <a:xfrm>
              <a:off x="1447800" y="3657600"/>
              <a:ext cx="1219200" cy="381000"/>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2001" name="AutoShape 19"/>
            <p:cNvSpPr>
              <a:spLocks noChangeArrowheads="1"/>
            </p:cNvSpPr>
            <p:nvPr/>
          </p:nvSpPr>
          <p:spPr bwMode="auto">
            <a:xfrm>
              <a:off x="1447800" y="4191000"/>
              <a:ext cx="1219200" cy="381000"/>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OS</a:t>
              </a:r>
            </a:p>
          </p:txBody>
        </p:sp>
        <p:sp>
          <p:nvSpPr>
            <p:cNvPr id="42002" name="Text Box 20"/>
            <p:cNvSpPr txBox="1">
              <a:spLocks noChangeArrowheads="1"/>
            </p:cNvSpPr>
            <p:nvPr/>
          </p:nvSpPr>
          <p:spPr bwMode="auto">
            <a:xfrm>
              <a:off x="228600" y="259080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2003" name="Text Box 21"/>
            <p:cNvSpPr txBox="1">
              <a:spLocks noChangeArrowheads="1"/>
            </p:cNvSpPr>
            <p:nvPr/>
          </p:nvSpPr>
          <p:spPr bwMode="auto">
            <a:xfrm>
              <a:off x="228600" y="31686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2004" name="Line 22"/>
            <p:cNvSpPr>
              <a:spLocks noChangeShapeType="1"/>
            </p:cNvSpPr>
            <p:nvPr/>
          </p:nvSpPr>
          <p:spPr bwMode="auto">
            <a:xfrm>
              <a:off x="304800" y="3048000"/>
              <a:ext cx="2540000" cy="0"/>
            </a:xfrm>
            <a:prstGeom prst="line">
              <a:avLst/>
            </a:prstGeom>
            <a:noFill/>
            <a:ln w="9525">
              <a:solidFill>
                <a:srgbClr val="C0C0C0"/>
              </a:solidFill>
              <a:round/>
              <a:headEnd/>
              <a:tailEnd/>
            </a:ln>
          </p:spPr>
          <p:txBody>
            <a:bodyPr/>
            <a:lstStyle/>
            <a:p>
              <a:endParaRPr lang="en-US" dirty="0"/>
            </a:p>
          </p:txBody>
        </p:sp>
        <p:sp>
          <p:nvSpPr>
            <p:cNvPr id="42005" name="Text Box 25"/>
            <p:cNvSpPr txBox="1">
              <a:spLocks noChangeArrowheads="1"/>
            </p:cNvSpPr>
            <p:nvPr/>
          </p:nvSpPr>
          <p:spPr bwMode="auto">
            <a:xfrm>
              <a:off x="228600" y="37020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2006" name="Text Box 26"/>
            <p:cNvSpPr txBox="1">
              <a:spLocks noChangeArrowheads="1"/>
            </p:cNvSpPr>
            <p:nvPr/>
          </p:nvSpPr>
          <p:spPr bwMode="auto">
            <a:xfrm>
              <a:off x="228600" y="42354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sp>
          <p:nvSpPr>
            <p:cNvPr id="42007" name="AutoShape 27"/>
            <p:cNvSpPr>
              <a:spLocks noChangeArrowheads="1"/>
            </p:cNvSpPr>
            <p:nvPr/>
          </p:nvSpPr>
          <p:spPr bwMode="auto">
            <a:xfrm>
              <a:off x="304800" y="4800600"/>
              <a:ext cx="2362200" cy="685800"/>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a:solidFill>
                    <a:schemeClr val="bg1"/>
                  </a:solidFill>
                  <a:latin typeface="Calibri" pitchFamily="34" charset="0"/>
                </a:rPr>
                <a:t>X86 Hardware</a:t>
              </a:r>
            </a:p>
          </p:txBody>
        </p:sp>
        <p:sp>
          <p:nvSpPr>
            <p:cNvPr id="42008" name="Line 44"/>
            <p:cNvSpPr>
              <a:spLocks noChangeShapeType="1"/>
            </p:cNvSpPr>
            <p:nvPr/>
          </p:nvSpPr>
          <p:spPr bwMode="auto">
            <a:xfrm>
              <a:off x="304800" y="3581400"/>
              <a:ext cx="2540000" cy="0"/>
            </a:xfrm>
            <a:prstGeom prst="line">
              <a:avLst/>
            </a:prstGeom>
            <a:noFill/>
            <a:ln w="9525">
              <a:solidFill>
                <a:srgbClr val="C0C0C0"/>
              </a:solidFill>
              <a:round/>
              <a:headEnd/>
              <a:tailEnd/>
            </a:ln>
          </p:spPr>
          <p:txBody>
            <a:bodyPr/>
            <a:lstStyle/>
            <a:p>
              <a:endParaRPr lang="en-US" dirty="0"/>
            </a:p>
          </p:txBody>
        </p:sp>
        <p:sp>
          <p:nvSpPr>
            <p:cNvPr id="42009" name="Line 45"/>
            <p:cNvSpPr>
              <a:spLocks noChangeShapeType="1"/>
            </p:cNvSpPr>
            <p:nvPr/>
          </p:nvSpPr>
          <p:spPr bwMode="auto">
            <a:xfrm>
              <a:off x="304800" y="4114800"/>
              <a:ext cx="2540000" cy="0"/>
            </a:xfrm>
            <a:prstGeom prst="line">
              <a:avLst/>
            </a:prstGeom>
            <a:noFill/>
            <a:ln w="9525">
              <a:solidFill>
                <a:srgbClr val="C0C0C0"/>
              </a:solidFill>
              <a:round/>
              <a:headEnd/>
              <a:tailEnd/>
            </a:ln>
          </p:spPr>
          <p:txBody>
            <a:bodyPr/>
            <a:lstStyle/>
            <a:p>
              <a:endParaRPr lang="en-US" dirty="0"/>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4d439537-6574-463c-a3dd-e5a96abaa8b4"/>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77ba815e-6b19-44b0-ab2f-cdc44d969a4a"/>
</p:tagLst>
</file>

<file path=ppt/theme/theme1.xml><?xml version="1.0" encoding="utf-8"?>
<a:theme xmlns:a="http://schemas.openxmlformats.org/drawingml/2006/main" name="ILT_EdServTemplate_2011">
  <a:themeElements>
    <a:clrScheme name="NPR2011">
      <a:dk1>
        <a:srgbClr val="000000"/>
      </a:dk1>
      <a:lt1>
        <a:srgbClr val="FFFFFF"/>
      </a:lt1>
      <a:dk2>
        <a:srgbClr val="007DC3"/>
      </a:dk2>
      <a:lt2>
        <a:srgbClr val="5F5F5F"/>
      </a:lt2>
      <a:accent1>
        <a:srgbClr val="2C95DD"/>
      </a:accent1>
      <a:accent2>
        <a:srgbClr val="49A942"/>
      </a:accent2>
      <a:accent3>
        <a:srgbClr val="74C167"/>
      </a:accent3>
      <a:accent4>
        <a:srgbClr val="FFC425"/>
      </a:accent4>
      <a:accent5>
        <a:srgbClr val="B5761B"/>
      </a:accent5>
      <a:accent6>
        <a:srgbClr val="A80000"/>
      </a:accent6>
      <a:hlink>
        <a:srgbClr val="0070C0"/>
      </a:hlink>
      <a:folHlink>
        <a:srgbClr val="49A942"/>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ILT_EdServTemplate_2011</Template>
  <TotalTime>0</TotalTime>
  <Words>6788</Words>
  <Application>Microsoft Office PowerPoint</Application>
  <PresentationFormat>On-screen Show (4:3)</PresentationFormat>
  <Paragraphs>641</Paragraphs>
  <Slides>33</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MetaNormalLF-Roman</vt:lpstr>
      <vt:lpstr>Webdings</vt:lpstr>
      <vt:lpstr>Wingdings</vt:lpstr>
      <vt:lpstr>ILT_EdServTemplate_2011</vt:lpstr>
      <vt:lpstr>Compute Virtualization</vt:lpstr>
      <vt:lpstr>Objectives</vt:lpstr>
      <vt:lpstr>Virtualized Data Center</vt:lpstr>
      <vt:lpstr>Compute Virtualization</vt:lpstr>
      <vt:lpstr>Need for Compute Virtualization</vt:lpstr>
      <vt:lpstr>Hypervisor</vt:lpstr>
      <vt:lpstr>Types of Hypervisor</vt:lpstr>
      <vt:lpstr>Benefits of Compute Virtualization</vt:lpstr>
      <vt:lpstr>Requirements: x86 Hardware Virtualization</vt:lpstr>
      <vt:lpstr>Binary Translation Techniques</vt:lpstr>
      <vt:lpstr>Full Virtualization</vt:lpstr>
      <vt:lpstr>Full Virtualization</vt:lpstr>
      <vt:lpstr>Paravirtualization</vt:lpstr>
      <vt:lpstr>OS Assisted Virtualisation</vt:lpstr>
      <vt:lpstr>Hardware Assisted Virtualization</vt:lpstr>
      <vt:lpstr>Hardware Assisted Virtualization</vt:lpstr>
      <vt:lpstr>Virtual Machine</vt:lpstr>
      <vt:lpstr>Virtual Machine Files</vt:lpstr>
      <vt:lpstr>File System to Manage VM Files</vt:lpstr>
      <vt:lpstr>Virtual Machine Hardware</vt:lpstr>
      <vt:lpstr>VM Hardware Components</vt:lpstr>
      <vt:lpstr>Virtual Machine Console</vt:lpstr>
      <vt:lpstr>Physical to Virtual Machine (P2V) Conversion</vt:lpstr>
      <vt:lpstr>Benefits of P2V Converter </vt:lpstr>
      <vt:lpstr>Components of P2V Converter</vt:lpstr>
      <vt:lpstr>Conversion Options</vt:lpstr>
      <vt:lpstr>Hot Conversion Process</vt:lpstr>
      <vt:lpstr>Hot Conversion Process (contd.)</vt:lpstr>
      <vt:lpstr>Cold Conversion Process</vt:lpstr>
      <vt:lpstr>Cold Conversion Process (contd.)</vt:lpstr>
      <vt:lpstr>P2V Conversion: Considerations</vt:lpstr>
      <vt:lpstr>Concept in Practice: VMware vCenter Converter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Virtualized Data Center – Compute</dc:title>
  <dc:creator/>
  <cp:lastModifiedBy/>
  <cp:revision>2</cp:revision>
  <dcterms:created xsi:type="dcterms:W3CDTF">2011-04-20T12:54:41Z</dcterms:created>
  <dcterms:modified xsi:type="dcterms:W3CDTF">2021-02-15T04:21:15Z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ArticulateUseProject">
    <vt:lpwstr>1</vt:lpwstr>
  </property>
  <property fmtid="{D5CDD505-2E9C-101B-9397-08002B2CF9AE}" pid="5" name="ArticulatePath">
    <vt:lpwstr>03_CISM Module 3_reviewed</vt:lpwstr>
  </property>
  <property fmtid="{D5CDD505-2E9C-101B-9397-08002B2CF9AE}" pid="6" name="ArticulateGUID">
    <vt:lpwstr>FDDEEBAD-CF60-4270-8AF9-5E77360B3989</vt:lpwstr>
  </property>
  <property fmtid="{D5CDD505-2E9C-101B-9397-08002B2CF9AE}" pid="7" name="ArticulateProjectFull">
    <vt:lpwstr>\\inba1fs2\TES_India_Team\CIS Alpha delivery content\Published Files\CIS Module 3.ppta</vt:lpwstr>
  </property>
</Properties>
</file>