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1"/>
  </p:sldMasterIdLst>
  <p:notesMasterIdLst>
    <p:notesMasterId r:id="rId29"/>
  </p:notesMasterIdLst>
  <p:handoutMasterIdLst>
    <p:handoutMasterId r:id="rId30"/>
  </p:handoutMasterIdLst>
  <p:sldIdLst>
    <p:sldId id="312" r:id="rId2"/>
    <p:sldId id="259" r:id="rId3"/>
    <p:sldId id="265" r:id="rId4"/>
    <p:sldId id="272" r:id="rId5"/>
    <p:sldId id="273" r:id="rId6"/>
    <p:sldId id="275" r:id="rId7"/>
    <p:sldId id="311" r:id="rId8"/>
    <p:sldId id="276" r:id="rId9"/>
    <p:sldId id="277" r:id="rId10"/>
    <p:sldId id="278" r:id="rId11"/>
    <p:sldId id="279" r:id="rId12"/>
    <p:sldId id="282" r:id="rId13"/>
    <p:sldId id="313" r:id="rId14"/>
    <p:sldId id="314" r:id="rId15"/>
    <p:sldId id="315" r:id="rId16"/>
    <p:sldId id="283" r:id="rId17"/>
    <p:sldId id="284" r:id="rId18"/>
    <p:sldId id="285" r:id="rId19"/>
    <p:sldId id="286" r:id="rId20"/>
    <p:sldId id="289" r:id="rId21"/>
    <p:sldId id="290" r:id="rId22"/>
    <p:sldId id="292" r:id="rId23"/>
    <p:sldId id="294" r:id="rId24"/>
    <p:sldId id="295" r:id="rId25"/>
    <p:sldId id="296" r:id="rId26"/>
    <p:sldId id="309" r:id="rId27"/>
    <p:sldId id="297" r:id="rId28"/>
  </p:sldIdLst>
  <p:sldSz cx="9144000" cy="6858000" type="screen4x3"/>
  <p:notesSz cx="6858000" cy="9144000"/>
  <p:custDataLst>
    <p:tags r:id="rId3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C95DD"/>
    <a:srgbClr val="5F5F5F"/>
    <a:srgbClr val="7777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16" autoAdjust="0"/>
  </p:normalViewPr>
  <p:slideViewPr>
    <p:cSldViewPr>
      <p:cViewPr varScale="1">
        <p:scale>
          <a:sx n="59" d="100"/>
          <a:sy n="59" d="100"/>
        </p:scale>
        <p:origin x="1428"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64"/>
    </p:cViewPr>
  </p:sorterViewPr>
  <p:notesViewPr>
    <p:cSldViewPr>
      <p:cViewPr varScale="1">
        <p:scale>
          <a:sx n="89" d="100"/>
          <a:sy n="89" d="100"/>
        </p:scale>
        <p:origin x="-371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7476ED5-2D64-43CD-A5A9-B4F8A2316785}" type="datetimeFigureOut">
              <a:rPr lang="en-US"/>
              <a:pPr>
                <a:defRPr/>
              </a:pPr>
              <a:t>2/15/2021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a:t>Copyright © 2011 EMC Corporation. Do not Copy - All Rights Reserved.</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0216AA8-8606-4326-BD3F-B6ED45665008}" type="slidenum">
              <a:rPr lang="en-US"/>
              <a:pPr>
                <a:defRPr/>
              </a:pPr>
              <a:t>‹#›</a:t>
            </a:fld>
            <a:endParaRPr lang="en-US"/>
          </a:p>
        </p:txBody>
      </p:sp>
    </p:spTree>
    <p:extLst>
      <p:ext uri="{BB962C8B-B14F-4D97-AF65-F5344CB8AC3E}">
        <p14:creationId xmlns:p14="http://schemas.microsoft.com/office/powerpoint/2010/main" val="78695936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858000" cy="457200"/>
          </a:xfrm>
          <a:prstGeom prst="rect">
            <a:avLst/>
          </a:prstGeom>
        </p:spPr>
        <p:txBody>
          <a:bodyPr vert="horz" rtlCol="0" anchor="ctr"/>
          <a:lstStyle>
            <a:lvl1pPr algn="ctr" fontAlgn="auto">
              <a:spcBef>
                <a:spcPts val="0"/>
              </a:spcBef>
              <a:spcAft>
                <a:spcPts val="0"/>
              </a:spcAft>
              <a:defRPr sz="1200">
                <a:latin typeface="MetaNormalLF-Roman" pitchFamily="34" charset="0"/>
                <a:cs typeface="+mn-cs"/>
              </a:defRPr>
            </a:lvl1pPr>
            <a:extLst/>
          </a:lstStyle>
          <a:p>
            <a:pPr>
              <a:defRPr/>
            </a:pPr>
            <a:endParaRPr lang="en-US" dirty="0"/>
          </a:p>
        </p:txBody>
      </p:sp>
      <p:sp>
        <p:nvSpPr>
          <p:cNvPr id="4" name="Slide Image Placeholder 3"/>
          <p:cNvSpPr>
            <a:spLocks noGrp="1" noRot="1" noChangeAspect="1"/>
          </p:cNvSpPr>
          <p:nvPr>
            <p:ph type="sldImg" idx="2"/>
          </p:nvPr>
        </p:nvSpPr>
        <p:spPr>
          <a:xfrm>
            <a:off x="914400" y="552450"/>
            <a:ext cx="4953000" cy="3714750"/>
          </a:xfrm>
          <a:prstGeom prst="rect">
            <a:avLst/>
          </a:prstGeom>
          <a:noFill/>
          <a:ln w="12700">
            <a:solidFill>
              <a:prstClr val="black"/>
            </a:solidFill>
          </a:ln>
        </p:spPr>
        <p:txBody>
          <a:bodyPr vert="horz" rtlCol="0" anchor="ctr"/>
          <a:lstStyle/>
          <a:p>
            <a:pPr lvl="0"/>
            <a:endParaRPr lang="en-US" noProof="0"/>
          </a:p>
        </p:txBody>
      </p:sp>
      <p:sp>
        <p:nvSpPr>
          <p:cNvPr id="5" name="Notes Placeholder 4"/>
          <p:cNvSpPr>
            <a:spLocks noGrp="1"/>
          </p:cNvSpPr>
          <p:nvPr>
            <p:ph type="body" sz="quarter" idx="3"/>
          </p:nvPr>
        </p:nvSpPr>
        <p:spPr>
          <a:xfrm>
            <a:off x="457200" y="4419600"/>
            <a:ext cx="5943600" cy="4343400"/>
          </a:xfrm>
          <a:prstGeom prst="rect">
            <a:avLst/>
          </a:prstGeom>
        </p:spPr>
        <p:txBody>
          <a:bodyPr vert="horz"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839200"/>
            <a:ext cx="4267200" cy="304800"/>
          </a:xfrm>
          <a:prstGeom prst="rect">
            <a:avLst/>
          </a:prstGeom>
        </p:spPr>
        <p:txBody>
          <a:bodyPr vert="horz" rtlCol="0" anchor="b"/>
          <a:lstStyle>
            <a:lvl1pPr algn="l" fontAlgn="auto">
              <a:spcBef>
                <a:spcPts val="0"/>
              </a:spcBef>
              <a:spcAft>
                <a:spcPts val="0"/>
              </a:spcAft>
              <a:defRPr sz="900">
                <a:latin typeface="MetaNormalLF-Roman" pitchFamily="34" charset="0"/>
                <a:cs typeface="+mn-cs"/>
              </a:defRPr>
            </a:lvl1pPr>
            <a:extLst/>
          </a:lstStyle>
          <a:p>
            <a:pPr>
              <a:defRPr/>
            </a:pPr>
            <a:r>
              <a:rPr lang="en-US"/>
              <a:t>Copyright © 2011 EMC Corporation. Do not Copy - All Rights Reserved.</a:t>
            </a:r>
            <a:endParaRPr lang="en-US" dirty="0"/>
          </a:p>
        </p:txBody>
      </p:sp>
      <p:sp>
        <p:nvSpPr>
          <p:cNvPr id="7" name="Slide Number Placeholder 6"/>
          <p:cNvSpPr>
            <a:spLocks noGrp="1"/>
          </p:cNvSpPr>
          <p:nvPr>
            <p:ph type="sldNum" sz="quarter" idx="5"/>
          </p:nvPr>
        </p:nvSpPr>
        <p:spPr>
          <a:xfrm>
            <a:off x="6400800" y="8839200"/>
            <a:ext cx="455613" cy="304800"/>
          </a:xfrm>
          <a:prstGeom prst="rect">
            <a:avLst/>
          </a:prstGeom>
        </p:spPr>
        <p:txBody>
          <a:bodyPr vert="horz" rtlCol="0" anchor="b"/>
          <a:lstStyle>
            <a:lvl1pPr algn="r" fontAlgn="auto">
              <a:spcBef>
                <a:spcPts val="0"/>
              </a:spcBef>
              <a:spcAft>
                <a:spcPts val="0"/>
              </a:spcAft>
              <a:defRPr sz="900">
                <a:latin typeface="MetaNormalLF-Roman" pitchFamily="34" charset="0"/>
                <a:cs typeface="+mn-cs"/>
              </a:defRPr>
            </a:lvl1pPr>
            <a:extLst/>
          </a:lstStyle>
          <a:p>
            <a:pPr>
              <a:defRPr/>
            </a:pPr>
            <a:fld id="{80249327-EC2F-4096-8D35-6B76097739FC}" type="slidenum">
              <a:rPr lang="en-US"/>
              <a:pPr>
                <a:defRPr/>
              </a:pPr>
              <a:t>‹#›</a:t>
            </a:fld>
            <a:endParaRPr lang="en-US"/>
          </a:p>
        </p:txBody>
      </p:sp>
    </p:spTree>
    <p:extLst>
      <p:ext uri="{BB962C8B-B14F-4D97-AF65-F5344CB8AC3E}">
        <p14:creationId xmlns:p14="http://schemas.microsoft.com/office/powerpoint/2010/main" val="341479490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indent="-228600" algn="l" rtl="0" eaLnBrk="0" fontAlgn="base" hangingPunct="0">
      <a:spcBef>
        <a:spcPct val="30000"/>
      </a:spcBef>
      <a:spcAft>
        <a:spcPct val="0"/>
      </a:spcAft>
      <a:buSzPct val="120000"/>
      <a:buFont typeface="Arial" charset="0"/>
      <a:buChar char="•"/>
      <a:defRPr sz="1200" kern="1200">
        <a:solidFill>
          <a:schemeClr val="tx1"/>
        </a:solidFill>
        <a:latin typeface="Calibri" pitchFamily="34" charset="0"/>
        <a:ea typeface="+mn-ea"/>
        <a:cs typeface="+mn-cs"/>
      </a:defRPr>
    </a:lvl2pPr>
    <a:lvl3pPr marL="685800" indent="-228600" algn="l" rtl="0" eaLnBrk="0" fontAlgn="base" hangingPunct="0">
      <a:spcBef>
        <a:spcPct val="30000"/>
      </a:spcBef>
      <a:spcAft>
        <a:spcPct val="0"/>
      </a:spcAft>
      <a:buFont typeface="Webdings" pitchFamily="18" charset="2"/>
      <a:buChar char="4"/>
      <a:defRPr sz="1200" kern="1200">
        <a:solidFill>
          <a:schemeClr val="tx1"/>
        </a:solidFill>
        <a:latin typeface="Calibri" pitchFamily="34" charset="0"/>
        <a:ea typeface="+mn-ea"/>
        <a:cs typeface="+mn-cs"/>
      </a:defRPr>
    </a:lvl3pPr>
    <a:lvl4pPr marL="914400" indent="-228600" algn="l" rtl="0" eaLnBrk="0" fontAlgn="base" hangingPunct="0">
      <a:spcBef>
        <a:spcPct val="30000"/>
      </a:spcBef>
      <a:spcAft>
        <a:spcPct val="0"/>
      </a:spcAft>
      <a:buFont typeface="Webdings" pitchFamily="18" charset="2"/>
      <a:buChar char="8"/>
      <a:defRPr sz="1200" kern="1200">
        <a:solidFill>
          <a:schemeClr val="tx1"/>
        </a:solidFill>
        <a:latin typeface="Calibri" pitchFamily="34" charset="0"/>
        <a:ea typeface="+mn-ea"/>
        <a:cs typeface="+mn-cs"/>
      </a:defRPr>
    </a:lvl4pPr>
    <a:lvl5pPr marL="1143000" indent="-228600" algn="l" rtl="0" eaLnBrk="0" fontAlgn="base" hangingPunct="0">
      <a:spcBef>
        <a:spcPct val="30000"/>
      </a:spcBef>
      <a:spcAft>
        <a:spcPct val="0"/>
      </a:spcAft>
      <a:buFont typeface="Arial" charset="0"/>
      <a:buChar char="•"/>
      <a:defRPr sz="1200" kern="1200">
        <a:solidFill>
          <a:schemeClr val="tx1"/>
        </a:solidFill>
        <a:latin typeface="Calibri" pitchFamily="34" charset="0"/>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533400"/>
            <a:ext cx="5943600" cy="8229600"/>
          </a:xfrm>
        </p:spPr>
        <p:txBody>
          <a:bodyPr>
            <a:normAutofit/>
          </a:bodyPr>
          <a:lstStyle/>
          <a:p>
            <a:endParaRPr lang="en-US" sz="4400" dirty="0">
              <a:solidFill>
                <a:srgbClr val="2C95DD"/>
              </a:solidFill>
            </a:endParaRPr>
          </a:p>
          <a:p>
            <a:endParaRPr lang="en-US" sz="4400" dirty="0">
              <a:solidFill>
                <a:srgbClr val="2C95DD"/>
              </a:solidFill>
            </a:endParaRPr>
          </a:p>
          <a:p>
            <a:endParaRPr lang="en-US" sz="4400" dirty="0">
              <a:solidFill>
                <a:srgbClr val="2C95DD"/>
              </a:solidFill>
            </a:endParaRPr>
          </a:p>
          <a:p>
            <a:pPr algn="ctr"/>
            <a:r>
              <a:rPr lang="en-US" sz="4400" dirty="0">
                <a:solidFill>
                  <a:srgbClr val="2C95DD"/>
                </a:solidFill>
                <a:latin typeface="+mj-lt"/>
              </a:rPr>
              <a:t>Module – 4 </a:t>
            </a:r>
          </a:p>
          <a:p>
            <a:pPr algn="ctr"/>
            <a:r>
              <a:rPr lang="en-US" sz="4400" dirty="0">
                <a:solidFill>
                  <a:srgbClr val="2C95DD"/>
                </a:solidFill>
                <a:latin typeface="+mj-lt"/>
              </a:rPr>
              <a:t>Virtualized Data Center – Storage </a:t>
            </a: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Calibri" pitchFamily="34" charset="0"/>
                <a:ea typeface="+mn-ea"/>
                <a:cs typeface="+mn-cs"/>
              </a:rPr>
              <a:t>Virtual machines can store data directly on a LUN in the storage system instead of storing its data in a virtual disk file on a VMFS volume. Storing</a:t>
            </a:r>
            <a:r>
              <a:rPr lang="en-US" sz="1200" kern="1200" dirty="0">
                <a:solidFill>
                  <a:schemeClr val="tx1"/>
                </a:solidFill>
                <a:latin typeface="Calibri" pitchFamily="34" charset="0"/>
                <a:ea typeface="+mn-ea"/>
                <a:cs typeface="+mn-cs"/>
              </a:rPr>
              <a:t> </a:t>
            </a:r>
            <a:r>
              <a:rPr lang="en-US" sz="1200" kern="1200" baseline="0" dirty="0">
                <a:solidFill>
                  <a:schemeClr val="tx1"/>
                </a:solidFill>
                <a:latin typeface="Calibri" pitchFamily="34" charset="0"/>
                <a:ea typeface="+mn-ea"/>
                <a:cs typeface="+mn-cs"/>
              </a:rPr>
              <a:t>data in this way is useful when the applications running on the VMs </a:t>
            </a:r>
            <a:r>
              <a:rPr lang="en-US" dirty="0"/>
              <a:t>are</a:t>
            </a:r>
            <a:r>
              <a:rPr lang="en-US" b="1" dirty="0"/>
              <a:t> </a:t>
            </a:r>
            <a:r>
              <a:rPr lang="en-US" sz="1200" kern="1200" baseline="0" dirty="0">
                <a:solidFill>
                  <a:schemeClr val="tx1"/>
                </a:solidFill>
                <a:latin typeface="Calibri" pitchFamily="34" charset="0"/>
                <a:ea typeface="+mn-ea"/>
                <a:cs typeface="+mn-cs"/>
              </a:rPr>
              <a:t>required to know the physical characteristics of the storage device. </a:t>
            </a:r>
            <a:r>
              <a:rPr lang="en-US" dirty="0"/>
              <a:t>Raw Device Mapping provides a mechanism for a virtual machine to have direct access to a LUN on the physical storage subsystem (FC or </a:t>
            </a:r>
            <a:r>
              <a:rPr lang="en-US" dirty="0" err="1"/>
              <a:t>iSCSI</a:t>
            </a:r>
            <a:r>
              <a:rPr lang="en-US" dirty="0"/>
              <a:t>). It</a:t>
            </a:r>
            <a:r>
              <a:rPr lang="en-US" baseline="0" dirty="0"/>
              <a:t> </a:t>
            </a:r>
            <a:r>
              <a:rPr lang="en-US" sz="1200" kern="1200" baseline="0" dirty="0">
                <a:solidFill>
                  <a:schemeClr val="tx1"/>
                </a:solidFill>
                <a:latin typeface="Calibri" pitchFamily="34" charset="0"/>
                <a:ea typeface="+mn-ea"/>
                <a:cs typeface="+mn-cs"/>
              </a:rPr>
              <a:t>is a special file in a VMFS volume that acts as a proxy for the LUN in the storage system. RDM is recommended when there is large amount of data on the LUN in the storage system and it is not practical to move onto a virtual disk. It is also used when clustering virtual machine with physical machine. In this case, the virtual machine is required to access the LUN which is being accessed by physical machine. </a:t>
            </a:r>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Calibri" pitchFamily="34" charset="0"/>
                <a:ea typeface="+mn-ea"/>
                <a:cs typeface="+mn-cs"/>
              </a:rPr>
              <a:t>Hypervisor supports NAS system through the NFS protocol. The NFS protocol enables communication between NFS client and NFS server. Hypervisors come with NFS client software for NFS server (NAS) access. The NFS file system must be mounted on the compute system in order to allow NFS volumes to provide storage for all VMs. Provisioning of storage to virtual machines from NFS volume(s) is similar to provisioning from VMFS volume.  NFS volume is managed entirely by the NAS system. </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Calibri" pitchFamily="34" charset="0"/>
                <a:ea typeface="+mn-ea"/>
                <a:cs typeface="+mn-cs"/>
              </a:rPr>
              <a:t>Network-based storage virtualization embeds the intelligence of virtualizing storage resources at network layer and provides an abstract view of physical storage resources</a:t>
            </a:r>
            <a:r>
              <a:rPr lang="en-US" sz="900" kern="1200" baseline="0" dirty="0">
                <a:solidFill>
                  <a:schemeClr val="tx1"/>
                </a:solidFill>
                <a:latin typeface="Calibri" pitchFamily="34" charset="0"/>
                <a:ea typeface="+mn-ea"/>
                <a:cs typeface="+mn-cs"/>
              </a:rPr>
              <a:t>. </a:t>
            </a:r>
            <a:r>
              <a:rPr lang="en-US" dirty="0"/>
              <a:t>When an I/O is sent from the</a:t>
            </a:r>
            <a:r>
              <a:rPr lang="en-US" baseline="0" dirty="0"/>
              <a:t> </a:t>
            </a:r>
            <a:r>
              <a:rPr lang="en-US" dirty="0"/>
              <a:t>compute system, it is redirected through the virtualization layer at the network to the mapped physical storage.</a:t>
            </a:r>
            <a:r>
              <a:rPr lang="en-US" baseline="0" dirty="0"/>
              <a:t> Vi</a:t>
            </a:r>
            <a:r>
              <a:rPr lang="en-US" sz="1200" kern="1200" baseline="0" dirty="0">
                <a:solidFill>
                  <a:schemeClr val="tx1"/>
                </a:solidFill>
                <a:latin typeface="Calibri" pitchFamily="34" charset="0"/>
                <a:ea typeface="+mn-ea"/>
                <a:cs typeface="+mn-cs"/>
              </a:rPr>
              <a:t>rtualization applied at the network enables to pool multi-vendor storage resources and to manage these pools from a single management interface. It also enables non-disruptive data migration between arrays. Network-based storage v</a:t>
            </a:r>
            <a:r>
              <a:rPr lang="en-US" sz="1200" kern="1200" dirty="0">
                <a:solidFill>
                  <a:schemeClr val="tx1"/>
                </a:solidFill>
                <a:latin typeface="Calibri" pitchFamily="34" charset="0"/>
                <a:ea typeface="+mn-ea"/>
                <a:cs typeface="+mn-cs"/>
              </a:rPr>
              <a:t>irtualization can be implemented in both SAN and NAS environments. In a SAN, virtualization is applied at the block level, whereas in NAS, it is applied at the file level.</a:t>
            </a:r>
            <a:endParaRPr lang="en-US" sz="1200" kern="1200" baseline="0" dirty="0">
              <a:solidFill>
                <a:schemeClr val="tx1"/>
              </a:solidFill>
              <a:latin typeface="Calibri"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Calibri"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Calibri" pitchFamily="34" charset="0"/>
              <a:ea typeface="+mn-ea"/>
              <a:cs typeface="+mn-cs"/>
            </a:endParaRPr>
          </a:p>
          <a:p>
            <a:endParaRPr lang="en-US"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Block-level storage virtualization creates an abstraction layer in the SAN, between physical storage resources and virtual volumes presented</a:t>
            </a:r>
            <a:r>
              <a:rPr lang="en-US" baseline="0" dirty="0"/>
              <a:t> to the </a:t>
            </a:r>
            <a:r>
              <a:rPr lang="en-US" dirty="0"/>
              <a:t>compute systems. Instead of being directed to the LUNs on the individual storage arrays, the compute systems are directed to the virtual volumes on the virtualization appliance at the network. The virtualization appliance performs mapping between the virtual volumes and the LUNs on the arrays. Block-level</a:t>
            </a:r>
            <a:r>
              <a:rPr lang="en-US" sz="1200" kern="1200" dirty="0">
                <a:solidFill>
                  <a:schemeClr val="tx1"/>
                </a:solidFill>
                <a:latin typeface="Calibri" pitchFamily="34" charset="0"/>
                <a:ea typeface="+mn-ea"/>
                <a:cs typeface="+mn-cs"/>
              </a:rPr>
              <a:t> storage virtualization enables us to combine</a:t>
            </a:r>
            <a:r>
              <a:rPr lang="en-US" sz="1200" kern="1200" baseline="0" dirty="0">
                <a:solidFill>
                  <a:schemeClr val="tx1"/>
                </a:solidFill>
                <a:latin typeface="Calibri" pitchFamily="34" charset="0"/>
                <a:ea typeface="+mn-ea"/>
                <a:cs typeface="+mn-cs"/>
              </a:rPr>
              <a:t> several LUNs from one or more arrays into a single virtual volume before presenting it to the compute systems. It also takes a single large LUN from an array, slices it into smaller virtual volumes, and presents these volumes to the compute systems. </a:t>
            </a:r>
            <a:r>
              <a:rPr lang="en-US" dirty="0"/>
              <a:t>Block-level storage virtualization supports dynamic increase of storage volumes, consolidation</a:t>
            </a:r>
            <a:r>
              <a:rPr lang="en-US" baseline="0" dirty="0"/>
              <a:t> of </a:t>
            </a:r>
            <a:r>
              <a:rPr lang="en-US" dirty="0"/>
              <a:t>heterogeneous storage arrays, and transparent volume access.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u="none" dirty="0"/>
              <a:t>With block-level virtualization solution in place, the virtualization appliance at the network handles the migration of data. The virtualization appliance enables storage volumes to remain online and accessible while data is being migrated</a:t>
            </a:r>
            <a:r>
              <a:rPr lang="en-US" dirty="0"/>
              <a:t>. After data is migrated from one array to another,</a:t>
            </a:r>
            <a:r>
              <a:rPr lang="en-US" baseline="0" dirty="0"/>
              <a:t> no</a:t>
            </a:r>
            <a:r>
              <a:rPr lang="en-US" dirty="0"/>
              <a:t> physical changes are required because the compute system still points to the same port on the virtualization appliance. However, the mapping on the virtualization appliance should be changed to point to the</a:t>
            </a:r>
            <a:r>
              <a:rPr lang="en-US" baseline="0" dirty="0"/>
              <a:t> new location</a:t>
            </a:r>
            <a:r>
              <a:rPr lang="en-US" dirty="0"/>
              <a:t>. These changes can be performed online with no impact to end the user data access. </a:t>
            </a:r>
            <a:r>
              <a:rPr lang="en-US" sz="1200" dirty="0"/>
              <a:t>Deploying block-level storage virtualization in heterogeneous arrays environment facilitates an Information </a:t>
            </a:r>
            <a:r>
              <a:rPr lang="en-US" dirty="0"/>
              <a:t>L</a:t>
            </a:r>
            <a:r>
              <a:rPr lang="en-US" sz="1200" dirty="0"/>
              <a:t>ifecycle </a:t>
            </a:r>
            <a:r>
              <a:rPr lang="en-US" dirty="0"/>
              <a:t>M</a:t>
            </a:r>
            <a:r>
              <a:rPr lang="en-US" sz="1200" dirty="0"/>
              <a:t>anagement (ILM) strategy, enabling significant cost and resource optimization. Low-value data can be migrated from higher performance to appropriate performance arrays or disks. </a:t>
            </a:r>
          </a:p>
          <a:p>
            <a:endParaRPr lang="en-US" sz="1200" dirty="0"/>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virtualization appliance encapsulates physical storage devices and applies layers</a:t>
            </a:r>
            <a:r>
              <a:rPr lang="en-US" baseline="0" dirty="0"/>
              <a:t> of logical abstraction to create virtual volumes. These virtual volumes are presented to the compute system. </a:t>
            </a:r>
          </a:p>
          <a:p>
            <a:r>
              <a:rPr lang="en-US" baseline="0" dirty="0"/>
              <a:t>Storage volume is a device or LUN on an attached storage system that is visible to the virtualization appliance. The available capacity on a storage volume is used to create extent and virtual volumes. Extents are mechanisms a virtualization appliance uses to divide storage volumes. Extents may be all or part of the underlying storage volume. The virtualization appliance aggregates these extents and applies RAID protection to create virtual volumes. </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0" dirty="0"/>
              <a:t>File-level storage</a:t>
            </a:r>
            <a:r>
              <a:rPr lang="en-US" sz="1200" i="0" baseline="0" dirty="0"/>
              <a:t> virtualization provides an abstraction in the NAS environment and e</a:t>
            </a:r>
            <a:r>
              <a:rPr lang="en-US" sz="1200" dirty="0"/>
              <a:t>liminates dependencies between the file and its physical location. Before file-level virtualization, each client</a:t>
            </a:r>
            <a:r>
              <a:rPr lang="en-US" sz="1200" baseline="0" dirty="0"/>
              <a:t> </a:t>
            </a:r>
            <a:r>
              <a:rPr lang="en-US" sz="1200" dirty="0"/>
              <a:t>knows the exact location of its file-level resources. In a data center, migrating data from</a:t>
            </a:r>
            <a:r>
              <a:rPr lang="en-US" sz="1200" baseline="0" dirty="0"/>
              <a:t> a NAS to another NAS may be required </a:t>
            </a:r>
            <a:r>
              <a:rPr lang="en-US" sz="1200" dirty="0"/>
              <a:t>for t</a:t>
            </a:r>
            <a:r>
              <a:rPr lang="en-US" sz="1200" b="0" u="none" kern="1200" dirty="0">
                <a:solidFill>
                  <a:schemeClr val="tx1"/>
                </a:solidFill>
                <a:latin typeface="Calibri" pitchFamily="34" charset="0"/>
                <a:ea typeface="+mn-ea"/>
                <a:cs typeface="+mn-cs"/>
              </a:rPr>
              <a:t>echnology refresh, performance requirements, and non-availability of additional storage capacity. However, i</a:t>
            </a:r>
            <a:r>
              <a:rPr lang="en-US" sz="1200" dirty="0"/>
              <a:t>t is not easy to move files across this environment, </a:t>
            </a:r>
            <a:r>
              <a:rPr lang="en-US" sz="1200" b="0" u="none" dirty="0"/>
              <a:t>and this requires downtime for NAS systems. </a:t>
            </a:r>
            <a:r>
              <a:rPr lang="en-US" sz="1200" dirty="0"/>
              <a:t>Moreover, clients need to be reconfigured with the new path. This makes</a:t>
            </a:r>
            <a:r>
              <a:rPr lang="en-US" sz="1200" baseline="0" dirty="0"/>
              <a:t> it</a:t>
            </a:r>
            <a:r>
              <a:rPr lang="en-US" sz="1200" dirty="0"/>
              <a:t> difficult for storage administrators to improve storage efficiency, while maintaining the required service level. </a:t>
            </a:r>
          </a:p>
          <a:p>
            <a:r>
              <a:rPr lang="en-US" sz="1200" dirty="0"/>
              <a:t>File-level virtualization simplifies file mobility. File virtualization appliance at the network creates a logical pool of storage and enables users to use a logical path, rather than a physical path to access files. File virtualization facilitates the movement of files between</a:t>
            </a:r>
            <a:r>
              <a:rPr lang="en-US" sz="1200" baseline="0" dirty="0"/>
              <a:t> the </a:t>
            </a:r>
            <a:r>
              <a:rPr lang="en-US" sz="1200" dirty="0"/>
              <a:t>NAS systems without any downtime i.e., clients can access their files non-disruptively while the files being migrated. </a:t>
            </a:r>
            <a:r>
              <a:rPr lang="en-US" sz="1200" kern="1200" baseline="0" dirty="0">
                <a:solidFill>
                  <a:schemeClr val="tx1"/>
                </a:solidFill>
                <a:latin typeface="Calibri" pitchFamily="34" charset="0"/>
                <a:ea typeface="+mn-ea"/>
                <a:cs typeface="+mn-cs"/>
              </a:rPr>
              <a:t>Global namespace is</a:t>
            </a:r>
            <a:r>
              <a:rPr lang="en-US" sz="1200" dirty="0"/>
              <a:t> used to map the logical path of a file to the physical path names. </a:t>
            </a:r>
          </a:p>
          <a:p>
            <a:endParaRPr lang="en-US" sz="1200" kern="1200" baseline="0" dirty="0">
              <a:solidFill>
                <a:schemeClr val="tx1"/>
              </a:solidFill>
              <a:latin typeface="Calibri" pitchFamily="34" charset="0"/>
              <a:ea typeface="+mn-ea"/>
              <a:cs typeface="+mn-cs"/>
            </a:endParaRPr>
          </a:p>
          <a:p>
            <a:endParaRPr lang="en-US" sz="1200" kern="1200" baseline="0" dirty="0">
              <a:solidFill>
                <a:schemeClr val="tx1"/>
              </a:solidFill>
              <a:latin typeface="Calibri" pitchFamily="34" charset="0"/>
              <a:ea typeface="+mn-ea"/>
              <a:cs typeface="+mn-cs"/>
            </a:endParaRPr>
          </a:p>
          <a:p>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Namespace provides an abstraction layer, enabling clients to use a logical name that is independent of the actual physical location. Typically, with a standard file system such as NTFS, a namespace is associated with a single machine or file system. By bringing multiple file systems under a single namespace, global namespace provides a single view of the directories and files. It also provides administrators a single control point for managing files. </a:t>
            </a:r>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Calibri" pitchFamily="34" charset="0"/>
                <a:ea typeface="+mn-ea"/>
                <a:cs typeface="+mn-cs"/>
              </a:rPr>
              <a:t>One of the biggest challenges for storage administrators is balancing</a:t>
            </a:r>
            <a:r>
              <a:rPr lang="en-US" sz="1200" kern="1200" baseline="0" dirty="0">
                <a:solidFill>
                  <a:schemeClr val="tx1"/>
                </a:solidFill>
                <a:latin typeface="Calibri" pitchFamily="34" charset="0"/>
                <a:ea typeface="+mn-ea"/>
                <a:cs typeface="+mn-cs"/>
              </a:rPr>
              <a:t> the</a:t>
            </a:r>
            <a:r>
              <a:rPr lang="en-US" sz="1200" kern="1200" dirty="0">
                <a:solidFill>
                  <a:schemeClr val="tx1"/>
                </a:solidFill>
                <a:latin typeface="Calibri" pitchFamily="34" charset="0"/>
                <a:ea typeface="+mn-ea"/>
                <a:cs typeface="+mn-cs"/>
              </a:rPr>
              <a:t> storage space required by various applications in their data centers. Administrators typically allocate storage space based on anticipated storage growth. They do this to reduce the management overhead and application downtime required to add new storage later on. This generally results in the over-provisioning of storage capacity, which leads to higher costs, increased power, cooling, and floor space requirements, and lower capacity utilization. These challenges are addressed</a:t>
            </a:r>
            <a:r>
              <a:rPr lang="en-US" sz="1200" kern="1200" baseline="0" dirty="0">
                <a:solidFill>
                  <a:schemeClr val="tx1"/>
                </a:solidFill>
                <a:latin typeface="Calibri" pitchFamily="34" charset="0"/>
                <a:ea typeface="+mn-ea"/>
                <a:cs typeface="+mn-cs"/>
              </a:rPr>
              <a:t> by Virtual Provisioning. </a:t>
            </a:r>
            <a:endParaRPr lang="en-US" dirty="0"/>
          </a:p>
          <a:p>
            <a:r>
              <a:rPr lang="en-US" dirty="0"/>
              <a:t>Virtual Provisioning is</a:t>
            </a:r>
            <a:r>
              <a:rPr lang="en-US" baseline="0" dirty="0"/>
              <a:t> the ability to </a:t>
            </a:r>
            <a:r>
              <a:rPr lang="en-US" dirty="0"/>
              <a:t>present a logical unit (Thin LUN) to a compute system, </a:t>
            </a:r>
            <a:r>
              <a:rPr lang="en-US" b="0" u="none" dirty="0"/>
              <a:t>with more capacity than what is physically allocated to the LUN on the storage array. </a:t>
            </a:r>
            <a:r>
              <a:rPr lang="en-US" dirty="0"/>
              <a:t>Physical storage is allocated to the application “on-demand” from a shared pool of physical capacity. This provides more efficient utilization of storage by reducing the amount of allocated,</a:t>
            </a:r>
            <a:r>
              <a:rPr lang="en-US" baseline="0" dirty="0"/>
              <a:t> </a:t>
            </a:r>
            <a:r>
              <a:rPr lang="en-US" dirty="0"/>
              <a:t>but </a:t>
            </a:r>
            <a:r>
              <a:rPr lang="en-US" baseline="0" dirty="0"/>
              <a:t>unused physical storage</a:t>
            </a:r>
            <a:r>
              <a:rPr lang="en-US" dirty="0"/>
              <a:t>. You will learn about Thin</a:t>
            </a:r>
            <a:r>
              <a:rPr lang="en-US" baseline="0" dirty="0"/>
              <a:t> LUN and Thin pool later in this lesson. </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The example shown on this slide compares virtual provisioning with traditional storage provisioning. The example demonstrates the benefit of better capacity utilization.</a:t>
            </a:r>
          </a:p>
          <a:p>
            <a:r>
              <a:rPr lang="en-US" dirty="0"/>
              <a:t>Let us assume</a:t>
            </a:r>
            <a:r>
              <a:rPr lang="en-US" baseline="0" dirty="0"/>
              <a:t> that </a:t>
            </a:r>
            <a:r>
              <a:rPr lang="en-US" dirty="0"/>
              <a:t>three LUNs are created and presented to one or more compute systems using traditional provisioning methods. The total usable capacity of the storage system is 2 TB.</a:t>
            </a:r>
          </a:p>
          <a:p>
            <a:pPr lvl="1"/>
            <a:r>
              <a:rPr lang="en-US" dirty="0"/>
              <a:t>The size of LUN 1 is 500 GB, of which 100 GB contains data and 400 GB is allocated, but unused.</a:t>
            </a:r>
          </a:p>
          <a:p>
            <a:pPr lvl="1"/>
            <a:r>
              <a:rPr lang="en-US" dirty="0"/>
              <a:t>The size of LUN 2 is 550 GB, of which 50 GB contains data and 500 GB is allocated, but unused.</a:t>
            </a:r>
          </a:p>
          <a:p>
            <a:pPr lvl="1"/>
            <a:r>
              <a:rPr lang="en-US" dirty="0"/>
              <a:t>The size of LUN 3 is 800 GB, of which 200 GB contains data and 600 GB is allocated, but unused.</a:t>
            </a:r>
          </a:p>
          <a:p>
            <a:r>
              <a:rPr lang="en-US" dirty="0"/>
              <a:t>In total, the storage system contains 350 GB of actual data, 1.5 TB of allocated, but unused capacity, and only 150 GB of capacity available</a:t>
            </a:r>
            <a:r>
              <a:rPr lang="en-US" baseline="0" dirty="0"/>
              <a:t> </a:t>
            </a:r>
            <a:r>
              <a:rPr lang="en-US" dirty="0"/>
              <a:t>for other applications. Now, let us assume that a new</a:t>
            </a:r>
            <a:r>
              <a:rPr lang="en-US" baseline="0" dirty="0"/>
              <a:t> application is installed in the data center and requires 400 GB storage capacity. The storage system has only 150 GB of available capacity. So, it is not possible to provide 400 GB storage to the new application even though 1.5 TB of unused capacity is available. This</a:t>
            </a:r>
            <a:r>
              <a:rPr lang="en-US" dirty="0"/>
              <a:t> </a:t>
            </a:r>
            <a:r>
              <a:rPr lang="en-US" baseline="0" dirty="0"/>
              <a:t>shows the under utilization of storage in a traditional storage provisioning environment.  </a:t>
            </a:r>
            <a:endParaRPr lang="en-US" dirty="0"/>
          </a:p>
          <a:p>
            <a:r>
              <a:rPr lang="en-US" dirty="0"/>
              <a:t>If we consider the same 2 TB storage system with Virtual Provisioning, the differences are quite dramatic. Although the system administrator creates the same size LUNs, there is no allocated unused capacity. In total, the storage system with Virtual Provisioning has 350 GB of actual data and</a:t>
            </a:r>
            <a:r>
              <a:rPr lang="en-US" baseline="0" dirty="0"/>
              <a:t> </a:t>
            </a:r>
            <a:r>
              <a:rPr lang="en-US" dirty="0"/>
              <a:t>1.65 TB of capacity available for other applications, versus only 150 GB available in the traditional storage provisioning method.</a:t>
            </a:r>
          </a:p>
          <a:p>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Calibri" pitchFamily="34" charset="0"/>
                <a:ea typeface="+mn-ea"/>
                <a:cs typeface="+mn-cs"/>
              </a:rPr>
              <a:t>Thin LUNs are logical devices. Physical storage need not be completely allocated to them at the time of creation. Physical storage is allocated to the Thin LUNs from the Thin pool (discussed later in this lesson). ‘Thin LUN extent’ is the minimum amount of physical storage that is consumed at a time by a ‘Thin LUN’ from a ‘Thin pool’. From the operating system’s perspective, Thin LUNs appear as traditional LUNs. Thin LUNs are best suited for situations where space efficiency is paramount. They are used for applications when the storage space consumption is difficult to predict.   </a:t>
            </a:r>
          </a:p>
          <a:p>
            <a:r>
              <a:rPr lang="en-US" sz="1200" kern="1200" dirty="0">
                <a:solidFill>
                  <a:schemeClr val="tx1"/>
                </a:solidFill>
                <a:latin typeface="Calibri" pitchFamily="34" charset="0"/>
                <a:ea typeface="+mn-ea"/>
                <a:cs typeface="+mn-cs"/>
              </a:rPr>
              <a:t> </a:t>
            </a:r>
          </a:p>
          <a:p>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This module focuses on storage virtualization implementation,</a:t>
            </a:r>
            <a:r>
              <a:rPr lang="en-US" baseline="0" dirty="0"/>
              <a:t> key </a:t>
            </a:r>
            <a:r>
              <a:rPr lang="en-US" dirty="0"/>
              <a:t>underlying technologies, and methods for providing virtual storage to compute</a:t>
            </a:r>
            <a:r>
              <a:rPr lang="en-US" baseline="0" dirty="0"/>
              <a:t> systems </a:t>
            </a:r>
            <a:r>
              <a:rPr lang="en-US" dirty="0"/>
              <a:t>in a VDC environment. </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4E7A8FCD-CAF3-47F6-8A34-9CCB6BC41AA7}" type="slidenum">
              <a:rPr lang="en-US"/>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Calibri" pitchFamily="34" charset="0"/>
                <a:ea typeface="+mn-ea"/>
                <a:cs typeface="+mn-cs"/>
              </a:rPr>
              <a:t>A Thin pool comprises physical drives that provide the actual physical storage used by Thin LUNs. A Thin pool is created by specifying a set of drives and a RAID type for that pool. Thin LUNs are then created out</a:t>
            </a:r>
            <a:r>
              <a:rPr lang="en-US" sz="1200" kern="1200" baseline="0" dirty="0">
                <a:solidFill>
                  <a:schemeClr val="tx1"/>
                </a:solidFill>
                <a:latin typeface="Calibri" pitchFamily="34" charset="0"/>
                <a:ea typeface="+mn-ea"/>
                <a:cs typeface="+mn-cs"/>
              </a:rPr>
              <a:t> of that pool (similar to traditional LUN created on a RAID group). </a:t>
            </a:r>
            <a:r>
              <a:rPr lang="en-US" sz="1200" kern="1200" dirty="0">
                <a:solidFill>
                  <a:schemeClr val="tx1"/>
                </a:solidFill>
                <a:latin typeface="Calibri" pitchFamily="34" charset="0"/>
                <a:ea typeface="+mn-ea"/>
                <a:cs typeface="+mn-cs"/>
              </a:rPr>
              <a:t>All the Thin LUNs created from a pool share the storage resources of that pool. Multiple pools can be created within a storage array. Adding drives to a Thin pool increases the available shared capacity for all the Thin LUNs in the pool. Drives can be added to a Thin pool while the pool is used in production. The allocated capacity is reclaimed by the pool when Thin LUNs are destroyed.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Calibri" pitchFamily="34" charset="0"/>
              <a:ea typeface="+mn-ea"/>
              <a:cs typeface="+mn-cs"/>
            </a:endParaRPr>
          </a:p>
          <a:p>
            <a:r>
              <a:rPr lang="en-US" sz="1200" kern="1200" dirty="0">
                <a:solidFill>
                  <a:schemeClr val="tx1"/>
                </a:solidFill>
                <a:latin typeface="Calibri" pitchFamily="34" charset="0"/>
                <a:ea typeface="+mn-ea"/>
                <a:cs typeface="+mn-cs"/>
              </a:rPr>
              <a:t> </a:t>
            </a:r>
          </a:p>
          <a:p>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Calibri" pitchFamily="34" charset="0"/>
                <a:ea typeface="+mn-ea"/>
                <a:cs typeface="+mn-cs"/>
              </a:rPr>
              <a:t>Thin pool rebalancing is a technique that provides the ability to automatically rebalance allocated extents on physical disk drives over the entire pool when new disk drives are added to the pool. Thin pool</a:t>
            </a:r>
            <a:r>
              <a:rPr lang="en-US" sz="1200" kern="1200" baseline="0" dirty="0">
                <a:solidFill>
                  <a:schemeClr val="tx1"/>
                </a:solidFill>
                <a:latin typeface="Calibri" pitchFamily="34" charset="0"/>
                <a:ea typeface="+mn-ea"/>
                <a:cs typeface="+mn-cs"/>
              </a:rPr>
              <a:t> rebalancing restripes data across all the disk drives( both existing and new disk drives) in the thin pool.  This enables s</a:t>
            </a:r>
            <a:r>
              <a:rPr lang="en-US" sz="1200" kern="1200" dirty="0">
                <a:solidFill>
                  <a:schemeClr val="tx1"/>
                </a:solidFill>
                <a:latin typeface="Calibri" pitchFamily="34" charset="0"/>
                <a:ea typeface="+mn-ea"/>
                <a:cs typeface="+mn-cs"/>
              </a:rPr>
              <a:t>preading out the data equally on all the physical disk drives within the Thin pool, ensuring that the used capacity of each disk drive is uniform across the pool. </a:t>
            </a:r>
          </a:p>
          <a:p>
            <a:r>
              <a:rPr lang="en-US" sz="1200" kern="1200" dirty="0">
                <a:solidFill>
                  <a:schemeClr val="tx1"/>
                </a:solidFill>
                <a:latin typeface="Calibri" pitchFamily="34" charset="0"/>
                <a:ea typeface="+mn-ea"/>
                <a:cs typeface="+mn-cs"/>
              </a:rPr>
              <a:t> </a:t>
            </a:r>
          </a:p>
          <a:p>
            <a:r>
              <a:rPr lang="en-US" dirty="0"/>
              <a:t> </a:t>
            </a:r>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Calibri" pitchFamily="34" charset="0"/>
                <a:ea typeface="+mn-ea"/>
                <a:cs typeface="+mn-cs"/>
              </a:rPr>
              <a:t>Virtual provisioning may occur at the compute level. Hypervisor performs</a:t>
            </a:r>
            <a:r>
              <a:rPr lang="en-US" sz="1200" kern="1200" baseline="0" dirty="0">
                <a:solidFill>
                  <a:schemeClr val="tx1"/>
                </a:solidFill>
                <a:latin typeface="Calibri" pitchFamily="34" charset="0"/>
                <a:ea typeface="+mn-ea"/>
                <a:cs typeface="+mn-cs"/>
              </a:rPr>
              <a:t> virtual provisioning to create virtual disks for VMs. </a:t>
            </a:r>
          </a:p>
          <a:p>
            <a:r>
              <a:rPr lang="en-US" sz="1200" kern="1200" dirty="0">
                <a:solidFill>
                  <a:schemeClr val="tx1"/>
                </a:solidFill>
                <a:latin typeface="Calibri" pitchFamily="34" charset="0"/>
                <a:ea typeface="+mn-ea"/>
                <a:cs typeface="+mn-cs"/>
              </a:rPr>
              <a:t>Hypervisor offers two options for provisioning storage to virtual disk:</a:t>
            </a:r>
          </a:p>
          <a:p>
            <a:pPr>
              <a:buFont typeface="Arial" pitchFamily="34" charset="0"/>
              <a:buChar char="•"/>
            </a:pPr>
            <a:r>
              <a:rPr lang="en-US" sz="1200" kern="1200" baseline="0" dirty="0">
                <a:solidFill>
                  <a:schemeClr val="tx1"/>
                </a:solidFill>
                <a:latin typeface="Calibri" pitchFamily="34" charset="0"/>
                <a:ea typeface="+mn-ea"/>
                <a:cs typeface="+mn-cs"/>
              </a:rPr>
              <a:t> Provisioning thick disk </a:t>
            </a:r>
          </a:p>
          <a:p>
            <a:pPr>
              <a:buFont typeface="Arial" pitchFamily="34" charset="0"/>
              <a:buChar char="•"/>
            </a:pPr>
            <a:r>
              <a:rPr lang="en-US" sz="1200" kern="1200" baseline="0" dirty="0">
                <a:solidFill>
                  <a:schemeClr val="tx1"/>
                </a:solidFill>
                <a:latin typeface="Calibri" pitchFamily="34" charset="0"/>
                <a:ea typeface="+mn-ea"/>
                <a:cs typeface="+mn-cs"/>
              </a:rPr>
              <a:t> Provisioning thin disk</a:t>
            </a:r>
          </a:p>
          <a:p>
            <a:r>
              <a:rPr lang="en-US" sz="1200" kern="1200" dirty="0">
                <a:solidFill>
                  <a:schemeClr val="tx1"/>
                </a:solidFill>
                <a:latin typeface="Calibri" pitchFamily="34" charset="0"/>
                <a:ea typeface="+mn-ea"/>
                <a:cs typeface="+mn-cs"/>
              </a:rPr>
              <a:t>When Thick disk is provisioned, the entire provisioned space is committed to the virtual disk. Creating virtual disks in Thick format can lead to underutilization of virtual disks. In this case,</a:t>
            </a:r>
            <a:r>
              <a:rPr lang="en-US" sz="1200" kern="1200" baseline="0" dirty="0">
                <a:solidFill>
                  <a:schemeClr val="tx1"/>
                </a:solidFill>
                <a:latin typeface="Calibri" pitchFamily="34" charset="0"/>
                <a:ea typeface="+mn-ea"/>
                <a:cs typeface="+mn-cs"/>
              </a:rPr>
              <a:t> l</a:t>
            </a:r>
            <a:r>
              <a:rPr lang="en-US" sz="1200" kern="1200" dirty="0">
                <a:solidFill>
                  <a:schemeClr val="tx1"/>
                </a:solidFill>
                <a:latin typeface="Calibri" pitchFamily="34" charset="0"/>
                <a:ea typeface="+mn-ea"/>
                <a:cs typeface="+mn-cs"/>
              </a:rPr>
              <a:t>arge amounts of storage space, allocated to individual virtual machines, may remain unused.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Calibri" pitchFamily="34" charset="0"/>
                <a:ea typeface="+mn-ea"/>
                <a:cs typeface="+mn-cs"/>
              </a:rPr>
              <a:t>When Thin</a:t>
            </a:r>
            <a:r>
              <a:rPr lang="en-US" sz="1200" kern="1200" baseline="0" dirty="0">
                <a:solidFill>
                  <a:schemeClr val="tx1"/>
                </a:solidFill>
                <a:latin typeface="Calibri" pitchFamily="34" charset="0"/>
                <a:ea typeface="+mn-ea"/>
                <a:cs typeface="+mn-cs"/>
              </a:rPr>
              <a:t> disk is provisioned, the hypervisor allocates storage space to the virtual disk only when VM requires storage space. This eliminates the allocated, but unused storage capacity</a:t>
            </a:r>
            <a:r>
              <a:rPr lang="en-US" sz="1200" kern="1200" dirty="0">
                <a:solidFill>
                  <a:schemeClr val="tx1"/>
                </a:solidFill>
                <a:latin typeface="Calibri" pitchFamily="34" charset="0"/>
                <a:ea typeface="+mn-ea"/>
                <a:cs typeface="+mn-cs"/>
              </a:rPr>
              <a:t> at the virtual disk. </a:t>
            </a:r>
          </a:p>
          <a:p>
            <a:r>
              <a:rPr lang="en-US" sz="1200" kern="1200" baseline="0" dirty="0">
                <a:solidFill>
                  <a:schemeClr val="tx1"/>
                </a:solidFill>
                <a:latin typeface="Calibri" pitchFamily="34" charset="0"/>
                <a:ea typeface="+mn-ea"/>
                <a:cs typeface="+mn-cs"/>
              </a:rPr>
              <a:t>  </a:t>
            </a:r>
            <a:endParaRPr lang="en-US" sz="1200" kern="1200" dirty="0">
              <a:solidFill>
                <a:schemeClr val="tx1"/>
              </a:solidFill>
              <a:latin typeface="Calibri" pitchFamily="34" charset="0"/>
              <a:ea typeface="+mn-ea"/>
              <a:cs typeface="+mn-cs"/>
            </a:endParaRPr>
          </a:p>
          <a:p>
            <a:endParaRPr lang="en-US" sz="1200" kern="1200" dirty="0">
              <a:solidFill>
                <a:schemeClr val="tx1"/>
              </a:solidFill>
              <a:latin typeface="Calibri" pitchFamily="34" charset="0"/>
              <a:ea typeface="+mn-ea"/>
              <a:cs typeface="+mn-cs"/>
            </a:endParaRPr>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Calibri" pitchFamily="34" charset="0"/>
                <a:ea typeface="+mn-ea"/>
                <a:cs typeface="+mn-cs"/>
              </a:rPr>
              <a:t>Virtual Provisioning reduces administrative overhead by simplifying storage provisioning to the compute systems. Storage provisioning can be done independent of the physical storage capacity. Virtual provisioning can reduce the time required to repeatedly add storage capacity to the compute systems. It improves capacity utilization by reducing the amount of allocated, but unused physical storage and also avoids over-allocation of storage to the compute systems. Virtual provisioning reduces storage and operating costs. Storage costs are reduced through increased space efficiency in primary storage because the storage is allocated as required. Virtual provisioning eliminates additional investment on high-end primary storage drives due to effective storage utilization. Operating costs are reduced considerably because fewer disks consume less power, cooling, and floor space. Virtual Provisioning is less disruptive to applications, and so, administrators do not have to continually take applications off-line to increase the storage capacity. </a:t>
            </a:r>
          </a:p>
          <a:p>
            <a:r>
              <a:rPr lang="en-US" sz="1200" kern="1200" dirty="0">
                <a:solidFill>
                  <a:schemeClr val="tx1"/>
                </a:solidFill>
                <a:latin typeface="Calibri" pitchFamily="34" charset="0"/>
                <a:ea typeface="+mn-ea"/>
                <a:cs typeface="+mn-cs"/>
              </a:rPr>
              <a:t> </a:t>
            </a:r>
          </a:p>
          <a:p>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Calibri" pitchFamily="34" charset="0"/>
                <a:ea typeface="+mn-ea"/>
                <a:cs typeface="+mn-cs"/>
              </a:rPr>
              <a:t>Drives in Thin</a:t>
            </a:r>
            <a:r>
              <a:rPr lang="en-US" sz="1200" kern="1200" baseline="0" dirty="0">
                <a:solidFill>
                  <a:schemeClr val="tx1"/>
                </a:solidFill>
                <a:latin typeface="Calibri" pitchFamily="34" charset="0"/>
                <a:ea typeface="+mn-ea"/>
                <a:cs typeface="+mn-cs"/>
              </a:rPr>
              <a:t> pool should have the same </a:t>
            </a:r>
            <a:r>
              <a:rPr lang="en-US" sz="1200" kern="1200" dirty="0">
                <a:solidFill>
                  <a:schemeClr val="tx1"/>
                </a:solidFill>
                <a:latin typeface="Calibri" pitchFamily="34" charset="0"/>
                <a:ea typeface="+mn-ea"/>
                <a:cs typeface="+mn-cs"/>
              </a:rPr>
              <a:t>RPM. If there is a mismatch, then the required performance may vary. All the drives in a pool must be of the same size</a:t>
            </a:r>
            <a:r>
              <a:rPr lang="en-US" sz="1200" kern="1200" baseline="0" dirty="0">
                <a:solidFill>
                  <a:schemeClr val="tx1"/>
                </a:solidFill>
                <a:latin typeface="Calibri" pitchFamily="34" charset="0"/>
                <a:ea typeface="+mn-ea"/>
                <a:cs typeface="+mn-cs"/>
              </a:rPr>
              <a:t> because dr</a:t>
            </a:r>
            <a:r>
              <a:rPr lang="en-US" sz="1200" kern="1200" dirty="0">
                <a:solidFill>
                  <a:schemeClr val="tx1"/>
                </a:solidFill>
                <a:latin typeface="Calibri" pitchFamily="34" charset="0"/>
                <a:ea typeface="+mn-ea"/>
                <a:cs typeface="+mn-cs"/>
              </a:rPr>
              <a:t>ives of different sizes may result in unutilized drive</a:t>
            </a:r>
            <a:r>
              <a:rPr lang="en-US" sz="1200" kern="1200" baseline="0" dirty="0">
                <a:solidFill>
                  <a:schemeClr val="tx1"/>
                </a:solidFill>
                <a:latin typeface="Calibri" pitchFamily="34" charset="0"/>
                <a:ea typeface="+mn-ea"/>
                <a:cs typeface="+mn-cs"/>
              </a:rPr>
              <a:t> capacity. </a:t>
            </a:r>
            <a:r>
              <a:rPr lang="en-US" sz="1200" kern="1200" dirty="0">
                <a:solidFill>
                  <a:schemeClr val="tx1"/>
                </a:solidFill>
                <a:latin typeface="Calibri" pitchFamily="34" charset="0"/>
                <a:ea typeface="+mn-ea"/>
                <a:cs typeface="+mn-cs"/>
              </a:rPr>
              <a:t>It is noted that all applications are not suited to Thin LUNs. Thin LUNs are most appropriate for applications that can tolerate some variation in performance. For applications demanding higher service levels, traditional LUNs on RAID groups would be a more suitable choice. </a:t>
            </a:r>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Storage virtualization is the process of masking the underlying complexity of physical storage resources and presenting the logical view of these resources to compute systems in a VDC environment. Storage</a:t>
            </a:r>
            <a:r>
              <a:rPr lang="en-US" baseline="0" dirty="0"/>
              <a:t> virtualization enables creating one or more logical storage on the physical storage resources. </a:t>
            </a:r>
            <a:r>
              <a:rPr lang="en-US" dirty="0"/>
              <a:t>This logical or virtual storage appears as physical storage to the compute systems. </a:t>
            </a:r>
            <a:r>
              <a:rPr lang="en-US" sz="1200" kern="1200" dirty="0">
                <a:solidFill>
                  <a:schemeClr val="tx1"/>
                </a:solidFill>
                <a:latin typeface="Calibri" pitchFamily="34" charset="0"/>
                <a:ea typeface="+mn-ea"/>
                <a:cs typeface="+mn-cs"/>
              </a:rPr>
              <a:t>The logical to physical storage mapping is performed by storage virtualization layer. The virtualization layer abstracts the identity of physical storage devices and creates a storage pool by aggregating storage resources from multiple heterogeneous storage arrays</a:t>
            </a:r>
            <a:r>
              <a:rPr lang="en-US"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Calibri" pitchFamily="34" charset="0"/>
                <a:ea typeface="+mn-ea"/>
                <a:cs typeface="+mn-cs"/>
              </a:rPr>
              <a:t>Virtual volumes are created from these storage pools and are assigned to the compute system. Compute system remains unaware of the mapping operation and access the virtual volumes, as if accessing physical storage attached to them. </a:t>
            </a:r>
          </a:p>
          <a:p>
            <a:endParaRPr lang="en-US" dirty="0"/>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34AB3B6A-FC57-4E56-B3E8-0A071AE44358}" type="slidenum">
              <a:rPr lang="en-US"/>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Calibri" pitchFamily="34" charset="0"/>
                <a:ea typeface="+mn-ea"/>
                <a:cs typeface="+mn-cs"/>
              </a:rPr>
              <a:t>Storage</a:t>
            </a:r>
            <a:r>
              <a:rPr lang="en-US" sz="1200" kern="1200" baseline="0" dirty="0">
                <a:solidFill>
                  <a:schemeClr val="tx1"/>
                </a:solidFill>
                <a:latin typeface="Calibri" pitchFamily="34" charset="0"/>
                <a:ea typeface="+mn-ea"/>
                <a:cs typeface="+mn-cs"/>
              </a:rPr>
              <a:t> virtualization enables adding or removing storage without affecting application availability. It increases storage utilization by consolidating multiple heterogeneous storage resources and creating storage pools. Storage pools provide flexibility in storage resources allocation to the compute system and increase storage utilization. This considerably reduces investment in new storage resources and thereby lowers the Total Cost of Ownership (TCO).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Calibri" pitchFamily="34" charset="0"/>
                <a:ea typeface="+mn-ea"/>
                <a:cs typeface="+mn-cs"/>
              </a:rPr>
              <a:t>Data migration is required during technology refresh initiatives where newer storage systems replace the legacy storage systems. It may also be required to move data between different storage systems when performance and availability requirements change. Storage virtualization enables non-disruptive data migration (data is being accessed </a:t>
            </a:r>
            <a:r>
              <a:rPr lang="en-US" sz="1200" kern="1200" dirty="0">
                <a:solidFill>
                  <a:schemeClr val="tx1"/>
                </a:solidFill>
                <a:latin typeface="Calibri" pitchFamily="34" charset="0"/>
                <a:ea typeface="+mn-ea"/>
                <a:cs typeface="+mn-cs"/>
              </a:rPr>
              <a:t>while migrations are in progress) </a:t>
            </a:r>
            <a:r>
              <a:rPr lang="en-US" sz="1200" kern="1200" baseline="0" dirty="0">
                <a:solidFill>
                  <a:schemeClr val="tx1"/>
                </a:solidFill>
                <a:latin typeface="Calibri" pitchFamily="34" charset="0"/>
                <a:ea typeface="+mn-ea"/>
                <a:cs typeface="+mn-cs"/>
              </a:rPr>
              <a:t>between storage systems since it masks the complexity of underlying physical storage resources. It also enables support of heterogeneous, multi-vendor storage platforms.</a:t>
            </a:r>
            <a:endParaRPr lang="en-US" dirty="0"/>
          </a:p>
          <a:p>
            <a:pPr>
              <a:defRPr/>
            </a:pPr>
            <a:r>
              <a:rPr lang="en-US" dirty="0"/>
              <a:t>In</a:t>
            </a:r>
            <a:r>
              <a:rPr lang="en-US" baseline="0" dirty="0"/>
              <a:t> a virtual environment, different virtual machines running different applications can exist on a single compute system. This creates a very complex environment as there </a:t>
            </a:r>
            <a:r>
              <a:rPr lang="en-US" dirty="0"/>
              <a:t>exist </a:t>
            </a:r>
            <a:r>
              <a:rPr lang="en-US" baseline="0" dirty="0"/>
              <a:t>multiple sets of workloads and requirements. It can </a:t>
            </a:r>
            <a:r>
              <a:rPr lang="en-US" dirty="0"/>
              <a:t>be extremely challenging to manage such an environment </a:t>
            </a:r>
            <a:r>
              <a:rPr lang="en-US" baseline="0" dirty="0"/>
              <a:t>in a traditional storage environment. However, by implementing storage virtualization, the complexity in storage provisioning</a:t>
            </a:r>
            <a:r>
              <a:rPr lang="en-US" dirty="0"/>
              <a:t> </a:t>
            </a:r>
            <a:r>
              <a:rPr lang="en-US" baseline="0" dirty="0"/>
              <a:t>is removed from the environment. Features such as storage pools, storage tiering</a:t>
            </a:r>
            <a:r>
              <a:rPr lang="en-US" dirty="0"/>
              <a:t>, </a:t>
            </a:r>
            <a:r>
              <a:rPr lang="en-US" baseline="0" dirty="0"/>
              <a:t>and virtual provisioning</a:t>
            </a:r>
            <a:r>
              <a:rPr lang="en-US" dirty="0"/>
              <a:t> </a:t>
            </a:r>
            <a:r>
              <a:rPr lang="en-US" baseline="0" dirty="0"/>
              <a:t>are key advances in storage technologies that provide this simplification</a:t>
            </a:r>
            <a:r>
              <a:rPr lang="en-US" dirty="0"/>
              <a:t>. You will learn about these features later in this module.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Calibri"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Calibri" pitchFamily="34" charset="0"/>
              <a:ea typeface="+mn-ea"/>
              <a:cs typeface="+mn-cs"/>
            </a:endParaRPr>
          </a:p>
          <a:p>
            <a:endParaRPr lang="en-US" dirty="0"/>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Calibri" pitchFamily="34" charset="0"/>
                <a:ea typeface="+mn-ea"/>
                <a:cs typeface="+mn-cs"/>
              </a:rPr>
              <a:t>Storage virtualization may be implemented at compute, network, and storage layers. At the compute layer, hypervisor allocates storage space for VMs without exposing the complexity of the physical storage. Block and file level virtualization are network-based virtualization techniques which embed intelligence of virtualizing storage resources at network layer. At storage layer, both virtual provisioning and automated</a:t>
            </a:r>
            <a:r>
              <a:rPr lang="en-US" sz="1200" kern="1200" baseline="0" dirty="0">
                <a:solidFill>
                  <a:schemeClr val="tx1"/>
                </a:solidFill>
                <a:latin typeface="Calibri" pitchFamily="34" charset="0"/>
                <a:ea typeface="+mn-ea"/>
                <a:cs typeface="+mn-cs"/>
              </a:rPr>
              <a:t> storage tiering </a:t>
            </a:r>
            <a:r>
              <a:rPr lang="en-US" sz="1200" kern="1200" dirty="0">
                <a:solidFill>
                  <a:schemeClr val="tx1"/>
                </a:solidFill>
                <a:latin typeface="Calibri" pitchFamily="34" charset="0"/>
                <a:ea typeface="+mn-ea"/>
                <a:cs typeface="+mn-cs"/>
              </a:rPr>
              <a:t>simplify the storage</a:t>
            </a:r>
            <a:r>
              <a:rPr lang="en-US" sz="1200" kern="1200" baseline="0" dirty="0">
                <a:solidFill>
                  <a:schemeClr val="tx1"/>
                </a:solidFill>
                <a:latin typeface="Calibri" pitchFamily="34" charset="0"/>
                <a:ea typeface="+mn-ea"/>
                <a:cs typeface="+mn-cs"/>
              </a:rPr>
              <a:t> management and help to optimize the storage infrastructure. </a:t>
            </a:r>
            <a:r>
              <a:rPr lang="en-US" dirty="0"/>
              <a:t>You will learn about each of these concepts later in this module.</a:t>
            </a:r>
            <a:endParaRPr lang="en-US" sz="1200" kern="1200" dirty="0">
              <a:solidFill>
                <a:schemeClr val="tx1"/>
              </a:solidFill>
              <a:latin typeface="Calibri"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Calibri" pitchFamily="34" charset="0"/>
                <a:ea typeface="+mn-ea"/>
                <a:cs typeface="+mn-cs"/>
              </a:rPr>
              <a:t> </a:t>
            </a:r>
            <a:endParaRPr lang="en-US" baseline="0" dirty="0"/>
          </a:p>
          <a:p>
            <a:endParaRPr lang="en-US" sz="1200" kern="1200" dirty="0">
              <a:solidFill>
                <a:schemeClr val="tx1"/>
              </a:solidFill>
              <a:latin typeface="Calibri" pitchFamily="34" charset="0"/>
              <a:ea typeface="+mn-ea"/>
              <a:cs typeface="+mn-cs"/>
            </a:endParaRPr>
          </a:p>
          <a:p>
            <a:endParaRPr lang="en-US" baseline="0" dirty="0"/>
          </a:p>
          <a:p>
            <a:endParaRPr lang="en-US" sz="1200" kern="1200" dirty="0">
              <a:solidFill>
                <a:schemeClr val="tx1"/>
              </a:solidFill>
              <a:latin typeface="Calibri" pitchFamily="34" charset="0"/>
              <a:ea typeface="+mn-ea"/>
              <a:cs typeface="+mn-cs"/>
            </a:endParaRP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A ‘Virtual Machine’ is stored as a set of ‘files’ on the storage devices assigned to the hypervisor. One of the file called ‘virtual disk file’ represents a ‘virtual disk’ which is used by a VM to store its data. The virtual disk appears as a local physical disk drive to the VM. The size of the ‘virtual disk file’ represents the storage space allocated to the ‘virtual disk’.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Hypervisor may access FC storage device, or IP storage devices such as </a:t>
            </a:r>
            <a:r>
              <a:rPr lang="en-US" baseline="0" dirty="0" err="1"/>
              <a:t>iSCSI</a:t>
            </a:r>
            <a:r>
              <a:rPr lang="en-US" baseline="0" dirty="0"/>
              <a:t>, and NAS devices. Virtual machines remain unaware of the total storage space available to the hypervisor and the underlying storage technologies. </a:t>
            </a:r>
          </a:p>
          <a:p>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Virtual machine files could be managed by hypervisor’s native file system, called Virtual Machine File System (VMFS), or Network File System (NFS) such as NAS file system. These two file systems are discussed in subsequent slides. </a:t>
            </a:r>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Virtual Machine File System (</a:t>
            </a:r>
            <a:r>
              <a:rPr lang="en-US" sz="1200" kern="1200" baseline="0" dirty="0">
                <a:solidFill>
                  <a:schemeClr val="tx1"/>
                </a:solidFill>
                <a:latin typeface="Calibri" pitchFamily="34" charset="0"/>
                <a:ea typeface="+mn-ea"/>
                <a:cs typeface="+mn-cs"/>
              </a:rPr>
              <a:t>VMFS) is the native file system for hypervisor. It is a simple, efficient, cluster file system that allows multiple compute systems to read and write to the same storage simultaneously. It provides on-disk locking to ensure that the same virtual machine is not powered on by multiple compute systems at the same time. If a compute system fails, the on-disk lock for each virtual machine running on the failed compute system can be released so that virtual machines may be restarted on other compute system. VMFS volume is used for providing storage space for creating Virtual Machine File System to store virtual machine files. </a:t>
            </a:r>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n-US" sz="1200" kern="1200" baseline="0" dirty="0">
                <a:solidFill>
                  <a:schemeClr val="tx1"/>
                </a:solidFill>
                <a:latin typeface="Calibri" pitchFamily="34" charset="0"/>
                <a:ea typeface="+mn-ea"/>
                <a:cs typeface="+mn-cs"/>
              </a:rPr>
              <a:t>Hypervisors support</a:t>
            </a:r>
            <a:r>
              <a:rPr lang="en-US" sz="1200" kern="1200" dirty="0">
                <a:solidFill>
                  <a:schemeClr val="tx1"/>
                </a:solidFill>
                <a:latin typeface="Calibri" pitchFamily="34" charset="0"/>
                <a:ea typeface="+mn-ea"/>
                <a:cs typeface="+mn-cs"/>
              </a:rPr>
              <a:t> </a:t>
            </a:r>
            <a:r>
              <a:rPr lang="en-US" sz="1200" kern="1200" baseline="0" dirty="0">
                <a:solidFill>
                  <a:schemeClr val="tx1"/>
                </a:solidFill>
                <a:latin typeface="Calibri" pitchFamily="34" charset="0"/>
                <a:ea typeface="+mn-ea"/>
                <a:cs typeface="+mn-cs"/>
              </a:rPr>
              <a:t>Logical Volume </a:t>
            </a:r>
            <a:r>
              <a:rPr lang="en-US" dirty="0"/>
              <a:t>Manager (LVM) </a:t>
            </a:r>
            <a:r>
              <a:rPr lang="en-US" sz="1200" kern="1200" baseline="0" dirty="0">
                <a:solidFill>
                  <a:schemeClr val="tx1"/>
                </a:solidFill>
                <a:latin typeface="Calibri" pitchFamily="34" charset="0"/>
                <a:ea typeface="+mn-ea"/>
                <a:cs typeface="+mn-cs"/>
              </a:rPr>
              <a:t>for extending VMFS dynamically without disrupting the running VMs across compute systems. </a:t>
            </a:r>
            <a:r>
              <a:rPr lang="en-US" dirty="0"/>
              <a:t>There are two ways by which the VMFS can</a:t>
            </a:r>
            <a:r>
              <a:rPr lang="en-US" baseline="0" dirty="0"/>
              <a:t> be dynamically expanded. The first method allows to expand VMFS dynamically on the volume partition on which it is located. The second method allows to expand the capacity of VMFS volume by adding one or more LUNs to the source VMFS volume to create a large one. </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Content_Bullets">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04800" y="914400"/>
            <a:ext cx="8458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a:xfrm>
            <a:off x="4419600" y="6629400"/>
            <a:ext cx="4191000" cy="228600"/>
          </a:xfrm>
          <a:prstGeom prst="rect">
            <a:avLst/>
          </a:prstGeom>
        </p:spPr>
        <p:txBody>
          <a:bodyPr/>
          <a:lstStyle>
            <a:lvl1pPr>
              <a:defRPr>
                <a:solidFill>
                  <a:schemeClr val="tx1">
                    <a:lumMod val="75000"/>
                    <a:lumOff val="25000"/>
                  </a:schemeClr>
                </a:solidFill>
              </a:defRPr>
            </a:lvl1pPr>
          </a:lstStyle>
          <a:p>
            <a:pPr>
              <a:defRPr/>
            </a:pPr>
            <a:r>
              <a:rPr lang="en-US"/>
              <a:t>Virtualized Data Center - Storage </a:t>
            </a:r>
            <a:endParaRPr lang="en-US" dirty="0"/>
          </a:p>
        </p:txBody>
      </p:sp>
      <p:sp>
        <p:nvSpPr>
          <p:cNvPr id="6" name="Slide Number Placeholder 5"/>
          <p:cNvSpPr>
            <a:spLocks noGrp="1"/>
          </p:cNvSpPr>
          <p:nvPr>
            <p:ph type="sldNum" sz="quarter" idx="11"/>
          </p:nvPr>
        </p:nvSpPr>
        <p:spPr/>
        <p:txBody>
          <a:bodyPr/>
          <a:lstStyle>
            <a:lvl1pPr>
              <a:defRPr>
                <a:solidFill>
                  <a:schemeClr val="tx1">
                    <a:lumMod val="75000"/>
                    <a:lumOff val="25000"/>
                  </a:schemeClr>
                </a:solidFill>
              </a:defRPr>
            </a:lvl1pPr>
          </a:lstStyle>
          <a:p>
            <a:pPr>
              <a:defRPr/>
            </a:pPr>
            <a:fld id="{5BA1DFFF-3F85-458B-986A-7762775E0CE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ulletsLeft3/4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5791200" y="914400"/>
            <a:ext cx="2971800" cy="4953000"/>
          </a:xfrm>
        </p:spPr>
        <p:txBody>
          <a:bodyPr>
            <a:normAutofit/>
          </a:bodyPr>
          <a:lstStyle>
            <a:lvl1pPr>
              <a:buNone/>
              <a:defRPr/>
            </a:lvl1pPr>
          </a:lstStyle>
          <a:p>
            <a:pPr lvl="0"/>
            <a:r>
              <a:rPr lang="en-US" noProof="0"/>
              <a:t>Click icon to add picture</a:t>
            </a:r>
            <a:endParaRPr lang="en-US" noProof="0" dirty="0"/>
          </a:p>
        </p:txBody>
      </p:sp>
      <p:sp>
        <p:nvSpPr>
          <p:cNvPr id="3" name="Content Placeholder 2"/>
          <p:cNvSpPr>
            <a:spLocks noGrp="1"/>
          </p:cNvSpPr>
          <p:nvPr>
            <p:ph sz="half" idx="1"/>
          </p:nvPr>
        </p:nvSpPr>
        <p:spPr>
          <a:xfrm>
            <a:off x="304800" y="914400"/>
            <a:ext cx="5334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a:prstGeom prst="rect">
            <a:avLst/>
          </a:prstGeom>
        </p:spPr>
        <p:txBody>
          <a:bodyPr/>
          <a:lstStyle>
            <a:lvl1pPr>
              <a:defRPr/>
            </a:lvl1pPr>
          </a:lstStyle>
          <a:p>
            <a:pPr>
              <a:defRPr/>
            </a:pPr>
            <a:r>
              <a:rPr lang="en-US"/>
              <a:t>Virtualized Data Center - Storage </a:t>
            </a:r>
          </a:p>
        </p:txBody>
      </p:sp>
      <p:sp>
        <p:nvSpPr>
          <p:cNvPr id="6" name="Slide Number Placeholder 6"/>
          <p:cNvSpPr>
            <a:spLocks noGrp="1"/>
          </p:cNvSpPr>
          <p:nvPr>
            <p:ph type="sldNum" sz="quarter" idx="14"/>
          </p:nvPr>
        </p:nvSpPr>
        <p:spPr/>
        <p:txBody>
          <a:bodyPr/>
          <a:lstStyle>
            <a:lvl1pPr>
              <a:defRPr/>
            </a:lvl1pPr>
          </a:lstStyle>
          <a:p>
            <a:pPr>
              <a:defRPr/>
            </a:pPr>
            <a:fld id="{D82361C7-9CA3-4A6E-97F2-A1FC064231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ulletsRight_PictureLef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2"/>
          </p:nvPr>
        </p:nvSpPr>
        <p:spPr>
          <a:xfrm>
            <a:off x="304800" y="914400"/>
            <a:ext cx="4114800" cy="4953000"/>
          </a:xfrm>
        </p:spPr>
        <p:txBody>
          <a:bodyPr>
            <a:normAutofit/>
          </a:bodyPr>
          <a:lstStyle>
            <a:lvl1pPr>
              <a:buNone/>
              <a:defRPr/>
            </a:lvl1pPr>
          </a:lstStyle>
          <a:p>
            <a:pPr lvl="0"/>
            <a:r>
              <a:rPr lang="en-US" noProof="0"/>
              <a:t>Click icon to add picture</a:t>
            </a:r>
            <a:endParaRPr lang="en-US" noProof="0"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a:prstGeom prst="rect">
            <a:avLst/>
          </a:prstGeom>
        </p:spPr>
        <p:txBody>
          <a:bodyPr/>
          <a:lstStyle>
            <a:lvl1pPr>
              <a:defRPr/>
            </a:lvl1pPr>
          </a:lstStyle>
          <a:p>
            <a:pPr>
              <a:defRPr/>
            </a:pPr>
            <a:r>
              <a:rPr lang="en-US"/>
              <a:t>Virtualized Data Center - Storage </a:t>
            </a:r>
          </a:p>
        </p:txBody>
      </p:sp>
      <p:sp>
        <p:nvSpPr>
          <p:cNvPr id="6" name="Slide Number Placeholder 6"/>
          <p:cNvSpPr>
            <a:spLocks noGrp="1"/>
          </p:cNvSpPr>
          <p:nvPr>
            <p:ph type="sldNum" sz="quarter" idx="14"/>
          </p:nvPr>
        </p:nvSpPr>
        <p:spPr/>
        <p:txBody>
          <a:bodyPr/>
          <a:lstStyle>
            <a:lvl1pPr>
              <a:defRPr/>
            </a:lvl1pPr>
          </a:lstStyle>
          <a:p>
            <a:pPr>
              <a:defRPr/>
            </a:pPr>
            <a:fld id="{FB43D240-9F96-4DC0-BD2E-CE45DCC9138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ntent_TwoColumnwith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47750"/>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87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47750"/>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87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a:xfrm>
            <a:off x="4419600" y="6629400"/>
            <a:ext cx="4191000" cy="228600"/>
          </a:xfrm>
          <a:prstGeom prst="rect">
            <a:avLst/>
          </a:prstGeom>
        </p:spPr>
        <p:txBody>
          <a:bodyPr/>
          <a:lstStyle>
            <a:lvl1pPr>
              <a:defRPr dirty="0"/>
            </a:lvl1pPr>
          </a:lstStyle>
          <a:p>
            <a:pPr>
              <a:defRPr/>
            </a:pPr>
            <a:r>
              <a:rPr lang="en-US"/>
              <a:t>Virtualized Data Center - Storage </a:t>
            </a:r>
          </a:p>
        </p:txBody>
      </p:sp>
      <p:sp>
        <p:nvSpPr>
          <p:cNvPr id="8" name="Slide Number Placeholder 5"/>
          <p:cNvSpPr>
            <a:spLocks noGrp="1"/>
          </p:cNvSpPr>
          <p:nvPr>
            <p:ph type="sldNum" sz="quarter" idx="11"/>
          </p:nvPr>
        </p:nvSpPr>
        <p:spPr/>
        <p:txBody>
          <a:bodyPr/>
          <a:lstStyle>
            <a:lvl1pPr>
              <a:defRPr/>
            </a:lvl1pPr>
          </a:lstStyle>
          <a:p>
            <a:pPr>
              <a:defRPr/>
            </a:pPr>
            <a:fld id="{5DD70BA9-0AE5-4DC7-8A6D-25B86D6F2F9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1219200"/>
            <a:ext cx="8382000" cy="4648200"/>
          </a:xfrm>
        </p:spPr>
        <p:txBody>
          <a:bodyPr anchor="ctr">
            <a:normAutofit/>
          </a:bodyPr>
          <a:lstStyle>
            <a:lvl1pPr>
              <a:buNone/>
              <a:defRPr/>
            </a:lvl1pPr>
          </a:lstStyle>
          <a:p>
            <a:pPr lvl="0"/>
            <a:r>
              <a:rPr lang="en-US" noProof="0"/>
              <a:t>Click icon to add table</a:t>
            </a:r>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4" name="Footer Placeholder 4"/>
          <p:cNvSpPr>
            <a:spLocks noGrp="1"/>
          </p:cNvSpPr>
          <p:nvPr>
            <p:ph type="ftr" sz="quarter" idx="13"/>
          </p:nvPr>
        </p:nvSpPr>
        <p:spPr>
          <a:xfrm>
            <a:off x="4419600" y="6629400"/>
            <a:ext cx="4191000" cy="228600"/>
          </a:xfrm>
          <a:prstGeom prst="rect">
            <a:avLst/>
          </a:prstGeom>
        </p:spPr>
        <p:txBody>
          <a:bodyPr/>
          <a:lstStyle>
            <a:lvl1pPr>
              <a:defRPr/>
            </a:lvl1pPr>
          </a:lstStyle>
          <a:p>
            <a:pPr>
              <a:defRPr/>
            </a:pPr>
            <a:r>
              <a:rPr lang="en-US"/>
              <a:t>Virtualized Data Center - Storage </a:t>
            </a:r>
            <a:endParaRPr lang="en-US" dirty="0"/>
          </a:p>
        </p:txBody>
      </p:sp>
      <p:sp>
        <p:nvSpPr>
          <p:cNvPr id="5" name="Slide Number Placeholder 5"/>
          <p:cNvSpPr>
            <a:spLocks noGrp="1"/>
          </p:cNvSpPr>
          <p:nvPr>
            <p:ph type="sldNum" sz="quarter" idx="14"/>
          </p:nvPr>
        </p:nvSpPr>
        <p:spPr/>
        <p:txBody>
          <a:bodyPr/>
          <a:lstStyle>
            <a:lvl1pPr>
              <a:defRPr/>
            </a:lvl1pPr>
          </a:lstStyle>
          <a:p>
            <a:pPr>
              <a:defRPr/>
            </a:pPr>
            <a:fld id="{0E62AE4E-9066-49B4-8504-8C25DD4FBCC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PicturePlacehol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Picture Placeholder 6"/>
          <p:cNvSpPr>
            <a:spLocks noGrp="1"/>
          </p:cNvSpPr>
          <p:nvPr>
            <p:ph type="pic" sz="quarter" idx="13"/>
          </p:nvPr>
        </p:nvSpPr>
        <p:spPr>
          <a:xfrm>
            <a:off x="304800" y="914400"/>
            <a:ext cx="8458200" cy="5105400"/>
          </a:xfrm>
        </p:spPr>
        <p:txBody>
          <a:bodyPr>
            <a:normAutofit/>
          </a:bodyPr>
          <a:lstStyle>
            <a:lvl1pPr>
              <a:buNone/>
              <a:defRPr/>
            </a:lvl1pPr>
          </a:lstStyle>
          <a:p>
            <a:pPr lvl="0"/>
            <a:r>
              <a:rPr lang="en-US" noProof="0"/>
              <a:t>Click icon to add picture</a:t>
            </a:r>
          </a:p>
        </p:txBody>
      </p:sp>
      <p:sp>
        <p:nvSpPr>
          <p:cNvPr id="4" name="Footer Placeholder 3"/>
          <p:cNvSpPr>
            <a:spLocks noGrp="1"/>
          </p:cNvSpPr>
          <p:nvPr>
            <p:ph type="ftr" sz="quarter" idx="14"/>
          </p:nvPr>
        </p:nvSpPr>
        <p:spPr>
          <a:xfrm>
            <a:off x="3886200" y="6629400"/>
            <a:ext cx="4724400" cy="228600"/>
          </a:xfrm>
          <a:prstGeom prst="rect">
            <a:avLst/>
          </a:prstGeom>
        </p:spPr>
        <p:txBody>
          <a:bodyPr/>
          <a:lstStyle>
            <a:lvl1pPr>
              <a:defRPr/>
            </a:lvl1pPr>
          </a:lstStyle>
          <a:p>
            <a:pPr>
              <a:defRPr/>
            </a:pPr>
            <a:r>
              <a:rPr lang="en-US"/>
              <a:t>Virtualized Data Center - Storage </a:t>
            </a:r>
          </a:p>
        </p:txBody>
      </p:sp>
      <p:sp>
        <p:nvSpPr>
          <p:cNvPr id="5" name="Slide Number Placeholder 4"/>
          <p:cNvSpPr>
            <a:spLocks noGrp="1"/>
          </p:cNvSpPr>
          <p:nvPr>
            <p:ph type="sldNum" sz="quarter" idx="15"/>
          </p:nvPr>
        </p:nvSpPr>
        <p:spPr/>
        <p:txBody>
          <a:bodyPr/>
          <a:lstStyle>
            <a:lvl1pPr>
              <a:defRPr/>
            </a:lvl1pPr>
          </a:lstStyle>
          <a:p>
            <a:pPr>
              <a:defRPr/>
            </a:pPr>
            <a:fld id="{D5E37188-7CEB-4CA8-A656-F21412B4458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Freefor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a:xfrm>
            <a:off x="4419600" y="6629400"/>
            <a:ext cx="4191000" cy="228600"/>
          </a:xfrm>
          <a:prstGeom prst="rect">
            <a:avLst/>
          </a:prstGeom>
        </p:spPr>
        <p:txBody>
          <a:bodyPr/>
          <a:lstStyle>
            <a:lvl1pPr>
              <a:defRPr/>
            </a:lvl1pPr>
          </a:lstStyle>
          <a:p>
            <a:pPr>
              <a:defRPr/>
            </a:pPr>
            <a:r>
              <a:rPr lang="en-US"/>
              <a:t>Virtualized Data Center - Storage </a:t>
            </a:r>
            <a:endParaRPr lang="en-US" dirty="0"/>
          </a:p>
        </p:txBody>
      </p:sp>
      <p:sp>
        <p:nvSpPr>
          <p:cNvPr id="4" name="Slide Number Placeholder 5"/>
          <p:cNvSpPr>
            <a:spLocks noGrp="1"/>
          </p:cNvSpPr>
          <p:nvPr>
            <p:ph type="sldNum" sz="quarter" idx="11"/>
          </p:nvPr>
        </p:nvSpPr>
        <p:spPr/>
        <p:txBody>
          <a:bodyPr/>
          <a:lstStyle>
            <a:lvl1pPr>
              <a:defRPr/>
            </a:lvl1pPr>
          </a:lstStyle>
          <a:p>
            <a:pPr>
              <a:defRPr/>
            </a:pPr>
            <a:fld id="{6ADD0FD0-5DC7-4614-9D2E-5687F653AACB}"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ntent_BulletsLeft3/4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5791200" y="914400"/>
            <a:ext cx="2971800" cy="4953000"/>
          </a:xfrm>
        </p:spPr>
        <p:txBody>
          <a:bodyPr>
            <a:normAutofit/>
          </a:bodyPr>
          <a:lstStyle>
            <a:lvl1pPr>
              <a:buNone/>
              <a:defRPr/>
            </a:lvl1pPr>
          </a:lstStyle>
          <a:p>
            <a:pPr lvl="0"/>
            <a:r>
              <a:rPr lang="en-US" noProof="0"/>
              <a:t>Click icon to add picture</a:t>
            </a:r>
            <a:endParaRPr lang="en-US" noProof="0" dirty="0"/>
          </a:p>
        </p:txBody>
      </p:sp>
      <p:sp>
        <p:nvSpPr>
          <p:cNvPr id="3" name="Content Placeholder 2"/>
          <p:cNvSpPr>
            <a:spLocks noGrp="1"/>
          </p:cNvSpPr>
          <p:nvPr>
            <p:ph sz="half" idx="1"/>
          </p:nvPr>
        </p:nvSpPr>
        <p:spPr>
          <a:xfrm>
            <a:off x="304800" y="914400"/>
            <a:ext cx="5334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a:prstGeom prst="rect">
            <a:avLst/>
          </a:prstGeom>
        </p:spPr>
        <p:txBody>
          <a:bodyPr/>
          <a:lstStyle>
            <a:lvl1pPr>
              <a:defRPr/>
            </a:lvl1pPr>
          </a:lstStyle>
          <a:p>
            <a:pPr>
              <a:defRPr/>
            </a:pPr>
            <a:r>
              <a:rPr lang="en-US"/>
              <a:t>Virtualized Data Center - Storage </a:t>
            </a:r>
          </a:p>
        </p:txBody>
      </p:sp>
      <p:sp>
        <p:nvSpPr>
          <p:cNvPr id="6" name="Slide Number Placeholder 6"/>
          <p:cNvSpPr>
            <a:spLocks noGrp="1"/>
          </p:cNvSpPr>
          <p:nvPr>
            <p:ph type="sldNum" sz="quarter" idx="14"/>
          </p:nvPr>
        </p:nvSpPr>
        <p:spPr/>
        <p:txBody>
          <a:bodyPr/>
          <a:lstStyle>
            <a:lvl1pPr>
              <a:defRPr/>
            </a:lvl1pPr>
          </a:lstStyle>
          <a:p>
            <a:pPr>
              <a:defRPr/>
            </a:pPr>
            <a:fld id="{D82361C7-9CA3-4A6E-97F2-A1FC064231A9}"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a:t>Click icon to add picture</a:t>
            </a:r>
            <a:endParaRPr lang="en-US" noProof="0" dirty="0"/>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a:prstGeom prst="rect">
            <a:avLst/>
          </a:prstGeom>
        </p:spPr>
        <p:txBody>
          <a:bodyPr/>
          <a:lstStyle>
            <a:lvl1pPr>
              <a:defRPr/>
            </a:lvl1pPr>
          </a:lstStyle>
          <a:p>
            <a:pPr>
              <a:defRPr/>
            </a:pPr>
            <a:r>
              <a:rPr lang="en-US"/>
              <a:t>Virtualized Data Center - Storage </a:t>
            </a:r>
          </a:p>
        </p:txBody>
      </p:sp>
      <p:sp>
        <p:nvSpPr>
          <p:cNvPr id="6" name="Slide Number Placeholder 6"/>
          <p:cNvSpPr>
            <a:spLocks noGrp="1"/>
          </p:cNvSpPr>
          <p:nvPr>
            <p:ph type="sldNum" sz="quarter" idx="14"/>
          </p:nvPr>
        </p:nvSpPr>
        <p:spPr/>
        <p:txBody>
          <a:bodyPr/>
          <a:lstStyle>
            <a:lvl1pPr>
              <a:defRPr/>
            </a:lvl1pPr>
          </a:lstStyle>
          <a:p>
            <a:pPr>
              <a:defRPr/>
            </a:pPr>
            <a:fld id="{F6773B01-4140-4737-A600-00C5477C65A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ontent_BulletsLeft3/4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5791200" y="914400"/>
            <a:ext cx="2971800" cy="4953000"/>
          </a:xfrm>
        </p:spPr>
        <p:txBody>
          <a:bodyPr>
            <a:normAutofit/>
          </a:bodyPr>
          <a:lstStyle>
            <a:lvl1pPr>
              <a:buNone/>
              <a:defRPr/>
            </a:lvl1pPr>
          </a:lstStyle>
          <a:p>
            <a:pPr lvl="0"/>
            <a:r>
              <a:rPr lang="en-US" noProof="0"/>
              <a:t>Click icon to add picture</a:t>
            </a:r>
            <a:endParaRPr lang="en-US" noProof="0" dirty="0"/>
          </a:p>
        </p:txBody>
      </p:sp>
      <p:sp>
        <p:nvSpPr>
          <p:cNvPr id="3" name="Content Placeholder 2"/>
          <p:cNvSpPr>
            <a:spLocks noGrp="1"/>
          </p:cNvSpPr>
          <p:nvPr>
            <p:ph sz="half" idx="1"/>
          </p:nvPr>
        </p:nvSpPr>
        <p:spPr>
          <a:xfrm>
            <a:off x="304800" y="914400"/>
            <a:ext cx="5334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a:prstGeom prst="rect">
            <a:avLst/>
          </a:prstGeom>
        </p:spPr>
        <p:txBody>
          <a:bodyPr/>
          <a:lstStyle>
            <a:lvl1pPr>
              <a:defRPr/>
            </a:lvl1pPr>
          </a:lstStyle>
          <a:p>
            <a:pPr>
              <a:defRPr/>
            </a:pPr>
            <a:r>
              <a:rPr lang="en-US"/>
              <a:t>Virtualized Data Center - Storage </a:t>
            </a:r>
          </a:p>
        </p:txBody>
      </p:sp>
      <p:sp>
        <p:nvSpPr>
          <p:cNvPr id="6" name="Slide Number Placeholder 6"/>
          <p:cNvSpPr>
            <a:spLocks noGrp="1"/>
          </p:cNvSpPr>
          <p:nvPr>
            <p:ph type="sldNum" sz="quarter" idx="14"/>
          </p:nvPr>
        </p:nvSpPr>
        <p:spPr/>
        <p:txBody>
          <a:bodyPr/>
          <a:lstStyle>
            <a:lvl1pPr>
              <a:defRPr/>
            </a:lvl1pPr>
          </a:lstStyle>
          <a:p>
            <a:pPr>
              <a:defRPr/>
            </a:pPr>
            <a:fld id="{D82361C7-9CA3-4A6E-97F2-A1FC064231A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BulletsTop_GraphicBottom">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04800" y="914400"/>
            <a:ext cx="84582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2"/>
          </p:nvPr>
        </p:nvSpPr>
        <p:spPr>
          <a:xfrm>
            <a:off x="304800" y="3276600"/>
            <a:ext cx="8458200" cy="2667000"/>
          </a:xfrm>
        </p:spPr>
        <p:txBody>
          <a:bodyPr>
            <a:normAutofit/>
          </a:bodyPr>
          <a:lstStyle>
            <a:lvl1pPr>
              <a:buNone/>
              <a:defRPr/>
            </a:lvl1pPr>
          </a:lstStyle>
          <a:p>
            <a:pPr lvl="0"/>
            <a:r>
              <a:rPr lang="en-US" noProof="0"/>
              <a:t>Click icon to add picture</a:t>
            </a:r>
          </a:p>
        </p:txBody>
      </p:sp>
      <p:sp>
        <p:nvSpPr>
          <p:cNvPr id="6" name="Footer Placeholder 4"/>
          <p:cNvSpPr>
            <a:spLocks noGrp="1"/>
          </p:cNvSpPr>
          <p:nvPr>
            <p:ph type="ftr" sz="quarter" idx="13"/>
          </p:nvPr>
        </p:nvSpPr>
        <p:spPr>
          <a:xfrm>
            <a:off x="4419600" y="6629400"/>
            <a:ext cx="4191000" cy="228600"/>
          </a:xfrm>
          <a:prstGeom prst="rect">
            <a:avLst/>
          </a:prstGeom>
        </p:spPr>
        <p:txBody>
          <a:bodyPr/>
          <a:lstStyle>
            <a:lvl1pPr>
              <a:defRPr>
                <a:solidFill>
                  <a:schemeClr val="tx1">
                    <a:lumMod val="75000"/>
                    <a:lumOff val="25000"/>
                  </a:schemeClr>
                </a:solidFill>
              </a:defRPr>
            </a:lvl1pPr>
          </a:lstStyle>
          <a:p>
            <a:pPr>
              <a:defRPr/>
            </a:pPr>
            <a:r>
              <a:rPr lang="en-US"/>
              <a:t>Virtualized Data Center - Storage </a:t>
            </a:r>
            <a:endParaRPr lang="en-US" dirty="0"/>
          </a:p>
        </p:txBody>
      </p:sp>
      <p:sp>
        <p:nvSpPr>
          <p:cNvPr id="7" name="Slide Number Placeholder 5"/>
          <p:cNvSpPr>
            <a:spLocks noGrp="1"/>
          </p:cNvSpPr>
          <p:nvPr>
            <p:ph type="sldNum" sz="quarter" idx="14"/>
          </p:nvPr>
        </p:nvSpPr>
        <p:spPr/>
        <p:txBody>
          <a:bodyPr/>
          <a:lstStyle>
            <a:lvl1pPr>
              <a:defRPr>
                <a:solidFill>
                  <a:schemeClr val="tx1">
                    <a:lumMod val="75000"/>
                    <a:lumOff val="25000"/>
                  </a:schemeClr>
                </a:solidFill>
              </a:defRPr>
            </a:lvl1pPr>
          </a:lstStyle>
          <a:p>
            <a:pPr>
              <a:defRPr/>
            </a:pPr>
            <a:fld id="{895683FA-D0FB-447D-82E1-0D3AF418E35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GraphicsTop_BulletsBottom">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04800" y="3733800"/>
            <a:ext cx="8458200" cy="2209800"/>
          </a:xfrm>
        </p:spPr>
        <p:txBody>
          <a:bodyPr/>
          <a:lstStyle>
            <a:lvl1pPr>
              <a:defRPr>
                <a:solidFill>
                  <a:schemeClr val="bg2">
                    <a:lumMod val="75000"/>
                  </a:schemeClr>
                </a:solidFill>
              </a:defRPr>
            </a:lvl1pPr>
            <a:lvl2pPr>
              <a:defRPr>
                <a:solidFill>
                  <a:schemeClr val="bg2">
                    <a:lumMod val="75000"/>
                  </a:schemeClr>
                </a:solidFill>
              </a:defRPr>
            </a:lvl2pPr>
            <a:lvl3pPr>
              <a:defRPr>
                <a:solidFill>
                  <a:schemeClr val="bg2">
                    <a:lumMod val="75000"/>
                  </a:schemeClr>
                </a:solidFill>
              </a:defRPr>
            </a:lvl3pPr>
            <a:lvl4pPr>
              <a:defRPr>
                <a:solidFill>
                  <a:schemeClr val="bg2">
                    <a:lumMod val="75000"/>
                  </a:schemeClr>
                </a:solidFill>
              </a:defRPr>
            </a:lvl4pPr>
            <a:lvl5pPr>
              <a:defRPr>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2"/>
          </p:nvPr>
        </p:nvSpPr>
        <p:spPr>
          <a:xfrm>
            <a:off x="304800" y="914400"/>
            <a:ext cx="8458200" cy="2667000"/>
          </a:xfrm>
        </p:spPr>
        <p:txBody>
          <a:bodyPr>
            <a:normAutofit/>
          </a:bodyPr>
          <a:lstStyle>
            <a:lvl1pPr>
              <a:buNone/>
              <a:defRPr>
                <a:solidFill>
                  <a:schemeClr val="bg2">
                    <a:lumMod val="75000"/>
                  </a:schemeClr>
                </a:solidFill>
              </a:defRPr>
            </a:lvl1pPr>
          </a:lstStyle>
          <a:p>
            <a:pPr lvl="0"/>
            <a:r>
              <a:rPr lang="en-US" noProof="0"/>
              <a:t>Click icon to add picture</a:t>
            </a:r>
            <a:endParaRPr lang="en-US" noProof="0" dirty="0"/>
          </a:p>
        </p:txBody>
      </p:sp>
      <p:sp>
        <p:nvSpPr>
          <p:cNvPr id="6" name="Footer Placeholder 4"/>
          <p:cNvSpPr>
            <a:spLocks noGrp="1"/>
          </p:cNvSpPr>
          <p:nvPr>
            <p:ph type="ftr" sz="quarter" idx="13"/>
          </p:nvPr>
        </p:nvSpPr>
        <p:spPr>
          <a:xfrm>
            <a:off x="4419600" y="6629400"/>
            <a:ext cx="4191000" cy="228600"/>
          </a:xfrm>
          <a:prstGeom prst="rect">
            <a:avLst/>
          </a:prstGeom>
        </p:spPr>
        <p:txBody>
          <a:bodyPr/>
          <a:lstStyle>
            <a:lvl1pPr>
              <a:defRPr>
                <a:solidFill>
                  <a:schemeClr val="tx1">
                    <a:lumMod val="75000"/>
                    <a:lumOff val="25000"/>
                  </a:schemeClr>
                </a:solidFill>
              </a:defRPr>
            </a:lvl1pPr>
          </a:lstStyle>
          <a:p>
            <a:pPr>
              <a:defRPr/>
            </a:pPr>
            <a:r>
              <a:rPr lang="en-US"/>
              <a:t>Virtualized Data Center - Storage </a:t>
            </a:r>
            <a:endParaRPr lang="en-US" dirty="0"/>
          </a:p>
        </p:txBody>
      </p:sp>
      <p:sp>
        <p:nvSpPr>
          <p:cNvPr id="7" name="Slide Number Placeholder 5"/>
          <p:cNvSpPr>
            <a:spLocks noGrp="1"/>
          </p:cNvSpPr>
          <p:nvPr>
            <p:ph type="sldNum" sz="quarter" idx="14"/>
          </p:nvPr>
        </p:nvSpPr>
        <p:spPr/>
        <p:txBody>
          <a:bodyPr/>
          <a:lstStyle>
            <a:lvl1pPr>
              <a:defRPr>
                <a:solidFill>
                  <a:schemeClr val="tx1">
                    <a:lumMod val="75000"/>
                    <a:lumOff val="25000"/>
                  </a:schemeClr>
                </a:solidFill>
              </a:defRPr>
            </a:lvl1pPr>
          </a:lstStyle>
          <a:p>
            <a:pPr>
              <a:defRPr/>
            </a:pPr>
            <a:fld id="{BA4D05BE-A5A8-4D83-BF6E-65FCE94A14E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overPage_Module">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ctrTitle"/>
          </p:nvPr>
        </p:nvSpPr>
        <p:spPr>
          <a:xfrm>
            <a:off x="685800" y="1143000"/>
            <a:ext cx="7772400" cy="688975"/>
          </a:xfrm>
        </p:spPr>
        <p:txBody>
          <a:bodyPr anchor="t"/>
          <a:lstStyle>
            <a:lvl1pPr>
              <a:defRPr sz="2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24384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Footer Placeholder 4"/>
          <p:cNvSpPr>
            <a:spLocks noGrp="1"/>
          </p:cNvSpPr>
          <p:nvPr>
            <p:ph type="ftr" sz="quarter" idx="10"/>
          </p:nvPr>
        </p:nvSpPr>
        <p:spPr>
          <a:xfrm>
            <a:off x="4419600" y="6629400"/>
            <a:ext cx="4191000" cy="228600"/>
          </a:xfrm>
          <a:prstGeom prst="rect">
            <a:avLst/>
          </a:prstGeom>
        </p:spPr>
        <p:txBody>
          <a:bodyPr/>
          <a:lstStyle>
            <a:lvl1pPr>
              <a:defRPr/>
            </a:lvl1pPr>
          </a:lstStyle>
          <a:p>
            <a:pPr>
              <a:defRPr/>
            </a:pPr>
            <a:r>
              <a:rPr lang="en-US"/>
              <a:t>Virtualized Data Center - Storage </a:t>
            </a:r>
          </a:p>
        </p:txBody>
      </p:sp>
      <p:sp>
        <p:nvSpPr>
          <p:cNvPr id="7" name="Slide Number Placeholder 5"/>
          <p:cNvSpPr>
            <a:spLocks noGrp="1"/>
          </p:cNvSpPr>
          <p:nvPr>
            <p:ph type="sldNum" sz="quarter" idx="11"/>
          </p:nvPr>
        </p:nvSpPr>
        <p:spPr/>
        <p:txBody>
          <a:bodyPr/>
          <a:lstStyle>
            <a:lvl1pPr>
              <a:defRPr/>
            </a:lvl1pPr>
          </a:lstStyle>
          <a:p>
            <a:pPr>
              <a:defRPr/>
            </a:pPr>
            <a:fld id="{550CDAE9-9707-4120-A90B-FABB84BE07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Page_Lesson_Topic">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ctrTitle"/>
          </p:nvPr>
        </p:nvSpPr>
        <p:spPr>
          <a:xfrm>
            <a:off x="685800" y="609600"/>
            <a:ext cx="6019800" cy="1219200"/>
          </a:xfrm>
        </p:spPr>
        <p:txBody>
          <a:bodyPr anchor="t"/>
          <a:lstStyle>
            <a:lvl1pPr>
              <a:defRPr sz="2600">
                <a:solidFill>
                  <a:schemeClr val="tx1">
                    <a:lumMod val="50000"/>
                    <a:lumOff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25908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Content Placeholder 8"/>
          <p:cNvSpPr>
            <a:spLocks noGrp="1"/>
          </p:cNvSpPr>
          <p:nvPr>
            <p:ph sz="quarter" idx="13"/>
          </p:nvPr>
        </p:nvSpPr>
        <p:spPr>
          <a:xfrm>
            <a:off x="685800" y="1981200"/>
            <a:ext cx="7772400" cy="457200"/>
          </a:xfrm>
        </p:spPr>
        <p:txBody>
          <a:bodyPr/>
          <a:lstStyle>
            <a:lvl1pPr>
              <a:buNone/>
              <a:defRPr>
                <a:solidFill>
                  <a:srgbClr val="2C95DD"/>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8" name="Slide Number Placeholder 5"/>
          <p:cNvSpPr>
            <a:spLocks noGrp="1"/>
          </p:cNvSpPr>
          <p:nvPr>
            <p:ph type="sldNum" sz="quarter" idx="15"/>
          </p:nvPr>
        </p:nvSpPr>
        <p:spPr/>
        <p:txBody>
          <a:bodyPr/>
          <a:lstStyle>
            <a:lvl1pPr>
              <a:defRPr>
                <a:solidFill>
                  <a:schemeClr val="tx1">
                    <a:lumMod val="75000"/>
                    <a:lumOff val="25000"/>
                  </a:schemeClr>
                </a:solidFill>
              </a:defRPr>
            </a:lvl1pPr>
          </a:lstStyle>
          <a:p>
            <a:pPr>
              <a:defRPr/>
            </a:pPr>
            <a:fld id="{E9C12BD9-86B3-4048-86CE-AC10D4E8430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CoverPage">
    <p:spTree>
      <p:nvGrpSpPr>
        <p:cNvPr id="1" name=""/>
        <p:cNvGrpSpPr/>
        <p:nvPr/>
      </p:nvGrpSpPr>
      <p:grpSpPr>
        <a:xfrm>
          <a:off x="0" y="0"/>
          <a:ext cx="0" cy="0"/>
          <a:chOff x="0" y="0"/>
          <a:chExt cx="0" cy="0"/>
        </a:xfrm>
      </p:grpSpPr>
      <p:sp>
        <p:nvSpPr>
          <p:cNvPr id="2" name="Title 1"/>
          <p:cNvSpPr>
            <a:spLocks noGrp="1"/>
          </p:cNvSpPr>
          <p:nvPr>
            <p:ph type="title"/>
          </p:nvPr>
        </p:nvSpPr>
        <p:spPr>
          <a:xfrm>
            <a:off x="1789113" y="1524000"/>
            <a:ext cx="6705600" cy="1362075"/>
          </a:xfrm>
          <a:ln>
            <a:solidFill>
              <a:srgbClr val="777777"/>
            </a:solidFill>
          </a:ln>
        </p:spPr>
        <p:txBody>
          <a:bodyPr anchor="t"/>
          <a:lstStyle>
            <a:lvl1pPr algn="l">
              <a:defRPr sz="3200" b="1"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828800" y="3048000"/>
            <a:ext cx="6705600" cy="1500187"/>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Two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14400"/>
            <a:ext cx="41148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0"/>
          </p:nvPr>
        </p:nvSpPr>
        <p:spPr>
          <a:xfrm>
            <a:off x="4648200" y="6629400"/>
            <a:ext cx="3962400" cy="228600"/>
          </a:xfrm>
          <a:prstGeom prst="rect">
            <a:avLst/>
          </a:prstGeom>
        </p:spPr>
        <p:txBody>
          <a:bodyPr/>
          <a:lstStyle>
            <a:lvl1pPr>
              <a:defRPr/>
            </a:lvl1pPr>
          </a:lstStyle>
          <a:p>
            <a:pPr>
              <a:defRPr/>
            </a:pPr>
            <a:r>
              <a:rPr lang="en-US"/>
              <a:t>Virtualized Data Center - Storage </a:t>
            </a:r>
          </a:p>
        </p:txBody>
      </p:sp>
      <p:sp>
        <p:nvSpPr>
          <p:cNvPr id="6" name="Slide Number Placeholder 6"/>
          <p:cNvSpPr>
            <a:spLocks noGrp="1"/>
          </p:cNvSpPr>
          <p:nvPr>
            <p:ph type="sldNum" sz="quarter" idx="11"/>
          </p:nvPr>
        </p:nvSpPr>
        <p:spPr/>
        <p:txBody>
          <a:bodyPr/>
          <a:lstStyle>
            <a:lvl1pPr>
              <a:defRPr/>
            </a:lvl1pPr>
          </a:lstStyle>
          <a:p>
            <a:pPr>
              <a:defRPr/>
            </a:pPr>
            <a:fld id="{3D6A4D2E-BFDE-4579-B1E4-06245D6D649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a:t>Click icon to add picture</a:t>
            </a:r>
            <a:endParaRPr lang="en-US" noProof="0" dirty="0"/>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5" name="Footer Placeholder 5"/>
          <p:cNvSpPr>
            <a:spLocks noGrp="1"/>
          </p:cNvSpPr>
          <p:nvPr>
            <p:ph type="ftr" sz="quarter" idx="13"/>
          </p:nvPr>
        </p:nvSpPr>
        <p:spPr>
          <a:xfrm>
            <a:off x="4648200" y="6629400"/>
            <a:ext cx="3962400" cy="228600"/>
          </a:xfrm>
          <a:prstGeom prst="rect">
            <a:avLst/>
          </a:prstGeom>
        </p:spPr>
        <p:txBody>
          <a:bodyPr/>
          <a:lstStyle>
            <a:lvl1pPr>
              <a:defRPr/>
            </a:lvl1pPr>
          </a:lstStyle>
          <a:p>
            <a:pPr>
              <a:defRPr/>
            </a:pPr>
            <a:r>
              <a:rPr lang="en-US"/>
              <a:t>Virtualized Data Center - Storage </a:t>
            </a:r>
          </a:p>
        </p:txBody>
      </p:sp>
      <p:sp>
        <p:nvSpPr>
          <p:cNvPr id="6" name="Slide Number Placeholder 6"/>
          <p:cNvSpPr>
            <a:spLocks noGrp="1"/>
          </p:cNvSpPr>
          <p:nvPr>
            <p:ph type="sldNum" sz="quarter" idx="14"/>
          </p:nvPr>
        </p:nvSpPr>
        <p:spPr/>
        <p:txBody>
          <a:bodyPr/>
          <a:lstStyle>
            <a:lvl1pPr>
              <a:defRPr/>
            </a:lvl1pPr>
          </a:lstStyle>
          <a:p>
            <a:pPr>
              <a:defRPr/>
            </a:pPr>
            <a:fld id="{F6773B01-4140-4737-A600-00C5477C65A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ulletsSurround_Picture">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3352800"/>
            <a:ext cx="4114800" cy="2514600"/>
          </a:xfrm>
        </p:spPr>
        <p:txBody>
          <a:bodyPr>
            <a:normAutofit/>
          </a:bodyPr>
          <a:lstStyle>
            <a:lvl1pPr>
              <a:buNone/>
              <a:defRPr/>
            </a:lvl1pPr>
          </a:lstStyle>
          <a:p>
            <a:pPr lvl="0"/>
            <a:r>
              <a:rPr lang="en-US" noProof="0"/>
              <a:t>Click icon to add picture</a:t>
            </a:r>
            <a:endParaRPr lang="en-US" noProof="0" dirty="0"/>
          </a:p>
        </p:txBody>
      </p:sp>
      <p:sp>
        <p:nvSpPr>
          <p:cNvPr id="3" name="Content Placeholder 2"/>
          <p:cNvSpPr>
            <a:spLocks noGrp="1"/>
          </p:cNvSpPr>
          <p:nvPr>
            <p:ph sz="half" idx="1"/>
          </p:nvPr>
        </p:nvSpPr>
        <p:spPr>
          <a:xfrm>
            <a:off x="304800" y="914401"/>
            <a:ext cx="8458200" cy="22860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04800" y="3352800"/>
            <a:ext cx="41910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4"/>
          </p:nvPr>
        </p:nvSpPr>
        <p:spPr>
          <a:xfrm>
            <a:off x="4648200" y="6629400"/>
            <a:ext cx="3962400" cy="228600"/>
          </a:xfrm>
          <a:prstGeom prst="rect">
            <a:avLst/>
          </a:prstGeom>
        </p:spPr>
        <p:txBody>
          <a:bodyPr/>
          <a:lstStyle>
            <a:lvl1pPr>
              <a:defRPr/>
            </a:lvl1pPr>
          </a:lstStyle>
          <a:p>
            <a:pPr>
              <a:defRPr/>
            </a:pPr>
            <a:r>
              <a:rPr lang="en-US"/>
              <a:t>Virtualized Data Center - Storage </a:t>
            </a:r>
          </a:p>
        </p:txBody>
      </p:sp>
      <p:sp>
        <p:nvSpPr>
          <p:cNvPr id="8" name="Slide Number Placeholder 6"/>
          <p:cNvSpPr>
            <a:spLocks noGrp="1"/>
          </p:cNvSpPr>
          <p:nvPr>
            <p:ph type="sldNum" sz="quarter" idx="15"/>
          </p:nvPr>
        </p:nvSpPr>
        <p:spPr/>
        <p:txBody>
          <a:bodyPr/>
          <a:lstStyle>
            <a:lvl1pPr>
              <a:defRPr/>
            </a:lvl1pPr>
          </a:lstStyle>
          <a:p>
            <a:pPr>
              <a:defRPr/>
            </a:pPr>
            <a:fld id="{5D9EB8BF-1EF5-4796-9F63-213B6934CB3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4800" y="762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04800" y="914400"/>
            <a:ext cx="84582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686800" y="6629400"/>
            <a:ext cx="457200" cy="228600"/>
          </a:xfrm>
          <a:prstGeom prst="rect">
            <a:avLst/>
          </a:prstGeom>
        </p:spPr>
        <p:txBody>
          <a:bodyPr vert="horz" lIns="91440" tIns="45720" rIns="91440" bIns="45720" rtlCol="0" anchor="b"/>
          <a:lstStyle>
            <a:lvl1pPr algn="r" fontAlgn="auto">
              <a:spcBef>
                <a:spcPts val="0"/>
              </a:spcBef>
              <a:spcAft>
                <a:spcPts val="0"/>
              </a:spcAft>
              <a:defRPr sz="1000" smtClean="0">
                <a:solidFill>
                  <a:schemeClr val="tx1">
                    <a:lumMod val="75000"/>
                    <a:lumOff val="25000"/>
                  </a:schemeClr>
                </a:solidFill>
                <a:latin typeface="Calibri" pitchFamily="34" charset="0"/>
                <a:cs typeface="+mn-cs"/>
              </a:defRPr>
            </a:lvl1pPr>
          </a:lstStyle>
          <a:p>
            <a:pPr>
              <a:defRPr/>
            </a:pPr>
            <a:fld id="{2F0FE6C8-51A2-4AA8-BE8B-722D435E963D}" type="slidenum">
              <a:rPr lang="en-US"/>
              <a:pPr>
                <a:defRPr/>
              </a:pPr>
              <a:t>‹#›</a:t>
            </a:fld>
            <a:endParaRPr lang="en-US"/>
          </a:p>
        </p:txBody>
      </p:sp>
      <p:pic>
        <p:nvPicPr>
          <p:cNvPr id="1030" name="Picture 8"/>
          <p:cNvPicPr>
            <a:picLocks noChangeAspect="1" noChangeArrowheads="1"/>
          </p:cNvPicPr>
          <p:nvPr/>
        </p:nvPicPr>
        <p:blipFill>
          <a:blip r:embed="rId20" cstate="print"/>
          <a:srcRect/>
          <a:stretch>
            <a:fillRect/>
          </a:stretch>
        </p:blipFill>
        <p:spPr bwMode="auto">
          <a:xfrm>
            <a:off x="0" y="6134100"/>
            <a:ext cx="9150350" cy="5238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00" r:id="rId13"/>
    <p:sldLayoutId id="2147483814" r:id="rId14"/>
    <p:sldLayoutId id="2147483801" r:id="rId15"/>
    <p:sldLayoutId id="2147483815" r:id="rId16"/>
    <p:sldLayoutId id="2147483816" r:id="rId17"/>
    <p:sldLayoutId id="2147483817" r:id="rId18"/>
  </p:sldLayoutIdLst>
  <p:hf hdr="0" dt="0"/>
  <p:txStyles>
    <p:titleStyle>
      <a:lvl1pPr algn="l" rtl="0" eaLnBrk="1" fontAlgn="base" hangingPunct="1">
        <a:spcBef>
          <a:spcPct val="0"/>
        </a:spcBef>
        <a:spcAft>
          <a:spcPct val="0"/>
        </a:spcAft>
        <a:defRPr sz="2800" kern="1200">
          <a:solidFill>
            <a:srgbClr val="2C95DD"/>
          </a:solidFill>
          <a:latin typeface="+mj-lt"/>
          <a:ea typeface="+mj-ea"/>
          <a:cs typeface="+mj-cs"/>
        </a:defRPr>
      </a:lvl1pPr>
      <a:lvl2pPr algn="l" rtl="0" eaLnBrk="1" fontAlgn="base" hangingPunct="1">
        <a:spcBef>
          <a:spcPct val="0"/>
        </a:spcBef>
        <a:spcAft>
          <a:spcPct val="0"/>
        </a:spcAft>
        <a:defRPr sz="2800">
          <a:solidFill>
            <a:srgbClr val="2C95DD"/>
          </a:solidFill>
          <a:latin typeface="MetaNormalLF-Roman" pitchFamily="34" charset="0"/>
          <a:cs typeface="Arial" charset="0"/>
        </a:defRPr>
      </a:lvl2pPr>
      <a:lvl3pPr algn="l" rtl="0" eaLnBrk="1" fontAlgn="base" hangingPunct="1">
        <a:spcBef>
          <a:spcPct val="0"/>
        </a:spcBef>
        <a:spcAft>
          <a:spcPct val="0"/>
        </a:spcAft>
        <a:defRPr sz="2800">
          <a:solidFill>
            <a:srgbClr val="2C95DD"/>
          </a:solidFill>
          <a:latin typeface="MetaNormalLF-Roman" pitchFamily="34" charset="0"/>
          <a:cs typeface="Arial" charset="0"/>
        </a:defRPr>
      </a:lvl3pPr>
      <a:lvl4pPr algn="l" rtl="0" eaLnBrk="1" fontAlgn="base" hangingPunct="1">
        <a:spcBef>
          <a:spcPct val="0"/>
        </a:spcBef>
        <a:spcAft>
          <a:spcPct val="0"/>
        </a:spcAft>
        <a:defRPr sz="2800">
          <a:solidFill>
            <a:srgbClr val="2C95DD"/>
          </a:solidFill>
          <a:latin typeface="MetaNormalLF-Roman" pitchFamily="34" charset="0"/>
          <a:cs typeface="Arial" charset="0"/>
        </a:defRPr>
      </a:lvl4pPr>
      <a:lvl5pPr algn="l" rtl="0" eaLnBrk="1" fontAlgn="base" hangingPunct="1">
        <a:spcBef>
          <a:spcPct val="0"/>
        </a:spcBef>
        <a:spcAft>
          <a:spcPct val="0"/>
        </a:spcAft>
        <a:defRPr sz="2800">
          <a:solidFill>
            <a:srgbClr val="2C95DD"/>
          </a:solidFill>
          <a:latin typeface="MetaNormalLF-Roman" pitchFamily="34" charset="0"/>
          <a:cs typeface="Arial" charset="0"/>
        </a:defRPr>
      </a:lvl5pPr>
      <a:lvl6pPr marL="457200" algn="l" rtl="0" eaLnBrk="1" fontAlgn="base" hangingPunct="1">
        <a:spcBef>
          <a:spcPct val="0"/>
        </a:spcBef>
        <a:spcAft>
          <a:spcPct val="0"/>
        </a:spcAft>
        <a:defRPr sz="2800">
          <a:solidFill>
            <a:srgbClr val="00B0F0"/>
          </a:solidFill>
          <a:latin typeface="MetaNormalLF-Roman" pitchFamily="34" charset="0"/>
          <a:cs typeface="Arial" charset="0"/>
        </a:defRPr>
      </a:lvl6pPr>
      <a:lvl7pPr marL="914400" algn="l" rtl="0" eaLnBrk="1" fontAlgn="base" hangingPunct="1">
        <a:spcBef>
          <a:spcPct val="0"/>
        </a:spcBef>
        <a:spcAft>
          <a:spcPct val="0"/>
        </a:spcAft>
        <a:defRPr sz="2800">
          <a:solidFill>
            <a:srgbClr val="00B0F0"/>
          </a:solidFill>
          <a:latin typeface="MetaNormalLF-Roman" pitchFamily="34" charset="0"/>
          <a:cs typeface="Arial" charset="0"/>
        </a:defRPr>
      </a:lvl7pPr>
      <a:lvl8pPr marL="1371600" algn="l" rtl="0" eaLnBrk="1" fontAlgn="base" hangingPunct="1">
        <a:spcBef>
          <a:spcPct val="0"/>
        </a:spcBef>
        <a:spcAft>
          <a:spcPct val="0"/>
        </a:spcAft>
        <a:defRPr sz="2800">
          <a:solidFill>
            <a:srgbClr val="00B0F0"/>
          </a:solidFill>
          <a:latin typeface="MetaNormalLF-Roman" pitchFamily="34" charset="0"/>
          <a:cs typeface="Arial" charset="0"/>
        </a:defRPr>
      </a:lvl8pPr>
      <a:lvl9pPr marL="1828800" algn="l" rtl="0" eaLnBrk="1" fontAlgn="base" hangingPunct="1">
        <a:spcBef>
          <a:spcPct val="0"/>
        </a:spcBef>
        <a:spcAft>
          <a:spcPct val="0"/>
        </a:spcAft>
        <a:defRPr sz="2800">
          <a:solidFill>
            <a:srgbClr val="00B0F0"/>
          </a:solidFill>
          <a:latin typeface="MetaNormalLF-Roman" pitchFamily="34" charset="0"/>
          <a:cs typeface="Arial" charset="0"/>
        </a:defRPr>
      </a:lvl9pPr>
    </p:titleStyle>
    <p:bodyStyle>
      <a:lvl1pPr marL="231775" indent="-231775" algn="l" rtl="0" eaLnBrk="1" fontAlgn="base" hangingPunct="1">
        <a:spcBef>
          <a:spcPct val="20000"/>
        </a:spcBef>
        <a:spcAft>
          <a:spcPct val="0"/>
        </a:spcAft>
        <a:buClr>
          <a:srgbClr val="92D050"/>
        </a:buClr>
        <a:buSzPct val="120000"/>
        <a:buFont typeface="Arial" charset="0"/>
        <a:buChar char="•"/>
        <a:defRPr sz="2400" kern="1200">
          <a:solidFill>
            <a:schemeClr val="bg2">
              <a:lumMod val="75000"/>
            </a:schemeClr>
          </a:solidFill>
          <a:latin typeface="Calibri" pitchFamily="34" charset="0"/>
          <a:ea typeface="+mn-ea"/>
          <a:cs typeface="+mn-cs"/>
        </a:defRPr>
      </a:lvl1pPr>
      <a:lvl2pPr marL="682625" indent="-341313" algn="l" rtl="0" eaLnBrk="1" fontAlgn="base" hangingPunct="1">
        <a:spcBef>
          <a:spcPct val="20000"/>
        </a:spcBef>
        <a:spcAft>
          <a:spcPct val="0"/>
        </a:spcAft>
        <a:buClr>
          <a:srgbClr val="FFC425"/>
        </a:buClr>
        <a:buSzPct val="90000"/>
        <a:buFont typeface="Webdings" pitchFamily="18" charset="2"/>
        <a:buChar char="4"/>
        <a:defRPr sz="2200" kern="1200">
          <a:solidFill>
            <a:schemeClr val="bg2">
              <a:lumMod val="75000"/>
            </a:schemeClr>
          </a:solidFill>
          <a:latin typeface="Calibri" pitchFamily="34" charset="0"/>
          <a:ea typeface="+mn-ea"/>
          <a:cs typeface="+mn-cs"/>
        </a:defRPr>
      </a:lvl2pPr>
      <a:lvl3pPr marL="1143000" indent="-338138" algn="l" rtl="0" eaLnBrk="1" fontAlgn="base" hangingPunct="1">
        <a:spcBef>
          <a:spcPct val="20000"/>
        </a:spcBef>
        <a:spcAft>
          <a:spcPct val="0"/>
        </a:spcAft>
        <a:buClr>
          <a:srgbClr val="B5761B"/>
        </a:buClr>
        <a:buSzPct val="90000"/>
        <a:buFont typeface="Webdings" pitchFamily="18" charset="2"/>
        <a:buChar char="8"/>
        <a:defRPr sz="2000" kern="1200">
          <a:solidFill>
            <a:schemeClr val="bg2">
              <a:lumMod val="75000"/>
            </a:schemeClr>
          </a:solidFill>
          <a:latin typeface="Calibri" pitchFamily="34" charset="0"/>
          <a:ea typeface="+mn-ea"/>
          <a:cs typeface="+mn-cs"/>
        </a:defRPr>
      </a:lvl3pPr>
      <a:lvl4pPr marL="1487488" indent="-231775" algn="l" rtl="0" eaLnBrk="1" fontAlgn="base" hangingPunct="1">
        <a:spcBef>
          <a:spcPct val="20000"/>
        </a:spcBef>
        <a:spcAft>
          <a:spcPct val="0"/>
        </a:spcAft>
        <a:buClr>
          <a:schemeClr val="tx2"/>
        </a:buClr>
        <a:buFont typeface="Wingdings" pitchFamily="2" charset="2"/>
        <a:buChar char="§"/>
        <a:defRPr kern="1200">
          <a:solidFill>
            <a:schemeClr val="bg2">
              <a:lumMod val="75000"/>
            </a:schemeClr>
          </a:solidFill>
          <a:latin typeface="Calibri" pitchFamily="34" charset="0"/>
          <a:ea typeface="+mn-ea"/>
          <a:cs typeface="+mn-cs"/>
        </a:defRPr>
      </a:lvl4pPr>
      <a:lvl5pPr marL="1828800" indent="-231775" algn="l" rtl="0" eaLnBrk="1" fontAlgn="base" hangingPunct="1">
        <a:spcBef>
          <a:spcPct val="20000"/>
        </a:spcBef>
        <a:spcAft>
          <a:spcPct val="0"/>
        </a:spcAft>
        <a:buClr>
          <a:srgbClr val="7030A0"/>
        </a:buClr>
        <a:buSzPct val="110000"/>
        <a:buFont typeface="Arial" charset="0"/>
        <a:buChar char="•"/>
        <a:defRPr kern="1200">
          <a:solidFill>
            <a:schemeClr val="bg2">
              <a:lumMod val="75000"/>
            </a:schemeClr>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21.png"/><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1.png"/><Relationship Id="rId11" Type="http://schemas.openxmlformats.org/officeDocument/2006/relationships/image" Target="../media/image24.pn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2.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4.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4.png"/><Relationship Id="rId7" Type="http://schemas.openxmlformats.org/officeDocument/2006/relationships/image" Target="../media/image2.png"/><Relationship Id="rId12"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38.png"/><Relationship Id="rId11" Type="http://schemas.openxmlformats.org/officeDocument/2006/relationships/image" Target="../media/image39.png"/><Relationship Id="rId5" Type="http://schemas.openxmlformats.org/officeDocument/2006/relationships/image" Target="../media/image35.png"/><Relationship Id="rId10" Type="http://schemas.openxmlformats.org/officeDocument/2006/relationships/image" Target="../media/image25.png"/><Relationship Id="rId4" Type="http://schemas.openxmlformats.org/officeDocument/2006/relationships/image" Target="../media/image36.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0.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0.png"/><Relationship Id="rId7"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16.xml"/><Relationship Id="rId5" Type="http://schemas.openxmlformats.org/officeDocument/2006/relationships/image" Target="../media/image35.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7.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1.png"/><Relationship Id="rId11" Type="http://schemas.openxmlformats.org/officeDocument/2006/relationships/image" Target="../media/image24.pn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2.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686800" y="6629400"/>
            <a:ext cx="457200" cy="228600"/>
          </a:xfrm>
        </p:spPr>
        <p:txBody>
          <a:bodyPr/>
          <a:lstStyle/>
          <a:p>
            <a:pPr>
              <a:defRPr/>
            </a:pPr>
            <a:fld id="{550CDAE9-9707-4120-A90B-FABB84BE074E}" type="slidenum">
              <a:rPr lang="en-US" smtClean="0"/>
              <a:pPr>
                <a:defRPr/>
              </a:pPr>
              <a:t>1</a:t>
            </a:fld>
            <a:endParaRPr lang="en-US" dirty="0"/>
          </a:p>
        </p:txBody>
      </p:sp>
      <p:sp>
        <p:nvSpPr>
          <p:cNvPr id="7" name="Title 5"/>
          <p:cNvSpPr>
            <a:spLocks noGrp="1"/>
          </p:cNvSpPr>
          <p:nvPr>
            <p:ph type="title"/>
          </p:nvPr>
        </p:nvSpPr>
        <p:spPr>
          <a:xfrm>
            <a:off x="1143000" y="2362200"/>
            <a:ext cx="6705600" cy="1905000"/>
          </a:xfrm>
          <a:ln>
            <a:noFill/>
          </a:ln>
        </p:spPr>
        <p:txBody>
          <a:bodyPr/>
          <a:lstStyle/>
          <a:p>
            <a:pPr algn="ctr"/>
            <a:r>
              <a:rPr lang="en-US" sz="5400" dirty="0"/>
              <a:t>STORAGE Virtualization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914400"/>
            <a:ext cx="4800600" cy="4953001"/>
          </a:xfrm>
        </p:spPr>
        <p:txBody>
          <a:bodyPr/>
          <a:lstStyle/>
          <a:p>
            <a:r>
              <a:rPr lang="en-US" sz="2800" dirty="0"/>
              <a:t>Enables VM to directly access LUNs in a storage system</a:t>
            </a:r>
          </a:p>
          <a:p>
            <a:r>
              <a:rPr lang="en-US" sz="2800" dirty="0"/>
              <a:t>Contains a symbolic link on VMFS volume to the LUN</a:t>
            </a:r>
          </a:p>
          <a:p>
            <a:pPr lvl="1"/>
            <a:r>
              <a:rPr lang="en-US" sz="2400" dirty="0"/>
              <a:t>Acts as a proxy that allows direct access to a LUN</a:t>
            </a:r>
          </a:p>
        </p:txBody>
      </p:sp>
      <p:sp>
        <p:nvSpPr>
          <p:cNvPr id="4" name="Title 3"/>
          <p:cNvSpPr>
            <a:spLocks noGrp="1"/>
          </p:cNvSpPr>
          <p:nvPr>
            <p:ph type="title"/>
          </p:nvPr>
        </p:nvSpPr>
        <p:spPr/>
        <p:txBody>
          <a:bodyPr/>
          <a:lstStyle/>
          <a:p>
            <a:r>
              <a:rPr lang="en-US" dirty="0"/>
              <a:t>Raw Device Mapping</a:t>
            </a:r>
          </a:p>
        </p:txBody>
      </p:sp>
      <p:sp>
        <p:nvSpPr>
          <p:cNvPr id="6" name="Slide Number Placeholder 5"/>
          <p:cNvSpPr>
            <a:spLocks noGrp="1"/>
          </p:cNvSpPr>
          <p:nvPr>
            <p:ph type="sldNum" sz="quarter" idx="14"/>
          </p:nvPr>
        </p:nvSpPr>
        <p:spPr/>
        <p:txBody>
          <a:bodyPr/>
          <a:lstStyle/>
          <a:p>
            <a:pPr>
              <a:defRPr/>
            </a:pPr>
            <a:fld id="{D82361C7-9CA3-4A6E-97F2-A1FC064231A9}" type="slidenum">
              <a:rPr lang="en-US" smtClean="0"/>
              <a:pPr>
                <a:defRPr/>
              </a:pPr>
              <a:t>10</a:t>
            </a:fld>
            <a:endParaRPr lang="en-US"/>
          </a:p>
        </p:txBody>
      </p:sp>
      <p:sp>
        <p:nvSpPr>
          <p:cNvPr id="8" name="Text Box 22"/>
          <p:cNvSpPr txBox="1">
            <a:spLocks noChangeArrowheads="1"/>
          </p:cNvSpPr>
          <p:nvPr/>
        </p:nvSpPr>
        <p:spPr bwMode="auto">
          <a:xfrm>
            <a:off x="8356600" y="4038601"/>
            <a:ext cx="838200" cy="523875"/>
          </a:xfrm>
          <a:prstGeom prst="rect">
            <a:avLst/>
          </a:prstGeom>
          <a:noFill/>
          <a:ln w="9525">
            <a:noFill/>
            <a:miter lim="800000"/>
            <a:headEnd/>
            <a:tailEnd/>
          </a:ln>
        </p:spPr>
        <p:txBody>
          <a:bodyPr>
            <a:spAutoFit/>
          </a:bodyPr>
          <a:lstStyle/>
          <a:p>
            <a:pPr algn="ctr">
              <a:spcBef>
                <a:spcPct val="50000"/>
              </a:spcBef>
            </a:pPr>
            <a:r>
              <a:rPr lang="en-US" sz="1400" b="1" dirty="0">
                <a:latin typeface="Calibri" pitchFamily="34" charset="0"/>
              </a:rPr>
              <a:t>VM Content</a:t>
            </a:r>
          </a:p>
        </p:txBody>
      </p:sp>
      <p:pic>
        <p:nvPicPr>
          <p:cNvPr id="9" name="Picture 5" descr="Green Volume.png"/>
          <p:cNvPicPr>
            <a:picLocks noChangeAspect="1"/>
          </p:cNvPicPr>
          <p:nvPr/>
        </p:nvPicPr>
        <p:blipFill>
          <a:blip r:embed="rId3" cstate="print"/>
          <a:srcRect/>
          <a:stretch>
            <a:fillRect/>
          </a:stretch>
        </p:blipFill>
        <p:spPr bwMode="auto">
          <a:xfrm>
            <a:off x="5181600" y="1879600"/>
            <a:ext cx="2832100" cy="1333500"/>
          </a:xfrm>
          <a:prstGeom prst="rect">
            <a:avLst/>
          </a:prstGeom>
          <a:noFill/>
          <a:ln w="9525">
            <a:noFill/>
            <a:miter lim="800000"/>
            <a:headEnd/>
            <a:tailEnd/>
          </a:ln>
        </p:spPr>
      </p:pic>
      <p:sp>
        <p:nvSpPr>
          <p:cNvPr id="10" name="AutoShape 14"/>
          <p:cNvSpPr>
            <a:spLocks noChangeArrowheads="1"/>
          </p:cNvSpPr>
          <p:nvPr/>
        </p:nvSpPr>
        <p:spPr bwMode="auto">
          <a:xfrm>
            <a:off x="6680200" y="2413000"/>
            <a:ext cx="1028700" cy="625475"/>
          </a:xfrm>
          <a:prstGeom prst="roundRect">
            <a:avLst>
              <a:gd name="adj" fmla="val 16667"/>
            </a:avLst>
          </a:prstGeom>
          <a:solidFill>
            <a:srgbClr val="993300">
              <a:alpha val="25098"/>
            </a:srgbClr>
          </a:solidFill>
          <a:ln w="3175">
            <a:solidFill>
              <a:srgbClr val="993300"/>
            </a:solidFill>
            <a:round/>
            <a:headEnd/>
            <a:tailEnd/>
          </a:ln>
        </p:spPr>
        <p:txBody>
          <a:bodyPr wrap="none" anchor="ctr"/>
          <a:lstStyle/>
          <a:p>
            <a:endParaRPr lang="en-US"/>
          </a:p>
        </p:txBody>
      </p:sp>
      <p:pic>
        <p:nvPicPr>
          <p:cNvPr id="13" name="Picture 21" descr="Green Storage.png"/>
          <p:cNvPicPr>
            <a:picLocks noChangeAspect="1"/>
          </p:cNvPicPr>
          <p:nvPr/>
        </p:nvPicPr>
        <p:blipFill>
          <a:blip r:embed="rId4" cstate="print"/>
          <a:srcRect/>
          <a:stretch>
            <a:fillRect/>
          </a:stretch>
        </p:blipFill>
        <p:spPr bwMode="auto">
          <a:xfrm>
            <a:off x="7429500" y="3886201"/>
            <a:ext cx="990600" cy="755650"/>
          </a:xfrm>
          <a:prstGeom prst="rect">
            <a:avLst/>
          </a:prstGeom>
          <a:noFill/>
          <a:ln w="9525">
            <a:noFill/>
            <a:miter lim="800000"/>
            <a:headEnd/>
            <a:tailEnd/>
          </a:ln>
        </p:spPr>
      </p:pic>
      <p:pic>
        <p:nvPicPr>
          <p:cNvPr id="14" name="Picture 17" descr="folder"/>
          <p:cNvPicPr>
            <a:picLocks noChangeAspect="1" noChangeArrowheads="1"/>
          </p:cNvPicPr>
          <p:nvPr/>
        </p:nvPicPr>
        <p:blipFill>
          <a:blip r:embed="rId5" cstate="print"/>
          <a:srcRect/>
          <a:stretch>
            <a:fillRect/>
          </a:stretch>
        </p:blipFill>
        <p:spPr bwMode="auto">
          <a:xfrm>
            <a:off x="7632700" y="4114801"/>
            <a:ext cx="609600" cy="485775"/>
          </a:xfrm>
          <a:prstGeom prst="rect">
            <a:avLst/>
          </a:prstGeom>
          <a:noFill/>
          <a:ln w="9525">
            <a:noFill/>
            <a:miter lim="800000"/>
            <a:headEnd/>
            <a:tailEnd/>
          </a:ln>
        </p:spPr>
      </p:pic>
      <p:sp>
        <p:nvSpPr>
          <p:cNvPr id="15" name="Text Box 19"/>
          <p:cNvSpPr txBox="1">
            <a:spLocks noChangeArrowheads="1"/>
          </p:cNvSpPr>
          <p:nvPr/>
        </p:nvSpPr>
        <p:spPr bwMode="auto">
          <a:xfrm>
            <a:off x="7239000" y="4648201"/>
            <a:ext cx="1371600" cy="523220"/>
          </a:xfrm>
          <a:prstGeom prst="rect">
            <a:avLst/>
          </a:prstGeom>
          <a:noFill/>
          <a:ln w="9525">
            <a:noFill/>
            <a:miter lim="800000"/>
            <a:headEnd/>
            <a:tailEnd/>
          </a:ln>
        </p:spPr>
        <p:txBody>
          <a:bodyPr>
            <a:spAutoFit/>
          </a:bodyPr>
          <a:lstStyle/>
          <a:p>
            <a:pPr algn="ctr">
              <a:spcBef>
                <a:spcPct val="50000"/>
              </a:spcBef>
            </a:pPr>
            <a:r>
              <a:rPr lang="en-US" sz="1400" b="1" dirty="0">
                <a:latin typeface="Calibri" pitchFamily="34" charset="0"/>
              </a:rPr>
              <a:t>LUN on Physical Storage System</a:t>
            </a:r>
          </a:p>
        </p:txBody>
      </p:sp>
      <p:grpSp>
        <p:nvGrpSpPr>
          <p:cNvPr id="16" name="Group 40"/>
          <p:cNvGrpSpPr>
            <a:grpSpLocks/>
          </p:cNvGrpSpPr>
          <p:nvPr/>
        </p:nvGrpSpPr>
        <p:grpSpPr bwMode="auto">
          <a:xfrm>
            <a:off x="5461000" y="685800"/>
            <a:ext cx="723900" cy="928688"/>
            <a:chOff x="3408" y="480"/>
            <a:chExt cx="456" cy="585"/>
          </a:xfrm>
        </p:grpSpPr>
        <p:pic>
          <p:nvPicPr>
            <p:cNvPr id="27" name="Picture 35" descr="vmfinal"/>
            <p:cNvPicPr>
              <a:picLocks noChangeAspect="1" noChangeArrowheads="1"/>
            </p:cNvPicPr>
            <p:nvPr/>
          </p:nvPicPr>
          <p:blipFill>
            <a:blip r:embed="rId6" cstate="print"/>
            <a:srcRect/>
            <a:stretch>
              <a:fillRect/>
            </a:stretch>
          </p:blipFill>
          <p:spPr bwMode="auto">
            <a:xfrm>
              <a:off x="3408" y="480"/>
              <a:ext cx="450" cy="576"/>
            </a:xfrm>
            <a:prstGeom prst="rect">
              <a:avLst/>
            </a:prstGeom>
            <a:noFill/>
            <a:ln w="9525">
              <a:noFill/>
              <a:miter lim="800000"/>
              <a:headEnd/>
              <a:tailEnd/>
            </a:ln>
          </p:spPr>
        </p:pic>
        <p:sp>
          <p:nvSpPr>
            <p:cNvPr id="28" name="Text Box 37"/>
            <p:cNvSpPr txBox="1">
              <a:spLocks noChangeArrowheads="1"/>
            </p:cNvSpPr>
            <p:nvPr/>
          </p:nvSpPr>
          <p:spPr bwMode="auto">
            <a:xfrm>
              <a:off x="3480" y="892"/>
              <a:ext cx="384" cy="173"/>
            </a:xfrm>
            <a:prstGeom prst="rect">
              <a:avLst/>
            </a:prstGeom>
            <a:noFill/>
            <a:ln w="9525">
              <a:noFill/>
              <a:miter lim="800000"/>
              <a:headEnd/>
              <a:tailEnd/>
            </a:ln>
          </p:spPr>
          <p:txBody>
            <a:bodyPr>
              <a:spAutoFit/>
            </a:bodyPr>
            <a:lstStyle/>
            <a:p>
              <a:pPr>
                <a:spcBef>
                  <a:spcPct val="50000"/>
                </a:spcBef>
              </a:pPr>
              <a:r>
                <a:rPr lang="en-US" sz="1200" dirty="0">
                  <a:solidFill>
                    <a:schemeClr val="bg1"/>
                  </a:solidFill>
                  <a:latin typeface="Calibri" pitchFamily="34" charset="0"/>
                </a:rPr>
                <a:t>VM1</a:t>
              </a:r>
            </a:p>
          </p:txBody>
        </p:sp>
      </p:grpSp>
      <p:grpSp>
        <p:nvGrpSpPr>
          <p:cNvPr id="17" name="Group 39"/>
          <p:cNvGrpSpPr>
            <a:grpSpLocks/>
          </p:cNvGrpSpPr>
          <p:nvPr/>
        </p:nvGrpSpPr>
        <p:grpSpPr bwMode="auto">
          <a:xfrm>
            <a:off x="6845300" y="685800"/>
            <a:ext cx="717550" cy="935038"/>
            <a:chOff x="4280" y="480"/>
            <a:chExt cx="452" cy="589"/>
          </a:xfrm>
        </p:grpSpPr>
        <p:pic>
          <p:nvPicPr>
            <p:cNvPr id="25" name="Picture 36" descr="vmfinal"/>
            <p:cNvPicPr>
              <a:picLocks noChangeAspect="1" noChangeArrowheads="1"/>
            </p:cNvPicPr>
            <p:nvPr/>
          </p:nvPicPr>
          <p:blipFill>
            <a:blip r:embed="rId6" cstate="print"/>
            <a:srcRect/>
            <a:stretch>
              <a:fillRect/>
            </a:stretch>
          </p:blipFill>
          <p:spPr bwMode="auto">
            <a:xfrm>
              <a:off x="4280" y="480"/>
              <a:ext cx="450" cy="576"/>
            </a:xfrm>
            <a:prstGeom prst="rect">
              <a:avLst/>
            </a:prstGeom>
            <a:noFill/>
            <a:ln w="9525">
              <a:noFill/>
              <a:miter lim="800000"/>
              <a:headEnd/>
              <a:tailEnd/>
            </a:ln>
          </p:spPr>
        </p:pic>
        <p:sp>
          <p:nvSpPr>
            <p:cNvPr id="26" name="Text Box 38"/>
            <p:cNvSpPr txBox="1">
              <a:spLocks noChangeArrowheads="1"/>
            </p:cNvSpPr>
            <p:nvPr/>
          </p:nvSpPr>
          <p:spPr bwMode="auto">
            <a:xfrm>
              <a:off x="4348" y="896"/>
              <a:ext cx="384" cy="173"/>
            </a:xfrm>
            <a:prstGeom prst="rect">
              <a:avLst/>
            </a:prstGeom>
            <a:noFill/>
            <a:ln w="9525">
              <a:noFill/>
              <a:miter lim="800000"/>
              <a:headEnd/>
              <a:tailEnd/>
            </a:ln>
          </p:spPr>
          <p:txBody>
            <a:bodyPr>
              <a:spAutoFit/>
            </a:bodyPr>
            <a:lstStyle/>
            <a:p>
              <a:pPr>
                <a:spcBef>
                  <a:spcPct val="50000"/>
                </a:spcBef>
              </a:pPr>
              <a:r>
                <a:rPr lang="en-US" sz="1200">
                  <a:solidFill>
                    <a:schemeClr val="bg1"/>
                  </a:solidFill>
                  <a:latin typeface="Calibri" pitchFamily="34" charset="0"/>
                </a:rPr>
                <a:t>VM2</a:t>
              </a:r>
            </a:p>
          </p:txBody>
        </p:sp>
      </p:grpSp>
      <p:sp>
        <p:nvSpPr>
          <p:cNvPr id="18" name="Line 42"/>
          <p:cNvSpPr>
            <a:spLocks noChangeShapeType="1"/>
          </p:cNvSpPr>
          <p:nvPr/>
        </p:nvSpPr>
        <p:spPr bwMode="auto">
          <a:xfrm>
            <a:off x="5822950" y="1600200"/>
            <a:ext cx="0" cy="925513"/>
          </a:xfrm>
          <a:prstGeom prst="line">
            <a:avLst/>
          </a:prstGeom>
          <a:noFill/>
          <a:ln w="12700">
            <a:solidFill>
              <a:srgbClr val="993300"/>
            </a:solidFill>
            <a:round/>
            <a:headEnd/>
            <a:tailEnd type="triangle" w="med" len="med"/>
          </a:ln>
        </p:spPr>
        <p:txBody>
          <a:bodyPr/>
          <a:lstStyle/>
          <a:p>
            <a:endParaRPr lang="en-US"/>
          </a:p>
        </p:txBody>
      </p:sp>
      <p:sp>
        <p:nvSpPr>
          <p:cNvPr id="19" name="Line 43"/>
          <p:cNvSpPr>
            <a:spLocks noChangeShapeType="1"/>
          </p:cNvSpPr>
          <p:nvPr/>
        </p:nvSpPr>
        <p:spPr bwMode="auto">
          <a:xfrm>
            <a:off x="7208838" y="1600200"/>
            <a:ext cx="0" cy="814388"/>
          </a:xfrm>
          <a:prstGeom prst="line">
            <a:avLst/>
          </a:prstGeom>
          <a:noFill/>
          <a:ln w="12700">
            <a:solidFill>
              <a:srgbClr val="993300"/>
            </a:solidFill>
            <a:round/>
            <a:headEnd/>
            <a:tailEnd type="triangle" w="med" len="med"/>
          </a:ln>
        </p:spPr>
        <p:txBody>
          <a:bodyPr/>
          <a:lstStyle/>
          <a:p>
            <a:endParaRPr lang="en-US"/>
          </a:p>
        </p:txBody>
      </p:sp>
      <p:grpSp>
        <p:nvGrpSpPr>
          <p:cNvPr id="20" name="Group 39"/>
          <p:cNvGrpSpPr>
            <a:grpSpLocks/>
          </p:cNvGrpSpPr>
          <p:nvPr/>
        </p:nvGrpSpPr>
        <p:grpSpPr bwMode="auto">
          <a:xfrm>
            <a:off x="7213600" y="3033713"/>
            <a:ext cx="219075" cy="1233488"/>
            <a:chOff x="4488" y="2119"/>
            <a:chExt cx="138" cy="777"/>
          </a:xfrm>
        </p:grpSpPr>
        <p:sp>
          <p:nvSpPr>
            <p:cNvPr id="23" name="Line 44"/>
            <p:cNvSpPr>
              <a:spLocks noChangeShapeType="1"/>
            </p:cNvSpPr>
            <p:nvPr/>
          </p:nvSpPr>
          <p:spPr bwMode="auto">
            <a:xfrm>
              <a:off x="4488" y="2119"/>
              <a:ext cx="0" cy="777"/>
            </a:xfrm>
            <a:prstGeom prst="line">
              <a:avLst/>
            </a:prstGeom>
            <a:noFill/>
            <a:ln w="12700">
              <a:solidFill>
                <a:srgbClr val="993300"/>
              </a:solidFill>
              <a:round/>
              <a:headEnd/>
              <a:tailEnd/>
            </a:ln>
          </p:spPr>
          <p:txBody>
            <a:bodyPr/>
            <a:lstStyle/>
            <a:p>
              <a:endParaRPr lang="en-US"/>
            </a:p>
          </p:txBody>
        </p:sp>
        <p:sp>
          <p:nvSpPr>
            <p:cNvPr id="24" name="Line 45"/>
            <p:cNvSpPr>
              <a:spLocks noChangeShapeType="1"/>
            </p:cNvSpPr>
            <p:nvPr/>
          </p:nvSpPr>
          <p:spPr bwMode="auto">
            <a:xfrm>
              <a:off x="4488" y="2896"/>
              <a:ext cx="138" cy="0"/>
            </a:xfrm>
            <a:prstGeom prst="line">
              <a:avLst/>
            </a:prstGeom>
            <a:noFill/>
            <a:ln w="12700">
              <a:solidFill>
                <a:srgbClr val="993300"/>
              </a:solidFill>
              <a:round/>
              <a:headEnd/>
              <a:tailEnd type="triangle" w="med" len="med"/>
            </a:ln>
          </p:spPr>
          <p:txBody>
            <a:bodyPr/>
            <a:lstStyle/>
            <a:p>
              <a:endParaRPr lang="en-US"/>
            </a:p>
          </p:txBody>
        </p:sp>
      </p:grpSp>
      <p:pic>
        <p:nvPicPr>
          <p:cNvPr id="21" name="Picture 7" descr="folder"/>
          <p:cNvPicPr>
            <a:picLocks noChangeAspect="1" noChangeArrowheads="1"/>
          </p:cNvPicPr>
          <p:nvPr/>
        </p:nvPicPr>
        <p:blipFill>
          <a:blip r:embed="rId7" cstate="print"/>
          <a:srcRect/>
          <a:stretch>
            <a:fillRect/>
          </a:stretch>
        </p:blipFill>
        <p:spPr bwMode="auto">
          <a:xfrm>
            <a:off x="6880225" y="2479675"/>
            <a:ext cx="615950" cy="490538"/>
          </a:xfrm>
          <a:prstGeom prst="rect">
            <a:avLst/>
          </a:prstGeom>
          <a:noFill/>
          <a:ln w="9525">
            <a:noFill/>
            <a:miter lim="800000"/>
            <a:headEnd/>
            <a:tailEnd/>
          </a:ln>
        </p:spPr>
      </p:pic>
      <p:sp>
        <p:nvSpPr>
          <p:cNvPr id="22" name="Text Box 11"/>
          <p:cNvSpPr txBox="1">
            <a:spLocks noChangeArrowheads="1"/>
          </p:cNvSpPr>
          <p:nvPr/>
        </p:nvSpPr>
        <p:spPr bwMode="auto">
          <a:xfrm>
            <a:off x="6769100" y="2565400"/>
            <a:ext cx="838200" cy="428625"/>
          </a:xfrm>
          <a:prstGeom prst="rect">
            <a:avLst/>
          </a:prstGeom>
          <a:noFill/>
          <a:ln w="9525">
            <a:noFill/>
            <a:miter lim="800000"/>
            <a:headEnd/>
            <a:tailEnd/>
          </a:ln>
        </p:spPr>
        <p:txBody>
          <a:bodyPr>
            <a:spAutoFit/>
          </a:bodyPr>
          <a:lstStyle/>
          <a:p>
            <a:pPr algn="ctr">
              <a:spcBef>
                <a:spcPct val="50000"/>
              </a:spcBef>
            </a:pPr>
            <a:r>
              <a:rPr lang="en-US" sz="1100" dirty="0">
                <a:latin typeface="Calibri" pitchFamily="34" charset="0"/>
              </a:rPr>
              <a:t>Mapping File</a:t>
            </a:r>
          </a:p>
        </p:txBody>
      </p:sp>
      <p:sp>
        <p:nvSpPr>
          <p:cNvPr id="29" name="Text Box 19"/>
          <p:cNvSpPr txBox="1">
            <a:spLocks noChangeArrowheads="1"/>
          </p:cNvSpPr>
          <p:nvPr/>
        </p:nvSpPr>
        <p:spPr bwMode="auto">
          <a:xfrm>
            <a:off x="5943600" y="3276600"/>
            <a:ext cx="1371600" cy="307975"/>
          </a:xfrm>
          <a:prstGeom prst="rect">
            <a:avLst/>
          </a:prstGeom>
          <a:noFill/>
          <a:ln w="9525">
            <a:noFill/>
            <a:miter lim="800000"/>
            <a:headEnd/>
            <a:tailEnd/>
          </a:ln>
        </p:spPr>
        <p:txBody>
          <a:bodyPr>
            <a:spAutoFit/>
          </a:bodyPr>
          <a:lstStyle/>
          <a:p>
            <a:pPr algn="ctr">
              <a:spcBef>
                <a:spcPct val="50000"/>
              </a:spcBef>
            </a:pPr>
            <a:r>
              <a:rPr lang="en-US" sz="1400" b="1" dirty="0">
                <a:latin typeface="Calibri" pitchFamily="34" charset="0"/>
              </a:rPr>
              <a:t>VMFS Volume</a:t>
            </a:r>
          </a:p>
        </p:txBody>
      </p:sp>
      <p:sp>
        <p:nvSpPr>
          <p:cNvPr id="32" name="Text Box 40"/>
          <p:cNvSpPr txBox="1">
            <a:spLocks noChangeArrowheads="1"/>
          </p:cNvSpPr>
          <p:nvPr/>
        </p:nvSpPr>
        <p:spPr bwMode="auto">
          <a:xfrm>
            <a:off x="7151688" y="3662363"/>
            <a:ext cx="73025" cy="234950"/>
          </a:xfrm>
          <a:prstGeom prst="rect">
            <a:avLst/>
          </a:prstGeom>
          <a:noFill/>
          <a:ln w="12700" algn="ctr">
            <a:noFill/>
            <a:miter lim="800000"/>
            <a:headEnd/>
            <a:tailEnd/>
          </a:ln>
        </p:spPr>
        <p:txBody>
          <a:bodyPr vert="eaVert" wrap="none" lIns="0" tIns="0" rIns="0" bIns="0">
            <a:spAutoFit/>
          </a:bodyPr>
          <a:lstStyle/>
          <a:p>
            <a:pPr marL="234950" indent="-234950" defTabSz="890588">
              <a:tabLst>
                <a:tab pos="6985000" algn="l"/>
                <a:tab pos="7185025" algn="l"/>
                <a:tab pos="7837488" algn="l"/>
              </a:tabLst>
            </a:pPr>
            <a:r>
              <a:rPr lang="en-US">
                <a:solidFill>
                  <a:srgbClr val="10100F"/>
                </a:solidFill>
                <a:latin typeface="Arial" charset="0"/>
              </a:rPr>
              <a:t>	</a:t>
            </a:r>
          </a:p>
        </p:txBody>
      </p:sp>
      <p:pic>
        <p:nvPicPr>
          <p:cNvPr id="35" name="Picture 17" descr="folder"/>
          <p:cNvPicPr>
            <a:picLocks noChangeAspect="1" noChangeArrowheads="1"/>
          </p:cNvPicPr>
          <p:nvPr/>
        </p:nvPicPr>
        <p:blipFill>
          <a:blip r:embed="rId5" cstate="print"/>
          <a:srcRect/>
          <a:stretch>
            <a:fillRect/>
          </a:stretch>
        </p:blipFill>
        <p:spPr bwMode="auto">
          <a:xfrm>
            <a:off x="5486400" y="2562225"/>
            <a:ext cx="609600" cy="485775"/>
          </a:xfrm>
          <a:prstGeom prst="rect">
            <a:avLst/>
          </a:prstGeom>
          <a:noFill/>
          <a:ln w="9525">
            <a:noFill/>
            <a:miter lim="800000"/>
            <a:headEnd/>
            <a:tailEnd/>
          </a:ln>
        </p:spPr>
      </p:pic>
      <p:sp>
        <p:nvSpPr>
          <p:cNvPr id="12" name="Text Box 9"/>
          <p:cNvSpPr txBox="1">
            <a:spLocks noChangeArrowheads="1"/>
          </p:cNvSpPr>
          <p:nvPr/>
        </p:nvSpPr>
        <p:spPr bwMode="auto">
          <a:xfrm>
            <a:off x="5359400" y="2619375"/>
            <a:ext cx="800100" cy="428625"/>
          </a:xfrm>
          <a:prstGeom prst="rect">
            <a:avLst/>
          </a:prstGeom>
          <a:noFill/>
          <a:ln w="9525">
            <a:noFill/>
            <a:miter lim="800000"/>
            <a:headEnd/>
            <a:tailEnd/>
          </a:ln>
        </p:spPr>
        <p:txBody>
          <a:bodyPr>
            <a:spAutoFit/>
          </a:bodyPr>
          <a:lstStyle/>
          <a:p>
            <a:pPr algn="ctr">
              <a:spcBef>
                <a:spcPct val="50000"/>
              </a:spcBef>
            </a:pPr>
            <a:r>
              <a:rPr lang="en-US" sz="1100" dirty="0">
                <a:latin typeface="Calibri" pitchFamily="34" charset="0"/>
              </a:rPr>
              <a:t>VM Content</a:t>
            </a:r>
          </a:p>
        </p:txBody>
      </p:sp>
      <p:sp>
        <p:nvSpPr>
          <p:cNvPr id="36" name="Text Box 40"/>
          <p:cNvSpPr txBox="1">
            <a:spLocks noChangeArrowheads="1"/>
          </p:cNvSpPr>
          <p:nvPr/>
        </p:nvSpPr>
        <p:spPr bwMode="auto">
          <a:xfrm>
            <a:off x="2757488" y="5371034"/>
            <a:ext cx="73025" cy="234950"/>
          </a:xfrm>
          <a:prstGeom prst="rect">
            <a:avLst/>
          </a:prstGeom>
          <a:noFill/>
          <a:ln w="12700" algn="ctr">
            <a:noFill/>
            <a:miter lim="800000"/>
            <a:headEnd/>
            <a:tailEnd/>
          </a:ln>
        </p:spPr>
        <p:txBody>
          <a:bodyPr vert="eaVert" wrap="none" lIns="0" tIns="0" rIns="0" bIns="0">
            <a:spAutoFit/>
          </a:bodyPr>
          <a:lstStyle/>
          <a:p>
            <a:pPr marL="234950" indent="-234950" defTabSz="890588">
              <a:tabLst>
                <a:tab pos="6985000" algn="l"/>
                <a:tab pos="7185025" algn="l"/>
                <a:tab pos="7837488" algn="l"/>
              </a:tabLst>
            </a:pPr>
            <a:r>
              <a:rPr lang="en-US">
                <a:solidFill>
                  <a:srgbClr val="10100F"/>
                </a:solidFill>
                <a:latin typeface="Arial" charset="0"/>
              </a:rPr>
              <a:t>	</a:t>
            </a:r>
          </a:p>
        </p:txBody>
      </p:sp>
      <p:sp>
        <p:nvSpPr>
          <p:cNvPr id="37" name="Rectangle 36"/>
          <p:cNvSpPr/>
          <p:nvPr/>
        </p:nvSpPr>
        <p:spPr>
          <a:xfrm>
            <a:off x="685800" y="4307409"/>
            <a:ext cx="5867400" cy="1407591"/>
          </a:xfrm>
          <a:prstGeom prst="rect">
            <a:avLst/>
          </a:prstGeom>
          <a:solidFill>
            <a:schemeClr val="bg1">
              <a:lumMod val="95000"/>
            </a:schemeClr>
          </a:solidFill>
          <a:ln>
            <a:solidFill>
              <a:srgbClr val="2C95DD"/>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182880" tIns="182880" rIns="182880" bIns="113792" spcCol="1270" anchor="ctr"/>
          <a:lstStyle/>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b="0" dirty="0">
                <a:solidFill>
                  <a:schemeClr val="tx1"/>
                </a:solidFill>
                <a:latin typeface="Calibri" pitchFamily="34" charset="0"/>
              </a:rPr>
              <a:t>Provides solution when huge volume of data on LUN is not practical to move onto virtual disk </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Enables clustering the VM with physical machine</a:t>
            </a:r>
            <a:endParaRPr lang="en-US" sz="2000" b="0" dirty="0">
              <a:solidFill>
                <a:schemeClr val="tx1"/>
              </a:solidFill>
              <a:latin typeface="Calibri" pitchFamily="34" charset="0"/>
            </a:endParaRPr>
          </a:p>
        </p:txBody>
      </p:sp>
      <p:sp>
        <p:nvSpPr>
          <p:cNvPr id="38" name="Rounded Rectangle 4"/>
          <p:cNvSpPr/>
          <p:nvPr/>
        </p:nvSpPr>
        <p:spPr>
          <a:xfrm>
            <a:off x="879801" y="4114800"/>
            <a:ext cx="1344168" cy="329184"/>
          </a:xfrm>
          <a:prstGeom prst="rect">
            <a:avLst/>
          </a:prstGeom>
        </p:spPr>
        <p:style>
          <a:lnRef idx="0">
            <a:schemeClr val="accent1"/>
          </a:lnRef>
          <a:fillRef idx="3">
            <a:schemeClr val="accent1"/>
          </a:fillRef>
          <a:effectRef idx="3">
            <a:schemeClr val="accent1"/>
          </a:effectRef>
          <a:fontRef idx="minor">
            <a:schemeClr val="lt1"/>
          </a:fontRef>
        </p:style>
        <p:txBody>
          <a:bodyPr lIns="101362" tIns="0" rIns="101362" bIns="0" spcCol="1270" anchor="ctr"/>
          <a:lstStyle/>
          <a:p>
            <a:pPr algn="ctr" defTabSz="800100">
              <a:lnSpc>
                <a:spcPct val="90000"/>
              </a:lnSpc>
              <a:spcAft>
                <a:spcPct val="35000"/>
              </a:spcAft>
              <a:defRPr/>
            </a:pPr>
            <a:r>
              <a:rPr lang="en-US" sz="1600" dirty="0">
                <a:latin typeface="Calibri" pitchFamily="34" charset="0"/>
              </a:rPr>
              <a:t>Benefits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914400"/>
            <a:ext cx="4953000" cy="4953001"/>
          </a:xfrm>
        </p:spPr>
        <p:txBody>
          <a:bodyPr/>
          <a:lstStyle/>
          <a:p>
            <a:r>
              <a:rPr lang="en-US" sz="2800" dirty="0"/>
              <a:t>Hypervisor uses NFS protocol to access NAS file system </a:t>
            </a:r>
          </a:p>
          <a:p>
            <a:pPr lvl="1"/>
            <a:r>
              <a:rPr lang="en-US" sz="2400" dirty="0"/>
              <a:t>NAS - Network Attached Storage</a:t>
            </a:r>
          </a:p>
          <a:p>
            <a:r>
              <a:rPr lang="en-US" sz="2800" dirty="0"/>
              <a:t>NFS volumes are created on NAS device</a:t>
            </a:r>
          </a:p>
          <a:p>
            <a:pPr lvl="1"/>
            <a:r>
              <a:rPr lang="en-US" sz="2400" dirty="0"/>
              <a:t>Provide storage to VM</a:t>
            </a:r>
          </a:p>
          <a:p>
            <a:pPr lvl="1"/>
            <a:r>
              <a:rPr lang="en-US" sz="2400" dirty="0"/>
              <a:t>Accessed by multiple compute systems simultaneously </a:t>
            </a:r>
          </a:p>
          <a:p>
            <a:endParaRPr lang="en-US" dirty="0"/>
          </a:p>
        </p:txBody>
      </p:sp>
      <p:sp>
        <p:nvSpPr>
          <p:cNvPr id="4" name="Title 3"/>
          <p:cNvSpPr>
            <a:spLocks noGrp="1"/>
          </p:cNvSpPr>
          <p:nvPr>
            <p:ph type="title"/>
          </p:nvPr>
        </p:nvSpPr>
        <p:spPr/>
        <p:txBody>
          <a:bodyPr/>
          <a:lstStyle/>
          <a:p>
            <a:r>
              <a:rPr lang="en-US" dirty="0"/>
              <a:t>Network File System</a:t>
            </a:r>
          </a:p>
        </p:txBody>
      </p:sp>
      <p:sp>
        <p:nvSpPr>
          <p:cNvPr id="6" name="Slide Number Placeholder 5"/>
          <p:cNvSpPr>
            <a:spLocks noGrp="1"/>
          </p:cNvSpPr>
          <p:nvPr>
            <p:ph type="sldNum" sz="quarter" idx="14"/>
          </p:nvPr>
        </p:nvSpPr>
        <p:spPr/>
        <p:txBody>
          <a:bodyPr/>
          <a:lstStyle/>
          <a:p>
            <a:pPr>
              <a:defRPr/>
            </a:pPr>
            <a:fld id="{D82361C7-9CA3-4A6E-97F2-A1FC064231A9}" type="slidenum">
              <a:rPr lang="en-US" smtClean="0"/>
              <a:pPr>
                <a:defRPr/>
              </a:pPr>
              <a:t>11</a:t>
            </a:fld>
            <a:endParaRPr lang="en-US"/>
          </a:p>
        </p:txBody>
      </p:sp>
      <p:sp>
        <p:nvSpPr>
          <p:cNvPr id="8" name="Text Box 72"/>
          <p:cNvSpPr txBox="1">
            <a:spLocks noChangeArrowheads="1"/>
          </p:cNvSpPr>
          <p:nvPr/>
        </p:nvSpPr>
        <p:spPr bwMode="auto">
          <a:xfrm>
            <a:off x="5330882" y="4604407"/>
            <a:ext cx="1281859" cy="375471"/>
          </a:xfrm>
          <a:prstGeom prst="rect">
            <a:avLst/>
          </a:prstGeom>
          <a:noFill/>
          <a:ln w="9525">
            <a:noFill/>
            <a:miter lim="800000"/>
            <a:headEnd/>
            <a:tailEnd/>
          </a:ln>
        </p:spPr>
        <p:txBody>
          <a:bodyPr wrap="none" lIns="128001" tIns="64000" rIns="128001" bIns="64000">
            <a:spAutoFit/>
          </a:bodyPr>
          <a:lstStyle/>
          <a:p>
            <a:r>
              <a:rPr lang="en-US" sz="1600" b="1" dirty="0">
                <a:latin typeface="Calibri" pitchFamily="34" charset="0"/>
              </a:rPr>
              <a:t>NFS Volume</a:t>
            </a:r>
          </a:p>
        </p:txBody>
      </p:sp>
      <p:pic>
        <p:nvPicPr>
          <p:cNvPr id="9" name="Picture 5" descr="Green Volume.png"/>
          <p:cNvPicPr>
            <a:picLocks noChangeAspect="1"/>
          </p:cNvPicPr>
          <p:nvPr/>
        </p:nvPicPr>
        <p:blipFill>
          <a:blip r:embed="rId3" cstate="print"/>
          <a:srcRect/>
          <a:stretch>
            <a:fillRect/>
          </a:stretch>
        </p:blipFill>
        <p:spPr bwMode="auto">
          <a:xfrm>
            <a:off x="5670550" y="3352800"/>
            <a:ext cx="3095625" cy="1154112"/>
          </a:xfrm>
          <a:prstGeom prst="rect">
            <a:avLst/>
          </a:prstGeom>
          <a:noFill/>
          <a:ln w="9525">
            <a:noFill/>
            <a:miter lim="800000"/>
            <a:headEnd/>
            <a:tailEnd/>
          </a:ln>
        </p:spPr>
      </p:pic>
      <p:grpSp>
        <p:nvGrpSpPr>
          <p:cNvPr id="10" name="Group 109"/>
          <p:cNvGrpSpPr>
            <a:grpSpLocks/>
          </p:cNvGrpSpPr>
          <p:nvPr/>
        </p:nvGrpSpPr>
        <p:grpSpPr bwMode="auto">
          <a:xfrm>
            <a:off x="5607965" y="3967162"/>
            <a:ext cx="763351" cy="360363"/>
            <a:chOff x="4749757" y="4105275"/>
            <a:chExt cx="888863" cy="381000"/>
          </a:xfrm>
        </p:grpSpPr>
        <p:pic>
          <p:nvPicPr>
            <p:cNvPr id="39" name="Picture 17" descr="Blue Storage.png"/>
            <p:cNvPicPr>
              <a:picLocks noChangeAspect="1"/>
            </p:cNvPicPr>
            <p:nvPr/>
          </p:nvPicPr>
          <p:blipFill>
            <a:blip r:embed="rId4" cstate="print"/>
            <a:srcRect/>
            <a:stretch>
              <a:fillRect/>
            </a:stretch>
          </p:blipFill>
          <p:spPr bwMode="auto">
            <a:xfrm>
              <a:off x="4857750" y="4105275"/>
              <a:ext cx="685800" cy="381000"/>
            </a:xfrm>
            <a:prstGeom prst="rect">
              <a:avLst/>
            </a:prstGeom>
            <a:noFill/>
            <a:ln w="9525">
              <a:noFill/>
              <a:miter lim="800000"/>
              <a:headEnd/>
              <a:tailEnd/>
            </a:ln>
          </p:spPr>
        </p:pic>
        <p:sp>
          <p:nvSpPr>
            <p:cNvPr id="40" name="Text Box 68"/>
            <p:cNvSpPr txBox="1">
              <a:spLocks noChangeArrowheads="1"/>
            </p:cNvSpPr>
            <p:nvPr/>
          </p:nvSpPr>
          <p:spPr bwMode="auto">
            <a:xfrm>
              <a:off x="4749757" y="4207658"/>
              <a:ext cx="888863" cy="260321"/>
            </a:xfrm>
            <a:prstGeom prst="rect">
              <a:avLst/>
            </a:prstGeom>
            <a:noFill/>
            <a:ln w="9525">
              <a:noFill/>
              <a:miter lim="800000"/>
              <a:headEnd/>
              <a:tailEnd/>
            </a:ln>
          </p:spPr>
          <p:txBody>
            <a:bodyPr wrap="none">
              <a:spAutoFit/>
            </a:bodyPr>
            <a:lstStyle/>
            <a:p>
              <a:pPr algn="ctr"/>
              <a:r>
                <a:rPr lang="en-US" sz="1000" dirty="0">
                  <a:latin typeface="Calibri" pitchFamily="34" charset="0"/>
                </a:rPr>
                <a:t>Virtual disk</a:t>
              </a:r>
            </a:p>
          </p:txBody>
        </p:sp>
      </p:grpSp>
      <p:pic>
        <p:nvPicPr>
          <p:cNvPr id="11" name="Picture 25" descr="Red Storage.png"/>
          <p:cNvPicPr>
            <a:picLocks noChangeAspect="1"/>
          </p:cNvPicPr>
          <p:nvPr/>
        </p:nvPicPr>
        <p:blipFill>
          <a:blip r:embed="rId5" cstate="print"/>
          <a:srcRect/>
          <a:stretch>
            <a:fillRect/>
          </a:stretch>
        </p:blipFill>
        <p:spPr bwMode="auto">
          <a:xfrm>
            <a:off x="6523038" y="3992562"/>
            <a:ext cx="588962" cy="357188"/>
          </a:xfrm>
          <a:prstGeom prst="rect">
            <a:avLst/>
          </a:prstGeom>
          <a:noFill/>
          <a:ln w="9525">
            <a:noFill/>
            <a:miter lim="800000"/>
            <a:headEnd/>
            <a:tailEnd/>
          </a:ln>
        </p:spPr>
      </p:pic>
      <p:pic>
        <p:nvPicPr>
          <p:cNvPr id="12" name="Picture 13" descr="Tan Storage.png"/>
          <p:cNvPicPr>
            <a:picLocks noChangeAspect="1"/>
          </p:cNvPicPr>
          <p:nvPr/>
        </p:nvPicPr>
        <p:blipFill>
          <a:blip r:embed="rId6" cstate="print"/>
          <a:srcRect/>
          <a:stretch>
            <a:fillRect/>
          </a:stretch>
        </p:blipFill>
        <p:spPr bwMode="auto">
          <a:xfrm>
            <a:off x="7378700" y="3992562"/>
            <a:ext cx="577850" cy="369888"/>
          </a:xfrm>
          <a:prstGeom prst="rect">
            <a:avLst/>
          </a:prstGeom>
          <a:noFill/>
          <a:ln w="9525">
            <a:noFill/>
            <a:miter lim="800000"/>
            <a:headEnd/>
            <a:tailEnd/>
          </a:ln>
        </p:spPr>
      </p:pic>
      <p:pic>
        <p:nvPicPr>
          <p:cNvPr id="13" name="Picture 6" descr="Orange Volume.png"/>
          <p:cNvPicPr>
            <a:picLocks noChangeAspect="1"/>
          </p:cNvPicPr>
          <p:nvPr/>
        </p:nvPicPr>
        <p:blipFill>
          <a:blip r:embed="rId7" cstate="print"/>
          <a:srcRect/>
          <a:stretch>
            <a:fillRect/>
          </a:stretch>
        </p:blipFill>
        <p:spPr bwMode="auto">
          <a:xfrm>
            <a:off x="8131175" y="3976687"/>
            <a:ext cx="590550" cy="366713"/>
          </a:xfrm>
          <a:prstGeom prst="rect">
            <a:avLst/>
          </a:prstGeom>
          <a:noFill/>
          <a:ln w="9525">
            <a:noFill/>
            <a:miter lim="800000"/>
            <a:headEnd/>
            <a:tailEnd/>
          </a:ln>
        </p:spPr>
      </p:pic>
      <p:sp>
        <p:nvSpPr>
          <p:cNvPr id="14" name="Text Box 68"/>
          <p:cNvSpPr txBox="1">
            <a:spLocks noChangeArrowheads="1"/>
          </p:cNvSpPr>
          <p:nvPr/>
        </p:nvSpPr>
        <p:spPr bwMode="auto">
          <a:xfrm>
            <a:off x="6427114" y="4105275"/>
            <a:ext cx="763351" cy="246221"/>
          </a:xfrm>
          <a:prstGeom prst="rect">
            <a:avLst/>
          </a:prstGeom>
          <a:noFill/>
          <a:ln w="9525">
            <a:noFill/>
            <a:miter lim="800000"/>
            <a:headEnd/>
            <a:tailEnd/>
          </a:ln>
        </p:spPr>
        <p:txBody>
          <a:bodyPr wrap="none">
            <a:spAutoFit/>
          </a:bodyPr>
          <a:lstStyle/>
          <a:p>
            <a:pPr algn="ctr"/>
            <a:r>
              <a:rPr lang="en-US" sz="1000" dirty="0">
                <a:latin typeface="Calibri" pitchFamily="34" charset="0"/>
              </a:rPr>
              <a:t>Virtual disk</a:t>
            </a:r>
          </a:p>
        </p:txBody>
      </p:sp>
      <p:sp>
        <p:nvSpPr>
          <p:cNvPr id="15" name="Text Box 68"/>
          <p:cNvSpPr txBox="1">
            <a:spLocks noChangeArrowheads="1"/>
          </p:cNvSpPr>
          <p:nvPr/>
        </p:nvSpPr>
        <p:spPr bwMode="auto">
          <a:xfrm>
            <a:off x="7278014" y="4095750"/>
            <a:ext cx="763351" cy="246221"/>
          </a:xfrm>
          <a:prstGeom prst="rect">
            <a:avLst/>
          </a:prstGeom>
          <a:noFill/>
          <a:ln w="9525">
            <a:noFill/>
            <a:miter lim="800000"/>
            <a:headEnd/>
            <a:tailEnd/>
          </a:ln>
        </p:spPr>
        <p:txBody>
          <a:bodyPr wrap="none">
            <a:spAutoFit/>
          </a:bodyPr>
          <a:lstStyle/>
          <a:p>
            <a:pPr algn="ctr"/>
            <a:r>
              <a:rPr lang="en-US" sz="1000" dirty="0">
                <a:latin typeface="Calibri" pitchFamily="34" charset="0"/>
              </a:rPr>
              <a:t>Virtual disk</a:t>
            </a:r>
          </a:p>
        </p:txBody>
      </p:sp>
      <p:sp>
        <p:nvSpPr>
          <p:cNvPr id="16" name="Text Box 68"/>
          <p:cNvSpPr txBox="1">
            <a:spLocks noChangeArrowheads="1"/>
          </p:cNvSpPr>
          <p:nvPr/>
        </p:nvSpPr>
        <p:spPr bwMode="auto">
          <a:xfrm>
            <a:off x="8055888" y="4068762"/>
            <a:ext cx="763351" cy="246221"/>
          </a:xfrm>
          <a:prstGeom prst="rect">
            <a:avLst/>
          </a:prstGeom>
          <a:noFill/>
          <a:ln w="9525">
            <a:noFill/>
            <a:miter lim="800000"/>
            <a:headEnd/>
            <a:tailEnd/>
          </a:ln>
        </p:spPr>
        <p:txBody>
          <a:bodyPr wrap="none">
            <a:spAutoFit/>
          </a:bodyPr>
          <a:lstStyle/>
          <a:p>
            <a:pPr algn="ctr"/>
            <a:r>
              <a:rPr lang="en-US" sz="1000" dirty="0">
                <a:latin typeface="Calibri" pitchFamily="34" charset="0"/>
              </a:rPr>
              <a:t>Virtual disk</a:t>
            </a:r>
          </a:p>
        </p:txBody>
      </p:sp>
      <p:sp>
        <p:nvSpPr>
          <p:cNvPr id="17" name="Text Box 72"/>
          <p:cNvSpPr txBox="1">
            <a:spLocks noChangeArrowheads="1"/>
          </p:cNvSpPr>
          <p:nvPr/>
        </p:nvSpPr>
        <p:spPr bwMode="auto">
          <a:xfrm>
            <a:off x="5392738" y="635000"/>
            <a:ext cx="1187346" cy="375471"/>
          </a:xfrm>
          <a:prstGeom prst="rect">
            <a:avLst/>
          </a:prstGeom>
          <a:noFill/>
          <a:ln w="9525">
            <a:noFill/>
            <a:miter lim="800000"/>
            <a:headEnd/>
            <a:tailEnd/>
          </a:ln>
        </p:spPr>
        <p:txBody>
          <a:bodyPr wrap="none" lIns="128001" tIns="64000" rIns="128001" bIns="64000">
            <a:spAutoFit/>
          </a:bodyPr>
          <a:lstStyle/>
          <a:p>
            <a:r>
              <a:rPr lang="en-US" sz="1600" b="1" dirty="0">
                <a:latin typeface="Calibri" pitchFamily="34" charset="0"/>
              </a:rPr>
              <a:t>Compute 1</a:t>
            </a:r>
          </a:p>
        </p:txBody>
      </p:sp>
      <p:sp>
        <p:nvSpPr>
          <p:cNvPr id="18" name="Text Box 72"/>
          <p:cNvSpPr txBox="1">
            <a:spLocks noChangeArrowheads="1"/>
          </p:cNvSpPr>
          <p:nvPr/>
        </p:nvSpPr>
        <p:spPr bwMode="auto">
          <a:xfrm>
            <a:off x="7627938" y="609600"/>
            <a:ext cx="1187346" cy="375471"/>
          </a:xfrm>
          <a:prstGeom prst="rect">
            <a:avLst/>
          </a:prstGeom>
          <a:noFill/>
          <a:ln w="9525">
            <a:noFill/>
            <a:miter lim="800000"/>
            <a:headEnd/>
            <a:tailEnd/>
          </a:ln>
        </p:spPr>
        <p:txBody>
          <a:bodyPr wrap="none" lIns="128001" tIns="64000" rIns="128001" bIns="64000">
            <a:spAutoFit/>
          </a:bodyPr>
          <a:lstStyle/>
          <a:p>
            <a:r>
              <a:rPr lang="en-US" sz="1600" b="1" dirty="0">
                <a:latin typeface="Calibri" pitchFamily="34" charset="0"/>
              </a:rPr>
              <a:t>Compute 2</a:t>
            </a:r>
          </a:p>
        </p:txBody>
      </p:sp>
      <p:grpSp>
        <p:nvGrpSpPr>
          <p:cNvPr id="19" name="Group 95"/>
          <p:cNvGrpSpPr>
            <a:grpSpLocks/>
          </p:cNvGrpSpPr>
          <p:nvPr/>
        </p:nvGrpSpPr>
        <p:grpSpPr bwMode="auto">
          <a:xfrm>
            <a:off x="5257800" y="1016000"/>
            <a:ext cx="1592263" cy="1254125"/>
            <a:chOff x="9296400" y="762000"/>
            <a:chExt cx="2133600" cy="1524000"/>
          </a:xfrm>
        </p:grpSpPr>
        <p:pic>
          <p:nvPicPr>
            <p:cNvPr id="32" name="Picture 88" descr="Physical Layer Bar.png"/>
            <p:cNvPicPr>
              <a:picLocks noChangeAspect="1"/>
            </p:cNvPicPr>
            <p:nvPr/>
          </p:nvPicPr>
          <p:blipFill>
            <a:blip r:embed="rId8" cstate="print"/>
            <a:srcRect/>
            <a:stretch>
              <a:fillRect/>
            </a:stretch>
          </p:blipFill>
          <p:spPr bwMode="auto">
            <a:xfrm>
              <a:off x="9296400" y="762000"/>
              <a:ext cx="2133600" cy="1524000"/>
            </a:xfrm>
            <a:prstGeom prst="rect">
              <a:avLst/>
            </a:prstGeom>
            <a:noFill/>
            <a:ln w="9525">
              <a:noFill/>
              <a:miter lim="800000"/>
              <a:headEnd/>
              <a:tailEnd/>
            </a:ln>
          </p:spPr>
        </p:pic>
        <p:grpSp>
          <p:nvGrpSpPr>
            <p:cNvPr id="33" name="Group 91"/>
            <p:cNvGrpSpPr>
              <a:grpSpLocks/>
            </p:cNvGrpSpPr>
            <p:nvPr/>
          </p:nvGrpSpPr>
          <p:grpSpPr bwMode="auto">
            <a:xfrm>
              <a:off x="9448800" y="990600"/>
              <a:ext cx="871656" cy="1121571"/>
              <a:chOff x="9982200" y="2514600"/>
              <a:chExt cx="871656" cy="1121571"/>
            </a:xfrm>
          </p:grpSpPr>
          <p:pic>
            <p:nvPicPr>
              <p:cNvPr id="37" name="Picture 90" descr="VM.png"/>
              <p:cNvPicPr>
                <a:picLocks noChangeAspect="1"/>
              </p:cNvPicPr>
              <p:nvPr/>
            </p:nvPicPr>
            <p:blipFill>
              <a:blip r:embed="rId9" cstate="print"/>
              <a:srcRect/>
              <a:stretch>
                <a:fillRect/>
              </a:stretch>
            </p:blipFill>
            <p:spPr bwMode="auto">
              <a:xfrm>
                <a:off x="9982200" y="2514600"/>
                <a:ext cx="871656" cy="1121571"/>
              </a:xfrm>
              <a:prstGeom prst="rect">
                <a:avLst/>
              </a:prstGeom>
              <a:noFill/>
              <a:ln w="9525">
                <a:noFill/>
                <a:miter lim="800000"/>
                <a:headEnd/>
                <a:tailEnd/>
              </a:ln>
            </p:spPr>
          </p:pic>
          <p:pic>
            <p:nvPicPr>
              <p:cNvPr id="38" name="Picture 89" descr="AP_OS Single.png"/>
              <p:cNvPicPr>
                <a:picLocks noChangeAspect="1"/>
              </p:cNvPicPr>
              <p:nvPr/>
            </p:nvPicPr>
            <p:blipFill>
              <a:blip r:embed="rId10" cstate="print"/>
              <a:srcRect/>
              <a:stretch>
                <a:fillRect/>
              </a:stretch>
            </p:blipFill>
            <p:spPr bwMode="auto">
              <a:xfrm>
                <a:off x="10185400" y="2590800"/>
                <a:ext cx="475449" cy="768033"/>
              </a:xfrm>
              <a:prstGeom prst="rect">
                <a:avLst/>
              </a:prstGeom>
              <a:noFill/>
              <a:ln w="9525">
                <a:noFill/>
                <a:miter lim="800000"/>
                <a:headEnd/>
                <a:tailEnd/>
              </a:ln>
            </p:spPr>
          </p:pic>
        </p:grpSp>
        <p:grpSp>
          <p:nvGrpSpPr>
            <p:cNvPr id="34" name="Group 92"/>
            <p:cNvGrpSpPr>
              <a:grpSpLocks/>
            </p:cNvGrpSpPr>
            <p:nvPr/>
          </p:nvGrpSpPr>
          <p:grpSpPr bwMode="auto">
            <a:xfrm>
              <a:off x="10405944" y="990600"/>
              <a:ext cx="871656" cy="1121571"/>
              <a:chOff x="9982200" y="2514600"/>
              <a:chExt cx="871656" cy="1121571"/>
            </a:xfrm>
          </p:grpSpPr>
          <p:pic>
            <p:nvPicPr>
              <p:cNvPr id="35" name="Picture 93" descr="VM.png"/>
              <p:cNvPicPr>
                <a:picLocks noChangeAspect="1"/>
              </p:cNvPicPr>
              <p:nvPr/>
            </p:nvPicPr>
            <p:blipFill>
              <a:blip r:embed="rId9" cstate="print"/>
              <a:srcRect/>
              <a:stretch>
                <a:fillRect/>
              </a:stretch>
            </p:blipFill>
            <p:spPr bwMode="auto">
              <a:xfrm>
                <a:off x="9982200" y="2514600"/>
                <a:ext cx="871656" cy="1121571"/>
              </a:xfrm>
              <a:prstGeom prst="rect">
                <a:avLst/>
              </a:prstGeom>
              <a:noFill/>
              <a:ln w="9525">
                <a:noFill/>
                <a:miter lim="800000"/>
                <a:headEnd/>
                <a:tailEnd/>
              </a:ln>
            </p:spPr>
          </p:pic>
          <p:pic>
            <p:nvPicPr>
              <p:cNvPr id="36" name="Picture 94" descr="AP_OS Single.png"/>
              <p:cNvPicPr>
                <a:picLocks noChangeAspect="1"/>
              </p:cNvPicPr>
              <p:nvPr/>
            </p:nvPicPr>
            <p:blipFill>
              <a:blip r:embed="rId10" cstate="print"/>
              <a:srcRect/>
              <a:stretch>
                <a:fillRect/>
              </a:stretch>
            </p:blipFill>
            <p:spPr bwMode="auto">
              <a:xfrm>
                <a:off x="10185400" y="2590800"/>
                <a:ext cx="475449" cy="768033"/>
              </a:xfrm>
              <a:prstGeom prst="rect">
                <a:avLst/>
              </a:prstGeom>
              <a:noFill/>
              <a:ln w="9525">
                <a:noFill/>
                <a:miter lim="800000"/>
                <a:headEnd/>
                <a:tailEnd/>
              </a:ln>
            </p:spPr>
          </p:pic>
        </p:grpSp>
      </p:grpSp>
      <p:grpSp>
        <p:nvGrpSpPr>
          <p:cNvPr id="20" name="Group 95"/>
          <p:cNvGrpSpPr>
            <a:grpSpLocks/>
          </p:cNvGrpSpPr>
          <p:nvPr/>
        </p:nvGrpSpPr>
        <p:grpSpPr bwMode="auto">
          <a:xfrm>
            <a:off x="7399338" y="1006475"/>
            <a:ext cx="1592262" cy="1254125"/>
            <a:chOff x="9296400" y="762000"/>
            <a:chExt cx="2133600" cy="1524000"/>
          </a:xfrm>
        </p:grpSpPr>
        <p:pic>
          <p:nvPicPr>
            <p:cNvPr id="25" name="Picture 88" descr="Physical Layer Bar.png"/>
            <p:cNvPicPr>
              <a:picLocks noChangeAspect="1"/>
            </p:cNvPicPr>
            <p:nvPr/>
          </p:nvPicPr>
          <p:blipFill>
            <a:blip r:embed="rId8" cstate="print"/>
            <a:srcRect/>
            <a:stretch>
              <a:fillRect/>
            </a:stretch>
          </p:blipFill>
          <p:spPr bwMode="auto">
            <a:xfrm>
              <a:off x="9296400" y="762000"/>
              <a:ext cx="2133600" cy="1524000"/>
            </a:xfrm>
            <a:prstGeom prst="rect">
              <a:avLst/>
            </a:prstGeom>
            <a:noFill/>
            <a:ln w="9525">
              <a:noFill/>
              <a:miter lim="800000"/>
              <a:headEnd/>
              <a:tailEnd/>
            </a:ln>
          </p:spPr>
        </p:pic>
        <p:grpSp>
          <p:nvGrpSpPr>
            <p:cNvPr id="26" name="Group 91"/>
            <p:cNvGrpSpPr>
              <a:grpSpLocks/>
            </p:cNvGrpSpPr>
            <p:nvPr/>
          </p:nvGrpSpPr>
          <p:grpSpPr bwMode="auto">
            <a:xfrm>
              <a:off x="9448800" y="990600"/>
              <a:ext cx="871656" cy="1121571"/>
              <a:chOff x="9982200" y="2514600"/>
              <a:chExt cx="871656" cy="1121571"/>
            </a:xfrm>
          </p:grpSpPr>
          <p:pic>
            <p:nvPicPr>
              <p:cNvPr id="30" name="Picture 90" descr="VM.png"/>
              <p:cNvPicPr>
                <a:picLocks noChangeAspect="1"/>
              </p:cNvPicPr>
              <p:nvPr/>
            </p:nvPicPr>
            <p:blipFill>
              <a:blip r:embed="rId9" cstate="print"/>
              <a:srcRect/>
              <a:stretch>
                <a:fillRect/>
              </a:stretch>
            </p:blipFill>
            <p:spPr bwMode="auto">
              <a:xfrm>
                <a:off x="9982200" y="2514600"/>
                <a:ext cx="871656" cy="1121571"/>
              </a:xfrm>
              <a:prstGeom prst="rect">
                <a:avLst/>
              </a:prstGeom>
              <a:noFill/>
              <a:ln w="9525">
                <a:noFill/>
                <a:miter lim="800000"/>
                <a:headEnd/>
                <a:tailEnd/>
              </a:ln>
            </p:spPr>
          </p:pic>
          <p:pic>
            <p:nvPicPr>
              <p:cNvPr id="31" name="Picture 89" descr="AP_OS Single.png"/>
              <p:cNvPicPr>
                <a:picLocks noChangeAspect="1"/>
              </p:cNvPicPr>
              <p:nvPr/>
            </p:nvPicPr>
            <p:blipFill>
              <a:blip r:embed="rId10" cstate="print"/>
              <a:srcRect/>
              <a:stretch>
                <a:fillRect/>
              </a:stretch>
            </p:blipFill>
            <p:spPr bwMode="auto">
              <a:xfrm>
                <a:off x="10185400" y="2590800"/>
                <a:ext cx="475449" cy="768033"/>
              </a:xfrm>
              <a:prstGeom prst="rect">
                <a:avLst/>
              </a:prstGeom>
              <a:noFill/>
              <a:ln w="9525">
                <a:noFill/>
                <a:miter lim="800000"/>
                <a:headEnd/>
                <a:tailEnd/>
              </a:ln>
            </p:spPr>
          </p:pic>
        </p:grpSp>
        <p:grpSp>
          <p:nvGrpSpPr>
            <p:cNvPr id="27" name="Group 92"/>
            <p:cNvGrpSpPr>
              <a:grpSpLocks/>
            </p:cNvGrpSpPr>
            <p:nvPr/>
          </p:nvGrpSpPr>
          <p:grpSpPr bwMode="auto">
            <a:xfrm>
              <a:off x="10405944" y="990600"/>
              <a:ext cx="871656" cy="1121571"/>
              <a:chOff x="9982200" y="2514600"/>
              <a:chExt cx="871656" cy="1121571"/>
            </a:xfrm>
          </p:grpSpPr>
          <p:pic>
            <p:nvPicPr>
              <p:cNvPr id="28" name="Picture 93" descr="VM.png"/>
              <p:cNvPicPr>
                <a:picLocks noChangeAspect="1"/>
              </p:cNvPicPr>
              <p:nvPr/>
            </p:nvPicPr>
            <p:blipFill>
              <a:blip r:embed="rId9" cstate="print"/>
              <a:srcRect/>
              <a:stretch>
                <a:fillRect/>
              </a:stretch>
            </p:blipFill>
            <p:spPr bwMode="auto">
              <a:xfrm>
                <a:off x="9982200" y="2514600"/>
                <a:ext cx="871656" cy="1121571"/>
              </a:xfrm>
              <a:prstGeom prst="rect">
                <a:avLst/>
              </a:prstGeom>
              <a:noFill/>
              <a:ln w="9525">
                <a:noFill/>
                <a:miter lim="800000"/>
                <a:headEnd/>
                <a:tailEnd/>
              </a:ln>
            </p:spPr>
          </p:pic>
          <p:pic>
            <p:nvPicPr>
              <p:cNvPr id="29" name="Picture 94" descr="AP_OS Single.png"/>
              <p:cNvPicPr>
                <a:picLocks noChangeAspect="1"/>
              </p:cNvPicPr>
              <p:nvPr/>
            </p:nvPicPr>
            <p:blipFill>
              <a:blip r:embed="rId10" cstate="print"/>
              <a:srcRect/>
              <a:stretch>
                <a:fillRect/>
              </a:stretch>
            </p:blipFill>
            <p:spPr bwMode="auto">
              <a:xfrm>
                <a:off x="10185400" y="2590800"/>
                <a:ext cx="475449" cy="768033"/>
              </a:xfrm>
              <a:prstGeom prst="rect">
                <a:avLst/>
              </a:prstGeom>
              <a:noFill/>
              <a:ln w="9525">
                <a:noFill/>
                <a:miter lim="800000"/>
                <a:headEnd/>
                <a:tailEnd/>
              </a:ln>
            </p:spPr>
          </p:pic>
        </p:grpSp>
      </p:grpSp>
      <p:pic>
        <p:nvPicPr>
          <p:cNvPr id="21" name="Picture 35" descr="line"/>
          <p:cNvPicPr>
            <a:picLocks noChangeAspect="1" noChangeArrowheads="1"/>
          </p:cNvPicPr>
          <p:nvPr/>
        </p:nvPicPr>
        <p:blipFill>
          <a:blip r:embed="rId11" cstate="print"/>
          <a:srcRect/>
          <a:stretch>
            <a:fillRect/>
          </a:stretch>
        </p:blipFill>
        <p:spPr bwMode="auto">
          <a:xfrm rot="230648">
            <a:off x="8340432" y="2078549"/>
            <a:ext cx="259232" cy="1968868"/>
          </a:xfrm>
          <a:prstGeom prst="rect">
            <a:avLst/>
          </a:prstGeom>
          <a:noFill/>
        </p:spPr>
      </p:pic>
      <p:pic>
        <p:nvPicPr>
          <p:cNvPr id="22" name="Picture 36" descr="line"/>
          <p:cNvPicPr>
            <a:picLocks noChangeAspect="1" noChangeArrowheads="1"/>
          </p:cNvPicPr>
          <p:nvPr/>
        </p:nvPicPr>
        <p:blipFill>
          <a:blip r:embed="rId11" cstate="print"/>
          <a:srcRect/>
          <a:stretch>
            <a:fillRect/>
          </a:stretch>
        </p:blipFill>
        <p:spPr bwMode="auto">
          <a:xfrm rot="258422">
            <a:off x="7617780" y="2088439"/>
            <a:ext cx="254460" cy="1945344"/>
          </a:xfrm>
          <a:prstGeom prst="rect">
            <a:avLst/>
          </a:prstGeom>
          <a:noFill/>
        </p:spPr>
      </p:pic>
      <p:pic>
        <p:nvPicPr>
          <p:cNvPr id="23" name="Picture 37" descr="line"/>
          <p:cNvPicPr>
            <a:picLocks noChangeAspect="1" noChangeArrowheads="1"/>
          </p:cNvPicPr>
          <p:nvPr/>
        </p:nvPicPr>
        <p:blipFill>
          <a:blip r:embed="rId11" cstate="print"/>
          <a:srcRect/>
          <a:stretch>
            <a:fillRect/>
          </a:stretch>
        </p:blipFill>
        <p:spPr bwMode="auto">
          <a:xfrm rot="21152912">
            <a:off x="5678134" y="2090948"/>
            <a:ext cx="263431" cy="1996807"/>
          </a:xfrm>
          <a:prstGeom prst="rect">
            <a:avLst/>
          </a:prstGeom>
          <a:noFill/>
        </p:spPr>
      </p:pic>
      <p:pic>
        <p:nvPicPr>
          <p:cNvPr id="24" name="Picture 38" descr="line"/>
          <p:cNvPicPr>
            <a:picLocks noChangeAspect="1" noChangeArrowheads="1"/>
          </p:cNvPicPr>
          <p:nvPr/>
        </p:nvPicPr>
        <p:blipFill>
          <a:blip r:embed="rId11" cstate="print"/>
          <a:srcRect/>
          <a:stretch>
            <a:fillRect/>
          </a:stretch>
        </p:blipFill>
        <p:spPr bwMode="auto">
          <a:xfrm rot="21138815">
            <a:off x="6464463" y="2081083"/>
            <a:ext cx="264528" cy="2028929"/>
          </a:xfrm>
          <a:prstGeom prst="rect">
            <a:avLst/>
          </a:prstGeom>
          <a:noFill/>
        </p:spPr>
      </p:pic>
      <p:pic>
        <p:nvPicPr>
          <p:cNvPr id="41" name="Picture 40" descr="Server 1.png"/>
          <p:cNvPicPr>
            <a:picLocks noChangeAspect="1"/>
          </p:cNvPicPr>
          <p:nvPr/>
        </p:nvPicPr>
        <p:blipFill>
          <a:blip r:embed="rId12" cstate="print"/>
          <a:stretch>
            <a:fillRect/>
          </a:stretch>
        </p:blipFill>
        <p:spPr>
          <a:xfrm>
            <a:off x="6858000" y="4419600"/>
            <a:ext cx="679489" cy="1447800"/>
          </a:xfrm>
          <a:prstGeom prst="rect">
            <a:avLst/>
          </a:prstGeom>
        </p:spPr>
      </p:pic>
      <p:sp>
        <p:nvSpPr>
          <p:cNvPr id="42" name="Text Box 72"/>
          <p:cNvSpPr txBox="1">
            <a:spLocks noChangeArrowheads="1"/>
          </p:cNvSpPr>
          <p:nvPr/>
        </p:nvSpPr>
        <p:spPr bwMode="auto">
          <a:xfrm>
            <a:off x="6629400" y="5827506"/>
            <a:ext cx="1143488" cy="344694"/>
          </a:xfrm>
          <a:prstGeom prst="rect">
            <a:avLst/>
          </a:prstGeom>
          <a:noFill/>
          <a:ln w="9525">
            <a:noFill/>
            <a:miter lim="800000"/>
            <a:headEnd/>
            <a:tailEnd/>
          </a:ln>
        </p:spPr>
        <p:txBody>
          <a:bodyPr wrap="none" lIns="128001" tIns="64000" rIns="128001" bIns="64000">
            <a:spAutoFit/>
          </a:bodyPr>
          <a:lstStyle/>
          <a:p>
            <a:r>
              <a:rPr lang="en-US" sz="1400" b="1" dirty="0">
                <a:latin typeface="Calibri" pitchFamily="34" charset="0"/>
              </a:rPr>
              <a:t>NAS 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Block-level and File-level </a:t>
            </a:r>
            <a:r>
              <a:rPr lang="en-US" dirty="0"/>
              <a:t>Virtualization – Overview </a:t>
            </a:r>
          </a:p>
        </p:txBody>
      </p:sp>
      <p:sp>
        <p:nvSpPr>
          <p:cNvPr id="8" name="Content Placeholder 7"/>
          <p:cNvSpPr>
            <a:spLocks noGrp="1"/>
          </p:cNvSpPr>
          <p:nvPr>
            <p:ph idx="1"/>
          </p:nvPr>
        </p:nvSpPr>
        <p:spPr/>
        <p:txBody>
          <a:bodyPr/>
          <a:lstStyle/>
          <a:p>
            <a:r>
              <a:rPr lang="en-US" sz="2800" dirty="0"/>
              <a:t>Network-based virtualization embeds storage virtualization intelligence at the network layer</a:t>
            </a:r>
          </a:p>
          <a:p>
            <a:r>
              <a:rPr lang="en-US" sz="2800" dirty="0"/>
              <a:t>Provides ability to</a:t>
            </a:r>
          </a:p>
          <a:p>
            <a:pPr lvl="1"/>
            <a:r>
              <a:rPr lang="en-US" sz="2400" dirty="0"/>
              <a:t>Pool heterogeneous storage resources </a:t>
            </a:r>
          </a:p>
          <a:p>
            <a:pPr lvl="1"/>
            <a:r>
              <a:rPr lang="en-US" sz="2400" dirty="0"/>
              <a:t>Perform non-disruptive data migration</a:t>
            </a:r>
          </a:p>
          <a:p>
            <a:pPr lvl="1"/>
            <a:r>
              <a:rPr lang="en-US" sz="2400" dirty="0"/>
              <a:t>Manage a pool of storage resources from a single management interface  </a:t>
            </a:r>
          </a:p>
          <a:p>
            <a:r>
              <a:rPr lang="en-US" sz="2800" dirty="0"/>
              <a:t>Network-based storage virtualization is applied at</a:t>
            </a:r>
          </a:p>
          <a:p>
            <a:pPr lvl="1"/>
            <a:r>
              <a:rPr lang="en-US" sz="2400" dirty="0"/>
              <a:t>Block-level (SAN) – Storage Area Network</a:t>
            </a:r>
          </a:p>
          <a:p>
            <a:pPr lvl="1"/>
            <a:r>
              <a:rPr lang="en-US" sz="2400" dirty="0"/>
              <a:t>File-level (NAS) – Network Attached Storage </a:t>
            </a:r>
          </a:p>
          <a:p>
            <a:endParaRPr lang="en-US" dirty="0"/>
          </a:p>
        </p:txBody>
      </p:sp>
      <p:sp>
        <p:nvSpPr>
          <p:cNvPr id="6" name="Slide Number Placeholder 5"/>
          <p:cNvSpPr>
            <a:spLocks noGrp="1"/>
          </p:cNvSpPr>
          <p:nvPr>
            <p:ph type="sldNum" sz="quarter" idx="11"/>
          </p:nvPr>
        </p:nvSpPr>
        <p:spPr/>
        <p:txBody>
          <a:bodyPr/>
          <a:lstStyle/>
          <a:p>
            <a:pPr>
              <a:defRPr/>
            </a:pPr>
            <a:fld id="{E9C12BD9-86B3-4048-86CE-AC10D4E84307}"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Area Network</a:t>
            </a:r>
          </a:p>
        </p:txBody>
      </p:sp>
      <p:sp>
        <p:nvSpPr>
          <p:cNvPr id="6" name="Slide Number Placeholder 5"/>
          <p:cNvSpPr>
            <a:spLocks noGrp="1"/>
          </p:cNvSpPr>
          <p:nvPr>
            <p:ph type="sldNum" sz="quarter" idx="14"/>
          </p:nvPr>
        </p:nvSpPr>
        <p:spPr/>
        <p:txBody>
          <a:bodyPr/>
          <a:lstStyle/>
          <a:p>
            <a:pPr>
              <a:defRPr/>
            </a:pPr>
            <a:fld id="{895683FA-D0FB-447D-82E1-0D3AF418E355}" type="slidenum">
              <a:rPr lang="en-US" smtClean="0"/>
              <a:pPr>
                <a:defRPr/>
              </a:pPr>
              <a:t>13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86" y="871537"/>
            <a:ext cx="8482034" cy="5072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22054" y="6216444"/>
            <a:ext cx="4249946" cy="369332"/>
          </a:xfrm>
          <a:prstGeom prst="rect">
            <a:avLst/>
          </a:prstGeom>
        </p:spPr>
        <p:txBody>
          <a:bodyPr wrap="none">
            <a:spAutoFit/>
          </a:bodyPr>
          <a:lstStyle/>
          <a:p>
            <a:r>
              <a:rPr lang="en-US" dirty="0"/>
              <a:t>http://www.allsan.com/sanvendors.php3</a:t>
            </a:r>
          </a:p>
        </p:txBody>
      </p:sp>
    </p:spTree>
    <p:extLst>
      <p:ext uri="{BB962C8B-B14F-4D97-AF65-F5344CB8AC3E}">
        <p14:creationId xmlns:p14="http://schemas.microsoft.com/office/powerpoint/2010/main" val="1570904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Attached Storage</a:t>
            </a:r>
          </a:p>
        </p:txBody>
      </p:sp>
      <p:sp>
        <p:nvSpPr>
          <p:cNvPr id="6" name="Slide Number Placeholder 5"/>
          <p:cNvSpPr>
            <a:spLocks noGrp="1"/>
          </p:cNvSpPr>
          <p:nvPr>
            <p:ph type="sldNum" sz="quarter" idx="14"/>
          </p:nvPr>
        </p:nvSpPr>
        <p:spPr/>
        <p:txBody>
          <a:bodyPr/>
          <a:lstStyle/>
          <a:p>
            <a:pPr>
              <a:defRPr/>
            </a:pPr>
            <a:fld id="{895683FA-D0FB-447D-82E1-0D3AF418E355}" type="slidenum">
              <a:rPr lang="en-US" smtClean="0"/>
              <a:pPr>
                <a:defRPr/>
              </a:pPr>
              <a:t>14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982014"/>
            <a:ext cx="5962650" cy="5037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90052" y="6201696"/>
            <a:ext cx="6781800" cy="369332"/>
          </a:xfrm>
          <a:prstGeom prst="rect">
            <a:avLst/>
          </a:prstGeom>
        </p:spPr>
        <p:txBody>
          <a:bodyPr wrap="square">
            <a:spAutoFit/>
          </a:bodyPr>
          <a:lstStyle/>
          <a:p>
            <a:r>
              <a:rPr lang="en-US" dirty="0"/>
              <a:t>http://en.wikipedia.org/wiki/List_of_NAS_manufacturers</a:t>
            </a:r>
          </a:p>
        </p:txBody>
      </p:sp>
    </p:spTree>
    <p:extLst>
      <p:ext uri="{BB962C8B-B14F-4D97-AF65-F5344CB8AC3E}">
        <p14:creationId xmlns:p14="http://schemas.microsoft.com/office/powerpoint/2010/main" val="402654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 vs NAS</a:t>
            </a:r>
          </a:p>
        </p:txBody>
      </p:sp>
      <p:sp>
        <p:nvSpPr>
          <p:cNvPr id="6" name="Slide Number Placeholder 5"/>
          <p:cNvSpPr>
            <a:spLocks noGrp="1"/>
          </p:cNvSpPr>
          <p:nvPr>
            <p:ph type="sldNum" sz="quarter" idx="14"/>
          </p:nvPr>
        </p:nvSpPr>
        <p:spPr/>
        <p:txBody>
          <a:bodyPr/>
          <a:lstStyle/>
          <a:p>
            <a:pPr>
              <a:defRPr/>
            </a:pPr>
            <a:fld id="{895683FA-D0FB-447D-82E1-0D3AF418E355}" type="slidenum">
              <a:rPr lang="en-US" smtClean="0"/>
              <a:pPr>
                <a:defRPr/>
              </a:pPr>
              <a:t>15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77" y="838200"/>
            <a:ext cx="8653423" cy="5261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4525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4800" y="914400"/>
            <a:ext cx="4724400" cy="4953001"/>
          </a:xfrm>
        </p:spPr>
        <p:txBody>
          <a:bodyPr/>
          <a:lstStyle/>
          <a:p>
            <a:pPr>
              <a:lnSpc>
                <a:spcPct val="90000"/>
              </a:lnSpc>
              <a:defRPr/>
            </a:pPr>
            <a:r>
              <a:rPr lang="en-US" dirty="0"/>
              <a:t>Creates an abstraction layer at SAN, between physical storage resources and volumes presented to compute </a:t>
            </a:r>
          </a:p>
          <a:p>
            <a:pPr>
              <a:lnSpc>
                <a:spcPct val="90000"/>
              </a:lnSpc>
              <a:defRPr/>
            </a:pPr>
            <a:r>
              <a:rPr lang="en-US" dirty="0"/>
              <a:t>Uses virtualization appliance to perform mapping operation</a:t>
            </a:r>
          </a:p>
          <a:p>
            <a:pPr>
              <a:lnSpc>
                <a:spcPct val="90000"/>
              </a:lnSpc>
              <a:defRPr/>
            </a:pPr>
            <a:r>
              <a:rPr lang="en-US" dirty="0"/>
              <a:t>Makes underlying storage infrastructure transparent to compute </a:t>
            </a:r>
          </a:p>
          <a:p>
            <a:pPr>
              <a:lnSpc>
                <a:spcPct val="90000"/>
              </a:lnSpc>
              <a:defRPr/>
            </a:pPr>
            <a:r>
              <a:rPr lang="en-US" dirty="0"/>
              <a:t>Enables significant cost and resource optimization</a:t>
            </a:r>
          </a:p>
          <a:p>
            <a:pPr>
              <a:lnSpc>
                <a:spcPct val="90000"/>
              </a:lnSpc>
              <a:buNone/>
              <a:defRPr/>
            </a:pPr>
            <a:r>
              <a:rPr lang="en-US" dirty="0"/>
              <a:t> </a:t>
            </a:r>
          </a:p>
          <a:p>
            <a:endParaRPr lang="en-US" dirty="0"/>
          </a:p>
        </p:txBody>
      </p:sp>
      <p:sp>
        <p:nvSpPr>
          <p:cNvPr id="7" name="Title 6"/>
          <p:cNvSpPr>
            <a:spLocks noGrp="1"/>
          </p:cNvSpPr>
          <p:nvPr>
            <p:ph type="title"/>
          </p:nvPr>
        </p:nvSpPr>
        <p:spPr/>
        <p:txBody>
          <a:bodyPr/>
          <a:lstStyle/>
          <a:p>
            <a:r>
              <a:rPr lang="en-US" dirty="0"/>
              <a:t>Block-level Storage Virtualization</a:t>
            </a:r>
          </a:p>
        </p:txBody>
      </p:sp>
      <p:sp>
        <p:nvSpPr>
          <p:cNvPr id="6" name="Slide Number Placeholder 5"/>
          <p:cNvSpPr>
            <a:spLocks noGrp="1"/>
          </p:cNvSpPr>
          <p:nvPr>
            <p:ph type="sldNum" sz="quarter" idx="14"/>
          </p:nvPr>
        </p:nvSpPr>
        <p:spPr/>
        <p:txBody>
          <a:bodyPr/>
          <a:lstStyle/>
          <a:p>
            <a:pPr>
              <a:defRPr/>
            </a:pPr>
            <a:fld id="{895683FA-D0FB-447D-82E1-0D3AF418E355}" type="slidenum">
              <a:rPr lang="en-US" smtClean="0"/>
              <a:pPr>
                <a:defRPr/>
              </a:pPr>
              <a:t>16</a:t>
            </a:fld>
            <a:endParaRPr lang="en-US"/>
          </a:p>
        </p:txBody>
      </p:sp>
      <p:grpSp>
        <p:nvGrpSpPr>
          <p:cNvPr id="56" name="Group 55"/>
          <p:cNvGrpSpPr/>
          <p:nvPr/>
        </p:nvGrpSpPr>
        <p:grpSpPr>
          <a:xfrm>
            <a:off x="5334000" y="819404"/>
            <a:ext cx="3352800" cy="5166586"/>
            <a:chOff x="5334000" y="304800"/>
            <a:chExt cx="3810000" cy="5871120"/>
          </a:xfrm>
        </p:grpSpPr>
        <p:cxnSp>
          <p:nvCxnSpPr>
            <p:cNvPr id="41" name="Straight Connector 40"/>
            <p:cNvCxnSpPr/>
            <p:nvPr/>
          </p:nvCxnSpPr>
          <p:spPr>
            <a:xfrm rot="16200000" flipH="1">
              <a:off x="7353301" y="3848100"/>
              <a:ext cx="914399"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5448300" y="3848100"/>
              <a:ext cx="1066800" cy="53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6438900" y="4076700"/>
              <a:ext cx="838202"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7353300" y="1714500"/>
              <a:ext cx="914400" cy="838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5638800" y="1905000"/>
              <a:ext cx="838200" cy="53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25" descr="SAN Cloud.png"/>
            <p:cNvPicPr>
              <a:picLocks noChangeAspect="1"/>
            </p:cNvPicPr>
            <p:nvPr/>
          </p:nvPicPr>
          <p:blipFill>
            <a:blip r:embed="rId3" cstate="print"/>
            <a:srcRect/>
            <a:stretch>
              <a:fillRect/>
            </a:stretch>
          </p:blipFill>
          <p:spPr bwMode="auto">
            <a:xfrm>
              <a:off x="5762625" y="2286000"/>
              <a:ext cx="2667000" cy="1417638"/>
            </a:xfrm>
            <a:prstGeom prst="rect">
              <a:avLst/>
            </a:prstGeom>
            <a:noFill/>
            <a:ln w="9525">
              <a:noFill/>
              <a:miter lim="800000"/>
              <a:headEnd/>
              <a:tailEnd/>
            </a:ln>
          </p:spPr>
        </p:pic>
        <p:sp>
          <p:nvSpPr>
            <p:cNvPr id="26" name="Text Box 27"/>
            <p:cNvSpPr txBox="1">
              <a:spLocks noChangeArrowheads="1"/>
            </p:cNvSpPr>
            <p:nvPr/>
          </p:nvSpPr>
          <p:spPr bwMode="auto">
            <a:xfrm>
              <a:off x="7772400" y="3748548"/>
              <a:ext cx="1371600" cy="523220"/>
            </a:xfrm>
            <a:prstGeom prst="rect">
              <a:avLst/>
            </a:prstGeom>
            <a:noFill/>
            <a:ln w="9525">
              <a:noFill/>
              <a:miter lim="800000"/>
              <a:headEnd/>
              <a:tailEnd/>
            </a:ln>
          </p:spPr>
          <p:txBody>
            <a:bodyPr>
              <a:spAutoFit/>
            </a:bodyPr>
            <a:lstStyle/>
            <a:p>
              <a:pPr algn="ctr">
                <a:spcBef>
                  <a:spcPct val="50000"/>
                </a:spcBef>
              </a:pPr>
              <a:r>
                <a:rPr lang="en-US" sz="1400" b="1" dirty="0">
                  <a:latin typeface="Calibri" pitchFamily="34" charset="0"/>
                </a:rPr>
                <a:t>Virtualization Appliance</a:t>
              </a:r>
            </a:p>
          </p:txBody>
        </p:sp>
        <p:sp>
          <p:nvSpPr>
            <p:cNvPr id="27" name="Text Box 28"/>
            <p:cNvSpPr txBox="1">
              <a:spLocks noChangeArrowheads="1"/>
            </p:cNvSpPr>
            <p:nvPr/>
          </p:nvSpPr>
          <p:spPr bwMode="auto">
            <a:xfrm>
              <a:off x="5565775" y="5791200"/>
              <a:ext cx="3318452" cy="384720"/>
            </a:xfrm>
            <a:prstGeom prst="rect">
              <a:avLst/>
            </a:prstGeom>
            <a:noFill/>
            <a:ln w="9525">
              <a:noFill/>
              <a:miter lim="800000"/>
              <a:headEnd/>
              <a:tailEnd/>
            </a:ln>
          </p:spPr>
          <p:txBody>
            <a:bodyPr wrap="square">
              <a:spAutoFit/>
            </a:bodyPr>
            <a:lstStyle/>
            <a:p>
              <a:pPr>
                <a:spcBef>
                  <a:spcPct val="50000"/>
                </a:spcBef>
              </a:pPr>
              <a:r>
                <a:rPr lang="en-US" sz="1600" b="1" dirty="0">
                  <a:latin typeface="Calibri" pitchFamily="34" charset="0"/>
                </a:rPr>
                <a:t>Heterogeneous Storage Arrays</a:t>
              </a:r>
            </a:p>
          </p:txBody>
        </p:sp>
        <p:sp>
          <p:nvSpPr>
            <p:cNvPr id="29" name="Text Box 28"/>
            <p:cNvSpPr txBox="1">
              <a:spLocks noChangeArrowheads="1"/>
            </p:cNvSpPr>
            <p:nvPr/>
          </p:nvSpPr>
          <p:spPr bwMode="auto">
            <a:xfrm>
              <a:off x="6019800" y="304800"/>
              <a:ext cx="1905000" cy="336550"/>
            </a:xfrm>
            <a:prstGeom prst="rect">
              <a:avLst/>
            </a:prstGeom>
            <a:noFill/>
            <a:ln w="9525">
              <a:noFill/>
              <a:miter lim="800000"/>
              <a:headEnd/>
              <a:tailEnd/>
            </a:ln>
          </p:spPr>
          <p:txBody>
            <a:bodyPr wrap="square">
              <a:spAutoFit/>
            </a:bodyPr>
            <a:lstStyle/>
            <a:p>
              <a:pPr algn="ctr">
                <a:spcBef>
                  <a:spcPct val="50000"/>
                </a:spcBef>
              </a:pPr>
              <a:r>
                <a:rPr lang="en-US" sz="1600" b="1" dirty="0">
                  <a:latin typeface="Calibri" pitchFamily="34" charset="0"/>
                </a:rPr>
                <a:t>Compute </a:t>
              </a:r>
            </a:p>
          </p:txBody>
        </p:sp>
        <p:pic>
          <p:nvPicPr>
            <p:cNvPr id="19" name="Picture 12" descr="Storage Array_Tall.png"/>
            <p:cNvPicPr>
              <a:picLocks noChangeAspect="1"/>
            </p:cNvPicPr>
            <p:nvPr/>
          </p:nvPicPr>
          <p:blipFill>
            <a:blip r:embed="rId4" cstate="print"/>
            <a:srcRect/>
            <a:stretch>
              <a:fillRect/>
            </a:stretch>
          </p:blipFill>
          <p:spPr bwMode="auto">
            <a:xfrm>
              <a:off x="6556375" y="4343400"/>
              <a:ext cx="679450" cy="1447800"/>
            </a:xfrm>
            <a:prstGeom prst="rect">
              <a:avLst/>
            </a:prstGeom>
            <a:noFill/>
            <a:ln w="9525">
              <a:noFill/>
              <a:miter lim="800000"/>
              <a:headEnd/>
              <a:tailEnd/>
            </a:ln>
          </p:spPr>
        </p:pic>
        <p:pic>
          <p:nvPicPr>
            <p:cNvPr id="21" name="Picture 12" descr="Storage Array_Tall.png"/>
            <p:cNvPicPr>
              <a:picLocks noChangeAspect="1"/>
            </p:cNvPicPr>
            <p:nvPr/>
          </p:nvPicPr>
          <p:blipFill>
            <a:blip r:embed="rId4" cstate="print"/>
            <a:srcRect/>
            <a:stretch>
              <a:fillRect/>
            </a:stretch>
          </p:blipFill>
          <p:spPr bwMode="auto">
            <a:xfrm>
              <a:off x="5565775" y="4343400"/>
              <a:ext cx="679450" cy="1447800"/>
            </a:xfrm>
            <a:prstGeom prst="rect">
              <a:avLst/>
            </a:prstGeom>
            <a:noFill/>
            <a:ln w="9525">
              <a:noFill/>
              <a:miter lim="800000"/>
              <a:headEnd/>
              <a:tailEnd/>
            </a:ln>
          </p:spPr>
        </p:pic>
        <p:pic>
          <p:nvPicPr>
            <p:cNvPr id="20" name="Picture 12" descr="Storage Array_Tall.png"/>
            <p:cNvPicPr>
              <a:picLocks noChangeAspect="1"/>
            </p:cNvPicPr>
            <p:nvPr/>
          </p:nvPicPr>
          <p:blipFill>
            <a:blip r:embed="rId4" cstate="print"/>
            <a:srcRect/>
            <a:stretch>
              <a:fillRect/>
            </a:stretch>
          </p:blipFill>
          <p:spPr bwMode="auto">
            <a:xfrm>
              <a:off x="7623175" y="4343400"/>
              <a:ext cx="679450" cy="1447800"/>
            </a:xfrm>
            <a:prstGeom prst="rect">
              <a:avLst/>
            </a:prstGeom>
            <a:noFill/>
            <a:ln w="9525">
              <a:noFill/>
              <a:miter lim="800000"/>
              <a:headEnd/>
              <a:tailEnd/>
            </a:ln>
          </p:spPr>
        </p:pic>
        <p:pic>
          <p:nvPicPr>
            <p:cNvPr id="32" name="Picture 31" descr="Blade_thick.png"/>
            <p:cNvPicPr>
              <a:picLocks noChangeAspect="1"/>
            </p:cNvPicPr>
            <p:nvPr/>
          </p:nvPicPr>
          <p:blipFill>
            <a:blip r:embed="rId5" cstate="print"/>
            <a:stretch>
              <a:fillRect/>
            </a:stretch>
          </p:blipFill>
          <p:spPr>
            <a:xfrm>
              <a:off x="5921238" y="2590800"/>
              <a:ext cx="2232162" cy="533400"/>
            </a:xfrm>
            <a:prstGeom prst="rect">
              <a:avLst/>
            </a:prstGeom>
            <a:effectLst>
              <a:outerShdw blurRad="50800" dist="50800" dir="5400000" algn="ctr" rotWithShape="0">
                <a:srgbClr val="000000"/>
              </a:outerShdw>
            </a:effectLst>
          </p:spPr>
        </p:pic>
        <p:pic>
          <p:nvPicPr>
            <p:cNvPr id="28" name="Picture 21" descr="Green Storage.png"/>
            <p:cNvPicPr>
              <a:picLocks noChangeAspect="1"/>
            </p:cNvPicPr>
            <p:nvPr/>
          </p:nvPicPr>
          <p:blipFill>
            <a:blip r:embed="rId6" cstate="print"/>
            <a:srcRect/>
            <a:stretch>
              <a:fillRect/>
            </a:stretch>
          </p:blipFill>
          <p:spPr bwMode="auto">
            <a:xfrm>
              <a:off x="6400800" y="2568178"/>
              <a:ext cx="533400" cy="408385"/>
            </a:xfrm>
            <a:prstGeom prst="rect">
              <a:avLst/>
            </a:prstGeom>
            <a:noFill/>
            <a:ln w="9525">
              <a:noFill/>
              <a:miter lim="800000"/>
              <a:headEnd/>
              <a:tailEnd/>
            </a:ln>
          </p:spPr>
        </p:pic>
        <p:pic>
          <p:nvPicPr>
            <p:cNvPr id="24" name="Picture 21" descr="Green Storage.png"/>
            <p:cNvPicPr>
              <a:picLocks noChangeAspect="1"/>
            </p:cNvPicPr>
            <p:nvPr/>
          </p:nvPicPr>
          <p:blipFill>
            <a:blip r:embed="rId6" cstate="print"/>
            <a:srcRect/>
            <a:stretch>
              <a:fillRect/>
            </a:stretch>
          </p:blipFill>
          <p:spPr bwMode="auto">
            <a:xfrm>
              <a:off x="7039947" y="2586037"/>
              <a:ext cx="503853" cy="385763"/>
            </a:xfrm>
            <a:prstGeom prst="rect">
              <a:avLst/>
            </a:prstGeom>
            <a:noFill/>
            <a:ln w="9525">
              <a:noFill/>
              <a:miter lim="800000"/>
              <a:headEnd/>
              <a:tailEnd/>
            </a:ln>
          </p:spPr>
        </p:pic>
        <p:cxnSp>
          <p:nvCxnSpPr>
            <p:cNvPr id="50" name="Straight Connector 49"/>
            <p:cNvCxnSpPr/>
            <p:nvPr/>
          </p:nvCxnSpPr>
          <p:spPr>
            <a:xfrm rot="10800000">
              <a:off x="7620000" y="3048000"/>
              <a:ext cx="838200" cy="762000"/>
            </a:xfrm>
            <a:prstGeom prst="line">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Text Box 27"/>
            <p:cNvSpPr txBox="1">
              <a:spLocks noChangeArrowheads="1"/>
            </p:cNvSpPr>
            <p:nvPr/>
          </p:nvSpPr>
          <p:spPr bwMode="auto">
            <a:xfrm>
              <a:off x="6026727" y="1887791"/>
              <a:ext cx="1776735" cy="349747"/>
            </a:xfrm>
            <a:prstGeom prst="rect">
              <a:avLst/>
            </a:prstGeom>
            <a:noFill/>
            <a:ln w="9525">
              <a:noFill/>
              <a:miter lim="800000"/>
              <a:headEnd/>
              <a:tailEnd/>
            </a:ln>
          </p:spPr>
          <p:txBody>
            <a:bodyPr wrap="square">
              <a:spAutoFit/>
            </a:bodyPr>
            <a:lstStyle/>
            <a:p>
              <a:pPr algn="ctr">
                <a:spcBef>
                  <a:spcPct val="50000"/>
                </a:spcBef>
              </a:pPr>
              <a:r>
                <a:rPr lang="en-US" sz="1400" b="1" dirty="0">
                  <a:latin typeface="Calibri" pitchFamily="34" charset="0"/>
                </a:rPr>
                <a:t>Virtual volume</a:t>
              </a:r>
            </a:p>
          </p:txBody>
        </p:sp>
        <p:cxnSp>
          <p:nvCxnSpPr>
            <p:cNvPr id="53" name="Straight Connector 52"/>
            <p:cNvCxnSpPr/>
            <p:nvPr/>
          </p:nvCxnSpPr>
          <p:spPr>
            <a:xfrm rot="5400000" flipH="1" flipV="1">
              <a:off x="6591300" y="2247900"/>
              <a:ext cx="381000" cy="152400"/>
            </a:xfrm>
            <a:prstGeom prst="line">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4" name="Group 95"/>
            <p:cNvGrpSpPr>
              <a:grpSpLocks/>
            </p:cNvGrpSpPr>
            <p:nvPr/>
          </p:nvGrpSpPr>
          <p:grpSpPr bwMode="auto">
            <a:xfrm>
              <a:off x="5334000" y="685800"/>
              <a:ext cx="1516063" cy="1143000"/>
              <a:chOff x="9296400" y="762000"/>
              <a:chExt cx="2133600" cy="1524000"/>
            </a:xfrm>
          </p:grpSpPr>
          <p:pic>
            <p:nvPicPr>
              <p:cNvPr id="35" name="Picture 88" descr="Physical Layer Bar.png"/>
              <p:cNvPicPr>
                <a:picLocks noChangeAspect="1"/>
              </p:cNvPicPr>
              <p:nvPr/>
            </p:nvPicPr>
            <p:blipFill>
              <a:blip r:embed="rId7" cstate="print"/>
              <a:srcRect/>
              <a:stretch>
                <a:fillRect/>
              </a:stretch>
            </p:blipFill>
            <p:spPr bwMode="auto">
              <a:xfrm>
                <a:off x="9296400" y="762000"/>
                <a:ext cx="2133600" cy="1524000"/>
              </a:xfrm>
              <a:prstGeom prst="rect">
                <a:avLst/>
              </a:prstGeom>
              <a:noFill/>
              <a:ln w="9525">
                <a:noFill/>
                <a:miter lim="800000"/>
                <a:headEnd/>
                <a:tailEnd/>
              </a:ln>
            </p:spPr>
          </p:pic>
          <p:grpSp>
            <p:nvGrpSpPr>
              <p:cNvPr id="36" name="Group 91"/>
              <p:cNvGrpSpPr>
                <a:grpSpLocks/>
              </p:cNvGrpSpPr>
              <p:nvPr/>
            </p:nvGrpSpPr>
            <p:grpSpPr bwMode="auto">
              <a:xfrm>
                <a:off x="9448800" y="990600"/>
                <a:ext cx="871656" cy="1121571"/>
                <a:chOff x="9982200" y="2514600"/>
                <a:chExt cx="871656" cy="1121571"/>
              </a:xfrm>
            </p:grpSpPr>
            <p:pic>
              <p:nvPicPr>
                <p:cNvPr id="43" name="Picture 90" descr="VM.png"/>
                <p:cNvPicPr>
                  <a:picLocks noChangeAspect="1"/>
                </p:cNvPicPr>
                <p:nvPr/>
              </p:nvPicPr>
              <p:blipFill>
                <a:blip r:embed="rId8" cstate="print"/>
                <a:srcRect/>
                <a:stretch>
                  <a:fillRect/>
                </a:stretch>
              </p:blipFill>
              <p:spPr bwMode="auto">
                <a:xfrm>
                  <a:off x="9982200" y="2514600"/>
                  <a:ext cx="871656" cy="1121571"/>
                </a:xfrm>
                <a:prstGeom prst="rect">
                  <a:avLst/>
                </a:prstGeom>
                <a:noFill/>
                <a:ln w="9525">
                  <a:noFill/>
                  <a:miter lim="800000"/>
                  <a:headEnd/>
                  <a:tailEnd/>
                </a:ln>
              </p:spPr>
            </p:pic>
            <p:pic>
              <p:nvPicPr>
                <p:cNvPr id="44" name="Picture 89" descr="AP_OS Single.png"/>
                <p:cNvPicPr>
                  <a:picLocks noChangeAspect="1"/>
                </p:cNvPicPr>
                <p:nvPr/>
              </p:nvPicPr>
              <p:blipFill>
                <a:blip r:embed="rId9" cstate="print"/>
                <a:srcRect/>
                <a:stretch>
                  <a:fillRect/>
                </a:stretch>
              </p:blipFill>
              <p:spPr bwMode="auto">
                <a:xfrm>
                  <a:off x="10185400" y="2590800"/>
                  <a:ext cx="475449" cy="768033"/>
                </a:xfrm>
                <a:prstGeom prst="rect">
                  <a:avLst/>
                </a:prstGeom>
                <a:noFill/>
                <a:ln w="9525">
                  <a:noFill/>
                  <a:miter lim="800000"/>
                  <a:headEnd/>
                  <a:tailEnd/>
                </a:ln>
              </p:spPr>
            </p:pic>
          </p:grpSp>
          <p:grpSp>
            <p:nvGrpSpPr>
              <p:cNvPr id="38" name="Group 92"/>
              <p:cNvGrpSpPr>
                <a:grpSpLocks/>
              </p:cNvGrpSpPr>
              <p:nvPr/>
            </p:nvGrpSpPr>
            <p:grpSpPr bwMode="auto">
              <a:xfrm>
                <a:off x="10405944" y="990600"/>
                <a:ext cx="871656" cy="1121571"/>
                <a:chOff x="9982200" y="2514600"/>
                <a:chExt cx="871656" cy="1121571"/>
              </a:xfrm>
            </p:grpSpPr>
            <p:pic>
              <p:nvPicPr>
                <p:cNvPr id="40" name="Picture 93" descr="VM.png"/>
                <p:cNvPicPr>
                  <a:picLocks noChangeAspect="1"/>
                </p:cNvPicPr>
                <p:nvPr/>
              </p:nvPicPr>
              <p:blipFill>
                <a:blip r:embed="rId8" cstate="print"/>
                <a:srcRect/>
                <a:stretch>
                  <a:fillRect/>
                </a:stretch>
              </p:blipFill>
              <p:spPr bwMode="auto">
                <a:xfrm>
                  <a:off x="9982200" y="2514600"/>
                  <a:ext cx="871656" cy="1121571"/>
                </a:xfrm>
                <a:prstGeom prst="rect">
                  <a:avLst/>
                </a:prstGeom>
                <a:noFill/>
                <a:ln w="9525">
                  <a:noFill/>
                  <a:miter lim="800000"/>
                  <a:headEnd/>
                  <a:tailEnd/>
                </a:ln>
              </p:spPr>
            </p:pic>
            <p:pic>
              <p:nvPicPr>
                <p:cNvPr id="42" name="Picture 94" descr="AP_OS Single.png"/>
                <p:cNvPicPr>
                  <a:picLocks noChangeAspect="1"/>
                </p:cNvPicPr>
                <p:nvPr/>
              </p:nvPicPr>
              <p:blipFill>
                <a:blip r:embed="rId9" cstate="print"/>
                <a:srcRect/>
                <a:stretch>
                  <a:fillRect/>
                </a:stretch>
              </p:blipFill>
              <p:spPr bwMode="auto">
                <a:xfrm>
                  <a:off x="10185400" y="2590800"/>
                  <a:ext cx="475449" cy="768033"/>
                </a:xfrm>
                <a:prstGeom prst="rect">
                  <a:avLst/>
                </a:prstGeom>
                <a:noFill/>
                <a:ln w="9525">
                  <a:noFill/>
                  <a:miter lim="800000"/>
                  <a:headEnd/>
                  <a:tailEnd/>
                </a:ln>
              </p:spPr>
            </p:pic>
          </p:grpSp>
        </p:grpSp>
        <p:grpSp>
          <p:nvGrpSpPr>
            <p:cNvPr id="45" name="Group 95"/>
            <p:cNvGrpSpPr>
              <a:grpSpLocks/>
            </p:cNvGrpSpPr>
            <p:nvPr/>
          </p:nvGrpSpPr>
          <p:grpSpPr bwMode="auto">
            <a:xfrm>
              <a:off x="7323137" y="685800"/>
              <a:ext cx="1516063" cy="1143000"/>
              <a:chOff x="9296400" y="762000"/>
              <a:chExt cx="2133600" cy="1524000"/>
            </a:xfrm>
          </p:grpSpPr>
          <p:pic>
            <p:nvPicPr>
              <p:cNvPr id="46" name="Picture 88" descr="Physical Layer Bar.png"/>
              <p:cNvPicPr>
                <a:picLocks noChangeAspect="1"/>
              </p:cNvPicPr>
              <p:nvPr/>
            </p:nvPicPr>
            <p:blipFill>
              <a:blip r:embed="rId7" cstate="print"/>
              <a:srcRect/>
              <a:stretch>
                <a:fillRect/>
              </a:stretch>
            </p:blipFill>
            <p:spPr bwMode="auto">
              <a:xfrm>
                <a:off x="9296400" y="762000"/>
                <a:ext cx="2133600" cy="1524000"/>
              </a:xfrm>
              <a:prstGeom prst="rect">
                <a:avLst/>
              </a:prstGeom>
              <a:noFill/>
              <a:ln w="9525">
                <a:noFill/>
                <a:miter lim="800000"/>
                <a:headEnd/>
                <a:tailEnd/>
              </a:ln>
            </p:spPr>
          </p:pic>
          <p:grpSp>
            <p:nvGrpSpPr>
              <p:cNvPr id="47" name="Group 91"/>
              <p:cNvGrpSpPr>
                <a:grpSpLocks/>
              </p:cNvGrpSpPr>
              <p:nvPr/>
            </p:nvGrpSpPr>
            <p:grpSpPr bwMode="auto">
              <a:xfrm>
                <a:off x="9448800" y="990600"/>
                <a:ext cx="871656" cy="1121571"/>
                <a:chOff x="9982200" y="2514600"/>
                <a:chExt cx="871656" cy="1121571"/>
              </a:xfrm>
            </p:grpSpPr>
            <p:pic>
              <p:nvPicPr>
                <p:cNvPr id="54" name="Picture 90" descr="VM.png"/>
                <p:cNvPicPr>
                  <a:picLocks noChangeAspect="1"/>
                </p:cNvPicPr>
                <p:nvPr/>
              </p:nvPicPr>
              <p:blipFill>
                <a:blip r:embed="rId8" cstate="print"/>
                <a:srcRect/>
                <a:stretch>
                  <a:fillRect/>
                </a:stretch>
              </p:blipFill>
              <p:spPr bwMode="auto">
                <a:xfrm>
                  <a:off x="9982200" y="2514600"/>
                  <a:ext cx="871656" cy="1121571"/>
                </a:xfrm>
                <a:prstGeom prst="rect">
                  <a:avLst/>
                </a:prstGeom>
                <a:noFill/>
                <a:ln w="9525">
                  <a:noFill/>
                  <a:miter lim="800000"/>
                  <a:headEnd/>
                  <a:tailEnd/>
                </a:ln>
              </p:spPr>
            </p:pic>
            <p:pic>
              <p:nvPicPr>
                <p:cNvPr id="55" name="Picture 89" descr="AP_OS Single.png"/>
                <p:cNvPicPr>
                  <a:picLocks noChangeAspect="1"/>
                </p:cNvPicPr>
                <p:nvPr/>
              </p:nvPicPr>
              <p:blipFill>
                <a:blip r:embed="rId9" cstate="print"/>
                <a:srcRect/>
                <a:stretch>
                  <a:fillRect/>
                </a:stretch>
              </p:blipFill>
              <p:spPr bwMode="auto">
                <a:xfrm>
                  <a:off x="10185400" y="2590800"/>
                  <a:ext cx="475449" cy="768033"/>
                </a:xfrm>
                <a:prstGeom prst="rect">
                  <a:avLst/>
                </a:prstGeom>
                <a:noFill/>
                <a:ln w="9525">
                  <a:noFill/>
                  <a:miter lim="800000"/>
                  <a:headEnd/>
                  <a:tailEnd/>
                </a:ln>
              </p:spPr>
            </p:pic>
          </p:grpSp>
          <p:grpSp>
            <p:nvGrpSpPr>
              <p:cNvPr id="48" name="Group 92"/>
              <p:cNvGrpSpPr>
                <a:grpSpLocks/>
              </p:cNvGrpSpPr>
              <p:nvPr/>
            </p:nvGrpSpPr>
            <p:grpSpPr bwMode="auto">
              <a:xfrm>
                <a:off x="10405944" y="990600"/>
                <a:ext cx="871656" cy="1121571"/>
                <a:chOff x="9982200" y="2514600"/>
                <a:chExt cx="871656" cy="1121571"/>
              </a:xfrm>
            </p:grpSpPr>
            <p:pic>
              <p:nvPicPr>
                <p:cNvPr id="49" name="Picture 93" descr="VM.png"/>
                <p:cNvPicPr>
                  <a:picLocks noChangeAspect="1"/>
                </p:cNvPicPr>
                <p:nvPr/>
              </p:nvPicPr>
              <p:blipFill>
                <a:blip r:embed="rId8" cstate="print"/>
                <a:srcRect/>
                <a:stretch>
                  <a:fillRect/>
                </a:stretch>
              </p:blipFill>
              <p:spPr bwMode="auto">
                <a:xfrm>
                  <a:off x="9982200" y="2514600"/>
                  <a:ext cx="871656" cy="1121571"/>
                </a:xfrm>
                <a:prstGeom prst="rect">
                  <a:avLst/>
                </a:prstGeom>
                <a:noFill/>
                <a:ln w="9525">
                  <a:noFill/>
                  <a:miter lim="800000"/>
                  <a:headEnd/>
                  <a:tailEnd/>
                </a:ln>
              </p:spPr>
            </p:pic>
            <p:pic>
              <p:nvPicPr>
                <p:cNvPr id="51" name="Picture 94" descr="AP_OS Single.png"/>
                <p:cNvPicPr>
                  <a:picLocks noChangeAspect="1"/>
                </p:cNvPicPr>
                <p:nvPr/>
              </p:nvPicPr>
              <p:blipFill>
                <a:blip r:embed="rId9" cstate="print"/>
                <a:srcRect/>
                <a:stretch>
                  <a:fillRect/>
                </a:stretch>
              </p:blipFill>
              <p:spPr bwMode="auto">
                <a:xfrm>
                  <a:off x="10185400" y="2590800"/>
                  <a:ext cx="475449" cy="768033"/>
                </a:xfrm>
                <a:prstGeom prst="rect">
                  <a:avLst/>
                </a:prstGeom>
                <a:noFill/>
                <a:ln w="9525">
                  <a:noFill/>
                  <a:miter lim="800000"/>
                  <a:headEnd/>
                  <a:tailEnd/>
                </a:ln>
              </p:spPr>
            </p:pic>
          </p:grpSp>
        </p:grpSp>
        <p:sp>
          <p:nvSpPr>
            <p:cNvPr id="63" name="TextBox 62"/>
            <p:cNvSpPr txBox="1"/>
            <p:nvPr/>
          </p:nvSpPr>
          <p:spPr>
            <a:xfrm>
              <a:off x="6707129" y="3242846"/>
              <a:ext cx="539635" cy="338554"/>
            </a:xfrm>
            <a:prstGeom prst="rect">
              <a:avLst/>
            </a:prstGeom>
            <a:noFill/>
          </p:spPr>
          <p:txBody>
            <a:bodyPr wrap="none" rtlCol="0">
              <a:spAutoFit/>
            </a:bodyPr>
            <a:lstStyle/>
            <a:p>
              <a:pPr algn="ctr"/>
              <a:r>
                <a:rPr lang="en-US" sz="1600" b="1" dirty="0">
                  <a:latin typeface="Calibri" pitchFamily="34" charset="0"/>
                </a:rPr>
                <a:t>SAN</a:t>
              </a:r>
            </a:p>
          </p:txBody>
        </p:sp>
        <p:cxnSp>
          <p:nvCxnSpPr>
            <p:cNvPr id="64" name="Straight Connector 63"/>
            <p:cNvCxnSpPr/>
            <p:nvPr/>
          </p:nvCxnSpPr>
          <p:spPr>
            <a:xfrm rot="16200000" flipV="1">
              <a:off x="6934200" y="2209800"/>
              <a:ext cx="381000" cy="228600"/>
            </a:xfrm>
            <a:prstGeom prst="line">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Physical to Virtual Volume Mapping</a:t>
            </a:r>
          </a:p>
        </p:txBody>
      </p:sp>
      <p:sp>
        <p:nvSpPr>
          <p:cNvPr id="6" name="Slide Number Placeholder 5"/>
          <p:cNvSpPr>
            <a:spLocks noGrp="1"/>
          </p:cNvSpPr>
          <p:nvPr>
            <p:ph type="sldNum" sz="quarter" idx="14"/>
          </p:nvPr>
        </p:nvSpPr>
        <p:spPr/>
        <p:txBody>
          <a:bodyPr/>
          <a:lstStyle/>
          <a:p>
            <a:pPr>
              <a:defRPr/>
            </a:pPr>
            <a:fld id="{D82361C7-9CA3-4A6E-97F2-A1FC064231A9}" type="slidenum">
              <a:rPr lang="en-US" smtClean="0"/>
              <a:pPr>
                <a:defRPr/>
              </a:pPr>
              <a:t>17</a:t>
            </a:fld>
            <a:endParaRPr lang="en-US"/>
          </a:p>
        </p:txBody>
      </p:sp>
      <p:pic>
        <p:nvPicPr>
          <p:cNvPr id="144" name="Picture 61" descr="Picture1"/>
          <p:cNvPicPr>
            <a:picLocks noChangeAspect="1" noChangeArrowheads="1"/>
          </p:cNvPicPr>
          <p:nvPr/>
        </p:nvPicPr>
        <p:blipFill>
          <a:blip r:embed="rId3" cstate="print"/>
          <a:srcRect/>
          <a:stretch>
            <a:fillRect/>
          </a:stretch>
        </p:blipFill>
        <p:spPr bwMode="auto">
          <a:xfrm>
            <a:off x="1905000" y="1905000"/>
            <a:ext cx="5615976" cy="2951163"/>
          </a:xfrm>
          <a:prstGeom prst="rect">
            <a:avLst/>
          </a:prstGeom>
          <a:noFill/>
          <a:ln w="9525">
            <a:noFill/>
            <a:miter lim="800000"/>
            <a:headEnd/>
            <a:tailEnd/>
          </a:ln>
        </p:spPr>
      </p:pic>
      <p:pic>
        <p:nvPicPr>
          <p:cNvPr id="145" name="Picture 144" descr="Blade_thick.png"/>
          <p:cNvPicPr>
            <a:picLocks noChangeAspect="1"/>
          </p:cNvPicPr>
          <p:nvPr/>
        </p:nvPicPr>
        <p:blipFill>
          <a:blip r:embed="rId4" cstate="print">
            <a:lum bright="70000" contrast="-70000"/>
          </a:blip>
          <a:stretch>
            <a:fillRect/>
          </a:stretch>
        </p:blipFill>
        <p:spPr>
          <a:xfrm>
            <a:off x="2286000" y="3048000"/>
            <a:ext cx="4661267" cy="1447800"/>
          </a:xfrm>
          <a:prstGeom prst="rect">
            <a:avLst/>
          </a:prstGeom>
          <a:effectLst>
            <a:outerShdw blurRad="50800" dist="50800" dir="5400000" algn="ctr" rotWithShape="0">
              <a:srgbClr val="000000"/>
            </a:outerShdw>
          </a:effectLst>
        </p:spPr>
      </p:pic>
      <p:sp>
        <p:nvSpPr>
          <p:cNvPr id="147" name="Line 96"/>
          <p:cNvSpPr>
            <a:spLocks noChangeShapeType="1"/>
          </p:cNvSpPr>
          <p:nvPr/>
        </p:nvSpPr>
        <p:spPr bwMode="auto">
          <a:xfrm flipV="1">
            <a:off x="742950" y="3492500"/>
            <a:ext cx="1593850" cy="0"/>
          </a:xfrm>
          <a:prstGeom prst="line">
            <a:avLst/>
          </a:prstGeom>
          <a:noFill/>
          <a:ln w="12700">
            <a:solidFill>
              <a:schemeClr val="tx1"/>
            </a:solidFill>
            <a:round/>
            <a:headEnd/>
            <a:tailEnd/>
          </a:ln>
        </p:spPr>
        <p:txBody>
          <a:bodyPr/>
          <a:lstStyle/>
          <a:p>
            <a:endParaRPr lang="en-US"/>
          </a:p>
        </p:txBody>
      </p:sp>
      <p:sp>
        <p:nvSpPr>
          <p:cNvPr id="148" name="Line 53"/>
          <p:cNvSpPr>
            <a:spLocks noChangeShapeType="1"/>
          </p:cNvSpPr>
          <p:nvPr/>
        </p:nvSpPr>
        <p:spPr bwMode="auto">
          <a:xfrm flipV="1">
            <a:off x="8458200" y="3486150"/>
            <a:ext cx="0" cy="850900"/>
          </a:xfrm>
          <a:prstGeom prst="line">
            <a:avLst/>
          </a:prstGeom>
          <a:noFill/>
          <a:ln w="12700">
            <a:solidFill>
              <a:schemeClr val="tx1"/>
            </a:solidFill>
            <a:round/>
            <a:headEnd/>
            <a:tailEnd/>
          </a:ln>
        </p:spPr>
        <p:txBody>
          <a:bodyPr/>
          <a:lstStyle/>
          <a:p>
            <a:endParaRPr lang="en-US"/>
          </a:p>
        </p:txBody>
      </p:sp>
      <p:sp>
        <p:nvSpPr>
          <p:cNvPr id="149" name="Line 58"/>
          <p:cNvSpPr>
            <a:spLocks noChangeShapeType="1"/>
          </p:cNvSpPr>
          <p:nvPr/>
        </p:nvSpPr>
        <p:spPr bwMode="auto">
          <a:xfrm flipV="1">
            <a:off x="747713" y="3490913"/>
            <a:ext cx="0" cy="855662"/>
          </a:xfrm>
          <a:prstGeom prst="line">
            <a:avLst/>
          </a:prstGeom>
          <a:noFill/>
          <a:ln w="12700">
            <a:solidFill>
              <a:schemeClr val="tx1"/>
            </a:solidFill>
            <a:round/>
            <a:headEnd/>
            <a:tailEnd/>
          </a:ln>
        </p:spPr>
        <p:txBody>
          <a:bodyPr/>
          <a:lstStyle/>
          <a:p>
            <a:endParaRPr lang="en-US"/>
          </a:p>
        </p:txBody>
      </p:sp>
      <p:pic>
        <p:nvPicPr>
          <p:cNvPr id="150" name="Picture 12" descr="Storage Array_Tall.png"/>
          <p:cNvPicPr>
            <a:picLocks noChangeAspect="1"/>
          </p:cNvPicPr>
          <p:nvPr/>
        </p:nvPicPr>
        <p:blipFill>
          <a:blip r:embed="rId5" cstate="print"/>
          <a:srcRect/>
          <a:stretch>
            <a:fillRect/>
          </a:stretch>
        </p:blipFill>
        <p:spPr bwMode="auto">
          <a:xfrm>
            <a:off x="457200" y="4337050"/>
            <a:ext cx="679450" cy="1447800"/>
          </a:xfrm>
          <a:prstGeom prst="rect">
            <a:avLst/>
          </a:prstGeom>
          <a:noFill/>
          <a:ln w="9525">
            <a:noFill/>
            <a:miter lim="800000"/>
            <a:headEnd/>
            <a:tailEnd/>
          </a:ln>
        </p:spPr>
      </p:pic>
      <p:sp>
        <p:nvSpPr>
          <p:cNvPr id="151" name="Line 74"/>
          <p:cNvSpPr>
            <a:spLocks noChangeShapeType="1"/>
          </p:cNvSpPr>
          <p:nvPr/>
        </p:nvSpPr>
        <p:spPr bwMode="auto">
          <a:xfrm flipH="1">
            <a:off x="1981200" y="4267200"/>
            <a:ext cx="838200" cy="831850"/>
          </a:xfrm>
          <a:prstGeom prst="line">
            <a:avLst/>
          </a:prstGeom>
          <a:noFill/>
          <a:ln w="28575" cap="rnd">
            <a:solidFill>
              <a:schemeClr val="tx1"/>
            </a:solidFill>
            <a:prstDash val="sysDot"/>
            <a:round/>
            <a:headEnd/>
            <a:tailEnd/>
          </a:ln>
        </p:spPr>
        <p:txBody>
          <a:bodyPr/>
          <a:lstStyle/>
          <a:p>
            <a:endParaRPr lang="en-US"/>
          </a:p>
        </p:txBody>
      </p:sp>
      <p:sp>
        <p:nvSpPr>
          <p:cNvPr id="152" name="Line 75"/>
          <p:cNvSpPr>
            <a:spLocks noChangeShapeType="1"/>
          </p:cNvSpPr>
          <p:nvPr/>
        </p:nvSpPr>
        <p:spPr bwMode="auto">
          <a:xfrm flipH="1">
            <a:off x="2819400" y="4343400"/>
            <a:ext cx="609600" cy="755650"/>
          </a:xfrm>
          <a:prstGeom prst="line">
            <a:avLst/>
          </a:prstGeom>
          <a:noFill/>
          <a:ln w="28575" cap="rnd">
            <a:solidFill>
              <a:schemeClr val="tx1"/>
            </a:solidFill>
            <a:prstDash val="sysDot"/>
            <a:round/>
            <a:headEnd/>
            <a:tailEnd/>
          </a:ln>
        </p:spPr>
        <p:txBody>
          <a:bodyPr/>
          <a:lstStyle/>
          <a:p>
            <a:endParaRPr lang="en-US"/>
          </a:p>
        </p:txBody>
      </p:sp>
      <p:sp>
        <p:nvSpPr>
          <p:cNvPr id="161" name="Line 76"/>
          <p:cNvSpPr>
            <a:spLocks noChangeShapeType="1"/>
          </p:cNvSpPr>
          <p:nvPr/>
        </p:nvSpPr>
        <p:spPr bwMode="auto">
          <a:xfrm flipH="1">
            <a:off x="3429000" y="4343400"/>
            <a:ext cx="304800" cy="755650"/>
          </a:xfrm>
          <a:prstGeom prst="line">
            <a:avLst/>
          </a:prstGeom>
          <a:noFill/>
          <a:ln w="28575" cap="rnd">
            <a:solidFill>
              <a:schemeClr val="tx1"/>
            </a:solidFill>
            <a:prstDash val="sysDot"/>
            <a:round/>
            <a:headEnd/>
            <a:tailEnd/>
          </a:ln>
        </p:spPr>
        <p:txBody>
          <a:bodyPr/>
          <a:lstStyle/>
          <a:p>
            <a:endParaRPr lang="en-US"/>
          </a:p>
        </p:txBody>
      </p:sp>
      <p:sp>
        <p:nvSpPr>
          <p:cNvPr id="162" name="Line 77"/>
          <p:cNvSpPr>
            <a:spLocks noChangeShapeType="1"/>
          </p:cNvSpPr>
          <p:nvPr/>
        </p:nvSpPr>
        <p:spPr bwMode="auto">
          <a:xfrm flipH="1">
            <a:off x="4267199" y="4343400"/>
            <a:ext cx="152400" cy="755650"/>
          </a:xfrm>
          <a:prstGeom prst="line">
            <a:avLst/>
          </a:prstGeom>
          <a:noFill/>
          <a:ln w="28575" cap="rnd">
            <a:solidFill>
              <a:schemeClr val="tx1"/>
            </a:solidFill>
            <a:prstDash val="sysDot"/>
            <a:round/>
            <a:headEnd/>
            <a:tailEnd/>
          </a:ln>
        </p:spPr>
        <p:txBody>
          <a:bodyPr/>
          <a:lstStyle/>
          <a:p>
            <a:endParaRPr lang="en-US"/>
          </a:p>
        </p:txBody>
      </p:sp>
      <p:sp>
        <p:nvSpPr>
          <p:cNvPr id="163" name="Line 78"/>
          <p:cNvSpPr>
            <a:spLocks noChangeShapeType="1"/>
          </p:cNvSpPr>
          <p:nvPr/>
        </p:nvSpPr>
        <p:spPr bwMode="auto">
          <a:xfrm>
            <a:off x="4752975" y="4327525"/>
            <a:ext cx="47625" cy="771525"/>
          </a:xfrm>
          <a:prstGeom prst="line">
            <a:avLst/>
          </a:prstGeom>
          <a:noFill/>
          <a:ln w="28575" cap="rnd">
            <a:solidFill>
              <a:schemeClr val="tx1"/>
            </a:solidFill>
            <a:prstDash val="sysDot"/>
            <a:round/>
            <a:headEnd/>
            <a:tailEnd/>
          </a:ln>
        </p:spPr>
        <p:txBody>
          <a:bodyPr/>
          <a:lstStyle/>
          <a:p>
            <a:endParaRPr lang="en-US"/>
          </a:p>
        </p:txBody>
      </p:sp>
      <p:sp>
        <p:nvSpPr>
          <p:cNvPr id="164" name="Line 79"/>
          <p:cNvSpPr>
            <a:spLocks noChangeShapeType="1"/>
          </p:cNvSpPr>
          <p:nvPr/>
        </p:nvSpPr>
        <p:spPr bwMode="auto">
          <a:xfrm>
            <a:off x="5365750" y="4333875"/>
            <a:ext cx="273050" cy="765175"/>
          </a:xfrm>
          <a:prstGeom prst="line">
            <a:avLst/>
          </a:prstGeom>
          <a:noFill/>
          <a:ln w="28575" cap="rnd">
            <a:solidFill>
              <a:schemeClr val="tx1"/>
            </a:solidFill>
            <a:prstDash val="sysDot"/>
            <a:round/>
            <a:headEnd/>
            <a:tailEnd/>
          </a:ln>
        </p:spPr>
        <p:txBody>
          <a:bodyPr/>
          <a:lstStyle/>
          <a:p>
            <a:endParaRPr lang="en-US"/>
          </a:p>
        </p:txBody>
      </p:sp>
      <p:sp>
        <p:nvSpPr>
          <p:cNvPr id="165" name="Line 80"/>
          <p:cNvSpPr>
            <a:spLocks noChangeShapeType="1"/>
          </p:cNvSpPr>
          <p:nvPr/>
        </p:nvSpPr>
        <p:spPr bwMode="auto">
          <a:xfrm>
            <a:off x="5753100" y="4346575"/>
            <a:ext cx="342900" cy="752475"/>
          </a:xfrm>
          <a:prstGeom prst="line">
            <a:avLst/>
          </a:prstGeom>
          <a:noFill/>
          <a:ln w="28575" cap="rnd">
            <a:solidFill>
              <a:schemeClr val="tx1"/>
            </a:solidFill>
            <a:prstDash val="sysDot"/>
            <a:round/>
            <a:headEnd/>
            <a:tailEnd/>
          </a:ln>
        </p:spPr>
        <p:txBody>
          <a:bodyPr/>
          <a:lstStyle/>
          <a:p>
            <a:endParaRPr lang="en-US"/>
          </a:p>
        </p:txBody>
      </p:sp>
      <p:sp>
        <p:nvSpPr>
          <p:cNvPr id="166" name="Line 81"/>
          <p:cNvSpPr>
            <a:spLocks noChangeShapeType="1"/>
          </p:cNvSpPr>
          <p:nvPr/>
        </p:nvSpPr>
        <p:spPr bwMode="auto">
          <a:xfrm>
            <a:off x="6386513" y="4362450"/>
            <a:ext cx="547687" cy="736600"/>
          </a:xfrm>
          <a:prstGeom prst="line">
            <a:avLst/>
          </a:prstGeom>
          <a:noFill/>
          <a:ln w="28575" cap="rnd">
            <a:solidFill>
              <a:schemeClr val="tx1"/>
            </a:solidFill>
            <a:prstDash val="sysDot"/>
            <a:round/>
            <a:headEnd/>
            <a:tailEnd/>
          </a:ln>
        </p:spPr>
        <p:txBody>
          <a:bodyPr/>
          <a:lstStyle/>
          <a:p>
            <a:endParaRPr lang="en-US"/>
          </a:p>
        </p:txBody>
      </p:sp>
      <p:sp>
        <p:nvSpPr>
          <p:cNvPr id="167" name="Line 82"/>
          <p:cNvSpPr>
            <a:spLocks noChangeShapeType="1"/>
          </p:cNvSpPr>
          <p:nvPr/>
        </p:nvSpPr>
        <p:spPr bwMode="auto">
          <a:xfrm flipH="1">
            <a:off x="2819399" y="3613150"/>
            <a:ext cx="247650" cy="501650"/>
          </a:xfrm>
          <a:prstGeom prst="line">
            <a:avLst/>
          </a:prstGeom>
          <a:noFill/>
          <a:ln w="28575" cap="rnd">
            <a:solidFill>
              <a:schemeClr val="tx1"/>
            </a:solidFill>
            <a:prstDash val="sysDot"/>
            <a:round/>
            <a:headEnd/>
            <a:tailEnd/>
          </a:ln>
        </p:spPr>
        <p:txBody>
          <a:bodyPr/>
          <a:lstStyle/>
          <a:p>
            <a:endParaRPr lang="en-US"/>
          </a:p>
        </p:txBody>
      </p:sp>
      <p:sp>
        <p:nvSpPr>
          <p:cNvPr id="168" name="Line 83"/>
          <p:cNvSpPr>
            <a:spLocks noChangeShapeType="1"/>
          </p:cNvSpPr>
          <p:nvPr/>
        </p:nvSpPr>
        <p:spPr bwMode="auto">
          <a:xfrm>
            <a:off x="3352800" y="3657600"/>
            <a:ext cx="69850" cy="393700"/>
          </a:xfrm>
          <a:prstGeom prst="line">
            <a:avLst/>
          </a:prstGeom>
          <a:noFill/>
          <a:ln w="28575" cap="rnd">
            <a:solidFill>
              <a:schemeClr val="tx1"/>
            </a:solidFill>
            <a:prstDash val="sysDot"/>
            <a:round/>
            <a:headEnd/>
            <a:tailEnd/>
          </a:ln>
        </p:spPr>
        <p:txBody>
          <a:bodyPr/>
          <a:lstStyle/>
          <a:p>
            <a:endParaRPr lang="en-US"/>
          </a:p>
        </p:txBody>
      </p:sp>
      <p:sp>
        <p:nvSpPr>
          <p:cNvPr id="171" name="Line 84"/>
          <p:cNvSpPr>
            <a:spLocks noChangeShapeType="1"/>
          </p:cNvSpPr>
          <p:nvPr/>
        </p:nvSpPr>
        <p:spPr bwMode="auto">
          <a:xfrm>
            <a:off x="3352800" y="3651250"/>
            <a:ext cx="457200" cy="463550"/>
          </a:xfrm>
          <a:prstGeom prst="line">
            <a:avLst/>
          </a:prstGeom>
          <a:noFill/>
          <a:ln w="28575" cap="rnd">
            <a:solidFill>
              <a:schemeClr val="tx1"/>
            </a:solidFill>
            <a:prstDash val="sysDot"/>
            <a:round/>
            <a:headEnd/>
            <a:tailEnd/>
          </a:ln>
        </p:spPr>
        <p:txBody>
          <a:bodyPr/>
          <a:lstStyle/>
          <a:p>
            <a:endParaRPr lang="en-US"/>
          </a:p>
        </p:txBody>
      </p:sp>
      <p:sp>
        <p:nvSpPr>
          <p:cNvPr id="173" name="Line 85"/>
          <p:cNvSpPr>
            <a:spLocks noChangeShapeType="1"/>
          </p:cNvSpPr>
          <p:nvPr/>
        </p:nvSpPr>
        <p:spPr bwMode="auto">
          <a:xfrm>
            <a:off x="3665538" y="3624263"/>
            <a:ext cx="754062" cy="490537"/>
          </a:xfrm>
          <a:prstGeom prst="line">
            <a:avLst/>
          </a:prstGeom>
          <a:noFill/>
          <a:ln w="28575" cap="rnd">
            <a:solidFill>
              <a:schemeClr val="tx1"/>
            </a:solidFill>
            <a:prstDash val="sysDot"/>
            <a:round/>
            <a:headEnd/>
            <a:tailEnd/>
          </a:ln>
        </p:spPr>
        <p:txBody>
          <a:bodyPr/>
          <a:lstStyle/>
          <a:p>
            <a:endParaRPr lang="en-US"/>
          </a:p>
        </p:txBody>
      </p:sp>
      <p:sp>
        <p:nvSpPr>
          <p:cNvPr id="174" name="Line 86"/>
          <p:cNvSpPr>
            <a:spLocks noChangeShapeType="1"/>
          </p:cNvSpPr>
          <p:nvPr/>
        </p:nvSpPr>
        <p:spPr bwMode="auto">
          <a:xfrm>
            <a:off x="5613400" y="3594100"/>
            <a:ext cx="787400" cy="520700"/>
          </a:xfrm>
          <a:prstGeom prst="line">
            <a:avLst/>
          </a:prstGeom>
          <a:noFill/>
          <a:ln w="28575" cap="rnd">
            <a:solidFill>
              <a:schemeClr val="tx1"/>
            </a:solidFill>
            <a:prstDash val="sysDot"/>
            <a:round/>
            <a:headEnd/>
            <a:tailEnd/>
          </a:ln>
        </p:spPr>
        <p:txBody>
          <a:bodyPr/>
          <a:lstStyle/>
          <a:p>
            <a:endParaRPr lang="en-US"/>
          </a:p>
        </p:txBody>
      </p:sp>
      <p:sp>
        <p:nvSpPr>
          <p:cNvPr id="175" name="Line 87"/>
          <p:cNvSpPr>
            <a:spLocks noChangeShapeType="1"/>
          </p:cNvSpPr>
          <p:nvPr/>
        </p:nvSpPr>
        <p:spPr bwMode="auto">
          <a:xfrm>
            <a:off x="5340350" y="3657600"/>
            <a:ext cx="450850" cy="457200"/>
          </a:xfrm>
          <a:prstGeom prst="line">
            <a:avLst/>
          </a:prstGeom>
          <a:noFill/>
          <a:ln w="28575" cap="rnd">
            <a:solidFill>
              <a:schemeClr val="tx1"/>
            </a:solidFill>
            <a:prstDash val="sysDot"/>
            <a:round/>
            <a:headEnd/>
            <a:tailEnd/>
          </a:ln>
        </p:spPr>
        <p:txBody>
          <a:bodyPr/>
          <a:lstStyle/>
          <a:p>
            <a:endParaRPr lang="en-US"/>
          </a:p>
        </p:txBody>
      </p:sp>
      <p:sp>
        <p:nvSpPr>
          <p:cNvPr id="176" name="Line 88"/>
          <p:cNvSpPr>
            <a:spLocks noChangeShapeType="1"/>
          </p:cNvSpPr>
          <p:nvPr/>
        </p:nvSpPr>
        <p:spPr bwMode="auto">
          <a:xfrm flipH="1">
            <a:off x="4800600" y="3606800"/>
            <a:ext cx="247650" cy="431800"/>
          </a:xfrm>
          <a:prstGeom prst="line">
            <a:avLst/>
          </a:prstGeom>
          <a:noFill/>
          <a:ln w="28575" cap="rnd">
            <a:solidFill>
              <a:schemeClr val="tx1"/>
            </a:solidFill>
            <a:prstDash val="sysDot"/>
            <a:round/>
            <a:headEnd/>
            <a:tailEnd/>
          </a:ln>
        </p:spPr>
        <p:txBody>
          <a:bodyPr/>
          <a:lstStyle/>
          <a:p>
            <a:endParaRPr lang="en-US"/>
          </a:p>
        </p:txBody>
      </p:sp>
      <p:sp>
        <p:nvSpPr>
          <p:cNvPr id="177" name="Line 89"/>
          <p:cNvSpPr>
            <a:spLocks noChangeShapeType="1"/>
          </p:cNvSpPr>
          <p:nvPr/>
        </p:nvSpPr>
        <p:spPr bwMode="auto">
          <a:xfrm>
            <a:off x="5334000" y="3651250"/>
            <a:ext cx="76200" cy="463550"/>
          </a:xfrm>
          <a:prstGeom prst="line">
            <a:avLst/>
          </a:prstGeom>
          <a:noFill/>
          <a:ln w="28575" cap="rnd">
            <a:solidFill>
              <a:schemeClr val="tx1"/>
            </a:solidFill>
            <a:prstDash val="sysDot"/>
            <a:round/>
            <a:headEnd/>
            <a:tailEnd/>
          </a:ln>
        </p:spPr>
        <p:txBody>
          <a:bodyPr/>
          <a:lstStyle/>
          <a:p>
            <a:endParaRPr lang="en-US"/>
          </a:p>
        </p:txBody>
      </p:sp>
      <p:sp>
        <p:nvSpPr>
          <p:cNvPr id="182" name="Rectangle 94"/>
          <p:cNvSpPr>
            <a:spLocks noChangeArrowheads="1"/>
          </p:cNvSpPr>
          <p:nvPr/>
        </p:nvSpPr>
        <p:spPr bwMode="auto">
          <a:xfrm>
            <a:off x="2298700" y="3422650"/>
            <a:ext cx="152400" cy="152400"/>
          </a:xfrm>
          <a:prstGeom prst="rect">
            <a:avLst/>
          </a:prstGeom>
          <a:solidFill>
            <a:schemeClr val="folHlink"/>
          </a:solidFill>
          <a:ln w="9525">
            <a:noFill/>
            <a:miter lim="800000"/>
            <a:headEnd/>
            <a:tailEnd/>
          </a:ln>
        </p:spPr>
        <p:txBody>
          <a:bodyPr wrap="none" anchor="ctr"/>
          <a:lstStyle/>
          <a:p>
            <a:endParaRPr lang="en-US"/>
          </a:p>
        </p:txBody>
      </p:sp>
      <p:sp>
        <p:nvSpPr>
          <p:cNvPr id="183" name="Rectangle 95"/>
          <p:cNvSpPr>
            <a:spLocks noChangeArrowheads="1"/>
          </p:cNvSpPr>
          <p:nvPr/>
        </p:nvSpPr>
        <p:spPr bwMode="auto">
          <a:xfrm>
            <a:off x="6553200" y="3429000"/>
            <a:ext cx="152400" cy="152400"/>
          </a:xfrm>
          <a:prstGeom prst="rect">
            <a:avLst/>
          </a:prstGeom>
          <a:solidFill>
            <a:schemeClr val="folHlink"/>
          </a:solidFill>
          <a:ln w="9525">
            <a:noFill/>
            <a:miter lim="800000"/>
            <a:headEnd/>
            <a:tailEnd/>
          </a:ln>
        </p:spPr>
        <p:txBody>
          <a:bodyPr wrap="none" anchor="ctr"/>
          <a:lstStyle/>
          <a:p>
            <a:endParaRPr lang="en-US"/>
          </a:p>
        </p:txBody>
      </p:sp>
      <p:sp>
        <p:nvSpPr>
          <p:cNvPr id="184" name="Line 96"/>
          <p:cNvSpPr>
            <a:spLocks noChangeShapeType="1"/>
          </p:cNvSpPr>
          <p:nvPr/>
        </p:nvSpPr>
        <p:spPr bwMode="auto">
          <a:xfrm flipV="1">
            <a:off x="6705600" y="3482975"/>
            <a:ext cx="1755775" cy="0"/>
          </a:xfrm>
          <a:prstGeom prst="line">
            <a:avLst/>
          </a:prstGeom>
          <a:noFill/>
          <a:ln w="12700">
            <a:solidFill>
              <a:schemeClr val="tx1"/>
            </a:solidFill>
            <a:round/>
            <a:headEnd/>
            <a:tailEnd/>
          </a:ln>
        </p:spPr>
        <p:txBody>
          <a:bodyPr/>
          <a:lstStyle/>
          <a:p>
            <a:endParaRPr lang="en-US"/>
          </a:p>
        </p:txBody>
      </p:sp>
      <p:sp>
        <p:nvSpPr>
          <p:cNvPr id="186" name="Line 101"/>
          <p:cNvSpPr>
            <a:spLocks noChangeShapeType="1"/>
          </p:cNvSpPr>
          <p:nvPr/>
        </p:nvSpPr>
        <p:spPr bwMode="auto">
          <a:xfrm flipV="1">
            <a:off x="2387600" y="5410200"/>
            <a:ext cx="0" cy="450850"/>
          </a:xfrm>
          <a:prstGeom prst="line">
            <a:avLst/>
          </a:prstGeom>
          <a:noFill/>
          <a:ln w="12700">
            <a:solidFill>
              <a:schemeClr val="tx1"/>
            </a:solidFill>
            <a:round/>
            <a:headEnd/>
            <a:tailEnd/>
          </a:ln>
        </p:spPr>
        <p:txBody>
          <a:bodyPr/>
          <a:lstStyle/>
          <a:p>
            <a:endParaRPr lang="en-US"/>
          </a:p>
        </p:txBody>
      </p:sp>
      <p:sp>
        <p:nvSpPr>
          <p:cNvPr id="187" name="Line 102"/>
          <p:cNvSpPr>
            <a:spLocks noChangeShapeType="1"/>
          </p:cNvSpPr>
          <p:nvPr/>
        </p:nvSpPr>
        <p:spPr bwMode="auto">
          <a:xfrm flipV="1">
            <a:off x="3841750" y="5410200"/>
            <a:ext cx="0" cy="444500"/>
          </a:xfrm>
          <a:prstGeom prst="line">
            <a:avLst/>
          </a:prstGeom>
          <a:noFill/>
          <a:ln w="12700">
            <a:solidFill>
              <a:schemeClr val="tx1"/>
            </a:solidFill>
            <a:round/>
            <a:headEnd/>
            <a:tailEnd/>
          </a:ln>
        </p:spPr>
        <p:txBody>
          <a:bodyPr/>
          <a:lstStyle/>
          <a:p>
            <a:endParaRPr lang="en-US"/>
          </a:p>
        </p:txBody>
      </p:sp>
      <p:sp>
        <p:nvSpPr>
          <p:cNvPr id="188" name="Line 103"/>
          <p:cNvSpPr>
            <a:spLocks noChangeShapeType="1"/>
          </p:cNvSpPr>
          <p:nvPr/>
        </p:nvSpPr>
        <p:spPr bwMode="auto">
          <a:xfrm flipV="1">
            <a:off x="2381250" y="5856288"/>
            <a:ext cx="1466850" cy="0"/>
          </a:xfrm>
          <a:prstGeom prst="line">
            <a:avLst/>
          </a:prstGeom>
          <a:noFill/>
          <a:ln w="12700">
            <a:solidFill>
              <a:schemeClr val="tx1"/>
            </a:solidFill>
            <a:round/>
            <a:headEnd/>
            <a:tailEnd/>
          </a:ln>
        </p:spPr>
        <p:txBody>
          <a:bodyPr/>
          <a:lstStyle/>
          <a:p>
            <a:endParaRPr lang="en-US"/>
          </a:p>
        </p:txBody>
      </p:sp>
      <p:sp>
        <p:nvSpPr>
          <p:cNvPr id="189" name="Line 104"/>
          <p:cNvSpPr>
            <a:spLocks noChangeShapeType="1"/>
          </p:cNvSpPr>
          <p:nvPr/>
        </p:nvSpPr>
        <p:spPr bwMode="auto">
          <a:xfrm flipV="1">
            <a:off x="762000" y="6084888"/>
            <a:ext cx="2381250" cy="0"/>
          </a:xfrm>
          <a:prstGeom prst="line">
            <a:avLst/>
          </a:prstGeom>
          <a:noFill/>
          <a:ln w="12700">
            <a:solidFill>
              <a:schemeClr val="tx1"/>
            </a:solidFill>
            <a:round/>
            <a:headEnd/>
            <a:tailEnd/>
          </a:ln>
        </p:spPr>
        <p:txBody>
          <a:bodyPr/>
          <a:lstStyle/>
          <a:p>
            <a:endParaRPr lang="en-US"/>
          </a:p>
        </p:txBody>
      </p:sp>
      <p:sp>
        <p:nvSpPr>
          <p:cNvPr id="190" name="Line 105"/>
          <p:cNvSpPr>
            <a:spLocks noChangeShapeType="1"/>
          </p:cNvSpPr>
          <p:nvPr/>
        </p:nvSpPr>
        <p:spPr bwMode="auto">
          <a:xfrm flipV="1">
            <a:off x="3138488" y="5861050"/>
            <a:ext cx="0" cy="228600"/>
          </a:xfrm>
          <a:prstGeom prst="line">
            <a:avLst/>
          </a:prstGeom>
          <a:noFill/>
          <a:ln w="12700">
            <a:solidFill>
              <a:schemeClr val="tx1"/>
            </a:solidFill>
            <a:round/>
            <a:headEnd/>
            <a:tailEnd/>
          </a:ln>
        </p:spPr>
        <p:txBody>
          <a:bodyPr/>
          <a:lstStyle/>
          <a:p>
            <a:endParaRPr lang="en-US"/>
          </a:p>
        </p:txBody>
      </p:sp>
      <p:sp>
        <p:nvSpPr>
          <p:cNvPr id="191" name="Line 106"/>
          <p:cNvSpPr>
            <a:spLocks noChangeShapeType="1"/>
          </p:cNvSpPr>
          <p:nvPr/>
        </p:nvSpPr>
        <p:spPr bwMode="auto">
          <a:xfrm flipV="1">
            <a:off x="766763" y="5784850"/>
            <a:ext cx="0" cy="304800"/>
          </a:xfrm>
          <a:prstGeom prst="line">
            <a:avLst/>
          </a:prstGeom>
          <a:noFill/>
          <a:ln w="12700">
            <a:solidFill>
              <a:schemeClr val="tx1"/>
            </a:solidFill>
            <a:round/>
            <a:headEnd/>
            <a:tailEnd/>
          </a:ln>
        </p:spPr>
        <p:txBody>
          <a:bodyPr/>
          <a:lstStyle/>
          <a:p>
            <a:endParaRPr lang="en-US"/>
          </a:p>
        </p:txBody>
      </p:sp>
      <p:sp>
        <p:nvSpPr>
          <p:cNvPr id="192" name="Line 101"/>
          <p:cNvSpPr>
            <a:spLocks noChangeShapeType="1"/>
          </p:cNvSpPr>
          <p:nvPr/>
        </p:nvSpPr>
        <p:spPr bwMode="auto">
          <a:xfrm flipV="1">
            <a:off x="5168900" y="5410200"/>
            <a:ext cx="0" cy="457200"/>
          </a:xfrm>
          <a:prstGeom prst="line">
            <a:avLst/>
          </a:prstGeom>
          <a:noFill/>
          <a:ln w="12700">
            <a:solidFill>
              <a:schemeClr val="tx1"/>
            </a:solidFill>
            <a:round/>
            <a:headEnd/>
            <a:tailEnd/>
          </a:ln>
        </p:spPr>
        <p:txBody>
          <a:bodyPr/>
          <a:lstStyle/>
          <a:p>
            <a:endParaRPr lang="en-US"/>
          </a:p>
        </p:txBody>
      </p:sp>
      <p:sp>
        <p:nvSpPr>
          <p:cNvPr id="193" name="Line 102"/>
          <p:cNvSpPr>
            <a:spLocks noChangeShapeType="1"/>
          </p:cNvSpPr>
          <p:nvPr/>
        </p:nvSpPr>
        <p:spPr bwMode="auto">
          <a:xfrm flipV="1">
            <a:off x="6500813" y="5410200"/>
            <a:ext cx="0" cy="450850"/>
          </a:xfrm>
          <a:prstGeom prst="line">
            <a:avLst/>
          </a:prstGeom>
          <a:noFill/>
          <a:ln w="12700">
            <a:solidFill>
              <a:schemeClr val="tx1"/>
            </a:solidFill>
            <a:round/>
            <a:headEnd/>
            <a:tailEnd/>
          </a:ln>
        </p:spPr>
        <p:txBody>
          <a:bodyPr/>
          <a:lstStyle/>
          <a:p>
            <a:endParaRPr lang="en-US"/>
          </a:p>
        </p:txBody>
      </p:sp>
      <p:sp>
        <p:nvSpPr>
          <p:cNvPr id="194" name="Line 104"/>
          <p:cNvSpPr>
            <a:spLocks noChangeShapeType="1"/>
          </p:cNvSpPr>
          <p:nvPr/>
        </p:nvSpPr>
        <p:spPr bwMode="auto">
          <a:xfrm flipV="1">
            <a:off x="5924550" y="6091238"/>
            <a:ext cx="2486025" cy="0"/>
          </a:xfrm>
          <a:prstGeom prst="line">
            <a:avLst/>
          </a:prstGeom>
          <a:noFill/>
          <a:ln w="12700">
            <a:solidFill>
              <a:schemeClr val="tx1"/>
            </a:solidFill>
            <a:round/>
            <a:headEnd/>
            <a:tailEnd/>
          </a:ln>
        </p:spPr>
        <p:txBody>
          <a:bodyPr/>
          <a:lstStyle/>
          <a:p>
            <a:endParaRPr lang="en-US"/>
          </a:p>
        </p:txBody>
      </p:sp>
      <p:sp>
        <p:nvSpPr>
          <p:cNvPr id="195" name="Line 105"/>
          <p:cNvSpPr>
            <a:spLocks noChangeShapeType="1"/>
          </p:cNvSpPr>
          <p:nvPr/>
        </p:nvSpPr>
        <p:spPr bwMode="auto">
          <a:xfrm flipV="1">
            <a:off x="5919788" y="5867400"/>
            <a:ext cx="0" cy="228600"/>
          </a:xfrm>
          <a:prstGeom prst="line">
            <a:avLst/>
          </a:prstGeom>
          <a:noFill/>
          <a:ln w="12700">
            <a:solidFill>
              <a:schemeClr val="tx1"/>
            </a:solidFill>
            <a:round/>
            <a:headEnd/>
            <a:tailEnd/>
          </a:ln>
        </p:spPr>
        <p:txBody>
          <a:bodyPr/>
          <a:lstStyle/>
          <a:p>
            <a:endParaRPr lang="en-US"/>
          </a:p>
        </p:txBody>
      </p:sp>
      <p:sp>
        <p:nvSpPr>
          <p:cNvPr id="196" name="Line 106"/>
          <p:cNvSpPr>
            <a:spLocks noChangeShapeType="1"/>
          </p:cNvSpPr>
          <p:nvPr/>
        </p:nvSpPr>
        <p:spPr bwMode="auto">
          <a:xfrm flipV="1">
            <a:off x="8410575" y="5756275"/>
            <a:ext cx="0" cy="338138"/>
          </a:xfrm>
          <a:prstGeom prst="line">
            <a:avLst/>
          </a:prstGeom>
          <a:noFill/>
          <a:ln w="12700">
            <a:solidFill>
              <a:schemeClr val="tx1"/>
            </a:solidFill>
            <a:round/>
            <a:headEnd/>
            <a:tailEnd/>
          </a:ln>
        </p:spPr>
        <p:txBody>
          <a:bodyPr/>
          <a:lstStyle/>
          <a:p>
            <a:endParaRPr lang="en-US"/>
          </a:p>
        </p:txBody>
      </p:sp>
      <p:pic>
        <p:nvPicPr>
          <p:cNvPr id="197" name="Picture 12" descr="Storage Array_Tall.png"/>
          <p:cNvPicPr>
            <a:picLocks noChangeAspect="1"/>
          </p:cNvPicPr>
          <p:nvPr/>
        </p:nvPicPr>
        <p:blipFill>
          <a:blip r:embed="rId5" cstate="print"/>
          <a:srcRect/>
          <a:stretch>
            <a:fillRect/>
          </a:stretch>
        </p:blipFill>
        <p:spPr bwMode="auto">
          <a:xfrm>
            <a:off x="8064500" y="4337050"/>
            <a:ext cx="679450" cy="1447800"/>
          </a:xfrm>
          <a:prstGeom prst="rect">
            <a:avLst/>
          </a:prstGeom>
          <a:noFill/>
          <a:ln w="9525">
            <a:noFill/>
            <a:miter lim="800000"/>
            <a:headEnd/>
            <a:tailEnd/>
          </a:ln>
        </p:spPr>
      </p:pic>
      <p:sp>
        <p:nvSpPr>
          <p:cNvPr id="202" name="Line 103"/>
          <p:cNvSpPr>
            <a:spLocks noChangeShapeType="1"/>
          </p:cNvSpPr>
          <p:nvPr/>
        </p:nvSpPr>
        <p:spPr bwMode="auto">
          <a:xfrm flipV="1">
            <a:off x="5162550" y="5861050"/>
            <a:ext cx="1347788" cy="0"/>
          </a:xfrm>
          <a:prstGeom prst="line">
            <a:avLst/>
          </a:prstGeom>
          <a:noFill/>
          <a:ln w="12700">
            <a:solidFill>
              <a:schemeClr val="tx1"/>
            </a:solidFill>
            <a:round/>
            <a:headEnd/>
            <a:tailEnd/>
          </a:ln>
        </p:spPr>
        <p:txBody>
          <a:bodyPr/>
          <a:lstStyle/>
          <a:p>
            <a:endParaRPr lang="en-US"/>
          </a:p>
        </p:txBody>
      </p:sp>
      <p:pic>
        <p:nvPicPr>
          <p:cNvPr id="210" name="Picture 112" descr="shadow"/>
          <p:cNvPicPr>
            <a:picLocks noChangeAspect="1" noChangeArrowheads="1"/>
          </p:cNvPicPr>
          <p:nvPr/>
        </p:nvPicPr>
        <p:blipFill>
          <a:blip r:embed="rId6" cstate="print"/>
          <a:srcRect/>
          <a:stretch>
            <a:fillRect/>
          </a:stretch>
        </p:blipFill>
        <p:spPr bwMode="auto">
          <a:xfrm>
            <a:off x="2868707" y="2133600"/>
            <a:ext cx="990600" cy="1152525"/>
          </a:xfrm>
          <a:prstGeom prst="rect">
            <a:avLst/>
          </a:prstGeom>
          <a:noFill/>
          <a:ln w="9525">
            <a:noFill/>
            <a:miter lim="800000"/>
            <a:headEnd/>
            <a:tailEnd/>
          </a:ln>
        </p:spPr>
      </p:pic>
      <p:sp>
        <p:nvSpPr>
          <p:cNvPr id="211" name="Text Box 28"/>
          <p:cNvSpPr txBox="1">
            <a:spLocks noChangeArrowheads="1"/>
          </p:cNvSpPr>
          <p:nvPr/>
        </p:nvSpPr>
        <p:spPr bwMode="auto">
          <a:xfrm>
            <a:off x="-152400" y="5715000"/>
            <a:ext cx="1295400" cy="461963"/>
          </a:xfrm>
          <a:prstGeom prst="rect">
            <a:avLst/>
          </a:prstGeom>
          <a:noFill/>
          <a:ln w="9525">
            <a:noFill/>
            <a:miter lim="800000"/>
            <a:headEnd/>
            <a:tailEnd/>
          </a:ln>
        </p:spPr>
        <p:txBody>
          <a:bodyPr>
            <a:spAutoFit/>
          </a:bodyPr>
          <a:lstStyle/>
          <a:p>
            <a:pPr algn="ctr">
              <a:spcBef>
                <a:spcPct val="50000"/>
              </a:spcBef>
            </a:pPr>
            <a:r>
              <a:rPr lang="en-US" sz="1200" b="1" dirty="0">
                <a:latin typeface="Calibri" pitchFamily="34" charset="0"/>
              </a:rPr>
              <a:t>Storage                              Array</a:t>
            </a:r>
          </a:p>
        </p:txBody>
      </p:sp>
      <p:sp>
        <p:nvSpPr>
          <p:cNvPr id="212" name="Text Box 28"/>
          <p:cNvSpPr txBox="1">
            <a:spLocks noChangeArrowheads="1"/>
          </p:cNvSpPr>
          <p:nvPr/>
        </p:nvSpPr>
        <p:spPr bwMode="auto">
          <a:xfrm>
            <a:off x="8077200" y="5715000"/>
            <a:ext cx="1295400" cy="461963"/>
          </a:xfrm>
          <a:prstGeom prst="rect">
            <a:avLst/>
          </a:prstGeom>
          <a:noFill/>
          <a:ln w="9525">
            <a:noFill/>
            <a:miter lim="800000"/>
            <a:headEnd/>
            <a:tailEnd/>
          </a:ln>
        </p:spPr>
        <p:txBody>
          <a:bodyPr>
            <a:spAutoFit/>
          </a:bodyPr>
          <a:lstStyle/>
          <a:p>
            <a:pPr algn="ctr">
              <a:spcBef>
                <a:spcPct val="50000"/>
              </a:spcBef>
            </a:pPr>
            <a:r>
              <a:rPr lang="en-US" sz="1200" b="1" dirty="0">
                <a:latin typeface="Calibri" pitchFamily="34" charset="0"/>
              </a:rPr>
              <a:t>Storage                              Array</a:t>
            </a:r>
          </a:p>
        </p:txBody>
      </p:sp>
      <p:sp>
        <p:nvSpPr>
          <p:cNvPr id="213" name="Text Box 28"/>
          <p:cNvSpPr txBox="1">
            <a:spLocks noChangeArrowheads="1"/>
          </p:cNvSpPr>
          <p:nvPr/>
        </p:nvSpPr>
        <p:spPr bwMode="auto">
          <a:xfrm>
            <a:off x="2738717" y="609600"/>
            <a:ext cx="1295400" cy="276225"/>
          </a:xfrm>
          <a:prstGeom prst="rect">
            <a:avLst/>
          </a:prstGeom>
          <a:noFill/>
          <a:ln w="9525">
            <a:noFill/>
            <a:miter lim="800000"/>
            <a:headEnd/>
            <a:tailEnd/>
          </a:ln>
        </p:spPr>
        <p:txBody>
          <a:bodyPr>
            <a:spAutoFit/>
          </a:bodyPr>
          <a:lstStyle/>
          <a:p>
            <a:pPr algn="ctr">
              <a:spcBef>
                <a:spcPct val="50000"/>
              </a:spcBef>
            </a:pPr>
            <a:r>
              <a:rPr lang="en-US" sz="1200" b="1" dirty="0">
                <a:latin typeface="Calibri" pitchFamily="34" charset="0"/>
              </a:rPr>
              <a:t>Compute</a:t>
            </a:r>
          </a:p>
        </p:txBody>
      </p:sp>
      <p:sp>
        <p:nvSpPr>
          <p:cNvPr id="214" name="Text Box 27"/>
          <p:cNvSpPr txBox="1">
            <a:spLocks noChangeArrowheads="1"/>
          </p:cNvSpPr>
          <p:nvPr/>
        </p:nvSpPr>
        <p:spPr bwMode="auto">
          <a:xfrm>
            <a:off x="7678270" y="2577913"/>
            <a:ext cx="1371600" cy="523875"/>
          </a:xfrm>
          <a:prstGeom prst="rect">
            <a:avLst/>
          </a:prstGeom>
          <a:noFill/>
          <a:ln w="9525">
            <a:noFill/>
            <a:miter lim="800000"/>
            <a:headEnd/>
            <a:tailEnd/>
          </a:ln>
        </p:spPr>
        <p:txBody>
          <a:bodyPr>
            <a:spAutoFit/>
          </a:bodyPr>
          <a:lstStyle/>
          <a:p>
            <a:pPr algn="ctr">
              <a:spcBef>
                <a:spcPct val="50000"/>
              </a:spcBef>
            </a:pPr>
            <a:r>
              <a:rPr lang="en-US" sz="1400" b="1" dirty="0">
                <a:latin typeface="Calibri" pitchFamily="34" charset="0"/>
              </a:rPr>
              <a:t>Virtualization Appliance</a:t>
            </a:r>
          </a:p>
        </p:txBody>
      </p:sp>
      <p:sp>
        <p:nvSpPr>
          <p:cNvPr id="146" name="Line 100"/>
          <p:cNvSpPr>
            <a:spLocks noChangeShapeType="1"/>
          </p:cNvSpPr>
          <p:nvPr/>
        </p:nvSpPr>
        <p:spPr bwMode="auto">
          <a:xfrm>
            <a:off x="3382963" y="1825531"/>
            <a:ext cx="0" cy="536669"/>
          </a:xfrm>
          <a:prstGeom prst="line">
            <a:avLst/>
          </a:prstGeom>
          <a:noFill/>
          <a:ln w="12700">
            <a:solidFill>
              <a:schemeClr val="tx1"/>
            </a:solidFill>
            <a:round/>
            <a:headEnd/>
            <a:tailEnd/>
          </a:ln>
        </p:spPr>
        <p:txBody>
          <a:bodyPr/>
          <a:lstStyle/>
          <a:p>
            <a:endParaRPr lang="en-US"/>
          </a:p>
        </p:txBody>
      </p:sp>
      <p:grpSp>
        <p:nvGrpSpPr>
          <p:cNvPr id="216" name="Group 95"/>
          <p:cNvGrpSpPr>
            <a:grpSpLocks/>
          </p:cNvGrpSpPr>
          <p:nvPr/>
        </p:nvGrpSpPr>
        <p:grpSpPr bwMode="auto">
          <a:xfrm>
            <a:off x="2743200" y="841281"/>
            <a:ext cx="1295400" cy="990600"/>
            <a:chOff x="9296400" y="762000"/>
            <a:chExt cx="2133600" cy="1524000"/>
          </a:xfrm>
        </p:grpSpPr>
        <p:pic>
          <p:nvPicPr>
            <p:cNvPr id="261" name="Picture 88" descr="Physical Layer Bar.png"/>
            <p:cNvPicPr>
              <a:picLocks noChangeAspect="1"/>
            </p:cNvPicPr>
            <p:nvPr/>
          </p:nvPicPr>
          <p:blipFill>
            <a:blip r:embed="rId7" cstate="print"/>
            <a:srcRect/>
            <a:stretch>
              <a:fillRect/>
            </a:stretch>
          </p:blipFill>
          <p:spPr bwMode="auto">
            <a:xfrm>
              <a:off x="9296400" y="762000"/>
              <a:ext cx="2133600" cy="1524000"/>
            </a:xfrm>
            <a:prstGeom prst="rect">
              <a:avLst/>
            </a:prstGeom>
            <a:noFill/>
            <a:ln w="9525">
              <a:noFill/>
              <a:miter lim="800000"/>
              <a:headEnd/>
              <a:tailEnd/>
            </a:ln>
          </p:spPr>
        </p:pic>
        <p:grpSp>
          <p:nvGrpSpPr>
            <p:cNvPr id="262" name="Group 91"/>
            <p:cNvGrpSpPr>
              <a:grpSpLocks/>
            </p:cNvGrpSpPr>
            <p:nvPr/>
          </p:nvGrpSpPr>
          <p:grpSpPr bwMode="auto">
            <a:xfrm>
              <a:off x="9448800" y="990600"/>
              <a:ext cx="871656" cy="1121571"/>
              <a:chOff x="9982200" y="2514600"/>
              <a:chExt cx="871656" cy="1121571"/>
            </a:xfrm>
          </p:grpSpPr>
          <p:pic>
            <p:nvPicPr>
              <p:cNvPr id="266" name="Picture 90" descr="VM.png"/>
              <p:cNvPicPr>
                <a:picLocks noChangeAspect="1"/>
              </p:cNvPicPr>
              <p:nvPr/>
            </p:nvPicPr>
            <p:blipFill>
              <a:blip r:embed="rId8" cstate="print"/>
              <a:srcRect/>
              <a:stretch>
                <a:fillRect/>
              </a:stretch>
            </p:blipFill>
            <p:spPr bwMode="auto">
              <a:xfrm>
                <a:off x="9982200" y="2514600"/>
                <a:ext cx="871656" cy="1121571"/>
              </a:xfrm>
              <a:prstGeom prst="rect">
                <a:avLst/>
              </a:prstGeom>
              <a:noFill/>
              <a:ln w="9525">
                <a:noFill/>
                <a:miter lim="800000"/>
                <a:headEnd/>
                <a:tailEnd/>
              </a:ln>
            </p:spPr>
          </p:pic>
          <p:pic>
            <p:nvPicPr>
              <p:cNvPr id="267" name="Picture 89" descr="AP_OS Single.png"/>
              <p:cNvPicPr>
                <a:picLocks noChangeAspect="1"/>
              </p:cNvPicPr>
              <p:nvPr/>
            </p:nvPicPr>
            <p:blipFill>
              <a:blip r:embed="rId9" cstate="print"/>
              <a:srcRect/>
              <a:stretch>
                <a:fillRect/>
              </a:stretch>
            </p:blipFill>
            <p:spPr bwMode="auto">
              <a:xfrm>
                <a:off x="10185400" y="2590800"/>
                <a:ext cx="475449" cy="768033"/>
              </a:xfrm>
              <a:prstGeom prst="rect">
                <a:avLst/>
              </a:prstGeom>
              <a:noFill/>
              <a:ln w="9525">
                <a:noFill/>
                <a:miter lim="800000"/>
                <a:headEnd/>
                <a:tailEnd/>
              </a:ln>
            </p:spPr>
          </p:pic>
        </p:grpSp>
        <p:grpSp>
          <p:nvGrpSpPr>
            <p:cNvPr id="263" name="Group 92"/>
            <p:cNvGrpSpPr>
              <a:grpSpLocks/>
            </p:cNvGrpSpPr>
            <p:nvPr/>
          </p:nvGrpSpPr>
          <p:grpSpPr bwMode="auto">
            <a:xfrm>
              <a:off x="10405944" y="990600"/>
              <a:ext cx="871656" cy="1121571"/>
              <a:chOff x="9982200" y="2514600"/>
              <a:chExt cx="871656" cy="1121571"/>
            </a:xfrm>
          </p:grpSpPr>
          <p:pic>
            <p:nvPicPr>
              <p:cNvPr id="264" name="Picture 93" descr="VM.png"/>
              <p:cNvPicPr>
                <a:picLocks noChangeAspect="1"/>
              </p:cNvPicPr>
              <p:nvPr/>
            </p:nvPicPr>
            <p:blipFill>
              <a:blip r:embed="rId8" cstate="print"/>
              <a:srcRect/>
              <a:stretch>
                <a:fillRect/>
              </a:stretch>
            </p:blipFill>
            <p:spPr bwMode="auto">
              <a:xfrm>
                <a:off x="9982200" y="2514600"/>
                <a:ext cx="871656" cy="1121571"/>
              </a:xfrm>
              <a:prstGeom prst="rect">
                <a:avLst/>
              </a:prstGeom>
              <a:noFill/>
              <a:ln w="9525">
                <a:noFill/>
                <a:miter lim="800000"/>
                <a:headEnd/>
                <a:tailEnd/>
              </a:ln>
            </p:spPr>
          </p:pic>
          <p:pic>
            <p:nvPicPr>
              <p:cNvPr id="265" name="Picture 94" descr="AP_OS Single.png"/>
              <p:cNvPicPr>
                <a:picLocks noChangeAspect="1"/>
              </p:cNvPicPr>
              <p:nvPr/>
            </p:nvPicPr>
            <p:blipFill>
              <a:blip r:embed="rId9" cstate="print"/>
              <a:srcRect/>
              <a:stretch>
                <a:fillRect/>
              </a:stretch>
            </p:blipFill>
            <p:spPr bwMode="auto">
              <a:xfrm>
                <a:off x="10185400" y="2590800"/>
                <a:ext cx="475449" cy="768033"/>
              </a:xfrm>
              <a:prstGeom prst="rect">
                <a:avLst/>
              </a:prstGeom>
              <a:noFill/>
              <a:ln w="9525">
                <a:noFill/>
                <a:miter lim="800000"/>
                <a:headEnd/>
                <a:tailEnd/>
              </a:ln>
            </p:spPr>
          </p:pic>
        </p:grpSp>
      </p:grpSp>
      <p:pic>
        <p:nvPicPr>
          <p:cNvPr id="247" name="Picture 21" descr="Green Storage.png"/>
          <p:cNvPicPr>
            <a:picLocks noChangeAspect="1"/>
          </p:cNvPicPr>
          <p:nvPr/>
        </p:nvPicPr>
        <p:blipFill>
          <a:blip r:embed="rId10" cstate="print"/>
          <a:srcRect/>
          <a:stretch>
            <a:fillRect/>
          </a:stretch>
        </p:blipFill>
        <p:spPr bwMode="auto">
          <a:xfrm>
            <a:off x="1943100" y="5092701"/>
            <a:ext cx="952500" cy="341313"/>
          </a:xfrm>
          <a:prstGeom prst="rect">
            <a:avLst/>
          </a:prstGeom>
          <a:noFill/>
          <a:ln w="9525">
            <a:noFill/>
            <a:miter lim="800000"/>
            <a:headEnd/>
            <a:tailEnd/>
          </a:ln>
        </p:spPr>
      </p:pic>
      <p:grpSp>
        <p:nvGrpSpPr>
          <p:cNvPr id="248" name="Group 97"/>
          <p:cNvGrpSpPr>
            <a:grpSpLocks/>
          </p:cNvGrpSpPr>
          <p:nvPr/>
        </p:nvGrpSpPr>
        <p:grpSpPr bwMode="auto">
          <a:xfrm>
            <a:off x="1943100" y="5043488"/>
            <a:ext cx="952500" cy="153988"/>
            <a:chOff x="574" y="1098"/>
            <a:chExt cx="802" cy="325"/>
          </a:xfrm>
        </p:grpSpPr>
        <p:pic>
          <p:nvPicPr>
            <p:cNvPr id="249" name="Picture 6" descr="Orange Volume.png"/>
            <p:cNvPicPr>
              <a:picLocks noChangeAspect="1"/>
            </p:cNvPicPr>
            <p:nvPr/>
          </p:nvPicPr>
          <p:blipFill>
            <a:blip r:embed="rId11" cstate="print"/>
            <a:srcRect/>
            <a:stretch>
              <a:fillRect/>
            </a:stretch>
          </p:blipFill>
          <p:spPr bwMode="auto">
            <a:xfrm>
              <a:off x="576" y="1104"/>
              <a:ext cx="800" cy="319"/>
            </a:xfrm>
            <a:prstGeom prst="rect">
              <a:avLst/>
            </a:prstGeom>
            <a:noFill/>
            <a:ln w="9525">
              <a:noFill/>
              <a:miter lim="800000"/>
              <a:headEnd/>
              <a:tailEnd/>
            </a:ln>
          </p:spPr>
        </p:pic>
        <p:pic>
          <p:nvPicPr>
            <p:cNvPr id="250" name="Picture 6" descr="Orange Volume.png"/>
            <p:cNvPicPr>
              <a:picLocks noChangeAspect="1"/>
            </p:cNvPicPr>
            <p:nvPr/>
          </p:nvPicPr>
          <p:blipFill>
            <a:blip r:embed="rId11" cstate="print"/>
            <a:srcRect/>
            <a:stretch>
              <a:fillRect/>
            </a:stretch>
          </p:blipFill>
          <p:spPr bwMode="auto">
            <a:xfrm>
              <a:off x="576" y="1102"/>
              <a:ext cx="800" cy="319"/>
            </a:xfrm>
            <a:prstGeom prst="rect">
              <a:avLst/>
            </a:prstGeom>
            <a:noFill/>
            <a:ln w="9525">
              <a:noFill/>
              <a:miter lim="800000"/>
              <a:headEnd/>
              <a:tailEnd/>
            </a:ln>
          </p:spPr>
        </p:pic>
        <p:pic>
          <p:nvPicPr>
            <p:cNvPr id="251" name="Picture 6" descr="Orange Volume.png"/>
            <p:cNvPicPr>
              <a:picLocks noChangeAspect="1"/>
            </p:cNvPicPr>
            <p:nvPr/>
          </p:nvPicPr>
          <p:blipFill>
            <a:blip r:embed="rId11" cstate="print"/>
            <a:srcRect/>
            <a:stretch>
              <a:fillRect/>
            </a:stretch>
          </p:blipFill>
          <p:spPr bwMode="auto">
            <a:xfrm>
              <a:off x="574" y="1102"/>
              <a:ext cx="800" cy="319"/>
            </a:xfrm>
            <a:prstGeom prst="rect">
              <a:avLst/>
            </a:prstGeom>
            <a:noFill/>
            <a:ln w="9525">
              <a:noFill/>
              <a:miter lim="800000"/>
              <a:headEnd/>
              <a:tailEnd/>
            </a:ln>
          </p:spPr>
        </p:pic>
        <p:pic>
          <p:nvPicPr>
            <p:cNvPr id="252" name="Picture 6" descr="Orange Volume.png"/>
            <p:cNvPicPr>
              <a:picLocks noChangeAspect="1"/>
            </p:cNvPicPr>
            <p:nvPr/>
          </p:nvPicPr>
          <p:blipFill>
            <a:blip r:embed="rId11" cstate="print"/>
            <a:srcRect/>
            <a:stretch>
              <a:fillRect/>
            </a:stretch>
          </p:blipFill>
          <p:spPr bwMode="auto">
            <a:xfrm>
              <a:off x="576" y="1098"/>
              <a:ext cx="800" cy="319"/>
            </a:xfrm>
            <a:prstGeom prst="rect">
              <a:avLst/>
            </a:prstGeom>
            <a:noFill/>
            <a:ln w="9525">
              <a:noFill/>
              <a:miter lim="800000"/>
              <a:headEnd/>
              <a:tailEnd/>
            </a:ln>
          </p:spPr>
        </p:pic>
      </p:grpSp>
      <p:sp>
        <p:nvSpPr>
          <p:cNvPr id="220" name="Rectangle 81"/>
          <p:cNvSpPr>
            <a:spLocks noChangeArrowheads="1"/>
          </p:cNvSpPr>
          <p:nvPr/>
        </p:nvSpPr>
        <p:spPr bwMode="auto">
          <a:xfrm>
            <a:off x="1863725" y="5210175"/>
            <a:ext cx="1034257" cy="246221"/>
          </a:xfrm>
          <a:prstGeom prst="rect">
            <a:avLst/>
          </a:prstGeom>
          <a:noFill/>
          <a:ln w="9525">
            <a:noFill/>
            <a:miter lim="800000"/>
            <a:headEnd/>
            <a:tailEnd/>
          </a:ln>
        </p:spPr>
        <p:txBody>
          <a:bodyPr wrap="none">
            <a:spAutoFit/>
          </a:bodyPr>
          <a:lstStyle/>
          <a:p>
            <a:pPr>
              <a:spcBef>
                <a:spcPct val="50000"/>
              </a:spcBef>
            </a:pPr>
            <a:r>
              <a:rPr lang="en-US" sz="1000" b="1">
                <a:latin typeface="Calibri" pitchFamily="34" charset="0"/>
              </a:rPr>
              <a:t>Storage Volume</a:t>
            </a:r>
          </a:p>
        </p:txBody>
      </p:sp>
      <p:grpSp>
        <p:nvGrpSpPr>
          <p:cNvPr id="221" name="Group 104"/>
          <p:cNvGrpSpPr>
            <a:grpSpLocks/>
          </p:cNvGrpSpPr>
          <p:nvPr/>
        </p:nvGrpSpPr>
        <p:grpSpPr bwMode="auto">
          <a:xfrm>
            <a:off x="3390900" y="5062538"/>
            <a:ext cx="952500" cy="390525"/>
            <a:chOff x="1224" y="3177"/>
            <a:chExt cx="600" cy="246"/>
          </a:xfrm>
        </p:grpSpPr>
        <p:pic>
          <p:nvPicPr>
            <p:cNvPr id="241" name="Picture 21" descr="Green Storage.png"/>
            <p:cNvPicPr>
              <a:picLocks noChangeAspect="1"/>
            </p:cNvPicPr>
            <p:nvPr/>
          </p:nvPicPr>
          <p:blipFill>
            <a:blip r:embed="rId10" cstate="print"/>
            <a:srcRect/>
            <a:stretch>
              <a:fillRect/>
            </a:stretch>
          </p:blipFill>
          <p:spPr bwMode="auto">
            <a:xfrm>
              <a:off x="1224" y="3208"/>
              <a:ext cx="600" cy="215"/>
            </a:xfrm>
            <a:prstGeom prst="rect">
              <a:avLst/>
            </a:prstGeom>
            <a:noFill/>
            <a:ln w="9525">
              <a:noFill/>
              <a:miter lim="800000"/>
              <a:headEnd/>
              <a:tailEnd/>
            </a:ln>
          </p:spPr>
        </p:pic>
        <p:grpSp>
          <p:nvGrpSpPr>
            <p:cNvPr id="242" name="Group 106"/>
            <p:cNvGrpSpPr>
              <a:grpSpLocks/>
            </p:cNvGrpSpPr>
            <p:nvPr/>
          </p:nvGrpSpPr>
          <p:grpSpPr bwMode="auto">
            <a:xfrm>
              <a:off x="1224" y="3177"/>
              <a:ext cx="600" cy="97"/>
              <a:chOff x="574" y="1098"/>
              <a:chExt cx="802" cy="325"/>
            </a:xfrm>
          </p:grpSpPr>
          <p:pic>
            <p:nvPicPr>
              <p:cNvPr id="243" name="Picture 6" descr="Orange Volume.png"/>
              <p:cNvPicPr>
                <a:picLocks noChangeAspect="1"/>
              </p:cNvPicPr>
              <p:nvPr/>
            </p:nvPicPr>
            <p:blipFill>
              <a:blip r:embed="rId11" cstate="print"/>
              <a:srcRect/>
              <a:stretch>
                <a:fillRect/>
              </a:stretch>
            </p:blipFill>
            <p:spPr bwMode="auto">
              <a:xfrm>
                <a:off x="576" y="1104"/>
                <a:ext cx="800" cy="319"/>
              </a:xfrm>
              <a:prstGeom prst="rect">
                <a:avLst/>
              </a:prstGeom>
              <a:noFill/>
              <a:ln w="9525">
                <a:noFill/>
                <a:miter lim="800000"/>
                <a:headEnd/>
                <a:tailEnd/>
              </a:ln>
            </p:spPr>
          </p:pic>
          <p:pic>
            <p:nvPicPr>
              <p:cNvPr id="244" name="Picture 6" descr="Orange Volume.png"/>
              <p:cNvPicPr>
                <a:picLocks noChangeAspect="1"/>
              </p:cNvPicPr>
              <p:nvPr/>
            </p:nvPicPr>
            <p:blipFill>
              <a:blip r:embed="rId11" cstate="print"/>
              <a:srcRect/>
              <a:stretch>
                <a:fillRect/>
              </a:stretch>
            </p:blipFill>
            <p:spPr bwMode="auto">
              <a:xfrm>
                <a:off x="576" y="1102"/>
                <a:ext cx="800" cy="319"/>
              </a:xfrm>
              <a:prstGeom prst="rect">
                <a:avLst/>
              </a:prstGeom>
              <a:noFill/>
              <a:ln w="9525">
                <a:noFill/>
                <a:miter lim="800000"/>
                <a:headEnd/>
                <a:tailEnd/>
              </a:ln>
            </p:spPr>
          </p:pic>
          <p:pic>
            <p:nvPicPr>
              <p:cNvPr id="245" name="Picture 6" descr="Orange Volume.png"/>
              <p:cNvPicPr>
                <a:picLocks noChangeAspect="1"/>
              </p:cNvPicPr>
              <p:nvPr/>
            </p:nvPicPr>
            <p:blipFill>
              <a:blip r:embed="rId11" cstate="print"/>
              <a:srcRect/>
              <a:stretch>
                <a:fillRect/>
              </a:stretch>
            </p:blipFill>
            <p:spPr bwMode="auto">
              <a:xfrm>
                <a:off x="574" y="1102"/>
                <a:ext cx="800" cy="319"/>
              </a:xfrm>
              <a:prstGeom prst="rect">
                <a:avLst/>
              </a:prstGeom>
              <a:noFill/>
              <a:ln w="9525">
                <a:noFill/>
                <a:miter lim="800000"/>
                <a:headEnd/>
                <a:tailEnd/>
              </a:ln>
            </p:spPr>
          </p:pic>
          <p:pic>
            <p:nvPicPr>
              <p:cNvPr id="246" name="Picture 6" descr="Orange Volume.png"/>
              <p:cNvPicPr>
                <a:picLocks noChangeAspect="1"/>
              </p:cNvPicPr>
              <p:nvPr/>
            </p:nvPicPr>
            <p:blipFill>
              <a:blip r:embed="rId11" cstate="print"/>
              <a:srcRect/>
              <a:stretch>
                <a:fillRect/>
              </a:stretch>
            </p:blipFill>
            <p:spPr bwMode="auto">
              <a:xfrm>
                <a:off x="576" y="1098"/>
                <a:ext cx="800" cy="319"/>
              </a:xfrm>
              <a:prstGeom prst="rect">
                <a:avLst/>
              </a:prstGeom>
              <a:noFill/>
              <a:ln w="9525">
                <a:noFill/>
                <a:miter lim="800000"/>
                <a:headEnd/>
                <a:tailEnd/>
              </a:ln>
            </p:spPr>
          </p:pic>
        </p:grpSp>
      </p:grpSp>
      <p:sp>
        <p:nvSpPr>
          <p:cNvPr id="222" name="Rectangle 79"/>
          <p:cNvSpPr>
            <a:spLocks noChangeArrowheads="1"/>
          </p:cNvSpPr>
          <p:nvPr/>
        </p:nvSpPr>
        <p:spPr bwMode="auto">
          <a:xfrm>
            <a:off x="3324225" y="5214938"/>
            <a:ext cx="1034257" cy="246221"/>
          </a:xfrm>
          <a:prstGeom prst="rect">
            <a:avLst/>
          </a:prstGeom>
          <a:noFill/>
          <a:ln w="9525">
            <a:noFill/>
            <a:miter lim="800000"/>
            <a:headEnd/>
            <a:tailEnd/>
          </a:ln>
        </p:spPr>
        <p:txBody>
          <a:bodyPr wrap="none">
            <a:spAutoFit/>
          </a:bodyPr>
          <a:lstStyle/>
          <a:p>
            <a:pPr>
              <a:spcBef>
                <a:spcPct val="50000"/>
              </a:spcBef>
            </a:pPr>
            <a:r>
              <a:rPr lang="en-US" sz="1000" b="1">
                <a:latin typeface="Calibri" pitchFamily="34" charset="0"/>
              </a:rPr>
              <a:t>Storage Volume</a:t>
            </a:r>
          </a:p>
        </p:txBody>
      </p:sp>
      <p:grpSp>
        <p:nvGrpSpPr>
          <p:cNvPr id="223" name="Group 119"/>
          <p:cNvGrpSpPr>
            <a:grpSpLocks/>
          </p:cNvGrpSpPr>
          <p:nvPr/>
        </p:nvGrpSpPr>
        <p:grpSpPr bwMode="auto">
          <a:xfrm>
            <a:off x="4675188" y="5076832"/>
            <a:ext cx="1035050" cy="398463"/>
            <a:chOff x="2406" y="3504"/>
            <a:chExt cx="652" cy="251"/>
          </a:xfrm>
        </p:grpSpPr>
        <p:grpSp>
          <p:nvGrpSpPr>
            <p:cNvPr id="233" name="Group 111"/>
            <p:cNvGrpSpPr>
              <a:grpSpLocks/>
            </p:cNvGrpSpPr>
            <p:nvPr/>
          </p:nvGrpSpPr>
          <p:grpSpPr bwMode="auto">
            <a:xfrm>
              <a:off x="2448" y="3504"/>
              <a:ext cx="600" cy="246"/>
              <a:chOff x="1224" y="3177"/>
              <a:chExt cx="600" cy="246"/>
            </a:xfrm>
          </p:grpSpPr>
          <p:pic>
            <p:nvPicPr>
              <p:cNvPr id="235" name="Picture 21" descr="Green Storage.png"/>
              <p:cNvPicPr>
                <a:picLocks noChangeAspect="1"/>
              </p:cNvPicPr>
              <p:nvPr/>
            </p:nvPicPr>
            <p:blipFill>
              <a:blip r:embed="rId10" cstate="print"/>
              <a:srcRect/>
              <a:stretch>
                <a:fillRect/>
              </a:stretch>
            </p:blipFill>
            <p:spPr bwMode="auto">
              <a:xfrm>
                <a:off x="1224" y="3208"/>
                <a:ext cx="600" cy="215"/>
              </a:xfrm>
              <a:prstGeom prst="rect">
                <a:avLst/>
              </a:prstGeom>
              <a:noFill/>
              <a:ln w="9525">
                <a:noFill/>
                <a:miter lim="800000"/>
                <a:headEnd/>
                <a:tailEnd/>
              </a:ln>
            </p:spPr>
          </p:pic>
          <p:grpSp>
            <p:nvGrpSpPr>
              <p:cNvPr id="236" name="Group 113"/>
              <p:cNvGrpSpPr>
                <a:grpSpLocks/>
              </p:cNvGrpSpPr>
              <p:nvPr/>
            </p:nvGrpSpPr>
            <p:grpSpPr bwMode="auto">
              <a:xfrm>
                <a:off x="1224" y="3177"/>
                <a:ext cx="600" cy="97"/>
                <a:chOff x="574" y="1098"/>
                <a:chExt cx="802" cy="325"/>
              </a:xfrm>
            </p:grpSpPr>
            <p:pic>
              <p:nvPicPr>
                <p:cNvPr id="237" name="Picture 6" descr="Orange Volume.png"/>
                <p:cNvPicPr>
                  <a:picLocks noChangeAspect="1"/>
                </p:cNvPicPr>
                <p:nvPr/>
              </p:nvPicPr>
              <p:blipFill>
                <a:blip r:embed="rId11" cstate="print"/>
                <a:srcRect/>
                <a:stretch>
                  <a:fillRect/>
                </a:stretch>
              </p:blipFill>
              <p:spPr bwMode="auto">
                <a:xfrm>
                  <a:off x="576" y="1104"/>
                  <a:ext cx="800" cy="319"/>
                </a:xfrm>
                <a:prstGeom prst="rect">
                  <a:avLst/>
                </a:prstGeom>
                <a:noFill/>
                <a:ln w="9525">
                  <a:noFill/>
                  <a:miter lim="800000"/>
                  <a:headEnd/>
                  <a:tailEnd/>
                </a:ln>
              </p:spPr>
            </p:pic>
            <p:pic>
              <p:nvPicPr>
                <p:cNvPr id="238" name="Picture 6" descr="Orange Volume.png"/>
                <p:cNvPicPr>
                  <a:picLocks noChangeAspect="1"/>
                </p:cNvPicPr>
                <p:nvPr/>
              </p:nvPicPr>
              <p:blipFill>
                <a:blip r:embed="rId11" cstate="print"/>
                <a:srcRect/>
                <a:stretch>
                  <a:fillRect/>
                </a:stretch>
              </p:blipFill>
              <p:spPr bwMode="auto">
                <a:xfrm>
                  <a:off x="576" y="1102"/>
                  <a:ext cx="800" cy="319"/>
                </a:xfrm>
                <a:prstGeom prst="rect">
                  <a:avLst/>
                </a:prstGeom>
                <a:noFill/>
                <a:ln w="9525">
                  <a:noFill/>
                  <a:miter lim="800000"/>
                  <a:headEnd/>
                  <a:tailEnd/>
                </a:ln>
              </p:spPr>
            </p:pic>
            <p:pic>
              <p:nvPicPr>
                <p:cNvPr id="239" name="Picture 6" descr="Orange Volume.png"/>
                <p:cNvPicPr>
                  <a:picLocks noChangeAspect="1"/>
                </p:cNvPicPr>
                <p:nvPr/>
              </p:nvPicPr>
              <p:blipFill>
                <a:blip r:embed="rId11" cstate="print"/>
                <a:srcRect/>
                <a:stretch>
                  <a:fillRect/>
                </a:stretch>
              </p:blipFill>
              <p:spPr bwMode="auto">
                <a:xfrm>
                  <a:off x="574" y="1102"/>
                  <a:ext cx="800" cy="319"/>
                </a:xfrm>
                <a:prstGeom prst="rect">
                  <a:avLst/>
                </a:prstGeom>
                <a:noFill/>
                <a:ln w="9525">
                  <a:noFill/>
                  <a:miter lim="800000"/>
                  <a:headEnd/>
                  <a:tailEnd/>
                </a:ln>
              </p:spPr>
            </p:pic>
            <p:pic>
              <p:nvPicPr>
                <p:cNvPr id="240" name="Picture 6" descr="Orange Volume.png"/>
                <p:cNvPicPr>
                  <a:picLocks noChangeAspect="1"/>
                </p:cNvPicPr>
                <p:nvPr/>
              </p:nvPicPr>
              <p:blipFill>
                <a:blip r:embed="rId11" cstate="print"/>
                <a:srcRect/>
                <a:stretch>
                  <a:fillRect/>
                </a:stretch>
              </p:blipFill>
              <p:spPr bwMode="auto">
                <a:xfrm>
                  <a:off x="576" y="1098"/>
                  <a:ext cx="800" cy="319"/>
                </a:xfrm>
                <a:prstGeom prst="rect">
                  <a:avLst/>
                </a:prstGeom>
                <a:noFill/>
                <a:ln w="9525">
                  <a:noFill/>
                  <a:miter lim="800000"/>
                  <a:headEnd/>
                  <a:tailEnd/>
                </a:ln>
              </p:spPr>
            </p:pic>
          </p:grpSp>
        </p:grpSp>
        <p:sp>
          <p:nvSpPr>
            <p:cNvPr id="234" name="Rectangle 79"/>
            <p:cNvSpPr>
              <a:spLocks noChangeArrowheads="1"/>
            </p:cNvSpPr>
            <p:nvPr/>
          </p:nvSpPr>
          <p:spPr bwMode="auto">
            <a:xfrm>
              <a:off x="2406" y="3600"/>
              <a:ext cx="652" cy="155"/>
            </a:xfrm>
            <a:prstGeom prst="rect">
              <a:avLst/>
            </a:prstGeom>
            <a:noFill/>
            <a:ln w="9525">
              <a:noFill/>
              <a:miter lim="800000"/>
              <a:headEnd/>
              <a:tailEnd/>
            </a:ln>
          </p:spPr>
          <p:txBody>
            <a:bodyPr wrap="none">
              <a:spAutoFit/>
            </a:bodyPr>
            <a:lstStyle/>
            <a:p>
              <a:pPr>
                <a:spcBef>
                  <a:spcPct val="50000"/>
                </a:spcBef>
              </a:pPr>
              <a:r>
                <a:rPr lang="en-US" sz="1000" b="1">
                  <a:latin typeface="Calibri" pitchFamily="34" charset="0"/>
                </a:rPr>
                <a:t>Storage Volume</a:t>
              </a:r>
            </a:p>
          </p:txBody>
        </p:sp>
      </p:grpSp>
      <p:grpSp>
        <p:nvGrpSpPr>
          <p:cNvPr id="224" name="Group 120"/>
          <p:cNvGrpSpPr>
            <a:grpSpLocks/>
          </p:cNvGrpSpPr>
          <p:nvPr/>
        </p:nvGrpSpPr>
        <p:grpSpPr bwMode="auto">
          <a:xfrm>
            <a:off x="5967413" y="5076832"/>
            <a:ext cx="1035050" cy="398463"/>
            <a:chOff x="2406" y="3504"/>
            <a:chExt cx="652" cy="251"/>
          </a:xfrm>
        </p:grpSpPr>
        <p:grpSp>
          <p:nvGrpSpPr>
            <p:cNvPr id="225" name="Group 121"/>
            <p:cNvGrpSpPr>
              <a:grpSpLocks/>
            </p:cNvGrpSpPr>
            <p:nvPr/>
          </p:nvGrpSpPr>
          <p:grpSpPr bwMode="auto">
            <a:xfrm>
              <a:off x="2448" y="3504"/>
              <a:ext cx="600" cy="246"/>
              <a:chOff x="1224" y="3177"/>
              <a:chExt cx="600" cy="246"/>
            </a:xfrm>
          </p:grpSpPr>
          <p:pic>
            <p:nvPicPr>
              <p:cNvPr id="227" name="Picture 21" descr="Green Storage.png"/>
              <p:cNvPicPr>
                <a:picLocks noChangeAspect="1"/>
              </p:cNvPicPr>
              <p:nvPr/>
            </p:nvPicPr>
            <p:blipFill>
              <a:blip r:embed="rId10" cstate="print"/>
              <a:srcRect/>
              <a:stretch>
                <a:fillRect/>
              </a:stretch>
            </p:blipFill>
            <p:spPr bwMode="auto">
              <a:xfrm>
                <a:off x="1224" y="3208"/>
                <a:ext cx="600" cy="215"/>
              </a:xfrm>
              <a:prstGeom prst="rect">
                <a:avLst/>
              </a:prstGeom>
              <a:noFill/>
              <a:ln w="9525">
                <a:noFill/>
                <a:miter lim="800000"/>
                <a:headEnd/>
                <a:tailEnd/>
              </a:ln>
            </p:spPr>
          </p:pic>
          <p:grpSp>
            <p:nvGrpSpPr>
              <p:cNvPr id="228" name="Group 123"/>
              <p:cNvGrpSpPr>
                <a:grpSpLocks/>
              </p:cNvGrpSpPr>
              <p:nvPr/>
            </p:nvGrpSpPr>
            <p:grpSpPr bwMode="auto">
              <a:xfrm>
                <a:off x="1224" y="3177"/>
                <a:ext cx="600" cy="97"/>
                <a:chOff x="574" y="1098"/>
                <a:chExt cx="802" cy="325"/>
              </a:xfrm>
            </p:grpSpPr>
            <p:pic>
              <p:nvPicPr>
                <p:cNvPr id="229" name="Picture 6" descr="Orange Volume.png"/>
                <p:cNvPicPr>
                  <a:picLocks noChangeAspect="1"/>
                </p:cNvPicPr>
                <p:nvPr/>
              </p:nvPicPr>
              <p:blipFill>
                <a:blip r:embed="rId11" cstate="print"/>
                <a:srcRect/>
                <a:stretch>
                  <a:fillRect/>
                </a:stretch>
              </p:blipFill>
              <p:spPr bwMode="auto">
                <a:xfrm>
                  <a:off x="576" y="1104"/>
                  <a:ext cx="800" cy="319"/>
                </a:xfrm>
                <a:prstGeom prst="rect">
                  <a:avLst/>
                </a:prstGeom>
                <a:noFill/>
                <a:ln w="9525">
                  <a:noFill/>
                  <a:miter lim="800000"/>
                  <a:headEnd/>
                  <a:tailEnd/>
                </a:ln>
              </p:spPr>
            </p:pic>
            <p:pic>
              <p:nvPicPr>
                <p:cNvPr id="230" name="Picture 6" descr="Orange Volume.png"/>
                <p:cNvPicPr>
                  <a:picLocks noChangeAspect="1"/>
                </p:cNvPicPr>
                <p:nvPr/>
              </p:nvPicPr>
              <p:blipFill>
                <a:blip r:embed="rId11" cstate="print"/>
                <a:srcRect/>
                <a:stretch>
                  <a:fillRect/>
                </a:stretch>
              </p:blipFill>
              <p:spPr bwMode="auto">
                <a:xfrm>
                  <a:off x="576" y="1102"/>
                  <a:ext cx="800" cy="319"/>
                </a:xfrm>
                <a:prstGeom prst="rect">
                  <a:avLst/>
                </a:prstGeom>
                <a:noFill/>
                <a:ln w="9525">
                  <a:noFill/>
                  <a:miter lim="800000"/>
                  <a:headEnd/>
                  <a:tailEnd/>
                </a:ln>
              </p:spPr>
            </p:pic>
            <p:pic>
              <p:nvPicPr>
                <p:cNvPr id="231" name="Picture 6" descr="Orange Volume.png"/>
                <p:cNvPicPr>
                  <a:picLocks noChangeAspect="1"/>
                </p:cNvPicPr>
                <p:nvPr/>
              </p:nvPicPr>
              <p:blipFill>
                <a:blip r:embed="rId11" cstate="print"/>
                <a:srcRect/>
                <a:stretch>
                  <a:fillRect/>
                </a:stretch>
              </p:blipFill>
              <p:spPr bwMode="auto">
                <a:xfrm>
                  <a:off x="574" y="1102"/>
                  <a:ext cx="800" cy="319"/>
                </a:xfrm>
                <a:prstGeom prst="rect">
                  <a:avLst/>
                </a:prstGeom>
                <a:noFill/>
                <a:ln w="9525">
                  <a:noFill/>
                  <a:miter lim="800000"/>
                  <a:headEnd/>
                  <a:tailEnd/>
                </a:ln>
              </p:spPr>
            </p:pic>
            <p:pic>
              <p:nvPicPr>
                <p:cNvPr id="232" name="Picture 6" descr="Orange Volume.png"/>
                <p:cNvPicPr>
                  <a:picLocks noChangeAspect="1"/>
                </p:cNvPicPr>
                <p:nvPr/>
              </p:nvPicPr>
              <p:blipFill>
                <a:blip r:embed="rId11" cstate="print"/>
                <a:srcRect/>
                <a:stretch>
                  <a:fillRect/>
                </a:stretch>
              </p:blipFill>
              <p:spPr bwMode="auto">
                <a:xfrm>
                  <a:off x="576" y="1098"/>
                  <a:ext cx="800" cy="319"/>
                </a:xfrm>
                <a:prstGeom prst="rect">
                  <a:avLst/>
                </a:prstGeom>
                <a:noFill/>
                <a:ln w="9525">
                  <a:noFill/>
                  <a:miter lim="800000"/>
                  <a:headEnd/>
                  <a:tailEnd/>
                </a:ln>
              </p:spPr>
            </p:pic>
          </p:grpSp>
        </p:grpSp>
        <p:sp>
          <p:nvSpPr>
            <p:cNvPr id="226" name="Rectangle 79"/>
            <p:cNvSpPr>
              <a:spLocks noChangeArrowheads="1"/>
            </p:cNvSpPr>
            <p:nvPr/>
          </p:nvSpPr>
          <p:spPr bwMode="auto">
            <a:xfrm>
              <a:off x="2406" y="3600"/>
              <a:ext cx="652" cy="155"/>
            </a:xfrm>
            <a:prstGeom prst="rect">
              <a:avLst/>
            </a:prstGeom>
            <a:noFill/>
            <a:ln w="9525">
              <a:noFill/>
              <a:miter lim="800000"/>
              <a:headEnd/>
              <a:tailEnd/>
            </a:ln>
          </p:spPr>
          <p:txBody>
            <a:bodyPr wrap="none">
              <a:spAutoFit/>
            </a:bodyPr>
            <a:lstStyle/>
            <a:p>
              <a:pPr>
                <a:spcBef>
                  <a:spcPct val="50000"/>
                </a:spcBef>
              </a:pPr>
              <a:r>
                <a:rPr lang="en-US" sz="1000" b="1">
                  <a:latin typeface="Calibri" pitchFamily="34" charset="0"/>
                </a:rPr>
                <a:t>Storage Volume</a:t>
              </a:r>
            </a:p>
          </p:txBody>
        </p:sp>
      </p:grpSp>
      <p:grpSp>
        <p:nvGrpSpPr>
          <p:cNvPr id="129" name="Group 128"/>
          <p:cNvGrpSpPr/>
          <p:nvPr/>
        </p:nvGrpSpPr>
        <p:grpSpPr>
          <a:xfrm>
            <a:off x="2780258" y="4065319"/>
            <a:ext cx="675636" cy="278081"/>
            <a:chOff x="2753364" y="3993293"/>
            <a:chExt cx="675636" cy="278081"/>
          </a:xfrm>
        </p:grpSpPr>
        <p:grpSp>
          <p:nvGrpSpPr>
            <p:cNvPr id="124" name="Group 90"/>
            <p:cNvGrpSpPr>
              <a:grpSpLocks/>
            </p:cNvGrpSpPr>
            <p:nvPr/>
          </p:nvGrpSpPr>
          <p:grpSpPr bwMode="auto">
            <a:xfrm>
              <a:off x="2753364" y="3993293"/>
              <a:ext cx="675636" cy="273907"/>
              <a:chOff x="574" y="1098"/>
              <a:chExt cx="802" cy="325"/>
            </a:xfrm>
          </p:grpSpPr>
          <p:pic>
            <p:nvPicPr>
              <p:cNvPr id="125" name="Picture 6" descr="Orange Volume.png"/>
              <p:cNvPicPr>
                <a:picLocks noChangeAspect="1"/>
              </p:cNvPicPr>
              <p:nvPr/>
            </p:nvPicPr>
            <p:blipFill>
              <a:blip r:embed="rId12" cstate="print"/>
              <a:srcRect/>
              <a:stretch>
                <a:fillRect/>
              </a:stretch>
            </p:blipFill>
            <p:spPr bwMode="auto">
              <a:xfrm>
                <a:off x="576" y="1104"/>
                <a:ext cx="800" cy="319"/>
              </a:xfrm>
              <a:prstGeom prst="rect">
                <a:avLst/>
              </a:prstGeom>
              <a:noFill/>
              <a:ln w="9525">
                <a:noFill/>
                <a:miter lim="800000"/>
                <a:headEnd/>
                <a:tailEnd/>
              </a:ln>
            </p:spPr>
          </p:pic>
          <p:pic>
            <p:nvPicPr>
              <p:cNvPr id="126" name="Picture 6" descr="Orange Volume.png"/>
              <p:cNvPicPr>
                <a:picLocks noChangeAspect="1"/>
              </p:cNvPicPr>
              <p:nvPr/>
            </p:nvPicPr>
            <p:blipFill>
              <a:blip r:embed="rId12" cstate="print"/>
              <a:srcRect/>
              <a:stretch>
                <a:fillRect/>
              </a:stretch>
            </p:blipFill>
            <p:spPr bwMode="auto">
              <a:xfrm>
                <a:off x="576" y="1102"/>
                <a:ext cx="800" cy="319"/>
              </a:xfrm>
              <a:prstGeom prst="rect">
                <a:avLst/>
              </a:prstGeom>
              <a:noFill/>
              <a:ln w="9525">
                <a:noFill/>
                <a:miter lim="800000"/>
                <a:headEnd/>
                <a:tailEnd/>
              </a:ln>
            </p:spPr>
          </p:pic>
          <p:pic>
            <p:nvPicPr>
              <p:cNvPr id="127" name="Picture 6" descr="Orange Volume.png"/>
              <p:cNvPicPr>
                <a:picLocks noChangeAspect="1"/>
              </p:cNvPicPr>
              <p:nvPr/>
            </p:nvPicPr>
            <p:blipFill>
              <a:blip r:embed="rId12" cstate="print"/>
              <a:srcRect/>
              <a:stretch>
                <a:fillRect/>
              </a:stretch>
            </p:blipFill>
            <p:spPr bwMode="auto">
              <a:xfrm>
                <a:off x="574" y="1102"/>
                <a:ext cx="800" cy="319"/>
              </a:xfrm>
              <a:prstGeom prst="rect">
                <a:avLst/>
              </a:prstGeom>
              <a:noFill/>
              <a:ln w="9525">
                <a:noFill/>
                <a:miter lim="800000"/>
                <a:headEnd/>
                <a:tailEnd/>
              </a:ln>
            </p:spPr>
          </p:pic>
          <p:pic>
            <p:nvPicPr>
              <p:cNvPr id="128" name="Picture 6" descr="Orange Volume.png"/>
              <p:cNvPicPr>
                <a:picLocks noChangeAspect="1"/>
              </p:cNvPicPr>
              <p:nvPr/>
            </p:nvPicPr>
            <p:blipFill>
              <a:blip r:embed="rId12" cstate="print"/>
              <a:srcRect/>
              <a:stretch>
                <a:fillRect/>
              </a:stretch>
            </p:blipFill>
            <p:spPr bwMode="auto">
              <a:xfrm>
                <a:off x="576" y="1098"/>
                <a:ext cx="800" cy="319"/>
              </a:xfrm>
              <a:prstGeom prst="rect">
                <a:avLst/>
              </a:prstGeom>
              <a:noFill/>
              <a:ln w="9525">
                <a:noFill/>
                <a:miter lim="800000"/>
                <a:headEnd/>
                <a:tailEnd/>
              </a:ln>
            </p:spPr>
          </p:pic>
        </p:grpSp>
        <p:sp>
          <p:nvSpPr>
            <p:cNvPr id="203" name="Rectangle 73"/>
            <p:cNvSpPr>
              <a:spLocks noChangeArrowheads="1"/>
            </p:cNvSpPr>
            <p:nvPr/>
          </p:nvSpPr>
          <p:spPr bwMode="auto">
            <a:xfrm>
              <a:off x="2850382" y="4025153"/>
              <a:ext cx="529312" cy="246221"/>
            </a:xfrm>
            <a:prstGeom prst="rect">
              <a:avLst/>
            </a:prstGeom>
            <a:noFill/>
            <a:ln w="9525">
              <a:noFill/>
              <a:miter lim="800000"/>
              <a:headEnd/>
              <a:tailEnd/>
            </a:ln>
          </p:spPr>
          <p:txBody>
            <a:bodyPr wrap="none">
              <a:spAutoFit/>
            </a:bodyPr>
            <a:lstStyle/>
            <a:p>
              <a:pPr>
                <a:spcBef>
                  <a:spcPct val="50000"/>
                </a:spcBef>
              </a:pPr>
              <a:r>
                <a:rPr lang="en-US" sz="1000" b="1" dirty="0">
                  <a:latin typeface="Calibri" pitchFamily="34" charset="0"/>
                </a:rPr>
                <a:t>Extent</a:t>
              </a:r>
            </a:p>
          </p:txBody>
        </p:sp>
      </p:grpSp>
      <p:grpSp>
        <p:nvGrpSpPr>
          <p:cNvPr id="130" name="Group 129"/>
          <p:cNvGrpSpPr/>
          <p:nvPr/>
        </p:nvGrpSpPr>
        <p:grpSpPr>
          <a:xfrm>
            <a:off x="3757411" y="4065494"/>
            <a:ext cx="675636" cy="278081"/>
            <a:chOff x="2753364" y="3993293"/>
            <a:chExt cx="675636" cy="278081"/>
          </a:xfrm>
        </p:grpSpPr>
        <p:grpSp>
          <p:nvGrpSpPr>
            <p:cNvPr id="131" name="Group 90"/>
            <p:cNvGrpSpPr>
              <a:grpSpLocks/>
            </p:cNvGrpSpPr>
            <p:nvPr/>
          </p:nvGrpSpPr>
          <p:grpSpPr bwMode="auto">
            <a:xfrm>
              <a:off x="2753364" y="3993293"/>
              <a:ext cx="675636" cy="273907"/>
              <a:chOff x="574" y="1098"/>
              <a:chExt cx="802" cy="325"/>
            </a:xfrm>
          </p:grpSpPr>
          <p:pic>
            <p:nvPicPr>
              <p:cNvPr id="133" name="Picture 6" descr="Orange Volume.png"/>
              <p:cNvPicPr>
                <a:picLocks noChangeAspect="1"/>
              </p:cNvPicPr>
              <p:nvPr/>
            </p:nvPicPr>
            <p:blipFill>
              <a:blip r:embed="rId12" cstate="print"/>
              <a:srcRect/>
              <a:stretch>
                <a:fillRect/>
              </a:stretch>
            </p:blipFill>
            <p:spPr bwMode="auto">
              <a:xfrm>
                <a:off x="576" y="1104"/>
                <a:ext cx="800" cy="319"/>
              </a:xfrm>
              <a:prstGeom prst="rect">
                <a:avLst/>
              </a:prstGeom>
              <a:noFill/>
              <a:ln w="9525">
                <a:noFill/>
                <a:miter lim="800000"/>
                <a:headEnd/>
                <a:tailEnd/>
              </a:ln>
            </p:spPr>
          </p:pic>
          <p:pic>
            <p:nvPicPr>
              <p:cNvPr id="134" name="Picture 6" descr="Orange Volume.png"/>
              <p:cNvPicPr>
                <a:picLocks noChangeAspect="1"/>
              </p:cNvPicPr>
              <p:nvPr/>
            </p:nvPicPr>
            <p:blipFill>
              <a:blip r:embed="rId12" cstate="print"/>
              <a:srcRect/>
              <a:stretch>
                <a:fillRect/>
              </a:stretch>
            </p:blipFill>
            <p:spPr bwMode="auto">
              <a:xfrm>
                <a:off x="576" y="1102"/>
                <a:ext cx="800" cy="319"/>
              </a:xfrm>
              <a:prstGeom prst="rect">
                <a:avLst/>
              </a:prstGeom>
              <a:noFill/>
              <a:ln w="9525">
                <a:noFill/>
                <a:miter lim="800000"/>
                <a:headEnd/>
                <a:tailEnd/>
              </a:ln>
            </p:spPr>
          </p:pic>
          <p:pic>
            <p:nvPicPr>
              <p:cNvPr id="135" name="Picture 6" descr="Orange Volume.png"/>
              <p:cNvPicPr>
                <a:picLocks noChangeAspect="1"/>
              </p:cNvPicPr>
              <p:nvPr/>
            </p:nvPicPr>
            <p:blipFill>
              <a:blip r:embed="rId12" cstate="print"/>
              <a:srcRect/>
              <a:stretch>
                <a:fillRect/>
              </a:stretch>
            </p:blipFill>
            <p:spPr bwMode="auto">
              <a:xfrm>
                <a:off x="574" y="1102"/>
                <a:ext cx="800" cy="319"/>
              </a:xfrm>
              <a:prstGeom prst="rect">
                <a:avLst/>
              </a:prstGeom>
              <a:noFill/>
              <a:ln w="9525">
                <a:noFill/>
                <a:miter lim="800000"/>
                <a:headEnd/>
                <a:tailEnd/>
              </a:ln>
            </p:spPr>
          </p:pic>
          <p:pic>
            <p:nvPicPr>
              <p:cNvPr id="136" name="Picture 6" descr="Orange Volume.png"/>
              <p:cNvPicPr>
                <a:picLocks noChangeAspect="1"/>
              </p:cNvPicPr>
              <p:nvPr/>
            </p:nvPicPr>
            <p:blipFill>
              <a:blip r:embed="rId12" cstate="print"/>
              <a:srcRect/>
              <a:stretch>
                <a:fillRect/>
              </a:stretch>
            </p:blipFill>
            <p:spPr bwMode="auto">
              <a:xfrm>
                <a:off x="576" y="1098"/>
                <a:ext cx="800" cy="319"/>
              </a:xfrm>
              <a:prstGeom prst="rect">
                <a:avLst/>
              </a:prstGeom>
              <a:noFill/>
              <a:ln w="9525">
                <a:noFill/>
                <a:miter lim="800000"/>
                <a:headEnd/>
                <a:tailEnd/>
              </a:ln>
            </p:spPr>
          </p:pic>
        </p:grpSp>
        <p:sp>
          <p:nvSpPr>
            <p:cNvPr id="132" name="Rectangle 73"/>
            <p:cNvSpPr>
              <a:spLocks noChangeArrowheads="1"/>
            </p:cNvSpPr>
            <p:nvPr/>
          </p:nvSpPr>
          <p:spPr bwMode="auto">
            <a:xfrm>
              <a:off x="2850382" y="4025153"/>
              <a:ext cx="529312" cy="246221"/>
            </a:xfrm>
            <a:prstGeom prst="rect">
              <a:avLst/>
            </a:prstGeom>
            <a:noFill/>
            <a:ln w="9525">
              <a:noFill/>
              <a:miter lim="800000"/>
              <a:headEnd/>
              <a:tailEnd/>
            </a:ln>
          </p:spPr>
          <p:txBody>
            <a:bodyPr wrap="none">
              <a:spAutoFit/>
            </a:bodyPr>
            <a:lstStyle/>
            <a:p>
              <a:pPr>
                <a:spcBef>
                  <a:spcPct val="50000"/>
                </a:spcBef>
              </a:pPr>
              <a:r>
                <a:rPr lang="en-US" sz="1000" b="1" dirty="0">
                  <a:latin typeface="Calibri" pitchFamily="34" charset="0"/>
                </a:rPr>
                <a:t>Extent</a:t>
              </a:r>
            </a:p>
          </p:txBody>
        </p:sp>
      </p:grpSp>
      <p:grpSp>
        <p:nvGrpSpPr>
          <p:cNvPr id="137" name="Group 136"/>
          <p:cNvGrpSpPr/>
          <p:nvPr/>
        </p:nvGrpSpPr>
        <p:grpSpPr>
          <a:xfrm>
            <a:off x="4734564" y="4065494"/>
            <a:ext cx="675636" cy="278081"/>
            <a:chOff x="2753364" y="3993293"/>
            <a:chExt cx="675636" cy="278081"/>
          </a:xfrm>
        </p:grpSpPr>
        <p:grpSp>
          <p:nvGrpSpPr>
            <p:cNvPr id="138" name="Group 90"/>
            <p:cNvGrpSpPr>
              <a:grpSpLocks/>
            </p:cNvGrpSpPr>
            <p:nvPr/>
          </p:nvGrpSpPr>
          <p:grpSpPr bwMode="auto">
            <a:xfrm>
              <a:off x="2753364" y="3993293"/>
              <a:ext cx="675636" cy="273907"/>
              <a:chOff x="574" y="1098"/>
              <a:chExt cx="802" cy="325"/>
            </a:xfrm>
          </p:grpSpPr>
          <p:pic>
            <p:nvPicPr>
              <p:cNvPr id="140" name="Picture 6" descr="Orange Volume.png"/>
              <p:cNvPicPr>
                <a:picLocks noChangeAspect="1"/>
              </p:cNvPicPr>
              <p:nvPr/>
            </p:nvPicPr>
            <p:blipFill>
              <a:blip r:embed="rId12" cstate="print"/>
              <a:srcRect/>
              <a:stretch>
                <a:fillRect/>
              </a:stretch>
            </p:blipFill>
            <p:spPr bwMode="auto">
              <a:xfrm>
                <a:off x="576" y="1104"/>
                <a:ext cx="800" cy="319"/>
              </a:xfrm>
              <a:prstGeom prst="rect">
                <a:avLst/>
              </a:prstGeom>
              <a:noFill/>
              <a:ln w="9525">
                <a:noFill/>
                <a:miter lim="800000"/>
                <a:headEnd/>
                <a:tailEnd/>
              </a:ln>
            </p:spPr>
          </p:pic>
          <p:pic>
            <p:nvPicPr>
              <p:cNvPr id="142" name="Picture 6" descr="Orange Volume.png"/>
              <p:cNvPicPr>
                <a:picLocks noChangeAspect="1"/>
              </p:cNvPicPr>
              <p:nvPr/>
            </p:nvPicPr>
            <p:blipFill>
              <a:blip r:embed="rId12" cstate="print"/>
              <a:srcRect/>
              <a:stretch>
                <a:fillRect/>
              </a:stretch>
            </p:blipFill>
            <p:spPr bwMode="auto">
              <a:xfrm>
                <a:off x="576" y="1102"/>
                <a:ext cx="800" cy="319"/>
              </a:xfrm>
              <a:prstGeom prst="rect">
                <a:avLst/>
              </a:prstGeom>
              <a:noFill/>
              <a:ln w="9525">
                <a:noFill/>
                <a:miter lim="800000"/>
                <a:headEnd/>
                <a:tailEnd/>
              </a:ln>
            </p:spPr>
          </p:pic>
          <p:pic>
            <p:nvPicPr>
              <p:cNvPr id="143" name="Picture 6" descr="Orange Volume.png"/>
              <p:cNvPicPr>
                <a:picLocks noChangeAspect="1"/>
              </p:cNvPicPr>
              <p:nvPr/>
            </p:nvPicPr>
            <p:blipFill>
              <a:blip r:embed="rId12" cstate="print"/>
              <a:srcRect/>
              <a:stretch>
                <a:fillRect/>
              </a:stretch>
            </p:blipFill>
            <p:spPr bwMode="auto">
              <a:xfrm>
                <a:off x="574" y="1102"/>
                <a:ext cx="800" cy="319"/>
              </a:xfrm>
              <a:prstGeom prst="rect">
                <a:avLst/>
              </a:prstGeom>
              <a:noFill/>
              <a:ln w="9525">
                <a:noFill/>
                <a:miter lim="800000"/>
                <a:headEnd/>
                <a:tailEnd/>
              </a:ln>
            </p:spPr>
          </p:pic>
          <p:pic>
            <p:nvPicPr>
              <p:cNvPr id="153" name="Picture 6" descr="Orange Volume.png"/>
              <p:cNvPicPr>
                <a:picLocks noChangeAspect="1"/>
              </p:cNvPicPr>
              <p:nvPr/>
            </p:nvPicPr>
            <p:blipFill>
              <a:blip r:embed="rId12" cstate="print"/>
              <a:srcRect/>
              <a:stretch>
                <a:fillRect/>
              </a:stretch>
            </p:blipFill>
            <p:spPr bwMode="auto">
              <a:xfrm>
                <a:off x="576" y="1098"/>
                <a:ext cx="800" cy="319"/>
              </a:xfrm>
              <a:prstGeom prst="rect">
                <a:avLst/>
              </a:prstGeom>
              <a:noFill/>
              <a:ln w="9525">
                <a:noFill/>
                <a:miter lim="800000"/>
                <a:headEnd/>
                <a:tailEnd/>
              </a:ln>
            </p:spPr>
          </p:pic>
        </p:grpSp>
        <p:sp>
          <p:nvSpPr>
            <p:cNvPr id="139" name="Rectangle 73"/>
            <p:cNvSpPr>
              <a:spLocks noChangeArrowheads="1"/>
            </p:cNvSpPr>
            <p:nvPr/>
          </p:nvSpPr>
          <p:spPr bwMode="auto">
            <a:xfrm>
              <a:off x="2850382" y="4025153"/>
              <a:ext cx="529312" cy="246221"/>
            </a:xfrm>
            <a:prstGeom prst="rect">
              <a:avLst/>
            </a:prstGeom>
            <a:noFill/>
            <a:ln w="9525">
              <a:noFill/>
              <a:miter lim="800000"/>
              <a:headEnd/>
              <a:tailEnd/>
            </a:ln>
          </p:spPr>
          <p:txBody>
            <a:bodyPr wrap="none">
              <a:spAutoFit/>
            </a:bodyPr>
            <a:lstStyle/>
            <a:p>
              <a:pPr>
                <a:spcBef>
                  <a:spcPct val="50000"/>
                </a:spcBef>
              </a:pPr>
              <a:r>
                <a:rPr lang="en-US" sz="1000" b="1" dirty="0">
                  <a:latin typeface="Calibri" pitchFamily="34" charset="0"/>
                </a:rPr>
                <a:t>Extent</a:t>
              </a:r>
            </a:p>
          </p:txBody>
        </p:sp>
      </p:grpSp>
      <p:grpSp>
        <p:nvGrpSpPr>
          <p:cNvPr id="154" name="Group 153"/>
          <p:cNvGrpSpPr/>
          <p:nvPr/>
        </p:nvGrpSpPr>
        <p:grpSpPr>
          <a:xfrm>
            <a:off x="5725164" y="4065494"/>
            <a:ext cx="675636" cy="278081"/>
            <a:chOff x="2753364" y="3993293"/>
            <a:chExt cx="675636" cy="278081"/>
          </a:xfrm>
        </p:grpSpPr>
        <p:grpSp>
          <p:nvGrpSpPr>
            <p:cNvPr id="155" name="Group 90"/>
            <p:cNvGrpSpPr>
              <a:grpSpLocks/>
            </p:cNvGrpSpPr>
            <p:nvPr/>
          </p:nvGrpSpPr>
          <p:grpSpPr bwMode="auto">
            <a:xfrm>
              <a:off x="2753364" y="3993293"/>
              <a:ext cx="675636" cy="273907"/>
              <a:chOff x="574" y="1098"/>
              <a:chExt cx="802" cy="325"/>
            </a:xfrm>
          </p:grpSpPr>
          <p:pic>
            <p:nvPicPr>
              <p:cNvPr id="157" name="Picture 6" descr="Orange Volume.png"/>
              <p:cNvPicPr>
                <a:picLocks noChangeAspect="1"/>
              </p:cNvPicPr>
              <p:nvPr/>
            </p:nvPicPr>
            <p:blipFill>
              <a:blip r:embed="rId12" cstate="print"/>
              <a:srcRect/>
              <a:stretch>
                <a:fillRect/>
              </a:stretch>
            </p:blipFill>
            <p:spPr bwMode="auto">
              <a:xfrm>
                <a:off x="576" y="1104"/>
                <a:ext cx="800" cy="319"/>
              </a:xfrm>
              <a:prstGeom prst="rect">
                <a:avLst/>
              </a:prstGeom>
              <a:noFill/>
              <a:ln w="9525">
                <a:noFill/>
                <a:miter lim="800000"/>
                <a:headEnd/>
                <a:tailEnd/>
              </a:ln>
            </p:spPr>
          </p:pic>
          <p:pic>
            <p:nvPicPr>
              <p:cNvPr id="158" name="Picture 6" descr="Orange Volume.png"/>
              <p:cNvPicPr>
                <a:picLocks noChangeAspect="1"/>
              </p:cNvPicPr>
              <p:nvPr/>
            </p:nvPicPr>
            <p:blipFill>
              <a:blip r:embed="rId12" cstate="print"/>
              <a:srcRect/>
              <a:stretch>
                <a:fillRect/>
              </a:stretch>
            </p:blipFill>
            <p:spPr bwMode="auto">
              <a:xfrm>
                <a:off x="576" y="1102"/>
                <a:ext cx="800" cy="319"/>
              </a:xfrm>
              <a:prstGeom prst="rect">
                <a:avLst/>
              </a:prstGeom>
              <a:noFill/>
              <a:ln w="9525">
                <a:noFill/>
                <a:miter lim="800000"/>
                <a:headEnd/>
                <a:tailEnd/>
              </a:ln>
            </p:spPr>
          </p:pic>
          <p:pic>
            <p:nvPicPr>
              <p:cNvPr id="159" name="Picture 6" descr="Orange Volume.png"/>
              <p:cNvPicPr>
                <a:picLocks noChangeAspect="1"/>
              </p:cNvPicPr>
              <p:nvPr/>
            </p:nvPicPr>
            <p:blipFill>
              <a:blip r:embed="rId12" cstate="print"/>
              <a:srcRect/>
              <a:stretch>
                <a:fillRect/>
              </a:stretch>
            </p:blipFill>
            <p:spPr bwMode="auto">
              <a:xfrm>
                <a:off x="574" y="1102"/>
                <a:ext cx="800" cy="319"/>
              </a:xfrm>
              <a:prstGeom prst="rect">
                <a:avLst/>
              </a:prstGeom>
              <a:noFill/>
              <a:ln w="9525">
                <a:noFill/>
                <a:miter lim="800000"/>
                <a:headEnd/>
                <a:tailEnd/>
              </a:ln>
            </p:spPr>
          </p:pic>
          <p:pic>
            <p:nvPicPr>
              <p:cNvPr id="160" name="Picture 6" descr="Orange Volume.png"/>
              <p:cNvPicPr>
                <a:picLocks noChangeAspect="1"/>
              </p:cNvPicPr>
              <p:nvPr/>
            </p:nvPicPr>
            <p:blipFill>
              <a:blip r:embed="rId12" cstate="print"/>
              <a:srcRect/>
              <a:stretch>
                <a:fillRect/>
              </a:stretch>
            </p:blipFill>
            <p:spPr bwMode="auto">
              <a:xfrm>
                <a:off x="576" y="1098"/>
                <a:ext cx="800" cy="319"/>
              </a:xfrm>
              <a:prstGeom prst="rect">
                <a:avLst/>
              </a:prstGeom>
              <a:noFill/>
              <a:ln w="9525">
                <a:noFill/>
                <a:miter lim="800000"/>
                <a:headEnd/>
                <a:tailEnd/>
              </a:ln>
            </p:spPr>
          </p:pic>
        </p:grpSp>
        <p:sp>
          <p:nvSpPr>
            <p:cNvPr id="156" name="Rectangle 73"/>
            <p:cNvSpPr>
              <a:spLocks noChangeArrowheads="1"/>
            </p:cNvSpPr>
            <p:nvPr/>
          </p:nvSpPr>
          <p:spPr bwMode="auto">
            <a:xfrm>
              <a:off x="2850382" y="4025153"/>
              <a:ext cx="529312" cy="246221"/>
            </a:xfrm>
            <a:prstGeom prst="rect">
              <a:avLst/>
            </a:prstGeom>
            <a:noFill/>
            <a:ln w="9525">
              <a:noFill/>
              <a:miter lim="800000"/>
              <a:headEnd/>
              <a:tailEnd/>
            </a:ln>
          </p:spPr>
          <p:txBody>
            <a:bodyPr wrap="none">
              <a:spAutoFit/>
            </a:bodyPr>
            <a:lstStyle/>
            <a:p>
              <a:pPr>
                <a:spcBef>
                  <a:spcPct val="50000"/>
                </a:spcBef>
              </a:pPr>
              <a:r>
                <a:rPr lang="en-US" sz="1000" b="1" dirty="0">
                  <a:latin typeface="Calibri" pitchFamily="34" charset="0"/>
                </a:rPr>
                <a:t>Extent</a:t>
              </a:r>
            </a:p>
          </p:txBody>
        </p:sp>
      </p:grpSp>
      <p:grpSp>
        <p:nvGrpSpPr>
          <p:cNvPr id="170" name="Group 169"/>
          <p:cNvGrpSpPr/>
          <p:nvPr/>
        </p:nvGrpSpPr>
        <p:grpSpPr>
          <a:xfrm>
            <a:off x="3007659" y="3227200"/>
            <a:ext cx="752475" cy="484188"/>
            <a:chOff x="3946525" y="2393950"/>
            <a:chExt cx="752475" cy="484188"/>
          </a:xfrm>
        </p:grpSpPr>
        <p:pic>
          <p:nvPicPr>
            <p:cNvPr id="172" name="Picture 21" descr="Green Storage.png"/>
            <p:cNvPicPr>
              <a:picLocks noChangeAspect="1"/>
            </p:cNvPicPr>
            <p:nvPr/>
          </p:nvPicPr>
          <p:blipFill>
            <a:blip r:embed="rId10" cstate="print"/>
            <a:srcRect/>
            <a:stretch>
              <a:fillRect/>
            </a:stretch>
          </p:blipFill>
          <p:spPr bwMode="auto">
            <a:xfrm>
              <a:off x="3987800" y="2393950"/>
              <a:ext cx="635000" cy="484188"/>
            </a:xfrm>
            <a:prstGeom prst="rect">
              <a:avLst/>
            </a:prstGeom>
            <a:noFill/>
            <a:ln w="9525">
              <a:noFill/>
              <a:miter lim="800000"/>
              <a:headEnd/>
              <a:tailEnd/>
            </a:ln>
          </p:spPr>
        </p:pic>
        <p:sp>
          <p:nvSpPr>
            <p:cNvPr id="268" name="Text Box 70"/>
            <p:cNvSpPr txBox="1">
              <a:spLocks noChangeArrowheads="1"/>
            </p:cNvSpPr>
            <p:nvPr/>
          </p:nvSpPr>
          <p:spPr bwMode="auto">
            <a:xfrm>
              <a:off x="3946525" y="2508250"/>
              <a:ext cx="752475" cy="338138"/>
            </a:xfrm>
            <a:prstGeom prst="rect">
              <a:avLst/>
            </a:prstGeom>
            <a:noFill/>
            <a:ln w="9525">
              <a:noFill/>
              <a:miter lim="800000"/>
              <a:headEnd/>
              <a:tailEnd/>
            </a:ln>
          </p:spPr>
          <p:txBody>
            <a:bodyPr>
              <a:spAutoFit/>
            </a:bodyPr>
            <a:lstStyle/>
            <a:p>
              <a:pPr algn="ctr">
                <a:spcBef>
                  <a:spcPct val="50000"/>
                </a:spcBef>
              </a:pPr>
              <a:r>
                <a:rPr lang="en-US" sz="800" b="1" dirty="0"/>
                <a:t>Virtual volume</a:t>
              </a:r>
            </a:p>
          </p:txBody>
        </p:sp>
      </p:grpSp>
      <p:grpSp>
        <p:nvGrpSpPr>
          <p:cNvPr id="269" name="Group 268"/>
          <p:cNvGrpSpPr/>
          <p:nvPr/>
        </p:nvGrpSpPr>
        <p:grpSpPr>
          <a:xfrm>
            <a:off x="4984937" y="3213847"/>
            <a:ext cx="752475" cy="484188"/>
            <a:chOff x="3946525" y="2393950"/>
            <a:chExt cx="752475" cy="484188"/>
          </a:xfrm>
        </p:grpSpPr>
        <p:pic>
          <p:nvPicPr>
            <p:cNvPr id="270" name="Picture 21" descr="Green Storage.png"/>
            <p:cNvPicPr>
              <a:picLocks noChangeAspect="1"/>
            </p:cNvPicPr>
            <p:nvPr/>
          </p:nvPicPr>
          <p:blipFill>
            <a:blip r:embed="rId10" cstate="print"/>
            <a:srcRect/>
            <a:stretch>
              <a:fillRect/>
            </a:stretch>
          </p:blipFill>
          <p:spPr bwMode="auto">
            <a:xfrm>
              <a:off x="3987800" y="2393950"/>
              <a:ext cx="635000" cy="484188"/>
            </a:xfrm>
            <a:prstGeom prst="rect">
              <a:avLst/>
            </a:prstGeom>
            <a:noFill/>
            <a:ln w="9525">
              <a:noFill/>
              <a:miter lim="800000"/>
              <a:headEnd/>
              <a:tailEnd/>
            </a:ln>
          </p:spPr>
        </p:pic>
        <p:sp>
          <p:nvSpPr>
            <p:cNvPr id="271" name="Text Box 70"/>
            <p:cNvSpPr txBox="1">
              <a:spLocks noChangeArrowheads="1"/>
            </p:cNvSpPr>
            <p:nvPr/>
          </p:nvSpPr>
          <p:spPr bwMode="auto">
            <a:xfrm>
              <a:off x="3946525" y="2508250"/>
              <a:ext cx="752475" cy="338138"/>
            </a:xfrm>
            <a:prstGeom prst="rect">
              <a:avLst/>
            </a:prstGeom>
            <a:noFill/>
            <a:ln w="9525">
              <a:noFill/>
              <a:miter lim="800000"/>
              <a:headEnd/>
              <a:tailEnd/>
            </a:ln>
          </p:spPr>
          <p:txBody>
            <a:bodyPr>
              <a:spAutoFit/>
            </a:bodyPr>
            <a:lstStyle/>
            <a:p>
              <a:pPr algn="ctr">
                <a:spcBef>
                  <a:spcPct val="50000"/>
                </a:spcBef>
              </a:pPr>
              <a:r>
                <a:rPr lang="en-US" sz="800" b="1" dirty="0"/>
                <a:t>Virtual volume</a:t>
              </a:r>
            </a:p>
          </p:txBody>
        </p:sp>
      </p:grpSp>
      <p:cxnSp>
        <p:nvCxnSpPr>
          <p:cNvPr id="274" name="Elbow Connector 273"/>
          <p:cNvCxnSpPr/>
          <p:nvPr/>
        </p:nvCxnSpPr>
        <p:spPr>
          <a:xfrm rot="10800000" flipV="1">
            <a:off x="7010400" y="2895600"/>
            <a:ext cx="838200" cy="3810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88" name="Group 95"/>
          <p:cNvGrpSpPr>
            <a:grpSpLocks/>
          </p:cNvGrpSpPr>
          <p:nvPr/>
        </p:nvGrpSpPr>
        <p:grpSpPr bwMode="auto">
          <a:xfrm>
            <a:off x="4724400" y="814387"/>
            <a:ext cx="1295400" cy="990600"/>
            <a:chOff x="9296400" y="762000"/>
            <a:chExt cx="2133600" cy="1524000"/>
          </a:xfrm>
        </p:grpSpPr>
        <p:pic>
          <p:nvPicPr>
            <p:cNvPr id="289" name="Picture 88" descr="Physical Layer Bar.png"/>
            <p:cNvPicPr>
              <a:picLocks noChangeAspect="1"/>
            </p:cNvPicPr>
            <p:nvPr/>
          </p:nvPicPr>
          <p:blipFill>
            <a:blip r:embed="rId7" cstate="print"/>
            <a:srcRect/>
            <a:stretch>
              <a:fillRect/>
            </a:stretch>
          </p:blipFill>
          <p:spPr bwMode="auto">
            <a:xfrm>
              <a:off x="9296400" y="762000"/>
              <a:ext cx="2133600" cy="1524000"/>
            </a:xfrm>
            <a:prstGeom prst="rect">
              <a:avLst/>
            </a:prstGeom>
            <a:noFill/>
            <a:ln w="9525">
              <a:noFill/>
              <a:miter lim="800000"/>
              <a:headEnd/>
              <a:tailEnd/>
            </a:ln>
          </p:spPr>
        </p:pic>
        <p:grpSp>
          <p:nvGrpSpPr>
            <p:cNvPr id="290" name="Group 91"/>
            <p:cNvGrpSpPr>
              <a:grpSpLocks/>
            </p:cNvGrpSpPr>
            <p:nvPr/>
          </p:nvGrpSpPr>
          <p:grpSpPr bwMode="auto">
            <a:xfrm>
              <a:off x="9448800" y="990600"/>
              <a:ext cx="871656" cy="1121571"/>
              <a:chOff x="9982200" y="2514600"/>
              <a:chExt cx="871656" cy="1121571"/>
            </a:xfrm>
          </p:grpSpPr>
          <p:pic>
            <p:nvPicPr>
              <p:cNvPr id="294" name="Picture 90" descr="VM.png"/>
              <p:cNvPicPr>
                <a:picLocks noChangeAspect="1"/>
              </p:cNvPicPr>
              <p:nvPr/>
            </p:nvPicPr>
            <p:blipFill>
              <a:blip r:embed="rId8" cstate="print"/>
              <a:srcRect/>
              <a:stretch>
                <a:fillRect/>
              </a:stretch>
            </p:blipFill>
            <p:spPr bwMode="auto">
              <a:xfrm>
                <a:off x="9982200" y="2514600"/>
                <a:ext cx="871656" cy="1121571"/>
              </a:xfrm>
              <a:prstGeom prst="rect">
                <a:avLst/>
              </a:prstGeom>
              <a:noFill/>
              <a:ln w="9525">
                <a:noFill/>
                <a:miter lim="800000"/>
                <a:headEnd/>
                <a:tailEnd/>
              </a:ln>
            </p:spPr>
          </p:pic>
          <p:pic>
            <p:nvPicPr>
              <p:cNvPr id="295" name="Picture 89" descr="AP_OS Single.png"/>
              <p:cNvPicPr>
                <a:picLocks noChangeAspect="1"/>
              </p:cNvPicPr>
              <p:nvPr/>
            </p:nvPicPr>
            <p:blipFill>
              <a:blip r:embed="rId9" cstate="print"/>
              <a:srcRect/>
              <a:stretch>
                <a:fillRect/>
              </a:stretch>
            </p:blipFill>
            <p:spPr bwMode="auto">
              <a:xfrm>
                <a:off x="10185400" y="2590800"/>
                <a:ext cx="475449" cy="768033"/>
              </a:xfrm>
              <a:prstGeom prst="rect">
                <a:avLst/>
              </a:prstGeom>
              <a:noFill/>
              <a:ln w="9525">
                <a:noFill/>
                <a:miter lim="800000"/>
                <a:headEnd/>
                <a:tailEnd/>
              </a:ln>
            </p:spPr>
          </p:pic>
        </p:grpSp>
        <p:grpSp>
          <p:nvGrpSpPr>
            <p:cNvPr id="291" name="Group 92"/>
            <p:cNvGrpSpPr>
              <a:grpSpLocks/>
            </p:cNvGrpSpPr>
            <p:nvPr/>
          </p:nvGrpSpPr>
          <p:grpSpPr bwMode="auto">
            <a:xfrm>
              <a:off x="10405944" y="990600"/>
              <a:ext cx="871656" cy="1121571"/>
              <a:chOff x="9982200" y="2514600"/>
              <a:chExt cx="871656" cy="1121571"/>
            </a:xfrm>
          </p:grpSpPr>
          <p:pic>
            <p:nvPicPr>
              <p:cNvPr id="292" name="Picture 93" descr="VM.png"/>
              <p:cNvPicPr>
                <a:picLocks noChangeAspect="1"/>
              </p:cNvPicPr>
              <p:nvPr/>
            </p:nvPicPr>
            <p:blipFill>
              <a:blip r:embed="rId8" cstate="print"/>
              <a:srcRect/>
              <a:stretch>
                <a:fillRect/>
              </a:stretch>
            </p:blipFill>
            <p:spPr bwMode="auto">
              <a:xfrm>
                <a:off x="9982200" y="2514600"/>
                <a:ext cx="871656" cy="1121571"/>
              </a:xfrm>
              <a:prstGeom prst="rect">
                <a:avLst/>
              </a:prstGeom>
              <a:noFill/>
              <a:ln w="9525">
                <a:noFill/>
                <a:miter lim="800000"/>
                <a:headEnd/>
                <a:tailEnd/>
              </a:ln>
            </p:spPr>
          </p:pic>
          <p:pic>
            <p:nvPicPr>
              <p:cNvPr id="293" name="Picture 94" descr="AP_OS Single.png"/>
              <p:cNvPicPr>
                <a:picLocks noChangeAspect="1"/>
              </p:cNvPicPr>
              <p:nvPr/>
            </p:nvPicPr>
            <p:blipFill>
              <a:blip r:embed="rId9" cstate="print"/>
              <a:srcRect/>
              <a:stretch>
                <a:fillRect/>
              </a:stretch>
            </p:blipFill>
            <p:spPr bwMode="auto">
              <a:xfrm>
                <a:off x="10185400" y="2590800"/>
                <a:ext cx="475449" cy="768033"/>
              </a:xfrm>
              <a:prstGeom prst="rect">
                <a:avLst/>
              </a:prstGeom>
              <a:noFill/>
              <a:ln w="9525">
                <a:noFill/>
                <a:miter lim="800000"/>
                <a:headEnd/>
                <a:tailEnd/>
              </a:ln>
            </p:spPr>
          </p:pic>
        </p:grpSp>
      </p:grpSp>
      <p:sp>
        <p:nvSpPr>
          <p:cNvPr id="296" name="Text Box 28"/>
          <p:cNvSpPr txBox="1">
            <a:spLocks noChangeArrowheads="1"/>
          </p:cNvSpPr>
          <p:nvPr/>
        </p:nvSpPr>
        <p:spPr bwMode="auto">
          <a:xfrm>
            <a:off x="4800600" y="582706"/>
            <a:ext cx="1295400" cy="276225"/>
          </a:xfrm>
          <a:prstGeom prst="rect">
            <a:avLst/>
          </a:prstGeom>
          <a:noFill/>
          <a:ln w="9525">
            <a:noFill/>
            <a:miter lim="800000"/>
            <a:headEnd/>
            <a:tailEnd/>
          </a:ln>
        </p:spPr>
        <p:txBody>
          <a:bodyPr>
            <a:spAutoFit/>
          </a:bodyPr>
          <a:lstStyle/>
          <a:p>
            <a:pPr algn="ctr">
              <a:spcBef>
                <a:spcPct val="50000"/>
              </a:spcBef>
            </a:pPr>
            <a:r>
              <a:rPr lang="en-US" sz="1200" b="1" dirty="0">
                <a:latin typeface="Calibri" pitchFamily="34" charset="0"/>
              </a:rPr>
              <a:t>Compute</a:t>
            </a:r>
          </a:p>
        </p:txBody>
      </p:sp>
      <p:pic>
        <p:nvPicPr>
          <p:cNvPr id="299" name="Picture 112" descr="shadow"/>
          <p:cNvPicPr>
            <a:picLocks noChangeAspect="1" noChangeArrowheads="1"/>
          </p:cNvPicPr>
          <p:nvPr/>
        </p:nvPicPr>
        <p:blipFill>
          <a:blip r:embed="rId6" cstate="print"/>
          <a:srcRect/>
          <a:stretch>
            <a:fillRect/>
          </a:stretch>
        </p:blipFill>
        <p:spPr bwMode="auto">
          <a:xfrm>
            <a:off x="4840941" y="2147047"/>
            <a:ext cx="990600" cy="1152525"/>
          </a:xfrm>
          <a:prstGeom prst="rect">
            <a:avLst/>
          </a:prstGeom>
          <a:noFill/>
          <a:ln w="9525">
            <a:noFill/>
            <a:miter lim="800000"/>
            <a:headEnd/>
            <a:tailEnd/>
          </a:ln>
        </p:spPr>
      </p:pic>
      <p:sp>
        <p:nvSpPr>
          <p:cNvPr id="298" name="Line 100"/>
          <p:cNvSpPr>
            <a:spLocks noChangeShapeType="1"/>
          </p:cNvSpPr>
          <p:nvPr/>
        </p:nvSpPr>
        <p:spPr bwMode="auto">
          <a:xfrm>
            <a:off x="5334000" y="1828800"/>
            <a:ext cx="0" cy="536669"/>
          </a:xfrm>
          <a:prstGeom prst="line">
            <a:avLst/>
          </a:prstGeom>
          <a:noFill/>
          <a:ln w="12700">
            <a:solidFill>
              <a:schemeClr val="tx1"/>
            </a:solidFill>
            <a:round/>
            <a:headEnd/>
            <a:tailEnd/>
          </a:ln>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nSpc>
                <a:spcPct val="90000"/>
              </a:lnSpc>
              <a:defRPr/>
            </a:pPr>
            <a:r>
              <a:rPr lang="en-US" dirty="0"/>
              <a:t>Provides an abstraction in the NAS/File servers environment  </a:t>
            </a:r>
          </a:p>
          <a:p>
            <a:pPr lvl="1">
              <a:lnSpc>
                <a:spcPct val="90000"/>
              </a:lnSpc>
              <a:defRPr/>
            </a:pPr>
            <a:r>
              <a:rPr lang="en-US" dirty="0"/>
              <a:t>Eliminates dependencies between the file and its location</a:t>
            </a:r>
          </a:p>
          <a:p>
            <a:pPr>
              <a:lnSpc>
                <a:spcPct val="90000"/>
              </a:lnSpc>
              <a:defRPr/>
            </a:pPr>
            <a:r>
              <a:rPr lang="en-US" dirty="0"/>
              <a:t>Enables movement of files between NAS systems without impacting client access</a:t>
            </a:r>
          </a:p>
          <a:p>
            <a:r>
              <a:rPr lang="en-US" dirty="0"/>
              <a:t>Provides opportunities to optimize storage utilization</a:t>
            </a:r>
          </a:p>
          <a:p>
            <a:r>
              <a:rPr lang="en-US" dirty="0"/>
              <a:t>Implemented using global namespace</a:t>
            </a:r>
          </a:p>
          <a:p>
            <a:endParaRPr lang="en-US" dirty="0"/>
          </a:p>
          <a:p>
            <a:endParaRPr lang="en-US" dirty="0"/>
          </a:p>
        </p:txBody>
      </p:sp>
      <p:sp>
        <p:nvSpPr>
          <p:cNvPr id="4" name="Title 3"/>
          <p:cNvSpPr>
            <a:spLocks noGrp="1"/>
          </p:cNvSpPr>
          <p:nvPr>
            <p:ph type="title"/>
          </p:nvPr>
        </p:nvSpPr>
        <p:spPr/>
        <p:txBody>
          <a:bodyPr/>
          <a:lstStyle/>
          <a:p>
            <a:r>
              <a:rPr lang="en-US" dirty="0"/>
              <a:t>File-level Storage Virtualization</a:t>
            </a:r>
          </a:p>
        </p:txBody>
      </p:sp>
      <p:sp>
        <p:nvSpPr>
          <p:cNvPr id="6" name="Slide Number Placeholder 5"/>
          <p:cNvSpPr>
            <a:spLocks noGrp="1"/>
          </p:cNvSpPr>
          <p:nvPr>
            <p:ph type="sldNum" sz="quarter" idx="14"/>
          </p:nvPr>
        </p:nvSpPr>
        <p:spPr/>
        <p:txBody>
          <a:bodyPr/>
          <a:lstStyle/>
          <a:p>
            <a:pPr>
              <a:defRPr/>
            </a:pPr>
            <a:fld id="{D82361C7-9CA3-4A6E-97F2-A1FC064231A9}" type="slidenum">
              <a:rPr lang="en-US" smtClean="0"/>
              <a:pPr>
                <a:defRPr/>
              </a:pPr>
              <a:t>18</a:t>
            </a:fld>
            <a:endParaRPr lang="en-US"/>
          </a:p>
        </p:txBody>
      </p:sp>
      <p:cxnSp>
        <p:nvCxnSpPr>
          <p:cNvPr id="8" name="Straight Connector 7"/>
          <p:cNvCxnSpPr/>
          <p:nvPr/>
        </p:nvCxnSpPr>
        <p:spPr>
          <a:xfrm rot="5400000">
            <a:off x="5967891" y="3072291"/>
            <a:ext cx="865818"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7543800" y="3048000"/>
            <a:ext cx="838200" cy="53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Monitor_Blank.png"/>
          <p:cNvPicPr>
            <a:picLocks noChangeAspect="1"/>
          </p:cNvPicPr>
          <p:nvPr/>
        </p:nvPicPr>
        <p:blipFill>
          <a:blip r:embed="rId3" cstate="print"/>
          <a:stretch>
            <a:fillRect/>
          </a:stretch>
        </p:blipFill>
        <p:spPr>
          <a:xfrm>
            <a:off x="5791200" y="865818"/>
            <a:ext cx="762000" cy="658182"/>
          </a:xfrm>
          <a:prstGeom prst="rect">
            <a:avLst/>
          </a:prstGeom>
        </p:spPr>
      </p:pic>
      <p:pic>
        <p:nvPicPr>
          <p:cNvPr id="11" name="Picture 10" descr="Monitor_Blank.png"/>
          <p:cNvPicPr>
            <a:picLocks noChangeAspect="1"/>
          </p:cNvPicPr>
          <p:nvPr/>
        </p:nvPicPr>
        <p:blipFill>
          <a:blip r:embed="rId3" cstate="print"/>
          <a:stretch>
            <a:fillRect/>
          </a:stretch>
        </p:blipFill>
        <p:spPr>
          <a:xfrm>
            <a:off x="7772400" y="838200"/>
            <a:ext cx="762000" cy="658182"/>
          </a:xfrm>
          <a:prstGeom prst="rect">
            <a:avLst/>
          </a:prstGeom>
        </p:spPr>
      </p:pic>
      <p:cxnSp>
        <p:nvCxnSpPr>
          <p:cNvPr id="12" name="Straight Connector 11"/>
          <p:cNvCxnSpPr>
            <a:stCxn id="10" idx="2"/>
          </p:cNvCxnSpPr>
          <p:nvPr/>
        </p:nvCxnSpPr>
        <p:spPr>
          <a:xfrm rot="16200000" flipH="1">
            <a:off x="6019800" y="1676400"/>
            <a:ext cx="838200" cy="53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6844191" y="1766409"/>
            <a:ext cx="63721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2"/>
          </p:cNvCxnSpPr>
          <p:nvPr/>
        </p:nvCxnSpPr>
        <p:spPr>
          <a:xfrm rot="5400000">
            <a:off x="7415691" y="1624491"/>
            <a:ext cx="865818"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descr="Monitor_Blank.png"/>
          <p:cNvPicPr>
            <a:picLocks noChangeAspect="1"/>
          </p:cNvPicPr>
          <p:nvPr/>
        </p:nvPicPr>
        <p:blipFill>
          <a:blip r:embed="rId3" cstate="print"/>
          <a:stretch>
            <a:fillRect/>
          </a:stretch>
        </p:blipFill>
        <p:spPr>
          <a:xfrm>
            <a:off x="6781800" y="865818"/>
            <a:ext cx="762000" cy="658182"/>
          </a:xfrm>
          <a:prstGeom prst="rect">
            <a:avLst/>
          </a:prstGeom>
        </p:spPr>
      </p:pic>
      <p:grpSp>
        <p:nvGrpSpPr>
          <p:cNvPr id="16" name="Group 23"/>
          <p:cNvGrpSpPr/>
          <p:nvPr/>
        </p:nvGrpSpPr>
        <p:grpSpPr>
          <a:xfrm>
            <a:off x="6333901" y="2066625"/>
            <a:ext cx="1895699" cy="981375"/>
            <a:chOff x="6486301" y="2066625"/>
            <a:chExt cx="1895699" cy="981375"/>
          </a:xfrm>
        </p:grpSpPr>
        <p:pic>
          <p:nvPicPr>
            <p:cNvPr id="23" name="Picture 22" descr="Blue Cloud.png"/>
            <p:cNvPicPr>
              <a:picLocks noChangeAspect="1"/>
            </p:cNvPicPr>
            <p:nvPr/>
          </p:nvPicPr>
          <p:blipFill>
            <a:blip r:embed="rId4" cstate="print"/>
            <a:stretch>
              <a:fillRect/>
            </a:stretch>
          </p:blipFill>
          <p:spPr>
            <a:xfrm>
              <a:off x="6486301" y="2066625"/>
              <a:ext cx="1895699" cy="981375"/>
            </a:xfrm>
            <a:prstGeom prst="rect">
              <a:avLst/>
            </a:prstGeom>
            <a:ln w="38100"/>
          </p:spPr>
        </p:pic>
        <p:sp>
          <p:nvSpPr>
            <p:cNvPr id="24" name="TextBox 23"/>
            <p:cNvSpPr txBox="1"/>
            <p:nvPr/>
          </p:nvSpPr>
          <p:spPr>
            <a:xfrm>
              <a:off x="7086600" y="2286000"/>
              <a:ext cx="474810" cy="461665"/>
            </a:xfrm>
            <a:prstGeom prst="rect">
              <a:avLst/>
            </a:prstGeom>
            <a:noFill/>
          </p:spPr>
          <p:txBody>
            <a:bodyPr wrap="none" rtlCol="0">
              <a:spAutoFit/>
            </a:bodyPr>
            <a:lstStyle/>
            <a:p>
              <a:r>
                <a:rPr lang="en-US" sz="2400" b="1" dirty="0"/>
                <a:t>IP</a:t>
              </a:r>
            </a:p>
          </p:txBody>
        </p:sp>
      </p:grpSp>
      <p:pic>
        <p:nvPicPr>
          <p:cNvPr id="17" name="Picture 16" descr="Server 1.png"/>
          <p:cNvPicPr>
            <a:picLocks noChangeAspect="1"/>
          </p:cNvPicPr>
          <p:nvPr/>
        </p:nvPicPr>
        <p:blipFill>
          <a:blip r:embed="rId5" cstate="print"/>
          <a:stretch>
            <a:fillRect/>
          </a:stretch>
        </p:blipFill>
        <p:spPr>
          <a:xfrm>
            <a:off x="7931111" y="3733800"/>
            <a:ext cx="679489" cy="1447800"/>
          </a:xfrm>
          <a:prstGeom prst="rect">
            <a:avLst/>
          </a:prstGeom>
        </p:spPr>
      </p:pic>
      <p:sp>
        <p:nvSpPr>
          <p:cNvPr id="18" name="TextBox 17"/>
          <p:cNvSpPr txBox="1"/>
          <p:nvPr/>
        </p:nvSpPr>
        <p:spPr>
          <a:xfrm>
            <a:off x="6116986" y="5299502"/>
            <a:ext cx="2154693" cy="307777"/>
          </a:xfrm>
          <a:prstGeom prst="rect">
            <a:avLst/>
          </a:prstGeom>
          <a:noFill/>
        </p:spPr>
        <p:txBody>
          <a:bodyPr wrap="none" rtlCol="0">
            <a:spAutoFit/>
          </a:bodyPr>
          <a:lstStyle/>
          <a:p>
            <a:pPr algn="ctr"/>
            <a:r>
              <a:rPr lang="en-US" sz="1400" b="1" dirty="0">
                <a:latin typeface="Calibri" pitchFamily="34" charset="0"/>
              </a:rPr>
              <a:t>Multi-vendor NAS Systems</a:t>
            </a:r>
          </a:p>
        </p:txBody>
      </p:sp>
      <p:cxnSp>
        <p:nvCxnSpPr>
          <p:cNvPr id="19" name="Straight Connector 18"/>
          <p:cNvCxnSpPr/>
          <p:nvPr/>
        </p:nvCxnSpPr>
        <p:spPr>
          <a:xfrm rot="5400000">
            <a:off x="6705600" y="3505200"/>
            <a:ext cx="914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descr="Server 1.png"/>
          <p:cNvPicPr>
            <a:picLocks noChangeAspect="1"/>
          </p:cNvPicPr>
          <p:nvPr/>
        </p:nvPicPr>
        <p:blipFill>
          <a:blip r:embed="rId5" cstate="print"/>
          <a:stretch>
            <a:fillRect/>
          </a:stretch>
        </p:blipFill>
        <p:spPr>
          <a:xfrm>
            <a:off x="6858000" y="3733800"/>
            <a:ext cx="679489" cy="1447800"/>
          </a:xfrm>
          <a:prstGeom prst="rect">
            <a:avLst/>
          </a:prstGeom>
        </p:spPr>
      </p:pic>
      <p:pic>
        <p:nvPicPr>
          <p:cNvPr id="21" name="Picture 20" descr="Server 1.png"/>
          <p:cNvPicPr>
            <a:picLocks noChangeAspect="1"/>
          </p:cNvPicPr>
          <p:nvPr/>
        </p:nvPicPr>
        <p:blipFill>
          <a:blip r:embed="rId5" cstate="print"/>
          <a:stretch>
            <a:fillRect/>
          </a:stretch>
        </p:blipFill>
        <p:spPr>
          <a:xfrm>
            <a:off x="5791200" y="3733800"/>
            <a:ext cx="679489" cy="1447800"/>
          </a:xfrm>
          <a:prstGeom prst="rect">
            <a:avLst/>
          </a:prstGeom>
        </p:spPr>
      </p:pic>
      <p:sp>
        <p:nvSpPr>
          <p:cNvPr id="22" name="TextBox 21"/>
          <p:cNvSpPr txBox="1"/>
          <p:nvPr/>
        </p:nvSpPr>
        <p:spPr>
          <a:xfrm>
            <a:off x="6850361" y="457200"/>
            <a:ext cx="687945" cy="307777"/>
          </a:xfrm>
          <a:prstGeom prst="rect">
            <a:avLst/>
          </a:prstGeom>
          <a:noFill/>
        </p:spPr>
        <p:txBody>
          <a:bodyPr wrap="none" rtlCol="0">
            <a:spAutoFit/>
          </a:bodyPr>
          <a:lstStyle/>
          <a:p>
            <a:pPr algn="ctr"/>
            <a:r>
              <a:rPr lang="en-US" sz="1400" b="1" dirty="0">
                <a:latin typeface="Calibri" pitchFamily="34" charset="0"/>
              </a:rPr>
              <a:t>Clients</a:t>
            </a:r>
          </a:p>
        </p:txBody>
      </p:sp>
      <p:pic>
        <p:nvPicPr>
          <p:cNvPr id="27" name="Picture 26" descr="Blade_thick.png"/>
          <p:cNvPicPr>
            <a:picLocks noChangeAspect="1"/>
          </p:cNvPicPr>
          <p:nvPr/>
        </p:nvPicPr>
        <p:blipFill>
          <a:blip r:embed="rId6" cstate="print"/>
          <a:stretch>
            <a:fillRect/>
          </a:stretch>
        </p:blipFill>
        <p:spPr>
          <a:xfrm>
            <a:off x="6663359" y="2362200"/>
            <a:ext cx="956641" cy="228600"/>
          </a:xfrm>
          <a:prstGeom prst="rect">
            <a:avLst/>
          </a:prstGeom>
          <a:effectLst>
            <a:outerShdw blurRad="50800" dist="50800" dir="5400000" algn="ctr" rotWithShape="0">
              <a:srgbClr val="000000"/>
            </a:outerShdw>
          </a:effectLst>
        </p:spPr>
      </p:pic>
      <p:sp>
        <p:nvSpPr>
          <p:cNvPr id="28" name="Text Box 27"/>
          <p:cNvSpPr txBox="1">
            <a:spLocks noChangeArrowheads="1"/>
          </p:cNvSpPr>
          <p:nvPr/>
        </p:nvSpPr>
        <p:spPr bwMode="auto">
          <a:xfrm>
            <a:off x="7924800" y="1752600"/>
            <a:ext cx="1371600" cy="523220"/>
          </a:xfrm>
          <a:prstGeom prst="rect">
            <a:avLst/>
          </a:prstGeom>
          <a:noFill/>
          <a:ln w="9525">
            <a:noFill/>
            <a:miter lim="800000"/>
            <a:headEnd/>
            <a:tailEnd/>
          </a:ln>
        </p:spPr>
        <p:txBody>
          <a:bodyPr>
            <a:spAutoFit/>
          </a:bodyPr>
          <a:lstStyle/>
          <a:p>
            <a:pPr algn="ctr">
              <a:spcBef>
                <a:spcPct val="50000"/>
              </a:spcBef>
            </a:pPr>
            <a:r>
              <a:rPr lang="en-US" sz="1400" b="1" dirty="0">
                <a:latin typeface="Calibri" pitchFamily="34" charset="0"/>
              </a:rPr>
              <a:t>Virtualization Appliance</a:t>
            </a:r>
          </a:p>
        </p:txBody>
      </p:sp>
      <p:cxnSp>
        <p:nvCxnSpPr>
          <p:cNvPr id="29" name="Straight Connector 28"/>
          <p:cNvCxnSpPr/>
          <p:nvPr/>
        </p:nvCxnSpPr>
        <p:spPr>
          <a:xfrm rot="10800000" flipV="1">
            <a:off x="7345680" y="2209800"/>
            <a:ext cx="883920" cy="304800"/>
          </a:xfrm>
          <a:prstGeom prst="line">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638692" y="2633246"/>
            <a:ext cx="1133708" cy="338554"/>
          </a:xfrm>
          <a:prstGeom prst="rect">
            <a:avLst/>
          </a:prstGeom>
          <a:noFill/>
        </p:spPr>
        <p:txBody>
          <a:bodyPr wrap="none" rtlCol="0">
            <a:spAutoFit/>
          </a:bodyPr>
          <a:lstStyle/>
          <a:p>
            <a:pPr algn="ctr"/>
            <a:r>
              <a:rPr lang="en-US" sz="1600" b="1" dirty="0">
                <a:latin typeface="Calibri" pitchFamily="34" charset="0"/>
              </a:rPr>
              <a:t>IP Network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File-level Storage Virtualization – Global Namespace </a:t>
            </a:r>
          </a:p>
        </p:txBody>
      </p:sp>
      <p:sp>
        <p:nvSpPr>
          <p:cNvPr id="6" name="Slide Number Placeholder 5"/>
          <p:cNvSpPr>
            <a:spLocks noGrp="1"/>
          </p:cNvSpPr>
          <p:nvPr>
            <p:ph type="sldNum" sz="quarter" idx="11"/>
          </p:nvPr>
        </p:nvSpPr>
        <p:spPr/>
        <p:txBody>
          <a:bodyPr/>
          <a:lstStyle/>
          <a:p>
            <a:pPr>
              <a:defRPr/>
            </a:pPr>
            <a:fld id="{D82361C7-9CA3-4A6E-97F2-A1FC064231A9}" type="slidenum">
              <a:rPr lang="en-US" smtClean="0"/>
              <a:pPr>
                <a:defRPr/>
              </a:pPr>
              <a:t>19</a:t>
            </a:fld>
            <a:endParaRPr lang="en-US"/>
          </a:p>
        </p:txBody>
      </p:sp>
      <p:sp>
        <p:nvSpPr>
          <p:cNvPr id="9" name="Content Placeholder 2"/>
          <p:cNvSpPr>
            <a:spLocks noGrp="1"/>
          </p:cNvSpPr>
          <p:nvPr>
            <p:ph sz="half" idx="1"/>
          </p:nvPr>
        </p:nvSpPr>
        <p:spPr>
          <a:xfrm>
            <a:off x="304800" y="914400"/>
            <a:ext cx="8382000" cy="4800599"/>
          </a:xfrm>
        </p:spPr>
        <p:txBody>
          <a:bodyPr/>
          <a:lstStyle/>
          <a:p>
            <a:r>
              <a:rPr lang="en-US" sz="2800" dirty="0"/>
              <a:t>Enables clients to access files using logical names which are independent of the actual physical location</a:t>
            </a:r>
          </a:p>
          <a:p>
            <a:r>
              <a:rPr lang="en-US" sz="2800" dirty="0"/>
              <a:t>Maps logical path of a file to the physical path names</a:t>
            </a:r>
          </a:p>
          <a:p>
            <a:r>
              <a:rPr lang="en-US" sz="2800" dirty="0"/>
              <a:t>Simplifies access to files</a:t>
            </a:r>
          </a:p>
          <a:p>
            <a:pPr lvl="1"/>
            <a:r>
              <a:rPr lang="en-US" sz="2400" dirty="0"/>
              <a:t>Clients no longer need to have multiple mount points to access data located on different NAS devices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ctrTitle"/>
          </p:nvPr>
        </p:nvSpPr>
        <p:spPr/>
        <p:txBody>
          <a:bodyPr/>
          <a:lstStyle/>
          <a:p>
            <a:r>
              <a:rPr lang="en-US" sz="3200" dirty="0"/>
              <a:t>Objectives</a:t>
            </a:r>
          </a:p>
        </p:txBody>
      </p:sp>
      <p:sp>
        <p:nvSpPr>
          <p:cNvPr id="6" name="Text Placeholder 5"/>
          <p:cNvSpPr>
            <a:spLocks noGrp="1"/>
          </p:cNvSpPr>
          <p:nvPr>
            <p:ph type="subTitle" idx="1"/>
          </p:nvPr>
        </p:nvSpPr>
        <p:spPr>
          <a:xfrm>
            <a:off x="533400" y="1828800"/>
            <a:ext cx="8001000" cy="2667000"/>
          </a:xfrm>
        </p:spPr>
        <p:txBody>
          <a:bodyPr>
            <a:noAutofit/>
          </a:bodyPr>
          <a:lstStyle/>
          <a:p>
            <a:pPr>
              <a:spcBef>
                <a:spcPts val="1200"/>
              </a:spcBef>
              <a:defRPr/>
            </a:pPr>
            <a:endParaRPr lang="en-US" sz="2400" dirty="0">
              <a:solidFill>
                <a:schemeClr val="bg2">
                  <a:lumMod val="75000"/>
                </a:schemeClr>
              </a:solidFill>
            </a:endParaRPr>
          </a:p>
          <a:p>
            <a:pPr lvl="1" indent="-223838" algn="l">
              <a:buClr>
                <a:srgbClr val="92D050"/>
              </a:buClr>
              <a:buSzPct val="110000"/>
              <a:buFont typeface="Arial" pitchFamily="34" charset="0"/>
              <a:buChar char="•"/>
              <a:defRPr/>
            </a:pPr>
            <a:r>
              <a:rPr lang="en-US" sz="2400" dirty="0">
                <a:solidFill>
                  <a:schemeClr val="bg2">
                    <a:lumMod val="75000"/>
                  </a:schemeClr>
                </a:solidFill>
              </a:rPr>
              <a:t>Explain storage virtualization and its implementation</a:t>
            </a:r>
          </a:p>
          <a:p>
            <a:pPr lvl="1" indent="-223838" algn="l">
              <a:buClr>
                <a:srgbClr val="92D050"/>
              </a:buClr>
              <a:buSzPct val="110000"/>
              <a:buFont typeface="Arial" pitchFamily="34" charset="0"/>
              <a:buChar char="•"/>
              <a:defRPr/>
            </a:pPr>
            <a:r>
              <a:rPr lang="en-US" sz="2400" dirty="0">
                <a:solidFill>
                  <a:schemeClr val="bg2">
                    <a:lumMod val="75000"/>
                  </a:schemeClr>
                </a:solidFill>
              </a:rPr>
              <a:t>Explain virtual machine storage options</a:t>
            </a:r>
          </a:p>
          <a:p>
            <a:pPr lvl="1" indent="-223838" algn="l">
              <a:buClr>
                <a:srgbClr val="92D050"/>
              </a:buClr>
              <a:buSzPct val="110000"/>
              <a:buFont typeface="Arial" pitchFamily="34" charset="0"/>
              <a:buChar char="•"/>
              <a:defRPr/>
            </a:pPr>
            <a:r>
              <a:rPr lang="en-US" sz="2400" dirty="0">
                <a:solidFill>
                  <a:schemeClr val="bg2">
                    <a:lumMod val="75000"/>
                  </a:schemeClr>
                </a:solidFill>
              </a:rPr>
              <a:t>Describe block and file level storage virtualization</a:t>
            </a:r>
          </a:p>
          <a:p>
            <a:pPr lvl="1" indent="-223838" algn="l">
              <a:buClr>
                <a:srgbClr val="92D050"/>
              </a:buClr>
              <a:buSzPct val="110000"/>
              <a:buFont typeface="Arial" pitchFamily="34" charset="0"/>
              <a:buChar char="•"/>
              <a:defRPr/>
            </a:pPr>
            <a:r>
              <a:rPr lang="en-US" sz="2400" dirty="0">
                <a:solidFill>
                  <a:schemeClr val="bg2">
                    <a:lumMod val="75000"/>
                  </a:schemeClr>
                </a:solidFill>
              </a:rPr>
              <a:t>Describe virtual provisioning and automated storage tiering</a:t>
            </a:r>
          </a:p>
        </p:txBody>
      </p:sp>
      <p:sp>
        <p:nvSpPr>
          <p:cNvPr id="4" name="Slide Number Placeholder 3"/>
          <p:cNvSpPr>
            <a:spLocks noGrp="1"/>
          </p:cNvSpPr>
          <p:nvPr>
            <p:ph type="sldNum" sz="quarter" idx="11"/>
          </p:nvPr>
        </p:nvSpPr>
        <p:spPr/>
        <p:txBody>
          <a:bodyPr/>
          <a:lstStyle/>
          <a:p>
            <a:pPr>
              <a:defRPr/>
            </a:pPr>
            <a:fld id="{91E976C5-867F-44DB-A20C-2FC1C56FCDC6}"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Line 23"/>
          <p:cNvSpPr>
            <a:spLocks noChangeShapeType="1"/>
          </p:cNvSpPr>
          <p:nvPr/>
        </p:nvSpPr>
        <p:spPr bwMode="gray">
          <a:xfrm flipH="1" flipV="1">
            <a:off x="7620000" y="4092575"/>
            <a:ext cx="3175" cy="631825"/>
          </a:xfrm>
          <a:prstGeom prst="line">
            <a:avLst/>
          </a:prstGeom>
          <a:noFill/>
          <a:ln w="19050">
            <a:solidFill>
              <a:schemeClr val="tx1"/>
            </a:solidFill>
            <a:round/>
            <a:headEnd/>
            <a:tailEnd type="triangle" w="med" len="med"/>
          </a:ln>
        </p:spPr>
        <p:txBody>
          <a:bodyPr/>
          <a:lstStyle/>
          <a:p>
            <a:endParaRPr lang="en-US">
              <a:latin typeface="Calibri" pitchFamily="34" charset="0"/>
            </a:endParaRPr>
          </a:p>
        </p:txBody>
      </p:sp>
      <p:sp>
        <p:nvSpPr>
          <p:cNvPr id="4" name="Title 3"/>
          <p:cNvSpPr>
            <a:spLocks noGrp="1"/>
          </p:cNvSpPr>
          <p:nvPr>
            <p:ph type="title"/>
          </p:nvPr>
        </p:nvSpPr>
        <p:spPr/>
        <p:txBody>
          <a:bodyPr/>
          <a:lstStyle/>
          <a:p>
            <a:r>
              <a:rPr lang="en-US" dirty="0"/>
              <a:t>Virtual Provisioning (Thin Provisioning)</a:t>
            </a:r>
          </a:p>
        </p:txBody>
      </p:sp>
      <p:sp>
        <p:nvSpPr>
          <p:cNvPr id="6" name="Slide Number Placeholder 5"/>
          <p:cNvSpPr>
            <a:spLocks noGrp="1"/>
          </p:cNvSpPr>
          <p:nvPr>
            <p:ph type="sldNum" sz="quarter" idx="14"/>
          </p:nvPr>
        </p:nvSpPr>
        <p:spPr/>
        <p:txBody>
          <a:bodyPr/>
          <a:lstStyle/>
          <a:p>
            <a:pPr>
              <a:defRPr/>
            </a:pPr>
            <a:fld id="{D82361C7-9CA3-4A6E-97F2-A1FC064231A9}" type="slidenum">
              <a:rPr lang="en-US" smtClean="0"/>
              <a:pPr>
                <a:defRPr/>
              </a:pPr>
              <a:t>20</a:t>
            </a:fld>
            <a:endParaRPr lang="en-US"/>
          </a:p>
        </p:txBody>
      </p:sp>
      <p:sp>
        <p:nvSpPr>
          <p:cNvPr id="27" name="Rectangle 3"/>
          <p:cNvSpPr>
            <a:spLocks noGrp="1" noChangeArrowheads="1"/>
          </p:cNvSpPr>
          <p:nvPr>
            <p:ph sz="half" idx="1"/>
          </p:nvPr>
        </p:nvSpPr>
        <p:spPr>
          <a:xfrm>
            <a:off x="304800" y="2819400"/>
            <a:ext cx="5181600" cy="3124200"/>
          </a:xfrm>
        </p:spPr>
        <p:txBody>
          <a:bodyPr/>
          <a:lstStyle/>
          <a:p>
            <a:pPr>
              <a:spcBef>
                <a:spcPts val="600"/>
              </a:spcBef>
            </a:pPr>
            <a:r>
              <a:rPr lang="en-US" sz="2000" dirty="0"/>
              <a:t>Capacity-on-demand from a shared storage pool, called Thin pool</a:t>
            </a:r>
          </a:p>
          <a:p>
            <a:pPr lvl="1">
              <a:spcBef>
                <a:spcPts val="600"/>
              </a:spcBef>
            </a:pPr>
            <a:r>
              <a:rPr lang="en-US" sz="1600" dirty="0"/>
              <a:t>Physical storage is allocated only when the compute requires it</a:t>
            </a:r>
          </a:p>
          <a:p>
            <a:pPr lvl="1">
              <a:spcBef>
                <a:spcPts val="600"/>
              </a:spcBef>
            </a:pPr>
            <a:r>
              <a:rPr lang="en-US" sz="1600" dirty="0"/>
              <a:t>Provisioning decisions not bound by currently available storage</a:t>
            </a:r>
          </a:p>
          <a:p>
            <a:pPr>
              <a:spcBef>
                <a:spcPts val="600"/>
              </a:spcBef>
            </a:pPr>
            <a:r>
              <a:rPr lang="en-US" sz="2000" dirty="0"/>
              <a:t>May be implemented at</a:t>
            </a:r>
          </a:p>
          <a:p>
            <a:pPr lvl="1">
              <a:spcBef>
                <a:spcPts val="600"/>
              </a:spcBef>
            </a:pPr>
            <a:r>
              <a:rPr lang="en-US" sz="1600" dirty="0"/>
              <a:t>Storage layer</a:t>
            </a:r>
          </a:p>
          <a:p>
            <a:pPr lvl="1">
              <a:spcBef>
                <a:spcPts val="600"/>
              </a:spcBef>
            </a:pPr>
            <a:r>
              <a:rPr lang="en-US" sz="1600" dirty="0"/>
              <a:t>Compute layer – virtual Provisioning for virtual disk</a:t>
            </a:r>
          </a:p>
          <a:p>
            <a:pPr lvl="1">
              <a:spcBef>
                <a:spcPts val="600"/>
              </a:spcBef>
            </a:pPr>
            <a:endParaRPr lang="en-US" sz="1600" dirty="0"/>
          </a:p>
        </p:txBody>
      </p:sp>
      <p:grpSp>
        <p:nvGrpSpPr>
          <p:cNvPr id="94" name="Group 93"/>
          <p:cNvGrpSpPr/>
          <p:nvPr/>
        </p:nvGrpSpPr>
        <p:grpSpPr>
          <a:xfrm>
            <a:off x="228600" y="987552"/>
            <a:ext cx="5257800" cy="1538130"/>
            <a:chOff x="381000" y="762000"/>
            <a:chExt cx="5334000" cy="1538130"/>
          </a:xfrm>
        </p:grpSpPr>
        <p:sp>
          <p:nvSpPr>
            <p:cNvPr id="28" name="Rectangle 27"/>
            <p:cNvSpPr/>
            <p:nvPr/>
          </p:nvSpPr>
          <p:spPr>
            <a:xfrm>
              <a:off x="381000" y="965042"/>
              <a:ext cx="5334000" cy="1335088"/>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297330" tIns="229108" rIns="297330" bIns="113792" spcCol="1270" anchor="ctr"/>
            <a:lstStyle/>
            <a:p>
              <a:pPr>
                <a:defRPr/>
              </a:pPr>
              <a:r>
                <a:rPr lang="en-US" sz="2000" dirty="0">
                  <a:solidFill>
                    <a:schemeClr val="tx1"/>
                  </a:solidFill>
                  <a:latin typeface="Calibri" pitchFamily="34" charset="0"/>
                </a:rPr>
                <a:t>It is the ability to present a LUN to a compute system with more capacity than what is physically allocated to the LUN.</a:t>
              </a:r>
              <a:r>
                <a:rPr lang="en-US" sz="2000" dirty="0">
                  <a:solidFill>
                    <a:srgbClr val="FF0000"/>
                  </a:solidFill>
                  <a:latin typeface="Calibri" pitchFamily="34" charset="0"/>
                </a:rPr>
                <a:t>  </a:t>
              </a:r>
            </a:p>
          </p:txBody>
        </p:sp>
        <p:sp>
          <p:nvSpPr>
            <p:cNvPr id="29" name="Rounded Rectangle 4"/>
            <p:cNvSpPr/>
            <p:nvPr/>
          </p:nvSpPr>
          <p:spPr>
            <a:xfrm>
              <a:off x="574250" y="762000"/>
              <a:ext cx="3845350" cy="307848"/>
            </a:xfrm>
            <a:prstGeom prst="rect">
              <a:avLst/>
            </a:prstGeom>
          </p:spPr>
          <p:style>
            <a:lnRef idx="0">
              <a:schemeClr val="accent2"/>
            </a:lnRef>
            <a:fillRef idx="3">
              <a:schemeClr val="accent2"/>
            </a:fillRef>
            <a:effectRef idx="3">
              <a:schemeClr val="accent2"/>
            </a:effectRef>
            <a:fontRef idx="minor">
              <a:schemeClr val="lt1"/>
            </a:fontRef>
          </p:style>
          <p:txBody>
            <a:bodyPr lIns="101362" tIns="0" rIns="101362" bIns="0" spcCol="1270" anchor="ctr"/>
            <a:lstStyle/>
            <a:p>
              <a:pPr algn="ctr" defTabSz="800100">
                <a:lnSpc>
                  <a:spcPct val="90000"/>
                </a:lnSpc>
                <a:spcAft>
                  <a:spcPct val="35000"/>
                </a:spcAft>
                <a:defRPr/>
              </a:pPr>
              <a:r>
                <a:rPr lang="en-US" sz="1600" b="1" dirty="0">
                  <a:solidFill>
                    <a:schemeClr val="bg1"/>
                  </a:solidFill>
                  <a:latin typeface="Calibri" pitchFamily="34" charset="0"/>
                </a:rPr>
                <a:t>Virtual Provisioning (Thin Provisioning)</a:t>
              </a:r>
            </a:p>
          </p:txBody>
        </p:sp>
      </p:grpSp>
      <p:sp>
        <p:nvSpPr>
          <p:cNvPr id="30" name="Line 25"/>
          <p:cNvSpPr>
            <a:spLocks noChangeShapeType="1"/>
          </p:cNvSpPr>
          <p:nvPr/>
        </p:nvSpPr>
        <p:spPr bwMode="gray">
          <a:xfrm flipH="1" flipV="1">
            <a:off x="8537575" y="4105275"/>
            <a:ext cx="3175" cy="619125"/>
          </a:xfrm>
          <a:prstGeom prst="line">
            <a:avLst/>
          </a:prstGeom>
          <a:noFill/>
          <a:ln w="19050">
            <a:solidFill>
              <a:schemeClr val="tx1"/>
            </a:solidFill>
            <a:round/>
            <a:headEnd/>
            <a:tailEnd type="triangle" w="med" len="med"/>
          </a:ln>
        </p:spPr>
        <p:txBody>
          <a:bodyPr/>
          <a:lstStyle/>
          <a:p>
            <a:endParaRPr lang="en-US">
              <a:latin typeface="Calibri" pitchFamily="34" charset="0"/>
            </a:endParaRPr>
          </a:p>
        </p:txBody>
      </p:sp>
      <p:sp>
        <p:nvSpPr>
          <p:cNvPr id="31" name="Line 23"/>
          <p:cNvSpPr>
            <a:spLocks noChangeShapeType="1"/>
          </p:cNvSpPr>
          <p:nvPr/>
        </p:nvSpPr>
        <p:spPr bwMode="gray">
          <a:xfrm flipH="1" flipV="1">
            <a:off x="6762750" y="4092575"/>
            <a:ext cx="3175" cy="631825"/>
          </a:xfrm>
          <a:prstGeom prst="line">
            <a:avLst/>
          </a:prstGeom>
          <a:noFill/>
          <a:ln w="19050">
            <a:solidFill>
              <a:schemeClr val="tx1"/>
            </a:solidFill>
            <a:round/>
            <a:headEnd/>
            <a:tailEnd type="triangle" w="med" len="med"/>
          </a:ln>
        </p:spPr>
        <p:txBody>
          <a:bodyPr/>
          <a:lstStyle/>
          <a:p>
            <a:endParaRPr lang="en-US">
              <a:latin typeface="Calibri" pitchFamily="34" charset="0"/>
            </a:endParaRPr>
          </a:p>
        </p:txBody>
      </p:sp>
      <p:sp>
        <p:nvSpPr>
          <p:cNvPr id="32" name="Line 117"/>
          <p:cNvSpPr>
            <a:spLocks noChangeShapeType="1"/>
          </p:cNvSpPr>
          <p:nvPr/>
        </p:nvSpPr>
        <p:spPr bwMode="gray">
          <a:xfrm flipV="1">
            <a:off x="8534400" y="1662113"/>
            <a:ext cx="0" cy="1157287"/>
          </a:xfrm>
          <a:prstGeom prst="line">
            <a:avLst/>
          </a:prstGeom>
          <a:noFill/>
          <a:ln w="19050">
            <a:solidFill>
              <a:schemeClr val="tx1"/>
            </a:solidFill>
            <a:round/>
            <a:headEnd/>
            <a:tailEnd/>
          </a:ln>
        </p:spPr>
        <p:txBody>
          <a:bodyPr wrap="none" lIns="0" tIns="0" rIns="0" bIns="0" anchor="ctr"/>
          <a:lstStyle/>
          <a:p>
            <a:endParaRPr lang="en-US">
              <a:latin typeface="Calibri" pitchFamily="34" charset="0"/>
            </a:endParaRPr>
          </a:p>
        </p:txBody>
      </p:sp>
      <p:sp>
        <p:nvSpPr>
          <p:cNvPr id="33" name="Line 117"/>
          <p:cNvSpPr>
            <a:spLocks noChangeShapeType="1"/>
          </p:cNvSpPr>
          <p:nvPr/>
        </p:nvSpPr>
        <p:spPr bwMode="gray">
          <a:xfrm flipV="1">
            <a:off x="7620000" y="1666875"/>
            <a:ext cx="0" cy="1152525"/>
          </a:xfrm>
          <a:prstGeom prst="line">
            <a:avLst/>
          </a:prstGeom>
          <a:noFill/>
          <a:ln w="19050">
            <a:solidFill>
              <a:schemeClr val="tx1"/>
            </a:solidFill>
            <a:round/>
            <a:headEnd/>
            <a:tailEnd/>
          </a:ln>
        </p:spPr>
        <p:txBody>
          <a:bodyPr wrap="none" lIns="0" tIns="0" rIns="0" bIns="0" anchor="ctr"/>
          <a:lstStyle/>
          <a:p>
            <a:endParaRPr lang="en-US">
              <a:latin typeface="Calibri" pitchFamily="34" charset="0"/>
            </a:endParaRPr>
          </a:p>
        </p:txBody>
      </p:sp>
      <p:pic>
        <p:nvPicPr>
          <p:cNvPr id="34" name="Picture 6" descr="Orange Volume.png"/>
          <p:cNvPicPr>
            <a:picLocks noChangeAspect="1"/>
          </p:cNvPicPr>
          <p:nvPr/>
        </p:nvPicPr>
        <p:blipFill>
          <a:blip r:embed="rId3" cstate="print"/>
          <a:srcRect/>
          <a:stretch>
            <a:fillRect/>
          </a:stretch>
        </p:blipFill>
        <p:spPr bwMode="auto">
          <a:xfrm>
            <a:off x="8153400" y="3629025"/>
            <a:ext cx="762000" cy="471488"/>
          </a:xfrm>
          <a:prstGeom prst="rect">
            <a:avLst/>
          </a:prstGeom>
          <a:noFill/>
          <a:ln w="9525">
            <a:noFill/>
            <a:miter lim="800000"/>
            <a:headEnd/>
            <a:tailEnd/>
          </a:ln>
        </p:spPr>
      </p:pic>
      <p:pic>
        <p:nvPicPr>
          <p:cNvPr id="35" name="Picture 6" descr="Orange Volume.png"/>
          <p:cNvPicPr>
            <a:picLocks noChangeAspect="1"/>
          </p:cNvPicPr>
          <p:nvPr/>
        </p:nvPicPr>
        <p:blipFill>
          <a:blip r:embed="rId3" cstate="print"/>
          <a:srcRect/>
          <a:stretch>
            <a:fillRect/>
          </a:stretch>
        </p:blipFill>
        <p:spPr bwMode="auto">
          <a:xfrm>
            <a:off x="7248525" y="3490913"/>
            <a:ext cx="762000" cy="623887"/>
          </a:xfrm>
          <a:prstGeom prst="rect">
            <a:avLst/>
          </a:prstGeom>
          <a:noFill/>
          <a:ln w="9525">
            <a:noFill/>
            <a:miter lim="800000"/>
            <a:headEnd/>
            <a:tailEnd/>
          </a:ln>
        </p:spPr>
      </p:pic>
      <p:pic>
        <p:nvPicPr>
          <p:cNvPr id="36" name="Picture 6" descr="Orange Volume.png"/>
          <p:cNvPicPr>
            <a:picLocks noChangeAspect="1"/>
          </p:cNvPicPr>
          <p:nvPr/>
        </p:nvPicPr>
        <p:blipFill>
          <a:blip r:embed="rId3" cstate="print"/>
          <a:srcRect/>
          <a:stretch>
            <a:fillRect/>
          </a:stretch>
        </p:blipFill>
        <p:spPr bwMode="auto">
          <a:xfrm>
            <a:off x="6337300" y="3630613"/>
            <a:ext cx="762000" cy="471487"/>
          </a:xfrm>
          <a:prstGeom prst="rect">
            <a:avLst/>
          </a:prstGeom>
          <a:noFill/>
          <a:ln w="9525">
            <a:noFill/>
            <a:miter lim="800000"/>
            <a:headEnd/>
            <a:tailEnd/>
          </a:ln>
        </p:spPr>
      </p:pic>
      <p:sp>
        <p:nvSpPr>
          <p:cNvPr id="37" name="AutoShape 103"/>
          <p:cNvSpPr>
            <a:spLocks noChangeArrowheads="1"/>
          </p:cNvSpPr>
          <p:nvPr/>
        </p:nvSpPr>
        <p:spPr bwMode="gray">
          <a:xfrm>
            <a:off x="5562600" y="990600"/>
            <a:ext cx="3505200" cy="4953000"/>
          </a:xfrm>
          <a:prstGeom prst="roundRect">
            <a:avLst>
              <a:gd name="adj" fmla="val 2856"/>
            </a:avLst>
          </a:prstGeom>
          <a:noFill/>
          <a:ln w="19050" algn="ctr">
            <a:solidFill>
              <a:schemeClr val="bg2"/>
            </a:solidFill>
            <a:prstDash val="sysDot"/>
            <a:round/>
            <a:headEnd/>
            <a:tailEnd/>
          </a:ln>
        </p:spPr>
        <p:txBody>
          <a:bodyPr lIns="0" rIns="0" bIns="0"/>
          <a:lstStyle/>
          <a:p>
            <a:pPr>
              <a:lnSpc>
                <a:spcPct val="90000"/>
              </a:lnSpc>
            </a:pPr>
            <a:endParaRPr lang="en-US" b="1">
              <a:solidFill>
                <a:schemeClr val="tx2"/>
              </a:solidFill>
              <a:latin typeface="Calibri" pitchFamily="34" charset="0"/>
            </a:endParaRPr>
          </a:p>
        </p:txBody>
      </p:sp>
      <p:sp>
        <p:nvSpPr>
          <p:cNvPr id="38" name="Line 116"/>
          <p:cNvSpPr>
            <a:spLocks noChangeShapeType="1"/>
          </p:cNvSpPr>
          <p:nvPr/>
        </p:nvSpPr>
        <p:spPr bwMode="gray">
          <a:xfrm flipV="1">
            <a:off x="7620000" y="1905000"/>
            <a:ext cx="0" cy="288925"/>
          </a:xfrm>
          <a:prstGeom prst="line">
            <a:avLst/>
          </a:prstGeom>
          <a:noFill/>
          <a:ln w="19050">
            <a:solidFill>
              <a:schemeClr val="tx1"/>
            </a:solidFill>
            <a:round/>
            <a:headEnd/>
            <a:tailEnd/>
          </a:ln>
        </p:spPr>
        <p:txBody>
          <a:bodyPr wrap="none" lIns="0" tIns="0" rIns="0" bIns="0" anchor="ctr"/>
          <a:lstStyle/>
          <a:p>
            <a:endParaRPr lang="en-US">
              <a:latin typeface="Calibri" pitchFamily="34" charset="0"/>
            </a:endParaRPr>
          </a:p>
        </p:txBody>
      </p:sp>
      <p:sp>
        <p:nvSpPr>
          <p:cNvPr id="39" name="Line 117"/>
          <p:cNvSpPr>
            <a:spLocks noChangeShapeType="1"/>
          </p:cNvSpPr>
          <p:nvPr/>
        </p:nvSpPr>
        <p:spPr bwMode="gray">
          <a:xfrm flipV="1">
            <a:off x="6705600" y="1666875"/>
            <a:ext cx="0" cy="1152525"/>
          </a:xfrm>
          <a:prstGeom prst="line">
            <a:avLst/>
          </a:prstGeom>
          <a:noFill/>
          <a:ln w="19050">
            <a:solidFill>
              <a:schemeClr val="tx1"/>
            </a:solidFill>
            <a:round/>
            <a:headEnd/>
            <a:tailEnd/>
          </a:ln>
        </p:spPr>
        <p:txBody>
          <a:bodyPr wrap="none" lIns="0" tIns="0" rIns="0" bIns="0" anchor="ctr"/>
          <a:lstStyle/>
          <a:p>
            <a:endParaRPr lang="en-US">
              <a:latin typeface="Calibri" pitchFamily="34" charset="0"/>
            </a:endParaRPr>
          </a:p>
        </p:txBody>
      </p:sp>
      <p:sp>
        <p:nvSpPr>
          <p:cNvPr id="40" name="Text Box 170"/>
          <p:cNvSpPr txBox="1">
            <a:spLocks noChangeArrowheads="1"/>
          </p:cNvSpPr>
          <p:nvPr/>
        </p:nvSpPr>
        <p:spPr bwMode="gray">
          <a:xfrm>
            <a:off x="6713348" y="2514600"/>
            <a:ext cx="296556" cy="304699"/>
          </a:xfrm>
          <a:prstGeom prst="rect">
            <a:avLst/>
          </a:prstGeom>
          <a:noFill/>
          <a:ln w="9525" algn="ctr">
            <a:noFill/>
            <a:miter lim="800000"/>
            <a:headEnd/>
            <a:tailEnd/>
          </a:ln>
        </p:spPr>
        <p:txBody>
          <a:bodyPr wrap="none" lIns="0" tIns="0" rIns="0" bIns="0" anchor="ctr">
            <a:spAutoFit/>
          </a:bodyPr>
          <a:lstStyle/>
          <a:p>
            <a:pPr defTabSz="639763">
              <a:lnSpc>
                <a:spcPct val="90000"/>
              </a:lnSpc>
            </a:pPr>
            <a:br>
              <a:rPr lang="en-US" sz="1200" b="1" dirty="0">
                <a:latin typeface="Calibri" pitchFamily="34" charset="0"/>
              </a:rPr>
            </a:br>
            <a:r>
              <a:rPr lang="en-US" sz="1000" b="1" dirty="0">
                <a:latin typeface="Calibri" pitchFamily="34" charset="0"/>
              </a:rPr>
              <a:t>10 TB</a:t>
            </a:r>
          </a:p>
        </p:txBody>
      </p:sp>
      <p:grpSp>
        <p:nvGrpSpPr>
          <p:cNvPr id="41" name="Group 40"/>
          <p:cNvGrpSpPr>
            <a:grpSpLocks/>
          </p:cNvGrpSpPr>
          <p:nvPr/>
        </p:nvGrpSpPr>
        <p:grpSpPr bwMode="auto">
          <a:xfrm>
            <a:off x="6267450" y="1489075"/>
            <a:ext cx="815975" cy="644525"/>
            <a:chOff x="9296400" y="762000"/>
            <a:chExt cx="2133600" cy="1524000"/>
          </a:xfrm>
        </p:grpSpPr>
        <p:pic>
          <p:nvPicPr>
            <p:cNvPr id="42" name="Picture 88" descr="Physical Layer Bar.png"/>
            <p:cNvPicPr>
              <a:picLocks noChangeAspect="1"/>
            </p:cNvPicPr>
            <p:nvPr/>
          </p:nvPicPr>
          <p:blipFill>
            <a:blip r:embed="rId4" cstate="print"/>
            <a:srcRect/>
            <a:stretch>
              <a:fillRect/>
            </a:stretch>
          </p:blipFill>
          <p:spPr bwMode="auto">
            <a:xfrm>
              <a:off x="9296400" y="762000"/>
              <a:ext cx="2133600" cy="1524000"/>
            </a:xfrm>
            <a:prstGeom prst="rect">
              <a:avLst/>
            </a:prstGeom>
            <a:noFill/>
            <a:ln w="9525">
              <a:noFill/>
              <a:miter lim="800000"/>
              <a:headEnd/>
              <a:tailEnd/>
            </a:ln>
          </p:spPr>
        </p:pic>
        <p:grpSp>
          <p:nvGrpSpPr>
            <p:cNvPr id="43" name="Group 91"/>
            <p:cNvGrpSpPr>
              <a:grpSpLocks/>
            </p:cNvGrpSpPr>
            <p:nvPr/>
          </p:nvGrpSpPr>
          <p:grpSpPr bwMode="auto">
            <a:xfrm>
              <a:off x="9448800" y="990600"/>
              <a:ext cx="871656" cy="1121571"/>
              <a:chOff x="9982200" y="2514600"/>
              <a:chExt cx="871656" cy="1121571"/>
            </a:xfrm>
          </p:grpSpPr>
          <p:pic>
            <p:nvPicPr>
              <p:cNvPr id="47" name="Picture 90" descr="VM.png"/>
              <p:cNvPicPr>
                <a:picLocks noChangeAspect="1"/>
              </p:cNvPicPr>
              <p:nvPr/>
            </p:nvPicPr>
            <p:blipFill>
              <a:blip r:embed="rId5" cstate="print"/>
              <a:srcRect/>
              <a:stretch>
                <a:fillRect/>
              </a:stretch>
            </p:blipFill>
            <p:spPr bwMode="auto">
              <a:xfrm>
                <a:off x="9982200" y="2514600"/>
                <a:ext cx="871656" cy="1121571"/>
              </a:xfrm>
              <a:prstGeom prst="rect">
                <a:avLst/>
              </a:prstGeom>
              <a:noFill/>
              <a:ln w="9525">
                <a:noFill/>
                <a:miter lim="800000"/>
                <a:headEnd/>
                <a:tailEnd/>
              </a:ln>
            </p:spPr>
          </p:pic>
          <p:pic>
            <p:nvPicPr>
              <p:cNvPr id="48" name="Picture 89" descr="AP_OS Single.png"/>
              <p:cNvPicPr>
                <a:picLocks noChangeAspect="1"/>
              </p:cNvPicPr>
              <p:nvPr/>
            </p:nvPicPr>
            <p:blipFill>
              <a:blip r:embed="rId6" cstate="print"/>
              <a:srcRect/>
              <a:stretch>
                <a:fillRect/>
              </a:stretch>
            </p:blipFill>
            <p:spPr bwMode="auto">
              <a:xfrm>
                <a:off x="10185400" y="2590800"/>
                <a:ext cx="475449" cy="768033"/>
              </a:xfrm>
              <a:prstGeom prst="rect">
                <a:avLst/>
              </a:prstGeom>
              <a:noFill/>
              <a:ln w="9525">
                <a:noFill/>
                <a:miter lim="800000"/>
                <a:headEnd/>
                <a:tailEnd/>
              </a:ln>
            </p:spPr>
          </p:pic>
        </p:grpSp>
        <p:grpSp>
          <p:nvGrpSpPr>
            <p:cNvPr id="44" name="Group 92"/>
            <p:cNvGrpSpPr>
              <a:grpSpLocks/>
            </p:cNvGrpSpPr>
            <p:nvPr/>
          </p:nvGrpSpPr>
          <p:grpSpPr bwMode="auto">
            <a:xfrm>
              <a:off x="10405944" y="990600"/>
              <a:ext cx="871656" cy="1121571"/>
              <a:chOff x="9982200" y="2514600"/>
              <a:chExt cx="871656" cy="1121571"/>
            </a:xfrm>
          </p:grpSpPr>
          <p:pic>
            <p:nvPicPr>
              <p:cNvPr id="45" name="Picture 93" descr="VM.png"/>
              <p:cNvPicPr>
                <a:picLocks noChangeAspect="1"/>
              </p:cNvPicPr>
              <p:nvPr/>
            </p:nvPicPr>
            <p:blipFill>
              <a:blip r:embed="rId5" cstate="print"/>
              <a:srcRect/>
              <a:stretch>
                <a:fillRect/>
              </a:stretch>
            </p:blipFill>
            <p:spPr bwMode="auto">
              <a:xfrm>
                <a:off x="9982200" y="2514600"/>
                <a:ext cx="871656" cy="1121571"/>
              </a:xfrm>
              <a:prstGeom prst="rect">
                <a:avLst/>
              </a:prstGeom>
              <a:noFill/>
              <a:ln w="9525">
                <a:noFill/>
                <a:miter lim="800000"/>
                <a:headEnd/>
                <a:tailEnd/>
              </a:ln>
            </p:spPr>
          </p:pic>
          <p:pic>
            <p:nvPicPr>
              <p:cNvPr id="46" name="Picture 94" descr="AP_OS Single.png"/>
              <p:cNvPicPr>
                <a:picLocks noChangeAspect="1"/>
              </p:cNvPicPr>
              <p:nvPr/>
            </p:nvPicPr>
            <p:blipFill>
              <a:blip r:embed="rId6" cstate="print"/>
              <a:srcRect/>
              <a:stretch>
                <a:fillRect/>
              </a:stretch>
            </p:blipFill>
            <p:spPr bwMode="auto">
              <a:xfrm>
                <a:off x="10185400" y="2590800"/>
                <a:ext cx="475449" cy="768033"/>
              </a:xfrm>
              <a:prstGeom prst="rect">
                <a:avLst/>
              </a:prstGeom>
              <a:noFill/>
              <a:ln w="9525">
                <a:noFill/>
                <a:miter lim="800000"/>
                <a:headEnd/>
                <a:tailEnd/>
              </a:ln>
            </p:spPr>
          </p:pic>
        </p:grpSp>
      </p:grpSp>
      <p:grpSp>
        <p:nvGrpSpPr>
          <p:cNvPr id="49" name="Group 95"/>
          <p:cNvGrpSpPr>
            <a:grpSpLocks/>
          </p:cNvGrpSpPr>
          <p:nvPr/>
        </p:nvGrpSpPr>
        <p:grpSpPr bwMode="auto">
          <a:xfrm>
            <a:off x="7185025" y="1489075"/>
            <a:ext cx="815975" cy="644525"/>
            <a:chOff x="9296400" y="762000"/>
            <a:chExt cx="2133600" cy="1524000"/>
          </a:xfrm>
        </p:grpSpPr>
        <p:pic>
          <p:nvPicPr>
            <p:cNvPr id="50" name="Picture 88" descr="Physical Layer Bar.png"/>
            <p:cNvPicPr>
              <a:picLocks noChangeAspect="1"/>
            </p:cNvPicPr>
            <p:nvPr/>
          </p:nvPicPr>
          <p:blipFill>
            <a:blip r:embed="rId4" cstate="print"/>
            <a:srcRect/>
            <a:stretch>
              <a:fillRect/>
            </a:stretch>
          </p:blipFill>
          <p:spPr bwMode="auto">
            <a:xfrm>
              <a:off x="9296400" y="762000"/>
              <a:ext cx="2133600" cy="1524000"/>
            </a:xfrm>
            <a:prstGeom prst="rect">
              <a:avLst/>
            </a:prstGeom>
            <a:noFill/>
            <a:ln w="9525">
              <a:noFill/>
              <a:miter lim="800000"/>
              <a:headEnd/>
              <a:tailEnd/>
            </a:ln>
          </p:spPr>
        </p:pic>
        <p:grpSp>
          <p:nvGrpSpPr>
            <p:cNvPr id="51" name="Group 91"/>
            <p:cNvGrpSpPr>
              <a:grpSpLocks/>
            </p:cNvGrpSpPr>
            <p:nvPr/>
          </p:nvGrpSpPr>
          <p:grpSpPr bwMode="auto">
            <a:xfrm>
              <a:off x="9448800" y="990600"/>
              <a:ext cx="871656" cy="1121571"/>
              <a:chOff x="9982200" y="2514600"/>
              <a:chExt cx="871656" cy="1121571"/>
            </a:xfrm>
          </p:grpSpPr>
          <p:pic>
            <p:nvPicPr>
              <p:cNvPr id="55" name="Picture 90" descr="VM.png"/>
              <p:cNvPicPr>
                <a:picLocks noChangeAspect="1"/>
              </p:cNvPicPr>
              <p:nvPr/>
            </p:nvPicPr>
            <p:blipFill>
              <a:blip r:embed="rId5" cstate="print"/>
              <a:srcRect/>
              <a:stretch>
                <a:fillRect/>
              </a:stretch>
            </p:blipFill>
            <p:spPr bwMode="auto">
              <a:xfrm>
                <a:off x="9982200" y="2514600"/>
                <a:ext cx="871656" cy="1121571"/>
              </a:xfrm>
              <a:prstGeom prst="rect">
                <a:avLst/>
              </a:prstGeom>
              <a:noFill/>
              <a:ln w="9525">
                <a:noFill/>
                <a:miter lim="800000"/>
                <a:headEnd/>
                <a:tailEnd/>
              </a:ln>
            </p:spPr>
          </p:pic>
          <p:pic>
            <p:nvPicPr>
              <p:cNvPr id="56" name="Picture 89" descr="AP_OS Single.png"/>
              <p:cNvPicPr>
                <a:picLocks noChangeAspect="1"/>
              </p:cNvPicPr>
              <p:nvPr/>
            </p:nvPicPr>
            <p:blipFill>
              <a:blip r:embed="rId6" cstate="print"/>
              <a:srcRect/>
              <a:stretch>
                <a:fillRect/>
              </a:stretch>
            </p:blipFill>
            <p:spPr bwMode="auto">
              <a:xfrm>
                <a:off x="10185400" y="2590800"/>
                <a:ext cx="475449" cy="768033"/>
              </a:xfrm>
              <a:prstGeom prst="rect">
                <a:avLst/>
              </a:prstGeom>
              <a:noFill/>
              <a:ln w="9525">
                <a:noFill/>
                <a:miter lim="800000"/>
                <a:headEnd/>
                <a:tailEnd/>
              </a:ln>
            </p:spPr>
          </p:pic>
        </p:grpSp>
        <p:grpSp>
          <p:nvGrpSpPr>
            <p:cNvPr id="52" name="Group 92"/>
            <p:cNvGrpSpPr>
              <a:grpSpLocks/>
            </p:cNvGrpSpPr>
            <p:nvPr/>
          </p:nvGrpSpPr>
          <p:grpSpPr bwMode="auto">
            <a:xfrm>
              <a:off x="10405944" y="990600"/>
              <a:ext cx="871656" cy="1121571"/>
              <a:chOff x="9982200" y="2514600"/>
              <a:chExt cx="871656" cy="1121571"/>
            </a:xfrm>
          </p:grpSpPr>
          <p:pic>
            <p:nvPicPr>
              <p:cNvPr id="53" name="Picture 93" descr="VM.png"/>
              <p:cNvPicPr>
                <a:picLocks noChangeAspect="1"/>
              </p:cNvPicPr>
              <p:nvPr/>
            </p:nvPicPr>
            <p:blipFill>
              <a:blip r:embed="rId5" cstate="print"/>
              <a:srcRect/>
              <a:stretch>
                <a:fillRect/>
              </a:stretch>
            </p:blipFill>
            <p:spPr bwMode="auto">
              <a:xfrm>
                <a:off x="9982200" y="2514600"/>
                <a:ext cx="871656" cy="1121571"/>
              </a:xfrm>
              <a:prstGeom prst="rect">
                <a:avLst/>
              </a:prstGeom>
              <a:noFill/>
              <a:ln w="9525">
                <a:noFill/>
                <a:miter lim="800000"/>
                <a:headEnd/>
                <a:tailEnd/>
              </a:ln>
            </p:spPr>
          </p:pic>
          <p:pic>
            <p:nvPicPr>
              <p:cNvPr id="54" name="Picture 94" descr="AP_OS Single.png"/>
              <p:cNvPicPr>
                <a:picLocks noChangeAspect="1"/>
              </p:cNvPicPr>
              <p:nvPr/>
            </p:nvPicPr>
            <p:blipFill>
              <a:blip r:embed="rId6" cstate="print"/>
              <a:srcRect/>
              <a:stretch>
                <a:fillRect/>
              </a:stretch>
            </p:blipFill>
            <p:spPr bwMode="auto">
              <a:xfrm>
                <a:off x="10185400" y="2590800"/>
                <a:ext cx="475449" cy="768033"/>
              </a:xfrm>
              <a:prstGeom prst="rect">
                <a:avLst/>
              </a:prstGeom>
              <a:noFill/>
              <a:ln w="9525">
                <a:noFill/>
                <a:miter lim="800000"/>
                <a:headEnd/>
                <a:tailEnd/>
              </a:ln>
            </p:spPr>
          </p:pic>
        </p:grpSp>
      </p:grpSp>
      <p:grpSp>
        <p:nvGrpSpPr>
          <p:cNvPr id="57" name="Group 95"/>
          <p:cNvGrpSpPr>
            <a:grpSpLocks/>
          </p:cNvGrpSpPr>
          <p:nvPr/>
        </p:nvGrpSpPr>
        <p:grpSpPr bwMode="auto">
          <a:xfrm>
            <a:off x="8093075" y="1489075"/>
            <a:ext cx="815975" cy="644525"/>
            <a:chOff x="9296400" y="762000"/>
            <a:chExt cx="2133600" cy="1524000"/>
          </a:xfrm>
        </p:grpSpPr>
        <p:pic>
          <p:nvPicPr>
            <p:cNvPr id="58" name="Picture 88" descr="Physical Layer Bar.png"/>
            <p:cNvPicPr>
              <a:picLocks noChangeAspect="1"/>
            </p:cNvPicPr>
            <p:nvPr/>
          </p:nvPicPr>
          <p:blipFill>
            <a:blip r:embed="rId4" cstate="print"/>
            <a:srcRect/>
            <a:stretch>
              <a:fillRect/>
            </a:stretch>
          </p:blipFill>
          <p:spPr bwMode="auto">
            <a:xfrm>
              <a:off x="9296400" y="762000"/>
              <a:ext cx="2133600" cy="1524000"/>
            </a:xfrm>
            <a:prstGeom prst="rect">
              <a:avLst/>
            </a:prstGeom>
            <a:noFill/>
            <a:ln w="9525">
              <a:noFill/>
              <a:miter lim="800000"/>
              <a:headEnd/>
              <a:tailEnd/>
            </a:ln>
          </p:spPr>
        </p:pic>
        <p:grpSp>
          <p:nvGrpSpPr>
            <p:cNvPr id="59" name="Group 91"/>
            <p:cNvGrpSpPr>
              <a:grpSpLocks/>
            </p:cNvGrpSpPr>
            <p:nvPr/>
          </p:nvGrpSpPr>
          <p:grpSpPr bwMode="auto">
            <a:xfrm>
              <a:off x="9448800" y="990600"/>
              <a:ext cx="871656" cy="1121571"/>
              <a:chOff x="9982200" y="2514600"/>
              <a:chExt cx="871656" cy="1121571"/>
            </a:xfrm>
          </p:grpSpPr>
          <p:pic>
            <p:nvPicPr>
              <p:cNvPr id="63" name="Picture 90" descr="VM.png"/>
              <p:cNvPicPr>
                <a:picLocks noChangeAspect="1"/>
              </p:cNvPicPr>
              <p:nvPr/>
            </p:nvPicPr>
            <p:blipFill>
              <a:blip r:embed="rId5" cstate="print"/>
              <a:srcRect/>
              <a:stretch>
                <a:fillRect/>
              </a:stretch>
            </p:blipFill>
            <p:spPr bwMode="auto">
              <a:xfrm>
                <a:off x="9982200" y="2514600"/>
                <a:ext cx="871656" cy="1121571"/>
              </a:xfrm>
              <a:prstGeom prst="rect">
                <a:avLst/>
              </a:prstGeom>
              <a:noFill/>
              <a:ln w="9525">
                <a:noFill/>
                <a:miter lim="800000"/>
                <a:headEnd/>
                <a:tailEnd/>
              </a:ln>
            </p:spPr>
          </p:pic>
          <p:pic>
            <p:nvPicPr>
              <p:cNvPr id="64" name="Picture 89" descr="AP_OS Single.png"/>
              <p:cNvPicPr>
                <a:picLocks noChangeAspect="1"/>
              </p:cNvPicPr>
              <p:nvPr/>
            </p:nvPicPr>
            <p:blipFill>
              <a:blip r:embed="rId6" cstate="print"/>
              <a:srcRect/>
              <a:stretch>
                <a:fillRect/>
              </a:stretch>
            </p:blipFill>
            <p:spPr bwMode="auto">
              <a:xfrm>
                <a:off x="10185400" y="2590800"/>
                <a:ext cx="475449" cy="768033"/>
              </a:xfrm>
              <a:prstGeom prst="rect">
                <a:avLst/>
              </a:prstGeom>
              <a:noFill/>
              <a:ln w="9525">
                <a:noFill/>
                <a:miter lim="800000"/>
                <a:headEnd/>
                <a:tailEnd/>
              </a:ln>
            </p:spPr>
          </p:pic>
        </p:grpSp>
        <p:grpSp>
          <p:nvGrpSpPr>
            <p:cNvPr id="60" name="Group 92"/>
            <p:cNvGrpSpPr>
              <a:grpSpLocks/>
            </p:cNvGrpSpPr>
            <p:nvPr/>
          </p:nvGrpSpPr>
          <p:grpSpPr bwMode="auto">
            <a:xfrm>
              <a:off x="10405944" y="990600"/>
              <a:ext cx="871656" cy="1121571"/>
              <a:chOff x="9982200" y="2514600"/>
              <a:chExt cx="871656" cy="1121571"/>
            </a:xfrm>
          </p:grpSpPr>
          <p:pic>
            <p:nvPicPr>
              <p:cNvPr id="61" name="Picture 93" descr="VM.png"/>
              <p:cNvPicPr>
                <a:picLocks noChangeAspect="1"/>
              </p:cNvPicPr>
              <p:nvPr/>
            </p:nvPicPr>
            <p:blipFill>
              <a:blip r:embed="rId5" cstate="print"/>
              <a:srcRect/>
              <a:stretch>
                <a:fillRect/>
              </a:stretch>
            </p:blipFill>
            <p:spPr bwMode="auto">
              <a:xfrm>
                <a:off x="9982200" y="2514600"/>
                <a:ext cx="871656" cy="1121571"/>
              </a:xfrm>
              <a:prstGeom prst="rect">
                <a:avLst/>
              </a:prstGeom>
              <a:noFill/>
              <a:ln w="9525">
                <a:noFill/>
                <a:miter lim="800000"/>
                <a:headEnd/>
                <a:tailEnd/>
              </a:ln>
            </p:spPr>
          </p:pic>
          <p:pic>
            <p:nvPicPr>
              <p:cNvPr id="62" name="Picture 94" descr="AP_OS Single.png"/>
              <p:cNvPicPr>
                <a:picLocks noChangeAspect="1"/>
              </p:cNvPicPr>
              <p:nvPr/>
            </p:nvPicPr>
            <p:blipFill>
              <a:blip r:embed="rId6" cstate="print"/>
              <a:srcRect/>
              <a:stretch>
                <a:fillRect/>
              </a:stretch>
            </p:blipFill>
            <p:spPr bwMode="auto">
              <a:xfrm>
                <a:off x="10185400" y="2590800"/>
                <a:ext cx="475449" cy="768033"/>
              </a:xfrm>
              <a:prstGeom prst="rect">
                <a:avLst/>
              </a:prstGeom>
              <a:noFill/>
              <a:ln w="9525">
                <a:noFill/>
                <a:miter lim="800000"/>
                <a:headEnd/>
                <a:tailEnd/>
              </a:ln>
            </p:spPr>
          </p:pic>
        </p:grpSp>
      </p:grpSp>
      <p:pic>
        <p:nvPicPr>
          <p:cNvPr id="65" name="Picture 4" descr="Blue Volume.png"/>
          <p:cNvPicPr>
            <a:picLocks noChangeAspect="1"/>
          </p:cNvPicPr>
          <p:nvPr/>
        </p:nvPicPr>
        <p:blipFill>
          <a:blip r:embed="rId7" cstate="print"/>
          <a:srcRect/>
          <a:stretch>
            <a:fillRect/>
          </a:stretch>
        </p:blipFill>
        <p:spPr bwMode="auto">
          <a:xfrm>
            <a:off x="6400800" y="4648200"/>
            <a:ext cx="2438400" cy="990600"/>
          </a:xfrm>
          <a:prstGeom prst="rect">
            <a:avLst/>
          </a:prstGeom>
          <a:noFill/>
          <a:ln w="9525">
            <a:noFill/>
            <a:miter lim="800000"/>
            <a:headEnd/>
            <a:tailEnd/>
          </a:ln>
        </p:spPr>
      </p:pic>
      <p:pic>
        <p:nvPicPr>
          <p:cNvPr id="66" name="Picture 13" descr="Tan Storage.png"/>
          <p:cNvPicPr>
            <a:picLocks noChangeAspect="1"/>
          </p:cNvPicPr>
          <p:nvPr/>
        </p:nvPicPr>
        <p:blipFill>
          <a:blip r:embed="rId8" cstate="print"/>
          <a:srcRect/>
          <a:stretch>
            <a:fillRect/>
          </a:stretch>
        </p:blipFill>
        <p:spPr bwMode="auto">
          <a:xfrm>
            <a:off x="6815138" y="5016500"/>
            <a:ext cx="284162" cy="215900"/>
          </a:xfrm>
          <a:prstGeom prst="rect">
            <a:avLst/>
          </a:prstGeom>
          <a:noFill/>
          <a:ln w="9525">
            <a:noFill/>
            <a:miter lim="800000"/>
            <a:headEnd/>
            <a:tailEnd/>
          </a:ln>
        </p:spPr>
      </p:pic>
      <p:pic>
        <p:nvPicPr>
          <p:cNvPr id="67" name="Picture 13" descr="Tan Storage.png"/>
          <p:cNvPicPr>
            <a:picLocks noChangeAspect="1"/>
          </p:cNvPicPr>
          <p:nvPr/>
        </p:nvPicPr>
        <p:blipFill>
          <a:blip r:embed="rId8" cstate="print"/>
          <a:srcRect/>
          <a:stretch>
            <a:fillRect/>
          </a:stretch>
        </p:blipFill>
        <p:spPr bwMode="auto">
          <a:xfrm>
            <a:off x="7145338" y="5016500"/>
            <a:ext cx="284162" cy="215900"/>
          </a:xfrm>
          <a:prstGeom prst="rect">
            <a:avLst/>
          </a:prstGeom>
          <a:noFill/>
          <a:ln w="9525">
            <a:noFill/>
            <a:miter lim="800000"/>
            <a:headEnd/>
            <a:tailEnd/>
          </a:ln>
        </p:spPr>
      </p:pic>
      <p:pic>
        <p:nvPicPr>
          <p:cNvPr id="68" name="Picture 13" descr="Tan Storage.png"/>
          <p:cNvPicPr>
            <a:picLocks noChangeAspect="1"/>
          </p:cNvPicPr>
          <p:nvPr/>
        </p:nvPicPr>
        <p:blipFill>
          <a:blip r:embed="rId8" cstate="print"/>
          <a:srcRect/>
          <a:stretch>
            <a:fillRect/>
          </a:stretch>
        </p:blipFill>
        <p:spPr bwMode="auto">
          <a:xfrm>
            <a:off x="7462838" y="5016500"/>
            <a:ext cx="284162" cy="215900"/>
          </a:xfrm>
          <a:prstGeom prst="rect">
            <a:avLst/>
          </a:prstGeom>
          <a:noFill/>
          <a:ln w="9525">
            <a:noFill/>
            <a:miter lim="800000"/>
            <a:headEnd/>
            <a:tailEnd/>
          </a:ln>
        </p:spPr>
      </p:pic>
      <p:pic>
        <p:nvPicPr>
          <p:cNvPr id="69" name="Picture 13" descr="Tan Storage.png"/>
          <p:cNvPicPr>
            <a:picLocks noChangeAspect="1"/>
          </p:cNvPicPr>
          <p:nvPr/>
        </p:nvPicPr>
        <p:blipFill>
          <a:blip r:embed="rId8" cstate="print"/>
          <a:srcRect/>
          <a:stretch>
            <a:fillRect/>
          </a:stretch>
        </p:blipFill>
        <p:spPr bwMode="auto">
          <a:xfrm>
            <a:off x="7780338" y="5003800"/>
            <a:ext cx="284162" cy="215900"/>
          </a:xfrm>
          <a:prstGeom prst="rect">
            <a:avLst/>
          </a:prstGeom>
          <a:noFill/>
          <a:ln w="9525">
            <a:noFill/>
            <a:miter lim="800000"/>
            <a:headEnd/>
            <a:tailEnd/>
          </a:ln>
        </p:spPr>
      </p:pic>
      <p:pic>
        <p:nvPicPr>
          <p:cNvPr id="70" name="Picture 13" descr="Tan Storage.png"/>
          <p:cNvPicPr>
            <a:picLocks noChangeAspect="1"/>
          </p:cNvPicPr>
          <p:nvPr/>
        </p:nvPicPr>
        <p:blipFill>
          <a:blip r:embed="rId8" cstate="print"/>
          <a:srcRect/>
          <a:stretch>
            <a:fillRect/>
          </a:stretch>
        </p:blipFill>
        <p:spPr bwMode="auto">
          <a:xfrm>
            <a:off x="8110538" y="4991100"/>
            <a:ext cx="284162" cy="215900"/>
          </a:xfrm>
          <a:prstGeom prst="rect">
            <a:avLst/>
          </a:prstGeom>
          <a:noFill/>
          <a:ln w="9525">
            <a:noFill/>
            <a:miter lim="800000"/>
            <a:headEnd/>
            <a:tailEnd/>
          </a:ln>
        </p:spPr>
      </p:pic>
      <p:pic>
        <p:nvPicPr>
          <p:cNvPr id="71" name="Picture 13" descr="Tan Storage.png"/>
          <p:cNvPicPr>
            <a:picLocks noChangeAspect="1"/>
          </p:cNvPicPr>
          <p:nvPr/>
        </p:nvPicPr>
        <p:blipFill>
          <a:blip r:embed="rId8" cstate="print"/>
          <a:srcRect/>
          <a:stretch>
            <a:fillRect/>
          </a:stretch>
        </p:blipFill>
        <p:spPr bwMode="auto">
          <a:xfrm>
            <a:off x="6967538" y="5283200"/>
            <a:ext cx="284162" cy="215900"/>
          </a:xfrm>
          <a:prstGeom prst="rect">
            <a:avLst/>
          </a:prstGeom>
          <a:noFill/>
          <a:ln w="9525">
            <a:noFill/>
            <a:miter lim="800000"/>
            <a:headEnd/>
            <a:tailEnd/>
          </a:ln>
        </p:spPr>
      </p:pic>
      <p:pic>
        <p:nvPicPr>
          <p:cNvPr id="72" name="Picture 13" descr="Tan Storage.png"/>
          <p:cNvPicPr>
            <a:picLocks noChangeAspect="1"/>
          </p:cNvPicPr>
          <p:nvPr/>
        </p:nvPicPr>
        <p:blipFill>
          <a:blip r:embed="rId8" cstate="print"/>
          <a:srcRect/>
          <a:stretch>
            <a:fillRect/>
          </a:stretch>
        </p:blipFill>
        <p:spPr bwMode="auto">
          <a:xfrm>
            <a:off x="7285038" y="5283200"/>
            <a:ext cx="284162" cy="215900"/>
          </a:xfrm>
          <a:prstGeom prst="rect">
            <a:avLst/>
          </a:prstGeom>
          <a:noFill/>
          <a:ln w="9525">
            <a:noFill/>
            <a:miter lim="800000"/>
            <a:headEnd/>
            <a:tailEnd/>
          </a:ln>
        </p:spPr>
      </p:pic>
      <p:pic>
        <p:nvPicPr>
          <p:cNvPr id="73" name="Picture 13" descr="Tan Storage.png"/>
          <p:cNvPicPr>
            <a:picLocks noChangeAspect="1"/>
          </p:cNvPicPr>
          <p:nvPr/>
        </p:nvPicPr>
        <p:blipFill>
          <a:blip r:embed="rId8" cstate="print"/>
          <a:srcRect/>
          <a:stretch>
            <a:fillRect/>
          </a:stretch>
        </p:blipFill>
        <p:spPr bwMode="auto">
          <a:xfrm>
            <a:off x="7602538" y="5283200"/>
            <a:ext cx="284162" cy="215900"/>
          </a:xfrm>
          <a:prstGeom prst="rect">
            <a:avLst/>
          </a:prstGeom>
          <a:noFill/>
          <a:ln w="9525">
            <a:noFill/>
            <a:miter lim="800000"/>
            <a:headEnd/>
            <a:tailEnd/>
          </a:ln>
        </p:spPr>
      </p:pic>
      <p:pic>
        <p:nvPicPr>
          <p:cNvPr id="74" name="Picture 13" descr="Tan Storage.png"/>
          <p:cNvPicPr>
            <a:picLocks noChangeAspect="1"/>
          </p:cNvPicPr>
          <p:nvPr/>
        </p:nvPicPr>
        <p:blipFill>
          <a:blip r:embed="rId8" cstate="print"/>
          <a:srcRect/>
          <a:stretch>
            <a:fillRect/>
          </a:stretch>
        </p:blipFill>
        <p:spPr bwMode="auto">
          <a:xfrm>
            <a:off x="7920038" y="5270500"/>
            <a:ext cx="284162" cy="215900"/>
          </a:xfrm>
          <a:prstGeom prst="rect">
            <a:avLst/>
          </a:prstGeom>
          <a:noFill/>
          <a:ln w="9525">
            <a:noFill/>
            <a:miter lim="800000"/>
            <a:headEnd/>
            <a:tailEnd/>
          </a:ln>
        </p:spPr>
      </p:pic>
      <p:pic>
        <p:nvPicPr>
          <p:cNvPr id="75" name="Picture 13" descr="Tan Storage.png"/>
          <p:cNvPicPr>
            <a:picLocks noChangeAspect="1"/>
          </p:cNvPicPr>
          <p:nvPr/>
        </p:nvPicPr>
        <p:blipFill>
          <a:blip r:embed="rId8" cstate="print"/>
          <a:srcRect/>
          <a:stretch>
            <a:fillRect/>
          </a:stretch>
        </p:blipFill>
        <p:spPr bwMode="auto">
          <a:xfrm>
            <a:off x="8250238" y="5257800"/>
            <a:ext cx="284162" cy="215900"/>
          </a:xfrm>
          <a:prstGeom prst="rect">
            <a:avLst/>
          </a:prstGeom>
          <a:noFill/>
          <a:ln w="9525">
            <a:noFill/>
            <a:miter lim="800000"/>
            <a:headEnd/>
            <a:tailEnd/>
          </a:ln>
        </p:spPr>
      </p:pic>
      <p:pic>
        <p:nvPicPr>
          <p:cNvPr id="76" name="Picture 13" descr="Tan Storage.png"/>
          <p:cNvPicPr>
            <a:picLocks noChangeAspect="1"/>
          </p:cNvPicPr>
          <p:nvPr/>
        </p:nvPicPr>
        <p:blipFill>
          <a:blip r:embed="rId8" cstate="print"/>
          <a:srcRect/>
          <a:stretch>
            <a:fillRect/>
          </a:stretch>
        </p:blipFill>
        <p:spPr bwMode="auto">
          <a:xfrm>
            <a:off x="6650038" y="5283200"/>
            <a:ext cx="284162" cy="215900"/>
          </a:xfrm>
          <a:prstGeom prst="rect">
            <a:avLst/>
          </a:prstGeom>
          <a:noFill/>
          <a:ln w="9525">
            <a:noFill/>
            <a:miter lim="800000"/>
            <a:headEnd/>
            <a:tailEnd/>
          </a:ln>
        </p:spPr>
      </p:pic>
      <p:sp>
        <p:nvSpPr>
          <p:cNvPr id="77" name="Rectangle 9"/>
          <p:cNvSpPr>
            <a:spLocks noChangeArrowheads="1"/>
          </p:cNvSpPr>
          <p:nvPr/>
        </p:nvSpPr>
        <p:spPr bwMode="gray">
          <a:xfrm>
            <a:off x="6970712" y="5638433"/>
            <a:ext cx="1285352" cy="299184"/>
          </a:xfrm>
          <a:prstGeom prst="rect">
            <a:avLst/>
          </a:prstGeom>
          <a:noFill/>
          <a:ln w="9525" algn="ctr">
            <a:noFill/>
            <a:miter lim="800000"/>
            <a:headEnd/>
            <a:tailEnd/>
          </a:ln>
        </p:spPr>
        <p:txBody>
          <a:bodyPr wrap="none" lIns="0" tIns="0" rIns="0" bIns="0" anchor="ctr">
            <a:spAutoFit/>
          </a:bodyPr>
          <a:lstStyle/>
          <a:p>
            <a:pPr algn="ctr" defTabSz="639763">
              <a:lnSpc>
                <a:spcPct val="80000"/>
              </a:lnSpc>
            </a:pPr>
            <a:r>
              <a:rPr lang="en-US" sz="1200" b="1" dirty="0">
                <a:latin typeface="Calibri" pitchFamily="34" charset="0"/>
              </a:rPr>
              <a:t>Shared Storage pool</a:t>
            </a:r>
          </a:p>
          <a:p>
            <a:pPr algn="ctr" defTabSz="639763">
              <a:lnSpc>
                <a:spcPct val="80000"/>
              </a:lnSpc>
            </a:pPr>
            <a:r>
              <a:rPr lang="en-US" sz="1200" b="1" dirty="0">
                <a:latin typeface="Calibri" pitchFamily="34" charset="0"/>
              </a:rPr>
              <a:t>(Thin Pool)</a:t>
            </a:r>
          </a:p>
        </p:txBody>
      </p:sp>
      <p:sp>
        <p:nvSpPr>
          <p:cNvPr id="78" name="AutoShape 5"/>
          <p:cNvSpPr>
            <a:spLocks noChangeArrowheads="1"/>
          </p:cNvSpPr>
          <p:nvPr/>
        </p:nvSpPr>
        <p:spPr bwMode="gray">
          <a:xfrm>
            <a:off x="6343650" y="2811463"/>
            <a:ext cx="762000" cy="1295400"/>
          </a:xfrm>
          <a:prstGeom prst="can">
            <a:avLst>
              <a:gd name="adj" fmla="val 16457"/>
            </a:avLst>
          </a:prstGeom>
          <a:noFill/>
          <a:ln w="19050">
            <a:solidFill>
              <a:schemeClr val="bg1">
                <a:lumMod val="50000"/>
              </a:schemeClr>
            </a:solidFill>
            <a:prstDash val="sysDot"/>
            <a:round/>
            <a:headEnd/>
            <a:tailEnd/>
          </a:ln>
        </p:spPr>
        <p:txBody>
          <a:bodyPr wrap="none" lIns="96838" tIns="50800" rIns="96838" bIns="50800" anchor="ctr"/>
          <a:lstStyle/>
          <a:p>
            <a:endParaRPr lang="en-US" sz="1400" b="1">
              <a:latin typeface="Calibri" pitchFamily="34" charset="0"/>
            </a:endParaRPr>
          </a:p>
        </p:txBody>
      </p:sp>
      <p:sp>
        <p:nvSpPr>
          <p:cNvPr id="79" name="AutoShape 5"/>
          <p:cNvSpPr>
            <a:spLocks noChangeArrowheads="1"/>
          </p:cNvSpPr>
          <p:nvPr/>
        </p:nvSpPr>
        <p:spPr bwMode="gray">
          <a:xfrm>
            <a:off x="7248525" y="2816225"/>
            <a:ext cx="762000" cy="1295400"/>
          </a:xfrm>
          <a:prstGeom prst="can">
            <a:avLst>
              <a:gd name="adj" fmla="val 16457"/>
            </a:avLst>
          </a:prstGeom>
          <a:noFill/>
          <a:ln w="19050">
            <a:solidFill>
              <a:schemeClr val="bg1">
                <a:lumMod val="50000"/>
              </a:schemeClr>
            </a:solidFill>
            <a:prstDash val="sysDot"/>
            <a:round/>
            <a:headEnd/>
            <a:tailEnd/>
          </a:ln>
        </p:spPr>
        <p:txBody>
          <a:bodyPr wrap="none" lIns="96838" tIns="50800" rIns="96838" bIns="50800" anchor="ctr"/>
          <a:lstStyle/>
          <a:p>
            <a:endParaRPr lang="en-US" sz="1400" b="1">
              <a:latin typeface="Calibri" pitchFamily="34" charset="0"/>
            </a:endParaRPr>
          </a:p>
        </p:txBody>
      </p:sp>
      <p:sp>
        <p:nvSpPr>
          <p:cNvPr id="80" name="AutoShape 5"/>
          <p:cNvSpPr>
            <a:spLocks noChangeArrowheads="1"/>
          </p:cNvSpPr>
          <p:nvPr/>
        </p:nvSpPr>
        <p:spPr bwMode="gray">
          <a:xfrm>
            <a:off x="8158163" y="2811463"/>
            <a:ext cx="762000" cy="1295400"/>
          </a:xfrm>
          <a:prstGeom prst="can">
            <a:avLst>
              <a:gd name="adj" fmla="val 16457"/>
            </a:avLst>
          </a:prstGeom>
          <a:noFill/>
          <a:ln w="19050">
            <a:solidFill>
              <a:schemeClr val="bg1">
                <a:lumMod val="50000"/>
              </a:schemeClr>
            </a:solidFill>
            <a:prstDash val="sysDot"/>
            <a:round/>
            <a:headEnd/>
            <a:tailEnd/>
          </a:ln>
        </p:spPr>
        <p:txBody>
          <a:bodyPr wrap="none" lIns="96838" tIns="50800" rIns="96838" bIns="50800" anchor="ctr"/>
          <a:lstStyle/>
          <a:p>
            <a:endParaRPr lang="en-US" sz="1400" b="1">
              <a:latin typeface="Calibri" pitchFamily="34" charset="0"/>
            </a:endParaRPr>
          </a:p>
        </p:txBody>
      </p:sp>
      <p:sp>
        <p:nvSpPr>
          <p:cNvPr id="81" name="Text Box 170"/>
          <p:cNvSpPr txBox="1">
            <a:spLocks noChangeArrowheads="1"/>
          </p:cNvSpPr>
          <p:nvPr/>
        </p:nvSpPr>
        <p:spPr bwMode="gray">
          <a:xfrm>
            <a:off x="6479554" y="3663507"/>
            <a:ext cx="456856" cy="373949"/>
          </a:xfrm>
          <a:prstGeom prst="rect">
            <a:avLst/>
          </a:prstGeom>
          <a:noFill/>
          <a:ln w="9525" algn="ctr">
            <a:noFill/>
            <a:miter lim="800000"/>
            <a:headEnd/>
            <a:tailEnd/>
          </a:ln>
        </p:spPr>
        <p:txBody>
          <a:bodyPr wrap="none" lIns="0" tIns="0" rIns="0" bIns="0" anchor="ctr">
            <a:spAutoFit/>
          </a:bodyPr>
          <a:lstStyle/>
          <a:p>
            <a:pPr algn="ctr" defTabSz="639763">
              <a:lnSpc>
                <a:spcPct val="90000"/>
              </a:lnSpc>
            </a:pPr>
            <a:br>
              <a:rPr lang="en-US" sz="900" b="1" dirty="0">
                <a:latin typeface="Calibri" pitchFamily="34" charset="0"/>
              </a:rPr>
            </a:br>
            <a:r>
              <a:rPr lang="en-US" sz="900" b="1" dirty="0">
                <a:latin typeface="Calibri" pitchFamily="34" charset="0"/>
              </a:rPr>
              <a:t>3 TB</a:t>
            </a:r>
          </a:p>
          <a:p>
            <a:pPr algn="ctr" defTabSz="639763">
              <a:lnSpc>
                <a:spcPct val="90000"/>
              </a:lnSpc>
            </a:pPr>
            <a:r>
              <a:rPr lang="en-US" sz="900" b="1" dirty="0">
                <a:latin typeface="Calibri" pitchFamily="34" charset="0"/>
              </a:rPr>
              <a:t>Allocated</a:t>
            </a:r>
          </a:p>
        </p:txBody>
      </p:sp>
      <p:sp>
        <p:nvSpPr>
          <p:cNvPr id="82" name="Text Box 170"/>
          <p:cNvSpPr txBox="1">
            <a:spLocks noChangeArrowheads="1"/>
          </p:cNvSpPr>
          <p:nvPr/>
        </p:nvSpPr>
        <p:spPr bwMode="gray">
          <a:xfrm>
            <a:off x="8313116" y="3669857"/>
            <a:ext cx="456856" cy="373949"/>
          </a:xfrm>
          <a:prstGeom prst="rect">
            <a:avLst/>
          </a:prstGeom>
          <a:noFill/>
          <a:ln w="9525" algn="ctr">
            <a:noFill/>
            <a:miter lim="800000"/>
            <a:headEnd/>
            <a:tailEnd/>
          </a:ln>
        </p:spPr>
        <p:txBody>
          <a:bodyPr wrap="none" lIns="0" tIns="0" rIns="0" bIns="0" anchor="ctr">
            <a:spAutoFit/>
          </a:bodyPr>
          <a:lstStyle/>
          <a:p>
            <a:pPr algn="ctr" defTabSz="639763">
              <a:lnSpc>
                <a:spcPct val="90000"/>
              </a:lnSpc>
            </a:pPr>
            <a:br>
              <a:rPr lang="en-US" sz="900" b="1">
                <a:latin typeface="Calibri" pitchFamily="34" charset="0"/>
              </a:rPr>
            </a:br>
            <a:r>
              <a:rPr lang="en-US" sz="900" b="1">
                <a:latin typeface="Calibri" pitchFamily="34" charset="0"/>
              </a:rPr>
              <a:t>3 TB</a:t>
            </a:r>
          </a:p>
          <a:p>
            <a:pPr algn="ctr" defTabSz="639763">
              <a:lnSpc>
                <a:spcPct val="90000"/>
              </a:lnSpc>
            </a:pPr>
            <a:r>
              <a:rPr lang="en-US" sz="900" b="1">
                <a:latin typeface="Calibri" pitchFamily="34" charset="0"/>
              </a:rPr>
              <a:t>Allocated</a:t>
            </a:r>
          </a:p>
        </p:txBody>
      </p:sp>
      <p:sp>
        <p:nvSpPr>
          <p:cNvPr id="83" name="Text Box 170"/>
          <p:cNvSpPr txBox="1">
            <a:spLocks noChangeArrowheads="1"/>
          </p:cNvSpPr>
          <p:nvPr/>
        </p:nvSpPr>
        <p:spPr bwMode="gray">
          <a:xfrm>
            <a:off x="7389191" y="3669857"/>
            <a:ext cx="456856" cy="373949"/>
          </a:xfrm>
          <a:prstGeom prst="rect">
            <a:avLst/>
          </a:prstGeom>
          <a:noFill/>
          <a:ln w="9525" algn="ctr">
            <a:noFill/>
            <a:miter lim="800000"/>
            <a:headEnd/>
            <a:tailEnd/>
          </a:ln>
        </p:spPr>
        <p:txBody>
          <a:bodyPr wrap="none" lIns="0" tIns="0" rIns="0" bIns="0" anchor="ctr">
            <a:spAutoFit/>
          </a:bodyPr>
          <a:lstStyle/>
          <a:p>
            <a:pPr algn="ctr" defTabSz="639763">
              <a:lnSpc>
                <a:spcPct val="90000"/>
              </a:lnSpc>
            </a:pPr>
            <a:br>
              <a:rPr lang="en-US" sz="900" b="1">
                <a:latin typeface="Calibri" pitchFamily="34" charset="0"/>
              </a:rPr>
            </a:br>
            <a:r>
              <a:rPr lang="en-US" sz="900" b="1">
                <a:latin typeface="Calibri" pitchFamily="34" charset="0"/>
              </a:rPr>
              <a:t>4 TB</a:t>
            </a:r>
          </a:p>
          <a:p>
            <a:pPr algn="ctr" defTabSz="639763">
              <a:lnSpc>
                <a:spcPct val="90000"/>
              </a:lnSpc>
            </a:pPr>
            <a:r>
              <a:rPr lang="en-US" sz="900" b="1">
                <a:latin typeface="Calibri" pitchFamily="34" charset="0"/>
              </a:rPr>
              <a:t>Allocated</a:t>
            </a:r>
          </a:p>
        </p:txBody>
      </p:sp>
      <p:sp>
        <p:nvSpPr>
          <p:cNvPr id="84" name="AutoShape 11"/>
          <p:cNvSpPr>
            <a:spLocks/>
          </p:cNvSpPr>
          <p:nvPr/>
        </p:nvSpPr>
        <p:spPr bwMode="auto">
          <a:xfrm>
            <a:off x="6162675" y="2903538"/>
            <a:ext cx="180975" cy="1147762"/>
          </a:xfrm>
          <a:prstGeom prst="leftBrace">
            <a:avLst>
              <a:gd name="adj1" fmla="val 52851"/>
              <a:gd name="adj2" fmla="val 50000"/>
            </a:avLst>
          </a:prstGeom>
          <a:noFill/>
          <a:ln w="25400">
            <a:solidFill>
              <a:schemeClr val="tx1"/>
            </a:solidFill>
            <a:round/>
            <a:headEnd/>
            <a:tailEnd/>
          </a:ln>
        </p:spPr>
        <p:txBody>
          <a:bodyPr wrap="none" lIns="0" tIns="0" rIns="0" bIns="0" anchor="ctr"/>
          <a:lstStyle/>
          <a:p>
            <a:endParaRPr lang="en-US">
              <a:latin typeface="Calibri" pitchFamily="34" charset="0"/>
            </a:endParaRPr>
          </a:p>
        </p:txBody>
      </p:sp>
      <p:sp>
        <p:nvSpPr>
          <p:cNvPr id="85" name="Text Box 12"/>
          <p:cNvSpPr txBox="1">
            <a:spLocks noChangeArrowheads="1"/>
          </p:cNvSpPr>
          <p:nvPr/>
        </p:nvSpPr>
        <p:spPr bwMode="auto">
          <a:xfrm>
            <a:off x="5562600" y="3272135"/>
            <a:ext cx="647700" cy="461665"/>
          </a:xfrm>
          <a:prstGeom prst="rect">
            <a:avLst/>
          </a:prstGeom>
          <a:noFill/>
          <a:ln w="9525" algn="ctr">
            <a:noFill/>
            <a:miter lim="800000"/>
            <a:headEnd/>
            <a:tailEnd/>
          </a:ln>
        </p:spPr>
        <p:txBody>
          <a:bodyPr lIns="0" tIns="0" rIns="0" bIns="0">
            <a:spAutoFit/>
          </a:bodyPr>
          <a:lstStyle/>
          <a:p>
            <a:pPr algn="ctr"/>
            <a:r>
              <a:rPr lang="en-US" sz="1000" b="1" dirty="0">
                <a:latin typeface="Calibri" pitchFamily="34" charset="0"/>
              </a:rPr>
              <a:t>Compute</a:t>
            </a:r>
          </a:p>
          <a:p>
            <a:pPr algn="ctr"/>
            <a:r>
              <a:rPr lang="en-US" sz="1000" b="1" dirty="0">
                <a:latin typeface="Calibri" pitchFamily="34" charset="0"/>
              </a:rPr>
              <a:t>Reported Capacity</a:t>
            </a:r>
          </a:p>
        </p:txBody>
      </p:sp>
      <p:sp>
        <p:nvSpPr>
          <p:cNvPr id="86" name="Rectangle 31"/>
          <p:cNvSpPr>
            <a:spLocks noChangeArrowheads="1"/>
          </p:cNvSpPr>
          <p:nvPr/>
        </p:nvSpPr>
        <p:spPr bwMode="auto">
          <a:xfrm>
            <a:off x="7086600" y="3067050"/>
            <a:ext cx="1117600" cy="289949"/>
          </a:xfrm>
          <a:prstGeom prst="rect">
            <a:avLst/>
          </a:prstGeom>
          <a:noFill/>
          <a:ln w="9525">
            <a:noFill/>
            <a:miter lim="800000"/>
            <a:headEnd/>
            <a:tailEnd/>
          </a:ln>
        </p:spPr>
        <p:txBody>
          <a:bodyPr lIns="128013" tIns="64007" rIns="128013" bIns="64007">
            <a:spAutoFit/>
          </a:bodyPr>
          <a:lstStyle/>
          <a:p>
            <a:pPr algn="ctr">
              <a:lnSpc>
                <a:spcPct val="87000"/>
              </a:lnSpc>
              <a:buClr>
                <a:schemeClr val="tx2"/>
              </a:buClr>
              <a:buSzPct val="80000"/>
            </a:pPr>
            <a:r>
              <a:rPr lang="en-US" sz="1200" b="1" dirty="0">
                <a:latin typeface="Calibri" pitchFamily="34" charset="0"/>
                <a:ea typeface="Arial Unicode MS" pitchFamily="34" charset="-128"/>
                <a:cs typeface="Arial Unicode MS" pitchFamily="34" charset="-128"/>
              </a:rPr>
              <a:t>Thin LUN</a:t>
            </a:r>
          </a:p>
        </p:txBody>
      </p:sp>
      <p:sp>
        <p:nvSpPr>
          <p:cNvPr id="88" name="Text Box 170"/>
          <p:cNvSpPr txBox="1">
            <a:spLocks noChangeArrowheads="1"/>
          </p:cNvSpPr>
          <p:nvPr/>
        </p:nvSpPr>
        <p:spPr bwMode="gray">
          <a:xfrm>
            <a:off x="7627748" y="2514701"/>
            <a:ext cx="296556" cy="304699"/>
          </a:xfrm>
          <a:prstGeom prst="rect">
            <a:avLst/>
          </a:prstGeom>
          <a:noFill/>
          <a:ln w="9525" algn="ctr">
            <a:noFill/>
            <a:miter lim="800000"/>
            <a:headEnd/>
            <a:tailEnd/>
          </a:ln>
        </p:spPr>
        <p:txBody>
          <a:bodyPr wrap="none" lIns="0" tIns="0" rIns="0" bIns="0" anchor="ctr">
            <a:spAutoFit/>
          </a:bodyPr>
          <a:lstStyle/>
          <a:p>
            <a:pPr defTabSz="639763">
              <a:lnSpc>
                <a:spcPct val="90000"/>
              </a:lnSpc>
            </a:pPr>
            <a:br>
              <a:rPr lang="en-US" sz="1200" b="1" dirty="0">
                <a:latin typeface="Calibri" pitchFamily="34" charset="0"/>
              </a:rPr>
            </a:br>
            <a:r>
              <a:rPr lang="en-US" sz="1000" b="1" dirty="0">
                <a:latin typeface="Calibri" pitchFamily="34" charset="0"/>
              </a:rPr>
              <a:t>10 TB</a:t>
            </a:r>
          </a:p>
        </p:txBody>
      </p:sp>
      <p:sp>
        <p:nvSpPr>
          <p:cNvPr id="89" name="Text Box 170"/>
          <p:cNvSpPr txBox="1">
            <a:spLocks noChangeArrowheads="1"/>
          </p:cNvSpPr>
          <p:nvPr/>
        </p:nvSpPr>
        <p:spPr bwMode="gray">
          <a:xfrm>
            <a:off x="8542148" y="2514600"/>
            <a:ext cx="296556" cy="304699"/>
          </a:xfrm>
          <a:prstGeom prst="rect">
            <a:avLst/>
          </a:prstGeom>
          <a:noFill/>
          <a:ln w="9525" algn="ctr">
            <a:noFill/>
            <a:miter lim="800000"/>
            <a:headEnd/>
            <a:tailEnd/>
          </a:ln>
        </p:spPr>
        <p:txBody>
          <a:bodyPr wrap="none" lIns="0" tIns="0" rIns="0" bIns="0" anchor="ctr">
            <a:spAutoFit/>
          </a:bodyPr>
          <a:lstStyle/>
          <a:p>
            <a:pPr defTabSz="639763">
              <a:lnSpc>
                <a:spcPct val="90000"/>
              </a:lnSpc>
            </a:pPr>
            <a:br>
              <a:rPr lang="en-US" sz="1200" b="1" dirty="0">
                <a:latin typeface="Calibri" pitchFamily="34" charset="0"/>
              </a:rPr>
            </a:br>
            <a:r>
              <a:rPr lang="en-US" sz="1000" b="1" dirty="0">
                <a:latin typeface="Calibri" pitchFamily="34" charset="0"/>
              </a:rPr>
              <a:t>10 TB</a:t>
            </a:r>
          </a:p>
        </p:txBody>
      </p:sp>
      <p:sp>
        <p:nvSpPr>
          <p:cNvPr id="90" name="Rectangle 31"/>
          <p:cNvSpPr>
            <a:spLocks noChangeArrowheads="1"/>
          </p:cNvSpPr>
          <p:nvPr/>
        </p:nvSpPr>
        <p:spPr bwMode="auto">
          <a:xfrm>
            <a:off x="6146800" y="3067050"/>
            <a:ext cx="1117600" cy="289949"/>
          </a:xfrm>
          <a:prstGeom prst="rect">
            <a:avLst/>
          </a:prstGeom>
          <a:noFill/>
          <a:ln w="9525">
            <a:noFill/>
            <a:miter lim="800000"/>
            <a:headEnd/>
            <a:tailEnd/>
          </a:ln>
        </p:spPr>
        <p:txBody>
          <a:bodyPr lIns="128013" tIns="64007" rIns="128013" bIns="64007">
            <a:spAutoFit/>
          </a:bodyPr>
          <a:lstStyle/>
          <a:p>
            <a:pPr algn="ctr">
              <a:lnSpc>
                <a:spcPct val="87000"/>
              </a:lnSpc>
              <a:buClr>
                <a:schemeClr val="tx2"/>
              </a:buClr>
              <a:buSzPct val="80000"/>
            </a:pPr>
            <a:r>
              <a:rPr lang="en-US" sz="1200" b="1" dirty="0">
                <a:latin typeface="Calibri" pitchFamily="34" charset="0"/>
                <a:ea typeface="Arial Unicode MS" pitchFamily="34" charset="-128"/>
                <a:cs typeface="Arial Unicode MS" pitchFamily="34" charset="-128"/>
              </a:rPr>
              <a:t>Thin LUN</a:t>
            </a:r>
          </a:p>
        </p:txBody>
      </p:sp>
      <p:sp>
        <p:nvSpPr>
          <p:cNvPr id="91" name="Rectangle 31"/>
          <p:cNvSpPr>
            <a:spLocks noChangeArrowheads="1"/>
          </p:cNvSpPr>
          <p:nvPr/>
        </p:nvSpPr>
        <p:spPr bwMode="auto">
          <a:xfrm>
            <a:off x="7975600" y="3067050"/>
            <a:ext cx="1117600" cy="289949"/>
          </a:xfrm>
          <a:prstGeom prst="rect">
            <a:avLst/>
          </a:prstGeom>
          <a:noFill/>
          <a:ln w="9525">
            <a:noFill/>
            <a:miter lim="800000"/>
            <a:headEnd/>
            <a:tailEnd/>
          </a:ln>
        </p:spPr>
        <p:txBody>
          <a:bodyPr lIns="128013" tIns="64007" rIns="128013" bIns="64007">
            <a:spAutoFit/>
          </a:bodyPr>
          <a:lstStyle/>
          <a:p>
            <a:pPr algn="ctr">
              <a:lnSpc>
                <a:spcPct val="87000"/>
              </a:lnSpc>
              <a:buClr>
                <a:schemeClr val="tx2"/>
              </a:buClr>
              <a:buSzPct val="80000"/>
            </a:pPr>
            <a:r>
              <a:rPr lang="en-US" sz="1200" b="1" dirty="0">
                <a:latin typeface="Calibri" pitchFamily="34" charset="0"/>
                <a:ea typeface="Arial Unicode MS" pitchFamily="34" charset="-128"/>
                <a:cs typeface="Arial Unicode MS" pitchFamily="34" charset="-128"/>
              </a:rPr>
              <a:t>Thin LUN</a:t>
            </a:r>
          </a:p>
        </p:txBody>
      </p:sp>
      <p:sp>
        <p:nvSpPr>
          <p:cNvPr id="92" name="Rectangle 9"/>
          <p:cNvSpPr>
            <a:spLocks noChangeArrowheads="1"/>
          </p:cNvSpPr>
          <p:nvPr/>
        </p:nvSpPr>
        <p:spPr bwMode="gray">
          <a:xfrm>
            <a:off x="6831902" y="1222482"/>
            <a:ext cx="1134349" cy="151452"/>
          </a:xfrm>
          <a:prstGeom prst="rect">
            <a:avLst/>
          </a:prstGeom>
          <a:noFill/>
          <a:ln w="9525" algn="ctr">
            <a:noFill/>
            <a:miter lim="800000"/>
            <a:headEnd/>
            <a:tailEnd/>
          </a:ln>
        </p:spPr>
        <p:txBody>
          <a:bodyPr wrap="none" lIns="0" tIns="0" rIns="0" bIns="0" anchor="ctr">
            <a:spAutoFit/>
          </a:bodyPr>
          <a:lstStyle/>
          <a:p>
            <a:pPr algn="ctr" defTabSz="639763">
              <a:lnSpc>
                <a:spcPct val="80000"/>
              </a:lnSpc>
            </a:pPr>
            <a:r>
              <a:rPr lang="en-US" sz="1200" b="1" dirty="0">
                <a:latin typeface="Calibri" pitchFamily="34" charset="0"/>
              </a:rPr>
              <a:t>Compute Systems</a:t>
            </a:r>
          </a:p>
        </p:txBody>
      </p:sp>
      <p:sp>
        <p:nvSpPr>
          <p:cNvPr id="87" name="Rectangle 9"/>
          <p:cNvSpPr>
            <a:spLocks noChangeArrowheads="1"/>
          </p:cNvSpPr>
          <p:nvPr/>
        </p:nvSpPr>
        <p:spPr bwMode="gray">
          <a:xfrm>
            <a:off x="7239000" y="4874466"/>
            <a:ext cx="705514" cy="151452"/>
          </a:xfrm>
          <a:prstGeom prst="rect">
            <a:avLst/>
          </a:prstGeom>
          <a:noFill/>
          <a:ln w="9525" algn="ctr">
            <a:noFill/>
            <a:miter lim="800000"/>
            <a:headEnd/>
            <a:tailEnd/>
          </a:ln>
        </p:spPr>
        <p:txBody>
          <a:bodyPr wrap="none" lIns="0" tIns="0" rIns="0" bIns="0" anchor="ctr">
            <a:spAutoFit/>
          </a:bodyPr>
          <a:lstStyle/>
          <a:p>
            <a:pPr algn="ctr" defTabSz="639763">
              <a:lnSpc>
                <a:spcPct val="80000"/>
              </a:lnSpc>
            </a:pPr>
            <a:r>
              <a:rPr lang="en-US" sz="1200" b="1" dirty="0">
                <a:latin typeface="Calibri" pitchFamily="34" charset="0"/>
              </a:rPr>
              <a:t>Disk Drives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Traditional Provisioning vs. Virtual Provisioning</a:t>
            </a:r>
          </a:p>
        </p:txBody>
      </p:sp>
      <p:sp>
        <p:nvSpPr>
          <p:cNvPr id="6" name="Slide Number Placeholder 5"/>
          <p:cNvSpPr>
            <a:spLocks noGrp="1"/>
          </p:cNvSpPr>
          <p:nvPr>
            <p:ph type="sldNum" sz="quarter" idx="14"/>
          </p:nvPr>
        </p:nvSpPr>
        <p:spPr/>
        <p:txBody>
          <a:bodyPr/>
          <a:lstStyle/>
          <a:p>
            <a:pPr>
              <a:defRPr/>
            </a:pPr>
            <a:fld id="{D82361C7-9CA3-4A6E-97F2-A1FC064231A9}" type="slidenum">
              <a:rPr lang="en-US" smtClean="0"/>
              <a:pPr>
                <a:defRPr/>
              </a:pPr>
              <a:t>21</a:t>
            </a:fld>
            <a:endParaRPr lang="en-US"/>
          </a:p>
        </p:txBody>
      </p:sp>
      <p:grpSp>
        <p:nvGrpSpPr>
          <p:cNvPr id="72" name="Group 71"/>
          <p:cNvGrpSpPr/>
          <p:nvPr/>
        </p:nvGrpSpPr>
        <p:grpSpPr>
          <a:xfrm>
            <a:off x="4572000" y="1066800"/>
            <a:ext cx="4267200" cy="4967288"/>
            <a:chOff x="4751388" y="1066800"/>
            <a:chExt cx="4267200" cy="4967288"/>
          </a:xfrm>
        </p:grpSpPr>
        <p:sp>
          <p:nvSpPr>
            <p:cNvPr id="20" name="AutoShape 67"/>
            <p:cNvSpPr>
              <a:spLocks noChangeArrowheads="1"/>
            </p:cNvSpPr>
            <p:nvPr/>
          </p:nvSpPr>
          <p:spPr bwMode="auto">
            <a:xfrm>
              <a:off x="4902200" y="1066800"/>
              <a:ext cx="4038600" cy="4953000"/>
            </a:xfrm>
            <a:prstGeom prst="roundRect">
              <a:avLst>
                <a:gd name="adj" fmla="val 7546"/>
              </a:avLst>
            </a:prstGeom>
            <a:solidFill>
              <a:schemeClr val="bg1"/>
            </a:solidFill>
            <a:ln w="9525">
              <a:solidFill>
                <a:schemeClr val="bg1">
                  <a:lumMod val="75000"/>
                </a:schemeClr>
              </a:solidFill>
              <a:round/>
              <a:headEnd/>
              <a:tailEnd/>
            </a:ln>
          </p:spPr>
          <p:txBody>
            <a:bodyPr wrap="none" anchor="ctr"/>
            <a:lstStyle/>
            <a:p>
              <a:endParaRPr lang="en-US" dirty="0"/>
            </a:p>
          </p:txBody>
        </p:sp>
        <p:sp>
          <p:nvSpPr>
            <p:cNvPr id="27" name="Rectangle 5"/>
            <p:cNvSpPr>
              <a:spLocks noChangeArrowheads="1"/>
            </p:cNvSpPr>
            <p:nvPr/>
          </p:nvSpPr>
          <p:spPr bwMode="auto">
            <a:xfrm>
              <a:off x="4751388" y="5532438"/>
              <a:ext cx="4267200" cy="501650"/>
            </a:xfrm>
            <a:prstGeom prst="rect">
              <a:avLst/>
            </a:prstGeom>
            <a:noFill/>
            <a:ln w="9525" algn="ctr">
              <a:noFill/>
              <a:miter lim="800000"/>
              <a:headEnd/>
              <a:tailEnd/>
            </a:ln>
          </p:spPr>
          <p:txBody>
            <a:bodyPr lIns="0" tIns="0" rIns="0" bIns="0"/>
            <a:lstStyle/>
            <a:p>
              <a:pPr algn="ctr" defTabSz="941388"/>
              <a:r>
                <a:rPr lang="en-US" sz="2000" b="1" dirty="0">
                  <a:solidFill>
                    <a:schemeClr val="tx1">
                      <a:lumMod val="65000"/>
                      <a:lumOff val="35000"/>
                    </a:schemeClr>
                  </a:solidFill>
                  <a:latin typeface="Calibri" pitchFamily="34" charset="0"/>
                </a:rPr>
                <a:t>Virtual Provisioning</a:t>
              </a:r>
            </a:p>
          </p:txBody>
        </p:sp>
        <p:pic>
          <p:nvPicPr>
            <p:cNvPr id="38" name="Picture 6" descr="Orange Volume.png"/>
            <p:cNvPicPr>
              <a:picLocks noChangeAspect="1"/>
            </p:cNvPicPr>
            <p:nvPr/>
          </p:nvPicPr>
          <p:blipFill>
            <a:blip r:embed="rId3" cstate="print"/>
            <a:srcRect/>
            <a:stretch>
              <a:fillRect/>
            </a:stretch>
          </p:blipFill>
          <p:spPr bwMode="auto">
            <a:xfrm>
              <a:off x="4978400" y="4481513"/>
              <a:ext cx="762000" cy="471487"/>
            </a:xfrm>
            <a:prstGeom prst="rect">
              <a:avLst/>
            </a:prstGeom>
            <a:noFill/>
            <a:ln w="9525">
              <a:noFill/>
              <a:miter lim="800000"/>
              <a:headEnd/>
              <a:tailEnd/>
            </a:ln>
          </p:spPr>
        </p:pic>
        <p:pic>
          <p:nvPicPr>
            <p:cNvPr id="39" name="Picture 6" descr="Orange Volume.png"/>
            <p:cNvPicPr>
              <a:picLocks noChangeAspect="1"/>
            </p:cNvPicPr>
            <p:nvPr/>
          </p:nvPicPr>
          <p:blipFill>
            <a:blip r:embed="rId4" cstate="print"/>
            <a:srcRect/>
            <a:stretch>
              <a:fillRect/>
            </a:stretch>
          </p:blipFill>
          <p:spPr bwMode="auto">
            <a:xfrm>
              <a:off x="5880100" y="4632325"/>
              <a:ext cx="762000" cy="311150"/>
            </a:xfrm>
            <a:prstGeom prst="rect">
              <a:avLst/>
            </a:prstGeom>
            <a:noFill/>
            <a:ln w="9525">
              <a:noFill/>
              <a:miter lim="800000"/>
              <a:headEnd/>
              <a:tailEnd/>
            </a:ln>
          </p:spPr>
        </p:pic>
        <p:pic>
          <p:nvPicPr>
            <p:cNvPr id="40" name="Picture 6" descr="Orange Volume.png"/>
            <p:cNvPicPr>
              <a:picLocks noChangeAspect="1"/>
            </p:cNvPicPr>
            <p:nvPr/>
          </p:nvPicPr>
          <p:blipFill>
            <a:blip r:embed="rId3" cstate="print"/>
            <a:srcRect/>
            <a:stretch>
              <a:fillRect/>
            </a:stretch>
          </p:blipFill>
          <p:spPr bwMode="auto">
            <a:xfrm>
              <a:off x="6788150" y="4151313"/>
              <a:ext cx="766763" cy="800100"/>
            </a:xfrm>
            <a:prstGeom prst="rect">
              <a:avLst/>
            </a:prstGeom>
            <a:noFill/>
            <a:ln w="9525">
              <a:noFill/>
              <a:miter lim="800000"/>
              <a:headEnd/>
              <a:tailEnd/>
            </a:ln>
          </p:spPr>
        </p:pic>
        <p:pic>
          <p:nvPicPr>
            <p:cNvPr id="41" name="Picture 12" descr="Storage Array_Tall.png"/>
            <p:cNvPicPr>
              <a:picLocks noChangeAspect="1"/>
            </p:cNvPicPr>
            <p:nvPr/>
          </p:nvPicPr>
          <p:blipFill>
            <a:blip r:embed="rId5" cstate="print"/>
            <a:srcRect/>
            <a:stretch>
              <a:fillRect/>
            </a:stretch>
          </p:blipFill>
          <p:spPr bwMode="auto">
            <a:xfrm>
              <a:off x="7696200" y="2465388"/>
              <a:ext cx="1143000" cy="2433637"/>
            </a:xfrm>
            <a:prstGeom prst="rect">
              <a:avLst/>
            </a:prstGeom>
            <a:noFill/>
            <a:ln w="9525">
              <a:noFill/>
              <a:miter lim="800000"/>
              <a:headEnd/>
              <a:tailEnd/>
            </a:ln>
          </p:spPr>
        </p:pic>
        <p:sp>
          <p:nvSpPr>
            <p:cNvPr id="42" name="AutoShape 5"/>
            <p:cNvSpPr>
              <a:spLocks noChangeArrowheads="1"/>
            </p:cNvSpPr>
            <p:nvPr/>
          </p:nvSpPr>
          <p:spPr bwMode="gray">
            <a:xfrm>
              <a:off x="4978400" y="3879850"/>
              <a:ext cx="762000" cy="1066800"/>
            </a:xfrm>
            <a:prstGeom prst="can">
              <a:avLst>
                <a:gd name="adj" fmla="val 13553"/>
              </a:avLst>
            </a:prstGeom>
            <a:noFill/>
            <a:ln w="19050">
              <a:solidFill>
                <a:schemeClr val="bg1">
                  <a:lumMod val="50000"/>
                </a:schemeClr>
              </a:solidFill>
              <a:prstDash val="sysDot"/>
              <a:round/>
              <a:headEnd/>
              <a:tailEnd/>
            </a:ln>
          </p:spPr>
          <p:txBody>
            <a:bodyPr wrap="none" lIns="96838" tIns="50800" rIns="96838" bIns="50800" anchor="ctr"/>
            <a:lstStyle/>
            <a:p>
              <a:endParaRPr lang="en-US" sz="1400" b="1"/>
            </a:p>
          </p:txBody>
        </p:sp>
        <p:sp>
          <p:nvSpPr>
            <p:cNvPr id="43" name="AutoShape 5"/>
            <p:cNvSpPr>
              <a:spLocks noChangeArrowheads="1"/>
            </p:cNvSpPr>
            <p:nvPr/>
          </p:nvSpPr>
          <p:spPr bwMode="gray">
            <a:xfrm>
              <a:off x="5883275" y="3656013"/>
              <a:ext cx="762000" cy="1295400"/>
            </a:xfrm>
            <a:prstGeom prst="can">
              <a:avLst>
                <a:gd name="adj" fmla="val 16457"/>
              </a:avLst>
            </a:prstGeom>
            <a:noFill/>
            <a:ln w="19050">
              <a:solidFill>
                <a:schemeClr val="bg1">
                  <a:lumMod val="50000"/>
                </a:schemeClr>
              </a:solidFill>
              <a:prstDash val="sysDot"/>
              <a:round/>
              <a:headEnd/>
              <a:tailEnd/>
            </a:ln>
          </p:spPr>
          <p:txBody>
            <a:bodyPr wrap="none" lIns="96838" tIns="50800" rIns="96838" bIns="50800" anchor="ctr"/>
            <a:lstStyle/>
            <a:p>
              <a:endParaRPr lang="en-US" sz="1400" b="1"/>
            </a:p>
          </p:txBody>
        </p:sp>
        <p:sp>
          <p:nvSpPr>
            <p:cNvPr id="44" name="AutoShape 5"/>
            <p:cNvSpPr>
              <a:spLocks noChangeArrowheads="1"/>
            </p:cNvSpPr>
            <p:nvPr/>
          </p:nvSpPr>
          <p:spPr bwMode="gray">
            <a:xfrm>
              <a:off x="6792913" y="3498850"/>
              <a:ext cx="762000" cy="1447800"/>
            </a:xfrm>
            <a:prstGeom prst="can">
              <a:avLst>
                <a:gd name="adj" fmla="val 19581"/>
              </a:avLst>
            </a:prstGeom>
            <a:noFill/>
            <a:ln w="19050">
              <a:solidFill>
                <a:schemeClr val="bg1">
                  <a:lumMod val="50000"/>
                </a:schemeClr>
              </a:solidFill>
              <a:prstDash val="sysDot"/>
              <a:round/>
              <a:headEnd/>
              <a:tailEnd/>
            </a:ln>
          </p:spPr>
          <p:txBody>
            <a:bodyPr wrap="none" lIns="96838" tIns="50800" rIns="96838" bIns="50800" anchor="ctr"/>
            <a:lstStyle/>
            <a:p>
              <a:endParaRPr lang="en-US" sz="1400" b="1"/>
            </a:p>
          </p:txBody>
        </p:sp>
        <p:sp>
          <p:nvSpPr>
            <p:cNvPr id="45" name="Rectangle 56"/>
            <p:cNvSpPr>
              <a:spLocks noChangeArrowheads="1"/>
            </p:cNvSpPr>
            <p:nvPr/>
          </p:nvSpPr>
          <p:spPr bwMode="auto">
            <a:xfrm>
              <a:off x="7693025" y="4298950"/>
              <a:ext cx="1143000" cy="590550"/>
            </a:xfrm>
            <a:prstGeom prst="rect">
              <a:avLst/>
            </a:prstGeom>
            <a:solidFill>
              <a:srgbClr val="993300">
                <a:alpha val="45097"/>
              </a:srgbClr>
            </a:solidFill>
            <a:ln w="9525">
              <a:noFill/>
              <a:miter lim="800000"/>
              <a:headEnd/>
              <a:tailEnd/>
            </a:ln>
          </p:spPr>
          <p:txBody>
            <a:bodyPr wrap="none" anchor="ctr"/>
            <a:lstStyle/>
            <a:p>
              <a:pPr algn="ctr"/>
              <a:endParaRPr lang="en-US"/>
            </a:p>
          </p:txBody>
        </p:sp>
        <p:sp>
          <p:nvSpPr>
            <p:cNvPr id="46" name="Text Box 57"/>
            <p:cNvSpPr txBox="1">
              <a:spLocks noChangeArrowheads="1"/>
            </p:cNvSpPr>
            <p:nvPr/>
          </p:nvSpPr>
          <p:spPr bwMode="auto">
            <a:xfrm>
              <a:off x="7719243" y="4337050"/>
              <a:ext cx="1012778" cy="523220"/>
            </a:xfrm>
            <a:prstGeom prst="rect">
              <a:avLst/>
            </a:prstGeom>
            <a:noFill/>
            <a:ln w="9525">
              <a:noFill/>
              <a:miter lim="800000"/>
              <a:headEnd/>
              <a:tailEnd/>
            </a:ln>
          </p:spPr>
          <p:txBody>
            <a:bodyPr wrap="none">
              <a:spAutoFit/>
            </a:bodyPr>
            <a:lstStyle/>
            <a:p>
              <a:pPr algn="ctr"/>
              <a:r>
                <a:rPr lang="en-US" sz="1400" dirty="0">
                  <a:solidFill>
                    <a:schemeClr val="bg1"/>
                  </a:solidFill>
                  <a:latin typeface="Calibri" pitchFamily="34" charset="0"/>
                </a:rPr>
                <a:t>350 GB </a:t>
              </a:r>
            </a:p>
            <a:p>
              <a:pPr algn="ctr"/>
              <a:r>
                <a:rPr lang="en-US" sz="1400" dirty="0">
                  <a:solidFill>
                    <a:schemeClr val="bg1"/>
                  </a:solidFill>
                  <a:latin typeface="Calibri" pitchFamily="34" charset="0"/>
                </a:rPr>
                <a:t>Actual data</a:t>
              </a:r>
            </a:p>
          </p:txBody>
        </p:sp>
        <p:sp>
          <p:nvSpPr>
            <p:cNvPr id="47" name="Rectangle 58"/>
            <p:cNvSpPr>
              <a:spLocks noChangeArrowheads="1"/>
            </p:cNvSpPr>
            <p:nvPr/>
          </p:nvSpPr>
          <p:spPr bwMode="auto">
            <a:xfrm>
              <a:off x="7693025" y="2466975"/>
              <a:ext cx="1143000" cy="1831975"/>
            </a:xfrm>
            <a:prstGeom prst="rect">
              <a:avLst/>
            </a:prstGeom>
            <a:solidFill>
              <a:schemeClr val="bg1">
                <a:alpha val="36862"/>
              </a:schemeClr>
            </a:solidFill>
            <a:ln w="9525">
              <a:noFill/>
              <a:miter lim="800000"/>
              <a:headEnd/>
              <a:tailEnd/>
            </a:ln>
          </p:spPr>
          <p:txBody>
            <a:bodyPr wrap="none" anchor="ctr"/>
            <a:lstStyle/>
            <a:p>
              <a:endParaRPr lang="en-US"/>
            </a:p>
          </p:txBody>
        </p:sp>
        <p:sp>
          <p:nvSpPr>
            <p:cNvPr id="48" name="Rectangle 63"/>
            <p:cNvSpPr>
              <a:spLocks noChangeArrowheads="1"/>
            </p:cNvSpPr>
            <p:nvPr/>
          </p:nvSpPr>
          <p:spPr bwMode="auto">
            <a:xfrm>
              <a:off x="7696200" y="2438400"/>
              <a:ext cx="1139825" cy="1905000"/>
            </a:xfrm>
            <a:prstGeom prst="rect">
              <a:avLst/>
            </a:prstGeom>
            <a:solidFill>
              <a:srgbClr val="FFFF00">
                <a:alpha val="41000"/>
              </a:srgbClr>
            </a:solidFill>
            <a:ln w="9525">
              <a:noFill/>
              <a:miter lim="800000"/>
              <a:headEnd/>
              <a:tailEnd/>
            </a:ln>
            <a:effectLst/>
          </p:spPr>
          <p:txBody>
            <a:bodyPr wrap="none" anchor="ctr"/>
            <a:lstStyle/>
            <a:p>
              <a:pPr>
                <a:defRPr/>
              </a:pPr>
              <a:endParaRPr lang="en-US"/>
            </a:p>
          </p:txBody>
        </p:sp>
        <p:sp>
          <p:nvSpPr>
            <p:cNvPr id="49" name="Text Box 60"/>
            <p:cNvSpPr txBox="1">
              <a:spLocks noChangeArrowheads="1"/>
            </p:cNvSpPr>
            <p:nvPr/>
          </p:nvSpPr>
          <p:spPr bwMode="auto">
            <a:xfrm>
              <a:off x="7883421" y="3022937"/>
              <a:ext cx="770146" cy="1015663"/>
            </a:xfrm>
            <a:prstGeom prst="rect">
              <a:avLst/>
            </a:prstGeom>
            <a:noFill/>
            <a:ln w="9525">
              <a:noFill/>
              <a:miter lim="800000"/>
              <a:headEnd/>
              <a:tailEnd/>
            </a:ln>
          </p:spPr>
          <p:txBody>
            <a:bodyPr wrap="none">
              <a:spAutoFit/>
            </a:bodyPr>
            <a:lstStyle/>
            <a:p>
              <a:pPr algn="ctr"/>
              <a:r>
                <a:rPr lang="en-US" sz="1200" b="1" dirty="0">
                  <a:latin typeface="Calibri" pitchFamily="34" charset="0"/>
                </a:rPr>
                <a:t>1650 GB </a:t>
              </a:r>
            </a:p>
            <a:p>
              <a:pPr algn="ctr"/>
              <a:r>
                <a:rPr lang="en-US" sz="1200" b="1" dirty="0">
                  <a:latin typeface="Calibri" pitchFamily="34" charset="0"/>
                </a:rPr>
                <a:t>or </a:t>
              </a:r>
            </a:p>
            <a:p>
              <a:pPr algn="ctr"/>
              <a:r>
                <a:rPr lang="en-US" sz="1200" b="1" dirty="0">
                  <a:latin typeface="Calibri" pitchFamily="34" charset="0"/>
                </a:rPr>
                <a:t>1.65 TB</a:t>
              </a:r>
            </a:p>
            <a:p>
              <a:pPr algn="ctr"/>
              <a:r>
                <a:rPr lang="en-US" sz="1200" b="1" dirty="0">
                  <a:latin typeface="Calibri" pitchFamily="34" charset="0"/>
                </a:rPr>
                <a:t>Available</a:t>
              </a:r>
            </a:p>
            <a:p>
              <a:pPr algn="ctr"/>
              <a:r>
                <a:rPr lang="en-US" sz="1200" b="1" dirty="0">
                  <a:latin typeface="Calibri" pitchFamily="34" charset="0"/>
                </a:rPr>
                <a:t>Capacity</a:t>
              </a:r>
            </a:p>
          </p:txBody>
        </p:sp>
        <p:sp>
          <p:nvSpPr>
            <p:cNvPr id="56" name="Text Box 73"/>
            <p:cNvSpPr txBox="1">
              <a:spLocks noChangeArrowheads="1"/>
            </p:cNvSpPr>
            <p:nvPr/>
          </p:nvSpPr>
          <p:spPr bwMode="auto">
            <a:xfrm>
              <a:off x="4876800" y="4581436"/>
              <a:ext cx="872007" cy="415498"/>
            </a:xfrm>
            <a:prstGeom prst="rect">
              <a:avLst/>
            </a:prstGeom>
            <a:noFill/>
            <a:ln w="9525">
              <a:noFill/>
              <a:miter lim="800000"/>
              <a:headEnd/>
              <a:tailEnd/>
            </a:ln>
          </p:spPr>
          <p:txBody>
            <a:bodyPr wrap="square">
              <a:spAutoFit/>
            </a:bodyPr>
            <a:lstStyle/>
            <a:p>
              <a:pPr algn="ctr"/>
              <a:r>
                <a:rPr lang="en-US" sz="1000" b="1" dirty="0">
                  <a:latin typeface="Calibri" pitchFamily="34" charset="0"/>
                </a:rPr>
                <a:t>100 GB  Allocated</a:t>
              </a:r>
            </a:p>
          </p:txBody>
        </p:sp>
        <p:sp>
          <p:nvSpPr>
            <p:cNvPr id="57" name="Text Box 75"/>
            <p:cNvSpPr txBox="1">
              <a:spLocks noChangeArrowheads="1"/>
            </p:cNvSpPr>
            <p:nvPr/>
          </p:nvSpPr>
          <p:spPr bwMode="auto">
            <a:xfrm>
              <a:off x="5865893" y="4596824"/>
              <a:ext cx="839707" cy="400110"/>
            </a:xfrm>
            <a:prstGeom prst="rect">
              <a:avLst/>
            </a:prstGeom>
            <a:noFill/>
            <a:ln w="9525">
              <a:noFill/>
              <a:miter lim="800000"/>
              <a:headEnd/>
              <a:tailEnd/>
            </a:ln>
          </p:spPr>
          <p:txBody>
            <a:bodyPr wrap="square">
              <a:spAutoFit/>
            </a:bodyPr>
            <a:lstStyle/>
            <a:p>
              <a:pPr algn="ctr"/>
              <a:r>
                <a:rPr lang="en-US" sz="1000" b="1" dirty="0">
                  <a:latin typeface="Calibri" pitchFamily="34" charset="0"/>
                </a:rPr>
                <a:t>50 GB Allocated</a:t>
              </a:r>
            </a:p>
          </p:txBody>
        </p:sp>
        <p:sp>
          <p:nvSpPr>
            <p:cNvPr id="58" name="Text Box 76"/>
            <p:cNvSpPr txBox="1">
              <a:spLocks noChangeArrowheads="1"/>
            </p:cNvSpPr>
            <p:nvPr/>
          </p:nvSpPr>
          <p:spPr bwMode="auto">
            <a:xfrm>
              <a:off x="6781800" y="4581436"/>
              <a:ext cx="828974" cy="415498"/>
            </a:xfrm>
            <a:prstGeom prst="rect">
              <a:avLst/>
            </a:prstGeom>
            <a:noFill/>
            <a:ln w="9525">
              <a:noFill/>
              <a:miter lim="800000"/>
              <a:headEnd/>
              <a:tailEnd/>
            </a:ln>
          </p:spPr>
          <p:txBody>
            <a:bodyPr wrap="square">
              <a:spAutoFit/>
            </a:bodyPr>
            <a:lstStyle/>
            <a:p>
              <a:pPr algn="ctr"/>
              <a:r>
                <a:rPr lang="en-US" sz="1000" b="1" dirty="0">
                  <a:latin typeface="Calibri" pitchFamily="34" charset="0"/>
                </a:rPr>
                <a:t>200 GB Allocated</a:t>
              </a:r>
            </a:p>
          </p:txBody>
        </p:sp>
        <p:sp>
          <p:nvSpPr>
            <p:cNvPr id="63" name="Text Box 20"/>
            <p:cNvSpPr txBox="1">
              <a:spLocks noChangeArrowheads="1"/>
            </p:cNvSpPr>
            <p:nvPr/>
          </p:nvSpPr>
          <p:spPr bwMode="auto">
            <a:xfrm>
              <a:off x="5023445" y="4953000"/>
              <a:ext cx="691555" cy="461665"/>
            </a:xfrm>
            <a:prstGeom prst="rect">
              <a:avLst/>
            </a:prstGeom>
            <a:noFill/>
            <a:ln w="9525">
              <a:noFill/>
              <a:miter lim="800000"/>
              <a:headEnd/>
              <a:tailEnd/>
            </a:ln>
          </p:spPr>
          <p:txBody>
            <a:bodyPr wrap="square" anchor="ctr">
              <a:spAutoFit/>
            </a:bodyPr>
            <a:lstStyle/>
            <a:p>
              <a:pPr algn="ctr"/>
              <a:r>
                <a:rPr lang="en-US" sz="1200" b="1" dirty="0">
                  <a:solidFill>
                    <a:schemeClr val="tx2"/>
                  </a:solidFill>
                  <a:latin typeface="Calibri" pitchFamily="34" charset="0"/>
                </a:rPr>
                <a:t>Thin LUN 1</a:t>
              </a:r>
            </a:p>
          </p:txBody>
        </p:sp>
        <p:sp>
          <p:nvSpPr>
            <p:cNvPr id="64" name="Text Box 20"/>
            <p:cNvSpPr txBox="1">
              <a:spLocks noChangeArrowheads="1"/>
            </p:cNvSpPr>
            <p:nvPr/>
          </p:nvSpPr>
          <p:spPr bwMode="auto">
            <a:xfrm>
              <a:off x="5937845" y="4953000"/>
              <a:ext cx="691555" cy="461665"/>
            </a:xfrm>
            <a:prstGeom prst="rect">
              <a:avLst/>
            </a:prstGeom>
            <a:noFill/>
            <a:ln w="9525">
              <a:noFill/>
              <a:miter lim="800000"/>
              <a:headEnd/>
              <a:tailEnd/>
            </a:ln>
          </p:spPr>
          <p:txBody>
            <a:bodyPr wrap="square" anchor="ctr">
              <a:spAutoFit/>
            </a:bodyPr>
            <a:lstStyle/>
            <a:p>
              <a:pPr algn="ctr"/>
              <a:r>
                <a:rPr lang="en-US" sz="1200" b="1" dirty="0">
                  <a:solidFill>
                    <a:schemeClr val="tx2"/>
                  </a:solidFill>
                  <a:latin typeface="Calibri" pitchFamily="34" charset="0"/>
                </a:rPr>
                <a:t>Thin LUN 2</a:t>
              </a:r>
            </a:p>
          </p:txBody>
        </p:sp>
        <p:sp>
          <p:nvSpPr>
            <p:cNvPr id="65" name="Text Box 20"/>
            <p:cNvSpPr txBox="1">
              <a:spLocks noChangeArrowheads="1"/>
            </p:cNvSpPr>
            <p:nvPr/>
          </p:nvSpPr>
          <p:spPr bwMode="auto">
            <a:xfrm>
              <a:off x="6852245" y="4953000"/>
              <a:ext cx="691555" cy="461665"/>
            </a:xfrm>
            <a:prstGeom prst="rect">
              <a:avLst/>
            </a:prstGeom>
            <a:noFill/>
            <a:ln w="9525">
              <a:noFill/>
              <a:miter lim="800000"/>
              <a:headEnd/>
              <a:tailEnd/>
            </a:ln>
          </p:spPr>
          <p:txBody>
            <a:bodyPr wrap="square" anchor="ctr">
              <a:spAutoFit/>
            </a:bodyPr>
            <a:lstStyle/>
            <a:p>
              <a:pPr algn="ctr"/>
              <a:r>
                <a:rPr lang="en-US" sz="1200" b="1" dirty="0">
                  <a:solidFill>
                    <a:schemeClr val="tx2"/>
                  </a:solidFill>
                  <a:latin typeface="Calibri" pitchFamily="34" charset="0"/>
                </a:rPr>
                <a:t>Thin LUN 3</a:t>
              </a:r>
            </a:p>
          </p:txBody>
        </p:sp>
        <p:sp>
          <p:nvSpPr>
            <p:cNvPr id="66" name="Text Box 20"/>
            <p:cNvSpPr txBox="1">
              <a:spLocks noChangeArrowheads="1"/>
            </p:cNvSpPr>
            <p:nvPr/>
          </p:nvSpPr>
          <p:spPr bwMode="auto">
            <a:xfrm>
              <a:off x="5023445" y="3657600"/>
              <a:ext cx="691555" cy="276999"/>
            </a:xfrm>
            <a:prstGeom prst="rect">
              <a:avLst/>
            </a:prstGeom>
            <a:noFill/>
            <a:ln w="9525">
              <a:noFill/>
              <a:miter lim="800000"/>
              <a:headEnd/>
              <a:tailEnd/>
            </a:ln>
          </p:spPr>
          <p:txBody>
            <a:bodyPr wrap="square" anchor="ctr">
              <a:spAutoFit/>
            </a:bodyPr>
            <a:lstStyle/>
            <a:p>
              <a:pPr algn="ctr"/>
              <a:r>
                <a:rPr lang="en-US" sz="1200" b="1" dirty="0">
                  <a:solidFill>
                    <a:schemeClr val="tx2"/>
                  </a:solidFill>
                  <a:latin typeface="Calibri" pitchFamily="34" charset="0"/>
                </a:rPr>
                <a:t>500 GB</a:t>
              </a:r>
            </a:p>
          </p:txBody>
        </p:sp>
        <p:sp>
          <p:nvSpPr>
            <p:cNvPr id="67" name="Text Box 20"/>
            <p:cNvSpPr txBox="1">
              <a:spLocks noChangeArrowheads="1"/>
            </p:cNvSpPr>
            <p:nvPr/>
          </p:nvSpPr>
          <p:spPr bwMode="auto">
            <a:xfrm>
              <a:off x="5937845" y="3429000"/>
              <a:ext cx="691555" cy="276999"/>
            </a:xfrm>
            <a:prstGeom prst="rect">
              <a:avLst/>
            </a:prstGeom>
            <a:noFill/>
            <a:ln w="9525">
              <a:noFill/>
              <a:miter lim="800000"/>
              <a:headEnd/>
              <a:tailEnd/>
            </a:ln>
          </p:spPr>
          <p:txBody>
            <a:bodyPr wrap="square" anchor="ctr">
              <a:spAutoFit/>
            </a:bodyPr>
            <a:lstStyle/>
            <a:p>
              <a:pPr algn="ctr"/>
              <a:r>
                <a:rPr lang="en-US" sz="1200" b="1" dirty="0">
                  <a:solidFill>
                    <a:schemeClr val="tx2"/>
                  </a:solidFill>
                  <a:latin typeface="Calibri" pitchFamily="34" charset="0"/>
                </a:rPr>
                <a:t>550 GB</a:t>
              </a:r>
            </a:p>
          </p:txBody>
        </p:sp>
        <p:sp>
          <p:nvSpPr>
            <p:cNvPr id="68" name="Text Box 20"/>
            <p:cNvSpPr txBox="1">
              <a:spLocks noChangeArrowheads="1"/>
            </p:cNvSpPr>
            <p:nvPr/>
          </p:nvSpPr>
          <p:spPr bwMode="auto">
            <a:xfrm>
              <a:off x="6852245" y="3276600"/>
              <a:ext cx="691555" cy="276999"/>
            </a:xfrm>
            <a:prstGeom prst="rect">
              <a:avLst/>
            </a:prstGeom>
            <a:noFill/>
            <a:ln w="9525">
              <a:noFill/>
              <a:miter lim="800000"/>
              <a:headEnd/>
              <a:tailEnd/>
            </a:ln>
          </p:spPr>
          <p:txBody>
            <a:bodyPr wrap="square" anchor="ctr">
              <a:spAutoFit/>
            </a:bodyPr>
            <a:lstStyle/>
            <a:p>
              <a:pPr algn="ctr"/>
              <a:r>
                <a:rPr lang="en-US" sz="1200" b="1" dirty="0">
                  <a:solidFill>
                    <a:schemeClr val="tx2"/>
                  </a:solidFill>
                  <a:latin typeface="Calibri" pitchFamily="34" charset="0"/>
                </a:rPr>
                <a:t>800 GB</a:t>
              </a:r>
            </a:p>
          </p:txBody>
        </p:sp>
        <p:sp>
          <p:nvSpPr>
            <p:cNvPr id="70" name="Text Box 20"/>
            <p:cNvSpPr txBox="1">
              <a:spLocks noChangeArrowheads="1"/>
            </p:cNvSpPr>
            <p:nvPr/>
          </p:nvSpPr>
          <p:spPr bwMode="auto">
            <a:xfrm>
              <a:off x="7620000" y="4953000"/>
              <a:ext cx="1371600" cy="461665"/>
            </a:xfrm>
            <a:prstGeom prst="rect">
              <a:avLst/>
            </a:prstGeom>
            <a:noFill/>
            <a:ln w="9525">
              <a:noFill/>
              <a:miter lim="800000"/>
              <a:headEnd/>
              <a:tailEnd/>
            </a:ln>
          </p:spPr>
          <p:txBody>
            <a:bodyPr wrap="square" anchor="ctr">
              <a:spAutoFit/>
            </a:bodyPr>
            <a:lstStyle/>
            <a:p>
              <a:pPr algn="ctr"/>
              <a:r>
                <a:rPr lang="en-US" sz="1200" b="1" dirty="0">
                  <a:solidFill>
                    <a:schemeClr val="tx2"/>
                  </a:solidFill>
                  <a:latin typeface="Calibri" pitchFamily="34" charset="0"/>
                </a:rPr>
                <a:t>Storage System      2 TB</a:t>
              </a:r>
            </a:p>
          </p:txBody>
        </p:sp>
      </p:grpSp>
      <p:grpSp>
        <p:nvGrpSpPr>
          <p:cNvPr id="71" name="Group 70"/>
          <p:cNvGrpSpPr/>
          <p:nvPr/>
        </p:nvGrpSpPr>
        <p:grpSpPr>
          <a:xfrm>
            <a:off x="381000" y="1066800"/>
            <a:ext cx="4187825" cy="4953000"/>
            <a:chOff x="381000" y="1066800"/>
            <a:chExt cx="4187825" cy="4953000"/>
          </a:xfrm>
        </p:grpSpPr>
        <p:sp>
          <p:nvSpPr>
            <p:cNvPr id="21" name="AutoShape 66"/>
            <p:cNvSpPr>
              <a:spLocks noChangeArrowheads="1"/>
            </p:cNvSpPr>
            <p:nvPr/>
          </p:nvSpPr>
          <p:spPr bwMode="auto">
            <a:xfrm>
              <a:off x="381000" y="1066800"/>
              <a:ext cx="4038600" cy="4953000"/>
            </a:xfrm>
            <a:prstGeom prst="roundRect">
              <a:avLst>
                <a:gd name="adj" fmla="val 6917"/>
              </a:avLst>
            </a:prstGeom>
            <a:solidFill>
              <a:schemeClr val="bg1"/>
            </a:solidFill>
            <a:ln w="9525">
              <a:solidFill>
                <a:schemeClr val="bg1">
                  <a:lumMod val="75000"/>
                </a:schemeClr>
              </a:solidFill>
              <a:round/>
              <a:headEnd/>
              <a:tailEnd/>
            </a:ln>
          </p:spPr>
          <p:txBody>
            <a:bodyPr wrap="none" anchor="ctr"/>
            <a:lstStyle/>
            <a:p>
              <a:endParaRPr lang="en-US"/>
            </a:p>
          </p:txBody>
        </p:sp>
        <p:pic>
          <p:nvPicPr>
            <p:cNvPr id="23" name="Picture 6" descr="Orange Volume.png"/>
            <p:cNvPicPr>
              <a:picLocks noChangeAspect="1"/>
            </p:cNvPicPr>
            <p:nvPr/>
          </p:nvPicPr>
          <p:blipFill>
            <a:blip r:embed="rId3" cstate="print"/>
            <a:srcRect/>
            <a:stretch>
              <a:fillRect/>
            </a:stretch>
          </p:blipFill>
          <p:spPr bwMode="auto">
            <a:xfrm>
              <a:off x="457200" y="4564063"/>
              <a:ext cx="762000" cy="471487"/>
            </a:xfrm>
            <a:prstGeom prst="rect">
              <a:avLst/>
            </a:prstGeom>
            <a:noFill/>
            <a:ln w="9525">
              <a:noFill/>
              <a:miter lim="800000"/>
              <a:headEnd/>
              <a:tailEnd/>
            </a:ln>
          </p:spPr>
        </p:pic>
        <p:pic>
          <p:nvPicPr>
            <p:cNvPr id="24" name="Picture 6" descr="Orange Volume.png"/>
            <p:cNvPicPr>
              <a:picLocks noChangeAspect="1"/>
            </p:cNvPicPr>
            <p:nvPr/>
          </p:nvPicPr>
          <p:blipFill>
            <a:blip r:embed="rId4" cstate="print"/>
            <a:srcRect/>
            <a:stretch>
              <a:fillRect/>
            </a:stretch>
          </p:blipFill>
          <p:spPr bwMode="auto">
            <a:xfrm>
              <a:off x="1358900" y="4714875"/>
              <a:ext cx="762000" cy="311150"/>
            </a:xfrm>
            <a:prstGeom prst="rect">
              <a:avLst/>
            </a:prstGeom>
            <a:noFill/>
            <a:ln w="9525">
              <a:noFill/>
              <a:miter lim="800000"/>
              <a:headEnd/>
              <a:tailEnd/>
            </a:ln>
          </p:spPr>
        </p:pic>
        <p:pic>
          <p:nvPicPr>
            <p:cNvPr id="25" name="Picture 6" descr="Orange Volume.png"/>
            <p:cNvPicPr>
              <a:picLocks noChangeAspect="1"/>
            </p:cNvPicPr>
            <p:nvPr/>
          </p:nvPicPr>
          <p:blipFill>
            <a:blip r:embed="rId3" cstate="print"/>
            <a:srcRect/>
            <a:stretch>
              <a:fillRect/>
            </a:stretch>
          </p:blipFill>
          <p:spPr bwMode="auto">
            <a:xfrm>
              <a:off x="2266950" y="4233863"/>
              <a:ext cx="766763" cy="800100"/>
            </a:xfrm>
            <a:prstGeom prst="rect">
              <a:avLst/>
            </a:prstGeom>
            <a:noFill/>
            <a:ln w="9525">
              <a:noFill/>
              <a:miter lim="800000"/>
              <a:headEnd/>
              <a:tailEnd/>
            </a:ln>
          </p:spPr>
        </p:pic>
        <p:sp>
          <p:nvSpPr>
            <p:cNvPr id="26" name="Rectangle 4"/>
            <p:cNvSpPr txBox="1">
              <a:spLocks noChangeArrowheads="1"/>
            </p:cNvSpPr>
            <p:nvPr/>
          </p:nvSpPr>
          <p:spPr bwMode="auto">
            <a:xfrm>
              <a:off x="606425" y="5486400"/>
              <a:ext cx="3962400" cy="457200"/>
            </a:xfrm>
            <a:prstGeom prst="rect">
              <a:avLst/>
            </a:prstGeom>
            <a:noFill/>
            <a:ln w="9525">
              <a:noFill/>
              <a:miter lim="800000"/>
              <a:headEnd/>
              <a:tailEnd/>
            </a:ln>
          </p:spPr>
          <p:txBody>
            <a:bodyPr anchor="ctr"/>
            <a:lstStyle/>
            <a:p>
              <a:pPr algn="ctr"/>
              <a:r>
                <a:rPr lang="en-US" sz="2000" b="1" dirty="0">
                  <a:solidFill>
                    <a:schemeClr val="tx1">
                      <a:lumMod val="65000"/>
                      <a:lumOff val="35000"/>
                    </a:schemeClr>
                  </a:solidFill>
                  <a:latin typeface="Calibri" pitchFamily="34" charset="0"/>
                </a:rPr>
                <a:t>Traditional Provisioning </a:t>
              </a:r>
            </a:p>
          </p:txBody>
        </p:sp>
        <p:pic>
          <p:nvPicPr>
            <p:cNvPr id="29" name="Picture 12" descr="Storage Array_Tall.png"/>
            <p:cNvPicPr>
              <a:picLocks noChangeAspect="1"/>
            </p:cNvPicPr>
            <p:nvPr/>
          </p:nvPicPr>
          <p:blipFill>
            <a:blip r:embed="rId5" cstate="print"/>
            <a:srcRect/>
            <a:stretch>
              <a:fillRect/>
            </a:stretch>
          </p:blipFill>
          <p:spPr bwMode="auto">
            <a:xfrm>
              <a:off x="3175000" y="2547938"/>
              <a:ext cx="1143000" cy="2433637"/>
            </a:xfrm>
            <a:prstGeom prst="rect">
              <a:avLst/>
            </a:prstGeom>
            <a:noFill/>
            <a:ln w="9525">
              <a:noFill/>
              <a:miter lim="800000"/>
              <a:headEnd/>
              <a:tailEnd/>
            </a:ln>
          </p:spPr>
        </p:pic>
        <p:sp>
          <p:nvSpPr>
            <p:cNvPr id="30" name="AutoShape 5"/>
            <p:cNvSpPr>
              <a:spLocks noChangeArrowheads="1"/>
            </p:cNvSpPr>
            <p:nvPr/>
          </p:nvSpPr>
          <p:spPr bwMode="gray">
            <a:xfrm>
              <a:off x="457200" y="3962400"/>
              <a:ext cx="762000" cy="1066800"/>
            </a:xfrm>
            <a:prstGeom prst="can">
              <a:avLst>
                <a:gd name="adj" fmla="val 13553"/>
              </a:avLst>
            </a:prstGeom>
            <a:solidFill>
              <a:srgbClr val="C0C0C0">
                <a:alpha val="75000"/>
              </a:srgbClr>
            </a:solidFill>
            <a:ln w="19050">
              <a:noFill/>
              <a:round/>
              <a:headEnd/>
              <a:tailEnd/>
            </a:ln>
          </p:spPr>
          <p:txBody>
            <a:bodyPr wrap="none" lIns="96838" tIns="50800" rIns="96838" bIns="50800" anchor="ctr"/>
            <a:lstStyle/>
            <a:p>
              <a:endParaRPr lang="en-US" sz="1400" b="1"/>
            </a:p>
          </p:txBody>
        </p:sp>
        <p:sp>
          <p:nvSpPr>
            <p:cNvPr id="31" name="AutoShape 5"/>
            <p:cNvSpPr>
              <a:spLocks noChangeArrowheads="1"/>
            </p:cNvSpPr>
            <p:nvPr/>
          </p:nvSpPr>
          <p:spPr bwMode="gray">
            <a:xfrm>
              <a:off x="1362075" y="3738563"/>
              <a:ext cx="762000" cy="1295400"/>
            </a:xfrm>
            <a:prstGeom prst="can">
              <a:avLst>
                <a:gd name="adj" fmla="val 16457"/>
              </a:avLst>
            </a:prstGeom>
            <a:solidFill>
              <a:srgbClr val="C0C0C0">
                <a:alpha val="75000"/>
              </a:srgbClr>
            </a:solidFill>
            <a:ln w="19050">
              <a:noFill/>
              <a:round/>
              <a:headEnd/>
              <a:tailEnd/>
            </a:ln>
          </p:spPr>
          <p:txBody>
            <a:bodyPr wrap="none" lIns="96838" tIns="50800" rIns="96838" bIns="50800" anchor="ctr"/>
            <a:lstStyle/>
            <a:p>
              <a:endParaRPr lang="en-US" sz="1400" b="1"/>
            </a:p>
          </p:txBody>
        </p:sp>
        <p:sp>
          <p:nvSpPr>
            <p:cNvPr id="32" name="AutoShape 5"/>
            <p:cNvSpPr>
              <a:spLocks noChangeArrowheads="1"/>
            </p:cNvSpPr>
            <p:nvPr/>
          </p:nvSpPr>
          <p:spPr bwMode="gray">
            <a:xfrm>
              <a:off x="2271713" y="3581400"/>
              <a:ext cx="762000" cy="1447800"/>
            </a:xfrm>
            <a:prstGeom prst="can">
              <a:avLst>
                <a:gd name="adj" fmla="val 19581"/>
              </a:avLst>
            </a:prstGeom>
            <a:solidFill>
              <a:srgbClr val="C0C0C0">
                <a:alpha val="75000"/>
              </a:srgbClr>
            </a:solidFill>
            <a:ln w="19050">
              <a:noFill/>
              <a:round/>
              <a:headEnd/>
              <a:tailEnd/>
            </a:ln>
          </p:spPr>
          <p:txBody>
            <a:bodyPr wrap="none" lIns="96838" tIns="50800" rIns="96838" bIns="50800" anchor="ctr"/>
            <a:lstStyle/>
            <a:p>
              <a:endParaRPr lang="en-US" sz="1400" b="1"/>
            </a:p>
          </p:txBody>
        </p:sp>
        <p:sp>
          <p:nvSpPr>
            <p:cNvPr id="33" name="Rectangle 40"/>
            <p:cNvSpPr>
              <a:spLocks noChangeArrowheads="1"/>
            </p:cNvSpPr>
            <p:nvPr/>
          </p:nvSpPr>
          <p:spPr bwMode="auto">
            <a:xfrm>
              <a:off x="3171825" y="4381500"/>
              <a:ext cx="1143000" cy="590550"/>
            </a:xfrm>
            <a:prstGeom prst="rect">
              <a:avLst/>
            </a:prstGeom>
            <a:solidFill>
              <a:srgbClr val="993300">
                <a:alpha val="45097"/>
              </a:srgbClr>
            </a:solidFill>
            <a:ln w="9525">
              <a:noFill/>
              <a:miter lim="800000"/>
              <a:headEnd/>
              <a:tailEnd/>
            </a:ln>
          </p:spPr>
          <p:txBody>
            <a:bodyPr wrap="none" anchor="ctr"/>
            <a:lstStyle/>
            <a:p>
              <a:pPr algn="ctr"/>
              <a:endParaRPr lang="en-US"/>
            </a:p>
          </p:txBody>
        </p:sp>
        <p:sp>
          <p:nvSpPr>
            <p:cNvPr id="34" name="Text Box 42"/>
            <p:cNvSpPr txBox="1">
              <a:spLocks noChangeArrowheads="1"/>
            </p:cNvSpPr>
            <p:nvPr/>
          </p:nvSpPr>
          <p:spPr bwMode="auto">
            <a:xfrm>
              <a:off x="3198043" y="4419600"/>
              <a:ext cx="1012778" cy="523220"/>
            </a:xfrm>
            <a:prstGeom prst="rect">
              <a:avLst/>
            </a:prstGeom>
            <a:noFill/>
            <a:ln w="9525">
              <a:noFill/>
              <a:miter lim="800000"/>
              <a:headEnd/>
              <a:tailEnd/>
            </a:ln>
          </p:spPr>
          <p:txBody>
            <a:bodyPr wrap="none">
              <a:spAutoFit/>
            </a:bodyPr>
            <a:lstStyle/>
            <a:p>
              <a:pPr algn="ctr"/>
              <a:r>
                <a:rPr lang="en-US" sz="1400" dirty="0">
                  <a:solidFill>
                    <a:schemeClr val="bg1"/>
                  </a:solidFill>
                  <a:latin typeface="Calibri" pitchFamily="34" charset="0"/>
                </a:rPr>
                <a:t>350 GB </a:t>
              </a:r>
            </a:p>
            <a:p>
              <a:pPr algn="ctr"/>
              <a:r>
                <a:rPr lang="en-US" sz="1400" dirty="0">
                  <a:solidFill>
                    <a:schemeClr val="bg1"/>
                  </a:solidFill>
                  <a:latin typeface="Calibri" pitchFamily="34" charset="0"/>
                </a:rPr>
                <a:t>Actual data</a:t>
              </a:r>
            </a:p>
          </p:txBody>
        </p:sp>
        <p:grpSp>
          <p:nvGrpSpPr>
            <p:cNvPr id="59" name="Group 58"/>
            <p:cNvGrpSpPr/>
            <p:nvPr/>
          </p:nvGrpSpPr>
          <p:grpSpPr>
            <a:xfrm>
              <a:off x="3178175" y="3048000"/>
              <a:ext cx="1130300" cy="1333500"/>
              <a:chOff x="3025775" y="2895600"/>
              <a:chExt cx="1130300" cy="1485900"/>
            </a:xfrm>
          </p:grpSpPr>
          <p:sp>
            <p:nvSpPr>
              <p:cNvPr id="35" name="Rectangle 45"/>
              <p:cNvSpPr>
                <a:spLocks noChangeArrowheads="1"/>
              </p:cNvSpPr>
              <p:nvPr/>
            </p:nvSpPr>
            <p:spPr bwMode="auto">
              <a:xfrm>
                <a:off x="3025775" y="2895600"/>
                <a:ext cx="1130300" cy="1485900"/>
              </a:xfrm>
              <a:prstGeom prst="rect">
                <a:avLst/>
              </a:prstGeom>
              <a:solidFill>
                <a:schemeClr val="bg1">
                  <a:alpha val="45882"/>
                </a:schemeClr>
              </a:solidFill>
              <a:ln w="9525">
                <a:noFill/>
                <a:miter lim="800000"/>
                <a:headEnd/>
                <a:tailEnd/>
              </a:ln>
            </p:spPr>
            <p:txBody>
              <a:bodyPr wrap="none" anchor="ctr"/>
              <a:lstStyle/>
              <a:p>
                <a:endParaRPr lang="en-US"/>
              </a:p>
            </p:txBody>
          </p:sp>
          <p:sp>
            <p:nvSpPr>
              <p:cNvPr id="36" name="Text Box 44"/>
              <p:cNvSpPr txBox="1">
                <a:spLocks noChangeArrowheads="1"/>
              </p:cNvSpPr>
              <p:nvPr/>
            </p:nvSpPr>
            <p:spPr bwMode="auto">
              <a:xfrm>
                <a:off x="3200400" y="2895600"/>
                <a:ext cx="784225" cy="1187450"/>
              </a:xfrm>
              <a:prstGeom prst="rect">
                <a:avLst/>
              </a:prstGeom>
              <a:noFill/>
              <a:ln w="9525">
                <a:noFill/>
                <a:miter lim="800000"/>
                <a:headEnd/>
                <a:tailEnd/>
              </a:ln>
            </p:spPr>
            <p:txBody>
              <a:bodyPr wrap="none">
                <a:spAutoFit/>
              </a:bodyPr>
              <a:lstStyle/>
              <a:p>
                <a:pPr algn="ctr"/>
                <a:r>
                  <a:rPr lang="en-US" sz="1200" b="1" dirty="0">
                    <a:solidFill>
                      <a:srgbClr val="CC0000"/>
                    </a:solidFill>
                    <a:latin typeface="Calibri" pitchFamily="34" charset="0"/>
                  </a:rPr>
                  <a:t>1500 GB </a:t>
                </a:r>
              </a:p>
              <a:p>
                <a:pPr algn="ctr"/>
                <a:r>
                  <a:rPr lang="en-US" sz="1200" b="1" dirty="0">
                    <a:solidFill>
                      <a:srgbClr val="CC0000"/>
                    </a:solidFill>
                    <a:latin typeface="Calibri" pitchFamily="34" charset="0"/>
                  </a:rPr>
                  <a:t>or </a:t>
                </a:r>
              </a:p>
              <a:p>
                <a:pPr algn="ctr"/>
                <a:r>
                  <a:rPr lang="en-US" sz="1200" b="1" dirty="0">
                    <a:solidFill>
                      <a:srgbClr val="CC0000"/>
                    </a:solidFill>
                    <a:latin typeface="Calibri" pitchFamily="34" charset="0"/>
                  </a:rPr>
                  <a:t>1.5 TB</a:t>
                </a:r>
              </a:p>
              <a:p>
                <a:pPr algn="ctr"/>
                <a:r>
                  <a:rPr lang="en-US" sz="1200" b="1" dirty="0">
                    <a:solidFill>
                      <a:srgbClr val="CC0000"/>
                    </a:solidFill>
                    <a:latin typeface="Calibri" pitchFamily="34" charset="0"/>
                  </a:rPr>
                  <a:t>Allocated</a:t>
                </a:r>
              </a:p>
              <a:p>
                <a:pPr algn="ctr"/>
                <a:r>
                  <a:rPr lang="en-US" sz="1200" b="1" dirty="0">
                    <a:solidFill>
                      <a:srgbClr val="CC0000"/>
                    </a:solidFill>
                    <a:latin typeface="Calibri" pitchFamily="34" charset="0"/>
                  </a:rPr>
                  <a:t>Unused</a:t>
                </a:r>
              </a:p>
              <a:p>
                <a:pPr algn="ctr"/>
                <a:r>
                  <a:rPr lang="en-US" sz="1200" b="1" dirty="0">
                    <a:solidFill>
                      <a:srgbClr val="CC0000"/>
                    </a:solidFill>
                    <a:latin typeface="Calibri" pitchFamily="34" charset="0"/>
                  </a:rPr>
                  <a:t>Capacity</a:t>
                </a:r>
              </a:p>
            </p:txBody>
          </p:sp>
        </p:grpSp>
        <p:sp>
          <p:nvSpPr>
            <p:cNvPr id="50" name="Text Box 64"/>
            <p:cNvSpPr txBox="1">
              <a:spLocks noChangeArrowheads="1"/>
            </p:cNvSpPr>
            <p:nvPr/>
          </p:nvSpPr>
          <p:spPr bwMode="auto">
            <a:xfrm>
              <a:off x="533400" y="4012275"/>
              <a:ext cx="584200" cy="581025"/>
            </a:xfrm>
            <a:prstGeom prst="rect">
              <a:avLst/>
            </a:prstGeom>
            <a:noFill/>
            <a:ln w="9525">
              <a:noFill/>
              <a:miter lim="800000"/>
              <a:headEnd/>
              <a:tailEnd/>
            </a:ln>
          </p:spPr>
          <p:txBody>
            <a:bodyPr wrap="none">
              <a:spAutoFit/>
            </a:bodyPr>
            <a:lstStyle/>
            <a:p>
              <a:pPr algn="ctr"/>
              <a:r>
                <a:rPr lang="en-US" sz="800" b="1" dirty="0">
                  <a:latin typeface="Calibri" pitchFamily="34" charset="0"/>
                </a:rPr>
                <a:t>400 GB </a:t>
              </a:r>
            </a:p>
            <a:p>
              <a:pPr algn="ctr"/>
              <a:r>
                <a:rPr lang="en-US" sz="800" b="1" dirty="0">
                  <a:latin typeface="Calibri" pitchFamily="34" charset="0"/>
                </a:rPr>
                <a:t>Allocated</a:t>
              </a:r>
            </a:p>
            <a:p>
              <a:pPr algn="ctr"/>
              <a:r>
                <a:rPr lang="en-US" sz="800" b="1" dirty="0">
                  <a:latin typeface="Calibri" pitchFamily="34" charset="0"/>
                </a:rPr>
                <a:t>Unused</a:t>
              </a:r>
            </a:p>
            <a:p>
              <a:pPr algn="ctr"/>
              <a:r>
                <a:rPr lang="en-US" sz="800" b="1" dirty="0">
                  <a:latin typeface="Calibri" pitchFamily="34" charset="0"/>
                </a:rPr>
                <a:t>Capacity</a:t>
              </a:r>
            </a:p>
          </p:txBody>
        </p:sp>
        <p:sp>
          <p:nvSpPr>
            <p:cNvPr id="51" name="Text Box 65"/>
            <p:cNvSpPr txBox="1">
              <a:spLocks noChangeArrowheads="1"/>
            </p:cNvSpPr>
            <p:nvPr/>
          </p:nvSpPr>
          <p:spPr bwMode="auto">
            <a:xfrm>
              <a:off x="414870" y="4611469"/>
              <a:ext cx="804330" cy="400110"/>
            </a:xfrm>
            <a:prstGeom prst="rect">
              <a:avLst/>
            </a:prstGeom>
            <a:noFill/>
            <a:ln w="9525">
              <a:noFill/>
              <a:miter lim="800000"/>
              <a:headEnd/>
              <a:tailEnd/>
            </a:ln>
          </p:spPr>
          <p:txBody>
            <a:bodyPr wrap="square">
              <a:spAutoFit/>
            </a:bodyPr>
            <a:lstStyle/>
            <a:p>
              <a:pPr algn="ctr"/>
              <a:r>
                <a:rPr lang="en-US" sz="1000" b="1" dirty="0">
                  <a:latin typeface="Calibri" pitchFamily="34" charset="0"/>
                </a:rPr>
                <a:t>100 GB Data</a:t>
              </a:r>
            </a:p>
          </p:txBody>
        </p:sp>
        <p:sp>
          <p:nvSpPr>
            <p:cNvPr id="52" name="Text Box 68"/>
            <p:cNvSpPr txBox="1">
              <a:spLocks noChangeArrowheads="1"/>
            </p:cNvSpPr>
            <p:nvPr/>
          </p:nvSpPr>
          <p:spPr bwMode="auto">
            <a:xfrm>
              <a:off x="1447800" y="4079875"/>
              <a:ext cx="584200" cy="581025"/>
            </a:xfrm>
            <a:prstGeom prst="rect">
              <a:avLst/>
            </a:prstGeom>
            <a:noFill/>
            <a:ln w="9525">
              <a:noFill/>
              <a:miter lim="800000"/>
              <a:headEnd/>
              <a:tailEnd/>
            </a:ln>
          </p:spPr>
          <p:txBody>
            <a:bodyPr wrap="none">
              <a:spAutoFit/>
            </a:bodyPr>
            <a:lstStyle/>
            <a:p>
              <a:pPr algn="ctr"/>
              <a:r>
                <a:rPr lang="en-US" sz="800" b="1" dirty="0">
                  <a:latin typeface="Calibri" pitchFamily="34" charset="0"/>
                </a:rPr>
                <a:t>500 GB </a:t>
              </a:r>
            </a:p>
            <a:p>
              <a:pPr algn="ctr"/>
              <a:r>
                <a:rPr lang="en-US" sz="800" b="1" dirty="0">
                  <a:latin typeface="Calibri" pitchFamily="34" charset="0"/>
                </a:rPr>
                <a:t>Allocated</a:t>
              </a:r>
            </a:p>
            <a:p>
              <a:pPr algn="ctr"/>
              <a:r>
                <a:rPr lang="en-US" sz="800" b="1" dirty="0">
                  <a:latin typeface="Calibri" pitchFamily="34" charset="0"/>
                </a:rPr>
                <a:t>Unused</a:t>
              </a:r>
            </a:p>
            <a:p>
              <a:pPr algn="ctr"/>
              <a:r>
                <a:rPr lang="en-US" sz="800" b="1" dirty="0">
                  <a:latin typeface="Calibri" pitchFamily="34" charset="0"/>
                </a:rPr>
                <a:t>Capacity</a:t>
              </a:r>
            </a:p>
          </p:txBody>
        </p:sp>
        <p:sp>
          <p:nvSpPr>
            <p:cNvPr id="53" name="Text Box 69"/>
            <p:cNvSpPr txBox="1">
              <a:spLocks noChangeArrowheads="1"/>
            </p:cNvSpPr>
            <p:nvPr/>
          </p:nvSpPr>
          <p:spPr bwMode="auto">
            <a:xfrm>
              <a:off x="1351806" y="4796135"/>
              <a:ext cx="777777" cy="246221"/>
            </a:xfrm>
            <a:prstGeom prst="rect">
              <a:avLst/>
            </a:prstGeom>
            <a:noFill/>
            <a:ln w="9525">
              <a:noFill/>
              <a:miter lim="800000"/>
              <a:headEnd/>
              <a:tailEnd/>
            </a:ln>
          </p:spPr>
          <p:txBody>
            <a:bodyPr wrap="none">
              <a:spAutoFit/>
            </a:bodyPr>
            <a:lstStyle/>
            <a:p>
              <a:pPr algn="ctr"/>
              <a:r>
                <a:rPr lang="en-US" sz="1000" b="1" dirty="0">
                  <a:latin typeface="Calibri" pitchFamily="34" charset="0"/>
                </a:rPr>
                <a:t>50 GB Data</a:t>
              </a:r>
            </a:p>
          </p:txBody>
        </p:sp>
        <p:sp>
          <p:nvSpPr>
            <p:cNvPr id="54" name="Text Box 70"/>
            <p:cNvSpPr txBox="1">
              <a:spLocks noChangeArrowheads="1"/>
            </p:cNvSpPr>
            <p:nvPr/>
          </p:nvSpPr>
          <p:spPr bwMode="auto">
            <a:xfrm>
              <a:off x="2209800" y="4611469"/>
              <a:ext cx="817031" cy="400110"/>
            </a:xfrm>
            <a:prstGeom prst="rect">
              <a:avLst/>
            </a:prstGeom>
            <a:noFill/>
            <a:ln w="9525">
              <a:noFill/>
              <a:miter lim="800000"/>
              <a:headEnd/>
              <a:tailEnd/>
            </a:ln>
          </p:spPr>
          <p:txBody>
            <a:bodyPr wrap="square">
              <a:spAutoFit/>
            </a:bodyPr>
            <a:lstStyle/>
            <a:p>
              <a:pPr algn="ctr"/>
              <a:r>
                <a:rPr lang="en-US" sz="1000" b="1" dirty="0">
                  <a:latin typeface="Calibri" pitchFamily="34" charset="0"/>
                </a:rPr>
                <a:t>200 GB Data</a:t>
              </a:r>
            </a:p>
          </p:txBody>
        </p:sp>
        <p:sp>
          <p:nvSpPr>
            <p:cNvPr id="55" name="Text Box 71"/>
            <p:cNvSpPr txBox="1">
              <a:spLocks noChangeArrowheads="1"/>
            </p:cNvSpPr>
            <p:nvPr/>
          </p:nvSpPr>
          <p:spPr bwMode="auto">
            <a:xfrm>
              <a:off x="2362200" y="3708400"/>
              <a:ext cx="584200" cy="581025"/>
            </a:xfrm>
            <a:prstGeom prst="rect">
              <a:avLst/>
            </a:prstGeom>
            <a:noFill/>
            <a:ln w="9525">
              <a:noFill/>
              <a:miter lim="800000"/>
              <a:headEnd/>
              <a:tailEnd/>
            </a:ln>
          </p:spPr>
          <p:txBody>
            <a:bodyPr wrap="none">
              <a:spAutoFit/>
            </a:bodyPr>
            <a:lstStyle/>
            <a:p>
              <a:pPr algn="ctr"/>
              <a:r>
                <a:rPr lang="en-US" sz="800" b="1" dirty="0">
                  <a:latin typeface="Calibri" pitchFamily="34" charset="0"/>
                </a:rPr>
                <a:t>600 GB </a:t>
              </a:r>
            </a:p>
            <a:p>
              <a:pPr algn="ctr"/>
              <a:r>
                <a:rPr lang="en-US" sz="800" b="1" dirty="0">
                  <a:latin typeface="Calibri" pitchFamily="34" charset="0"/>
                </a:rPr>
                <a:t>Allocated</a:t>
              </a:r>
            </a:p>
            <a:p>
              <a:pPr algn="ctr"/>
              <a:r>
                <a:rPr lang="en-US" sz="800" b="1" dirty="0">
                  <a:latin typeface="Calibri" pitchFamily="34" charset="0"/>
                </a:rPr>
                <a:t>Unused</a:t>
              </a:r>
            </a:p>
            <a:p>
              <a:pPr algn="ctr"/>
              <a:r>
                <a:rPr lang="en-US" sz="800" b="1" dirty="0">
                  <a:latin typeface="Calibri" pitchFamily="34" charset="0"/>
                </a:rPr>
                <a:t>Capacity</a:t>
              </a:r>
            </a:p>
          </p:txBody>
        </p:sp>
        <p:sp>
          <p:nvSpPr>
            <p:cNvPr id="60" name="Text Box 20"/>
            <p:cNvSpPr txBox="1">
              <a:spLocks noChangeArrowheads="1"/>
            </p:cNvSpPr>
            <p:nvPr/>
          </p:nvSpPr>
          <p:spPr bwMode="auto">
            <a:xfrm>
              <a:off x="457200" y="5029200"/>
              <a:ext cx="691555" cy="461665"/>
            </a:xfrm>
            <a:prstGeom prst="rect">
              <a:avLst/>
            </a:prstGeom>
            <a:noFill/>
            <a:ln w="9525">
              <a:noFill/>
              <a:miter lim="800000"/>
              <a:headEnd/>
              <a:tailEnd/>
            </a:ln>
          </p:spPr>
          <p:txBody>
            <a:bodyPr wrap="square" anchor="ctr">
              <a:spAutoFit/>
            </a:bodyPr>
            <a:lstStyle/>
            <a:p>
              <a:pPr algn="ctr"/>
              <a:r>
                <a:rPr lang="en-US" sz="1200" b="1" dirty="0">
                  <a:solidFill>
                    <a:schemeClr val="tx2"/>
                  </a:solidFill>
                  <a:latin typeface="Calibri" pitchFamily="34" charset="0"/>
                </a:rPr>
                <a:t>LUN 1 500 GB</a:t>
              </a:r>
            </a:p>
          </p:txBody>
        </p:sp>
        <p:sp>
          <p:nvSpPr>
            <p:cNvPr id="61" name="Text Box 20"/>
            <p:cNvSpPr txBox="1">
              <a:spLocks noChangeArrowheads="1"/>
            </p:cNvSpPr>
            <p:nvPr/>
          </p:nvSpPr>
          <p:spPr bwMode="auto">
            <a:xfrm>
              <a:off x="1371600" y="5029200"/>
              <a:ext cx="691555" cy="461665"/>
            </a:xfrm>
            <a:prstGeom prst="rect">
              <a:avLst/>
            </a:prstGeom>
            <a:noFill/>
            <a:ln w="9525">
              <a:noFill/>
              <a:miter lim="800000"/>
              <a:headEnd/>
              <a:tailEnd/>
            </a:ln>
          </p:spPr>
          <p:txBody>
            <a:bodyPr wrap="square" anchor="ctr">
              <a:spAutoFit/>
            </a:bodyPr>
            <a:lstStyle/>
            <a:p>
              <a:pPr algn="ctr"/>
              <a:r>
                <a:rPr lang="en-US" sz="1200" b="1" dirty="0">
                  <a:solidFill>
                    <a:schemeClr val="tx2"/>
                  </a:solidFill>
                  <a:latin typeface="Calibri" pitchFamily="34" charset="0"/>
                </a:rPr>
                <a:t>LUN 2 550 GB</a:t>
              </a:r>
            </a:p>
          </p:txBody>
        </p:sp>
        <p:sp>
          <p:nvSpPr>
            <p:cNvPr id="62" name="Text Box 20"/>
            <p:cNvSpPr txBox="1">
              <a:spLocks noChangeArrowheads="1"/>
            </p:cNvSpPr>
            <p:nvPr/>
          </p:nvSpPr>
          <p:spPr bwMode="auto">
            <a:xfrm>
              <a:off x="2280245" y="5029200"/>
              <a:ext cx="691555" cy="461665"/>
            </a:xfrm>
            <a:prstGeom prst="rect">
              <a:avLst/>
            </a:prstGeom>
            <a:noFill/>
            <a:ln w="9525">
              <a:noFill/>
              <a:miter lim="800000"/>
              <a:headEnd/>
              <a:tailEnd/>
            </a:ln>
          </p:spPr>
          <p:txBody>
            <a:bodyPr wrap="square" anchor="ctr">
              <a:spAutoFit/>
            </a:bodyPr>
            <a:lstStyle/>
            <a:p>
              <a:pPr algn="ctr"/>
              <a:r>
                <a:rPr lang="en-US" sz="1200" b="1" dirty="0">
                  <a:solidFill>
                    <a:schemeClr val="tx2"/>
                  </a:solidFill>
                  <a:latin typeface="Calibri" pitchFamily="34" charset="0"/>
                </a:rPr>
                <a:t>LUN 3 800 GB</a:t>
              </a:r>
            </a:p>
          </p:txBody>
        </p:sp>
        <p:sp>
          <p:nvSpPr>
            <p:cNvPr id="69" name="Text Box 20"/>
            <p:cNvSpPr txBox="1">
              <a:spLocks noChangeArrowheads="1"/>
            </p:cNvSpPr>
            <p:nvPr/>
          </p:nvSpPr>
          <p:spPr bwMode="auto">
            <a:xfrm>
              <a:off x="3048000" y="5029200"/>
              <a:ext cx="1371600" cy="461665"/>
            </a:xfrm>
            <a:prstGeom prst="rect">
              <a:avLst/>
            </a:prstGeom>
            <a:noFill/>
            <a:ln w="9525">
              <a:noFill/>
              <a:miter lim="800000"/>
              <a:headEnd/>
              <a:tailEnd/>
            </a:ln>
          </p:spPr>
          <p:txBody>
            <a:bodyPr wrap="square" anchor="ctr">
              <a:spAutoFit/>
            </a:bodyPr>
            <a:lstStyle/>
            <a:p>
              <a:pPr algn="ctr"/>
              <a:r>
                <a:rPr lang="en-US" sz="1200" b="1" dirty="0">
                  <a:solidFill>
                    <a:schemeClr val="tx2"/>
                  </a:solidFill>
                  <a:latin typeface="Calibri" pitchFamily="34" charset="0"/>
                </a:rPr>
                <a:t>Storage System      2 TB</a:t>
              </a:r>
            </a:p>
          </p:txBody>
        </p:sp>
        <p:sp>
          <p:nvSpPr>
            <p:cNvPr id="22" name="Rectangle 47"/>
            <p:cNvSpPr>
              <a:spLocks noChangeArrowheads="1"/>
            </p:cNvSpPr>
            <p:nvPr/>
          </p:nvSpPr>
          <p:spPr bwMode="auto">
            <a:xfrm>
              <a:off x="3175000" y="2514600"/>
              <a:ext cx="1168400" cy="533400"/>
            </a:xfrm>
            <a:prstGeom prst="rect">
              <a:avLst/>
            </a:prstGeom>
            <a:solidFill>
              <a:srgbClr val="FFFF00">
                <a:alpha val="41000"/>
              </a:srgbClr>
            </a:solidFill>
            <a:ln w="9525">
              <a:noFill/>
              <a:miter lim="800000"/>
              <a:headEnd/>
              <a:tailEnd/>
            </a:ln>
            <a:effectLst/>
          </p:spPr>
          <p:txBody>
            <a:bodyPr wrap="none" anchor="ctr"/>
            <a:lstStyle/>
            <a:p>
              <a:pPr>
                <a:defRPr/>
              </a:pPr>
              <a:endParaRPr lang="en-US"/>
            </a:p>
          </p:txBody>
        </p:sp>
        <p:sp>
          <p:nvSpPr>
            <p:cNvPr id="37" name="Text Box 46"/>
            <p:cNvSpPr txBox="1">
              <a:spLocks noChangeArrowheads="1"/>
            </p:cNvSpPr>
            <p:nvPr/>
          </p:nvSpPr>
          <p:spPr bwMode="auto">
            <a:xfrm>
              <a:off x="3408900" y="2510627"/>
              <a:ext cx="676787" cy="553998"/>
            </a:xfrm>
            <a:prstGeom prst="rect">
              <a:avLst/>
            </a:prstGeom>
            <a:noFill/>
            <a:ln w="9525">
              <a:noFill/>
              <a:miter lim="800000"/>
              <a:headEnd/>
              <a:tailEnd/>
            </a:ln>
          </p:spPr>
          <p:txBody>
            <a:bodyPr wrap="none">
              <a:spAutoFit/>
            </a:bodyPr>
            <a:lstStyle/>
            <a:p>
              <a:pPr algn="ctr"/>
              <a:r>
                <a:rPr lang="en-US" sz="1000" b="1" dirty="0">
                  <a:latin typeface="Calibri" pitchFamily="34" charset="0"/>
                </a:rPr>
                <a:t>150 GB </a:t>
              </a:r>
            </a:p>
            <a:p>
              <a:pPr algn="ctr"/>
              <a:r>
                <a:rPr lang="en-US" sz="1000" b="1" dirty="0">
                  <a:latin typeface="Calibri" pitchFamily="34" charset="0"/>
                </a:rPr>
                <a:t>Available</a:t>
              </a:r>
            </a:p>
            <a:p>
              <a:pPr algn="ctr"/>
              <a:r>
                <a:rPr lang="en-US" sz="1000" b="1" dirty="0">
                  <a:latin typeface="Calibri" pitchFamily="34" charset="0"/>
                </a:rPr>
                <a:t>Capacity</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Thin LUN</a:t>
            </a:r>
          </a:p>
        </p:txBody>
      </p:sp>
      <p:sp>
        <p:nvSpPr>
          <p:cNvPr id="7" name="Content Placeholder 6"/>
          <p:cNvSpPr>
            <a:spLocks noGrp="1"/>
          </p:cNvSpPr>
          <p:nvPr>
            <p:ph idx="1"/>
          </p:nvPr>
        </p:nvSpPr>
        <p:spPr/>
        <p:txBody>
          <a:bodyPr/>
          <a:lstStyle/>
          <a:p>
            <a:r>
              <a:rPr lang="en-US" dirty="0"/>
              <a:t>Logical device where the physical storage need not be completely allocated at the time of creation</a:t>
            </a:r>
          </a:p>
          <a:p>
            <a:r>
              <a:rPr lang="en-US" dirty="0"/>
              <a:t>Seen by the operating system as a traditional LUN</a:t>
            </a:r>
          </a:p>
          <a:p>
            <a:r>
              <a:rPr lang="en-US" dirty="0"/>
              <a:t>Physical storage is allocated to the Thin LUN from the Thin pool </a:t>
            </a:r>
          </a:p>
          <a:p>
            <a:r>
              <a:rPr lang="en-US" dirty="0"/>
              <a:t>Minimum amount of physical storage allocated at a time to a  Thin LUN from a Thin Pool is called Thin LUN Extent</a:t>
            </a:r>
          </a:p>
          <a:p>
            <a:r>
              <a:rPr lang="en-US" dirty="0"/>
              <a:t>Best suited for environments, where space efficiency is paramount</a:t>
            </a:r>
          </a:p>
          <a:p>
            <a:endParaRPr lang="en-US" dirty="0"/>
          </a:p>
          <a:p>
            <a:endParaRPr lang="en-US" dirty="0"/>
          </a:p>
        </p:txBody>
      </p:sp>
      <p:sp>
        <p:nvSpPr>
          <p:cNvPr id="6" name="Slide Number Placeholder 5"/>
          <p:cNvSpPr>
            <a:spLocks noGrp="1"/>
          </p:cNvSpPr>
          <p:nvPr>
            <p:ph type="sldNum" sz="quarter" idx="11"/>
          </p:nvPr>
        </p:nvSpPr>
        <p:spPr/>
        <p:txBody>
          <a:bodyPr/>
          <a:lstStyle/>
          <a:p>
            <a:pPr>
              <a:defRPr/>
            </a:pPr>
            <a:fld id="{D82361C7-9CA3-4A6E-97F2-A1FC064231A9}"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914400"/>
            <a:ext cx="5410200" cy="4953001"/>
          </a:xfrm>
        </p:spPr>
        <p:txBody>
          <a:bodyPr/>
          <a:lstStyle/>
          <a:p>
            <a:r>
              <a:rPr lang="en-US" dirty="0"/>
              <a:t>Collection of physical drives that provide the actual physical storage used by Thin LUNs</a:t>
            </a:r>
          </a:p>
          <a:p>
            <a:r>
              <a:rPr lang="en-US" dirty="0"/>
              <a:t>Multiple pools may be created within a storage array </a:t>
            </a:r>
          </a:p>
          <a:p>
            <a:r>
              <a:rPr lang="en-US" dirty="0"/>
              <a:t>Can be expanded dynamically</a:t>
            </a:r>
          </a:p>
          <a:p>
            <a:pPr lvl="1"/>
            <a:r>
              <a:rPr lang="en-US" dirty="0"/>
              <a:t>Drives can be added to a Thin pool while pool is being used in production</a:t>
            </a:r>
          </a:p>
          <a:p>
            <a:r>
              <a:rPr lang="en-US" dirty="0"/>
              <a:t>Allocated capacity is reclaimed by the pool when Thin LUNs are destroyed</a:t>
            </a:r>
          </a:p>
          <a:p>
            <a:endParaRPr lang="en-US" dirty="0"/>
          </a:p>
          <a:p>
            <a:pPr lvl="1"/>
            <a:endParaRPr lang="en-US" dirty="0"/>
          </a:p>
          <a:p>
            <a:endParaRPr lang="en-US" dirty="0"/>
          </a:p>
        </p:txBody>
      </p:sp>
      <p:sp>
        <p:nvSpPr>
          <p:cNvPr id="4" name="Title 3"/>
          <p:cNvSpPr>
            <a:spLocks noGrp="1"/>
          </p:cNvSpPr>
          <p:nvPr>
            <p:ph type="title"/>
          </p:nvPr>
        </p:nvSpPr>
        <p:spPr/>
        <p:txBody>
          <a:bodyPr/>
          <a:lstStyle/>
          <a:p>
            <a:r>
              <a:rPr lang="en-US" dirty="0"/>
              <a:t>Thin Pool</a:t>
            </a:r>
          </a:p>
        </p:txBody>
      </p:sp>
      <p:sp>
        <p:nvSpPr>
          <p:cNvPr id="6" name="Slide Number Placeholder 5"/>
          <p:cNvSpPr>
            <a:spLocks noGrp="1"/>
          </p:cNvSpPr>
          <p:nvPr>
            <p:ph type="sldNum" sz="quarter" idx="14"/>
          </p:nvPr>
        </p:nvSpPr>
        <p:spPr/>
        <p:txBody>
          <a:bodyPr/>
          <a:lstStyle/>
          <a:p>
            <a:pPr>
              <a:defRPr/>
            </a:pPr>
            <a:fld id="{D82361C7-9CA3-4A6E-97F2-A1FC064231A9}" type="slidenum">
              <a:rPr lang="en-US" smtClean="0"/>
              <a:pPr>
                <a:defRPr/>
              </a:pPr>
              <a:t>23</a:t>
            </a:fld>
            <a:endParaRPr lang="en-US"/>
          </a:p>
        </p:txBody>
      </p:sp>
      <p:pic>
        <p:nvPicPr>
          <p:cNvPr id="11" name="Picture 13" descr="Tan Storage.png"/>
          <p:cNvPicPr>
            <a:picLocks noChangeAspect="1"/>
          </p:cNvPicPr>
          <p:nvPr/>
        </p:nvPicPr>
        <p:blipFill>
          <a:blip r:embed="rId3" cstate="print"/>
          <a:srcRect/>
          <a:stretch>
            <a:fillRect/>
          </a:stretch>
        </p:blipFill>
        <p:spPr bwMode="auto">
          <a:xfrm>
            <a:off x="7210425" y="3724275"/>
            <a:ext cx="715963" cy="546100"/>
          </a:xfrm>
          <a:prstGeom prst="rect">
            <a:avLst/>
          </a:prstGeom>
          <a:noFill/>
          <a:ln w="9525">
            <a:noFill/>
            <a:miter lim="800000"/>
            <a:headEnd/>
            <a:tailEnd/>
          </a:ln>
        </p:spPr>
      </p:pic>
      <p:pic>
        <p:nvPicPr>
          <p:cNvPr id="12" name="Picture 4" descr="Blue Volume.png"/>
          <p:cNvPicPr>
            <a:picLocks noChangeAspect="1"/>
          </p:cNvPicPr>
          <p:nvPr/>
        </p:nvPicPr>
        <p:blipFill>
          <a:blip r:embed="rId4" cstate="print"/>
          <a:srcRect/>
          <a:stretch>
            <a:fillRect/>
          </a:stretch>
        </p:blipFill>
        <p:spPr bwMode="auto">
          <a:xfrm>
            <a:off x="6172200" y="863600"/>
            <a:ext cx="2743200" cy="1295400"/>
          </a:xfrm>
          <a:prstGeom prst="rect">
            <a:avLst/>
          </a:prstGeom>
          <a:noFill/>
          <a:ln w="9525">
            <a:noFill/>
            <a:miter lim="800000"/>
            <a:headEnd/>
            <a:tailEnd/>
          </a:ln>
        </p:spPr>
      </p:pic>
      <p:pic>
        <p:nvPicPr>
          <p:cNvPr id="13" name="Picture 13" descr="Tan Storage.png"/>
          <p:cNvPicPr>
            <a:picLocks noChangeAspect="1"/>
          </p:cNvPicPr>
          <p:nvPr/>
        </p:nvPicPr>
        <p:blipFill>
          <a:blip r:embed="rId3" cstate="print"/>
          <a:srcRect/>
          <a:stretch>
            <a:fillRect/>
          </a:stretch>
        </p:blipFill>
        <p:spPr bwMode="auto">
          <a:xfrm>
            <a:off x="6865938" y="3238500"/>
            <a:ext cx="715962" cy="546100"/>
          </a:xfrm>
          <a:prstGeom prst="rect">
            <a:avLst/>
          </a:prstGeom>
          <a:noFill/>
          <a:ln w="9525">
            <a:noFill/>
            <a:miter lim="800000"/>
            <a:headEnd/>
            <a:tailEnd/>
          </a:ln>
        </p:spPr>
      </p:pic>
      <p:pic>
        <p:nvPicPr>
          <p:cNvPr id="14" name="Picture 13" descr="Tan Storage.png"/>
          <p:cNvPicPr>
            <a:picLocks noChangeAspect="1"/>
          </p:cNvPicPr>
          <p:nvPr/>
        </p:nvPicPr>
        <p:blipFill>
          <a:blip r:embed="rId3" cstate="print"/>
          <a:srcRect/>
          <a:stretch>
            <a:fillRect/>
          </a:stretch>
        </p:blipFill>
        <p:spPr bwMode="auto">
          <a:xfrm>
            <a:off x="7577138" y="3243263"/>
            <a:ext cx="715962" cy="546100"/>
          </a:xfrm>
          <a:prstGeom prst="rect">
            <a:avLst/>
          </a:prstGeom>
          <a:noFill/>
          <a:ln w="9525">
            <a:noFill/>
            <a:miter lim="800000"/>
            <a:headEnd/>
            <a:tailEnd/>
          </a:ln>
        </p:spPr>
      </p:pic>
      <p:sp>
        <p:nvSpPr>
          <p:cNvPr id="15" name="AutoShape 28"/>
          <p:cNvSpPr>
            <a:spLocks noChangeArrowheads="1"/>
          </p:cNvSpPr>
          <p:nvPr/>
        </p:nvSpPr>
        <p:spPr bwMode="auto">
          <a:xfrm>
            <a:off x="7188200" y="2276475"/>
            <a:ext cx="838200" cy="762000"/>
          </a:xfrm>
          <a:prstGeom prst="upArrow">
            <a:avLst>
              <a:gd name="adj1" fmla="val 52565"/>
              <a:gd name="adj2" fmla="val 45833"/>
            </a:avLst>
          </a:prstGeom>
          <a:gradFill rotWithShape="1">
            <a:gsLst>
              <a:gs pos="0">
                <a:schemeClr val="folHlink"/>
              </a:gs>
              <a:gs pos="100000">
                <a:schemeClr val="folHlink">
                  <a:gamma/>
                  <a:shade val="46275"/>
                  <a:invGamma/>
                </a:schemeClr>
              </a:gs>
            </a:gsLst>
            <a:lin ang="0" scaled="1"/>
          </a:gradFill>
          <a:ln w="9525">
            <a:solidFill>
              <a:srgbClr val="008000"/>
            </a:solidFill>
            <a:miter lim="800000"/>
            <a:headEnd/>
            <a:tailEnd/>
          </a:ln>
        </p:spPr>
        <p:txBody>
          <a:bodyPr wrap="none" anchor="ctr"/>
          <a:lstStyle/>
          <a:p>
            <a:pPr>
              <a:defRPr/>
            </a:pPr>
            <a:endParaRPr lang="en-US"/>
          </a:p>
        </p:txBody>
      </p:sp>
      <p:sp>
        <p:nvSpPr>
          <p:cNvPr id="16" name="Text Box 30"/>
          <p:cNvSpPr txBox="1">
            <a:spLocks noChangeArrowheads="1"/>
          </p:cNvSpPr>
          <p:nvPr/>
        </p:nvSpPr>
        <p:spPr bwMode="auto">
          <a:xfrm>
            <a:off x="6959600" y="838200"/>
            <a:ext cx="1295400" cy="396875"/>
          </a:xfrm>
          <a:prstGeom prst="rect">
            <a:avLst/>
          </a:prstGeom>
          <a:noFill/>
          <a:ln w="9525">
            <a:noFill/>
            <a:miter lim="800000"/>
            <a:headEnd/>
            <a:tailEnd/>
          </a:ln>
        </p:spPr>
        <p:txBody>
          <a:bodyPr>
            <a:spAutoFit/>
          </a:bodyPr>
          <a:lstStyle/>
          <a:p>
            <a:pPr>
              <a:spcBef>
                <a:spcPct val="50000"/>
              </a:spcBef>
            </a:pPr>
            <a:r>
              <a:rPr lang="en-US" sz="2000" dirty="0">
                <a:latin typeface="Calibri" pitchFamily="34" charset="0"/>
              </a:rPr>
              <a:t>Thin Pool</a:t>
            </a:r>
          </a:p>
        </p:txBody>
      </p:sp>
      <p:sp>
        <p:nvSpPr>
          <p:cNvPr id="17" name="Text Box 6"/>
          <p:cNvSpPr txBox="1">
            <a:spLocks noChangeArrowheads="1"/>
          </p:cNvSpPr>
          <p:nvPr/>
        </p:nvSpPr>
        <p:spPr bwMode="auto">
          <a:xfrm>
            <a:off x="6654800" y="4394200"/>
            <a:ext cx="1957388" cy="244475"/>
          </a:xfrm>
          <a:prstGeom prst="rect">
            <a:avLst/>
          </a:prstGeom>
          <a:noFill/>
          <a:ln w="9525" algn="ctr">
            <a:noFill/>
            <a:miter lim="800000"/>
            <a:headEnd/>
            <a:tailEnd/>
          </a:ln>
        </p:spPr>
        <p:txBody>
          <a:bodyPr lIns="0" tIns="0" rIns="0" bIns="0">
            <a:spAutoFit/>
          </a:bodyPr>
          <a:lstStyle/>
          <a:p>
            <a:r>
              <a:rPr lang="en-US" sz="1600" b="1" dirty="0">
                <a:latin typeface="Calibri" pitchFamily="34" charset="0"/>
              </a:rPr>
              <a:t>Additional Disk Drives</a:t>
            </a:r>
          </a:p>
        </p:txBody>
      </p:sp>
      <p:pic>
        <p:nvPicPr>
          <p:cNvPr id="18" name="Picture 13" descr="Tan Storage.png"/>
          <p:cNvPicPr>
            <a:picLocks noChangeAspect="1"/>
          </p:cNvPicPr>
          <p:nvPr/>
        </p:nvPicPr>
        <p:blipFill>
          <a:blip r:embed="rId3" cstate="print"/>
          <a:srcRect/>
          <a:stretch>
            <a:fillRect/>
          </a:stretch>
        </p:blipFill>
        <p:spPr bwMode="auto">
          <a:xfrm>
            <a:off x="7616825" y="1292225"/>
            <a:ext cx="434975" cy="330200"/>
          </a:xfrm>
          <a:prstGeom prst="rect">
            <a:avLst/>
          </a:prstGeom>
          <a:noFill/>
          <a:ln w="9525">
            <a:noFill/>
            <a:miter lim="800000"/>
            <a:headEnd/>
            <a:tailEnd/>
          </a:ln>
        </p:spPr>
      </p:pic>
      <p:pic>
        <p:nvPicPr>
          <p:cNvPr id="19" name="Picture 13" descr="Tan Storage.png"/>
          <p:cNvPicPr>
            <a:picLocks noChangeAspect="1"/>
          </p:cNvPicPr>
          <p:nvPr/>
        </p:nvPicPr>
        <p:blipFill>
          <a:blip r:embed="rId3" cstate="print"/>
          <a:srcRect/>
          <a:stretch>
            <a:fillRect/>
          </a:stretch>
        </p:blipFill>
        <p:spPr bwMode="auto">
          <a:xfrm>
            <a:off x="7061200" y="1311275"/>
            <a:ext cx="434975" cy="330200"/>
          </a:xfrm>
          <a:prstGeom prst="rect">
            <a:avLst/>
          </a:prstGeom>
          <a:noFill/>
          <a:ln w="9525">
            <a:noFill/>
            <a:miter lim="800000"/>
            <a:headEnd/>
            <a:tailEnd/>
          </a:ln>
        </p:spPr>
      </p:pic>
      <p:pic>
        <p:nvPicPr>
          <p:cNvPr id="20" name="Picture 13" descr="Tan Storage.png"/>
          <p:cNvPicPr>
            <a:picLocks noChangeAspect="1"/>
          </p:cNvPicPr>
          <p:nvPr/>
        </p:nvPicPr>
        <p:blipFill>
          <a:blip r:embed="rId3" cstate="print"/>
          <a:srcRect/>
          <a:stretch>
            <a:fillRect/>
          </a:stretch>
        </p:blipFill>
        <p:spPr bwMode="auto">
          <a:xfrm>
            <a:off x="6527800" y="1323975"/>
            <a:ext cx="434975" cy="330200"/>
          </a:xfrm>
          <a:prstGeom prst="rect">
            <a:avLst/>
          </a:prstGeom>
          <a:noFill/>
          <a:ln w="9525">
            <a:noFill/>
            <a:miter lim="800000"/>
            <a:headEnd/>
            <a:tailEnd/>
          </a:ln>
        </p:spPr>
      </p:pic>
      <p:pic>
        <p:nvPicPr>
          <p:cNvPr id="21" name="Picture 13" descr="Tan Storage.png"/>
          <p:cNvPicPr>
            <a:picLocks noChangeAspect="1"/>
          </p:cNvPicPr>
          <p:nvPr/>
        </p:nvPicPr>
        <p:blipFill>
          <a:blip r:embed="rId3" cstate="print"/>
          <a:srcRect/>
          <a:stretch>
            <a:fillRect/>
          </a:stretch>
        </p:blipFill>
        <p:spPr bwMode="auto">
          <a:xfrm>
            <a:off x="7921625" y="1685925"/>
            <a:ext cx="434975" cy="330200"/>
          </a:xfrm>
          <a:prstGeom prst="rect">
            <a:avLst/>
          </a:prstGeom>
          <a:noFill/>
          <a:ln w="9525">
            <a:noFill/>
            <a:miter lim="800000"/>
            <a:headEnd/>
            <a:tailEnd/>
          </a:ln>
        </p:spPr>
      </p:pic>
      <p:pic>
        <p:nvPicPr>
          <p:cNvPr id="22" name="Picture 13" descr="Tan Storage.png"/>
          <p:cNvPicPr>
            <a:picLocks noChangeAspect="1"/>
          </p:cNvPicPr>
          <p:nvPr/>
        </p:nvPicPr>
        <p:blipFill>
          <a:blip r:embed="rId3" cstate="print"/>
          <a:srcRect/>
          <a:stretch>
            <a:fillRect/>
          </a:stretch>
        </p:blipFill>
        <p:spPr bwMode="auto">
          <a:xfrm>
            <a:off x="7366000" y="1692275"/>
            <a:ext cx="434975" cy="330200"/>
          </a:xfrm>
          <a:prstGeom prst="rect">
            <a:avLst/>
          </a:prstGeom>
          <a:noFill/>
          <a:ln w="9525">
            <a:noFill/>
            <a:miter lim="800000"/>
            <a:headEnd/>
            <a:tailEnd/>
          </a:ln>
        </p:spPr>
      </p:pic>
      <p:pic>
        <p:nvPicPr>
          <p:cNvPr id="23" name="Picture 13" descr="Tan Storage.png"/>
          <p:cNvPicPr>
            <a:picLocks noChangeAspect="1"/>
          </p:cNvPicPr>
          <p:nvPr/>
        </p:nvPicPr>
        <p:blipFill>
          <a:blip r:embed="rId3" cstate="print"/>
          <a:srcRect/>
          <a:stretch>
            <a:fillRect/>
          </a:stretch>
        </p:blipFill>
        <p:spPr bwMode="auto">
          <a:xfrm>
            <a:off x="6794500" y="1704975"/>
            <a:ext cx="434975" cy="330200"/>
          </a:xfrm>
          <a:prstGeom prst="rect">
            <a:avLst/>
          </a:prstGeom>
          <a:noFill/>
          <a:ln w="9525">
            <a:noFill/>
            <a:miter lim="800000"/>
            <a:headEnd/>
            <a:tailEnd/>
          </a:ln>
        </p:spPr>
      </p:pic>
      <p:pic>
        <p:nvPicPr>
          <p:cNvPr id="24" name="Picture 13" descr="Tan Storage.png"/>
          <p:cNvPicPr>
            <a:picLocks noChangeAspect="1"/>
          </p:cNvPicPr>
          <p:nvPr/>
        </p:nvPicPr>
        <p:blipFill>
          <a:blip r:embed="rId3" cstate="print"/>
          <a:srcRect/>
          <a:stretch>
            <a:fillRect/>
          </a:stretch>
        </p:blipFill>
        <p:spPr bwMode="auto">
          <a:xfrm>
            <a:off x="8153400" y="1285875"/>
            <a:ext cx="434975" cy="330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914400"/>
            <a:ext cx="5410200" cy="4953001"/>
          </a:xfrm>
        </p:spPr>
        <p:txBody>
          <a:bodyPr/>
          <a:lstStyle/>
          <a:p>
            <a:r>
              <a:rPr lang="en-US" dirty="0"/>
              <a:t>Balances the used capacity of physical disk drives over the entire pool when new disk drives are added</a:t>
            </a:r>
          </a:p>
          <a:p>
            <a:r>
              <a:rPr lang="en-US" dirty="0"/>
              <a:t>Restripes data across all disk drives</a:t>
            </a:r>
          </a:p>
          <a:p>
            <a:pPr>
              <a:buNone/>
            </a:pPr>
            <a:endParaRPr lang="en-US" dirty="0"/>
          </a:p>
          <a:p>
            <a:pPr lvl="1"/>
            <a:endParaRPr lang="en-US" dirty="0"/>
          </a:p>
          <a:p>
            <a:endParaRPr lang="en-US" dirty="0"/>
          </a:p>
        </p:txBody>
      </p:sp>
      <p:sp>
        <p:nvSpPr>
          <p:cNvPr id="4" name="Title 3"/>
          <p:cNvSpPr>
            <a:spLocks noGrp="1"/>
          </p:cNvSpPr>
          <p:nvPr>
            <p:ph type="title"/>
          </p:nvPr>
        </p:nvSpPr>
        <p:spPr/>
        <p:txBody>
          <a:bodyPr/>
          <a:lstStyle/>
          <a:p>
            <a:r>
              <a:rPr lang="en-US" dirty="0"/>
              <a:t>Thin Pool Rebalancing</a:t>
            </a:r>
          </a:p>
        </p:txBody>
      </p:sp>
      <p:sp>
        <p:nvSpPr>
          <p:cNvPr id="6" name="Slide Number Placeholder 5"/>
          <p:cNvSpPr>
            <a:spLocks noGrp="1"/>
          </p:cNvSpPr>
          <p:nvPr>
            <p:ph type="sldNum" sz="quarter" idx="14"/>
          </p:nvPr>
        </p:nvSpPr>
        <p:spPr/>
        <p:txBody>
          <a:bodyPr/>
          <a:lstStyle/>
          <a:p>
            <a:pPr>
              <a:defRPr/>
            </a:pPr>
            <a:fld id="{D82361C7-9CA3-4A6E-97F2-A1FC064231A9}" type="slidenum">
              <a:rPr lang="en-US" smtClean="0"/>
              <a:pPr>
                <a:defRPr/>
              </a:pPr>
              <a:t>24</a:t>
            </a:fld>
            <a:endParaRPr lang="en-US"/>
          </a:p>
        </p:txBody>
      </p:sp>
      <p:pic>
        <p:nvPicPr>
          <p:cNvPr id="8" name="Picture 7" descr="Picture1.png"/>
          <p:cNvPicPr>
            <a:picLocks noChangeAspect="1"/>
          </p:cNvPicPr>
          <p:nvPr/>
        </p:nvPicPr>
        <p:blipFill>
          <a:blip r:embed="rId3" cstate="print"/>
          <a:stretch>
            <a:fillRect/>
          </a:stretch>
        </p:blipFill>
        <p:spPr>
          <a:xfrm>
            <a:off x="5553740" y="594670"/>
            <a:ext cx="3437860" cy="37487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914400"/>
            <a:ext cx="4495800" cy="4953001"/>
          </a:xfrm>
        </p:spPr>
        <p:txBody>
          <a:bodyPr/>
          <a:lstStyle/>
          <a:p>
            <a:r>
              <a:rPr lang="en-US" dirty="0"/>
              <a:t>Hypervisor performs virtual provisioning to create virtual disks for VMs</a:t>
            </a:r>
          </a:p>
          <a:p>
            <a:pPr lvl="1"/>
            <a:r>
              <a:rPr lang="en-US" dirty="0"/>
              <a:t>Virtual machine sees full logical disk size at all times</a:t>
            </a:r>
          </a:p>
          <a:p>
            <a:r>
              <a:rPr lang="en-US" dirty="0"/>
              <a:t>Hypervisor allocates storage space to the virtual disk only when VM requires storage space</a:t>
            </a:r>
            <a:endParaRPr lang="en-US" dirty="0">
              <a:solidFill>
                <a:schemeClr val="tx1"/>
              </a:solidFill>
            </a:endParaRPr>
          </a:p>
          <a:p>
            <a:pPr lvl="1"/>
            <a:r>
              <a:rPr lang="en-US" dirty="0"/>
              <a:t>Eliminates the need to overprovision virtual disks</a:t>
            </a:r>
          </a:p>
          <a:p>
            <a:pPr>
              <a:buNone/>
            </a:pPr>
            <a:endParaRPr lang="en-US" dirty="0"/>
          </a:p>
        </p:txBody>
      </p:sp>
      <p:sp>
        <p:nvSpPr>
          <p:cNvPr id="4" name="Title 3"/>
          <p:cNvSpPr>
            <a:spLocks noGrp="1"/>
          </p:cNvSpPr>
          <p:nvPr>
            <p:ph type="title"/>
          </p:nvPr>
        </p:nvSpPr>
        <p:spPr/>
        <p:txBody>
          <a:bodyPr/>
          <a:lstStyle/>
          <a:p>
            <a:r>
              <a:rPr lang="en-US" dirty="0"/>
              <a:t>Virtual Provisioning at Compute</a:t>
            </a:r>
          </a:p>
        </p:txBody>
      </p:sp>
      <p:sp>
        <p:nvSpPr>
          <p:cNvPr id="6" name="Slide Number Placeholder 5"/>
          <p:cNvSpPr>
            <a:spLocks noGrp="1"/>
          </p:cNvSpPr>
          <p:nvPr>
            <p:ph type="sldNum" sz="quarter" idx="14"/>
          </p:nvPr>
        </p:nvSpPr>
        <p:spPr/>
        <p:txBody>
          <a:bodyPr/>
          <a:lstStyle/>
          <a:p>
            <a:pPr>
              <a:defRPr/>
            </a:pPr>
            <a:fld id="{F6773B01-4140-4737-A600-00C5477C65A7}" type="slidenum">
              <a:rPr lang="en-US" smtClean="0"/>
              <a:pPr>
                <a:defRPr/>
              </a:pPr>
              <a:t>25</a:t>
            </a:fld>
            <a:endParaRPr lang="en-US"/>
          </a:p>
        </p:txBody>
      </p:sp>
      <p:sp>
        <p:nvSpPr>
          <p:cNvPr id="8" name="AutoShape 50"/>
          <p:cNvSpPr>
            <a:spLocks noChangeArrowheads="1"/>
          </p:cNvSpPr>
          <p:nvPr/>
        </p:nvSpPr>
        <p:spPr bwMode="gray">
          <a:xfrm>
            <a:off x="4899742" y="914400"/>
            <a:ext cx="4031225" cy="1026807"/>
          </a:xfrm>
          <a:prstGeom prst="roundRect">
            <a:avLst>
              <a:gd name="adj" fmla="val 10542"/>
            </a:avLst>
          </a:prstGeom>
          <a:noFill/>
          <a:ln w="12700" algn="ctr">
            <a:noFill/>
            <a:round/>
            <a:headEnd/>
            <a:tailEnd/>
          </a:ln>
        </p:spPr>
        <p:txBody>
          <a:bodyPr wrap="none" anchor="ctr"/>
          <a:lstStyle/>
          <a:p>
            <a:pPr>
              <a:lnSpc>
                <a:spcPct val="90000"/>
              </a:lnSpc>
            </a:pPr>
            <a:endParaRPr lang="en-US" sz="1900" b="1">
              <a:solidFill>
                <a:schemeClr val="bg1"/>
              </a:solidFill>
              <a:latin typeface="Calibri" pitchFamily="34" charset="0"/>
              <a:ea typeface="Arial Unicode MS" pitchFamily="34" charset="-128"/>
              <a:cs typeface="Arial Unicode MS" pitchFamily="34" charset="-128"/>
            </a:endParaRPr>
          </a:p>
        </p:txBody>
      </p:sp>
      <p:sp>
        <p:nvSpPr>
          <p:cNvPr id="9" name="AutoShape 84"/>
          <p:cNvSpPr>
            <a:spLocks noChangeArrowheads="1"/>
          </p:cNvSpPr>
          <p:nvPr/>
        </p:nvSpPr>
        <p:spPr bwMode="gray">
          <a:xfrm>
            <a:off x="4876800" y="1965251"/>
            <a:ext cx="4114800" cy="3063949"/>
          </a:xfrm>
          <a:prstGeom prst="roundRect">
            <a:avLst>
              <a:gd name="adj" fmla="val 5569"/>
            </a:avLst>
          </a:prstGeom>
          <a:solidFill>
            <a:srgbClr val="DFDFDF"/>
          </a:solidFill>
          <a:ln w="19050" algn="ctr">
            <a:solidFill>
              <a:schemeClr val="tx2"/>
            </a:solidFill>
            <a:prstDash val="sysDash"/>
            <a:round/>
            <a:headEnd/>
            <a:tailEnd/>
          </a:ln>
        </p:spPr>
        <p:txBody>
          <a:bodyPr wrap="none" anchor="ctr"/>
          <a:lstStyle/>
          <a:p>
            <a:pPr>
              <a:lnSpc>
                <a:spcPct val="90000"/>
              </a:lnSpc>
              <a:defRPr/>
            </a:pPr>
            <a:endParaRPr lang="en-US" sz="1900" b="1">
              <a:solidFill>
                <a:schemeClr val="bg1"/>
              </a:solidFill>
              <a:latin typeface="Calibri" pitchFamily="34" charset="0"/>
              <a:ea typeface="Arial Unicode MS" pitchFamily="34" charset="-128"/>
              <a:cs typeface="Arial Unicode MS" pitchFamily="34" charset="-128"/>
            </a:endParaRPr>
          </a:p>
        </p:txBody>
      </p:sp>
      <p:sp>
        <p:nvSpPr>
          <p:cNvPr id="10" name="AutoShape 13"/>
          <p:cNvSpPr>
            <a:spLocks noChangeArrowheads="1"/>
          </p:cNvSpPr>
          <p:nvPr/>
        </p:nvSpPr>
        <p:spPr bwMode="gray">
          <a:xfrm>
            <a:off x="5206181" y="4327190"/>
            <a:ext cx="3423264" cy="429958"/>
          </a:xfrm>
          <a:prstGeom prst="roundRect">
            <a:avLst>
              <a:gd name="adj" fmla="val 50000"/>
            </a:avLst>
          </a:prstGeom>
          <a:gradFill rotWithShape="1">
            <a:gsLst>
              <a:gs pos="0">
                <a:schemeClr val="tx1"/>
              </a:gs>
              <a:gs pos="100000">
                <a:schemeClr val="tx1">
                  <a:gamma/>
                  <a:shade val="0"/>
                  <a:invGamma/>
                  <a:alpha val="0"/>
                </a:schemeClr>
              </a:gs>
            </a:gsLst>
            <a:path path="shape">
              <a:fillToRect l="50000" t="50000" r="50000" b="50000"/>
            </a:path>
          </a:gradFill>
          <a:ln w="9525">
            <a:noFill/>
            <a:round/>
            <a:headEnd/>
            <a:tailEnd/>
          </a:ln>
          <a:effectLst/>
        </p:spPr>
        <p:txBody>
          <a:bodyPr wrap="none" anchor="ctr"/>
          <a:lstStyle/>
          <a:p>
            <a:pPr algn="r">
              <a:lnSpc>
                <a:spcPct val="90000"/>
              </a:lnSpc>
              <a:spcAft>
                <a:spcPct val="10000"/>
              </a:spcAft>
              <a:defRPr/>
            </a:pPr>
            <a:endParaRPr lang="en-US" sz="1900" b="1" dirty="0">
              <a:solidFill>
                <a:schemeClr val="bg1"/>
              </a:solidFill>
              <a:latin typeface="Calibri" pitchFamily="34" charset="0"/>
              <a:ea typeface="Arial Unicode MS" pitchFamily="34" charset="-128"/>
            </a:endParaRPr>
          </a:p>
        </p:txBody>
      </p:sp>
      <p:sp>
        <p:nvSpPr>
          <p:cNvPr id="11" name="AutoShape 25"/>
          <p:cNvSpPr>
            <a:spLocks noChangeArrowheads="1"/>
          </p:cNvSpPr>
          <p:nvPr/>
        </p:nvSpPr>
        <p:spPr bwMode="gray">
          <a:xfrm>
            <a:off x="5137355" y="3477174"/>
            <a:ext cx="3577302" cy="1141369"/>
          </a:xfrm>
          <a:prstGeom prst="roundRect">
            <a:avLst>
              <a:gd name="adj" fmla="val 10917"/>
            </a:avLst>
          </a:prstGeom>
          <a:solidFill>
            <a:schemeClr val="bg1">
              <a:lumMod val="65000"/>
            </a:schemeClr>
          </a:solidFill>
          <a:ln w="190500" algn="ctr">
            <a:noFill/>
            <a:round/>
            <a:headEnd/>
            <a:tailEnd/>
          </a:ln>
        </p:spPr>
        <p:txBody>
          <a:bodyPr wrap="none" anchor="ctr"/>
          <a:lstStyle/>
          <a:p>
            <a:endParaRPr lang="en-US" sz="2700">
              <a:latin typeface="Calibri" pitchFamily="34" charset="0"/>
              <a:ea typeface="Arial Unicode MS" pitchFamily="34" charset="-128"/>
              <a:cs typeface="Arial Unicode MS" pitchFamily="34" charset="-128"/>
            </a:endParaRPr>
          </a:p>
        </p:txBody>
      </p:sp>
      <p:sp>
        <p:nvSpPr>
          <p:cNvPr id="12" name="AutoShape 41"/>
          <p:cNvSpPr>
            <a:spLocks noChangeArrowheads="1"/>
          </p:cNvSpPr>
          <p:nvPr/>
        </p:nvSpPr>
        <p:spPr bwMode="gray">
          <a:xfrm>
            <a:off x="5204542" y="3552135"/>
            <a:ext cx="3446207" cy="278623"/>
          </a:xfrm>
          <a:prstGeom prst="roundRect">
            <a:avLst>
              <a:gd name="adj" fmla="val 26241"/>
            </a:avLst>
          </a:prstGeom>
          <a:gradFill rotWithShape="1">
            <a:gsLst>
              <a:gs pos="0">
                <a:schemeClr val="bg1">
                  <a:alpha val="29999"/>
                </a:schemeClr>
              </a:gs>
              <a:gs pos="100000">
                <a:srgbClr val="FFFFFF">
                  <a:alpha val="0"/>
                </a:srgbClr>
              </a:gs>
            </a:gsLst>
            <a:lin ang="5400000" scaled="1"/>
          </a:gradFill>
          <a:ln w="9525">
            <a:noFill/>
            <a:round/>
            <a:headEnd/>
            <a:tailEnd/>
          </a:ln>
        </p:spPr>
        <p:txBody>
          <a:bodyPr wrap="none" anchor="ctr"/>
          <a:lstStyle/>
          <a:p>
            <a:pPr>
              <a:lnSpc>
                <a:spcPct val="90000"/>
              </a:lnSpc>
              <a:spcAft>
                <a:spcPct val="10000"/>
              </a:spcAft>
            </a:pPr>
            <a:endParaRPr lang="en-US" sz="1900" b="1">
              <a:solidFill>
                <a:schemeClr val="bg1"/>
              </a:solidFill>
              <a:latin typeface="Calibri" pitchFamily="34" charset="0"/>
              <a:ea typeface="Arial Unicode MS" pitchFamily="34" charset="-128"/>
              <a:cs typeface="Arial Unicode MS" pitchFamily="34" charset="-128"/>
            </a:endParaRPr>
          </a:p>
        </p:txBody>
      </p:sp>
      <p:sp>
        <p:nvSpPr>
          <p:cNvPr id="13" name="Rectangle 56"/>
          <p:cNvSpPr>
            <a:spLocks noChangeArrowheads="1"/>
          </p:cNvSpPr>
          <p:nvPr/>
        </p:nvSpPr>
        <p:spPr bwMode="auto">
          <a:xfrm>
            <a:off x="5361858" y="3969363"/>
            <a:ext cx="930787" cy="298541"/>
          </a:xfrm>
          <a:prstGeom prst="rect">
            <a:avLst/>
          </a:prstGeom>
          <a:noFill/>
          <a:ln w="9525">
            <a:noFill/>
            <a:miter lim="800000"/>
            <a:headEnd/>
            <a:tailEnd/>
          </a:ln>
        </p:spPr>
        <p:txBody>
          <a:bodyPr lIns="128013" tIns="64007" rIns="128013" bIns="64007">
            <a:spAutoFit/>
          </a:bodyPr>
          <a:lstStyle/>
          <a:p>
            <a:r>
              <a:rPr lang="en-US" sz="1100" dirty="0">
                <a:latin typeface="Calibri" pitchFamily="34" charset="0"/>
                <a:ea typeface="Arial Unicode MS" pitchFamily="34" charset="-128"/>
                <a:cs typeface="Arial Unicode MS" pitchFamily="34" charset="-128"/>
              </a:rPr>
              <a:t>20GB</a:t>
            </a:r>
          </a:p>
        </p:txBody>
      </p:sp>
      <p:sp>
        <p:nvSpPr>
          <p:cNvPr id="14" name="Rectangle 58"/>
          <p:cNvSpPr>
            <a:spLocks noChangeArrowheads="1"/>
          </p:cNvSpPr>
          <p:nvPr/>
        </p:nvSpPr>
        <p:spPr bwMode="auto">
          <a:xfrm>
            <a:off x="7787148" y="4240915"/>
            <a:ext cx="786581" cy="298541"/>
          </a:xfrm>
          <a:prstGeom prst="rect">
            <a:avLst/>
          </a:prstGeom>
          <a:noFill/>
          <a:ln w="9525">
            <a:noFill/>
            <a:miter lim="800000"/>
            <a:headEnd/>
            <a:tailEnd/>
          </a:ln>
        </p:spPr>
        <p:txBody>
          <a:bodyPr lIns="128013" tIns="64007" rIns="128013" bIns="64007">
            <a:spAutoFit/>
          </a:bodyPr>
          <a:lstStyle/>
          <a:p>
            <a:r>
              <a:rPr lang="en-US" sz="1100" dirty="0">
                <a:latin typeface="Calibri" pitchFamily="34" charset="0"/>
                <a:ea typeface="Arial Unicode MS" pitchFamily="34" charset="-128"/>
                <a:cs typeface="Arial Unicode MS" pitchFamily="34" charset="-128"/>
              </a:rPr>
              <a:t>100GB</a:t>
            </a:r>
          </a:p>
        </p:txBody>
      </p:sp>
      <p:cxnSp>
        <p:nvCxnSpPr>
          <p:cNvPr id="15" name="AutoShape 55"/>
          <p:cNvCxnSpPr>
            <a:cxnSpLocks noChangeShapeType="1"/>
          </p:cNvCxnSpPr>
          <p:nvPr/>
        </p:nvCxnSpPr>
        <p:spPr bwMode="auto">
          <a:xfrm rot="5400000">
            <a:off x="4930048" y="2554322"/>
            <a:ext cx="1466665" cy="0"/>
          </a:xfrm>
          <a:prstGeom prst="bentConnector3">
            <a:avLst>
              <a:gd name="adj1" fmla="val 50000"/>
            </a:avLst>
          </a:prstGeom>
          <a:noFill/>
          <a:ln w="31750">
            <a:solidFill>
              <a:schemeClr val="tx1"/>
            </a:solidFill>
            <a:prstDash val="sysDot"/>
            <a:miter lim="800000"/>
            <a:headEnd/>
            <a:tailEnd type="triangle" w="med" len="med"/>
          </a:ln>
        </p:spPr>
      </p:cxnSp>
      <p:sp>
        <p:nvSpPr>
          <p:cNvPr id="17" name="Rectangle 31"/>
          <p:cNvSpPr>
            <a:spLocks noChangeArrowheads="1"/>
          </p:cNvSpPr>
          <p:nvPr/>
        </p:nvSpPr>
        <p:spPr bwMode="auto">
          <a:xfrm>
            <a:off x="6317226" y="4402149"/>
            <a:ext cx="1391264" cy="276549"/>
          </a:xfrm>
          <a:prstGeom prst="rect">
            <a:avLst/>
          </a:prstGeom>
          <a:noFill/>
          <a:ln w="9525">
            <a:noFill/>
            <a:miter lim="800000"/>
            <a:headEnd/>
            <a:tailEnd/>
          </a:ln>
        </p:spPr>
        <p:txBody>
          <a:bodyPr lIns="128013" tIns="64007" rIns="128013" bIns="64007">
            <a:spAutoFit/>
          </a:bodyPr>
          <a:lstStyle/>
          <a:p>
            <a:pPr algn="ctr">
              <a:lnSpc>
                <a:spcPct val="87000"/>
              </a:lnSpc>
              <a:buClr>
                <a:schemeClr val="tx2"/>
              </a:buClr>
              <a:buSzPct val="80000"/>
            </a:pPr>
            <a:r>
              <a:rPr lang="en-US" sz="1100" b="1" dirty="0">
                <a:solidFill>
                  <a:schemeClr val="bg1"/>
                </a:solidFill>
                <a:latin typeface="Calibri" pitchFamily="34" charset="0"/>
                <a:ea typeface="Arial Unicode MS" pitchFamily="34" charset="-128"/>
                <a:cs typeface="Arial Unicode MS" pitchFamily="34" charset="-128"/>
              </a:rPr>
              <a:t>Virtual Disks</a:t>
            </a:r>
          </a:p>
        </p:txBody>
      </p:sp>
      <p:sp>
        <p:nvSpPr>
          <p:cNvPr id="18" name="Rectangle 31"/>
          <p:cNvSpPr>
            <a:spLocks noChangeArrowheads="1"/>
          </p:cNvSpPr>
          <p:nvPr/>
        </p:nvSpPr>
        <p:spPr bwMode="auto">
          <a:xfrm>
            <a:off x="4955458" y="3290482"/>
            <a:ext cx="1391265" cy="276549"/>
          </a:xfrm>
          <a:prstGeom prst="rect">
            <a:avLst/>
          </a:prstGeom>
          <a:noFill/>
          <a:ln w="9525">
            <a:noFill/>
            <a:miter lim="800000"/>
            <a:headEnd/>
            <a:tailEnd/>
          </a:ln>
        </p:spPr>
        <p:txBody>
          <a:bodyPr lIns="128013" tIns="64007" rIns="128013" bIns="64007">
            <a:spAutoFit/>
          </a:bodyPr>
          <a:lstStyle/>
          <a:p>
            <a:pPr algn="ctr">
              <a:lnSpc>
                <a:spcPct val="87000"/>
              </a:lnSpc>
              <a:buClr>
                <a:schemeClr val="tx2"/>
              </a:buClr>
              <a:buSzPct val="80000"/>
            </a:pPr>
            <a:r>
              <a:rPr lang="en-US" sz="1100" b="1" dirty="0">
                <a:latin typeface="Calibri" pitchFamily="34" charset="0"/>
                <a:ea typeface="Arial Unicode MS" pitchFamily="34" charset="-128"/>
                <a:cs typeface="Arial Unicode MS" pitchFamily="34" charset="-128"/>
              </a:rPr>
              <a:t>Thin</a:t>
            </a:r>
          </a:p>
        </p:txBody>
      </p:sp>
      <p:cxnSp>
        <p:nvCxnSpPr>
          <p:cNvPr id="19" name="AutoShape 55"/>
          <p:cNvCxnSpPr>
            <a:cxnSpLocks noChangeShapeType="1"/>
          </p:cNvCxnSpPr>
          <p:nvPr/>
        </p:nvCxnSpPr>
        <p:spPr bwMode="auto">
          <a:xfrm rot="5400000">
            <a:off x="7447106" y="2530278"/>
            <a:ext cx="1466666" cy="0"/>
          </a:xfrm>
          <a:prstGeom prst="bentConnector3">
            <a:avLst>
              <a:gd name="adj1" fmla="val 50000"/>
            </a:avLst>
          </a:prstGeom>
          <a:noFill/>
          <a:ln w="31750">
            <a:solidFill>
              <a:schemeClr val="tx1"/>
            </a:solidFill>
            <a:prstDash val="sysDot"/>
            <a:miter lim="800000"/>
            <a:headEnd/>
            <a:tailEnd type="triangle" w="med" len="med"/>
          </a:ln>
        </p:spPr>
      </p:cxnSp>
      <p:sp>
        <p:nvSpPr>
          <p:cNvPr id="20" name="Rectangle 31"/>
          <p:cNvSpPr>
            <a:spLocks noChangeArrowheads="1"/>
          </p:cNvSpPr>
          <p:nvPr/>
        </p:nvSpPr>
        <p:spPr bwMode="auto">
          <a:xfrm>
            <a:off x="6159910" y="3290482"/>
            <a:ext cx="1391264" cy="276549"/>
          </a:xfrm>
          <a:prstGeom prst="rect">
            <a:avLst/>
          </a:prstGeom>
          <a:noFill/>
          <a:ln w="9525">
            <a:noFill/>
            <a:miter lim="800000"/>
            <a:headEnd/>
            <a:tailEnd/>
          </a:ln>
        </p:spPr>
        <p:txBody>
          <a:bodyPr lIns="128013" tIns="64007" rIns="128013" bIns="64007">
            <a:spAutoFit/>
          </a:bodyPr>
          <a:lstStyle/>
          <a:p>
            <a:pPr algn="ctr">
              <a:lnSpc>
                <a:spcPct val="87000"/>
              </a:lnSpc>
              <a:buClr>
                <a:schemeClr val="tx2"/>
              </a:buClr>
              <a:buSzPct val="80000"/>
            </a:pPr>
            <a:r>
              <a:rPr lang="en-US" sz="1100" b="1" dirty="0">
                <a:latin typeface="Calibri" pitchFamily="34" charset="0"/>
                <a:ea typeface="Arial Unicode MS" pitchFamily="34" charset="-128"/>
                <a:cs typeface="Arial Unicode MS" pitchFamily="34" charset="-128"/>
              </a:rPr>
              <a:t>Thick</a:t>
            </a:r>
          </a:p>
        </p:txBody>
      </p:sp>
      <p:sp>
        <p:nvSpPr>
          <p:cNvPr id="21" name="Rectangle 31"/>
          <p:cNvSpPr>
            <a:spLocks noChangeArrowheads="1"/>
          </p:cNvSpPr>
          <p:nvPr/>
        </p:nvSpPr>
        <p:spPr bwMode="auto">
          <a:xfrm>
            <a:off x="7497097" y="3290482"/>
            <a:ext cx="1391264" cy="276549"/>
          </a:xfrm>
          <a:prstGeom prst="rect">
            <a:avLst/>
          </a:prstGeom>
          <a:noFill/>
          <a:ln w="9525">
            <a:noFill/>
            <a:miter lim="800000"/>
            <a:headEnd/>
            <a:tailEnd/>
          </a:ln>
        </p:spPr>
        <p:txBody>
          <a:bodyPr lIns="128013" tIns="64007" rIns="128013" bIns="64007">
            <a:spAutoFit/>
          </a:bodyPr>
          <a:lstStyle/>
          <a:p>
            <a:pPr algn="ctr">
              <a:lnSpc>
                <a:spcPct val="87000"/>
              </a:lnSpc>
              <a:buClr>
                <a:schemeClr val="tx2"/>
              </a:buClr>
              <a:buSzPct val="80000"/>
            </a:pPr>
            <a:r>
              <a:rPr lang="en-US" sz="1100" b="1" dirty="0">
                <a:latin typeface="Calibri" pitchFamily="34" charset="0"/>
                <a:ea typeface="Arial Unicode MS" pitchFamily="34" charset="-128"/>
                <a:cs typeface="Arial Unicode MS" pitchFamily="34" charset="-128"/>
              </a:rPr>
              <a:t>Thin</a:t>
            </a:r>
          </a:p>
        </p:txBody>
      </p:sp>
      <p:cxnSp>
        <p:nvCxnSpPr>
          <p:cNvPr id="23" name="AutoShape 55"/>
          <p:cNvCxnSpPr>
            <a:cxnSpLocks noChangeShapeType="1"/>
          </p:cNvCxnSpPr>
          <p:nvPr/>
        </p:nvCxnSpPr>
        <p:spPr bwMode="auto">
          <a:xfrm rot="5400000">
            <a:off x="6109919" y="2530278"/>
            <a:ext cx="1466666" cy="0"/>
          </a:xfrm>
          <a:prstGeom prst="bentConnector3">
            <a:avLst>
              <a:gd name="adj1" fmla="val 50000"/>
            </a:avLst>
          </a:prstGeom>
          <a:noFill/>
          <a:ln w="31750">
            <a:solidFill>
              <a:schemeClr val="tx1"/>
            </a:solidFill>
            <a:prstDash val="sysDot"/>
            <a:miter lim="800000"/>
            <a:headEnd/>
            <a:tailEnd type="triangle" w="med" len="med"/>
          </a:ln>
        </p:spPr>
      </p:cxnSp>
      <p:sp>
        <p:nvSpPr>
          <p:cNvPr id="24" name="Rounded Rectangle 19"/>
          <p:cNvSpPr/>
          <p:nvPr/>
        </p:nvSpPr>
        <p:spPr bwMode="auto">
          <a:xfrm>
            <a:off x="4955390" y="2144726"/>
            <a:ext cx="3837622" cy="320352"/>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a:solidFill>
                <a:schemeClr val="tx1"/>
              </a:solidFill>
              <a:latin typeface="Calibri" pitchFamily="34" charset="0"/>
            </a:endParaRPr>
          </a:p>
        </p:txBody>
      </p:sp>
      <p:sp>
        <p:nvSpPr>
          <p:cNvPr id="25" name="Text Box 27"/>
          <p:cNvSpPr txBox="1">
            <a:spLocks noChangeAspect="1" noChangeArrowheads="1"/>
          </p:cNvSpPr>
          <p:nvPr/>
        </p:nvSpPr>
        <p:spPr bwMode="auto">
          <a:xfrm>
            <a:off x="5343833" y="2136385"/>
            <a:ext cx="3159432" cy="323883"/>
          </a:xfrm>
          <a:prstGeom prst="rect">
            <a:avLst/>
          </a:prstGeom>
          <a:noFill/>
          <a:ln w="9525">
            <a:noFill/>
            <a:miter lim="800000"/>
            <a:headEnd/>
            <a:tailEnd/>
          </a:ln>
        </p:spPr>
        <p:txBody>
          <a:bodyPr lIns="128013" tIns="64007" rIns="128013" bIns="64007"/>
          <a:lstStyle/>
          <a:p>
            <a:pPr algn="ctr">
              <a:lnSpc>
                <a:spcPct val="85000"/>
              </a:lnSpc>
            </a:pPr>
            <a:r>
              <a:rPr lang="en-US" b="1" dirty="0">
                <a:solidFill>
                  <a:schemeClr val="bg1"/>
                </a:solidFill>
                <a:latin typeface="Calibri" pitchFamily="34" charset="0"/>
                <a:ea typeface="Arial Unicode MS" pitchFamily="34" charset="-128"/>
                <a:cs typeface="Arial Unicode MS" pitchFamily="34" charset="-128"/>
              </a:rPr>
              <a:t>Hypervisor</a:t>
            </a:r>
          </a:p>
        </p:txBody>
      </p:sp>
      <p:pic>
        <p:nvPicPr>
          <p:cNvPr id="26" name="Picture 25" descr="Red Storage.png"/>
          <p:cNvPicPr>
            <a:picLocks noChangeAspect="1"/>
          </p:cNvPicPr>
          <p:nvPr/>
        </p:nvPicPr>
        <p:blipFill>
          <a:blip r:embed="rId3" cstate="print"/>
          <a:srcRect/>
          <a:stretch>
            <a:fillRect/>
          </a:stretch>
        </p:blipFill>
        <p:spPr bwMode="auto">
          <a:xfrm>
            <a:off x="6459793" y="3612951"/>
            <a:ext cx="827549" cy="356412"/>
          </a:xfrm>
          <a:prstGeom prst="rect">
            <a:avLst/>
          </a:prstGeom>
          <a:noFill/>
          <a:ln w="9525">
            <a:noFill/>
            <a:miter lim="800000"/>
            <a:headEnd/>
            <a:tailEnd/>
          </a:ln>
        </p:spPr>
      </p:pic>
      <p:sp>
        <p:nvSpPr>
          <p:cNvPr id="27" name="Rectangle 56"/>
          <p:cNvSpPr>
            <a:spLocks noChangeArrowheads="1"/>
          </p:cNvSpPr>
          <p:nvPr/>
        </p:nvSpPr>
        <p:spPr bwMode="auto">
          <a:xfrm>
            <a:off x="6528619" y="3714783"/>
            <a:ext cx="707922" cy="298541"/>
          </a:xfrm>
          <a:prstGeom prst="rect">
            <a:avLst/>
          </a:prstGeom>
          <a:noFill/>
          <a:ln w="9525">
            <a:noFill/>
            <a:miter lim="800000"/>
            <a:headEnd/>
            <a:tailEnd/>
          </a:ln>
        </p:spPr>
        <p:txBody>
          <a:bodyPr lIns="128013" tIns="64007" rIns="128013" bIns="64007">
            <a:spAutoFit/>
          </a:bodyPr>
          <a:lstStyle/>
          <a:p>
            <a:r>
              <a:rPr lang="en-US" sz="1100" b="1" dirty="0">
                <a:latin typeface="Calibri" pitchFamily="34" charset="0"/>
                <a:ea typeface="Arial Unicode MS" pitchFamily="34" charset="-128"/>
                <a:cs typeface="Arial Unicode MS" pitchFamily="34" charset="-128"/>
              </a:rPr>
              <a:t>20GB</a:t>
            </a:r>
          </a:p>
        </p:txBody>
      </p:sp>
      <p:pic>
        <p:nvPicPr>
          <p:cNvPr id="28" name="Picture 25" descr="Red Storage.png"/>
          <p:cNvPicPr>
            <a:picLocks noChangeAspect="1"/>
          </p:cNvPicPr>
          <p:nvPr/>
        </p:nvPicPr>
        <p:blipFill>
          <a:blip r:embed="rId3" cstate="print"/>
          <a:srcRect/>
          <a:stretch>
            <a:fillRect/>
          </a:stretch>
        </p:blipFill>
        <p:spPr bwMode="auto">
          <a:xfrm>
            <a:off x="7767484" y="3587493"/>
            <a:ext cx="786581" cy="509160"/>
          </a:xfrm>
          <a:prstGeom prst="rect">
            <a:avLst/>
          </a:prstGeom>
          <a:noFill/>
          <a:ln w="9525">
            <a:noFill/>
            <a:miter lim="800000"/>
            <a:headEnd/>
            <a:tailEnd/>
          </a:ln>
        </p:spPr>
      </p:pic>
      <p:sp>
        <p:nvSpPr>
          <p:cNvPr id="29" name="Can 35"/>
          <p:cNvSpPr>
            <a:spLocks noChangeArrowheads="1"/>
          </p:cNvSpPr>
          <p:nvPr/>
        </p:nvSpPr>
        <p:spPr bwMode="auto">
          <a:xfrm>
            <a:off x="7746181" y="3595979"/>
            <a:ext cx="814438" cy="899517"/>
          </a:xfrm>
          <a:prstGeom prst="can">
            <a:avLst>
              <a:gd name="adj" fmla="val 19035"/>
            </a:avLst>
          </a:prstGeom>
          <a:noFill/>
          <a:ln w="25400" algn="ctr">
            <a:solidFill>
              <a:schemeClr val="bg2">
                <a:lumMod val="40000"/>
                <a:lumOff val="60000"/>
              </a:schemeClr>
            </a:solidFill>
            <a:prstDash val="sysDash"/>
            <a:round/>
            <a:headEnd/>
            <a:tailEnd/>
          </a:ln>
        </p:spPr>
        <p:txBody>
          <a:bodyPr wrap="none" lIns="128013" tIns="64007" rIns="128013" bIns="64007" anchor="ctr"/>
          <a:lstStyle/>
          <a:p>
            <a:endParaRPr lang="en-US" sz="1900">
              <a:latin typeface="Calibri" pitchFamily="34" charset="0"/>
              <a:ea typeface="Arial Unicode MS" pitchFamily="34" charset="-128"/>
              <a:cs typeface="Arial Unicode MS" pitchFamily="34" charset="-128"/>
            </a:endParaRPr>
          </a:p>
        </p:txBody>
      </p:sp>
      <p:sp>
        <p:nvSpPr>
          <p:cNvPr id="30" name="Rectangle 56"/>
          <p:cNvSpPr>
            <a:spLocks noChangeArrowheads="1"/>
          </p:cNvSpPr>
          <p:nvPr/>
        </p:nvSpPr>
        <p:spPr bwMode="auto">
          <a:xfrm>
            <a:off x="7836309" y="3774185"/>
            <a:ext cx="707922" cy="298541"/>
          </a:xfrm>
          <a:prstGeom prst="rect">
            <a:avLst/>
          </a:prstGeom>
          <a:noFill/>
          <a:ln w="9525">
            <a:noFill/>
            <a:miter lim="800000"/>
            <a:headEnd/>
            <a:tailEnd/>
          </a:ln>
        </p:spPr>
        <p:txBody>
          <a:bodyPr lIns="128013" tIns="64007" rIns="128013" bIns="64007">
            <a:spAutoFit/>
          </a:bodyPr>
          <a:lstStyle/>
          <a:p>
            <a:r>
              <a:rPr lang="en-US" sz="1100" b="1" dirty="0">
                <a:latin typeface="Calibri" pitchFamily="34" charset="0"/>
                <a:ea typeface="Arial Unicode MS" pitchFamily="34" charset="-128"/>
                <a:cs typeface="Arial Unicode MS" pitchFamily="34" charset="-128"/>
              </a:rPr>
              <a:t>40GB</a:t>
            </a:r>
          </a:p>
        </p:txBody>
      </p:sp>
      <p:pic>
        <p:nvPicPr>
          <p:cNvPr id="34" name="Picture 25" descr="Red Storage.png"/>
          <p:cNvPicPr>
            <a:picLocks noChangeAspect="1"/>
          </p:cNvPicPr>
          <p:nvPr/>
        </p:nvPicPr>
        <p:blipFill>
          <a:blip r:embed="rId3" cstate="print"/>
          <a:srcRect/>
          <a:stretch>
            <a:fillRect/>
          </a:stretch>
        </p:blipFill>
        <p:spPr bwMode="auto">
          <a:xfrm>
            <a:off x="5307781" y="3629923"/>
            <a:ext cx="827548" cy="220636"/>
          </a:xfrm>
          <a:prstGeom prst="rect">
            <a:avLst/>
          </a:prstGeom>
          <a:noFill/>
          <a:ln w="9525">
            <a:noFill/>
            <a:miter lim="800000"/>
            <a:headEnd/>
            <a:tailEnd/>
          </a:ln>
        </p:spPr>
      </p:pic>
      <p:sp>
        <p:nvSpPr>
          <p:cNvPr id="35" name="Text Box 55"/>
          <p:cNvSpPr txBox="1">
            <a:spLocks noChangeArrowheads="1"/>
          </p:cNvSpPr>
          <p:nvPr/>
        </p:nvSpPr>
        <p:spPr bwMode="auto">
          <a:xfrm>
            <a:off x="5427406" y="3663867"/>
            <a:ext cx="543861" cy="267764"/>
          </a:xfrm>
          <a:prstGeom prst="rect">
            <a:avLst/>
          </a:prstGeom>
          <a:noFill/>
          <a:ln w="9525" algn="ctr">
            <a:noFill/>
            <a:miter lim="800000"/>
            <a:headEnd/>
            <a:tailEnd/>
          </a:ln>
        </p:spPr>
        <p:txBody>
          <a:bodyPr wrap="none" lIns="128013" tIns="64007" rIns="128013" bIns="64007">
            <a:spAutoFit/>
          </a:bodyPr>
          <a:lstStyle/>
          <a:p>
            <a:pPr>
              <a:lnSpc>
                <a:spcPct val="90000"/>
              </a:lnSpc>
            </a:pPr>
            <a:r>
              <a:rPr lang="en-US" sz="1000" b="1">
                <a:latin typeface="Calibri" pitchFamily="34" charset="0"/>
                <a:ea typeface="Arial Unicode MS" pitchFamily="34" charset="-128"/>
                <a:cs typeface="Arial Unicode MS" pitchFamily="34" charset="-128"/>
              </a:rPr>
              <a:t>10GB</a:t>
            </a:r>
          </a:p>
        </p:txBody>
      </p:sp>
      <p:sp>
        <p:nvSpPr>
          <p:cNvPr id="36" name="Can 30"/>
          <p:cNvSpPr>
            <a:spLocks noChangeArrowheads="1"/>
          </p:cNvSpPr>
          <p:nvPr/>
        </p:nvSpPr>
        <p:spPr bwMode="auto">
          <a:xfrm>
            <a:off x="5299587" y="3612951"/>
            <a:ext cx="839019" cy="360656"/>
          </a:xfrm>
          <a:prstGeom prst="can">
            <a:avLst>
              <a:gd name="adj" fmla="val 26769"/>
            </a:avLst>
          </a:prstGeom>
          <a:noFill/>
          <a:ln w="25400" algn="ctr">
            <a:solidFill>
              <a:schemeClr val="bg2">
                <a:lumMod val="40000"/>
                <a:lumOff val="60000"/>
              </a:schemeClr>
            </a:solidFill>
            <a:prstDash val="sysDash"/>
            <a:round/>
            <a:headEnd/>
            <a:tailEnd/>
          </a:ln>
        </p:spPr>
        <p:txBody>
          <a:bodyPr wrap="none" lIns="128013" tIns="64007" rIns="128013" bIns="64007" anchor="ctr"/>
          <a:lstStyle/>
          <a:p>
            <a:endParaRPr lang="en-US" sz="1900">
              <a:latin typeface="Calibri" pitchFamily="34" charset="0"/>
              <a:ea typeface="Arial Unicode MS" pitchFamily="34" charset="-128"/>
              <a:cs typeface="Arial Unicode MS" pitchFamily="34" charset="-128"/>
            </a:endParaRPr>
          </a:p>
        </p:txBody>
      </p:sp>
      <p:grpSp>
        <p:nvGrpSpPr>
          <p:cNvPr id="37" name="Group 39"/>
          <p:cNvGrpSpPr/>
          <p:nvPr/>
        </p:nvGrpSpPr>
        <p:grpSpPr>
          <a:xfrm>
            <a:off x="5270090" y="918643"/>
            <a:ext cx="786581" cy="886788"/>
            <a:chOff x="2895600" y="941388"/>
            <a:chExt cx="871538" cy="1120775"/>
          </a:xfrm>
        </p:grpSpPr>
        <p:pic>
          <p:nvPicPr>
            <p:cNvPr id="44" name="Picture 78" descr="VM.png"/>
            <p:cNvPicPr>
              <a:picLocks noChangeAspect="1"/>
            </p:cNvPicPr>
            <p:nvPr/>
          </p:nvPicPr>
          <p:blipFill>
            <a:blip r:embed="rId4" cstate="print"/>
            <a:srcRect/>
            <a:stretch>
              <a:fillRect/>
            </a:stretch>
          </p:blipFill>
          <p:spPr bwMode="auto">
            <a:xfrm>
              <a:off x="2895600" y="941388"/>
              <a:ext cx="871538" cy="1120775"/>
            </a:xfrm>
            <a:prstGeom prst="rect">
              <a:avLst/>
            </a:prstGeom>
            <a:noFill/>
            <a:ln w="9525">
              <a:noFill/>
              <a:miter lim="800000"/>
              <a:headEnd/>
              <a:tailEnd/>
            </a:ln>
          </p:spPr>
        </p:pic>
        <p:pic>
          <p:nvPicPr>
            <p:cNvPr id="45" name="Picture 10" descr="AP_OS Single.png"/>
            <p:cNvPicPr>
              <a:picLocks noChangeAspect="1"/>
            </p:cNvPicPr>
            <p:nvPr/>
          </p:nvPicPr>
          <p:blipFill>
            <a:blip r:embed="rId5" cstate="print"/>
            <a:srcRect/>
            <a:stretch>
              <a:fillRect/>
            </a:stretch>
          </p:blipFill>
          <p:spPr bwMode="auto">
            <a:xfrm>
              <a:off x="3098800" y="1017588"/>
              <a:ext cx="474663" cy="766762"/>
            </a:xfrm>
            <a:prstGeom prst="rect">
              <a:avLst/>
            </a:prstGeom>
            <a:noFill/>
            <a:ln w="9525">
              <a:noFill/>
              <a:miter lim="800000"/>
              <a:headEnd/>
              <a:tailEnd/>
            </a:ln>
          </p:spPr>
        </p:pic>
      </p:grpSp>
      <p:grpSp>
        <p:nvGrpSpPr>
          <p:cNvPr id="38" name="Group 40"/>
          <p:cNvGrpSpPr/>
          <p:nvPr/>
        </p:nvGrpSpPr>
        <p:grpSpPr>
          <a:xfrm>
            <a:off x="6449961" y="918643"/>
            <a:ext cx="786581" cy="886788"/>
            <a:chOff x="2895600" y="941388"/>
            <a:chExt cx="871538" cy="1120775"/>
          </a:xfrm>
        </p:grpSpPr>
        <p:pic>
          <p:nvPicPr>
            <p:cNvPr id="42" name="Picture 78" descr="VM.png"/>
            <p:cNvPicPr>
              <a:picLocks noChangeAspect="1"/>
            </p:cNvPicPr>
            <p:nvPr/>
          </p:nvPicPr>
          <p:blipFill>
            <a:blip r:embed="rId4" cstate="print"/>
            <a:srcRect/>
            <a:stretch>
              <a:fillRect/>
            </a:stretch>
          </p:blipFill>
          <p:spPr bwMode="auto">
            <a:xfrm>
              <a:off x="2895600" y="941388"/>
              <a:ext cx="871538" cy="1120775"/>
            </a:xfrm>
            <a:prstGeom prst="rect">
              <a:avLst/>
            </a:prstGeom>
            <a:noFill/>
            <a:ln w="9525">
              <a:noFill/>
              <a:miter lim="800000"/>
              <a:headEnd/>
              <a:tailEnd/>
            </a:ln>
          </p:spPr>
        </p:pic>
        <p:pic>
          <p:nvPicPr>
            <p:cNvPr id="43" name="Picture 10" descr="AP_OS Single.png"/>
            <p:cNvPicPr>
              <a:picLocks noChangeAspect="1"/>
            </p:cNvPicPr>
            <p:nvPr/>
          </p:nvPicPr>
          <p:blipFill>
            <a:blip r:embed="rId5" cstate="print"/>
            <a:srcRect/>
            <a:stretch>
              <a:fillRect/>
            </a:stretch>
          </p:blipFill>
          <p:spPr bwMode="auto">
            <a:xfrm>
              <a:off x="3098800" y="1017588"/>
              <a:ext cx="474663" cy="766762"/>
            </a:xfrm>
            <a:prstGeom prst="rect">
              <a:avLst/>
            </a:prstGeom>
            <a:noFill/>
            <a:ln w="9525">
              <a:noFill/>
              <a:miter lim="800000"/>
              <a:headEnd/>
              <a:tailEnd/>
            </a:ln>
          </p:spPr>
        </p:pic>
      </p:grpSp>
      <p:grpSp>
        <p:nvGrpSpPr>
          <p:cNvPr id="39" name="Group 43"/>
          <p:cNvGrpSpPr/>
          <p:nvPr/>
        </p:nvGrpSpPr>
        <p:grpSpPr>
          <a:xfrm>
            <a:off x="7787148" y="918643"/>
            <a:ext cx="786581" cy="886788"/>
            <a:chOff x="2895600" y="941388"/>
            <a:chExt cx="871538" cy="1120775"/>
          </a:xfrm>
        </p:grpSpPr>
        <p:pic>
          <p:nvPicPr>
            <p:cNvPr id="40" name="Picture 78" descr="VM.png"/>
            <p:cNvPicPr>
              <a:picLocks noChangeAspect="1"/>
            </p:cNvPicPr>
            <p:nvPr/>
          </p:nvPicPr>
          <p:blipFill>
            <a:blip r:embed="rId4" cstate="print"/>
            <a:srcRect/>
            <a:stretch>
              <a:fillRect/>
            </a:stretch>
          </p:blipFill>
          <p:spPr bwMode="auto">
            <a:xfrm>
              <a:off x="2895600" y="941388"/>
              <a:ext cx="871538" cy="1120775"/>
            </a:xfrm>
            <a:prstGeom prst="rect">
              <a:avLst/>
            </a:prstGeom>
            <a:noFill/>
            <a:ln w="9525">
              <a:noFill/>
              <a:miter lim="800000"/>
              <a:headEnd/>
              <a:tailEnd/>
            </a:ln>
          </p:spPr>
        </p:pic>
        <p:pic>
          <p:nvPicPr>
            <p:cNvPr id="41" name="Picture 10" descr="AP_OS Single.png"/>
            <p:cNvPicPr>
              <a:picLocks noChangeAspect="1"/>
            </p:cNvPicPr>
            <p:nvPr/>
          </p:nvPicPr>
          <p:blipFill>
            <a:blip r:embed="rId5" cstate="print"/>
            <a:srcRect/>
            <a:stretch>
              <a:fillRect/>
            </a:stretch>
          </p:blipFill>
          <p:spPr bwMode="auto">
            <a:xfrm>
              <a:off x="3098800" y="1017588"/>
              <a:ext cx="474663" cy="766762"/>
            </a:xfrm>
            <a:prstGeom prst="rect">
              <a:avLst/>
            </a:prstGeom>
            <a:noFill/>
            <a:ln w="9525">
              <a:noFill/>
              <a:miter lim="800000"/>
              <a:headEnd/>
              <a:tailEnd/>
            </a:ln>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Virtual Provisioning Benefits</a:t>
            </a:r>
          </a:p>
        </p:txBody>
      </p:sp>
      <p:sp>
        <p:nvSpPr>
          <p:cNvPr id="8" name="Content Placeholder 7"/>
          <p:cNvSpPr>
            <a:spLocks noGrp="1"/>
          </p:cNvSpPr>
          <p:nvPr>
            <p:ph idx="1"/>
          </p:nvPr>
        </p:nvSpPr>
        <p:spPr/>
        <p:txBody>
          <a:bodyPr/>
          <a:lstStyle/>
          <a:p>
            <a:r>
              <a:rPr lang="en-US" dirty="0"/>
              <a:t>Reduces administrative overhead</a:t>
            </a:r>
          </a:p>
          <a:p>
            <a:r>
              <a:rPr lang="en-US" dirty="0"/>
              <a:t>Improves capacity utilization</a:t>
            </a:r>
          </a:p>
          <a:p>
            <a:r>
              <a:rPr lang="en-US" dirty="0"/>
              <a:t>Reduces cost</a:t>
            </a:r>
          </a:p>
          <a:p>
            <a:r>
              <a:rPr lang="en-US" dirty="0"/>
              <a:t>Reduces downtime</a:t>
            </a:r>
          </a:p>
          <a:p>
            <a:endParaRPr lang="en-US" dirty="0"/>
          </a:p>
        </p:txBody>
      </p:sp>
      <p:sp>
        <p:nvSpPr>
          <p:cNvPr id="6" name="Slide Number Placeholder 5"/>
          <p:cNvSpPr>
            <a:spLocks noGrp="1"/>
          </p:cNvSpPr>
          <p:nvPr>
            <p:ph type="sldNum" sz="quarter" idx="11"/>
          </p:nvPr>
        </p:nvSpPr>
        <p:spPr/>
        <p:txBody>
          <a:bodyPr/>
          <a:lstStyle/>
          <a:p>
            <a:pPr>
              <a:defRPr/>
            </a:pPr>
            <a:fld id="{D82361C7-9CA3-4A6E-97F2-A1FC064231A9}"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Virtual Provisioning Best Practices</a:t>
            </a:r>
          </a:p>
        </p:txBody>
      </p:sp>
      <p:sp>
        <p:nvSpPr>
          <p:cNvPr id="8" name="Content Placeholder 7"/>
          <p:cNvSpPr>
            <a:spLocks noGrp="1"/>
          </p:cNvSpPr>
          <p:nvPr>
            <p:ph idx="1"/>
          </p:nvPr>
        </p:nvSpPr>
        <p:spPr/>
        <p:txBody>
          <a:bodyPr/>
          <a:lstStyle/>
          <a:p>
            <a:r>
              <a:rPr lang="en-US" dirty="0"/>
              <a:t>Drives in Thin pool should have same RPM</a:t>
            </a:r>
          </a:p>
          <a:p>
            <a:r>
              <a:rPr lang="en-US" dirty="0"/>
              <a:t>Drives in the Thin pool should be of same size</a:t>
            </a:r>
          </a:p>
          <a:p>
            <a:r>
              <a:rPr lang="en-US" dirty="0"/>
              <a:t>Provision Thin LUNs for applications that can tolerate some variation in performance</a:t>
            </a:r>
          </a:p>
          <a:p>
            <a:pPr>
              <a:buNone/>
            </a:pPr>
            <a:endParaRPr lang="en-US" dirty="0"/>
          </a:p>
        </p:txBody>
      </p:sp>
      <p:sp>
        <p:nvSpPr>
          <p:cNvPr id="6" name="Slide Number Placeholder 5"/>
          <p:cNvSpPr>
            <a:spLocks noGrp="1"/>
          </p:cNvSpPr>
          <p:nvPr>
            <p:ph type="sldNum" sz="quarter" idx="11"/>
          </p:nvPr>
        </p:nvSpPr>
        <p:spPr/>
        <p:txBody>
          <a:bodyPr/>
          <a:lstStyle/>
          <a:p>
            <a:pPr>
              <a:defRPr/>
            </a:pPr>
            <a:fld id="{F6773B01-4140-4737-A600-00C5477C65A7}" type="slidenum">
              <a:rPr lang="en-US" smtClean="0"/>
              <a:pPr>
                <a:defRPr/>
              </a:pPr>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6"/>
          <p:cNvSpPr>
            <a:spLocks noGrp="1"/>
          </p:cNvSpPr>
          <p:nvPr>
            <p:ph type="title"/>
          </p:nvPr>
        </p:nvSpPr>
        <p:spPr/>
        <p:txBody>
          <a:bodyPr/>
          <a:lstStyle/>
          <a:p>
            <a:r>
              <a:rPr lang="en-US" dirty="0"/>
              <a:t>Storage Virtualization</a:t>
            </a:r>
          </a:p>
        </p:txBody>
      </p:sp>
      <p:sp>
        <p:nvSpPr>
          <p:cNvPr id="24579" name="Content Placeholder 6"/>
          <p:cNvSpPr>
            <a:spLocks noGrp="1"/>
          </p:cNvSpPr>
          <p:nvPr>
            <p:ph idx="1"/>
          </p:nvPr>
        </p:nvSpPr>
        <p:spPr>
          <a:xfrm>
            <a:off x="304800" y="2895600"/>
            <a:ext cx="8458200" cy="3124200"/>
          </a:xfrm>
        </p:spPr>
        <p:txBody>
          <a:bodyPr/>
          <a:lstStyle/>
          <a:p>
            <a:r>
              <a:rPr lang="en-US" dirty="0"/>
              <a:t>Logical to physical storage mapping is performed by virtualization layer </a:t>
            </a:r>
          </a:p>
          <a:p>
            <a:r>
              <a:rPr lang="en-US" dirty="0"/>
              <a:t>Virtualization layer abstracts the identity of physical storage devices</a:t>
            </a:r>
          </a:p>
          <a:p>
            <a:pPr lvl="1"/>
            <a:r>
              <a:rPr lang="en-US" sz="2000" dirty="0"/>
              <a:t>Creates a storage pool from multiple, heterogeneous storage arrays</a:t>
            </a:r>
          </a:p>
          <a:p>
            <a:r>
              <a:rPr lang="en-US" dirty="0"/>
              <a:t>Virtual volumes are created from the storage pools and are assigned to the compute system</a:t>
            </a:r>
          </a:p>
          <a:p>
            <a:pPr>
              <a:buNone/>
            </a:pPr>
            <a:endParaRPr lang="en-US" dirty="0">
              <a:solidFill>
                <a:schemeClr val="bg2">
                  <a:lumMod val="75000"/>
                </a:schemeClr>
              </a:solidFill>
            </a:endParaRPr>
          </a:p>
        </p:txBody>
      </p:sp>
      <p:sp>
        <p:nvSpPr>
          <p:cNvPr id="6" name="Slide Number Placeholder 5"/>
          <p:cNvSpPr>
            <a:spLocks noGrp="1"/>
          </p:cNvSpPr>
          <p:nvPr>
            <p:ph type="sldNum" sz="quarter" idx="11"/>
          </p:nvPr>
        </p:nvSpPr>
        <p:spPr/>
        <p:txBody>
          <a:bodyPr/>
          <a:lstStyle/>
          <a:p>
            <a:pPr>
              <a:defRPr/>
            </a:pPr>
            <a:fld id="{17B632CC-64B2-420A-A31C-97A036EAC6EC}" type="slidenum">
              <a:rPr lang="en-US" smtClean="0"/>
              <a:pPr>
                <a:defRPr/>
              </a:pPr>
              <a:t>3</a:t>
            </a:fld>
            <a:endParaRPr lang="en-US" dirty="0"/>
          </a:p>
        </p:txBody>
      </p:sp>
      <p:grpSp>
        <p:nvGrpSpPr>
          <p:cNvPr id="9" name="Group 8"/>
          <p:cNvGrpSpPr/>
          <p:nvPr/>
        </p:nvGrpSpPr>
        <p:grpSpPr>
          <a:xfrm>
            <a:off x="381000" y="990600"/>
            <a:ext cx="7315200" cy="1676400"/>
            <a:chOff x="381000" y="990600"/>
            <a:chExt cx="7315200" cy="1676400"/>
          </a:xfrm>
        </p:grpSpPr>
        <p:sp>
          <p:nvSpPr>
            <p:cNvPr id="7" name="Rectangle 6"/>
            <p:cNvSpPr/>
            <p:nvPr/>
          </p:nvSpPr>
          <p:spPr>
            <a:xfrm>
              <a:off x="381000" y="1179512"/>
              <a:ext cx="7315200" cy="1487488"/>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297330" tIns="229108" rIns="297330" bIns="113792" spcCol="1270" anchor="ctr"/>
            <a:lstStyle/>
            <a:p>
              <a:pPr>
                <a:defRPr/>
              </a:pPr>
              <a:r>
                <a:rPr lang="en-US" sz="2000" dirty="0">
                  <a:solidFill>
                    <a:schemeClr val="tx1"/>
                  </a:solidFill>
                  <a:latin typeface="Calibri" pitchFamily="34" charset="0"/>
                </a:rPr>
                <a:t>It is the process of masking the underlying complexity of physical storage resources and presenting the logical view of these resources to compute systems.</a:t>
              </a:r>
            </a:p>
          </p:txBody>
        </p:sp>
        <p:sp>
          <p:nvSpPr>
            <p:cNvPr id="8" name="Rounded Rectangle 4"/>
            <p:cNvSpPr/>
            <p:nvPr/>
          </p:nvSpPr>
          <p:spPr>
            <a:xfrm>
              <a:off x="650450" y="990600"/>
              <a:ext cx="2397550" cy="304800"/>
            </a:xfrm>
            <a:prstGeom prst="rect">
              <a:avLst/>
            </a:prstGeom>
          </p:spPr>
          <p:style>
            <a:lnRef idx="0">
              <a:schemeClr val="accent2"/>
            </a:lnRef>
            <a:fillRef idx="3">
              <a:schemeClr val="accent2"/>
            </a:fillRef>
            <a:effectRef idx="3">
              <a:schemeClr val="accent2"/>
            </a:effectRef>
            <a:fontRef idx="minor">
              <a:schemeClr val="lt1"/>
            </a:fontRef>
          </p:style>
          <p:txBody>
            <a:bodyPr lIns="101362" tIns="0" rIns="101362" bIns="0" spcCol="1270" anchor="ctr"/>
            <a:lstStyle/>
            <a:p>
              <a:pPr algn="ctr" defTabSz="800100">
                <a:lnSpc>
                  <a:spcPct val="90000"/>
                </a:lnSpc>
                <a:spcAft>
                  <a:spcPct val="35000"/>
                </a:spcAft>
                <a:defRPr/>
              </a:pPr>
              <a:r>
                <a:rPr lang="en-US" sz="1600" b="1" dirty="0">
                  <a:solidFill>
                    <a:schemeClr val="bg1"/>
                  </a:solidFill>
                  <a:latin typeface="Calibri" pitchFamily="34" charset="0"/>
                </a:rPr>
                <a:t>Storage virtualization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Storage Virtualization</a:t>
            </a:r>
          </a:p>
        </p:txBody>
      </p:sp>
      <p:sp>
        <p:nvSpPr>
          <p:cNvPr id="3" name="Content Placeholder 2"/>
          <p:cNvSpPr>
            <a:spLocks noGrp="1"/>
          </p:cNvSpPr>
          <p:nvPr>
            <p:ph idx="1"/>
          </p:nvPr>
        </p:nvSpPr>
        <p:spPr>
          <a:xfrm>
            <a:off x="304800" y="914400"/>
            <a:ext cx="8458200" cy="5029200"/>
          </a:xfrm>
        </p:spPr>
        <p:txBody>
          <a:bodyPr/>
          <a:lstStyle/>
          <a:p>
            <a:r>
              <a:rPr lang="en-US" sz="2800" dirty="0"/>
              <a:t>Adds or removes storage without any downtime</a:t>
            </a:r>
          </a:p>
          <a:p>
            <a:r>
              <a:rPr lang="en-US" sz="2800" dirty="0"/>
              <a:t>Increases storage utilization thereby reducing TCO</a:t>
            </a:r>
          </a:p>
          <a:p>
            <a:r>
              <a:rPr lang="en-US" sz="2800" dirty="0"/>
              <a:t>Provides non-disruptive data migration between storage devices</a:t>
            </a:r>
          </a:p>
          <a:p>
            <a:r>
              <a:rPr lang="en-US" sz="2800" dirty="0"/>
              <a:t>Supports heterogeneous, multi-vendor storage platforms</a:t>
            </a:r>
          </a:p>
          <a:p>
            <a:r>
              <a:rPr lang="en-US" sz="2800" dirty="0"/>
              <a:t>Simplifies storage management</a:t>
            </a:r>
          </a:p>
          <a:p>
            <a:endParaRPr lang="en-US" dirty="0"/>
          </a:p>
        </p:txBody>
      </p:sp>
      <p:sp>
        <p:nvSpPr>
          <p:cNvPr id="6" name="Slide Number Placeholder 5"/>
          <p:cNvSpPr>
            <a:spLocks noGrp="1"/>
          </p:cNvSpPr>
          <p:nvPr>
            <p:ph type="sldNum" sz="quarter" idx="14"/>
          </p:nvPr>
        </p:nvSpPr>
        <p:spPr/>
        <p:txBody>
          <a:bodyPr/>
          <a:lstStyle/>
          <a:p>
            <a:pPr>
              <a:defRPr/>
            </a:pPr>
            <a:fld id="{895683FA-D0FB-447D-82E1-0D3AF418E355}" type="slidenum">
              <a:rPr lang="en-US" smtClean="0"/>
              <a:pPr>
                <a:defRPr/>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Virtualization at Different Layers</a:t>
            </a:r>
          </a:p>
        </p:txBody>
      </p:sp>
      <p:sp>
        <p:nvSpPr>
          <p:cNvPr id="6" name="Slide Number Placeholder 5"/>
          <p:cNvSpPr>
            <a:spLocks noGrp="1"/>
          </p:cNvSpPr>
          <p:nvPr>
            <p:ph type="sldNum" sz="quarter" idx="14"/>
          </p:nvPr>
        </p:nvSpPr>
        <p:spPr/>
        <p:txBody>
          <a:bodyPr/>
          <a:lstStyle/>
          <a:p>
            <a:pPr>
              <a:defRPr/>
            </a:pPr>
            <a:fld id="{895683FA-D0FB-447D-82E1-0D3AF418E355}" type="slidenum">
              <a:rPr lang="en-US" smtClean="0"/>
              <a:pPr>
                <a:defRPr/>
              </a:pPr>
              <a:t>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13976713"/>
              </p:ext>
            </p:extLst>
          </p:nvPr>
        </p:nvGraphicFramePr>
        <p:xfrm>
          <a:off x="838200" y="1645920"/>
          <a:ext cx="7620000" cy="3291840"/>
        </p:xfrm>
        <a:graphic>
          <a:graphicData uri="http://schemas.openxmlformats.org/drawingml/2006/table">
            <a:tbl>
              <a:tblPr firstRow="1" bandRow="1">
                <a:tableStyleId>{5C22544A-7EE6-4342-B048-85BDC9FD1C3A}</a:tableStyleId>
              </a:tblPr>
              <a:tblGrid>
                <a:gridCol w="2177143">
                  <a:extLst>
                    <a:ext uri="{9D8B030D-6E8A-4147-A177-3AD203B41FA5}">
                      <a16:colId xmlns:a16="http://schemas.microsoft.com/office/drawing/2014/main" val="20000"/>
                    </a:ext>
                  </a:extLst>
                </a:gridCol>
                <a:gridCol w="5442857">
                  <a:extLst>
                    <a:ext uri="{9D8B030D-6E8A-4147-A177-3AD203B41FA5}">
                      <a16:colId xmlns:a16="http://schemas.microsoft.com/office/drawing/2014/main" val="20001"/>
                    </a:ext>
                  </a:extLst>
                </a:gridCol>
              </a:tblGrid>
              <a:tr h="822960">
                <a:tc>
                  <a:txBody>
                    <a:bodyPr/>
                    <a:lstStyle/>
                    <a:p>
                      <a:pPr algn="ctr"/>
                      <a:r>
                        <a:rPr lang="en-US" sz="2800" b="1" dirty="0"/>
                        <a:t>Layers</a:t>
                      </a:r>
                    </a:p>
                  </a:txBody>
                  <a:tcPr anchor="ctr"/>
                </a:tc>
                <a:tc>
                  <a:txBody>
                    <a:bodyPr/>
                    <a:lstStyle/>
                    <a:p>
                      <a:pPr algn="ctr"/>
                      <a:r>
                        <a:rPr lang="en-US" sz="2800" b="1" dirty="0"/>
                        <a:t>Examples</a:t>
                      </a:r>
                    </a:p>
                  </a:txBody>
                  <a:tcPr anchor="ctr"/>
                </a:tc>
                <a:extLst>
                  <a:ext uri="{0D108BD9-81ED-4DB2-BD59-A6C34878D82A}">
                    <a16:rowId xmlns:a16="http://schemas.microsoft.com/office/drawing/2014/main" val="10000"/>
                  </a:ext>
                </a:extLst>
              </a:tr>
              <a:tr h="822960">
                <a:tc>
                  <a:txBody>
                    <a:bodyPr/>
                    <a:lstStyle/>
                    <a:p>
                      <a:pPr algn="l"/>
                      <a:r>
                        <a:rPr lang="en-US" sz="2400" dirty="0">
                          <a:solidFill>
                            <a:schemeClr val="tx1"/>
                          </a:solidFill>
                        </a:rPr>
                        <a:t>Compute</a:t>
                      </a:r>
                    </a:p>
                  </a:txBody>
                  <a:tcPr anchor="ctr"/>
                </a:tc>
                <a:tc>
                  <a:txBody>
                    <a:bodyPr/>
                    <a:lstStyle/>
                    <a:p>
                      <a:pPr marL="231775" indent="-231775" algn="l" defTabSz="914400" rtl="0" eaLnBrk="1" latinLnBrk="0" hangingPunct="1">
                        <a:buFont typeface="Arial" pitchFamily="34" charset="0"/>
                        <a:buChar char="•"/>
                        <a:tabLst>
                          <a:tab pos="231775" algn="l"/>
                        </a:tabLst>
                      </a:pPr>
                      <a:r>
                        <a:rPr lang="en-US" sz="2400" kern="1200" dirty="0">
                          <a:solidFill>
                            <a:schemeClr val="tx1"/>
                          </a:solidFill>
                          <a:latin typeface="+mn-lt"/>
                          <a:ea typeface="+mn-ea"/>
                          <a:cs typeface="+mn-cs"/>
                        </a:rPr>
                        <a:t>Storage provisioning for VMs</a:t>
                      </a:r>
                    </a:p>
                  </a:txBody>
                  <a:tcPr anchor="ctr"/>
                </a:tc>
                <a:extLst>
                  <a:ext uri="{0D108BD9-81ED-4DB2-BD59-A6C34878D82A}">
                    <a16:rowId xmlns:a16="http://schemas.microsoft.com/office/drawing/2014/main" val="10001"/>
                  </a:ext>
                </a:extLst>
              </a:tr>
              <a:tr h="822960">
                <a:tc>
                  <a:txBody>
                    <a:bodyPr/>
                    <a:lstStyle/>
                    <a:p>
                      <a:pPr algn="l"/>
                      <a:r>
                        <a:rPr lang="en-US" sz="2400" dirty="0">
                          <a:solidFill>
                            <a:schemeClr val="tx1"/>
                          </a:solidFill>
                        </a:rPr>
                        <a:t>Network</a:t>
                      </a:r>
                    </a:p>
                  </a:txBody>
                  <a:tcPr anchor="ctr"/>
                </a:tc>
                <a:tc>
                  <a:txBody>
                    <a:bodyPr/>
                    <a:lstStyle/>
                    <a:p>
                      <a:pPr marL="231775" indent="-231775" algn="l">
                        <a:buFont typeface="Arial" pitchFamily="34" charset="0"/>
                        <a:buChar char="•"/>
                        <a:tabLst>
                          <a:tab pos="231775" algn="l"/>
                        </a:tabLst>
                      </a:pPr>
                      <a:r>
                        <a:rPr lang="en-US" sz="2400" dirty="0">
                          <a:solidFill>
                            <a:schemeClr val="tx1"/>
                          </a:solidFill>
                        </a:rPr>
                        <a:t>Block-level virtualization</a:t>
                      </a:r>
                    </a:p>
                    <a:p>
                      <a:pPr marL="231775" indent="-231775" algn="l">
                        <a:buFont typeface="Arial" pitchFamily="34" charset="0"/>
                        <a:buChar char="•"/>
                        <a:tabLst>
                          <a:tab pos="231775" algn="l"/>
                        </a:tabLst>
                      </a:pPr>
                      <a:r>
                        <a:rPr lang="en-US" sz="2400" dirty="0">
                          <a:solidFill>
                            <a:schemeClr val="tx1"/>
                          </a:solidFill>
                        </a:rPr>
                        <a:t>File-level virtualization</a:t>
                      </a:r>
                    </a:p>
                  </a:txBody>
                  <a:tcPr anchor="ctr"/>
                </a:tc>
                <a:extLst>
                  <a:ext uri="{0D108BD9-81ED-4DB2-BD59-A6C34878D82A}">
                    <a16:rowId xmlns:a16="http://schemas.microsoft.com/office/drawing/2014/main" val="10002"/>
                  </a:ext>
                </a:extLst>
              </a:tr>
              <a:tr h="822960">
                <a:tc>
                  <a:txBody>
                    <a:bodyPr/>
                    <a:lstStyle/>
                    <a:p>
                      <a:pPr algn="l"/>
                      <a:r>
                        <a:rPr lang="en-US" sz="2400" dirty="0">
                          <a:solidFill>
                            <a:schemeClr val="tx1"/>
                          </a:solidFill>
                        </a:rPr>
                        <a:t>Storage</a:t>
                      </a:r>
                    </a:p>
                  </a:txBody>
                  <a:tcPr anchor="ctr"/>
                </a:tc>
                <a:tc>
                  <a:txBody>
                    <a:bodyPr/>
                    <a:lstStyle/>
                    <a:p>
                      <a:pPr marL="231775" indent="-231775" algn="l" defTabSz="914400" rtl="0" eaLnBrk="1" latinLnBrk="0" hangingPunct="1">
                        <a:buFont typeface="Arial" pitchFamily="34" charset="0"/>
                        <a:buChar char="•"/>
                        <a:tabLst>
                          <a:tab pos="231775" algn="l"/>
                        </a:tabLst>
                      </a:pPr>
                      <a:r>
                        <a:rPr lang="en-US" sz="2400" kern="1200" dirty="0">
                          <a:solidFill>
                            <a:schemeClr val="tx1"/>
                          </a:solidFill>
                          <a:latin typeface="+mn-lt"/>
                          <a:ea typeface="+mn-ea"/>
                          <a:cs typeface="+mn-cs"/>
                        </a:rPr>
                        <a:t>Virtual Provisioning</a:t>
                      </a:r>
                    </a:p>
                    <a:p>
                      <a:pPr marL="231775" indent="-231775" algn="l" defTabSz="914400" rtl="0" eaLnBrk="1" latinLnBrk="0" hangingPunct="1">
                        <a:buFont typeface="Arial" pitchFamily="34" charset="0"/>
                        <a:buChar char="•"/>
                        <a:tabLst>
                          <a:tab pos="231775" algn="l"/>
                        </a:tabLst>
                      </a:pPr>
                      <a:r>
                        <a:rPr lang="en-US" sz="2400" kern="1200" dirty="0">
                          <a:solidFill>
                            <a:schemeClr val="tx1"/>
                          </a:solidFill>
                          <a:latin typeface="+mn-lt"/>
                          <a:ea typeface="+mn-ea"/>
                          <a:cs typeface="+mn-cs"/>
                        </a:rPr>
                        <a:t>Automated Storage Tiering</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88" descr="Physical Layer Bar.png"/>
          <p:cNvPicPr>
            <a:picLocks noChangeAspect="1"/>
          </p:cNvPicPr>
          <p:nvPr/>
        </p:nvPicPr>
        <p:blipFill>
          <a:blip r:embed="rId3" cstate="print"/>
          <a:srcRect/>
          <a:stretch>
            <a:fillRect/>
          </a:stretch>
        </p:blipFill>
        <p:spPr bwMode="auto">
          <a:xfrm>
            <a:off x="7453125" y="887506"/>
            <a:ext cx="1592263" cy="1177925"/>
          </a:xfrm>
          <a:prstGeom prst="rect">
            <a:avLst/>
          </a:prstGeom>
          <a:noFill/>
          <a:ln w="9525">
            <a:noFill/>
            <a:miter lim="800000"/>
            <a:headEnd/>
            <a:tailEnd/>
          </a:ln>
        </p:spPr>
      </p:pic>
      <p:pic>
        <p:nvPicPr>
          <p:cNvPr id="86" name="Picture 88" descr="Physical Layer Bar.png"/>
          <p:cNvPicPr>
            <a:picLocks noChangeAspect="1"/>
          </p:cNvPicPr>
          <p:nvPr/>
        </p:nvPicPr>
        <p:blipFill>
          <a:blip r:embed="rId3" cstate="print"/>
          <a:srcRect/>
          <a:stretch>
            <a:fillRect/>
          </a:stretch>
        </p:blipFill>
        <p:spPr bwMode="auto">
          <a:xfrm>
            <a:off x="5486400" y="879475"/>
            <a:ext cx="1592263" cy="1177925"/>
          </a:xfrm>
          <a:prstGeom prst="rect">
            <a:avLst/>
          </a:prstGeom>
          <a:noFill/>
          <a:ln w="9525">
            <a:noFill/>
            <a:miter lim="800000"/>
            <a:headEnd/>
            <a:tailEnd/>
          </a:ln>
        </p:spPr>
      </p:pic>
      <p:sp>
        <p:nvSpPr>
          <p:cNvPr id="7" name="Content Placeholder 6"/>
          <p:cNvSpPr>
            <a:spLocks noGrp="1"/>
          </p:cNvSpPr>
          <p:nvPr>
            <p:ph sz="half" idx="1"/>
          </p:nvPr>
        </p:nvSpPr>
        <p:spPr>
          <a:xfrm>
            <a:off x="304800" y="914400"/>
            <a:ext cx="4648200" cy="4953001"/>
          </a:xfrm>
        </p:spPr>
        <p:txBody>
          <a:bodyPr/>
          <a:lstStyle/>
          <a:p>
            <a:r>
              <a:rPr lang="en-US" dirty="0"/>
              <a:t>VMs are stored as set of files on storage space available to hypervisor</a:t>
            </a:r>
          </a:p>
          <a:p>
            <a:r>
              <a:rPr lang="en-US" dirty="0"/>
              <a:t>‘Virtual disk file’ represents a virtual disk used by a VM to store its data</a:t>
            </a:r>
          </a:p>
          <a:p>
            <a:r>
              <a:rPr lang="en-US" dirty="0"/>
              <a:t>Size of virtual disk file represents storage space allocated to virtual disk</a:t>
            </a:r>
          </a:p>
          <a:p>
            <a:r>
              <a:rPr lang="en-US" dirty="0"/>
              <a:t>VMs remain unaware of</a:t>
            </a:r>
          </a:p>
          <a:p>
            <a:pPr lvl="1"/>
            <a:r>
              <a:rPr lang="en-US" dirty="0"/>
              <a:t>Total space available to the hypervisor</a:t>
            </a:r>
          </a:p>
          <a:p>
            <a:pPr lvl="1"/>
            <a:r>
              <a:rPr lang="en-US" dirty="0"/>
              <a:t>Underlying storage technologies</a:t>
            </a:r>
          </a:p>
        </p:txBody>
      </p:sp>
      <p:sp>
        <p:nvSpPr>
          <p:cNvPr id="2" name="Title 1"/>
          <p:cNvSpPr>
            <a:spLocks noGrp="1"/>
          </p:cNvSpPr>
          <p:nvPr>
            <p:ph type="title"/>
          </p:nvPr>
        </p:nvSpPr>
        <p:spPr/>
        <p:txBody>
          <a:bodyPr/>
          <a:lstStyle/>
          <a:p>
            <a:r>
              <a:rPr lang="en-US" dirty="0"/>
              <a:t>Storage for Virtual Machines</a:t>
            </a:r>
          </a:p>
        </p:txBody>
      </p:sp>
      <p:sp>
        <p:nvSpPr>
          <p:cNvPr id="6" name="Slide Number Placeholder 5"/>
          <p:cNvSpPr>
            <a:spLocks noGrp="1"/>
          </p:cNvSpPr>
          <p:nvPr>
            <p:ph type="sldNum" sz="quarter" idx="14"/>
          </p:nvPr>
        </p:nvSpPr>
        <p:spPr/>
        <p:txBody>
          <a:bodyPr/>
          <a:lstStyle/>
          <a:p>
            <a:pPr>
              <a:defRPr/>
            </a:pPr>
            <a:fld id="{895683FA-D0FB-447D-82E1-0D3AF418E355}" type="slidenum">
              <a:rPr lang="en-US" smtClean="0"/>
              <a:pPr>
                <a:defRPr/>
              </a:pPr>
              <a:t>6</a:t>
            </a:fld>
            <a:endParaRPr lang="en-US" dirty="0"/>
          </a:p>
        </p:txBody>
      </p:sp>
      <p:pic>
        <p:nvPicPr>
          <p:cNvPr id="10" name="Picture 4" descr="vm"/>
          <p:cNvPicPr>
            <a:picLocks noChangeAspect="1" noChangeArrowheads="1"/>
          </p:cNvPicPr>
          <p:nvPr/>
        </p:nvPicPr>
        <p:blipFill>
          <a:blip r:embed="rId4" cstate="print"/>
          <a:srcRect/>
          <a:stretch>
            <a:fillRect/>
          </a:stretch>
        </p:blipFill>
        <p:spPr bwMode="auto">
          <a:xfrm>
            <a:off x="8301038" y="928687"/>
            <a:ext cx="712787" cy="914400"/>
          </a:xfrm>
          <a:prstGeom prst="rect">
            <a:avLst/>
          </a:prstGeom>
          <a:noFill/>
          <a:ln w="9525">
            <a:noFill/>
            <a:miter lim="800000"/>
            <a:headEnd/>
            <a:tailEnd/>
          </a:ln>
        </p:spPr>
      </p:pic>
      <p:sp>
        <p:nvSpPr>
          <p:cNvPr id="11" name="Text Box 5"/>
          <p:cNvSpPr txBox="1">
            <a:spLocks noChangeArrowheads="1"/>
          </p:cNvSpPr>
          <p:nvPr/>
        </p:nvSpPr>
        <p:spPr bwMode="auto">
          <a:xfrm>
            <a:off x="8426450" y="1585912"/>
            <a:ext cx="516488" cy="276999"/>
          </a:xfrm>
          <a:prstGeom prst="rect">
            <a:avLst/>
          </a:prstGeom>
          <a:noFill/>
          <a:ln w="9525">
            <a:noFill/>
            <a:miter lim="800000"/>
            <a:headEnd/>
            <a:tailEnd/>
          </a:ln>
        </p:spPr>
        <p:txBody>
          <a:bodyPr wrap="none">
            <a:spAutoFit/>
          </a:bodyPr>
          <a:lstStyle/>
          <a:p>
            <a:r>
              <a:rPr lang="en-US" sz="1200" dirty="0">
                <a:solidFill>
                  <a:schemeClr val="bg1"/>
                </a:solidFill>
                <a:latin typeface="Calibri" pitchFamily="34" charset="0"/>
              </a:rPr>
              <a:t>VM 4</a:t>
            </a:r>
          </a:p>
        </p:txBody>
      </p:sp>
      <p:pic>
        <p:nvPicPr>
          <p:cNvPr id="12" name="Picture 6" descr="vm"/>
          <p:cNvPicPr>
            <a:picLocks noChangeAspect="1" noChangeArrowheads="1"/>
          </p:cNvPicPr>
          <p:nvPr/>
        </p:nvPicPr>
        <p:blipFill>
          <a:blip r:embed="rId4" cstate="print"/>
          <a:srcRect/>
          <a:stretch>
            <a:fillRect/>
          </a:stretch>
        </p:blipFill>
        <p:spPr bwMode="auto">
          <a:xfrm>
            <a:off x="7507288" y="954087"/>
            <a:ext cx="712787" cy="914400"/>
          </a:xfrm>
          <a:prstGeom prst="rect">
            <a:avLst/>
          </a:prstGeom>
          <a:noFill/>
          <a:ln w="9525">
            <a:noFill/>
            <a:miter lim="800000"/>
            <a:headEnd/>
            <a:tailEnd/>
          </a:ln>
        </p:spPr>
      </p:pic>
      <p:pic>
        <p:nvPicPr>
          <p:cNvPr id="13" name="Picture 7" descr="VM1"/>
          <p:cNvPicPr>
            <a:picLocks noChangeAspect="1" noChangeArrowheads="1"/>
          </p:cNvPicPr>
          <p:nvPr/>
        </p:nvPicPr>
        <p:blipFill>
          <a:blip r:embed="rId5" cstate="print"/>
          <a:srcRect/>
          <a:stretch>
            <a:fillRect/>
          </a:stretch>
        </p:blipFill>
        <p:spPr bwMode="auto">
          <a:xfrm>
            <a:off x="5559425" y="966787"/>
            <a:ext cx="725488" cy="927100"/>
          </a:xfrm>
          <a:prstGeom prst="rect">
            <a:avLst/>
          </a:prstGeom>
          <a:noFill/>
          <a:ln w="9525">
            <a:noFill/>
            <a:miter lim="800000"/>
            <a:headEnd/>
            <a:tailEnd/>
          </a:ln>
        </p:spPr>
      </p:pic>
      <p:pic>
        <p:nvPicPr>
          <p:cNvPr id="14" name="Picture 8" descr="VM2"/>
          <p:cNvPicPr>
            <a:picLocks noChangeAspect="1" noChangeArrowheads="1"/>
          </p:cNvPicPr>
          <p:nvPr/>
        </p:nvPicPr>
        <p:blipFill>
          <a:blip r:embed="rId6" cstate="print"/>
          <a:srcRect/>
          <a:stretch>
            <a:fillRect/>
          </a:stretch>
        </p:blipFill>
        <p:spPr bwMode="auto">
          <a:xfrm>
            <a:off x="6365875" y="949325"/>
            <a:ext cx="719138" cy="931862"/>
          </a:xfrm>
          <a:prstGeom prst="rect">
            <a:avLst/>
          </a:prstGeom>
          <a:noFill/>
          <a:ln w="9525">
            <a:noFill/>
            <a:miter lim="800000"/>
            <a:headEnd/>
            <a:tailEnd/>
          </a:ln>
        </p:spPr>
      </p:pic>
      <p:pic>
        <p:nvPicPr>
          <p:cNvPr id="15" name="Picture 5" descr="Green Volume.png"/>
          <p:cNvPicPr>
            <a:picLocks noChangeAspect="1"/>
          </p:cNvPicPr>
          <p:nvPr/>
        </p:nvPicPr>
        <p:blipFill>
          <a:blip r:embed="rId7" cstate="print"/>
          <a:srcRect/>
          <a:stretch>
            <a:fillRect/>
          </a:stretch>
        </p:blipFill>
        <p:spPr bwMode="auto">
          <a:xfrm>
            <a:off x="5267325" y="2241550"/>
            <a:ext cx="2374900" cy="1244600"/>
          </a:xfrm>
          <a:prstGeom prst="rect">
            <a:avLst/>
          </a:prstGeom>
          <a:noFill/>
          <a:ln w="9525">
            <a:noFill/>
            <a:miter lim="800000"/>
            <a:headEnd/>
            <a:tailEnd/>
          </a:ln>
        </p:spPr>
      </p:pic>
      <p:pic>
        <p:nvPicPr>
          <p:cNvPr id="16" name="Picture 5" descr="Green Volume.png"/>
          <p:cNvPicPr>
            <a:picLocks noChangeAspect="1"/>
          </p:cNvPicPr>
          <p:nvPr/>
        </p:nvPicPr>
        <p:blipFill>
          <a:blip r:embed="rId7" cstate="print"/>
          <a:srcRect/>
          <a:stretch>
            <a:fillRect/>
          </a:stretch>
        </p:blipFill>
        <p:spPr bwMode="auto">
          <a:xfrm>
            <a:off x="7845425" y="2266950"/>
            <a:ext cx="1092200" cy="1193800"/>
          </a:xfrm>
          <a:prstGeom prst="rect">
            <a:avLst/>
          </a:prstGeom>
          <a:noFill/>
          <a:ln w="9525">
            <a:noFill/>
            <a:miter lim="800000"/>
            <a:headEnd/>
            <a:tailEnd/>
          </a:ln>
        </p:spPr>
      </p:pic>
      <p:pic>
        <p:nvPicPr>
          <p:cNvPr id="17" name="Picture 357" descr="ICON_NIC_Q308"/>
          <p:cNvPicPr>
            <a:picLocks noChangeAspect="1" noChangeArrowheads="1"/>
          </p:cNvPicPr>
          <p:nvPr/>
        </p:nvPicPr>
        <p:blipFill>
          <a:blip r:embed="rId8" cstate="print"/>
          <a:srcRect/>
          <a:stretch>
            <a:fillRect/>
          </a:stretch>
        </p:blipFill>
        <p:spPr bwMode="auto">
          <a:xfrm>
            <a:off x="5741988" y="1833562"/>
            <a:ext cx="187325" cy="147638"/>
          </a:xfrm>
          <a:prstGeom prst="rect">
            <a:avLst/>
          </a:prstGeom>
          <a:noFill/>
          <a:ln w="9525">
            <a:noFill/>
            <a:miter lim="800000"/>
            <a:headEnd/>
            <a:tailEnd/>
          </a:ln>
        </p:spPr>
      </p:pic>
      <p:pic>
        <p:nvPicPr>
          <p:cNvPr id="18" name="Picture 359" descr="ICON_Memory_Q308"/>
          <p:cNvPicPr>
            <a:picLocks noChangeAspect="1" noChangeArrowheads="1"/>
          </p:cNvPicPr>
          <p:nvPr/>
        </p:nvPicPr>
        <p:blipFill>
          <a:blip r:embed="rId9" cstate="print"/>
          <a:srcRect/>
          <a:stretch>
            <a:fillRect/>
          </a:stretch>
        </p:blipFill>
        <p:spPr bwMode="auto">
          <a:xfrm>
            <a:off x="5924550" y="1822450"/>
            <a:ext cx="155575" cy="158750"/>
          </a:xfrm>
          <a:prstGeom prst="rect">
            <a:avLst/>
          </a:prstGeom>
          <a:noFill/>
          <a:ln w="9525">
            <a:noFill/>
            <a:miter lim="800000"/>
            <a:headEnd/>
            <a:tailEnd/>
          </a:ln>
        </p:spPr>
      </p:pic>
      <p:pic>
        <p:nvPicPr>
          <p:cNvPr id="19" name="Picture 382" descr="ICON_DiscDrive_Q308"/>
          <p:cNvPicPr>
            <a:picLocks noChangeAspect="1" noChangeArrowheads="1"/>
          </p:cNvPicPr>
          <p:nvPr/>
        </p:nvPicPr>
        <p:blipFill>
          <a:blip r:embed="rId10" cstate="print"/>
          <a:srcRect/>
          <a:stretch>
            <a:fillRect/>
          </a:stretch>
        </p:blipFill>
        <p:spPr bwMode="auto">
          <a:xfrm>
            <a:off x="6107113" y="1822450"/>
            <a:ext cx="176212" cy="158750"/>
          </a:xfrm>
          <a:prstGeom prst="rect">
            <a:avLst/>
          </a:prstGeom>
          <a:noFill/>
          <a:ln w="9525">
            <a:noFill/>
            <a:miter lim="800000"/>
            <a:headEnd/>
            <a:tailEnd/>
          </a:ln>
        </p:spPr>
      </p:pic>
      <p:pic>
        <p:nvPicPr>
          <p:cNvPr id="20" name="Picture 96" descr="CPU Single.png"/>
          <p:cNvPicPr>
            <a:picLocks noChangeAspect="1"/>
          </p:cNvPicPr>
          <p:nvPr/>
        </p:nvPicPr>
        <p:blipFill>
          <a:blip r:embed="rId11" cstate="print"/>
          <a:srcRect/>
          <a:stretch>
            <a:fillRect/>
          </a:stretch>
        </p:blipFill>
        <p:spPr bwMode="auto">
          <a:xfrm>
            <a:off x="5580063" y="1804987"/>
            <a:ext cx="127000" cy="171450"/>
          </a:xfrm>
          <a:prstGeom prst="rect">
            <a:avLst/>
          </a:prstGeom>
          <a:noFill/>
          <a:ln w="9525">
            <a:noFill/>
            <a:miter lim="800000"/>
            <a:headEnd/>
            <a:tailEnd/>
          </a:ln>
        </p:spPr>
      </p:pic>
      <p:pic>
        <p:nvPicPr>
          <p:cNvPr id="21" name="Picture 357" descr="ICON_NIC_Q308"/>
          <p:cNvPicPr>
            <a:picLocks noChangeAspect="1" noChangeArrowheads="1"/>
          </p:cNvPicPr>
          <p:nvPr/>
        </p:nvPicPr>
        <p:blipFill>
          <a:blip r:embed="rId8" cstate="print"/>
          <a:srcRect/>
          <a:stretch>
            <a:fillRect/>
          </a:stretch>
        </p:blipFill>
        <p:spPr bwMode="auto">
          <a:xfrm>
            <a:off x="6554788" y="1820862"/>
            <a:ext cx="187325" cy="147638"/>
          </a:xfrm>
          <a:prstGeom prst="rect">
            <a:avLst/>
          </a:prstGeom>
          <a:noFill/>
          <a:ln w="9525">
            <a:noFill/>
            <a:miter lim="800000"/>
            <a:headEnd/>
            <a:tailEnd/>
          </a:ln>
        </p:spPr>
      </p:pic>
      <p:pic>
        <p:nvPicPr>
          <p:cNvPr id="22" name="Picture 359" descr="ICON_Memory_Q308"/>
          <p:cNvPicPr>
            <a:picLocks noChangeAspect="1" noChangeArrowheads="1"/>
          </p:cNvPicPr>
          <p:nvPr/>
        </p:nvPicPr>
        <p:blipFill>
          <a:blip r:embed="rId9" cstate="print"/>
          <a:srcRect/>
          <a:stretch>
            <a:fillRect/>
          </a:stretch>
        </p:blipFill>
        <p:spPr bwMode="auto">
          <a:xfrm>
            <a:off x="6737350" y="1809750"/>
            <a:ext cx="155575" cy="158750"/>
          </a:xfrm>
          <a:prstGeom prst="rect">
            <a:avLst/>
          </a:prstGeom>
          <a:noFill/>
          <a:ln w="9525">
            <a:noFill/>
            <a:miter lim="800000"/>
            <a:headEnd/>
            <a:tailEnd/>
          </a:ln>
        </p:spPr>
      </p:pic>
      <p:pic>
        <p:nvPicPr>
          <p:cNvPr id="23" name="Picture 382" descr="ICON_DiscDrive_Q308"/>
          <p:cNvPicPr>
            <a:picLocks noChangeAspect="1" noChangeArrowheads="1"/>
          </p:cNvPicPr>
          <p:nvPr/>
        </p:nvPicPr>
        <p:blipFill>
          <a:blip r:embed="rId10" cstate="print"/>
          <a:srcRect/>
          <a:stretch>
            <a:fillRect/>
          </a:stretch>
        </p:blipFill>
        <p:spPr bwMode="auto">
          <a:xfrm>
            <a:off x="6919913" y="1809750"/>
            <a:ext cx="176212" cy="158750"/>
          </a:xfrm>
          <a:prstGeom prst="rect">
            <a:avLst/>
          </a:prstGeom>
          <a:noFill/>
          <a:ln w="9525">
            <a:noFill/>
            <a:miter lim="800000"/>
            <a:headEnd/>
            <a:tailEnd/>
          </a:ln>
        </p:spPr>
      </p:pic>
      <p:pic>
        <p:nvPicPr>
          <p:cNvPr id="24" name="Picture 96" descr="CPU Single.png"/>
          <p:cNvPicPr>
            <a:picLocks noChangeAspect="1"/>
          </p:cNvPicPr>
          <p:nvPr/>
        </p:nvPicPr>
        <p:blipFill>
          <a:blip r:embed="rId11" cstate="print"/>
          <a:srcRect/>
          <a:stretch>
            <a:fillRect/>
          </a:stretch>
        </p:blipFill>
        <p:spPr bwMode="auto">
          <a:xfrm>
            <a:off x="6392863" y="1792287"/>
            <a:ext cx="127000" cy="171450"/>
          </a:xfrm>
          <a:prstGeom prst="rect">
            <a:avLst/>
          </a:prstGeom>
          <a:noFill/>
          <a:ln w="9525">
            <a:noFill/>
            <a:miter lim="800000"/>
            <a:headEnd/>
            <a:tailEnd/>
          </a:ln>
        </p:spPr>
      </p:pic>
      <p:pic>
        <p:nvPicPr>
          <p:cNvPr id="25" name="Picture 357" descr="ICON_NIC_Q308"/>
          <p:cNvPicPr>
            <a:picLocks noChangeAspect="1" noChangeArrowheads="1"/>
          </p:cNvPicPr>
          <p:nvPr/>
        </p:nvPicPr>
        <p:blipFill>
          <a:blip r:embed="rId8" cstate="print"/>
          <a:srcRect/>
          <a:stretch>
            <a:fillRect/>
          </a:stretch>
        </p:blipFill>
        <p:spPr bwMode="auto">
          <a:xfrm>
            <a:off x="7697788" y="1833562"/>
            <a:ext cx="187325" cy="147638"/>
          </a:xfrm>
          <a:prstGeom prst="rect">
            <a:avLst/>
          </a:prstGeom>
          <a:noFill/>
          <a:ln w="9525">
            <a:noFill/>
            <a:miter lim="800000"/>
            <a:headEnd/>
            <a:tailEnd/>
          </a:ln>
        </p:spPr>
      </p:pic>
      <p:pic>
        <p:nvPicPr>
          <p:cNvPr id="26" name="Picture 359" descr="ICON_Memory_Q308"/>
          <p:cNvPicPr>
            <a:picLocks noChangeAspect="1" noChangeArrowheads="1"/>
          </p:cNvPicPr>
          <p:nvPr/>
        </p:nvPicPr>
        <p:blipFill>
          <a:blip r:embed="rId9" cstate="print"/>
          <a:srcRect/>
          <a:stretch>
            <a:fillRect/>
          </a:stretch>
        </p:blipFill>
        <p:spPr bwMode="auto">
          <a:xfrm>
            <a:off x="7880350" y="1822450"/>
            <a:ext cx="155575" cy="158750"/>
          </a:xfrm>
          <a:prstGeom prst="rect">
            <a:avLst/>
          </a:prstGeom>
          <a:noFill/>
          <a:ln w="9525">
            <a:noFill/>
            <a:miter lim="800000"/>
            <a:headEnd/>
            <a:tailEnd/>
          </a:ln>
        </p:spPr>
      </p:pic>
      <p:pic>
        <p:nvPicPr>
          <p:cNvPr id="27" name="Picture 382" descr="ICON_DiscDrive_Q308"/>
          <p:cNvPicPr>
            <a:picLocks noChangeAspect="1" noChangeArrowheads="1"/>
          </p:cNvPicPr>
          <p:nvPr/>
        </p:nvPicPr>
        <p:blipFill>
          <a:blip r:embed="rId10" cstate="print"/>
          <a:srcRect/>
          <a:stretch>
            <a:fillRect/>
          </a:stretch>
        </p:blipFill>
        <p:spPr bwMode="auto">
          <a:xfrm>
            <a:off x="8062913" y="1822450"/>
            <a:ext cx="176212" cy="158750"/>
          </a:xfrm>
          <a:prstGeom prst="rect">
            <a:avLst/>
          </a:prstGeom>
          <a:noFill/>
          <a:ln w="9525">
            <a:noFill/>
            <a:miter lim="800000"/>
            <a:headEnd/>
            <a:tailEnd/>
          </a:ln>
        </p:spPr>
      </p:pic>
      <p:pic>
        <p:nvPicPr>
          <p:cNvPr id="28" name="Picture 96" descr="CPU Single.png"/>
          <p:cNvPicPr>
            <a:picLocks noChangeAspect="1"/>
          </p:cNvPicPr>
          <p:nvPr/>
        </p:nvPicPr>
        <p:blipFill>
          <a:blip r:embed="rId11" cstate="print"/>
          <a:srcRect/>
          <a:stretch>
            <a:fillRect/>
          </a:stretch>
        </p:blipFill>
        <p:spPr bwMode="auto">
          <a:xfrm>
            <a:off x="7535863" y="1804987"/>
            <a:ext cx="127000" cy="171450"/>
          </a:xfrm>
          <a:prstGeom prst="rect">
            <a:avLst/>
          </a:prstGeom>
          <a:noFill/>
          <a:ln w="9525">
            <a:noFill/>
            <a:miter lim="800000"/>
            <a:headEnd/>
            <a:tailEnd/>
          </a:ln>
        </p:spPr>
      </p:pic>
      <p:pic>
        <p:nvPicPr>
          <p:cNvPr id="29" name="Picture 357" descr="ICON_NIC_Q308"/>
          <p:cNvPicPr>
            <a:picLocks noChangeAspect="1" noChangeArrowheads="1"/>
          </p:cNvPicPr>
          <p:nvPr/>
        </p:nvPicPr>
        <p:blipFill>
          <a:blip r:embed="rId8" cstate="print"/>
          <a:srcRect/>
          <a:stretch>
            <a:fillRect/>
          </a:stretch>
        </p:blipFill>
        <p:spPr bwMode="auto">
          <a:xfrm>
            <a:off x="8510588" y="1820862"/>
            <a:ext cx="187325" cy="147638"/>
          </a:xfrm>
          <a:prstGeom prst="rect">
            <a:avLst/>
          </a:prstGeom>
          <a:noFill/>
          <a:ln w="9525">
            <a:noFill/>
            <a:miter lim="800000"/>
            <a:headEnd/>
            <a:tailEnd/>
          </a:ln>
        </p:spPr>
      </p:pic>
      <p:pic>
        <p:nvPicPr>
          <p:cNvPr id="30" name="Picture 359" descr="ICON_Memory_Q308"/>
          <p:cNvPicPr>
            <a:picLocks noChangeAspect="1" noChangeArrowheads="1"/>
          </p:cNvPicPr>
          <p:nvPr/>
        </p:nvPicPr>
        <p:blipFill>
          <a:blip r:embed="rId9" cstate="print"/>
          <a:srcRect/>
          <a:stretch>
            <a:fillRect/>
          </a:stretch>
        </p:blipFill>
        <p:spPr bwMode="auto">
          <a:xfrm>
            <a:off x="8693150" y="1809750"/>
            <a:ext cx="155575" cy="158750"/>
          </a:xfrm>
          <a:prstGeom prst="rect">
            <a:avLst/>
          </a:prstGeom>
          <a:noFill/>
          <a:ln w="9525">
            <a:noFill/>
            <a:miter lim="800000"/>
            <a:headEnd/>
            <a:tailEnd/>
          </a:ln>
        </p:spPr>
      </p:pic>
      <p:pic>
        <p:nvPicPr>
          <p:cNvPr id="31" name="Picture 382" descr="ICON_DiscDrive_Q308"/>
          <p:cNvPicPr>
            <a:picLocks noChangeAspect="1" noChangeArrowheads="1"/>
          </p:cNvPicPr>
          <p:nvPr/>
        </p:nvPicPr>
        <p:blipFill>
          <a:blip r:embed="rId10" cstate="print"/>
          <a:srcRect/>
          <a:stretch>
            <a:fillRect/>
          </a:stretch>
        </p:blipFill>
        <p:spPr bwMode="auto">
          <a:xfrm>
            <a:off x="8875713" y="1809750"/>
            <a:ext cx="176212" cy="158750"/>
          </a:xfrm>
          <a:prstGeom prst="rect">
            <a:avLst/>
          </a:prstGeom>
          <a:noFill/>
          <a:ln w="9525">
            <a:noFill/>
            <a:miter lim="800000"/>
            <a:headEnd/>
            <a:tailEnd/>
          </a:ln>
        </p:spPr>
      </p:pic>
      <p:pic>
        <p:nvPicPr>
          <p:cNvPr id="32" name="Picture 96" descr="CPU Single.png"/>
          <p:cNvPicPr>
            <a:picLocks noChangeAspect="1"/>
          </p:cNvPicPr>
          <p:nvPr/>
        </p:nvPicPr>
        <p:blipFill>
          <a:blip r:embed="rId11" cstate="print"/>
          <a:srcRect/>
          <a:stretch>
            <a:fillRect/>
          </a:stretch>
        </p:blipFill>
        <p:spPr bwMode="auto">
          <a:xfrm>
            <a:off x="8348663" y="1792287"/>
            <a:ext cx="127000" cy="171450"/>
          </a:xfrm>
          <a:prstGeom prst="rect">
            <a:avLst/>
          </a:prstGeom>
          <a:noFill/>
          <a:ln w="9525">
            <a:noFill/>
            <a:miter lim="800000"/>
            <a:headEnd/>
            <a:tailEnd/>
          </a:ln>
        </p:spPr>
      </p:pic>
      <p:pic>
        <p:nvPicPr>
          <p:cNvPr id="33" name="Picture 13" descr="Tan Storage.png"/>
          <p:cNvPicPr>
            <a:picLocks noChangeAspect="1"/>
          </p:cNvPicPr>
          <p:nvPr/>
        </p:nvPicPr>
        <p:blipFill>
          <a:blip r:embed="rId12" cstate="print"/>
          <a:srcRect/>
          <a:stretch>
            <a:fillRect/>
          </a:stretch>
        </p:blipFill>
        <p:spPr bwMode="auto">
          <a:xfrm>
            <a:off x="5584825" y="5448300"/>
            <a:ext cx="533400" cy="266700"/>
          </a:xfrm>
          <a:prstGeom prst="rect">
            <a:avLst/>
          </a:prstGeom>
          <a:noFill/>
          <a:ln w="9525">
            <a:noFill/>
            <a:miter lim="800000"/>
            <a:headEnd/>
            <a:tailEnd/>
          </a:ln>
        </p:spPr>
      </p:pic>
      <p:pic>
        <p:nvPicPr>
          <p:cNvPr id="34" name="Picture 17" descr="Blue Storage.png"/>
          <p:cNvPicPr>
            <a:picLocks noChangeAspect="1"/>
          </p:cNvPicPr>
          <p:nvPr/>
        </p:nvPicPr>
        <p:blipFill>
          <a:blip r:embed="rId13" cstate="print"/>
          <a:srcRect/>
          <a:stretch>
            <a:fillRect/>
          </a:stretch>
        </p:blipFill>
        <p:spPr bwMode="auto">
          <a:xfrm>
            <a:off x="5584825" y="5251450"/>
            <a:ext cx="533400" cy="266700"/>
          </a:xfrm>
          <a:prstGeom prst="rect">
            <a:avLst/>
          </a:prstGeom>
          <a:noFill/>
          <a:ln w="9525">
            <a:noFill/>
            <a:miter lim="800000"/>
            <a:headEnd/>
            <a:tailEnd/>
          </a:ln>
        </p:spPr>
      </p:pic>
      <p:pic>
        <p:nvPicPr>
          <p:cNvPr id="35" name="Picture 13" descr="Tan Storage.png"/>
          <p:cNvPicPr>
            <a:picLocks noChangeAspect="1"/>
          </p:cNvPicPr>
          <p:nvPr/>
        </p:nvPicPr>
        <p:blipFill>
          <a:blip r:embed="rId12" cstate="print"/>
          <a:srcRect/>
          <a:stretch>
            <a:fillRect/>
          </a:stretch>
        </p:blipFill>
        <p:spPr bwMode="auto">
          <a:xfrm>
            <a:off x="5584825" y="5054600"/>
            <a:ext cx="533400" cy="266700"/>
          </a:xfrm>
          <a:prstGeom prst="rect">
            <a:avLst/>
          </a:prstGeom>
          <a:noFill/>
          <a:ln w="9525">
            <a:noFill/>
            <a:miter lim="800000"/>
            <a:headEnd/>
            <a:tailEnd/>
          </a:ln>
        </p:spPr>
      </p:pic>
      <p:pic>
        <p:nvPicPr>
          <p:cNvPr id="36" name="Picture 13" descr="Tan Storage.png"/>
          <p:cNvPicPr>
            <a:picLocks noChangeAspect="1"/>
          </p:cNvPicPr>
          <p:nvPr/>
        </p:nvPicPr>
        <p:blipFill>
          <a:blip r:embed="rId12" cstate="print"/>
          <a:srcRect/>
          <a:stretch>
            <a:fillRect/>
          </a:stretch>
        </p:blipFill>
        <p:spPr bwMode="auto">
          <a:xfrm>
            <a:off x="8188325" y="5492750"/>
            <a:ext cx="533400" cy="266700"/>
          </a:xfrm>
          <a:prstGeom prst="rect">
            <a:avLst/>
          </a:prstGeom>
          <a:noFill/>
          <a:ln w="9525">
            <a:noFill/>
            <a:miter lim="800000"/>
            <a:headEnd/>
            <a:tailEnd/>
          </a:ln>
        </p:spPr>
      </p:pic>
      <p:pic>
        <p:nvPicPr>
          <p:cNvPr id="37" name="Picture 13" descr="Tan Storage.png"/>
          <p:cNvPicPr>
            <a:picLocks noChangeAspect="1"/>
          </p:cNvPicPr>
          <p:nvPr/>
        </p:nvPicPr>
        <p:blipFill>
          <a:blip r:embed="rId12" cstate="print"/>
          <a:srcRect/>
          <a:stretch>
            <a:fillRect/>
          </a:stretch>
        </p:blipFill>
        <p:spPr bwMode="auto">
          <a:xfrm>
            <a:off x="8188325" y="5295900"/>
            <a:ext cx="533400" cy="266700"/>
          </a:xfrm>
          <a:prstGeom prst="rect">
            <a:avLst/>
          </a:prstGeom>
          <a:noFill/>
          <a:ln w="9525">
            <a:noFill/>
            <a:miter lim="800000"/>
            <a:headEnd/>
            <a:tailEnd/>
          </a:ln>
        </p:spPr>
      </p:pic>
      <p:pic>
        <p:nvPicPr>
          <p:cNvPr id="38" name="Picture 13" descr="Tan Storage.png"/>
          <p:cNvPicPr>
            <a:picLocks noChangeAspect="1"/>
          </p:cNvPicPr>
          <p:nvPr/>
        </p:nvPicPr>
        <p:blipFill>
          <a:blip r:embed="rId12" cstate="print"/>
          <a:srcRect/>
          <a:stretch>
            <a:fillRect/>
          </a:stretch>
        </p:blipFill>
        <p:spPr bwMode="auto">
          <a:xfrm>
            <a:off x="8188325" y="5099050"/>
            <a:ext cx="533400" cy="266700"/>
          </a:xfrm>
          <a:prstGeom prst="rect">
            <a:avLst/>
          </a:prstGeom>
          <a:noFill/>
          <a:ln w="9525">
            <a:noFill/>
            <a:miter lim="800000"/>
            <a:headEnd/>
            <a:tailEnd/>
          </a:ln>
        </p:spPr>
      </p:pic>
      <p:pic>
        <p:nvPicPr>
          <p:cNvPr id="39" name="Picture 13" descr="Tan Storage.png"/>
          <p:cNvPicPr>
            <a:picLocks noChangeAspect="1"/>
          </p:cNvPicPr>
          <p:nvPr/>
        </p:nvPicPr>
        <p:blipFill>
          <a:blip r:embed="rId12" cstate="print"/>
          <a:srcRect/>
          <a:stretch>
            <a:fillRect/>
          </a:stretch>
        </p:blipFill>
        <p:spPr bwMode="auto">
          <a:xfrm>
            <a:off x="8188325" y="4902200"/>
            <a:ext cx="533400" cy="266700"/>
          </a:xfrm>
          <a:prstGeom prst="rect">
            <a:avLst/>
          </a:prstGeom>
          <a:noFill/>
          <a:ln w="9525">
            <a:noFill/>
            <a:miter lim="800000"/>
            <a:headEnd/>
            <a:tailEnd/>
          </a:ln>
        </p:spPr>
      </p:pic>
      <p:pic>
        <p:nvPicPr>
          <p:cNvPr id="40" name="Picture 13" descr="Tan Storage.png"/>
          <p:cNvPicPr>
            <a:picLocks noChangeAspect="1"/>
          </p:cNvPicPr>
          <p:nvPr/>
        </p:nvPicPr>
        <p:blipFill>
          <a:blip r:embed="rId12" cstate="print"/>
          <a:srcRect/>
          <a:stretch>
            <a:fillRect/>
          </a:stretch>
        </p:blipFill>
        <p:spPr bwMode="auto">
          <a:xfrm>
            <a:off x="6810375" y="5461000"/>
            <a:ext cx="533400" cy="266700"/>
          </a:xfrm>
          <a:prstGeom prst="rect">
            <a:avLst/>
          </a:prstGeom>
          <a:noFill/>
          <a:ln w="9525">
            <a:noFill/>
            <a:miter lim="800000"/>
            <a:headEnd/>
            <a:tailEnd/>
          </a:ln>
        </p:spPr>
      </p:pic>
      <p:pic>
        <p:nvPicPr>
          <p:cNvPr id="41" name="Picture 17" descr="Blue Storage.png"/>
          <p:cNvPicPr>
            <a:picLocks noChangeAspect="1"/>
          </p:cNvPicPr>
          <p:nvPr/>
        </p:nvPicPr>
        <p:blipFill>
          <a:blip r:embed="rId13" cstate="print"/>
          <a:srcRect/>
          <a:stretch>
            <a:fillRect/>
          </a:stretch>
        </p:blipFill>
        <p:spPr bwMode="auto">
          <a:xfrm>
            <a:off x="6810375" y="5264150"/>
            <a:ext cx="533400" cy="266700"/>
          </a:xfrm>
          <a:prstGeom prst="rect">
            <a:avLst/>
          </a:prstGeom>
          <a:noFill/>
          <a:ln w="9525">
            <a:noFill/>
            <a:miter lim="800000"/>
            <a:headEnd/>
            <a:tailEnd/>
          </a:ln>
        </p:spPr>
      </p:pic>
      <p:pic>
        <p:nvPicPr>
          <p:cNvPr id="42" name="Picture 13" descr="Tan Storage.png"/>
          <p:cNvPicPr>
            <a:picLocks noChangeAspect="1"/>
          </p:cNvPicPr>
          <p:nvPr/>
        </p:nvPicPr>
        <p:blipFill>
          <a:blip r:embed="rId12" cstate="print"/>
          <a:srcRect/>
          <a:stretch>
            <a:fillRect/>
          </a:stretch>
        </p:blipFill>
        <p:spPr bwMode="auto">
          <a:xfrm>
            <a:off x="6810375" y="5067300"/>
            <a:ext cx="533400" cy="266700"/>
          </a:xfrm>
          <a:prstGeom prst="rect">
            <a:avLst/>
          </a:prstGeom>
          <a:noFill/>
          <a:ln w="9525">
            <a:noFill/>
            <a:miter lim="800000"/>
            <a:headEnd/>
            <a:tailEnd/>
          </a:ln>
        </p:spPr>
      </p:pic>
      <p:pic>
        <p:nvPicPr>
          <p:cNvPr id="43" name="Picture 13" descr="Tan Storage.png"/>
          <p:cNvPicPr>
            <a:picLocks noChangeAspect="1"/>
          </p:cNvPicPr>
          <p:nvPr/>
        </p:nvPicPr>
        <p:blipFill>
          <a:blip r:embed="rId12" cstate="print"/>
          <a:srcRect/>
          <a:stretch>
            <a:fillRect/>
          </a:stretch>
        </p:blipFill>
        <p:spPr bwMode="auto">
          <a:xfrm>
            <a:off x="6810375" y="4870450"/>
            <a:ext cx="533400" cy="266700"/>
          </a:xfrm>
          <a:prstGeom prst="rect">
            <a:avLst/>
          </a:prstGeom>
          <a:noFill/>
          <a:ln w="9525">
            <a:noFill/>
            <a:miter lim="800000"/>
            <a:headEnd/>
            <a:tailEnd/>
          </a:ln>
        </p:spPr>
      </p:pic>
      <p:pic>
        <p:nvPicPr>
          <p:cNvPr id="44" name="Picture 17" descr="Blue Storage.png"/>
          <p:cNvPicPr>
            <a:picLocks noChangeAspect="1"/>
          </p:cNvPicPr>
          <p:nvPr/>
        </p:nvPicPr>
        <p:blipFill>
          <a:blip r:embed="rId13" cstate="print"/>
          <a:srcRect/>
          <a:stretch>
            <a:fillRect/>
          </a:stretch>
        </p:blipFill>
        <p:spPr bwMode="auto">
          <a:xfrm>
            <a:off x="5584825" y="4857750"/>
            <a:ext cx="533400" cy="266700"/>
          </a:xfrm>
          <a:prstGeom prst="rect">
            <a:avLst/>
          </a:prstGeom>
          <a:noFill/>
          <a:ln w="9525">
            <a:noFill/>
            <a:miter lim="800000"/>
            <a:headEnd/>
            <a:tailEnd/>
          </a:ln>
        </p:spPr>
      </p:pic>
      <p:sp>
        <p:nvSpPr>
          <p:cNvPr id="45" name="Line 47"/>
          <p:cNvSpPr>
            <a:spLocks noChangeShapeType="1"/>
          </p:cNvSpPr>
          <p:nvPr/>
        </p:nvSpPr>
        <p:spPr bwMode="auto">
          <a:xfrm>
            <a:off x="5508625" y="3422650"/>
            <a:ext cx="0" cy="1562100"/>
          </a:xfrm>
          <a:prstGeom prst="line">
            <a:avLst/>
          </a:prstGeom>
          <a:noFill/>
          <a:ln w="25400">
            <a:solidFill>
              <a:schemeClr val="tx1"/>
            </a:solidFill>
            <a:round/>
            <a:headEnd/>
            <a:tailEnd/>
          </a:ln>
        </p:spPr>
        <p:txBody>
          <a:bodyPr/>
          <a:lstStyle/>
          <a:p>
            <a:endParaRPr lang="en-US" dirty="0"/>
          </a:p>
        </p:txBody>
      </p:sp>
      <p:sp>
        <p:nvSpPr>
          <p:cNvPr id="46" name="Line 48"/>
          <p:cNvSpPr>
            <a:spLocks noChangeShapeType="1"/>
          </p:cNvSpPr>
          <p:nvPr/>
        </p:nvSpPr>
        <p:spPr bwMode="auto">
          <a:xfrm>
            <a:off x="5508625" y="4978400"/>
            <a:ext cx="82550" cy="0"/>
          </a:xfrm>
          <a:prstGeom prst="line">
            <a:avLst/>
          </a:prstGeom>
          <a:noFill/>
          <a:ln w="25400">
            <a:solidFill>
              <a:schemeClr val="tx1"/>
            </a:solidFill>
            <a:round/>
            <a:headEnd/>
            <a:tailEnd/>
          </a:ln>
        </p:spPr>
        <p:txBody>
          <a:bodyPr/>
          <a:lstStyle/>
          <a:p>
            <a:endParaRPr lang="en-US" dirty="0"/>
          </a:p>
        </p:txBody>
      </p:sp>
      <p:sp>
        <p:nvSpPr>
          <p:cNvPr id="47" name="Line 49"/>
          <p:cNvSpPr>
            <a:spLocks noChangeShapeType="1"/>
          </p:cNvSpPr>
          <p:nvPr/>
        </p:nvSpPr>
        <p:spPr bwMode="auto">
          <a:xfrm>
            <a:off x="5419725" y="5410200"/>
            <a:ext cx="165100" cy="0"/>
          </a:xfrm>
          <a:prstGeom prst="line">
            <a:avLst/>
          </a:prstGeom>
          <a:noFill/>
          <a:ln w="25400">
            <a:solidFill>
              <a:schemeClr val="tx1"/>
            </a:solidFill>
            <a:round/>
            <a:headEnd/>
            <a:tailEnd/>
          </a:ln>
        </p:spPr>
        <p:txBody>
          <a:bodyPr/>
          <a:lstStyle/>
          <a:p>
            <a:endParaRPr lang="en-US" dirty="0"/>
          </a:p>
        </p:txBody>
      </p:sp>
      <p:sp>
        <p:nvSpPr>
          <p:cNvPr id="48" name="Line 50"/>
          <p:cNvSpPr>
            <a:spLocks noChangeShapeType="1"/>
          </p:cNvSpPr>
          <p:nvPr/>
        </p:nvSpPr>
        <p:spPr bwMode="auto">
          <a:xfrm>
            <a:off x="5432425" y="3409950"/>
            <a:ext cx="0" cy="2012950"/>
          </a:xfrm>
          <a:prstGeom prst="line">
            <a:avLst/>
          </a:prstGeom>
          <a:noFill/>
          <a:ln w="25400">
            <a:solidFill>
              <a:schemeClr val="tx1"/>
            </a:solidFill>
            <a:round/>
            <a:headEnd/>
            <a:tailEnd/>
          </a:ln>
        </p:spPr>
        <p:txBody>
          <a:bodyPr/>
          <a:lstStyle/>
          <a:p>
            <a:endParaRPr lang="en-US" dirty="0"/>
          </a:p>
        </p:txBody>
      </p:sp>
      <p:sp>
        <p:nvSpPr>
          <p:cNvPr id="49" name="Line 51"/>
          <p:cNvSpPr>
            <a:spLocks noChangeShapeType="1"/>
          </p:cNvSpPr>
          <p:nvPr/>
        </p:nvSpPr>
        <p:spPr bwMode="auto">
          <a:xfrm>
            <a:off x="7337425" y="5372100"/>
            <a:ext cx="165100" cy="0"/>
          </a:xfrm>
          <a:prstGeom prst="line">
            <a:avLst/>
          </a:prstGeom>
          <a:noFill/>
          <a:ln w="25400">
            <a:solidFill>
              <a:schemeClr val="tx1"/>
            </a:solidFill>
            <a:round/>
            <a:headEnd/>
            <a:tailEnd/>
          </a:ln>
        </p:spPr>
        <p:txBody>
          <a:bodyPr/>
          <a:lstStyle/>
          <a:p>
            <a:endParaRPr lang="en-US" dirty="0"/>
          </a:p>
        </p:txBody>
      </p:sp>
      <p:sp>
        <p:nvSpPr>
          <p:cNvPr id="50" name="Line 52"/>
          <p:cNvSpPr>
            <a:spLocks noChangeShapeType="1"/>
          </p:cNvSpPr>
          <p:nvPr/>
        </p:nvSpPr>
        <p:spPr bwMode="auto">
          <a:xfrm>
            <a:off x="7489825" y="3397250"/>
            <a:ext cx="6350" cy="1987550"/>
          </a:xfrm>
          <a:prstGeom prst="line">
            <a:avLst/>
          </a:prstGeom>
          <a:noFill/>
          <a:ln w="25400">
            <a:solidFill>
              <a:schemeClr val="tx1"/>
            </a:solidFill>
            <a:round/>
            <a:headEnd/>
            <a:tailEnd/>
          </a:ln>
        </p:spPr>
        <p:txBody>
          <a:bodyPr/>
          <a:lstStyle/>
          <a:p>
            <a:endParaRPr lang="en-US" dirty="0"/>
          </a:p>
        </p:txBody>
      </p:sp>
      <p:sp>
        <p:nvSpPr>
          <p:cNvPr id="51" name="Line 53"/>
          <p:cNvSpPr>
            <a:spLocks noChangeShapeType="1"/>
          </p:cNvSpPr>
          <p:nvPr/>
        </p:nvSpPr>
        <p:spPr bwMode="auto">
          <a:xfrm>
            <a:off x="8442325" y="3454400"/>
            <a:ext cx="4763" cy="1454150"/>
          </a:xfrm>
          <a:prstGeom prst="line">
            <a:avLst/>
          </a:prstGeom>
          <a:noFill/>
          <a:ln w="25400">
            <a:solidFill>
              <a:schemeClr val="tx1"/>
            </a:solidFill>
            <a:round/>
            <a:headEnd/>
            <a:tailEnd/>
          </a:ln>
        </p:spPr>
        <p:txBody>
          <a:bodyPr/>
          <a:lstStyle/>
          <a:p>
            <a:endParaRPr lang="en-US" dirty="0"/>
          </a:p>
        </p:txBody>
      </p:sp>
      <p:pic>
        <p:nvPicPr>
          <p:cNvPr id="52" name="Picture 6" descr="Blue Cloud.png"/>
          <p:cNvPicPr>
            <a:picLocks noChangeAspect="1"/>
          </p:cNvPicPr>
          <p:nvPr/>
        </p:nvPicPr>
        <p:blipFill>
          <a:blip r:embed="rId14" cstate="print"/>
          <a:srcRect/>
          <a:stretch>
            <a:fillRect/>
          </a:stretch>
        </p:blipFill>
        <p:spPr bwMode="auto">
          <a:xfrm>
            <a:off x="7108825" y="3678238"/>
            <a:ext cx="1895475" cy="982662"/>
          </a:xfrm>
          <a:prstGeom prst="rect">
            <a:avLst/>
          </a:prstGeom>
          <a:noFill/>
          <a:ln w="9525">
            <a:noFill/>
            <a:miter lim="800000"/>
            <a:headEnd/>
            <a:tailEnd/>
          </a:ln>
        </p:spPr>
      </p:pic>
      <p:sp>
        <p:nvSpPr>
          <p:cNvPr id="53" name="Text Box 55"/>
          <p:cNvSpPr txBox="1">
            <a:spLocks noChangeArrowheads="1"/>
          </p:cNvSpPr>
          <p:nvPr/>
        </p:nvSpPr>
        <p:spPr bwMode="auto">
          <a:xfrm>
            <a:off x="7473950" y="4067175"/>
            <a:ext cx="1006475" cy="304800"/>
          </a:xfrm>
          <a:prstGeom prst="rect">
            <a:avLst/>
          </a:prstGeom>
          <a:noFill/>
          <a:ln w="9525">
            <a:noFill/>
            <a:miter lim="800000"/>
            <a:headEnd/>
            <a:tailEnd/>
          </a:ln>
        </p:spPr>
        <p:txBody>
          <a:bodyPr wrap="none">
            <a:spAutoFit/>
          </a:bodyPr>
          <a:lstStyle/>
          <a:p>
            <a:r>
              <a:rPr lang="en-US" sz="1400" b="1" i="1" dirty="0">
                <a:latin typeface="Calibri" pitchFamily="34" charset="0"/>
              </a:rPr>
              <a:t>IP Network</a:t>
            </a:r>
          </a:p>
        </p:txBody>
      </p:sp>
      <p:sp>
        <p:nvSpPr>
          <p:cNvPr id="54" name="Text Box 56"/>
          <p:cNvSpPr txBox="1">
            <a:spLocks noChangeArrowheads="1"/>
          </p:cNvSpPr>
          <p:nvPr/>
        </p:nvSpPr>
        <p:spPr bwMode="auto">
          <a:xfrm>
            <a:off x="8178800" y="5713413"/>
            <a:ext cx="538163" cy="336550"/>
          </a:xfrm>
          <a:prstGeom prst="rect">
            <a:avLst/>
          </a:prstGeom>
          <a:noFill/>
          <a:ln w="9525">
            <a:noFill/>
            <a:miter lim="800000"/>
            <a:headEnd/>
            <a:tailEnd/>
          </a:ln>
        </p:spPr>
        <p:txBody>
          <a:bodyPr wrap="none">
            <a:spAutoFit/>
          </a:bodyPr>
          <a:lstStyle/>
          <a:p>
            <a:r>
              <a:rPr lang="en-US" sz="1600" b="1" dirty="0">
                <a:latin typeface="Calibri" pitchFamily="34" charset="0"/>
              </a:rPr>
              <a:t>NAS</a:t>
            </a:r>
          </a:p>
        </p:txBody>
      </p:sp>
      <p:sp>
        <p:nvSpPr>
          <p:cNvPr id="55" name="Text Box 57"/>
          <p:cNvSpPr txBox="1">
            <a:spLocks noChangeArrowheads="1"/>
          </p:cNvSpPr>
          <p:nvPr/>
        </p:nvSpPr>
        <p:spPr bwMode="auto">
          <a:xfrm>
            <a:off x="6791325" y="5683250"/>
            <a:ext cx="588963" cy="336550"/>
          </a:xfrm>
          <a:prstGeom prst="rect">
            <a:avLst/>
          </a:prstGeom>
          <a:noFill/>
          <a:ln w="9525">
            <a:noFill/>
            <a:miter lim="800000"/>
            <a:headEnd/>
            <a:tailEnd/>
          </a:ln>
        </p:spPr>
        <p:txBody>
          <a:bodyPr wrap="none">
            <a:spAutoFit/>
          </a:bodyPr>
          <a:lstStyle/>
          <a:p>
            <a:r>
              <a:rPr lang="en-US" sz="1600" b="1" dirty="0" err="1">
                <a:latin typeface="Calibri" pitchFamily="34" charset="0"/>
              </a:rPr>
              <a:t>iSCSI</a:t>
            </a:r>
            <a:endParaRPr lang="en-US" sz="1600" b="1" dirty="0">
              <a:latin typeface="Calibri" pitchFamily="34" charset="0"/>
            </a:endParaRPr>
          </a:p>
        </p:txBody>
      </p:sp>
      <p:sp>
        <p:nvSpPr>
          <p:cNvPr id="56" name="Text Box 58"/>
          <p:cNvSpPr txBox="1">
            <a:spLocks noChangeArrowheads="1"/>
          </p:cNvSpPr>
          <p:nvPr/>
        </p:nvSpPr>
        <p:spPr bwMode="auto">
          <a:xfrm>
            <a:off x="5257800" y="5657850"/>
            <a:ext cx="1078629" cy="338554"/>
          </a:xfrm>
          <a:prstGeom prst="rect">
            <a:avLst/>
          </a:prstGeom>
          <a:noFill/>
          <a:ln w="9525">
            <a:noFill/>
            <a:miter lim="800000"/>
            <a:headEnd/>
            <a:tailEnd/>
          </a:ln>
        </p:spPr>
        <p:txBody>
          <a:bodyPr wrap="none">
            <a:spAutoFit/>
          </a:bodyPr>
          <a:lstStyle/>
          <a:p>
            <a:r>
              <a:rPr lang="en-US" sz="1600" b="1" dirty="0">
                <a:latin typeface="Calibri" pitchFamily="34" charset="0"/>
              </a:rPr>
              <a:t>FC Storage</a:t>
            </a:r>
          </a:p>
        </p:txBody>
      </p:sp>
      <p:pic>
        <p:nvPicPr>
          <p:cNvPr id="57" name="Picture 59" descr="SAN"/>
          <p:cNvPicPr>
            <a:picLocks noChangeAspect="1" noChangeArrowheads="1"/>
          </p:cNvPicPr>
          <p:nvPr/>
        </p:nvPicPr>
        <p:blipFill>
          <a:blip r:embed="rId15" cstate="print"/>
          <a:srcRect/>
          <a:stretch>
            <a:fillRect/>
          </a:stretch>
        </p:blipFill>
        <p:spPr bwMode="auto">
          <a:xfrm>
            <a:off x="5105400" y="3746500"/>
            <a:ext cx="1546225" cy="801688"/>
          </a:xfrm>
          <a:prstGeom prst="rect">
            <a:avLst/>
          </a:prstGeom>
          <a:noFill/>
          <a:ln w="9525">
            <a:noFill/>
            <a:miter lim="800000"/>
            <a:headEnd/>
            <a:tailEnd/>
          </a:ln>
        </p:spPr>
      </p:pic>
      <p:sp>
        <p:nvSpPr>
          <p:cNvPr id="58" name="Text Box 60"/>
          <p:cNvSpPr txBox="1">
            <a:spLocks noChangeArrowheads="1"/>
          </p:cNvSpPr>
          <p:nvPr/>
        </p:nvSpPr>
        <p:spPr bwMode="auto">
          <a:xfrm>
            <a:off x="5356225" y="4013200"/>
            <a:ext cx="785813" cy="336550"/>
          </a:xfrm>
          <a:prstGeom prst="rect">
            <a:avLst/>
          </a:prstGeom>
          <a:noFill/>
          <a:ln w="9525">
            <a:noFill/>
            <a:miter lim="800000"/>
            <a:headEnd/>
            <a:tailEnd/>
          </a:ln>
        </p:spPr>
        <p:txBody>
          <a:bodyPr wrap="none">
            <a:spAutoFit/>
          </a:bodyPr>
          <a:lstStyle/>
          <a:p>
            <a:r>
              <a:rPr lang="en-US" sz="1600" b="1" dirty="0">
                <a:latin typeface="Calibri" pitchFamily="34" charset="0"/>
              </a:rPr>
              <a:t>FC SAN</a:t>
            </a:r>
          </a:p>
        </p:txBody>
      </p:sp>
      <p:pic>
        <p:nvPicPr>
          <p:cNvPr id="59" name="Picture 61" descr="Shadow_1"/>
          <p:cNvPicPr>
            <a:picLocks noChangeAspect="1" noChangeArrowheads="1"/>
          </p:cNvPicPr>
          <p:nvPr/>
        </p:nvPicPr>
        <p:blipFill>
          <a:blip r:embed="rId16" cstate="print"/>
          <a:srcRect/>
          <a:stretch>
            <a:fillRect/>
          </a:stretch>
        </p:blipFill>
        <p:spPr bwMode="auto">
          <a:xfrm>
            <a:off x="5403850" y="1549400"/>
            <a:ext cx="828675" cy="1333500"/>
          </a:xfrm>
          <a:prstGeom prst="rect">
            <a:avLst/>
          </a:prstGeom>
          <a:noFill/>
          <a:ln w="9525">
            <a:noFill/>
            <a:miter lim="800000"/>
            <a:headEnd/>
            <a:tailEnd/>
          </a:ln>
        </p:spPr>
      </p:pic>
      <p:pic>
        <p:nvPicPr>
          <p:cNvPr id="60" name="Picture 62" descr="shadow_2"/>
          <p:cNvPicPr>
            <a:picLocks noChangeAspect="1" noChangeArrowheads="1"/>
          </p:cNvPicPr>
          <p:nvPr/>
        </p:nvPicPr>
        <p:blipFill>
          <a:blip r:embed="rId17" cstate="print"/>
          <a:srcRect/>
          <a:stretch>
            <a:fillRect/>
          </a:stretch>
        </p:blipFill>
        <p:spPr bwMode="auto">
          <a:xfrm>
            <a:off x="6181725" y="1587500"/>
            <a:ext cx="857250" cy="1285875"/>
          </a:xfrm>
          <a:prstGeom prst="rect">
            <a:avLst/>
          </a:prstGeom>
          <a:noFill/>
          <a:ln w="9525">
            <a:noFill/>
            <a:miter lim="800000"/>
            <a:headEnd/>
            <a:tailEnd/>
          </a:ln>
        </p:spPr>
      </p:pic>
      <p:pic>
        <p:nvPicPr>
          <p:cNvPr id="61" name="Picture 63" descr="Shodow_4"/>
          <p:cNvPicPr>
            <a:picLocks noChangeAspect="1" noChangeArrowheads="1"/>
          </p:cNvPicPr>
          <p:nvPr/>
        </p:nvPicPr>
        <p:blipFill>
          <a:blip r:embed="rId18" cstate="print"/>
          <a:srcRect/>
          <a:stretch>
            <a:fillRect/>
          </a:stretch>
        </p:blipFill>
        <p:spPr bwMode="auto">
          <a:xfrm>
            <a:off x="6899275" y="1568450"/>
            <a:ext cx="1266825" cy="1285875"/>
          </a:xfrm>
          <a:prstGeom prst="rect">
            <a:avLst/>
          </a:prstGeom>
          <a:noFill/>
          <a:ln w="9525">
            <a:noFill/>
            <a:miter lim="800000"/>
            <a:headEnd/>
            <a:tailEnd/>
          </a:ln>
        </p:spPr>
      </p:pic>
      <p:pic>
        <p:nvPicPr>
          <p:cNvPr id="62" name="Picture 64" descr="Shodow_5"/>
          <p:cNvPicPr>
            <a:picLocks noChangeAspect="1" noChangeArrowheads="1"/>
          </p:cNvPicPr>
          <p:nvPr/>
        </p:nvPicPr>
        <p:blipFill>
          <a:blip r:embed="rId19" cstate="print"/>
          <a:srcRect/>
          <a:stretch>
            <a:fillRect/>
          </a:stretch>
        </p:blipFill>
        <p:spPr bwMode="auto">
          <a:xfrm>
            <a:off x="7896225" y="1549400"/>
            <a:ext cx="1247775" cy="1285875"/>
          </a:xfrm>
          <a:prstGeom prst="rect">
            <a:avLst/>
          </a:prstGeom>
          <a:noFill/>
          <a:ln w="9525">
            <a:noFill/>
            <a:miter lim="800000"/>
            <a:headEnd/>
            <a:tailEnd/>
          </a:ln>
        </p:spPr>
      </p:pic>
      <p:sp>
        <p:nvSpPr>
          <p:cNvPr id="63" name="Text Box 65"/>
          <p:cNvSpPr txBox="1">
            <a:spLocks noChangeArrowheads="1"/>
          </p:cNvSpPr>
          <p:nvPr/>
        </p:nvSpPr>
        <p:spPr bwMode="auto">
          <a:xfrm>
            <a:off x="7632700" y="1611312"/>
            <a:ext cx="516488" cy="276999"/>
          </a:xfrm>
          <a:prstGeom prst="rect">
            <a:avLst/>
          </a:prstGeom>
          <a:noFill/>
          <a:ln w="9525">
            <a:noFill/>
            <a:miter lim="800000"/>
            <a:headEnd/>
            <a:tailEnd/>
          </a:ln>
        </p:spPr>
        <p:txBody>
          <a:bodyPr wrap="none">
            <a:spAutoFit/>
          </a:bodyPr>
          <a:lstStyle/>
          <a:p>
            <a:r>
              <a:rPr lang="en-US" sz="1200" dirty="0">
                <a:solidFill>
                  <a:schemeClr val="bg1"/>
                </a:solidFill>
                <a:latin typeface="Calibri" pitchFamily="34" charset="0"/>
              </a:rPr>
              <a:t>VM 3</a:t>
            </a:r>
          </a:p>
        </p:txBody>
      </p:sp>
      <p:sp>
        <p:nvSpPr>
          <p:cNvPr id="64" name="Text Box 67"/>
          <p:cNvSpPr txBox="1">
            <a:spLocks noChangeArrowheads="1"/>
          </p:cNvSpPr>
          <p:nvPr/>
        </p:nvSpPr>
        <p:spPr bwMode="auto">
          <a:xfrm>
            <a:off x="5826125" y="615950"/>
            <a:ext cx="1113510" cy="338554"/>
          </a:xfrm>
          <a:prstGeom prst="rect">
            <a:avLst/>
          </a:prstGeom>
          <a:noFill/>
          <a:ln w="9525">
            <a:noFill/>
            <a:miter lim="800000"/>
            <a:headEnd/>
            <a:tailEnd/>
          </a:ln>
        </p:spPr>
        <p:txBody>
          <a:bodyPr wrap="none">
            <a:spAutoFit/>
          </a:bodyPr>
          <a:lstStyle/>
          <a:p>
            <a:r>
              <a:rPr lang="en-US" sz="1600" b="1" dirty="0">
                <a:latin typeface="Calibri" pitchFamily="34" charset="0"/>
              </a:rPr>
              <a:t>Compute 1</a:t>
            </a:r>
          </a:p>
        </p:txBody>
      </p:sp>
      <p:sp>
        <p:nvSpPr>
          <p:cNvPr id="65" name="Text Box 68"/>
          <p:cNvSpPr txBox="1">
            <a:spLocks noChangeArrowheads="1"/>
          </p:cNvSpPr>
          <p:nvPr/>
        </p:nvSpPr>
        <p:spPr bwMode="auto">
          <a:xfrm>
            <a:off x="7684415" y="623887"/>
            <a:ext cx="1159998" cy="338554"/>
          </a:xfrm>
          <a:prstGeom prst="rect">
            <a:avLst/>
          </a:prstGeom>
          <a:noFill/>
          <a:ln w="9525">
            <a:noFill/>
            <a:miter lim="800000"/>
            <a:headEnd/>
            <a:tailEnd/>
          </a:ln>
        </p:spPr>
        <p:txBody>
          <a:bodyPr wrap="none">
            <a:spAutoFit/>
          </a:bodyPr>
          <a:lstStyle/>
          <a:p>
            <a:r>
              <a:rPr lang="en-US" sz="1600" b="1" dirty="0">
                <a:latin typeface="Calibri" pitchFamily="34" charset="0"/>
              </a:rPr>
              <a:t>Compute 2 </a:t>
            </a:r>
          </a:p>
        </p:txBody>
      </p:sp>
      <p:sp>
        <p:nvSpPr>
          <p:cNvPr id="66" name="Text Box 87"/>
          <p:cNvSpPr txBox="1">
            <a:spLocks noChangeArrowheads="1"/>
          </p:cNvSpPr>
          <p:nvPr/>
        </p:nvSpPr>
        <p:spPr bwMode="auto">
          <a:xfrm>
            <a:off x="6198326" y="3209925"/>
            <a:ext cx="586571" cy="276999"/>
          </a:xfrm>
          <a:prstGeom prst="rect">
            <a:avLst/>
          </a:prstGeom>
          <a:noFill/>
          <a:ln w="9525">
            <a:noFill/>
            <a:miter lim="800000"/>
            <a:headEnd/>
            <a:tailEnd/>
          </a:ln>
        </p:spPr>
        <p:txBody>
          <a:bodyPr wrap="none">
            <a:spAutoFit/>
          </a:bodyPr>
          <a:lstStyle/>
          <a:p>
            <a:r>
              <a:rPr lang="en-US" sz="1200" b="1" dirty="0">
                <a:latin typeface="Calibri" pitchFamily="34" charset="0"/>
              </a:rPr>
              <a:t>VMFS </a:t>
            </a:r>
          </a:p>
        </p:txBody>
      </p:sp>
      <p:sp>
        <p:nvSpPr>
          <p:cNvPr id="67" name="Text Box 88"/>
          <p:cNvSpPr txBox="1">
            <a:spLocks noChangeArrowheads="1"/>
          </p:cNvSpPr>
          <p:nvPr/>
        </p:nvSpPr>
        <p:spPr bwMode="auto">
          <a:xfrm>
            <a:off x="8181975" y="3159125"/>
            <a:ext cx="426271" cy="276999"/>
          </a:xfrm>
          <a:prstGeom prst="rect">
            <a:avLst/>
          </a:prstGeom>
          <a:noFill/>
          <a:ln w="9525">
            <a:noFill/>
            <a:miter lim="800000"/>
            <a:headEnd/>
            <a:tailEnd/>
          </a:ln>
        </p:spPr>
        <p:txBody>
          <a:bodyPr wrap="none">
            <a:spAutoFit/>
          </a:bodyPr>
          <a:lstStyle/>
          <a:p>
            <a:r>
              <a:rPr lang="en-US" sz="1200" b="1" dirty="0">
                <a:latin typeface="Calibri" pitchFamily="34" charset="0"/>
              </a:rPr>
              <a:t>NFS</a:t>
            </a:r>
          </a:p>
        </p:txBody>
      </p:sp>
      <p:pic>
        <p:nvPicPr>
          <p:cNvPr id="68" name="Picture 17" descr="folder"/>
          <p:cNvPicPr>
            <a:picLocks noChangeAspect="1" noChangeArrowheads="1"/>
          </p:cNvPicPr>
          <p:nvPr/>
        </p:nvPicPr>
        <p:blipFill>
          <a:blip r:embed="rId20" cstate="print"/>
          <a:srcRect/>
          <a:stretch>
            <a:fillRect/>
          </a:stretch>
        </p:blipFill>
        <p:spPr bwMode="auto">
          <a:xfrm>
            <a:off x="5419725" y="2593975"/>
            <a:ext cx="704850" cy="563563"/>
          </a:xfrm>
          <a:prstGeom prst="rect">
            <a:avLst/>
          </a:prstGeom>
          <a:noFill/>
          <a:ln w="9525">
            <a:noFill/>
            <a:miter lim="800000"/>
            <a:headEnd/>
            <a:tailEnd/>
          </a:ln>
        </p:spPr>
      </p:pic>
      <p:sp>
        <p:nvSpPr>
          <p:cNvPr id="70" name="Text Box 72"/>
          <p:cNvSpPr txBox="1">
            <a:spLocks noChangeArrowheads="1"/>
          </p:cNvSpPr>
          <p:nvPr/>
        </p:nvSpPr>
        <p:spPr bwMode="auto">
          <a:xfrm>
            <a:off x="5384800" y="2743200"/>
            <a:ext cx="787395" cy="400110"/>
          </a:xfrm>
          <a:prstGeom prst="rect">
            <a:avLst/>
          </a:prstGeom>
          <a:noFill/>
          <a:ln w="9525">
            <a:noFill/>
            <a:miter lim="800000"/>
            <a:headEnd/>
            <a:tailEnd/>
          </a:ln>
        </p:spPr>
        <p:txBody>
          <a:bodyPr wrap="square">
            <a:spAutoFit/>
          </a:bodyPr>
          <a:lstStyle/>
          <a:p>
            <a:pPr algn="ctr"/>
            <a:r>
              <a:rPr lang="en-US" sz="1000" dirty="0">
                <a:latin typeface="Calibri" pitchFamily="34" charset="0"/>
              </a:rPr>
              <a:t>Virtual disk file</a:t>
            </a:r>
          </a:p>
        </p:txBody>
      </p:sp>
      <p:pic>
        <p:nvPicPr>
          <p:cNvPr id="71" name="Picture 17" descr="folder"/>
          <p:cNvPicPr>
            <a:picLocks noChangeAspect="1" noChangeArrowheads="1"/>
          </p:cNvPicPr>
          <p:nvPr/>
        </p:nvPicPr>
        <p:blipFill>
          <a:blip r:embed="rId20" cstate="print"/>
          <a:srcRect/>
          <a:stretch>
            <a:fillRect/>
          </a:stretch>
        </p:blipFill>
        <p:spPr bwMode="auto">
          <a:xfrm>
            <a:off x="6169025" y="2600325"/>
            <a:ext cx="704850" cy="563563"/>
          </a:xfrm>
          <a:prstGeom prst="rect">
            <a:avLst/>
          </a:prstGeom>
          <a:noFill/>
          <a:ln w="9525">
            <a:noFill/>
            <a:miter lim="800000"/>
            <a:headEnd/>
            <a:tailEnd/>
          </a:ln>
        </p:spPr>
      </p:pic>
      <p:pic>
        <p:nvPicPr>
          <p:cNvPr id="74" name="Picture 17" descr="folder"/>
          <p:cNvPicPr>
            <a:picLocks noChangeAspect="1" noChangeArrowheads="1"/>
          </p:cNvPicPr>
          <p:nvPr/>
        </p:nvPicPr>
        <p:blipFill>
          <a:blip r:embed="rId20" cstate="print"/>
          <a:srcRect/>
          <a:stretch>
            <a:fillRect/>
          </a:stretch>
        </p:blipFill>
        <p:spPr bwMode="auto">
          <a:xfrm>
            <a:off x="6892925" y="2606675"/>
            <a:ext cx="704850" cy="563563"/>
          </a:xfrm>
          <a:prstGeom prst="rect">
            <a:avLst/>
          </a:prstGeom>
          <a:noFill/>
          <a:ln w="9525">
            <a:noFill/>
            <a:miter lim="800000"/>
            <a:headEnd/>
            <a:tailEnd/>
          </a:ln>
        </p:spPr>
      </p:pic>
      <p:pic>
        <p:nvPicPr>
          <p:cNvPr id="77" name="Picture 17" descr="folder"/>
          <p:cNvPicPr>
            <a:picLocks noChangeAspect="1" noChangeArrowheads="1"/>
          </p:cNvPicPr>
          <p:nvPr/>
        </p:nvPicPr>
        <p:blipFill>
          <a:blip r:embed="rId20" cstate="print"/>
          <a:srcRect/>
          <a:stretch>
            <a:fillRect/>
          </a:stretch>
        </p:blipFill>
        <p:spPr bwMode="auto">
          <a:xfrm>
            <a:off x="8029575" y="2613025"/>
            <a:ext cx="704850" cy="563563"/>
          </a:xfrm>
          <a:prstGeom prst="rect">
            <a:avLst/>
          </a:prstGeom>
          <a:noFill/>
          <a:ln w="9525">
            <a:noFill/>
            <a:miter lim="800000"/>
            <a:headEnd/>
            <a:tailEnd/>
          </a:ln>
        </p:spPr>
      </p:pic>
      <p:sp>
        <p:nvSpPr>
          <p:cNvPr id="82" name="Text Box 72"/>
          <p:cNvSpPr txBox="1">
            <a:spLocks noChangeArrowheads="1"/>
          </p:cNvSpPr>
          <p:nvPr/>
        </p:nvSpPr>
        <p:spPr bwMode="auto">
          <a:xfrm>
            <a:off x="6146805" y="2743200"/>
            <a:ext cx="787395" cy="400110"/>
          </a:xfrm>
          <a:prstGeom prst="rect">
            <a:avLst/>
          </a:prstGeom>
          <a:noFill/>
          <a:ln w="9525">
            <a:noFill/>
            <a:miter lim="800000"/>
            <a:headEnd/>
            <a:tailEnd/>
          </a:ln>
        </p:spPr>
        <p:txBody>
          <a:bodyPr wrap="square">
            <a:spAutoFit/>
          </a:bodyPr>
          <a:lstStyle/>
          <a:p>
            <a:pPr algn="ctr"/>
            <a:r>
              <a:rPr lang="en-US" sz="1000" dirty="0">
                <a:latin typeface="Calibri" pitchFamily="34" charset="0"/>
              </a:rPr>
              <a:t>Virtual disk file</a:t>
            </a:r>
          </a:p>
        </p:txBody>
      </p:sp>
      <p:sp>
        <p:nvSpPr>
          <p:cNvPr id="83" name="Text Box 72"/>
          <p:cNvSpPr txBox="1">
            <a:spLocks noChangeArrowheads="1"/>
          </p:cNvSpPr>
          <p:nvPr/>
        </p:nvSpPr>
        <p:spPr bwMode="auto">
          <a:xfrm>
            <a:off x="6832605" y="2743200"/>
            <a:ext cx="787395" cy="400110"/>
          </a:xfrm>
          <a:prstGeom prst="rect">
            <a:avLst/>
          </a:prstGeom>
          <a:noFill/>
          <a:ln w="9525">
            <a:noFill/>
            <a:miter lim="800000"/>
            <a:headEnd/>
            <a:tailEnd/>
          </a:ln>
        </p:spPr>
        <p:txBody>
          <a:bodyPr wrap="square">
            <a:spAutoFit/>
          </a:bodyPr>
          <a:lstStyle/>
          <a:p>
            <a:pPr algn="ctr"/>
            <a:r>
              <a:rPr lang="en-US" sz="1000" dirty="0">
                <a:latin typeface="Calibri" pitchFamily="34" charset="0"/>
              </a:rPr>
              <a:t>Virtual disk file</a:t>
            </a:r>
          </a:p>
        </p:txBody>
      </p:sp>
      <p:sp>
        <p:nvSpPr>
          <p:cNvPr id="84" name="Text Box 72"/>
          <p:cNvSpPr txBox="1">
            <a:spLocks noChangeArrowheads="1"/>
          </p:cNvSpPr>
          <p:nvPr/>
        </p:nvSpPr>
        <p:spPr bwMode="auto">
          <a:xfrm>
            <a:off x="8001000" y="2743200"/>
            <a:ext cx="787395" cy="400110"/>
          </a:xfrm>
          <a:prstGeom prst="rect">
            <a:avLst/>
          </a:prstGeom>
          <a:noFill/>
          <a:ln w="9525">
            <a:noFill/>
            <a:miter lim="800000"/>
            <a:headEnd/>
            <a:tailEnd/>
          </a:ln>
        </p:spPr>
        <p:txBody>
          <a:bodyPr wrap="square">
            <a:spAutoFit/>
          </a:bodyPr>
          <a:lstStyle/>
          <a:p>
            <a:pPr algn="ctr"/>
            <a:r>
              <a:rPr lang="en-US" sz="1000" dirty="0">
                <a:latin typeface="Calibri" pitchFamily="34" charset="0"/>
              </a:rPr>
              <a:t>Virtual disk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File System for Managing VM Files</a:t>
            </a:r>
          </a:p>
        </p:txBody>
      </p:sp>
      <p:sp>
        <p:nvSpPr>
          <p:cNvPr id="8" name="Content Placeholder 7"/>
          <p:cNvSpPr>
            <a:spLocks noGrp="1"/>
          </p:cNvSpPr>
          <p:nvPr>
            <p:ph idx="1"/>
          </p:nvPr>
        </p:nvSpPr>
        <p:spPr/>
        <p:txBody>
          <a:bodyPr/>
          <a:lstStyle/>
          <a:p>
            <a:r>
              <a:rPr lang="en-US" sz="3200" dirty="0"/>
              <a:t>Hypervisor uses two file systems to manage the VM files</a:t>
            </a:r>
          </a:p>
          <a:p>
            <a:pPr lvl="1"/>
            <a:r>
              <a:rPr lang="en-US" sz="2800" dirty="0"/>
              <a:t>Hypervisor’s native file system called Virtual Machine File System (VMFS) </a:t>
            </a:r>
          </a:p>
          <a:p>
            <a:pPr lvl="1"/>
            <a:r>
              <a:rPr lang="en-US" sz="2800" dirty="0"/>
              <a:t>Network File System (NFS) such as NAS file system</a:t>
            </a:r>
          </a:p>
          <a:p>
            <a:endParaRPr lang="en-US" dirty="0"/>
          </a:p>
        </p:txBody>
      </p:sp>
      <p:sp>
        <p:nvSpPr>
          <p:cNvPr id="6" name="Slide Number Placeholder 5"/>
          <p:cNvSpPr>
            <a:spLocks noGrp="1"/>
          </p:cNvSpPr>
          <p:nvPr>
            <p:ph type="sldNum" sz="quarter" idx="11"/>
          </p:nvPr>
        </p:nvSpPr>
        <p:spPr/>
        <p:txBody>
          <a:bodyPr/>
          <a:lstStyle/>
          <a:p>
            <a:pPr>
              <a:defRPr/>
            </a:pPr>
            <a:fld id="{D82361C7-9CA3-4A6E-97F2-A1FC064231A9}"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914400"/>
            <a:ext cx="5029200" cy="4953001"/>
          </a:xfrm>
        </p:spPr>
        <p:txBody>
          <a:bodyPr/>
          <a:lstStyle/>
          <a:p>
            <a:r>
              <a:rPr lang="en-US" sz="2800" dirty="0"/>
              <a:t>Hypervisor’s native file system to manage VM files</a:t>
            </a:r>
          </a:p>
          <a:p>
            <a:r>
              <a:rPr lang="en-US" sz="2800" dirty="0"/>
              <a:t>Cluster File System</a:t>
            </a:r>
          </a:p>
          <a:p>
            <a:pPr lvl="1"/>
            <a:r>
              <a:rPr lang="en-US" sz="2400" dirty="0"/>
              <a:t>Can be accessed by multiple compute systems simultaneously</a:t>
            </a:r>
          </a:p>
          <a:p>
            <a:pPr lvl="1"/>
            <a:r>
              <a:rPr lang="en-US" sz="2400" dirty="0"/>
              <a:t>Provides on-disk locking</a:t>
            </a:r>
          </a:p>
          <a:p>
            <a:r>
              <a:rPr lang="en-US" sz="2800" dirty="0"/>
              <a:t>Uses a VMFS volume to store VM files</a:t>
            </a:r>
          </a:p>
          <a:p>
            <a:endParaRPr lang="en-US" dirty="0"/>
          </a:p>
        </p:txBody>
      </p:sp>
      <p:sp>
        <p:nvSpPr>
          <p:cNvPr id="4" name="Title 3"/>
          <p:cNvSpPr>
            <a:spLocks noGrp="1"/>
          </p:cNvSpPr>
          <p:nvPr>
            <p:ph type="title"/>
          </p:nvPr>
        </p:nvSpPr>
        <p:spPr/>
        <p:txBody>
          <a:bodyPr/>
          <a:lstStyle/>
          <a:p>
            <a:r>
              <a:rPr lang="en-US" dirty="0"/>
              <a:t>Virtual Machine File System (VMFS)</a:t>
            </a:r>
          </a:p>
        </p:txBody>
      </p:sp>
      <p:sp>
        <p:nvSpPr>
          <p:cNvPr id="6" name="Slide Number Placeholder 5"/>
          <p:cNvSpPr>
            <a:spLocks noGrp="1"/>
          </p:cNvSpPr>
          <p:nvPr>
            <p:ph type="sldNum" sz="quarter" idx="14"/>
          </p:nvPr>
        </p:nvSpPr>
        <p:spPr/>
        <p:txBody>
          <a:bodyPr/>
          <a:lstStyle/>
          <a:p>
            <a:pPr>
              <a:defRPr/>
            </a:pPr>
            <a:fld id="{D82361C7-9CA3-4A6E-97F2-A1FC064231A9}" type="slidenum">
              <a:rPr lang="en-US" smtClean="0"/>
              <a:pPr>
                <a:defRPr/>
              </a:pPr>
              <a:t>8</a:t>
            </a:fld>
            <a:endParaRPr lang="en-US"/>
          </a:p>
        </p:txBody>
      </p:sp>
      <p:grpSp>
        <p:nvGrpSpPr>
          <p:cNvPr id="41" name="Group 40"/>
          <p:cNvGrpSpPr/>
          <p:nvPr/>
        </p:nvGrpSpPr>
        <p:grpSpPr>
          <a:xfrm>
            <a:off x="5257800" y="609600"/>
            <a:ext cx="3733800" cy="4820471"/>
            <a:chOff x="5257800" y="609600"/>
            <a:chExt cx="3733800" cy="4820471"/>
          </a:xfrm>
        </p:grpSpPr>
        <p:sp>
          <p:nvSpPr>
            <p:cNvPr id="8" name="Text Box 72"/>
            <p:cNvSpPr txBox="1">
              <a:spLocks noChangeArrowheads="1"/>
            </p:cNvSpPr>
            <p:nvPr/>
          </p:nvSpPr>
          <p:spPr bwMode="auto">
            <a:xfrm>
              <a:off x="6413500" y="5054600"/>
              <a:ext cx="1448571" cy="375471"/>
            </a:xfrm>
            <a:prstGeom prst="rect">
              <a:avLst/>
            </a:prstGeom>
            <a:noFill/>
            <a:ln w="9525">
              <a:noFill/>
              <a:miter lim="800000"/>
              <a:headEnd/>
              <a:tailEnd/>
            </a:ln>
          </p:spPr>
          <p:txBody>
            <a:bodyPr wrap="none" lIns="128001" tIns="64000" rIns="128001" bIns="64000">
              <a:spAutoFit/>
            </a:bodyPr>
            <a:lstStyle/>
            <a:p>
              <a:r>
                <a:rPr lang="en-US" sz="1600" b="1" dirty="0">
                  <a:latin typeface="Calibri" pitchFamily="34" charset="0"/>
                </a:rPr>
                <a:t>VMFS Volume</a:t>
              </a:r>
            </a:p>
          </p:txBody>
        </p:sp>
        <p:pic>
          <p:nvPicPr>
            <p:cNvPr id="9" name="Picture 5" descr="Green Volume.png"/>
            <p:cNvPicPr>
              <a:picLocks noChangeAspect="1"/>
            </p:cNvPicPr>
            <p:nvPr/>
          </p:nvPicPr>
          <p:blipFill>
            <a:blip r:embed="rId3" cstate="print"/>
            <a:srcRect/>
            <a:stretch>
              <a:fillRect/>
            </a:stretch>
          </p:blipFill>
          <p:spPr bwMode="auto">
            <a:xfrm>
              <a:off x="5670550" y="3832225"/>
              <a:ext cx="3095625" cy="1154112"/>
            </a:xfrm>
            <a:prstGeom prst="rect">
              <a:avLst/>
            </a:prstGeom>
            <a:noFill/>
            <a:ln w="9525">
              <a:noFill/>
              <a:miter lim="800000"/>
              <a:headEnd/>
              <a:tailEnd/>
            </a:ln>
          </p:spPr>
        </p:pic>
        <p:grpSp>
          <p:nvGrpSpPr>
            <p:cNvPr id="10" name="Group 109"/>
            <p:cNvGrpSpPr>
              <a:grpSpLocks/>
            </p:cNvGrpSpPr>
            <p:nvPr/>
          </p:nvGrpSpPr>
          <p:grpSpPr bwMode="auto">
            <a:xfrm>
              <a:off x="5607965" y="4446587"/>
              <a:ext cx="763351" cy="360363"/>
              <a:chOff x="4749757" y="4105275"/>
              <a:chExt cx="888863" cy="381000"/>
            </a:xfrm>
          </p:grpSpPr>
          <p:pic>
            <p:nvPicPr>
              <p:cNvPr id="39" name="Picture 17" descr="Blue Storage.png"/>
              <p:cNvPicPr>
                <a:picLocks noChangeAspect="1"/>
              </p:cNvPicPr>
              <p:nvPr/>
            </p:nvPicPr>
            <p:blipFill>
              <a:blip r:embed="rId4" cstate="print"/>
              <a:srcRect/>
              <a:stretch>
                <a:fillRect/>
              </a:stretch>
            </p:blipFill>
            <p:spPr bwMode="auto">
              <a:xfrm>
                <a:off x="4857750" y="4105275"/>
                <a:ext cx="685800" cy="381000"/>
              </a:xfrm>
              <a:prstGeom prst="rect">
                <a:avLst/>
              </a:prstGeom>
              <a:noFill/>
              <a:ln w="9525">
                <a:noFill/>
                <a:miter lim="800000"/>
                <a:headEnd/>
                <a:tailEnd/>
              </a:ln>
            </p:spPr>
          </p:pic>
          <p:sp>
            <p:nvSpPr>
              <p:cNvPr id="40" name="Text Box 68"/>
              <p:cNvSpPr txBox="1">
                <a:spLocks noChangeArrowheads="1"/>
              </p:cNvSpPr>
              <p:nvPr/>
            </p:nvSpPr>
            <p:spPr bwMode="auto">
              <a:xfrm>
                <a:off x="4749757" y="4207658"/>
                <a:ext cx="888863" cy="260321"/>
              </a:xfrm>
              <a:prstGeom prst="rect">
                <a:avLst/>
              </a:prstGeom>
              <a:noFill/>
              <a:ln w="9525">
                <a:noFill/>
                <a:miter lim="800000"/>
                <a:headEnd/>
                <a:tailEnd/>
              </a:ln>
            </p:spPr>
            <p:txBody>
              <a:bodyPr wrap="none">
                <a:spAutoFit/>
              </a:bodyPr>
              <a:lstStyle/>
              <a:p>
                <a:pPr algn="ctr"/>
                <a:r>
                  <a:rPr lang="en-US" sz="1000" dirty="0">
                    <a:latin typeface="Calibri" pitchFamily="34" charset="0"/>
                  </a:rPr>
                  <a:t>Virtual disk</a:t>
                </a:r>
              </a:p>
            </p:txBody>
          </p:sp>
        </p:grpSp>
        <p:pic>
          <p:nvPicPr>
            <p:cNvPr id="11" name="Picture 25" descr="Red Storage.png"/>
            <p:cNvPicPr>
              <a:picLocks noChangeAspect="1"/>
            </p:cNvPicPr>
            <p:nvPr/>
          </p:nvPicPr>
          <p:blipFill>
            <a:blip r:embed="rId5" cstate="print"/>
            <a:srcRect/>
            <a:stretch>
              <a:fillRect/>
            </a:stretch>
          </p:blipFill>
          <p:spPr bwMode="auto">
            <a:xfrm>
              <a:off x="6523038" y="4471987"/>
              <a:ext cx="588962" cy="357188"/>
            </a:xfrm>
            <a:prstGeom prst="rect">
              <a:avLst/>
            </a:prstGeom>
            <a:noFill/>
            <a:ln w="9525">
              <a:noFill/>
              <a:miter lim="800000"/>
              <a:headEnd/>
              <a:tailEnd/>
            </a:ln>
          </p:spPr>
        </p:pic>
        <p:pic>
          <p:nvPicPr>
            <p:cNvPr id="12" name="Picture 13" descr="Tan Storage.png"/>
            <p:cNvPicPr>
              <a:picLocks noChangeAspect="1"/>
            </p:cNvPicPr>
            <p:nvPr/>
          </p:nvPicPr>
          <p:blipFill>
            <a:blip r:embed="rId6" cstate="print"/>
            <a:srcRect/>
            <a:stretch>
              <a:fillRect/>
            </a:stretch>
          </p:blipFill>
          <p:spPr bwMode="auto">
            <a:xfrm>
              <a:off x="7378700" y="4471987"/>
              <a:ext cx="577850" cy="369888"/>
            </a:xfrm>
            <a:prstGeom prst="rect">
              <a:avLst/>
            </a:prstGeom>
            <a:noFill/>
            <a:ln w="9525">
              <a:noFill/>
              <a:miter lim="800000"/>
              <a:headEnd/>
              <a:tailEnd/>
            </a:ln>
          </p:spPr>
        </p:pic>
        <p:pic>
          <p:nvPicPr>
            <p:cNvPr id="13" name="Picture 6" descr="Orange Volume.png"/>
            <p:cNvPicPr>
              <a:picLocks noChangeAspect="1"/>
            </p:cNvPicPr>
            <p:nvPr/>
          </p:nvPicPr>
          <p:blipFill>
            <a:blip r:embed="rId7" cstate="print"/>
            <a:srcRect/>
            <a:stretch>
              <a:fillRect/>
            </a:stretch>
          </p:blipFill>
          <p:spPr bwMode="auto">
            <a:xfrm>
              <a:off x="8131175" y="4456112"/>
              <a:ext cx="590550" cy="366713"/>
            </a:xfrm>
            <a:prstGeom prst="rect">
              <a:avLst/>
            </a:prstGeom>
            <a:noFill/>
            <a:ln w="9525">
              <a:noFill/>
              <a:miter lim="800000"/>
              <a:headEnd/>
              <a:tailEnd/>
            </a:ln>
          </p:spPr>
        </p:pic>
        <p:sp>
          <p:nvSpPr>
            <p:cNvPr id="14" name="Text Box 68"/>
            <p:cNvSpPr txBox="1">
              <a:spLocks noChangeArrowheads="1"/>
            </p:cNvSpPr>
            <p:nvPr/>
          </p:nvSpPr>
          <p:spPr bwMode="auto">
            <a:xfrm>
              <a:off x="6427113" y="4584700"/>
              <a:ext cx="763351" cy="246221"/>
            </a:xfrm>
            <a:prstGeom prst="rect">
              <a:avLst/>
            </a:prstGeom>
            <a:noFill/>
            <a:ln w="9525">
              <a:noFill/>
              <a:miter lim="800000"/>
              <a:headEnd/>
              <a:tailEnd/>
            </a:ln>
          </p:spPr>
          <p:txBody>
            <a:bodyPr wrap="none">
              <a:spAutoFit/>
            </a:bodyPr>
            <a:lstStyle/>
            <a:p>
              <a:pPr algn="ctr"/>
              <a:r>
                <a:rPr lang="en-US" sz="1000" dirty="0">
                  <a:latin typeface="Calibri" pitchFamily="34" charset="0"/>
                </a:rPr>
                <a:t>Virtual disk</a:t>
              </a:r>
            </a:p>
          </p:txBody>
        </p:sp>
        <p:sp>
          <p:nvSpPr>
            <p:cNvPr id="15" name="Text Box 68"/>
            <p:cNvSpPr txBox="1">
              <a:spLocks noChangeArrowheads="1"/>
            </p:cNvSpPr>
            <p:nvPr/>
          </p:nvSpPr>
          <p:spPr bwMode="auto">
            <a:xfrm>
              <a:off x="7278013" y="4575175"/>
              <a:ext cx="763351" cy="246221"/>
            </a:xfrm>
            <a:prstGeom prst="rect">
              <a:avLst/>
            </a:prstGeom>
            <a:noFill/>
            <a:ln w="9525">
              <a:noFill/>
              <a:miter lim="800000"/>
              <a:headEnd/>
              <a:tailEnd/>
            </a:ln>
          </p:spPr>
          <p:txBody>
            <a:bodyPr wrap="none">
              <a:spAutoFit/>
            </a:bodyPr>
            <a:lstStyle/>
            <a:p>
              <a:pPr algn="ctr"/>
              <a:r>
                <a:rPr lang="en-US" sz="1000" dirty="0">
                  <a:latin typeface="Calibri" pitchFamily="34" charset="0"/>
                </a:rPr>
                <a:t>Virtual disk</a:t>
              </a:r>
            </a:p>
          </p:txBody>
        </p:sp>
        <p:sp>
          <p:nvSpPr>
            <p:cNvPr id="16" name="Text Box 68"/>
            <p:cNvSpPr txBox="1">
              <a:spLocks noChangeArrowheads="1"/>
            </p:cNvSpPr>
            <p:nvPr/>
          </p:nvSpPr>
          <p:spPr bwMode="auto">
            <a:xfrm>
              <a:off x="8055889" y="4548187"/>
              <a:ext cx="763351" cy="246221"/>
            </a:xfrm>
            <a:prstGeom prst="rect">
              <a:avLst/>
            </a:prstGeom>
            <a:noFill/>
            <a:ln w="9525">
              <a:noFill/>
              <a:miter lim="800000"/>
              <a:headEnd/>
              <a:tailEnd/>
            </a:ln>
          </p:spPr>
          <p:txBody>
            <a:bodyPr wrap="none">
              <a:spAutoFit/>
            </a:bodyPr>
            <a:lstStyle/>
            <a:p>
              <a:pPr algn="ctr"/>
              <a:r>
                <a:rPr lang="en-US" sz="1000" dirty="0">
                  <a:latin typeface="Calibri" pitchFamily="34" charset="0"/>
                </a:rPr>
                <a:t>Virtual disk</a:t>
              </a:r>
            </a:p>
          </p:txBody>
        </p:sp>
        <p:sp>
          <p:nvSpPr>
            <p:cNvPr id="17" name="Text Box 72"/>
            <p:cNvSpPr txBox="1">
              <a:spLocks noChangeArrowheads="1"/>
            </p:cNvSpPr>
            <p:nvPr/>
          </p:nvSpPr>
          <p:spPr bwMode="auto">
            <a:xfrm>
              <a:off x="5392738" y="635000"/>
              <a:ext cx="1187346" cy="375471"/>
            </a:xfrm>
            <a:prstGeom prst="rect">
              <a:avLst/>
            </a:prstGeom>
            <a:noFill/>
            <a:ln w="9525">
              <a:noFill/>
              <a:miter lim="800000"/>
              <a:headEnd/>
              <a:tailEnd/>
            </a:ln>
          </p:spPr>
          <p:txBody>
            <a:bodyPr wrap="none" lIns="128001" tIns="64000" rIns="128001" bIns="64000">
              <a:spAutoFit/>
            </a:bodyPr>
            <a:lstStyle/>
            <a:p>
              <a:r>
                <a:rPr lang="en-US" sz="1600" b="1" dirty="0">
                  <a:latin typeface="Calibri" pitchFamily="34" charset="0"/>
                </a:rPr>
                <a:t>Compute 1</a:t>
              </a:r>
            </a:p>
          </p:txBody>
        </p:sp>
        <p:sp>
          <p:nvSpPr>
            <p:cNvPr id="18" name="Text Box 72"/>
            <p:cNvSpPr txBox="1">
              <a:spLocks noChangeArrowheads="1"/>
            </p:cNvSpPr>
            <p:nvPr/>
          </p:nvSpPr>
          <p:spPr bwMode="auto">
            <a:xfrm>
              <a:off x="7627938" y="609600"/>
              <a:ext cx="1187346" cy="375471"/>
            </a:xfrm>
            <a:prstGeom prst="rect">
              <a:avLst/>
            </a:prstGeom>
            <a:noFill/>
            <a:ln w="9525">
              <a:noFill/>
              <a:miter lim="800000"/>
              <a:headEnd/>
              <a:tailEnd/>
            </a:ln>
          </p:spPr>
          <p:txBody>
            <a:bodyPr wrap="none" lIns="128001" tIns="64000" rIns="128001" bIns="64000">
              <a:spAutoFit/>
            </a:bodyPr>
            <a:lstStyle/>
            <a:p>
              <a:r>
                <a:rPr lang="en-US" sz="1600" b="1" dirty="0">
                  <a:latin typeface="Calibri" pitchFamily="34" charset="0"/>
                </a:rPr>
                <a:t>Compute 2</a:t>
              </a:r>
            </a:p>
          </p:txBody>
        </p:sp>
        <p:grpSp>
          <p:nvGrpSpPr>
            <p:cNvPr id="19" name="Group 95"/>
            <p:cNvGrpSpPr>
              <a:grpSpLocks/>
            </p:cNvGrpSpPr>
            <p:nvPr/>
          </p:nvGrpSpPr>
          <p:grpSpPr bwMode="auto">
            <a:xfrm>
              <a:off x="5257800" y="1016000"/>
              <a:ext cx="1592263" cy="1254125"/>
              <a:chOff x="9296400" y="762000"/>
              <a:chExt cx="2133600" cy="1524000"/>
            </a:xfrm>
          </p:grpSpPr>
          <p:pic>
            <p:nvPicPr>
              <p:cNvPr id="32" name="Picture 88" descr="Physical Layer Bar.png"/>
              <p:cNvPicPr>
                <a:picLocks noChangeAspect="1"/>
              </p:cNvPicPr>
              <p:nvPr/>
            </p:nvPicPr>
            <p:blipFill>
              <a:blip r:embed="rId8" cstate="print"/>
              <a:srcRect/>
              <a:stretch>
                <a:fillRect/>
              </a:stretch>
            </p:blipFill>
            <p:spPr bwMode="auto">
              <a:xfrm>
                <a:off x="9296400" y="762000"/>
                <a:ext cx="2133600" cy="1524000"/>
              </a:xfrm>
              <a:prstGeom prst="rect">
                <a:avLst/>
              </a:prstGeom>
              <a:noFill/>
              <a:ln w="9525">
                <a:noFill/>
                <a:miter lim="800000"/>
                <a:headEnd/>
                <a:tailEnd/>
              </a:ln>
            </p:spPr>
          </p:pic>
          <p:grpSp>
            <p:nvGrpSpPr>
              <p:cNvPr id="33" name="Group 91"/>
              <p:cNvGrpSpPr>
                <a:grpSpLocks/>
              </p:cNvGrpSpPr>
              <p:nvPr/>
            </p:nvGrpSpPr>
            <p:grpSpPr bwMode="auto">
              <a:xfrm>
                <a:off x="9448800" y="990600"/>
                <a:ext cx="871656" cy="1121571"/>
                <a:chOff x="9982200" y="2514600"/>
                <a:chExt cx="871656" cy="1121571"/>
              </a:xfrm>
            </p:grpSpPr>
            <p:pic>
              <p:nvPicPr>
                <p:cNvPr id="37" name="Picture 90" descr="VM.png"/>
                <p:cNvPicPr>
                  <a:picLocks noChangeAspect="1"/>
                </p:cNvPicPr>
                <p:nvPr/>
              </p:nvPicPr>
              <p:blipFill>
                <a:blip r:embed="rId9" cstate="print"/>
                <a:srcRect/>
                <a:stretch>
                  <a:fillRect/>
                </a:stretch>
              </p:blipFill>
              <p:spPr bwMode="auto">
                <a:xfrm>
                  <a:off x="9982200" y="2514600"/>
                  <a:ext cx="871656" cy="1121571"/>
                </a:xfrm>
                <a:prstGeom prst="rect">
                  <a:avLst/>
                </a:prstGeom>
                <a:noFill/>
                <a:ln w="9525">
                  <a:noFill/>
                  <a:miter lim="800000"/>
                  <a:headEnd/>
                  <a:tailEnd/>
                </a:ln>
              </p:spPr>
            </p:pic>
            <p:pic>
              <p:nvPicPr>
                <p:cNvPr id="38" name="Picture 89" descr="AP_OS Single.png"/>
                <p:cNvPicPr>
                  <a:picLocks noChangeAspect="1"/>
                </p:cNvPicPr>
                <p:nvPr/>
              </p:nvPicPr>
              <p:blipFill>
                <a:blip r:embed="rId10" cstate="print"/>
                <a:srcRect/>
                <a:stretch>
                  <a:fillRect/>
                </a:stretch>
              </p:blipFill>
              <p:spPr bwMode="auto">
                <a:xfrm>
                  <a:off x="10185400" y="2590800"/>
                  <a:ext cx="475449" cy="768033"/>
                </a:xfrm>
                <a:prstGeom prst="rect">
                  <a:avLst/>
                </a:prstGeom>
                <a:noFill/>
                <a:ln w="9525">
                  <a:noFill/>
                  <a:miter lim="800000"/>
                  <a:headEnd/>
                  <a:tailEnd/>
                </a:ln>
              </p:spPr>
            </p:pic>
          </p:grpSp>
          <p:grpSp>
            <p:nvGrpSpPr>
              <p:cNvPr id="34" name="Group 92"/>
              <p:cNvGrpSpPr>
                <a:grpSpLocks/>
              </p:cNvGrpSpPr>
              <p:nvPr/>
            </p:nvGrpSpPr>
            <p:grpSpPr bwMode="auto">
              <a:xfrm>
                <a:off x="10405944" y="990600"/>
                <a:ext cx="871656" cy="1121571"/>
                <a:chOff x="9982200" y="2514600"/>
                <a:chExt cx="871656" cy="1121571"/>
              </a:xfrm>
            </p:grpSpPr>
            <p:pic>
              <p:nvPicPr>
                <p:cNvPr id="35" name="Picture 93" descr="VM.png"/>
                <p:cNvPicPr>
                  <a:picLocks noChangeAspect="1"/>
                </p:cNvPicPr>
                <p:nvPr/>
              </p:nvPicPr>
              <p:blipFill>
                <a:blip r:embed="rId9" cstate="print"/>
                <a:srcRect/>
                <a:stretch>
                  <a:fillRect/>
                </a:stretch>
              </p:blipFill>
              <p:spPr bwMode="auto">
                <a:xfrm>
                  <a:off x="9982200" y="2514600"/>
                  <a:ext cx="871656" cy="1121571"/>
                </a:xfrm>
                <a:prstGeom prst="rect">
                  <a:avLst/>
                </a:prstGeom>
                <a:noFill/>
                <a:ln w="9525">
                  <a:noFill/>
                  <a:miter lim="800000"/>
                  <a:headEnd/>
                  <a:tailEnd/>
                </a:ln>
              </p:spPr>
            </p:pic>
            <p:pic>
              <p:nvPicPr>
                <p:cNvPr id="36" name="Picture 94" descr="AP_OS Single.png"/>
                <p:cNvPicPr>
                  <a:picLocks noChangeAspect="1"/>
                </p:cNvPicPr>
                <p:nvPr/>
              </p:nvPicPr>
              <p:blipFill>
                <a:blip r:embed="rId10" cstate="print"/>
                <a:srcRect/>
                <a:stretch>
                  <a:fillRect/>
                </a:stretch>
              </p:blipFill>
              <p:spPr bwMode="auto">
                <a:xfrm>
                  <a:off x="10185400" y="2590800"/>
                  <a:ext cx="475449" cy="768033"/>
                </a:xfrm>
                <a:prstGeom prst="rect">
                  <a:avLst/>
                </a:prstGeom>
                <a:noFill/>
                <a:ln w="9525">
                  <a:noFill/>
                  <a:miter lim="800000"/>
                  <a:headEnd/>
                  <a:tailEnd/>
                </a:ln>
              </p:spPr>
            </p:pic>
          </p:grpSp>
        </p:grpSp>
        <p:grpSp>
          <p:nvGrpSpPr>
            <p:cNvPr id="20" name="Group 95"/>
            <p:cNvGrpSpPr>
              <a:grpSpLocks/>
            </p:cNvGrpSpPr>
            <p:nvPr/>
          </p:nvGrpSpPr>
          <p:grpSpPr bwMode="auto">
            <a:xfrm>
              <a:off x="7399338" y="1006475"/>
              <a:ext cx="1592262" cy="1254125"/>
              <a:chOff x="9296400" y="762000"/>
              <a:chExt cx="2133600" cy="1524000"/>
            </a:xfrm>
          </p:grpSpPr>
          <p:pic>
            <p:nvPicPr>
              <p:cNvPr id="25" name="Picture 88" descr="Physical Layer Bar.png"/>
              <p:cNvPicPr>
                <a:picLocks noChangeAspect="1"/>
              </p:cNvPicPr>
              <p:nvPr/>
            </p:nvPicPr>
            <p:blipFill>
              <a:blip r:embed="rId8" cstate="print"/>
              <a:srcRect/>
              <a:stretch>
                <a:fillRect/>
              </a:stretch>
            </p:blipFill>
            <p:spPr bwMode="auto">
              <a:xfrm>
                <a:off x="9296400" y="762000"/>
                <a:ext cx="2133600" cy="1524000"/>
              </a:xfrm>
              <a:prstGeom prst="rect">
                <a:avLst/>
              </a:prstGeom>
              <a:noFill/>
              <a:ln w="9525">
                <a:noFill/>
                <a:miter lim="800000"/>
                <a:headEnd/>
                <a:tailEnd/>
              </a:ln>
            </p:spPr>
          </p:pic>
          <p:grpSp>
            <p:nvGrpSpPr>
              <p:cNvPr id="26" name="Group 91"/>
              <p:cNvGrpSpPr>
                <a:grpSpLocks/>
              </p:cNvGrpSpPr>
              <p:nvPr/>
            </p:nvGrpSpPr>
            <p:grpSpPr bwMode="auto">
              <a:xfrm>
                <a:off x="9448800" y="990600"/>
                <a:ext cx="871656" cy="1121571"/>
                <a:chOff x="9982200" y="2514600"/>
                <a:chExt cx="871656" cy="1121571"/>
              </a:xfrm>
            </p:grpSpPr>
            <p:pic>
              <p:nvPicPr>
                <p:cNvPr id="30" name="Picture 90" descr="VM.png"/>
                <p:cNvPicPr>
                  <a:picLocks noChangeAspect="1"/>
                </p:cNvPicPr>
                <p:nvPr/>
              </p:nvPicPr>
              <p:blipFill>
                <a:blip r:embed="rId9" cstate="print"/>
                <a:srcRect/>
                <a:stretch>
                  <a:fillRect/>
                </a:stretch>
              </p:blipFill>
              <p:spPr bwMode="auto">
                <a:xfrm>
                  <a:off x="9982200" y="2514600"/>
                  <a:ext cx="871656" cy="1121571"/>
                </a:xfrm>
                <a:prstGeom prst="rect">
                  <a:avLst/>
                </a:prstGeom>
                <a:noFill/>
                <a:ln w="9525">
                  <a:noFill/>
                  <a:miter lim="800000"/>
                  <a:headEnd/>
                  <a:tailEnd/>
                </a:ln>
              </p:spPr>
            </p:pic>
            <p:pic>
              <p:nvPicPr>
                <p:cNvPr id="31" name="Picture 89" descr="AP_OS Single.png"/>
                <p:cNvPicPr>
                  <a:picLocks noChangeAspect="1"/>
                </p:cNvPicPr>
                <p:nvPr/>
              </p:nvPicPr>
              <p:blipFill>
                <a:blip r:embed="rId10" cstate="print"/>
                <a:srcRect/>
                <a:stretch>
                  <a:fillRect/>
                </a:stretch>
              </p:blipFill>
              <p:spPr bwMode="auto">
                <a:xfrm>
                  <a:off x="10185400" y="2590800"/>
                  <a:ext cx="475449" cy="768033"/>
                </a:xfrm>
                <a:prstGeom prst="rect">
                  <a:avLst/>
                </a:prstGeom>
                <a:noFill/>
                <a:ln w="9525">
                  <a:noFill/>
                  <a:miter lim="800000"/>
                  <a:headEnd/>
                  <a:tailEnd/>
                </a:ln>
              </p:spPr>
            </p:pic>
          </p:grpSp>
          <p:grpSp>
            <p:nvGrpSpPr>
              <p:cNvPr id="27" name="Group 92"/>
              <p:cNvGrpSpPr>
                <a:grpSpLocks/>
              </p:cNvGrpSpPr>
              <p:nvPr/>
            </p:nvGrpSpPr>
            <p:grpSpPr bwMode="auto">
              <a:xfrm>
                <a:off x="10405944" y="990600"/>
                <a:ext cx="871656" cy="1121571"/>
                <a:chOff x="9982200" y="2514600"/>
                <a:chExt cx="871656" cy="1121571"/>
              </a:xfrm>
            </p:grpSpPr>
            <p:pic>
              <p:nvPicPr>
                <p:cNvPr id="28" name="Picture 93" descr="VM.png"/>
                <p:cNvPicPr>
                  <a:picLocks noChangeAspect="1"/>
                </p:cNvPicPr>
                <p:nvPr/>
              </p:nvPicPr>
              <p:blipFill>
                <a:blip r:embed="rId9" cstate="print"/>
                <a:srcRect/>
                <a:stretch>
                  <a:fillRect/>
                </a:stretch>
              </p:blipFill>
              <p:spPr bwMode="auto">
                <a:xfrm>
                  <a:off x="9982200" y="2514600"/>
                  <a:ext cx="871656" cy="1121571"/>
                </a:xfrm>
                <a:prstGeom prst="rect">
                  <a:avLst/>
                </a:prstGeom>
                <a:noFill/>
                <a:ln w="9525">
                  <a:noFill/>
                  <a:miter lim="800000"/>
                  <a:headEnd/>
                  <a:tailEnd/>
                </a:ln>
              </p:spPr>
            </p:pic>
            <p:pic>
              <p:nvPicPr>
                <p:cNvPr id="29" name="Picture 94" descr="AP_OS Single.png"/>
                <p:cNvPicPr>
                  <a:picLocks noChangeAspect="1"/>
                </p:cNvPicPr>
                <p:nvPr/>
              </p:nvPicPr>
              <p:blipFill>
                <a:blip r:embed="rId10" cstate="print"/>
                <a:srcRect/>
                <a:stretch>
                  <a:fillRect/>
                </a:stretch>
              </p:blipFill>
              <p:spPr bwMode="auto">
                <a:xfrm>
                  <a:off x="10185400" y="2590800"/>
                  <a:ext cx="475449" cy="768033"/>
                </a:xfrm>
                <a:prstGeom prst="rect">
                  <a:avLst/>
                </a:prstGeom>
                <a:noFill/>
                <a:ln w="9525">
                  <a:noFill/>
                  <a:miter lim="800000"/>
                  <a:headEnd/>
                  <a:tailEnd/>
                </a:ln>
              </p:spPr>
            </p:pic>
          </p:grpSp>
        </p:grpSp>
        <p:pic>
          <p:nvPicPr>
            <p:cNvPr id="21" name="Picture 35" descr="line"/>
            <p:cNvPicPr>
              <a:picLocks noChangeAspect="1" noChangeArrowheads="1"/>
            </p:cNvPicPr>
            <p:nvPr/>
          </p:nvPicPr>
          <p:blipFill>
            <a:blip r:embed="rId11" cstate="print"/>
            <a:srcRect/>
            <a:stretch>
              <a:fillRect/>
            </a:stretch>
          </p:blipFill>
          <p:spPr bwMode="auto">
            <a:xfrm rot="230648">
              <a:off x="8296275" y="2078037"/>
              <a:ext cx="317500" cy="2411413"/>
            </a:xfrm>
            <a:prstGeom prst="rect">
              <a:avLst/>
            </a:prstGeom>
            <a:noFill/>
          </p:spPr>
        </p:pic>
        <p:pic>
          <p:nvPicPr>
            <p:cNvPr id="22" name="Picture 36" descr="line"/>
            <p:cNvPicPr>
              <a:picLocks noChangeAspect="1" noChangeArrowheads="1"/>
            </p:cNvPicPr>
            <p:nvPr/>
          </p:nvPicPr>
          <p:blipFill>
            <a:blip r:embed="rId11" cstate="print"/>
            <a:srcRect/>
            <a:stretch>
              <a:fillRect/>
            </a:stretch>
          </p:blipFill>
          <p:spPr bwMode="auto">
            <a:xfrm rot="258422">
              <a:off x="7586663" y="2089150"/>
              <a:ext cx="317500" cy="2427287"/>
            </a:xfrm>
            <a:prstGeom prst="rect">
              <a:avLst/>
            </a:prstGeom>
            <a:noFill/>
          </p:spPr>
        </p:pic>
        <p:pic>
          <p:nvPicPr>
            <p:cNvPr id="23" name="Picture 37" descr="line"/>
            <p:cNvPicPr>
              <a:picLocks noChangeAspect="1" noChangeArrowheads="1"/>
            </p:cNvPicPr>
            <p:nvPr/>
          </p:nvPicPr>
          <p:blipFill>
            <a:blip r:embed="rId11" cstate="print"/>
            <a:srcRect/>
            <a:stretch>
              <a:fillRect/>
            </a:stretch>
          </p:blipFill>
          <p:spPr bwMode="auto">
            <a:xfrm rot="21152912">
              <a:off x="5638800" y="2089150"/>
              <a:ext cx="317500" cy="2406650"/>
            </a:xfrm>
            <a:prstGeom prst="rect">
              <a:avLst/>
            </a:prstGeom>
            <a:noFill/>
          </p:spPr>
        </p:pic>
        <p:pic>
          <p:nvPicPr>
            <p:cNvPr id="24" name="Picture 38" descr="line"/>
            <p:cNvPicPr>
              <a:picLocks noChangeAspect="1" noChangeArrowheads="1"/>
            </p:cNvPicPr>
            <p:nvPr/>
          </p:nvPicPr>
          <p:blipFill>
            <a:blip r:embed="rId11" cstate="print"/>
            <a:srcRect/>
            <a:stretch>
              <a:fillRect/>
            </a:stretch>
          </p:blipFill>
          <p:spPr bwMode="auto">
            <a:xfrm rot="21138815">
              <a:off x="6438900" y="2082800"/>
              <a:ext cx="317500" cy="2435225"/>
            </a:xfrm>
            <a:prstGeom prst="rect">
              <a:avLst/>
            </a:prstGeom>
            <a:noFill/>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2"/>
          <p:cNvSpPr>
            <a:spLocks noChangeArrowheads="1"/>
          </p:cNvSpPr>
          <p:nvPr/>
        </p:nvSpPr>
        <p:spPr bwMode="auto">
          <a:xfrm>
            <a:off x="381000" y="2523551"/>
            <a:ext cx="4648200" cy="2763877"/>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pPr>
              <a:spcBef>
                <a:spcPts val="100"/>
              </a:spcBef>
            </a:pPr>
            <a:r>
              <a:rPr lang="en-US" sz="2400" b="1" dirty="0">
                <a:solidFill>
                  <a:schemeClr val="tx1"/>
                </a:solidFill>
                <a:latin typeface="Calibri" pitchFamily="34" charset="0"/>
              </a:rPr>
              <a:t>Methods to expand VMFS</a:t>
            </a:r>
          </a:p>
          <a:p>
            <a:pPr algn="ctr">
              <a:spcBef>
                <a:spcPts val="100"/>
              </a:spcBef>
            </a:pPr>
            <a:endParaRPr lang="en-US" sz="1100" b="1" dirty="0">
              <a:solidFill>
                <a:schemeClr val="tx1"/>
              </a:solidFill>
              <a:latin typeface="Calibri" pitchFamily="34" charset="0"/>
            </a:endParaRPr>
          </a:p>
          <a:p>
            <a:pPr marL="234950" indent="-234950">
              <a:spcBef>
                <a:spcPts val="100"/>
              </a:spcBef>
              <a:buClr>
                <a:srgbClr val="92D050"/>
              </a:buClr>
              <a:buFont typeface="Arial" pitchFamily="34" charset="0"/>
              <a:buChar char="•"/>
            </a:pPr>
            <a:r>
              <a:rPr lang="en-US" sz="2000" dirty="0">
                <a:solidFill>
                  <a:schemeClr val="tx1"/>
                </a:solidFill>
                <a:latin typeface="Calibri" pitchFamily="34" charset="0"/>
              </a:rPr>
              <a:t>Expand VMFS dynamically on the volume partition on which it is located </a:t>
            </a:r>
          </a:p>
          <a:p>
            <a:pPr marL="234950" indent="-234950">
              <a:spcBef>
                <a:spcPts val="100"/>
              </a:spcBef>
              <a:buClr>
                <a:srgbClr val="92D050"/>
              </a:buClr>
              <a:buFont typeface="Arial" pitchFamily="34" charset="0"/>
              <a:buChar char="•"/>
            </a:pPr>
            <a:r>
              <a:rPr lang="en-US" sz="2000" dirty="0">
                <a:solidFill>
                  <a:schemeClr val="tx1"/>
                </a:solidFill>
                <a:latin typeface="Calibri" pitchFamily="34" charset="0"/>
              </a:rPr>
              <a:t>Add one or more LUNs to the source VMFS volume</a:t>
            </a:r>
          </a:p>
          <a:p>
            <a:pPr marL="234950" indent="-234950">
              <a:spcBef>
                <a:spcPts val="100"/>
              </a:spcBef>
              <a:buClr>
                <a:srgbClr val="92D050"/>
              </a:buClr>
              <a:buFont typeface="Arial" pitchFamily="34" charset="0"/>
              <a:buChar char="•"/>
            </a:pPr>
            <a:r>
              <a:rPr lang="en-US" sz="2000" dirty="0">
                <a:solidFill>
                  <a:schemeClr val="tx1"/>
                </a:solidFill>
                <a:latin typeface="Calibri" pitchFamily="34" charset="0"/>
              </a:rPr>
              <a:t>LUN - Logical Unit Number </a:t>
            </a:r>
          </a:p>
          <a:p>
            <a:pPr algn="just"/>
            <a:endParaRPr lang="en-US" dirty="0">
              <a:solidFill>
                <a:schemeClr val="tx1"/>
              </a:solidFill>
            </a:endParaRPr>
          </a:p>
        </p:txBody>
      </p:sp>
      <p:sp>
        <p:nvSpPr>
          <p:cNvPr id="3" name="Content Placeholder 2"/>
          <p:cNvSpPr>
            <a:spLocks noGrp="1"/>
          </p:cNvSpPr>
          <p:nvPr>
            <p:ph sz="half" idx="1"/>
          </p:nvPr>
        </p:nvSpPr>
        <p:spPr>
          <a:xfrm>
            <a:off x="304800" y="914401"/>
            <a:ext cx="4876800" cy="1219199"/>
          </a:xfrm>
        </p:spPr>
        <p:txBody>
          <a:bodyPr/>
          <a:lstStyle/>
          <a:p>
            <a:r>
              <a:rPr lang="en-US" sz="2800" dirty="0"/>
              <a:t>VMFS can be dynamically expanded without disrupting running VMs</a:t>
            </a:r>
          </a:p>
          <a:p>
            <a:endParaRPr lang="en-US" dirty="0"/>
          </a:p>
        </p:txBody>
      </p:sp>
      <p:sp>
        <p:nvSpPr>
          <p:cNvPr id="4" name="Title 3"/>
          <p:cNvSpPr>
            <a:spLocks noGrp="1"/>
          </p:cNvSpPr>
          <p:nvPr>
            <p:ph type="title"/>
          </p:nvPr>
        </p:nvSpPr>
        <p:spPr/>
        <p:txBody>
          <a:bodyPr/>
          <a:lstStyle/>
          <a:p>
            <a:r>
              <a:rPr lang="en-US" dirty="0"/>
              <a:t>Dynamic Expansion of VMFS</a:t>
            </a:r>
          </a:p>
        </p:txBody>
      </p:sp>
      <p:sp>
        <p:nvSpPr>
          <p:cNvPr id="6" name="Slide Number Placeholder 5"/>
          <p:cNvSpPr>
            <a:spLocks noGrp="1"/>
          </p:cNvSpPr>
          <p:nvPr>
            <p:ph type="sldNum" sz="quarter" idx="14"/>
          </p:nvPr>
        </p:nvSpPr>
        <p:spPr/>
        <p:txBody>
          <a:bodyPr/>
          <a:lstStyle/>
          <a:p>
            <a:pPr>
              <a:defRPr/>
            </a:pPr>
            <a:fld id="{D82361C7-9CA3-4A6E-97F2-A1FC064231A9}" type="slidenum">
              <a:rPr lang="en-US" smtClean="0"/>
              <a:pPr>
                <a:defRPr/>
              </a:pPr>
              <a:t>9</a:t>
            </a:fld>
            <a:endParaRPr lang="en-US"/>
          </a:p>
        </p:txBody>
      </p:sp>
      <p:grpSp>
        <p:nvGrpSpPr>
          <p:cNvPr id="28" name="Group 27"/>
          <p:cNvGrpSpPr/>
          <p:nvPr/>
        </p:nvGrpSpPr>
        <p:grpSpPr>
          <a:xfrm>
            <a:off x="5257800" y="762000"/>
            <a:ext cx="3822700" cy="3530600"/>
            <a:chOff x="5257800" y="762000"/>
            <a:chExt cx="3822700" cy="3530600"/>
          </a:xfrm>
        </p:grpSpPr>
        <p:grpSp>
          <p:nvGrpSpPr>
            <p:cNvPr id="29" name="Group 27"/>
            <p:cNvGrpSpPr/>
            <p:nvPr/>
          </p:nvGrpSpPr>
          <p:grpSpPr>
            <a:xfrm>
              <a:off x="6019800" y="762000"/>
              <a:ext cx="2895600" cy="1828800"/>
              <a:chOff x="6019800" y="3276600"/>
              <a:chExt cx="2895600" cy="1828800"/>
            </a:xfrm>
          </p:grpSpPr>
          <p:sp>
            <p:nvSpPr>
              <p:cNvPr id="43" name="TextBox 16"/>
              <p:cNvSpPr txBox="1">
                <a:spLocks noChangeArrowheads="1"/>
              </p:cNvSpPr>
              <p:nvPr/>
            </p:nvSpPr>
            <p:spPr bwMode="auto">
              <a:xfrm>
                <a:off x="6019800" y="3276600"/>
                <a:ext cx="2895600" cy="584775"/>
              </a:xfrm>
              <a:prstGeom prst="rect">
                <a:avLst/>
              </a:prstGeom>
              <a:noFill/>
              <a:ln w="9525">
                <a:noFill/>
                <a:miter lim="800000"/>
                <a:headEnd/>
                <a:tailEnd/>
              </a:ln>
            </p:spPr>
            <p:txBody>
              <a:bodyPr>
                <a:spAutoFit/>
              </a:bodyPr>
              <a:lstStyle/>
              <a:p>
                <a:pPr algn="ctr"/>
                <a:r>
                  <a:rPr lang="en-US" sz="1600" b="1" dirty="0">
                    <a:latin typeface="Calibri" pitchFamily="34" charset="0"/>
                  </a:rPr>
                  <a:t>Expand VMFS on the existing volume</a:t>
                </a:r>
              </a:p>
            </p:txBody>
          </p:sp>
          <p:pic>
            <p:nvPicPr>
              <p:cNvPr id="44" name="Picture 5" descr="Green Volume.png"/>
              <p:cNvPicPr>
                <a:picLocks noChangeAspect="1"/>
              </p:cNvPicPr>
              <p:nvPr/>
            </p:nvPicPr>
            <p:blipFill>
              <a:blip r:embed="rId3" cstate="print"/>
              <a:srcRect/>
              <a:stretch>
                <a:fillRect/>
              </a:stretch>
            </p:blipFill>
            <p:spPr bwMode="auto">
              <a:xfrm>
                <a:off x="7067550" y="3886200"/>
                <a:ext cx="885825" cy="1219200"/>
              </a:xfrm>
              <a:prstGeom prst="rect">
                <a:avLst/>
              </a:prstGeom>
              <a:noFill/>
              <a:ln w="9525">
                <a:noFill/>
                <a:miter lim="800000"/>
                <a:headEnd/>
                <a:tailEnd/>
              </a:ln>
            </p:spPr>
          </p:pic>
          <p:sp>
            <p:nvSpPr>
              <p:cNvPr id="45" name="Line 23"/>
              <p:cNvSpPr>
                <a:spLocks noChangeShapeType="1"/>
              </p:cNvSpPr>
              <p:nvPr/>
            </p:nvSpPr>
            <p:spPr bwMode="auto">
              <a:xfrm>
                <a:off x="7067550" y="4546600"/>
                <a:ext cx="882650" cy="0"/>
              </a:xfrm>
              <a:prstGeom prst="line">
                <a:avLst/>
              </a:prstGeom>
              <a:noFill/>
              <a:ln w="12700">
                <a:solidFill>
                  <a:srgbClr val="993300"/>
                </a:solidFill>
                <a:round/>
                <a:headEnd/>
                <a:tailEnd/>
              </a:ln>
            </p:spPr>
            <p:txBody>
              <a:bodyPr/>
              <a:lstStyle/>
              <a:p>
                <a:endParaRPr lang="en-US"/>
              </a:p>
            </p:txBody>
          </p:sp>
          <p:sp>
            <p:nvSpPr>
              <p:cNvPr id="46" name="AutoShape 24"/>
              <p:cNvSpPr>
                <a:spLocks noChangeArrowheads="1"/>
              </p:cNvSpPr>
              <p:nvPr/>
            </p:nvSpPr>
            <p:spPr bwMode="auto">
              <a:xfrm rot="5400000">
                <a:off x="7340600" y="4686300"/>
                <a:ext cx="381000" cy="304800"/>
              </a:xfrm>
              <a:prstGeom prst="rightArrow">
                <a:avLst>
                  <a:gd name="adj1" fmla="val 50000"/>
                  <a:gd name="adj2" fmla="val 31250"/>
                </a:avLst>
              </a:prstGeom>
              <a:solidFill>
                <a:srgbClr val="993300"/>
              </a:solidFill>
              <a:ln w="9525">
                <a:solidFill>
                  <a:schemeClr val="tx1"/>
                </a:solidFill>
                <a:miter lim="800000"/>
                <a:headEnd/>
                <a:tailEnd/>
              </a:ln>
            </p:spPr>
            <p:txBody>
              <a:bodyPr rot="10800000" vert="eaVert" wrap="none" anchor="ctr"/>
              <a:lstStyle/>
              <a:p>
                <a:endParaRPr lang="en-US"/>
              </a:p>
            </p:txBody>
          </p:sp>
          <p:sp>
            <p:nvSpPr>
              <p:cNvPr id="47" name="Text Box 25"/>
              <p:cNvSpPr txBox="1">
                <a:spLocks noChangeArrowheads="1"/>
              </p:cNvSpPr>
              <p:nvPr/>
            </p:nvSpPr>
            <p:spPr bwMode="auto">
              <a:xfrm>
                <a:off x="7219950" y="4229100"/>
                <a:ext cx="600075" cy="304800"/>
              </a:xfrm>
              <a:prstGeom prst="rect">
                <a:avLst/>
              </a:prstGeom>
              <a:noFill/>
              <a:ln w="9525">
                <a:noFill/>
                <a:miter lim="800000"/>
                <a:headEnd/>
                <a:tailEnd/>
              </a:ln>
            </p:spPr>
            <p:txBody>
              <a:bodyPr wrap="none">
                <a:spAutoFit/>
              </a:bodyPr>
              <a:lstStyle/>
              <a:p>
                <a:r>
                  <a:rPr lang="en-US" sz="1400" dirty="0">
                    <a:latin typeface="Calibri" pitchFamily="34" charset="0"/>
                  </a:rPr>
                  <a:t>VMFS</a:t>
                </a:r>
              </a:p>
            </p:txBody>
          </p:sp>
        </p:grpSp>
        <p:grpSp>
          <p:nvGrpSpPr>
            <p:cNvPr id="30" name="Group 31"/>
            <p:cNvGrpSpPr/>
            <p:nvPr/>
          </p:nvGrpSpPr>
          <p:grpSpPr>
            <a:xfrm>
              <a:off x="5257800" y="3124200"/>
              <a:ext cx="3822700" cy="1168400"/>
              <a:chOff x="5245100" y="3403600"/>
              <a:chExt cx="3822700" cy="1168400"/>
            </a:xfrm>
          </p:grpSpPr>
          <p:sp>
            <p:nvSpPr>
              <p:cNvPr id="31" name="TextBox 14"/>
              <p:cNvSpPr txBox="1">
                <a:spLocks noChangeArrowheads="1"/>
              </p:cNvSpPr>
              <p:nvPr/>
            </p:nvSpPr>
            <p:spPr bwMode="auto">
              <a:xfrm>
                <a:off x="5924550" y="3403600"/>
                <a:ext cx="2895600" cy="584775"/>
              </a:xfrm>
              <a:prstGeom prst="rect">
                <a:avLst/>
              </a:prstGeom>
              <a:noFill/>
              <a:ln w="9525">
                <a:noFill/>
                <a:miter lim="800000"/>
                <a:headEnd/>
                <a:tailEnd/>
              </a:ln>
            </p:spPr>
            <p:txBody>
              <a:bodyPr>
                <a:spAutoFit/>
              </a:bodyPr>
              <a:lstStyle/>
              <a:p>
                <a:pPr algn="ctr"/>
                <a:r>
                  <a:rPr lang="en-US" sz="1600" b="1" dirty="0">
                    <a:latin typeface="Calibri" pitchFamily="34" charset="0"/>
                  </a:rPr>
                  <a:t>Add a LUN to the existing VMFS volume</a:t>
                </a:r>
              </a:p>
            </p:txBody>
          </p:sp>
          <p:grpSp>
            <p:nvGrpSpPr>
              <p:cNvPr id="32" name="Group 29"/>
              <p:cNvGrpSpPr/>
              <p:nvPr/>
            </p:nvGrpSpPr>
            <p:grpSpPr>
              <a:xfrm>
                <a:off x="5245100" y="4013200"/>
                <a:ext cx="698500" cy="558800"/>
                <a:chOff x="5657850" y="4013200"/>
                <a:chExt cx="698500" cy="558800"/>
              </a:xfrm>
            </p:grpSpPr>
            <p:pic>
              <p:nvPicPr>
                <p:cNvPr id="41" name="Picture 21" descr="Green Storage.png"/>
                <p:cNvPicPr>
                  <a:picLocks noChangeAspect="1"/>
                </p:cNvPicPr>
                <p:nvPr/>
              </p:nvPicPr>
              <p:blipFill>
                <a:blip r:embed="rId4" cstate="print"/>
                <a:srcRect/>
                <a:stretch>
                  <a:fillRect/>
                </a:stretch>
              </p:blipFill>
              <p:spPr bwMode="auto">
                <a:xfrm>
                  <a:off x="5657850" y="4013200"/>
                  <a:ext cx="685800" cy="523875"/>
                </a:xfrm>
                <a:prstGeom prst="rect">
                  <a:avLst/>
                </a:prstGeom>
                <a:noFill/>
                <a:ln w="9525">
                  <a:noFill/>
                  <a:miter lim="800000"/>
                  <a:headEnd/>
                  <a:tailEnd/>
                </a:ln>
              </p:spPr>
            </p:pic>
            <p:sp>
              <p:nvSpPr>
                <p:cNvPr id="42" name="Text Box 18"/>
                <p:cNvSpPr txBox="1">
                  <a:spLocks noChangeArrowheads="1"/>
                </p:cNvSpPr>
                <p:nvPr/>
              </p:nvSpPr>
              <p:spPr bwMode="auto">
                <a:xfrm>
                  <a:off x="5670550" y="4114800"/>
                  <a:ext cx="685800" cy="457200"/>
                </a:xfrm>
                <a:prstGeom prst="rect">
                  <a:avLst/>
                </a:prstGeom>
                <a:noFill/>
                <a:ln w="9525">
                  <a:noFill/>
                  <a:miter lim="800000"/>
                  <a:headEnd/>
                  <a:tailEnd/>
                </a:ln>
              </p:spPr>
              <p:txBody>
                <a:bodyPr>
                  <a:spAutoFit/>
                </a:bodyPr>
                <a:lstStyle/>
                <a:p>
                  <a:pPr algn="ctr">
                    <a:spcBef>
                      <a:spcPct val="50000"/>
                    </a:spcBef>
                  </a:pPr>
                  <a:r>
                    <a:rPr lang="en-US" sz="1200" dirty="0">
                      <a:latin typeface="Calibri" pitchFamily="34" charset="0"/>
                    </a:rPr>
                    <a:t>VMFS Volume</a:t>
                  </a:r>
                </a:p>
              </p:txBody>
            </p:sp>
          </p:grpSp>
          <p:sp>
            <p:nvSpPr>
              <p:cNvPr id="33" name="AutoShape 21"/>
              <p:cNvSpPr>
                <a:spLocks noChangeArrowheads="1"/>
              </p:cNvSpPr>
              <p:nvPr/>
            </p:nvSpPr>
            <p:spPr bwMode="auto">
              <a:xfrm>
                <a:off x="7219950" y="4165600"/>
                <a:ext cx="381000" cy="304800"/>
              </a:xfrm>
              <a:prstGeom prst="rightArrow">
                <a:avLst>
                  <a:gd name="adj1" fmla="val 50000"/>
                  <a:gd name="adj2" fmla="val 31250"/>
                </a:avLst>
              </a:prstGeom>
              <a:solidFill>
                <a:srgbClr val="993300"/>
              </a:solidFill>
              <a:ln w="9525">
                <a:solidFill>
                  <a:schemeClr val="tx1"/>
                </a:solidFill>
                <a:miter lim="800000"/>
                <a:headEnd/>
                <a:tailEnd/>
              </a:ln>
            </p:spPr>
            <p:txBody>
              <a:bodyPr wrap="none" anchor="ctr"/>
              <a:lstStyle/>
              <a:p>
                <a:endParaRPr lang="en-US"/>
              </a:p>
            </p:txBody>
          </p:sp>
          <p:pic>
            <p:nvPicPr>
              <p:cNvPr id="34" name="Picture 33" descr="Green Storage.png"/>
              <p:cNvPicPr>
                <a:picLocks noChangeAspect="1"/>
              </p:cNvPicPr>
              <p:nvPr/>
            </p:nvPicPr>
            <p:blipFill>
              <a:blip r:embed="rId4" cstate="print"/>
              <a:srcRect/>
              <a:stretch>
                <a:fillRect/>
              </a:stretch>
            </p:blipFill>
            <p:spPr bwMode="auto">
              <a:xfrm>
                <a:off x="7702550" y="4013200"/>
                <a:ext cx="685800" cy="523875"/>
              </a:xfrm>
              <a:prstGeom prst="rect">
                <a:avLst/>
              </a:prstGeom>
              <a:noFill/>
              <a:ln w="9525">
                <a:noFill/>
                <a:miter lim="800000"/>
                <a:headEnd/>
                <a:tailEnd/>
              </a:ln>
            </p:spPr>
          </p:pic>
          <p:pic>
            <p:nvPicPr>
              <p:cNvPr id="35" name="Picture 21" descr="Green Storage.png"/>
              <p:cNvPicPr>
                <a:picLocks noChangeAspect="1"/>
              </p:cNvPicPr>
              <p:nvPr/>
            </p:nvPicPr>
            <p:blipFill>
              <a:blip r:embed="rId5" cstate="print"/>
              <a:srcRect/>
              <a:stretch>
                <a:fillRect/>
              </a:stretch>
            </p:blipFill>
            <p:spPr bwMode="auto">
              <a:xfrm>
                <a:off x="8375650" y="4013200"/>
                <a:ext cx="685800" cy="523875"/>
              </a:xfrm>
              <a:prstGeom prst="rect">
                <a:avLst/>
              </a:prstGeom>
              <a:noFill/>
              <a:ln w="9525">
                <a:noFill/>
                <a:miter lim="800000"/>
                <a:headEnd/>
                <a:tailEnd/>
              </a:ln>
            </p:spPr>
          </p:pic>
          <p:sp>
            <p:nvSpPr>
              <p:cNvPr id="36" name="Text Box 18"/>
              <p:cNvSpPr txBox="1">
                <a:spLocks noChangeArrowheads="1"/>
              </p:cNvSpPr>
              <p:nvPr/>
            </p:nvSpPr>
            <p:spPr bwMode="auto">
              <a:xfrm>
                <a:off x="7810500" y="4178300"/>
                <a:ext cx="1257300" cy="274638"/>
              </a:xfrm>
              <a:prstGeom prst="rect">
                <a:avLst/>
              </a:prstGeom>
              <a:noFill/>
              <a:ln w="9525">
                <a:noFill/>
                <a:miter lim="800000"/>
                <a:headEnd/>
                <a:tailEnd/>
              </a:ln>
            </p:spPr>
            <p:txBody>
              <a:bodyPr>
                <a:spAutoFit/>
              </a:bodyPr>
              <a:lstStyle/>
              <a:p>
                <a:pPr algn="ctr">
                  <a:spcBef>
                    <a:spcPct val="50000"/>
                  </a:spcBef>
                </a:pPr>
                <a:r>
                  <a:rPr lang="en-US" sz="1200">
                    <a:latin typeface="Calibri" pitchFamily="34" charset="0"/>
                  </a:rPr>
                  <a:t>VMFS Volume</a:t>
                </a:r>
              </a:p>
            </p:txBody>
          </p:sp>
          <p:grpSp>
            <p:nvGrpSpPr>
              <p:cNvPr id="37" name="Group 28"/>
              <p:cNvGrpSpPr/>
              <p:nvPr/>
            </p:nvGrpSpPr>
            <p:grpSpPr>
              <a:xfrm>
                <a:off x="6470650" y="4013200"/>
                <a:ext cx="692150" cy="523875"/>
                <a:chOff x="6381750" y="4013200"/>
                <a:chExt cx="692150" cy="523875"/>
              </a:xfrm>
            </p:grpSpPr>
            <p:pic>
              <p:nvPicPr>
                <p:cNvPr id="39" name="Picture 21" descr="Green Storage.png"/>
                <p:cNvPicPr>
                  <a:picLocks noChangeAspect="1"/>
                </p:cNvPicPr>
                <p:nvPr/>
              </p:nvPicPr>
              <p:blipFill>
                <a:blip r:embed="rId4" cstate="print"/>
                <a:srcRect/>
                <a:stretch>
                  <a:fillRect/>
                </a:stretch>
              </p:blipFill>
              <p:spPr bwMode="auto">
                <a:xfrm>
                  <a:off x="6388100" y="4013200"/>
                  <a:ext cx="685800" cy="523875"/>
                </a:xfrm>
                <a:prstGeom prst="rect">
                  <a:avLst/>
                </a:prstGeom>
                <a:noFill/>
                <a:ln w="9525">
                  <a:noFill/>
                  <a:miter lim="800000"/>
                  <a:headEnd/>
                  <a:tailEnd/>
                </a:ln>
              </p:spPr>
            </p:pic>
            <p:sp>
              <p:nvSpPr>
                <p:cNvPr id="40" name="Text Box 18"/>
                <p:cNvSpPr txBox="1">
                  <a:spLocks noChangeArrowheads="1"/>
                </p:cNvSpPr>
                <p:nvPr/>
              </p:nvSpPr>
              <p:spPr bwMode="auto">
                <a:xfrm>
                  <a:off x="6381750" y="4193401"/>
                  <a:ext cx="685800" cy="276999"/>
                </a:xfrm>
                <a:prstGeom prst="rect">
                  <a:avLst/>
                </a:prstGeom>
                <a:noFill/>
                <a:ln w="9525">
                  <a:noFill/>
                  <a:miter lim="800000"/>
                  <a:headEnd/>
                  <a:tailEnd/>
                </a:ln>
              </p:spPr>
              <p:txBody>
                <a:bodyPr>
                  <a:spAutoFit/>
                </a:bodyPr>
                <a:lstStyle/>
                <a:p>
                  <a:pPr algn="ctr">
                    <a:spcBef>
                      <a:spcPct val="50000"/>
                    </a:spcBef>
                  </a:pPr>
                  <a:r>
                    <a:rPr lang="en-US" sz="1200" dirty="0">
                      <a:latin typeface="Calibri" pitchFamily="34" charset="0"/>
                    </a:rPr>
                    <a:t>LUN</a:t>
                  </a:r>
                </a:p>
              </p:txBody>
            </p:sp>
          </p:grpSp>
          <p:sp>
            <p:nvSpPr>
              <p:cNvPr id="38" name="Plus 37"/>
              <p:cNvSpPr/>
              <p:nvPr/>
            </p:nvSpPr>
            <p:spPr>
              <a:xfrm>
                <a:off x="5943600" y="4038600"/>
                <a:ext cx="457200" cy="4572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LT_EdServTemplate_2011">
  <a:themeElements>
    <a:clrScheme name="NPR2011">
      <a:dk1>
        <a:srgbClr val="000000"/>
      </a:dk1>
      <a:lt1>
        <a:srgbClr val="FFFFFF"/>
      </a:lt1>
      <a:dk2>
        <a:srgbClr val="007DC3"/>
      </a:dk2>
      <a:lt2>
        <a:srgbClr val="5F5F5F"/>
      </a:lt2>
      <a:accent1>
        <a:srgbClr val="2C95DD"/>
      </a:accent1>
      <a:accent2>
        <a:srgbClr val="49A942"/>
      </a:accent2>
      <a:accent3>
        <a:srgbClr val="74C167"/>
      </a:accent3>
      <a:accent4>
        <a:srgbClr val="FFC425"/>
      </a:accent4>
      <a:accent5>
        <a:srgbClr val="B5761B"/>
      </a:accent5>
      <a:accent6>
        <a:srgbClr val="A80000"/>
      </a:accent6>
      <a:hlink>
        <a:srgbClr val="0070C0"/>
      </a:hlink>
      <a:folHlink>
        <a:srgbClr val="49A942"/>
      </a:folHlink>
    </a:clrScheme>
    <a:fontScheme name="NPR2011Template">
      <a:majorFont>
        <a:latin typeface="MetaNormalLF-Roman"/>
        <a:ea typeface=""/>
        <a:cs typeface="Arial"/>
      </a:majorFont>
      <a:minorFont>
        <a:latin typeface="MetaNormalLF-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PR2011Template">
      <a:majorFont>
        <a:latin typeface="MetaNormalLF-Roman"/>
        <a:ea typeface=""/>
        <a:cs typeface="Arial"/>
      </a:majorFont>
      <a:minorFont>
        <a:latin typeface="MetaNormalLF-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ILT_EdServTemplate_2011</Template>
  <TotalTime>0</TotalTime>
  <Words>4788</Words>
  <Application>Microsoft Office PowerPoint</Application>
  <PresentationFormat>On-screen Show (4:3)</PresentationFormat>
  <Paragraphs>430</Paragraphs>
  <Slides>27</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MetaNormalLF-Roman</vt:lpstr>
      <vt:lpstr>Webdings</vt:lpstr>
      <vt:lpstr>Wingdings</vt:lpstr>
      <vt:lpstr>ILT_EdServTemplate_2011</vt:lpstr>
      <vt:lpstr>STORAGE Virtualization</vt:lpstr>
      <vt:lpstr>Objectives</vt:lpstr>
      <vt:lpstr>Storage Virtualization</vt:lpstr>
      <vt:lpstr>Benefits of Storage Virtualization</vt:lpstr>
      <vt:lpstr>Storage Virtualization at Different Layers</vt:lpstr>
      <vt:lpstr>Storage for Virtual Machines</vt:lpstr>
      <vt:lpstr>File System for Managing VM Files</vt:lpstr>
      <vt:lpstr>Virtual Machine File System (VMFS)</vt:lpstr>
      <vt:lpstr>Dynamic Expansion of VMFS</vt:lpstr>
      <vt:lpstr>Raw Device Mapping</vt:lpstr>
      <vt:lpstr>Network File System</vt:lpstr>
      <vt:lpstr>Block-level and File-level Virtualization – Overview </vt:lpstr>
      <vt:lpstr>Storage Area Network</vt:lpstr>
      <vt:lpstr>Network Attached Storage</vt:lpstr>
      <vt:lpstr>SAN vs NAS</vt:lpstr>
      <vt:lpstr>Block-level Storage Virtualization</vt:lpstr>
      <vt:lpstr>Physical to Virtual Volume Mapping</vt:lpstr>
      <vt:lpstr>File-level Storage Virtualization</vt:lpstr>
      <vt:lpstr>File-level Storage Virtualization – Global Namespace </vt:lpstr>
      <vt:lpstr>Virtual Provisioning (Thin Provisioning)</vt:lpstr>
      <vt:lpstr>Traditional Provisioning vs. Virtual Provisioning</vt:lpstr>
      <vt:lpstr>Thin LUN</vt:lpstr>
      <vt:lpstr>Thin Pool</vt:lpstr>
      <vt:lpstr>Thin Pool Rebalancing</vt:lpstr>
      <vt:lpstr>Virtual Provisioning at Compute</vt:lpstr>
      <vt:lpstr>Virtual Provisioning Benefits</vt:lpstr>
      <vt:lpstr>Virtual Provisioning Best Practices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2011-04-20T12:54:41Z</dcterms:created>
  <dcterms:modified xsi:type="dcterms:W3CDTF">2021-02-15T04:24:40Z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