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8" r:id="rId1"/>
  </p:sldMasterIdLst>
  <p:notesMasterIdLst>
    <p:notesMasterId r:id="rId25"/>
  </p:notesMasterIdLst>
  <p:handoutMasterIdLst>
    <p:handoutMasterId r:id="rId26"/>
  </p:handoutMasterIdLst>
  <p:sldIdLst>
    <p:sldId id="355" r:id="rId2"/>
    <p:sldId id="259" r:id="rId3"/>
    <p:sldId id="272" r:id="rId4"/>
    <p:sldId id="332" r:id="rId5"/>
    <p:sldId id="348" r:id="rId6"/>
    <p:sldId id="350" r:id="rId7"/>
    <p:sldId id="327" r:id="rId8"/>
    <p:sldId id="337" r:id="rId9"/>
    <p:sldId id="274" r:id="rId10"/>
    <p:sldId id="275" r:id="rId11"/>
    <p:sldId id="346" r:id="rId12"/>
    <p:sldId id="344" r:id="rId13"/>
    <p:sldId id="277" r:id="rId14"/>
    <p:sldId id="278" r:id="rId15"/>
    <p:sldId id="356" r:id="rId16"/>
    <p:sldId id="347" r:id="rId17"/>
    <p:sldId id="282" r:id="rId18"/>
    <p:sldId id="283" r:id="rId19"/>
    <p:sldId id="285" r:id="rId20"/>
    <p:sldId id="286" r:id="rId21"/>
    <p:sldId id="340" r:id="rId22"/>
    <p:sldId id="296" r:id="rId23"/>
    <p:sldId id="297" r:id="rId24"/>
  </p:sldIdLst>
  <p:sldSz cx="9144000" cy="6858000" type="screen4x3"/>
  <p:notesSz cx="6858000" cy="9144000"/>
  <p:custDataLst>
    <p:tags r:id="rId27"/>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C95DD"/>
    <a:srgbClr val="4D9940"/>
    <a:srgbClr val="000000"/>
    <a:srgbClr val="5F5F5F"/>
    <a:srgbClr val="77777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neCell>
      <a:tcStyle>
        <a:tcBdr/>
      </a:tcStyle>
    </a:neCell>
    <a:nwCell>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neCell>
      <a:tcStyle>
        <a:tcBdr/>
      </a:tcStyle>
    </a:neCell>
    <a:nwCell>
      <a:tcStyle>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5C22544A-7EE6-4342-B048-85BDC9FD1C3A}" styleName="Medium Style 2 - Accent 1">
    <a:wholeTbl>
      <a:tcTxStyle>
        <a:fontRef idx="minor">
          <a:scrgbClr r="0" g="0" b="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fontRef idx="minor">
          <a:scrgbClr r="0" g="0" b="0"/>
        </a:fontRef>
        <a:schemeClr val="lt1"/>
      </a:tcTxStyle>
      <a:tcStyle>
        <a:tcBdr>
          <a:top>
            <a:ln w="38100" cmpd="sng">
              <a:solidFill>
                <a:schemeClr val="lt1"/>
              </a:solidFill>
            </a:ln>
          </a:top>
        </a:tcBdr>
        <a:fill>
          <a:solidFill>
            <a:schemeClr val="accent1"/>
          </a:solidFill>
        </a:fill>
      </a:tcStyle>
    </a:lastRow>
    <a:seCell>
      <a:tcStyle>
        <a:tcBdr/>
      </a:tcStyle>
    </a:seCell>
    <a:swCell>
      <a:tcStyle>
        <a:tcBdr/>
      </a:tcStyle>
    </a:swCell>
    <a:firstRow>
      <a:tcTxStyle b="on">
        <a:fontRef idx="minor">
          <a:scrgbClr r="0" g="0" b="0"/>
        </a:fontRef>
        <a:schemeClr val="lt1"/>
      </a:tcTxStyle>
      <a:tcStyle>
        <a:tcBdr>
          <a:bottom>
            <a:ln w="38100" cmpd="sng">
              <a:solidFill>
                <a:schemeClr val="lt1"/>
              </a:solidFill>
            </a:ln>
          </a:bottom>
        </a:tcBdr>
        <a:fill>
          <a:solidFill>
            <a:schemeClr val="accent1"/>
          </a:solidFill>
        </a:fill>
      </a:tcStyle>
    </a:firstRow>
    <a:neCell>
      <a:tcStyle>
        <a:tcBdr/>
      </a:tcStyle>
    </a:neCell>
    <a:nwCell>
      <a:tcStyle>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neCell>
      <a:tcStyle>
        <a:tcBdr/>
      </a:tcStyle>
    </a:neCell>
    <a:nwCell>
      <a:tcStyle>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0428" autoAdjust="0"/>
    <p:restoredTop sz="93416" autoAdjust="0"/>
  </p:normalViewPr>
  <p:slideViewPr>
    <p:cSldViewPr>
      <p:cViewPr varScale="1">
        <p:scale>
          <a:sx n="58" d="100"/>
          <a:sy n="58" d="100"/>
        </p:scale>
        <p:origin x="74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4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7476ED5-2D64-43CD-A5A9-B4F8A2316785}" type="datetimeFigureOut">
              <a:rPr lang="en-US"/>
              <a:pPr>
                <a:defRPr/>
              </a:pPr>
              <a:t>11/1/2018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r>
              <a:rPr lang="en-US" dirty="0"/>
              <a:t>Copyright © 2011 EMC Corporation. Do not Copy - All Rights Reserved.</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0216AA8-8606-4326-BD3F-B6ED45665008}" type="slidenum">
              <a:rPr lang="en-US"/>
              <a:pPr>
                <a:defRPr/>
              </a:pPr>
              <a:t>‹#›</a:t>
            </a:fld>
            <a:endParaRPr lang="en-US" dirty="0"/>
          </a:p>
        </p:txBody>
      </p:sp>
    </p:spTree>
    <p:extLst>
      <p:ext uri="{BB962C8B-B14F-4D97-AF65-F5344CB8AC3E}">
        <p14:creationId xmlns:p14="http://schemas.microsoft.com/office/powerpoint/2010/main" val="311416730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858000" cy="457200"/>
          </a:xfrm>
          <a:prstGeom prst="rect">
            <a:avLst/>
          </a:prstGeom>
        </p:spPr>
        <p:txBody>
          <a:bodyPr vert="horz" rtlCol="0" anchor="ctr"/>
          <a:lstStyle>
            <a:lvl1pPr algn="ctr" fontAlgn="auto">
              <a:spcBef>
                <a:spcPts val="0"/>
              </a:spcBef>
              <a:spcAft>
                <a:spcPts val="0"/>
              </a:spcAft>
              <a:defRPr sz="1200">
                <a:latin typeface="MetaNormalLF-Roman" pitchFamily="34" charset="0"/>
                <a:cs typeface="+mn-cs"/>
              </a:defRPr>
            </a:lvl1pPr>
            <a:extLst/>
          </a:lstStyle>
          <a:p>
            <a:pPr>
              <a:defRPr/>
            </a:pPr>
            <a:endParaRPr lang="en-US" dirty="0"/>
          </a:p>
        </p:txBody>
      </p:sp>
      <p:sp>
        <p:nvSpPr>
          <p:cNvPr id="4" name="Slide Image Placeholder 3"/>
          <p:cNvSpPr>
            <a:spLocks noGrp="1" noRot="1" noChangeAspect="1"/>
          </p:cNvSpPr>
          <p:nvPr>
            <p:ph type="sldImg" idx="2"/>
          </p:nvPr>
        </p:nvSpPr>
        <p:spPr>
          <a:xfrm>
            <a:off x="914400" y="552450"/>
            <a:ext cx="4953000" cy="3714750"/>
          </a:xfrm>
          <a:prstGeom prst="rect">
            <a:avLst/>
          </a:prstGeom>
          <a:noFill/>
          <a:ln w="12700">
            <a:solidFill>
              <a:prstClr val="black"/>
            </a:solidFill>
          </a:ln>
        </p:spPr>
        <p:txBody>
          <a:bodyPr vert="horz" rtlCol="0" anchor="ctr"/>
          <a:lstStyle/>
          <a:p>
            <a:pPr lvl="0"/>
            <a:endParaRPr lang="en-US" noProof="0" dirty="0"/>
          </a:p>
        </p:txBody>
      </p:sp>
      <p:sp>
        <p:nvSpPr>
          <p:cNvPr id="5" name="Notes Placeholder 4"/>
          <p:cNvSpPr>
            <a:spLocks noGrp="1"/>
          </p:cNvSpPr>
          <p:nvPr>
            <p:ph type="body" sz="quarter" idx="3"/>
          </p:nvPr>
        </p:nvSpPr>
        <p:spPr>
          <a:xfrm>
            <a:off x="457200" y="4419600"/>
            <a:ext cx="5943600" cy="4343400"/>
          </a:xfrm>
          <a:prstGeom prst="rect">
            <a:avLst/>
          </a:prstGeom>
        </p:spPr>
        <p:txBody>
          <a:bodyPr vert="horz"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839200"/>
            <a:ext cx="4267200" cy="304800"/>
          </a:xfrm>
          <a:prstGeom prst="rect">
            <a:avLst/>
          </a:prstGeom>
        </p:spPr>
        <p:txBody>
          <a:bodyPr vert="horz" rtlCol="0" anchor="b"/>
          <a:lstStyle>
            <a:lvl1pPr algn="l" fontAlgn="auto">
              <a:spcBef>
                <a:spcPts val="0"/>
              </a:spcBef>
              <a:spcAft>
                <a:spcPts val="0"/>
              </a:spcAft>
              <a:defRPr sz="900">
                <a:latin typeface="MetaNormalLF-Roman" pitchFamily="34" charset="0"/>
                <a:cs typeface="+mn-cs"/>
              </a:defRPr>
            </a:lvl1pPr>
            <a:extLst/>
          </a:lstStyle>
          <a:p>
            <a:pPr>
              <a:defRPr/>
            </a:pPr>
            <a:r>
              <a:rPr lang="en-US" dirty="0"/>
              <a:t>Copyright © 2011 EMC Corporation. Do not Copy - All Rights Reserved.</a:t>
            </a:r>
          </a:p>
        </p:txBody>
      </p:sp>
      <p:sp>
        <p:nvSpPr>
          <p:cNvPr id="7" name="Slide Number Placeholder 6"/>
          <p:cNvSpPr>
            <a:spLocks noGrp="1"/>
          </p:cNvSpPr>
          <p:nvPr>
            <p:ph type="sldNum" sz="quarter" idx="5"/>
          </p:nvPr>
        </p:nvSpPr>
        <p:spPr>
          <a:xfrm>
            <a:off x="6400800" y="8839200"/>
            <a:ext cx="455613" cy="304800"/>
          </a:xfrm>
          <a:prstGeom prst="rect">
            <a:avLst/>
          </a:prstGeom>
        </p:spPr>
        <p:txBody>
          <a:bodyPr vert="horz" rtlCol="0" anchor="b"/>
          <a:lstStyle>
            <a:lvl1pPr algn="r" fontAlgn="auto">
              <a:spcBef>
                <a:spcPts val="0"/>
              </a:spcBef>
              <a:spcAft>
                <a:spcPts val="0"/>
              </a:spcAft>
              <a:defRPr sz="900">
                <a:latin typeface="MetaNormalLF-Roman" pitchFamily="34" charset="0"/>
                <a:cs typeface="+mn-cs"/>
              </a:defRPr>
            </a:lvl1pPr>
            <a:extLst/>
          </a:lstStyle>
          <a:p>
            <a:pPr>
              <a:defRPr/>
            </a:pPr>
            <a:fld id="{80249327-EC2F-4096-8D35-6B76097739FC}" type="slidenum">
              <a:rPr lang="en-US"/>
              <a:pPr>
                <a:defRPr/>
              </a:pPr>
              <a:t>‹#›</a:t>
            </a:fld>
            <a:endParaRPr lang="en-US" dirty="0"/>
          </a:p>
        </p:txBody>
      </p:sp>
    </p:spTree>
    <p:extLst>
      <p:ext uri="{BB962C8B-B14F-4D97-AF65-F5344CB8AC3E}">
        <p14:creationId xmlns:p14="http://schemas.microsoft.com/office/powerpoint/2010/main" val="416273536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indent="-228600" algn="l" rtl="0" eaLnBrk="0" fontAlgn="base" hangingPunct="0">
      <a:spcBef>
        <a:spcPct val="30000"/>
      </a:spcBef>
      <a:spcAft>
        <a:spcPct val="0"/>
      </a:spcAft>
      <a:buSzPct val="120000"/>
      <a:buFont typeface="Arial" charset="0"/>
      <a:buChar char="•"/>
      <a:defRPr sz="1200" kern="1200">
        <a:solidFill>
          <a:schemeClr val="tx1"/>
        </a:solidFill>
        <a:latin typeface="Calibri" pitchFamily="34" charset="0"/>
        <a:ea typeface="+mn-ea"/>
        <a:cs typeface="+mn-cs"/>
      </a:defRPr>
    </a:lvl2pPr>
    <a:lvl3pPr marL="685800" indent="-228600" algn="l" rtl="0" eaLnBrk="0" fontAlgn="base" hangingPunct="0">
      <a:spcBef>
        <a:spcPct val="30000"/>
      </a:spcBef>
      <a:spcAft>
        <a:spcPct val="0"/>
      </a:spcAft>
      <a:buFont typeface="Webdings" pitchFamily="18" charset="2"/>
      <a:buChar char="4"/>
      <a:defRPr sz="1200" kern="1200">
        <a:solidFill>
          <a:schemeClr val="tx1"/>
        </a:solidFill>
        <a:latin typeface="Calibri" pitchFamily="34" charset="0"/>
        <a:ea typeface="+mn-ea"/>
        <a:cs typeface="+mn-cs"/>
      </a:defRPr>
    </a:lvl3pPr>
    <a:lvl4pPr marL="914400" indent="-228600" algn="l" rtl="0" eaLnBrk="0" fontAlgn="base" hangingPunct="0">
      <a:spcBef>
        <a:spcPct val="30000"/>
      </a:spcBef>
      <a:spcAft>
        <a:spcPct val="0"/>
      </a:spcAft>
      <a:buFont typeface="Webdings" pitchFamily="18" charset="2"/>
      <a:buChar char="8"/>
      <a:defRPr sz="1200" kern="1200">
        <a:solidFill>
          <a:schemeClr val="tx1"/>
        </a:solidFill>
        <a:latin typeface="Calibri" pitchFamily="34" charset="0"/>
        <a:ea typeface="+mn-ea"/>
        <a:cs typeface="+mn-cs"/>
      </a:defRPr>
    </a:lvl4pPr>
    <a:lvl5pPr marL="1143000" indent="-228600" algn="l" rtl="0" eaLnBrk="0" fontAlgn="base" hangingPunct="0">
      <a:spcBef>
        <a:spcPct val="30000"/>
      </a:spcBef>
      <a:spcAft>
        <a:spcPct val="0"/>
      </a:spcAft>
      <a:buFont typeface="Arial" charset="0"/>
      <a:buChar char="•"/>
      <a:defRPr sz="1200" kern="1200">
        <a:solidFill>
          <a:schemeClr val="tx1"/>
        </a:solidFill>
        <a:latin typeface="Calibri" pitchFamily="34" charset="0"/>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533400"/>
            <a:ext cx="5943600" cy="8229600"/>
          </a:xfrm>
        </p:spPr>
        <p:txBody>
          <a:bodyPr>
            <a:normAutofit/>
          </a:bodyPr>
          <a:lstStyle/>
          <a:p>
            <a:endParaRPr lang="en-US" sz="4400" dirty="0"/>
          </a:p>
          <a:p>
            <a:endParaRPr lang="en-US" sz="4400" dirty="0"/>
          </a:p>
          <a:p>
            <a:endParaRPr lang="en-US" sz="4400" dirty="0"/>
          </a:p>
          <a:p>
            <a:pPr algn="ctr"/>
            <a:r>
              <a:rPr lang="en-US" sz="4400" dirty="0">
                <a:solidFill>
                  <a:srgbClr val="2C95DD"/>
                </a:solidFill>
                <a:latin typeface="+mj-lt"/>
              </a:rPr>
              <a:t>Module – 5 </a:t>
            </a:r>
          </a:p>
          <a:p>
            <a:pPr algn="ctr"/>
            <a:r>
              <a:rPr lang="en-US" sz="4400" dirty="0">
                <a:solidFill>
                  <a:srgbClr val="2C95DD"/>
                </a:solidFill>
                <a:latin typeface="+mj-lt"/>
              </a:rPr>
              <a:t>Virtualized Data Center – Networking</a:t>
            </a:r>
          </a:p>
        </p:txBody>
      </p:sp>
      <p:sp>
        <p:nvSpPr>
          <p:cNvPr id="4" name="Footer Placeholder 3"/>
          <p:cNvSpPr>
            <a:spLocks noGrp="1"/>
          </p:cNvSpPr>
          <p:nvPr>
            <p:ph type="ftr" sz="quarter" idx="10"/>
          </p:nvPr>
        </p:nvSpPr>
        <p:spPr/>
        <p:txBody>
          <a:bodyPr/>
          <a:lstStyle/>
          <a:p>
            <a:pPr>
              <a:defRPr/>
            </a:pPr>
            <a:r>
              <a:rPr lang="en-US"/>
              <a:t>Copyright © 2011 EMC Corporation. Do not Copy -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sz="1200" kern="1200" dirty="0">
                <a:solidFill>
                  <a:schemeClr val="tx1"/>
                </a:solidFill>
                <a:latin typeface="Calibri" pitchFamily="34" charset="0"/>
                <a:ea typeface="+mn-ea"/>
                <a:cs typeface="+mn-cs"/>
              </a:rPr>
              <a:t>The connectivity among VDC network components</a:t>
            </a:r>
            <a:r>
              <a:rPr lang="en-US" sz="1200" kern="1200" baseline="0" dirty="0">
                <a:solidFill>
                  <a:schemeClr val="tx1"/>
                </a:solidFill>
                <a:latin typeface="Calibri" pitchFamily="34" charset="0"/>
                <a:ea typeface="+mn-ea"/>
                <a:cs typeface="+mn-cs"/>
              </a:rPr>
              <a:t> varies based on th</a:t>
            </a:r>
            <a:r>
              <a:rPr lang="en-US" dirty="0"/>
              <a:t>e </a:t>
            </a:r>
            <a:r>
              <a:rPr lang="en-US" sz="1200" kern="1200" baseline="0" dirty="0">
                <a:solidFill>
                  <a:schemeClr val="tx1"/>
                </a:solidFill>
                <a:latin typeface="Calibri" pitchFamily="34" charset="0"/>
                <a:ea typeface="+mn-ea"/>
                <a:cs typeface="+mn-cs"/>
              </a:rPr>
              <a:t>type of protocol and the physical adapter used to enable physical server access to the storage system. </a:t>
            </a:r>
          </a:p>
          <a:p>
            <a:pPr eaLnBrk="1" hangingPunct="1"/>
            <a:r>
              <a:rPr lang="en-US" sz="1200" kern="1200" dirty="0">
                <a:solidFill>
                  <a:schemeClr val="tx1"/>
                </a:solidFill>
                <a:latin typeface="Calibri" pitchFamily="34" charset="0"/>
                <a:ea typeface="+mn-ea"/>
                <a:cs typeface="+mn-cs"/>
              </a:rPr>
              <a:t>In this example, physical servers are connected to the IP storage system, such</a:t>
            </a:r>
            <a:r>
              <a:rPr lang="en-US" sz="1200" kern="1200" baseline="0" dirty="0">
                <a:solidFill>
                  <a:schemeClr val="tx1"/>
                </a:solidFill>
                <a:latin typeface="Calibri" pitchFamily="34" charset="0"/>
                <a:ea typeface="+mn-ea"/>
                <a:cs typeface="+mn-cs"/>
              </a:rPr>
              <a:t> as a NAS or </a:t>
            </a:r>
            <a:r>
              <a:rPr lang="en-US" sz="1200" b="0" u="none" kern="1200" baseline="0" dirty="0">
                <a:solidFill>
                  <a:schemeClr val="tx1"/>
                </a:solidFill>
                <a:latin typeface="Calibri" pitchFamily="34" charset="0"/>
                <a:ea typeface="+mn-ea"/>
                <a:cs typeface="+mn-cs"/>
              </a:rPr>
              <a:t>an iSCSI </a:t>
            </a:r>
            <a:r>
              <a:rPr lang="en-US" sz="1200" kern="1200" baseline="0" dirty="0">
                <a:solidFill>
                  <a:schemeClr val="tx1"/>
                </a:solidFill>
                <a:latin typeface="Calibri" pitchFamily="34" charset="0"/>
                <a:ea typeface="+mn-ea"/>
                <a:cs typeface="+mn-cs"/>
              </a:rPr>
              <a:t>storage array. A physical Ethernet switch is used to connect physical servers and the storage system. </a:t>
            </a:r>
          </a:p>
          <a:p>
            <a:pPr eaLnBrk="1" hangingPunct="1"/>
            <a:r>
              <a:rPr lang="en-US" dirty="0"/>
              <a:t>Each</a:t>
            </a:r>
            <a:r>
              <a:rPr lang="en-US" sz="1200" kern="1200" baseline="0" dirty="0">
                <a:solidFill>
                  <a:schemeClr val="tx1"/>
                </a:solidFill>
                <a:latin typeface="Calibri" pitchFamily="34" charset="0"/>
                <a:ea typeface="+mn-ea"/>
                <a:cs typeface="+mn-cs"/>
              </a:rPr>
              <a:t> physical server</a:t>
            </a:r>
            <a:r>
              <a:rPr lang="en-US" sz="1200" kern="1200" dirty="0">
                <a:solidFill>
                  <a:schemeClr val="tx1"/>
                </a:solidFill>
                <a:latin typeface="Calibri" pitchFamily="34" charset="0"/>
                <a:ea typeface="+mn-ea"/>
                <a:cs typeface="+mn-cs"/>
              </a:rPr>
              <a:t> hosts multiple VMs that are connected to a virtual switch. </a:t>
            </a:r>
            <a:r>
              <a:rPr lang="en-US" sz="1200" kern="1200" baseline="0" dirty="0">
                <a:solidFill>
                  <a:schemeClr val="tx1"/>
                </a:solidFill>
                <a:latin typeface="Calibri" pitchFamily="34" charset="0"/>
                <a:ea typeface="+mn-ea"/>
                <a:cs typeface="+mn-cs"/>
              </a:rPr>
              <a:t>Each VM has at least one virtual NIC which transfers/receives VM I/Os in the form of Ethernet frames. These Ethernet frames travel through virtual  and/or physical switches before reaching their destination (Clients and any other VMs residing in other physical servers.) </a:t>
            </a:r>
          </a:p>
          <a:p>
            <a:pPr eaLnBrk="1" hangingPunct="1"/>
            <a:r>
              <a:rPr lang="en-US" dirty="0"/>
              <a:t>Hypervisor kernel is also connected to the virtual switch. Hypervisor kernel leverages the virtual and physical switches to send the IP storage, management, and VM migration traffic.</a:t>
            </a:r>
          </a:p>
          <a:p>
            <a:pPr eaLnBrk="1" hangingPunct="1"/>
            <a:r>
              <a:rPr lang="en-US" sz="1200" kern="1200" baseline="0" dirty="0">
                <a:solidFill>
                  <a:schemeClr val="tx1"/>
                </a:solidFill>
                <a:latin typeface="Calibri" pitchFamily="34" charset="0"/>
                <a:ea typeface="+mn-ea"/>
                <a:cs typeface="+mn-cs"/>
              </a:rPr>
              <a:t>A physical server has one or more physical NICs (one NIC in this example). NICs provide a link between the virtual and physical switches</a:t>
            </a:r>
            <a:r>
              <a:rPr lang="en-US" dirty="0"/>
              <a:t> and forwards VM and hypervisor kernel traffic between the switches.</a:t>
            </a:r>
            <a:endParaRPr lang="en-US" sz="1200" kern="1200" baseline="0" dirty="0">
              <a:solidFill>
                <a:schemeClr val="tx1"/>
              </a:solidFill>
              <a:latin typeface="Calibri" pitchFamily="34" charset="0"/>
              <a:ea typeface="+mn-ea"/>
              <a:cs typeface="+mn-cs"/>
            </a:endParaRPr>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a:t>The </a:t>
            </a:r>
            <a:r>
              <a:rPr lang="en-US" baseline="0" dirty="0"/>
              <a:t>connectivity shown on this slide is similar to the previous example. However, in this case, the hypervisor kernel uses an FC or iSCSI HBA to access FC or iSCSI storage array. A hypervisor kernel is directly connected to the HBA. The HBA sends or receives storage traffic via an FC or Ethernet switch (This could be the same physical Ethernet switch that is connected to the virtual switch).</a:t>
            </a:r>
          </a:p>
          <a:p>
            <a:pPr eaLnBrk="1" hangingPunct="1"/>
            <a:r>
              <a:rPr lang="en-US" dirty="0"/>
              <a:t>A </a:t>
            </a:r>
            <a:r>
              <a:rPr lang="en-US" baseline="0" dirty="0"/>
              <a:t>hypervisor kernel still uses the virtual switch to send/receive management and VM migration traffic.</a:t>
            </a:r>
          </a:p>
          <a:p>
            <a:pPr eaLnBrk="1" hangingPunct="1"/>
            <a:endParaRPr lang="en-US" baseline="0" dirty="0"/>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a:t>In this scenario, a physical server uses a CNA card instead</a:t>
            </a:r>
            <a:r>
              <a:rPr lang="en-US" baseline="0" dirty="0"/>
              <a:t> of separate HBA and NIC.</a:t>
            </a:r>
            <a:r>
              <a:rPr lang="en-US" dirty="0"/>
              <a:t> The CNA card provides the </a:t>
            </a:r>
            <a:r>
              <a:rPr lang="en-US" baseline="0" dirty="0"/>
              <a:t>connection between  a virtual switch and a physical FCoE switch. </a:t>
            </a:r>
            <a:r>
              <a:rPr lang="en-US" kern="1200" baseline="0" dirty="0">
                <a:solidFill>
                  <a:schemeClr val="tx1"/>
                </a:solidFill>
                <a:latin typeface="Calibri" pitchFamily="34" charset="0"/>
                <a:ea typeface="+mn-ea"/>
                <a:cs typeface="+mn-cs"/>
              </a:rPr>
              <a:t>CNA has the capability to converge both FC and Ethernet traffic over </a:t>
            </a:r>
            <a:r>
              <a:rPr lang="en-US" b="0" u="none" kern="1200" baseline="0" dirty="0">
                <a:solidFill>
                  <a:schemeClr val="tx1"/>
                </a:solidFill>
                <a:latin typeface="Calibri" pitchFamily="34" charset="0"/>
                <a:ea typeface="+mn-ea"/>
                <a:cs typeface="+mn-cs"/>
              </a:rPr>
              <a:t>an</a:t>
            </a:r>
            <a:r>
              <a:rPr lang="en-US" kern="1200" baseline="0" dirty="0">
                <a:solidFill>
                  <a:schemeClr val="tx1"/>
                </a:solidFill>
                <a:latin typeface="Calibri" pitchFamily="34" charset="0"/>
                <a:ea typeface="+mn-ea"/>
                <a:cs typeface="+mn-cs"/>
              </a:rPr>
              <a:t> Ethernet connection. This allows hypervisor kernel to access FC and IP storage system using a single network adapter.</a:t>
            </a:r>
          </a:p>
          <a:p>
            <a:pPr eaLnBrk="1" hangingPunct="1"/>
            <a:r>
              <a:rPr lang="en-US" baseline="0" dirty="0"/>
              <a:t>Hypervisor kernel recognizes CNA as</a:t>
            </a:r>
            <a:r>
              <a:rPr lang="en-US" dirty="0"/>
              <a:t> </a:t>
            </a:r>
            <a:r>
              <a:rPr lang="en-US" baseline="0" dirty="0"/>
              <a:t>an NIC and</a:t>
            </a:r>
            <a:r>
              <a:rPr lang="en-US" dirty="0"/>
              <a:t> </a:t>
            </a:r>
            <a:r>
              <a:rPr lang="en-US" baseline="0" dirty="0"/>
              <a:t>an FC HBA. </a:t>
            </a:r>
            <a:r>
              <a:rPr lang="en-US" kern="1200" baseline="0" dirty="0">
                <a:solidFill>
                  <a:schemeClr val="tx1"/>
                </a:solidFill>
                <a:latin typeface="Calibri" pitchFamily="34" charset="0"/>
                <a:ea typeface="+mn-ea"/>
                <a:cs typeface="+mn-cs"/>
              </a:rPr>
              <a:t>To access FC storage, </a:t>
            </a:r>
            <a:r>
              <a:rPr lang="en-US" sz="1200" kern="1200" dirty="0">
                <a:solidFill>
                  <a:schemeClr val="tx1"/>
                </a:solidFill>
                <a:latin typeface="Calibri" pitchFamily="34" charset="0"/>
                <a:ea typeface="+mn-ea"/>
                <a:cs typeface="+mn-cs"/>
              </a:rPr>
              <a:t>hypervisor kernel</a:t>
            </a:r>
            <a:r>
              <a:rPr lang="en-US" sz="1200" kern="1200" baseline="0" dirty="0">
                <a:solidFill>
                  <a:schemeClr val="tx1"/>
                </a:solidFill>
                <a:latin typeface="Calibri" pitchFamily="34" charset="0"/>
                <a:ea typeface="+mn-ea"/>
                <a:cs typeface="+mn-cs"/>
              </a:rPr>
              <a:t> directly sends storage traffic to CNA. To access the IP storage or to forward management and VM migration traffic,</a:t>
            </a:r>
            <a:r>
              <a:rPr lang="en-US" dirty="0"/>
              <a:t> </a:t>
            </a:r>
            <a:r>
              <a:rPr lang="en-US" kern="1200" baseline="0" dirty="0">
                <a:solidFill>
                  <a:schemeClr val="tx1"/>
                </a:solidFill>
                <a:latin typeface="Calibri" pitchFamily="34" charset="0"/>
                <a:ea typeface="+mn-ea"/>
                <a:cs typeface="+mn-cs"/>
              </a:rPr>
              <a:t>the hypervisor kernel sends traffic through the virtual switch.</a:t>
            </a:r>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Calibri" pitchFamily="34" charset="0"/>
                <a:ea typeface="+mn-ea"/>
                <a:cs typeface="+mn-cs"/>
              </a:rPr>
              <a:t>A virtual switch is a logical layer 2 (OSI model) Ethernet switch that resides inside a physical server that uses a hypervisor.  Virtual switches are created and configured using hypervisor.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Calibri" pitchFamily="34" charset="0"/>
                <a:ea typeface="+mn-ea"/>
                <a:cs typeface="+mn-cs"/>
              </a:rPr>
              <a:t>Virtual switches provide traffic management for VMs and hypervisor kernel. Each virtual switch maintains a MAC address table, which includes a list of MAC addresses and corresponding virtual switch ports for frame forwarding. The virtual switch forwards frames to a virtual switch port based on the destination MAC address of the frame.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Calibri" pitchFamily="34" charset="0"/>
                <a:ea typeface="+mn-ea"/>
                <a:cs typeface="+mn-cs"/>
              </a:rPr>
              <a:t>Virtual switches enable communication among VMs within a physical server and direct VM traffic to </a:t>
            </a:r>
            <a:r>
              <a:rPr lang="en-US" sz="1200" b="0" u="none" kern="1200" baseline="0" dirty="0">
                <a:solidFill>
                  <a:schemeClr val="tx1"/>
                </a:solidFill>
                <a:latin typeface="Calibri" pitchFamily="34" charset="0"/>
                <a:ea typeface="+mn-ea"/>
                <a:cs typeface="+mn-cs"/>
              </a:rPr>
              <a:t>a </a:t>
            </a:r>
            <a:r>
              <a:rPr lang="en-US" sz="1200" kern="1200" baseline="0" dirty="0">
                <a:solidFill>
                  <a:schemeClr val="tx1"/>
                </a:solidFill>
                <a:latin typeface="Calibri" pitchFamily="34" charset="0"/>
                <a:ea typeface="+mn-ea"/>
                <a:cs typeface="+mn-cs"/>
              </a:rPr>
              <a:t>physical network. Switching of VM traffic to physical network allow</a:t>
            </a:r>
            <a:r>
              <a:rPr lang="en-US" sz="1200" b="0" u="none" kern="1200" baseline="0" dirty="0">
                <a:solidFill>
                  <a:schemeClr val="tx1"/>
                </a:solidFill>
                <a:latin typeface="Calibri" pitchFamily="34" charset="0"/>
                <a:ea typeface="+mn-ea"/>
                <a:cs typeface="+mn-cs"/>
              </a:rPr>
              <a:t>s</a:t>
            </a:r>
            <a:r>
              <a:rPr lang="en-US" sz="1200" kern="1200" baseline="0" dirty="0">
                <a:solidFill>
                  <a:schemeClr val="tx1"/>
                </a:solidFill>
                <a:latin typeface="Calibri" pitchFamily="34" charset="0"/>
                <a:ea typeface="+mn-ea"/>
                <a:cs typeface="+mn-cs"/>
              </a:rPr>
              <a:t> VMs to communicate with their clients or with VMs hosted on another physical server. A virtual switch also handles the hypervisor kernel traffic so as to enable the management server access the physical server, hypervisor kernel access the IP storage, and migrate VMs from one physical server to another.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Calibri" pitchFamily="34" charset="0"/>
              <a:ea typeface="+mn-ea"/>
              <a:cs typeface="+mn-cs"/>
            </a:endParaRPr>
          </a:p>
          <a:p>
            <a:endParaRPr lang="en-US" sz="1200" kern="1200" baseline="0" dirty="0">
              <a:solidFill>
                <a:schemeClr val="tx1"/>
              </a:solidFill>
              <a:latin typeface="Calibri" pitchFamily="34" charset="0"/>
              <a:ea typeface="+mn-ea"/>
              <a:cs typeface="+mn-cs"/>
            </a:endParaRPr>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Calibri" pitchFamily="34" charset="0"/>
                <a:ea typeface="+mn-ea"/>
                <a:cs typeface="+mn-cs"/>
              </a:rPr>
              <a:t>A virtual switch may be connected to one or more physical NICs. If a virtual switch is connected to more than one physical NIC, it allows the virtual switch to distribute outbound traffic across multiple physical NICs. Some of the physical NICs may be configured as standby. In the event of an active physical NIC hardware failure or its network link outage, virtual switches failover the traffic to a standby physical NIC.</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Calibri" pitchFamily="34" charset="0"/>
                <a:ea typeface="+mn-ea"/>
                <a:cs typeface="+mn-cs"/>
              </a:rPr>
              <a:t>A virtual switch has no control over the inbound traffic. The load balancing and failover of inbound traffic is performed by supported physical switches that are connected to the virtual switch via physical NICs.</a:t>
            </a:r>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Calibri" pitchFamily="34" charset="0"/>
                <a:ea typeface="+mn-ea"/>
                <a:cs typeface="+mn-cs"/>
              </a:rPr>
              <a:t>Virtual switches can also be created without a connection to any physical NIC. In this case, all VMs that are connected to that virtual switch will only be able to send traffic among themselves locally; </a:t>
            </a:r>
            <a:r>
              <a:rPr lang="en-US" sz="1200" b="0" u="none" kern="1200" baseline="0" dirty="0">
                <a:solidFill>
                  <a:schemeClr val="tx1"/>
                </a:solidFill>
                <a:latin typeface="Calibri" pitchFamily="34" charset="0"/>
                <a:ea typeface="+mn-ea"/>
                <a:cs typeface="+mn-cs"/>
              </a:rPr>
              <a:t>for example, a virtual switch connects a VM running</a:t>
            </a:r>
            <a:r>
              <a:rPr lang="en-US" sz="1200" b="0" u="none" kern="1200" dirty="0">
                <a:solidFill>
                  <a:schemeClr val="tx1"/>
                </a:solidFill>
                <a:latin typeface="Calibri" pitchFamily="34" charset="0"/>
                <a:ea typeface="+mn-ea"/>
                <a:cs typeface="+mn-cs"/>
              </a:rPr>
              <a:t> </a:t>
            </a:r>
            <a:r>
              <a:rPr lang="en-US" sz="1200" b="0" u="none" kern="1200" baseline="0" dirty="0">
                <a:solidFill>
                  <a:schemeClr val="tx1"/>
                </a:solidFill>
                <a:latin typeface="Calibri" pitchFamily="34" charset="0"/>
                <a:ea typeface="+mn-ea"/>
                <a:cs typeface="+mn-cs"/>
              </a:rPr>
              <a:t>firewall application to another VM protected by the firewall. </a:t>
            </a:r>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Calibri" pitchFamily="34" charset="0"/>
                <a:ea typeface="+mn-ea"/>
                <a:cs typeface="+mn-cs"/>
              </a:rPr>
              <a:t>There is no direct connection between virtual switches within a compute system. However, frames may be transferred between virtual switches through VMs. Physical NICs provide links for virtual switches to connect to the physical network. Hence, they are not shared between virtual switches.</a:t>
            </a:r>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no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 physical NIC provides an inter-switch-link between a virtual switch and a physical Ethernet switch. It is used to transfer VM and hypervisor kernel traffic between the VM</a:t>
            </a:r>
            <a:r>
              <a:rPr lang="en-US" baseline="0" dirty="0"/>
              <a:t> and physical networks.</a:t>
            </a:r>
            <a:r>
              <a:rPr lang="en-US" dirty="0"/>
              <a:t> It is called a link because it is not</a:t>
            </a:r>
            <a:r>
              <a:rPr lang="en-US" baseline="0" dirty="0"/>
              <a:t> addressable from the network. </a:t>
            </a:r>
            <a:r>
              <a:rPr lang="en-US" dirty="0"/>
              <a:t> Physical </a:t>
            </a:r>
            <a:r>
              <a:rPr lang="en-US" kern="1200" baseline="0" dirty="0">
                <a:solidFill>
                  <a:schemeClr val="tx1"/>
                </a:solidFill>
                <a:latin typeface="Calibri" pitchFamily="34" charset="0"/>
                <a:ea typeface="+mn-ea"/>
                <a:cs typeface="+mn-cs"/>
              </a:rPr>
              <a:t>NICs are neither assigned an IP address (for OSI layer 3 access), nor are their built-in MAC addresses (for OSI layer 2 access) available to VMs or physical servers on the network.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Calibri" pitchFamily="34" charset="0"/>
                <a:ea typeface="+mn-ea"/>
                <a:cs typeface="+mn-cs"/>
              </a:rPr>
              <a:t>Virtual NICs and hypervisor kernel are addressable from a network.</a:t>
            </a:r>
            <a:r>
              <a:rPr lang="en-US" dirty="0"/>
              <a:t> </a:t>
            </a:r>
            <a:r>
              <a:rPr lang="en-US" sz="1200" kern="1200" baseline="0" dirty="0">
                <a:solidFill>
                  <a:schemeClr val="tx1"/>
                </a:solidFill>
                <a:latin typeface="Calibri" pitchFamily="34" charset="0"/>
                <a:ea typeface="+mn-ea"/>
                <a:cs typeface="+mn-cs"/>
              </a:rPr>
              <a:t>A virtual NIC adds its MAC and IP addresses as source addresses to the Ethernet frames it transfers. Similarly, hypervisor inserts its own MAC and IP addresses before sending an Ethernet frame to a virtual switch. These Ethernet frames are transferred without modification through physical NICs.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Calibri" pitchFamily="34" charset="0"/>
              <a:ea typeface="+mn-ea"/>
              <a:cs typeface="+mn-cs"/>
            </a:endParaRP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34AB3B6A-FC57-4E56-B3E8-0A071AE44358}" type="slidenum">
              <a:rPr lang="en-US"/>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no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kern="1200" baseline="0" dirty="0">
                <a:solidFill>
                  <a:schemeClr val="tx1"/>
                </a:solidFill>
                <a:latin typeface="Calibri" pitchFamily="34" charset="0"/>
                <a:ea typeface="+mn-ea"/>
                <a:cs typeface="+mn-cs"/>
              </a:rPr>
              <a:t>An iSCSI HBA transfers hypervisor storage I/Os (SCSI I/O) to iSCSI storage systems. iSCSI HBA has a built-in iSCSI initiator. The </a:t>
            </a:r>
            <a:r>
              <a:rPr lang="en-US" kern="1200" baseline="0" dirty="0" err="1">
                <a:solidFill>
                  <a:schemeClr val="tx1"/>
                </a:solidFill>
                <a:latin typeface="Calibri" pitchFamily="34" charset="0"/>
                <a:ea typeface="+mn-ea"/>
                <a:cs typeface="+mn-cs"/>
              </a:rPr>
              <a:t>iSCSI</a:t>
            </a:r>
            <a:r>
              <a:rPr lang="en-US" kern="1200" baseline="0" dirty="0">
                <a:solidFill>
                  <a:schemeClr val="tx1"/>
                </a:solidFill>
                <a:latin typeface="Calibri" pitchFamily="34" charset="0"/>
                <a:ea typeface="+mn-ea"/>
                <a:cs typeface="+mn-cs"/>
              </a:rPr>
              <a:t> initiator encapsulates SCSI I/O into </a:t>
            </a:r>
            <a:r>
              <a:rPr lang="en-US" kern="1200" baseline="0" dirty="0" err="1">
                <a:solidFill>
                  <a:schemeClr val="tx1"/>
                </a:solidFill>
                <a:latin typeface="Calibri" pitchFamily="34" charset="0"/>
                <a:ea typeface="+mn-ea"/>
                <a:cs typeface="+mn-cs"/>
              </a:rPr>
              <a:t>iSCSI</a:t>
            </a:r>
            <a:r>
              <a:rPr lang="en-US" kern="1200" baseline="0" dirty="0">
                <a:solidFill>
                  <a:schemeClr val="tx1"/>
                </a:solidFill>
                <a:latin typeface="Calibri" pitchFamily="34" charset="0"/>
                <a:ea typeface="+mn-ea"/>
                <a:cs typeface="+mn-cs"/>
              </a:rPr>
              <a:t> frames. Then, </a:t>
            </a:r>
            <a:r>
              <a:rPr lang="en-US" kern="1200" baseline="0" dirty="0" err="1">
                <a:solidFill>
                  <a:schemeClr val="tx1"/>
                </a:solidFill>
                <a:latin typeface="Calibri" pitchFamily="34" charset="0"/>
                <a:ea typeface="+mn-ea"/>
                <a:cs typeface="+mn-cs"/>
              </a:rPr>
              <a:t>iSCSI</a:t>
            </a:r>
            <a:r>
              <a:rPr lang="en-US" kern="1200" baseline="0" dirty="0">
                <a:solidFill>
                  <a:schemeClr val="tx1"/>
                </a:solidFill>
                <a:latin typeface="Calibri" pitchFamily="34" charset="0"/>
                <a:ea typeface="+mn-ea"/>
                <a:cs typeface="+mn-cs"/>
              </a:rPr>
              <a:t> HBA encapsulates </a:t>
            </a:r>
            <a:r>
              <a:rPr lang="en-US" kern="1200" baseline="0" dirty="0" err="1">
                <a:solidFill>
                  <a:schemeClr val="tx1"/>
                </a:solidFill>
                <a:latin typeface="Calibri" pitchFamily="34" charset="0"/>
                <a:ea typeface="+mn-ea"/>
                <a:cs typeface="+mn-cs"/>
              </a:rPr>
              <a:t>iSCSI</a:t>
            </a:r>
            <a:r>
              <a:rPr lang="en-US" kern="1200" baseline="0" dirty="0">
                <a:solidFill>
                  <a:schemeClr val="tx1"/>
                </a:solidFill>
                <a:latin typeface="Calibri" pitchFamily="34" charset="0"/>
                <a:ea typeface="+mn-ea"/>
                <a:cs typeface="+mn-cs"/>
              </a:rPr>
              <a:t> frames into Ethernet frames before sending them to </a:t>
            </a:r>
            <a:r>
              <a:rPr lang="en-US" kern="1200" baseline="0" dirty="0" err="1">
                <a:solidFill>
                  <a:schemeClr val="tx1"/>
                </a:solidFill>
                <a:latin typeface="Calibri" pitchFamily="34" charset="0"/>
                <a:ea typeface="+mn-ea"/>
                <a:cs typeface="+mn-cs"/>
              </a:rPr>
              <a:t>iSCSI</a:t>
            </a:r>
            <a:r>
              <a:rPr lang="en-US" kern="1200" baseline="0" dirty="0">
                <a:solidFill>
                  <a:schemeClr val="tx1"/>
                </a:solidFill>
                <a:latin typeface="Calibri" pitchFamily="34" charset="0"/>
                <a:ea typeface="+mn-ea"/>
                <a:cs typeface="+mn-cs"/>
              </a:rPr>
              <a:t> storage systems over the Ethernet network. Unlike physical NIC, </a:t>
            </a:r>
            <a:r>
              <a:rPr lang="en-US" kern="1200" baseline="0" dirty="0" err="1">
                <a:solidFill>
                  <a:schemeClr val="tx1"/>
                </a:solidFill>
                <a:latin typeface="Calibri" pitchFamily="34" charset="0"/>
                <a:ea typeface="+mn-ea"/>
                <a:cs typeface="+mn-cs"/>
              </a:rPr>
              <a:t>iSCSI</a:t>
            </a:r>
            <a:r>
              <a:rPr lang="en-US" kern="1200" baseline="0" dirty="0">
                <a:solidFill>
                  <a:schemeClr val="tx1"/>
                </a:solidFill>
                <a:latin typeface="Calibri" pitchFamily="34" charset="0"/>
                <a:ea typeface="+mn-ea"/>
                <a:cs typeface="+mn-cs"/>
              </a:rPr>
              <a:t> HBA inserts its own MAC and IP addresses into the Ethernet frames.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Calibri" pitchFamily="34" charset="0"/>
                <a:ea typeface="+mn-ea"/>
                <a:cs typeface="+mn-cs"/>
              </a:rPr>
              <a:t>Hypervisor kernel has a built-in software </a:t>
            </a:r>
            <a:r>
              <a:rPr lang="en-US" sz="1200" kern="1200" baseline="0" dirty="0" err="1">
                <a:solidFill>
                  <a:schemeClr val="tx1"/>
                </a:solidFill>
                <a:latin typeface="Calibri" pitchFamily="34" charset="0"/>
                <a:ea typeface="+mn-ea"/>
                <a:cs typeface="+mn-cs"/>
              </a:rPr>
              <a:t>iSCSI</a:t>
            </a:r>
            <a:r>
              <a:rPr lang="en-US" sz="1200" kern="1200" baseline="0" dirty="0">
                <a:solidFill>
                  <a:schemeClr val="tx1"/>
                </a:solidFill>
                <a:latin typeface="Calibri" pitchFamily="34" charset="0"/>
                <a:ea typeface="+mn-ea"/>
                <a:cs typeface="+mn-cs"/>
              </a:rPr>
              <a:t> initiator. This software initiator is used to perform </a:t>
            </a:r>
            <a:r>
              <a:rPr lang="en-US" sz="1200" kern="1200" baseline="0" dirty="0" err="1">
                <a:solidFill>
                  <a:schemeClr val="tx1"/>
                </a:solidFill>
                <a:latin typeface="Calibri" pitchFamily="34" charset="0"/>
                <a:ea typeface="+mn-ea"/>
                <a:cs typeface="+mn-cs"/>
              </a:rPr>
              <a:t>iSCSI</a:t>
            </a:r>
            <a:r>
              <a:rPr lang="en-US" sz="1200" kern="1200" baseline="0" dirty="0">
                <a:solidFill>
                  <a:schemeClr val="tx1"/>
                </a:solidFill>
                <a:latin typeface="Calibri" pitchFamily="34" charset="0"/>
                <a:ea typeface="+mn-ea"/>
                <a:cs typeface="+mn-cs"/>
              </a:rPr>
              <a:t> processing when hypervisor accesses the </a:t>
            </a:r>
            <a:r>
              <a:rPr lang="en-US" sz="1200" kern="1200" baseline="0" dirty="0" err="1">
                <a:solidFill>
                  <a:schemeClr val="tx1"/>
                </a:solidFill>
                <a:latin typeface="Calibri" pitchFamily="34" charset="0"/>
                <a:ea typeface="+mn-ea"/>
                <a:cs typeface="+mn-cs"/>
              </a:rPr>
              <a:t>iSCSI</a:t>
            </a:r>
            <a:r>
              <a:rPr lang="en-US" sz="1200" kern="1200" baseline="0" dirty="0">
                <a:solidFill>
                  <a:schemeClr val="tx1"/>
                </a:solidFill>
                <a:latin typeface="Calibri" pitchFamily="34" charset="0"/>
                <a:ea typeface="+mn-ea"/>
                <a:cs typeface="+mn-cs"/>
              </a:rPr>
              <a:t> storage via physical NICs. If </a:t>
            </a:r>
            <a:r>
              <a:rPr lang="en-US" sz="1200" kern="1200" baseline="0" dirty="0" err="1">
                <a:solidFill>
                  <a:schemeClr val="tx1"/>
                </a:solidFill>
                <a:latin typeface="Calibri" pitchFamily="34" charset="0"/>
                <a:ea typeface="+mn-ea"/>
                <a:cs typeface="+mn-cs"/>
              </a:rPr>
              <a:t>iSCSI</a:t>
            </a:r>
            <a:r>
              <a:rPr lang="en-US" sz="1200" kern="1200" baseline="0" dirty="0">
                <a:solidFill>
                  <a:schemeClr val="tx1"/>
                </a:solidFill>
                <a:latin typeface="Calibri" pitchFamily="34" charset="0"/>
                <a:ea typeface="+mn-ea"/>
                <a:cs typeface="+mn-cs"/>
              </a:rPr>
              <a:t> HBAs are used instead of physical NICs to access </a:t>
            </a:r>
            <a:r>
              <a:rPr lang="en-US" sz="1200" kern="1200" baseline="0" dirty="0" err="1">
                <a:solidFill>
                  <a:schemeClr val="tx1"/>
                </a:solidFill>
                <a:latin typeface="Calibri" pitchFamily="34" charset="0"/>
                <a:ea typeface="+mn-ea"/>
                <a:cs typeface="+mn-cs"/>
              </a:rPr>
              <a:t>iSCSI</a:t>
            </a:r>
            <a:r>
              <a:rPr lang="en-US" sz="1200" kern="1200" baseline="0" dirty="0">
                <a:solidFill>
                  <a:schemeClr val="tx1"/>
                </a:solidFill>
                <a:latin typeface="Calibri" pitchFamily="34" charset="0"/>
                <a:ea typeface="+mn-ea"/>
                <a:cs typeface="+mn-cs"/>
              </a:rPr>
              <a:t> storage, the </a:t>
            </a:r>
            <a:r>
              <a:rPr lang="en-US" kern="1200" baseline="0" dirty="0" err="1">
                <a:solidFill>
                  <a:schemeClr val="tx1"/>
                </a:solidFill>
                <a:latin typeface="Calibri" pitchFamily="34" charset="0"/>
                <a:ea typeface="+mn-ea"/>
                <a:cs typeface="+mn-cs"/>
              </a:rPr>
              <a:t>iSCSI</a:t>
            </a:r>
            <a:r>
              <a:rPr lang="en-US" kern="1200" baseline="0" dirty="0">
                <a:solidFill>
                  <a:schemeClr val="tx1"/>
                </a:solidFill>
                <a:latin typeface="Calibri" pitchFamily="34" charset="0"/>
                <a:ea typeface="+mn-ea"/>
                <a:cs typeface="+mn-cs"/>
              </a:rPr>
              <a:t> processing is offloaded from the hypervisor kernel. </a:t>
            </a:r>
          </a:p>
          <a:p>
            <a:r>
              <a:rPr lang="en-US" kern="1200" baseline="0" dirty="0">
                <a:solidFill>
                  <a:schemeClr val="tx1"/>
                </a:solidFill>
                <a:latin typeface="Calibri" pitchFamily="34" charset="0"/>
                <a:ea typeface="+mn-ea"/>
                <a:cs typeface="+mn-cs"/>
              </a:rPr>
              <a:t>An FC HBA transfers hypervisor storage I/Os (SCSI I/O) to FC storage systems. Similar to an </a:t>
            </a:r>
            <a:r>
              <a:rPr lang="en-US" kern="1200" baseline="0" dirty="0" err="1">
                <a:solidFill>
                  <a:schemeClr val="tx1"/>
                </a:solidFill>
                <a:latin typeface="Calibri" pitchFamily="34" charset="0"/>
                <a:ea typeface="+mn-ea"/>
                <a:cs typeface="+mn-cs"/>
              </a:rPr>
              <a:t>iSCSI</a:t>
            </a:r>
            <a:r>
              <a:rPr lang="en-US" kern="1200" baseline="0" dirty="0">
                <a:solidFill>
                  <a:schemeClr val="tx1"/>
                </a:solidFill>
                <a:latin typeface="Calibri" pitchFamily="34" charset="0"/>
                <a:ea typeface="+mn-ea"/>
                <a:cs typeface="+mn-cs"/>
              </a:rPr>
              <a:t> HBA, an FC HBA has SCSI to FC processing capability. It encapsulates hypervisor storage I/Os into FC frames before sending the frames to FC storage systems over the FC network. FC HBA has its own WWN and FC addresses. The FC address is added as the source address to each FC frame. </a:t>
            </a:r>
          </a:p>
          <a:p>
            <a:r>
              <a:rPr lang="en-US" kern="1200" baseline="0" dirty="0">
                <a:solidFill>
                  <a:schemeClr val="tx1"/>
                </a:solidFill>
                <a:latin typeface="Calibri" pitchFamily="34" charset="0"/>
                <a:ea typeface="+mn-ea"/>
                <a:cs typeface="+mn-cs"/>
              </a:rPr>
              <a:t>A Converged Network Adapter (CNA) is a single physical network adapter; although, to the hypervisor, it is recognized as an FC HBA and as an NIC. Therefore, a CNA provides the link between virtual and physical switches and also provides hypervisor access to the FC storage. </a:t>
            </a:r>
          </a:p>
          <a:p>
            <a:endParaRPr lang="en-US" kern="1200" baseline="0" dirty="0">
              <a:solidFill>
                <a:schemeClr val="tx1"/>
              </a:solidFill>
              <a:latin typeface="Calibri" pitchFamily="34" charset="0"/>
              <a:ea typeface="+mn-ea"/>
              <a:cs typeface="+mn-cs"/>
            </a:endParaRPr>
          </a:p>
          <a:p>
            <a:endParaRPr lang="en-US" kern="1200" baseline="0" dirty="0">
              <a:solidFill>
                <a:schemeClr val="tx1"/>
              </a:solidFill>
              <a:latin typeface="Calibri" pitchFamily="34" charset="0"/>
              <a:ea typeface="+mn-ea"/>
              <a:cs typeface="+mn-cs"/>
            </a:endParaRPr>
          </a:p>
        </p:txBody>
      </p:sp>
      <p:sp>
        <p:nvSpPr>
          <p:cNvPr id="4" name="Footer Placeholder 3"/>
          <p:cNvSpPr>
            <a:spLocks noGrp="1"/>
          </p:cNvSpPr>
          <p:nvPr>
            <p:ph type="ftr" sz="quarter" idx="4"/>
          </p:nvPr>
        </p:nvSpPr>
        <p:spPr/>
        <p:txBody>
          <a:bodyPr/>
          <a:lstStyle/>
          <a:p>
            <a:pPr>
              <a:defRPr/>
            </a:pPr>
            <a:r>
              <a:rPr lang="en-US"/>
              <a:t>Copyright © 2011 EMC Corporation. Do not Copy - All Rights Reserved.</a:t>
            </a:r>
            <a:endParaRPr lang="en-US" dirty="0"/>
          </a:p>
        </p:txBody>
      </p:sp>
      <p:sp>
        <p:nvSpPr>
          <p:cNvPr id="5" name="Slide Number Placeholder 4"/>
          <p:cNvSpPr>
            <a:spLocks noGrp="1"/>
          </p:cNvSpPr>
          <p:nvPr>
            <p:ph type="sldNum" sz="quarter" idx="5"/>
          </p:nvPr>
        </p:nvSpPr>
        <p:spPr/>
        <p:txBody>
          <a:bodyPr/>
          <a:lstStyle/>
          <a:p>
            <a:pPr>
              <a:defRPr/>
            </a:pPr>
            <a:fld id="{34AB3B6A-FC57-4E56-B3E8-0A071AE44358}" type="slidenum">
              <a:rPr lang="en-US"/>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 VLAN is a logical network created on a LAN or across multiple LANs consisting of virtual and/or</a:t>
            </a:r>
            <a:r>
              <a:rPr lang="en-US" baseline="0" dirty="0"/>
              <a:t> physical switches. The </a:t>
            </a:r>
            <a:r>
              <a:rPr lang="en-US" dirty="0"/>
              <a:t>VLAN technology can divide </a:t>
            </a:r>
            <a:r>
              <a:rPr lang="en-US" kern="1200" baseline="0" dirty="0">
                <a:solidFill>
                  <a:schemeClr val="tx1"/>
                </a:solidFill>
                <a:latin typeface="Calibri" pitchFamily="34" charset="0"/>
                <a:ea typeface="+mn-ea"/>
                <a:cs typeface="+mn-cs"/>
              </a:rPr>
              <a:t>a large LAN into smaller virtual LANs or combine separate LANs into one or more virtual LANs. A VLAN </a:t>
            </a:r>
            <a:r>
              <a:rPr lang="en-US" dirty="0"/>
              <a:t>enables communication among a group of nodes </a:t>
            </a:r>
            <a:r>
              <a:rPr lang="en-US" sz="1200" kern="1200" dirty="0">
                <a:solidFill>
                  <a:schemeClr val="tx1"/>
                </a:solidFill>
                <a:latin typeface="Calibri" pitchFamily="34" charset="0"/>
                <a:ea typeface="+mn-ea"/>
                <a:cs typeface="+mn-cs"/>
              </a:rPr>
              <a:t>based on functional requirements of an organization</a:t>
            </a:r>
            <a:r>
              <a:rPr lang="en-US" dirty="0"/>
              <a:t>, independent of the nodes location in the network</a:t>
            </a:r>
            <a:r>
              <a:rPr lang="en-US" sz="1200" kern="1200" dirty="0">
                <a:solidFill>
                  <a:schemeClr val="tx1"/>
                </a:solidFill>
                <a:latin typeface="Calibri" pitchFamily="34" charset="0"/>
                <a:ea typeface="+mn-ea"/>
                <a:cs typeface="+mn-cs"/>
              </a:rPr>
              <a:t>.</a:t>
            </a:r>
            <a:r>
              <a:rPr lang="en-US" dirty="0"/>
              <a:t> All n</a:t>
            </a:r>
            <a:r>
              <a:rPr lang="en-US" kern="1200" baseline="0" dirty="0">
                <a:solidFill>
                  <a:schemeClr val="tx1"/>
                </a:solidFill>
                <a:latin typeface="Calibri" pitchFamily="34" charset="0"/>
                <a:ea typeface="+mn-ea"/>
                <a:cs typeface="+mn-cs"/>
              </a:rPr>
              <a:t>odes in a VLAN may be connected to a single LAN or distributed across multiple LANs. The benefits of a VLAN are as follows:</a:t>
            </a:r>
          </a:p>
          <a:p>
            <a:pPr marL="228600" marR="0" indent="-22860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0" u="none" kern="1200" dirty="0">
                <a:solidFill>
                  <a:schemeClr val="tx1"/>
                </a:solidFill>
                <a:latin typeface="Calibri" pitchFamily="34" charset="0"/>
                <a:ea typeface="+mn-ea"/>
                <a:cs typeface="+mn-cs"/>
              </a:rPr>
              <a:t>Broadcast </a:t>
            </a:r>
            <a:r>
              <a:rPr lang="en-US" kern="1200" dirty="0">
                <a:solidFill>
                  <a:schemeClr val="tx1"/>
                </a:solidFill>
                <a:latin typeface="Calibri" pitchFamily="34" charset="0"/>
                <a:ea typeface="+mn-ea"/>
                <a:cs typeface="+mn-cs"/>
              </a:rPr>
              <a:t>traffic within the VLAN is restricted from propagating to another VLAN.</a:t>
            </a:r>
            <a:r>
              <a:rPr lang="en-US" kern="1200" baseline="0" dirty="0">
                <a:solidFill>
                  <a:schemeClr val="tx1"/>
                </a:solidFill>
                <a:latin typeface="Calibri" pitchFamily="34" charset="0"/>
                <a:ea typeface="+mn-ea"/>
                <a:cs typeface="+mn-cs"/>
              </a:rPr>
              <a:t> </a:t>
            </a:r>
            <a:r>
              <a:rPr lang="en-US" kern="1200" dirty="0">
                <a:solidFill>
                  <a:schemeClr val="tx1"/>
                </a:solidFill>
                <a:latin typeface="Calibri" pitchFamily="34" charset="0"/>
                <a:ea typeface="+mn-ea"/>
                <a:cs typeface="+mn-cs"/>
              </a:rPr>
              <a:t>For example, a node receives all broadcast frames within its associated VLAN,</a:t>
            </a:r>
            <a:r>
              <a:rPr lang="en-US" kern="1200" baseline="0" dirty="0">
                <a:solidFill>
                  <a:schemeClr val="tx1"/>
                </a:solidFill>
                <a:latin typeface="Calibri" pitchFamily="34" charset="0"/>
                <a:ea typeface="+mn-ea"/>
                <a:cs typeface="+mn-cs"/>
              </a:rPr>
              <a:t> </a:t>
            </a:r>
            <a:r>
              <a:rPr lang="en-US" kern="1200" dirty="0">
                <a:solidFill>
                  <a:schemeClr val="tx1"/>
                </a:solidFill>
                <a:latin typeface="Calibri" pitchFamily="34" charset="0"/>
                <a:ea typeface="+mn-ea"/>
                <a:cs typeface="+mn-cs"/>
              </a:rPr>
              <a:t>but not from other VLANs. Hence, the term VLAN is often used to convey a broadcast domain. Restricting broadcast using VLAN </a:t>
            </a:r>
            <a:r>
              <a:rPr lang="en-US" dirty="0"/>
              <a:t>frees bandwidth for user traffic</a:t>
            </a:r>
            <a:r>
              <a:rPr lang="en-US" kern="1200" dirty="0">
                <a:solidFill>
                  <a:schemeClr val="tx1"/>
                </a:solidFill>
                <a:latin typeface="Calibri" pitchFamily="34" charset="0"/>
                <a:ea typeface="+mn-ea"/>
                <a:cs typeface="+mn-cs"/>
              </a:rPr>
              <a:t>, which, thereby improves performance for the usual VLAN traffic.</a:t>
            </a:r>
          </a:p>
          <a:p>
            <a:pPr marL="228600" marR="0" indent="-22860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kern="1200" dirty="0">
                <a:solidFill>
                  <a:schemeClr val="tx1"/>
                </a:solidFill>
                <a:latin typeface="Calibri" pitchFamily="34" charset="0"/>
                <a:ea typeface="+mn-ea"/>
                <a:cs typeface="+mn-cs"/>
              </a:rPr>
              <a:t>VLANs facilitate easy, flexible, and less expensive way to manage networks. VLANs are created using software. Therefore, they can be</a:t>
            </a:r>
            <a:r>
              <a:rPr lang="en-US" kern="1200" baseline="0" dirty="0">
                <a:solidFill>
                  <a:schemeClr val="tx1"/>
                </a:solidFill>
                <a:latin typeface="Calibri" pitchFamily="34" charset="0"/>
                <a:ea typeface="+mn-ea"/>
                <a:cs typeface="+mn-cs"/>
              </a:rPr>
              <a:t> configured easily and quickly compared to building separate physical LANs for various communication groups. If it is required to regroup nodes, an administrator simply changes the VLAN configurations without </a:t>
            </a:r>
            <a:r>
              <a:rPr lang="en-US" kern="1200" dirty="0">
                <a:solidFill>
                  <a:schemeClr val="tx1"/>
                </a:solidFill>
                <a:latin typeface="Calibri" pitchFamily="34" charset="0"/>
                <a:ea typeface="+mn-ea"/>
                <a:cs typeface="+mn-cs"/>
              </a:rPr>
              <a:t>moving nodes and re-cabling. </a:t>
            </a:r>
          </a:p>
          <a:p>
            <a:pPr marL="228600" marR="0" indent="-22860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kern="1200" dirty="0">
                <a:solidFill>
                  <a:schemeClr val="tx1"/>
                </a:solidFill>
                <a:latin typeface="Calibri" pitchFamily="34" charset="0"/>
                <a:ea typeface="+mn-ea"/>
                <a:cs typeface="+mn-cs"/>
              </a:rPr>
              <a:t>VLANs also provide enhanced security by isolating sensitive data of one VLAN from any other VLANs. Restrictions may</a:t>
            </a:r>
            <a:r>
              <a:rPr lang="en-US" kern="1200" baseline="0" dirty="0">
                <a:solidFill>
                  <a:schemeClr val="tx1"/>
                </a:solidFill>
                <a:latin typeface="Calibri" pitchFamily="34" charset="0"/>
                <a:ea typeface="+mn-ea"/>
                <a:cs typeface="+mn-cs"/>
              </a:rPr>
              <a:t> be</a:t>
            </a:r>
            <a:r>
              <a:rPr lang="en-US" kern="1200" dirty="0">
                <a:solidFill>
                  <a:schemeClr val="tx1"/>
                </a:solidFill>
                <a:latin typeface="Calibri" pitchFamily="34" charset="0"/>
                <a:ea typeface="+mn-ea"/>
                <a:cs typeface="+mn-cs"/>
              </a:rPr>
              <a:t> imposed at the OSI layer 3 routing device</a:t>
            </a:r>
            <a:r>
              <a:rPr lang="en-US" kern="1200" baseline="0" dirty="0">
                <a:solidFill>
                  <a:schemeClr val="tx1"/>
                </a:solidFill>
                <a:latin typeface="Calibri" pitchFamily="34" charset="0"/>
                <a:ea typeface="+mn-ea"/>
                <a:cs typeface="+mn-cs"/>
              </a:rPr>
              <a:t> to prevent inter VLAN routing.</a:t>
            </a:r>
            <a:endParaRPr lang="en-US" kern="1200" dirty="0">
              <a:solidFill>
                <a:schemeClr val="tx1"/>
              </a:solidFill>
              <a:latin typeface="Calibri" pitchFamily="34" charset="0"/>
              <a:ea typeface="+mn-ea"/>
              <a:cs typeface="+mn-cs"/>
            </a:endParaRPr>
          </a:p>
          <a:p>
            <a:pPr marL="228600" marR="0" indent="-22860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kern="1200" dirty="0">
                <a:solidFill>
                  <a:schemeClr val="tx1"/>
                </a:solidFill>
                <a:latin typeface="Calibri" pitchFamily="34" charset="0"/>
                <a:ea typeface="+mn-ea"/>
                <a:cs typeface="+mn-cs"/>
              </a:rPr>
              <a:t>Since a</a:t>
            </a:r>
            <a:r>
              <a:rPr lang="en-US" kern="1200" baseline="0" dirty="0">
                <a:solidFill>
                  <a:schemeClr val="tx1"/>
                </a:solidFill>
                <a:latin typeface="Calibri" pitchFamily="34" charset="0"/>
                <a:ea typeface="+mn-ea"/>
                <a:cs typeface="+mn-cs"/>
              </a:rPr>
              <a:t> physical LAN switch can be shared by multiple VLANs, the utilization of the switch increases. It reduces </a:t>
            </a:r>
            <a:r>
              <a:rPr lang="en-US" sz="1200" kern="1200" dirty="0">
                <a:solidFill>
                  <a:schemeClr val="tx1"/>
                </a:solidFill>
                <a:latin typeface="Calibri" pitchFamily="34" charset="0"/>
                <a:ea typeface="+mn-ea"/>
                <a:cs typeface="+mn-cs"/>
              </a:rPr>
              <a:t>capital expenditure (CAPEX) in procuring  network equipments for different node groups. </a:t>
            </a:r>
            <a:endParaRPr lang="en-US" dirty="0"/>
          </a:p>
          <a:p>
            <a:pPr marL="228600" marR="0" indent="-22860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US" kern="1200" dirty="0">
              <a:solidFill>
                <a:schemeClr val="tx1"/>
              </a:solidFill>
              <a:latin typeface="Calibri"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kern="1200" baseline="0" dirty="0">
              <a:solidFill>
                <a:schemeClr val="tx1"/>
              </a:solidFill>
              <a:latin typeface="Calibri" pitchFamily="34" charset="0"/>
              <a:ea typeface="+mn-ea"/>
              <a:cs typeface="+mn-cs"/>
            </a:endParaRPr>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normAutofit/>
          </a:bodyPr>
          <a:lstStyle/>
          <a:p>
            <a:pPr marL="0" marR="0" lvl="1" indent="0" algn="l" defTabSz="914400" rtl="0" eaLnBrk="0" fontAlgn="base" latinLnBrk="0" hangingPunct="0">
              <a:lnSpc>
                <a:spcPct val="100000"/>
              </a:lnSpc>
              <a:spcBef>
                <a:spcPct val="50000"/>
              </a:spcBef>
              <a:spcAft>
                <a:spcPct val="0"/>
              </a:spcAft>
              <a:buClrTx/>
              <a:buSzTx/>
              <a:buFontTx/>
              <a:buNone/>
              <a:tabLst/>
              <a:defRPr/>
            </a:pPr>
            <a:r>
              <a:rPr lang="en-US" dirty="0"/>
              <a:t>This module focuses on networking in VDC environment.</a:t>
            </a:r>
            <a:r>
              <a:rPr lang="en-US" baseline="0" dirty="0"/>
              <a:t> It covers network virtualization in VDC, VDC network infrastructure and components, virtual LAN, and virtual SAN. It also </a:t>
            </a:r>
            <a:r>
              <a:rPr lang="en-US" dirty="0"/>
              <a:t>describes the key network traffic management techniques.</a:t>
            </a:r>
          </a:p>
          <a:p>
            <a:pPr marL="0" marR="0" indent="0" algn="l" defTabSz="914400" rtl="0" eaLnBrk="0" fontAlgn="base" latinLnBrk="0" hangingPunct="0">
              <a:lnSpc>
                <a:spcPct val="100000"/>
              </a:lnSpc>
              <a:spcBef>
                <a:spcPct val="50000"/>
              </a:spcBef>
              <a:spcAft>
                <a:spcPct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4E7A8FCD-CAF3-47F6-8A34-9CCB6BC41AA7}" type="slidenum">
              <a:rPr lang="en-US"/>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Calibri" pitchFamily="34" charset="0"/>
                <a:ea typeface="+mn-ea"/>
                <a:cs typeface="+mn-cs"/>
              </a:rPr>
              <a:t>To create VLANs, an administrator first needs to define VLAN IDs on physical switches. Hypervisors have built-in VLAN ID pools. The administrator selects the necessary VLAN IDs from the pools. The next step is to assign a VLAN ID to a physical or virtual switch port or port group. By assigning a VLAN ID to a switch port, the port is included to the VLAN. In this </a:t>
            </a:r>
            <a:r>
              <a:rPr lang="en-US" sz="1200" b="0" u="none" kern="1200" baseline="0" dirty="0">
                <a:solidFill>
                  <a:schemeClr val="tx1"/>
                </a:solidFill>
                <a:latin typeface="Calibri" pitchFamily="34" charset="0"/>
                <a:ea typeface="+mn-ea"/>
                <a:cs typeface="+mn-cs"/>
              </a:rPr>
              <a:t>manner</a:t>
            </a:r>
            <a:r>
              <a:rPr lang="en-US" sz="1200" kern="1200" baseline="0" dirty="0">
                <a:solidFill>
                  <a:schemeClr val="tx1"/>
                </a:solidFill>
                <a:latin typeface="Calibri" pitchFamily="34" charset="0"/>
                <a:ea typeface="+mn-ea"/>
                <a:cs typeface="+mn-cs"/>
              </a:rPr>
              <a:t>, multiple switch ports can be grouped into a VLAN. For example, an administrator may group switch ports 1 and 2 into VLAN 101 (ID) and ports 6 to 12 into VLAN 102 (ID).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u="none" kern="1200" baseline="0" dirty="0">
                <a:solidFill>
                  <a:schemeClr val="tx1"/>
                </a:solidFill>
                <a:latin typeface="Calibri" pitchFamily="34" charset="0"/>
                <a:ea typeface="+mn-ea"/>
                <a:cs typeface="+mn-cs"/>
              </a:rPr>
              <a:t>The technique to assign </a:t>
            </a:r>
            <a:r>
              <a:rPr lang="en-US" sz="1200" kern="1200" baseline="0" dirty="0">
                <a:solidFill>
                  <a:schemeClr val="tx1"/>
                </a:solidFill>
                <a:latin typeface="Calibri" pitchFamily="34" charset="0"/>
                <a:ea typeface="+mn-ea"/>
                <a:cs typeface="+mn-cs"/>
              </a:rPr>
              <a:t>VLAN IDs to switch ports is called ‘port-based VLAN’ and is most common in VDC. Other VLAN configuration techniques are MAC-based VLAN, protocol-based VLAN, and policy-based VLAN. Discussion on these configuration techniques are beyond the scope of this course.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Calibri" pitchFamily="34" charset="0"/>
              <a:ea typeface="+mn-ea"/>
              <a:cs typeface="+mn-cs"/>
            </a:endParaRPr>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Calibri" pitchFamily="34" charset="0"/>
                <a:ea typeface="+mn-ea"/>
                <a:cs typeface="+mn-cs"/>
              </a:rPr>
              <a:t>When a node is connected to a switch port that belongs to a VLAN, the node becomes a member of that VLAN. Frames that </a:t>
            </a:r>
            <a:r>
              <a:rPr lang="en-US" dirty="0"/>
              <a:t>are switched between ports of a switch must be within the same VLAN. Each switch makes forwarding decisions by frames and transfers the frames</a:t>
            </a:r>
            <a:r>
              <a:rPr lang="en-US" baseline="0" dirty="0"/>
              <a:t> accordingly </a:t>
            </a:r>
            <a:r>
              <a:rPr lang="en-US" dirty="0"/>
              <a:t>to other switches and routers. The </a:t>
            </a:r>
            <a:r>
              <a:rPr lang="en-US" sz="1200" kern="1200" baseline="0" dirty="0">
                <a:solidFill>
                  <a:schemeClr val="tx1"/>
                </a:solidFill>
                <a:latin typeface="Calibri" pitchFamily="34" charset="0"/>
                <a:ea typeface="+mn-ea"/>
                <a:cs typeface="+mn-cs"/>
              </a:rPr>
              <a:t>VLAN traffic passes through a router for inter VLAN communication or when a VLAN spans across multiple IP networks. </a:t>
            </a:r>
          </a:p>
          <a:p>
            <a:r>
              <a:rPr lang="en-US" sz="1200" kern="1200" baseline="0" dirty="0">
                <a:solidFill>
                  <a:schemeClr val="tx1"/>
                </a:solidFill>
                <a:latin typeface="Calibri" pitchFamily="34" charset="0"/>
                <a:ea typeface="+mn-ea"/>
                <a:cs typeface="+mn-cs"/>
              </a:rPr>
              <a:t>Multiple VLANs may also be configured at the VM or storage system, provided guest Operating </a:t>
            </a:r>
            <a:r>
              <a:rPr lang="en-US" dirty="0"/>
              <a:t>S</a:t>
            </a:r>
            <a:r>
              <a:rPr lang="en-US" sz="1200" kern="1200" baseline="0" dirty="0">
                <a:solidFill>
                  <a:schemeClr val="tx1"/>
                </a:solidFill>
                <a:latin typeface="Calibri" pitchFamily="34" charset="0"/>
                <a:ea typeface="+mn-ea"/>
                <a:cs typeface="+mn-cs"/>
              </a:rPr>
              <a:t>ystem or array Operating </a:t>
            </a:r>
            <a:r>
              <a:rPr lang="en-US" dirty="0"/>
              <a:t>S</a:t>
            </a:r>
            <a:r>
              <a:rPr lang="en-US" sz="1200" kern="1200" baseline="0" dirty="0">
                <a:solidFill>
                  <a:schemeClr val="tx1"/>
                </a:solidFill>
                <a:latin typeface="Calibri" pitchFamily="34" charset="0"/>
                <a:ea typeface="+mn-ea"/>
                <a:cs typeface="+mn-cs"/>
              </a:rPr>
              <a:t>ystem supports such configurations. In this scenario, a node can be member of multiple VLANs.</a:t>
            </a:r>
          </a:p>
          <a:p>
            <a:endParaRPr lang="en-US" sz="1200" kern="1200" baseline="0" dirty="0">
              <a:solidFill>
                <a:schemeClr val="tx1"/>
              </a:solidFill>
              <a:latin typeface="Calibri" pitchFamily="34" charset="0"/>
              <a:ea typeface="+mn-ea"/>
              <a:cs typeface="+mn-cs"/>
            </a:endParaRPr>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r>
              <a:rPr lang="en-US" sz="1200" i="0" kern="1200" dirty="0">
                <a:solidFill>
                  <a:schemeClr val="tx1"/>
                </a:solidFill>
                <a:latin typeface="Calibri" pitchFamily="34" charset="0"/>
                <a:ea typeface="+mn-ea"/>
                <a:cs typeface="+mn-cs"/>
              </a:rPr>
              <a:t>Virtual SAN</a:t>
            </a:r>
            <a:r>
              <a:rPr lang="en-US" sz="1200" i="0" kern="1200" baseline="0" dirty="0">
                <a:solidFill>
                  <a:schemeClr val="tx1"/>
                </a:solidFill>
                <a:latin typeface="Calibri" pitchFamily="34" charset="0"/>
                <a:ea typeface="+mn-ea"/>
                <a:cs typeface="+mn-cs"/>
              </a:rPr>
              <a:t> or </a:t>
            </a:r>
            <a:r>
              <a:rPr lang="en-US" sz="1200" i="0" kern="1200" dirty="0">
                <a:solidFill>
                  <a:schemeClr val="tx1"/>
                </a:solidFill>
                <a:latin typeface="Calibri" pitchFamily="34" charset="0"/>
                <a:ea typeface="+mn-ea"/>
                <a:cs typeface="+mn-cs"/>
              </a:rPr>
              <a:t>virtual fabric is </a:t>
            </a:r>
            <a:r>
              <a:rPr lang="en-US" sz="1200" kern="1200" dirty="0">
                <a:solidFill>
                  <a:schemeClr val="tx1"/>
                </a:solidFill>
                <a:latin typeface="Calibri" pitchFamily="34" charset="0"/>
                <a:ea typeface="+mn-ea"/>
                <a:cs typeface="+mn-cs"/>
              </a:rPr>
              <a:t>a logical fabric, created</a:t>
            </a:r>
            <a:r>
              <a:rPr lang="en-US" sz="1200" kern="1200" baseline="0" dirty="0">
                <a:solidFill>
                  <a:schemeClr val="tx1"/>
                </a:solidFill>
                <a:latin typeface="Calibri" pitchFamily="34" charset="0"/>
                <a:ea typeface="+mn-ea"/>
                <a:cs typeface="+mn-cs"/>
              </a:rPr>
              <a:t> </a:t>
            </a:r>
            <a:r>
              <a:rPr lang="en-US" sz="1200" kern="1200" dirty="0">
                <a:solidFill>
                  <a:schemeClr val="tx1"/>
                </a:solidFill>
                <a:latin typeface="Calibri" pitchFamily="34" charset="0"/>
                <a:ea typeface="+mn-ea"/>
                <a:cs typeface="+mn-cs"/>
              </a:rPr>
              <a:t>on a physical FC SAN. </a:t>
            </a:r>
            <a:r>
              <a:rPr lang="en-US" sz="1200" kern="1200" baseline="0" dirty="0">
                <a:solidFill>
                  <a:schemeClr val="tx1"/>
                </a:solidFill>
                <a:latin typeface="Calibri" pitchFamily="34" charset="0"/>
                <a:ea typeface="+mn-ea"/>
                <a:cs typeface="+mn-cs"/>
              </a:rPr>
              <a:t>Virtual SAN </a:t>
            </a:r>
            <a:r>
              <a:rPr lang="en-US" sz="1200" dirty="0">
                <a:solidFill>
                  <a:schemeClr val="tx1"/>
                </a:solidFill>
                <a:latin typeface="Calibri" pitchFamily="34" charset="0"/>
              </a:rPr>
              <a:t>enables communication among a group of nodes (physical servers and storage systems) with a common set of requirements, regardless of their physical location in the fabric. </a:t>
            </a:r>
            <a:r>
              <a:rPr lang="en-US" sz="1200" kern="1200" dirty="0">
                <a:solidFill>
                  <a:schemeClr val="tx1"/>
                </a:solidFill>
                <a:latin typeface="Calibri" pitchFamily="34" charset="0"/>
                <a:ea typeface="+mn-ea"/>
                <a:cs typeface="+mn-cs"/>
              </a:rPr>
              <a:t>VSAN conceptually functions in the same way as VLAN.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Calibri" pitchFamily="34" charset="0"/>
                <a:ea typeface="+mn-ea"/>
                <a:cs typeface="+mn-cs"/>
              </a:rPr>
              <a:t>Each VSAN acts as an independent fabric and is managed independently. Each VSAN has its own fabric services (name server, zoning), configuration, and set of FC addresses. Fabric-related configurations in one VSAN do not affect the traffic in another VSAN. </a:t>
            </a:r>
            <a:r>
              <a:rPr lang="en-US" dirty="0"/>
              <a:t>The e</a:t>
            </a:r>
            <a:r>
              <a:rPr lang="en-US" sz="1200" kern="1200" dirty="0">
                <a:solidFill>
                  <a:schemeClr val="tx1"/>
                </a:solidFill>
                <a:latin typeface="Calibri" pitchFamily="34" charset="0"/>
                <a:ea typeface="+mn-ea"/>
                <a:cs typeface="+mn-cs"/>
              </a:rPr>
              <a:t>vents causing traffic disruptions in one VSAN are contained within that VSAN and are not propagated to other VSANs.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Calibri" pitchFamily="34" charset="0"/>
                <a:ea typeface="+mn-ea"/>
                <a:cs typeface="+mn-cs"/>
              </a:rPr>
              <a:t>Similar to VLAN tagging, VSAN has its tagging mechanism. The purpose of VSAN tagging is similar to VLAN tagging in LAN. The diagram displayed on this slide shows the assignment of VSAN ID and frame-forwarding process.</a:t>
            </a:r>
          </a:p>
          <a:p>
            <a:endParaRPr lang="en-US" dirty="0"/>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34AB3B6A-FC57-4E56-B3E8-0A071AE44358}" type="slidenum">
              <a:rPr lang="en-US"/>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Classic Data Center (CDC), FCoE facilitates the convergence of the LAN and FC SAN</a:t>
            </a:r>
            <a:r>
              <a:rPr lang="en-US" baseline="0" dirty="0"/>
              <a:t> traffic over a single Ethernet infrastructure. In VDC, the same Ethernet infrastructure allows convergence of VLAN and VSAN traffic. In the converged environment, FC VSAN traffic transported over Ethernet must be assigned a unique VLAN on the FCoE switch. The VSAN to VLAN mapping is performed at the FCoE switch. VSANs cannot share a VLAN, and VLANs that are used for LAN traffic should not be used for VSAN traffic. </a:t>
            </a:r>
          </a:p>
          <a:p>
            <a:r>
              <a:rPr lang="en-US" baseline="0" dirty="0"/>
              <a:t>In this example, the FCoE switch is configured with four VLANs – VLAN 100, VLAN 200, VLAN 300, and VLAN 400. The Ethernet switch is configured with two VLANs – VLAN 100 and VLAN 200. The fabric switch has VSAN 100 and VSAN 200 configured. To allow data transfer between physical server and fabric through the FCoE switch, VSAN 100 and VSAN 200 must be mapped to VLANs configured on the FCoE switch. Since VLAN 100 and VLAN 200 are already being used for LAN traffic, VSAN 100 should be mapped to VLAN 300 and VSAN 200 to VLAN 400.</a:t>
            </a:r>
          </a:p>
          <a:p>
            <a:endParaRPr lang="en-US" baseline="0" dirty="0"/>
          </a:p>
          <a:p>
            <a:endParaRPr lang="en-US" baseline="0" dirty="0"/>
          </a:p>
          <a:p>
            <a:endParaRPr lang="en-US" dirty="0"/>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Calibri" pitchFamily="34" charset="0"/>
                <a:ea typeface="+mn-ea"/>
                <a:cs typeface="+mn-cs"/>
              </a:rPr>
              <a:t>Network virtualization involves logically segmenting or grouping physical network(s) into discrete logical entities called “virtual network(s)”, and making them behave as single or multiple independent network(s). Network virtualization allows multiple virtual networks to share network resources </a:t>
            </a:r>
            <a:r>
              <a:rPr lang="en-US" sz="1200" b="0" kern="1200" dirty="0">
                <a:solidFill>
                  <a:schemeClr val="tx1"/>
                </a:solidFill>
                <a:latin typeface="Calibri" pitchFamily="34" charset="0"/>
                <a:ea typeface="+mn-ea"/>
                <a:cs typeface="+mn-cs"/>
              </a:rPr>
              <a:t>without leaking information among them.</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Calibri" pitchFamily="34" charset="0"/>
                <a:ea typeface="+mn-ea"/>
                <a:cs typeface="+mn-cs"/>
              </a:rPr>
              <a:t>A virtual network appears as a physical network to the nodes connected to it. Two nodes connected to a virtual network can communicate among themselves without routing of frames, even if they are in different physical networks.</a:t>
            </a:r>
            <a:r>
              <a:rPr lang="en-US" sz="1200" kern="1200" baseline="0" dirty="0">
                <a:solidFill>
                  <a:schemeClr val="tx1"/>
                </a:solidFill>
                <a:latin typeface="Calibri" pitchFamily="34" charset="0"/>
                <a:ea typeface="+mn-ea"/>
                <a:cs typeface="+mn-cs"/>
              </a:rPr>
              <a:t> </a:t>
            </a:r>
            <a:r>
              <a:rPr lang="en-US" sz="1200" kern="1200" dirty="0">
                <a:solidFill>
                  <a:schemeClr val="tx1"/>
                </a:solidFill>
                <a:latin typeface="Calibri" pitchFamily="34" charset="0"/>
                <a:ea typeface="+mn-ea"/>
                <a:cs typeface="+mn-cs"/>
              </a:rPr>
              <a:t>Network traffic must be routed when two nodes in different virtual networks are communicating, even if they are connected to the same physical network. Network management traffic, including ‘network broadcast’ within a virtual network, does not propagate to any other nodes that belong to a different virtual network.</a:t>
            </a:r>
            <a:r>
              <a:rPr lang="en-US" sz="1200" kern="1200" baseline="0" dirty="0">
                <a:solidFill>
                  <a:schemeClr val="tx1"/>
                </a:solidFill>
                <a:latin typeface="Calibri" pitchFamily="34" charset="0"/>
                <a:ea typeface="+mn-ea"/>
                <a:cs typeface="+mn-cs"/>
              </a:rPr>
              <a:t> </a:t>
            </a:r>
            <a:r>
              <a:rPr lang="en-US" sz="1200" kern="1200" dirty="0">
                <a:solidFill>
                  <a:schemeClr val="tx1"/>
                </a:solidFill>
                <a:latin typeface="Calibri" pitchFamily="34" charset="0"/>
                <a:ea typeface="+mn-ea"/>
                <a:cs typeface="+mn-cs"/>
              </a:rPr>
              <a:t>This enables functional grouping of nodes with a common set of requirements in a virtual network, </a:t>
            </a:r>
            <a:r>
              <a:rPr lang="en-US" sz="1200" b="0" kern="1200" dirty="0">
                <a:solidFill>
                  <a:schemeClr val="tx1"/>
                </a:solidFill>
                <a:latin typeface="Calibri" pitchFamily="34" charset="0"/>
                <a:ea typeface="+mn-ea"/>
                <a:cs typeface="+mn-cs"/>
              </a:rPr>
              <a:t>regardless of the geographic location of the nodes. </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Calibri" pitchFamily="34" charset="0"/>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Calibri" pitchFamily="34" charset="0"/>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Calibri" pitchFamily="34" charset="0"/>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Calibri" pitchFamily="34" charset="0"/>
              <a:ea typeface="+mn-ea"/>
              <a:cs typeface="+mn-cs"/>
            </a:endParaRPr>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kern="1200" dirty="0">
                <a:solidFill>
                  <a:schemeClr val="tx1"/>
                </a:solidFill>
                <a:latin typeface="Calibri" pitchFamily="34" charset="0"/>
                <a:ea typeface="+mn-ea"/>
                <a:cs typeface="+mn-cs"/>
              </a:rPr>
              <a:t>In VDC, network virtualization involves virtualization of both physical and ‘Virtual Machine (VM)’ networks.</a:t>
            </a:r>
          </a:p>
          <a:p>
            <a:pPr marL="0" marR="0" indent="0" algn="l" defTabSz="914400" rtl="0" eaLnBrk="0" fontAlgn="base" latinLnBrk="0" hangingPunct="0">
              <a:lnSpc>
                <a:spcPct val="100000"/>
              </a:lnSpc>
              <a:spcBef>
                <a:spcPct val="30000"/>
              </a:spcBef>
              <a:spcAft>
                <a:spcPct val="0"/>
              </a:spcAft>
              <a:buClrTx/>
              <a:buSzTx/>
              <a:buFontTx/>
              <a:buNone/>
              <a:tabLst/>
              <a:defRPr/>
            </a:pPr>
            <a:r>
              <a:rPr lang="en-US" kern="1200" dirty="0">
                <a:solidFill>
                  <a:schemeClr val="tx1"/>
                </a:solidFill>
                <a:latin typeface="Calibri" pitchFamily="34" charset="0"/>
                <a:ea typeface="+mn-ea"/>
                <a:cs typeface="+mn-cs"/>
              </a:rPr>
              <a:t>The physical network may consist of </a:t>
            </a:r>
            <a:r>
              <a:rPr lang="en-US" kern="1200" baseline="0" dirty="0">
                <a:solidFill>
                  <a:schemeClr val="tx1"/>
                </a:solidFill>
                <a:latin typeface="Calibri" pitchFamily="34" charset="0"/>
                <a:ea typeface="+mn-ea"/>
                <a:cs typeface="+mn-cs"/>
              </a:rPr>
              <a:t>network adapters, switches, routers, bridges, repeaters, and hubs</a:t>
            </a:r>
            <a:r>
              <a:rPr lang="en-US" kern="1200" dirty="0">
                <a:solidFill>
                  <a:schemeClr val="tx1"/>
                </a:solidFill>
                <a:latin typeface="Calibri" pitchFamily="34"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kern="1200" dirty="0">
                <a:solidFill>
                  <a:schemeClr val="tx1"/>
                </a:solidFill>
                <a:latin typeface="Calibri" pitchFamily="34" charset="0"/>
                <a:ea typeface="+mn-ea"/>
                <a:cs typeface="+mn-cs"/>
              </a:rPr>
              <a:t>The physical network provides connectivity:</a:t>
            </a:r>
          </a:p>
          <a:p>
            <a:pPr marL="228600" marR="0" indent="-22860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kern="1200" dirty="0">
                <a:solidFill>
                  <a:schemeClr val="tx1"/>
                </a:solidFill>
                <a:latin typeface="Calibri" pitchFamily="34" charset="0"/>
                <a:ea typeface="+mn-ea"/>
                <a:cs typeface="+mn-cs"/>
              </a:rPr>
              <a:t>Among physical servers running hypervisor</a:t>
            </a:r>
          </a:p>
          <a:p>
            <a:pPr marL="228600" marR="0" indent="-22860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kern="1200" dirty="0">
                <a:solidFill>
                  <a:schemeClr val="tx1"/>
                </a:solidFill>
                <a:latin typeface="Calibri" pitchFamily="34" charset="0"/>
                <a:ea typeface="+mn-ea"/>
                <a:cs typeface="+mn-cs"/>
              </a:rPr>
              <a:t>Between physical servers and clients </a:t>
            </a:r>
          </a:p>
          <a:p>
            <a:pPr marL="228600" marR="0" indent="-22860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kern="1200" dirty="0">
                <a:solidFill>
                  <a:schemeClr val="tx1"/>
                </a:solidFill>
                <a:latin typeface="Calibri" pitchFamily="34" charset="0"/>
                <a:ea typeface="+mn-ea"/>
                <a:cs typeface="+mn-cs"/>
              </a:rPr>
              <a:t>Between physical servers and storage systems</a:t>
            </a:r>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a:t>
            </a:r>
            <a:r>
              <a:rPr lang="en-US" kern="1200" dirty="0">
                <a:solidFill>
                  <a:schemeClr val="tx1"/>
                </a:solidFill>
                <a:latin typeface="Calibri" pitchFamily="34" charset="0"/>
                <a:ea typeface="+mn-ea"/>
                <a:cs typeface="+mn-cs"/>
              </a:rPr>
              <a:t>VM</a:t>
            </a:r>
            <a:r>
              <a:rPr lang="en-US" kern="1200" baseline="0" dirty="0">
                <a:solidFill>
                  <a:schemeClr val="tx1"/>
                </a:solidFill>
                <a:latin typeface="Calibri" pitchFamily="34" charset="0"/>
                <a:ea typeface="+mn-ea"/>
                <a:cs typeface="+mn-cs"/>
              </a:rPr>
              <a:t> network resides inside a physical server. It </a:t>
            </a:r>
            <a:r>
              <a:rPr lang="en-US" kern="1200" dirty="0">
                <a:solidFill>
                  <a:schemeClr val="tx1"/>
                </a:solidFill>
                <a:latin typeface="Calibri" pitchFamily="34" charset="0"/>
                <a:ea typeface="+mn-ea"/>
                <a:cs typeface="+mn-cs"/>
              </a:rPr>
              <a:t>includes logical switches, called ‘virtual switches’,</a:t>
            </a:r>
            <a:r>
              <a:rPr lang="en-US" kern="1200" baseline="0" dirty="0">
                <a:solidFill>
                  <a:schemeClr val="tx1"/>
                </a:solidFill>
                <a:latin typeface="Calibri" pitchFamily="34" charset="0"/>
                <a:ea typeface="+mn-ea"/>
                <a:cs typeface="+mn-cs"/>
              </a:rPr>
              <a:t> which function similar to physical switches.</a:t>
            </a:r>
            <a:r>
              <a:rPr lang="en-US" kern="1200" dirty="0">
                <a:solidFill>
                  <a:schemeClr val="tx1"/>
                </a:solidFill>
                <a:latin typeface="Calibri" pitchFamily="34" charset="0"/>
                <a:ea typeface="+mn-ea"/>
                <a:cs typeface="+mn-cs"/>
              </a:rPr>
              <a:t> </a:t>
            </a:r>
            <a:r>
              <a:rPr lang="en-US" kern="1200" baseline="0" dirty="0">
                <a:solidFill>
                  <a:schemeClr val="tx1"/>
                </a:solidFill>
                <a:latin typeface="Calibri" pitchFamily="34" charset="0"/>
                <a:ea typeface="+mn-ea"/>
                <a:cs typeface="+mn-cs"/>
              </a:rPr>
              <a:t>The </a:t>
            </a:r>
            <a:r>
              <a:rPr lang="en-US" kern="1200" dirty="0">
                <a:solidFill>
                  <a:schemeClr val="tx1"/>
                </a:solidFill>
                <a:latin typeface="Calibri" pitchFamily="34" charset="0"/>
                <a:ea typeface="+mn-ea"/>
                <a:cs typeface="+mn-cs"/>
              </a:rPr>
              <a:t>VM network enables communication among VMs within a physical server. For example, a VM which is running a business application may need to filter its traffic via a firewall server which could be another VM within the same physical server. It is beneficial to connect these VMs internally through the VM network. Connecting them through a physical network will add more delay to the VM traffic because it travels over the external physical network. </a:t>
            </a:r>
          </a:p>
          <a:p>
            <a:r>
              <a:rPr lang="en-US" kern="1200" dirty="0">
                <a:solidFill>
                  <a:schemeClr val="tx1"/>
                </a:solidFill>
                <a:latin typeface="Calibri" pitchFamily="34" charset="0"/>
                <a:ea typeface="+mn-ea"/>
                <a:cs typeface="+mn-cs"/>
              </a:rPr>
              <a:t>Hypervisor kernels are connected to the VM network. Hypervisor kernels</a:t>
            </a:r>
            <a:r>
              <a:rPr lang="en-US" kern="1200" baseline="0" dirty="0">
                <a:solidFill>
                  <a:schemeClr val="tx1"/>
                </a:solidFill>
                <a:latin typeface="Calibri" pitchFamily="34" charset="0"/>
                <a:ea typeface="+mn-ea"/>
                <a:cs typeface="+mn-cs"/>
              </a:rPr>
              <a:t> communicate with the management server and storage systems using the VM network.</a:t>
            </a:r>
            <a:r>
              <a:rPr lang="en-US" kern="1200" dirty="0">
                <a:solidFill>
                  <a:schemeClr val="tx1"/>
                </a:solidFill>
                <a:latin typeface="Calibri" pitchFamily="34" charset="0"/>
                <a:ea typeface="+mn-ea"/>
                <a:cs typeface="+mn-cs"/>
              </a:rPr>
              <a:t> </a:t>
            </a:r>
            <a:r>
              <a:rPr lang="en-US" kern="1200" baseline="0" dirty="0">
                <a:solidFill>
                  <a:schemeClr val="tx1"/>
                </a:solidFill>
                <a:latin typeface="Calibri" pitchFamily="34" charset="0"/>
                <a:ea typeface="+mn-ea"/>
                <a:cs typeface="+mn-cs"/>
              </a:rPr>
              <a:t>The management server could be a VM hosted in a physical server.</a:t>
            </a:r>
            <a:endParaRPr lang="en-US" kern="1200" dirty="0">
              <a:solidFill>
                <a:schemeClr val="tx1"/>
              </a:solidFill>
              <a:latin typeface="Calibri"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kern="1200" dirty="0">
                <a:solidFill>
                  <a:schemeClr val="tx1"/>
                </a:solidFill>
                <a:latin typeface="Calibri" pitchFamily="34" charset="0"/>
                <a:ea typeface="+mn-ea"/>
                <a:cs typeface="+mn-cs"/>
              </a:rPr>
              <a:t>For communication </a:t>
            </a:r>
            <a:r>
              <a:rPr lang="en-US" kern="1200" baseline="0" dirty="0">
                <a:solidFill>
                  <a:schemeClr val="tx1"/>
                </a:solidFill>
                <a:latin typeface="Calibri" pitchFamily="34" charset="0"/>
                <a:ea typeface="+mn-ea"/>
                <a:cs typeface="+mn-cs"/>
              </a:rPr>
              <a:t>between t</a:t>
            </a:r>
            <a:r>
              <a:rPr lang="en-US" kern="1200" dirty="0">
                <a:solidFill>
                  <a:schemeClr val="tx1"/>
                </a:solidFill>
                <a:latin typeface="Calibri" pitchFamily="34" charset="0"/>
                <a:ea typeface="+mn-ea"/>
                <a:cs typeface="+mn-cs"/>
              </a:rPr>
              <a:t>wo VMs residing in different physical servers and between a VM and its clients, the VM traffic</a:t>
            </a:r>
            <a:r>
              <a:rPr lang="en-US" kern="1200" baseline="0" dirty="0">
                <a:solidFill>
                  <a:schemeClr val="tx1"/>
                </a:solidFill>
                <a:latin typeface="Calibri" pitchFamily="34" charset="0"/>
                <a:ea typeface="+mn-ea"/>
                <a:cs typeface="+mn-cs"/>
              </a:rPr>
              <a:t> must</a:t>
            </a:r>
            <a:r>
              <a:rPr lang="en-US" kern="1200" dirty="0">
                <a:solidFill>
                  <a:schemeClr val="tx1"/>
                </a:solidFill>
                <a:latin typeface="Calibri" pitchFamily="34" charset="0"/>
                <a:ea typeface="+mn-ea"/>
                <a:cs typeface="+mn-cs"/>
              </a:rPr>
              <a:t> travel through both the VM and physical networks. Hypervisor traffic is also required to transfer between the VM and physical networks. Hence, the VM network must be connected to the physical network.</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kern="1200" baseline="0" dirty="0">
              <a:solidFill>
                <a:schemeClr val="tx1"/>
              </a:solidFill>
              <a:latin typeface="Calibri" pitchFamily="34" charset="0"/>
              <a:ea typeface="+mn-ea"/>
              <a:cs typeface="+mn-cs"/>
            </a:endParaRPr>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Network virtualization allows an administrator</a:t>
            </a:r>
            <a:r>
              <a:rPr lang="en-US" dirty="0"/>
              <a:t> </a:t>
            </a:r>
            <a:r>
              <a:rPr lang="en-US" baseline="0" dirty="0"/>
              <a:t>to create multiple virtual networks in VDC. These virtual networks may span across both VM and physical networks and share physical and virtual switches.</a:t>
            </a:r>
            <a:r>
              <a:rPr lang="en-US" dirty="0"/>
              <a:t> </a:t>
            </a:r>
            <a:r>
              <a:rPr lang="en-US" baseline="0" dirty="0"/>
              <a:t>A virtual network provides grouping of all the nodes that belong to the same functional unit in an organization. Virtual LAN and virtual SAN are examples of virtual networks.</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In the figure shown on this slide,</a:t>
            </a:r>
            <a:r>
              <a:rPr lang="en-US" sz="1200" baseline="0" dirty="0"/>
              <a:t> two virtual networks are created on both virtual and physical switches. Virtual network 1 provides connectivity to VM1 and VM3 and enables communication between them without routing of frames. Similarly, VM2 and VM4 belong to virtual network 2 and are allowed to communicate without routing.</a:t>
            </a:r>
            <a:endParaRPr lang="en-US"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kern="1200" baseline="0" dirty="0">
              <a:solidFill>
                <a:schemeClr val="tx1"/>
              </a:solidFill>
              <a:latin typeface="Calibri" pitchFamily="34" charset="0"/>
              <a:ea typeface="+mn-ea"/>
              <a:cs typeface="+mn-cs"/>
            </a:endParaRPr>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Network virtualization is performed by hypervisor and physical switch Operating </a:t>
            </a:r>
            <a:r>
              <a:rPr lang="en-US" dirty="0"/>
              <a:t>S</a:t>
            </a:r>
            <a:r>
              <a:rPr lang="en-US" baseline="0" dirty="0"/>
              <a:t>ystem (OS). These types of software allow an administrator to create virtual networks on physical and VM networks.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A physical switch runs an Operating System which performs network traffic switching. </a:t>
            </a:r>
            <a:r>
              <a:rPr lang="en-US" b="0" u="none" baseline="0" dirty="0"/>
              <a:t>The Operating </a:t>
            </a:r>
            <a:r>
              <a:rPr lang="en-US" b="0" u="none" dirty="0"/>
              <a:t>S</a:t>
            </a:r>
            <a:r>
              <a:rPr lang="en-US" b="0" u="none" baseline="0" dirty="0"/>
              <a:t>ystem must have network virtualization functionality to create virtual networks on the switch. Hypervisor has built-in networking </a:t>
            </a:r>
            <a:r>
              <a:rPr lang="en-US" baseline="0" dirty="0"/>
              <a:t>and network virtualization functionalities. These functionalities can be leveraged to create a virtual switch and configure virtual networks on it. These functionalities are also provided by third-party software, which </a:t>
            </a:r>
            <a:r>
              <a:rPr lang="en-US" dirty="0"/>
              <a:t>may</a:t>
            </a:r>
            <a:r>
              <a:rPr lang="en-US" baseline="0" dirty="0"/>
              <a:t> be installed onto the hypervisor. Then, the third-party software module replaces the native networking functionality of the hypervisor.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Calibri" pitchFamily="34" charset="0"/>
                <a:ea typeface="+mn-ea"/>
                <a:cs typeface="+mn-cs"/>
              </a:rPr>
              <a:t>Network virtualization provides enhanced security by restricting access to nodes located within a virtual network from another virtual network. Therefore, sensitive data of one virtual network is isolated from other virtual networks.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Calibri" pitchFamily="34" charset="0"/>
                <a:ea typeface="+mn-ea"/>
                <a:cs typeface="+mn-cs"/>
              </a:rPr>
              <a:t>Network broadcasts within a virtual network are not allowed to propagate to other virtual networks. Restricting broadcast preserves network bandwidth, which </a:t>
            </a:r>
            <a:r>
              <a:rPr lang="en-US" sz="1200" b="0" u="none" kern="1200" dirty="0">
                <a:solidFill>
                  <a:schemeClr val="tx1"/>
                </a:solidFill>
                <a:latin typeface="Calibri" pitchFamily="34" charset="0"/>
                <a:ea typeface="+mn-ea"/>
                <a:cs typeface="+mn-cs"/>
              </a:rPr>
              <a:t>consequently </a:t>
            </a:r>
            <a:r>
              <a:rPr lang="en-US" sz="1200" kern="1200" dirty="0">
                <a:solidFill>
                  <a:schemeClr val="tx1"/>
                </a:solidFill>
                <a:latin typeface="Calibri" pitchFamily="34" charset="0"/>
                <a:ea typeface="+mn-ea"/>
                <a:cs typeface="+mn-cs"/>
              </a:rPr>
              <a:t>improves virtual network performance for usual network traffic.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Calibri" pitchFamily="34" charset="0"/>
                <a:ea typeface="+mn-ea"/>
                <a:cs typeface="+mn-cs"/>
              </a:rPr>
              <a:t>Virtual network allows grouping of nodes based on an organization’s requirement. When new requirements come, an administrator changes the virtual network configuration using a management software and regroups nodes. The management software </a:t>
            </a:r>
            <a:r>
              <a:rPr lang="en-US" sz="1200" b="0" u="none" kern="1200" dirty="0">
                <a:solidFill>
                  <a:schemeClr val="tx1"/>
                </a:solidFill>
                <a:latin typeface="Calibri" pitchFamily="34" charset="0"/>
                <a:ea typeface="+mn-ea"/>
                <a:cs typeface="+mn-cs"/>
              </a:rPr>
              <a:t>provides an interface </a:t>
            </a:r>
            <a:r>
              <a:rPr lang="en-US" sz="1200" kern="1200" dirty="0">
                <a:solidFill>
                  <a:schemeClr val="tx1"/>
                </a:solidFill>
                <a:latin typeface="Calibri" pitchFamily="34" charset="0"/>
                <a:ea typeface="+mn-ea"/>
                <a:cs typeface="+mn-cs"/>
              </a:rPr>
              <a:t>to configure virtual networks from a centralized management workstation. The interface enables </a:t>
            </a:r>
            <a:r>
              <a:rPr lang="en-US" sz="1200" kern="1200" baseline="0" dirty="0">
                <a:solidFill>
                  <a:schemeClr val="tx1"/>
                </a:solidFill>
                <a:latin typeface="Calibri" pitchFamily="34" charset="0"/>
                <a:ea typeface="+mn-ea"/>
                <a:cs typeface="+mn-cs"/>
              </a:rPr>
              <a:t>an administrator to send configuration commands to physical switch OS and/or hypervisor. As regrouping of nodes</a:t>
            </a:r>
            <a:r>
              <a:rPr lang="en-US" sz="1200" kern="1200" dirty="0">
                <a:solidFill>
                  <a:schemeClr val="tx1"/>
                </a:solidFill>
                <a:latin typeface="Calibri" pitchFamily="34" charset="0"/>
                <a:ea typeface="+mn-ea"/>
                <a:cs typeface="+mn-cs"/>
              </a:rPr>
              <a:t> does not require re-cabling or physical movement of equipments, network management becomes</a:t>
            </a:r>
            <a:r>
              <a:rPr lang="en-US" sz="1200" kern="1200" baseline="0" dirty="0">
                <a:solidFill>
                  <a:schemeClr val="tx1"/>
                </a:solidFill>
                <a:latin typeface="Calibri" pitchFamily="34" charset="0"/>
                <a:ea typeface="+mn-ea"/>
                <a:cs typeface="+mn-cs"/>
              </a:rPr>
              <a:t> easy.</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Calibri" pitchFamily="34" charset="0"/>
                <a:ea typeface="+mn-ea"/>
                <a:cs typeface="+mn-cs"/>
              </a:rPr>
              <a:t>Network virtualization allows multiple virtual networks to share the same physical network. This improves utilization of network resources. Network virtualization also cuts down the capital expenditure (CAPEX) in procuring  network equipments for different node groups. </a:t>
            </a:r>
            <a:endParaRPr lang="en-US" dirty="0"/>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sz="1200" kern="1200" dirty="0">
                <a:latin typeface="Calibri" pitchFamily="34" charset="0"/>
                <a:ea typeface="+mn-ea"/>
                <a:cs typeface="+mn-cs"/>
              </a:rPr>
              <a:t>Similar to Classic </a:t>
            </a:r>
            <a:r>
              <a:rPr lang="en-US" dirty="0"/>
              <a:t>D</a:t>
            </a:r>
            <a:r>
              <a:rPr lang="en-US" sz="1200" kern="1200" dirty="0">
                <a:latin typeface="Calibri" pitchFamily="34" charset="0"/>
                <a:ea typeface="+mn-ea"/>
                <a:cs typeface="+mn-cs"/>
              </a:rPr>
              <a:t>ata </a:t>
            </a:r>
            <a:r>
              <a:rPr lang="en-US" dirty="0"/>
              <a:t>C</a:t>
            </a:r>
            <a:r>
              <a:rPr lang="en-US" sz="1200" kern="1200" dirty="0">
                <a:latin typeface="Calibri" pitchFamily="34" charset="0"/>
                <a:ea typeface="+mn-ea"/>
                <a:cs typeface="+mn-cs"/>
              </a:rPr>
              <a:t>enter (CDC) networking, there are basic building blocks to perform networking in a VDC. A VDC network infrastructure consists of both physical and virtual components, as listed on this slide. These components are connected to each other to enable network traffic flow.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latin typeface="Calibri" pitchFamily="34" charset="0"/>
                <a:ea typeface="+mn-ea"/>
                <a:cs typeface="+mn-cs"/>
              </a:rPr>
              <a:t>Network components such as virtual NIC, virtual HBA, and virtual switch are created inside a physical server using hypervisor.  Virtual NICs enable VMs to connect to VM network. They send and receive VM traffic to and from the VM network. Virtual HBA e</a:t>
            </a:r>
            <a:r>
              <a:rPr lang="en-US" dirty="0"/>
              <a:t>nables a VM to access FC RDM disk/LUN assigned to the VM.</a:t>
            </a:r>
            <a:endParaRPr lang="en-US" sz="1200" kern="1200" dirty="0">
              <a:latin typeface="Calibri" pitchFamily="34" charset="0"/>
              <a:ea typeface="+mn-ea"/>
              <a:cs typeface="+mn-cs"/>
            </a:endParaRPr>
          </a:p>
          <a:p>
            <a:r>
              <a:rPr lang="en-US" sz="1200" kern="1200" dirty="0">
                <a:latin typeface="Calibri" pitchFamily="34" charset="0"/>
                <a:ea typeface="+mn-ea"/>
                <a:cs typeface="+mn-cs"/>
              </a:rPr>
              <a:t>Virtual switches form VM networks and</a:t>
            </a:r>
            <a:r>
              <a:rPr lang="en-US" sz="1200" kern="1200" baseline="0" dirty="0">
                <a:latin typeface="Calibri" pitchFamily="34" charset="0"/>
                <a:ea typeface="+mn-ea"/>
                <a:cs typeface="+mn-cs"/>
              </a:rPr>
              <a:t> support the Ethernet protocol</a:t>
            </a:r>
            <a:r>
              <a:rPr lang="en-US" sz="1200" kern="1200" dirty="0">
                <a:latin typeface="Calibri" pitchFamily="34" charset="0"/>
                <a:ea typeface="+mn-ea"/>
                <a:cs typeface="+mn-cs"/>
              </a:rPr>
              <a:t>. They provide connection to the virtual NICs and forward the VM traffic. They also direct management, storage, and VM migration traffic to/from hypervisor kernel. </a:t>
            </a:r>
          </a:p>
          <a:p>
            <a:r>
              <a:rPr lang="en-US" sz="1200" kern="1200" dirty="0">
                <a:latin typeface="Calibri" pitchFamily="34" charset="0"/>
                <a:ea typeface="+mn-ea"/>
                <a:cs typeface="+mn-cs"/>
              </a:rPr>
              <a:t>Physical adapters, such as Network Interface Card (NIC), Host Bus Adapter (HBA), and </a:t>
            </a:r>
            <a:r>
              <a:rPr lang="en-US" dirty="0"/>
              <a:t>Converged Network Adapter (</a:t>
            </a:r>
            <a:r>
              <a:rPr lang="en-US" sz="1200" kern="1200" dirty="0">
                <a:latin typeface="Calibri" pitchFamily="34" charset="0"/>
                <a:ea typeface="+mn-ea"/>
                <a:cs typeface="+mn-cs"/>
              </a:rPr>
              <a:t>CNA), allow physical servers to connect to physical network. They forward VM and hypervisor traffic to/from a physical network.</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latin typeface="Calibri" pitchFamily="34" charset="0"/>
                <a:ea typeface="+mn-ea"/>
                <a:cs typeface="+mn-cs"/>
              </a:rPr>
              <a:t>A physical network includes physical switches and routers. Physical switches and routers provide</a:t>
            </a:r>
            <a:r>
              <a:rPr lang="en-US" sz="1200" kern="1200" baseline="0" dirty="0">
                <a:latin typeface="Calibri" pitchFamily="34" charset="0"/>
                <a:ea typeface="+mn-ea"/>
                <a:cs typeface="+mn-cs"/>
              </a:rPr>
              <a:t> connections among physical servers, between physical servers and storage systems, and between physical servers and clients. </a:t>
            </a:r>
            <a:r>
              <a:rPr lang="en-US" sz="1200" kern="1200" dirty="0">
                <a:latin typeface="Calibri" pitchFamily="34" charset="0"/>
                <a:ea typeface="+mn-ea"/>
                <a:cs typeface="+mn-cs"/>
              </a:rPr>
              <a:t>Depending on the network technology and protocol supported, these switches direct Ethernet, FC, iSCSI, or FCoE traffics.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u="sng" kern="1200" dirty="0">
                <a:latin typeface="Calibri" pitchFamily="34" charset="0"/>
                <a:ea typeface="+mn-ea"/>
                <a:cs typeface="+mn-cs"/>
              </a:rPr>
              <a:t>Note:</a:t>
            </a:r>
            <a:r>
              <a:rPr lang="en-US" sz="1200" i="1" kern="1200" dirty="0">
                <a:latin typeface="Calibri" pitchFamily="34" charset="0"/>
                <a:ea typeface="+mn-ea"/>
                <a:cs typeface="+mn-cs"/>
              </a:rPr>
              <a:t> VM migration enables moving a VM from one physical server to another, and is controlled from management server. If a resource crunch occurs at a physical server, VMs are migrated to another physical server, which has sufficient resource to run these VMs. VM migration is discussed in module </a:t>
            </a:r>
            <a:r>
              <a:rPr lang="en-US" sz="1200" b="0" i="1" u="none" kern="1200" dirty="0">
                <a:latin typeface="Calibri" pitchFamily="34" charset="0"/>
                <a:ea typeface="+mn-ea"/>
                <a:cs typeface="+mn-cs"/>
              </a:rPr>
              <a:t>7, </a:t>
            </a:r>
            <a:r>
              <a:rPr lang="en-US" b="1" i="1" dirty="0"/>
              <a:t>Business Continuity in VDC</a:t>
            </a:r>
            <a:r>
              <a:rPr lang="en-US" sz="1200" i="1" kern="1200" dirty="0">
                <a:latin typeface="Calibri" pitchFamily="34" charset="0"/>
                <a:ea typeface="+mn-ea"/>
                <a:cs typeface="+mn-cs"/>
              </a:rPr>
              <a:t>. </a:t>
            </a:r>
          </a:p>
          <a:p>
            <a:endParaRPr lang="en-US" sz="1200" kern="1200" dirty="0">
              <a:latin typeface="Calibri" pitchFamily="34" charset="0"/>
              <a:ea typeface="+mn-ea"/>
              <a:cs typeface="+mn-cs"/>
            </a:endParaRPr>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Content_Bullets">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2" cstate="print"/>
          <a:srcRect/>
          <a:stretch>
            <a:fillRect/>
          </a:stretch>
        </p:blipFill>
        <p:spPr bwMode="auto">
          <a:xfrm>
            <a:off x="0" y="6134100"/>
            <a:ext cx="9150350" cy="523875"/>
          </a:xfrm>
          <a:prstGeom prst="rect">
            <a:avLst/>
          </a:prstGeom>
          <a:noFill/>
          <a:ln w="9525">
            <a:noFill/>
            <a:miter lim="800000"/>
            <a:headEnd/>
            <a:tailEnd/>
          </a:ln>
        </p:spPr>
      </p:pic>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304800" y="914400"/>
            <a:ext cx="8458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0"/>
          </p:nvPr>
        </p:nvSpPr>
        <p:spPr/>
        <p:txBody>
          <a:bodyPr/>
          <a:lstStyle>
            <a:lvl1pPr>
              <a:defRPr>
                <a:solidFill>
                  <a:schemeClr val="tx1">
                    <a:lumMod val="75000"/>
                    <a:lumOff val="25000"/>
                  </a:schemeClr>
                </a:solidFill>
              </a:defRPr>
            </a:lvl1pPr>
          </a:lstStyle>
          <a:p>
            <a:pPr>
              <a:defRPr/>
            </a:pPr>
            <a:r>
              <a:rPr lang="en-US" dirty="0"/>
              <a:t>Virtualized Data Center - Networking</a:t>
            </a:r>
          </a:p>
        </p:txBody>
      </p:sp>
      <p:sp>
        <p:nvSpPr>
          <p:cNvPr id="6" name="Slide Number Placeholder 5"/>
          <p:cNvSpPr>
            <a:spLocks noGrp="1"/>
          </p:cNvSpPr>
          <p:nvPr>
            <p:ph type="sldNum" sz="quarter" idx="11"/>
          </p:nvPr>
        </p:nvSpPr>
        <p:spPr/>
        <p:txBody>
          <a:bodyPr/>
          <a:lstStyle>
            <a:lvl1pPr>
              <a:defRPr>
                <a:solidFill>
                  <a:schemeClr val="tx1">
                    <a:lumMod val="75000"/>
                    <a:lumOff val="25000"/>
                  </a:schemeClr>
                </a:solidFill>
              </a:defRPr>
            </a:lvl1pPr>
          </a:lstStyle>
          <a:p>
            <a:pPr>
              <a:defRPr/>
            </a:pPr>
            <a:fld id="{5BA1DFFF-3F85-458B-986A-7762775E0CEF}"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ulletsLeft3/4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5791200" y="914400"/>
            <a:ext cx="2971800" cy="4953000"/>
          </a:xfrm>
        </p:spPr>
        <p:txBody>
          <a:bodyPr>
            <a:normAutofit/>
          </a:bodyPr>
          <a:lstStyle>
            <a:lvl1pPr>
              <a:buNone/>
              <a:defRPr/>
            </a:lvl1pPr>
          </a:lstStyle>
          <a:p>
            <a:pPr lvl="0"/>
            <a:r>
              <a:rPr lang="en-US" noProof="0" dirty="0"/>
              <a:t>Click icon to add picture</a:t>
            </a:r>
          </a:p>
        </p:txBody>
      </p:sp>
      <p:sp>
        <p:nvSpPr>
          <p:cNvPr id="3" name="Content Placeholder 2"/>
          <p:cNvSpPr>
            <a:spLocks noGrp="1"/>
          </p:cNvSpPr>
          <p:nvPr>
            <p:ph sz="half" idx="1"/>
          </p:nvPr>
        </p:nvSpPr>
        <p:spPr>
          <a:xfrm>
            <a:off x="304800" y="914400"/>
            <a:ext cx="5334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3"/>
          </p:nvPr>
        </p:nvSpPr>
        <p:spPr>
          <a:xfrm>
            <a:off x="4648200" y="6629400"/>
            <a:ext cx="3962400" cy="228600"/>
          </a:xfrm>
        </p:spPr>
        <p:txBody>
          <a:bodyPr/>
          <a:lstStyle>
            <a:lvl1pPr>
              <a:defRPr/>
            </a:lvl1pPr>
          </a:lstStyle>
          <a:p>
            <a:pPr>
              <a:defRPr/>
            </a:pPr>
            <a:r>
              <a:rPr lang="en-US" dirty="0"/>
              <a:t>Virtualized Data Center - Networking</a:t>
            </a:r>
          </a:p>
        </p:txBody>
      </p:sp>
      <p:sp>
        <p:nvSpPr>
          <p:cNvPr id="6" name="Slide Number Placeholder 6"/>
          <p:cNvSpPr>
            <a:spLocks noGrp="1"/>
          </p:cNvSpPr>
          <p:nvPr>
            <p:ph type="sldNum" sz="quarter" idx="14"/>
          </p:nvPr>
        </p:nvSpPr>
        <p:spPr/>
        <p:txBody>
          <a:bodyPr/>
          <a:lstStyle>
            <a:lvl1pPr>
              <a:defRPr/>
            </a:lvl1pPr>
          </a:lstStyle>
          <a:p>
            <a:pPr>
              <a:defRPr/>
            </a:pPr>
            <a:fld id="{D82361C7-9CA3-4A6E-97F2-A1FC064231A9}"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ulletsRight_PictureLef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2"/>
          </p:nvPr>
        </p:nvSpPr>
        <p:spPr>
          <a:xfrm>
            <a:off x="304800" y="914400"/>
            <a:ext cx="4114800" cy="4953000"/>
          </a:xfrm>
        </p:spPr>
        <p:txBody>
          <a:bodyPr>
            <a:normAutofit/>
          </a:bodyPr>
          <a:lstStyle>
            <a:lvl1pPr>
              <a:buNone/>
              <a:defRPr/>
            </a:lvl1pPr>
          </a:lstStyle>
          <a:p>
            <a:pPr lvl="0"/>
            <a:r>
              <a:rPr lang="en-US" noProof="0" dirty="0"/>
              <a:t>Click icon to add picture</a:t>
            </a:r>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3"/>
          </p:nvPr>
        </p:nvSpPr>
        <p:spPr>
          <a:xfrm>
            <a:off x="4648200" y="6629400"/>
            <a:ext cx="3962400" cy="228600"/>
          </a:xfrm>
        </p:spPr>
        <p:txBody>
          <a:bodyPr/>
          <a:lstStyle>
            <a:lvl1pPr>
              <a:defRPr/>
            </a:lvl1pPr>
          </a:lstStyle>
          <a:p>
            <a:pPr>
              <a:defRPr/>
            </a:pPr>
            <a:r>
              <a:rPr lang="en-US" dirty="0"/>
              <a:t>Virtualized Data Center - Networking</a:t>
            </a:r>
          </a:p>
        </p:txBody>
      </p:sp>
      <p:sp>
        <p:nvSpPr>
          <p:cNvPr id="6" name="Slide Number Placeholder 6"/>
          <p:cNvSpPr>
            <a:spLocks noGrp="1"/>
          </p:cNvSpPr>
          <p:nvPr>
            <p:ph type="sldNum" sz="quarter" idx="14"/>
          </p:nvPr>
        </p:nvSpPr>
        <p:spPr/>
        <p:txBody>
          <a:bodyPr/>
          <a:lstStyle>
            <a:lvl1pPr>
              <a:defRPr/>
            </a:lvl1pPr>
          </a:lstStyle>
          <a:p>
            <a:pPr>
              <a:defRPr/>
            </a:pPr>
            <a:fld id="{FB43D240-9F96-4DC0-BD2E-CE45DCC91381}"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ntent_TwoColumnwith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047750"/>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87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047750"/>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87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defRPr dirty="0"/>
            </a:lvl1pPr>
          </a:lstStyle>
          <a:p>
            <a:pPr>
              <a:defRPr/>
            </a:pPr>
            <a:r>
              <a:rPr lang="en-US" dirty="0"/>
              <a:t>Virtualized Data Center - Networking</a:t>
            </a:r>
          </a:p>
        </p:txBody>
      </p:sp>
      <p:sp>
        <p:nvSpPr>
          <p:cNvPr id="8" name="Slide Number Placeholder 5"/>
          <p:cNvSpPr>
            <a:spLocks noGrp="1"/>
          </p:cNvSpPr>
          <p:nvPr>
            <p:ph type="sldNum" sz="quarter" idx="11"/>
          </p:nvPr>
        </p:nvSpPr>
        <p:spPr/>
        <p:txBody>
          <a:bodyPr/>
          <a:lstStyle>
            <a:lvl1pPr>
              <a:defRPr/>
            </a:lvl1pPr>
          </a:lstStyle>
          <a:p>
            <a:pPr>
              <a:defRPr/>
            </a:pPr>
            <a:fld id="{5DD70BA9-0AE5-4DC7-8A6D-25B86D6F2F92}"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TablePlaceholde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381000" y="1219200"/>
            <a:ext cx="8382000" cy="4648200"/>
          </a:xfrm>
        </p:spPr>
        <p:txBody>
          <a:bodyPr anchor="ctr">
            <a:normAutofit/>
          </a:bodyPr>
          <a:lstStyle>
            <a:lvl1pPr>
              <a:buNone/>
              <a:defRPr/>
            </a:lvl1pPr>
          </a:lstStyle>
          <a:p>
            <a:pPr lvl="0"/>
            <a:r>
              <a:rPr lang="en-US" noProof="0" dirty="0"/>
              <a:t>Click icon to add table</a:t>
            </a:r>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4" name="Footer Placeholder 4"/>
          <p:cNvSpPr>
            <a:spLocks noGrp="1"/>
          </p:cNvSpPr>
          <p:nvPr>
            <p:ph type="ftr" sz="quarter" idx="13"/>
          </p:nvPr>
        </p:nvSpPr>
        <p:spPr/>
        <p:txBody>
          <a:bodyPr/>
          <a:lstStyle>
            <a:lvl1pPr>
              <a:defRPr/>
            </a:lvl1pPr>
          </a:lstStyle>
          <a:p>
            <a:pPr>
              <a:defRPr/>
            </a:pPr>
            <a:r>
              <a:rPr lang="en-US" dirty="0"/>
              <a:t>Virtualized Data Center - Networking</a:t>
            </a:r>
          </a:p>
        </p:txBody>
      </p:sp>
      <p:sp>
        <p:nvSpPr>
          <p:cNvPr id="5" name="Slide Number Placeholder 5"/>
          <p:cNvSpPr>
            <a:spLocks noGrp="1"/>
          </p:cNvSpPr>
          <p:nvPr>
            <p:ph type="sldNum" sz="quarter" idx="14"/>
          </p:nvPr>
        </p:nvSpPr>
        <p:spPr/>
        <p:txBody>
          <a:bodyPr/>
          <a:lstStyle>
            <a:lvl1pPr>
              <a:defRPr/>
            </a:lvl1pPr>
          </a:lstStyle>
          <a:p>
            <a:pPr>
              <a:defRPr/>
            </a:pPr>
            <a:fld id="{0E62AE4E-9066-49B4-8504-8C25DD4FBCC5}"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PicturePlacehol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Picture Placeholder 6"/>
          <p:cNvSpPr>
            <a:spLocks noGrp="1"/>
          </p:cNvSpPr>
          <p:nvPr>
            <p:ph type="pic" sz="quarter" idx="13"/>
          </p:nvPr>
        </p:nvSpPr>
        <p:spPr>
          <a:xfrm>
            <a:off x="304800" y="914400"/>
            <a:ext cx="8458200" cy="5105400"/>
          </a:xfrm>
        </p:spPr>
        <p:txBody>
          <a:bodyPr>
            <a:normAutofit/>
          </a:bodyPr>
          <a:lstStyle>
            <a:lvl1pPr>
              <a:buNone/>
              <a:defRPr/>
            </a:lvl1pPr>
          </a:lstStyle>
          <a:p>
            <a:pPr lvl="0"/>
            <a:r>
              <a:rPr lang="en-US" noProof="0" dirty="0"/>
              <a:t>Click icon to add picture</a:t>
            </a:r>
          </a:p>
        </p:txBody>
      </p:sp>
      <p:sp>
        <p:nvSpPr>
          <p:cNvPr id="4" name="Footer Placeholder 3"/>
          <p:cNvSpPr>
            <a:spLocks noGrp="1"/>
          </p:cNvSpPr>
          <p:nvPr>
            <p:ph type="ftr" sz="quarter" idx="14"/>
          </p:nvPr>
        </p:nvSpPr>
        <p:spPr>
          <a:xfrm>
            <a:off x="3886200" y="6629400"/>
            <a:ext cx="4724400" cy="228600"/>
          </a:xfrm>
        </p:spPr>
        <p:txBody>
          <a:bodyPr/>
          <a:lstStyle>
            <a:lvl1pPr>
              <a:defRPr/>
            </a:lvl1pPr>
          </a:lstStyle>
          <a:p>
            <a:pPr>
              <a:defRPr/>
            </a:pPr>
            <a:r>
              <a:rPr lang="en-US" dirty="0"/>
              <a:t>Virtualized Data Center - Networking</a:t>
            </a:r>
          </a:p>
        </p:txBody>
      </p:sp>
      <p:sp>
        <p:nvSpPr>
          <p:cNvPr id="5" name="Slide Number Placeholder 4"/>
          <p:cNvSpPr>
            <a:spLocks noGrp="1"/>
          </p:cNvSpPr>
          <p:nvPr>
            <p:ph type="sldNum" sz="quarter" idx="15"/>
          </p:nvPr>
        </p:nvSpPr>
        <p:spPr/>
        <p:txBody>
          <a:bodyPr/>
          <a:lstStyle>
            <a:lvl1pPr>
              <a:defRPr/>
            </a:lvl1pPr>
          </a:lstStyle>
          <a:p>
            <a:pPr>
              <a:defRPr/>
            </a:pPr>
            <a:fld id="{D5E37188-7CEB-4CA8-A656-F21412B4458C}"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Freefor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defRPr/>
            </a:pPr>
            <a:r>
              <a:rPr lang="en-US" dirty="0"/>
              <a:t>Virtualized Data Center - Networking</a:t>
            </a:r>
          </a:p>
        </p:txBody>
      </p:sp>
      <p:sp>
        <p:nvSpPr>
          <p:cNvPr id="4" name="Slide Number Placeholder 5"/>
          <p:cNvSpPr>
            <a:spLocks noGrp="1"/>
          </p:cNvSpPr>
          <p:nvPr>
            <p:ph type="sldNum" sz="quarter" idx="11"/>
          </p:nvPr>
        </p:nvSpPr>
        <p:spPr/>
        <p:txBody>
          <a:bodyPr/>
          <a:lstStyle>
            <a:lvl1pPr>
              <a:defRPr/>
            </a:lvl1pPr>
          </a:lstStyle>
          <a:p>
            <a:pPr>
              <a:defRPr/>
            </a:pPr>
            <a:fld id="{6ADD0FD0-5DC7-4614-9D2E-5687F653AACB}"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_BulletsTop_GraphicBottom">
    <p:spTree>
      <p:nvGrpSpPr>
        <p:cNvPr id="1" name=""/>
        <p:cNvGrpSpPr/>
        <p:nvPr/>
      </p:nvGrpSpPr>
      <p:grpSpPr>
        <a:xfrm>
          <a:off x="0" y="0"/>
          <a:ext cx="0" cy="0"/>
          <a:chOff x="0" y="0"/>
          <a:chExt cx="0" cy="0"/>
        </a:xfrm>
      </p:grpSpPr>
      <p:pic>
        <p:nvPicPr>
          <p:cNvPr id="5" name="Picture 8"/>
          <p:cNvPicPr>
            <a:picLocks noChangeAspect="1" noChangeArrowheads="1"/>
          </p:cNvPicPr>
          <p:nvPr userDrawn="1"/>
        </p:nvPicPr>
        <p:blipFill>
          <a:blip r:embed="rId2" cstate="print"/>
          <a:srcRect/>
          <a:stretch>
            <a:fillRect/>
          </a:stretch>
        </p:blipFill>
        <p:spPr bwMode="auto">
          <a:xfrm>
            <a:off x="0" y="6134100"/>
            <a:ext cx="9150350" cy="523875"/>
          </a:xfrm>
          <a:prstGeom prst="rect">
            <a:avLst/>
          </a:prstGeom>
          <a:noFill/>
          <a:ln w="9525">
            <a:noFill/>
            <a:miter lim="800000"/>
            <a:headEnd/>
            <a:tailEnd/>
          </a:ln>
        </p:spPr>
      </p:pic>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304800" y="914400"/>
            <a:ext cx="84582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2"/>
          </p:nvPr>
        </p:nvSpPr>
        <p:spPr>
          <a:xfrm>
            <a:off x="304800" y="3276600"/>
            <a:ext cx="8458200" cy="2667000"/>
          </a:xfrm>
        </p:spPr>
        <p:txBody>
          <a:bodyPr>
            <a:normAutofit/>
          </a:bodyPr>
          <a:lstStyle>
            <a:lvl1pPr>
              <a:buNone/>
              <a:defRPr/>
            </a:lvl1pPr>
          </a:lstStyle>
          <a:p>
            <a:pPr lvl="0"/>
            <a:r>
              <a:rPr lang="en-US" noProof="0" dirty="0"/>
              <a:t>Click icon to add picture</a:t>
            </a:r>
          </a:p>
        </p:txBody>
      </p:sp>
      <p:sp>
        <p:nvSpPr>
          <p:cNvPr id="6" name="Footer Placeholder 4"/>
          <p:cNvSpPr>
            <a:spLocks noGrp="1"/>
          </p:cNvSpPr>
          <p:nvPr>
            <p:ph type="ftr" sz="quarter" idx="13"/>
          </p:nvPr>
        </p:nvSpPr>
        <p:spPr/>
        <p:txBody>
          <a:bodyPr/>
          <a:lstStyle>
            <a:lvl1pPr>
              <a:defRPr>
                <a:solidFill>
                  <a:schemeClr val="tx1">
                    <a:lumMod val="75000"/>
                    <a:lumOff val="25000"/>
                  </a:schemeClr>
                </a:solidFill>
              </a:defRPr>
            </a:lvl1pPr>
          </a:lstStyle>
          <a:p>
            <a:pPr>
              <a:defRPr/>
            </a:pPr>
            <a:r>
              <a:rPr lang="en-US" dirty="0"/>
              <a:t>Virtualized Data Center - Networking</a:t>
            </a:r>
          </a:p>
        </p:txBody>
      </p:sp>
      <p:sp>
        <p:nvSpPr>
          <p:cNvPr id="7" name="Slide Number Placeholder 5"/>
          <p:cNvSpPr>
            <a:spLocks noGrp="1"/>
          </p:cNvSpPr>
          <p:nvPr>
            <p:ph type="sldNum" sz="quarter" idx="14"/>
          </p:nvPr>
        </p:nvSpPr>
        <p:spPr/>
        <p:txBody>
          <a:bodyPr/>
          <a:lstStyle>
            <a:lvl1pPr>
              <a:defRPr>
                <a:solidFill>
                  <a:schemeClr val="tx1">
                    <a:lumMod val="75000"/>
                    <a:lumOff val="25000"/>
                  </a:schemeClr>
                </a:solidFill>
              </a:defRPr>
            </a:lvl1pPr>
          </a:lstStyle>
          <a:p>
            <a:pPr>
              <a:defRPr/>
            </a:pPr>
            <a:fld id="{895683FA-D0FB-447D-82E1-0D3AF418E355}"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GraphicsTop_BulletsBottom">
    <p:spTree>
      <p:nvGrpSpPr>
        <p:cNvPr id="1" name=""/>
        <p:cNvGrpSpPr/>
        <p:nvPr/>
      </p:nvGrpSpPr>
      <p:grpSpPr>
        <a:xfrm>
          <a:off x="0" y="0"/>
          <a:ext cx="0" cy="0"/>
          <a:chOff x="0" y="0"/>
          <a:chExt cx="0" cy="0"/>
        </a:xfrm>
      </p:grpSpPr>
      <p:pic>
        <p:nvPicPr>
          <p:cNvPr id="5" name="Picture 8"/>
          <p:cNvPicPr>
            <a:picLocks noChangeAspect="1" noChangeArrowheads="1"/>
          </p:cNvPicPr>
          <p:nvPr userDrawn="1"/>
        </p:nvPicPr>
        <p:blipFill>
          <a:blip r:embed="rId2" cstate="print"/>
          <a:srcRect/>
          <a:stretch>
            <a:fillRect/>
          </a:stretch>
        </p:blipFill>
        <p:spPr bwMode="auto">
          <a:xfrm>
            <a:off x="0" y="6134100"/>
            <a:ext cx="9150350" cy="523875"/>
          </a:xfrm>
          <a:prstGeom prst="rect">
            <a:avLst/>
          </a:prstGeom>
          <a:noFill/>
          <a:ln w="9525">
            <a:noFill/>
            <a:miter lim="800000"/>
            <a:headEnd/>
            <a:tailEnd/>
          </a:ln>
        </p:spPr>
      </p:pic>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304800" y="3733800"/>
            <a:ext cx="8458200" cy="2209800"/>
          </a:xfrm>
        </p:spPr>
        <p:txBody>
          <a:bodyPr/>
          <a:lstStyle>
            <a:lvl1pPr>
              <a:defRPr>
                <a:solidFill>
                  <a:schemeClr val="bg2">
                    <a:lumMod val="75000"/>
                  </a:schemeClr>
                </a:solidFill>
              </a:defRPr>
            </a:lvl1pPr>
            <a:lvl2pPr>
              <a:defRPr>
                <a:solidFill>
                  <a:schemeClr val="bg2">
                    <a:lumMod val="75000"/>
                  </a:schemeClr>
                </a:solidFill>
              </a:defRPr>
            </a:lvl2pPr>
            <a:lvl3pPr>
              <a:defRPr>
                <a:solidFill>
                  <a:schemeClr val="bg2">
                    <a:lumMod val="75000"/>
                  </a:schemeClr>
                </a:solidFill>
              </a:defRPr>
            </a:lvl3pPr>
            <a:lvl4pPr>
              <a:defRPr>
                <a:solidFill>
                  <a:schemeClr val="bg2">
                    <a:lumMod val="75000"/>
                  </a:schemeClr>
                </a:solidFill>
              </a:defRPr>
            </a:lvl4pPr>
            <a:lvl5pPr>
              <a:defRPr>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2"/>
          </p:nvPr>
        </p:nvSpPr>
        <p:spPr>
          <a:xfrm>
            <a:off x="304800" y="914400"/>
            <a:ext cx="8458200" cy="2667000"/>
          </a:xfrm>
        </p:spPr>
        <p:txBody>
          <a:bodyPr>
            <a:normAutofit/>
          </a:bodyPr>
          <a:lstStyle>
            <a:lvl1pPr>
              <a:buNone/>
              <a:defRPr>
                <a:solidFill>
                  <a:schemeClr val="bg2">
                    <a:lumMod val="75000"/>
                  </a:schemeClr>
                </a:solidFill>
              </a:defRPr>
            </a:lvl1pPr>
          </a:lstStyle>
          <a:p>
            <a:pPr lvl="0"/>
            <a:r>
              <a:rPr lang="en-US" noProof="0" dirty="0"/>
              <a:t>Click icon to add picture</a:t>
            </a:r>
          </a:p>
        </p:txBody>
      </p:sp>
      <p:sp>
        <p:nvSpPr>
          <p:cNvPr id="6" name="Footer Placeholder 4"/>
          <p:cNvSpPr>
            <a:spLocks noGrp="1"/>
          </p:cNvSpPr>
          <p:nvPr>
            <p:ph type="ftr" sz="quarter" idx="13"/>
          </p:nvPr>
        </p:nvSpPr>
        <p:spPr/>
        <p:txBody>
          <a:bodyPr/>
          <a:lstStyle>
            <a:lvl1pPr>
              <a:defRPr>
                <a:solidFill>
                  <a:schemeClr val="tx1">
                    <a:lumMod val="75000"/>
                    <a:lumOff val="25000"/>
                  </a:schemeClr>
                </a:solidFill>
              </a:defRPr>
            </a:lvl1pPr>
          </a:lstStyle>
          <a:p>
            <a:pPr>
              <a:defRPr/>
            </a:pPr>
            <a:r>
              <a:rPr lang="en-US" dirty="0"/>
              <a:t>Virtualized Data Center - Networking</a:t>
            </a:r>
          </a:p>
        </p:txBody>
      </p:sp>
      <p:sp>
        <p:nvSpPr>
          <p:cNvPr id="7" name="Slide Number Placeholder 5"/>
          <p:cNvSpPr>
            <a:spLocks noGrp="1"/>
          </p:cNvSpPr>
          <p:nvPr>
            <p:ph type="sldNum" sz="quarter" idx="14"/>
          </p:nvPr>
        </p:nvSpPr>
        <p:spPr/>
        <p:txBody>
          <a:bodyPr/>
          <a:lstStyle>
            <a:lvl1pPr>
              <a:defRPr>
                <a:solidFill>
                  <a:schemeClr val="tx1">
                    <a:lumMod val="75000"/>
                    <a:lumOff val="25000"/>
                  </a:schemeClr>
                </a:solidFill>
              </a:defRPr>
            </a:lvl1pPr>
          </a:lstStyle>
          <a:p>
            <a:pPr>
              <a:defRPr/>
            </a:pPr>
            <a:fld id="{BA4D05BE-A5A8-4D83-BF6E-65FCE94A14E4}"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CoverPage_Module">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2" cstate="print"/>
          <a:srcRect/>
          <a:stretch>
            <a:fillRect/>
          </a:stretch>
        </p:blipFill>
        <p:spPr bwMode="auto">
          <a:xfrm>
            <a:off x="0" y="6134100"/>
            <a:ext cx="9150350" cy="523875"/>
          </a:xfrm>
          <a:prstGeom prst="rect">
            <a:avLst/>
          </a:prstGeom>
          <a:noFill/>
          <a:ln w="9525">
            <a:noFill/>
            <a:miter lim="800000"/>
            <a:headEnd/>
            <a:tailEnd/>
          </a:ln>
        </p:spPr>
      </p:pic>
      <p:sp>
        <p:nvSpPr>
          <p:cNvPr id="2" name="Title 1"/>
          <p:cNvSpPr>
            <a:spLocks noGrp="1"/>
          </p:cNvSpPr>
          <p:nvPr>
            <p:ph type="ctrTitle"/>
          </p:nvPr>
        </p:nvSpPr>
        <p:spPr>
          <a:xfrm>
            <a:off x="685800" y="1143000"/>
            <a:ext cx="7772400" cy="688975"/>
          </a:xfrm>
        </p:spPr>
        <p:txBody>
          <a:bodyPr anchor="t"/>
          <a:lstStyle>
            <a:lvl1pPr>
              <a:defRPr sz="2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2438400"/>
            <a:ext cx="7086600" cy="2667000"/>
          </a:xfrm>
        </p:spPr>
        <p:txBody>
          <a:bodyPr/>
          <a:lstStyle>
            <a:lvl1pPr marL="0" indent="0" algn="l">
              <a:buNone/>
              <a:defRPr sz="200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Footer Placeholder 4"/>
          <p:cNvSpPr>
            <a:spLocks noGrp="1"/>
          </p:cNvSpPr>
          <p:nvPr>
            <p:ph type="ftr" sz="quarter" idx="10"/>
          </p:nvPr>
        </p:nvSpPr>
        <p:spPr/>
        <p:txBody>
          <a:bodyPr/>
          <a:lstStyle>
            <a:lvl1pPr>
              <a:defRPr/>
            </a:lvl1pPr>
          </a:lstStyle>
          <a:p>
            <a:pPr>
              <a:defRPr/>
            </a:pPr>
            <a:r>
              <a:rPr lang="en-US" dirty="0"/>
              <a:t>Virtualized Data Center - Networking</a:t>
            </a:r>
          </a:p>
        </p:txBody>
      </p:sp>
      <p:sp>
        <p:nvSpPr>
          <p:cNvPr id="7" name="Slide Number Placeholder 5"/>
          <p:cNvSpPr>
            <a:spLocks noGrp="1"/>
          </p:cNvSpPr>
          <p:nvPr>
            <p:ph type="sldNum" sz="quarter" idx="11"/>
          </p:nvPr>
        </p:nvSpPr>
        <p:spPr/>
        <p:txBody>
          <a:bodyPr/>
          <a:lstStyle>
            <a:lvl1pPr>
              <a:defRPr/>
            </a:lvl1pPr>
          </a:lstStyle>
          <a:p>
            <a:pPr>
              <a:defRPr/>
            </a:pPr>
            <a:fld id="{550CDAE9-9707-4120-A90B-FABB84BE074E}"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Page_Lesson_Topic">
    <p:spTree>
      <p:nvGrpSpPr>
        <p:cNvPr id="1" name=""/>
        <p:cNvGrpSpPr/>
        <p:nvPr/>
      </p:nvGrpSpPr>
      <p:grpSpPr>
        <a:xfrm>
          <a:off x="0" y="0"/>
          <a:ext cx="0" cy="0"/>
          <a:chOff x="0" y="0"/>
          <a:chExt cx="0" cy="0"/>
        </a:xfrm>
      </p:grpSpPr>
      <p:pic>
        <p:nvPicPr>
          <p:cNvPr id="5" name="Picture 8"/>
          <p:cNvPicPr>
            <a:picLocks noChangeAspect="1" noChangeArrowheads="1"/>
          </p:cNvPicPr>
          <p:nvPr userDrawn="1"/>
        </p:nvPicPr>
        <p:blipFill>
          <a:blip r:embed="rId2" cstate="print"/>
          <a:srcRect/>
          <a:stretch>
            <a:fillRect/>
          </a:stretch>
        </p:blipFill>
        <p:spPr bwMode="auto">
          <a:xfrm>
            <a:off x="0" y="6134100"/>
            <a:ext cx="9150350" cy="523875"/>
          </a:xfrm>
          <a:prstGeom prst="rect">
            <a:avLst/>
          </a:prstGeom>
          <a:noFill/>
          <a:ln w="9525">
            <a:noFill/>
            <a:miter lim="800000"/>
            <a:headEnd/>
            <a:tailEnd/>
          </a:ln>
        </p:spPr>
      </p:pic>
      <p:sp>
        <p:nvSpPr>
          <p:cNvPr id="2" name="Title 1"/>
          <p:cNvSpPr>
            <a:spLocks noGrp="1"/>
          </p:cNvSpPr>
          <p:nvPr>
            <p:ph type="ctrTitle"/>
          </p:nvPr>
        </p:nvSpPr>
        <p:spPr>
          <a:xfrm>
            <a:off x="685800" y="609600"/>
            <a:ext cx="6019800" cy="1219200"/>
          </a:xfrm>
        </p:spPr>
        <p:txBody>
          <a:bodyPr anchor="t"/>
          <a:lstStyle>
            <a:lvl1pPr>
              <a:defRPr sz="2600">
                <a:solidFill>
                  <a:schemeClr val="tx1">
                    <a:lumMod val="50000"/>
                    <a:lumOff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2590800"/>
            <a:ext cx="7086600" cy="2667000"/>
          </a:xfrm>
        </p:spPr>
        <p:txBody>
          <a:bodyPr/>
          <a:lstStyle>
            <a:lvl1pPr marL="0" indent="0" algn="l">
              <a:buNone/>
              <a:defRPr sz="200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Content Placeholder 8"/>
          <p:cNvSpPr>
            <a:spLocks noGrp="1"/>
          </p:cNvSpPr>
          <p:nvPr>
            <p:ph sz="quarter" idx="13"/>
          </p:nvPr>
        </p:nvSpPr>
        <p:spPr>
          <a:xfrm>
            <a:off x="685800" y="1981200"/>
            <a:ext cx="7772400" cy="457200"/>
          </a:xfrm>
        </p:spPr>
        <p:txBody>
          <a:bodyPr/>
          <a:lstStyle>
            <a:lvl1pPr>
              <a:buNone/>
              <a:defRPr>
                <a:solidFill>
                  <a:srgbClr val="2C95DD"/>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7" name="Footer Placeholder 4"/>
          <p:cNvSpPr>
            <a:spLocks noGrp="1"/>
          </p:cNvSpPr>
          <p:nvPr>
            <p:ph type="ftr" sz="quarter" idx="14"/>
          </p:nvPr>
        </p:nvSpPr>
        <p:spPr/>
        <p:txBody>
          <a:bodyPr/>
          <a:lstStyle>
            <a:lvl1pPr>
              <a:defRPr>
                <a:solidFill>
                  <a:schemeClr val="tx1">
                    <a:lumMod val="75000"/>
                    <a:lumOff val="25000"/>
                  </a:schemeClr>
                </a:solidFill>
              </a:defRPr>
            </a:lvl1pPr>
          </a:lstStyle>
          <a:p>
            <a:pPr>
              <a:defRPr/>
            </a:pPr>
            <a:r>
              <a:rPr lang="en-US" dirty="0"/>
              <a:t>Virtualized Data Center - Networking</a:t>
            </a:r>
          </a:p>
        </p:txBody>
      </p:sp>
      <p:sp>
        <p:nvSpPr>
          <p:cNvPr id="8" name="Slide Number Placeholder 5"/>
          <p:cNvSpPr>
            <a:spLocks noGrp="1"/>
          </p:cNvSpPr>
          <p:nvPr>
            <p:ph type="sldNum" sz="quarter" idx="15"/>
          </p:nvPr>
        </p:nvSpPr>
        <p:spPr/>
        <p:txBody>
          <a:bodyPr/>
          <a:lstStyle>
            <a:lvl1pPr>
              <a:defRPr>
                <a:solidFill>
                  <a:schemeClr val="tx1">
                    <a:lumMod val="75000"/>
                    <a:lumOff val="25000"/>
                  </a:schemeClr>
                </a:solidFill>
              </a:defRPr>
            </a:lvl1pPr>
          </a:lstStyle>
          <a:p>
            <a:pPr>
              <a:defRPr/>
            </a:pPr>
            <a:fld id="{E9C12BD9-86B3-4048-86CE-AC10D4E8430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CoverPage">
    <p:spTree>
      <p:nvGrpSpPr>
        <p:cNvPr id="1" name=""/>
        <p:cNvGrpSpPr/>
        <p:nvPr/>
      </p:nvGrpSpPr>
      <p:grpSpPr>
        <a:xfrm>
          <a:off x="0" y="0"/>
          <a:ext cx="0" cy="0"/>
          <a:chOff x="0" y="0"/>
          <a:chExt cx="0" cy="0"/>
        </a:xfrm>
      </p:grpSpPr>
      <p:sp>
        <p:nvSpPr>
          <p:cNvPr id="2" name="Title 1"/>
          <p:cNvSpPr>
            <a:spLocks noGrp="1"/>
          </p:cNvSpPr>
          <p:nvPr>
            <p:ph type="title"/>
          </p:nvPr>
        </p:nvSpPr>
        <p:spPr>
          <a:xfrm>
            <a:off x="1789113" y="1524000"/>
            <a:ext cx="6705600" cy="1362075"/>
          </a:xfrm>
          <a:ln>
            <a:solidFill>
              <a:srgbClr val="777777"/>
            </a:solidFill>
          </a:ln>
        </p:spPr>
        <p:txBody>
          <a:bodyPr anchor="t"/>
          <a:lstStyle>
            <a:lvl1pPr algn="l">
              <a:defRPr sz="3200" b="1"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828800" y="3048000"/>
            <a:ext cx="6705600" cy="1500187"/>
          </a:xfrm>
        </p:spPr>
        <p:txBody>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Two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914400"/>
            <a:ext cx="41148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0"/>
          </p:nvPr>
        </p:nvSpPr>
        <p:spPr>
          <a:xfrm>
            <a:off x="4648200" y="6629400"/>
            <a:ext cx="3962400" cy="228600"/>
          </a:xfrm>
        </p:spPr>
        <p:txBody>
          <a:bodyPr/>
          <a:lstStyle>
            <a:lvl1pPr>
              <a:defRPr/>
            </a:lvl1pPr>
          </a:lstStyle>
          <a:p>
            <a:pPr>
              <a:defRPr/>
            </a:pPr>
            <a:r>
              <a:rPr lang="en-US" dirty="0"/>
              <a:t>Virtualized Data Center - Networking</a:t>
            </a:r>
          </a:p>
        </p:txBody>
      </p:sp>
      <p:sp>
        <p:nvSpPr>
          <p:cNvPr id="6" name="Slide Number Placeholder 6"/>
          <p:cNvSpPr>
            <a:spLocks noGrp="1"/>
          </p:cNvSpPr>
          <p:nvPr>
            <p:ph type="sldNum" sz="quarter" idx="11"/>
          </p:nvPr>
        </p:nvSpPr>
        <p:spPr/>
        <p:txBody>
          <a:bodyPr/>
          <a:lstStyle>
            <a:lvl1pPr>
              <a:defRPr/>
            </a:lvl1pPr>
          </a:lstStyle>
          <a:p>
            <a:pPr>
              <a:defRPr/>
            </a:pPr>
            <a:fld id="{3D6A4D2E-BFDE-4579-B1E4-06245D6D649B}"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BulletsLeft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914400"/>
            <a:ext cx="4114800" cy="4953000"/>
          </a:xfrm>
        </p:spPr>
        <p:txBody>
          <a:bodyPr>
            <a:normAutofit/>
          </a:bodyPr>
          <a:lstStyle>
            <a:lvl1pPr>
              <a:buNone/>
              <a:defRPr/>
            </a:lvl1pPr>
          </a:lstStyle>
          <a:p>
            <a:pPr lvl="0"/>
            <a:r>
              <a:rPr lang="en-US" noProof="0" dirty="0"/>
              <a:t>Click icon to add picture</a:t>
            </a:r>
          </a:p>
        </p:txBody>
      </p:sp>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3"/>
          </p:nvPr>
        </p:nvSpPr>
        <p:spPr>
          <a:xfrm>
            <a:off x="4648200" y="6629400"/>
            <a:ext cx="3962400" cy="228600"/>
          </a:xfrm>
        </p:spPr>
        <p:txBody>
          <a:bodyPr/>
          <a:lstStyle>
            <a:lvl1pPr>
              <a:defRPr/>
            </a:lvl1pPr>
          </a:lstStyle>
          <a:p>
            <a:pPr>
              <a:defRPr/>
            </a:pPr>
            <a:r>
              <a:rPr lang="en-US" dirty="0"/>
              <a:t>Virtualized Data Center - Networking</a:t>
            </a:r>
          </a:p>
        </p:txBody>
      </p:sp>
      <p:sp>
        <p:nvSpPr>
          <p:cNvPr id="6" name="Slide Number Placeholder 6"/>
          <p:cNvSpPr>
            <a:spLocks noGrp="1"/>
          </p:cNvSpPr>
          <p:nvPr>
            <p:ph type="sldNum" sz="quarter" idx="14"/>
          </p:nvPr>
        </p:nvSpPr>
        <p:spPr/>
        <p:txBody>
          <a:bodyPr/>
          <a:lstStyle>
            <a:lvl1pPr>
              <a:defRPr/>
            </a:lvl1pPr>
          </a:lstStyle>
          <a:p>
            <a:pPr>
              <a:defRPr/>
            </a:pPr>
            <a:fld id="{F6773B01-4140-4737-A600-00C5477C65A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ulletsSurround_Picture">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3352800"/>
            <a:ext cx="4114800" cy="2514600"/>
          </a:xfrm>
        </p:spPr>
        <p:txBody>
          <a:bodyPr>
            <a:normAutofit/>
          </a:bodyPr>
          <a:lstStyle>
            <a:lvl1pPr>
              <a:buNone/>
              <a:defRPr/>
            </a:lvl1pPr>
          </a:lstStyle>
          <a:p>
            <a:pPr lvl="0"/>
            <a:r>
              <a:rPr lang="en-US" noProof="0" dirty="0"/>
              <a:t>Click icon to add picture</a:t>
            </a:r>
          </a:p>
        </p:txBody>
      </p:sp>
      <p:sp>
        <p:nvSpPr>
          <p:cNvPr id="3" name="Content Placeholder 2"/>
          <p:cNvSpPr>
            <a:spLocks noGrp="1"/>
          </p:cNvSpPr>
          <p:nvPr>
            <p:ph sz="half" idx="1"/>
          </p:nvPr>
        </p:nvSpPr>
        <p:spPr>
          <a:xfrm>
            <a:off x="304800" y="914401"/>
            <a:ext cx="8458200" cy="22860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04800" y="3352800"/>
            <a:ext cx="41910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4"/>
          </p:nvPr>
        </p:nvSpPr>
        <p:spPr>
          <a:xfrm>
            <a:off x="4648200" y="6629400"/>
            <a:ext cx="3962400" cy="228600"/>
          </a:xfrm>
        </p:spPr>
        <p:txBody>
          <a:bodyPr/>
          <a:lstStyle>
            <a:lvl1pPr>
              <a:defRPr/>
            </a:lvl1pPr>
          </a:lstStyle>
          <a:p>
            <a:pPr>
              <a:defRPr/>
            </a:pPr>
            <a:r>
              <a:rPr lang="en-US" dirty="0"/>
              <a:t>Virtualized Data Center - Networking</a:t>
            </a:r>
          </a:p>
        </p:txBody>
      </p:sp>
      <p:sp>
        <p:nvSpPr>
          <p:cNvPr id="8" name="Slide Number Placeholder 6"/>
          <p:cNvSpPr>
            <a:spLocks noGrp="1"/>
          </p:cNvSpPr>
          <p:nvPr>
            <p:ph type="sldNum" sz="quarter" idx="15"/>
          </p:nvPr>
        </p:nvSpPr>
        <p:spPr/>
        <p:txBody>
          <a:bodyPr/>
          <a:lstStyle>
            <a:lvl1pPr>
              <a:defRPr/>
            </a:lvl1pPr>
          </a:lstStyle>
          <a:p>
            <a:pPr>
              <a:defRPr/>
            </a:pPr>
            <a:fld id="{5D9EB8BF-1EF5-4796-9F63-213B6934CB3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04800" y="762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304800" y="914400"/>
            <a:ext cx="84582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419600" y="6629400"/>
            <a:ext cx="4191000" cy="228600"/>
          </a:xfrm>
          <a:prstGeom prst="rect">
            <a:avLst/>
          </a:prstGeom>
        </p:spPr>
        <p:txBody>
          <a:bodyPr vert="horz" lIns="91440" tIns="45720" rIns="91440" bIns="45720" rtlCol="0" anchor="b"/>
          <a:lstStyle>
            <a:lvl1pPr algn="r" fontAlgn="auto">
              <a:spcBef>
                <a:spcPts val="0"/>
              </a:spcBef>
              <a:spcAft>
                <a:spcPts val="0"/>
              </a:spcAft>
              <a:defRPr sz="1000" smtClean="0">
                <a:solidFill>
                  <a:schemeClr val="tx1">
                    <a:lumMod val="75000"/>
                    <a:lumOff val="25000"/>
                  </a:schemeClr>
                </a:solidFill>
                <a:latin typeface="Calibri" pitchFamily="34" charset="0"/>
                <a:cs typeface="+mn-cs"/>
              </a:defRPr>
            </a:lvl1pPr>
          </a:lstStyle>
          <a:p>
            <a:pPr>
              <a:defRPr/>
            </a:pPr>
            <a:r>
              <a:rPr lang="en-US" dirty="0"/>
              <a:t>Virtualized Data Center - Networking</a:t>
            </a:r>
          </a:p>
        </p:txBody>
      </p:sp>
      <p:sp>
        <p:nvSpPr>
          <p:cNvPr id="6" name="Slide Number Placeholder 5"/>
          <p:cNvSpPr>
            <a:spLocks noGrp="1"/>
          </p:cNvSpPr>
          <p:nvPr>
            <p:ph type="sldNum" sz="quarter" idx="4"/>
          </p:nvPr>
        </p:nvSpPr>
        <p:spPr>
          <a:xfrm>
            <a:off x="8686800" y="6629400"/>
            <a:ext cx="457200" cy="228600"/>
          </a:xfrm>
          <a:prstGeom prst="rect">
            <a:avLst/>
          </a:prstGeom>
        </p:spPr>
        <p:txBody>
          <a:bodyPr vert="horz" lIns="91440" tIns="45720" rIns="91440" bIns="45720" rtlCol="0" anchor="b"/>
          <a:lstStyle>
            <a:lvl1pPr algn="r" fontAlgn="auto">
              <a:spcBef>
                <a:spcPts val="0"/>
              </a:spcBef>
              <a:spcAft>
                <a:spcPts val="0"/>
              </a:spcAft>
              <a:defRPr sz="1000" smtClean="0">
                <a:solidFill>
                  <a:schemeClr val="tx1">
                    <a:lumMod val="75000"/>
                    <a:lumOff val="25000"/>
                  </a:schemeClr>
                </a:solidFill>
                <a:latin typeface="Calibri" pitchFamily="34" charset="0"/>
                <a:cs typeface="+mn-cs"/>
              </a:defRPr>
            </a:lvl1pPr>
          </a:lstStyle>
          <a:p>
            <a:pPr>
              <a:defRPr/>
            </a:pPr>
            <a:fld id="{2F0FE6C8-51A2-4AA8-BE8B-722D435E963D}" type="slidenum">
              <a:rPr lang="en-US"/>
              <a:pPr>
                <a:defRPr/>
              </a:pPr>
              <a:t>‹#›</a:t>
            </a:fld>
            <a:endParaRPr lang="en-US" dirty="0"/>
          </a:p>
        </p:txBody>
      </p:sp>
      <p:pic>
        <p:nvPicPr>
          <p:cNvPr id="1030" name="Picture 8"/>
          <p:cNvPicPr>
            <a:picLocks noChangeAspect="1" noChangeArrowheads="1"/>
          </p:cNvPicPr>
          <p:nvPr/>
        </p:nvPicPr>
        <p:blipFill>
          <a:blip r:embed="rId17" cstate="print"/>
          <a:srcRect/>
          <a:stretch>
            <a:fillRect/>
          </a:stretch>
        </p:blipFill>
        <p:spPr bwMode="auto">
          <a:xfrm>
            <a:off x="0" y="6134100"/>
            <a:ext cx="9150350" cy="523875"/>
          </a:xfrm>
          <a:prstGeom prst="rect">
            <a:avLst/>
          </a:prstGeom>
          <a:noFill/>
          <a:ln w="9525">
            <a:noFill/>
            <a:miter lim="800000"/>
            <a:headEnd/>
            <a:tailEnd/>
          </a:ln>
        </p:spPr>
      </p:pic>
      <p:sp>
        <p:nvSpPr>
          <p:cNvPr id="8" name="Rectangle 7"/>
          <p:cNvSpPr/>
          <p:nvPr/>
        </p:nvSpPr>
        <p:spPr>
          <a:xfrm>
            <a:off x="304800" y="6627813"/>
            <a:ext cx="3124200" cy="246062"/>
          </a:xfrm>
          <a:prstGeom prst="rect">
            <a:avLst/>
          </a:prstGeom>
        </p:spPr>
        <p:txBody>
          <a:bodyPr>
            <a:spAutoFit/>
          </a:bodyPr>
          <a:lstStyle/>
          <a:p>
            <a:pPr>
              <a:defRPr/>
            </a:pPr>
            <a:r>
              <a:rPr lang="en-US" sz="1000" dirty="0">
                <a:solidFill>
                  <a:schemeClr val="bg1">
                    <a:lumMod val="50000"/>
                  </a:schemeClr>
                </a:solidFill>
                <a:latin typeface="Calibri" pitchFamily="34" charset="0"/>
              </a:rPr>
              <a:t>Copyright © 2011 EMC Corporation. All Rights Reserved.</a:t>
            </a:r>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00" r:id="rId13"/>
    <p:sldLayoutId id="2147483814" r:id="rId14"/>
    <p:sldLayoutId id="2147483801" r:id="rId15"/>
  </p:sldLayoutIdLst>
  <p:hf hdr="0" dt="0"/>
  <p:txStyles>
    <p:titleStyle>
      <a:lvl1pPr algn="l" rtl="0" eaLnBrk="1" fontAlgn="base" hangingPunct="1">
        <a:spcBef>
          <a:spcPct val="0"/>
        </a:spcBef>
        <a:spcAft>
          <a:spcPct val="0"/>
        </a:spcAft>
        <a:defRPr sz="2800" kern="1200">
          <a:solidFill>
            <a:srgbClr val="2C95DD"/>
          </a:solidFill>
          <a:latin typeface="+mj-lt"/>
          <a:ea typeface="+mj-ea"/>
          <a:cs typeface="+mj-cs"/>
        </a:defRPr>
      </a:lvl1pPr>
      <a:lvl2pPr algn="l" rtl="0" eaLnBrk="1" fontAlgn="base" hangingPunct="1">
        <a:spcBef>
          <a:spcPct val="0"/>
        </a:spcBef>
        <a:spcAft>
          <a:spcPct val="0"/>
        </a:spcAft>
        <a:defRPr sz="2800">
          <a:solidFill>
            <a:srgbClr val="2C95DD"/>
          </a:solidFill>
          <a:latin typeface="MetaNormalLF-Roman" pitchFamily="34" charset="0"/>
          <a:cs typeface="Arial" charset="0"/>
        </a:defRPr>
      </a:lvl2pPr>
      <a:lvl3pPr algn="l" rtl="0" eaLnBrk="1" fontAlgn="base" hangingPunct="1">
        <a:spcBef>
          <a:spcPct val="0"/>
        </a:spcBef>
        <a:spcAft>
          <a:spcPct val="0"/>
        </a:spcAft>
        <a:defRPr sz="2800">
          <a:solidFill>
            <a:srgbClr val="2C95DD"/>
          </a:solidFill>
          <a:latin typeface="MetaNormalLF-Roman" pitchFamily="34" charset="0"/>
          <a:cs typeface="Arial" charset="0"/>
        </a:defRPr>
      </a:lvl3pPr>
      <a:lvl4pPr algn="l" rtl="0" eaLnBrk="1" fontAlgn="base" hangingPunct="1">
        <a:spcBef>
          <a:spcPct val="0"/>
        </a:spcBef>
        <a:spcAft>
          <a:spcPct val="0"/>
        </a:spcAft>
        <a:defRPr sz="2800">
          <a:solidFill>
            <a:srgbClr val="2C95DD"/>
          </a:solidFill>
          <a:latin typeface="MetaNormalLF-Roman" pitchFamily="34" charset="0"/>
          <a:cs typeface="Arial" charset="0"/>
        </a:defRPr>
      </a:lvl4pPr>
      <a:lvl5pPr algn="l" rtl="0" eaLnBrk="1" fontAlgn="base" hangingPunct="1">
        <a:spcBef>
          <a:spcPct val="0"/>
        </a:spcBef>
        <a:spcAft>
          <a:spcPct val="0"/>
        </a:spcAft>
        <a:defRPr sz="2800">
          <a:solidFill>
            <a:srgbClr val="2C95DD"/>
          </a:solidFill>
          <a:latin typeface="MetaNormalLF-Roman" pitchFamily="34" charset="0"/>
          <a:cs typeface="Arial" charset="0"/>
        </a:defRPr>
      </a:lvl5pPr>
      <a:lvl6pPr marL="457200" algn="l" rtl="0" eaLnBrk="1" fontAlgn="base" hangingPunct="1">
        <a:spcBef>
          <a:spcPct val="0"/>
        </a:spcBef>
        <a:spcAft>
          <a:spcPct val="0"/>
        </a:spcAft>
        <a:defRPr sz="2800">
          <a:solidFill>
            <a:srgbClr val="00B0F0"/>
          </a:solidFill>
          <a:latin typeface="MetaNormalLF-Roman" pitchFamily="34" charset="0"/>
          <a:cs typeface="Arial" charset="0"/>
        </a:defRPr>
      </a:lvl6pPr>
      <a:lvl7pPr marL="914400" algn="l" rtl="0" eaLnBrk="1" fontAlgn="base" hangingPunct="1">
        <a:spcBef>
          <a:spcPct val="0"/>
        </a:spcBef>
        <a:spcAft>
          <a:spcPct val="0"/>
        </a:spcAft>
        <a:defRPr sz="2800">
          <a:solidFill>
            <a:srgbClr val="00B0F0"/>
          </a:solidFill>
          <a:latin typeface="MetaNormalLF-Roman" pitchFamily="34" charset="0"/>
          <a:cs typeface="Arial" charset="0"/>
        </a:defRPr>
      </a:lvl7pPr>
      <a:lvl8pPr marL="1371600" algn="l" rtl="0" eaLnBrk="1" fontAlgn="base" hangingPunct="1">
        <a:spcBef>
          <a:spcPct val="0"/>
        </a:spcBef>
        <a:spcAft>
          <a:spcPct val="0"/>
        </a:spcAft>
        <a:defRPr sz="2800">
          <a:solidFill>
            <a:srgbClr val="00B0F0"/>
          </a:solidFill>
          <a:latin typeface="MetaNormalLF-Roman" pitchFamily="34" charset="0"/>
          <a:cs typeface="Arial" charset="0"/>
        </a:defRPr>
      </a:lvl8pPr>
      <a:lvl9pPr marL="1828800" algn="l" rtl="0" eaLnBrk="1" fontAlgn="base" hangingPunct="1">
        <a:spcBef>
          <a:spcPct val="0"/>
        </a:spcBef>
        <a:spcAft>
          <a:spcPct val="0"/>
        </a:spcAft>
        <a:defRPr sz="2800">
          <a:solidFill>
            <a:srgbClr val="00B0F0"/>
          </a:solidFill>
          <a:latin typeface="MetaNormalLF-Roman" pitchFamily="34" charset="0"/>
          <a:cs typeface="Arial" charset="0"/>
        </a:defRPr>
      </a:lvl9pPr>
    </p:titleStyle>
    <p:bodyStyle>
      <a:lvl1pPr marL="231775" indent="-231775" algn="l" rtl="0" eaLnBrk="1" fontAlgn="base" hangingPunct="1">
        <a:spcBef>
          <a:spcPct val="20000"/>
        </a:spcBef>
        <a:spcAft>
          <a:spcPct val="0"/>
        </a:spcAft>
        <a:buClr>
          <a:srgbClr val="92D050"/>
        </a:buClr>
        <a:buSzPct val="120000"/>
        <a:buFont typeface="Arial" charset="0"/>
        <a:buChar char="•"/>
        <a:defRPr sz="2400" kern="1200">
          <a:solidFill>
            <a:schemeClr val="bg2">
              <a:lumMod val="75000"/>
            </a:schemeClr>
          </a:solidFill>
          <a:latin typeface="Calibri" pitchFamily="34" charset="0"/>
          <a:ea typeface="+mn-ea"/>
          <a:cs typeface="+mn-cs"/>
        </a:defRPr>
      </a:lvl1pPr>
      <a:lvl2pPr marL="682625" indent="-341313" algn="l" rtl="0" eaLnBrk="1" fontAlgn="base" hangingPunct="1">
        <a:spcBef>
          <a:spcPct val="20000"/>
        </a:spcBef>
        <a:spcAft>
          <a:spcPct val="0"/>
        </a:spcAft>
        <a:buClr>
          <a:srgbClr val="FFC425"/>
        </a:buClr>
        <a:buSzPct val="90000"/>
        <a:buFont typeface="Webdings" pitchFamily="18" charset="2"/>
        <a:buChar char="4"/>
        <a:defRPr sz="2200" kern="1200">
          <a:solidFill>
            <a:schemeClr val="bg2">
              <a:lumMod val="75000"/>
            </a:schemeClr>
          </a:solidFill>
          <a:latin typeface="Calibri" pitchFamily="34" charset="0"/>
          <a:ea typeface="+mn-ea"/>
          <a:cs typeface="+mn-cs"/>
        </a:defRPr>
      </a:lvl2pPr>
      <a:lvl3pPr marL="1143000" indent="-338138" algn="l" rtl="0" eaLnBrk="1" fontAlgn="base" hangingPunct="1">
        <a:spcBef>
          <a:spcPct val="20000"/>
        </a:spcBef>
        <a:spcAft>
          <a:spcPct val="0"/>
        </a:spcAft>
        <a:buClr>
          <a:srgbClr val="B5761B"/>
        </a:buClr>
        <a:buSzPct val="90000"/>
        <a:buFont typeface="Webdings" pitchFamily="18" charset="2"/>
        <a:buChar char="8"/>
        <a:defRPr sz="2000" kern="1200">
          <a:solidFill>
            <a:schemeClr val="bg2">
              <a:lumMod val="75000"/>
            </a:schemeClr>
          </a:solidFill>
          <a:latin typeface="Calibri" pitchFamily="34" charset="0"/>
          <a:ea typeface="+mn-ea"/>
          <a:cs typeface="+mn-cs"/>
        </a:defRPr>
      </a:lvl3pPr>
      <a:lvl4pPr marL="1487488" indent="-231775" algn="l" rtl="0" eaLnBrk="1" fontAlgn="base" hangingPunct="1">
        <a:spcBef>
          <a:spcPct val="20000"/>
        </a:spcBef>
        <a:spcAft>
          <a:spcPct val="0"/>
        </a:spcAft>
        <a:buClr>
          <a:schemeClr val="tx2"/>
        </a:buClr>
        <a:buFont typeface="Wingdings" pitchFamily="2" charset="2"/>
        <a:buChar char="§"/>
        <a:defRPr kern="1200">
          <a:solidFill>
            <a:schemeClr val="bg2">
              <a:lumMod val="75000"/>
            </a:schemeClr>
          </a:solidFill>
          <a:latin typeface="Calibri" pitchFamily="34" charset="0"/>
          <a:ea typeface="+mn-ea"/>
          <a:cs typeface="+mn-cs"/>
        </a:defRPr>
      </a:lvl4pPr>
      <a:lvl5pPr marL="1828800" indent="-231775" algn="l" rtl="0" eaLnBrk="1" fontAlgn="base" hangingPunct="1">
        <a:spcBef>
          <a:spcPct val="20000"/>
        </a:spcBef>
        <a:spcAft>
          <a:spcPct val="0"/>
        </a:spcAft>
        <a:buClr>
          <a:srgbClr val="7030A0"/>
        </a:buClr>
        <a:buSzPct val="110000"/>
        <a:buFont typeface="Arial" charset="0"/>
        <a:buChar char="•"/>
        <a:defRPr kern="1200">
          <a:solidFill>
            <a:schemeClr val="bg2">
              <a:lumMod val="75000"/>
            </a:schemeClr>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4.png"/><Relationship Id="rId4" Type="http://schemas.openxmlformats.org/officeDocument/2006/relationships/image" Target="../media/image16.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7.png"/><Relationship Id="rId10" Type="http://schemas.openxmlformats.org/officeDocument/2006/relationships/image" Target="../media/image18.png"/><Relationship Id="rId4" Type="http://schemas.openxmlformats.org/officeDocument/2006/relationships/image" Target="../media/image16.png"/><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1.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8686800" y="6629400"/>
            <a:ext cx="457200" cy="228600"/>
          </a:xfrm>
        </p:spPr>
        <p:txBody>
          <a:bodyPr/>
          <a:lstStyle/>
          <a:p>
            <a:pPr>
              <a:defRPr/>
            </a:pPr>
            <a:fld id="{550CDAE9-9707-4120-A90B-FABB84BE074E}" type="slidenum">
              <a:rPr lang="en-US" smtClean="0"/>
              <a:pPr>
                <a:defRPr/>
              </a:pPr>
              <a:t>1</a:t>
            </a:fld>
            <a:endParaRPr lang="en-US" dirty="0"/>
          </a:p>
        </p:txBody>
      </p:sp>
      <p:sp>
        <p:nvSpPr>
          <p:cNvPr id="7" name="Title 5"/>
          <p:cNvSpPr>
            <a:spLocks noGrp="1"/>
          </p:cNvSpPr>
          <p:nvPr>
            <p:ph type="title"/>
          </p:nvPr>
        </p:nvSpPr>
        <p:spPr>
          <a:xfrm>
            <a:off x="1143000" y="2362200"/>
            <a:ext cx="6705600" cy="1905000"/>
          </a:xfrm>
          <a:ln>
            <a:noFill/>
          </a:ln>
        </p:spPr>
        <p:txBody>
          <a:bodyPr/>
          <a:lstStyle/>
          <a:p>
            <a:pPr algn="ctr"/>
            <a:r>
              <a:rPr lang="en-US" sz="5400" dirty="0"/>
              <a:t>NETWORK Virtualization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Line 78"/>
          <p:cNvSpPr>
            <a:spLocks noChangeShapeType="1"/>
          </p:cNvSpPr>
          <p:nvPr/>
        </p:nvSpPr>
        <p:spPr bwMode="auto">
          <a:xfrm flipH="1">
            <a:off x="1935480" y="4998720"/>
            <a:ext cx="1402080" cy="0"/>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131" name="Line 78"/>
          <p:cNvSpPr>
            <a:spLocks noChangeShapeType="1"/>
          </p:cNvSpPr>
          <p:nvPr/>
        </p:nvSpPr>
        <p:spPr bwMode="auto">
          <a:xfrm flipH="1">
            <a:off x="3749040" y="4907280"/>
            <a:ext cx="1402080" cy="0"/>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70" name="AutoShape 69"/>
          <p:cNvSpPr>
            <a:spLocks noChangeArrowheads="1"/>
          </p:cNvSpPr>
          <p:nvPr/>
        </p:nvSpPr>
        <p:spPr bwMode="auto">
          <a:xfrm>
            <a:off x="1752600" y="914400"/>
            <a:ext cx="5638800" cy="2819400"/>
          </a:xfrm>
          <a:prstGeom prst="roundRect">
            <a:avLst>
              <a:gd name="adj" fmla="val 7620"/>
            </a:avLst>
          </a:prstGeom>
          <a:solidFill>
            <a:srgbClr val="C0C0C0"/>
          </a:solidFill>
          <a:ln w="19050">
            <a:solidFill>
              <a:schemeClr val="tx1"/>
            </a:solidFill>
            <a:round/>
            <a:headEnd/>
            <a:tailEnd/>
          </a:ln>
        </p:spPr>
        <p:txBody>
          <a:bodyPr wrap="none" anchor="ctr"/>
          <a:lstStyle/>
          <a:p>
            <a:endParaRPr lang="en-US" dirty="0">
              <a:latin typeface="Calibri" pitchFamily="34" charset="0"/>
            </a:endParaRPr>
          </a:p>
        </p:txBody>
      </p:sp>
      <p:sp>
        <p:nvSpPr>
          <p:cNvPr id="2" name="Title 1"/>
          <p:cNvSpPr>
            <a:spLocks noGrp="1"/>
          </p:cNvSpPr>
          <p:nvPr>
            <p:ph type="title"/>
          </p:nvPr>
        </p:nvSpPr>
        <p:spPr/>
        <p:txBody>
          <a:bodyPr/>
          <a:lstStyle/>
          <a:p>
            <a:r>
              <a:rPr lang="en-US" dirty="0"/>
              <a:t>Network Connectivity and Traffic Flow: Example 1  </a:t>
            </a:r>
          </a:p>
        </p:txBody>
      </p:sp>
      <p:sp>
        <p:nvSpPr>
          <p:cNvPr id="77" name="Line 78"/>
          <p:cNvSpPr>
            <a:spLocks noChangeShapeType="1"/>
          </p:cNvSpPr>
          <p:nvPr/>
        </p:nvSpPr>
        <p:spPr bwMode="auto">
          <a:xfrm>
            <a:off x="2255520" y="2057400"/>
            <a:ext cx="1219200" cy="990600"/>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81" name="Text Box 92"/>
          <p:cNvSpPr txBox="1">
            <a:spLocks noChangeArrowheads="1"/>
          </p:cNvSpPr>
          <p:nvPr/>
        </p:nvSpPr>
        <p:spPr bwMode="auto">
          <a:xfrm>
            <a:off x="5676200" y="590788"/>
            <a:ext cx="1562800" cy="369332"/>
          </a:xfrm>
          <a:prstGeom prst="rect">
            <a:avLst/>
          </a:prstGeom>
          <a:noFill/>
          <a:ln w="9525">
            <a:noFill/>
            <a:miter lim="800000"/>
            <a:headEnd/>
            <a:tailEnd/>
          </a:ln>
        </p:spPr>
        <p:txBody>
          <a:bodyPr wrap="none">
            <a:spAutoFit/>
          </a:bodyPr>
          <a:lstStyle/>
          <a:p>
            <a:r>
              <a:rPr lang="en-US" dirty="0">
                <a:latin typeface="Calibri" pitchFamily="34" charset="0"/>
              </a:rPr>
              <a:t>Physical server</a:t>
            </a:r>
          </a:p>
        </p:txBody>
      </p:sp>
      <p:sp>
        <p:nvSpPr>
          <p:cNvPr id="99" name="Text Box 71"/>
          <p:cNvSpPr txBox="1">
            <a:spLocks noChangeArrowheads="1"/>
          </p:cNvSpPr>
          <p:nvPr/>
        </p:nvSpPr>
        <p:spPr bwMode="auto">
          <a:xfrm>
            <a:off x="2103120" y="3048000"/>
            <a:ext cx="1077283" cy="461665"/>
          </a:xfrm>
          <a:prstGeom prst="rect">
            <a:avLst/>
          </a:prstGeom>
          <a:noFill/>
          <a:ln w="9525">
            <a:noFill/>
            <a:miter lim="800000"/>
            <a:headEnd/>
            <a:tailEnd/>
          </a:ln>
        </p:spPr>
        <p:txBody>
          <a:bodyPr wrap="none">
            <a:spAutoFit/>
          </a:bodyPr>
          <a:lstStyle/>
          <a:p>
            <a:pPr algn="ctr"/>
            <a:r>
              <a:rPr lang="en-US" sz="1200" b="1" dirty="0">
                <a:latin typeface="Calibri" pitchFamily="34" charset="0"/>
              </a:rPr>
              <a:t>Virtual Switch</a:t>
            </a:r>
          </a:p>
          <a:p>
            <a:pPr algn="ctr"/>
            <a:r>
              <a:rPr lang="en-US" sz="1200" b="1" dirty="0">
                <a:latin typeface="Calibri" pitchFamily="34" charset="0"/>
              </a:rPr>
              <a:t>(Ethernet)</a:t>
            </a:r>
          </a:p>
        </p:txBody>
      </p:sp>
      <p:sp>
        <p:nvSpPr>
          <p:cNvPr id="105" name="Text Box 341"/>
          <p:cNvSpPr txBox="1">
            <a:spLocks noChangeArrowheads="1"/>
          </p:cNvSpPr>
          <p:nvPr/>
        </p:nvSpPr>
        <p:spPr bwMode="auto">
          <a:xfrm>
            <a:off x="3868420" y="3771900"/>
            <a:ext cx="406400" cy="214313"/>
          </a:xfrm>
          <a:prstGeom prst="rect">
            <a:avLst/>
          </a:prstGeom>
          <a:noFill/>
          <a:ln w="9525">
            <a:noFill/>
            <a:miter lim="800000"/>
            <a:headEnd/>
            <a:tailEnd/>
          </a:ln>
        </p:spPr>
        <p:txBody>
          <a:bodyPr>
            <a:spAutoFit/>
          </a:bodyPr>
          <a:lstStyle/>
          <a:p>
            <a:r>
              <a:rPr lang="en-US" sz="800" b="1" dirty="0">
                <a:latin typeface="Calibri" pitchFamily="34" charset="0"/>
              </a:rPr>
              <a:t>PNIC</a:t>
            </a:r>
          </a:p>
        </p:txBody>
      </p:sp>
      <p:sp>
        <p:nvSpPr>
          <p:cNvPr id="108" name="Line 78"/>
          <p:cNvSpPr>
            <a:spLocks noChangeShapeType="1"/>
          </p:cNvSpPr>
          <p:nvPr/>
        </p:nvSpPr>
        <p:spPr bwMode="auto">
          <a:xfrm flipH="1">
            <a:off x="3779520" y="2089150"/>
            <a:ext cx="931862" cy="958850"/>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110" name="Line 78"/>
          <p:cNvSpPr>
            <a:spLocks noChangeShapeType="1"/>
          </p:cNvSpPr>
          <p:nvPr/>
        </p:nvSpPr>
        <p:spPr bwMode="auto">
          <a:xfrm>
            <a:off x="3581400" y="2057401"/>
            <a:ext cx="0" cy="990600"/>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113" name="Line 78"/>
          <p:cNvSpPr>
            <a:spLocks noChangeShapeType="1"/>
          </p:cNvSpPr>
          <p:nvPr/>
        </p:nvSpPr>
        <p:spPr bwMode="auto">
          <a:xfrm flipH="1">
            <a:off x="3931920" y="2682240"/>
            <a:ext cx="1600200" cy="533400"/>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115" name="Line 79"/>
          <p:cNvSpPr>
            <a:spLocks noChangeShapeType="1"/>
          </p:cNvSpPr>
          <p:nvPr/>
        </p:nvSpPr>
        <p:spPr bwMode="auto">
          <a:xfrm>
            <a:off x="3581400" y="3200400"/>
            <a:ext cx="0" cy="533400"/>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125" name="Line 78"/>
          <p:cNvSpPr>
            <a:spLocks noChangeShapeType="1"/>
          </p:cNvSpPr>
          <p:nvPr/>
        </p:nvSpPr>
        <p:spPr bwMode="auto">
          <a:xfrm>
            <a:off x="3581400" y="3810000"/>
            <a:ext cx="0" cy="1143000"/>
          </a:xfrm>
          <a:prstGeom prst="line">
            <a:avLst/>
          </a:prstGeom>
          <a:noFill/>
          <a:ln w="25400">
            <a:solidFill>
              <a:schemeClr val="tx1"/>
            </a:solidFill>
            <a:round/>
            <a:headEnd/>
            <a:tailEnd/>
          </a:ln>
        </p:spPr>
        <p:txBody>
          <a:bodyPr/>
          <a:lstStyle/>
          <a:p>
            <a:endParaRPr lang="en-US" dirty="0">
              <a:latin typeface="Calibri" pitchFamily="34" charset="0"/>
            </a:endParaRPr>
          </a:p>
        </p:txBody>
      </p:sp>
      <p:pic>
        <p:nvPicPr>
          <p:cNvPr id="127" name="Picture 357" descr="ICON_NIC_Q308"/>
          <p:cNvPicPr>
            <a:picLocks noChangeAspect="1" noChangeArrowheads="1"/>
          </p:cNvPicPr>
          <p:nvPr/>
        </p:nvPicPr>
        <p:blipFill>
          <a:blip r:embed="rId3" cstate="print"/>
          <a:srcRect/>
          <a:stretch>
            <a:fillRect/>
          </a:stretch>
        </p:blipFill>
        <p:spPr bwMode="auto">
          <a:xfrm>
            <a:off x="3398520" y="3581400"/>
            <a:ext cx="528638" cy="419100"/>
          </a:xfrm>
          <a:prstGeom prst="rect">
            <a:avLst/>
          </a:prstGeom>
          <a:noFill/>
          <a:ln w="9525">
            <a:noFill/>
            <a:miter lim="800000"/>
            <a:headEnd/>
            <a:tailEnd/>
          </a:ln>
        </p:spPr>
      </p:pic>
      <p:sp>
        <p:nvSpPr>
          <p:cNvPr id="148" name="Text Box 59"/>
          <p:cNvSpPr txBox="1">
            <a:spLocks noChangeAspect="1" noChangeArrowheads="1"/>
          </p:cNvSpPr>
          <p:nvPr/>
        </p:nvSpPr>
        <p:spPr bwMode="auto">
          <a:xfrm>
            <a:off x="4023360" y="5880099"/>
            <a:ext cx="2773680" cy="270409"/>
          </a:xfrm>
          <a:prstGeom prst="rect">
            <a:avLst/>
          </a:prstGeom>
          <a:noFill/>
          <a:ln w="9525" algn="ctr">
            <a:noFill/>
            <a:miter lim="800000"/>
            <a:headEnd/>
            <a:tailEnd/>
          </a:ln>
        </p:spPr>
        <p:txBody>
          <a:bodyPr anchor="ctr"/>
          <a:lstStyle/>
          <a:p>
            <a:pPr algn="r" eaLnBrk="0" hangingPunct="0">
              <a:lnSpc>
                <a:spcPct val="85000"/>
              </a:lnSpc>
            </a:pPr>
            <a:r>
              <a:rPr lang="en-US" sz="1600" b="1" dirty="0">
                <a:latin typeface="Calibri" pitchFamily="34" charset="0"/>
              </a:rPr>
              <a:t>NAS/iSCSI Storage Array</a:t>
            </a:r>
          </a:p>
        </p:txBody>
      </p:sp>
      <p:grpSp>
        <p:nvGrpSpPr>
          <p:cNvPr id="130" name="Group 129"/>
          <p:cNvGrpSpPr/>
          <p:nvPr/>
        </p:nvGrpSpPr>
        <p:grpSpPr>
          <a:xfrm>
            <a:off x="5532120" y="1447800"/>
            <a:ext cx="1630680" cy="1600200"/>
            <a:chOff x="5334000" y="1752600"/>
            <a:chExt cx="2895600" cy="1258888"/>
          </a:xfrm>
        </p:grpSpPr>
        <p:sp>
          <p:nvSpPr>
            <p:cNvPr id="71" name="AutoShape 63"/>
            <p:cNvSpPr>
              <a:spLocks noChangeArrowheads="1"/>
            </p:cNvSpPr>
            <p:nvPr/>
          </p:nvSpPr>
          <p:spPr bwMode="auto">
            <a:xfrm>
              <a:off x="5334000" y="1752600"/>
              <a:ext cx="2895600" cy="1258888"/>
            </a:xfrm>
            <a:prstGeom prst="roundRect">
              <a:avLst>
                <a:gd name="adj" fmla="val 14037"/>
              </a:avLst>
            </a:prstGeom>
            <a:solidFill>
              <a:schemeClr val="accent1"/>
            </a:solidFill>
            <a:ln w="9525">
              <a:solidFill>
                <a:schemeClr val="tx1"/>
              </a:solidFill>
              <a:round/>
              <a:headEnd/>
              <a:tailEnd/>
            </a:ln>
          </p:spPr>
          <p:txBody>
            <a:bodyPr wrap="none" anchor="ctr"/>
            <a:lstStyle/>
            <a:p>
              <a:endParaRPr lang="en-US" dirty="0">
                <a:latin typeface="Calibri" pitchFamily="34" charset="0"/>
              </a:endParaRPr>
            </a:p>
          </p:txBody>
        </p:sp>
        <p:sp>
          <p:nvSpPr>
            <p:cNvPr id="72" name="Text Box 70"/>
            <p:cNvSpPr txBox="1">
              <a:spLocks noChangeArrowheads="1"/>
            </p:cNvSpPr>
            <p:nvPr/>
          </p:nvSpPr>
          <p:spPr bwMode="auto">
            <a:xfrm>
              <a:off x="5638801" y="2209799"/>
              <a:ext cx="2514600" cy="508473"/>
            </a:xfrm>
            <a:prstGeom prst="rect">
              <a:avLst/>
            </a:prstGeom>
            <a:noFill/>
            <a:ln w="9525">
              <a:noFill/>
              <a:miter lim="800000"/>
              <a:headEnd/>
              <a:tailEnd/>
            </a:ln>
          </p:spPr>
          <p:txBody>
            <a:bodyPr wrap="square">
              <a:spAutoFit/>
            </a:bodyPr>
            <a:lstStyle/>
            <a:p>
              <a:pPr algn="ctr"/>
              <a:r>
                <a:rPr lang="en-US" b="1" dirty="0">
                  <a:solidFill>
                    <a:schemeClr val="bg1"/>
                  </a:solidFill>
                  <a:latin typeface="Calibri" pitchFamily="34" charset="0"/>
                </a:rPr>
                <a:t>Hypervisor Kernel</a:t>
              </a:r>
            </a:p>
          </p:txBody>
        </p:sp>
      </p:grpSp>
      <p:pic>
        <p:nvPicPr>
          <p:cNvPr id="87" name="Picture 22" descr="IP Switch Icon.png"/>
          <p:cNvPicPr>
            <a:picLocks noChangeAspect="1"/>
          </p:cNvPicPr>
          <p:nvPr/>
        </p:nvPicPr>
        <p:blipFill>
          <a:blip r:embed="rId4" cstate="print">
            <a:duotone>
              <a:prstClr val="black"/>
              <a:schemeClr val="accent1">
                <a:tint val="45000"/>
                <a:satMod val="400000"/>
              </a:schemeClr>
            </a:duotone>
          </a:blip>
          <a:srcRect/>
          <a:stretch>
            <a:fillRect/>
          </a:stretch>
        </p:blipFill>
        <p:spPr bwMode="auto">
          <a:xfrm>
            <a:off x="3160395" y="2579688"/>
            <a:ext cx="1152525" cy="731837"/>
          </a:xfrm>
          <a:prstGeom prst="rect">
            <a:avLst/>
          </a:prstGeom>
          <a:noFill/>
          <a:ln w="9525">
            <a:noFill/>
            <a:miter lim="800000"/>
            <a:headEnd/>
            <a:tailEnd/>
          </a:ln>
        </p:spPr>
      </p:pic>
      <p:pic>
        <p:nvPicPr>
          <p:cNvPr id="79" name="Picture 99" descr="vm"/>
          <p:cNvPicPr>
            <a:picLocks noChangeAspect="1" noChangeArrowheads="1"/>
          </p:cNvPicPr>
          <p:nvPr/>
        </p:nvPicPr>
        <p:blipFill>
          <a:blip r:embed="rId5" cstate="print"/>
          <a:srcRect/>
          <a:stretch>
            <a:fillRect/>
          </a:stretch>
        </p:blipFill>
        <p:spPr bwMode="auto">
          <a:xfrm>
            <a:off x="1925320" y="1117600"/>
            <a:ext cx="712788" cy="914400"/>
          </a:xfrm>
          <a:prstGeom prst="rect">
            <a:avLst/>
          </a:prstGeom>
          <a:noFill/>
          <a:ln w="9525">
            <a:noFill/>
            <a:miter lim="800000"/>
            <a:headEnd/>
            <a:tailEnd/>
          </a:ln>
        </p:spPr>
      </p:pic>
      <p:pic>
        <p:nvPicPr>
          <p:cNvPr id="80" name="Picture 100" descr="vm"/>
          <p:cNvPicPr>
            <a:picLocks noChangeAspect="1" noChangeArrowheads="1"/>
          </p:cNvPicPr>
          <p:nvPr/>
        </p:nvPicPr>
        <p:blipFill>
          <a:blip r:embed="rId5" cstate="print"/>
          <a:srcRect/>
          <a:stretch>
            <a:fillRect/>
          </a:stretch>
        </p:blipFill>
        <p:spPr bwMode="auto">
          <a:xfrm>
            <a:off x="3226753" y="1143000"/>
            <a:ext cx="712787" cy="914400"/>
          </a:xfrm>
          <a:prstGeom prst="rect">
            <a:avLst/>
          </a:prstGeom>
          <a:noFill/>
          <a:ln w="9525">
            <a:noFill/>
            <a:miter lim="800000"/>
            <a:headEnd/>
            <a:tailEnd/>
          </a:ln>
        </p:spPr>
      </p:pic>
      <p:pic>
        <p:nvPicPr>
          <p:cNvPr id="88" name="Picture 104" descr="vm"/>
          <p:cNvPicPr>
            <a:picLocks noChangeAspect="1" noChangeArrowheads="1"/>
          </p:cNvPicPr>
          <p:nvPr/>
        </p:nvPicPr>
        <p:blipFill>
          <a:blip r:embed="rId5" cstate="print"/>
          <a:srcRect/>
          <a:stretch>
            <a:fillRect/>
          </a:stretch>
        </p:blipFill>
        <p:spPr bwMode="auto">
          <a:xfrm>
            <a:off x="4495800" y="1143000"/>
            <a:ext cx="712788" cy="914400"/>
          </a:xfrm>
          <a:prstGeom prst="rect">
            <a:avLst/>
          </a:prstGeom>
          <a:noFill/>
          <a:ln w="9525">
            <a:noFill/>
            <a:miter lim="800000"/>
            <a:headEnd/>
            <a:tailEnd/>
          </a:ln>
        </p:spPr>
      </p:pic>
      <p:sp>
        <p:nvSpPr>
          <p:cNvPr id="89" name="Text Box 110"/>
          <p:cNvSpPr txBox="1">
            <a:spLocks noChangeArrowheads="1"/>
          </p:cNvSpPr>
          <p:nvPr/>
        </p:nvSpPr>
        <p:spPr bwMode="auto">
          <a:xfrm>
            <a:off x="2077720" y="1765300"/>
            <a:ext cx="485775" cy="274638"/>
          </a:xfrm>
          <a:prstGeom prst="rect">
            <a:avLst/>
          </a:prstGeom>
          <a:noFill/>
          <a:ln w="9525">
            <a:noFill/>
            <a:miter lim="800000"/>
            <a:headEnd/>
            <a:tailEnd/>
          </a:ln>
        </p:spPr>
        <p:txBody>
          <a:bodyPr wrap="none">
            <a:spAutoFit/>
          </a:bodyPr>
          <a:lstStyle/>
          <a:p>
            <a:r>
              <a:rPr lang="en-US" sz="1200" b="1" dirty="0">
                <a:solidFill>
                  <a:schemeClr val="bg1"/>
                </a:solidFill>
                <a:latin typeface="Calibri" pitchFamily="34" charset="0"/>
              </a:rPr>
              <a:t>VM1</a:t>
            </a:r>
          </a:p>
        </p:txBody>
      </p:sp>
      <p:pic>
        <p:nvPicPr>
          <p:cNvPr id="90" name="Picture 357" descr="ICON_NIC_Q308"/>
          <p:cNvPicPr>
            <a:picLocks noChangeAspect="1" noChangeArrowheads="1"/>
          </p:cNvPicPr>
          <p:nvPr/>
        </p:nvPicPr>
        <p:blipFill>
          <a:blip r:embed="rId6" cstate="print"/>
          <a:srcRect/>
          <a:stretch>
            <a:fillRect/>
          </a:stretch>
        </p:blipFill>
        <p:spPr bwMode="auto">
          <a:xfrm>
            <a:off x="2069783" y="1889125"/>
            <a:ext cx="338137" cy="268288"/>
          </a:xfrm>
          <a:prstGeom prst="rect">
            <a:avLst/>
          </a:prstGeom>
          <a:noFill/>
          <a:ln w="9525">
            <a:noFill/>
            <a:miter lim="800000"/>
            <a:headEnd/>
            <a:tailEnd/>
          </a:ln>
        </p:spPr>
      </p:pic>
      <p:sp>
        <p:nvSpPr>
          <p:cNvPr id="91" name="Text Box 111"/>
          <p:cNvSpPr txBox="1">
            <a:spLocks noChangeArrowheads="1"/>
          </p:cNvSpPr>
          <p:nvPr/>
        </p:nvSpPr>
        <p:spPr bwMode="auto">
          <a:xfrm>
            <a:off x="3377565" y="1795463"/>
            <a:ext cx="485775" cy="274637"/>
          </a:xfrm>
          <a:prstGeom prst="rect">
            <a:avLst/>
          </a:prstGeom>
          <a:noFill/>
          <a:ln w="9525">
            <a:noFill/>
            <a:miter lim="800000"/>
            <a:headEnd/>
            <a:tailEnd/>
          </a:ln>
        </p:spPr>
        <p:txBody>
          <a:bodyPr wrap="none">
            <a:spAutoFit/>
          </a:bodyPr>
          <a:lstStyle/>
          <a:p>
            <a:r>
              <a:rPr lang="en-US" sz="1200" b="1" dirty="0">
                <a:solidFill>
                  <a:schemeClr val="bg1"/>
                </a:solidFill>
                <a:latin typeface="Calibri" pitchFamily="34" charset="0"/>
              </a:rPr>
              <a:t>VM2</a:t>
            </a:r>
          </a:p>
        </p:txBody>
      </p:sp>
      <p:sp>
        <p:nvSpPr>
          <p:cNvPr id="92" name="Text Box 112"/>
          <p:cNvSpPr txBox="1">
            <a:spLocks noChangeArrowheads="1"/>
          </p:cNvSpPr>
          <p:nvPr/>
        </p:nvSpPr>
        <p:spPr bwMode="auto">
          <a:xfrm>
            <a:off x="4635500" y="1790700"/>
            <a:ext cx="485775" cy="274638"/>
          </a:xfrm>
          <a:prstGeom prst="rect">
            <a:avLst/>
          </a:prstGeom>
          <a:noFill/>
          <a:ln w="9525">
            <a:noFill/>
            <a:miter lim="800000"/>
            <a:headEnd/>
            <a:tailEnd/>
          </a:ln>
        </p:spPr>
        <p:txBody>
          <a:bodyPr wrap="none">
            <a:spAutoFit/>
          </a:bodyPr>
          <a:lstStyle/>
          <a:p>
            <a:r>
              <a:rPr lang="en-US" sz="1200" b="1" dirty="0">
                <a:solidFill>
                  <a:schemeClr val="bg1"/>
                </a:solidFill>
                <a:latin typeface="Calibri" pitchFamily="34" charset="0"/>
              </a:rPr>
              <a:t>VM3</a:t>
            </a:r>
          </a:p>
        </p:txBody>
      </p:sp>
      <p:sp>
        <p:nvSpPr>
          <p:cNvPr id="94" name="Text Box 341"/>
          <p:cNvSpPr txBox="1">
            <a:spLocks noChangeArrowheads="1"/>
          </p:cNvSpPr>
          <p:nvPr/>
        </p:nvSpPr>
        <p:spPr bwMode="auto">
          <a:xfrm>
            <a:off x="2382520" y="1981200"/>
            <a:ext cx="406400" cy="214313"/>
          </a:xfrm>
          <a:prstGeom prst="rect">
            <a:avLst/>
          </a:prstGeom>
          <a:noFill/>
          <a:ln w="9525">
            <a:noFill/>
            <a:miter lim="800000"/>
            <a:headEnd/>
            <a:tailEnd/>
          </a:ln>
        </p:spPr>
        <p:txBody>
          <a:bodyPr>
            <a:spAutoFit/>
          </a:bodyPr>
          <a:lstStyle/>
          <a:p>
            <a:r>
              <a:rPr lang="en-US" sz="800" b="1" dirty="0">
                <a:latin typeface="Calibri" pitchFamily="34" charset="0"/>
              </a:rPr>
              <a:t>VNIC</a:t>
            </a:r>
          </a:p>
        </p:txBody>
      </p:sp>
      <p:sp>
        <p:nvSpPr>
          <p:cNvPr id="95" name="Text Box 341"/>
          <p:cNvSpPr txBox="1">
            <a:spLocks noChangeArrowheads="1"/>
          </p:cNvSpPr>
          <p:nvPr/>
        </p:nvSpPr>
        <p:spPr bwMode="auto">
          <a:xfrm>
            <a:off x="3647440" y="2006600"/>
            <a:ext cx="406400" cy="214313"/>
          </a:xfrm>
          <a:prstGeom prst="rect">
            <a:avLst/>
          </a:prstGeom>
          <a:noFill/>
          <a:ln w="9525">
            <a:noFill/>
            <a:miter lim="800000"/>
            <a:headEnd/>
            <a:tailEnd/>
          </a:ln>
        </p:spPr>
        <p:txBody>
          <a:bodyPr>
            <a:spAutoFit/>
          </a:bodyPr>
          <a:lstStyle/>
          <a:p>
            <a:r>
              <a:rPr lang="en-US" sz="800" b="1" dirty="0">
                <a:latin typeface="Calibri" pitchFamily="34" charset="0"/>
              </a:rPr>
              <a:t>VNIC</a:t>
            </a:r>
          </a:p>
        </p:txBody>
      </p:sp>
      <p:pic>
        <p:nvPicPr>
          <p:cNvPr id="109" name="Picture 357" descr="ICON_NIC_Q308"/>
          <p:cNvPicPr>
            <a:picLocks noChangeAspect="1" noChangeArrowheads="1"/>
          </p:cNvPicPr>
          <p:nvPr/>
        </p:nvPicPr>
        <p:blipFill>
          <a:blip r:embed="rId6" cstate="print"/>
          <a:srcRect/>
          <a:stretch>
            <a:fillRect/>
          </a:stretch>
        </p:blipFill>
        <p:spPr bwMode="auto">
          <a:xfrm>
            <a:off x="3360103" y="1917700"/>
            <a:ext cx="338137" cy="268288"/>
          </a:xfrm>
          <a:prstGeom prst="rect">
            <a:avLst/>
          </a:prstGeom>
          <a:noFill/>
          <a:ln w="9525">
            <a:noFill/>
            <a:miter lim="800000"/>
            <a:headEnd/>
            <a:tailEnd/>
          </a:ln>
        </p:spPr>
      </p:pic>
      <p:pic>
        <p:nvPicPr>
          <p:cNvPr id="112" name="Picture 357" descr="ICON_NIC_Q308"/>
          <p:cNvPicPr>
            <a:picLocks noChangeAspect="1" noChangeArrowheads="1"/>
          </p:cNvPicPr>
          <p:nvPr/>
        </p:nvPicPr>
        <p:blipFill>
          <a:blip r:embed="rId6" cstate="print"/>
          <a:srcRect/>
          <a:stretch>
            <a:fillRect/>
          </a:stretch>
        </p:blipFill>
        <p:spPr bwMode="auto">
          <a:xfrm>
            <a:off x="4611370" y="1917700"/>
            <a:ext cx="338138" cy="268288"/>
          </a:xfrm>
          <a:prstGeom prst="rect">
            <a:avLst/>
          </a:prstGeom>
          <a:noFill/>
          <a:ln w="9525">
            <a:noFill/>
            <a:miter lim="800000"/>
            <a:headEnd/>
            <a:tailEnd/>
          </a:ln>
        </p:spPr>
      </p:pic>
      <p:sp>
        <p:nvSpPr>
          <p:cNvPr id="75" name="Text Box 341"/>
          <p:cNvSpPr txBox="1">
            <a:spLocks noChangeArrowheads="1"/>
          </p:cNvSpPr>
          <p:nvPr/>
        </p:nvSpPr>
        <p:spPr bwMode="auto">
          <a:xfrm>
            <a:off x="4897120" y="2011680"/>
            <a:ext cx="406400" cy="214313"/>
          </a:xfrm>
          <a:prstGeom prst="rect">
            <a:avLst/>
          </a:prstGeom>
          <a:noFill/>
          <a:ln w="9525">
            <a:noFill/>
            <a:miter lim="800000"/>
            <a:headEnd/>
            <a:tailEnd/>
          </a:ln>
        </p:spPr>
        <p:txBody>
          <a:bodyPr>
            <a:spAutoFit/>
          </a:bodyPr>
          <a:lstStyle/>
          <a:p>
            <a:r>
              <a:rPr lang="en-US" sz="800" b="1" dirty="0">
                <a:latin typeface="Calibri" pitchFamily="34" charset="0"/>
              </a:rPr>
              <a:t>VNIC</a:t>
            </a:r>
          </a:p>
        </p:txBody>
      </p:sp>
      <p:pic>
        <p:nvPicPr>
          <p:cNvPr id="133" name="Picture 132" descr="Storage Array_Tall.png"/>
          <p:cNvPicPr>
            <a:picLocks noChangeAspect="1"/>
          </p:cNvPicPr>
          <p:nvPr/>
        </p:nvPicPr>
        <p:blipFill>
          <a:blip r:embed="rId7" cstate="print"/>
          <a:stretch>
            <a:fillRect/>
          </a:stretch>
        </p:blipFill>
        <p:spPr>
          <a:xfrm>
            <a:off x="5126951" y="4356100"/>
            <a:ext cx="679489" cy="1447800"/>
          </a:xfrm>
          <a:prstGeom prst="rect">
            <a:avLst/>
          </a:prstGeom>
        </p:spPr>
      </p:pic>
      <p:sp>
        <p:nvSpPr>
          <p:cNvPr id="134" name="Text Box 71"/>
          <p:cNvSpPr txBox="1">
            <a:spLocks noChangeArrowheads="1"/>
          </p:cNvSpPr>
          <p:nvPr/>
        </p:nvSpPr>
        <p:spPr bwMode="auto">
          <a:xfrm>
            <a:off x="3080249" y="5148739"/>
            <a:ext cx="998991" cy="400110"/>
          </a:xfrm>
          <a:prstGeom prst="rect">
            <a:avLst/>
          </a:prstGeom>
          <a:noFill/>
          <a:ln w="9525">
            <a:noFill/>
            <a:miter lim="800000"/>
            <a:headEnd/>
            <a:tailEnd/>
          </a:ln>
        </p:spPr>
        <p:txBody>
          <a:bodyPr wrap="none">
            <a:spAutoFit/>
          </a:bodyPr>
          <a:lstStyle/>
          <a:p>
            <a:pPr algn="ctr"/>
            <a:r>
              <a:rPr lang="en-US" sz="1000" b="1" dirty="0">
                <a:latin typeface="Calibri" pitchFamily="34" charset="0"/>
              </a:rPr>
              <a:t>Physical Switch</a:t>
            </a:r>
          </a:p>
          <a:p>
            <a:pPr algn="ctr"/>
            <a:r>
              <a:rPr lang="en-US" sz="1000" b="1" dirty="0">
                <a:latin typeface="Calibri" pitchFamily="34" charset="0"/>
              </a:rPr>
              <a:t>(Ethernet)</a:t>
            </a:r>
          </a:p>
        </p:txBody>
      </p:sp>
      <p:pic>
        <p:nvPicPr>
          <p:cNvPr id="150" name="Picture 149" descr="IP Switch Icon.png"/>
          <p:cNvPicPr>
            <a:picLocks noChangeAspect="1"/>
          </p:cNvPicPr>
          <p:nvPr/>
        </p:nvPicPr>
        <p:blipFill>
          <a:blip r:embed="rId4" cstate="print"/>
          <a:stretch>
            <a:fillRect/>
          </a:stretch>
        </p:blipFill>
        <p:spPr>
          <a:xfrm>
            <a:off x="3150711" y="4384040"/>
            <a:ext cx="1152049" cy="731460"/>
          </a:xfrm>
          <a:prstGeom prst="rect">
            <a:avLst/>
          </a:prstGeom>
        </p:spPr>
      </p:pic>
      <p:sp>
        <p:nvSpPr>
          <p:cNvPr id="39" name="Rectangular Callout 38"/>
          <p:cNvSpPr/>
          <p:nvPr/>
        </p:nvSpPr>
        <p:spPr>
          <a:xfrm>
            <a:off x="198120" y="2987040"/>
            <a:ext cx="1478280" cy="1371600"/>
          </a:xfrm>
          <a:prstGeom prst="wedgeRectCallout">
            <a:avLst>
              <a:gd name="adj1" fmla="val 175173"/>
              <a:gd name="adj2" fmla="val 45196"/>
            </a:avLst>
          </a:prstGeom>
        </p:spPr>
        <p:style>
          <a:lnRef idx="2">
            <a:schemeClr val="dk1"/>
          </a:lnRef>
          <a:fillRef idx="1">
            <a:schemeClr val="lt1"/>
          </a:fillRef>
          <a:effectRef idx="0">
            <a:schemeClr val="dk1"/>
          </a:effectRef>
          <a:fontRef idx="minor">
            <a:schemeClr val="dk1"/>
          </a:fontRef>
        </p:style>
        <p:txBody>
          <a:bodyPr rtlCol="0" anchor="ctr"/>
          <a:lstStyle/>
          <a:p>
            <a:pPr marL="122238" indent="-122238"/>
            <a:r>
              <a:rPr lang="en-US" sz="1600" b="1" dirty="0">
                <a:latin typeface="Calibri" pitchFamily="34" charset="0"/>
              </a:rPr>
              <a:t>Traffic type:</a:t>
            </a:r>
          </a:p>
          <a:p>
            <a:pPr marL="122238" indent="-122238">
              <a:buFont typeface="Arial" pitchFamily="34" charset="0"/>
              <a:buChar char="•"/>
            </a:pPr>
            <a:r>
              <a:rPr lang="en-US" sz="1600" dirty="0">
                <a:latin typeface="Calibri" pitchFamily="34" charset="0"/>
              </a:rPr>
              <a:t>VM</a:t>
            </a:r>
          </a:p>
          <a:p>
            <a:pPr marL="122238" indent="-122238">
              <a:buFont typeface="Arial" pitchFamily="34" charset="0"/>
              <a:buChar char="•"/>
            </a:pPr>
            <a:r>
              <a:rPr lang="en-US" sz="1600" dirty="0">
                <a:latin typeface="Calibri" pitchFamily="34" charset="0"/>
              </a:rPr>
              <a:t>Management  </a:t>
            </a:r>
          </a:p>
          <a:p>
            <a:pPr marL="122238" indent="-122238">
              <a:buFont typeface="Arial" pitchFamily="34" charset="0"/>
              <a:buChar char="•"/>
            </a:pPr>
            <a:r>
              <a:rPr lang="en-US" sz="1600" dirty="0">
                <a:latin typeface="Calibri" pitchFamily="34" charset="0"/>
              </a:rPr>
              <a:t>IP storage </a:t>
            </a:r>
          </a:p>
          <a:p>
            <a:pPr marL="122238" indent="-122238">
              <a:buFont typeface="Arial" pitchFamily="34" charset="0"/>
              <a:buChar char="•"/>
            </a:pPr>
            <a:r>
              <a:rPr lang="en-US" sz="1600" dirty="0">
                <a:latin typeface="Calibri" pitchFamily="34" charset="0"/>
              </a:rPr>
              <a:t>VM migration</a:t>
            </a:r>
          </a:p>
        </p:txBody>
      </p:sp>
      <p:sp>
        <p:nvSpPr>
          <p:cNvPr id="40" name="Rectangular Callout 39"/>
          <p:cNvSpPr/>
          <p:nvPr/>
        </p:nvSpPr>
        <p:spPr>
          <a:xfrm>
            <a:off x="7086600" y="4038600"/>
            <a:ext cx="1478280" cy="1219200"/>
          </a:xfrm>
          <a:prstGeom prst="wedgeRectCallout">
            <a:avLst>
              <a:gd name="adj1" fmla="val -189088"/>
              <a:gd name="adj2" fmla="val -136100"/>
            </a:avLst>
          </a:prstGeom>
        </p:spPr>
        <p:style>
          <a:lnRef idx="2">
            <a:schemeClr val="dk1"/>
          </a:lnRef>
          <a:fillRef idx="1">
            <a:schemeClr val="lt1"/>
          </a:fillRef>
          <a:effectRef idx="0">
            <a:schemeClr val="dk1"/>
          </a:effectRef>
          <a:fontRef idx="minor">
            <a:schemeClr val="dk1"/>
          </a:fontRef>
        </p:style>
        <p:txBody>
          <a:bodyPr rtlCol="0" anchor="ctr"/>
          <a:lstStyle/>
          <a:p>
            <a:pPr marL="122238" indent="-122238"/>
            <a:r>
              <a:rPr lang="en-US" sz="1600" b="1" dirty="0">
                <a:latin typeface="Calibri" pitchFamily="34" charset="0"/>
              </a:rPr>
              <a:t>Traffic type:</a:t>
            </a:r>
          </a:p>
          <a:p>
            <a:pPr marL="122238" indent="-122238">
              <a:buFont typeface="Arial" pitchFamily="34" charset="0"/>
              <a:buChar char="•"/>
            </a:pPr>
            <a:r>
              <a:rPr lang="en-US" sz="1600" dirty="0">
                <a:latin typeface="Calibri" pitchFamily="34" charset="0"/>
              </a:rPr>
              <a:t>Management  </a:t>
            </a:r>
          </a:p>
          <a:p>
            <a:pPr marL="122238" indent="-122238">
              <a:buFont typeface="Arial" pitchFamily="34" charset="0"/>
              <a:buChar char="•"/>
            </a:pPr>
            <a:r>
              <a:rPr lang="en-US" sz="1600" dirty="0">
                <a:latin typeface="Calibri" pitchFamily="34" charset="0"/>
              </a:rPr>
              <a:t>IP storage </a:t>
            </a:r>
          </a:p>
          <a:p>
            <a:pPr marL="122238" indent="-122238">
              <a:buFont typeface="Arial" pitchFamily="34" charset="0"/>
              <a:buChar char="•"/>
            </a:pPr>
            <a:r>
              <a:rPr lang="en-US" sz="1600" dirty="0">
                <a:latin typeface="Calibri" pitchFamily="34" charset="0"/>
              </a:rPr>
              <a:t>VM migration</a:t>
            </a:r>
          </a:p>
        </p:txBody>
      </p:sp>
      <p:sp>
        <p:nvSpPr>
          <p:cNvPr id="41" name="Rectangular Callout 40"/>
          <p:cNvSpPr/>
          <p:nvPr/>
        </p:nvSpPr>
        <p:spPr>
          <a:xfrm>
            <a:off x="228600" y="1905000"/>
            <a:ext cx="1295400" cy="548640"/>
          </a:xfrm>
          <a:prstGeom prst="wedgeRectCallout">
            <a:avLst>
              <a:gd name="adj1" fmla="val 132545"/>
              <a:gd name="adj2" fmla="val 58061"/>
            </a:avLst>
          </a:prstGeom>
        </p:spPr>
        <p:style>
          <a:lnRef idx="2">
            <a:schemeClr val="dk1"/>
          </a:lnRef>
          <a:fillRef idx="1">
            <a:schemeClr val="lt1"/>
          </a:fillRef>
          <a:effectRef idx="0">
            <a:schemeClr val="dk1"/>
          </a:effectRef>
          <a:fontRef idx="minor">
            <a:schemeClr val="dk1"/>
          </a:fontRef>
        </p:style>
        <p:txBody>
          <a:bodyPr rtlCol="0" anchor="ctr"/>
          <a:lstStyle/>
          <a:p>
            <a:pPr marL="122238" indent="-122238"/>
            <a:r>
              <a:rPr lang="en-US" sz="1600" b="1" dirty="0">
                <a:latin typeface="Calibri" pitchFamily="34" charset="0"/>
              </a:rPr>
              <a:t>Traffic type:</a:t>
            </a:r>
          </a:p>
          <a:p>
            <a:pPr marL="122238" indent="-122238">
              <a:buFont typeface="Arial" pitchFamily="34" charset="0"/>
              <a:buChar char="•"/>
            </a:pPr>
            <a:r>
              <a:rPr lang="en-US" sz="1600" dirty="0">
                <a:latin typeface="Calibri" pitchFamily="34" charset="0"/>
              </a:rPr>
              <a:t>VM</a:t>
            </a:r>
          </a:p>
        </p:txBody>
      </p:sp>
      <p:grpSp>
        <p:nvGrpSpPr>
          <p:cNvPr id="47" name="Group 46"/>
          <p:cNvGrpSpPr/>
          <p:nvPr/>
        </p:nvGrpSpPr>
        <p:grpSpPr>
          <a:xfrm>
            <a:off x="-10160" y="4572000"/>
            <a:ext cx="3027680" cy="1594104"/>
            <a:chOff x="-86360" y="4572000"/>
            <a:chExt cx="3027680" cy="1594104"/>
          </a:xfrm>
        </p:grpSpPr>
        <p:sp>
          <p:nvSpPr>
            <p:cNvPr id="42" name="Rectangle 41"/>
            <p:cNvSpPr/>
            <p:nvPr/>
          </p:nvSpPr>
          <p:spPr>
            <a:xfrm>
              <a:off x="116840" y="4572000"/>
              <a:ext cx="2743200" cy="1447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pic>
          <p:nvPicPr>
            <p:cNvPr id="43" name="Picture 42" descr="Monitor_Browser.png"/>
            <p:cNvPicPr>
              <a:picLocks noChangeAspect="1"/>
            </p:cNvPicPr>
            <p:nvPr/>
          </p:nvPicPr>
          <p:blipFill>
            <a:blip r:embed="rId8" cstate="print"/>
            <a:stretch>
              <a:fillRect/>
            </a:stretch>
          </p:blipFill>
          <p:spPr>
            <a:xfrm>
              <a:off x="285562" y="5117592"/>
              <a:ext cx="710118" cy="613369"/>
            </a:xfrm>
            <a:prstGeom prst="rect">
              <a:avLst/>
            </a:prstGeom>
          </p:spPr>
        </p:pic>
        <p:sp>
          <p:nvSpPr>
            <p:cNvPr id="44" name="Text Box 62"/>
            <p:cNvSpPr txBox="1">
              <a:spLocks noChangeAspect="1" noChangeArrowheads="1"/>
            </p:cNvSpPr>
            <p:nvPr/>
          </p:nvSpPr>
          <p:spPr bwMode="auto">
            <a:xfrm>
              <a:off x="-86360" y="5660136"/>
              <a:ext cx="1447800" cy="396240"/>
            </a:xfrm>
            <a:prstGeom prst="rect">
              <a:avLst/>
            </a:prstGeom>
            <a:noFill/>
            <a:ln w="9525" algn="ctr">
              <a:noFill/>
              <a:miter lim="800000"/>
              <a:headEnd/>
              <a:tailEnd/>
            </a:ln>
          </p:spPr>
          <p:txBody>
            <a:bodyPr anchor="ctr"/>
            <a:lstStyle/>
            <a:p>
              <a:pPr algn="ctr" eaLnBrk="0" hangingPunct="0"/>
              <a:r>
                <a:rPr lang="en-US" sz="1400" b="1" dirty="0">
                  <a:latin typeface="Calibri" pitchFamily="34" charset="0"/>
                </a:rPr>
                <a:t>Clients</a:t>
              </a:r>
              <a:endParaRPr lang="en-US" sz="1100" b="1" i="1" dirty="0">
                <a:latin typeface="Calibri" pitchFamily="34" charset="0"/>
              </a:endParaRPr>
            </a:p>
          </p:txBody>
        </p:sp>
        <p:pic>
          <p:nvPicPr>
            <p:cNvPr id="45" name="Picture 44" descr="Tape Array_Tall.png"/>
            <p:cNvPicPr>
              <a:picLocks noChangeAspect="1"/>
            </p:cNvPicPr>
            <p:nvPr/>
          </p:nvPicPr>
          <p:blipFill>
            <a:blip r:embed="rId9" cstate="print"/>
            <a:stretch>
              <a:fillRect/>
            </a:stretch>
          </p:blipFill>
          <p:spPr>
            <a:xfrm>
              <a:off x="1781462" y="4724400"/>
              <a:ext cx="464914" cy="990600"/>
            </a:xfrm>
            <a:prstGeom prst="rect">
              <a:avLst/>
            </a:prstGeom>
          </p:spPr>
        </p:pic>
        <p:sp>
          <p:nvSpPr>
            <p:cNvPr id="46" name="Text Box 62"/>
            <p:cNvSpPr txBox="1">
              <a:spLocks noChangeAspect="1" noChangeArrowheads="1"/>
            </p:cNvSpPr>
            <p:nvPr/>
          </p:nvSpPr>
          <p:spPr bwMode="auto">
            <a:xfrm>
              <a:off x="1132840" y="5556504"/>
              <a:ext cx="1808480" cy="609600"/>
            </a:xfrm>
            <a:prstGeom prst="rect">
              <a:avLst/>
            </a:prstGeom>
            <a:noFill/>
            <a:ln w="9525" algn="ctr">
              <a:noFill/>
              <a:miter lim="800000"/>
              <a:headEnd/>
              <a:tailEnd/>
            </a:ln>
          </p:spPr>
          <p:txBody>
            <a:bodyPr anchor="ctr"/>
            <a:lstStyle/>
            <a:p>
              <a:pPr algn="ctr" eaLnBrk="0" hangingPunct="0"/>
              <a:r>
                <a:rPr lang="en-US" sz="1400" b="1" dirty="0">
                  <a:latin typeface="Calibri" pitchFamily="34" charset="0"/>
                </a:rPr>
                <a:t>Physical Servers</a:t>
              </a:r>
              <a:endParaRPr lang="en-US" sz="1100" b="1" i="1" dirty="0">
                <a:latin typeface="Calibri" pitchFamily="34" charset="0"/>
              </a:endParaRPr>
            </a:p>
          </p:txBody>
        </p:sp>
      </p:grpSp>
      <p:sp>
        <p:nvSpPr>
          <p:cNvPr id="49" name="Footer Placeholder 77"/>
          <p:cNvSpPr>
            <a:spLocks noGrp="1"/>
          </p:cNvSpPr>
          <p:nvPr>
            <p:ph type="ftr" sz="quarter" idx="10"/>
          </p:nvPr>
        </p:nvSpPr>
        <p:spPr>
          <a:xfrm>
            <a:off x="4419600" y="6629400"/>
            <a:ext cx="4191000" cy="228600"/>
          </a:xfrm>
        </p:spPr>
        <p:txBody>
          <a:bodyPr/>
          <a:lstStyle/>
          <a:p>
            <a:pPr>
              <a:defRPr/>
            </a:pPr>
            <a:r>
              <a:rPr lang="en-US" dirty="0"/>
              <a:t>Virtualized Data Center – Networking</a:t>
            </a:r>
          </a:p>
        </p:txBody>
      </p:sp>
      <p:sp>
        <p:nvSpPr>
          <p:cNvPr id="50" name="Slide Number Placeholder 4"/>
          <p:cNvSpPr>
            <a:spLocks noGrp="1"/>
          </p:cNvSpPr>
          <p:nvPr>
            <p:ph type="sldNum" sz="quarter" idx="4294967295"/>
          </p:nvPr>
        </p:nvSpPr>
        <p:spPr>
          <a:xfrm>
            <a:off x="8686800" y="6629400"/>
            <a:ext cx="457200" cy="228600"/>
          </a:xfrm>
          <a:prstGeom prst="rect">
            <a:avLst/>
          </a:prstGeom>
        </p:spPr>
        <p:txBody>
          <a:bodyPr anchor="b"/>
          <a:lstStyle/>
          <a:p>
            <a:pPr algn="r">
              <a:defRPr/>
            </a:pPr>
            <a:fld id="{C1314293-9A8B-4ACA-B212-D2D19BB5553B}" type="slidenum">
              <a:rPr lang="en-US" sz="1000">
                <a:solidFill>
                  <a:schemeClr val="tx1">
                    <a:lumMod val="75000"/>
                    <a:lumOff val="25000"/>
                  </a:schemeClr>
                </a:solidFill>
                <a:latin typeface="Calibri" pitchFamily="34" charset="0"/>
              </a:rPr>
              <a:pPr algn="r">
                <a:defRPr/>
              </a:pPr>
              <a:t>10</a:t>
            </a:fld>
            <a:endParaRPr lang="en-US" sz="1000" dirty="0">
              <a:solidFill>
                <a:schemeClr val="tx1">
                  <a:lumMod val="75000"/>
                  <a:lumOff val="25000"/>
                </a:schemeClr>
              </a:solidFill>
              <a:latin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Line 79"/>
          <p:cNvSpPr>
            <a:spLocks noChangeShapeType="1"/>
          </p:cNvSpPr>
          <p:nvPr/>
        </p:nvSpPr>
        <p:spPr bwMode="auto">
          <a:xfrm>
            <a:off x="6400800" y="3886200"/>
            <a:ext cx="0" cy="1066800"/>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136" name="Line 78"/>
          <p:cNvSpPr>
            <a:spLocks noChangeShapeType="1"/>
          </p:cNvSpPr>
          <p:nvPr/>
        </p:nvSpPr>
        <p:spPr bwMode="auto">
          <a:xfrm flipH="1">
            <a:off x="1935480" y="4998720"/>
            <a:ext cx="1402080" cy="0"/>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131" name="Line 78"/>
          <p:cNvSpPr>
            <a:spLocks noChangeShapeType="1"/>
          </p:cNvSpPr>
          <p:nvPr/>
        </p:nvSpPr>
        <p:spPr bwMode="auto">
          <a:xfrm flipH="1">
            <a:off x="4998720" y="4998720"/>
            <a:ext cx="1402080" cy="0"/>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70" name="AutoShape 69"/>
          <p:cNvSpPr>
            <a:spLocks noChangeArrowheads="1"/>
          </p:cNvSpPr>
          <p:nvPr/>
        </p:nvSpPr>
        <p:spPr bwMode="auto">
          <a:xfrm>
            <a:off x="1752600" y="914400"/>
            <a:ext cx="5638800" cy="2819400"/>
          </a:xfrm>
          <a:prstGeom prst="roundRect">
            <a:avLst>
              <a:gd name="adj" fmla="val 7620"/>
            </a:avLst>
          </a:prstGeom>
          <a:solidFill>
            <a:srgbClr val="C0C0C0"/>
          </a:solidFill>
          <a:ln w="19050">
            <a:solidFill>
              <a:schemeClr val="tx1"/>
            </a:solidFill>
            <a:round/>
            <a:headEnd/>
            <a:tailEnd/>
          </a:ln>
        </p:spPr>
        <p:txBody>
          <a:bodyPr wrap="none" anchor="ctr"/>
          <a:lstStyle/>
          <a:p>
            <a:endParaRPr lang="en-US" dirty="0">
              <a:latin typeface="Calibri" pitchFamily="34" charset="0"/>
            </a:endParaRPr>
          </a:p>
        </p:txBody>
      </p:sp>
      <p:sp>
        <p:nvSpPr>
          <p:cNvPr id="2" name="Title 1"/>
          <p:cNvSpPr>
            <a:spLocks noGrp="1"/>
          </p:cNvSpPr>
          <p:nvPr>
            <p:ph type="title"/>
          </p:nvPr>
        </p:nvSpPr>
        <p:spPr/>
        <p:txBody>
          <a:bodyPr/>
          <a:lstStyle/>
          <a:p>
            <a:r>
              <a:rPr lang="en-US" dirty="0"/>
              <a:t>Network Connectivity and Traffic Flow: Example 2</a:t>
            </a:r>
          </a:p>
        </p:txBody>
      </p:sp>
      <p:sp>
        <p:nvSpPr>
          <p:cNvPr id="4" name="Footer Placeholder 3"/>
          <p:cNvSpPr>
            <a:spLocks noGrp="1"/>
          </p:cNvSpPr>
          <p:nvPr>
            <p:ph type="ftr" sz="quarter" idx="10"/>
          </p:nvPr>
        </p:nvSpPr>
        <p:spPr>
          <a:xfrm>
            <a:off x="4419600" y="6629400"/>
            <a:ext cx="4191000" cy="228600"/>
          </a:xfrm>
        </p:spPr>
        <p:txBody>
          <a:bodyPr/>
          <a:lstStyle/>
          <a:p>
            <a:pPr>
              <a:defRPr/>
            </a:pPr>
            <a:r>
              <a:rPr lang="en-US" dirty="0"/>
              <a:t>Virtualized Data Center – Networking</a:t>
            </a:r>
          </a:p>
        </p:txBody>
      </p:sp>
      <p:sp>
        <p:nvSpPr>
          <p:cNvPr id="77" name="Line 78"/>
          <p:cNvSpPr>
            <a:spLocks noChangeShapeType="1"/>
          </p:cNvSpPr>
          <p:nvPr/>
        </p:nvSpPr>
        <p:spPr bwMode="auto">
          <a:xfrm>
            <a:off x="2255520" y="2057400"/>
            <a:ext cx="1219200" cy="990600"/>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81" name="Text Box 92"/>
          <p:cNvSpPr txBox="1">
            <a:spLocks noChangeArrowheads="1"/>
          </p:cNvSpPr>
          <p:nvPr/>
        </p:nvSpPr>
        <p:spPr bwMode="auto">
          <a:xfrm>
            <a:off x="5676200" y="590788"/>
            <a:ext cx="1562800" cy="369332"/>
          </a:xfrm>
          <a:prstGeom prst="rect">
            <a:avLst/>
          </a:prstGeom>
          <a:noFill/>
          <a:ln w="9525">
            <a:noFill/>
            <a:miter lim="800000"/>
            <a:headEnd/>
            <a:tailEnd/>
          </a:ln>
        </p:spPr>
        <p:txBody>
          <a:bodyPr wrap="none">
            <a:spAutoFit/>
          </a:bodyPr>
          <a:lstStyle/>
          <a:p>
            <a:r>
              <a:rPr lang="en-US" dirty="0">
                <a:latin typeface="Calibri" pitchFamily="34" charset="0"/>
              </a:rPr>
              <a:t>Physical server</a:t>
            </a:r>
          </a:p>
        </p:txBody>
      </p:sp>
      <p:sp>
        <p:nvSpPr>
          <p:cNvPr id="99" name="Text Box 71"/>
          <p:cNvSpPr txBox="1">
            <a:spLocks noChangeArrowheads="1"/>
          </p:cNvSpPr>
          <p:nvPr/>
        </p:nvSpPr>
        <p:spPr bwMode="auto">
          <a:xfrm>
            <a:off x="2103120" y="3048000"/>
            <a:ext cx="1077283" cy="461665"/>
          </a:xfrm>
          <a:prstGeom prst="rect">
            <a:avLst/>
          </a:prstGeom>
          <a:noFill/>
          <a:ln w="9525">
            <a:noFill/>
            <a:miter lim="800000"/>
            <a:headEnd/>
            <a:tailEnd/>
          </a:ln>
        </p:spPr>
        <p:txBody>
          <a:bodyPr wrap="none">
            <a:spAutoFit/>
          </a:bodyPr>
          <a:lstStyle/>
          <a:p>
            <a:pPr algn="ctr"/>
            <a:r>
              <a:rPr lang="en-US" sz="1200" b="1" dirty="0">
                <a:latin typeface="Calibri" pitchFamily="34" charset="0"/>
              </a:rPr>
              <a:t>Virtual Switch</a:t>
            </a:r>
          </a:p>
          <a:p>
            <a:pPr algn="ctr"/>
            <a:r>
              <a:rPr lang="en-US" sz="1200" b="1" dirty="0">
                <a:latin typeface="Calibri" pitchFamily="34" charset="0"/>
              </a:rPr>
              <a:t>(Ethernet)</a:t>
            </a:r>
          </a:p>
        </p:txBody>
      </p:sp>
      <p:sp>
        <p:nvSpPr>
          <p:cNvPr id="108" name="Line 78"/>
          <p:cNvSpPr>
            <a:spLocks noChangeShapeType="1"/>
          </p:cNvSpPr>
          <p:nvPr/>
        </p:nvSpPr>
        <p:spPr bwMode="auto">
          <a:xfrm flipH="1">
            <a:off x="3779520" y="2089150"/>
            <a:ext cx="931862" cy="958850"/>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148" name="Text Box 59"/>
          <p:cNvSpPr txBox="1">
            <a:spLocks noChangeAspect="1" noChangeArrowheads="1"/>
          </p:cNvSpPr>
          <p:nvPr/>
        </p:nvSpPr>
        <p:spPr bwMode="auto">
          <a:xfrm>
            <a:off x="4038600" y="5910580"/>
            <a:ext cx="2214563" cy="215900"/>
          </a:xfrm>
          <a:prstGeom prst="rect">
            <a:avLst/>
          </a:prstGeom>
          <a:noFill/>
          <a:ln w="9525" algn="ctr">
            <a:noFill/>
            <a:miter lim="800000"/>
            <a:headEnd/>
            <a:tailEnd/>
          </a:ln>
        </p:spPr>
        <p:txBody>
          <a:bodyPr anchor="ctr"/>
          <a:lstStyle/>
          <a:p>
            <a:pPr algn="r" eaLnBrk="0" hangingPunct="0">
              <a:lnSpc>
                <a:spcPct val="85000"/>
              </a:lnSpc>
            </a:pPr>
            <a:r>
              <a:rPr lang="en-US" sz="1600" b="1" dirty="0">
                <a:latin typeface="Calibri" pitchFamily="34" charset="0"/>
              </a:rPr>
              <a:t>FC/iSCSI Storage Array</a:t>
            </a:r>
          </a:p>
        </p:txBody>
      </p:sp>
      <p:pic>
        <p:nvPicPr>
          <p:cNvPr id="79" name="Picture 99" descr="vm"/>
          <p:cNvPicPr>
            <a:picLocks noChangeAspect="1" noChangeArrowheads="1"/>
          </p:cNvPicPr>
          <p:nvPr/>
        </p:nvPicPr>
        <p:blipFill>
          <a:blip r:embed="rId3" cstate="print"/>
          <a:srcRect/>
          <a:stretch>
            <a:fillRect/>
          </a:stretch>
        </p:blipFill>
        <p:spPr bwMode="auto">
          <a:xfrm>
            <a:off x="1925320" y="1117600"/>
            <a:ext cx="712788" cy="914400"/>
          </a:xfrm>
          <a:prstGeom prst="rect">
            <a:avLst/>
          </a:prstGeom>
          <a:noFill/>
          <a:ln w="9525">
            <a:noFill/>
            <a:miter lim="800000"/>
            <a:headEnd/>
            <a:tailEnd/>
          </a:ln>
        </p:spPr>
      </p:pic>
      <p:pic>
        <p:nvPicPr>
          <p:cNvPr id="88" name="Picture 104" descr="vm"/>
          <p:cNvPicPr>
            <a:picLocks noChangeAspect="1" noChangeArrowheads="1"/>
          </p:cNvPicPr>
          <p:nvPr/>
        </p:nvPicPr>
        <p:blipFill>
          <a:blip r:embed="rId3" cstate="print"/>
          <a:srcRect/>
          <a:stretch>
            <a:fillRect/>
          </a:stretch>
        </p:blipFill>
        <p:spPr bwMode="auto">
          <a:xfrm>
            <a:off x="4495800" y="1143000"/>
            <a:ext cx="712788" cy="914400"/>
          </a:xfrm>
          <a:prstGeom prst="rect">
            <a:avLst/>
          </a:prstGeom>
          <a:noFill/>
          <a:ln w="9525">
            <a:noFill/>
            <a:miter lim="800000"/>
            <a:headEnd/>
            <a:tailEnd/>
          </a:ln>
        </p:spPr>
      </p:pic>
      <p:sp>
        <p:nvSpPr>
          <p:cNvPr id="89" name="Text Box 110"/>
          <p:cNvSpPr txBox="1">
            <a:spLocks noChangeArrowheads="1"/>
          </p:cNvSpPr>
          <p:nvPr/>
        </p:nvSpPr>
        <p:spPr bwMode="auto">
          <a:xfrm>
            <a:off x="2077720" y="1765300"/>
            <a:ext cx="485775" cy="274638"/>
          </a:xfrm>
          <a:prstGeom prst="rect">
            <a:avLst/>
          </a:prstGeom>
          <a:noFill/>
          <a:ln w="9525">
            <a:noFill/>
            <a:miter lim="800000"/>
            <a:headEnd/>
            <a:tailEnd/>
          </a:ln>
        </p:spPr>
        <p:txBody>
          <a:bodyPr wrap="none">
            <a:spAutoFit/>
          </a:bodyPr>
          <a:lstStyle/>
          <a:p>
            <a:r>
              <a:rPr lang="en-US" sz="1200" b="1" dirty="0">
                <a:solidFill>
                  <a:schemeClr val="bg1"/>
                </a:solidFill>
                <a:latin typeface="Calibri" pitchFamily="34" charset="0"/>
              </a:rPr>
              <a:t>VM1</a:t>
            </a:r>
          </a:p>
        </p:txBody>
      </p:sp>
      <p:pic>
        <p:nvPicPr>
          <p:cNvPr id="90" name="Picture 357" descr="ICON_NIC_Q308"/>
          <p:cNvPicPr>
            <a:picLocks noChangeAspect="1" noChangeArrowheads="1"/>
          </p:cNvPicPr>
          <p:nvPr/>
        </p:nvPicPr>
        <p:blipFill>
          <a:blip r:embed="rId4" cstate="print"/>
          <a:srcRect/>
          <a:stretch>
            <a:fillRect/>
          </a:stretch>
        </p:blipFill>
        <p:spPr bwMode="auto">
          <a:xfrm>
            <a:off x="2069783" y="1889125"/>
            <a:ext cx="338137" cy="268288"/>
          </a:xfrm>
          <a:prstGeom prst="rect">
            <a:avLst/>
          </a:prstGeom>
          <a:noFill/>
          <a:ln w="9525">
            <a:noFill/>
            <a:miter lim="800000"/>
            <a:headEnd/>
            <a:tailEnd/>
          </a:ln>
        </p:spPr>
      </p:pic>
      <p:sp>
        <p:nvSpPr>
          <p:cNvPr id="92" name="Text Box 112"/>
          <p:cNvSpPr txBox="1">
            <a:spLocks noChangeArrowheads="1"/>
          </p:cNvSpPr>
          <p:nvPr/>
        </p:nvSpPr>
        <p:spPr bwMode="auto">
          <a:xfrm>
            <a:off x="4635500" y="1790700"/>
            <a:ext cx="485775" cy="274638"/>
          </a:xfrm>
          <a:prstGeom prst="rect">
            <a:avLst/>
          </a:prstGeom>
          <a:noFill/>
          <a:ln w="9525">
            <a:noFill/>
            <a:miter lim="800000"/>
            <a:headEnd/>
            <a:tailEnd/>
          </a:ln>
        </p:spPr>
        <p:txBody>
          <a:bodyPr wrap="none">
            <a:spAutoFit/>
          </a:bodyPr>
          <a:lstStyle/>
          <a:p>
            <a:r>
              <a:rPr lang="en-US" sz="1200" b="1" dirty="0">
                <a:solidFill>
                  <a:schemeClr val="bg1"/>
                </a:solidFill>
                <a:latin typeface="Calibri" pitchFamily="34" charset="0"/>
              </a:rPr>
              <a:t>VM3</a:t>
            </a:r>
          </a:p>
        </p:txBody>
      </p:sp>
      <p:sp>
        <p:nvSpPr>
          <p:cNvPr id="94" name="Text Box 341"/>
          <p:cNvSpPr txBox="1">
            <a:spLocks noChangeArrowheads="1"/>
          </p:cNvSpPr>
          <p:nvPr/>
        </p:nvSpPr>
        <p:spPr bwMode="auto">
          <a:xfrm>
            <a:off x="2382520" y="1981200"/>
            <a:ext cx="406400" cy="214313"/>
          </a:xfrm>
          <a:prstGeom prst="rect">
            <a:avLst/>
          </a:prstGeom>
          <a:noFill/>
          <a:ln w="9525">
            <a:noFill/>
            <a:miter lim="800000"/>
            <a:headEnd/>
            <a:tailEnd/>
          </a:ln>
        </p:spPr>
        <p:txBody>
          <a:bodyPr>
            <a:spAutoFit/>
          </a:bodyPr>
          <a:lstStyle/>
          <a:p>
            <a:r>
              <a:rPr lang="en-US" sz="800" b="1" dirty="0">
                <a:latin typeface="Calibri" pitchFamily="34" charset="0"/>
              </a:rPr>
              <a:t>VNIC</a:t>
            </a:r>
          </a:p>
        </p:txBody>
      </p:sp>
      <p:pic>
        <p:nvPicPr>
          <p:cNvPr id="112" name="Picture 357" descr="ICON_NIC_Q308"/>
          <p:cNvPicPr>
            <a:picLocks noChangeAspect="1" noChangeArrowheads="1"/>
          </p:cNvPicPr>
          <p:nvPr/>
        </p:nvPicPr>
        <p:blipFill>
          <a:blip r:embed="rId4" cstate="print"/>
          <a:srcRect/>
          <a:stretch>
            <a:fillRect/>
          </a:stretch>
        </p:blipFill>
        <p:spPr bwMode="auto">
          <a:xfrm>
            <a:off x="4611370" y="1917700"/>
            <a:ext cx="338138" cy="268288"/>
          </a:xfrm>
          <a:prstGeom prst="rect">
            <a:avLst/>
          </a:prstGeom>
          <a:noFill/>
          <a:ln w="9525">
            <a:noFill/>
            <a:miter lim="800000"/>
            <a:headEnd/>
            <a:tailEnd/>
          </a:ln>
        </p:spPr>
      </p:pic>
      <p:sp>
        <p:nvSpPr>
          <p:cNvPr id="75" name="Text Box 341"/>
          <p:cNvSpPr txBox="1">
            <a:spLocks noChangeArrowheads="1"/>
          </p:cNvSpPr>
          <p:nvPr/>
        </p:nvSpPr>
        <p:spPr bwMode="auto">
          <a:xfrm>
            <a:off x="4897120" y="2011680"/>
            <a:ext cx="406400" cy="214313"/>
          </a:xfrm>
          <a:prstGeom prst="rect">
            <a:avLst/>
          </a:prstGeom>
          <a:noFill/>
          <a:ln w="9525">
            <a:noFill/>
            <a:miter lim="800000"/>
            <a:headEnd/>
            <a:tailEnd/>
          </a:ln>
        </p:spPr>
        <p:txBody>
          <a:bodyPr>
            <a:spAutoFit/>
          </a:bodyPr>
          <a:lstStyle/>
          <a:p>
            <a:r>
              <a:rPr lang="en-US" sz="800" b="1" dirty="0">
                <a:latin typeface="Calibri" pitchFamily="34" charset="0"/>
              </a:rPr>
              <a:t>VNIC</a:t>
            </a:r>
          </a:p>
        </p:txBody>
      </p:sp>
      <p:pic>
        <p:nvPicPr>
          <p:cNvPr id="133" name="Picture 132" descr="Storage Array_Tall.png"/>
          <p:cNvPicPr>
            <a:picLocks noChangeAspect="1"/>
          </p:cNvPicPr>
          <p:nvPr/>
        </p:nvPicPr>
        <p:blipFill>
          <a:blip r:embed="rId5" cstate="print"/>
          <a:stretch>
            <a:fillRect/>
          </a:stretch>
        </p:blipFill>
        <p:spPr>
          <a:xfrm>
            <a:off x="4876800" y="4356100"/>
            <a:ext cx="679489" cy="1447800"/>
          </a:xfrm>
          <a:prstGeom prst="rect">
            <a:avLst/>
          </a:prstGeom>
        </p:spPr>
      </p:pic>
      <p:pic>
        <p:nvPicPr>
          <p:cNvPr id="44" name="Picture 43" descr="FC Switch Icon.png"/>
          <p:cNvPicPr>
            <a:picLocks noChangeAspect="1"/>
          </p:cNvPicPr>
          <p:nvPr/>
        </p:nvPicPr>
        <p:blipFill>
          <a:blip r:embed="rId6" cstate="print"/>
          <a:stretch>
            <a:fillRect/>
          </a:stretch>
        </p:blipFill>
        <p:spPr>
          <a:xfrm>
            <a:off x="5934551" y="4508041"/>
            <a:ext cx="1152049" cy="597359"/>
          </a:xfrm>
          <a:prstGeom prst="rect">
            <a:avLst/>
          </a:prstGeom>
        </p:spPr>
      </p:pic>
      <p:sp>
        <p:nvSpPr>
          <p:cNvPr id="47" name="Line 79"/>
          <p:cNvSpPr>
            <a:spLocks noChangeShapeType="1"/>
          </p:cNvSpPr>
          <p:nvPr/>
        </p:nvSpPr>
        <p:spPr bwMode="auto">
          <a:xfrm>
            <a:off x="6400800" y="3048000"/>
            <a:ext cx="0" cy="762000"/>
          </a:xfrm>
          <a:prstGeom prst="line">
            <a:avLst/>
          </a:prstGeom>
          <a:noFill/>
          <a:ln w="25400">
            <a:solidFill>
              <a:schemeClr val="tx1"/>
            </a:solidFill>
            <a:round/>
            <a:headEnd/>
            <a:tailEnd/>
          </a:ln>
        </p:spPr>
        <p:txBody>
          <a:bodyPr/>
          <a:lstStyle/>
          <a:p>
            <a:endParaRPr lang="en-US" dirty="0">
              <a:latin typeface="Calibri" pitchFamily="34" charset="0"/>
            </a:endParaRPr>
          </a:p>
        </p:txBody>
      </p:sp>
      <p:pic>
        <p:nvPicPr>
          <p:cNvPr id="46" name="Picture 4" descr="SAN_Adapter iSCSI HBA"/>
          <p:cNvPicPr>
            <a:picLocks noChangeAspect="1" noChangeArrowheads="1"/>
          </p:cNvPicPr>
          <p:nvPr/>
        </p:nvPicPr>
        <p:blipFill>
          <a:blip r:embed="rId7" cstate="print">
            <a:lum contrast="10000"/>
          </a:blip>
          <a:srcRect/>
          <a:stretch>
            <a:fillRect/>
          </a:stretch>
        </p:blipFill>
        <p:spPr bwMode="auto">
          <a:xfrm rot="1132402" flipH="1">
            <a:off x="6122165" y="3453742"/>
            <a:ext cx="647984" cy="650860"/>
          </a:xfrm>
          <a:prstGeom prst="rect">
            <a:avLst/>
          </a:prstGeom>
          <a:noFill/>
          <a:ln w="9525">
            <a:noFill/>
            <a:miter lim="800000"/>
            <a:headEnd/>
            <a:tailEnd/>
          </a:ln>
        </p:spPr>
      </p:pic>
      <p:sp>
        <p:nvSpPr>
          <p:cNvPr id="48" name="Text Box 341"/>
          <p:cNvSpPr txBox="1">
            <a:spLocks noChangeArrowheads="1"/>
          </p:cNvSpPr>
          <p:nvPr/>
        </p:nvSpPr>
        <p:spPr bwMode="auto">
          <a:xfrm>
            <a:off x="6680200" y="3779521"/>
            <a:ext cx="1092200" cy="215444"/>
          </a:xfrm>
          <a:prstGeom prst="rect">
            <a:avLst/>
          </a:prstGeom>
          <a:noFill/>
          <a:ln w="9525">
            <a:noFill/>
            <a:miter lim="800000"/>
            <a:headEnd/>
            <a:tailEnd/>
          </a:ln>
        </p:spPr>
        <p:txBody>
          <a:bodyPr wrap="square">
            <a:spAutoFit/>
          </a:bodyPr>
          <a:lstStyle/>
          <a:p>
            <a:r>
              <a:rPr lang="en-US" sz="800" b="1" dirty="0">
                <a:latin typeface="Calibri" pitchFamily="34" charset="0"/>
              </a:rPr>
              <a:t>FC / iSCSI HBA</a:t>
            </a:r>
          </a:p>
        </p:txBody>
      </p:sp>
      <p:sp>
        <p:nvSpPr>
          <p:cNvPr id="50" name="Text Box 71"/>
          <p:cNvSpPr txBox="1">
            <a:spLocks noChangeArrowheads="1"/>
          </p:cNvSpPr>
          <p:nvPr/>
        </p:nvSpPr>
        <p:spPr bwMode="auto">
          <a:xfrm>
            <a:off x="6163809" y="5162490"/>
            <a:ext cx="998991" cy="400110"/>
          </a:xfrm>
          <a:prstGeom prst="rect">
            <a:avLst/>
          </a:prstGeom>
          <a:noFill/>
          <a:ln w="9525">
            <a:noFill/>
            <a:miter lim="800000"/>
            <a:headEnd/>
            <a:tailEnd/>
          </a:ln>
        </p:spPr>
        <p:txBody>
          <a:bodyPr wrap="none">
            <a:spAutoFit/>
          </a:bodyPr>
          <a:lstStyle/>
          <a:p>
            <a:pPr algn="ctr"/>
            <a:r>
              <a:rPr lang="en-US" sz="1000" b="1" dirty="0">
                <a:latin typeface="Calibri" pitchFamily="34" charset="0"/>
              </a:rPr>
              <a:t>Physical Switch</a:t>
            </a:r>
          </a:p>
          <a:p>
            <a:pPr algn="ctr"/>
            <a:r>
              <a:rPr lang="en-US" sz="1000" b="1" dirty="0">
                <a:latin typeface="Calibri" pitchFamily="34" charset="0"/>
              </a:rPr>
              <a:t>(FC/Ethernet)</a:t>
            </a:r>
          </a:p>
        </p:txBody>
      </p:sp>
      <p:sp>
        <p:nvSpPr>
          <p:cNvPr id="57" name="Text Box 341"/>
          <p:cNvSpPr txBox="1">
            <a:spLocks noChangeArrowheads="1"/>
          </p:cNvSpPr>
          <p:nvPr/>
        </p:nvSpPr>
        <p:spPr bwMode="auto">
          <a:xfrm>
            <a:off x="3868420" y="3771900"/>
            <a:ext cx="406400" cy="214313"/>
          </a:xfrm>
          <a:prstGeom prst="rect">
            <a:avLst/>
          </a:prstGeom>
          <a:noFill/>
          <a:ln w="9525">
            <a:noFill/>
            <a:miter lim="800000"/>
            <a:headEnd/>
            <a:tailEnd/>
          </a:ln>
        </p:spPr>
        <p:txBody>
          <a:bodyPr>
            <a:spAutoFit/>
          </a:bodyPr>
          <a:lstStyle/>
          <a:p>
            <a:r>
              <a:rPr lang="en-US" sz="800" b="1" dirty="0">
                <a:latin typeface="Calibri" pitchFamily="34" charset="0"/>
              </a:rPr>
              <a:t>PNIC</a:t>
            </a:r>
          </a:p>
        </p:txBody>
      </p:sp>
      <p:sp>
        <p:nvSpPr>
          <p:cNvPr id="58" name="Line 79"/>
          <p:cNvSpPr>
            <a:spLocks noChangeShapeType="1"/>
          </p:cNvSpPr>
          <p:nvPr/>
        </p:nvSpPr>
        <p:spPr bwMode="auto">
          <a:xfrm>
            <a:off x="3581400" y="3200400"/>
            <a:ext cx="0" cy="533400"/>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59" name="Line 78"/>
          <p:cNvSpPr>
            <a:spLocks noChangeShapeType="1"/>
          </p:cNvSpPr>
          <p:nvPr/>
        </p:nvSpPr>
        <p:spPr bwMode="auto">
          <a:xfrm>
            <a:off x="3581400" y="3810000"/>
            <a:ext cx="0" cy="1143000"/>
          </a:xfrm>
          <a:prstGeom prst="line">
            <a:avLst/>
          </a:prstGeom>
          <a:noFill/>
          <a:ln w="25400">
            <a:solidFill>
              <a:schemeClr val="tx1"/>
            </a:solidFill>
            <a:round/>
            <a:headEnd/>
            <a:tailEnd/>
          </a:ln>
        </p:spPr>
        <p:txBody>
          <a:bodyPr/>
          <a:lstStyle/>
          <a:p>
            <a:endParaRPr lang="en-US" dirty="0">
              <a:latin typeface="Calibri" pitchFamily="34" charset="0"/>
            </a:endParaRPr>
          </a:p>
        </p:txBody>
      </p:sp>
      <p:pic>
        <p:nvPicPr>
          <p:cNvPr id="60" name="Picture 357" descr="ICON_NIC_Q308"/>
          <p:cNvPicPr>
            <a:picLocks noChangeAspect="1" noChangeArrowheads="1"/>
          </p:cNvPicPr>
          <p:nvPr/>
        </p:nvPicPr>
        <p:blipFill>
          <a:blip r:embed="rId8" cstate="print"/>
          <a:srcRect/>
          <a:stretch>
            <a:fillRect/>
          </a:stretch>
        </p:blipFill>
        <p:spPr bwMode="auto">
          <a:xfrm>
            <a:off x="3398520" y="3581400"/>
            <a:ext cx="528638" cy="419100"/>
          </a:xfrm>
          <a:prstGeom prst="rect">
            <a:avLst/>
          </a:prstGeom>
          <a:noFill/>
          <a:ln w="9525">
            <a:noFill/>
            <a:miter lim="800000"/>
            <a:headEnd/>
            <a:tailEnd/>
          </a:ln>
        </p:spPr>
      </p:pic>
      <p:sp>
        <p:nvSpPr>
          <p:cNvPr id="62" name="Line 78"/>
          <p:cNvSpPr>
            <a:spLocks noChangeShapeType="1"/>
          </p:cNvSpPr>
          <p:nvPr/>
        </p:nvSpPr>
        <p:spPr bwMode="auto">
          <a:xfrm>
            <a:off x="3581400" y="2057401"/>
            <a:ext cx="0" cy="990600"/>
          </a:xfrm>
          <a:prstGeom prst="line">
            <a:avLst/>
          </a:prstGeom>
          <a:noFill/>
          <a:ln w="25400">
            <a:solidFill>
              <a:schemeClr val="tx1"/>
            </a:solidFill>
            <a:round/>
            <a:headEnd/>
            <a:tailEnd/>
          </a:ln>
        </p:spPr>
        <p:txBody>
          <a:bodyPr/>
          <a:lstStyle/>
          <a:p>
            <a:endParaRPr lang="en-US" dirty="0">
              <a:latin typeface="Calibri" pitchFamily="34" charset="0"/>
            </a:endParaRPr>
          </a:p>
        </p:txBody>
      </p:sp>
      <p:pic>
        <p:nvPicPr>
          <p:cNvPr id="63" name="Picture 100" descr="vm"/>
          <p:cNvPicPr>
            <a:picLocks noChangeAspect="1" noChangeArrowheads="1"/>
          </p:cNvPicPr>
          <p:nvPr/>
        </p:nvPicPr>
        <p:blipFill>
          <a:blip r:embed="rId3" cstate="print"/>
          <a:srcRect/>
          <a:stretch>
            <a:fillRect/>
          </a:stretch>
        </p:blipFill>
        <p:spPr bwMode="auto">
          <a:xfrm>
            <a:off x="3226753" y="1143000"/>
            <a:ext cx="712787" cy="914400"/>
          </a:xfrm>
          <a:prstGeom prst="rect">
            <a:avLst/>
          </a:prstGeom>
          <a:noFill/>
          <a:ln w="9525">
            <a:noFill/>
            <a:miter lim="800000"/>
            <a:headEnd/>
            <a:tailEnd/>
          </a:ln>
        </p:spPr>
      </p:pic>
      <p:sp>
        <p:nvSpPr>
          <p:cNvPr id="64" name="Text Box 111"/>
          <p:cNvSpPr txBox="1">
            <a:spLocks noChangeArrowheads="1"/>
          </p:cNvSpPr>
          <p:nvPr/>
        </p:nvSpPr>
        <p:spPr bwMode="auto">
          <a:xfrm>
            <a:off x="3377565" y="1795463"/>
            <a:ext cx="485775" cy="274637"/>
          </a:xfrm>
          <a:prstGeom prst="rect">
            <a:avLst/>
          </a:prstGeom>
          <a:noFill/>
          <a:ln w="9525">
            <a:noFill/>
            <a:miter lim="800000"/>
            <a:headEnd/>
            <a:tailEnd/>
          </a:ln>
        </p:spPr>
        <p:txBody>
          <a:bodyPr wrap="none">
            <a:spAutoFit/>
          </a:bodyPr>
          <a:lstStyle/>
          <a:p>
            <a:r>
              <a:rPr lang="en-US" sz="1200" b="1" dirty="0">
                <a:solidFill>
                  <a:schemeClr val="bg1"/>
                </a:solidFill>
                <a:latin typeface="Calibri" pitchFamily="34" charset="0"/>
              </a:rPr>
              <a:t>VM2</a:t>
            </a:r>
          </a:p>
        </p:txBody>
      </p:sp>
      <p:pic>
        <p:nvPicPr>
          <p:cNvPr id="65" name="Picture 357" descr="ICON_NIC_Q308"/>
          <p:cNvPicPr>
            <a:picLocks noChangeAspect="1" noChangeArrowheads="1"/>
          </p:cNvPicPr>
          <p:nvPr/>
        </p:nvPicPr>
        <p:blipFill>
          <a:blip r:embed="rId4" cstate="print"/>
          <a:srcRect/>
          <a:stretch>
            <a:fillRect/>
          </a:stretch>
        </p:blipFill>
        <p:spPr bwMode="auto">
          <a:xfrm>
            <a:off x="3360103" y="1917700"/>
            <a:ext cx="338137" cy="268288"/>
          </a:xfrm>
          <a:prstGeom prst="rect">
            <a:avLst/>
          </a:prstGeom>
          <a:noFill/>
          <a:ln w="9525">
            <a:noFill/>
            <a:miter lim="800000"/>
            <a:headEnd/>
            <a:tailEnd/>
          </a:ln>
        </p:spPr>
      </p:pic>
      <p:sp>
        <p:nvSpPr>
          <p:cNvPr id="66" name="Text Box 341"/>
          <p:cNvSpPr txBox="1">
            <a:spLocks noChangeArrowheads="1"/>
          </p:cNvSpPr>
          <p:nvPr/>
        </p:nvSpPr>
        <p:spPr bwMode="auto">
          <a:xfrm>
            <a:off x="3647440" y="2006600"/>
            <a:ext cx="406400" cy="214313"/>
          </a:xfrm>
          <a:prstGeom prst="rect">
            <a:avLst/>
          </a:prstGeom>
          <a:noFill/>
          <a:ln w="9525">
            <a:noFill/>
            <a:miter lim="800000"/>
            <a:headEnd/>
            <a:tailEnd/>
          </a:ln>
        </p:spPr>
        <p:txBody>
          <a:bodyPr>
            <a:spAutoFit/>
          </a:bodyPr>
          <a:lstStyle/>
          <a:p>
            <a:r>
              <a:rPr lang="en-US" sz="800" b="1" dirty="0">
                <a:latin typeface="Calibri" pitchFamily="34" charset="0"/>
              </a:rPr>
              <a:t>VNIC</a:t>
            </a:r>
          </a:p>
        </p:txBody>
      </p:sp>
      <p:sp>
        <p:nvSpPr>
          <p:cNvPr id="67" name="Line 78"/>
          <p:cNvSpPr>
            <a:spLocks noChangeShapeType="1"/>
          </p:cNvSpPr>
          <p:nvPr/>
        </p:nvSpPr>
        <p:spPr bwMode="auto">
          <a:xfrm flipH="1">
            <a:off x="3931920" y="2682240"/>
            <a:ext cx="1600200" cy="533400"/>
          </a:xfrm>
          <a:prstGeom prst="line">
            <a:avLst/>
          </a:prstGeom>
          <a:noFill/>
          <a:ln w="25400">
            <a:solidFill>
              <a:schemeClr val="tx1"/>
            </a:solidFill>
            <a:round/>
            <a:headEnd/>
            <a:tailEnd/>
          </a:ln>
        </p:spPr>
        <p:txBody>
          <a:bodyPr/>
          <a:lstStyle/>
          <a:p>
            <a:endParaRPr lang="en-US" dirty="0">
              <a:latin typeface="Calibri" pitchFamily="34" charset="0"/>
            </a:endParaRPr>
          </a:p>
        </p:txBody>
      </p:sp>
      <p:pic>
        <p:nvPicPr>
          <p:cNvPr id="87" name="Picture 22" descr="IP Switch Icon.png"/>
          <p:cNvPicPr>
            <a:picLocks noChangeAspect="1"/>
          </p:cNvPicPr>
          <p:nvPr/>
        </p:nvPicPr>
        <p:blipFill>
          <a:blip r:embed="rId9" cstate="print">
            <a:duotone>
              <a:prstClr val="black"/>
              <a:schemeClr val="accent1">
                <a:tint val="45000"/>
                <a:satMod val="400000"/>
              </a:schemeClr>
            </a:duotone>
          </a:blip>
          <a:srcRect/>
          <a:stretch>
            <a:fillRect/>
          </a:stretch>
        </p:blipFill>
        <p:spPr bwMode="auto">
          <a:xfrm>
            <a:off x="3160395" y="2579688"/>
            <a:ext cx="1152525" cy="731837"/>
          </a:xfrm>
          <a:prstGeom prst="rect">
            <a:avLst/>
          </a:prstGeom>
          <a:noFill/>
          <a:ln w="9525">
            <a:noFill/>
            <a:miter lim="800000"/>
            <a:headEnd/>
            <a:tailEnd/>
          </a:ln>
        </p:spPr>
      </p:pic>
      <p:grpSp>
        <p:nvGrpSpPr>
          <p:cNvPr id="3" name="Group 129"/>
          <p:cNvGrpSpPr/>
          <p:nvPr/>
        </p:nvGrpSpPr>
        <p:grpSpPr>
          <a:xfrm>
            <a:off x="5532120" y="1447800"/>
            <a:ext cx="1630680" cy="1600200"/>
            <a:chOff x="5334000" y="1752600"/>
            <a:chExt cx="2895600" cy="1258888"/>
          </a:xfrm>
        </p:grpSpPr>
        <p:sp>
          <p:nvSpPr>
            <p:cNvPr id="71" name="AutoShape 63"/>
            <p:cNvSpPr>
              <a:spLocks noChangeArrowheads="1"/>
            </p:cNvSpPr>
            <p:nvPr/>
          </p:nvSpPr>
          <p:spPr bwMode="auto">
            <a:xfrm>
              <a:off x="5334000" y="1752600"/>
              <a:ext cx="2895600" cy="1258888"/>
            </a:xfrm>
            <a:prstGeom prst="roundRect">
              <a:avLst>
                <a:gd name="adj" fmla="val 14037"/>
              </a:avLst>
            </a:prstGeom>
            <a:solidFill>
              <a:schemeClr val="accent1"/>
            </a:solidFill>
            <a:ln w="9525">
              <a:solidFill>
                <a:schemeClr val="tx1"/>
              </a:solidFill>
              <a:round/>
              <a:headEnd/>
              <a:tailEnd/>
            </a:ln>
          </p:spPr>
          <p:txBody>
            <a:bodyPr wrap="none" anchor="ctr"/>
            <a:lstStyle/>
            <a:p>
              <a:endParaRPr lang="en-US" dirty="0">
                <a:latin typeface="Calibri" pitchFamily="34" charset="0"/>
              </a:endParaRPr>
            </a:p>
          </p:txBody>
        </p:sp>
        <p:sp>
          <p:nvSpPr>
            <p:cNvPr id="72" name="Text Box 70"/>
            <p:cNvSpPr txBox="1">
              <a:spLocks noChangeArrowheads="1"/>
            </p:cNvSpPr>
            <p:nvPr/>
          </p:nvSpPr>
          <p:spPr bwMode="auto">
            <a:xfrm>
              <a:off x="5638801" y="2209799"/>
              <a:ext cx="2514600" cy="508473"/>
            </a:xfrm>
            <a:prstGeom prst="rect">
              <a:avLst/>
            </a:prstGeom>
            <a:noFill/>
            <a:ln w="9525">
              <a:noFill/>
              <a:miter lim="800000"/>
              <a:headEnd/>
              <a:tailEnd/>
            </a:ln>
          </p:spPr>
          <p:txBody>
            <a:bodyPr wrap="square">
              <a:spAutoFit/>
            </a:bodyPr>
            <a:lstStyle/>
            <a:p>
              <a:pPr algn="ctr"/>
              <a:r>
                <a:rPr lang="en-US" b="1" dirty="0">
                  <a:solidFill>
                    <a:schemeClr val="bg1"/>
                  </a:solidFill>
                  <a:latin typeface="Calibri" pitchFamily="34" charset="0"/>
                </a:rPr>
                <a:t>Hypervisor Kernel</a:t>
              </a:r>
            </a:p>
          </p:txBody>
        </p:sp>
      </p:grpSp>
      <p:pic>
        <p:nvPicPr>
          <p:cNvPr id="51" name="Picture 50" descr="IP Switch Icon.png"/>
          <p:cNvPicPr>
            <a:picLocks noChangeAspect="1"/>
          </p:cNvPicPr>
          <p:nvPr/>
        </p:nvPicPr>
        <p:blipFill>
          <a:blip r:embed="rId9" cstate="print"/>
          <a:stretch>
            <a:fillRect/>
          </a:stretch>
        </p:blipFill>
        <p:spPr>
          <a:xfrm>
            <a:off x="3150711" y="4384040"/>
            <a:ext cx="1152049" cy="731460"/>
          </a:xfrm>
          <a:prstGeom prst="rect">
            <a:avLst/>
          </a:prstGeom>
        </p:spPr>
      </p:pic>
      <p:sp>
        <p:nvSpPr>
          <p:cNvPr id="52" name="Text Box 71"/>
          <p:cNvSpPr txBox="1">
            <a:spLocks noChangeArrowheads="1"/>
          </p:cNvSpPr>
          <p:nvPr/>
        </p:nvSpPr>
        <p:spPr bwMode="auto">
          <a:xfrm>
            <a:off x="3080249" y="5148739"/>
            <a:ext cx="998991" cy="400110"/>
          </a:xfrm>
          <a:prstGeom prst="rect">
            <a:avLst/>
          </a:prstGeom>
          <a:noFill/>
          <a:ln w="9525">
            <a:noFill/>
            <a:miter lim="800000"/>
            <a:headEnd/>
            <a:tailEnd/>
          </a:ln>
        </p:spPr>
        <p:txBody>
          <a:bodyPr wrap="none">
            <a:spAutoFit/>
          </a:bodyPr>
          <a:lstStyle/>
          <a:p>
            <a:pPr algn="ctr"/>
            <a:r>
              <a:rPr lang="en-US" sz="1000" b="1" dirty="0">
                <a:latin typeface="Calibri" pitchFamily="34" charset="0"/>
              </a:rPr>
              <a:t>Physical Switch</a:t>
            </a:r>
          </a:p>
          <a:p>
            <a:pPr algn="ctr"/>
            <a:r>
              <a:rPr lang="en-US" sz="1000" b="1" dirty="0">
                <a:latin typeface="Calibri" pitchFamily="34" charset="0"/>
              </a:rPr>
              <a:t>(Ethernet)</a:t>
            </a:r>
          </a:p>
        </p:txBody>
      </p:sp>
      <p:sp>
        <p:nvSpPr>
          <p:cNvPr id="53" name="Rectangular Callout 52"/>
          <p:cNvSpPr/>
          <p:nvPr/>
        </p:nvSpPr>
        <p:spPr>
          <a:xfrm>
            <a:off x="198120" y="3200400"/>
            <a:ext cx="1478280" cy="1158240"/>
          </a:xfrm>
          <a:prstGeom prst="wedgeRectCallout">
            <a:avLst>
              <a:gd name="adj1" fmla="val 175173"/>
              <a:gd name="adj2" fmla="val 45196"/>
            </a:avLst>
          </a:prstGeom>
        </p:spPr>
        <p:style>
          <a:lnRef idx="2">
            <a:schemeClr val="dk1"/>
          </a:lnRef>
          <a:fillRef idx="1">
            <a:schemeClr val="lt1"/>
          </a:fillRef>
          <a:effectRef idx="0">
            <a:schemeClr val="dk1"/>
          </a:effectRef>
          <a:fontRef idx="minor">
            <a:schemeClr val="dk1"/>
          </a:fontRef>
        </p:style>
        <p:txBody>
          <a:bodyPr rtlCol="0" anchor="ctr"/>
          <a:lstStyle/>
          <a:p>
            <a:pPr marL="122238" indent="-122238"/>
            <a:r>
              <a:rPr lang="en-US" sz="1600" b="1" dirty="0">
                <a:latin typeface="Calibri" pitchFamily="34" charset="0"/>
              </a:rPr>
              <a:t>Traffic type:</a:t>
            </a:r>
          </a:p>
          <a:p>
            <a:pPr marL="122238" indent="-122238">
              <a:buFont typeface="Arial" pitchFamily="34" charset="0"/>
              <a:buChar char="•"/>
            </a:pPr>
            <a:r>
              <a:rPr lang="en-US" sz="1600" dirty="0">
                <a:latin typeface="Calibri" pitchFamily="34" charset="0"/>
              </a:rPr>
              <a:t>VM Management  </a:t>
            </a:r>
          </a:p>
          <a:p>
            <a:pPr marL="122238" indent="-122238">
              <a:buFont typeface="Arial" pitchFamily="34" charset="0"/>
              <a:buChar char="•"/>
            </a:pPr>
            <a:r>
              <a:rPr lang="en-US" sz="1600" dirty="0">
                <a:latin typeface="Calibri" pitchFamily="34" charset="0"/>
              </a:rPr>
              <a:t>VM migration</a:t>
            </a:r>
          </a:p>
        </p:txBody>
      </p:sp>
      <p:sp>
        <p:nvSpPr>
          <p:cNvPr id="54" name="Rectangular Callout 53"/>
          <p:cNvSpPr/>
          <p:nvPr/>
        </p:nvSpPr>
        <p:spPr>
          <a:xfrm>
            <a:off x="7741920" y="4267200"/>
            <a:ext cx="1249680" cy="990600"/>
          </a:xfrm>
          <a:prstGeom prst="wedgeRectCallout">
            <a:avLst>
              <a:gd name="adj1" fmla="val -149715"/>
              <a:gd name="adj2" fmla="val -55317"/>
            </a:avLst>
          </a:prstGeom>
        </p:spPr>
        <p:style>
          <a:lnRef idx="2">
            <a:schemeClr val="dk1"/>
          </a:lnRef>
          <a:fillRef idx="1">
            <a:schemeClr val="lt1"/>
          </a:fillRef>
          <a:effectRef idx="0">
            <a:schemeClr val="dk1"/>
          </a:effectRef>
          <a:fontRef idx="minor">
            <a:schemeClr val="dk1"/>
          </a:fontRef>
        </p:style>
        <p:txBody>
          <a:bodyPr rtlCol="0" anchor="ctr"/>
          <a:lstStyle/>
          <a:p>
            <a:pPr marL="122238" indent="-122238"/>
            <a:r>
              <a:rPr lang="en-US" sz="1600" b="1" dirty="0">
                <a:latin typeface="Calibri" pitchFamily="34" charset="0"/>
              </a:rPr>
              <a:t>Traffic type:</a:t>
            </a:r>
          </a:p>
          <a:p>
            <a:pPr marL="122238" indent="-122238">
              <a:buFont typeface="Arial" pitchFamily="34" charset="0"/>
              <a:buChar char="•"/>
            </a:pPr>
            <a:r>
              <a:rPr lang="en-US" sz="1600" dirty="0">
                <a:latin typeface="Calibri" pitchFamily="34" charset="0"/>
              </a:rPr>
              <a:t>FC or iSCSI storage</a:t>
            </a:r>
          </a:p>
        </p:txBody>
      </p:sp>
      <p:sp>
        <p:nvSpPr>
          <p:cNvPr id="55" name="Rectangular Callout 54"/>
          <p:cNvSpPr/>
          <p:nvPr/>
        </p:nvSpPr>
        <p:spPr>
          <a:xfrm>
            <a:off x="7589520" y="1905000"/>
            <a:ext cx="1478280" cy="914400"/>
          </a:xfrm>
          <a:prstGeom prst="wedgeRectCallout">
            <a:avLst>
              <a:gd name="adj1" fmla="val -219329"/>
              <a:gd name="adj2" fmla="val 58529"/>
            </a:avLst>
          </a:prstGeom>
        </p:spPr>
        <p:style>
          <a:lnRef idx="2">
            <a:schemeClr val="dk1"/>
          </a:lnRef>
          <a:fillRef idx="1">
            <a:schemeClr val="lt1"/>
          </a:fillRef>
          <a:effectRef idx="0">
            <a:schemeClr val="dk1"/>
          </a:effectRef>
          <a:fontRef idx="minor">
            <a:schemeClr val="dk1"/>
          </a:fontRef>
        </p:style>
        <p:txBody>
          <a:bodyPr rtlCol="0" anchor="ctr"/>
          <a:lstStyle/>
          <a:p>
            <a:pPr marL="122238" indent="-122238"/>
            <a:r>
              <a:rPr lang="en-US" sz="1600" b="1" dirty="0">
                <a:latin typeface="Calibri" pitchFamily="34" charset="0"/>
              </a:rPr>
              <a:t>Traffic type:</a:t>
            </a:r>
          </a:p>
          <a:p>
            <a:pPr marL="122238" indent="-122238">
              <a:buFont typeface="Arial" pitchFamily="34" charset="0"/>
              <a:buChar char="•"/>
            </a:pPr>
            <a:r>
              <a:rPr lang="en-US" sz="1600" dirty="0">
                <a:latin typeface="Calibri" pitchFamily="34" charset="0"/>
              </a:rPr>
              <a:t>Management  </a:t>
            </a:r>
          </a:p>
          <a:p>
            <a:pPr marL="122238" indent="-122238">
              <a:buFont typeface="Arial" pitchFamily="34" charset="0"/>
              <a:buChar char="•"/>
            </a:pPr>
            <a:r>
              <a:rPr lang="en-US" sz="1600" dirty="0">
                <a:latin typeface="Calibri" pitchFamily="34" charset="0"/>
              </a:rPr>
              <a:t>VM migration</a:t>
            </a:r>
          </a:p>
        </p:txBody>
      </p:sp>
      <p:sp>
        <p:nvSpPr>
          <p:cNvPr id="56" name="Rectangular Callout 55"/>
          <p:cNvSpPr/>
          <p:nvPr/>
        </p:nvSpPr>
        <p:spPr>
          <a:xfrm>
            <a:off x="228600" y="1905000"/>
            <a:ext cx="1295400" cy="548640"/>
          </a:xfrm>
          <a:prstGeom prst="wedgeRectCallout">
            <a:avLst>
              <a:gd name="adj1" fmla="val 132545"/>
              <a:gd name="adj2" fmla="val 58061"/>
            </a:avLst>
          </a:prstGeom>
        </p:spPr>
        <p:style>
          <a:lnRef idx="2">
            <a:schemeClr val="dk1"/>
          </a:lnRef>
          <a:fillRef idx="1">
            <a:schemeClr val="lt1"/>
          </a:fillRef>
          <a:effectRef idx="0">
            <a:schemeClr val="dk1"/>
          </a:effectRef>
          <a:fontRef idx="minor">
            <a:schemeClr val="dk1"/>
          </a:fontRef>
        </p:style>
        <p:txBody>
          <a:bodyPr rtlCol="0" anchor="ctr"/>
          <a:lstStyle/>
          <a:p>
            <a:pPr marL="122238" indent="-122238"/>
            <a:r>
              <a:rPr lang="en-US" sz="1600" b="1" dirty="0">
                <a:latin typeface="Calibri" pitchFamily="34" charset="0"/>
              </a:rPr>
              <a:t>Traffic type:</a:t>
            </a:r>
          </a:p>
          <a:p>
            <a:pPr marL="122238" indent="-122238">
              <a:buFont typeface="Arial" pitchFamily="34" charset="0"/>
              <a:buChar char="•"/>
            </a:pPr>
            <a:r>
              <a:rPr lang="en-US" sz="1600" dirty="0">
                <a:latin typeface="Calibri" pitchFamily="34" charset="0"/>
              </a:rPr>
              <a:t>VM</a:t>
            </a:r>
          </a:p>
        </p:txBody>
      </p:sp>
      <p:grpSp>
        <p:nvGrpSpPr>
          <p:cNvPr id="82" name="Group 81"/>
          <p:cNvGrpSpPr/>
          <p:nvPr/>
        </p:nvGrpSpPr>
        <p:grpSpPr>
          <a:xfrm>
            <a:off x="-86360" y="4572000"/>
            <a:ext cx="3027680" cy="1594104"/>
            <a:chOff x="-86360" y="4572000"/>
            <a:chExt cx="3027680" cy="1594104"/>
          </a:xfrm>
        </p:grpSpPr>
        <p:sp>
          <p:nvSpPr>
            <p:cNvPr id="83" name="Rectangle 82"/>
            <p:cNvSpPr/>
            <p:nvPr/>
          </p:nvSpPr>
          <p:spPr>
            <a:xfrm>
              <a:off x="116840" y="4572000"/>
              <a:ext cx="2743200" cy="1447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pic>
          <p:nvPicPr>
            <p:cNvPr id="84" name="Picture 83" descr="Monitor_Browser.png"/>
            <p:cNvPicPr>
              <a:picLocks noChangeAspect="1"/>
            </p:cNvPicPr>
            <p:nvPr/>
          </p:nvPicPr>
          <p:blipFill>
            <a:blip r:embed="rId10" cstate="print"/>
            <a:stretch>
              <a:fillRect/>
            </a:stretch>
          </p:blipFill>
          <p:spPr>
            <a:xfrm>
              <a:off x="285562" y="5117592"/>
              <a:ext cx="710118" cy="613369"/>
            </a:xfrm>
            <a:prstGeom prst="rect">
              <a:avLst/>
            </a:prstGeom>
          </p:spPr>
        </p:pic>
        <p:sp>
          <p:nvSpPr>
            <p:cNvPr id="85" name="Text Box 62"/>
            <p:cNvSpPr txBox="1">
              <a:spLocks noChangeAspect="1" noChangeArrowheads="1"/>
            </p:cNvSpPr>
            <p:nvPr/>
          </p:nvSpPr>
          <p:spPr bwMode="auto">
            <a:xfrm>
              <a:off x="-86360" y="5660136"/>
              <a:ext cx="1447800" cy="396240"/>
            </a:xfrm>
            <a:prstGeom prst="rect">
              <a:avLst/>
            </a:prstGeom>
            <a:noFill/>
            <a:ln w="9525" algn="ctr">
              <a:noFill/>
              <a:miter lim="800000"/>
              <a:headEnd/>
              <a:tailEnd/>
            </a:ln>
          </p:spPr>
          <p:txBody>
            <a:bodyPr anchor="ctr"/>
            <a:lstStyle/>
            <a:p>
              <a:pPr algn="ctr" eaLnBrk="0" hangingPunct="0"/>
              <a:r>
                <a:rPr lang="en-US" sz="1400" b="1" dirty="0">
                  <a:latin typeface="Calibri" pitchFamily="34" charset="0"/>
                </a:rPr>
                <a:t>Clients</a:t>
              </a:r>
              <a:endParaRPr lang="en-US" sz="1100" b="1" i="1" dirty="0">
                <a:latin typeface="Calibri" pitchFamily="34" charset="0"/>
              </a:endParaRPr>
            </a:p>
          </p:txBody>
        </p:sp>
        <p:pic>
          <p:nvPicPr>
            <p:cNvPr id="86" name="Picture 85" descr="Tape Array_Tall.png"/>
            <p:cNvPicPr>
              <a:picLocks noChangeAspect="1"/>
            </p:cNvPicPr>
            <p:nvPr/>
          </p:nvPicPr>
          <p:blipFill>
            <a:blip r:embed="rId11" cstate="print"/>
            <a:stretch>
              <a:fillRect/>
            </a:stretch>
          </p:blipFill>
          <p:spPr>
            <a:xfrm>
              <a:off x="1781462" y="4724400"/>
              <a:ext cx="464914" cy="990600"/>
            </a:xfrm>
            <a:prstGeom prst="rect">
              <a:avLst/>
            </a:prstGeom>
          </p:spPr>
        </p:pic>
        <p:sp>
          <p:nvSpPr>
            <p:cNvPr id="91" name="Text Box 62"/>
            <p:cNvSpPr txBox="1">
              <a:spLocks noChangeAspect="1" noChangeArrowheads="1"/>
            </p:cNvSpPr>
            <p:nvPr/>
          </p:nvSpPr>
          <p:spPr bwMode="auto">
            <a:xfrm>
              <a:off x="1132840" y="5556504"/>
              <a:ext cx="1808480" cy="609600"/>
            </a:xfrm>
            <a:prstGeom prst="rect">
              <a:avLst/>
            </a:prstGeom>
            <a:noFill/>
            <a:ln w="9525" algn="ctr">
              <a:noFill/>
              <a:miter lim="800000"/>
              <a:headEnd/>
              <a:tailEnd/>
            </a:ln>
          </p:spPr>
          <p:txBody>
            <a:bodyPr anchor="ctr"/>
            <a:lstStyle/>
            <a:p>
              <a:pPr algn="ctr" eaLnBrk="0" hangingPunct="0"/>
              <a:r>
                <a:rPr lang="en-US" sz="1400" b="1" dirty="0">
                  <a:latin typeface="Calibri" pitchFamily="34" charset="0"/>
                </a:rPr>
                <a:t>Physical Servers</a:t>
              </a:r>
              <a:endParaRPr lang="en-US" sz="1100" b="1" i="1" dirty="0">
                <a:latin typeface="Calibri" pitchFamily="34" charset="0"/>
              </a:endParaRPr>
            </a:p>
          </p:txBody>
        </p:sp>
      </p:grpSp>
      <p:sp>
        <p:nvSpPr>
          <p:cNvPr id="68" name="Slide Number Placeholder 4"/>
          <p:cNvSpPr>
            <a:spLocks noGrp="1"/>
          </p:cNvSpPr>
          <p:nvPr>
            <p:ph type="sldNum" sz="quarter" idx="4294967295"/>
          </p:nvPr>
        </p:nvSpPr>
        <p:spPr>
          <a:xfrm>
            <a:off x="8686800" y="6629400"/>
            <a:ext cx="457200" cy="228600"/>
          </a:xfrm>
          <a:prstGeom prst="rect">
            <a:avLst/>
          </a:prstGeom>
        </p:spPr>
        <p:txBody>
          <a:bodyPr anchor="b"/>
          <a:lstStyle/>
          <a:p>
            <a:pPr algn="r">
              <a:defRPr/>
            </a:pPr>
            <a:fld id="{C1314293-9A8B-4ACA-B212-D2D19BB5553B}" type="slidenum">
              <a:rPr lang="en-US" sz="1000">
                <a:solidFill>
                  <a:schemeClr val="tx1">
                    <a:lumMod val="75000"/>
                    <a:lumOff val="25000"/>
                  </a:schemeClr>
                </a:solidFill>
                <a:latin typeface="Calibri" pitchFamily="34" charset="0"/>
              </a:rPr>
              <a:pPr algn="r">
                <a:defRPr/>
              </a:pPr>
              <a:t>11</a:t>
            </a:fld>
            <a:endParaRPr lang="en-US" sz="1000" dirty="0">
              <a:solidFill>
                <a:schemeClr val="tx1">
                  <a:lumMod val="75000"/>
                  <a:lumOff val="25000"/>
                </a:schemeClr>
              </a:solidFill>
              <a:latin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Line 78"/>
          <p:cNvSpPr>
            <a:spLocks noChangeShapeType="1"/>
          </p:cNvSpPr>
          <p:nvPr/>
        </p:nvSpPr>
        <p:spPr bwMode="auto">
          <a:xfrm flipH="1">
            <a:off x="1940560" y="4998720"/>
            <a:ext cx="1402080" cy="0"/>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131" name="Line 78"/>
          <p:cNvSpPr>
            <a:spLocks noChangeShapeType="1"/>
          </p:cNvSpPr>
          <p:nvPr/>
        </p:nvSpPr>
        <p:spPr bwMode="auto">
          <a:xfrm flipH="1">
            <a:off x="4058920" y="4907280"/>
            <a:ext cx="1402080" cy="0"/>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70" name="AutoShape 69"/>
          <p:cNvSpPr>
            <a:spLocks noChangeArrowheads="1"/>
          </p:cNvSpPr>
          <p:nvPr/>
        </p:nvSpPr>
        <p:spPr bwMode="auto">
          <a:xfrm>
            <a:off x="1757680" y="914400"/>
            <a:ext cx="5638800" cy="2819400"/>
          </a:xfrm>
          <a:prstGeom prst="roundRect">
            <a:avLst>
              <a:gd name="adj" fmla="val 7620"/>
            </a:avLst>
          </a:prstGeom>
          <a:solidFill>
            <a:srgbClr val="C0C0C0"/>
          </a:solidFill>
          <a:ln w="19050">
            <a:solidFill>
              <a:schemeClr val="tx1"/>
            </a:solidFill>
            <a:round/>
            <a:headEnd/>
            <a:tailEnd/>
          </a:ln>
        </p:spPr>
        <p:txBody>
          <a:bodyPr wrap="none" anchor="ctr"/>
          <a:lstStyle/>
          <a:p>
            <a:endParaRPr lang="en-US" dirty="0">
              <a:latin typeface="Calibri" pitchFamily="34" charset="0"/>
            </a:endParaRPr>
          </a:p>
        </p:txBody>
      </p:sp>
      <p:sp>
        <p:nvSpPr>
          <p:cNvPr id="2" name="Title 1"/>
          <p:cNvSpPr>
            <a:spLocks noGrp="1"/>
          </p:cNvSpPr>
          <p:nvPr>
            <p:ph type="title"/>
          </p:nvPr>
        </p:nvSpPr>
        <p:spPr/>
        <p:txBody>
          <a:bodyPr/>
          <a:lstStyle/>
          <a:p>
            <a:r>
              <a:rPr lang="en-US" dirty="0"/>
              <a:t>Network Connectivity and Traffic Flow: Example 3</a:t>
            </a:r>
          </a:p>
        </p:txBody>
      </p:sp>
      <p:sp>
        <p:nvSpPr>
          <p:cNvPr id="4" name="Footer Placeholder 3"/>
          <p:cNvSpPr>
            <a:spLocks noGrp="1"/>
          </p:cNvSpPr>
          <p:nvPr>
            <p:ph type="ftr" sz="quarter" idx="10"/>
          </p:nvPr>
        </p:nvSpPr>
        <p:spPr>
          <a:xfrm>
            <a:off x="4419600" y="6629400"/>
            <a:ext cx="4191000" cy="228600"/>
          </a:xfrm>
        </p:spPr>
        <p:txBody>
          <a:bodyPr/>
          <a:lstStyle/>
          <a:p>
            <a:pPr>
              <a:defRPr/>
            </a:pPr>
            <a:r>
              <a:rPr lang="en-US" dirty="0"/>
              <a:t>Virtualized Data Center – Networking</a:t>
            </a:r>
          </a:p>
        </p:txBody>
      </p:sp>
      <p:sp>
        <p:nvSpPr>
          <p:cNvPr id="77" name="Line 78"/>
          <p:cNvSpPr>
            <a:spLocks noChangeShapeType="1"/>
          </p:cNvSpPr>
          <p:nvPr/>
        </p:nvSpPr>
        <p:spPr bwMode="auto">
          <a:xfrm>
            <a:off x="2260600" y="2057400"/>
            <a:ext cx="1219200" cy="990600"/>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81" name="Text Box 92"/>
          <p:cNvSpPr txBox="1">
            <a:spLocks noChangeArrowheads="1"/>
          </p:cNvSpPr>
          <p:nvPr/>
        </p:nvSpPr>
        <p:spPr bwMode="auto">
          <a:xfrm>
            <a:off x="5681280" y="590788"/>
            <a:ext cx="1562800" cy="369332"/>
          </a:xfrm>
          <a:prstGeom prst="rect">
            <a:avLst/>
          </a:prstGeom>
          <a:noFill/>
          <a:ln w="9525">
            <a:noFill/>
            <a:miter lim="800000"/>
            <a:headEnd/>
            <a:tailEnd/>
          </a:ln>
        </p:spPr>
        <p:txBody>
          <a:bodyPr wrap="none">
            <a:spAutoFit/>
          </a:bodyPr>
          <a:lstStyle/>
          <a:p>
            <a:r>
              <a:rPr lang="en-US" dirty="0">
                <a:latin typeface="Calibri" pitchFamily="34" charset="0"/>
              </a:rPr>
              <a:t>Physical server</a:t>
            </a:r>
          </a:p>
        </p:txBody>
      </p:sp>
      <p:sp>
        <p:nvSpPr>
          <p:cNvPr id="99" name="Text Box 71"/>
          <p:cNvSpPr txBox="1">
            <a:spLocks noChangeArrowheads="1"/>
          </p:cNvSpPr>
          <p:nvPr/>
        </p:nvSpPr>
        <p:spPr bwMode="auto">
          <a:xfrm>
            <a:off x="2108200" y="3048000"/>
            <a:ext cx="1077283" cy="461665"/>
          </a:xfrm>
          <a:prstGeom prst="rect">
            <a:avLst/>
          </a:prstGeom>
          <a:noFill/>
          <a:ln w="9525">
            <a:noFill/>
            <a:miter lim="800000"/>
            <a:headEnd/>
            <a:tailEnd/>
          </a:ln>
        </p:spPr>
        <p:txBody>
          <a:bodyPr wrap="none">
            <a:spAutoFit/>
          </a:bodyPr>
          <a:lstStyle/>
          <a:p>
            <a:pPr algn="ctr"/>
            <a:r>
              <a:rPr lang="en-US" sz="1200" b="1" dirty="0">
                <a:latin typeface="Calibri" pitchFamily="34" charset="0"/>
              </a:rPr>
              <a:t>Virtual Switch</a:t>
            </a:r>
          </a:p>
          <a:p>
            <a:pPr algn="ctr"/>
            <a:r>
              <a:rPr lang="en-US" sz="1200" b="1" dirty="0">
                <a:latin typeface="Calibri" pitchFamily="34" charset="0"/>
              </a:rPr>
              <a:t>(Ethernet)</a:t>
            </a:r>
          </a:p>
        </p:txBody>
      </p:sp>
      <p:sp>
        <p:nvSpPr>
          <p:cNvPr id="105" name="Text Box 341"/>
          <p:cNvSpPr txBox="1">
            <a:spLocks noChangeArrowheads="1"/>
          </p:cNvSpPr>
          <p:nvPr/>
        </p:nvSpPr>
        <p:spPr bwMode="auto">
          <a:xfrm>
            <a:off x="3906520" y="3771900"/>
            <a:ext cx="406400" cy="214313"/>
          </a:xfrm>
          <a:prstGeom prst="rect">
            <a:avLst/>
          </a:prstGeom>
          <a:noFill/>
          <a:ln w="9525">
            <a:noFill/>
            <a:miter lim="800000"/>
            <a:headEnd/>
            <a:tailEnd/>
          </a:ln>
        </p:spPr>
        <p:txBody>
          <a:bodyPr>
            <a:spAutoFit/>
          </a:bodyPr>
          <a:lstStyle/>
          <a:p>
            <a:r>
              <a:rPr lang="en-US" sz="800" b="1" dirty="0">
                <a:latin typeface="Calibri" pitchFamily="34" charset="0"/>
              </a:rPr>
              <a:t>CNA</a:t>
            </a:r>
          </a:p>
        </p:txBody>
      </p:sp>
      <p:sp>
        <p:nvSpPr>
          <p:cNvPr id="108" name="Line 78"/>
          <p:cNvSpPr>
            <a:spLocks noChangeShapeType="1"/>
          </p:cNvSpPr>
          <p:nvPr/>
        </p:nvSpPr>
        <p:spPr bwMode="auto">
          <a:xfrm flipH="1">
            <a:off x="3784600" y="2089150"/>
            <a:ext cx="931862" cy="958850"/>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113" name="Line 78"/>
          <p:cNvSpPr>
            <a:spLocks noChangeShapeType="1"/>
          </p:cNvSpPr>
          <p:nvPr/>
        </p:nvSpPr>
        <p:spPr bwMode="auto">
          <a:xfrm flipH="1">
            <a:off x="4165600" y="2514600"/>
            <a:ext cx="1600200" cy="533400"/>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115" name="Line 79"/>
          <p:cNvSpPr>
            <a:spLocks noChangeShapeType="1"/>
          </p:cNvSpPr>
          <p:nvPr/>
        </p:nvSpPr>
        <p:spPr bwMode="auto">
          <a:xfrm>
            <a:off x="3586480" y="3200400"/>
            <a:ext cx="0" cy="533400"/>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125" name="Line 78"/>
          <p:cNvSpPr>
            <a:spLocks noChangeShapeType="1"/>
          </p:cNvSpPr>
          <p:nvPr/>
        </p:nvSpPr>
        <p:spPr bwMode="auto">
          <a:xfrm>
            <a:off x="3586480" y="3810000"/>
            <a:ext cx="0" cy="1143000"/>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148" name="Text Box 59"/>
          <p:cNvSpPr txBox="1">
            <a:spLocks noChangeAspect="1" noChangeArrowheads="1"/>
          </p:cNvSpPr>
          <p:nvPr/>
        </p:nvSpPr>
        <p:spPr bwMode="auto">
          <a:xfrm>
            <a:off x="4633277" y="5864859"/>
            <a:ext cx="2900363" cy="282759"/>
          </a:xfrm>
          <a:prstGeom prst="rect">
            <a:avLst/>
          </a:prstGeom>
          <a:noFill/>
          <a:ln w="9525" algn="ctr">
            <a:noFill/>
            <a:miter lim="800000"/>
            <a:headEnd/>
            <a:tailEnd/>
          </a:ln>
        </p:spPr>
        <p:txBody>
          <a:bodyPr anchor="ctr"/>
          <a:lstStyle/>
          <a:p>
            <a:pPr algn="r" eaLnBrk="0" hangingPunct="0">
              <a:lnSpc>
                <a:spcPct val="85000"/>
              </a:lnSpc>
            </a:pPr>
            <a:r>
              <a:rPr lang="en-US" sz="1600" b="1" dirty="0">
                <a:latin typeface="Calibri" pitchFamily="34" charset="0"/>
              </a:rPr>
              <a:t>NAS/FC/iSCSI Storage Array</a:t>
            </a:r>
          </a:p>
        </p:txBody>
      </p:sp>
      <p:pic>
        <p:nvPicPr>
          <p:cNvPr id="79" name="Picture 99" descr="vm"/>
          <p:cNvPicPr>
            <a:picLocks noChangeAspect="1" noChangeArrowheads="1"/>
          </p:cNvPicPr>
          <p:nvPr/>
        </p:nvPicPr>
        <p:blipFill>
          <a:blip r:embed="rId3" cstate="print"/>
          <a:srcRect/>
          <a:stretch>
            <a:fillRect/>
          </a:stretch>
        </p:blipFill>
        <p:spPr bwMode="auto">
          <a:xfrm>
            <a:off x="1930400" y="1117600"/>
            <a:ext cx="712788" cy="914400"/>
          </a:xfrm>
          <a:prstGeom prst="rect">
            <a:avLst/>
          </a:prstGeom>
          <a:noFill/>
          <a:ln w="9525">
            <a:noFill/>
            <a:miter lim="800000"/>
            <a:headEnd/>
            <a:tailEnd/>
          </a:ln>
        </p:spPr>
      </p:pic>
      <p:pic>
        <p:nvPicPr>
          <p:cNvPr id="88" name="Picture 104" descr="vm"/>
          <p:cNvPicPr>
            <a:picLocks noChangeAspect="1" noChangeArrowheads="1"/>
          </p:cNvPicPr>
          <p:nvPr/>
        </p:nvPicPr>
        <p:blipFill>
          <a:blip r:embed="rId3" cstate="print"/>
          <a:srcRect/>
          <a:stretch>
            <a:fillRect/>
          </a:stretch>
        </p:blipFill>
        <p:spPr bwMode="auto">
          <a:xfrm>
            <a:off x="4500880" y="1143000"/>
            <a:ext cx="712788" cy="914400"/>
          </a:xfrm>
          <a:prstGeom prst="rect">
            <a:avLst/>
          </a:prstGeom>
          <a:noFill/>
          <a:ln w="9525">
            <a:noFill/>
            <a:miter lim="800000"/>
            <a:headEnd/>
            <a:tailEnd/>
          </a:ln>
        </p:spPr>
      </p:pic>
      <p:sp>
        <p:nvSpPr>
          <p:cNvPr id="89" name="Text Box 110"/>
          <p:cNvSpPr txBox="1">
            <a:spLocks noChangeArrowheads="1"/>
          </p:cNvSpPr>
          <p:nvPr/>
        </p:nvSpPr>
        <p:spPr bwMode="auto">
          <a:xfrm>
            <a:off x="2082800" y="1765300"/>
            <a:ext cx="485775" cy="274638"/>
          </a:xfrm>
          <a:prstGeom prst="rect">
            <a:avLst/>
          </a:prstGeom>
          <a:noFill/>
          <a:ln w="9525">
            <a:noFill/>
            <a:miter lim="800000"/>
            <a:headEnd/>
            <a:tailEnd/>
          </a:ln>
        </p:spPr>
        <p:txBody>
          <a:bodyPr wrap="none">
            <a:spAutoFit/>
          </a:bodyPr>
          <a:lstStyle/>
          <a:p>
            <a:r>
              <a:rPr lang="en-US" sz="1200" b="1" dirty="0">
                <a:solidFill>
                  <a:schemeClr val="bg1"/>
                </a:solidFill>
                <a:latin typeface="Calibri" pitchFamily="34" charset="0"/>
              </a:rPr>
              <a:t>VM1</a:t>
            </a:r>
          </a:p>
        </p:txBody>
      </p:sp>
      <p:pic>
        <p:nvPicPr>
          <p:cNvPr id="90" name="Picture 357" descr="ICON_NIC_Q308"/>
          <p:cNvPicPr>
            <a:picLocks noChangeAspect="1" noChangeArrowheads="1"/>
          </p:cNvPicPr>
          <p:nvPr/>
        </p:nvPicPr>
        <p:blipFill>
          <a:blip r:embed="rId4" cstate="print"/>
          <a:srcRect/>
          <a:stretch>
            <a:fillRect/>
          </a:stretch>
        </p:blipFill>
        <p:spPr bwMode="auto">
          <a:xfrm>
            <a:off x="2074863" y="1889125"/>
            <a:ext cx="338137" cy="268288"/>
          </a:xfrm>
          <a:prstGeom prst="rect">
            <a:avLst/>
          </a:prstGeom>
          <a:noFill/>
          <a:ln w="9525">
            <a:noFill/>
            <a:miter lim="800000"/>
            <a:headEnd/>
            <a:tailEnd/>
          </a:ln>
        </p:spPr>
      </p:pic>
      <p:sp>
        <p:nvSpPr>
          <p:cNvPr id="92" name="Text Box 112"/>
          <p:cNvSpPr txBox="1">
            <a:spLocks noChangeArrowheads="1"/>
          </p:cNvSpPr>
          <p:nvPr/>
        </p:nvSpPr>
        <p:spPr bwMode="auto">
          <a:xfrm>
            <a:off x="4640580" y="1790700"/>
            <a:ext cx="485775" cy="274638"/>
          </a:xfrm>
          <a:prstGeom prst="rect">
            <a:avLst/>
          </a:prstGeom>
          <a:noFill/>
          <a:ln w="9525">
            <a:noFill/>
            <a:miter lim="800000"/>
            <a:headEnd/>
            <a:tailEnd/>
          </a:ln>
        </p:spPr>
        <p:txBody>
          <a:bodyPr wrap="none">
            <a:spAutoFit/>
          </a:bodyPr>
          <a:lstStyle/>
          <a:p>
            <a:r>
              <a:rPr lang="en-US" sz="1200" b="1" dirty="0">
                <a:solidFill>
                  <a:schemeClr val="bg1"/>
                </a:solidFill>
                <a:latin typeface="Calibri" pitchFamily="34" charset="0"/>
              </a:rPr>
              <a:t>VM3</a:t>
            </a:r>
          </a:p>
        </p:txBody>
      </p:sp>
      <p:sp>
        <p:nvSpPr>
          <p:cNvPr id="94" name="Text Box 341"/>
          <p:cNvSpPr txBox="1">
            <a:spLocks noChangeArrowheads="1"/>
          </p:cNvSpPr>
          <p:nvPr/>
        </p:nvSpPr>
        <p:spPr bwMode="auto">
          <a:xfrm>
            <a:off x="2387600" y="1981200"/>
            <a:ext cx="406400" cy="214313"/>
          </a:xfrm>
          <a:prstGeom prst="rect">
            <a:avLst/>
          </a:prstGeom>
          <a:noFill/>
          <a:ln w="9525">
            <a:noFill/>
            <a:miter lim="800000"/>
            <a:headEnd/>
            <a:tailEnd/>
          </a:ln>
        </p:spPr>
        <p:txBody>
          <a:bodyPr>
            <a:spAutoFit/>
          </a:bodyPr>
          <a:lstStyle/>
          <a:p>
            <a:r>
              <a:rPr lang="en-US" sz="800" b="1" dirty="0">
                <a:latin typeface="Calibri" pitchFamily="34" charset="0"/>
              </a:rPr>
              <a:t>VNIC</a:t>
            </a:r>
          </a:p>
        </p:txBody>
      </p:sp>
      <p:pic>
        <p:nvPicPr>
          <p:cNvPr id="112" name="Picture 357" descr="ICON_NIC_Q308"/>
          <p:cNvPicPr>
            <a:picLocks noChangeAspect="1" noChangeArrowheads="1"/>
          </p:cNvPicPr>
          <p:nvPr/>
        </p:nvPicPr>
        <p:blipFill>
          <a:blip r:embed="rId4" cstate="print"/>
          <a:srcRect/>
          <a:stretch>
            <a:fillRect/>
          </a:stretch>
        </p:blipFill>
        <p:spPr bwMode="auto">
          <a:xfrm>
            <a:off x="4616450" y="1917700"/>
            <a:ext cx="338138" cy="268288"/>
          </a:xfrm>
          <a:prstGeom prst="rect">
            <a:avLst/>
          </a:prstGeom>
          <a:noFill/>
          <a:ln w="9525">
            <a:noFill/>
            <a:miter lim="800000"/>
            <a:headEnd/>
            <a:tailEnd/>
          </a:ln>
        </p:spPr>
      </p:pic>
      <p:sp>
        <p:nvSpPr>
          <p:cNvPr id="75" name="Text Box 341"/>
          <p:cNvSpPr txBox="1">
            <a:spLocks noChangeArrowheads="1"/>
          </p:cNvSpPr>
          <p:nvPr/>
        </p:nvSpPr>
        <p:spPr bwMode="auto">
          <a:xfrm>
            <a:off x="4902200" y="2011680"/>
            <a:ext cx="406400" cy="214313"/>
          </a:xfrm>
          <a:prstGeom prst="rect">
            <a:avLst/>
          </a:prstGeom>
          <a:noFill/>
          <a:ln w="9525">
            <a:noFill/>
            <a:miter lim="800000"/>
            <a:headEnd/>
            <a:tailEnd/>
          </a:ln>
        </p:spPr>
        <p:txBody>
          <a:bodyPr>
            <a:spAutoFit/>
          </a:bodyPr>
          <a:lstStyle/>
          <a:p>
            <a:r>
              <a:rPr lang="en-US" sz="800" b="1" dirty="0">
                <a:latin typeface="Calibri" pitchFamily="34" charset="0"/>
              </a:rPr>
              <a:t>VNIC</a:t>
            </a:r>
          </a:p>
        </p:txBody>
      </p:sp>
      <p:pic>
        <p:nvPicPr>
          <p:cNvPr id="133" name="Picture 132" descr="Storage Array_Tall.png"/>
          <p:cNvPicPr>
            <a:picLocks noChangeAspect="1"/>
          </p:cNvPicPr>
          <p:nvPr/>
        </p:nvPicPr>
        <p:blipFill>
          <a:blip r:embed="rId5" cstate="print"/>
          <a:stretch>
            <a:fillRect/>
          </a:stretch>
        </p:blipFill>
        <p:spPr>
          <a:xfrm>
            <a:off x="5345391" y="4356100"/>
            <a:ext cx="679489" cy="1447800"/>
          </a:xfrm>
          <a:prstGeom prst="rect">
            <a:avLst/>
          </a:prstGeom>
        </p:spPr>
      </p:pic>
      <p:sp>
        <p:nvSpPr>
          <p:cNvPr id="51" name="Line 78"/>
          <p:cNvSpPr>
            <a:spLocks noChangeShapeType="1"/>
          </p:cNvSpPr>
          <p:nvPr/>
        </p:nvSpPr>
        <p:spPr bwMode="auto">
          <a:xfrm flipH="1">
            <a:off x="3815080" y="2667000"/>
            <a:ext cx="2103120" cy="1066800"/>
          </a:xfrm>
          <a:prstGeom prst="line">
            <a:avLst/>
          </a:prstGeom>
          <a:noFill/>
          <a:ln w="25400">
            <a:solidFill>
              <a:schemeClr val="tx1"/>
            </a:solidFill>
            <a:round/>
            <a:headEnd/>
            <a:tailEnd/>
          </a:ln>
        </p:spPr>
        <p:txBody>
          <a:bodyPr/>
          <a:lstStyle/>
          <a:p>
            <a:endParaRPr lang="en-US" dirty="0">
              <a:latin typeface="Calibri" pitchFamily="34" charset="0"/>
            </a:endParaRPr>
          </a:p>
        </p:txBody>
      </p:sp>
      <p:grpSp>
        <p:nvGrpSpPr>
          <p:cNvPr id="3" name="Group 129"/>
          <p:cNvGrpSpPr/>
          <p:nvPr/>
        </p:nvGrpSpPr>
        <p:grpSpPr>
          <a:xfrm>
            <a:off x="5537200" y="1447800"/>
            <a:ext cx="1630680" cy="1600200"/>
            <a:chOff x="5334000" y="1752600"/>
            <a:chExt cx="2895600" cy="1258888"/>
          </a:xfrm>
        </p:grpSpPr>
        <p:sp>
          <p:nvSpPr>
            <p:cNvPr id="71" name="AutoShape 63"/>
            <p:cNvSpPr>
              <a:spLocks noChangeArrowheads="1"/>
            </p:cNvSpPr>
            <p:nvPr/>
          </p:nvSpPr>
          <p:spPr bwMode="auto">
            <a:xfrm>
              <a:off x="5334000" y="1752600"/>
              <a:ext cx="2895600" cy="1258888"/>
            </a:xfrm>
            <a:prstGeom prst="roundRect">
              <a:avLst>
                <a:gd name="adj" fmla="val 14037"/>
              </a:avLst>
            </a:prstGeom>
            <a:solidFill>
              <a:schemeClr val="accent1"/>
            </a:solidFill>
            <a:ln w="9525">
              <a:solidFill>
                <a:schemeClr val="tx1"/>
              </a:solidFill>
              <a:round/>
              <a:headEnd/>
              <a:tailEnd/>
            </a:ln>
          </p:spPr>
          <p:txBody>
            <a:bodyPr wrap="none" anchor="ctr"/>
            <a:lstStyle/>
            <a:p>
              <a:endParaRPr lang="en-US" dirty="0">
                <a:latin typeface="Calibri" pitchFamily="34" charset="0"/>
              </a:endParaRPr>
            </a:p>
          </p:txBody>
        </p:sp>
        <p:sp>
          <p:nvSpPr>
            <p:cNvPr id="72" name="Text Box 70"/>
            <p:cNvSpPr txBox="1">
              <a:spLocks noChangeArrowheads="1"/>
            </p:cNvSpPr>
            <p:nvPr/>
          </p:nvSpPr>
          <p:spPr bwMode="auto">
            <a:xfrm>
              <a:off x="5638800" y="2209800"/>
              <a:ext cx="2514600" cy="369332"/>
            </a:xfrm>
            <a:prstGeom prst="rect">
              <a:avLst/>
            </a:prstGeom>
            <a:noFill/>
            <a:ln w="9525">
              <a:noFill/>
              <a:miter lim="800000"/>
              <a:headEnd/>
              <a:tailEnd/>
            </a:ln>
          </p:spPr>
          <p:txBody>
            <a:bodyPr wrap="square">
              <a:spAutoFit/>
            </a:bodyPr>
            <a:lstStyle/>
            <a:p>
              <a:pPr algn="ctr"/>
              <a:r>
                <a:rPr lang="en-US" b="1" dirty="0">
                  <a:solidFill>
                    <a:schemeClr val="bg1"/>
                  </a:solidFill>
                  <a:latin typeface="Calibri" pitchFamily="34" charset="0"/>
                </a:rPr>
                <a:t>Hypervisor Kernel</a:t>
              </a:r>
            </a:p>
          </p:txBody>
        </p:sp>
      </p:grpSp>
      <p:pic>
        <p:nvPicPr>
          <p:cNvPr id="52" name="Picture 4" descr="Picture2"/>
          <p:cNvPicPr>
            <a:picLocks noChangeAspect="1" noChangeArrowheads="1"/>
          </p:cNvPicPr>
          <p:nvPr/>
        </p:nvPicPr>
        <p:blipFill>
          <a:blip r:embed="rId6" cstate="print"/>
          <a:srcRect/>
          <a:stretch>
            <a:fillRect/>
          </a:stretch>
        </p:blipFill>
        <p:spPr bwMode="auto">
          <a:xfrm rot="1556998" flipH="1">
            <a:off x="3168231" y="3480626"/>
            <a:ext cx="762000" cy="771525"/>
          </a:xfrm>
          <a:prstGeom prst="rect">
            <a:avLst/>
          </a:prstGeom>
          <a:noFill/>
        </p:spPr>
      </p:pic>
      <p:sp>
        <p:nvSpPr>
          <p:cNvPr id="54" name="Line 78"/>
          <p:cNvSpPr>
            <a:spLocks noChangeShapeType="1"/>
          </p:cNvSpPr>
          <p:nvPr/>
        </p:nvSpPr>
        <p:spPr bwMode="auto">
          <a:xfrm>
            <a:off x="3586480" y="2057401"/>
            <a:ext cx="0" cy="990600"/>
          </a:xfrm>
          <a:prstGeom prst="line">
            <a:avLst/>
          </a:prstGeom>
          <a:noFill/>
          <a:ln w="25400">
            <a:solidFill>
              <a:schemeClr val="tx1"/>
            </a:solidFill>
            <a:round/>
            <a:headEnd/>
            <a:tailEnd/>
          </a:ln>
        </p:spPr>
        <p:txBody>
          <a:bodyPr/>
          <a:lstStyle/>
          <a:p>
            <a:endParaRPr lang="en-US" dirty="0">
              <a:latin typeface="Calibri" pitchFamily="34" charset="0"/>
            </a:endParaRPr>
          </a:p>
        </p:txBody>
      </p:sp>
      <p:pic>
        <p:nvPicPr>
          <p:cNvPr id="55" name="Picture 100" descr="vm"/>
          <p:cNvPicPr>
            <a:picLocks noChangeAspect="1" noChangeArrowheads="1"/>
          </p:cNvPicPr>
          <p:nvPr/>
        </p:nvPicPr>
        <p:blipFill>
          <a:blip r:embed="rId3" cstate="print"/>
          <a:srcRect/>
          <a:stretch>
            <a:fillRect/>
          </a:stretch>
        </p:blipFill>
        <p:spPr bwMode="auto">
          <a:xfrm>
            <a:off x="3231833" y="1143000"/>
            <a:ext cx="712787" cy="914400"/>
          </a:xfrm>
          <a:prstGeom prst="rect">
            <a:avLst/>
          </a:prstGeom>
          <a:noFill/>
          <a:ln w="9525">
            <a:noFill/>
            <a:miter lim="800000"/>
            <a:headEnd/>
            <a:tailEnd/>
          </a:ln>
        </p:spPr>
      </p:pic>
      <p:sp>
        <p:nvSpPr>
          <p:cNvPr id="56" name="Text Box 111"/>
          <p:cNvSpPr txBox="1">
            <a:spLocks noChangeArrowheads="1"/>
          </p:cNvSpPr>
          <p:nvPr/>
        </p:nvSpPr>
        <p:spPr bwMode="auto">
          <a:xfrm>
            <a:off x="3382645" y="1795463"/>
            <a:ext cx="485775" cy="274637"/>
          </a:xfrm>
          <a:prstGeom prst="rect">
            <a:avLst/>
          </a:prstGeom>
          <a:noFill/>
          <a:ln w="9525">
            <a:noFill/>
            <a:miter lim="800000"/>
            <a:headEnd/>
            <a:tailEnd/>
          </a:ln>
        </p:spPr>
        <p:txBody>
          <a:bodyPr wrap="none">
            <a:spAutoFit/>
          </a:bodyPr>
          <a:lstStyle/>
          <a:p>
            <a:r>
              <a:rPr lang="en-US" sz="1200" b="1" dirty="0">
                <a:solidFill>
                  <a:schemeClr val="bg1"/>
                </a:solidFill>
                <a:latin typeface="Calibri" pitchFamily="34" charset="0"/>
              </a:rPr>
              <a:t>VM2</a:t>
            </a:r>
          </a:p>
        </p:txBody>
      </p:sp>
      <p:pic>
        <p:nvPicPr>
          <p:cNvPr id="57" name="Picture 357" descr="ICON_NIC_Q308"/>
          <p:cNvPicPr>
            <a:picLocks noChangeAspect="1" noChangeArrowheads="1"/>
          </p:cNvPicPr>
          <p:nvPr/>
        </p:nvPicPr>
        <p:blipFill>
          <a:blip r:embed="rId4" cstate="print"/>
          <a:srcRect/>
          <a:stretch>
            <a:fillRect/>
          </a:stretch>
        </p:blipFill>
        <p:spPr bwMode="auto">
          <a:xfrm>
            <a:off x="3365183" y="1917700"/>
            <a:ext cx="338137" cy="268288"/>
          </a:xfrm>
          <a:prstGeom prst="rect">
            <a:avLst/>
          </a:prstGeom>
          <a:noFill/>
          <a:ln w="9525">
            <a:noFill/>
            <a:miter lim="800000"/>
            <a:headEnd/>
            <a:tailEnd/>
          </a:ln>
        </p:spPr>
      </p:pic>
      <p:pic>
        <p:nvPicPr>
          <p:cNvPr id="87" name="Picture 22" descr="IP Switch Icon.png"/>
          <p:cNvPicPr>
            <a:picLocks noChangeAspect="1"/>
          </p:cNvPicPr>
          <p:nvPr/>
        </p:nvPicPr>
        <p:blipFill>
          <a:blip r:embed="rId7" cstate="print">
            <a:duotone>
              <a:prstClr val="black"/>
              <a:schemeClr val="accent1">
                <a:tint val="45000"/>
                <a:satMod val="400000"/>
              </a:schemeClr>
            </a:duotone>
          </a:blip>
          <a:srcRect/>
          <a:stretch>
            <a:fillRect/>
          </a:stretch>
        </p:blipFill>
        <p:spPr bwMode="auto">
          <a:xfrm>
            <a:off x="3165475" y="2579688"/>
            <a:ext cx="1152525" cy="731837"/>
          </a:xfrm>
          <a:prstGeom prst="rect">
            <a:avLst/>
          </a:prstGeom>
          <a:noFill/>
          <a:ln w="9525">
            <a:noFill/>
            <a:miter lim="800000"/>
            <a:headEnd/>
            <a:tailEnd/>
          </a:ln>
        </p:spPr>
      </p:pic>
      <p:sp>
        <p:nvSpPr>
          <p:cNvPr id="58" name="Text Box 341"/>
          <p:cNvSpPr txBox="1">
            <a:spLocks noChangeArrowheads="1"/>
          </p:cNvSpPr>
          <p:nvPr/>
        </p:nvSpPr>
        <p:spPr bwMode="auto">
          <a:xfrm>
            <a:off x="3652520" y="2006600"/>
            <a:ext cx="406400" cy="214313"/>
          </a:xfrm>
          <a:prstGeom prst="rect">
            <a:avLst/>
          </a:prstGeom>
          <a:noFill/>
          <a:ln w="9525">
            <a:noFill/>
            <a:miter lim="800000"/>
            <a:headEnd/>
            <a:tailEnd/>
          </a:ln>
        </p:spPr>
        <p:txBody>
          <a:bodyPr>
            <a:spAutoFit/>
          </a:bodyPr>
          <a:lstStyle/>
          <a:p>
            <a:r>
              <a:rPr lang="en-US" sz="800" b="1" dirty="0">
                <a:latin typeface="Calibri" pitchFamily="34" charset="0"/>
              </a:rPr>
              <a:t>VNIC</a:t>
            </a:r>
          </a:p>
        </p:txBody>
      </p:sp>
      <p:pic>
        <p:nvPicPr>
          <p:cNvPr id="42" name="Picture 41" descr="Converged Switch Icon.png"/>
          <p:cNvPicPr>
            <a:picLocks noChangeAspect="1"/>
          </p:cNvPicPr>
          <p:nvPr/>
        </p:nvPicPr>
        <p:blipFill>
          <a:blip r:embed="rId8" cstate="print"/>
          <a:stretch>
            <a:fillRect/>
          </a:stretch>
        </p:blipFill>
        <p:spPr>
          <a:xfrm>
            <a:off x="3130391" y="4501946"/>
            <a:ext cx="1152049" cy="603454"/>
          </a:xfrm>
          <a:prstGeom prst="rect">
            <a:avLst/>
          </a:prstGeom>
        </p:spPr>
      </p:pic>
      <p:sp>
        <p:nvSpPr>
          <p:cNvPr id="43" name="Text Box 71"/>
          <p:cNvSpPr txBox="1">
            <a:spLocks noChangeArrowheads="1"/>
          </p:cNvSpPr>
          <p:nvPr/>
        </p:nvSpPr>
        <p:spPr bwMode="auto">
          <a:xfrm>
            <a:off x="3085329" y="5148739"/>
            <a:ext cx="998991" cy="400110"/>
          </a:xfrm>
          <a:prstGeom prst="rect">
            <a:avLst/>
          </a:prstGeom>
          <a:noFill/>
          <a:ln w="9525">
            <a:noFill/>
            <a:miter lim="800000"/>
            <a:headEnd/>
            <a:tailEnd/>
          </a:ln>
        </p:spPr>
        <p:txBody>
          <a:bodyPr wrap="none">
            <a:spAutoFit/>
          </a:bodyPr>
          <a:lstStyle/>
          <a:p>
            <a:pPr algn="ctr"/>
            <a:r>
              <a:rPr lang="en-US" sz="1000" b="1" dirty="0">
                <a:latin typeface="Calibri" pitchFamily="34" charset="0"/>
              </a:rPr>
              <a:t>Physical Switch</a:t>
            </a:r>
          </a:p>
          <a:p>
            <a:pPr algn="ctr"/>
            <a:r>
              <a:rPr lang="en-US" sz="1000" b="1" dirty="0">
                <a:latin typeface="Calibri" pitchFamily="34" charset="0"/>
              </a:rPr>
              <a:t>(FCoE)</a:t>
            </a:r>
          </a:p>
        </p:txBody>
      </p:sp>
      <p:sp>
        <p:nvSpPr>
          <p:cNvPr id="44" name="Rectangular Callout 43"/>
          <p:cNvSpPr/>
          <p:nvPr/>
        </p:nvSpPr>
        <p:spPr>
          <a:xfrm>
            <a:off x="203200" y="2819400"/>
            <a:ext cx="1478280" cy="1539240"/>
          </a:xfrm>
          <a:prstGeom prst="wedgeRectCallout">
            <a:avLst>
              <a:gd name="adj1" fmla="val 175173"/>
              <a:gd name="adj2" fmla="val 45196"/>
            </a:avLst>
          </a:prstGeom>
        </p:spPr>
        <p:style>
          <a:lnRef idx="2">
            <a:schemeClr val="dk1"/>
          </a:lnRef>
          <a:fillRef idx="1">
            <a:schemeClr val="lt1"/>
          </a:fillRef>
          <a:effectRef idx="0">
            <a:schemeClr val="dk1"/>
          </a:effectRef>
          <a:fontRef idx="minor">
            <a:schemeClr val="dk1"/>
          </a:fontRef>
        </p:style>
        <p:txBody>
          <a:bodyPr rtlCol="0" anchor="ctr"/>
          <a:lstStyle/>
          <a:p>
            <a:pPr marL="122238" indent="-122238"/>
            <a:r>
              <a:rPr lang="en-US" sz="1600" b="1" dirty="0">
                <a:latin typeface="Calibri" pitchFamily="34" charset="0"/>
              </a:rPr>
              <a:t>Traffic type:</a:t>
            </a:r>
          </a:p>
          <a:p>
            <a:pPr marL="122238" indent="-122238">
              <a:buFont typeface="Arial" pitchFamily="34" charset="0"/>
              <a:buChar char="•"/>
            </a:pPr>
            <a:r>
              <a:rPr lang="en-US" sz="1600" dirty="0">
                <a:latin typeface="Calibri" pitchFamily="34" charset="0"/>
              </a:rPr>
              <a:t>VM</a:t>
            </a:r>
          </a:p>
          <a:p>
            <a:pPr marL="122238" indent="-122238">
              <a:buFont typeface="Arial" pitchFamily="34" charset="0"/>
              <a:buChar char="•"/>
            </a:pPr>
            <a:r>
              <a:rPr lang="en-US" sz="1600" dirty="0">
                <a:latin typeface="Calibri" pitchFamily="34" charset="0"/>
              </a:rPr>
              <a:t>Management  </a:t>
            </a:r>
          </a:p>
          <a:p>
            <a:pPr marL="122238" indent="-122238">
              <a:buFont typeface="Arial" pitchFamily="34" charset="0"/>
              <a:buChar char="•"/>
            </a:pPr>
            <a:r>
              <a:rPr lang="en-US" sz="1600" dirty="0">
                <a:latin typeface="Calibri" pitchFamily="34" charset="0"/>
              </a:rPr>
              <a:t>FC/IP storage </a:t>
            </a:r>
          </a:p>
          <a:p>
            <a:pPr marL="122238" indent="-122238">
              <a:buFont typeface="Arial" pitchFamily="34" charset="0"/>
              <a:buChar char="•"/>
            </a:pPr>
            <a:r>
              <a:rPr lang="en-US" sz="1600" dirty="0">
                <a:latin typeface="Calibri" pitchFamily="34" charset="0"/>
              </a:rPr>
              <a:t>VM migration</a:t>
            </a:r>
          </a:p>
        </p:txBody>
      </p:sp>
      <p:sp>
        <p:nvSpPr>
          <p:cNvPr id="45" name="Rectangular Callout 44"/>
          <p:cNvSpPr/>
          <p:nvPr/>
        </p:nvSpPr>
        <p:spPr>
          <a:xfrm>
            <a:off x="233680" y="1905000"/>
            <a:ext cx="1295400" cy="548640"/>
          </a:xfrm>
          <a:prstGeom prst="wedgeRectCallout">
            <a:avLst>
              <a:gd name="adj1" fmla="val 132545"/>
              <a:gd name="adj2" fmla="val 58061"/>
            </a:avLst>
          </a:prstGeom>
        </p:spPr>
        <p:style>
          <a:lnRef idx="2">
            <a:schemeClr val="dk1"/>
          </a:lnRef>
          <a:fillRef idx="1">
            <a:schemeClr val="lt1"/>
          </a:fillRef>
          <a:effectRef idx="0">
            <a:schemeClr val="dk1"/>
          </a:effectRef>
          <a:fontRef idx="minor">
            <a:schemeClr val="dk1"/>
          </a:fontRef>
        </p:style>
        <p:txBody>
          <a:bodyPr rtlCol="0" anchor="ctr"/>
          <a:lstStyle/>
          <a:p>
            <a:pPr marL="122238" indent="-122238"/>
            <a:r>
              <a:rPr lang="en-US" sz="1600" b="1" dirty="0">
                <a:latin typeface="Calibri" pitchFamily="34" charset="0"/>
              </a:rPr>
              <a:t>Traffic type:</a:t>
            </a:r>
          </a:p>
          <a:p>
            <a:pPr marL="122238" indent="-122238">
              <a:buFont typeface="Arial" pitchFamily="34" charset="0"/>
              <a:buChar char="•"/>
            </a:pPr>
            <a:r>
              <a:rPr lang="en-US" sz="1600" dirty="0">
                <a:latin typeface="Calibri" pitchFamily="34" charset="0"/>
              </a:rPr>
              <a:t>VM</a:t>
            </a:r>
          </a:p>
        </p:txBody>
      </p:sp>
      <p:sp>
        <p:nvSpPr>
          <p:cNvPr id="62" name="Rectangular Callout 61"/>
          <p:cNvSpPr/>
          <p:nvPr/>
        </p:nvSpPr>
        <p:spPr>
          <a:xfrm>
            <a:off x="7513320" y="1828800"/>
            <a:ext cx="1478280" cy="1010920"/>
          </a:xfrm>
          <a:prstGeom prst="wedgeRectCallout">
            <a:avLst>
              <a:gd name="adj1" fmla="val -222078"/>
              <a:gd name="adj2" fmla="val 51862"/>
            </a:avLst>
          </a:prstGeom>
        </p:spPr>
        <p:style>
          <a:lnRef idx="2">
            <a:schemeClr val="dk1"/>
          </a:lnRef>
          <a:fillRef idx="1">
            <a:schemeClr val="lt1"/>
          </a:fillRef>
          <a:effectRef idx="0">
            <a:schemeClr val="dk1"/>
          </a:effectRef>
          <a:fontRef idx="minor">
            <a:schemeClr val="dk1"/>
          </a:fontRef>
        </p:style>
        <p:txBody>
          <a:bodyPr rtlCol="0" anchor="ctr"/>
          <a:lstStyle/>
          <a:p>
            <a:pPr marL="122238" indent="-122238"/>
            <a:r>
              <a:rPr lang="en-US" sz="1600" b="1" dirty="0">
                <a:latin typeface="Calibri" pitchFamily="34" charset="0"/>
              </a:rPr>
              <a:t>Traffic type:</a:t>
            </a:r>
          </a:p>
          <a:p>
            <a:pPr marL="122238" indent="-122238">
              <a:buFont typeface="Arial" pitchFamily="34" charset="0"/>
              <a:buChar char="•"/>
            </a:pPr>
            <a:r>
              <a:rPr lang="en-US" sz="1600" dirty="0">
                <a:latin typeface="Calibri" pitchFamily="34" charset="0"/>
              </a:rPr>
              <a:t>IP storage</a:t>
            </a:r>
          </a:p>
          <a:p>
            <a:pPr marL="122238" indent="-122238">
              <a:buFont typeface="Arial" pitchFamily="34" charset="0"/>
              <a:buChar char="•"/>
            </a:pPr>
            <a:r>
              <a:rPr lang="en-US" sz="1600" dirty="0">
                <a:latin typeface="Calibri" pitchFamily="34" charset="0"/>
              </a:rPr>
              <a:t>Management  </a:t>
            </a:r>
          </a:p>
          <a:p>
            <a:pPr marL="122238" indent="-122238">
              <a:buFont typeface="Arial" pitchFamily="34" charset="0"/>
              <a:buChar char="•"/>
            </a:pPr>
            <a:r>
              <a:rPr lang="en-US" sz="1600" dirty="0">
                <a:latin typeface="Calibri" pitchFamily="34" charset="0"/>
              </a:rPr>
              <a:t>VM migration</a:t>
            </a:r>
          </a:p>
        </p:txBody>
      </p:sp>
      <p:sp>
        <p:nvSpPr>
          <p:cNvPr id="63" name="Rectangular Callout 62"/>
          <p:cNvSpPr/>
          <p:nvPr/>
        </p:nvSpPr>
        <p:spPr>
          <a:xfrm>
            <a:off x="7528560" y="4038600"/>
            <a:ext cx="1239520" cy="914400"/>
          </a:xfrm>
          <a:prstGeom prst="wedgeRectCallout">
            <a:avLst>
              <a:gd name="adj1" fmla="val -265067"/>
              <a:gd name="adj2" fmla="val -130360"/>
            </a:avLst>
          </a:prstGeom>
        </p:spPr>
        <p:style>
          <a:lnRef idx="2">
            <a:schemeClr val="dk1"/>
          </a:lnRef>
          <a:fillRef idx="1">
            <a:schemeClr val="lt1"/>
          </a:fillRef>
          <a:effectRef idx="0">
            <a:schemeClr val="dk1"/>
          </a:effectRef>
          <a:fontRef idx="minor">
            <a:schemeClr val="dk1"/>
          </a:fontRef>
        </p:style>
        <p:txBody>
          <a:bodyPr rtlCol="0" anchor="ctr"/>
          <a:lstStyle/>
          <a:p>
            <a:pPr marL="122238" indent="-122238"/>
            <a:r>
              <a:rPr lang="en-US" sz="1600" b="1" dirty="0">
                <a:latin typeface="Calibri" pitchFamily="34" charset="0"/>
              </a:rPr>
              <a:t>Traffic type:</a:t>
            </a:r>
          </a:p>
          <a:p>
            <a:pPr marL="122238" indent="-122238">
              <a:buFont typeface="Arial" pitchFamily="34" charset="0"/>
              <a:buChar char="•"/>
            </a:pPr>
            <a:r>
              <a:rPr lang="en-US" sz="1600" dirty="0">
                <a:latin typeface="Calibri" pitchFamily="34" charset="0"/>
              </a:rPr>
              <a:t>FC storage</a:t>
            </a:r>
          </a:p>
        </p:txBody>
      </p:sp>
      <p:grpSp>
        <p:nvGrpSpPr>
          <p:cNvPr id="53" name="Group 52"/>
          <p:cNvGrpSpPr/>
          <p:nvPr/>
        </p:nvGrpSpPr>
        <p:grpSpPr>
          <a:xfrm>
            <a:off x="-86360" y="4572000"/>
            <a:ext cx="3027680" cy="1594104"/>
            <a:chOff x="-86360" y="4572000"/>
            <a:chExt cx="3027680" cy="1594104"/>
          </a:xfrm>
        </p:grpSpPr>
        <p:sp>
          <p:nvSpPr>
            <p:cNvPr id="64" name="Rectangle 63"/>
            <p:cNvSpPr/>
            <p:nvPr/>
          </p:nvSpPr>
          <p:spPr>
            <a:xfrm>
              <a:off x="116840" y="4572000"/>
              <a:ext cx="2743200" cy="1447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pic>
          <p:nvPicPr>
            <p:cNvPr id="65" name="Picture 64" descr="Monitor_Browser.png"/>
            <p:cNvPicPr>
              <a:picLocks noChangeAspect="1"/>
            </p:cNvPicPr>
            <p:nvPr/>
          </p:nvPicPr>
          <p:blipFill>
            <a:blip r:embed="rId9" cstate="print"/>
            <a:stretch>
              <a:fillRect/>
            </a:stretch>
          </p:blipFill>
          <p:spPr>
            <a:xfrm>
              <a:off x="285562" y="5117592"/>
              <a:ext cx="710118" cy="613369"/>
            </a:xfrm>
            <a:prstGeom prst="rect">
              <a:avLst/>
            </a:prstGeom>
          </p:spPr>
        </p:pic>
        <p:sp>
          <p:nvSpPr>
            <p:cNvPr id="66" name="Text Box 62"/>
            <p:cNvSpPr txBox="1">
              <a:spLocks noChangeAspect="1" noChangeArrowheads="1"/>
            </p:cNvSpPr>
            <p:nvPr/>
          </p:nvSpPr>
          <p:spPr bwMode="auto">
            <a:xfrm>
              <a:off x="-86360" y="5660136"/>
              <a:ext cx="1447800" cy="396240"/>
            </a:xfrm>
            <a:prstGeom prst="rect">
              <a:avLst/>
            </a:prstGeom>
            <a:noFill/>
            <a:ln w="9525" algn="ctr">
              <a:noFill/>
              <a:miter lim="800000"/>
              <a:headEnd/>
              <a:tailEnd/>
            </a:ln>
          </p:spPr>
          <p:txBody>
            <a:bodyPr anchor="ctr"/>
            <a:lstStyle/>
            <a:p>
              <a:pPr algn="ctr" eaLnBrk="0" hangingPunct="0"/>
              <a:r>
                <a:rPr lang="en-US" sz="1400" b="1" dirty="0">
                  <a:latin typeface="Calibri" pitchFamily="34" charset="0"/>
                </a:rPr>
                <a:t>Clients</a:t>
              </a:r>
              <a:endParaRPr lang="en-US" sz="1100" b="1" i="1" dirty="0">
                <a:latin typeface="Calibri" pitchFamily="34" charset="0"/>
              </a:endParaRPr>
            </a:p>
          </p:txBody>
        </p:sp>
        <p:pic>
          <p:nvPicPr>
            <p:cNvPr id="67" name="Picture 66" descr="Tape Array_Tall.png"/>
            <p:cNvPicPr>
              <a:picLocks noChangeAspect="1"/>
            </p:cNvPicPr>
            <p:nvPr/>
          </p:nvPicPr>
          <p:blipFill>
            <a:blip r:embed="rId10" cstate="print"/>
            <a:stretch>
              <a:fillRect/>
            </a:stretch>
          </p:blipFill>
          <p:spPr>
            <a:xfrm>
              <a:off x="1781462" y="4724400"/>
              <a:ext cx="464914" cy="990600"/>
            </a:xfrm>
            <a:prstGeom prst="rect">
              <a:avLst/>
            </a:prstGeom>
          </p:spPr>
        </p:pic>
        <p:sp>
          <p:nvSpPr>
            <p:cNvPr id="68" name="Text Box 62"/>
            <p:cNvSpPr txBox="1">
              <a:spLocks noChangeAspect="1" noChangeArrowheads="1"/>
            </p:cNvSpPr>
            <p:nvPr/>
          </p:nvSpPr>
          <p:spPr bwMode="auto">
            <a:xfrm>
              <a:off x="1132840" y="5556504"/>
              <a:ext cx="1808480" cy="609600"/>
            </a:xfrm>
            <a:prstGeom prst="rect">
              <a:avLst/>
            </a:prstGeom>
            <a:noFill/>
            <a:ln w="9525" algn="ctr">
              <a:noFill/>
              <a:miter lim="800000"/>
              <a:headEnd/>
              <a:tailEnd/>
            </a:ln>
          </p:spPr>
          <p:txBody>
            <a:bodyPr anchor="ctr"/>
            <a:lstStyle/>
            <a:p>
              <a:pPr algn="ctr" eaLnBrk="0" hangingPunct="0"/>
              <a:r>
                <a:rPr lang="en-US" sz="1400" b="1" dirty="0">
                  <a:latin typeface="Calibri" pitchFamily="34" charset="0"/>
                </a:rPr>
                <a:t>Physical Servers</a:t>
              </a:r>
              <a:endParaRPr lang="en-US" sz="1100" b="1" i="1" dirty="0">
                <a:latin typeface="Calibri" pitchFamily="34" charset="0"/>
              </a:endParaRPr>
            </a:p>
          </p:txBody>
        </p:sp>
      </p:grpSp>
      <p:sp>
        <p:nvSpPr>
          <p:cNvPr id="48" name="Slide Number Placeholder 4"/>
          <p:cNvSpPr>
            <a:spLocks noGrp="1"/>
          </p:cNvSpPr>
          <p:nvPr>
            <p:ph type="sldNum" sz="quarter" idx="4294967295"/>
          </p:nvPr>
        </p:nvSpPr>
        <p:spPr>
          <a:xfrm>
            <a:off x="8686800" y="6629400"/>
            <a:ext cx="457200" cy="228600"/>
          </a:xfrm>
          <a:prstGeom prst="rect">
            <a:avLst/>
          </a:prstGeom>
        </p:spPr>
        <p:txBody>
          <a:bodyPr anchor="b"/>
          <a:lstStyle/>
          <a:p>
            <a:pPr algn="r">
              <a:defRPr/>
            </a:pPr>
            <a:fld id="{C1314293-9A8B-4ACA-B212-D2D19BB5553B}" type="slidenum">
              <a:rPr lang="en-US" sz="1000">
                <a:solidFill>
                  <a:schemeClr val="tx1">
                    <a:lumMod val="75000"/>
                    <a:lumOff val="25000"/>
                  </a:schemeClr>
                </a:solidFill>
                <a:latin typeface="Calibri" pitchFamily="34" charset="0"/>
              </a:rPr>
              <a:pPr algn="r">
                <a:defRPr/>
              </a:pPr>
              <a:t>12</a:t>
            </a:fld>
            <a:endParaRPr lang="en-US" sz="1000" dirty="0">
              <a:solidFill>
                <a:schemeClr val="tx1">
                  <a:lumMod val="75000"/>
                  <a:lumOff val="25000"/>
                </a:schemeClr>
              </a:solidFill>
              <a:latin typeface="Calibr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 Component: Virtual Switch</a:t>
            </a:r>
          </a:p>
        </p:txBody>
      </p:sp>
      <p:sp>
        <p:nvSpPr>
          <p:cNvPr id="3" name="Content Placeholder 2"/>
          <p:cNvSpPr>
            <a:spLocks noGrp="1"/>
          </p:cNvSpPr>
          <p:nvPr>
            <p:ph idx="1"/>
          </p:nvPr>
        </p:nvSpPr>
        <p:spPr>
          <a:xfrm>
            <a:off x="304800" y="914400"/>
            <a:ext cx="8458200" cy="3962400"/>
          </a:xfrm>
        </p:spPr>
        <p:txBody>
          <a:bodyPr/>
          <a:lstStyle/>
          <a:p>
            <a:r>
              <a:rPr lang="en-US" dirty="0"/>
              <a:t>Is a logical  OSI layer 2 switch that supports Ethernet protocol</a:t>
            </a:r>
          </a:p>
          <a:p>
            <a:r>
              <a:rPr lang="en-US" dirty="0"/>
              <a:t>Resides inside a physical server </a:t>
            </a:r>
          </a:p>
          <a:p>
            <a:r>
              <a:rPr lang="en-US" dirty="0"/>
              <a:t>Is</a:t>
            </a:r>
            <a:r>
              <a:rPr lang="en-US" b="1" dirty="0"/>
              <a:t> </a:t>
            </a:r>
            <a:r>
              <a:rPr lang="en-US" dirty="0"/>
              <a:t>created and configured using hypervisor</a:t>
            </a:r>
          </a:p>
          <a:p>
            <a:r>
              <a:rPr lang="en-US" dirty="0"/>
              <a:t>Maintains MAC address table for frame forwarding</a:t>
            </a:r>
          </a:p>
          <a:p>
            <a:r>
              <a:rPr lang="en-US" dirty="0"/>
              <a:t>Directs network traffic to/from VMs and hypervisor kernel</a:t>
            </a:r>
          </a:p>
          <a:p>
            <a:pPr lvl="1"/>
            <a:r>
              <a:rPr lang="en-US" dirty="0"/>
              <a:t>VM to VM within physical server</a:t>
            </a:r>
          </a:p>
          <a:p>
            <a:pPr lvl="1"/>
            <a:r>
              <a:rPr lang="en-US" dirty="0"/>
              <a:t>VM to physical network </a:t>
            </a:r>
          </a:p>
          <a:p>
            <a:pPr lvl="1"/>
            <a:r>
              <a:rPr lang="en-US" dirty="0"/>
              <a:t>Hypervisor kernel: IP storage, VM migration, and management</a:t>
            </a:r>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a:t>Virtualized Data Center – Networking</a:t>
            </a:r>
          </a:p>
        </p:txBody>
      </p:sp>
      <p:sp>
        <p:nvSpPr>
          <p:cNvPr id="5" name="Slide Number Placeholder 4"/>
          <p:cNvSpPr>
            <a:spLocks noGrp="1"/>
          </p:cNvSpPr>
          <p:nvPr>
            <p:ph type="sldNum" sz="quarter" idx="11"/>
          </p:nvPr>
        </p:nvSpPr>
        <p:spPr/>
        <p:txBody>
          <a:bodyPr/>
          <a:lstStyle/>
          <a:p>
            <a:pPr>
              <a:defRPr/>
            </a:pPr>
            <a:fld id="{5BA1DFFF-3F85-458B-986A-7762775E0CEF}"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 Component: Virtual Switch (contd.)</a:t>
            </a:r>
          </a:p>
        </p:txBody>
      </p:sp>
      <p:sp>
        <p:nvSpPr>
          <p:cNvPr id="3" name="Content Placeholder 2"/>
          <p:cNvSpPr>
            <a:spLocks noGrp="1"/>
          </p:cNvSpPr>
          <p:nvPr>
            <p:ph idx="1"/>
          </p:nvPr>
        </p:nvSpPr>
        <p:spPr>
          <a:xfrm>
            <a:off x="304800" y="914400"/>
            <a:ext cx="8458200" cy="2209800"/>
          </a:xfrm>
        </p:spPr>
        <p:txBody>
          <a:bodyPr/>
          <a:lstStyle/>
          <a:p>
            <a:pPr lvl="0"/>
            <a:r>
              <a:rPr lang="en-US" dirty="0"/>
              <a:t>May connect to multiple physical NICs</a:t>
            </a:r>
          </a:p>
          <a:p>
            <a:pPr lvl="1"/>
            <a:r>
              <a:rPr lang="en-US" dirty="0"/>
              <a:t>Connection to multiple NICs performs load balancing and failover</a:t>
            </a:r>
          </a:p>
        </p:txBody>
      </p:sp>
      <p:sp>
        <p:nvSpPr>
          <p:cNvPr id="4" name="Footer Placeholder 3"/>
          <p:cNvSpPr>
            <a:spLocks noGrp="1"/>
          </p:cNvSpPr>
          <p:nvPr>
            <p:ph type="ftr" sz="quarter" idx="10"/>
          </p:nvPr>
        </p:nvSpPr>
        <p:spPr/>
        <p:txBody>
          <a:bodyPr/>
          <a:lstStyle/>
          <a:p>
            <a:pPr>
              <a:defRPr/>
            </a:pPr>
            <a:r>
              <a:rPr lang="en-US" dirty="0"/>
              <a:t>Virtualized Data Center – Networking</a:t>
            </a:r>
          </a:p>
        </p:txBody>
      </p:sp>
      <p:sp>
        <p:nvSpPr>
          <p:cNvPr id="54" name="Slide Number Placeholder 4"/>
          <p:cNvSpPr>
            <a:spLocks noGrp="1"/>
          </p:cNvSpPr>
          <p:nvPr>
            <p:ph type="sldNum" sz="quarter" idx="4294967295"/>
          </p:nvPr>
        </p:nvSpPr>
        <p:spPr>
          <a:xfrm>
            <a:off x="8686800" y="6629400"/>
            <a:ext cx="457200" cy="228600"/>
          </a:xfrm>
          <a:prstGeom prst="rect">
            <a:avLst/>
          </a:prstGeom>
        </p:spPr>
        <p:txBody>
          <a:bodyPr anchor="b"/>
          <a:lstStyle/>
          <a:p>
            <a:pPr algn="r">
              <a:defRPr/>
            </a:pPr>
            <a:fld id="{C1314293-9A8B-4ACA-B212-D2D19BB5553B}" type="slidenum">
              <a:rPr lang="en-US" sz="1000">
                <a:solidFill>
                  <a:schemeClr val="tx1">
                    <a:lumMod val="75000"/>
                    <a:lumOff val="25000"/>
                  </a:schemeClr>
                </a:solidFill>
                <a:latin typeface="Calibri" pitchFamily="34" charset="0"/>
              </a:rPr>
              <a:pPr algn="r">
                <a:defRPr/>
              </a:pPr>
              <a:t>14</a:t>
            </a:fld>
            <a:endParaRPr lang="en-US" sz="1000" dirty="0">
              <a:solidFill>
                <a:schemeClr val="tx1">
                  <a:lumMod val="75000"/>
                  <a:lumOff val="25000"/>
                </a:schemeClr>
              </a:solidFill>
              <a:latin typeface="Calibri" pitchFamily="34" charset="0"/>
            </a:endParaRPr>
          </a:p>
        </p:txBody>
      </p:sp>
      <p:grpSp>
        <p:nvGrpSpPr>
          <p:cNvPr id="67" name="Group 66"/>
          <p:cNvGrpSpPr/>
          <p:nvPr/>
        </p:nvGrpSpPr>
        <p:grpSpPr>
          <a:xfrm>
            <a:off x="1905000" y="2154695"/>
            <a:ext cx="6019800" cy="3523718"/>
            <a:chOff x="1981200" y="2648482"/>
            <a:chExt cx="6019800" cy="3523718"/>
          </a:xfrm>
        </p:grpSpPr>
        <p:sp>
          <p:nvSpPr>
            <p:cNvPr id="7" name="AutoShape 69"/>
            <p:cNvSpPr>
              <a:spLocks noChangeArrowheads="1"/>
            </p:cNvSpPr>
            <p:nvPr/>
          </p:nvSpPr>
          <p:spPr bwMode="auto">
            <a:xfrm>
              <a:off x="1981200" y="3008387"/>
              <a:ext cx="4396484" cy="2029146"/>
            </a:xfrm>
            <a:prstGeom prst="roundRect">
              <a:avLst>
                <a:gd name="adj" fmla="val 7620"/>
              </a:avLst>
            </a:prstGeom>
            <a:solidFill>
              <a:srgbClr val="C0C0C0"/>
            </a:solidFill>
            <a:ln w="19050">
              <a:solidFill>
                <a:schemeClr val="tx1"/>
              </a:solidFill>
              <a:round/>
              <a:headEnd/>
              <a:tailEnd/>
            </a:ln>
          </p:spPr>
          <p:txBody>
            <a:bodyPr wrap="none" anchor="ctr"/>
            <a:lstStyle/>
            <a:p>
              <a:endParaRPr lang="en-US" dirty="0">
                <a:latin typeface="Calibri" pitchFamily="34" charset="0"/>
              </a:endParaRPr>
            </a:p>
          </p:txBody>
        </p:sp>
        <p:sp>
          <p:nvSpPr>
            <p:cNvPr id="65" name="Line 78"/>
            <p:cNvSpPr>
              <a:spLocks noChangeShapeType="1"/>
            </p:cNvSpPr>
            <p:nvPr/>
          </p:nvSpPr>
          <p:spPr bwMode="auto">
            <a:xfrm>
              <a:off x="3276600" y="3886200"/>
              <a:ext cx="762000" cy="533401"/>
            </a:xfrm>
            <a:prstGeom prst="line">
              <a:avLst/>
            </a:prstGeom>
            <a:noFill/>
            <a:ln w="25400">
              <a:solidFill>
                <a:schemeClr val="tx1"/>
              </a:solidFill>
              <a:round/>
              <a:headEnd/>
              <a:tailEnd/>
            </a:ln>
          </p:spPr>
          <p:txBody>
            <a:bodyPr/>
            <a:lstStyle/>
            <a:p>
              <a:endParaRPr lang="en-US" dirty="0">
                <a:latin typeface="Calibri" pitchFamily="34" charset="0"/>
              </a:endParaRPr>
            </a:p>
          </p:txBody>
        </p:sp>
        <p:pic>
          <p:nvPicPr>
            <p:cNvPr id="22" name="Picture 104" descr="vm"/>
            <p:cNvPicPr>
              <a:picLocks noChangeAspect="1" noChangeArrowheads="1"/>
            </p:cNvPicPr>
            <p:nvPr/>
          </p:nvPicPr>
          <p:blipFill>
            <a:blip r:embed="rId3" cstate="print"/>
            <a:srcRect/>
            <a:stretch>
              <a:fillRect/>
            </a:stretch>
          </p:blipFill>
          <p:spPr bwMode="auto">
            <a:xfrm>
              <a:off x="3875070" y="3076025"/>
              <a:ext cx="632699" cy="811658"/>
            </a:xfrm>
            <a:prstGeom prst="rect">
              <a:avLst/>
            </a:prstGeom>
            <a:noFill/>
            <a:ln w="9525">
              <a:noFill/>
              <a:miter lim="800000"/>
              <a:headEnd/>
              <a:tailEnd/>
            </a:ln>
          </p:spPr>
        </p:pic>
        <p:sp>
          <p:nvSpPr>
            <p:cNvPr id="26" name="Text Box 112"/>
            <p:cNvSpPr txBox="1">
              <a:spLocks noChangeArrowheads="1"/>
            </p:cNvSpPr>
            <p:nvPr/>
          </p:nvSpPr>
          <p:spPr bwMode="auto">
            <a:xfrm>
              <a:off x="3999073" y="3650950"/>
              <a:ext cx="489236" cy="276999"/>
            </a:xfrm>
            <a:prstGeom prst="rect">
              <a:avLst/>
            </a:prstGeom>
            <a:noFill/>
            <a:ln w="9525">
              <a:noFill/>
              <a:miter lim="800000"/>
              <a:headEnd/>
              <a:tailEnd/>
            </a:ln>
          </p:spPr>
          <p:txBody>
            <a:bodyPr wrap="none">
              <a:spAutoFit/>
            </a:bodyPr>
            <a:lstStyle/>
            <a:p>
              <a:r>
                <a:rPr lang="en-US" sz="1200" b="1" dirty="0">
                  <a:solidFill>
                    <a:schemeClr val="bg1"/>
                  </a:solidFill>
                  <a:latin typeface="Calibri" pitchFamily="34" charset="0"/>
                </a:rPr>
                <a:t>VM3</a:t>
              </a:r>
            </a:p>
          </p:txBody>
        </p:sp>
        <p:sp>
          <p:nvSpPr>
            <p:cNvPr id="30" name="Text Box 341"/>
            <p:cNvSpPr txBox="1">
              <a:spLocks noChangeArrowheads="1"/>
            </p:cNvSpPr>
            <p:nvPr/>
          </p:nvSpPr>
          <p:spPr bwMode="auto">
            <a:xfrm>
              <a:off x="4280148" y="3831989"/>
              <a:ext cx="360737" cy="184666"/>
            </a:xfrm>
            <a:prstGeom prst="rect">
              <a:avLst/>
            </a:prstGeom>
            <a:noFill/>
            <a:ln w="9525">
              <a:noFill/>
              <a:miter lim="800000"/>
              <a:headEnd/>
              <a:tailEnd/>
            </a:ln>
          </p:spPr>
          <p:txBody>
            <a:bodyPr>
              <a:spAutoFit/>
            </a:bodyPr>
            <a:lstStyle/>
            <a:p>
              <a:r>
                <a:rPr lang="en-US" sz="600" b="1" dirty="0">
                  <a:latin typeface="Calibri" pitchFamily="34" charset="0"/>
                </a:rPr>
                <a:t>VNIC</a:t>
              </a:r>
            </a:p>
          </p:txBody>
        </p:sp>
        <p:sp>
          <p:nvSpPr>
            <p:cNvPr id="37" name="Text Box 341"/>
            <p:cNvSpPr txBox="1">
              <a:spLocks noChangeArrowheads="1"/>
            </p:cNvSpPr>
            <p:nvPr/>
          </p:nvSpPr>
          <p:spPr bwMode="auto">
            <a:xfrm>
              <a:off x="5609364" y="5073549"/>
              <a:ext cx="360737" cy="200055"/>
            </a:xfrm>
            <a:prstGeom prst="rect">
              <a:avLst/>
            </a:prstGeom>
            <a:noFill/>
            <a:ln w="9525">
              <a:noFill/>
              <a:miter lim="800000"/>
              <a:headEnd/>
              <a:tailEnd/>
            </a:ln>
          </p:spPr>
          <p:txBody>
            <a:bodyPr>
              <a:spAutoFit/>
            </a:bodyPr>
            <a:lstStyle/>
            <a:p>
              <a:r>
                <a:rPr lang="en-US" sz="700" b="1" dirty="0">
                  <a:latin typeface="Calibri" pitchFamily="34" charset="0"/>
                </a:rPr>
                <a:t>PNIC</a:t>
              </a:r>
            </a:p>
          </p:txBody>
        </p:sp>
        <p:sp>
          <p:nvSpPr>
            <p:cNvPr id="38" name="Text Box 341"/>
            <p:cNvSpPr txBox="1">
              <a:spLocks noChangeArrowheads="1"/>
            </p:cNvSpPr>
            <p:nvPr/>
          </p:nvSpPr>
          <p:spPr bwMode="auto">
            <a:xfrm>
              <a:off x="2931885" y="5065715"/>
              <a:ext cx="360737" cy="200055"/>
            </a:xfrm>
            <a:prstGeom prst="rect">
              <a:avLst/>
            </a:prstGeom>
            <a:noFill/>
            <a:ln w="9525">
              <a:noFill/>
              <a:miter lim="800000"/>
              <a:headEnd/>
              <a:tailEnd/>
            </a:ln>
          </p:spPr>
          <p:txBody>
            <a:bodyPr>
              <a:spAutoFit/>
            </a:bodyPr>
            <a:lstStyle/>
            <a:p>
              <a:r>
                <a:rPr lang="en-US" sz="700" b="1" dirty="0">
                  <a:latin typeface="Calibri" pitchFamily="34" charset="0"/>
                </a:rPr>
                <a:t>PNIC</a:t>
              </a:r>
            </a:p>
          </p:txBody>
        </p:sp>
        <p:sp>
          <p:nvSpPr>
            <p:cNvPr id="39" name="Text Box 341"/>
            <p:cNvSpPr txBox="1">
              <a:spLocks noChangeArrowheads="1"/>
            </p:cNvSpPr>
            <p:nvPr/>
          </p:nvSpPr>
          <p:spPr bwMode="auto">
            <a:xfrm>
              <a:off x="4426972" y="5071352"/>
              <a:ext cx="360737" cy="200055"/>
            </a:xfrm>
            <a:prstGeom prst="rect">
              <a:avLst/>
            </a:prstGeom>
            <a:noFill/>
            <a:ln w="9525">
              <a:noFill/>
              <a:miter lim="800000"/>
              <a:headEnd/>
              <a:tailEnd/>
            </a:ln>
          </p:spPr>
          <p:txBody>
            <a:bodyPr>
              <a:spAutoFit/>
            </a:bodyPr>
            <a:lstStyle/>
            <a:p>
              <a:r>
                <a:rPr lang="en-US" sz="700" b="1" dirty="0">
                  <a:latin typeface="Calibri" pitchFamily="34" charset="0"/>
                </a:rPr>
                <a:t>PNIC</a:t>
              </a:r>
            </a:p>
          </p:txBody>
        </p:sp>
        <p:sp>
          <p:nvSpPr>
            <p:cNvPr id="42" name="Line 78"/>
            <p:cNvSpPr>
              <a:spLocks noChangeShapeType="1"/>
            </p:cNvSpPr>
            <p:nvPr/>
          </p:nvSpPr>
          <p:spPr bwMode="auto">
            <a:xfrm>
              <a:off x="2286000" y="3886201"/>
              <a:ext cx="1676400" cy="533400"/>
            </a:xfrm>
            <a:prstGeom prst="line">
              <a:avLst/>
            </a:prstGeom>
            <a:noFill/>
            <a:ln w="25400">
              <a:solidFill>
                <a:schemeClr val="tx1"/>
              </a:solidFill>
              <a:round/>
              <a:headEnd/>
              <a:tailEnd/>
            </a:ln>
          </p:spPr>
          <p:txBody>
            <a:bodyPr/>
            <a:lstStyle/>
            <a:p>
              <a:endParaRPr lang="en-US" dirty="0">
                <a:latin typeface="Calibri" pitchFamily="34" charset="0"/>
              </a:endParaRPr>
            </a:p>
          </p:txBody>
        </p:sp>
        <p:grpSp>
          <p:nvGrpSpPr>
            <p:cNvPr id="66" name="Group 65"/>
            <p:cNvGrpSpPr/>
            <p:nvPr/>
          </p:nvGrpSpPr>
          <p:grpSpPr>
            <a:xfrm>
              <a:off x="2971800" y="3077260"/>
              <a:ext cx="734156" cy="947610"/>
              <a:chOff x="2895600" y="3109844"/>
              <a:chExt cx="734156" cy="947610"/>
            </a:xfrm>
          </p:grpSpPr>
          <p:pic>
            <p:nvPicPr>
              <p:cNvPr id="14" name="Picture 100" descr="vm"/>
              <p:cNvPicPr>
                <a:picLocks noChangeAspect="1" noChangeArrowheads="1"/>
              </p:cNvPicPr>
              <p:nvPr/>
            </p:nvPicPr>
            <p:blipFill>
              <a:blip r:embed="rId3" cstate="print"/>
              <a:srcRect/>
              <a:stretch>
                <a:fillRect/>
              </a:stretch>
            </p:blipFill>
            <p:spPr bwMode="auto">
              <a:xfrm>
                <a:off x="2895600" y="3109844"/>
                <a:ext cx="632699" cy="811658"/>
              </a:xfrm>
              <a:prstGeom prst="rect">
                <a:avLst/>
              </a:prstGeom>
              <a:noFill/>
              <a:ln w="9525">
                <a:noFill/>
                <a:miter lim="800000"/>
                <a:headEnd/>
                <a:tailEnd/>
              </a:ln>
            </p:spPr>
          </p:pic>
          <p:sp>
            <p:nvSpPr>
              <p:cNvPr id="25" name="Text Box 111"/>
              <p:cNvSpPr txBox="1">
                <a:spLocks noChangeArrowheads="1"/>
              </p:cNvSpPr>
              <p:nvPr/>
            </p:nvSpPr>
            <p:spPr bwMode="auto">
              <a:xfrm>
                <a:off x="3029467" y="3688997"/>
                <a:ext cx="489236" cy="276999"/>
              </a:xfrm>
              <a:prstGeom prst="rect">
                <a:avLst/>
              </a:prstGeom>
              <a:noFill/>
              <a:ln w="9525">
                <a:noFill/>
                <a:miter lim="800000"/>
                <a:headEnd/>
                <a:tailEnd/>
              </a:ln>
            </p:spPr>
            <p:txBody>
              <a:bodyPr wrap="none">
                <a:spAutoFit/>
              </a:bodyPr>
              <a:lstStyle/>
              <a:p>
                <a:r>
                  <a:rPr lang="en-US" sz="1200" b="1" dirty="0">
                    <a:solidFill>
                      <a:schemeClr val="bg1"/>
                    </a:solidFill>
                    <a:latin typeface="Calibri" pitchFamily="34" charset="0"/>
                  </a:rPr>
                  <a:t>VM2</a:t>
                </a:r>
              </a:p>
            </p:txBody>
          </p:sp>
          <p:sp>
            <p:nvSpPr>
              <p:cNvPr id="29" name="Text Box 341"/>
              <p:cNvSpPr txBox="1">
                <a:spLocks noChangeArrowheads="1"/>
              </p:cNvSpPr>
              <p:nvPr/>
            </p:nvSpPr>
            <p:spPr bwMode="auto">
              <a:xfrm>
                <a:off x="3269019" y="3872788"/>
                <a:ext cx="360737" cy="184666"/>
              </a:xfrm>
              <a:prstGeom prst="rect">
                <a:avLst/>
              </a:prstGeom>
              <a:noFill/>
              <a:ln w="9525">
                <a:noFill/>
                <a:miter lim="800000"/>
                <a:headEnd/>
                <a:tailEnd/>
              </a:ln>
            </p:spPr>
            <p:txBody>
              <a:bodyPr>
                <a:spAutoFit/>
              </a:bodyPr>
              <a:lstStyle/>
              <a:p>
                <a:r>
                  <a:rPr lang="en-US" sz="600" b="1" dirty="0">
                    <a:latin typeface="Calibri" pitchFamily="34" charset="0"/>
                  </a:rPr>
                  <a:t>VNIC</a:t>
                </a:r>
              </a:p>
            </p:txBody>
          </p:sp>
          <p:pic>
            <p:nvPicPr>
              <p:cNvPr id="43" name="Picture 357" descr="ICON_NIC_Q308"/>
              <p:cNvPicPr>
                <a:picLocks noChangeAspect="1" noChangeArrowheads="1"/>
              </p:cNvPicPr>
              <p:nvPr/>
            </p:nvPicPr>
            <p:blipFill>
              <a:blip r:embed="rId4" cstate="print"/>
              <a:srcRect/>
              <a:stretch>
                <a:fillRect/>
              </a:stretch>
            </p:blipFill>
            <p:spPr bwMode="auto">
              <a:xfrm>
                <a:off x="3014609" y="3810000"/>
                <a:ext cx="300144" cy="238143"/>
              </a:xfrm>
              <a:prstGeom prst="rect">
                <a:avLst/>
              </a:prstGeom>
              <a:noFill/>
              <a:ln w="9525">
                <a:noFill/>
                <a:miter lim="800000"/>
                <a:headEnd/>
                <a:tailEnd/>
              </a:ln>
            </p:spPr>
          </p:pic>
        </p:grpSp>
        <p:sp>
          <p:nvSpPr>
            <p:cNvPr id="48" name="Line 78"/>
            <p:cNvSpPr>
              <a:spLocks noChangeShapeType="1"/>
            </p:cNvSpPr>
            <p:nvPr/>
          </p:nvSpPr>
          <p:spPr bwMode="auto">
            <a:xfrm flipH="1">
              <a:off x="2808358" y="4564066"/>
              <a:ext cx="1149849" cy="566470"/>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49" name="Line 79"/>
            <p:cNvSpPr>
              <a:spLocks noChangeShapeType="1"/>
            </p:cNvSpPr>
            <p:nvPr/>
          </p:nvSpPr>
          <p:spPr bwMode="auto">
            <a:xfrm>
              <a:off x="4185416" y="4564066"/>
              <a:ext cx="0" cy="455149"/>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55" name="Line 78"/>
            <p:cNvSpPr>
              <a:spLocks noChangeShapeType="1"/>
            </p:cNvSpPr>
            <p:nvPr/>
          </p:nvSpPr>
          <p:spPr bwMode="auto">
            <a:xfrm flipV="1">
              <a:off x="4416175" y="5172810"/>
              <a:ext cx="946935" cy="541105"/>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57" name="Line 78"/>
            <p:cNvSpPr>
              <a:spLocks noChangeShapeType="1"/>
            </p:cNvSpPr>
            <p:nvPr/>
          </p:nvSpPr>
          <p:spPr bwMode="auto">
            <a:xfrm>
              <a:off x="2816813" y="5147445"/>
              <a:ext cx="1125895" cy="634108"/>
            </a:xfrm>
            <a:prstGeom prst="line">
              <a:avLst/>
            </a:prstGeom>
            <a:noFill/>
            <a:ln w="25400">
              <a:solidFill>
                <a:schemeClr val="tx1"/>
              </a:solidFill>
              <a:round/>
              <a:headEnd/>
              <a:tailEnd/>
            </a:ln>
          </p:spPr>
          <p:txBody>
            <a:bodyPr/>
            <a:lstStyle/>
            <a:p>
              <a:endParaRPr lang="en-US" dirty="0">
                <a:latin typeface="Calibri" pitchFamily="34" charset="0"/>
              </a:endParaRPr>
            </a:p>
          </p:txBody>
        </p:sp>
        <p:pic>
          <p:nvPicPr>
            <p:cNvPr id="58" name="Picture 357" descr="ICON_NIC_Q308"/>
            <p:cNvPicPr>
              <a:picLocks noChangeAspect="1" noChangeArrowheads="1"/>
            </p:cNvPicPr>
            <p:nvPr/>
          </p:nvPicPr>
          <p:blipFill>
            <a:blip r:embed="rId5" cstate="print"/>
            <a:srcRect/>
            <a:stretch>
              <a:fillRect/>
            </a:stretch>
          </p:blipFill>
          <p:spPr bwMode="auto">
            <a:xfrm>
              <a:off x="2515260" y="4902256"/>
              <a:ext cx="469240" cy="372010"/>
            </a:xfrm>
            <a:prstGeom prst="rect">
              <a:avLst/>
            </a:prstGeom>
            <a:noFill/>
            <a:ln w="9525">
              <a:noFill/>
              <a:miter lim="800000"/>
              <a:headEnd/>
              <a:tailEnd/>
            </a:ln>
          </p:spPr>
        </p:pic>
        <p:sp>
          <p:nvSpPr>
            <p:cNvPr id="76" name="Text Box 71"/>
            <p:cNvSpPr txBox="1">
              <a:spLocks noChangeArrowheads="1"/>
            </p:cNvSpPr>
            <p:nvPr/>
          </p:nvSpPr>
          <p:spPr bwMode="auto">
            <a:xfrm>
              <a:off x="3634326" y="5953644"/>
              <a:ext cx="886745" cy="218556"/>
            </a:xfrm>
            <a:prstGeom prst="rect">
              <a:avLst/>
            </a:prstGeom>
            <a:noFill/>
            <a:ln w="9525">
              <a:noFill/>
              <a:miter lim="800000"/>
              <a:headEnd/>
              <a:tailEnd/>
            </a:ln>
          </p:spPr>
          <p:txBody>
            <a:bodyPr wrap="none">
              <a:spAutoFit/>
            </a:bodyPr>
            <a:lstStyle/>
            <a:p>
              <a:r>
                <a:rPr lang="en-US" sz="1000" b="1" dirty="0">
                  <a:latin typeface="Calibri" pitchFamily="34" charset="0"/>
                </a:rPr>
                <a:t>Physical Switch</a:t>
              </a:r>
            </a:p>
          </p:txBody>
        </p:sp>
        <p:sp>
          <p:nvSpPr>
            <p:cNvPr id="80" name="Line 78"/>
            <p:cNvSpPr>
              <a:spLocks noChangeShapeType="1"/>
            </p:cNvSpPr>
            <p:nvPr/>
          </p:nvSpPr>
          <p:spPr bwMode="auto">
            <a:xfrm flipH="1" flipV="1">
              <a:off x="4301980" y="4621163"/>
              <a:ext cx="1149849" cy="566470"/>
            </a:xfrm>
            <a:prstGeom prst="line">
              <a:avLst/>
            </a:prstGeom>
            <a:noFill/>
            <a:ln w="25400">
              <a:solidFill>
                <a:schemeClr val="tx1"/>
              </a:solidFill>
              <a:round/>
              <a:headEnd/>
              <a:tailEnd/>
            </a:ln>
          </p:spPr>
          <p:txBody>
            <a:bodyPr/>
            <a:lstStyle/>
            <a:p>
              <a:endParaRPr lang="en-US" dirty="0">
                <a:latin typeface="Calibri" pitchFamily="34" charset="0"/>
              </a:endParaRPr>
            </a:p>
          </p:txBody>
        </p:sp>
        <p:pic>
          <p:nvPicPr>
            <p:cNvPr id="56" name="Picture 357" descr="ICON_NIC_Q308"/>
            <p:cNvPicPr>
              <a:picLocks noChangeAspect="1" noChangeArrowheads="1"/>
            </p:cNvPicPr>
            <p:nvPr/>
          </p:nvPicPr>
          <p:blipFill>
            <a:blip r:embed="rId5" cstate="print"/>
            <a:srcRect/>
            <a:stretch>
              <a:fillRect/>
            </a:stretch>
          </p:blipFill>
          <p:spPr bwMode="auto">
            <a:xfrm>
              <a:off x="5194292" y="4947349"/>
              <a:ext cx="469240" cy="372010"/>
            </a:xfrm>
            <a:prstGeom prst="rect">
              <a:avLst/>
            </a:prstGeom>
            <a:noFill/>
            <a:ln w="9525">
              <a:noFill/>
              <a:miter lim="800000"/>
              <a:headEnd/>
              <a:tailEnd/>
            </a:ln>
          </p:spPr>
        </p:pic>
        <p:sp>
          <p:nvSpPr>
            <p:cNvPr id="85" name="Line 79"/>
            <p:cNvSpPr>
              <a:spLocks noChangeShapeType="1"/>
            </p:cNvSpPr>
            <p:nvPr/>
          </p:nvSpPr>
          <p:spPr bwMode="auto">
            <a:xfrm>
              <a:off x="4178965" y="5105171"/>
              <a:ext cx="0" cy="676382"/>
            </a:xfrm>
            <a:prstGeom prst="line">
              <a:avLst/>
            </a:prstGeom>
            <a:noFill/>
            <a:ln w="25400">
              <a:solidFill>
                <a:schemeClr val="tx1"/>
              </a:solidFill>
              <a:round/>
              <a:headEnd/>
              <a:tailEnd/>
            </a:ln>
          </p:spPr>
          <p:txBody>
            <a:bodyPr/>
            <a:lstStyle/>
            <a:p>
              <a:endParaRPr lang="en-US" dirty="0">
                <a:latin typeface="Calibri" pitchFamily="34" charset="0"/>
              </a:endParaRPr>
            </a:p>
          </p:txBody>
        </p:sp>
        <p:pic>
          <p:nvPicPr>
            <p:cNvPr id="60" name="Picture 22" descr="IP Switch Icon.png"/>
            <p:cNvPicPr>
              <a:picLocks noChangeAspect="1"/>
            </p:cNvPicPr>
            <p:nvPr/>
          </p:nvPicPr>
          <p:blipFill>
            <a:blip r:embed="rId6" cstate="print"/>
            <a:srcRect/>
            <a:stretch>
              <a:fillRect/>
            </a:stretch>
          </p:blipFill>
          <p:spPr bwMode="auto">
            <a:xfrm>
              <a:off x="3710381" y="5334860"/>
              <a:ext cx="1023028" cy="649608"/>
            </a:xfrm>
            <a:prstGeom prst="rect">
              <a:avLst/>
            </a:prstGeom>
            <a:noFill/>
            <a:ln w="9525">
              <a:noFill/>
              <a:miter lim="800000"/>
              <a:headEnd/>
              <a:tailEnd/>
            </a:ln>
          </p:spPr>
        </p:pic>
        <p:sp>
          <p:nvSpPr>
            <p:cNvPr id="86" name="Line 78"/>
            <p:cNvSpPr>
              <a:spLocks noChangeShapeType="1"/>
            </p:cNvSpPr>
            <p:nvPr/>
          </p:nvSpPr>
          <p:spPr bwMode="auto">
            <a:xfrm flipH="1" flipV="1">
              <a:off x="4551452" y="4470059"/>
              <a:ext cx="744020" cy="0"/>
            </a:xfrm>
            <a:prstGeom prst="line">
              <a:avLst/>
            </a:prstGeom>
            <a:noFill/>
            <a:ln w="25400">
              <a:solidFill>
                <a:schemeClr val="tx1"/>
              </a:solidFill>
              <a:round/>
              <a:headEnd/>
              <a:tailEnd/>
            </a:ln>
          </p:spPr>
          <p:txBody>
            <a:bodyPr/>
            <a:lstStyle/>
            <a:p>
              <a:endParaRPr lang="en-US" dirty="0">
                <a:latin typeface="Calibri" pitchFamily="34" charset="0"/>
              </a:endParaRPr>
            </a:p>
          </p:txBody>
        </p:sp>
        <p:grpSp>
          <p:nvGrpSpPr>
            <p:cNvPr id="77" name="Group 129"/>
            <p:cNvGrpSpPr/>
            <p:nvPr/>
          </p:nvGrpSpPr>
          <p:grpSpPr>
            <a:xfrm>
              <a:off x="5160195" y="3617131"/>
              <a:ext cx="1082211" cy="1061983"/>
              <a:chOff x="5334000" y="1752600"/>
              <a:chExt cx="2895600" cy="1258888"/>
            </a:xfrm>
          </p:grpSpPr>
          <p:sp>
            <p:nvSpPr>
              <p:cNvPr id="78" name="AutoShape 63"/>
              <p:cNvSpPr>
                <a:spLocks noChangeArrowheads="1"/>
              </p:cNvSpPr>
              <p:nvPr/>
            </p:nvSpPr>
            <p:spPr bwMode="auto">
              <a:xfrm>
                <a:off x="5334000" y="1752600"/>
                <a:ext cx="2895600" cy="1258888"/>
              </a:xfrm>
              <a:prstGeom prst="roundRect">
                <a:avLst>
                  <a:gd name="adj" fmla="val 14037"/>
                </a:avLst>
              </a:prstGeom>
              <a:solidFill>
                <a:schemeClr val="accent1"/>
              </a:solidFill>
              <a:ln w="9525">
                <a:solidFill>
                  <a:schemeClr val="tx1"/>
                </a:solidFill>
                <a:round/>
                <a:headEnd/>
                <a:tailEnd/>
              </a:ln>
            </p:spPr>
            <p:txBody>
              <a:bodyPr wrap="none" anchor="ctr"/>
              <a:lstStyle/>
              <a:p>
                <a:endParaRPr lang="en-US" sz="1400" dirty="0">
                  <a:latin typeface="Calibri" pitchFamily="34" charset="0"/>
                </a:endParaRPr>
              </a:p>
            </p:txBody>
          </p:sp>
          <p:sp>
            <p:nvSpPr>
              <p:cNvPr id="79" name="Text Box 70"/>
              <p:cNvSpPr txBox="1">
                <a:spLocks noChangeArrowheads="1"/>
              </p:cNvSpPr>
              <p:nvPr/>
            </p:nvSpPr>
            <p:spPr bwMode="auto">
              <a:xfrm>
                <a:off x="5638800" y="2209800"/>
                <a:ext cx="2514600" cy="550543"/>
              </a:xfrm>
              <a:prstGeom prst="rect">
                <a:avLst/>
              </a:prstGeom>
              <a:noFill/>
              <a:ln w="9525">
                <a:noFill/>
                <a:miter lim="800000"/>
                <a:headEnd/>
                <a:tailEnd/>
              </a:ln>
            </p:spPr>
            <p:txBody>
              <a:bodyPr wrap="square">
                <a:spAutoFit/>
              </a:bodyPr>
              <a:lstStyle/>
              <a:p>
                <a:pPr algn="ctr"/>
                <a:r>
                  <a:rPr lang="en-US" sz="1200" b="1" dirty="0">
                    <a:solidFill>
                      <a:schemeClr val="bg1"/>
                    </a:solidFill>
                    <a:latin typeface="Calibri" pitchFamily="34" charset="0"/>
                  </a:rPr>
                  <a:t>Hypervisor Kernel</a:t>
                </a:r>
              </a:p>
            </p:txBody>
          </p:sp>
        </p:grpSp>
        <p:sp>
          <p:nvSpPr>
            <p:cNvPr id="10" name="Text Box 71"/>
            <p:cNvSpPr txBox="1">
              <a:spLocks noChangeArrowheads="1"/>
            </p:cNvSpPr>
            <p:nvPr/>
          </p:nvSpPr>
          <p:spPr bwMode="auto">
            <a:xfrm>
              <a:off x="3638336" y="4612022"/>
              <a:ext cx="930063" cy="246221"/>
            </a:xfrm>
            <a:prstGeom prst="rect">
              <a:avLst/>
            </a:prstGeom>
            <a:noFill/>
            <a:ln w="9525">
              <a:noFill/>
              <a:miter lim="800000"/>
              <a:headEnd/>
              <a:tailEnd/>
            </a:ln>
          </p:spPr>
          <p:txBody>
            <a:bodyPr wrap="none">
              <a:spAutoFit/>
            </a:bodyPr>
            <a:lstStyle/>
            <a:p>
              <a:r>
                <a:rPr lang="en-US" sz="1000" b="1" dirty="0">
                  <a:solidFill>
                    <a:schemeClr val="bg1"/>
                  </a:solidFill>
                  <a:latin typeface="Calibri" pitchFamily="34" charset="0"/>
                </a:rPr>
                <a:t>Virtual Switch</a:t>
              </a:r>
            </a:p>
          </p:txBody>
        </p:sp>
        <p:grpSp>
          <p:nvGrpSpPr>
            <p:cNvPr id="52" name="Group 51"/>
            <p:cNvGrpSpPr/>
            <p:nvPr/>
          </p:nvGrpSpPr>
          <p:grpSpPr>
            <a:xfrm>
              <a:off x="2441784" y="2648482"/>
              <a:ext cx="5559216" cy="3322228"/>
              <a:chOff x="2500086" y="2200835"/>
              <a:chExt cx="6262914" cy="3742765"/>
            </a:xfrm>
          </p:grpSpPr>
          <p:sp>
            <p:nvSpPr>
              <p:cNvPr id="15" name="Text Box 92"/>
              <p:cNvSpPr txBox="1">
                <a:spLocks noChangeArrowheads="1"/>
              </p:cNvSpPr>
              <p:nvPr/>
            </p:nvSpPr>
            <p:spPr bwMode="auto">
              <a:xfrm>
                <a:off x="3783957" y="2200835"/>
                <a:ext cx="1802757" cy="416083"/>
              </a:xfrm>
              <a:prstGeom prst="rect">
                <a:avLst/>
              </a:prstGeom>
              <a:noFill/>
              <a:ln w="9525">
                <a:noFill/>
                <a:miter lim="800000"/>
                <a:headEnd/>
                <a:tailEnd/>
              </a:ln>
            </p:spPr>
            <p:txBody>
              <a:bodyPr wrap="square">
                <a:spAutoFit/>
              </a:bodyPr>
              <a:lstStyle/>
              <a:p>
                <a:r>
                  <a:rPr lang="en-US" dirty="0">
                    <a:latin typeface="Calibri" pitchFamily="34" charset="0"/>
                  </a:rPr>
                  <a:t>Physical Server</a:t>
                </a:r>
              </a:p>
            </p:txBody>
          </p:sp>
          <p:sp>
            <p:nvSpPr>
              <p:cNvPr id="88" name="Oval 87"/>
              <p:cNvSpPr/>
              <p:nvPr/>
            </p:nvSpPr>
            <p:spPr>
              <a:xfrm>
                <a:off x="2500086" y="4648200"/>
                <a:ext cx="3962400" cy="7003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ular Callout 88"/>
              <p:cNvSpPr/>
              <p:nvPr/>
            </p:nvSpPr>
            <p:spPr>
              <a:xfrm>
                <a:off x="7239000" y="5181600"/>
                <a:ext cx="1524000" cy="762000"/>
              </a:xfrm>
              <a:prstGeom prst="wedgeRectCallout">
                <a:avLst>
                  <a:gd name="adj1" fmla="val -110832"/>
                  <a:gd name="adj2" fmla="val -51151"/>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latin typeface="Calibri" pitchFamily="34" charset="0"/>
                  </a:rPr>
                  <a:t>Load balancing and failover</a:t>
                </a:r>
              </a:p>
            </p:txBody>
          </p:sp>
        </p:grpSp>
        <p:pic>
          <p:nvPicPr>
            <p:cNvPr id="50" name="Picture 357" descr="ICON_NIC_Q308"/>
            <p:cNvPicPr>
              <a:picLocks noChangeAspect="1" noChangeArrowheads="1"/>
            </p:cNvPicPr>
            <p:nvPr/>
          </p:nvPicPr>
          <p:blipFill>
            <a:blip r:embed="rId5" cstate="print"/>
            <a:srcRect/>
            <a:stretch>
              <a:fillRect/>
            </a:stretch>
          </p:blipFill>
          <p:spPr bwMode="auto">
            <a:xfrm>
              <a:off x="4016321" y="4902256"/>
              <a:ext cx="469240" cy="372010"/>
            </a:xfrm>
            <a:prstGeom prst="rect">
              <a:avLst/>
            </a:prstGeom>
            <a:noFill/>
            <a:ln w="9525">
              <a:noFill/>
              <a:miter lim="800000"/>
              <a:headEnd/>
              <a:tailEnd/>
            </a:ln>
          </p:spPr>
        </p:pic>
        <p:grpSp>
          <p:nvGrpSpPr>
            <p:cNvPr id="64" name="Group 63"/>
            <p:cNvGrpSpPr/>
            <p:nvPr/>
          </p:nvGrpSpPr>
          <p:grpSpPr>
            <a:xfrm>
              <a:off x="2069926" y="3091616"/>
              <a:ext cx="781291" cy="938299"/>
              <a:chOff x="2069926" y="3124200"/>
              <a:chExt cx="781291" cy="938299"/>
            </a:xfrm>
          </p:grpSpPr>
          <p:pic>
            <p:nvPicPr>
              <p:cNvPr id="59" name="Picture 100" descr="vm"/>
              <p:cNvPicPr>
                <a:picLocks noChangeAspect="1" noChangeArrowheads="1"/>
              </p:cNvPicPr>
              <p:nvPr/>
            </p:nvPicPr>
            <p:blipFill>
              <a:blip r:embed="rId3" cstate="print"/>
              <a:srcRect/>
              <a:stretch>
                <a:fillRect/>
              </a:stretch>
            </p:blipFill>
            <p:spPr bwMode="auto">
              <a:xfrm>
                <a:off x="2069926" y="3124200"/>
                <a:ext cx="632699" cy="811658"/>
              </a:xfrm>
              <a:prstGeom prst="rect">
                <a:avLst/>
              </a:prstGeom>
              <a:noFill/>
              <a:ln w="9525">
                <a:noFill/>
                <a:miter lim="800000"/>
                <a:headEnd/>
                <a:tailEnd/>
              </a:ln>
            </p:spPr>
          </p:pic>
          <p:sp>
            <p:nvSpPr>
              <p:cNvPr id="61" name="Text Box 111"/>
              <p:cNvSpPr txBox="1">
                <a:spLocks noChangeArrowheads="1"/>
              </p:cNvSpPr>
              <p:nvPr/>
            </p:nvSpPr>
            <p:spPr bwMode="auto">
              <a:xfrm>
                <a:off x="2203793" y="3703353"/>
                <a:ext cx="434266" cy="245875"/>
              </a:xfrm>
              <a:prstGeom prst="rect">
                <a:avLst/>
              </a:prstGeom>
              <a:noFill/>
              <a:ln w="9525">
                <a:noFill/>
                <a:miter lim="800000"/>
                <a:headEnd/>
                <a:tailEnd/>
              </a:ln>
            </p:spPr>
            <p:txBody>
              <a:bodyPr wrap="none">
                <a:spAutoFit/>
              </a:bodyPr>
              <a:lstStyle/>
              <a:p>
                <a:r>
                  <a:rPr lang="en-US" sz="1200" b="1" dirty="0">
                    <a:solidFill>
                      <a:schemeClr val="bg1"/>
                    </a:solidFill>
                    <a:latin typeface="Calibri" pitchFamily="34" charset="0"/>
                  </a:rPr>
                  <a:t>VM1</a:t>
                </a:r>
              </a:p>
            </p:txBody>
          </p:sp>
          <p:sp>
            <p:nvSpPr>
              <p:cNvPr id="62" name="Text Box 341"/>
              <p:cNvSpPr txBox="1">
                <a:spLocks noChangeArrowheads="1"/>
              </p:cNvSpPr>
              <p:nvPr/>
            </p:nvSpPr>
            <p:spPr bwMode="auto">
              <a:xfrm>
                <a:off x="2490480" y="3877717"/>
                <a:ext cx="360737" cy="184666"/>
              </a:xfrm>
              <a:prstGeom prst="rect">
                <a:avLst/>
              </a:prstGeom>
              <a:noFill/>
              <a:ln w="9525">
                <a:noFill/>
                <a:miter lim="800000"/>
                <a:headEnd/>
                <a:tailEnd/>
              </a:ln>
            </p:spPr>
            <p:txBody>
              <a:bodyPr>
                <a:spAutoFit/>
              </a:bodyPr>
              <a:lstStyle/>
              <a:p>
                <a:r>
                  <a:rPr lang="en-US" sz="600" b="1" dirty="0">
                    <a:latin typeface="Calibri" pitchFamily="34" charset="0"/>
                  </a:rPr>
                  <a:t>VNIC</a:t>
                </a:r>
              </a:p>
            </p:txBody>
          </p:sp>
          <p:pic>
            <p:nvPicPr>
              <p:cNvPr id="63" name="Picture 357" descr="ICON_NIC_Q308"/>
              <p:cNvPicPr>
                <a:picLocks noChangeAspect="1" noChangeArrowheads="1"/>
              </p:cNvPicPr>
              <p:nvPr/>
            </p:nvPicPr>
            <p:blipFill>
              <a:blip r:embed="rId4" cstate="print"/>
              <a:srcRect/>
              <a:stretch>
                <a:fillRect/>
              </a:stretch>
            </p:blipFill>
            <p:spPr bwMode="auto">
              <a:xfrm>
                <a:off x="2188935" y="3824356"/>
                <a:ext cx="300144" cy="238143"/>
              </a:xfrm>
              <a:prstGeom prst="rect">
                <a:avLst/>
              </a:prstGeom>
              <a:noFill/>
              <a:ln w="9525">
                <a:noFill/>
                <a:miter lim="800000"/>
                <a:headEnd/>
                <a:tailEnd/>
              </a:ln>
            </p:spPr>
          </p:pic>
        </p:grpSp>
        <p:pic>
          <p:nvPicPr>
            <p:cNvPr id="84" name="Picture 22" descr="IP Switch Icon.png"/>
            <p:cNvPicPr>
              <a:picLocks noChangeAspect="1"/>
            </p:cNvPicPr>
            <p:nvPr/>
          </p:nvPicPr>
          <p:blipFill>
            <a:blip r:embed="rId6" cstate="print">
              <a:duotone>
                <a:prstClr val="black"/>
                <a:schemeClr val="accent1">
                  <a:tint val="45000"/>
                  <a:satMod val="400000"/>
                </a:schemeClr>
              </a:duotone>
            </a:blip>
            <a:srcRect/>
            <a:stretch>
              <a:fillRect/>
            </a:stretch>
          </p:blipFill>
          <p:spPr bwMode="auto">
            <a:xfrm>
              <a:off x="3710257" y="3992636"/>
              <a:ext cx="1023028" cy="649608"/>
            </a:xfrm>
            <a:prstGeom prst="rect">
              <a:avLst/>
            </a:prstGeom>
            <a:noFill/>
            <a:ln w="9525">
              <a:noFill/>
              <a:miter lim="800000"/>
              <a:headEnd/>
              <a:tailEnd/>
            </a:ln>
          </p:spPr>
        </p:pic>
        <p:sp>
          <p:nvSpPr>
            <p:cNvPr id="47" name="Line 78"/>
            <p:cNvSpPr>
              <a:spLocks noChangeShapeType="1"/>
            </p:cNvSpPr>
            <p:nvPr/>
          </p:nvSpPr>
          <p:spPr bwMode="auto">
            <a:xfrm>
              <a:off x="4191000" y="3887684"/>
              <a:ext cx="0" cy="473467"/>
            </a:xfrm>
            <a:prstGeom prst="line">
              <a:avLst/>
            </a:prstGeom>
            <a:noFill/>
            <a:ln w="25400">
              <a:solidFill>
                <a:schemeClr val="tx1"/>
              </a:solidFill>
              <a:round/>
              <a:headEnd/>
              <a:tailEnd/>
            </a:ln>
          </p:spPr>
          <p:txBody>
            <a:bodyPr/>
            <a:lstStyle/>
            <a:p>
              <a:endParaRPr lang="en-US" dirty="0">
                <a:latin typeface="Calibri" pitchFamily="34" charset="0"/>
              </a:endParaRPr>
            </a:p>
          </p:txBody>
        </p:sp>
        <p:pic>
          <p:nvPicPr>
            <p:cNvPr id="27" name="Picture 357" descr="ICON_NIC_Q308"/>
            <p:cNvPicPr>
              <a:picLocks noChangeAspect="1" noChangeArrowheads="1"/>
            </p:cNvPicPr>
            <p:nvPr/>
          </p:nvPicPr>
          <p:blipFill>
            <a:blip r:embed="rId4" cstate="print"/>
            <a:srcRect/>
            <a:stretch>
              <a:fillRect/>
            </a:stretch>
          </p:blipFill>
          <p:spPr bwMode="auto">
            <a:xfrm>
              <a:off x="4023970" y="3810000"/>
              <a:ext cx="300144" cy="238143"/>
            </a:xfrm>
            <a:prstGeom prst="rect">
              <a:avLst/>
            </a:prstGeom>
            <a:noFill/>
            <a:ln w="9525">
              <a:noFill/>
              <a:miter lim="800000"/>
              <a:headEnd/>
              <a:tailEnd/>
            </a:ln>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 Component: Virtual Switch (contd.)</a:t>
            </a:r>
          </a:p>
        </p:txBody>
      </p:sp>
      <p:sp>
        <p:nvSpPr>
          <p:cNvPr id="3" name="Content Placeholder 2"/>
          <p:cNvSpPr>
            <a:spLocks noGrp="1"/>
          </p:cNvSpPr>
          <p:nvPr>
            <p:ph idx="1"/>
          </p:nvPr>
        </p:nvSpPr>
        <p:spPr>
          <a:xfrm>
            <a:off x="304800" y="914400"/>
            <a:ext cx="8458200" cy="2209800"/>
          </a:xfrm>
        </p:spPr>
        <p:txBody>
          <a:bodyPr/>
          <a:lstStyle/>
          <a:p>
            <a:pPr lvl="0"/>
            <a:r>
              <a:rPr lang="en-US" dirty="0"/>
              <a:t>May have no connection to any physical NIC </a:t>
            </a:r>
          </a:p>
          <a:p>
            <a:pPr lvl="1"/>
            <a:r>
              <a:rPr lang="en-US" dirty="0"/>
              <a:t>If virtual switch has no connection to physical NIC, it directs VM traffic within the physical server</a:t>
            </a:r>
          </a:p>
        </p:txBody>
      </p:sp>
      <p:sp>
        <p:nvSpPr>
          <p:cNvPr id="4" name="Footer Placeholder 3"/>
          <p:cNvSpPr>
            <a:spLocks noGrp="1"/>
          </p:cNvSpPr>
          <p:nvPr>
            <p:ph type="ftr" sz="quarter" idx="10"/>
          </p:nvPr>
        </p:nvSpPr>
        <p:spPr/>
        <p:txBody>
          <a:bodyPr/>
          <a:lstStyle/>
          <a:p>
            <a:pPr>
              <a:defRPr/>
            </a:pPr>
            <a:r>
              <a:rPr lang="en-US" dirty="0"/>
              <a:t>Virtualized Data Center – Networking</a:t>
            </a:r>
          </a:p>
        </p:txBody>
      </p:sp>
      <p:grpSp>
        <p:nvGrpSpPr>
          <p:cNvPr id="51" name="Group 50"/>
          <p:cNvGrpSpPr/>
          <p:nvPr/>
        </p:nvGrpSpPr>
        <p:grpSpPr>
          <a:xfrm>
            <a:off x="2232916" y="2221468"/>
            <a:ext cx="4396484" cy="3569732"/>
            <a:chOff x="1981200" y="2602468"/>
            <a:chExt cx="4396484" cy="3569732"/>
          </a:xfrm>
        </p:grpSpPr>
        <p:sp>
          <p:nvSpPr>
            <p:cNvPr id="7" name="AutoShape 69"/>
            <p:cNvSpPr>
              <a:spLocks noChangeArrowheads="1"/>
            </p:cNvSpPr>
            <p:nvPr/>
          </p:nvSpPr>
          <p:spPr bwMode="auto">
            <a:xfrm>
              <a:off x="1981200" y="3008387"/>
              <a:ext cx="4396484" cy="2029146"/>
            </a:xfrm>
            <a:prstGeom prst="roundRect">
              <a:avLst>
                <a:gd name="adj" fmla="val 7620"/>
              </a:avLst>
            </a:prstGeom>
            <a:solidFill>
              <a:srgbClr val="C0C0C0"/>
            </a:solidFill>
            <a:ln w="19050">
              <a:solidFill>
                <a:schemeClr val="tx1"/>
              </a:solidFill>
              <a:round/>
              <a:headEnd/>
              <a:tailEnd/>
            </a:ln>
          </p:spPr>
          <p:txBody>
            <a:bodyPr wrap="none" anchor="ctr"/>
            <a:lstStyle/>
            <a:p>
              <a:endParaRPr lang="en-US" dirty="0">
                <a:latin typeface="Calibri" pitchFamily="34" charset="0"/>
              </a:endParaRPr>
            </a:p>
          </p:txBody>
        </p:sp>
        <p:pic>
          <p:nvPicPr>
            <p:cNvPr id="14" name="Picture 100" descr="vm"/>
            <p:cNvPicPr>
              <a:picLocks noChangeAspect="1" noChangeArrowheads="1"/>
            </p:cNvPicPr>
            <p:nvPr/>
          </p:nvPicPr>
          <p:blipFill>
            <a:blip r:embed="rId3" cstate="print"/>
            <a:srcRect/>
            <a:stretch>
              <a:fillRect/>
            </a:stretch>
          </p:blipFill>
          <p:spPr bwMode="auto">
            <a:xfrm>
              <a:off x="2319391" y="3109844"/>
              <a:ext cx="632699" cy="811658"/>
            </a:xfrm>
            <a:prstGeom prst="rect">
              <a:avLst/>
            </a:prstGeom>
            <a:noFill/>
            <a:ln w="9525">
              <a:noFill/>
              <a:miter lim="800000"/>
              <a:headEnd/>
              <a:tailEnd/>
            </a:ln>
          </p:spPr>
        </p:pic>
        <p:pic>
          <p:nvPicPr>
            <p:cNvPr id="22" name="Picture 104" descr="vm"/>
            <p:cNvPicPr>
              <a:picLocks noChangeAspect="1" noChangeArrowheads="1"/>
            </p:cNvPicPr>
            <p:nvPr/>
          </p:nvPicPr>
          <p:blipFill>
            <a:blip r:embed="rId3" cstate="print"/>
            <a:srcRect/>
            <a:stretch>
              <a:fillRect/>
            </a:stretch>
          </p:blipFill>
          <p:spPr bwMode="auto">
            <a:xfrm>
              <a:off x="3875070" y="3076025"/>
              <a:ext cx="632699" cy="811658"/>
            </a:xfrm>
            <a:prstGeom prst="rect">
              <a:avLst/>
            </a:prstGeom>
            <a:noFill/>
            <a:ln w="9525">
              <a:noFill/>
              <a:miter lim="800000"/>
              <a:headEnd/>
              <a:tailEnd/>
            </a:ln>
          </p:spPr>
        </p:pic>
        <p:sp>
          <p:nvSpPr>
            <p:cNvPr id="25" name="Text Box 111"/>
            <p:cNvSpPr txBox="1">
              <a:spLocks noChangeArrowheads="1"/>
            </p:cNvSpPr>
            <p:nvPr/>
          </p:nvSpPr>
          <p:spPr bwMode="auto">
            <a:xfrm>
              <a:off x="2453258" y="3688997"/>
              <a:ext cx="434266" cy="245875"/>
            </a:xfrm>
            <a:prstGeom prst="rect">
              <a:avLst/>
            </a:prstGeom>
            <a:noFill/>
            <a:ln w="9525">
              <a:noFill/>
              <a:miter lim="800000"/>
              <a:headEnd/>
              <a:tailEnd/>
            </a:ln>
          </p:spPr>
          <p:txBody>
            <a:bodyPr wrap="none">
              <a:spAutoFit/>
            </a:bodyPr>
            <a:lstStyle/>
            <a:p>
              <a:r>
                <a:rPr lang="en-US" sz="1200" b="1" dirty="0">
                  <a:solidFill>
                    <a:schemeClr val="bg1"/>
                  </a:solidFill>
                  <a:latin typeface="Calibri" pitchFamily="34" charset="0"/>
                </a:rPr>
                <a:t>VM1</a:t>
              </a:r>
            </a:p>
          </p:txBody>
        </p:sp>
        <p:sp>
          <p:nvSpPr>
            <p:cNvPr id="26" name="Text Box 112"/>
            <p:cNvSpPr txBox="1">
              <a:spLocks noChangeArrowheads="1"/>
            </p:cNvSpPr>
            <p:nvPr/>
          </p:nvSpPr>
          <p:spPr bwMode="auto">
            <a:xfrm>
              <a:off x="3999073" y="3650950"/>
              <a:ext cx="434266" cy="245875"/>
            </a:xfrm>
            <a:prstGeom prst="rect">
              <a:avLst/>
            </a:prstGeom>
            <a:noFill/>
            <a:ln w="9525">
              <a:noFill/>
              <a:miter lim="800000"/>
              <a:headEnd/>
              <a:tailEnd/>
            </a:ln>
          </p:spPr>
          <p:txBody>
            <a:bodyPr wrap="none">
              <a:spAutoFit/>
            </a:bodyPr>
            <a:lstStyle/>
            <a:p>
              <a:r>
                <a:rPr lang="en-US" sz="1200" b="1" dirty="0">
                  <a:solidFill>
                    <a:schemeClr val="bg1"/>
                  </a:solidFill>
                  <a:latin typeface="Calibri" pitchFamily="34" charset="0"/>
                </a:rPr>
                <a:t>VM2</a:t>
              </a:r>
            </a:p>
          </p:txBody>
        </p:sp>
        <p:sp>
          <p:nvSpPr>
            <p:cNvPr id="29" name="Text Box 341"/>
            <p:cNvSpPr txBox="1">
              <a:spLocks noChangeArrowheads="1"/>
            </p:cNvSpPr>
            <p:nvPr/>
          </p:nvSpPr>
          <p:spPr bwMode="auto">
            <a:xfrm>
              <a:off x="2692810" y="3853934"/>
              <a:ext cx="360737" cy="184666"/>
            </a:xfrm>
            <a:prstGeom prst="rect">
              <a:avLst/>
            </a:prstGeom>
            <a:noFill/>
            <a:ln w="9525">
              <a:noFill/>
              <a:miter lim="800000"/>
              <a:headEnd/>
              <a:tailEnd/>
            </a:ln>
          </p:spPr>
          <p:txBody>
            <a:bodyPr>
              <a:spAutoFit/>
            </a:bodyPr>
            <a:lstStyle/>
            <a:p>
              <a:r>
                <a:rPr lang="en-US" sz="600" b="1" dirty="0">
                  <a:latin typeface="Calibri" pitchFamily="34" charset="0"/>
                </a:rPr>
                <a:t>VNIC</a:t>
              </a:r>
            </a:p>
          </p:txBody>
        </p:sp>
        <p:sp>
          <p:nvSpPr>
            <p:cNvPr id="30" name="Text Box 341"/>
            <p:cNvSpPr txBox="1">
              <a:spLocks noChangeArrowheads="1"/>
            </p:cNvSpPr>
            <p:nvPr/>
          </p:nvSpPr>
          <p:spPr bwMode="auto">
            <a:xfrm>
              <a:off x="4516063" y="3853934"/>
              <a:ext cx="360737" cy="184666"/>
            </a:xfrm>
            <a:prstGeom prst="rect">
              <a:avLst/>
            </a:prstGeom>
            <a:noFill/>
            <a:ln w="9525">
              <a:noFill/>
              <a:miter lim="800000"/>
              <a:headEnd/>
              <a:tailEnd/>
            </a:ln>
          </p:spPr>
          <p:txBody>
            <a:bodyPr>
              <a:spAutoFit/>
            </a:bodyPr>
            <a:lstStyle/>
            <a:p>
              <a:r>
                <a:rPr lang="en-US" sz="600" b="1" dirty="0">
                  <a:latin typeface="Calibri" pitchFamily="34" charset="0"/>
                </a:rPr>
                <a:t>VNIC</a:t>
              </a:r>
            </a:p>
          </p:txBody>
        </p:sp>
        <p:sp>
          <p:nvSpPr>
            <p:cNvPr id="33" name="Text Box 71"/>
            <p:cNvSpPr txBox="1">
              <a:spLocks noChangeArrowheads="1"/>
            </p:cNvSpPr>
            <p:nvPr/>
          </p:nvSpPr>
          <p:spPr bwMode="auto">
            <a:xfrm>
              <a:off x="2301072" y="4612022"/>
              <a:ext cx="909511" cy="218556"/>
            </a:xfrm>
            <a:prstGeom prst="rect">
              <a:avLst/>
            </a:prstGeom>
            <a:noFill/>
            <a:ln w="9525">
              <a:noFill/>
              <a:miter lim="800000"/>
              <a:headEnd/>
              <a:tailEnd/>
            </a:ln>
          </p:spPr>
          <p:txBody>
            <a:bodyPr wrap="none">
              <a:spAutoFit/>
            </a:bodyPr>
            <a:lstStyle/>
            <a:p>
              <a:r>
                <a:rPr lang="en-US" sz="1000" b="1" dirty="0">
                  <a:solidFill>
                    <a:schemeClr val="bg1"/>
                  </a:solidFill>
                  <a:latin typeface="Calibri" pitchFamily="34" charset="0"/>
                </a:rPr>
                <a:t>Virtual Switch 1</a:t>
              </a:r>
            </a:p>
          </p:txBody>
        </p:sp>
        <p:sp>
          <p:nvSpPr>
            <p:cNvPr id="36" name="Text Box 57"/>
            <p:cNvSpPr txBox="1">
              <a:spLocks noChangeAspect="1" noChangeArrowheads="1"/>
            </p:cNvSpPr>
            <p:nvPr/>
          </p:nvSpPr>
          <p:spPr bwMode="auto">
            <a:xfrm>
              <a:off x="4400058" y="3087429"/>
              <a:ext cx="1515261" cy="541106"/>
            </a:xfrm>
            <a:prstGeom prst="rect">
              <a:avLst/>
            </a:prstGeom>
            <a:noFill/>
            <a:ln w="9525">
              <a:noFill/>
              <a:miter lim="800000"/>
              <a:headEnd/>
              <a:tailEnd/>
            </a:ln>
          </p:spPr>
          <p:txBody>
            <a:bodyPr/>
            <a:lstStyle/>
            <a:p>
              <a:pPr algn="ctr" eaLnBrk="0" hangingPunct="0"/>
              <a:r>
                <a:rPr lang="en-US" sz="1200" b="1" dirty="0">
                  <a:latin typeface="Calibri" pitchFamily="34" charset="0"/>
                </a:rPr>
                <a:t>VM with Firewall Application</a:t>
              </a:r>
            </a:p>
          </p:txBody>
        </p:sp>
        <p:sp>
          <p:nvSpPr>
            <p:cNvPr id="39" name="Text Box 341"/>
            <p:cNvSpPr txBox="1">
              <a:spLocks noChangeArrowheads="1"/>
            </p:cNvSpPr>
            <p:nvPr/>
          </p:nvSpPr>
          <p:spPr bwMode="auto">
            <a:xfrm>
              <a:off x="4426972" y="5071352"/>
              <a:ext cx="360737" cy="200055"/>
            </a:xfrm>
            <a:prstGeom prst="rect">
              <a:avLst/>
            </a:prstGeom>
            <a:noFill/>
            <a:ln w="9525">
              <a:noFill/>
              <a:miter lim="800000"/>
              <a:headEnd/>
              <a:tailEnd/>
            </a:ln>
          </p:spPr>
          <p:txBody>
            <a:bodyPr>
              <a:spAutoFit/>
            </a:bodyPr>
            <a:lstStyle/>
            <a:p>
              <a:r>
                <a:rPr lang="en-US" sz="700" b="1" dirty="0">
                  <a:latin typeface="Calibri" pitchFamily="34" charset="0"/>
                </a:rPr>
                <a:t>PNIC</a:t>
              </a:r>
            </a:p>
          </p:txBody>
        </p:sp>
        <p:sp>
          <p:nvSpPr>
            <p:cNvPr id="42" name="Line 78"/>
            <p:cNvSpPr>
              <a:spLocks noChangeShapeType="1"/>
            </p:cNvSpPr>
            <p:nvPr/>
          </p:nvSpPr>
          <p:spPr bwMode="auto">
            <a:xfrm>
              <a:off x="2589944" y="3955322"/>
              <a:ext cx="135276" cy="473467"/>
            </a:xfrm>
            <a:prstGeom prst="line">
              <a:avLst/>
            </a:prstGeom>
            <a:noFill/>
            <a:ln w="25400">
              <a:solidFill>
                <a:schemeClr val="tx1"/>
              </a:solidFill>
              <a:round/>
              <a:headEnd/>
              <a:tailEnd/>
            </a:ln>
          </p:spPr>
          <p:txBody>
            <a:bodyPr/>
            <a:lstStyle/>
            <a:p>
              <a:endParaRPr lang="en-US" dirty="0">
                <a:latin typeface="Calibri" pitchFamily="34" charset="0"/>
              </a:endParaRPr>
            </a:p>
          </p:txBody>
        </p:sp>
        <p:pic>
          <p:nvPicPr>
            <p:cNvPr id="43" name="Picture 357" descr="ICON_NIC_Q308"/>
            <p:cNvPicPr>
              <a:picLocks noChangeAspect="1" noChangeArrowheads="1"/>
            </p:cNvPicPr>
            <p:nvPr/>
          </p:nvPicPr>
          <p:blipFill>
            <a:blip r:embed="rId4" cstate="print"/>
            <a:srcRect/>
            <a:stretch>
              <a:fillRect/>
            </a:stretch>
          </p:blipFill>
          <p:spPr bwMode="auto">
            <a:xfrm>
              <a:off x="2438400" y="3810000"/>
              <a:ext cx="300144" cy="238143"/>
            </a:xfrm>
            <a:prstGeom prst="rect">
              <a:avLst/>
            </a:prstGeom>
            <a:noFill/>
            <a:ln w="9525">
              <a:noFill/>
              <a:miter lim="800000"/>
              <a:headEnd/>
              <a:tailEnd/>
            </a:ln>
          </p:spPr>
        </p:pic>
        <p:sp>
          <p:nvSpPr>
            <p:cNvPr id="44" name="Line 78"/>
            <p:cNvSpPr>
              <a:spLocks noChangeShapeType="1"/>
            </p:cNvSpPr>
            <p:nvPr/>
          </p:nvSpPr>
          <p:spPr bwMode="auto">
            <a:xfrm flipH="1">
              <a:off x="2995773" y="3887684"/>
              <a:ext cx="1082211" cy="541106"/>
            </a:xfrm>
            <a:prstGeom prst="line">
              <a:avLst/>
            </a:prstGeom>
            <a:noFill/>
            <a:ln w="25400">
              <a:solidFill>
                <a:schemeClr val="tx1"/>
              </a:solidFill>
              <a:round/>
              <a:headEnd/>
              <a:tailEnd/>
            </a:ln>
          </p:spPr>
          <p:txBody>
            <a:bodyPr/>
            <a:lstStyle/>
            <a:p>
              <a:endParaRPr lang="en-US" dirty="0">
                <a:latin typeface="Calibri" pitchFamily="34" charset="0"/>
              </a:endParaRPr>
            </a:p>
          </p:txBody>
        </p:sp>
        <p:pic>
          <p:nvPicPr>
            <p:cNvPr id="46" name="Picture 357" descr="ICON_NIC_Q308"/>
            <p:cNvPicPr>
              <a:picLocks noChangeAspect="1" noChangeArrowheads="1"/>
            </p:cNvPicPr>
            <p:nvPr/>
          </p:nvPicPr>
          <p:blipFill>
            <a:blip r:embed="rId4" cstate="print"/>
            <a:srcRect/>
            <a:stretch>
              <a:fillRect/>
            </a:stretch>
          </p:blipFill>
          <p:spPr bwMode="auto">
            <a:xfrm>
              <a:off x="3937071" y="3777748"/>
              <a:ext cx="300145" cy="238143"/>
            </a:xfrm>
            <a:prstGeom prst="rect">
              <a:avLst/>
            </a:prstGeom>
            <a:noFill/>
            <a:ln w="9525">
              <a:noFill/>
              <a:miter lim="800000"/>
              <a:headEnd/>
              <a:tailEnd/>
            </a:ln>
          </p:spPr>
        </p:pic>
        <p:sp>
          <p:nvSpPr>
            <p:cNvPr id="47" name="Line 78"/>
            <p:cNvSpPr>
              <a:spLocks noChangeShapeType="1"/>
            </p:cNvSpPr>
            <p:nvPr/>
          </p:nvSpPr>
          <p:spPr bwMode="auto">
            <a:xfrm>
              <a:off x="4348537" y="3887684"/>
              <a:ext cx="0" cy="473467"/>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49" name="Line 79"/>
            <p:cNvSpPr>
              <a:spLocks noChangeShapeType="1"/>
            </p:cNvSpPr>
            <p:nvPr/>
          </p:nvSpPr>
          <p:spPr bwMode="auto">
            <a:xfrm>
              <a:off x="4185416" y="4564066"/>
              <a:ext cx="0" cy="455149"/>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75" name="Text Box 341"/>
            <p:cNvSpPr txBox="1">
              <a:spLocks noChangeArrowheads="1"/>
            </p:cNvSpPr>
            <p:nvPr/>
          </p:nvSpPr>
          <p:spPr bwMode="auto">
            <a:xfrm>
              <a:off x="3625033" y="3853934"/>
              <a:ext cx="360737" cy="184666"/>
            </a:xfrm>
            <a:prstGeom prst="rect">
              <a:avLst/>
            </a:prstGeom>
            <a:noFill/>
            <a:ln w="9525">
              <a:noFill/>
              <a:miter lim="800000"/>
              <a:headEnd/>
              <a:tailEnd/>
            </a:ln>
          </p:spPr>
          <p:txBody>
            <a:bodyPr>
              <a:spAutoFit/>
            </a:bodyPr>
            <a:lstStyle/>
            <a:p>
              <a:r>
                <a:rPr lang="en-US" sz="600" b="1" dirty="0">
                  <a:latin typeface="Calibri" pitchFamily="34" charset="0"/>
                </a:rPr>
                <a:t>VNIC</a:t>
              </a:r>
            </a:p>
          </p:txBody>
        </p:sp>
        <p:sp>
          <p:nvSpPr>
            <p:cNvPr id="76" name="Text Box 71"/>
            <p:cNvSpPr txBox="1">
              <a:spLocks noChangeArrowheads="1"/>
            </p:cNvSpPr>
            <p:nvPr/>
          </p:nvSpPr>
          <p:spPr bwMode="auto">
            <a:xfrm>
              <a:off x="3761455" y="5953644"/>
              <a:ext cx="886745" cy="218556"/>
            </a:xfrm>
            <a:prstGeom prst="rect">
              <a:avLst/>
            </a:prstGeom>
            <a:noFill/>
            <a:ln w="9525">
              <a:noFill/>
              <a:miter lim="800000"/>
              <a:headEnd/>
              <a:tailEnd/>
            </a:ln>
          </p:spPr>
          <p:txBody>
            <a:bodyPr wrap="none">
              <a:spAutoFit/>
            </a:bodyPr>
            <a:lstStyle/>
            <a:p>
              <a:r>
                <a:rPr lang="en-US" sz="1000" b="1" dirty="0">
                  <a:latin typeface="Calibri" pitchFamily="34" charset="0"/>
                </a:rPr>
                <a:t>Physical Switch</a:t>
              </a:r>
            </a:p>
          </p:txBody>
        </p:sp>
        <p:pic>
          <p:nvPicPr>
            <p:cNvPr id="82" name="Picture 22" descr="IP Switch Icon.png"/>
            <p:cNvPicPr>
              <a:picLocks noChangeAspect="1"/>
            </p:cNvPicPr>
            <p:nvPr/>
          </p:nvPicPr>
          <p:blipFill>
            <a:blip r:embed="rId5" cstate="print">
              <a:duotone>
                <a:prstClr val="black"/>
                <a:schemeClr val="accent1">
                  <a:tint val="45000"/>
                  <a:satMod val="400000"/>
                </a:schemeClr>
              </a:duotone>
            </a:blip>
            <a:srcRect/>
            <a:stretch>
              <a:fillRect/>
            </a:stretch>
          </p:blipFill>
          <p:spPr bwMode="auto">
            <a:xfrm>
              <a:off x="2401964" y="3992636"/>
              <a:ext cx="1023028" cy="649608"/>
            </a:xfrm>
            <a:prstGeom prst="rect">
              <a:avLst/>
            </a:prstGeom>
            <a:noFill/>
            <a:ln w="9525">
              <a:noFill/>
              <a:miter lim="800000"/>
              <a:headEnd/>
              <a:tailEnd/>
            </a:ln>
          </p:spPr>
        </p:pic>
        <p:pic>
          <p:nvPicPr>
            <p:cNvPr id="27" name="Picture 357" descr="ICON_NIC_Q308"/>
            <p:cNvPicPr>
              <a:picLocks noChangeAspect="1" noChangeArrowheads="1"/>
            </p:cNvPicPr>
            <p:nvPr/>
          </p:nvPicPr>
          <p:blipFill>
            <a:blip r:embed="rId4" cstate="print"/>
            <a:srcRect/>
            <a:stretch>
              <a:fillRect/>
            </a:stretch>
          </p:blipFill>
          <p:spPr bwMode="auto">
            <a:xfrm>
              <a:off x="4262581" y="3831225"/>
              <a:ext cx="300144" cy="238143"/>
            </a:xfrm>
            <a:prstGeom prst="rect">
              <a:avLst/>
            </a:prstGeom>
            <a:noFill/>
            <a:ln w="9525">
              <a:noFill/>
              <a:miter lim="800000"/>
              <a:headEnd/>
              <a:tailEnd/>
            </a:ln>
          </p:spPr>
        </p:pic>
        <p:sp>
          <p:nvSpPr>
            <p:cNvPr id="85" name="Line 79"/>
            <p:cNvSpPr>
              <a:spLocks noChangeShapeType="1"/>
            </p:cNvSpPr>
            <p:nvPr/>
          </p:nvSpPr>
          <p:spPr bwMode="auto">
            <a:xfrm>
              <a:off x="4178965" y="5105171"/>
              <a:ext cx="0" cy="676382"/>
            </a:xfrm>
            <a:prstGeom prst="line">
              <a:avLst/>
            </a:prstGeom>
            <a:noFill/>
            <a:ln w="25400">
              <a:solidFill>
                <a:schemeClr val="tx1"/>
              </a:solidFill>
              <a:round/>
              <a:headEnd/>
              <a:tailEnd/>
            </a:ln>
          </p:spPr>
          <p:txBody>
            <a:bodyPr/>
            <a:lstStyle/>
            <a:p>
              <a:endParaRPr lang="en-US" dirty="0">
                <a:latin typeface="Calibri" pitchFamily="34" charset="0"/>
              </a:endParaRPr>
            </a:p>
          </p:txBody>
        </p:sp>
        <p:pic>
          <p:nvPicPr>
            <p:cNvPr id="60" name="Picture 22" descr="IP Switch Icon.png"/>
            <p:cNvPicPr>
              <a:picLocks noChangeAspect="1"/>
            </p:cNvPicPr>
            <p:nvPr/>
          </p:nvPicPr>
          <p:blipFill>
            <a:blip r:embed="rId5" cstate="print"/>
            <a:srcRect/>
            <a:stretch>
              <a:fillRect/>
            </a:stretch>
          </p:blipFill>
          <p:spPr bwMode="auto">
            <a:xfrm>
              <a:off x="3710381" y="5334860"/>
              <a:ext cx="1023028" cy="649608"/>
            </a:xfrm>
            <a:prstGeom prst="rect">
              <a:avLst/>
            </a:prstGeom>
            <a:noFill/>
            <a:ln w="9525">
              <a:noFill/>
              <a:miter lim="800000"/>
              <a:headEnd/>
              <a:tailEnd/>
            </a:ln>
          </p:spPr>
        </p:pic>
        <p:sp>
          <p:nvSpPr>
            <p:cNvPr id="86" name="Line 78"/>
            <p:cNvSpPr>
              <a:spLocks noChangeShapeType="1"/>
            </p:cNvSpPr>
            <p:nvPr/>
          </p:nvSpPr>
          <p:spPr bwMode="auto">
            <a:xfrm flipH="1" flipV="1">
              <a:off x="4551452" y="4470059"/>
              <a:ext cx="744020" cy="0"/>
            </a:xfrm>
            <a:prstGeom prst="line">
              <a:avLst/>
            </a:prstGeom>
            <a:noFill/>
            <a:ln w="25400">
              <a:solidFill>
                <a:schemeClr val="tx1"/>
              </a:solidFill>
              <a:round/>
              <a:headEnd/>
              <a:tailEnd/>
            </a:ln>
          </p:spPr>
          <p:txBody>
            <a:bodyPr/>
            <a:lstStyle/>
            <a:p>
              <a:endParaRPr lang="en-US" dirty="0">
                <a:latin typeface="Calibri" pitchFamily="34" charset="0"/>
              </a:endParaRPr>
            </a:p>
          </p:txBody>
        </p:sp>
        <p:grpSp>
          <p:nvGrpSpPr>
            <p:cNvPr id="8" name="Group 129"/>
            <p:cNvGrpSpPr/>
            <p:nvPr/>
          </p:nvGrpSpPr>
          <p:grpSpPr>
            <a:xfrm>
              <a:off x="5160195" y="3617131"/>
              <a:ext cx="1082211" cy="1061983"/>
              <a:chOff x="5334000" y="1752600"/>
              <a:chExt cx="2895600" cy="1258888"/>
            </a:xfrm>
          </p:grpSpPr>
          <p:sp>
            <p:nvSpPr>
              <p:cNvPr id="78" name="AutoShape 63"/>
              <p:cNvSpPr>
                <a:spLocks noChangeArrowheads="1"/>
              </p:cNvSpPr>
              <p:nvPr/>
            </p:nvSpPr>
            <p:spPr bwMode="auto">
              <a:xfrm>
                <a:off x="5334000" y="1752600"/>
                <a:ext cx="2895600" cy="1258888"/>
              </a:xfrm>
              <a:prstGeom prst="roundRect">
                <a:avLst>
                  <a:gd name="adj" fmla="val 14037"/>
                </a:avLst>
              </a:prstGeom>
              <a:solidFill>
                <a:schemeClr val="accent1"/>
              </a:solidFill>
              <a:ln w="9525">
                <a:solidFill>
                  <a:schemeClr val="tx1"/>
                </a:solidFill>
                <a:round/>
                <a:headEnd/>
                <a:tailEnd/>
              </a:ln>
            </p:spPr>
            <p:txBody>
              <a:bodyPr wrap="none" anchor="ctr"/>
              <a:lstStyle/>
              <a:p>
                <a:endParaRPr lang="en-US" sz="1400" dirty="0">
                  <a:latin typeface="Calibri" pitchFamily="34" charset="0"/>
                </a:endParaRPr>
              </a:p>
            </p:txBody>
          </p:sp>
          <p:sp>
            <p:nvSpPr>
              <p:cNvPr id="79" name="Text Box 70"/>
              <p:cNvSpPr txBox="1">
                <a:spLocks noChangeArrowheads="1"/>
              </p:cNvSpPr>
              <p:nvPr/>
            </p:nvSpPr>
            <p:spPr bwMode="auto">
              <a:xfrm>
                <a:off x="5638800" y="2209800"/>
                <a:ext cx="2514600" cy="550543"/>
              </a:xfrm>
              <a:prstGeom prst="rect">
                <a:avLst/>
              </a:prstGeom>
              <a:noFill/>
              <a:ln w="9525">
                <a:noFill/>
                <a:miter lim="800000"/>
                <a:headEnd/>
                <a:tailEnd/>
              </a:ln>
            </p:spPr>
            <p:txBody>
              <a:bodyPr wrap="square">
                <a:spAutoFit/>
              </a:bodyPr>
              <a:lstStyle/>
              <a:p>
                <a:pPr algn="ctr"/>
                <a:r>
                  <a:rPr lang="en-US" sz="1200" b="1" dirty="0">
                    <a:solidFill>
                      <a:schemeClr val="bg1"/>
                    </a:solidFill>
                    <a:latin typeface="Calibri" pitchFamily="34" charset="0"/>
                  </a:rPr>
                  <a:t>Hypervisor Kernel</a:t>
                </a:r>
              </a:p>
            </p:txBody>
          </p:sp>
        </p:grpSp>
        <p:pic>
          <p:nvPicPr>
            <p:cNvPr id="84" name="Picture 22" descr="IP Switch Icon.png"/>
            <p:cNvPicPr>
              <a:picLocks noChangeAspect="1"/>
            </p:cNvPicPr>
            <p:nvPr/>
          </p:nvPicPr>
          <p:blipFill>
            <a:blip r:embed="rId5" cstate="print">
              <a:duotone>
                <a:prstClr val="black"/>
                <a:schemeClr val="accent1">
                  <a:tint val="45000"/>
                  <a:satMod val="400000"/>
                </a:schemeClr>
              </a:duotone>
            </a:blip>
            <a:srcRect/>
            <a:stretch>
              <a:fillRect/>
            </a:stretch>
          </p:blipFill>
          <p:spPr bwMode="auto">
            <a:xfrm>
              <a:off x="3710257" y="3992636"/>
              <a:ext cx="1023028" cy="649608"/>
            </a:xfrm>
            <a:prstGeom prst="rect">
              <a:avLst/>
            </a:prstGeom>
            <a:noFill/>
            <a:ln w="9525">
              <a:noFill/>
              <a:miter lim="800000"/>
              <a:headEnd/>
              <a:tailEnd/>
            </a:ln>
          </p:spPr>
        </p:pic>
        <p:sp>
          <p:nvSpPr>
            <p:cNvPr id="10" name="Text Box 71"/>
            <p:cNvSpPr txBox="1">
              <a:spLocks noChangeArrowheads="1"/>
            </p:cNvSpPr>
            <p:nvPr/>
          </p:nvSpPr>
          <p:spPr bwMode="auto">
            <a:xfrm>
              <a:off x="3638336" y="4612022"/>
              <a:ext cx="909511" cy="218556"/>
            </a:xfrm>
            <a:prstGeom prst="rect">
              <a:avLst/>
            </a:prstGeom>
            <a:noFill/>
            <a:ln w="9525">
              <a:noFill/>
              <a:miter lim="800000"/>
              <a:headEnd/>
              <a:tailEnd/>
            </a:ln>
          </p:spPr>
          <p:txBody>
            <a:bodyPr wrap="none">
              <a:spAutoFit/>
            </a:bodyPr>
            <a:lstStyle/>
            <a:p>
              <a:r>
                <a:rPr lang="en-US" sz="1000" b="1" dirty="0">
                  <a:solidFill>
                    <a:schemeClr val="bg1"/>
                  </a:solidFill>
                  <a:latin typeface="Calibri" pitchFamily="34" charset="0"/>
                </a:rPr>
                <a:t>Virtual Switch 2</a:t>
              </a:r>
            </a:p>
          </p:txBody>
        </p:sp>
        <p:sp>
          <p:nvSpPr>
            <p:cNvPr id="15" name="Text Box 92"/>
            <p:cNvSpPr txBox="1">
              <a:spLocks noChangeArrowheads="1"/>
            </p:cNvSpPr>
            <p:nvPr/>
          </p:nvSpPr>
          <p:spPr bwMode="auto">
            <a:xfrm>
              <a:off x="3352800" y="2602468"/>
              <a:ext cx="1752600" cy="369332"/>
            </a:xfrm>
            <a:prstGeom prst="rect">
              <a:avLst/>
            </a:prstGeom>
            <a:noFill/>
            <a:ln w="9525">
              <a:noFill/>
              <a:miter lim="800000"/>
              <a:headEnd/>
              <a:tailEnd/>
            </a:ln>
          </p:spPr>
          <p:txBody>
            <a:bodyPr wrap="square">
              <a:spAutoFit/>
            </a:bodyPr>
            <a:lstStyle/>
            <a:p>
              <a:r>
                <a:rPr lang="en-US" dirty="0">
                  <a:latin typeface="Calibri" pitchFamily="34" charset="0"/>
                </a:rPr>
                <a:t>Physical Server</a:t>
              </a:r>
            </a:p>
          </p:txBody>
        </p:sp>
        <p:pic>
          <p:nvPicPr>
            <p:cNvPr id="50" name="Picture 357" descr="ICON_NIC_Q308"/>
            <p:cNvPicPr>
              <a:picLocks noChangeAspect="1" noChangeArrowheads="1"/>
            </p:cNvPicPr>
            <p:nvPr/>
          </p:nvPicPr>
          <p:blipFill>
            <a:blip r:embed="rId6" cstate="print"/>
            <a:srcRect/>
            <a:stretch>
              <a:fillRect/>
            </a:stretch>
          </p:blipFill>
          <p:spPr bwMode="auto">
            <a:xfrm>
              <a:off x="4016321" y="4902256"/>
              <a:ext cx="469240" cy="372010"/>
            </a:xfrm>
            <a:prstGeom prst="rect">
              <a:avLst/>
            </a:prstGeom>
            <a:noFill/>
            <a:ln w="9525">
              <a:noFill/>
              <a:miter lim="800000"/>
              <a:headEnd/>
              <a:tailEnd/>
            </a:ln>
          </p:spPr>
        </p:pic>
      </p:grpSp>
      <p:sp>
        <p:nvSpPr>
          <p:cNvPr id="54" name="Slide Number Placeholder 4"/>
          <p:cNvSpPr>
            <a:spLocks noGrp="1"/>
          </p:cNvSpPr>
          <p:nvPr>
            <p:ph type="sldNum" sz="quarter" idx="4294967295"/>
          </p:nvPr>
        </p:nvSpPr>
        <p:spPr>
          <a:xfrm>
            <a:off x="8686800" y="6629400"/>
            <a:ext cx="457200" cy="228600"/>
          </a:xfrm>
          <a:prstGeom prst="rect">
            <a:avLst/>
          </a:prstGeom>
        </p:spPr>
        <p:txBody>
          <a:bodyPr anchor="b"/>
          <a:lstStyle/>
          <a:p>
            <a:pPr algn="r">
              <a:defRPr/>
            </a:pPr>
            <a:fld id="{C1314293-9A8B-4ACA-B212-D2D19BB5553B}" type="slidenum">
              <a:rPr lang="en-US" sz="1000">
                <a:solidFill>
                  <a:schemeClr val="tx1">
                    <a:lumMod val="75000"/>
                    <a:lumOff val="25000"/>
                  </a:schemeClr>
                </a:solidFill>
                <a:latin typeface="Calibri" pitchFamily="34" charset="0"/>
              </a:rPr>
              <a:pPr algn="r">
                <a:defRPr/>
              </a:pPr>
              <a:t>15</a:t>
            </a:fld>
            <a:endParaRPr lang="en-US" sz="1000" dirty="0">
              <a:solidFill>
                <a:schemeClr val="tx1">
                  <a:lumMod val="75000"/>
                  <a:lumOff val="25000"/>
                </a:schemeClr>
              </a:solidFill>
              <a:latin typeface="Calibri"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 Component: Virtual Switch (contd.)</a:t>
            </a:r>
          </a:p>
        </p:txBody>
      </p:sp>
      <p:sp>
        <p:nvSpPr>
          <p:cNvPr id="3" name="Content Placeholder 2"/>
          <p:cNvSpPr>
            <a:spLocks noGrp="1"/>
          </p:cNvSpPr>
          <p:nvPr>
            <p:ph idx="1"/>
          </p:nvPr>
        </p:nvSpPr>
        <p:spPr>
          <a:xfrm>
            <a:off x="304800" y="914400"/>
            <a:ext cx="8458200" cy="4800600"/>
          </a:xfrm>
        </p:spPr>
        <p:txBody>
          <a:bodyPr/>
          <a:lstStyle/>
          <a:p>
            <a:r>
              <a:rPr lang="en-US" dirty="0"/>
              <a:t>No direct connection between virtual switches</a:t>
            </a:r>
          </a:p>
          <a:p>
            <a:r>
              <a:rPr lang="en-US" dirty="0"/>
              <a:t>Frames may be transferred between virtual switches via a VM</a:t>
            </a:r>
          </a:p>
          <a:p>
            <a:r>
              <a:rPr lang="en-US" dirty="0"/>
              <a:t>Physical NICs are not shared between virtual switches</a:t>
            </a:r>
          </a:p>
          <a:p>
            <a:endParaRPr lang="en-US" dirty="0"/>
          </a:p>
        </p:txBody>
      </p:sp>
      <p:sp>
        <p:nvSpPr>
          <p:cNvPr id="4" name="Footer Placeholder 3"/>
          <p:cNvSpPr>
            <a:spLocks noGrp="1"/>
          </p:cNvSpPr>
          <p:nvPr>
            <p:ph type="ftr" sz="quarter" idx="10"/>
          </p:nvPr>
        </p:nvSpPr>
        <p:spPr/>
        <p:txBody>
          <a:bodyPr/>
          <a:lstStyle/>
          <a:p>
            <a:pPr>
              <a:defRPr/>
            </a:pPr>
            <a:r>
              <a:rPr lang="en-US" dirty="0"/>
              <a:t>Virtualized Data Center – Networking</a:t>
            </a:r>
          </a:p>
        </p:txBody>
      </p:sp>
      <p:sp>
        <p:nvSpPr>
          <p:cNvPr id="5" name="Slide Number Placeholder 4"/>
          <p:cNvSpPr>
            <a:spLocks noGrp="1"/>
          </p:cNvSpPr>
          <p:nvPr>
            <p:ph type="sldNum" sz="quarter" idx="11"/>
          </p:nvPr>
        </p:nvSpPr>
        <p:spPr/>
        <p:txBody>
          <a:bodyPr/>
          <a:lstStyle/>
          <a:p>
            <a:pPr>
              <a:defRPr/>
            </a:pPr>
            <a:fld id="{5BA1DFFF-3F85-458B-986A-7762775E0CEF}"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6"/>
          <p:cNvSpPr>
            <a:spLocks noGrp="1"/>
          </p:cNvSpPr>
          <p:nvPr>
            <p:ph type="title"/>
          </p:nvPr>
        </p:nvSpPr>
        <p:spPr/>
        <p:txBody>
          <a:bodyPr/>
          <a:lstStyle/>
          <a:p>
            <a:pPr lvl="4"/>
            <a:r>
              <a:rPr lang="en-US" dirty="0"/>
              <a:t>Physical Network Component: NIC   </a:t>
            </a:r>
            <a:endParaRPr lang="en-US" sz="4000" dirty="0"/>
          </a:p>
        </p:txBody>
      </p:sp>
      <p:sp>
        <p:nvSpPr>
          <p:cNvPr id="7" name="Slide Number Placeholder 6"/>
          <p:cNvSpPr>
            <a:spLocks noGrp="1"/>
          </p:cNvSpPr>
          <p:nvPr>
            <p:ph type="sldNum" sz="quarter" idx="11"/>
          </p:nvPr>
        </p:nvSpPr>
        <p:spPr/>
        <p:txBody>
          <a:bodyPr/>
          <a:lstStyle/>
          <a:p>
            <a:pPr>
              <a:defRPr/>
            </a:pPr>
            <a:fld id="{5BA1DFFF-3F85-458B-986A-7762775E0CEF}" type="slidenum">
              <a:rPr lang="en-US" smtClean="0"/>
              <a:pPr>
                <a:defRPr/>
              </a:pPr>
              <a:t>17</a:t>
            </a:fld>
            <a:endParaRPr lang="en-US" dirty="0"/>
          </a:p>
        </p:txBody>
      </p:sp>
      <p:sp>
        <p:nvSpPr>
          <p:cNvPr id="8" name="Footer Placeholder 7"/>
          <p:cNvSpPr>
            <a:spLocks noGrp="1"/>
          </p:cNvSpPr>
          <p:nvPr>
            <p:ph type="ftr" sz="quarter" idx="10"/>
          </p:nvPr>
        </p:nvSpPr>
        <p:spPr/>
        <p:txBody>
          <a:bodyPr/>
          <a:lstStyle/>
          <a:p>
            <a:pPr>
              <a:defRPr/>
            </a:pPr>
            <a:r>
              <a:rPr lang="en-US" dirty="0"/>
              <a:t>Virtualized Data Center – Networking</a:t>
            </a:r>
          </a:p>
        </p:txBody>
      </p:sp>
      <p:sp>
        <p:nvSpPr>
          <p:cNvPr id="9" name="Content Placeholder 2"/>
          <p:cNvSpPr>
            <a:spLocks noGrp="1"/>
          </p:cNvSpPr>
          <p:nvPr>
            <p:ph idx="1"/>
          </p:nvPr>
        </p:nvSpPr>
        <p:spPr>
          <a:xfrm>
            <a:off x="304800" y="914400"/>
            <a:ext cx="8458200" cy="5181600"/>
          </a:xfrm>
        </p:spPr>
        <p:txBody>
          <a:bodyPr/>
          <a:lstStyle/>
          <a:p>
            <a:r>
              <a:rPr lang="en-US" dirty="0"/>
              <a:t>Physical NICs are used as inter-switch-links between virtual and physical Ethernet switches</a:t>
            </a:r>
          </a:p>
          <a:p>
            <a:pPr lvl="1"/>
            <a:r>
              <a:rPr lang="en-US" dirty="0"/>
              <a:t>Transfer VM and hypervisor kernel traffic</a:t>
            </a:r>
          </a:p>
          <a:p>
            <a:r>
              <a:rPr lang="en-US" dirty="0"/>
              <a:t>Physical NICs are not addressable from network </a:t>
            </a:r>
          </a:p>
          <a:p>
            <a:pPr lvl="1"/>
            <a:r>
              <a:rPr lang="en-US" dirty="0"/>
              <a:t>IP address not assigned (prohibits OSI layer 3 access)</a:t>
            </a:r>
          </a:p>
          <a:p>
            <a:pPr lvl="1"/>
            <a:r>
              <a:rPr lang="en-US" dirty="0"/>
              <a:t>MAC addresses not available (prohibits OSI layer 2 access)</a:t>
            </a:r>
          </a:p>
          <a:p>
            <a:r>
              <a:rPr lang="en-US" dirty="0"/>
              <a:t>Virtual NIC and hypervisor kernel are addressable from network </a:t>
            </a:r>
          </a:p>
          <a:p>
            <a:pPr lvl="1"/>
            <a:r>
              <a:rPr lang="en-US" dirty="0"/>
              <a:t>Have their own MAC and IP addresses </a:t>
            </a:r>
          </a:p>
          <a:p>
            <a:pPr lvl="2"/>
            <a:r>
              <a:rPr lang="en-US" dirty="0"/>
              <a:t>Are used as source address in Ethernet frames</a:t>
            </a:r>
          </a:p>
          <a:p>
            <a:r>
              <a:rPr lang="en-US" dirty="0"/>
              <a:t>Ethernet frames are transferred through physical NICs without modification</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6"/>
          <p:cNvSpPr>
            <a:spLocks noGrp="1"/>
          </p:cNvSpPr>
          <p:nvPr>
            <p:ph type="title"/>
          </p:nvPr>
        </p:nvSpPr>
        <p:spPr/>
        <p:txBody>
          <a:bodyPr/>
          <a:lstStyle/>
          <a:p>
            <a:pPr lvl="4"/>
            <a:r>
              <a:rPr lang="en-US" dirty="0"/>
              <a:t>Physical Network Component: HBA and CNA</a:t>
            </a:r>
            <a:endParaRPr lang="en-US" sz="4000" dirty="0"/>
          </a:p>
        </p:txBody>
      </p:sp>
      <p:sp>
        <p:nvSpPr>
          <p:cNvPr id="7" name="Slide Number Placeholder 6"/>
          <p:cNvSpPr>
            <a:spLocks noGrp="1"/>
          </p:cNvSpPr>
          <p:nvPr>
            <p:ph type="sldNum" sz="quarter" idx="11"/>
          </p:nvPr>
        </p:nvSpPr>
        <p:spPr/>
        <p:txBody>
          <a:bodyPr/>
          <a:lstStyle/>
          <a:p>
            <a:pPr>
              <a:defRPr/>
            </a:pPr>
            <a:fld id="{5BA1DFFF-3F85-458B-986A-7762775E0CEF}" type="slidenum">
              <a:rPr lang="en-US" smtClean="0"/>
              <a:pPr>
                <a:defRPr/>
              </a:pPr>
              <a:t>18</a:t>
            </a:fld>
            <a:endParaRPr lang="en-US" dirty="0"/>
          </a:p>
        </p:txBody>
      </p:sp>
      <p:sp>
        <p:nvSpPr>
          <p:cNvPr id="8" name="Footer Placeholder 7"/>
          <p:cNvSpPr>
            <a:spLocks noGrp="1"/>
          </p:cNvSpPr>
          <p:nvPr>
            <p:ph type="ftr" sz="quarter" idx="10"/>
          </p:nvPr>
        </p:nvSpPr>
        <p:spPr/>
        <p:txBody>
          <a:bodyPr/>
          <a:lstStyle/>
          <a:p>
            <a:pPr>
              <a:defRPr/>
            </a:pPr>
            <a:r>
              <a:rPr lang="en-US" dirty="0"/>
              <a:t>Virtualized Data Center – Networking</a:t>
            </a:r>
          </a:p>
        </p:txBody>
      </p:sp>
      <p:graphicFrame>
        <p:nvGraphicFramePr>
          <p:cNvPr id="11" name="Table 10"/>
          <p:cNvGraphicFramePr>
            <a:graphicFrameLocks noGrp="1"/>
          </p:cNvGraphicFramePr>
          <p:nvPr>
            <p:extLst>
              <p:ext uri="{D42A27DB-BD31-4B8C-83A1-F6EECF244321}">
                <p14:modId xmlns:p14="http://schemas.microsoft.com/office/powerpoint/2010/main" val="2166641559"/>
              </p:ext>
            </p:extLst>
          </p:nvPr>
        </p:nvGraphicFramePr>
        <p:xfrm>
          <a:off x="198894" y="990600"/>
          <a:ext cx="8763000" cy="493776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7696200">
                  <a:extLst>
                    <a:ext uri="{9D8B030D-6E8A-4147-A177-3AD203B41FA5}">
                      <a16:colId xmlns:a16="http://schemas.microsoft.com/office/drawing/2014/main" val="20001"/>
                    </a:ext>
                  </a:extLst>
                </a:gridCol>
              </a:tblGrid>
              <a:tr h="731520">
                <a:tc>
                  <a:txBody>
                    <a:bodyPr/>
                    <a:lstStyle/>
                    <a:p>
                      <a:pPr marL="0" lvl="0" indent="-231775" algn="ctr" defTabSz="914400" rtl="0" eaLnBrk="1" fontAlgn="base" latinLnBrk="0" hangingPunct="1">
                        <a:spcBef>
                          <a:spcPct val="20000"/>
                        </a:spcBef>
                        <a:spcAft>
                          <a:spcPct val="0"/>
                        </a:spcAft>
                        <a:buClr>
                          <a:srgbClr val="92D050"/>
                        </a:buClr>
                        <a:buSzPct val="120000"/>
                        <a:buFont typeface="Arial" charset="0"/>
                        <a:buNone/>
                      </a:pPr>
                      <a:r>
                        <a:rPr lang="en-US" sz="1800" kern="1200" dirty="0"/>
                        <a:t>Type of Adapter</a:t>
                      </a:r>
                      <a:endParaRPr lang="en-US" sz="1800" b="1" kern="1200" dirty="0">
                        <a:solidFill>
                          <a:schemeClr val="lt1"/>
                        </a:solidFill>
                        <a:latin typeface="+mn-lt"/>
                        <a:ea typeface="+mn-ea"/>
                        <a:cs typeface="+mn-cs"/>
                      </a:endParaRPr>
                    </a:p>
                  </a:txBody>
                  <a:tcPr anchor="ctr"/>
                </a:tc>
                <a:tc>
                  <a:txBody>
                    <a:bodyPr/>
                    <a:lstStyle/>
                    <a:p>
                      <a:pPr marL="0" marR="0" lvl="0" indent="-231775" algn="l" defTabSz="914400" rtl="0" eaLnBrk="1" fontAlgn="base" latinLnBrk="0" hangingPunct="1">
                        <a:lnSpc>
                          <a:spcPct val="100000"/>
                        </a:lnSpc>
                        <a:spcBef>
                          <a:spcPct val="20000"/>
                        </a:spcBef>
                        <a:spcAft>
                          <a:spcPct val="0"/>
                        </a:spcAft>
                        <a:buClr>
                          <a:srgbClr val="92D050"/>
                        </a:buClr>
                        <a:buSzPct val="120000"/>
                        <a:buFont typeface="Arial" charset="0"/>
                        <a:buNone/>
                        <a:tabLst/>
                        <a:defRPr/>
                      </a:pPr>
                      <a:r>
                        <a:rPr lang="en-US" sz="1800" kern="1200" dirty="0"/>
                        <a:t>Description</a:t>
                      </a:r>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val="10000"/>
                  </a:ext>
                </a:extLst>
              </a:tr>
              <a:tr h="731520">
                <a:tc>
                  <a:txBody>
                    <a:bodyPr/>
                    <a:lstStyle/>
                    <a:p>
                      <a:pPr marL="0" lvl="0" indent="-231775" algn="l" defTabSz="914400" rtl="0" eaLnBrk="1" fontAlgn="base" latinLnBrk="0" hangingPunct="1">
                        <a:spcBef>
                          <a:spcPct val="20000"/>
                        </a:spcBef>
                        <a:spcAft>
                          <a:spcPct val="0"/>
                        </a:spcAft>
                        <a:buClr>
                          <a:srgbClr val="92D050"/>
                        </a:buClr>
                        <a:buSzPct val="120000"/>
                        <a:buFont typeface="Arial" charset="0"/>
                        <a:buNone/>
                      </a:pPr>
                      <a:r>
                        <a:rPr lang="en-US" sz="1800" kern="1200" dirty="0"/>
                        <a:t>iSCSI</a:t>
                      </a:r>
                      <a:r>
                        <a:rPr lang="en-US" sz="1800" kern="1200" baseline="0" dirty="0"/>
                        <a:t> HBA</a:t>
                      </a:r>
                      <a:endParaRPr lang="en-US" sz="1800" kern="1200" dirty="0">
                        <a:solidFill>
                          <a:schemeClr val="tx1"/>
                        </a:solidFill>
                        <a:latin typeface="+mn-lt"/>
                        <a:ea typeface="+mn-ea"/>
                        <a:cs typeface="+mn-cs"/>
                      </a:endParaRPr>
                    </a:p>
                  </a:txBody>
                  <a:tcPr anchor="ctr"/>
                </a:tc>
                <a:tc>
                  <a:txBody>
                    <a:bodyPr/>
                    <a:lstStyle/>
                    <a:p>
                      <a:pPr marL="228600" marR="0" lvl="0" indent="-228600" algn="l" defTabSz="914400" rtl="0" eaLnBrk="1" fontAlgn="base" latinLnBrk="0" hangingPunct="1">
                        <a:lnSpc>
                          <a:spcPct val="100000"/>
                        </a:lnSpc>
                        <a:spcBef>
                          <a:spcPct val="20000"/>
                        </a:spcBef>
                        <a:spcAft>
                          <a:spcPct val="0"/>
                        </a:spcAft>
                        <a:buClrTx/>
                        <a:buSzPct val="120000"/>
                        <a:buFont typeface="Arial" pitchFamily="34" charset="0"/>
                        <a:buChar char="•"/>
                        <a:tabLst/>
                        <a:defRPr/>
                      </a:pPr>
                      <a:r>
                        <a:rPr lang="en-US" sz="1800" kern="1200" dirty="0"/>
                        <a:t>Transfers hypervisor storage I/Os (SCSI I/Os) </a:t>
                      </a:r>
                      <a:r>
                        <a:rPr lang="en-US" sz="1800" kern="1200" baseline="0" dirty="0"/>
                        <a:t>to</a:t>
                      </a:r>
                      <a:r>
                        <a:rPr lang="en-US" sz="1800" kern="1200" dirty="0"/>
                        <a:t> iSCSI storage systems</a:t>
                      </a:r>
                    </a:p>
                    <a:p>
                      <a:pPr marL="0" marR="0" lvl="0" indent="-231775" algn="l" defTabSz="914400" rtl="0" eaLnBrk="1" fontAlgn="base" latinLnBrk="0" hangingPunct="1">
                        <a:lnSpc>
                          <a:spcPct val="100000"/>
                        </a:lnSpc>
                        <a:spcBef>
                          <a:spcPct val="20000"/>
                        </a:spcBef>
                        <a:spcAft>
                          <a:spcPct val="0"/>
                        </a:spcAft>
                        <a:buClrTx/>
                        <a:buSzPct val="120000"/>
                        <a:buFont typeface="Arial" pitchFamily="34" charset="0"/>
                        <a:buChar char="•"/>
                        <a:tabLst/>
                        <a:defRPr/>
                      </a:pPr>
                      <a:r>
                        <a:rPr lang="en-US" kern="1200" baseline="0" dirty="0"/>
                        <a:t>Has built-in iSCSI initiator</a:t>
                      </a:r>
                    </a:p>
                    <a:p>
                      <a:pPr marL="228600" marR="0" lvl="0" indent="-228600" algn="l" defTabSz="914400" rtl="0" eaLnBrk="1" fontAlgn="base" latinLnBrk="0" hangingPunct="1">
                        <a:lnSpc>
                          <a:spcPct val="100000"/>
                        </a:lnSpc>
                        <a:spcBef>
                          <a:spcPct val="20000"/>
                        </a:spcBef>
                        <a:spcAft>
                          <a:spcPct val="0"/>
                        </a:spcAft>
                        <a:buClrTx/>
                        <a:buSzPct val="120000"/>
                        <a:buFont typeface="Arial" pitchFamily="34" charset="0"/>
                        <a:buChar char="•"/>
                        <a:tabLst/>
                        <a:defRPr/>
                      </a:pPr>
                      <a:r>
                        <a:rPr lang="en-US" kern="1200" baseline="0" dirty="0"/>
                        <a:t>Encapsulates SCSI I/O into iSCSI frames and then encapsulates iSCSI frames into Ethernet frames</a:t>
                      </a:r>
                    </a:p>
                    <a:p>
                      <a:pPr marL="228600" marR="0" lvl="0" indent="-228600" algn="l" defTabSz="914400" rtl="0" eaLnBrk="1" fontAlgn="base" latinLnBrk="0" hangingPunct="1">
                        <a:lnSpc>
                          <a:spcPct val="100000"/>
                        </a:lnSpc>
                        <a:spcBef>
                          <a:spcPct val="20000"/>
                        </a:spcBef>
                        <a:spcAft>
                          <a:spcPct val="0"/>
                        </a:spcAft>
                        <a:buClrTx/>
                        <a:buSzPct val="120000"/>
                        <a:buFont typeface="Arial" pitchFamily="34" charset="0"/>
                        <a:buChar char="•"/>
                        <a:tabLst/>
                        <a:defRPr/>
                      </a:pPr>
                      <a:r>
                        <a:rPr lang="en-US" kern="1200" baseline="0" dirty="0"/>
                        <a:t>Uses its own MAC and IP addresses for transmission of Ethernet frames over the Ethernet network</a:t>
                      </a:r>
                    </a:p>
                    <a:p>
                      <a:pPr marL="228600" marR="0" lvl="0" indent="-228600" algn="l" defTabSz="914400" rtl="0" eaLnBrk="1" fontAlgn="base" latinLnBrk="0" hangingPunct="1">
                        <a:lnSpc>
                          <a:spcPct val="100000"/>
                        </a:lnSpc>
                        <a:spcBef>
                          <a:spcPct val="20000"/>
                        </a:spcBef>
                        <a:spcAft>
                          <a:spcPct val="0"/>
                        </a:spcAft>
                        <a:buClrTx/>
                        <a:buSzPct val="120000"/>
                        <a:buFont typeface="Arial" pitchFamily="34" charset="0"/>
                        <a:buChar char="•"/>
                        <a:tabLst/>
                        <a:defRPr/>
                      </a:pPr>
                      <a:r>
                        <a:rPr lang="en-US" sz="1800" kern="1200" dirty="0"/>
                        <a:t>Offloads iSCSI processing (SCSI to iSCSI) from hypervisor</a:t>
                      </a:r>
                      <a:endParaRPr lang="en-US" sz="1800" kern="1200" dirty="0">
                        <a:solidFill>
                          <a:schemeClr val="tx1"/>
                        </a:solidFill>
                        <a:latin typeface="+mn-lt"/>
                        <a:ea typeface="+mn-ea"/>
                        <a:cs typeface="+mn-cs"/>
                      </a:endParaRPr>
                    </a:p>
                  </a:txBody>
                  <a:tcPr anchor="ctr"/>
                </a:tc>
                <a:extLst>
                  <a:ext uri="{0D108BD9-81ED-4DB2-BD59-A6C34878D82A}">
                    <a16:rowId xmlns:a16="http://schemas.microsoft.com/office/drawing/2014/main" val="10001"/>
                  </a:ext>
                </a:extLst>
              </a:tr>
              <a:tr h="731520">
                <a:tc>
                  <a:txBody>
                    <a:bodyPr/>
                    <a:lstStyle/>
                    <a:p>
                      <a:pPr marL="0" lvl="0" indent="-231775" algn="l" defTabSz="914400" rtl="0" eaLnBrk="1" fontAlgn="base" latinLnBrk="0" hangingPunct="1">
                        <a:spcBef>
                          <a:spcPct val="20000"/>
                        </a:spcBef>
                        <a:spcAft>
                          <a:spcPct val="0"/>
                        </a:spcAft>
                        <a:buClr>
                          <a:srgbClr val="92D050"/>
                        </a:buClr>
                        <a:buSzPct val="120000"/>
                        <a:buFont typeface="Arial" charset="0"/>
                        <a:buNone/>
                      </a:pPr>
                      <a:r>
                        <a:rPr lang="en-US" sz="1800" kern="1200" dirty="0"/>
                        <a:t>FC </a:t>
                      </a:r>
                    </a:p>
                    <a:p>
                      <a:pPr marL="0" lvl="0" indent="-231775" algn="l" defTabSz="914400" rtl="0" eaLnBrk="1" fontAlgn="base" latinLnBrk="0" hangingPunct="1">
                        <a:spcBef>
                          <a:spcPct val="20000"/>
                        </a:spcBef>
                        <a:spcAft>
                          <a:spcPct val="0"/>
                        </a:spcAft>
                        <a:buClr>
                          <a:srgbClr val="92D050"/>
                        </a:buClr>
                        <a:buSzPct val="120000"/>
                        <a:buFont typeface="Arial" charset="0"/>
                        <a:buNone/>
                      </a:pPr>
                      <a:r>
                        <a:rPr lang="en-US" sz="1800" kern="1200" dirty="0"/>
                        <a:t>HBA</a:t>
                      </a:r>
                      <a:endParaRPr lang="en-US" sz="1800" kern="1200" dirty="0">
                        <a:solidFill>
                          <a:schemeClr val="tx1"/>
                        </a:solidFill>
                        <a:latin typeface="+mn-lt"/>
                        <a:ea typeface="+mn-ea"/>
                        <a:cs typeface="+mn-cs"/>
                      </a:endParaRPr>
                    </a:p>
                  </a:txBody>
                  <a:tcPr anchor="ctr"/>
                </a:tc>
                <a:tc>
                  <a:txBody>
                    <a:bodyPr/>
                    <a:lstStyle/>
                    <a:p>
                      <a:pPr marL="0" marR="0" lvl="0" indent="-231775" algn="l" defTabSz="914400" rtl="0" eaLnBrk="1" fontAlgn="base" latinLnBrk="0" hangingPunct="1">
                        <a:lnSpc>
                          <a:spcPct val="100000"/>
                        </a:lnSpc>
                        <a:spcBef>
                          <a:spcPct val="20000"/>
                        </a:spcBef>
                        <a:spcAft>
                          <a:spcPct val="0"/>
                        </a:spcAft>
                        <a:buClrTx/>
                        <a:buSzPct val="120000"/>
                        <a:buFont typeface="Arial" pitchFamily="34" charset="0"/>
                        <a:buChar char="•"/>
                        <a:tabLst/>
                        <a:defRPr/>
                      </a:pPr>
                      <a:r>
                        <a:rPr lang="en-US" sz="1800" kern="1200" dirty="0"/>
                        <a:t>Transfers hypervisor storage I/Os (SCSI I/Os) to FC storage systems</a:t>
                      </a:r>
                    </a:p>
                    <a:p>
                      <a:pPr marL="223838" marR="0" lvl="0" indent="-223838" algn="l" defTabSz="914400" rtl="0" eaLnBrk="1" fontAlgn="base" latinLnBrk="0" hangingPunct="1">
                        <a:lnSpc>
                          <a:spcPct val="100000"/>
                        </a:lnSpc>
                        <a:spcBef>
                          <a:spcPct val="20000"/>
                        </a:spcBef>
                        <a:spcAft>
                          <a:spcPct val="0"/>
                        </a:spcAft>
                        <a:buClrTx/>
                        <a:buSzPct val="120000"/>
                        <a:buFont typeface="Arial" pitchFamily="34" charset="0"/>
                        <a:buChar char="•"/>
                        <a:tabLst/>
                        <a:defRPr/>
                      </a:pPr>
                      <a:r>
                        <a:rPr lang="en-US" kern="1200" baseline="0" dirty="0"/>
                        <a:t>Encapsulates SCSI data into FC frame </a:t>
                      </a:r>
                    </a:p>
                    <a:p>
                      <a:pPr marL="223838" marR="0" lvl="0" indent="-223838" algn="l" defTabSz="914400" rtl="0" eaLnBrk="1" fontAlgn="base" latinLnBrk="0" hangingPunct="1">
                        <a:lnSpc>
                          <a:spcPct val="100000"/>
                        </a:lnSpc>
                        <a:spcBef>
                          <a:spcPct val="20000"/>
                        </a:spcBef>
                        <a:spcAft>
                          <a:spcPct val="0"/>
                        </a:spcAft>
                        <a:buClrTx/>
                        <a:buSzPct val="120000"/>
                        <a:buFont typeface="Arial" pitchFamily="34" charset="0"/>
                        <a:buChar char="•"/>
                        <a:tabLst/>
                        <a:defRPr/>
                      </a:pPr>
                      <a:r>
                        <a:rPr lang="en-US" kern="1200" baseline="0" dirty="0"/>
                        <a:t>Uses its own FC address for transmission of  frames over FC network </a:t>
                      </a:r>
                      <a:endParaRPr lang="en-US" kern="1200" baseline="0" dirty="0">
                        <a:solidFill>
                          <a:schemeClr val="tx1"/>
                        </a:solidFill>
                        <a:latin typeface="+mn-lt"/>
                        <a:ea typeface="+mn-ea"/>
                        <a:cs typeface="+mn-cs"/>
                      </a:endParaRPr>
                    </a:p>
                  </a:txBody>
                  <a:tcPr anchor="ctr"/>
                </a:tc>
                <a:extLst>
                  <a:ext uri="{0D108BD9-81ED-4DB2-BD59-A6C34878D82A}">
                    <a16:rowId xmlns:a16="http://schemas.microsoft.com/office/drawing/2014/main" val="10002"/>
                  </a:ext>
                </a:extLst>
              </a:tr>
              <a:tr h="731520">
                <a:tc>
                  <a:txBody>
                    <a:bodyPr/>
                    <a:lstStyle/>
                    <a:p>
                      <a:pPr marL="0" lvl="0" indent="-231775" algn="l" defTabSz="914400" rtl="0" eaLnBrk="1" fontAlgn="base" latinLnBrk="0" hangingPunct="1">
                        <a:spcBef>
                          <a:spcPct val="20000"/>
                        </a:spcBef>
                        <a:spcAft>
                          <a:spcPct val="0"/>
                        </a:spcAft>
                        <a:buClr>
                          <a:srgbClr val="92D050"/>
                        </a:buClr>
                        <a:buSzPct val="120000"/>
                        <a:buFont typeface="Arial" charset="0"/>
                        <a:buNone/>
                      </a:pPr>
                      <a:r>
                        <a:rPr lang="en-US" sz="1800" kern="1200" dirty="0"/>
                        <a:t>CNA</a:t>
                      </a:r>
                      <a:endParaRPr lang="en-US" sz="1800" kern="1200" dirty="0">
                        <a:solidFill>
                          <a:schemeClr val="tx1"/>
                        </a:solidFill>
                        <a:latin typeface="+mn-lt"/>
                        <a:ea typeface="+mn-ea"/>
                        <a:cs typeface="+mn-cs"/>
                      </a:endParaRPr>
                    </a:p>
                  </a:txBody>
                  <a:tcPr anchor="ctr"/>
                </a:tc>
                <a:tc>
                  <a:txBody>
                    <a:bodyPr/>
                    <a:lstStyle/>
                    <a:p>
                      <a:pPr marL="0" marR="0" lvl="0" indent="-231775" algn="l" defTabSz="914400" rtl="0" eaLnBrk="1" fontAlgn="base" latinLnBrk="0" hangingPunct="1">
                        <a:lnSpc>
                          <a:spcPct val="100000"/>
                        </a:lnSpc>
                        <a:spcBef>
                          <a:spcPct val="20000"/>
                        </a:spcBef>
                        <a:spcAft>
                          <a:spcPct val="0"/>
                        </a:spcAft>
                        <a:buClrTx/>
                        <a:buSzPct val="120000"/>
                        <a:buFont typeface="Arial" pitchFamily="34" charset="0"/>
                        <a:buChar char="•"/>
                        <a:tabLst/>
                        <a:defRPr/>
                      </a:pPr>
                      <a:r>
                        <a:rPr lang="en-US" kern="1200" baseline="0" dirty="0"/>
                        <a:t>Hypervisor recognizes as an FC HBA and as an NIC</a:t>
                      </a:r>
                      <a:endParaRPr lang="en-US" sz="1800" kern="1200" dirty="0"/>
                    </a:p>
                    <a:p>
                      <a:pPr marL="457200" marR="0" lvl="1" indent="-342900" algn="l" defTabSz="914400" rtl="0" eaLnBrk="1" fontAlgn="base" latinLnBrk="0" hangingPunct="1">
                        <a:lnSpc>
                          <a:spcPct val="100000"/>
                        </a:lnSpc>
                        <a:spcBef>
                          <a:spcPct val="20000"/>
                        </a:spcBef>
                        <a:spcAft>
                          <a:spcPct val="0"/>
                        </a:spcAft>
                        <a:buClrTx/>
                        <a:buSzPct val="90000"/>
                        <a:buFont typeface="Webdings" pitchFamily="18" charset="2"/>
                        <a:buChar char="4"/>
                        <a:tabLst/>
                        <a:defRPr/>
                      </a:pPr>
                      <a:r>
                        <a:rPr lang="en-US" sz="1600" kern="1200" dirty="0"/>
                        <a:t>NIC : Used as a link between virtual and physical switches</a:t>
                      </a:r>
                    </a:p>
                    <a:p>
                      <a:pPr marL="457200" marR="0" lvl="1" indent="-342900" algn="l" defTabSz="914400" rtl="0" eaLnBrk="1" fontAlgn="base" latinLnBrk="0" hangingPunct="1">
                        <a:lnSpc>
                          <a:spcPct val="100000"/>
                        </a:lnSpc>
                        <a:spcBef>
                          <a:spcPct val="20000"/>
                        </a:spcBef>
                        <a:spcAft>
                          <a:spcPct val="0"/>
                        </a:spcAft>
                        <a:buClrTx/>
                        <a:buSzPct val="90000"/>
                        <a:buFont typeface="Webdings" pitchFamily="18" charset="2"/>
                        <a:buChar char="4"/>
                        <a:tabLst/>
                        <a:defRPr/>
                      </a:pPr>
                      <a:r>
                        <a:rPr lang="en-US" sz="1600" kern="1200" dirty="0"/>
                        <a:t>FC HBA : Provides hypervisor access to the FC storage</a:t>
                      </a:r>
                      <a:endParaRPr lang="en-US" sz="1600" kern="1200" dirty="0">
                        <a:solidFill>
                          <a:schemeClr val="tx1"/>
                        </a:solidFill>
                        <a:latin typeface="+mn-lt"/>
                        <a:ea typeface="+mn-ea"/>
                        <a:cs typeface="+mn-cs"/>
                      </a:endParaRPr>
                    </a:p>
                  </a:txBody>
                  <a:tcPr anchor="ct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Local Area Network (VLAN)</a:t>
            </a:r>
          </a:p>
        </p:txBody>
      </p:sp>
      <p:sp>
        <p:nvSpPr>
          <p:cNvPr id="4" name="Footer Placeholder 3"/>
          <p:cNvSpPr>
            <a:spLocks noGrp="1"/>
          </p:cNvSpPr>
          <p:nvPr>
            <p:ph type="ftr" sz="quarter" idx="10"/>
          </p:nvPr>
        </p:nvSpPr>
        <p:spPr/>
        <p:txBody>
          <a:bodyPr/>
          <a:lstStyle/>
          <a:p>
            <a:pPr>
              <a:defRPr/>
            </a:pPr>
            <a:r>
              <a:rPr lang="en-US" dirty="0"/>
              <a:t>Virtualized Data Center – Networking</a:t>
            </a:r>
          </a:p>
        </p:txBody>
      </p:sp>
      <p:sp>
        <p:nvSpPr>
          <p:cNvPr id="5" name="Slide Number Placeholder 4"/>
          <p:cNvSpPr>
            <a:spLocks noGrp="1"/>
          </p:cNvSpPr>
          <p:nvPr>
            <p:ph type="sldNum" sz="quarter" idx="11"/>
          </p:nvPr>
        </p:nvSpPr>
        <p:spPr/>
        <p:txBody>
          <a:bodyPr/>
          <a:lstStyle/>
          <a:p>
            <a:pPr>
              <a:defRPr/>
            </a:pPr>
            <a:fld id="{5BA1DFFF-3F85-458B-986A-7762775E0CEF}" type="slidenum">
              <a:rPr lang="en-US" smtClean="0"/>
              <a:pPr>
                <a:defRPr/>
              </a:pPr>
              <a:t>19</a:t>
            </a:fld>
            <a:endParaRPr lang="en-US" dirty="0"/>
          </a:p>
        </p:txBody>
      </p:sp>
      <p:grpSp>
        <p:nvGrpSpPr>
          <p:cNvPr id="13" name="Group 12"/>
          <p:cNvGrpSpPr/>
          <p:nvPr/>
        </p:nvGrpSpPr>
        <p:grpSpPr>
          <a:xfrm>
            <a:off x="457200" y="987552"/>
            <a:ext cx="8505365" cy="1450849"/>
            <a:chOff x="457200" y="987552"/>
            <a:chExt cx="8505365" cy="1450849"/>
          </a:xfrm>
        </p:grpSpPr>
        <p:sp>
          <p:nvSpPr>
            <p:cNvPr id="6" name="Rectangle 5"/>
            <p:cNvSpPr/>
            <p:nvPr/>
          </p:nvSpPr>
          <p:spPr>
            <a:xfrm>
              <a:off x="457200" y="1143001"/>
              <a:ext cx="8505365" cy="1295400"/>
            </a:xfrm>
            <a:prstGeom prst="rect">
              <a:avLst/>
            </a:prstGeom>
            <a:solidFill>
              <a:schemeClr val="bg1">
                <a:lumMod val="95000"/>
              </a:schemeClr>
            </a:solidFill>
            <a:ln>
              <a:solidFill>
                <a:srgbClr val="00B05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7330" tIns="229108" rIns="297330" bIns="113792" numCol="1" spcCol="1270" anchor="ctr" anchorCtr="0">
              <a:noAutofit/>
            </a:bodyPr>
            <a:lstStyle/>
            <a:p>
              <a:r>
                <a:rPr lang="en-US" sz="2000" dirty="0">
                  <a:solidFill>
                    <a:schemeClr val="tx1"/>
                  </a:solidFill>
                  <a:latin typeface="Calibri" pitchFamily="34" charset="0"/>
                </a:rPr>
                <a:t>A logical network, created on a LAN or across LANs consisting of physical and virtual switches, enabling communication among a group of nodes, regardless of their location in the network.</a:t>
              </a:r>
            </a:p>
          </p:txBody>
        </p:sp>
        <p:sp>
          <p:nvSpPr>
            <p:cNvPr id="7" name="Rounded Rectangle 4"/>
            <p:cNvSpPr/>
            <p:nvPr/>
          </p:nvSpPr>
          <p:spPr>
            <a:xfrm>
              <a:off x="758952" y="987552"/>
              <a:ext cx="731520" cy="292608"/>
            </a:xfrm>
            <a:prstGeom prst="rect">
              <a:avLst/>
            </a:prstGeom>
          </p:spPr>
          <p:style>
            <a:lnRef idx="0">
              <a:schemeClr val="accent3"/>
            </a:lnRef>
            <a:fillRef idx="3">
              <a:schemeClr val="accent3"/>
            </a:fillRef>
            <a:effectRef idx="3">
              <a:schemeClr val="accent3"/>
            </a:effectRef>
            <a:fontRef idx="minor">
              <a:schemeClr val="lt1"/>
            </a:fontRef>
          </p:style>
          <p:txBody>
            <a:bodyPr spcFirstLastPara="0" vert="horz" wrap="square" lIns="101362" tIns="0" rIns="101362" bIns="0" numCol="1" spcCol="1270" anchor="ctr" anchorCtr="0">
              <a:noAutofit/>
            </a:bodyPr>
            <a:lstStyle/>
            <a:p>
              <a:pPr lvl="0" algn="ctr" defTabSz="800100" rtl="0">
                <a:lnSpc>
                  <a:spcPct val="90000"/>
                </a:lnSpc>
                <a:spcBef>
                  <a:spcPct val="0"/>
                </a:spcBef>
                <a:spcAft>
                  <a:spcPct val="35000"/>
                </a:spcAft>
              </a:pPr>
              <a:r>
                <a:rPr lang="en-US" sz="1600" b="1" kern="1200" dirty="0">
                  <a:latin typeface="Calibri" pitchFamily="34" charset="0"/>
                </a:rPr>
                <a:t>VLAN</a:t>
              </a:r>
            </a:p>
          </p:txBody>
        </p:sp>
      </p:grpSp>
      <p:grpSp>
        <p:nvGrpSpPr>
          <p:cNvPr id="14" name="Group 13"/>
          <p:cNvGrpSpPr/>
          <p:nvPr/>
        </p:nvGrpSpPr>
        <p:grpSpPr>
          <a:xfrm>
            <a:off x="457200" y="3200400"/>
            <a:ext cx="8458200" cy="2133600"/>
            <a:chOff x="457200" y="3200400"/>
            <a:chExt cx="8458200" cy="2133600"/>
          </a:xfrm>
        </p:grpSpPr>
        <p:sp>
          <p:nvSpPr>
            <p:cNvPr id="8" name="Rectangle 7"/>
            <p:cNvSpPr/>
            <p:nvPr/>
          </p:nvSpPr>
          <p:spPr>
            <a:xfrm>
              <a:off x="457200" y="3393009"/>
              <a:ext cx="8458200" cy="1940991"/>
            </a:xfrm>
            <a:prstGeom prst="rect">
              <a:avLst/>
            </a:prstGeom>
            <a:solidFill>
              <a:schemeClr val="bg1">
                <a:lumMod val="95000"/>
              </a:schemeClr>
            </a:solidFill>
            <a:ln>
              <a:solidFill>
                <a:srgbClr val="2C95DD"/>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182880" tIns="182880" rIns="182880" bIns="113792" spcCol="1270" anchor="ctr"/>
            <a:lstStyle/>
            <a:p>
              <a:pPr marL="234950" indent="-234950" defTabSz="890588">
                <a:spcBef>
                  <a:spcPct val="30000"/>
                </a:spcBef>
                <a:buClr>
                  <a:srgbClr val="8FBF30"/>
                </a:buClr>
                <a:buSzPct val="110000"/>
                <a:buFont typeface="Arial" pitchFamily="34" charset="0"/>
                <a:buChar char="•"/>
                <a:tabLst>
                  <a:tab pos="6985000" algn="l"/>
                  <a:tab pos="7185025" algn="l"/>
                  <a:tab pos="7837488" algn="l"/>
                </a:tabLst>
                <a:defRPr/>
              </a:pPr>
              <a:r>
                <a:rPr lang="en-US" sz="2000" dirty="0">
                  <a:solidFill>
                    <a:schemeClr val="tx1"/>
                  </a:solidFill>
                  <a:latin typeface="Calibri" pitchFamily="34" charset="0"/>
                </a:rPr>
                <a:t>Controls broadcast activity and  improves network performance</a:t>
              </a:r>
            </a:p>
            <a:p>
              <a:pPr marL="234950" indent="-234950" defTabSz="890588">
                <a:spcBef>
                  <a:spcPct val="30000"/>
                </a:spcBef>
                <a:buClr>
                  <a:srgbClr val="8FBF30"/>
                </a:buClr>
                <a:buSzPct val="110000"/>
                <a:buFont typeface="Arial" pitchFamily="34" charset="0"/>
                <a:buChar char="•"/>
                <a:tabLst>
                  <a:tab pos="6985000" algn="l"/>
                  <a:tab pos="7185025" algn="l"/>
                  <a:tab pos="7837488" algn="l"/>
                </a:tabLst>
                <a:defRPr/>
              </a:pPr>
              <a:r>
                <a:rPr lang="en-US" sz="2000" dirty="0">
                  <a:solidFill>
                    <a:schemeClr val="tx1"/>
                  </a:solidFill>
                  <a:latin typeface="Calibri" pitchFamily="34" charset="0"/>
                </a:rPr>
                <a:t>Simplifies management  </a:t>
              </a:r>
            </a:p>
            <a:p>
              <a:pPr marL="234950" indent="-234950" defTabSz="890588">
                <a:spcBef>
                  <a:spcPct val="30000"/>
                </a:spcBef>
                <a:buClr>
                  <a:srgbClr val="8FBF30"/>
                </a:buClr>
                <a:buSzPct val="110000"/>
                <a:buFont typeface="Arial" pitchFamily="34" charset="0"/>
                <a:buChar char="•"/>
                <a:tabLst>
                  <a:tab pos="6985000" algn="l"/>
                  <a:tab pos="7185025" algn="l"/>
                  <a:tab pos="7837488" algn="l"/>
                </a:tabLst>
                <a:defRPr/>
              </a:pPr>
              <a:r>
                <a:rPr lang="en-US" sz="2000" dirty="0">
                  <a:solidFill>
                    <a:schemeClr val="tx1"/>
                  </a:solidFill>
                  <a:latin typeface="Calibri" pitchFamily="34" charset="0"/>
                </a:rPr>
                <a:t>Increases security levels</a:t>
              </a:r>
            </a:p>
            <a:p>
              <a:pPr marL="234950" indent="-234950" defTabSz="890588">
                <a:spcBef>
                  <a:spcPct val="30000"/>
                </a:spcBef>
                <a:buClr>
                  <a:srgbClr val="8FBF30"/>
                </a:buClr>
                <a:buSzPct val="110000"/>
                <a:buFont typeface="Arial" pitchFamily="34" charset="0"/>
                <a:buChar char="•"/>
                <a:tabLst>
                  <a:tab pos="6985000" algn="l"/>
                  <a:tab pos="7185025" algn="l"/>
                  <a:tab pos="7837488" algn="l"/>
                </a:tabLst>
                <a:defRPr/>
              </a:pPr>
              <a:r>
                <a:rPr lang="en-US" sz="2000" dirty="0">
                  <a:solidFill>
                    <a:schemeClr val="tx1"/>
                  </a:solidFill>
                  <a:latin typeface="Calibri" pitchFamily="34" charset="0"/>
                </a:rPr>
                <a:t>Provides higher utilization of switch and reduces CAPEX</a:t>
              </a:r>
            </a:p>
          </p:txBody>
        </p:sp>
        <p:sp>
          <p:nvSpPr>
            <p:cNvPr id="9" name="Rounded Rectangle 4"/>
            <p:cNvSpPr/>
            <p:nvPr/>
          </p:nvSpPr>
          <p:spPr>
            <a:xfrm>
              <a:off x="651201" y="3200400"/>
              <a:ext cx="914400" cy="329184"/>
            </a:xfrm>
            <a:prstGeom prst="rect">
              <a:avLst/>
            </a:prstGeom>
          </p:spPr>
          <p:style>
            <a:lnRef idx="0">
              <a:schemeClr val="accent1"/>
            </a:lnRef>
            <a:fillRef idx="3">
              <a:schemeClr val="accent1"/>
            </a:fillRef>
            <a:effectRef idx="3">
              <a:schemeClr val="accent1"/>
            </a:effectRef>
            <a:fontRef idx="minor">
              <a:schemeClr val="lt1"/>
            </a:fontRef>
          </p:style>
          <p:txBody>
            <a:bodyPr lIns="101362" tIns="0" rIns="101362" bIns="0" spcCol="1270" anchor="ctr"/>
            <a:lstStyle/>
            <a:p>
              <a:pPr algn="ctr" defTabSz="800100">
                <a:lnSpc>
                  <a:spcPct val="90000"/>
                </a:lnSpc>
                <a:spcAft>
                  <a:spcPct val="35000"/>
                </a:spcAft>
                <a:defRPr/>
              </a:pPr>
              <a:r>
                <a:rPr lang="en-US" sz="1600" b="1" dirty="0">
                  <a:latin typeface="Calibri" pitchFamily="34" charset="0"/>
                </a:rPr>
                <a:t>Benefit</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ctrTitle"/>
          </p:nvPr>
        </p:nvSpPr>
        <p:spPr/>
        <p:txBody>
          <a:bodyPr/>
          <a:lstStyle/>
          <a:p>
            <a:r>
              <a:rPr lang="en-US" sz="3200" dirty="0"/>
              <a:t>Objectives</a:t>
            </a:r>
          </a:p>
        </p:txBody>
      </p:sp>
      <p:sp>
        <p:nvSpPr>
          <p:cNvPr id="6" name="Text Placeholder 5"/>
          <p:cNvSpPr>
            <a:spLocks noGrp="1"/>
          </p:cNvSpPr>
          <p:nvPr>
            <p:ph type="subTitle" idx="1"/>
          </p:nvPr>
        </p:nvSpPr>
        <p:spPr>
          <a:xfrm>
            <a:off x="762000" y="1828800"/>
            <a:ext cx="7086600" cy="3505200"/>
          </a:xfrm>
        </p:spPr>
        <p:txBody>
          <a:bodyPr>
            <a:normAutofit/>
          </a:bodyPr>
          <a:lstStyle/>
          <a:p>
            <a:pPr lvl="1" indent="-223838" algn="l">
              <a:buClr>
                <a:srgbClr val="92D050"/>
              </a:buClr>
              <a:buSzPct val="120000"/>
              <a:buFont typeface="Arial" pitchFamily="34" charset="0"/>
              <a:buChar char="•"/>
              <a:defRPr/>
            </a:pPr>
            <a:r>
              <a:rPr lang="en-US" sz="2400" dirty="0">
                <a:solidFill>
                  <a:schemeClr val="bg2">
                    <a:lumMod val="75000"/>
                  </a:schemeClr>
                </a:solidFill>
              </a:rPr>
              <a:t>Describe network virtualization in VDC</a:t>
            </a:r>
          </a:p>
          <a:p>
            <a:pPr lvl="1" indent="-223838" algn="l">
              <a:buClr>
                <a:srgbClr val="92D050"/>
              </a:buClr>
              <a:buSzPct val="120000"/>
              <a:buFont typeface="Arial" pitchFamily="34" charset="0"/>
              <a:buChar char="•"/>
              <a:defRPr/>
            </a:pPr>
            <a:r>
              <a:rPr lang="en-US" sz="2400" dirty="0">
                <a:solidFill>
                  <a:schemeClr val="bg2">
                    <a:lumMod val="75000"/>
                  </a:schemeClr>
                </a:solidFill>
              </a:rPr>
              <a:t>Describe VDC network infrastructure and components </a:t>
            </a:r>
          </a:p>
          <a:p>
            <a:pPr lvl="1" indent="-223838" algn="l">
              <a:buClr>
                <a:srgbClr val="92D050"/>
              </a:buClr>
              <a:buSzPct val="120000"/>
              <a:buFont typeface="Arial" pitchFamily="34" charset="0"/>
              <a:buChar char="•"/>
              <a:defRPr/>
            </a:pPr>
            <a:r>
              <a:rPr lang="en-US" sz="2400" dirty="0">
                <a:solidFill>
                  <a:schemeClr val="bg2">
                    <a:lumMod val="75000"/>
                  </a:schemeClr>
                </a:solidFill>
              </a:rPr>
              <a:t>Describe Virtual LAN (VLAN) and Virtual SAN (VSAN) and their benefits</a:t>
            </a:r>
          </a:p>
          <a:p>
            <a:pPr lvl="1" indent="-223838" algn="l">
              <a:buClr>
                <a:srgbClr val="92D050"/>
              </a:buClr>
              <a:buSzPct val="120000"/>
              <a:buFont typeface="Arial" pitchFamily="34" charset="0"/>
              <a:buChar char="•"/>
              <a:defRPr/>
            </a:pPr>
            <a:r>
              <a:rPr lang="en-US" sz="2400" dirty="0">
                <a:solidFill>
                  <a:schemeClr val="bg2">
                    <a:lumMod val="75000"/>
                  </a:schemeClr>
                </a:solidFill>
              </a:rPr>
              <a:t>Describe the key network traffic management techniques in VDC </a:t>
            </a:r>
          </a:p>
          <a:p>
            <a:pPr lvl="1" indent="-223838" algn="l">
              <a:buClr>
                <a:srgbClr val="92D050"/>
              </a:buClr>
              <a:buSzPct val="110000"/>
              <a:buFont typeface="Arial" pitchFamily="34" charset="0"/>
              <a:buChar char="•"/>
              <a:defRPr/>
            </a:pPr>
            <a:endParaRPr lang="en-US" sz="2000" dirty="0">
              <a:solidFill>
                <a:schemeClr val="bg2">
                  <a:lumMod val="75000"/>
                </a:schemeClr>
              </a:solidFill>
            </a:endParaRPr>
          </a:p>
        </p:txBody>
      </p:sp>
      <p:sp>
        <p:nvSpPr>
          <p:cNvPr id="8" name="Footer Placeholder 7"/>
          <p:cNvSpPr>
            <a:spLocks noGrp="1"/>
          </p:cNvSpPr>
          <p:nvPr>
            <p:ph type="ftr" sz="quarter" idx="10"/>
          </p:nvPr>
        </p:nvSpPr>
        <p:spPr/>
        <p:txBody>
          <a:bodyPr/>
          <a:lstStyle/>
          <a:p>
            <a:pPr>
              <a:defRPr/>
            </a:pPr>
            <a:r>
              <a:rPr lang="en-US" dirty="0"/>
              <a:t>Virtualized Data Center – Networking</a:t>
            </a:r>
          </a:p>
        </p:txBody>
      </p:sp>
      <p:sp>
        <p:nvSpPr>
          <p:cNvPr id="4" name="Slide Number Placeholder 3"/>
          <p:cNvSpPr>
            <a:spLocks noGrp="1"/>
          </p:cNvSpPr>
          <p:nvPr>
            <p:ph type="sldNum" sz="quarter" idx="11"/>
          </p:nvPr>
        </p:nvSpPr>
        <p:spPr/>
        <p:txBody>
          <a:bodyPr/>
          <a:lstStyle/>
          <a:p>
            <a:pPr>
              <a:defRPr/>
            </a:pPr>
            <a:fld id="{91E976C5-867F-44DB-A20C-2FC1C56FCDC6}"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VLAN </a:t>
            </a:r>
          </a:p>
        </p:txBody>
      </p:sp>
      <p:sp>
        <p:nvSpPr>
          <p:cNvPr id="3" name="Content Placeholder 2"/>
          <p:cNvSpPr>
            <a:spLocks noGrp="1"/>
          </p:cNvSpPr>
          <p:nvPr>
            <p:ph idx="1"/>
          </p:nvPr>
        </p:nvSpPr>
        <p:spPr>
          <a:xfrm>
            <a:off x="304800" y="914400"/>
            <a:ext cx="8458200" cy="5029200"/>
          </a:xfrm>
        </p:spPr>
        <p:txBody>
          <a:bodyPr/>
          <a:lstStyle/>
          <a:p>
            <a:r>
              <a:rPr lang="en-US" dirty="0"/>
              <a:t>Define VLAN IDs on physical switch</a:t>
            </a:r>
          </a:p>
          <a:p>
            <a:pPr lvl="1"/>
            <a:r>
              <a:rPr lang="en-US" dirty="0"/>
              <a:t>Each VLAN is identified by a unique number: VLAN ID</a:t>
            </a:r>
          </a:p>
          <a:p>
            <a:r>
              <a:rPr lang="en-US" dirty="0"/>
              <a:t>Choose necessary VLAN IDs from hypervisor’s built-in VLAN ID pool</a:t>
            </a:r>
          </a:p>
          <a:p>
            <a:pPr lvl="1"/>
            <a:r>
              <a:rPr lang="en-US" dirty="0"/>
              <a:t>Required for virtual switches</a:t>
            </a:r>
          </a:p>
          <a:p>
            <a:r>
              <a:rPr lang="en-US" dirty="0"/>
              <a:t>Assign VLAN ID to physical and virtual switch ports</a:t>
            </a:r>
          </a:p>
          <a:p>
            <a:pPr lvl="1"/>
            <a:r>
              <a:rPr lang="en-US" dirty="0"/>
              <a:t>To include switch ports to a VLAN </a:t>
            </a:r>
          </a:p>
          <a:p>
            <a:pPr lvl="1"/>
            <a:r>
              <a:rPr lang="en-US" dirty="0"/>
              <a:t>To enable grouping of switch ports into VLANs</a:t>
            </a:r>
          </a:p>
          <a:p>
            <a:pPr>
              <a:buNone/>
            </a:pPr>
            <a:endParaRPr lang="en-US" dirty="0"/>
          </a:p>
        </p:txBody>
      </p:sp>
      <p:sp>
        <p:nvSpPr>
          <p:cNvPr id="4" name="Footer Placeholder 3"/>
          <p:cNvSpPr>
            <a:spLocks noGrp="1"/>
          </p:cNvSpPr>
          <p:nvPr>
            <p:ph type="ftr" sz="quarter" idx="10"/>
          </p:nvPr>
        </p:nvSpPr>
        <p:spPr/>
        <p:txBody>
          <a:bodyPr/>
          <a:lstStyle/>
          <a:p>
            <a:pPr>
              <a:defRPr/>
            </a:pPr>
            <a:r>
              <a:rPr lang="en-US" dirty="0"/>
              <a:t>Virtualized Data Center – Networking</a:t>
            </a:r>
          </a:p>
        </p:txBody>
      </p:sp>
      <p:sp>
        <p:nvSpPr>
          <p:cNvPr id="5" name="Slide Number Placeholder 4"/>
          <p:cNvSpPr>
            <a:spLocks noGrp="1"/>
          </p:cNvSpPr>
          <p:nvPr>
            <p:ph type="sldNum" sz="quarter" idx="11"/>
          </p:nvPr>
        </p:nvSpPr>
        <p:spPr/>
        <p:txBody>
          <a:bodyPr/>
          <a:lstStyle/>
          <a:p>
            <a:pPr>
              <a:defRPr/>
            </a:pPr>
            <a:fld id="{5BA1DFFF-3F85-458B-986A-7762775E0CEF}"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VLAN (contd.)</a:t>
            </a:r>
          </a:p>
        </p:txBody>
      </p:sp>
      <p:sp>
        <p:nvSpPr>
          <p:cNvPr id="3" name="Content Placeholder 2"/>
          <p:cNvSpPr>
            <a:spLocks noGrp="1"/>
          </p:cNvSpPr>
          <p:nvPr>
            <p:ph idx="1"/>
          </p:nvPr>
        </p:nvSpPr>
        <p:spPr>
          <a:xfrm>
            <a:off x="304800" y="914400"/>
            <a:ext cx="8458200" cy="5029200"/>
          </a:xfrm>
        </p:spPr>
        <p:txBody>
          <a:bodyPr/>
          <a:lstStyle/>
          <a:p>
            <a:r>
              <a:rPr lang="en-US" dirty="0"/>
              <a:t>Nodes become VLAN members when connected to VLAN ports</a:t>
            </a:r>
          </a:p>
          <a:p>
            <a:r>
              <a:rPr lang="en-US" dirty="0"/>
              <a:t>Switch forwards frames between switch ports that belong to common VLAN</a:t>
            </a:r>
          </a:p>
          <a:p>
            <a:r>
              <a:rPr lang="en-US" dirty="0"/>
              <a:t>VLAN traffic is transferred through routers</a:t>
            </a:r>
          </a:p>
          <a:p>
            <a:pPr lvl="1"/>
            <a:r>
              <a:rPr lang="en-US" dirty="0"/>
              <a:t>During inter VLAN communication</a:t>
            </a:r>
          </a:p>
          <a:p>
            <a:pPr lvl="1"/>
            <a:r>
              <a:rPr lang="en-US" dirty="0"/>
              <a:t>When VLAN spans different IP networks</a:t>
            </a:r>
          </a:p>
          <a:p>
            <a:r>
              <a:rPr lang="en-US" dirty="0"/>
              <a:t>VM and storage systems may be members of multiple VLANs</a:t>
            </a:r>
          </a:p>
          <a:p>
            <a:pPr lvl="1"/>
            <a:r>
              <a:rPr lang="en-US" dirty="0"/>
              <a:t>Requires support of respective operating system</a:t>
            </a:r>
          </a:p>
        </p:txBody>
      </p:sp>
      <p:sp>
        <p:nvSpPr>
          <p:cNvPr id="4" name="Footer Placeholder 3"/>
          <p:cNvSpPr>
            <a:spLocks noGrp="1"/>
          </p:cNvSpPr>
          <p:nvPr>
            <p:ph type="ftr" sz="quarter" idx="10"/>
          </p:nvPr>
        </p:nvSpPr>
        <p:spPr/>
        <p:txBody>
          <a:bodyPr/>
          <a:lstStyle/>
          <a:p>
            <a:pPr>
              <a:defRPr/>
            </a:pPr>
            <a:r>
              <a:rPr lang="en-US" dirty="0"/>
              <a:t>Virtualized Data Center – Networking</a:t>
            </a:r>
          </a:p>
        </p:txBody>
      </p:sp>
      <p:sp>
        <p:nvSpPr>
          <p:cNvPr id="5" name="Slide Number Placeholder 4"/>
          <p:cNvSpPr>
            <a:spLocks noGrp="1"/>
          </p:cNvSpPr>
          <p:nvPr>
            <p:ph type="sldNum" sz="quarter" idx="11"/>
          </p:nvPr>
        </p:nvSpPr>
        <p:spPr/>
        <p:txBody>
          <a:bodyPr/>
          <a:lstStyle/>
          <a:p>
            <a:pPr>
              <a:defRPr/>
            </a:pPr>
            <a:fld id="{5BA1DFFF-3F85-458B-986A-7762775E0CEF}"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6"/>
          <p:cNvSpPr>
            <a:spLocks noGrp="1"/>
          </p:cNvSpPr>
          <p:nvPr>
            <p:ph type="title"/>
          </p:nvPr>
        </p:nvSpPr>
        <p:spPr/>
        <p:txBody>
          <a:bodyPr/>
          <a:lstStyle/>
          <a:p>
            <a:pPr lvl="0"/>
            <a:r>
              <a:rPr lang="en-US" dirty="0"/>
              <a:t>Virtual Storage Area Network (VSAN)</a:t>
            </a:r>
          </a:p>
        </p:txBody>
      </p:sp>
      <p:sp>
        <p:nvSpPr>
          <p:cNvPr id="24579" name="Content Placeholder 6"/>
          <p:cNvSpPr>
            <a:spLocks noGrp="1"/>
          </p:cNvSpPr>
          <p:nvPr>
            <p:ph idx="1"/>
          </p:nvPr>
        </p:nvSpPr>
        <p:spPr>
          <a:xfrm>
            <a:off x="304800" y="3124200"/>
            <a:ext cx="4343400" cy="2971800"/>
          </a:xfrm>
        </p:spPr>
        <p:txBody>
          <a:bodyPr/>
          <a:lstStyle/>
          <a:p>
            <a:pPr>
              <a:spcBef>
                <a:spcPts val="600"/>
              </a:spcBef>
            </a:pPr>
            <a:r>
              <a:rPr lang="en-US" sz="2000" dirty="0"/>
              <a:t>A VSAN has its own fabric services (name server, zoning), configuration, and set of FC addresses </a:t>
            </a:r>
          </a:p>
          <a:p>
            <a:pPr>
              <a:spcBef>
                <a:spcPts val="600"/>
              </a:spcBef>
            </a:pPr>
            <a:r>
              <a:rPr lang="en-US" sz="2000" dirty="0"/>
              <a:t>Benefits of VSAN are similar to VLAN</a:t>
            </a:r>
          </a:p>
          <a:p>
            <a:pPr>
              <a:spcBef>
                <a:spcPts val="600"/>
              </a:spcBef>
            </a:pPr>
            <a:r>
              <a:rPr lang="en-US" sz="2000" dirty="0"/>
              <a:t>VSAN tagging enables multiple VSAN traffic to pass through a trunk link</a:t>
            </a:r>
          </a:p>
          <a:p>
            <a:pPr>
              <a:spcBef>
                <a:spcPts val="600"/>
              </a:spcBef>
            </a:pPr>
            <a:endParaRPr lang="en-US" sz="2000" dirty="0"/>
          </a:p>
        </p:txBody>
      </p:sp>
      <p:sp>
        <p:nvSpPr>
          <p:cNvPr id="7" name="Slide Number Placeholder 6"/>
          <p:cNvSpPr>
            <a:spLocks noGrp="1"/>
          </p:cNvSpPr>
          <p:nvPr>
            <p:ph type="sldNum" sz="quarter" idx="11"/>
          </p:nvPr>
        </p:nvSpPr>
        <p:spPr/>
        <p:txBody>
          <a:bodyPr/>
          <a:lstStyle/>
          <a:p>
            <a:pPr>
              <a:defRPr/>
            </a:pPr>
            <a:fld id="{5BA1DFFF-3F85-458B-986A-7762775E0CEF}" type="slidenum">
              <a:rPr lang="en-US" smtClean="0"/>
              <a:pPr>
                <a:defRPr/>
              </a:pPr>
              <a:t>22</a:t>
            </a:fld>
            <a:endParaRPr lang="en-US" dirty="0"/>
          </a:p>
        </p:txBody>
      </p:sp>
      <p:sp>
        <p:nvSpPr>
          <p:cNvPr id="9" name="Rectangle 8"/>
          <p:cNvSpPr/>
          <p:nvPr/>
        </p:nvSpPr>
        <p:spPr>
          <a:xfrm>
            <a:off x="457201" y="1143001"/>
            <a:ext cx="4267200" cy="1524000"/>
          </a:xfrm>
          <a:prstGeom prst="rect">
            <a:avLst/>
          </a:prstGeom>
          <a:solidFill>
            <a:schemeClr val="bg1">
              <a:lumMod val="95000"/>
            </a:schemeClr>
          </a:solidFill>
          <a:ln>
            <a:solidFill>
              <a:srgbClr val="00B05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7330" tIns="229108" rIns="297330" bIns="113792" numCol="1" spcCol="1270" anchor="ctr" anchorCtr="0">
            <a:noAutofit/>
          </a:bodyPr>
          <a:lstStyle/>
          <a:p>
            <a:r>
              <a:rPr lang="en-US" sz="2000" dirty="0">
                <a:solidFill>
                  <a:schemeClr val="tx1"/>
                </a:solidFill>
                <a:latin typeface="Calibri" pitchFamily="34" charset="0"/>
              </a:rPr>
              <a:t>A logical fabric on an FC SAN that enables communication among a group of nodes, regardless of their physical location in the fabric.</a:t>
            </a:r>
          </a:p>
        </p:txBody>
      </p:sp>
      <p:sp>
        <p:nvSpPr>
          <p:cNvPr id="10" name="Rounded Rectangle 4"/>
          <p:cNvSpPr/>
          <p:nvPr/>
        </p:nvSpPr>
        <p:spPr>
          <a:xfrm>
            <a:off x="758952" y="987552"/>
            <a:ext cx="822960" cy="292608"/>
          </a:xfrm>
          <a:prstGeom prst="rect">
            <a:avLst/>
          </a:prstGeom>
          <a:gradFill>
            <a:gsLst>
              <a:gs pos="0">
                <a:srgbClr val="4D9940"/>
              </a:gs>
              <a:gs pos="80000">
                <a:schemeClr val="accent3">
                  <a:shade val="93000"/>
                  <a:satMod val="130000"/>
                </a:schemeClr>
              </a:gs>
              <a:gs pos="100000">
                <a:schemeClr val="accent3">
                  <a:shade val="94000"/>
                  <a:satMod val="135000"/>
                </a:schemeClr>
              </a:gs>
            </a:gsLst>
          </a:gradFill>
        </p:spPr>
        <p:style>
          <a:lnRef idx="0">
            <a:schemeClr val="accent3"/>
          </a:lnRef>
          <a:fillRef idx="3">
            <a:schemeClr val="accent3"/>
          </a:fillRef>
          <a:effectRef idx="3">
            <a:schemeClr val="accent3"/>
          </a:effectRef>
          <a:fontRef idx="minor">
            <a:schemeClr val="lt1"/>
          </a:fontRef>
        </p:style>
        <p:txBody>
          <a:bodyPr spcFirstLastPara="0" vert="horz" wrap="square" lIns="101362" tIns="0" rIns="101362" bIns="0" numCol="1" spcCol="1270" anchor="ctr" anchorCtr="0">
            <a:noAutofit/>
          </a:bodyPr>
          <a:lstStyle/>
          <a:p>
            <a:pPr lvl="0" algn="ctr" defTabSz="800100" rtl="0">
              <a:lnSpc>
                <a:spcPct val="90000"/>
              </a:lnSpc>
              <a:spcBef>
                <a:spcPct val="0"/>
              </a:spcBef>
              <a:spcAft>
                <a:spcPct val="35000"/>
              </a:spcAft>
            </a:pPr>
            <a:r>
              <a:rPr lang="en-US" sz="1600" b="1" kern="1200" dirty="0">
                <a:latin typeface="Calibri" pitchFamily="34" charset="0"/>
              </a:rPr>
              <a:t>VSAN</a:t>
            </a:r>
          </a:p>
        </p:txBody>
      </p:sp>
      <p:sp>
        <p:nvSpPr>
          <p:cNvPr id="84" name="Footer Placeholder 7"/>
          <p:cNvSpPr>
            <a:spLocks noGrp="1"/>
          </p:cNvSpPr>
          <p:nvPr>
            <p:ph type="ftr" sz="quarter" idx="10"/>
          </p:nvPr>
        </p:nvSpPr>
        <p:spPr>
          <a:xfrm>
            <a:off x="4419600" y="6629400"/>
            <a:ext cx="4191000" cy="228600"/>
          </a:xfrm>
        </p:spPr>
        <p:txBody>
          <a:bodyPr/>
          <a:lstStyle/>
          <a:p>
            <a:pPr>
              <a:defRPr/>
            </a:pPr>
            <a:r>
              <a:rPr lang="en-US" dirty="0"/>
              <a:t>Virtualized Data Center – Networking</a:t>
            </a:r>
          </a:p>
        </p:txBody>
      </p:sp>
      <p:grpSp>
        <p:nvGrpSpPr>
          <p:cNvPr id="80" name="Group 79"/>
          <p:cNvGrpSpPr/>
          <p:nvPr/>
        </p:nvGrpSpPr>
        <p:grpSpPr>
          <a:xfrm>
            <a:off x="5069963" y="838200"/>
            <a:ext cx="4088654" cy="5257800"/>
            <a:chOff x="5069963" y="838200"/>
            <a:chExt cx="4088654" cy="5257800"/>
          </a:xfrm>
        </p:grpSpPr>
        <p:pic>
          <p:nvPicPr>
            <p:cNvPr id="82" name="Picture 15" descr="FC Switch Icon.png"/>
            <p:cNvPicPr>
              <a:picLocks noChangeAspect="1"/>
            </p:cNvPicPr>
            <p:nvPr/>
          </p:nvPicPr>
          <p:blipFill>
            <a:blip r:embed="rId3" cstate="print"/>
            <a:srcRect/>
            <a:stretch>
              <a:fillRect/>
            </a:stretch>
          </p:blipFill>
          <p:spPr bwMode="auto">
            <a:xfrm>
              <a:off x="6823075" y="4562475"/>
              <a:ext cx="1152525" cy="596900"/>
            </a:xfrm>
            <a:prstGeom prst="rect">
              <a:avLst/>
            </a:prstGeom>
            <a:noFill/>
            <a:ln w="9525">
              <a:noFill/>
              <a:miter lim="800000"/>
              <a:headEnd/>
              <a:tailEnd/>
            </a:ln>
          </p:spPr>
        </p:pic>
        <p:grpSp>
          <p:nvGrpSpPr>
            <p:cNvPr id="87" name="Group 92"/>
            <p:cNvGrpSpPr/>
            <p:nvPr/>
          </p:nvGrpSpPr>
          <p:grpSpPr>
            <a:xfrm>
              <a:off x="6594235" y="5661938"/>
              <a:ext cx="1664625" cy="434062"/>
              <a:chOff x="3581400" y="5257800"/>
              <a:chExt cx="1664625" cy="434062"/>
            </a:xfrm>
          </p:grpSpPr>
          <p:sp>
            <p:nvSpPr>
              <p:cNvPr id="155" name="AutoShape 95"/>
              <p:cNvSpPr>
                <a:spLocks noChangeArrowheads="1"/>
              </p:cNvSpPr>
              <p:nvPr/>
            </p:nvSpPr>
            <p:spPr bwMode="auto">
              <a:xfrm>
                <a:off x="3581400" y="5257800"/>
                <a:ext cx="1638300" cy="381000"/>
              </a:xfrm>
              <a:prstGeom prst="wedgeRectCallout">
                <a:avLst>
                  <a:gd name="adj1" fmla="val 29447"/>
                  <a:gd name="adj2" fmla="val -199261"/>
                </a:avLst>
              </a:prstGeom>
              <a:solidFill>
                <a:schemeClr val="accent1">
                  <a:alpha val="65097"/>
                </a:schemeClr>
              </a:solidFill>
              <a:ln w="9525">
                <a:solidFill>
                  <a:schemeClr val="tx1"/>
                </a:solidFill>
                <a:miter lim="800000"/>
                <a:headEnd/>
                <a:tailEnd/>
              </a:ln>
            </p:spPr>
            <p:txBody>
              <a:bodyPr/>
              <a:lstStyle/>
              <a:p>
                <a:pPr algn="ctr"/>
                <a:endParaRPr lang="en-US" dirty="0">
                  <a:latin typeface="Calibri" pitchFamily="34" charset="0"/>
                </a:endParaRPr>
              </a:p>
            </p:txBody>
          </p:sp>
          <p:sp>
            <p:nvSpPr>
              <p:cNvPr id="156" name="Text Box 96"/>
              <p:cNvSpPr txBox="1">
                <a:spLocks noChangeArrowheads="1"/>
              </p:cNvSpPr>
              <p:nvPr/>
            </p:nvSpPr>
            <p:spPr bwMode="auto">
              <a:xfrm>
                <a:off x="3588675" y="5260975"/>
                <a:ext cx="1657350" cy="430887"/>
              </a:xfrm>
              <a:prstGeom prst="rect">
                <a:avLst/>
              </a:prstGeom>
              <a:noFill/>
              <a:ln w="9525">
                <a:noFill/>
                <a:miter lim="800000"/>
                <a:headEnd/>
                <a:tailEnd/>
              </a:ln>
            </p:spPr>
            <p:txBody>
              <a:bodyPr>
                <a:spAutoFit/>
              </a:bodyPr>
              <a:lstStyle/>
              <a:p>
                <a:r>
                  <a:rPr lang="en-US" sz="1100" b="1" dirty="0">
                    <a:latin typeface="Calibri" pitchFamily="34" charset="0"/>
                  </a:rPr>
                  <a:t>VSAN header removed at egress point</a:t>
                </a:r>
              </a:p>
            </p:txBody>
          </p:sp>
        </p:grpSp>
        <p:sp>
          <p:nvSpPr>
            <p:cNvPr id="88" name="AutoShape 97"/>
            <p:cNvSpPr>
              <a:spLocks noChangeArrowheads="1"/>
            </p:cNvSpPr>
            <p:nvPr/>
          </p:nvSpPr>
          <p:spPr bwMode="auto">
            <a:xfrm>
              <a:off x="5073090" y="3200400"/>
              <a:ext cx="1701800" cy="457200"/>
            </a:xfrm>
            <a:prstGeom prst="wedgeRectCallout">
              <a:avLst>
                <a:gd name="adj1" fmla="val 75895"/>
                <a:gd name="adj2" fmla="val 49310"/>
              </a:avLst>
            </a:prstGeom>
            <a:solidFill>
              <a:schemeClr val="accent1">
                <a:alpha val="65097"/>
              </a:schemeClr>
            </a:solidFill>
            <a:ln w="9525">
              <a:solidFill>
                <a:schemeClr val="tx1"/>
              </a:solidFill>
              <a:miter lim="800000"/>
              <a:headEnd/>
              <a:tailEnd/>
            </a:ln>
          </p:spPr>
          <p:txBody>
            <a:bodyPr/>
            <a:lstStyle/>
            <a:p>
              <a:pPr algn="ctr"/>
              <a:endParaRPr lang="en-US" dirty="0">
                <a:latin typeface="Calibri" pitchFamily="34" charset="0"/>
              </a:endParaRPr>
            </a:p>
          </p:txBody>
        </p:sp>
        <p:sp>
          <p:nvSpPr>
            <p:cNvPr id="91" name="Text Box 98"/>
            <p:cNvSpPr txBox="1">
              <a:spLocks noChangeArrowheads="1"/>
            </p:cNvSpPr>
            <p:nvPr/>
          </p:nvSpPr>
          <p:spPr bwMode="auto">
            <a:xfrm>
              <a:off x="5149290" y="3200401"/>
              <a:ext cx="1752600" cy="430887"/>
            </a:xfrm>
            <a:prstGeom prst="rect">
              <a:avLst/>
            </a:prstGeom>
            <a:noFill/>
            <a:ln w="9525">
              <a:noFill/>
              <a:miter lim="800000"/>
              <a:headEnd/>
              <a:tailEnd/>
            </a:ln>
          </p:spPr>
          <p:txBody>
            <a:bodyPr wrap="square">
              <a:spAutoFit/>
            </a:bodyPr>
            <a:lstStyle/>
            <a:p>
              <a:r>
                <a:rPr lang="en-US" sz="1100" b="1" dirty="0">
                  <a:latin typeface="Calibri" pitchFamily="34" charset="0"/>
                </a:rPr>
                <a:t>ISL carries tagged traffic  from multiple VSANs</a:t>
              </a:r>
              <a:r>
                <a:rPr lang="en-US" sz="1100" dirty="0">
                  <a:latin typeface="Calibri" pitchFamily="34" charset="0"/>
                </a:rPr>
                <a:t>  </a:t>
              </a:r>
            </a:p>
          </p:txBody>
        </p:sp>
        <p:grpSp>
          <p:nvGrpSpPr>
            <p:cNvPr id="92" name="Group 90"/>
            <p:cNvGrpSpPr/>
            <p:nvPr/>
          </p:nvGrpSpPr>
          <p:grpSpPr>
            <a:xfrm>
              <a:off x="5069963" y="1566532"/>
              <a:ext cx="1676400" cy="685800"/>
              <a:chOff x="685800" y="5257800"/>
              <a:chExt cx="1384300" cy="838200"/>
            </a:xfrm>
          </p:grpSpPr>
          <p:sp>
            <p:nvSpPr>
              <p:cNvPr id="153" name="AutoShape 99"/>
              <p:cNvSpPr>
                <a:spLocks noChangeArrowheads="1"/>
              </p:cNvSpPr>
              <p:nvPr/>
            </p:nvSpPr>
            <p:spPr bwMode="auto">
              <a:xfrm>
                <a:off x="685800" y="5257800"/>
                <a:ext cx="1292225" cy="838200"/>
              </a:xfrm>
              <a:prstGeom prst="wedgeRectCallout">
                <a:avLst>
                  <a:gd name="adj1" fmla="val 80867"/>
                  <a:gd name="adj2" fmla="val 66936"/>
                </a:avLst>
              </a:prstGeom>
              <a:solidFill>
                <a:schemeClr val="accent1">
                  <a:alpha val="65097"/>
                </a:schemeClr>
              </a:solidFill>
              <a:ln w="9525">
                <a:solidFill>
                  <a:schemeClr val="tx1"/>
                </a:solidFill>
                <a:miter lim="800000"/>
                <a:headEnd/>
                <a:tailEnd/>
              </a:ln>
            </p:spPr>
            <p:txBody>
              <a:bodyPr/>
              <a:lstStyle/>
              <a:p>
                <a:pPr algn="ctr"/>
                <a:endParaRPr lang="en-US" dirty="0">
                  <a:latin typeface="Calibri" pitchFamily="34" charset="0"/>
                </a:endParaRPr>
              </a:p>
            </p:txBody>
          </p:sp>
          <p:sp>
            <p:nvSpPr>
              <p:cNvPr id="154" name="Text Box 100"/>
              <p:cNvSpPr txBox="1">
                <a:spLocks noChangeArrowheads="1"/>
              </p:cNvSpPr>
              <p:nvPr/>
            </p:nvSpPr>
            <p:spPr bwMode="auto">
              <a:xfrm>
                <a:off x="704850" y="5314950"/>
                <a:ext cx="1365250" cy="769441"/>
              </a:xfrm>
              <a:prstGeom prst="rect">
                <a:avLst/>
              </a:prstGeom>
              <a:noFill/>
              <a:ln w="9525">
                <a:noFill/>
                <a:miter lim="800000"/>
                <a:headEnd/>
                <a:tailEnd/>
              </a:ln>
            </p:spPr>
            <p:txBody>
              <a:bodyPr>
                <a:spAutoFit/>
              </a:bodyPr>
              <a:lstStyle/>
              <a:p>
                <a:r>
                  <a:rPr lang="en-US" sz="1100" b="1" dirty="0">
                    <a:latin typeface="Calibri" pitchFamily="34" charset="0"/>
                  </a:rPr>
                  <a:t>VSAN ID added at  ingress point indicating membership</a:t>
                </a:r>
                <a:r>
                  <a:rPr lang="en-US" sz="900" dirty="0">
                    <a:latin typeface="Calibri" pitchFamily="34" charset="0"/>
                  </a:rPr>
                  <a:t>   </a:t>
                </a:r>
              </a:p>
            </p:txBody>
          </p:sp>
        </p:grpSp>
        <p:sp>
          <p:nvSpPr>
            <p:cNvPr id="93" name="Text Box 75"/>
            <p:cNvSpPr txBox="1">
              <a:spLocks noChangeArrowheads="1"/>
            </p:cNvSpPr>
            <p:nvPr/>
          </p:nvSpPr>
          <p:spPr bwMode="auto">
            <a:xfrm>
              <a:off x="5657850" y="4400550"/>
              <a:ext cx="986167" cy="261610"/>
            </a:xfrm>
            <a:prstGeom prst="rect">
              <a:avLst/>
            </a:prstGeom>
            <a:noFill/>
            <a:ln w="9525">
              <a:noFill/>
              <a:miter lim="800000"/>
              <a:headEnd/>
              <a:tailEnd/>
            </a:ln>
            <a:effectLst/>
          </p:spPr>
          <p:txBody>
            <a:bodyPr wrap="none">
              <a:spAutoFit/>
            </a:bodyPr>
            <a:lstStyle/>
            <a:p>
              <a:r>
                <a:rPr lang="en-US" sz="1100" b="1" dirty="0">
                  <a:latin typeface="Calibri" pitchFamily="34" charset="0"/>
                </a:rPr>
                <a:t>Storage Array</a:t>
              </a:r>
            </a:p>
          </p:txBody>
        </p:sp>
        <p:sp>
          <p:nvSpPr>
            <p:cNvPr id="94" name="Text Box 78"/>
            <p:cNvSpPr txBox="1">
              <a:spLocks noChangeArrowheads="1"/>
            </p:cNvSpPr>
            <p:nvPr/>
          </p:nvSpPr>
          <p:spPr bwMode="auto">
            <a:xfrm>
              <a:off x="8172450" y="4405640"/>
              <a:ext cx="986167" cy="261610"/>
            </a:xfrm>
            <a:prstGeom prst="rect">
              <a:avLst/>
            </a:prstGeom>
            <a:noFill/>
            <a:ln w="9525">
              <a:noFill/>
              <a:miter lim="800000"/>
              <a:headEnd/>
              <a:tailEnd/>
            </a:ln>
            <a:effectLst/>
          </p:spPr>
          <p:txBody>
            <a:bodyPr wrap="none">
              <a:spAutoFit/>
            </a:bodyPr>
            <a:lstStyle/>
            <a:p>
              <a:r>
                <a:rPr lang="en-US" sz="1100" b="1" dirty="0">
                  <a:latin typeface="Calibri" pitchFamily="34" charset="0"/>
                </a:rPr>
                <a:t>Storage Array</a:t>
              </a:r>
            </a:p>
          </p:txBody>
        </p:sp>
        <p:sp>
          <p:nvSpPr>
            <p:cNvPr id="95" name="Text Box 75"/>
            <p:cNvSpPr txBox="1">
              <a:spLocks noChangeArrowheads="1"/>
            </p:cNvSpPr>
            <p:nvPr/>
          </p:nvSpPr>
          <p:spPr bwMode="auto">
            <a:xfrm>
              <a:off x="7078662" y="838200"/>
              <a:ext cx="903288" cy="430887"/>
            </a:xfrm>
            <a:prstGeom prst="rect">
              <a:avLst/>
            </a:prstGeom>
            <a:noFill/>
            <a:ln w="9525">
              <a:noFill/>
              <a:miter lim="800000"/>
              <a:headEnd/>
              <a:tailEnd/>
            </a:ln>
            <a:effectLst/>
          </p:spPr>
          <p:txBody>
            <a:bodyPr wrap="square">
              <a:spAutoFit/>
            </a:bodyPr>
            <a:lstStyle/>
            <a:p>
              <a:r>
                <a:rPr lang="en-US" sz="1100" b="1" dirty="0">
                  <a:latin typeface="Calibri" pitchFamily="34" charset="0"/>
                </a:rPr>
                <a:t>Physical Servers</a:t>
              </a:r>
            </a:p>
          </p:txBody>
        </p:sp>
        <p:sp>
          <p:nvSpPr>
            <p:cNvPr id="96" name="Text Box 75"/>
            <p:cNvSpPr txBox="1">
              <a:spLocks noChangeArrowheads="1"/>
            </p:cNvSpPr>
            <p:nvPr/>
          </p:nvSpPr>
          <p:spPr bwMode="auto">
            <a:xfrm>
              <a:off x="5943600" y="2438400"/>
              <a:ext cx="1057100" cy="261610"/>
            </a:xfrm>
            <a:prstGeom prst="rect">
              <a:avLst/>
            </a:prstGeom>
            <a:noFill/>
            <a:ln w="9525">
              <a:noFill/>
              <a:miter lim="800000"/>
              <a:headEnd/>
              <a:tailEnd/>
            </a:ln>
            <a:effectLst/>
          </p:spPr>
          <p:txBody>
            <a:bodyPr wrap="square">
              <a:spAutoFit/>
            </a:bodyPr>
            <a:lstStyle/>
            <a:p>
              <a:r>
                <a:rPr lang="en-US" sz="1100" b="1" dirty="0">
                  <a:latin typeface="Calibri" pitchFamily="34" charset="0"/>
                </a:rPr>
                <a:t>Fabric Switch</a:t>
              </a:r>
            </a:p>
          </p:txBody>
        </p:sp>
        <p:sp>
          <p:nvSpPr>
            <p:cNvPr id="97" name="AutoShape 91"/>
            <p:cNvSpPr>
              <a:spLocks noChangeArrowheads="1"/>
            </p:cNvSpPr>
            <p:nvPr/>
          </p:nvSpPr>
          <p:spPr bwMode="auto">
            <a:xfrm rot="10593332">
              <a:off x="7445375" y="4566178"/>
              <a:ext cx="74612" cy="74613"/>
            </a:xfrm>
            <a:prstGeom prst="triangle">
              <a:avLst>
                <a:gd name="adj" fmla="val 50000"/>
              </a:avLst>
            </a:prstGeom>
            <a:solidFill>
              <a:srgbClr val="FF0000"/>
            </a:solidFill>
            <a:ln w="9525">
              <a:noFill/>
              <a:miter lim="800000"/>
              <a:headEnd/>
              <a:tailEnd/>
            </a:ln>
          </p:spPr>
          <p:txBody>
            <a:bodyPr wrap="none" anchor="ctr"/>
            <a:lstStyle/>
            <a:p>
              <a:endParaRPr lang="en-US" dirty="0">
                <a:latin typeface="Calibri" pitchFamily="34" charset="0"/>
              </a:endParaRPr>
            </a:p>
          </p:txBody>
        </p:sp>
        <p:sp>
          <p:nvSpPr>
            <p:cNvPr id="98" name="AutoShape 90"/>
            <p:cNvSpPr>
              <a:spLocks noChangeArrowheads="1"/>
            </p:cNvSpPr>
            <p:nvPr/>
          </p:nvSpPr>
          <p:spPr bwMode="auto">
            <a:xfrm rot="10593332">
              <a:off x="7442200" y="4737628"/>
              <a:ext cx="74612" cy="74613"/>
            </a:xfrm>
            <a:prstGeom prst="triangle">
              <a:avLst>
                <a:gd name="adj" fmla="val 50000"/>
              </a:avLst>
            </a:prstGeom>
            <a:solidFill>
              <a:srgbClr val="FF0000"/>
            </a:solidFill>
            <a:ln w="9525">
              <a:noFill/>
              <a:miter lim="800000"/>
              <a:headEnd/>
              <a:tailEnd/>
            </a:ln>
          </p:spPr>
          <p:txBody>
            <a:bodyPr wrap="none" anchor="ctr"/>
            <a:lstStyle/>
            <a:p>
              <a:endParaRPr lang="en-US" dirty="0">
                <a:latin typeface="Calibri" pitchFamily="34" charset="0"/>
              </a:endParaRPr>
            </a:p>
          </p:txBody>
        </p:sp>
        <p:sp>
          <p:nvSpPr>
            <p:cNvPr id="99" name="Line 96"/>
            <p:cNvSpPr>
              <a:spLocks noChangeShapeType="1"/>
            </p:cNvSpPr>
            <p:nvPr/>
          </p:nvSpPr>
          <p:spPr bwMode="auto">
            <a:xfrm rot="10800000">
              <a:off x="7356474" y="2667528"/>
              <a:ext cx="1009" cy="2184606"/>
            </a:xfrm>
            <a:prstGeom prst="line">
              <a:avLst/>
            </a:prstGeom>
            <a:noFill/>
            <a:ln w="9525">
              <a:solidFill>
                <a:srgbClr val="0000FF"/>
              </a:solidFill>
              <a:prstDash val="sysDot"/>
              <a:round/>
              <a:headEnd/>
              <a:tailEnd/>
            </a:ln>
          </p:spPr>
          <p:txBody>
            <a:bodyPr/>
            <a:lstStyle/>
            <a:p>
              <a:endParaRPr lang="en-US" dirty="0">
                <a:latin typeface="Calibri" pitchFamily="34" charset="0"/>
              </a:endParaRPr>
            </a:p>
          </p:txBody>
        </p:sp>
        <p:sp>
          <p:nvSpPr>
            <p:cNvPr id="100" name="Line 95"/>
            <p:cNvSpPr>
              <a:spLocks noChangeShapeType="1"/>
            </p:cNvSpPr>
            <p:nvPr/>
          </p:nvSpPr>
          <p:spPr bwMode="auto">
            <a:xfrm rot="10800000" flipH="1">
              <a:off x="7479052" y="2672290"/>
              <a:ext cx="1248" cy="2185130"/>
            </a:xfrm>
            <a:prstGeom prst="line">
              <a:avLst/>
            </a:prstGeom>
            <a:noFill/>
            <a:ln w="9525">
              <a:solidFill>
                <a:srgbClr val="FF0000"/>
              </a:solidFill>
              <a:prstDash val="sysDot"/>
              <a:round/>
              <a:headEnd/>
              <a:tailEnd/>
            </a:ln>
          </p:spPr>
          <p:txBody>
            <a:bodyPr/>
            <a:lstStyle/>
            <a:p>
              <a:endParaRPr lang="en-US" dirty="0">
                <a:latin typeface="Calibri" pitchFamily="34" charset="0"/>
              </a:endParaRPr>
            </a:p>
          </p:txBody>
        </p:sp>
        <p:grpSp>
          <p:nvGrpSpPr>
            <p:cNvPr id="101" name="Group 97"/>
            <p:cNvGrpSpPr>
              <a:grpSpLocks/>
            </p:cNvGrpSpPr>
            <p:nvPr/>
          </p:nvGrpSpPr>
          <p:grpSpPr bwMode="auto">
            <a:xfrm rot="10800000">
              <a:off x="7313612" y="4423303"/>
              <a:ext cx="76200" cy="252413"/>
              <a:chOff x="3792" y="2976"/>
              <a:chExt cx="48" cy="159"/>
            </a:xfrm>
          </p:grpSpPr>
          <p:sp>
            <p:nvSpPr>
              <p:cNvPr id="151" name="AutoShape 29"/>
              <p:cNvSpPr>
                <a:spLocks noChangeArrowheads="1"/>
              </p:cNvSpPr>
              <p:nvPr/>
            </p:nvSpPr>
            <p:spPr bwMode="auto">
              <a:xfrm>
                <a:off x="3792" y="2976"/>
                <a:ext cx="48" cy="159"/>
              </a:xfrm>
              <a:prstGeom prst="can">
                <a:avLst>
                  <a:gd name="adj" fmla="val 37250"/>
                </a:avLst>
              </a:prstGeom>
              <a:solidFill>
                <a:srgbClr val="969696">
                  <a:alpha val="45097"/>
                </a:srgbClr>
              </a:solidFill>
              <a:ln w="9525">
                <a:solidFill>
                  <a:schemeClr val="tx1"/>
                </a:solidFill>
                <a:round/>
                <a:headEnd/>
                <a:tailEnd/>
              </a:ln>
            </p:spPr>
            <p:txBody>
              <a:bodyPr wrap="none" anchor="ctr"/>
              <a:lstStyle/>
              <a:p>
                <a:endParaRPr lang="en-US" dirty="0">
                  <a:latin typeface="Calibri" pitchFamily="34" charset="0"/>
                </a:endParaRPr>
              </a:p>
            </p:txBody>
          </p:sp>
          <p:sp>
            <p:nvSpPr>
              <p:cNvPr id="152" name="AutoShape 29"/>
              <p:cNvSpPr>
                <a:spLocks noChangeArrowheads="1"/>
              </p:cNvSpPr>
              <p:nvPr/>
            </p:nvSpPr>
            <p:spPr bwMode="auto">
              <a:xfrm>
                <a:off x="3792" y="2978"/>
                <a:ext cx="48" cy="32"/>
              </a:xfrm>
              <a:prstGeom prst="can">
                <a:avLst>
                  <a:gd name="adj" fmla="val 19995"/>
                </a:avLst>
              </a:prstGeom>
              <a:solidFill>
                <a:srgbClr val="0000FF"/>
              </a:solidFill>
              <a:ln w="9525">
                <a:solidFill>
                  <a:schemeClr val="tx1"/>
                </a:solidFill>
                <a:round/>
                <a:headEnd/>
                <a:tailEnd/>
              </a:ln>
            </p:spPr>
            <p:txBody>
              <a:bodyPr wrap="none" anchor="ctr"/>
              <a:lstStyle/>
              <a:p>
                <a:endParaRPr lang="en-US" dirty="0">
                  <a:latin typeface="Calibri" pitchFamily="34" charset="0"/>
                </a:endParaRPr>
              </a:p>
            </p:txBody>
          </p:sp>
        </p:grpSp>
        <p:grpSp>
          <p:nvGrpSpPr>
            <p:cNvPr id="102" name="Group 77"/>
            <p:cNvGrpSpPr>
              <a:grpSpLocks/>
            </p:cNvGrpSpPr>
            <p:nvPr/>
          </p:nvGrpSpPr>
          <p:grpSpPr bwMode="auto">
            <a:xfrm rot="10800000">
              <a:off x="7442200" y="3058053"/>
              <a:ext cx="76200" cy="252413"/>
              <a:chOff x="3744" y="3072"/>
              <a:chExt cx="48" cy="159"/>
            </a:xfrm>
          </p:grpSpPr>
          <p:sp>
            <p:nvSpPr>
              <p:cNvPr id="149" name="AutoShape 29"/>
              <p:cNvSpPr>
                <a:spLocks noChangeArrowheads="1"/>
              </p:cNvSpPr>
              <p:nvPr/>
            </p:nvSpPr>
            <p:spPr bwMode="auto">
              <a:xfrm>
                <a:off x="3744" y="3072"/>
                <a:ext cx="48" cy="159"/>
              </a:xfrm>
              <a:prstGeom prst="can">
                <a:avLst>
                  <a:gd name="adj" fmla="val 37250"/>
                </a:avLst>
              </a:prstGeom>
              <a:solidFill>
                <a:srgbClr val="969696">
                  <a:alpha val="45097"/>
                </a:srgbClr>
              </a:solidFill>
              <a:ln w="9525">
                <a:solidFill>
                  <a:schemeClr val="tx1"/>
                </a:solidFill>
                <a:round/>
                <a:headEnd/>
                <a:tailEnd/>
              </a:ln>
            </p:spPr>
            <p:txBody>
              <a:bodyPr wrap="none" anchor="ctr"/>
              <a:lstStyle/>
              <a:p>
                <a:endParaRPr lang="en-US" dirty="0">
                  <a:latin typeface="Calibri" pitchFamily="34" charset="0"/>
                </a:endParaRPr>
              </a:p>
            </p:txBody>
          </p:sp>
          <p:sp>
            <p:nvSpPr>
              <p:cNvPr id="150" name="AutoShape 29"/>
              <p:cNvSpPr>
                <a:spLocks noChangeArrowheads="1"/>
              </p:cNvSpPr>
              <p:nvPr/>
            </p:nvSpPr>
            <p:spPr bwMode="auto">
              <a:xfrm>
                <a:off x="3744" y="3074"/>
                <a:ext cx="48" cy="32"/>
              </a:xfrm>
              <a:prstGeom prst="can">
                <a:avLst>
                  <a:gd name="adj" fmla="val 19995"/>
                </a:avLst>
              </a:prstGeom>
              <a:solidFill>
                <a:srgbClr val="FF0000"/>
              </a:solidFill>
              <a:ln w="9525">
                <a:solidFill>
                  <a:schemeClr val="tx1"/>
                </a:solidFill>
                <a:round/>
                <a:headEnd/>
                <a:tailEnd/>
              </a:ln>
            </p:spPr>
            <p:txBody>
              <a:bodyPr wrap="none" anchor="ctr"/>
              <a:lstStyle/>
              <a:p>
                <a:endParaRPr lang="en-US" dirty="0">
                  <a:latin typeface="Calibri" pitchFamily="34" charset="0"/>
                </a:endParaRPr>
              </a:p>
            </p:txBody>
          </p:sp>
        </p:grpSp>
        <p:grpSp>
          <p:nvGrpSpPr>
            <p:cNvPr id="103" name="Group 87"/>
            <p:cNvGrpSpPr>
              <a:grpSpLocks/>
            </p:cNvGrpSpPr>
            <p:nvPr/>
          </p:nvGrpSpPr>
          <p:grpSpPr bwMode="auto">
            <a:xfrm rot="10800000">
              <a:off x="7318375" y="3210453"/>
              <a:ext cx="76200" cy="252413"/>
              <a:chOff x="3792" y="3216"/>
              <a:chExt cx="48" cy="159"/>
            </a:xfrm>
          </p:grpSpPr>
          <p:sp>
            <p:nvSpPr>
              <p:cNvPr id="147" name="AutoShape 29"/>
              <p:cNvSpPr>
                <a:spLocks noChangeArrowheads="1"/>
              </p:cNvSpPr>
              <p:nvPr/>
            </p:nvSpPr>
            <p:spPr bwMode="auto">
              <a:xfrm>
                <a:off x="3792" y="3216"/>
                <a:ext cx="48" cy="159"/>
              </a:xfrm>
              <a:prstGeom prst="can">
                <a:avLst>
                  <a:gd name="adj" fmla="val 37250"/>
                </a:avLst>
              </a:prstGeom>
              <a:solidFill>
                <a:srgbClr val="969696">
                  <a:alpha val="45097"/>
                </a:srgbClr>
              </a:solidFill>
              <a:ln w="9525">
                <a:solidFill>
                  <a:schemeClr val="tx1"/>
                </a:solidFill>
                <a:round/>
                <a:headEnd/>
                <a:tailEnd/>
              </a:ln>
            </p:spPr>
            <p:txBody>
              <a:bodyPr wrap="none" anchor="ctr"/>
              <a:lstStyle/>
              <a:p>
                <a:endParaRPr lang="en-US" dirty="0">
                  <a:latin typeface="Calibri" pitchFamily="34" charset="0"/>
                </a:endParaRPr>
              </a:p>
            </p:txBody>
          </p:sp>
          <p:sp>
            <p:nvSpPr>
              <p:cNvPr id="148" name="AutoShape 29"/>
              <p:cNvSpPr>
                <a:spLocks noChangeArrowheads="1"/>
              </p:cNvSpPr>
              <p:nvPr/>
            </p:nvSpPr>
            <p:spPr bwMode="auto">
              <a:xfrm>
                <a:off x="3792" y="3218"/>
                <a:ext cx="48" cy="32"/>
              </a:xfrm>
              <a:prstGeom prst="can">
                <a:avLst>
                  <a:gd name="adj" fmla="val 19995"/>
                </a:avLst>
              </a:prstGeom>
              <a:solidFill>
                <a:srgbClr val="0000FF"/>
              </a:solidFill>
              <a:ln w="9525">
                <a:solidFill>
                  <a:schemeClr val="tx1"/>
                </a:solidFill>
                <a:round/>
                <a:headEnd/>
                <a:tailEnd/>
              </a:ln>
            </p:spPr>
            <p:txBody>
              <a:bodyPr wrap="none" anchor="ctr"/>
              <a:lstStyle/>
              <a:p>
                <a:endParaRPr lang="en-US" dirty="0">
                  <a:latin typeface="Calibri" pitchFamily="34" charset="0"/>
                </a:endParaRPr>
              </a:p>
            </p:txBody>
          </p:sp>
        </p:grpSp>
        <p:sp>
          <p:nvSpPr>
            <p:cNvPr id="104" name="Line 68"/>
            <p:cNvSpPr>
              <a:spLocks noChangeShapeType="1"/>
            </p:cNvSpPr>
            <p:nvPr/>
          </p:nvSpPr>
          <p:spPr bwMode="auto">
            <a:xfrm rot="10800000" flipH="1">
              <a:off x="7620000" y="1557866"/>
              <a:ext cx="304800" cy="838200"/>
            </a:xfrm>
            <a:prstGeom prst="line">
              <a:avLst/>
            </a:prstGeom>
            <a:noFill/>
            <a:ln w="22225">
              <a:solidFill>
                <a:srgbClr val="FF0000"/>
              </a:solidFill>
              <a:round/>
              <a:headEnd/>
              <a:tailEnd/>
            </a:ln>
          </p:spPr>
          <p:txBody>
            <a:bodyPr/>
            <a:lstStyle/>
            <a:p>
              <a:endParaRPr lang="en-US" dirty="0">
                <a:latin typeface="Calibri" pitchFamily="34" charset="0"/>
              </a:endParaRPr>
            </a:p>
          </p:txBody>
        </p:sp>
        <p:sp>
          <p:nvSpPr>
            <p:cNvPr id="105" name="Line 70"/>
            <p:cNvSpPr>
              <a:spLocks noChangeShapeType="1"/>
            </p:cNvSpPr>
            <p:nvPr/>
          </p:nvSpPr>
          <p:spPr bwMode="auto">
            <a:xfrm rot="10800000">
              <a:off x="6858000" y="1557866"/>
              <a:ext cx="381000" cy="838200"/>
            </a:xfrm>
            <a:prstGeom prst="line">
              <a:avLst/>
            </a:prstGeom>
            <a:noFill/>
            <a:ln w="22225">
              <a:solidFill>
                <a:srgbClr val="0000FF"/>
              </a:solidFill>
              <a:round/>
              <a:headEnd/>
              <a:tailEnd/>
            </a:ln>
          </p:spPr>
          <p:txBody>
            <a:bodyPr/>
            <a:lstStyle/>
            <a:p>
              <a:endParaRPr lang="en-US" dirty="0">
                <a:latin typeface="Calibri" pitchFamily="34" charset="0"/>
              </a:endParaRPr>
            </a:p>
          </p:txBody>
        </p:sp>
        <p:sp>
          <p:nvSpPr>
            <p:cNvPr id="106" name="AutoShape 29"/>
            <p:cNvSpPr>
              <a:spLocks noChangeArrowheads="1"/>
            </p:cNvSpPr>
            <p:nvPr/>
          </p:nvSpPr>
          <p:spPr bwMode="auto">
            <a:xfrm rot="12087076">
              <a:off x="7658100" y="2048403"/>
              <a:ext cx="76200" cy="252413"/>
            </a:xfrm>
            <a:prstGeom prst="can">
              <a:avLst>
                <a:gd name="adj" fmla="val 37250"/>
              </a:avLst>
            </a:prstGeom>
            <a:solidFill>
              <a:srgbClr val="969696">
                <a:alpha val="45097"/>
              </a:srgbClr>
            </a:solidFill>
            <a:ln w="9525">
              <a:solidFill>
                <a:schemeClr val="tx1"/>
              </a:solidFill>
              <a:round/>
              <a:headEnd/>
              <a:tailEnd/>
            </a:ln>
          </p:spPr>
          <p:txBody>
            <a:bodyPr wrap="none" anchor="ctr"/>
            <a:lstStyle/>
            <a:p>
              <a:endParaRPr lang="en-US" dirty="0">
                <a:latin typeface="Calibri" pitchFamily="34" charset="0"/>
              </a:endParaRPr>
            </a:p>
          </p:txBody>
        </p:sp>
        <p:grpSp>
          <p:nvGrpSpPr>
            <p:cNvPr id="107" name="Group 78"/>
            <p:cNvGrpSpPr>
              <a:grpSpLocks/>
            </p:cNvGrpSpPr>
            <p:nvPr/>
          </p:nvGrpSpPr>
          <p:grpSpPr bwMode="auto">
            <a:xfrm rot="10800000">
              <a:off x="7442200" y="3391428"/>
              <a:ext cx="76200" cy="252413"/>
              <a:chOff x="3744" y="3072"/>
              <a:chExt cx="48" cy="159"/>
            </a:xfrm>
          </p:grpSpPr>
          <p:sp>
            <p:nvSpPr>
              <p:cNvPr id="145" name="AutoShape 29"/>
              <p:cNvSpPr>
                <a:spLocks noChangeArrowheads="1"/>
              </p:cNvSpPr>
              <p:nvPr/>
            </p:nvSpPr>
            <p:spPr bwMode="auto">
              <a:xfrm>
                <a:off x="3744" y="3072"/>
                <a:ext cx="48" cy="159"/>
              </a:xfrm>
              <a:prstGeom prst="can">
                <a:avLst>
                  <a:gd name="adj" fmla="val 37250"/>
                </a:avLst>
              </a:prstGeom>
              <a:solidFill>
                <a:srgbClr val="969696">
                  <a:alpha val="45097"/>
                </a:srgbClr>
              </a:solidFill>
              <a:ln w="9525">
                <a:solidFill>
                  <a:schemeClr val="tx1"/>
                </a:solidFill>
                <a:round/>
                <a:headEnd/>
                <a:tailEnd/>
              </a:ln>
            </p:spPr>
            <p:txBody>
              <a:bodyPr wrap="none" anchor="ctr"/>
              <a:lstStyle/>
              <a:p>
                <a:endParaRPr lang="en-US" dirty="0">
                  <a:latin typeface="Calibri" pitchFamily="34" charset="0"/>
                </a:endParaRPr>
              </a:p>
            </p:txBody>
          </p:sp>
          <p:sp>
            <p:nvSpPr>
              <p:cNvPr id="146" name="AutoShape 29"/>
              <p:cNvSpPr>
                <a:spLocks noChangeArrowheads="1"/>
              </p:cNvSpPr>
              <p:nvPr/>
            </p:nvSpPr>
            <p:spPr bwMode="auto">
              <a:xfrm>
                <a:off x="3744" y="3074"/>
                <a:ext cx="48" cy="32"/>
              </a:xfrm>
              <a:prstGeom prst="can">
                <a:avLst>
                  <a:gd name="adj" fmla="val 19995"/>
                </a:avLst>
              </a:prstGeom>
              <a:solidFill>
                <a:srgbClr val="FF0000"/>
              </a:solidFill>
              <a:ln w="9525">
                <a:solidFill>
                  <a:schemeClr val="tx1"/>
                </a:solidFill>
                <a:round/>
                <a:headEnd/>
                <a:tailEnd/>
              </a:ln>
            </p:spPr>
            <p:txBody>
              <a:bodyPr wrap="none" anchor="ctr"/>
              <a:lstStyle/>
              <a:p>
                <a:endParaRPr lang="en-US" dirty="0">
                  <a:latin typeface="Calibri" pitchFamily="34" charset="0"/>
                </a:endParaRPr>
              </a:p>
            </p:txBody>
          </p:sp>
        </p:grpSp>
        <p:grpSp>
          <p:nvGrpSpPr>
            <p:cNvPr id="108" name="Group 81"/>
            <p:cNvGrpSpPr>
              <a:grpSpLocks/>
            </p:cNvGrpSpPr>
            <p:nvPr/>
          </p:nvGrpSpPr>
          <p:grpSpPr bwMode="auto">
            <a:xfrm rot="10800000">
              <a:off x="7442200" y="3743853"/>
              <a:ext cx="76200" cy="252413"/>
              <a:chOff x="3744" y="3072"/>
              <a:chExt cx="48" cy="159"/>
            </a:xfrm>
          </p:grpSpPr>
          <p:sp>
            <p:nvSpPr>
              <p:cNvPr id="143" name="AutoShape 29"/>
              <p:cNvSpPr>
                <a:spLocks noChangeArrowheads="1"/>
              </p:cNvSpPr>
              <p:nvPr/>
            </p:nvSpPr>
            <p:spPr bwMode="auto">
              <a:xfrm>
                <a:off x="3744" y="3072"/>
                <a:ext cx="48" cy="159"/>
              </a:xfrm>
              <a:prstGeom prst="can">
                <a:avLst>
                  <a:gd name="adj" fmla="val 37250"/>
                </a:avLst>
              </a:prstGeom>
              <a:solidFill>
                <a:srgbClr val="969696">
                  <a:alpha val="45097"/>
                </a:srgbClr>
              </a:solidFill>
              <a:ln w="9525">
                <a:solidFill>
                  <a:schemeClr val="tx1"/>
                </a:solidFill>
                <a:round/>
                <a:headEnd/>
                <a:tailEnd/>
              </a:ln>
            </p:spPr>
            <p:txBody>
              <a:bodyPr wrap="none" anchor="ctr"/>
              <a:lstStyle/>
              <a:p>
                <a:endParaRPr lang="en-US" dirty="0">
                  <a:latin typeface="Calibri" pitchFamily="34" charset="0"/>
                </a:endParaRPr>
              </a:p>
            </p:txBody>
          </p:sp>
          <p:sp>
            <p:nvSpPr>
              <p:cNvPr id="144" name="AutoShape 29"/>
              <p:cNvSpPr>
                <a:spLocks noChangeArrowheads="1"/>
              </p:cNvSpPr>
              <p:nvPr/>
            </p:nvSpPr>
            <p:spPr bwMode="auto">
              <a:xfrm>
                <a:off x="3744" y="3074"/>
                <a:ext cx="48" cy="32"/>
              </a:xfrm>
              <a:prstGeom prst="can">
                <a:avLst>
                  <a:gd name="adj" fmla="val 19995"/>
                </a:avLst>
              </a:prstGeom>
              <a:solidFill>
                <a:srgbClr val="FF0000"/>
              </a:solidFill>
              <a:ln w="9525">
                <a:solidFill>
                  <a:schemeClr val="tx1"/>
                </a:solidFill>
                <a:round/>
                <a:headEnd/>
                <a:tailEnd/>
              </a:ln>
            </p:spPr>
            <p:txBody>
              <a:bodyPr wrap="none" anchor="ctr"/>
              <a:lstStyle/>
              <a:p>
                <a:endParaRPr lang="en-US" dirty="0">
                  <a:latin typeface="Calibri" pitchFamily="34" charset="0"/>
                </a:endParaRPr>
              </a:p>
            </p:txBody>
          </p:sp>
        </p:grpSp>
        <p:grpSp>
          <p:nvGrpSpPr>
            <p:cNvPr id="109" name="Group 84"/>
            <p:cNvGrpSpPr>
              <a:grpSpLocks/>
            </p:cNvGrpSpPr>
            <p:nvPr/>
          </p:nvGrpSpPr>
          <p:grpSpPr bwMode="auto">
            <a:xfrm rot="10800000">
              <a:off x="7442200" y="4115328"/>
              <a:ext cx="76200" cy="252413"/>
              <a:chOff x="3744" y="3072"/>
              <a:chExt cx="48" cy="159"/>
            </a:xfrm>
          </p:grpSpPr>
          <p:sp>
            <p:nvSpPr>
              <p:cNvPr id="141" name="AutoShape 29"/>
              <p:cNvSpPr>
                <a:spLocks noChangeArrowheads="1"/>
              </p:cNvSpPr>
              <p:nvPr/>
            </p:nvSpPr>
            <p:spPr bwMode="auto">
              <a:xfrm>
                <a:off x="3744" y="3072"/>
                <a:ext cx="48" cy="159"/>
              </a:xfrm>
              <a:prstGeom prst="can">
                <a:avLst>
                  <a:gd name="adj" fmla="val 37250"/>
                </a:avLst>
              </a:prstGeom>
              <a:solidFill>
                <a:srgbClr val="969696">
                  <a:alpha val="45097"/>
                </a:srgbClr>
              </a:solidFill>
              <a:ln w="9525">
                <a:solidFill>
                  <a:schemeClr val="tx1"/>
                </a:solidFill>
                <a:round/>
                <a:headEnd/>
                <a:tailEnd/>
              </a:ln>
            </p:spPr>
            <p:txBody>
              <a:bodyPr wrap="none" anchor="ctr"/>
              <a:lstStyle/>
              <a:p>
                <a:endParaRPr lang="en-US" dirty="0">
                  <a:latin typeface="Calibri" pitchFamily="34" charset="0"/>
                </a:endParaRPr>
              </a:p>
            </p:txBody>
          </p:sp>
          <p:sp>
            <p:nvSpPr>
              <p:cNvPr id="142" name="AutoShape 29"/>
              <p:cNvSpPr>
                <a:spLocks noChangeArrowheads="1"/>
              </p:cNvSpPr>
              <p:nvPr/>
            </p:nvSpPr>
            <p:spPr bwMode="auto">
              <a:xfrm>
                <a:off x="3744" y="3074"/>
                <a:ext cx="48" cy="32"/>
              </a:xfrm>
              <a:prstGeom prst="can">
                <a:avLst>
                  <a:gd name="adj" fmla="val 19995"/>
                </a:avLst>
              </a:prstGeom>
              <a:solidFill>
                <a:srgbClr val="FF0000"/>
              </a:solidFill>
              <a:ln w="9525">
                <a:solidFill>
                  <a:schemeClr val="tx1"/>
                </a:solidFill>
                <a:round/>
                <a:headEnd/>
                <a:tailEnd/>
              </a:ln>
            </p:spPr>
            <p:txBody>
              <a:bodyPr wrap="none" anchor="ctr"/>
              <a:lstStyle/>
              <a:p>
                <a:endParaRPr lang="en-US" dirty="0">
                  <a:latin typeface="Calibri" pitchFamily="34" charset="0"/>
                </a:endParaRPr>
              </a:p>
            </p:txBody>
          </p:sp>
        </p:grpSp>
        <p:grpSp>
          <p:nvGrpSpPr>
            <p:cNvPr id="110" name="Group 88"/>
            <p:cNvGrpSpPr>
              <a:grpSpLocks/>
            </p:cNvGrpSpPr>
            <p:nvPr/>
          </p:nvGrpSpPr>
          <p:grpSpPr bwMode="auto">
            <a:xfrm rot="10800000">
              <a:off x="7318375" y="3591453"/>
              <a:ext cx="76200" cy="252413"/>
              <a:chOff x="3792" y="3216"/>
              <a:chExt cx="48" cy="159"/>
            </a:xfrm>
          </p:grpSpPr>
          <p:sp>
            <p:nvSpPr>
              <p:cNvPr id="139" name="AutoShape 29"/>
              <p:cNvSpPr>
                <a:spLocks noChangeArrowheads="1"/>
              </p:cNvSpPr>
              <p:nvPr/>
            </p:nvSpPr>
            <p:spPr bwMode="auto">
              <a:xfrm>
                <a:off x="3792" y="3216"/>
                <a:ext cx="48" cy="159"/>
              </a:xfrm>
              <a:prstGeom prst="can">
                <a:avLst>
                  <a:gd name="adj" fmla="val 37250"/>
                </a:avLst>
              </a:prstGeom>
              <a:solidFill>
                <a:srgbClr val="969696">
                  <a:alpha val="45097"/>
                </a:srgbClr>
              </a:solidFill>
              <a:ln w="9525">
                <a:solidFill>
                  <a:schemeClr val="tx1"/>
                </a:solidFill>
                <a:round/>
                <a:headEnd/>
                <a:tailEnd/>
              </a:ln>
            </p:spPr>
            <p:txBody>
              <a:bodyPr wrap="none" anchor="ctr"/>
              <a:lstStyle/>
              <a:p>
                <a:endParaRPr lang="en-US" dirty="0">
                  <a:latin typeface="Calibri" pitchFamily="34" charset="0"/>
                </a:endParaRPr>
              </a:p>
            </p:txBody>
          </p:sp>
          <p:sp>
            <p:nvSpPr>
              <p:cNvPr id="140" name="AutoShape 29"/>
              <p:cNvSpPr>
                <a:spLocks noChangeArrowheads="1"/>
              </p:cNvSpPr>
              <p:nvPr/>
            </p:nvSpPr>
            <p:spPr bwMode="auto">
              <a:xfrm>
                <a:off x="3792" y="3218"/>
                <a:ext cx="48" cy="32"/>
              </a:xfrm>
              <a:prstGeom prst="can">
                <a:avLst>
                  <a:gd name="adj" fmla="val 19995"/>
                </a:avLst>
              </a:prstGeom>
              <a:solidFill>
                <a:srgbClr val="0000FF"/>
              </a:solidFill>
              <a:ln w="9525">
                <a:solidFill>
                  <a:schemeClr val="tx1"/>
                </a:solidFill>
                <a:round/>
                <a:headEnd/>
                <a:tailEnd/>
              </a:ln>
            </p:spPr>
            <p:txBody>
              <a:bodyPr wrap="none" anchor="ctr"/>
              <a:lstStyle/>
              <a:p>
                <a:endParaRPr lang="en-US" dirty="0">
                  <a:latin typeface="Calibri" pitchFamily="34" charset="0"/>
                </a:endParaRPr>
              </a:p>
            </p:txBody>
          </p:sp>
        </p:grpSp>
        <p:grpSp>
          <p:nvGrpSpPr>
            <p:cNvPr id="111" name="Group 91"/>
            <p:cNvGrpSpPr>
              <a:grpSpLocks/>
            </p:cNvGrpSpPr>
            <p:nvPr/>
          </p:nvGrpSpPr>
          <p:grpSpPr bwMode="auto">
            <a:xfrm rot="10800000">
              <a:off x="7318375" y="3962928"/>
              <a:ext cx="76200" cy="252413"/>
              <a:chOff x="3792" y="3216"/>
              <a:chExt cx="48" cy="159"/>
            </a:xfrm>
          </p:grpSpPr>
          <p:sp>
            <p:nvSpPr>
              <p:cNvPr id="137" name="AutoShape 29"/>
              <p:cNvSpPr>
                <a:spLocks noChangeArrowheads="1"/>
              </p:cNvSpPr>
              <p:nvPr/>
            </p:nvSpPr>
            <p:spPr bwMode="auto">
              <a:xfrm>
                <a:off x="3792" y="3216"/>
                <a:ext cx="48" cy="159"/>
              </a:xfrm>
              <a:prstGeom prst="can">
                <a:avLst>
                  <a:gd name="adj" fmla="val 37250"/>
                </a:avLst>
              </a:prstGeom>
              <a:solidFill>
                <a:srgbClr val="969696">
                  <a:alpha val="45097"/>
                </a:srgbClr>
              </a:solidFill>
              <a:ln w="9525">
                <a:solidFill>
                  <a:schemeClr val="tx1"/>
                </a:solidFill>
                <a:round/>
                <a:headEnd/>
                <a:tailEnd/>
              </a:ln>
            </p:spPr>
            <p:txBody>
              <a:bodyPr wrap="none" anchor="ctr"/>
              <a:lstStyle/>
              <a:p>
                <a:endParaRPr lang="en-US" dirty="0">
                  <a:latin typeface="Calibri" pitchFamily="34" charset="0"/>
                </a:endParaRPr>
              </a:p>
            </p:txBody>
          </p:sp>
          <p:sp>
            <p:nvSpPr>
              <p:cNvPr id="138" name="AutoShape 29"/>
              <p:cNvSpPr>
                <a:spLocks noChangeArrowheads="1"/>
              </p:cNvSpPr>
              <p:nvPr/>
            </p:nvSpPr>
            <p:spPr bwMode="auto">
              <a:xfrm>
                <a:off x="3792" y="3218"/>
                <a:ext cx="48" cy="32"/>
              </a:xfrm>
              <a:prstGeom prst="can">
                <a:avLst>
                  <a:gd name="adj" fmla="val 19995"/>
                </a:avLst>
              </a:prstGeom>
              <a:solidFill>
                <a:srgbClr val="0000FF"/>
              </a:solidFill>
              <a:ln w="9525">
                <a:solidFill>
                  <a:schemeClr val="tx1"/>
                </a:solidFill>
                <a:round/>
                <a:headEnd/>
                <a:tailEnd/>
              </a:ln>
            </p:spPr>
            <p:txBody>
              <a:bodyPr wrap="none" anchor="ctr"/>
              <a:lstStyle/>
              <a:p>
                <a:endParaRPr lang="en-US" dirty="0">
                  <a:latin typeface="Calibri" pitchFamily="34" charset="0"/>
                </a:endParaRPr>
              </a:p>
            </p:txBody>
          </p:sp>
        </p:grpSp>
        <p:sp>
          <p:nvSpPr>
            <p:cNvPr id="112" name="AutoShape 29"/>
            <p:cNvSpPr>
              <a:spLocks noChangeArrowheads="1"/>
            </p:cNvSpPr>
            <p:nvPr/>
          </p:nvSpPr>
          <p:spPr bwMode="auto">
            <a:xfrm rot="10800000">
              <a:off x="7261225" y="2935816"/>
              <a:ext cx="320675" cy="1574800"/>
            </a:xfrm>
            <a:prstGeom prst="can">
              <a:avLst>
                <a:gd name="adj" fmla="val 26805"/>
              </a:avLst>
            </a:prstGeom>
            <a:solidFill>
              <a:srgbClr val="993300">
                <a:alpha val="32156"/>
              </a:srgbClr>
            </a:solidFill>
            <a:ln w="9525">
              <a:solidFill>
                <a:schemeClr val="tx1"/>
              </a:solidFill>
              <a:round/>
              <a:headEnd/>
              <a:tailEnd/>
            </a:ln>
          </p:spPr>
          <p:txBody>
            <a:bodyPr wrap="none" anchor="ctr"/>
            <a:lstStyle/>
            <a:p>
              <a:endParaRPr lang="en-US" dirty="0">
                <a:latin typeface="Calibri" pitchFamily="34" charset="0"/>
              </a:endParaRPr>
            </a:p>
          </p:txBody>
        </p:sp>
        <p:sp>
          <p:nvSpPr>
            <p:cNvPr id="113" name="AutoShape 29"/>
            <p:cNvSpPr>
              <a:spLocks noChangeArrowheads="1"/>
            </p:cNvSpPr>
            <p:nvPr/>
          </p:nvSpPr>
          <p:spPr bwMode="auto">
            <a:xfrm rot="12087076">
              <a:off x="7791450" y="1691216"/>
              <a:ext cx="76200" cy="252412"/>
            </a:xfrm>
            <a:prstGeom prst="can">
              <a:avLst>
                <a:gd name="adj" fmla="val 37250"/>
              </a:avLst>
            </a:prstGeom>
            <a:solidFill>
              <a:srgbClr val="969696">
                <a:alpha val="45097"/>
              </a:srgbClr>
            </a:solidFill>
            <a:ln w="9525">
              <a:solidFill>
                <a:schemeClr val="tx1"/>
              </a:solidFill>
              <a:round/>
              <a:headEnd/>
              <a:tailEnd/>
            </a:ln>
          </p:spPr>
          <p:txBody>
            <a:bodyPr wrap="none" anchor="ctr"/>
            <a:lstStyle/>
            <a:p>
              <a:endParaRPr lang="en-US" dirty="0">
                <a:latin typeface="Calibri" pitchFamily="34" charset="0"/>
              </a:endParaRPr>
            </a:p>
          </p:txBody>
        </p:sp>
        <p:sp>
          <p:nvSpPr>
            <p:cNvPr id="114" name="AutoShape 29"/>
            <p:cNvSpPr>
              <a:spLocks noChangeArrowheads="1"/>
            </p:cNvSpPr>
            <p:nvPr/>
          </p:nvSpPr>
          <p:spPr bwMode="auto">
            <a:xfrm rot="9386364">
              <a:off x="7097712" y="2067453"/>
              <a:ext cx="93663" cy="252413"/>
            </a:xfrm>
            <a:prstGeom prst="can">
              <a:avLst>
                <a:gd name="adj" fmla="val 30305"/>
              </a:avLst>
            </a:prstGeom>
            <a:solidFill>
              <a:srgbClr val="969696">
                <a:alpha val="45097"/>
              </a:srgbClr>
            </a:solidFill>
            <a:ln w="9525">
              <a:solidFill>
                <a:schemeClr val="tx1"/>
              </a:solidFill>
              <a:round/>
              <a:headEnd/>
              <a:tailEnd/>
            </a:ln>
          </p:spPr>
          <p:txBody>
            <a:bodyPr wrap="none" anchor="ctr"/>
            <a:lstStyle/>
            <a:p>
              <a:endParaRPr lang="en-US" dirty="0">
                <a:latin typeface="Calibri" pitchFamily="34" charset="0"/>
              </a:endParaRPr>
            </a:p>
          </p:txBody>
        </p:sp>
        <p:sp>
          <p:nvSpPr>
            <p:cNvPr id="115" name="AutoShape 29"/>
            <p:cNvSpPr>
              <a:spLocks noChangeArrowheads="1"/>
            </p:cNvSpPr>
            <p:nvPr/>
          </p:nvSpPr>
          <p:spPr bwMode="auto">
            <a:xfrm rot="9386364">
              <a:off x="6934200" y="1703916"/>
              <a:ext cx="93662" cy="252412"/>
            </a:xfrm>
            <a:prstGeom prst="can">
              <a:avLst>
                <a:gd name="adj" fmla="val 30305"/>
              </a:avLst>
            </a:prstGeom>
            <a:solidFill>
              <a:srgbClr val="969696">
                <a:alpha val="45097"/>
              </a:srgbClr>
            </a:solidFill>
            <a:ln w="9525">
              <a:solidFill>
                <a:schemeClr val="tx1"/>
              </a:solidFill>
              <a:round/>
              <a:headEnd/>
              <a:tailEnd/>
            </a:ln>
          </p:spPr>
          <p:txBody>
            <a:bodyPr wrap="none" anchor="ctr"/>
            <a:lstStyle/>
            <a:p>
              <a:endParaRPr lang="en-US" dirty="0">
                <a:latin typeface="Calibri" pitchFamily="34" charset="0"/>
              </a:endParaRPr>
            </a:p>
          </p:txBody>
        </p:sp>
        <p:sp>
          <p:nvSpPr>
            <p:cNvPr id="116" name="AutoShape 88"/>
            <p:cNvSpPr>
              <a:spLocks noChangeArrowheads="1"/>
            </p:cNvSpPr>
            <p:nvPr/>
          </p:nvSpPr>
          <p:spPr bwMode="auto">
            <a:xfrm rot="11935889">
              <a:off x="7716837" y="1953153"/>
              <a:ext cx="90488" cy="90488"/>
            </a:xfrm>
            <a:prstGeom prst="triangle">
              <a:avLst>
                <a:gd name="adj" fmla="val 50000"/>
              </a:avLst>
            </a:prstGeom>
            <a:solidFill>
              <a:srgbClr val="FF0000"/>
            </a:solidFill>
            <a:ln w="9525">
              <a:noFill/>
              <a:miter lim="800000"/>
              <a:headEnd/>
              <a:tailEnd/>
            </a:ln>
          </p:spPr>
          <p:txBody>
            <a:bodyPr wrap="none" anchor="ctr"/>
            <a:lstStyle/>
            <a:p>
              <a:endParaRPr lang="en-US" dirty="0">
                <a:latin typeface="Calibri" pitchFamily="34" charset="0"/>
              </a:endParaRPr>
            </a:p>
          </p:txBody>
        </p:sp>
        <p:sp>
          <p:nvSpPr>
            <p:cNvPr id="117" name="AutoShape 89"/>
            <p:cNvSpPr>
              <a:spLocks noChangeArrowheads="1"/>
            </p:cNvSpPr>
            <p:nvPr/>
          </p:nvSpPr>
          <p:spPr bwMode="auto">
            <a:xfrm rot="9190806">
              <a:off x="7018337" y="1969028"/>
              <a:ext cx="90488" cy="90488"/>
            </a:xfrm>
            <a:prstGeom prst="triangle">
              <a:avLst>
                <a:gd name="adj" fmla="val 50000"/>
              </a:avLst>
            </a:prstGeom>
            <a:solidFill>
              <a:srgbClr val="0000FF"/>
            </a:solidFill>
            <a:ln w="9525">
              <a:noFill/>
              <a:miter lim="800000"/>
              <a:headEnd/>
              <a:tailEnd/>
            </a:ln>
          </p:spPr>
          <p:txBody>
            <a:bodyPr wrap="none" anchor="ctr"/>
            <a:lstStyle/>
            <a:p>
              <a:endParaRPr lang="en-US" dirty="0">
                <a:latin typeface="Calibri" pitchFamily="34" charset="0"/>
              </a:endParaRPr>
            </a:p>
          </p:txBody>
        </p:sp>
        <p:sp>
          <p:nvSpPr>
            <p:cNvPr id="118" name="AutoShape 92"/>
            <p:cNvSpPr>
              <a:spLocks noChangeArrowheads="1"/>
            </p:cNvSpPr>
            <p:nvPr/>
          </p:nvSpPr>
          <p:spPr bwMode="auto">
            <a:xfrm rot="10593332">
              <a:off x="7318375" y="4718578"/>
              <a:ext cx="74612" cy="74613"/>
            </a:xfrm>
            <a:prstGeom prst="triangle">
              <a:avLst>
                <a:gd name="adj" fmla="val 50000"/>
              </a:avLst>
            </a:prstGeom>
            <a:solidFill>
              <a:srgbClr val="0000FF"/>
            </a:solidFill>
            <a:ln w="9525">
              <a:noFill/>
              <a:miter lim="800000"/>
              <a:headEnd/>
              <a:tailEnd/>
            </a:ln>
          </p:spPr>
          <p:txBody>
            <a:bodyPr wrap="none" anchor="ctr"/>
            <a:lstStyle/>
            <a:p>
              <a:endParaRPr lang="en-US" dirty="0">
                <a:latin typeface="Calibri" pitchFamily="34" charset="0"/>
              </a:endParaRPr>
            </a:p>
          </p:txBody>
        </p:sp>
        <p:grpSp>
          <p:nvGrpSpPr>
            <p:cNvPr id="119" name="Group 76"/>
            <p:cNvGrpSpPr>
              <a:grpSpLocks/>
            </p:cNvGrpSpPr>
            <p:nvPr/>
          </p:nvGrpSpPr>
          <p:grpSpPr bwMode="auto">
            <a:xfrm rot="13042053">
              <a:off x="6489700" y="5029728"/>
              <a:ext cx="220662" cy="457200"/>
              <a:chOff x="5045" y="816"/>
              <a:chExt cx="139" cy="288"/>
            </a:xfrm>
          </p:grpSpPr>
          <p:sp>
            <p:nvSpPr>
              <p:cNvPr id="134" name="Line 103"/>
              <p:cNvSpPr>
                <a:spLocks noChangeShapeType="1"/>
              </p:cNvSpPr>
              <p:nvPr/>
            </p:nvSpPr>
            <p:spPr bwMode="auto">
              <a:xfrm flipH="1">
                <a:off x="5045" y="816"/>
                <a:ext cx="139" cy="288"/>
              </a:xfrm>
              <a:prstGeom prst="line">
                <a:avLst/>
              </a:prstGeom>
              <a:noFill/>
              <a:ln w="22225">
                <a:solidFill>
                  <a:srgbClr val="0000FF"/>
                </a:solidFill>
                <a:round/>
                <a:headEnd/>
                <a:tailEnd/>
              </a:ln>
            </p:spPr>
            <p:txBody>
              <a:bodyPr/>
              <a:lstStyle/>
              <a:p>
                <a:endParaRPr lang="en-US" dirty="0">
                  <a:latin typeface="Calibri" pitchFamily="34" charset="0"/>
                </a:endParaRPr>
              </a:p>
            </p:txBody>
          </p:sp>
          <p:sp>
            <p:nvSpPr>
              <p:cNvPr id="135" name="AutoShape 29"/>
              <p:cNvSpPr>
                <a:spLocks noChangeArrowheads="1"/>
              </p:cNvSpPr>
              <p:nvPr/>
            </p:nvSpPr>
            <p:spPr bwMode="auto">
              <a:xfrm rot="1595158">
                <a:off x="5070" y="921"/>
                <a:ext cx="51" cy="159"/>
              </a:xfrm>
              <a:prstGeom prst="can">
                <a:avLst>
                  <a:gd name="adj" fmla="val 35059"/>
                </a:avLst>
              </a:prstGeom>
              <a:solidFill>
                <a:srgbClr val="969696">
                  <a:alpha val="45097"/>
                </a:srgbClr>
              </a:solidFill>
              <a:ln w="9525">
                <a:solidFill>
                  <a:schemeClr val="tx1"/>
                </a:solidFill>
                <a:round/>
                <a:headEnd/>
                <a:tailEnd/>
              </a:ln>
            </p:spPr>
            <p:txBody>
              <a:bodyPr rot="10800000" vert="eaVert" wrap="none" anchor="ctr"/>
              <a:lstStyle/>
              <a:p>
                <a:endParaRPr lang="en-US" dirty="0">
                  <a:latin typeface="Calibri" pitchFamily="34" charset="0"/>
                </a:endParaRPr>
              </a:p>
            </p:txBody>
          </p:sp>
          <p:sp>
            <p:nvSpPr>
              <p:cNvPr id="136" name="AutoShape 93"/>
              <p:cNvSpPr>
                <a:spLocks noChangeArrowheads="1"/>
              </p:cNvSpPr>
              <p:nvPr/>
            </p:nvSpPr>
            <p:spPr bwMode="auto">
              <a:xfrm rot="1629012">
                <a:off x="5127" y="848"/>
                <a:ext cx="57" cy="57"/>
              </a:xfrm>
              <a:prstGeom prst="triangle">
                <a:avLst>
                  <a:gd name="adj" fmla="val 50000"/>
                </a:avLst>
              </a:prstGeom>
              <a:solidFill>
                <a:srgbClr val="0000FF"/>
              </a:solidFill>
              <a:ln w="9525">
                <a:noFill/>
                <a:miter lim="800000"/>
                <a:headEnd/>
                <a:tailEnd/>
              </a:ln>
            </p:spPr>
            <p:txBody>
              <a:bodyPr rot="10800000" vert="eaVert" wrap="none" anchor="ctr"/>
              <a:lstStyle/>
              <a:p>
                <a:endParaRPr lang="en-US" dirty="0">
                  <a:latin typeface="Calibri" pitchFamily="34" charset="0"/>
                </a:endParaRPr>
              </a:p>
            </p:txBody>
          </p:sp>
        </p:grpSp>
        <p:grpSp>
          <p:nvGrpSpPr>
            <p:cNvPr id="120" name="Group 80"/>
            <p:cNvGrpSpPr/>
            <p:nvPr/>
          </p:nvGrpSpPr>
          <p:grpSpPr>
            <a:xfrm>
              <a:off x="7962900" y="5053011"/>
              <a:ext cx="457200" cy="461963"/>
              <a:chOff x="7953375" y="5253036"/>
              <a:chExt cx="457200" cy="461963"/>
            </a:xfrm>
          </p:grpSpPr>
          <p:sp>
            <p:nvSpPr>
              <p:cNvPr id="131" name="Line 105"/>
              <p:cNvSpPr>
                <a:spLocks noChangeShapeType="1"/>
              </p:cNvSpPr>
              <p:nvPr/>
            </p:nvSpPr>
            <p:spPr bwMode="auto">
              <a:xfrm rot="10800000">
                <a:off x="7953375" y="5257799"/>
                <a:ext cx="457200" cy="457200"/>
              </a:xfrm>
              <a:prstGeom prst="line">
                <a:avLst/>
              </a:prstGeom>
              <a:noFill/>
              <a:ln w="22225">
                <a:solidFill>
                  <a:srgbClr val="FF0000"/>
                </a:solidFill>
                <a:round/>
                <a:headEnd/>
                <a:tailEnd/>
              </a:ln>
            </p:spPr>
            <p:txBody>
              <a:bodyPr/>
              <a:lstStyle/>
              <a:p>
                <a:endParaRPr lang="en-US" dirty="0">
                  <a:latin typeface="Calibri" pitchFamily="34" charset="0"/>
                </a:endParaRPr>
              </a:p>
            </p:txBody>
          </p:sp>
          <p:sp>
            <p:nvSpPr>
              <p:cNvPr id="132" name="AutoShape 29"/>
              <p:cNvSpPr>
                <a:spLocks noChangeArrowheads="1"/>
              </p:cNvSpPr>
              <p:nvPr/>
            </p:nvSpPr>
            <p:spPr bwMode="auto">
              <a:xfrm rot="8117974">
                <a:off x="8027987" y="5253036"/>
                <a:ext cx="87313" cy="252413"/>
              </a:xfrm>
              <a:prstGeom prst="can">
                <a:avLst>
                  <a:gd name="adj" fmla="val 32509"/>
                </a:avLst>
              </a:prstGeom>
              <a:solidFill>
                <a:srgbClr val="969696">
                  <a:alpha val="45097"/>
                </a:srgbClr>
              </a:solidFill>
              <a:ln w="9525">
                <a:solidFill>
                  <a:schemeClr val="tx1"/>
                </a:solidFill>
                <a:round/>
                <a:headEnd/>
                <a:tailEnd/>
              </a:ln>
            </p:spPr>
            <p:txBody>
              <a:bodyPr wrap="none" anchor="ctr"/>
              <a:lstStyle/>
              <a:p>
                <a:endParaRPr lang="en-US" dirty="0">
                  <a:latin typeface="Calibri" pitchFamily="34" charset="0"/>
                </a:endParaRPr>
              </a:p>
            </p:txBody>
          </p:sp>
          <p:sp>
            <p:nvSpPr>
              <p:cNvPr id="133" name="AutoShape 94"/>
              <p:cNvSpPr>
                <a:spLocks noChangeArrowheads="1"/>
              </p:cNvSpPr>
              <p:nvPr/>
            </p:nvSpPr>
            <p:spPr bwMode="auto">
              <a:xfrm rot="8196983">
                <a:off x="8201025" y="5505449"/>
                <a:ext cx="90487" cy="90487"/>
              </a:xfrm>
              <a:prstGeom prst="triangle">
                <a:avLst>
                  <a:gd name="adj" fmla="val 50000"/>
                </a:avLst>
              </a:prstGeom>
              <a:solidFill>
                <a:srgbClr val="FF0000"/>
              </a:solidFill>
              <a:ln w="9525">
                <a:noFill/>
                <a:miter lim="800000"/>
                <a:headEnd/>
                <a:tailEnd/>
              </a:ln>
            </p:spPr>
            <p:txBody>
              <a:bodyPr wrap="none" anchor="ctr"/>
              <a:lstStyle/>
              <a:p>
                <a:endParaRPr lang="en-US" dirty="0">
                  <a:latin typeface="Calibri" pitchFamily="34" charset="0"/>
                </a:endParaRPr>
              </a:p>
            </p:txBody>
          </p:sp>
        </p:grpSp>
        <p:pic>
          <p:nvPicPr>
            <p:cNvPr id="121" name="Picture 120" descr="Tape Array_Tall.png"/>
            <p:cNvPicPr>
              <a:picLocks noChangeAspect="1"/>
            </p:cNvPicPr>
            <p:nvPr/>
          </p:nvPicPr>
          <p:blipFill>
            <a:blip r:embed="rId4" cstate="print"/>
            <a:stretch>
              <a:fillRect/>
            </a:stretch>
          </p:blipFill>
          <p:spPr>
            <a:xfrm>
              <a:off x="7738534" y="838200"/>
              <a:ext cx="357626" cy="762000"/>
            </a:xfrm>
            <a:prstGeom prst="rect">
              <a:avLst/>
            </a:prstGeom>
          </p:spPr>
        </p:pic>
        <p:pic>
          <p:nvPicPr>
            <p:cNvPr id="122" name="Picture 121" descr="Tape Array_Tall.png"/>
            <p:cNvPicPr>
              <a:picLocks noChangeAspect="1"/>
            </p:cNvPicPr>
            <p:nvPr/>
          </p:nvPicPr>
          <p:blipFill>
            <a:blip r:embed="rId4" cstate="print"/>
            <a:stretch>
              <a:fillRect/>
            </a:stretch>
          </p:blipFill>
          <p:spPr>
            <a:xfrm>
              <a:off x="6686640" y="838200"/>
              <a:ext cx="357626" cy="762000"/>
            </a:xfrm>
            <a:prstGeom prst="rect">
              <a:avLst/>
            </a:prstGeom>
          </p:spPr>
        </p:pic>
        <p:pic>
          <p:nvPicPr>
            <p:cNvPr id="123" name="Picture 15" descr="FC Switch Icon.png"/>
            <p:cNvPicPr>
              <a:picLocks noChangeAspect="1"/>
            </p:cNvPicPr>
            <p:nvPr/>
          </p:nvPicPr>
          <p:blipFill>
            <a:blip r:embed="rId3" cstate="print"/>
            <a:srcRect/>
            <a:stretch>
              <a:fillRect/>
            </a:stretch>
          </p:blipFill>
          <p:spPr bwMode="auto">
            <a:xfrm>
              <a:off x="6880225" y="2105025"/>
              <a:ext cx="1152525" cy="596900"/>
            </a:xfrm>
            <a:prstGeom prst="rect">
              <a:avLst/>
            </a:prstGeom>
            <a:noFill/>
            <a:ln w="9525">
              <a:noFill/>
              <a:miter lim="800000"/>
              <a:headEnd/>
              <a:tailEnd/>
            </a:ln>
          </p:spPr>
        </p:pic>
        <p:pic>
          <p:nvPicPr>
            <p:cNvPr id="124" name="Picture 12" descr="Storage Array_Tall.png"/>
            <p:cNvPicPr>
              <a:picLocks noChangeAspect="1"/>
            </p:cNvPicPr>
            <p:nvPr/>
          </p:nvPicPr>
          <p:blipFill>
            <a:blip r:embed="rId5" cstate="print"/>
            <a:srcRect/>
            <a:stretch>
              <a:fillRect/>
            </a:stretch>
          </p:blipFill>
          <p:spPr bwMode="auto">
            <a:xfrm>
              <a:off x="5848287" y="4667250"/>
              <a:ext cx="547688" cy="1168400"/>
            </a:xfrm>
            <a:prstGeom prst="rect">
              <a:avLst/>
            </a:prstGeom>
            <a:noFill/>
            <a:ln w="9525">
              <a:noFill/>
              <a:miter lim="800000"/>
              <a:headEnd/>
              <a:tailEnd/>
            </a:ln>
          </p:spPr>
        </p:pic>
        <p:pic>
          <p:nvPicPr>
            <p:cNvPr id="125" name="Picture 12" descr="Storage Array_Tall.png"/>
            <p:cNvPicPr>
              <a:picLocks noChangeAspect="1"/>
            </p:cNvPicPr>
            <p:nvPr/>
          </p:nvPicPr>
          <p:blipFill>
            <a:blip r:embed="rId5" cstate="print"/>
            <a:srcRect/>
            <a:stretch>
              <a:fillRect/>
            </a:stretch>
          </p:blipFill>
          <p:spPr bwMode="auto">
            <a:xfrm>
              <a:off x="8372475" y="4686300"/>
              <a:ext cx="547687" cy="1168400"/>
            </a:xfrm>
            <a:prstGeom prst="rect">
              <a:avLst/>
            </a:prstGeom>
            <a:noFill/>
            <a:ln w="9525">
              <a:noFill/>
              <a:miter lim="800000"/>
              <a:headEnd/>
              <a:tailEnd/>
            </a:ln>
          </p:spPr>
        </p:pic>
        <p:sp>
          <p:nvSpPr>
            <p:cNvPr id="126" name="Text Box 75"/>
            <p:cNvSpPr txBox="1">
              <a:spLocks noChangeArrowheads="1"/>
            </p:cNvSpPr>
            <p:nvPr/>
          </p:nvSpPr>
          <p:spPr bwMode="auto">
            <a:xfrm>
              <a:off x="6867525" y="5143500"/>
              <a:ext cx="1057100" cy="261610"/>
            </a:xfrm>
            <a:prstGeom prst="rect">
              <a:avLst/>
            </a:prstGeom>
            <a:noFill/>
            <a:ln w="9525">
              <a:noFill/>
              <a:miter lim="800000"/>
              <a:headEnd/>
              <a:tailEnd/>
            </a:ln>
            <a:effectLst/>
          </p:spPr>
          <p:txBody>
            <a:bodyPr wrap="square">
              <a:spAutoFit/>
            </a:bodyPr>
            <a:lstStyle/>
            <a:p>
              <a:r>
                <a:rPr lang="en-US" sz="1100" b="1" dirty="0">
                  <a:latin typeface="Calibri" pitchFamily="34" charset="0"/>
                </a:rPr>
                <a:t>Fabric Switch</a:t>
              </a:r>
            </a:p>
          </p:txBody>
        </p:sp>
        <p:grpSp>
          <p:nvGrpSpPr>
            <p:cNvPr id="127" name="Group 87"/>
            <p:cNvGrpSpPr/>
            <p:nvPr/>
          </p:nvGrpSpPr>
          <p:grpSpPr>
            <a:xfrm>
              <a:off x="7910170" y="3200400"/>
              <a:ext cx="977900" cy="304800"/>
              <a:chOff x="2971800" y="2667000"/>
              <a:chExt cx="977900" cy="304800"/>
            </a:xfrm>
          </p:grpSpPr>
          <p:sp>
            <p:nvSpPr>
              <p:cNvPr id="129" name="AutoShape 103"/>
              <p:cNvSpPr>
                <a:spLocks noChangeArrowheads="1"/>
              </p:cNvSpPr>
              <p:nvPr/>
            </p:nvSpPr>
            <p:spPr bwMode="auto">
              <a:xfrm>
                <a:off x="2971800" y="2667000"/>
                <a:ext cx="889000" cy="304800"/>
              </a:xfrm>
              <a:prstGeom prst="wedgeRectCallout">
                <a:avLst>
                  <a:gd name="adj1" fmla="val -82088"/>
                  <a:gd name="adj2" fmla="val 114590"/>
                </a:avLst>
              </a:prstGeom>
              <a:solidFill>
                <a:schemeClr val="accent1">
                  <a:alpha val="65097"/>
                </a:schemeClr>
              </a:solidFill>
              <a:ln w="9525">
                <a:solidFill>
                  <a:schemeClr val="tx1"/>
                </a:solidFill>
                <a:miter lim="800000"/>
                <a:headEnd/>
                <a:tailEnd/>
              </a:ln>
            </p:spPr>
            <p:txBody>
              <a:bodyPr/>
              <a:lstStyle/>
              <a:p>
                <a:pPr algn="ctr"/>
                <a:endParaRPr lang="en-US" dirty="0">
                  <a:latin typeface="Calibri" pitchFamily="34" charset="0"/>
                </a:endParaRPr>
              </a:p>
            </p:txBody>
          </p:sp>
          <p:sp>
            <p:nvSpPr>
              <p:cNvPr id="130" name="Text Box 104"/>
              <p:cNvSpPr txBox="1">
                <a:spLocks noChangeArrowheads="1"/>
              </p:cNvSpPr>
              <p:nvPr/>
            </p:nvSpPr>
            <p:spPr bwMode="auto">
              <a:xfrm>
                <a:off x="3013075" y="2676525"/>
                <a:ext cx="936625" cy="261610"/>
              </a:xfrm>
              <a:prstGeom prst="rect">
                <a:avLst/>
              </a:prstGeom>
              <a:noFill/>
              <a:ln w="9525">
                <a:noFill/>
                <a:miter lim="800000"/>
                <a:headEnd/>
                <a:tailEnd/>
              </a:ln>
            </p:spPr>
            <p:txBody>
              <a:bodyPr>
                <a:spAutoFit/>
              </a:bodyPr>
              <a:lstStyle/>
              <a:p>
                <a:r>
                  <a:rPr lang="en-US" sz="1100" b="1" dirty="0">
                    <a:latin typeface="Calibri" pitchFamily="34" charset="0"/>
                  </a:rPr>
                  <a:t>Trunk Link</a:t>
                </a:r>
              </a:p>
            </p:txBody>
          </p:sp>
        </p:grpSp>
        <p:sp>
          <p:nvSpPr>
            <p:cNvPr id="128" name="AutoShape 29"/>
            <p:cNvSpPr>
              <a:spLocks noChangeArrowheads="1"/>
            </p:cNvSpPr>
            <p:nvPr/>
          </p:nvSpPr>
          <p:spPr bwMode="auto">
            <a:xfrm rot="10800000">
              <a:off x="7277100" y="2643716"/>
              <a:ext cx="285750" cy="2286000"/>
            </a:xfrm>
            <a:prstGeom prst="can">
              <a:avLst>
                <a:gd name="adj" fmla="val 23296"/>
              </a:avLst>
            </a:prstGeom>
            <a:solidFill>
              <a:srgbClr val="993300">
                <a:alpha val="18039"/>
              </a:srgbClr>
            </a:solidFill>
            <a:ln w="9525">
              <a:noFill/>
              <a:round/>
              <a:headEnd/>
              <a:tailEnd/>
            </a:ln>
          </p:spPr>
          <p:txBody>
            <a:bodyPr wrap="none" anchor="ctr"/>
            <a:lstStyle/>
            <a:p>
              <a:endParaRPr lang="en-US" dirty="0">
                <a:latin typeface="Calibri" pitchFamily="34" charset="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ight Arrow 23"/>
          <p:cNvSpPr/>
          <p:nvPr/>
        </p:nvSpPr>
        <p:spPr>
          <a:xfrm rot="16200000">
            <a:off x="2810436" y="3971365"/>
            <a:ext cx="627529" cy="304798"/>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Convergence of VLAN and VSAN</a:t>
            </a:r>
          </a:p>
        </p:txBody>
      </p:sp>
      <p:sp>
        <p:nvSpPr>
          <p:cNvPr id="3" name="Content Placeholder 2"/>
          <p:cNvSpPr>
            <a:spLocks noGrp="1"/>
          </p:cNvSpPr>
          <p:nvPr>
            <p:ph idx="1"/>
          </p:nvPr>
        </p:nvSpPr>
        <p:spPr>
          <a:xfrm>
            <a:off x="304800" y="914400"/>
            <a:ext cx="8458200" cy="1600200"/>
          </a:xfrm>
        </p:spPr>
        <p:txBody>
          <a:bodyPr/>
          <a:lstStyle/>
          <a:p>
            <a:pPr marL="228600" indent="-228600" eaLnBrk="0" hangingPunct="0">
              <a:spcBef>
                <a:spcPct val="25000"/>
              </a:spcBef>
              <a:buClr>
                <a:srgbClr val="8FBF30"/>
              </a:buClr>
              <a:buFontTx/>
              <a:buChar char="•"/>
              <a:defRPr/>
            </a:pPr>
            <a:r>
              <a:rPr lang="en-US" kern="0" dirty="0"/>
              <a:t>FCoE converges VLAN and VSAN: requires a VLAN for each VSAN</a:t>
            </a:r>
          </a:p>
          <a:p>
            <a:pPr marL="228600" indent="-228600" eaLnBrk="0" hangingPunct="0">
              <a:spcBef>
                <a:spcPct val="25000"/>
              </a:spcBef>
              <a:buClr>
                <a:srgbClr val="8FBF30"/>
              </a:buClr>
              <a:buFontTx/>
              <a:buChar char="•"/>
              <a:defRPr/>
            </a:pPr>
            <a:r>
              <a:rPr lang="en-US" kern="0" dirty="0"/>
              <a:t>VLAN must be unique for each VSAN</a:t>
            </a:r>
          </a:p>
          <a:p>
            <a:pPr marL="228600" indent="-228600" eaLnBrk="0" hangingPunct="0">
              <a:spcBef>
                <a:spcPct val="25000"/>
              </a:spcBef>
              <a:buClr>
                <a:srgbClr val="8FBF30"/>
              </a:buClr>
              <a:buFontTx/>
              <a:buChar char="•"/>
              <a:defRPr/>
            </a:pPr>
            <a:r>
              <a:rPr lang="en-US" kern="0" dirty="0"/>
              <a:t>VLANs configured for VSANs should not be used for LAN traffic</a:t>
            </a:r>
          </a:p>
          <a:p>
            <a:endParaRPr lang="en-US" dirty="0"/>
          </a:p>
        </p:txBody>
      </p:sp>
      <p:graphicFrame>
        <p:nvGraphicFramePr>
          <p:cNvPr id="27" name="Group 3"/>
          <p:cNvGraphicFramePr>
            <a:graphicFrameLocks noGrp="1"/>
          </p:cNvGraphicFramePr>
          <p:nvPr/>
        </p:nvGraphicFramePr>
        <p:xfrm>
          <a:off x="6200775" y="2822448"/>
          <a:ext cx="952500" cy="1219200"/>
        </p:xfrm>
        <a:graphic>
          <a:graphicData uri="http://schemas.openxmlformats.org/drawingml/2006/table">
            <a:tbl>
              <a:tblPr/>
              <a:tblGrid>
                <a:gridCol w="952500">
                  <a:extLst>
                    <a:ext uri="{9D8B030D-6E8A-4147-A177-3AD203B41FA5}">
                      <a16:colId xmlns:a16="http://schemas.microsoft.com/office/drawing/2014/main" val="20000"/>
                    </a:ext>
                  </a:extLst>
                </a:gridCol>
              </a:tblGrid>
              <a:tr h="365125">
                <a:tc>
                  <a:txBody>
                    <a:bodyPr/>
                    <a:lstStyle/>
                    <a:p>
                      <a:pPr marL="177800" marR="0" lvl="0" indent="-177800" algn="ctr" defTabSz="890588" rtl="0" eaLnBrk="1" fontAlgn="base" latinLnBrk="0" hangingPunct="1">
                        <a:lnSpc>
                          <a:spcPct val="100000"/>
                        </a:lnSpc>
                        <a:spcBef>
                          <a:spcPct val="30000"/>
                        </a:spcBef>
                        <a:spcAft>
                          <a:spcPct val="0"/>
                        </a:spcAft>
                        <a:buClr>
                          <a:srgbClr val="8FBF30"/>
                        </a:buClr>
                        <a:buSzPct val="110000"/>
                        <a:buFontTx/>
                        <a:buNone/>
                        <a:tabLst>
                          <a:tab pos="6985000" algn="l"/>
                          <a:tab pos="7185025" algn="l"/>
                          <a:tab pos="7837488" algn="l"/>
                        </a:tabLst>
                      </a:pPr>
                      <a:r>
                        <a:rPr kumimoji="0" lang="en-US" sz="1600" b="1" i="0" u="none" strike="noStrike" cap="none" normalizeH="0" baseline="0" dirty="0">
                          <a:ln>
                            <a:noFill/>
                          </a:ln>
                          <a:solidFill>
                            <a:schemeClr val="bg1"/>
                          </a:solidFill>
                          <a:effectLst/>
                          <a:latin typeface="Calibri" pitchFamily="34" charset="0"/>
                          <a:cs typeface="Arial" charset="0"/>
                        </a:rPr>
                        <a:t>VSAN</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C1516"/>
                      </a:solidFill>
                      <a:prstDash val="solid"/>
                      <a:round/>
                      <a:headEnd type="none" w="med" len="med"/>
                      <a:tailEnd type="none" w="med" len="med"/>
                    </a:lnT>
                    <a:lnB w="12700" cap="flat" cmpd="sng" algn="ctr">
                      <a:solidFill>
                        <a:srgbClr val="0C1516"/>
                      </a:solidFill>
                      <a:prstDash val="solid"/>
                      <a:round/>
                      <a:headEnd type="none" w="med" len="med"/>
                      <a:tailEnd type="none" w="med" len="med"/>
                    </a:lnB>
                    <a:lnTlToBr>
                      <a:noFill/>
                    </a:lnTlToBr>
                    <a:lnBlToTr>
                      <a:noFill/>
                    </a:lnBlToTr>
                    <a:solidFill>
                      <a:srgbClr val="0059D6"/>
                    </a:solidFill>
                  </a:tcPr>
                </a:tc>
                <a:extLst>
                  <a:ext uri="{0D108BD9-81ED-4DB2-BD59-A6C34878D82A}">
                    <a16:rowId xmlns:a16="http://schemas.microsoft.com/office/drawing/2014/main" val="10000"/>
                  </a:ext>
                </a:extLst>
              </a:tr>
              <a:tr h="339725">
                <a:tc>
                  <a:txBody>
                    <a:bodyPr/>
                    <a:lstStyle/>
                    <a:p>
                      <a:pPr marL="177800" marR="0" lvl="0" indent="-177800" algn="ctr" defTabSz="890588" rtl="0" eaLnBrk="1" fontAlgn="base" latinLnBrk="0" hangingPunct="1">
                        <a:lnSpc>
                          <a:spcPct val="100000"/>
                        </a:lnSpc>
                        <a:spcBef>
                          <a:spcPct val="30000"/>
                        </a:spcBef>
                        <a:spcAft>
                          <a:spcPct val="0"/>
                        </a:spcAft>
                        <a:buClr>
                          <a:srgbClr val="8FBF30"/>
                        </a:buClr>
                        <a:buSzTx/>
                        <a:buFontTx/>
                        <a:buNone/>
                        <a:tabLst>
                          <a:tab pos="6985000" algn="l"/>
                          <a:tab pos="7185025" algn="l"/>
                          <a:tab pos="7837488" algn="l"/>
                        </a:tabLst>
                      </a:pPr>
                      <a:r>
                        <a:rPr kumimoji="0" lang="en-US" sz="1400" b="1" i="0" u="none" strike="noStrike" cap="none" normalizeH="0" baseline="0" dirty="0">
                          <a:ln>
                            <a:noFill/>
                          </a:ln>
                          <a:solidFill>
                            <a:srgbClr val="10100F"/>
                          </a:solidFill>
                          <a:effectLst/>
                          <a:latin typeface="Calibri" pitchFamily="34" charset="0"/>
                          <a:cs typeface="Arial" charset="0"/>
                        </a:rPr>
                        <a:t>100</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C1516"/>
                      </a:solidFill>
                      <a:prstDash val="solid"/>
                      <a:round/>
                      <a:headEnd type="none" w="med" len="med"/>
                      <a:tailEnd type="none" w="med" len="med"/>
                    </a:lnT>
                    <a:lnB w="12700" cap="flat" cmpd="sng" algn="ctr">
                      <a:solidFill>
                        <a:srgbClr val="0C1516"/>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339725">
                <a:tc>
                  <a:txBody>
                    <a:bodyPr/>
                    <a:lstStyle/>
                    <a:p>
                      <a:pPr marL="177800" marR="0" lvl="0" indent="-177800" algn="ctr" defTabSz="890588" rtl="0" eaLnBrk="1" fontAlgn="base" latinLnBrk="0" hangingPunct="1">
                        <a:lnSpc>
                          <a:spcPct val="100000"/>
                        </a:lnSpc>
                        <a:spcBef>
                          <a:spcPct val="30000"/>
                        </a:spcBef>
                        <a:spcAft>
                          <a:spcPct val="0"/>
                        </a:spcAft>
                        <a:buClr>
                          <a:srgbClr val="8FBF30"/>
                        </a:buClr>
                        <a:buSzTx/>
                        <a:buFontTx/>
                        <a:buNone/>
                        <a:tabLst>
                          <a:tab pos="6985000" algn="l"/>
                          <a:tab pos="7185025" algn="l"/>
                          <a:tab pos="7837488" algn="l"/>
                        </a:tabLst>
                      </a:pPr>
                      <a:r>
                        <a:rPr kumimoji="0" lang="en-US" sz="1400" b="1" i="0" u="none" strike="noStrike" cap="none" normalizeH="0" baseline="0" dirty="0">
                          <a:ln>
                            <a:noFill/>
                          </a:ln>
                          <a:solidFill>
                            <a:srgbClr val="10100F"/>
                          </a:solidFill>
                          <a:effectLst/>
                          <a:latin typeface="Calibri" pitchFamily="34" charset="0"/>
                          <a:cs typeface="Arial" charset="0"/>
                        </a:rPr>
                        <a:t>200</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C1516"/>
                      </a:solidFill>
                      <a:prstDash val="solid"/>
                      <a:round/>
                      <a:headEnd type="none" w="med" len="med"/>
                      <a:tailEnd type="none" w="med" len="med"/>
                    </a:lnT>
                    <a:lnB w="12700" cap="flat" cmpd="sng" algn="ctr">
                      <a:solidFill>
                        <a:srgbClr val="0C1516"/>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2"/>
                  </a:ext>
                </a:extLst>
              </a:tr>
            </a:tbl>
          </a:graphicData>
        </a:graphic>
      </p:graphicFrame>
      <p:graphicFrame>
        <p:nvGraphicFramePr>
          <p:cNvPr id="28" name="Group 68"/>
          <p:cNvGraphicFramePr>
            <a:graphicFrameLocks noGrp="1"/>
          </p:cNvGraphicFramePr>
          <p:nvPr/>
        </p:nvGraphicFramePr>
        <p:xfrm>
          <a:off x="6202363" y="4800600"/>
          <a:ext cx="960437" cy="1219200"/>
        </p:xfrm>
        <a:graphic>
          <a:graphicData uri="http://schemas.openxmlformats.org/drawingml/2006/table">
            <a:tbl>
              <a:tblPr/>
              <a:tblGrid>
                <a:gridCol w="960437">
                  <a:extLst>
                    <a:ext uri="{9D8B030D-6E8A-4147-A177-3AD203B41FA5}">
                      <a16:colId xmlns:a16="http://schemas.microsoft.com/office/drawing/2014/main" val="20000"/>
                    </a:ext>
                  </a:extLst>
                </a:gridCol>
              </a:tblGrid>
              <a:tr h="306388">
                <a:tc>
                  <a:txBody>
                    <a:bodyPr/>
                    <a:lstStyle/>
                    <a:p>
                      <a:pPr marL="177800" marR="0" lvl="0" indent="-177800" algn="ctr" defTabSz="890588" rtl="0" eaLnBrk="1" fontAlgn="base" latinLnBrk="0" hangingPunct="1">
                        <a:lnSpc>
                          <a:spcPct val="100000"/>
                        </a:lnSpc>
                        <a:spcBef>
                          <a:spcPct val="30000"/>
                        </a:spcBef>
                        <a:spcAft>
                          <a:spcPct val="0"/>
                        </a:spcAft>
                        <a:buClr>
                          <a:srgbClr val="8FBF30"/>
                        </a:buClr>
                        <a:buSzPct val="110000"/>
                        <a:buFontTx/>
                        <a:buNone/>
                        <a:tabLst>
                          <a:tab pos="6985000" algn="l"/>
                          <a:tab pos="7185025" algn="l"/>
                          <a:tab pos="7837488" algn="l"/>
                        </a:tabLst>
                      </a:pPr>
                      <a:r>
                        <a:rPr kumimoji="0" lang="en-US" sz="1600" b="1" i="0" u="none" strike="noStrike" cap="none" normalizeH="0" baseline="0" dirty="0">
                          <a:ln>
                            <a:noFill/>
                          </a:ln>
                          <a:solidFill>
                            <a:schemeClr val="bg1"/>
                          </a:solidFill>
                          <a:effectLst/>
                          <a:latin typeface="Calibri" pitchFamily="34" charset="0"/>
                          <a:cs typeface="Arial" charset="0"/>
                        </a:rPr>
                        <a:t>VLAN</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C1516"/>
                      </a:solidFill>
                      <a:prstDash val="solid"/>
                      <a:round/>
                      <a:headEnd type="none" w="med" len="med"/>
                      <a:tailEnd type="none" w="med" len="med"/>
                    </a:lnT>
                    <a:lnB w="12700" cap="flat" cmpd="sng" algn="ctr">
                      <a:solidFill>
                        <a:srgbClr val="0C1516"/>
                      </a:solidFill>
                      <a:prstDash val="solid"/>
                      <a:round/>
                      <a:headEnd type="none" w="med" len="med"/>
                      <a:tailEnd type="none" w="med" len="med"/>
                    </a:lnB>
                    <a:lnTlToBr>
                      <a:noFill/>
                    </a:lnTlToBr>
                    <a:lnBlToTr>
                      <a:noFill/>
                    </a:lnBlToTr>
                    <a:solidFill>
                      <a:srgbClr val="0059D6"/>
                    </a:solidFill>
                  </a:tcPr>
                </a:tc>
                <a:extLst>
                  <a:ext uri="{0D108BD9-81ED-4DB2-BD59-A6C34878D82A}">
                    <a16:rowId xmlns:a16="http://schemas.microsoft.com/office/drawing/2014/main" val="10000"/>
                  </a:ext>
                </a:extLst>
              </a:tr>
              <a:tr h="284163">
                <a:tc>
                  <a:txBody>
                    <a:bodyPr/>
                    <a:lstStyle/>
                    <a:p>
                      <a:pPr marL="177800" marR="0" lvl="0" indent="-177800" algn="ctr" defTabSz="890588" rtl="0" eaLnBrk="1" fontAlgn="base" latinLnBrk="0" hangingPunct="1">
                        <a:lnSpc>
                          <a:spcPct val="100000"/>
                        </a:lnSpc>
                        <a:spcBef>
                          <a:spcPct val="30000"/>
                        </a:spcBef>
                        <a:spcAft>
                          <a:spcPct val="0"/>
                        </a:spcAft>
                        <a:buClr>
                          <a:srgbClr val="8FBF30"/>
                        </a:buClr>
                        <a:buSzTx/>
                        <a:buFontTx/>
                        <a:buNone/>
                        <a:tabLst>
                          <a:tab pos="6985000" algn="l"/>
                          <a:tab pos="7185025" algn="l"/>
                          <a:tab pos="7837488" algn="l"/>
                        </a:tabLst>
                      </a:pPr>
                      <a:r>
                        <a:rPr kumimoji="0" lang="en-US" sz="1400" b="1" i="0" u="none" strike="noStrike" cap="none" normalizeH="0" baseline="0" dirty="0">
                          <a:ln>
                            <a:noFill/>
                          </a:ln>
                          <a:solidFill>
                            <a:srgbClr val="10100F"/>
                          </a:solidFill>
                          <a:effectLst/>
                          <a:latin typeface="Calibri" pitchFamily="34" charset="0"/>
                          <a:cs typeface="Arial" charset="0"/>
                        </a:rPr>
                        <a:t>100</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C1516"/>
                      </a:solidFill>
                      <a:prstDash val="solid"/>
                      <a:round/>
                      <a:headEnd type="none" w="med" len="med"/>
                      <a:tailEnd type="none" w="med" len="med"/>
                    </a:lnT>
                    <a:lnB w="12700" cap="flat" cmpd="sng" algn="ctr">
                      <a:solidFill>
                        <a:srgbClr val="0C1516"/>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284163">
                <a:tc>
                  <a:txBody>
                    <a:bodyPr/>
                    <a:lstStyle/>
                    <a:p>
                      <a:pPr marL="177800" marR="0" lvl="0" indent="-177800" algn="ctr" defTabSz="890588" rtl="0" eaLnBrk="1" fontAlgn="base" latinLnBrk="0" hangingPunct="1">
                        <a:lnSpc>
                          <a:spcPct val="100000"/>
                        </a:lnSpc>
                        <a:spcBef>
                          <a:spcPct val="30000"/>
                        </a:spcBef>
                        <a:spcAft>
                          <a:spcPct val="0"/>
                        </a:spcAft>
                        <a:buClr>
                          <a:srgbClr val="8FBF30"/>
                        </a:buClr>
                        <a:buSzTx/>
                        <a:buFontTx/>
                        <a:buNone/>
                        <a:tabLst>
                          <a:tab pos="6985000" algn="l"/>
                          <a:tab pos="7185025" algn="l"/>
                          <a:tab pos="7837488" algn="l"/>
                        </a:tabLst>
                      </a:pPr>
                      <a:r>
                        <a:rPr kumimoji="0" lang="en-US" sz="1400" b="1" i="0" u="none" strike="noStrike" cap="none" normalizeH="0" baseline="0" dirty="0">
                          <a:ln>
                            <a:noFill/>
                          </a:ln>
                          <a:solidFill>
                            <a:srgbClr val="10100F"/>
                          </a:solidFill>
                          <a:effectLst/>
                          <a:latin typeface="Calibri" pitchFamily="34" charset="0"/>
                          <a:cs typeface="Arial" charset="0"/>
                        </a:rPr>
                        <a:t>200</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C1516"/>
                      </a:solidFill>
                      <a:prstDash val="solid"/>
                      <a:round/>
                      <a:headEnd type="none" w="med" len="med"/>
                      <a:tailEnd type="none" w="med" len="med"/>
                    </a:lnT>
                    <a:lnB w="12700" cap="flat" cmpd="sng" algn="ctr">
                      <a:solidFill>
                        <a:srgbClr val="0C1516"/>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2"/>
                  </a:ext>
                </a:extLst>
              </a:tr>
            </a:tbl>
          </a:graphicData>
        </a:graphic>
      </p:graphicFrame>
      <p:graphicFrame>
        <p:nvGraphicFramePr>
          <p:cNvPr id="29" name="Group 67"/>
          <p:cNvGraphicFramePr>
            <a:graphicFrameLocks noGrp="1"/>
          </p:cNvGraphicFramePr>
          <p:nvPr/>
        </p:nvGraphicFramePr>
        <p:xfrm>
          <a:off x="1171575" y="4188968"/>
          <a:ext cx="2476500" cy="1859280"/>
        </p:xfrm>
        <a:graphic>
          <a:graphicData uri="http://schemas.openxmlformats.org/drawingml/2006/table">
            <a:tbl>
              <a:tblPr/>
              <a:tblGrid>
                <a:gridCol w="733425">
                  <a:extLst>
                    <a:ext uri="{9D8B030D-6E8A-4147-A177-3AD203B41FA5}">
                      <a16:colId xmlns:a16="http://schemas.microsoft.com/office/drawing/2014/main" val="20000"/>
                    </a:ext>
                  </a:extLst>
                </a:gridCol>
                <a:gridCol w="871538">
                  <a:extLst>
                    <a:ext uri="{9D8B030D-6E8A-4147-A177-3AD203B41FA5}">
                      <a16:colId xmlns:a16="http://schemas.microsoft.com/office/drawing/2014/main" val="20001"/>
                    </a:ext>
                  </a:extLst>
                </a:gridCol>
                <a:gridCol w="871537">
                  <a:extLst>
                    <a:ext uri="{9D8B030D-6E8A-4147-A177-3AD203B41FA5}">
                      <a16:colId xmlns:a16="http://schemas.microsoft.com/office/drawing/2014/main" val="20002"/>
                    </a:ext>
                  </a:extLst>
                </a:gridCol>
              </a:tblGrid>
              <a:tr h="282575">
                <a:tc>
                  <a:txBody>
                    <a:bodyPr/>
                    <a:lstStyle/>
                    <a:p>
                      <a:pPr marL="177800" marR="0" lvl="0" indent="-177800" algn="ctr" defTabSz="890588" rtl="0" eaLnBrk="1" fontAlgn="base" latinLnBrk="0" hangingPunct="1">
                        <a:lnSpc>
                          <a:spcPct val="100000"/>
                        </a:lnSpc>
                        <a:spcBef>
                          <a:spcPct val="30000"/>
                        </a:spcBef>
                        <a:spcAft>
                          <a:spcPct val="0"/>
                        </a:spcAft>
                        <a:buClr>
                          <a:srgbClr val="8FBF30"/>
                        </a:buClr>
                        <a:buSzPct val="110000"/>
                        <a:buFontTx/>
                        <a:buNone/>
                        <a:tabLst>
                          <a:tab pos="6985000" algn="l"/>
                          <a:tab pos="7185025" algn="l"/>
                          <a:tab pos="7837488" algn="l"/>
                        </a:tabLst>
                      </a:pPr>
                      <a:r>
                        <a:rPr kumimoji="0" lang="en-US" sz="1400" b="1" i="0" u="none" strike="noStrike" cap="none" normalizeH="0" baseline="0" dirty="0">
                          <a:ln>
                            <a:noFill/>
                          </a:ln>
                          <a:solidFill>
                            <a:schemeClr val="bg1"/>
                          </a:solidFill>
                          <a:effectLst/>
                          <a:latin typeface="Calibri" pitchFamily="34" charset="0"/>
                          <a:cs typeface="Arial" charset="0"/>
                        </a:rPr>
                        <a:t>VLAN</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C1516"/>
                      </a:solidFill>
                      <a:prstDash val="solid"/>
                      <a:round/>
                      <a:headEnd type="none" w="med" len="med"/>
                      <a:tailEnd type="none" w="med" len="med"/>
                    </a:lnT>
                    <a:lnB w="12700" cap="flat" cmpd="sng" algn="ctr">
                      <a:solidFill>
                        <a:srgbClr val="0C1516"/>
                      </a:solidFill>
                      <a:prstDash val="solid"/>
                      <a:round/>
                      <a:headEnd type="none" w="med" len="med"/>
                      <a:tailEnd type="none" w="med" len="med"/>
                    </a:lnB>
                    <a:lnTlToBr>
                      <a:noFill/>
                    </a:lnTlToBr>
                    <a:lnBlToTr>
                      <a:noFill/>
                    </a:lnBlToTr>
                    <a:solidFill>
                      <a:srgbClr val="0059D6"/>
                    </a:solidFill>
                  </a:tcPr>
                </a:tc>
                <a:tc>
                  <a:txBody>
                    <a:bodyPr/>
                    <a:lstStyle/>
                    <a:p>
                      <a:pPr marL="177800" marR="0" lvl="0" indent="-177800" algn="ctr" defTabSz="890588" rtl="0" eaLnBrk="1" fontAlgn="base" latinLnBrk="0" hangingPunct="1">
                        <a:lnSpc>
                          <a:spcPct val="100000"/>
                        </a:lnSpc>
                        <a:spcBef>
                          <a:spcPct val="30000"/>
                        </a:spcBef>
                        <a:spcAft>
                          <a:spcPct val="0"/>
                        </a:spcAft>
                        <a:buClr>
                          <a:srgbClr val="8FBF30"/>
                        </a:buClr>
                        <a:buSzPct val="110000"/>
                        <a:buFontTx/>
                        <a:buNone/>
                        <a:tabLst>
                          <a:tab pos="6985000" algn="l"/>
                          <a:tab pos="7185025" algn="l"/>
                          <a:tab pos="7837488" algn="l"/>
                        </a:tabLst>
                      </a:pPr>
                      <a:r>
                        <a:rPr kumimoji="0" lang="en-US" sz="1400" b="1" i="0" u="none" strike="noStrike" cap="none" normalizeH="0" baseline="0" dirty="0">
                          <a:ln>
                            <a:noFill/>
                          </a:ln>
                          <a:solidFill>
                            <a:schemeClr val="bg1"/>
                          </a:solidFill>
                          <a:effectLst/>
                          <a:latin typeface="Calibri" pitchFamily="34" charset="0"/>
                          <a:cs typeface="Arial" charset="0"/>
                        </a:rPr>
                        <a:t>VSAN</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C1516"/>
                      </a:solidFill>
                      <a:prstDash val="solid"/>
                      <a:round/>
                      <a:headEnd type="none" w="med" len="med"/>
                      <a:tailEnd type="none" w="med" len="med"/>
                    </a:lnT>
                    <a:lnB w="12700" cap="flat" cmpd="sng" algn="ctr">
                      <a:solidFill>
                        <a:srgbClr val="0C1516"/>
                      </a:solidFill>
                      <a:prstDash val="solid"/>
                      <a:round/>
                      <a:headEnd type="none" w="med" len="med"/>
                      <a:tailEnd type="none" w="med" len="med"/>
                    </a:lnB>
                    <a:lnTlToBr>
                      <a:noFill/>
                    </a:lnTlToBr>
                    <a:lnBlToTr>
                      <a:noFill/>
                    </a:lnBlToTr>
                    <a:solidFill>
                      <a:srgbClr val="0059D6"/>
                    </a:solidFill>
                  </a:tcPr>
                </a:tc>
                <a:tc>
                  <a:txBody>
                    <a:bodyPr/>
                    <a:lstStyle/>
                    <a:p>
                      <a:pPr marL="177800" marR="0" lvl="0" indent="-177800" algn="ctr" defTabSz="890588" rtl="0" eaLnBrk="1" fontAlgn="base" latinLnBrk="0" hangingPunct="1">
                        <a:lnSpc>
                          <a:spcPct val="100000"/>
                        </a:lnSpc>
                        <a:spcBef>
                          <a:spcPct val="30000"/>
                        </a:spcBef>
                        <a:spcAft>
                          <a:spcPct val="0"/>
                        </a:spcAft>
                        <a:buClr>
                          <a:srgbClr val="8FBF30"/>
                        </a:buClr>
                        <a:buSzPct val="110000"/>
                        <a:buFontTx/>
                        <a:buNone/>
                        <a:tabLst>
                          <a:tab pos="6985000" algn="l"/>
                          <a:tab pos="7185025" algn="l"/>
                          <a:tab pos="7837488" algn="l"/>
                        </a:tabLst>
                      </a:pPr>
                      <a:r>
                        <a:rPr kumimoji="0" lang="en-US" sz="1400" b="1" i="0" u="none" strike="noStrike" cap="none" normalizeH="0" baseline="0" dirty="0">
                          <a:ln>
                            <a:noFill/>
                          </a:ln>
                          <a:solidFill>
                            <a:schemeClr val="bg1"/>
                          </a:solidFill>
                          <a:effectLst/>
                          <a:latin typeface="Calibri" pitchFamily="34" charset="0"/>
                          <a:cs typeface="Arial" charset="0"/>
                        </a:rPr>
                        <a:t>FCoE</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C1516"/>
                      </a:solidFill>
                      <a:prstDash val="solid"/>
                      <a:round/>
                      <a:headEnd type="none" w="med" len="med"/>
                      <a:tailEnd type="none" w="med" len="med"/>
                    </a:lnT>
                    <a:lnB w="12700" cap="flat" cmpd="sng" algn="ctr">
                      <a:solidFill>
                        <a:srgbClr val="0C1516"/>
                      </a:solidFill>
                      <a:prstDash val="solid"/>
                      <a:round/>
                      <a:headEnd type="none" w="med" len="med"/>
                      <a:tailEnd type="none" w="med" len="med"/>
                    </a:lnB>
                    <a:lnTlToBr>
                      <a:noFill/>
                    </a:lnTlToBr>
                    <a:lnBlToTr>
                      <a:noFill/>
                    </a:lnBlToTr>
                    <a:solidFill>
                      <a:srgbClr val="0059D6"/>
                    </a:solidFill>
                  </a:tcPr>
                </a:tc>
                <a:extLst>
                  <a:ext uri="{0D108BD9-81ED-4DB2-BD59-A6C34878D82A}">
                    <a16:rowId xmlns:a16="http://schemas.microsoft.com/office/drawing/2014/main" val="10000"/>
                  </a:ext>
                </a:extLst>
              </a:tr>
              <a:tr h="339725">
                <a:tc>
                  <a:txBody>
                    <a:bodyPr/>
                    <a:lstStyle/>
                    <a:p>
                      <a:pPr marL="177800" marR="0" lvl="0" indent="-177800" algn="ctr" defTabSz="890588" rtl="0" eaLnBrk="1" fontAlgn="base" latinLnBrk="0" hangingPunct="1">
                        <a:lnSpc>
                          <a:spcPct val="100000"/>
                        </a:lnSpc>
                        <a:spcBef>
                          <a:spcPct val="30000"/>
                        </a:spcBef>
                        <a:spcAft>
                          <a:spcPct val="0"/>
                        </a:spcAft>
                        <a:buClr>
                          <a:srgbClr val="8FBF30"/>
                        </a:buClr>
                        <a:buSzTx/>
                        <a:buFontTx/>
                        <a:buNone/>
                        <a:tabLst>
                          <a:tab pos="6985000" algn="l"/>
                          <a:tab pos="7185025" algn="l"/>
                          <a:tab pos="7837488" algn="l"/>
                        </a:tabLst>
                      </a:pPr>
                      <a:r>
                        <a:rPr kumimoji="0" lang="en-US" sz="1200" b="1" i="0" u="none" strike="noStrike" cap="none" normalizeH="0" baseline="0" dirty="0">
                          <a:ln>
                            <a:noFill/>
                          </a:ln>
                          <a:solidFill>
                            <a:srgbClr val="10100F"/>
                          </a:solidFill>
                          <a:effectLst/>
                          <a:latin typeface="Calibri" pitchFamily="34" charset="0"/>
                          <a:cs typeface="Arial" charset="0"/>
                        </a:rPr>
                        <a:t>100</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C1516"/>
                      </a:solidFill>
                      <a:prstDash val="solid"/>
                      <a:round/>
                      <a:headEnd type="none" w="med" len="med"/>
                      <a:tailEnd type="none" w="med" len="med"/>
                    </a:lnT>
                    <a:lnB w="12700" cap="flat" cmpd="sng" algn="ctr">
                      <a:solidFill>
                        <a:srgbClr val="0C1516"/>
                      </a:solidFill>
                      <a:prstDash val="solid"/>
                      <a:round/>
                      <a:headEnd type="none" w="med" len="med"/>
                      <a:tailEnd type="none" w="med" len="med"/>
                    </a:lnB>
                    <a:lnTlToBr>
                      <a:noFill/>
                    </a:lnTlToBr>
                    <a:lnBlToTr>
                      <a:noFill/>
                    </a:lnBlToTr>
                    <a:solidFill>
                      <a:srgbClr val="F2F2F2"/>
                    </a:solidFill>
                  </a:tcPr>
                </a:tc>
                <a:tc>
                  <a:txBody>
                    <a:bodyPr/>
                    <a:lstStyle/>
                    <a:p>
                      <a:pPr marL="177800" marR="0" lvl="0" indent="-177800" algn="ctr" defTabSz="890588" rtl="0" eaLnBrk="1" fontAlgn="base" latinLnBrk="0" hangingPunct="1">
                        <a:lnSpc>
                          <a:spcPct val="100000"/>
                        </a:lnSpc>
                        <a:spcBef>
                          <a:spcPct val="30000"/>
                        </a:spcBef>
                        <a:spcAft>
                          <a:spcPct val="0"/>
                        </a:spcAft>
                        <a:buClr>
                          <a:srgbClr val="8FBF30"/>
                        </a:buClr>
                        <a:buSzTx/>
                        <a:buFontTx/>
                        <a:buNone/>
                        <a:tabLst>
                          <a:tab pos="6985000" algn="l"/>
                          <a:tab pos="7185025" algn="l"/>
                          <a:tab pos="7837488" algn="l"/>
                        </a:tabLst>
                      </a:pPr>
                      <a:r>
                        <a:rPr kumimoji="0" lang="en-US" sz="1200" b="1" i="0" u="none" strike="noStrike" cap="none" normalizeH="0" baseline="0" dirty="0">
                          <a:ln>
                            <a:noFill/>
                          </a:ln>
                          <a:solidFill>
                            <a:srgbClr val="10100F"/>
                          </a:solidFill>
                          <a:effectLst/>
                          <a:latin typeface="Calibri" pitchFamily="34" charset="0"/>
                          <a:cs typeface="Arial" charset="0"/>
                        </a:rPr>
                        <a:t>N/A</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C1516"/>
                      </a:solidFill>
                      <a:prstDash val="solid"/>
                      <a:round/>
                      <a:headEnd type="none" w="med" len="med"/>
                      <a:tailEnd type="none" w="med" len="med"/>
                    </a:lnT>
                    <a:lnB w="12700" cap="flat" cmpd="sng" algn="ctr">
                      <a:solidFill>
                        <a:srgbClr val="0C1516"/>
                      </a:solidFill>
                      <a:prstDash val="solid"/>
                      <a:round/>
                      <a:headEnd type="none" w="med" len="med"/>
                      <a:tailEnd type="none" w="med" len="med"/>
                    </a:lnB>
                    <a:lnTlToBr>
                      <a:noFill/>
                    </a:lnTlToBr>
                    <a:lnBlToTr>
                      <a:noFill/>
                    </a:lnBlToTr>
                    <a:solidFill>
                      <a:srgbClr val="F2F2F2"/>
                    </a:solidFill>
                  </a:tcPr>
                </a:tc>
                <a:tc>
                  <a:txBody>
                    <a:bodyPr/>
                    <a:lstStyle/>
                    <a:p>
                      <a:pPr marL="177800" marR="0" lvl="0" indent="-177800" algn="ctr" defTabSz="890588" rtl="0" eaLnBrk="1" fontAlgn="base" latinLnBrk="0" hangingPunct="1">
                        <a:lnSpc>
                          <a:spcPct val="100000"/>
                        </a:lnSpc>
                        <a:spcBef>
                          <a:spcPct val="30000"/>
                        </a:spcBef>
                        <a:spcAft>
                          <a:spcPct val="0"/>
                        </a:spcAft>
                        <a:buClr>
                          <a:srgbClr val="8FBF30"/>
                        </a:buClr>
                        <a:buSzTx/>
                        <a:buFontTx/>
                        <a:buNone/>
                        <a:tabLst>
                          <a:tab pos="6985000" algn="l"/>
                          <a:tab pos="7185025" algn="l"/>
                          <a:tab pos="7837488" algn="l"/>
                        </a:tabLst>
                      </a:pPr>
                      <a:r>
                        <a:rPr kumimoji="0" lang="en-US" sz="1200" b="1" i="0" u="none" strike="noStrike" cap="none" normalizeH="0" baseline="0" dirty="0">
                          <a:ln>
                            <a:noFill/>
                          </a:ln>
                          <a:solidFill>
                            <a:srgbClr val="10100F"/>
                          </a:solidFill>
                          <a:effectLst/>
                          <a:latin typeface="Calibri" pitchFamily="34" charset="0"/>
                          <a:cs typeface="Arial" charset="0"/>
                        </a:rPr>
                        <a:t>NO</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C1516"/>
                      </a:solidFill>
                      <a:prstDash val="solid"/>
                      <a:round/>
                      <a:headEnd type="none" w="med" len="med"/>
                      <a:tailEnd type="none" w="med" len="med"/>
                    </a:lnT>
                    <a:lnB w="12700" cap="flat" cmpd="sng" algn="ctr">
                      <a:solidFill>
                        <a:srgbClr val="0C1516"/>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328613">
                <a:tc>
                  <a:txBody>
                    <a:bodyPr/>
                    <a:lstStyle/>
                    <a:p>
                      <a:pPr marL="177800" marR="0" lvl="0" indent="-177800" algn="ctr" defTabSz="890588" rtl="0" eaLnBrk="1" fontAlgn="base" latinLnBrk="0" hangingPunct="1">
                        <a:lnSpc>
                          <a:spcPct val="100000"/>
                        </a:lnSpc>
                        <a:spcBef>
                          <a:spcPct val="30000"/>
                        </a:spcBef>
                        <a:spcAft>
                          <a:spcPct val="0"/>
                        </a:spcAft>
                        <a:buClr>
                          <a:srgbClr val="8FBF30"/>
                        </a:buClr>
                        <a:buSzTx/>
                        <a:buFontTx/>
                        <a:buNone/>
                        <a:tabLst>
                          <a:tab pos="6985000" algn="l"/>
                          <a:tab pos="7185025" algn="l"/>
                          <a:tab pos="7837488" algn="l"/>
                        </a:tabLst>
                      </a:pPr>
                      <a:r>
                        <a:rPr kumimoji="0" lang="en-US" sz="1200" b="1" i="0" u="none" strike="noStrike" cap="none" normalizeH="0" baseline="0" dirty="0">
                          <a:ln>
                            <a:noFill/>
                          </a:ln>
                          <a:solidFill>
                            <a:srgbClr val="10100F"/>
                          </a:solidFill>
                          <a:effectLst/>
                          <a:latin typeface="Calibri" pitchFamily="34" charset="0"/>
                          <a:cs typeface="Arial" charset="0"/>
                        </a:rPr>
                        <a:t>200</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C1516"/>
                      </a:solidFill>
                      <a:prstDash val="solid"/>
                      <a:round/>
                      <a:headEnd type="none" w="med" len="med"/>
                      <a:tailEnd type="none" w="med" len="med"/>
                    </a:lnT>
                    <a:lnB w="12700" cap="flat" cmpd="sng" algn="ctr">
                      <a:solidFill>
                        <a:srgbClr val="0C1516"/>
                      </a:solidFill>
                      <a:prstDash val="solid"/>
                      <a:round/>
                      <a:headEnd type="none" w="med" len="med"/>
                      <a:tailEnd type="none" w="med" len="med"/>
                    </a:lnB>
                    <a:lnTlToBr>
                      <a:noFill/>
                    </a:lnTlToBr>
                    <a:lnBlToTr>
                      <a:noFill/>
                    </a:lnBlToTr>
                    <a:solidFill>
                      <a:srgbClr val="F2F2F2"/>
                    </a:solidFill>
                  </a:tcPr>
                </a:tc>
                <a:tc>
                  <a:txBody>
                    <a:bodyPr/>
                    <a:lstStyle/>
                    <a:p>
                      <a:pPr marL="177800" marR="0" lvl="0" indent="-177800" algn="ctr" defTabSz="890588" rtl="0" eaLnBrk="1" fontAlgn="base" latinLnBrk="0" hangingPunct="1">
                        <a:lnSpc>
                          <a:spcPct val="100000"/>
                        </a:lnSpc>
                        <a:spcBef>
                          <a:spcPct val="30000"/>
                        </a:spcBef>
                        <a:spcAft>
                          <a:spcPct val="0"/>
                        </a:spcAft>
                        <a:buClr>
                          <a:srgbClr val="8FBF30"/>
                        </a:buClr>
                        <a:buSzTx/>
                        <a:buFontTx/>
                        <a:buNone/>
                        <a:tabLst>
                          <a:tab pos="6985000" algn="l"/>
                          <a:tab pos="7185025" algn="l"/>
                          <a:tab pos="7837488" algn="l"/>
                        </a:tabLst>
                      </a:pPr>
                      <a:r>
                        <a:rPr kumimoji="0" lang="en-US" sz="1200" b="1" i="0" u="none" strike="noStrike" cap="none" normalizeH="0" baseline="0" dirty="0">
                          <a:ln>
                            <a:noFill/>
                          </a:ln>
                          <a:solidFill>
                            <a:srgbClr val="10100F"/>
                          </a:solidFill>
                          <a:effectLst/>
                          <a:latin typeface="Calibri" pitchFamily="34" charset="0"/>
                          <a:cs typeface="Arial" charset="0"/>
                        </a:rPr>
                        <a:t>N/A</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C1516"/>
                      </a:solidFill>
                      <a:prstDash val="solid"/>
                      <a:round/>
                      <a:headEnd type="none" w="med" len="med"/>
                      <a:tailEnd type="none" w="med" len="med"/>
                    </a:lnT>
                    <a:lnB w="12700" cap="flat" cmpd="sng" algn="ctr">
                      <a:solidFill>
                        <a:srgbClr val="0C1516"/>
                      </a:solidFill>
                      <a:prstDash val="solid"/>
                      <a:round/>
                      <a:headEnd type="none" w="med" len="med"/>
                      <a:tailEnd type="none" w="med" len="med"/>
                    </a:lnB>
                    <a:lnTlToBr>
                      <a:noFill/>
                    </a:lnTlToBr>
                    <a:lnBlToTr>
                      <a:noFill/>
                    </a:lnBlToTr>
                    <a:solidFill>
                      <a:srgbClr val="F2F2F2"/>
                    </a:solidFill>
                  </a:tcPr>
                </a:tc>
                <a:tc>
                  <a:txBody>
                    <a:bodyPr/>
                    <a:lstStyle/>
                    <a:p>
                      <a:pPr marL="177800" marR="0" lvl="0" indent="-177800" algn="ctr" defTabSz="890588" rtl="0" eaLnBrk="1" fontAlgn="base" latinLnBrk="0" hangingPunct="1">
                        <a:lnSpc>
                          <a:spcPct val="100000"/>
                        </a:lnSpc>
                        <a:spcBef>
                          <a:spcPct val="30000"/>
                        </a:spcBef>
                        <a:spcAft>
                          <a:spcPct val="0"/>
                        </a:spcAft>
                        <a:buClr>
                          <a:srgbClr val="8FBF30"/>
                        </a:buClr>
                        <a:buSzTx/>
                        <a:buFontTx/>
                        <a:buNone/>
                        <a:tabLst>
                          <a:tab pos="6985000" algn="l"/>
                          <a:tab pos="7185025" algn="l"/>
                          <a:tab pos="7837488" algn="l"/>
                        </a:tabLst>
                      </a:pPr>
                      <a:r>
                        <a:rPr kumimoji="0" lang="en-US" sz="1200" b="1" i="0" u="none" strike="noStrike" cap="none" normalizeH="0" baseline="0" dirty="0">
                          <a:ln>
                            <a:noFill/>
                          </a:ln>
                          <a:solidFill>
                            <a:srgbClr val="10100F"/>
                          </a:solidFill>
                          <a:effectLst/>
                          <a:latin typeface="Calibri" pitchFamily="34" charset="0"/>
                          <a:cs typeface="Arial" charset="0"/>
                        </a:rPr>
                        <a:t>NO</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C1516"/>
                      </a:solidFill>
                      <a:prstDash val="solid"/>
                      <a:round/>
                      <a:headEnd type="none" w="med" len="med"/>
                      <a:tailEnd type="none" w="med" len="med"/>
                    </a:lnT>
                    <a:lnB w="12700" cap="flat" cmpd="sng" algn="ctr">
                      <a:solidFill>
                        <a:srgbClr val="0C1516"/>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2"/>
                  </a:ext>
                </a:extLst>
              </a:tr>
              <a:tr h="328613">
                <a:tc>
                  <a:txBody>
                    <a:bodyPr/>
                    <a:lstStyle/>
                    <a:p>
                      <a:pPr marL="177800" marR="0" lvl="0" indent="-177800" algn="ctr" defTabSz="890588" rtl="0" eaLnBrk="1" fontAlgn="base" latinLnBrk="0" hangingPunct="1">
                        <a:lnSpc>
                          <a:spcPct val="100000"/>
                        </a:lnSpc>
                        <a:spcBef>
                          <a:spcPct val="30000"/>
                        </a:spcBef>
                        <a:spcAft>
                          <a:spcPct val="0"/>
                        </a:spcAft>
                        <a:buClr>
                          <a:srgbClr val="8FBF30"/>
                        </a:buClr>
                        <a:buSzTx/>
                        <a:buFontTx/>
                        <a:buNone/>
                        <a:tabLst>
                          <a:tab pos="6985000" algn="l"/>
                          <a:tab pos="7185025" algn="l"/>
                          <a:tab pos="7837488" algn="l"/>
                        </a:tabLst>
                      </a:pPr>
                      <a:r>
                        <a:rPr kumimoji="0" lang="en-US" sz="1200" b="1" i="0" u="none" strike="noStrike" cap="none" normalizeH="0" baseline="0" dirty="0">
                          <a:ln>
                            <a:noFill/>
                          </a:ln>
                          <a:solidFill>
                            <a:srgbClr val="10100F"/>
                          </a:solidFill>
                          <a:effectLst/>
                          <a:latin typeface="Calibri" pitchFamily="34" charset="0"/>
                          <a:cs typeface="Arial" charset="0"/>
                        </a:rPr>
                        <a:t>300</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C1516"/>
                      </a:solidFill>
                      <a:prstDash val="solid"/>
                      <a:round/>
                      <a:headEnd type="none" w="med" len="med"/>
                      <a:tailEnd type="none" w="med" len="med"/>
                    </a:lnT>
                    <a:lnB w="12700" cap="flat" cmpd="sng" algn="ctr">
                      <a:solidFill>
                        <a:srgbClr val="0C1516"/>
                      </a:solidFill>
                      <a:prstDash val="solid"/>
                      <a:round/>
                      <a:headEnd type="none" w="med" len="med"/>
                      <a:tailEnd type="none" w="med" len="med"/>
                    </a:lnB>
                    <a:lnTlToBr>
                      <a:noFill/>
                    </a:lnTlToBr>
                    <a:lnBlToTr>
                      <a:noFill/>
                    </a:lnBlToTr>
                    <a:solidFill>
                      <a:srgbClr val="F2F2F2"/>
                    </a:solidFill>
                  </a:tcPr>
                </a:tc>
                <a:tc>
                  <a:txBody>
                    <a:bodyPr/>
                    <a:lstStyle/>
                    <a:p>
                      <a:pPr marL="177800" marR="0" lvl="0" indent="-177800" algn="ctr" defTabSz="890588" rtl="0" eaLnBrk="1" fontAlgn="base" latinLnBrk="0" hangingPunct="1">
                        <a:lnSpc>
                          <a:spcPct val="100000"/>
                        </a:lnSpc>
                        <a:spcBef>
                          <a:spcPct val="30000"/>
                        </a:spcBef>
                        <a:spcAft>
                          <a:spcPct val="0"/>
                        </a:spcAft>
                        <a:buClr>
                          <a:srgbClr val="8FBF30"/>
                        </a:buClr>
                        <a:buSzTx/>
                        <a:buFontTx/>
                        <a:buNone/>
                        <a:tabLst>
                          <a:tab pos="6985000" algn="l"/>
                          <a:tab pos="7185025" algn="l"/>
                          <a:tab pos="7837488" algn="l"/>
                        </a:tabLst>
                      </a:pPr>
                      <a:r>
                        <a:rPr kumimoji="0" lang="en-US" sz="1200" b="1" i="0" u="none" strike="noStrike" cap="none" normalizeH="0" baseline="0" dirty="0">
                          <a:ln>
                            <a:noFill/>
                          </a:ln>
                          <a:solidFill>
                            <a:srgbClr val="10100F"/>
                          </a:solidFill>
                          <a:effectLst/>
                          <a:latin typeface="Calibri" pitchFamily="34" charset="0"/>
                          <a:cs typeface="Arial" charset="0"/>
                        </a:rPr>
                        <a:t>100</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C1516"/>
                      </a:solidFill>
                      <a:prstDash val="solid"/>
                      <a:round/>
                      <a:headEnd type="none" w="med" len="med"/>
                      <a:tailEnd type="none" w="med" len="med"/>
                    </a:lnT>
                    <a:lnB w="12700" cap="flat" cmpd="sng" algn="ctr">
                      <a:solidFill>
                        <a:srgbClr val="0C1516"/>
                      </a:solidFill>
                      <a:prstDash val="solid"/>
                      <a:round/>
                      <a:headEnd type="none" w="med" len="med"/>
                      <a:tailEnd type="none" w="med" len="med"/>
                    </a:lnB>
                    <a:lnTlToBr>
                      <a:noFill/>
                    </a:lnTlToBr>
                    <a:lnBlToTr>
                      <a:noFill/>
                    </a:lnBlToTr>
                    <a:solidFill>
                      <a:srgbClr val="F2F2F2"/>
                    </a:solidFill>
                  </a:tcPr>
                </a:tc>
                <a:tc>
                  <a:txBody>
                    <a:bodyPr/>
                    <a:lstStyle/>
                    <a:p>
                      <a:pPr marL="177800" marR="0" lvl="0" indent="-177800" algn="ctr" defTabSz="890588" rtl="0" eaLnBrk="1" fontAlgn="base" latinLnBrk="0" hangingPunct="1">
                        <a:lnSpc>
                          <a:spcPct val="100000"/>
                        </a:lnSpc>
                        <a:spcBef>
                          <a:spcPct val="30000"/>
                        </a:spcBef>
                        <a:spcAft>
                          <a:spcPct val="0"/>
                        </a:spcAft>
                        <a:buClr>
                          <a:srgbClr val="8FBF30"/>
                        </a:buClr>
                        <a:buSzTx/>
                        <a:buFontTx/>
                        <a:buNone/>
                        <a:tabLst>
                          <a:tab pos="6985000" algn="l"/>
                          <a:tab pos="7185025" algn="l"/>
                          <a:tab pos="7837488" algn="l"/>
                        </a:tabLst>
                      </a:pPr>
                      <a:r>
                        <a:rPr kumimoji="0" lang="en-US" sz="1200" b="1" i="0" u="none" strike="noStrike" cap="none" normalizeH="0" baseline="0" dirty="0">
                          <a:ln>
                            <a:noFill/>
                          </a:ln>
                          <a:solidFill>
                            <a:srgbClr val="10100F"/>
                          </a:solidFill>
                          <a:effectLst/>
                          <a:latin typeface="Calibri" pitchFamily="34" charset="0"/>
                          <a:cs typeface="Arial" charset="0"/>
                        </a:rPr>
                        <a:t>YES</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C1516"/>
                      </a:solidFill>
                      <a:prstDash val="solid"/>
                      <a:round/>
                      <a:headEnd type="none" w="med" len="med"/>
                      <a:tailEnd type="none" w="med" len="med"/>
                    </a:lnT>
                    <a:lnB w="12700" cap="flat" cmpd="sng" algn="ctr">
                      <a:solidFill>
                        <a:srgbClr val="0C1516"/>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r h="328613">
                <a:tc>
                  <a:txBody>
                    <a:bodyPr/>
                    <a:lstStyle/>
                    <a:p>
                      <a:pPr marL="177800" marR="0" lvl="0" indent="-177800" algn="ctr" defTabSz="890588" rtl="0" eaLnBrk="1" fontAlgn="base" latinLnBrk="0" hangingPunct="1">
                        <a:lnSpc>
                          <a:spcPct val="100000"/>
                        </a:lnSpc>
                        <a:spcBef>
                          <a:spcPct val="30000"/>
                        </a:spcBef>
                        <a:spcAft>
                          <a:spcPct val="0"/>
                        </a:spcAft>
                        <a:buClr>
                          <a:srgbClr val="8FBF30"/>
                        </a:buClr>
                        <a:buSzTx/>
                        <a:buFontTx/>
                        <a:buNone/>
                        <a:tabLst>
                          <a:tab pos="6985000" algn="l"/>
                          <a:tab pos="7185025" algn="l"/>
                          <a:tab pos="7837488" algn="l"/>
                        </a:tabLst>
                      </a:pPr>
                      <a:r>
                        <a:rPr kumimoji="0" lang="en-US" sz="1200" b="1" i="0" u="none" strike="noStrike" cap="none" normalizeH="0" baseline="0" dirty="0">
                          <a:ln>
                            <a:noFill/>
                          </a:ln>
                          <a:solidFill>
                            <a:srgbClr val="10100F"/>
                          </a:solidFill>
                          <a:effectLst/>
                          <a:latin typeface="Calibri" pitchFamily="34" charset="0"/>
                          <a:cs typeface="Arial" charset="0"/>
                        </a:rPr>
                        <a:t>400</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C1516"/>
                      </a:solidFill>
                      <a:prstDash val="solid"/>
                      <a:round/>
                      <a:headEnd type="none" w="med" len="med"/>
                      <a:tailEnd type="none" w="med" len="med"/>
                    </a:lnT>
                    <a:lnB w="12700" cap="flat" cmpd="sng" algn="ctr">
                      <a:solidFill>
                        <a:srgbClr val="0C1516"/>
                      </a:solidFill>
                      <a:prstDash val="solid"/>
                      <a:round/>
                      <a:headEnd type="none" w="med" len="med"/>
                      <a:tailEnd type="none" w="med" len="med"/>
                    </a:lnB>
                    <a:lnTlToBr>
                      <a:noFill/>
                    </a:lnTlToBr>
                    <a:lnBlToTr>
                      <a:noFill/>
                    </a:lnBlToTr>
                    <a:solidFill>
                      <a:srgbClr val="F2F2F2"/>
                    </a:solidFill>
                  </a:tcPr>
                </a:tc>
                <a:tc>
                  <a:txBody>
                    <a:bodyPr/>
                    <a:lstStyle/>
                    <a:p>
                      <a:pPr marL="177800" marR="0" lvl="0" indent="-177800" algn="ctr" defTabSz="890588" rtl="0" eaLnBrk="1" fontAlgn="base" latinLnBrk="0" hangingPunct="1">
                        <a:lnSpc>
                          <a:spcPct val="100000"/>
                        </a:lnSpc>
                        <a:spcBef>
                          <a:spcPct val="30000"/>
                        </a:spcBef>
                        <a:spcAft>
                          <a:spcPct val="0"/>
                        </a:spcAft>
                        <a:buClr>
                          <a:srgbClr val="8FBF30"/>
                        </a:buClr>
                        <a:buSzTx/>
                        <a:buFontTx/>
                        <a:buNone/>
                        <a:tabLst>
                          <a:tab pos="6985000" algn="l"/>
                          <a:tab pos="7185025" algn="l"/>
                          <a:tab pos="7837488" algn="l"/>
                        </a:tabLst>
                      </a:pPr>
                      <a:r>
                        <a:rPr kumimoji="0" lang="en-US" sz="1200" b="1" i="0" u="none" strike="noStrike" cap="none" normalizeH="0" baseline="0" dirty="0">
                          <a:ln>
                            <a:noFill/>
                          </a:ln>
                          <a:solidFill>
                            <a:srgbClr val="10100F"/>
                          </a:solidFill>
                          <a:effectLst/>
                          <a:latin typeface="Calibri" pitchFamily="34" charset="0"/>
                          <a:cs typeface="Arial" charset="0"/>
                        </a:rPr>
                        <a:t>200</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C1516"/>
                      </a:solidFill>
                      <a:prstDash val="solid"/>
                      <a:round/>
                      <a:headEnd type="none" w="med" len="med"/>
                      <a:tailEnd type="none" w="med" len="med"/>
                    </a:lnT>
                    <a:lnB w="12700" cap="flat" cmpd="sng" algn="ctr">
                      <a:solidFill>
                        <a:srgbClr val="0C1516"/>
                      </a:solidFill>
                      <a:prstDash val="solid"/>
                      <a:round/>
                      <a:headEnd type="none" w="med" len="med"/>
                      <a:tailEnd type="none" w="med" len="med"/>
                    </a:lnB>
                    <a:lnTlToBr>
                      <a:noFill/>
                    </a:lnTlToBr>
                    <a:lnBlToTr>
                      <a:noFill/>
                    </a:lnBlToTr>
                    <a:solidFill>
                      <a:srgbClr val="F2F2F2"/>
                    </a:solidFill>
                  </a:tcPr>
                </a:tc>
                <a:tc>
                  <a:txBody>
                    <a:bodyPr/>
                    <a:lstStyle/>
                    <a:p>
                      <a:pPr marL="177800" marR="0" lvl="0" indent="-177800" algn="ctr" defTabSz="890588" rtl="0" eaLnBrk="1" fontAlgn="base" latinLnBrk="0" hangingPunct="1">
                        <a:lnSpc>
                          <a:spcPct val="100000"/>
                        </a:lnSpc>
                        <a:spcBef>
                          <a:spcPct val="30000"/>
                        </a:spcBef>
                        <a:spcAft>
                          <a:spcPct val="0"/>
                        </a:spcAft>
                        <a:buClr>
                          <a:srgbClr val="8FBF30"/>
                        </a:buClr>
                        <a:buSzTx/>
                        <a:buFontTx/>
                        <a:buNone/>
                        <a:tabLst>
                          <a:tab pos="6985000" algn="l"/>
                          <a:tab pos="7185025" algn="l"/>
                          <a:tab pos="7837488" algn="l"/>
                        </a:tabLst>
                      </a:pPr>
                      <a:r>
                        <a:rPr kumimoji="0" lang="en-US" sz="1200" b="1" i="0" u="none" strike="noStrike" cap="none" normalizeH="0" baseline="0" dirty="0">
                          <a:ln>
                            <a:noFill/>
                          </a:ln>
                          <a:solidFill>
                            <a:srgbClr val="10100F"/>
                          </a:solidFill>
                          <a:effectLst/>
                          <a:latin typeface="Calibri" pitchFamily="34" charset="0"/>
                          <a:cs typeface="Arial" charset="0"/>
                        </a:rPr>
                        <a:t>YES</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C1516"/>
                      </a:solidFill>
                      <a:prstDash val="solid"/>
                      <a:round/>
                      <a:headEnd type="none" w="med" len="med"/>
                      <a:tailEnd type="none" w="med" len="med"/>
                    </a:lnT>
                    <a:lnB w="12700" cap="flat" cmpd="sng" algn="ctr">
                      <a:solidFill>
                        <a:srgbClr val="0C1516"/>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4"/>
                  </a:ext>
                </a:extLst>
              </a:tr>
            </a:tbl>
          </a:graphicData>
        </a:graphic>
      </p:graphicFrame>
      <p:sp>
        <p:nvSpPr>
          <p:cNvPr id="30" name="Text Box 6"/>
          <p:cNvSpPr txBox="1">
            <a:spLocks noChangeArrowheads="1"/>
          </p:cNvSpPr>
          <p:nvPr/>
        </p:nvSpPr>
        <p:spPr bwMode="gray">
          <a:xfrm>
            <a:off x="4306888" y="3673475"/>
            <a:ext cx="1319212" cy="183127"/>
          </a:xfrm>
          <a:prstGeom prst="rect">
            <a:avLst/>
          </a:prstGeom>
          <a:noFill/>
          <a:ln w="12700">
            <a:noFill/>
            <a:miter lim="800000"/>
            <a:headEnd/>
            <a:tailEnd/>
          </a:ln>
        </p:spPr>
        <p:txBody>
          <a:bodyPr lIns="0" tIns="0" rIns="0" bIns="0">
            <a:spAutoFit/>
          </a:bodyPr>
          <a:lstStyle/>
          <a:p>
            <a:pPr eaLnBrk="0" hangingPunct="0">
              <a:lnSpc>
                <a:spcPct val="85000"/>
              </a:lnSpc>
            </a:pPr>
            <a:r>
              <a:rPr lang="en-US" sz="1400" b="1" dirty="0">
                <a:solidFill>
                  <a:srgbClr val="000000"/>
                </a:solidFill>
                <a:latin typeface="Calibri" pitchFamily="34" charset="0"/>
              </a:rPr>
              <a:t>Fabric Switch</a:t>
            </a:r>
          </a:p>
        </p:txBody>
      </p:sp>
      <p:cxnSp>
        <p:nvCxnSpPr>
          <p:cNvPr id="31" name="Straight Connector 11"/>
          <p:cNvCxnSpPr>
            <a:cxnSpLocks noChangeShapeType="1"/>
          </p:cNvCxnSpPr>
          <p:nvPr/>
        </p:nvCxnSpPr>
        <p:spPr bwMode="auto">
          <a:xfrm rot="16200000" flipH="1">
            <a:off x="2982119" y="3861594"/>
            <a:ext cx="1870075" cy="1312863"/>
          </a:xfrm>
          <a:prstGeom prst="line">
            <a:avLst/>
          </a:prstGeom>
          <a:noFill/>
          <a:ln w="28575" algn="ctr">
            <a:solidFill>
              <a:srgbClr val="2C95DD"/>
            </a:solidFill>
            <a:round/>
            <a:headEnd/>
            <a:tailEnd/>
          </a:ln>
        </p:spPr>
      </p:cxnSp>
      <p:cxnSp>
        <p:nvCxnSpPr>
          <p:cNvPr id="32" name="Straight Connector 13"/>
          <p:cNvCxnSpPr>
            <a:cxnSpLocks noChangeShapeType="1"/>
          </p:cNvCxnSpPr>
          <p:nvPr/>
        </p:nvCxnSpPr>
        <p:spPr bwMode="auto">
          <a:xfrm rot="10800000" flipV="1">
            <a:off x="1974850" y="3463925"/>
            <a:ext cx="1606550" cy="3175"/>
          </a:xfrm>
          <a:prstGeom prst="line">
            <a:avLst/>
          </a:prstGeom>
          <a:noFill/>
          <a:ln w="28575" algn="ctr">
            <a:solidFill>
              <a:srgbClr val="2C95DD"/>
            </a:solidFill>
            <a:round/>
            <a:headEnd/>
            <a:tailEnd/>
          </a:ln>
        </p:spPr>
      </p:cxnSp>
      <p:cxnSp>
        <p:nvCxnSpPr>
          <p:cNvPr id="33" name="Straight Arrow Connector 20"/>
          <p:cNvCxnSpPr>
            <a:cxnSpLocks noChangeShapeType="1"/>
          </p:cNvCxnSpPr>
          <p:nvPr/>
        </p:nvCxnSpPr>
        <p:spPr bwMode="auto">
          <a:xfrm rot="16200000" flipH="1">
            <a:off x="2427288" y="3303588"/>
            <a:ext cx="314325" cy="3175"/>
          </a:xfrm>
          <a:prstGeom prst="straightConnector1">
            <a:avLst/>
          </a:prstGeom>
          <a:noFill/>
          <a:ln w="38100" algn="ctr">
            <a:solidFill>
              <a:srgbClr val="000000"/>
            </a:solidFill>
            <a:round/>
            <a:headEnd/>
            <a:tailEnd type="triangle" w="med" len="med"/>
          </a:ln>
        </p:spPr>
      </p:cxnSp>
      <p:cxnSp>
        <p:nvCxnSpPr>
          <p:cNvPr id="34" name="Straight Arrow Connector 20"/>
          <p:cNvCxnSpPr>
            <a:cxnSpLocks noChangeShapeType="1"/>
            <a:stCxn id="41" idx="1"/>
          </p:cNvCxnSpPr>
          <p:nvPr/>
        </p:nvCxnSpPr>
        <p:spPr bwMode="auto">
          <a:xfrm flipH="1">
            <a:off x="4160838" y="4492625"/>
            <a:ext cx="247650" cy="357188"/>
          </a:xfrm>
          <a:prstGeom prst="straightConnector1">
            <a:avLst/>
          </a:prstGeom>
          <a:noFill/>
          <a:ln w="38100" algn="ctr">
            <a:solidFill>
              <a:srgbClr val="000000"/>
            </a:solidFill>
            <a:round/>
            <a:headEnd/>
            <a:tailEnd type="triangle" w="med" len="med"/>
          </a:ln>
        </p:spPr>
      </p:cxnSp>
      <p:sp>
        <p:nvSpPr>
          <p:cNvPr id="35" name="Text Box 6"/>
          <p:cNvSpPr txBox="1">
            <a:spLocks noChangeArrowheads="1"/>
          </p:cNvSpPr>
          <p:nvPr/>
        </p:nvSpPr>
        <p:spPr bwMode="gray">
          <a:xfrm>
            <a:off x="664464" y="3048000"/>
            <a:ext cx="859536" cy="627864"/>
          </a:xfrm>
          <a:prstGeom prst="rect">
            <a:avLst/>
          </a:prstGeom>
          <a:noFill/>
          <a:ln w="12700">
            <a:noFill/>
            <a:miter lim="800000"/>
            <a:headEnd/>
            <a:tailEnd/>
          </a:ln>
        </p:spPr>
        <p:txBody>
          <a:bodyPr wrap="square" lIns="0" tIns="0" rIns="0" bIns="0">
            <a:spAutoFit/>
          </a:bodyPr>
          <a:lstStyle/>
          <a:p>
            <a:pPr eaLnBrk="0" hangingPunct="0">
              <a:lnSpc>
                <a:spcPct val="85000"/>
              </a:lnSpc>
            </a:pPr>
            <a:r>
              <a:rPr lang="en-US" sz="1600" b="1" dirty="0">
                <a:solidFill>
                  <a:srgbClr val="000000"/>
                </a:solidFill>
                <a:latin typeface="Calibri" pitchFamily="34" charset="0"/>
              </a:rPr>
              <a:t>Physical server with CNA</a:t>
            </a:r>
          </a:p>
        </p:txBody>
      </p:sp>
      <p:sp>
        <p:nvSpPr>
          <p:cNvPr id="36" name="Text Box 6"/>
          <p:cNvSpPr txBox="1">
            <a:spLocks noChangeArrowheads="1"/>
          </p:cNvSpPr>
          <p:nvPr/>
        </p:nvSpPr>
        <p:spPr bwMode="gray">
          <a:xfrm>
            <a:off x="4057650" y="5753100"/>
            <a:ext cx="1368425" cy="183127"/>
          </a:xfrm>
          <a:prstGeom prst="rect">
            <a:avLst/>
          </a:prstGeom>
          <a:noFill/>
          <a:ln w="12700">
            <a:noFill/>
            <a:miter lim="800000"/>
            <a:headEnd/>
            <a:tailEnd/>
          </a:ln>
        </p:spPr>
        <p:txBody>
          <a:bodyPr lIns="0" tIns="0" rIns="0" bIns="0">
            <a:spAutoFit/>
          </a:bodyPr>
          <a:lstStyle/>
          <a:p>
            <a:pPr eaLnBrk="0" hangingPunct="0">
              <a:lnSpc>
                <a:spcPct val="85000"/>
              </a:lnSpc>
            </a:pPr>
            <a:r>
              <a:rPr lang="en-US" sz="1400" b="1" dirty="0">
                <a:solidFill>
                  <a:srgbClr val="000000"/>
                </a:solidFill>
                <a:latin typeface="Calibri" pitchFamily="34" charset="0"/>
              </a:rPr>
              <a:t>Ethernet Switch</a:t>
            </a:r>
          </a:p>
        </p:txBody>
      </p:sp>
      <p:sp>
        <p:nvSpPr>
          <p:cNvPr id="37" name="Text Box 6"/>
          <p:cNvSpPr txBox="1">
            <a:spLocks noChangeArrowheads="1"/>
          </p:cNvSpPr>
          <p:nvPr/>
        </p:nvSpPr>
        <p:spPr bwMode="gray">
          <a:xfrm>
            <a:off x="2616200" y="3673475"/>
            <a:ext cx="1158875" cy="183127"/>
          </a:xfrm>
          <a:prstGeom prst="rect">
            <a:avLst/>
          </a:prstGeom>
          <a:noFill/>
          <a:ln w="12700">
            <a:noFill/>
            <a:miter lim="800000"/>
            <a:headEnd/>
            <a:tailEnd/>
          </a:ln>
        </p:spPr>
        <p:txBody>
          <a:bodyPr lIns="0" tIns="0" rIns="0" bIns="0">
            <a:spAutoFit/>
          </a:bodyPr>
          <a:lstStyle/>
          <a:p>
            <a:pPr eaLnBrk="0" hangingPunct="0">
              <a:lnSpc>
                <a:spcPct val="85000"/>
              </a:lnSpc>
            </a:pPr>
            <a:r>
              <a:rPr lang="en-US" sz="1400" b="1" dirty="0">
                <a:solidFill>
                  <a:srgbClr val="000000"/>
                </a:solidFill>
                <a:latin typeface="Calibri" pitchFamily="34" charset="0"/>
              </a:rPr>
              <a:t>FCoE Switch</a:t>
            </a:r>
          </a:p>
        </p:txBody>
      </p:sp>
      <p:pic>
        <p:nvPicPr>
          <p:cNvPr id="38" name="Picture 22" descr="Tape Array_Tall.png"/>
          <p:cNvPicPr>
            <a:picLocks noChangeAspect="1"/>
          </p:cNvPicPr>
          <p:nvPr/>
        </p:nvPicPr>
        <p:blipFill>
          <a:blip r:embed="rId3" cstate="print"/>
          <a:srcRect/>
          <a:stretch>
            <a:fillRect/>
          </a:stretch>
        </p:blipFill>
        <p:spPr bwMode="auto">
          <a:xfrm>
            <a:off x="1549400" y="2900363"/>
            <a:ext cx="534988" cy="1141412"/>
          </a:xfrm>
          <a:prstGeom prst="rect">
            <a:avLst/>
          </a:prstGeom>
          <a:noFill/>
          <a:ln w="9525">
            <a:noFill/>
            <a:miter lim="800000"/>
            <a:headEnd/>
            <a:tailEnd/>
          </a:ln>
        </p:spPr>
      </p:pic>
      <p:sp>
        <p:nvSpPr>
          <p:cNvPr id="40" name="Text Box 69"/>
          <p:cNvSpPr txBox="1">
            <a:spLocks noChangeArrowheads="1"/>
          </p:cNvSpPr>
          <p:nvPr/>
        </p:nvSpPr>
        <p:spPr bwMode="auto">
          <a:xfrm>
            <a:off x="2209800" y="2533650"/>
            <a:ext cx="1728358" cy="584775"/>
          </a:xfrm>
          <a:prstGeom prst="rect">
            <a:avLst/>
          </a:prstGeom>
          <a:noFill/>
          <a:ln w="22225">
            <a:solidFill>
              <a:schemeClr val="tx1"/>
            </a:solidFill>
            <a:miter lim="800000"/>
            <a:headEnd/>
            <a:tailEnd/>
          </a:ln>
        </p:spPr>
        <p:txBody>
          <a:bodyPr wrap="none">
            <a:spAutoFit/>
          </a:bodyPr>
          <a:lstStyle/>
          <a:p>
            <a:r>
              <a:rPr lang="en-US" sz="1600" dirty="0">
                <a:latin typeface="Calibri" pitchFamily="34" charset="0"/>
              </a:rPr>
              <a:t>VLAN Trunk</a:t>
            </a:r>
          </a:p>
          <a:p>
            <a:r>
              <a:rPr lang="en-US" sz="1600" dirty="0">
                <a:latin typeface="Calibri" pitchFamily="34" charset="0"/>
              </a:rPr>
              <a:t>100, 200, 300, 400</a:t>
            </a:r>
          </a:p>
        </p:txBody>
      </p:sp>
      <p:sp>
        <p:nvSpPr>
          <p:cNvPr id="41" name="Text Box 70"/>
          <p:cNvSpPr txBox="1">
            <a:spLocks noChangeArrowheads="1"/>
          </p:cNvSpPr>
          <p:nvPr/>
        </p:nvSpPr>
        <p:spPr bwMode="auto">
          <a:xfrm>
            <a:off x="4419600" y="4191000"/>
            <a:ext cx="1177925" cy="603250"/>
          </a:xfrm>
          <a:prstGeom prst="rect">
            <a:avLst/>
          </a:prstGeom>
          <a:noFill/>
          <a:ln w="22225">
            <a:solidFill>
              <a:schemeClr val="tx1"/>
            </a:solidFill>
            <a:miter lim="800000"/>
            <a:headEnd/>
            <a:tailEnd/>
          </a:ln>
        </p:spPr>
        <p:txBody>
          <a:bodyPr wrap="none">
            <a:spAutoFit/>
          </a:bodyPr>
          <a:lstStyle/>
          <a:p>
            <a:r>
              <a:rPr lang="en-US" sz="1600" dirty="0">
                <a:latin typeface="Calibri" pitchFamily="34" charset="0"/>
              </a:rPr>
              <a:t>VLAN Trunk</a:t>
            </a:r>
          </a:p>
          <a:p>
            <a:r>
              <a:rPr lang="en-US" sz="1600" dirty="0">
                <a:latin typeface="Calibri" pitchFamily="34" charset="0"/>
              </a:rPr>
              <a:t>100,200</a:t>
            </a:r>
          </a:p>
        </p:txBody>
      </p:sp>
      <p:cxnSp>
        <p:nvCxnSpPr>
          <p:cNvPr id="42" name="Straight Connector 13"/>
          <p:cNvCxnSpPr>
            <a:cxnSpLocks noChangeShapeType="1"/>
          </p:cNvCxnSpPr>
          <p:nvPr/>
        </p:nvCxnSpPr>
        <p:spPr bwMode="auto">
          <a:xfrm rot="10800000" flipV="1">
            <a:off x="3194050" y="3505200"/>
            <a:ext cx="1606550" cy="3175"/>
          </a:xfrm>
          <a:prstGeom prst="line">
            <a:avLst/>
          </a:prstGeom>
          <a:noFill/>
          <a:ln w="28575" algn="ctr">
            <a:solidFill>
              <a:srgbClr val="FF9900">
                <a:alpha val="87000"/>
              </a:srgbClr>
            </a:solidFill>
            <a:round/>
            <a:headEnd/>
            <a:tailEnd/>
          </a:ln>
        </p:spPr>
      </p:cxnSp>
      <p:pic>
        <p:nvPicPr>
          <p:cNvPr id="43" name="Picture 24" descr="FC Switch.png"/>
          <p:cNvPicPr>
            <a:picLocks noChangeAspect="1"/>
          </p:cNvPicPr>
          <p:nvPr/>
        </p:nvPicPr>
        <p:blipFill>
          <a:blip r:embed="rId4" cstate="print"/>
          <a:srcRect/>
          <a:stretch>
            <a:fillRect/>
          </a:stretch>
        </p:blipFill>
        <p:spPr bwMode="auto">
          <a:xfrm>
            <a:off x="4411663" y="3149600"/>
            <a:ext cx="922337" cy="477838"/>
          </a:xfrm>
          <a:prstGeom prst="rect">
            <a:avLst/>
          </a:prstGeom>
          <a:noFill/>
          <a:ln w="9525">
            <a:noFill/>
            <a:miter lim="800000"/>
            <a:headEnd/>
            <a:tailEnd/>
          </a:ln>
        </p:spPr>
      </p:pic>
      <p:pic>
        <p:nvPicPr>
          <p:cNvPr id="44" name="Picture 23" descr="FCoE Switch.png"/>
          <p:cNvPicPr>
            <a:picLocks noChangeAspect="1"/>
          </p:cNvPicPr>
          <p:nvPr/>
        </p:nvPicPr>
        <p:blipFill>
          <a:blip r:embed="rId5" cstate="print"/>
          <a:srcRect/>
          <a:stretch>
            <a:fillRect/>
          </a:stretch>
        </p:blipFill>
        <p:spPr bwMode="auto">
          <a:xfrm>
            <a:off x="2797175" y="3141663"/>
            <a:ext cx="927100" cy="485775"/>
          </a:xfrm>
          <a:prstGeom prst="rect">
            <a:avLst/>
          </a:prstGeom>
          <a:noFill/>
          <a:ln w="9525">
            <a:noFill/>
            <a:miter lim="800000"/>
            <a:headEnd/>
            <a:tailEnd/>
          </a:ln>
        </p:spPr>
      </p:pic>
      <p:sp>
        <p:nvSpPr>
          <p:cNvPr id="25" name="Right Arrow 24"/>
          <p:cNvSpPr/>
          <p:nvPr/>
        </p:nvSpPr>
        <p:spPr>
          <a:xfrm rot="10800000">
            <a:off x="5410200" y="3325908"/>
            <a:ext cx="762000" cy="295834"/>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p:cNvSpPr/>
          <p:nvPr/>
        </p:nvSpPr>
        <p:spPr>
          <a:xfrm rot="10800000">
            <a:off x="5428130" y="5365378"/>
            <a:ext cx="762000" cy="295834"/>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Picture 22" descr="IP Switch Icon.png"/>
          <p:cNvPicPr>
            <a:picLocks noChangeAspect="1"/>
          </p:cNvPicPr>
          <p:nvPr/>
        </p:nvPicPr>
        <p:blipFill>
          <a:blip r:embed="rId6" cstate="print"/>
          <a:srcRect/>
          <a:stretch>
            <a:fillRect/>
          </a:stretch>
        </p:blipFill>
        <p:spPr bwMode="auto">
          <a:xfrm>
            <a:off x="4343400" y="5105400"/>
            <a:ext cx="870018" cy="552450"/>
          </a:xfrm>
          <a:prstGeom prst="rect">
            <a:avLst/>
          </a:prstGeom>
          <a:noFill/>
          <a:ln w="9525">
            <a:noFill/>
            <a:miter lim="800000"/>
            <a:headEnd/>
            <a:tailEnd/>
          </a:ln>
        </p:spPr>
      </p:pic>
      <p:sp>
        <p:nvSpPr>
          <p:cNvPr id="45" name="Footer Placeholder 7"/>
          <p:cNvSpPr>
            <a:spLocks noGrp="1"/>
          </p:cNvSpPr>
          <p:nvPr>
            <p:ph type="ftr" sz="quarter" idx="10"/>
          </p:nvPr>
        </p:nvSpPr>
        <p:spPr>
          <a:xfrm>
            <a:off x="4419600" y="6629400"/>
            <a:ext cx="4191000" cy="228600"/>
          </a:xfrm>
        </p:spPr>
        <p:txBody>
          <a:bodyPr/>
          <a:lstStyle/>
          <a:p>
            <a:pPr>
              <a:defRPr/>
            </a:pPr>
            <a:r>
              <a:rPr lang="en-US" dirty="0"/>
              <a:t>Virtualized Data Center – Networking</a:t>
            </a:r>
          </a:p>
        </p:txBody>
      </p:sp>
      <p:sp>
        <p:nvSpPr>
          <p:cNvPr id="47" name="Slide Number Placeholder 4"/>
          <p:cNvSpPr>
            <a:spLocks noGrp="1"/>
          </p:cNvSpPr>
          <p:nvPr>
            <p:ph type="sldNum" sz="quarter" idx="4294967295"/>
          </p:nvPr>
        </p:nvSpPr>
        <p:spPr>
          <a:xfrm>
            <a:off x="8686800" y="6629400"/>
            <a:ext cx="457200" cy="228600"/>
          </a:xfrm>
          <a:prstGeom prst="rect">
            <a:avLst/>
          </a:prstGeom>
        </p:spPr>
        <p:txBody>
          <a:bodyPr anchor="b"/>
          <a:lstStyle/>
          <a:p>
            <a:pPr algn="r">
              <a:defRPr/>
            </a:pPr>
            <a:fld id="{C1314293-9A8B-4ACA-B212-D2D19BB5553B}" type="slidenum">
              <a:rPr lang="en-US" sz="1000">
                <a:solidFill>
                  <a:schemeClr val="tx1">
                    <a:lumMod val="75000"/>
                    <a:lumOff val="25000"/>
                  </a:schemeClr>
                </a:solidFill>
                <a:latin typeface="Calibri" pitchFamily="34" charset="0"/>
              </a:rPr>
              <a:pPr algn="r">
                <a:defRPr/>
              </a:pPr>
              <a:t>23</a:t>
            </a:fld>
            <a:endParaRPr lang="en-US" sz="1000" dirty="0">
              <a:solidFill>
                <a:schemeClr val="tx1">
                  <a:lumMod val="75000"/>
                  <a:lumOff val="25000"/>
                </a:schemeClr>
              </a:solidFill>
              <a:latin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Virtualization</a:t>
            </a:r>
          </a:p>
        </p:txBody>
      </p:sp>
      <p:sp>
        <p:nvSpPr>
          <p:cNvPr id="11" name="Rectangle 10"/>
          <p:cNvSpPr/>
          <p:nvPr/>
        </p:nvSpPr>
        <p:spPr>
          <a:xfrm>
            <a:off x="457200" y="1143000"/>
            <a:ext cx="8364180" cy="1203440"/>
          </a:xfrm>
          <a:prstGeom prst="rect">
            <a:avLst/>
          </a:prstGeom>
          <a:solidFill>
            <a:schemeClr val="bg1">
              <a:lumMod val="95000"/>
            </a:schemeClr>
          </a:solidFill>
          <a:ln>
            <a:solidFill>
              <a:srgbClr val="00B05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7330" tIns="229108" rIns="297330" bIns="113792" numCol="1" spcCol="1270" anchor="ctr" anchorCtr="0">
            <a:noAutofit/>
          </a:bodyPr>
          <a:lstStyle/>
          <a:p>
            <a:r>
              <a:rPr lang="en-US" sz="2000" dirty="0">
                <a:solidFill>
                  <a:schemeClr val="tx1"/>
                </a:solidFill>
                <a:latin typeface="Calibri" pitchFamily="34" charset="0"/>
              </a:rPr>
              <a:t>It is a process of logically segmenting or grouping physical network(s) and making them operate as single or multiple independent network(s) called “Virtual Network(s)”. </a:t>
            </a:r>
            <a:endParaRPr lang="en-US" sz="2000" b="0" dirty="0">
              <a:solidFill>
                <a:schemeClr val="tx1"/>
              </a:solidFill>
              <a:latin typeface="Calibri" pitchFamily="34" charset="0"/>
            </a:endParaRPr>
          </a:p>
        </p:txBody>
      </p:sp>
      <p:grpSp>
        <p:nvGrpSpPr>
          <p:cNvPr id="12" name="Group 68"/>
          <p:cNvGrpSpPr/>
          <p:nvPr/>
        </p:nvGrpSpPr>
        <p:grpSpPr>
          <a:xfrm>
            <a:off x="469184" y="990600"/>
            <a:ext cx="8001716" cy="1555395"/>
            <a:chOff x="448784" y="879857"/>
            <a:chExt cx="4255580" cy="935295"/>
          </a:xfrm>
        </p:grpSpPr>
        <p:sp>
          <p:nvSpPr>
            <p:cNvPr id="14" name="Rectangle 13"/>
            <p:cNvSpPr/>
            <p:nvPr/>
          </p:nvSpPr>
          <p:spPr>
            <a:xfrm>
              <a:off x="448784" y="977201"/>
              <a:ext cx="4255580" cy="83795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7330" tIns="229108" rIns="297330" bIns="113792" numCol="1" spcCol="1270" anchor="t" anchorCtr="0">
              <a:noAutofit/>
            </a:bodyPr>
            <a:lstStyle/>
            <a:p>
              <a:endParaRPr lang="en-US" sz="1800" b="0" dirty="0">
                <a:solidFill>
                  <a:schemeClr val="tx1"/>
                </a:solidFill>
                <a:latin typeface="Calibri" pitchFamily="34" charset="0"/>
              </a:endParaRPr>
            </a:p>
          </p:txBody>
        </p:sp>
        <p:sp>
          <p:nvSpPr>
            <p:cNvPr id="15" name="Rounded Rectangle 4"/>
            <p:cNvSpPr/>
            <p:nvPr/>
          </p:nvSpPr>
          <p:spPr>
            <a:xfrm>
              <a:off x="602892" y="879857"/>
              <a:ext cx="1167140" cy="175952"/>
            </a:xfrm>
            <a:prstGeom prst="rect">
              <a:avLst/>
            </a:prstGeom>
          </p:spPr>
          <p:style>
            <a:lnRef idx="0">
              <a:schemeClr val="accent3"/>
            </a:lnRef>
            <a:fillRef idx="3">
              <a:schemeClr val="accent3"/>
            </a:fillRef>
            <a:effectRef idx="3">
              <a:schemeClr val="accent3"/>
            </a:effectRef>
            <a:fontRef idx="minor">
              <a:schemeClr val="lt1"/>
            </a:fontRef>
          </p:style>
          <p:txBody>
            <a:bodyPr spcFirstLastPara="0" vert="horz" wrap="square" lIns="101362" tIns="0" rIns="101362" bIns="0" numCol="1" spcCol="1270" anchor="ctr" anchorCtr="0">
              <a:noAutofit/>
            </a:bodyPr>
            <a:lstStyle/>
            <a:p>
              <a:pPr lvl="0" algn="ctr" defTabSz="800100">
                <a:lnSpc>
                  <a:spcPct val="90000"/>
                </a:lnSpc>
                <a:spcAft>
                  <a:spcPct val="35000"/>
                </a:spcAft>
              </a:pPr>
              <a:r>
                <a:rPr lang="en-US" sz="1600" b="1" dirty="0">
                  <a:latin typeface="Calibri" pitchFamily="34" charset="0"/>
                </a:rPr>
                <a:t>Network Virtualization</a:t>
              </a:r>
              <a:endParaRPr lang="en-US" sz="1600" b="1" kern="1200" dirty="0">
                <a:latin typeface="Calibri" pitchFamily="34" charset="0"/>
              </a:endParaRPr>
            </a:p>
          </p:txBody>
        </p:sp>
      </p:grpSp>
      <p:sp>
        <p:nvSpPr>
          <p:cNvPr id="18" name="Content Placeholder 12"/>
          <p:cNvSpPr>
            <a:spLocks noGrp="1"/>
          </p:cNvSpPr>
          <p:nvPr>
            <p:ph idx="1"/>
          </p:nvPr>
        </p:nvSpPr>
        <p:spPr>
          <a:xfrm>
            <a:off x="304800" y="2743200"/>
            <a:ext cx="8382000" cy="3276600"/>
          </a:xfrm>
        </p:spPr>
        <p:txBody>
          <a:bodyPr/>
          <a:lstStyle/>
          <a:p>
            <a:r>
              <a:rPr lang="en-US" dirty="0"/>
              <a:t>Enables virtual networks to share network resources</a:t>
            </a:r>
          </a:p>
          <a:p>
            <a:r>
              <a:rPr lang="en-US" dirty="0"/>
              <a:t>Allows communication between nodes in a virtual network without routing of frames</a:t>
            </a:r>
          </a:p>
          <a:p>
            <a:r>
              <a:rPr lang="en-US" dirty="0"/>
              <a:t>Enforces routing for communication between virtual networks</a:t>
            </a:r>
          </a:p>
          <a:p>
            <a:r>
              <a:rPr lang="en-US" dirty="0"/>
              <a:t>Restricts  management traffic, including ‘Network Broadcast’, from propagating to other virtual network</a:t>
            </a:r>
          </a:p>
          <a:p>
            <a:r>
              <a:rPr lang="en-US" dirty="0"/>
              <a:t>Enables functional grouping of nodes in a virtual network </a:t>
            </a:r>
          </a:p>
        </p:txBody>
      </p:sp>
      <p:sp>
        <p:nvSpPr>
          <p:cNvPr id="10" name="Footer Placeholder 3"/>
          <p:cNvSpPr>
            <a:spLocks noGrp="1"/>
          </p:cNvSpPr>
          <p:nvPr>
            <p:ph type="ftr" sz="quarter" idx="10"/>
          </p:nvPr>
        </p:nvSpPr>
        <p:spPr>
          <a:xfrm>
            <a:off x="4419600" y="6629400"/>
            <a:ext cx="4191000" cy="228600"/>
          </a:xfrm>
        </p:spPr>
        <p:txBody>
          <a:bodyPr/>
          <a:lstStyle/>
          <a:p>
            <a:pPr>
              <a:defRPr/>
            </a:pPr>
            <a:r>
              <a:rPr lang="en-US" dirty="0"/>
              <a:t>Virtualized Data Center – Networking</a:t>
            </a:r>
          </a:p>
        </p:txBody>
      </p:sp>
      <p:sp>
        <p:nvSpPr>
          <p:cNvPr id="13" name="Slide Number Placeholder 4"/>
          <p:cNvSpPr>
            <a:spLocks noGrp="1"/>
          </p:cNvSpPr>
          <p:nvPr>
            <p:ph type="sldNum" sz="quarter" idx="11"/>
          </p:nvPr>
        </p:nvSpPr>
        <p:spPr>
          <a:xfrm>
            <a:off x="8686800" y="6629400"/>
            <a:ext cx="457200" cy="228600"/>
          </a:xfrm>
        </p:spPr>
        <p:txBody>
          <a:bodyPr/>
          <a:lstStyle/>
          <a:p>
            <a:pPr>
              <a:defRPr/>
            </a:pPr>
            <a:fld id="{5BA1DFFF-3F85-458B-986A-7762775E0CEF}" type="slidenum">
              <a:rPr lang="en-US" smtClean="0"/>
              <a:pPr>
                <a:defRPr/>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Virtualization in VDC</a:t>
            </a:r>
          </a:p>
        </p:txBody>
      </p:sp>
      <p:sp>
        <p:nvSpPr>
          <p:cNvPr id="18" name="Content Placeholder 12"/>
          <p:cNvSpPr>
            <a:spLocks noGrp="1"/>
          </p:cNvSpPr>
          <p:nvPr>
            <p:ph idx="1"/>
          </p:nvPr>
        </p:nvSpPr>
        <p:spPr>
          <a:xfrm>
            <a:off x="304800" y="914400"/>
            <a:ext cx="4038600" cy="762000"/>
          </a:xfrm>
        </p:spPr>
        <p:txBody>
          <a:bodyPr/>
          <a:lstStyle/>
          <a:p>
            <a:r>
              <a:rPr lang="en-US" dirty="0"/>
              <a:t>Involves virtualizing physical and VM networks</a:t>
            </a:r>
          </a:p>
        </p:txBody>
      </p:sp>
      <p:sp>
        <p:nvSpPr>
          <p:cNvPr id="60" name="Footer Placeholder 3"/>
          <p:cNvSpPr>
            <a:spLocks noGrp="1"/>
          </p:cNvSpPr>
          <p:nvPr>
            <p:ph type="ftr" sz="quarter" idx="10"/>
          </p:nvPr>
        </p:nvSpPr>
        <p:spPr>
          <a:xfrm>
            <a:off x="4419600" y="6629400"/>
            <a:ext cx="4191000" cy="228600"/>
          </a:xfrm>
        </p:spPr>
        <p:txBody>
          <a:bodyPr/>
          <a:lstStyle/>
          <a:p>
            <a:pPr>
              <a:defRPr/>
            </a:pPr>
            <a:r>
              <a:rPr lang="en-US" dirty="0"/>
              <a:t>Virtualized Data Center – Networking</a:t>
            </a:r>
          </a:p>
        </p:txBody>
      </p:sp>
      <p:sp>
        <p:nvSpPr>
          <p:cNvPr id="61" name="Slide Number Placeholder 4"/>
          <p:cNvSpPr>
            <a:spLocks noGrp="1"/>
          </p:cNvSpPr>
          <p:nvPr>
            <p:ph type="sldNum" sz="quarter" idx="11"/>
          </p:nvPr>
        </p:nvSpPr>
        <p:spPr>
          <a:xfrm>
            <a:off x="8686800" y="6629400"/>
            <a:ext cx="457200" cy="228600"/>
          </a:xfrm>
        </p:spPr>
        <p:txBody>
          <a:bodyPr/>
          <a:lstStyle/>
          <a:p>
            <a:pPr>
              <a:defRPr/>
            </a:pPr>
            <a:fld id="{5BA1DFFF-3F85-458B-986A-7762775E0CEF}" type="slidenum">
              <a:rPr lang="en-US" smtClean="0"/>
              <a:pPr>
                <a:defRPr/>
              </a:pPr>
              <a:t>4</a:t>
            </a:fld>
            <a:endParaRPr lang="en-US" dirty="0"/>
          </a:p>
        </p:txBody>
      </p:sp>
      <p:grpSp>
        <p:nvGrpSpPr>
          <p:cNvPr id="37" name="Group 36"/>
          <p:cNvGrpSpPr/>
          <p:nvPr/>
        </p:nvGrpSpPr>
        <p:grpSpPr>
          <a:xfrm>
            <a:off x="4471736" y="1195833"/>
            <a:ext cx="4554337" cy="4779847"/>
            <a:chOff x="4471736" y="1195833"/>
            <a:chExt cx="4554337" cy="4779847"/>
          </a:xfrm>
        </p:grpSpPr>
        <p:sp>
          <p:nvSpPr>
            <p:cNvPr id="106" name="Line 172"/>
            <p:cNvSpPr>
              <a:spLocks noChangeShapeType="1"/>
            </p:cNvSpPr>
            <p:nvPr/>
          </p:nvSpPr>
          <p:spPr bwMode="auto">
            <a:xfrm>
              <a:off x="5609227" y="4092088"/>
              <a:ext cx="426071" cy="0"/>
            </a:xfrm>
            <a:prstGeom prst="line">
              <a:avLst/>
            </a:prstGeom>
            <a:noFill/>
            <a:ln w="19050">
              <a:solidFill>
                <a:schemeClr val="tx1"/>
              </a:solidFill>
              <a:round/>
              <a:headEnd/>
              <a:tailEnd/>
            </a:ln>
          </p:spPr>
          <p:txBody>
            <a:bodyPr/>
            <a:lstStyle/>
            <a:p>
              <a:endParaRPr lang="en-US" dirty="0">
                <a:latin typeface="Calibri" pitchFamily="34" charset="0"/>
              </a:endParaRPr>
            </a:p>
          </p:txBody>
        </p:sp>
        <p:sp>
          <p:nvSpPr>
            <p:cNvPr id="107" name="Text Box 171"/>
            <p:cNvSpPr txBox="1">
              <a:spLocks noChangeArrowheads="1"/>
            </p:cNvSpPr>
            <p:nvPr/>
          </p:nvSpPr>
          <p:spPr bwMode="auto">
            <a:xfrm>
              <a:off x="7238607" y="5244640"/>
              <a:ext cx="1491248" cy="243785"/>
            </a:xfrm>
            <a:prstGeom prst="rect">
              <a:avLst/>
            </a:prstGeom>
            <a:noFill/>
            <a:ln w="9525">
              <a:noFill/>
              <a:miter lim="800000"/>
              <a:headEnd/>
              <a:tailEnd/>
            </a:ln>
          </p:spPr>
          <p:txBody>
            <a:bodyPr>
              <a:spAutoFit/>
            </a:bodyPr>
            <a:lstStyle/>
            <a:p>
              <a:pPr>
                <a:lnSpc>
                  <a:spcPct val="80000"/>
                </a:lnSpc>
                <a:spcBef>
                  <a:spcPct val="50000"/>
                </a:spcBef>
              </a:pPr>
              <a:r>
                <a:rPr lang="en-US" sz="1200" dirty="0">
                  <a:latin typeface="Calibri" pitchFamily="34" charset="0"/>
                </a:rPr>
                <a:t>PNIC – Physical NIC</a:t>
              </a:r>
            </a:p>
          </p:txBody>
        </p:sp>
        <p:grpSp>
          <p:nvGrpSpPr>
            <p:cNvPr id="109" name="Group 170"/>
            <p:cNvGrpSpPr>
              <a:grpSpLocks/>
            </p:cNvGrpSpPr>
            <p:nvPr/>
          </p:nvGrpSpPr>
          <p:grpSpPr bwMode="auto">
            <a:xfrm>
              <a:off x="6242415" y="4796587"/>
              <a:ext cx="1065177" cy="1179093"/>
              <a:chOff x="4048" y="3091"/>
              <a:chExt cx="720" cy="797"/>
            </a:xfrm>
          </p:grpSpPr>
          <p:pic>
            <p:nvPicPr>
              <p:cNvPr id="214" name="Picture 12" descr="Storage Array_Tall.png"/>
              <p:cNvPicPr>
                <a:picLocks noChangeAspect="1"/>
              </p:cNvPicPr>
              <p:nvPr/>
            </p:nvPicPr>
            <p:blipFill>
              <a:blip r:embed="rId3" cstate="print"/>
              <a:srcRect/>
              <a:stretch>
                <a:fillRect/>
              </a:stretch>
            </p:blipFill>
            <p:spPr bwMode="auto">
              <a:xfrm>
                <a:off x="4224" y="3091"/>
                <a:ext cx="293" cy="624"/>
              </a:xfrm>
              <a:prstGeom prst="rect">
                <a:avLst/>
              </a:prstGeom>
              <a:noFill/>
              <a:ln w="9525">
                <a:noFill/>
                <a:miter lim="800000"/>
                <a:headEnd/>
                <a:tailEnd/>
              </a:ln>
            </p:spPr>
          </p:pic>
          <p:sp>
            <p:nvSpPr>
              <p:cNvPr id="215" name="Text Box 161"/>
              <p:cNvSpPr txBox="1">
                <a:spLocks noChangeArrowheads="1"/>
              </p:cNvSpPr>
              <p:nvPr/>
            </p:nvSpPr>
            <p:spPr bwMode="auto">
              <a:xfrm>
                <a:off x="4048" y="3715"/>
                <a:ext cx="720" cy="173"/>
              </a:xfrm>
              <a:prstGeom prst="rect">
                <a:avLst/>
              </a:prstGeom>
              <a:noFill/>
              <a:ln w="9525">
                <a:noFill/>
                <a:miter lim="800000"/>
                <a:headEnd/>
                <a:tailEnd/>
              </a:ln>
            </p:spPr>
            <p:txBody>
              <a:bodyPr>
                <a:spAutoFit/>
              </a:bodyPr>
              <a:lstStyle/>
              <a:p>
                <a:pPr>
                  <a:spcBef>
                    <a:spcPct val="50000"/>
                  </a:spcBef>
                </a:pPr>
                <a:r>
                  <a:rPr lang="en-US" sz="1200" b="1" dirty="0">
                    <a:latin typeface="Calibri" pitchFamily="34" charset="0"/>
                  </a:rPr>
                  <a:t>Storage Array</a:t>
                </a:r>
              </a:p>
            </p:txBody>
          </p:sp>
        </p:grpSp>
        <p:sp>
          <p:nvSpPr>
            <p:cNvPr id="111" name="Line 172"/>
            <p:cNvSpPr>
              <a:spLocks noChangeShapeType="1"/>
            </p:cNvSpPr>
            <p:nvPr/>
          </p:nvSpPr>
          <p:spPr bwMode="auto">
            <a:xfrm>
              <a:off x="5462336" y="3003880"/>
              <a:ext cx="936898" cy="637282"/>
            </a:xfrm>
            <a:prstGeom prst="line">
              <a:avLst/>
            </a:prstGeom>
            <a:noFill/>
            <a:ln w="19050">
              <a:solidFill>
                <a:schemeClr val="tx1"/>
              </a:solidFill>
              <a:round/>
              <a:headEnd/>
              <a:tailEnd/>
            </a:ln>
          </p:spPr>
          <p:txBody>
            <a:bodyPr/>
            <a:lstStyle/>
            <a:p>
              <a:endParaRPr lang="en-US" dirty="0">
                <a:latin typeface="Calibri" pitchFamily="34" charset="0"/>
              </a:endParaRPr>
            </a:p>
          </p:txBody>
        </p:sp>
        <p:sp>
          <p:nvSpPr>
            <p:cNvPr id="112" name="Line 174"/>
            <p:cNvSpPr>
              <a:spLocks noChangeShapeType="1"/>
            </p:cNvSpPr>
            <p:nvPr/>
          </p:nvSpPr>
          <p:spPr bwMode="auto">
            <a:xfrm flipH="1">
              <a:off x="6917027" y="2927680"/>
              <a:ext cx="907508" cy="722359"/>
            </a:xfrm>
            <a:prstGeom prst="line">
              <a:avLst/>
            </a:prstGeom>
            <a:noFill/>
            <a:ln w="19050">
              <a:solidFill>
                <a:schemeClr val="tx1"/>
              </a:solidFill>
              <a:round/>
              <a:headEnd/>
              <a:tailEnd/>
            </a:ln>
          </p:spPr>
          <p:txBody>
            <a:bodyPr/>
            <a:lstStyle/>
            <a:p>
              <a:endParaRPr lang="en-US" dirty="0">
                <a:latin typeface="Calibri" pitchFamily="34" charset="0"/>
              </a:endParaRPr>
            </a:p>
          </p:txBody>
        </p:sp>
        <p:sp>
          <p:nvSpPr>
            <p:cNvPr id="115" name="Line 176"/>
            <p:cNvSpPr>
              <a:spLocks noChangeShapeType="1"/>
            </p:cNvSpPr>
            <p:nvPr/>
          </p:nvSpPr>
          <p:spPr bwMode="auto">
            <a:xfrm>
              <a:off x="6718787" y="4398621"/>
              <a:ext cx="0" cy="395004"/>
            </a:xfrm>
            <a:prstGeom prst="line">
              <a:avLst/>
            </a:prstGeom>
            <a:noFill/>
            <a:ln w="19050">
              <a:solidFill>
                <a:schemeClr val="tx1"/>
              </a:solidFill>
              <a:round/>
              <a:headEnd/>
              <a:tailEnd/>
            </a:ln>
          </p:spPr>
          <p:txBody>
            <a:bodyPr/>
            <a:lstStyle/>
            <a:p>
              <a:endParaRPr lang="en-US" dirty="0">
                <a:latin typeface="Calibri" pitchFamily="34" charset="0"/>
              </a:endParaRPr>
            </a:p>
          </p:txBody>
        </p:sp>
        <p:pic>
          <p:nvPicPr>
            <p:cNvPr id="119" name="Picture 6" descr="Blue Cloud.png"/>
            <p:cNvPicPr>
              <a:picLocks noChangeAspect="1"/>
            </p:cNvPicPr>
            <p:nvPr/>
          </p:nvPicPr>
          <p:blipFill>
            <a:blip r:embed="rId4" cstate="print"/>
            <a:srcRect/>
            <a:stretch>
              <a:fillRect/>
            </a:stretch>
          </p:blipFill>
          <p:spPr bwMode="auto">
            <a:xfrm>
              <a:off x="5979081" y="3558314"/>
              <a:ext cx="1633272" cy="846224"/>
            </a:xfrm>
            <a:prstGeom prst="rect">
              <a:avLst/>
            </a:prstGeom>
            <a:noFill/>
            <a:ln w="9525">
              <a:noFill/>
              <a:miter lim="800000"/>
              <a:headEnd/>
              <a:tailEnd/>
            </a:ln>
          </p:spPr>
        </p:pic>
        <p:sp>
          <p:nvSpPr>
            <p:cNvPr id="121" name="Text Box 160"/>
            <p:cNvSpPr txBox="1">
              <a:spLocks noChangeArrowheads="1"/>
            </p:cNvSpPr>
            <p:nvPr/>
          </p:nvSpPr>
          <p:spPr bwMode="auto">
            <a:xfrm>
              <a:off x="6306031" y="3783185"/>
              <a:ext cx="994166" cy="487596"/>
            </a:xfrm>
            <a:prstGeom prst="rect">
              <a:avLst/>
            </a:prstGeom>
            <a:noFill/>
            <a:ln w="9525">
              <a:noFill/>
              <a:miter lim="800000"/>
              <a:headEnd/>
              <a:tailEnd/>
            </a:ln>
          </p:spPr>
          <p:txBody>
            <a:bodyPr>
              <a:spAutoFit/>
            </a:bodyPr>
            <a:lstStyle/>
            <a:p>
              <a:pPr>
                <a:spcBef>
                  <a:spcPct val="50000"/>
                </a:spcBef>
              </a:pPr>
              <a:r>
                <a:rPr lang="en-US" sz="1400" b="1" dirty="0">
                  <a:latin typeface="Calibri" pitchFamily="34" charset="0"/>
                </a:rPr>
                <a:t>Physical Network</a:t>
              </a:r>
            </a:p>
          </p:txBody>
        </p:sp>
        <p:sp>
          <p:nvSpPr>
            <p:cNvPr id="145" name="Rectangle 85"/>
            <p:cNvSpPr>
              <a:spLocks noChangeArrowheads="1"/>
            </p:cNvSpPr>
            <p:nvPr/>
          </p:nvSpPr>
          <p:spPr bwMode="auto">
            <a:xfrm>
              <a:off x="7214936" y="5140597"/>
              <a:ext cx="1325554" cy="449742"/>
            </a:xfrm>
            <a:prstGeom prst="rect">
              <a:avLst/>
            </a:prstGeom>
            <a:noFill/>
            <a:ln w="9525">
              <a:solidFill>
                <a:schemeClr val="tx1"/>
              </a:solidFill>
              <a:miter lim="800000"/>
              <a:headEnd/>
              <a:tailEnd/>
            </a:ln>
          </p:spPr>
          <p:txBody>
            <a:bodyPr wrap="none" anchor="ctr"/>
            <a:lstStyle/>
            <a:p>
              <a:endParaRPr lang="en-US" dirty="0">
                <a:latin typeface="Calibri" pitchFamily="34" charset="0"/>
              </a:endParaRPr>
            </a:p>
          </p:txBody>
        </p:sp>
        <p:pic>
          <p:nvPicPr>
            <p:cNvPr id="146" name="Picture 145" descr="Monitor_Browser.png"/>
            <p:cNvPicPr>
              <a:picLocks noChangeAspect="1"/>
            </p:cNvPicPr>
            <p:nvPr/>
          </p:nvPicPr>
          <p:blipFill>
            <a:blip r:embed="rId5" cstate="print"/>
            <a:stretch>
              <a:fillRect/>
            </a:stretch>
          </p:blipFill>
          <p:spPr>
            <a:xfrm>
              <a:off x="4899109" y="3765432"/>
              <a:ext cx="710118" cy="613369"/>
            </a:xfrm>
            <a:prstGeom prst="rect">
              <a:avLst/>
            </a:prstGeom>
          </p:spPr>
        </p:pic>
        <p:sp>
          <p:nvSpPr>
            <p:cNvPr id="147" name="Text Box 166"/>
            <p:cNvSpPr txBox="1">
              <a:spLocks noChangeArrowheads="1"/>
            </p:cNvSpPr>
            <p:nvPr/>
          </p:nvSpPr>
          <p:spPr bwMode="auto">
            <a:xfrm>
              <a:off x="4990004" y="4373293"/>
              <a:ext cx="639106" cy="286822"/>
            </a:xfrm>
            <a:prstGeom prst="rect">
              <a:avLst/>
            </a:prstGeom>
            <a:noFill/>
            <a:ln w="9525">
              <a:noFill/>
              <a:miter lim="800000"/>
              <a:headEnd/>
              <a:tailEnd/>
            </a:ln>
          </p:spPr>
          <p:txBody>
            <a:bodyPr wrap="square">
              <a:spAutoFit/>
            </a:bodyPr>
            <a:lstStyle/>
            <a:p>
              <a:pPr>
                <a:spcBef>
                  <a:spcPct val="50000"/>
                </a:spcBef>
              </a:pPr>
              <a:r>
                <a:rPr lang="en-US" sz="1400" b="1" dirty="0">
                  <a:latin typeface="Calibri" pitchFamily="34" charset="0"/>
                </a:rPr>
                <a:t>Client</a:t>
              </a:r>
            </a:p>
          </p:txBody>
        </p:sp>
        <p:sp>
          <p:nvSpPr>
            <p:cNvPr id="182" name="Rounded Rectangle 13"/>
            <p:cNvSpPr/>
            <p:nvPr/>
          </p:nvSpPr>
          <p:spPr bwMode="auto">
            <a:xfrm>
              <a:off x="4471736" y="1499936"/>
              <a:ext cx="2051769" cy="1400358"/>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1000" dirty="0">
                <a:solidFill>
                  <a:schemeClr val="tx1"/>
                </a:solidFill>
                <a:latin typeface="Calibri" pitchFamily="34" charset="0"/>
              </a:endParaRPr>
            </a:p>
          </p:txBody>
        </p:sp>
        <p:sp>
          <p:nvSpPr>
            <p:cNvPr id="191" name="Text Box 166"/>
            <p:cNvSpPr txBox="1">
              <a:spLocks noChangeArrowheads="1"/>
            </p:cNvSpPr>
            <p:nvPr/>
          </p:nvSpPr>
          <p:spPr bwMode="auto">
            <a:xfrm>
              <a:off x="4833257" y="1195833"/>
              <a:ext cx="1298839" cy="284047"/>
            </a:xfrm>
            <a:prstGeom prst="rect">
              <a:avLst/>
            </a:prstGeom>
            <a:noFill/>
            <a:ln w="9525">
              <a:noFill/>
              <a:miter lim="800000"/>
              <a:headEnd/>
              <a:tailEnd/>
            </a:ln>
          </p:spPr>
          <p:txBody>
            <a:bodyPr wrap="square">
              <a:spAutoFit/>
            </a:bodyPr>
            <a:lstStyle/>
            <a:p>
              <a:pPr>
                <a:spcBef>
                  <a:spcPct val="50000"/>
                </a:spcBef>
              </a:pPr>
              <a:r>
                <a:rPr lang="en-US" sz="1400" b="1" dirty="0">
                  <a:latin typeface="Calibri" pitchFamily="34" charset="0"/>
                </a:rPr>
                <a:t>Physical Server</a:t>
              </a:r>
            </a:p>
          </p:txBody>
        </p:sp>
        <p:sp>
          <p:nvSpPr>
            <p:cNvPr id="192" name="Text Box 341"/>
            <p:cNvSpPr txBox="1">
              <a:spLocks noChangeArrowheads="1"/>
            </p:cNvSpPr>
            <p:nvPr/>
          </p:nvSpPr>
          <p:spPr bwMode="auto">
            <a:xfrm>
              <a:off x="5502440" y="2886661"/>
              <a:ext cx="578144" cy="215444"/>
            </a:xfrm>
            <a:prstGeom prst="rect">
              <a:avLst/>
            </a:prstGeom>
            <a:noFill/>
            <a:ln w="9525">
              <a:noFill/>
              <a:miter lim="800000"/>
              <a:headEnd/>
              <a:tailEnd/>
            </a:ln>
          </p:spPr>
          <p:txBody>
            <a:bodyPr wrap="square">
              <a:spAutoFit/>
            </a:bodyPr>
            <a:lstStyle/>
            <a:p>
              <a:r>
                <a:rPr lang="en-US" sz="800" b="1" dirty="0">
                  <a:latin typeface="Calibri" pitchFamily="34" charset="0"/>
                </a:rPr>
                <a:t>PNIC</a:t>
              </a:r>
            </a:p>
          </p:txBody>
        </p:sp>
        <p:pic>
          <p:nvPicPr>
            <p:cNvPr id="199" name="Picture 357" descr="ICON_NIC_Q308"/>
            <p:cNvPicPr>
              <a:picLocks noChangeAspect="1" noChangeArrowheads="1"/>
            </p:cNvPicPr>
            <p:nvPr/>
          </p:nvPicPr>
          <p:blipFill>
            <a:blip r:embed="rId6" cstate="print"/>
            <a:srcRect/>
            <a:stretch>
              <a:fillRect/>
            </a:stretch>
          </p:blipFill>
          <p:spPr bwMode="auto">
            <a:xfrm>
              <a:off x="5193632" y="2759431"/>
              <a:ext cx="380210" cy="306239"/>
            </a:xfrm>
            <a:prstGeom prst="rect">
              <a:avLst/>
            </a:prstGeom>
            <a:noFill/>
            <a:ln w="9525">
              <a:noFill/>
              <a:miter lim="800000"/>
              <a:headEnd/>
              <a:tailEnd/>
            </a:ln>
          </p:spPr>
        </p:pic>
        <p:sp>
          <p:nvSpPr>
            <p:cNvPr id="150" name="Rounded Rectangle 13"/>
            <p:cNvSpPr/>
            <p:nvPr/>
          </p:nvSpPr>
          <p:spPr bwMode="auto">
            <a:xfrm>
              <a:off x="6974304" y="1503247"/>
              <a:ext cx="2051769" cy="1400358"/>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1000" dirty="0">
                <a:solidFill>
                  <a:schemeClr val="tx1"/>
                </a:solidFill>
                <a:latin typeface="Calibri" pitchFamily="34" charset="0"/>
              </a:endParaRPr>
            </a:p>
          </p:txBody>
        </p:sp>
        <p:sp>
          <p:nvSpPr>
            <p:cNvPr id="159" name="Text Box 166"/>
            <p:cNvSpPr txBox="1">
              <a:spLocks noChangeArrowheads="1"/>
            </p:cNvSpPr>
            <p:nvPr/>
          </p:nvSpPr>
          <p:spPr bwMode="auto">
            <a:xfrm>
              <a:off x="7335825" y="1199144"/>
              <a:ext cx="1298839" cy="284047"/>
            </a:xfrm>
            <a:prstGeom prst="rect">
              <a:avLst/>
            </a:prstGeom>
            <a:noFill/>
            <a:ln w="9525">
              <a:noFill/>
              <a:miter lim="800000"/>
              <a:headEnd/>
              <a:tailEnd/>
            </a:ln>
          </p:spPr>
          <p:txBody>
            <a:bodyPr wrap="square">
              <a:spAutoFit/>
            </a:bodyPr>
            <a:lstStyle/>
            <a:p>
              <a:pPr>
                <a:spcBef>
                  <a:spcPct val="50000"/>
                </a:spcBef>
              </a:pPr>
              <a:r>
                <a:rPr lang="en-US" sz="1400" b="1" dirty="0">
                  <a:latin typeface="Calibri" pitchFamily="34" charset="0"/>
                </a:rPr>
                <a:t>Physical Server</a:t>
              </a:r>
            </a:p>
          </p:txBody>
        </p:sp>
        <p:sp>
          <p:nvSpPr>
            <p:cNvPr id="160" name="Text Box 341"/>
            <p:cNvSpPr txBox="1">
              <a:spLocks noChangeArrowheads="1"/>
            </p:cNvSpPr>
            <p:nvPr/>
          </p:nvSpPr>
          <p:spPr bwMode="auto">
            <a:xfrm>
              <a:off x="8005008" y="2889972"/>
              <a:ext cx="578144" cy="215444"/>
            </a:xfrm>
            <a:prstGeom prst="rect">
              <a:avLst/>
            </a:prstGeom>
            <a:noFill/>
            <a:ln w="9525">
              <a:noFill/>
              <a:miter lim="800000"/>
              <a:headEnd/>
              <a:tailEnd/>
            </a:ln>
          </p:spPr>
          <p:txBody>
            <a:bodyPr wrap="square">
              <a:spAutoFit/>
            </a:bodyPr>
            <a:lstStyle/>
            <a:p>
              <a:r>
                <a:rPr lang="en-US" sz="800" b="1" dirty="0">
                  <a:latin typeface="Calibri" pitchFamily="34" charset="0"/>
                </a:rPr>
                <a:t>PNIC</a:t>
              </a:r>
            </a:p>
          </p:txBody>
        </p:sp>
        <p:pic>
          <p:nvPicPr>
            <p:cNvPr id="167" name="Picture 357" descr="ICON_NIC_Q308"/>
            <p:cNvPicPr>
              <a:picLocks noChangeAspect="1" noChangeArrowheads="1"/>
            </p:cNvPicPr>
            <p:nvPr/>
          </p:nvPicPr>
          <p:blipFill>
            <a:blip r:embed="rId6" cstate="print"/>
            <a:srcRect/>
            <a:stretch>
              <a:fillRect/>
            </a:stretch>
          </p:blipFill>
          <p:spPr bwMode="auto">
            <a:xfrm>
              <a:off x="7696200" y="2762742"/>
              <a:ext cx="380210" cy="306239"/>
            </a:xfrm>
            <a:prstGeom prst="rect">
              <a:avLst/>
            </a:prstGeom>
            <a:noFill/>
            <a:ln w="9525">
              <a:noFill/>
              <a:miter lim="800000"/>
              <a:headEnd/>
              <a:tailEnd/>
            </a:ln>
          </p:spPr>
        </p:pic>
        <p:grpSp>
          <p:nvGrpSpPr>
            <p:cNvPr id="220" name="Group 219"/>
            <p:cNvGrpSpPr/>
            <p:nvPr/>
          </p:nvGrpSpPr>
          <p:grpSpPr>
            <a:xfrm>
              <a:off x="4689231" y="2133600"/>
              <a:ext cx="1630680" cy="457200"/>
              <a:chOff x="5455920" y="2590800"/>
              <a:chExt cx="1630680" cy="457200"/>
            </a:xfrm>
          </p:grpSpPr>
          <p:sp>
            <p:nvSpPr>
              <p:cNvPr id="218" name="AutoShape 63"/>
              <p:cNvSpPr>
                <a:spLocks noChangeArrowheads="1"/>
              </p:cNvSpPr>
              <p:nvPr/>
            </p:nvSpPr>
            <p:spPr bwMode="auto">
              <a:xfrm>
                <a:off x="5455920" y="2590800"/>
                <a:ext cx="1630680" cy="457200"/>
              </a:xfrm>
              <a:prstGeom prst="roundRect">
                <a:avLst>
                  <a:gd name="adj" fmla="val 14037"/>
                </a:avLst>
              </a:prstGeom>
              <a:solidFill>
                <a:schemeClr val="accent1"/>
              </a:solidFill>
              <a:ln w="9525">
                <a:solidFill>
                  <a:schemeClr val="tx1"/>
                </a:solidFill>
                <a:round/>
                <a:headEnd/>
                <a:tailEnd/>
              </a:ln>
            </p:spPr>
            <p:txBody>
              <a:bodyPr wrap="none" anchor="ctr"/>
              <a:lstStyle/>
              <a:p>
                <a:endParaRPr lang="en-US" dirty="0">
                  <a:latin typeface="Calibri" pitchFamily="34" charset="0"/>
                </a:endParaRPr>
              </a:p>
            </p:txBody>
          </p:sp>
          <p:sp>
            <p:nvSpPr>
              <p:cNvPr id="219" name="Text Box 70"/>
              <p:cNvSpPr txBox="1">
                <a:spLocks noChangeArrowheads="1"/>
              </p:cNvSpPr>
              <p:nvPr/>
            </p:nvSpPr>
            <p:spPr bwMode="auto">
              <a:xfrm>
                <a:off x="5627571" y="2627892"/>
                <a:ext cx="1416117" cy="369332"/>
              </a:xfrm>
              <a:prstGeom prst="rect">
                <a:avLst/>
              </a:prstGeom>
              <a:noFill/>
              <a:ln w="9525">
                <a:noFill/>
                <a:miter lim="800000"/>
                <a:headEnd/>
                <a:tailEnd/>
              </a:ln>
            </p:spPr>
            <p:txBody>
              <a:bodyPr wrap="square">
                <a:spAutoFit/>
              </a:bodyPr>
              <a:lstStyle/>
              <a:p>
                <a:pPr algn="ctr"/>
                <a:r>
                  <a:rPr lang="en-US" b="1" dirty="0">
                    <a:solidFill>
                      <a:schemeClr val="bg1"/>
                    </a:solidFill>
                    <a:latin typeface="Calibri" pitchFamily="34" charset="0"/>
                  </a:rPr>
                  <a:t>Hypervisor</a:t>
                </a:r>
              </a:p>
            </p:txBody>
          </p:sp>
        </p:grpSp>
        <p:grpSp>
          <p:nvGrpSpPr>
            <p:cNvPr id="221" name="Group 220"/>
            <p:cNvGrpSpPr/>
            <p:nvPr/>
          </p:nvGrpSpPr>
          <p:grpSpPr>
            <a:xfrm>
              <a:off x="7190935" y="2133600"/>
              <a:ext cx="1630680" cy="457200"/>
              <a:chOff x="5455920" y="2590800"/>
              <a:chExt cx="1630680" cy="457200"/>
            </a:xfrm>
          </p:grpSpPr>
          <p:sp>
            <p:nvSpPr>
              <p:cNvPr id="222" name="AutoShape 63"/>
              <p:cNvSpPr>
                <a:spLocks noChangeArrowheads="1"/>
              </p:cNvSpPr>
              <p:nvPr/>
            </p:nvSpPr>
            <p:spPr bwMode="auto">
              <a:xfrm>
                <a:off x="5455920" y="2590800"/>
                <a:ext cx="1630680" cy="457200"/>
              </a:xfrm>
              <a:prstGeom prst="roundRect">
                <a:avLst>
                  <a:gd name="adj" fmla="val 14037"/>
                </a:avLst>
              </a:prstGeom>
              <a:solidFill>
                <a:schemeClr val="accent1"/>
              </a:solidFill>
              <a:ln w="9525">
                <a:solidFill>
                  <a:schemeClr val="tx1"/>
                </a:solidFill>
                <a:round/>
                <a:headEnd/>
                <a:tailEnd/>
              </a:ln>
            </p:spPr>
            <p:txBody>
              <a:bodyPr wrap="none" anchor="ctr"/>
              <a:lstStyle/>
              <a:p>
                <a:endParaRPr lang="en-US" dirty="0">
                  <a:latin typeface="Calibri" pitchFamily="34" charset="0"/>
                </a:endParaRPr>
              </a:p>
            </p:txBody>
          </p:sp>
          <p:sp>
            <p:nvSpPr>
              <p:cNvPr id="223" name="Text Box 70"/>
              <p:cNvSpPr txBox="1">
                <a:spLocks noChangeArrowheads="1"/>
              </p:cNvSpPr>
              <p:nvPr/>
            </p:nvSpPr>
            <p:spPr bwMode="auto">
              <a:xfrm>
                <a:off x="5627571" y="2627892"/>
                <a:ext cx="1416117" cy="369332"/>
              </a:xfrm>
              <a:prstGeom prst="rect">
                <a:avLst/>
              </a:prstGeom>
              <a:noFill/>
              <a:ln w="9525">
                <a:noFill/>
                <a:miter lim="800000"/>
                <a:headEnd/>
                <a:tailEnd/>
              </a:ln>
            </p:spPr>
            <p:txBody>
              <a:bodyPr wrap="square">
                <a:spAutoFit/>
              </a:bodyPr>
              <a:lstStyle/>
              <a:p>
                <a:pPr algn="ctr"/>
                <a:r>
                  <a:rPr lang="en-US" b="1" dirty="0">
                    <a:solidFill>
                      <a:schemeClr val="bg1"/>
                    </a:solidFill>
                    <a:latin typeface="Calibri" pitchFamily="34" charset="0"/>
                  </a:rPr>
                  <a:t>Hypervisor</a:t>
                </a:r>
              </a:p>
            </p:txBody>
          </p:sp>
        </p:grpSp>
      </p:grpSp>
      <p:grpSp>
        <p:nvGrpSpPr>
          <p:cNvPr id="36" name="Group 35"/>
          <p:cNvGrpSpPr/>
          <p:nvPr/>
        </p:nvGrpSpPr>
        <p:grpSpPr>
          <a:xfrm>
            <a:off x="381000" y="1752600"/>
            <a:ext cx="3886200" cy="4255009"/>
            <a:chOff x="457200" y="1917192"/>
            <a:chExt cx="3886200" cy="3449746"/>
          </a:xfrm>
        </p:grpSpPr>
        <p:sp>
          <p:nvSpPr>
            <p:cNvPr id="33" name="Rectangle 32"/>
            <p:cNvSpPr/>
            <p:nvPr/>
          </p:nvSpPr>
          <p:spPr>
            <a:xfrm>
              <a:off x="457200" y="2057400"/>
              <a:ext cx="3886200" cy="3309538"/>
            </a:xfrm>
            <a:prstGeom prst="rect">
              <a:avLst/>
            </a:prstGeom>
            <a:solidFill>
              <a:schemeClr val="bg1">
                <a:lumMod val="95000"/>
              </a:schemeClr>
            </a:solidFill>
            <a:ln>
              <a:solidFill>
                <a:srgbClr val="2C95DD"/>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182880" tIns="182880" rIns="182880" bIns="113792" spcCol="1270" anchor="ctr"/>
            <a:lstStyle/>
            <a:p>
              <a:pPr marL="234950" indent="-234950" defTabSz="890588">
                <a:spcBef>
                  <a:spcPct val="30000"/>
                </a:spcBef>
                <a:buClr>
                  <a:srgbClr val="8FBF30"/>
                </a:buClr>
                <a:buSzPct val="110000"/>
                <a:buFont typeface="Arial" pitchFamily="34" charset="0"/>
                <a:buChar char="•"/>
                <a:tabLst>
                  <a:tab pos="6985000" algn="l"/>
                  <a:tab pos="7185025" algn="l"/>
                  <a:tab pos="7837488" algn="l"/>
                </a:tabLst>
                <a:defRPr/>
              </a:pPr>
              <a:r>
                <a:rPr lang="en-US" sz="2000" dirty="0">
                  <a:solidFill>
                    <a:schemeClr val="tx1"/>
                  </a:solidFill>
                  <a:latin typeface="Calibri" pitchFamily="34" charset="0"/>
                </a:rPr>
                <a:t>Consists of following physical components:</a:t>
              </a:r>
            </a:p>
            <a:p>
              <a:pPr marL="682625" lvl="1" indent="-334963" defTabSz="890588">
                <a:spcBef>
                  <a:spcPct val="20000"/>
                </a:spcBef>
                <a:buClr>
                  <a:srgbClr val="FFC425"/>
                </a:buClr>
                <a:buSzPct val="90000"/>
                <a:buFont typeface="Webdings" pitchFamily="18" charset="2"/>
                <a:buChar char="4"/>
                <a:tabLst>
                  <a:tab pos="6985000" algn="l"/>
                  <a:tab pos="7185025" algn="l"/>
                  <a:tab pos="7837488" algn="l"/>
                </a:tabLst>
                <a:defRPr/>
              </a:pPr>
              <a:r>
                <a:rPr lang="en-US" dirty="0">
                  <a:solidFill>
                    <a:schemeClr val="tx1"/>
                  </a:solidFill>
                  <a:latin typeface="Calibri" pitchFamily="34" charset="0"/>
                </a:rPr>
                <a:t>Network adapters, switches, routers, bridges, repeaters, and hubs</a:t>
              </a:r>
            </a:p>
            <a:p>
              <a:pPr marL="234950" indent="-234950" defTabSz="890588">
                <a:spcBef>
                  <a:spcPct val="30000"/>
                </a:spcBef>
                <a:buClr>
                  <a:srgbClr val="8FBF30"/>
                </a:buClr>
                <a:buSzPct val="110000"/>
                <a:buFont typeface="Arial" pitchFamily="34" charset="0"/>
                <a:buChar char="•"/>
                <a:tabLst>
                  <a:tab pos="6985000" algn="l"/>
                  <a:tab pos="7185025" algn="l"/>
                  <a:tab pos="7837488" algn="l"/>
                </a:tabLst>
                <a:defRPr/>
              </a:pPr>
              <a:r>
                <a:rPr lang="en-US" sz="2000" dirty="0">
                  <a:solidFill>
                    <a:schemeClr val="tx1"/>
                  </a:solidFill>
                  <a:latin typeface="Calibri" pitchFamily="34" charset="0"/>
                </a:rPr>
                <a:t>Provides connectivity  </a:t>
              </a:r>
            </a:p>
            <a:p>
              <a:pPr marL="682625" lvl="1" indent="-334963" defTabSz="890588">
                <a:spcBef>
                  <a:spcPct val="20000"/>
                </a:spcBef>
                <a:buClr>
                  <a:srgbClr val="FFC425"/>
                </a:buClr>
                <a:buSzPct val="90000"/>
                <a:buFont typeface="Webdings" pitchFamily="18" charset="2"/>
                <a:buChar char="4"/>
                <a:tabLst>
                  <a:tab pos="6985000" algn="l"/>
                  <a:tab pos="7185025" algn="l"/>
                  <a:tab pos="7837488" algn="l"/>
                </a:tabLst>
                <a:defRPr/>
              </a:pPr>
              <a:r>
                <a:rPr lang="en-US" dirty="0">
                  <a:solidFill>
                    <a:schemeClr val="tx1"/>
                  </a:solidFill>
                  <a:latin typeface="Calibri" pitchFamily="34" charset="0"/>
                </a:rPr>
                <a:t>Among  physical servers running hypervisor</a:t>
              </a:r>
            </a:p>
            <a:p>
              <a:pPr marL="682625" lvl="1" indent="-334963" defTabSz="890588">
                <a:spcBef>
                  <a:spcPct val="20000"/>
                </a:spcBef>
                <a:buClr>
                  <a:srgbClr val="FFC425"/>
                </a:buClr>
                <a:buSzPct val="90000"/>
                <a:buFont typeface="Webdings" pitchFamily="18" charset="2"/>
                <a:buChar char="4"/>
                <a:tabLst>
                  <a:tab pos="6985000" algn="l"/>
                  <a:tab pos="7185025" algn="l"/>
                  <a:tab pos="7837488" algn="l"/>
                </a:tabLst>
                <a:defRPr/>
              </a:pPr>
              <a:r>
                <a:rPr lang="en-US" dirty="0">
                  <a:solidFill>
                    <a:schemeClr val="tx1"/>
                  </a:solidFill>
                  <a:latin typeface="Calibri" pitchFamily="34" charset="0"/>
                </a:rPr>
                <a:t>Between physical servers and clients</a:t>
              </a:r>
            </a:p>
            <a:p>
              <a:pPr marL="682625" lvl="1" indent="-334963" defTabSz="890588">
                <a:spcBef>
                  <a:spcPct val="20000"/>
                </a:spcBef>
                <a:buClr>
                  <a:srgbClr val="FFC425"/>
                </a:buClr>
                <a:buSzPct val="90000"/>
                <a:buFont typeface="Webdings" pitchFamily="18" charset="2"/>
                <a:buChar char="4"/>
                <a:tabLst>
                  <a:tab pos="6985000" algn="l"/>
                  <a:tab pos="7185025" algn="l"/>
                  <a:tab pos="7837488" algn="l"/>
                </a:tabLst>
                <a:defRPr/>
              </a:pPr>
              <a:r>
                <a:rPr lang="en-US" dirty="0">
                  <a:solidFill>
                    <a:schemeClr val="tx1"/>
                  </a:solidFill>
                  <a:latin typeface="Calibri" pitchFamily="34" charset="0"/>
                </a:rPr>
                <a:t>Between physical servers and storage systems</a:t>
              </a:r>
            </a:p>
          </p:txBody>
        </p:sp>
        <p:sp>
          <p:nvSpPr>
            <p:cNvPr id="34" name="Rounded Rectangle 4"/>
            <p:cNvSpPr/>
            <p:nvPr/>
          </p:nvSpPr>
          <p:spPr>
            <a:xfrm>
              <a:off x="758952" y="1917192"/>
              <a:ext cx="1828800" cy="292608"/>
            </a:xfrm>
            <a:prstGeom prst="rect">
              <a:avLst/>
            </a:prstGeom>
          </p:spPr>
          <p:style>
            <a:lnRef idx="0">
              <a:schemeClr val="accent1"/>
            </a:lnRef>
            <a:fillRef idx="3">
              <a:schemeClr val="accent1"/>
            </a:fillRef>
            <a:effectRef idx="3">
              <a:schemeClr val="accent1"/>
            </a:effectRef>
            <a:fontRef idx="minor">
              <a:schemeClr val="lt1"/>
            </a:fontRef>
          </p:style>
          <p:txBody>
            <a:bodyPr lIns="101362" tIns="0" rIns="101362" bIns="0" spcCol="1270" anchor="ctr"/>
            <a:lstStyle/>
            <a:p>
              <a:pPr algn="ctr" defTabSz="800100">
                <a:lnSpc>
                  <a:spcPct val="90000"/>
                </a:lnSpc>
                <a:spcAft>
                  <a:spcPct val="35000"/>
                </a:spcAft>
                <a:defRPr/>
              </a:pPr>
              <a:r>
                <a:rPr lang="en-US" sz="1600" b="1" dirty="0">
                  <a:latin typeface="Calibri" pitchFamily="34" charset="0"/>
                </a:rPr>
                <a:t>Physical Network</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Virtualization in VDC (contd.)</a:t>
            </a:r>
          </a:p>
        </p:txBody>
      </p:sp>
      <p:sp>
        <p:nvSpPr>
          <p:cNvPr id="60" name="Footer Placeholder 3"/>
          <p:cNvSpPr>
            <a:spLocks noGrp="1"/>
          </p:cNvSpPr>
          <p:nvPr>
            <p:ph type="ftr" sz="quarter" idx="10"/>
          </p:nvPr>
        </p:nvSpPr>
        <p:spPr>
          <a:xfrm>
            <a:off x="4419600" y="6629400"/>
            <a:ext cx="4191000" cy="228600"/>
          </a:xfrm>
        </p:spPr>
        <p:txBody>
          <a:bodyPr/>
          <a:lstStyle/>
          <a:p>
            <a:pPr>
              <a:defRPr/>
            </a:pPr>
            <a:r>
              <a:rPr lang="en-US" dirty="0"/>
              <a:t>Virtualized Data Center – Networking</a:t>
            </a:r>
          </a:p>
        </p:txBody>
      </p:sp>
      <p:sp>
        <p:nvSpPr>
          <p:cNvPr id="61" name="Slide Number Placeholder 4"/>
          <p:cNvSpPr>
            <a:spLocks noGrp="1"/>
          </p:cNvSpPr>
          <p:nvPr>
            <p:ph type="sldNum" sz="quarter" idx="11"/>
          </p:nvPr>
        </p:nvSpPr>
        <p:spPr>
          <a:xfrm>
            <a:off x="8686800" y="6629400"/>
            <a:ext cx="457200" cy="228600"/>
          </a:xfrm>
        </p:spPr>
        <p:txBody>
          <a:bodyPr/>
          <a:lstStyle/>
          <a:p>
            <a:pPr>
              <a:defRPr/>
            </a:pPr>
            <a:fld id="{5BA1DFFF-3F85-458B-986A-7762775E0CEF}" type="slidenum">
              <a:rPr lang="en-US" smtClean="0"/>
              <a:pPr>
                <a:defRPr/>
              </a:pPr>
              <a:t>5</a:t>
            </a:fld>
            <a:endParaRPr lang="en-US" dirty="0"/>
          </a:p>
        </p:txBody>
      </p:sp>
      <p:grpSp>
        <p:nvGrpSpPr>
          <p:cNvPr id="207" name="Group 206"/>
          <p:cNvGrpSpPr/>
          <p:nvPr/>
        </p:nvGrpSpPr>
        <p:grpSpPr>
          <a:xfrm>
            <a:off x="4471736" y="1195833"/>
            <a:ext cx="4648200" cy="4779847"/>
            <a:chOff x="4876800" y="1316153"/>
            <a:chExt cx="4648200" cy="4779847"/>
          </a:xfrm>
        </p:grpSpPr>
        <p:sp>
          <p:nvSpPr>
            <p:cNvPr id="103" name="Line 172"/>
            <p:cNvSpPr>
              <a:spLocks noChangeShapeType="1"/>
            </p:cNvSpPr>
            <p:nvPr/>
          </p:nvSpPr>
          <p:spPr bwMode="auto">
            <a:xfrm>
              <a:off x="6014291" y="4212408"/>
              <a:ext cx="426071" cy="0"/>
            </a:xfrm>
            <a:prstGeom prst="line">
              <a:avLst/>
            </a:prstGeom>
            <a:noFill/>
            <a:ln w="19050">
              <a:solidFill>
                <a:schemeClr val="tx1"/>
              </a:solidFill>
              <a:round/>
              <a:headEnd/>
              <a:tailEnd/>
            </a:ln>
          </p:spPr>
          <p:txBody>
            <a:bodyPr/>
            <a:lstStyle/>
            <a:p>
              <a:endParaRPr lang="en-US" dirty="0">
                <a:latin typeface="Calibri" pitchFamily="34" charset="0"/>
              </a:endParaRPr>
            </a:p>
          </p:txBody>
        </p:sp>
        <p:sp>
          <p:nvSpPr>
            <p:cNvPr id="64" name="Text Box 171"/>
            <p:cNvSpPr txBox="1">
              <a:spLocks noChangeArrowheads="1"/>
            </p:cNvSpPr>
            <p:nvPr/>
          </p:nvSpPr>
          <p:spPr bwMode="auto">
            <a:xfrm>
              <a:off x="7643671" y="5271176"/>
              <a:ext cx="1491248" cy="443824"/>
            </a:xfrm>
            <a:prstGeom prst="rect">
              <a:avLst/>
            </a:prstGeom>
            <a:noFill/>
            <a:ln w="9525">
              <a:noFill/>
              <a:miter lim="800000"/>
              <a:headEnd/>
              <a:tailEnd/>
            </a:ln>
          </p:spPr>
          <p:txBody>
            <a:bodyPr>
              <a:spAutoFit/>
            </a:bodyPr>
            <a:lstStyle/>
            <a:p>
              <a:pPr>
                <a:lnSpc>
                  <a:spcPct val="80000"/>
                </a:lnSpc>
                <a:spcBef>
                  <a:spcPct val="50000"/>
                </a:spcBef>
              </a:pPr>
              <a:r>
                <a:rPr lang="en-US" sz="1200" dirty="0">
                  <a:latin typeface="Calibri" pitchFamily="34" charset="0"/>
                </a:rPr>
                <a:t>PNIC – Physical NIC</a:t>
              </a:r>
            </a:p>
            <a:p>
              <a:pPr>
                <a:lnSpc>
                  <a:spcPct val="80000"/>
                </a:lnSpc>
                <a:spcBef>
                  <a:spcPct val="50000"/>
                </a:spcBef>
              </a:pPr>
              <a:r>
                <a:rPr lang="en-US" sz="1200" dirty="0">
                  <a:latin typeface="Calibri" pitchFamily="34" charset="0"/>
                </a:rPr>
                <a:t>VNIC – Virtual NIC</a:t>
              </a:r>
            </a:p>
          </p:txBody>
        </p:sp>
        <p:grpSp>
          <p:nvGrpSpPr>
            <p:cNvPr id="4" name="Group 170"/>
            <p:cNvGrpSpPr>
              <a:grpSpLocks/>
            </p:cNvGrpSpPr>
            <p:nvPr/>
          </p:nvGrpSpPr>
          <p:grpSpPr bwMode="auto">
            <a:xfrm>
              <a:off x="6647485" y="4916907"/>
              <a:ext cx="1065178" cy="1179093"/>
              <a:chOff x="4048" y="3091"/>
              <a:chExt cx="720" cy="797"/>
            </a:xfrm>
          </p:grpSpPr>
          <p:pic>
            <p:nvPicPr>
              <p:cNvPr id="143" name="Picture 12" descr="Storage Array_Tall.png"/>
              <p:cNvPicPr>
                <a:picLocks noChangeAspect="1"/>
              </p:cNvPicPr>
              <p:nvPr/>
            </p:nvPicPr>
            <p:blipFill>
              <a:blip r:embed="rId3" cstate="print"/>
              <a:srcRect/>
              <a:stretch>
                <a:fillRect/>
              </a:stretch>
            </p:blipFill>
            <p:spPr bwMode="auto">
              <a:xfrm>
                <a:off x="4224" y="3091"/>
                <a:ext cx="293" cy="624"/>
              </a:xfrm>
              <a:prstGeom prst="rect">
                <a:avLst/>
              </a:prstGeom>
              <a:noFill/>
              <a:ln w="9525">
                <a:noFill/>
                <a:miter lim="800000"/>
                <a:headEnd/>
                <a:tailEnd/>
              </a:ln>
            </p:spPr>
          </p:pic>
          <p:sp>
            <p:nvSpPr>
              <p:cNvPr id="144" name="Text Box 161"/>
              <p:cNvSpPr txBox="1">
                <a:spLocks noChangeArrowheads="1"/>
              </p:cNvSpPr>
              <p:nvPr/>
            </p:nvSpPr>
            <p:spPr bwMode="auto">
              <a:xfrm>
                <a:off x="4048" y="3715"/>
                <a:ext cx="720" cy="173"/>
              </a:xfrm>
              <a:prstGeom prst="rect">
                <a:avLst/>
              </a:prstGeom>
              <a:noFill/>
              <a:ln w="9525">
                <a:noFill/>
                <a:miter lim="800000"/>
                <a:headEnd/>
                <a:tailEnd/>
              </a:ln>
            </p:spPr>
            <p:txBody>
              <a:bodyPr>
                <a:spAutoFit/>
              </a:bodyPr>
              <a:lstStyle/>
              <a:p>
                <a:pPr>
                  <a:spcBef>
                    <a:spcPct val="50000"/>
                  </a:spcBef>
                </a:pPr>
                <a:r>
                  <a:rPr lang="en-US" sz="1200" b="1" dirty="0">
                    <a:latin typeface="Calibri" pitchFamily="34" charset="0"/>
                  </a:rPr>
                  <a:t>Storage Array</a:t>
                </a:r>
              </a:p>
            </p:txBody>
          </p:sp>
        </p:grpSp>
        <p:sp>
          <p:nvSpPr>
            <p:cNvPr id="66" name="Line 172"/>
            <p:cNvSpPr>
              <a:spLocks noChangeShapeType="1"/>
            </p:cNvSpPr>
            <p:nvPr/>
          </p:nvSpPr>
          <p:spPr bwMode="auto">
            <a:xfrm>
              <a:off x="5867400" y="3124200"/>
              <a:ext cx="936898" cy="637282"/>
            </a:xfrm>
            <a:prstGeom prst="line">
              <a:avLst/>
            </a:prstGeom>
            <a:noFill/>
            <a:ln w="19050">
              <a:solidFill>
                <a:schemeClr val="tx1"/>
              </a:solidFill>
              <a:round/>
              <a:headEnd/>
              <a:tailEnd/>
            </a:ln>
          </p:spPr>
          <p:txBody>
            <a:bodyPr/>
            <a:lstStyle/>
            <a:p>
              <a:endParaRPr lang="en-US" dirty="0">
                <a:latin typeface="Calibri" pitchFamily="34" charset="0"/>
              </a:endParaRPr>
            </a:p>
          </p:txBody>
        </p:sp>
        <p:sp>
          <p:nvSpPr>
            <p:cNvPr id="67" name="Line 174"/>
            <p:cNvSpPr>
              <a:spLocks noChangeShapeType="1"/>
            </p:cNvSpPr>
            <p:nvPr/>
          </p:nvSpPr>
          <p:spPr bwMode="auto">
            <a:xfrm flipH="1">
              <a:off x="7322091" y="3048000"/>
              <a:ext cx="907508" cy="722359"/>
            </a:xfrm>
            <a:prstGeom prst="line">
              <a:avLst/>
            </a:prstGeom>
            <a:noFill/>
            <a:ln w="19050">
              <a:solidFill>
                <a:schemeClr val="tx1"/>
              </a:solidFill>
              <a:round/>
              <a:headEnd/>
              <a:tailEnd/>
            </a:ln>
          </p:spPr>
          <p:txBody>
            <a:bodyPr/>
            <a:lstStyle/>
            <a:p>
              <a:endParaRPr lang="en-US" dirty="0">
                <a:latin typeface="Calibri" pitchFamily="34" charset="0"/>
              </a:endParaRPr>
            </a:p>
          </p:txBody>
        </p:sp>
        <p:sp>
          <p:nvSpPr>
            <p:cNvPr id="68" name="Line 176"/>
            <p:cNvSpPr>
              <a:spLocks noChangeShapeType="1"/>
            </p:cNvSpPr>
            <p:nvPr/>
          </p:nvSpPr>
          <p:spPr bwMode="auto">
            <a:xfrm>
              <a:off x="7123851" y="4518941"/>
              <a:ext cx="0" cy="395004"/>
            </a:xfrm>
            <a:prstGeom prst="line">
              <a:avLst/>
            </a:prstGeom>
            <a:noFill/>
            <a:ln w="19050">
              <a:solidFill>
                <a:schemeClr val="tx1"/>
              </a:solidFill>
              <a:round/>
              <a:headEnd/>
              <a:tailEnd/>
            </a:ln>
          </p:spPr>
          <p:txBody>
            <a:bodyPr/>
            <a:lstStyle/>
            <a:p>
              <a:endParaRPr lang="en-US" dirty="0">
                <a:latin typeface="Calibri" pitchFamily="34" charset="0"/>
              </a:endParaRPr>
            </a:p>
          </p:txBody>
        </p:sp>
        <p:pic>
          <p:nvPicPr>
            <p:cNvPr id="70" name="Picture 6" descr="Blue Cloud.png"/>
            <p:cNvPicPr>
              <a:picLocks noChangeAspect="1"/>
            </p:cNvPicPr>
            <p:nvPr/>
          </p:nvPicPr>
          <p:blipFill>
            <a:blip r:embed="rId4" cstate="print"/>
            <a:srcRect/>
            <a:stretch>
              <a:fillRect/>
            </a:stretch>
          </p:blipFill>
          <p:spPr bwMode="auto">
            <a:xfrm>
              <a:off x="6384145" y="3678634"/>
              <a:ext cx="1633272" cy="846224"/>
            </a:xfrm>
            <a:prstGeom prst="rect">
              <a:avLst/>
            </a:prstGeom>
            <a:noFill/>
            <a:ln w="9525">
              <a:noFill/>
              <a:miter lim="800000"/>
              <a:headEnd/>
              <a:tailEnd/>
            </a:ln>
          </p:spPr>
        </p:pic>
        <p:sp>
          <p:nvSpPr>
            <p:cNvPr id="71" name="Text Box 160"/>
            <p:cNvSpPr txBox="1">
              <a:spLocks noChangeArrowheads="1"/>
            </p:cNvSpPr>
            <p:nvPr/>
          </p:nvSpPr>
          <p:spPr bwMode="auto">
            <a:xfrm>
              <a:off x="6711095" y="3903505"/>
              <a:ext cx="994166" cy="487596"/>
            </a:xfrm>
            <a:prstGeom prst="rect">
              <a:avLst/>
            </a:prstGeom>
            <a:noFill/>
            <a:ln w="9525">
              <a:noFill/>
              <a:miter lim="800000"/>
              <a:headEnd/>
              <a:tailEnd/>
            </a:ln>
          </p:spPr>
          <p:txBody>
            <a:bodyPr>
              <a:spAutoFit/>
            </a:bodyPr>
            <a:lstStyle/>
            <a:p>
              <a:pPr>
                <a:spcBef>
                  <a:spcPct val="50000"/>
                </a:spcBef>
              </a:pPr>
              <a:r>
                <a:rPr lang="en-US" sz="1400" b="1" dirty="0">
                  <a:latin typeface="Calibri" pitchFamily="34" charset="0"/>
                </a:rPr>
                <a:t>Physical Network</a:t>
              </a:r>
            </a:p>
          </p:txBody>
        </p:sp>
        <p:sp>
          <p:nvSpPr>
            <p:cNvPr id="116" name="Rectangle 85"/>
            <p:cNvSpPr>
              <a:spLocks noChangeArrowheads="1"/>
            </p:cNvSpPr>
            <p:nvPr/>
          </p:nvSpPr>
          <p:spPr bwMode="auto">
            <a:xfrm>
              <a:off x="7620000" y="5260917"/>
              <a:ext cx="1325554" cy="449742"/>
            </a:xfrm>
            <a:prstGeom prst="rect">
              <a:avLst/>
            </a:prstGeom>
            <a:noFill/>
            <a:ln w="9525">
              <a:solidFill>
                <a:schemeClr val="tx1"/>
              </a:solidFill>
              <a:miter lim="800000"/>
              <a:headEnd/>
              <a:tailEnd/>
            </a:ln>
          </p:spPr>
          <p:txBody>
            <a:bodyPr wrap="none" anchor="ctr"/>
            <a:lstStyle/>
            <a:p>
              <a:endParaRPr lang="en-US" dirty="0">
                <a:latin typeface="Calibri" pitchFamily="34" charset="0"/>
              </a:endParaRPr>
            </a:p>
          </p:txBody>
        </p:sp>
        <p:pic>
          <p:nvPicPr>
            <p:cNvPr id="82" name="Picture 81" descr="Monitor_Browser.png"/>
            <p:cNvPicPr>
              <a:picLocks noChangeAspect="1"/>
            </p:cNvPicPr>
            <p:nvPr/>
          </p:nvPicPr>
          <p:blipFill>
            <a:blip r:embed="rId5" cstate="print"/>
            <a:stretch>
              <a:fillRect/>
            </a:stretch>
          </p:blipFill>
          <p:spPr>
            <a:xfrm>
              <a:off x="5304173" y="3885752"/>
              <a:ext cx="710118" cy="613369"/>
            </a:xfrm>
            <a:prstGeom prst="rect">
              <a:avLst/>
            </a:prstGeom>
          </p:spPr>
        </p:pic>
        <p:sp>
          <p:nvSpPr>
            <p:cNvPr id="104" name="Text Box 166"/>
            <p:cNvSpPr txBox="1">
              <a:spLocks noChangeArrowheads="1"/>
            </p:cNvSpPr>
            <p:nvPr/>
          </p:nvSpPr>
          <p:spPr bwMode="auto">
            <a:xfrm>
              <a:off x="5395068" y="4493613"/>
              <a:ext cx="639106" cy="286822"/>
            </a:xfrm>
            <a:prstGeom prst="rect">
              <a:avLst/>
            </a:prstGeom>
            <a:noFill/>
            <a:ln w="9525">
              <a:noFill/>
              <a:miter lim="800000"/>
              <a:headEnd/>
              <a:tailEnd/>
            </a:ln>
          </p:spPr>
          <p:txBody>
            <a:bodyPr wrap="square">
              <a:spAutoFit/>
            </a:bodyPr>
            <a:lstStyle/>
            <a:p>
              <a:pPr>
                <a:spcBef>
                  <a:spcPct val="50000"/>
                </a:spcBef>
              </a:pPr>
              <a:r>
                <a:rPr lang="en-US" sz="1400" b="1" dirty="0">
                  <a:latin typeface="Calibri" pitchFamily="34" charset="0"/>
                </a:rPr>
                <a:t>Client</a:t>
              </a:r>
            </a:p>
          </p:txBody>
        </p:sp>
        <p:grpSp>
          <p:nvGrpSpPr>
            <p:cNvPr id="111" name="Group 110"/>
            <p:cNvGrpSpPr/>
            <p:nvPr/>
          </p:nvGrpSpPr>
          <p:grpSpPr>
            <a:xfrm>
              <a:off x="4876800" y="1316153"/>
              <a:ext cx="2145632" cy="1906272"/>
              <a:chOff x="4876800" y="1316153"/>
              <a:chExt cx="2145632" cy="1906272"/>
            </a:xfrm>
          </p:grpSpPr>
          <p:sp>
            <p:nvSpPr>
              <p:cNvPr id="72" name="Rounded Rectangle 13"/>
              <p:cNvSpPr/>
              <p:nvPr/>
            </p:nvSpPr>
            <p:spPr bwMode="auto">
              <a:xfrm>
                <a:off x="4876800" y="1620256"/>
                <a:ext cx="2051769" cy="1400358"/>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1000" dirty="0">
                  <a:solidFill>
                    <a:schemeClr val="tx1"/>
                  </a:solidFill>
                  <a:latin typeface="Calibri" pitchFamily="34" charset="0"/>
                </a:endParaRPr>
              </a:p>
            </p:txBody>
          </p:sp>
          <p:cxnSp>
            <p:nvCxnSpPr>
              <p:cNvPr id="74" name="Straight Connector 152"/>
              <p:cNvCxnSpPr>
                <a:cxnSpLocks noChangeShapeType="1"/>
              </p:cNvCxnSpPr>
              <p:nvPr/>
            </p:nvCxnSpPr>
            <p:spPr bwMode="auto">
              <a:xfrm rot="16200000" flipH="1">
                <a:off x="5211134" y="2231328"/>
                <a:ext cx="187886" cy="180488"/>
              </a:xfrm>
              <a:prstGeom prst="line">
                <a:avLst/>
              </a:prstGeom>
              <a:noFill/>
              <a:ln w="19050" algn="ctr">
                <a:solidFill>
                  <a:srgbClr val="000000"/>
                </a:solidFill>
                <a:round/>
                <a:headEnd/>
                <a:tailEnd/>
              </a:ln>
            </p:spPr>
          </p:cxnSp>
          <p:cxnSp>
            <p:nvCxnSpPr>
              <p:cNvPr id="75" name="Straight Connector 154"/>
              <p:cNvCxnSpPr>
                <a:cxnSpLocks noChangeShapeType="1"/>
              </p:cNvCxnSpPr>
              <p:nvPr/>
            </p:nvCxnSpPr>
            <p:spPr bwMode="auto">
              <a:xfrm rot="16200000" flipH="1" flipV="1">
                <a:off x="5934568" y="2170672"/>
                <a:ext cx="208598" cy="275171"/>
              </a:xfrm>
              <a:prstGeom prst="line">
                <a:avLst/>
              </a:prstGeom>
              <a:noFill/>
              <a:ln w="19050" algn="ctr">
                <a:solidFill>
                  <a:srgbClr val="000000"/>
                </a:solidFill>
                <a:round/>
                <a:headEnd/>
                <a:tailEnd/>
              </a:ln>
            </p:spPr>
          </p:cxnSp>
          <p:sp>
            <p:nvSpPr>
              <p:cNvPr id="77" name="Text Box 341"/>
              <p:cNvSpPr txBox="1">
                <a:spLocks noChangeArrowheads="1"/>
              </p:cNvSpPr>
              <p:nvPr/>
            </p:nvSpPr>
            <p:spPr bwMode="auto">
              <a:xfrm>
                <a:off x="6185328" y="2159576"/>
                <a:ext cx="378730" cy="171612"/>
              </a:xfrm>
              <a:prstGeom prst="rect">
                <a:avLst/>
              </a:prstGeom>
              <a:noFill/>
              <a:ln w="9525">
                <a:noFill/>
                <a:miter lim="800000"/>
                <a:headEnd/>
                <a:tailEnd/>
              </a:ln>
            </p:spPr>
            <p:txBody>
              <a:bodyPr>
                <a:spAutoFit/>
              </a:bodyPr>
              <a:lstStyle/>
              <a:p>
                <a:r>
                  <a:rPr lang="en-US" sz="600" b="1" dirty="0">
                    <a:latin typeface="Calibri" pitchFamily="34" charset="0"/>
                  </a:rPr>
                  <a:t>VNIC</a:t>
                </a:r>
              </a:p>
            </p:txBody>
          </p:sp>
          <p:cxnSp>
            <p:nvCxnSpPr>
              <p:cNvPr id="78" name="Straight Connector 155"/>
              <p:cNvCxnSpPr>
                <a:cxnSpLocks noChangeShapeType="1"/>
              </p:cNvCxnSpPr>
              <p:nvPr/>
            </p:nvCxnSpPr>
            <p:spPr bwMode="auto">
              <a:xfrm rot="5400000">
                <a:off x="5592809" y="2863050"/>
                <a:ext cx="217500" cy="0"/>
              </a:xfrm>
              <a:prstGeom prst="line">
                <a:avLst/>
              </a:prstGeom>
              <a:noFill/>
              <a:ln w="19050" algn="ctr">
                <a:solidFill>
                  <a:srgbClr val="000000"/>
                </a:solidFill>
                <a:round/>
                <a:headEnd/>
                <a:tailEnd/>
              </a:ln>
            </p:spPr>
          </p:cxnSp>
          <p:grpSp>
            <p:nvGrpSpPr>
              <p:cNvPr id="5" name="Group 117"/>
              <p:cNvGrpSpPr>
                <a:grpSpLocks/>
              </p:cNvGrpSpPr>
              <p:nvPr/>
            </p:nvGrpSpPr>
            <p:grpSpPr bwMode="auto">
              <a:xfrm>
                <a:off x="4993104" y="1740905"/>
                <a:ext cx="352211" cy="497084"/>
                <a:chOff x="3568" y="672"/>
                <a:chExt cx="238" cy="336"/>
              </a:xfrm>
            </p:grpSpPr>
            <p:cxnSp>
              <p:nvCxnSpPr>
                <p:cNvPr id="139" name="Straight Connector 153"/>
                <p:cNvCxnSpPr>
                  <a:cxnSpLocks noChangeShapeType="1"/>
                </p:cNvCxnSpPr>
                <p:nvPr/>
              </p:nvCxnSpPr>
              <p:spPr bwMode="auto">
                <a:xfrm flipH="1">
                  <a:off x="3625" y="794"/>
                  <a:ext cx="1" cy="60"/>
                </a:xfrm>
                <a:prstGeom prst="line">
                  <a:avLst/>
                </a:prstGeom>
                <a:noFill/>
                <a:ln w="9525" algn="ctr">
                  <a:solidFill>
                    <a:srgbClr val="000000"/>
                  </a:solidFill>
                  <a:round/>
                  <a:headEnd/>
                  <a:tailEnd/>
                </a:ln>
              </p:spPr>
            </p:cxnSp>
            <p:pic>
              <p:nvPicPr>
                <p:cNvPr id="140" name="Picture 78" descr="VM.png"/>
                <p:cNvPicPr>
                  <a:picLocks noChangeAspect="1"/>
                </p:cNvPicPr>
                <p:nvPr/>
              </p:nvPicPr>
              <p:blipFill>
                <a:blip r:embed="rId6" cstate="print"/>
                <a:srcRect/>
                <a:stretch>
                  <a:fillRect/>
                </a:stretch>
              </p:blipFill>
              <p:spPr bwMode="auto">
                <a:xfrm>
                  <a:off x="3568" y="672"/>
                  <a:ext cx="238" cy="305"/>
                </a:xfrm>
                <a:prstGeom prst="rect">
                  <a:avLst/>
                </a:prstGeom>
                <a:noFill/>
                <a:ln w="9525">
                  <a:noFill/>
                  <a:miter lim="800000"/>
                  <a:headEnd/>
                  <a:tailEnd/>
                </a:ln>
              </p:spPr>
            </p:pic>
            <p:pic>
              <p:nvPicPr>
                <p:cNvPr id="141" name="Picture 10" descr="AP_OS Single.png"/>
                <p:cNvPicPr>
                  <a:picLocks noChangeAspect="1"/>
                </p:cNvPicPr>
                <p:nvPr/>
              </p:nvPicPr>
              <p:blipFill>
                <a:blip r:embed="rId7" cstate="print"/>
                <a:srcRect/>
                <a:stretch>
                  <a:fillRect/>
                </a:stretch>
              </p:blipFill>
              <p:spPr bwMode="auto">
                <a:xfrm>
                  <a:off x="3623" y="693"/>
                  <a:ext cx="130" cy="208"/>
                </a:xfrm>
                <a:prstGeom prst="rect">
                  <a:avLst/>
                </a:prstGeom>
                <a:noFill/>
                <a:ln w="9525">
                  <a:noFill/>
                  <a:miter lim="800000"/>
                  <a:headEnd/>
                  <a:tailEnd/>
                </a:ln>
              </p:spPr>
            </p:pic>
            <p:pic>
              <p:nvPicPr>
                <p:cNvPr id="142" name="Picture 357" descr="ICON_NIC_Q308"/>
                <p:cNvPicPr>
                  <a:picLocks noChangeAspect="1" noChangeArrowheads="1"/>
                </p:cNvPicPr>
                <p:nvPr/>
              </p:nvPicPr>
              <p:blipFill>
                <a:blip r:embed="rId8" cstate="print"/>
                <a:srcRect/>
                <a:stretch>
                  <a:fillRect/>
                </a:stretch>
              </p:blipFill>
              <p:spPr bwMode="auto">
                <a:xfrm>
                  <a:off x="3662" y="958"/>
                  <a:ext cx="64" cy="50"/>
                </a:xfrm>
                <a:prstGeom prst="rect">
                  <a:avLst/>
                </a:prstGeom>
                <a:noFill/>
                <a:ln w="9525">
                  <a:noFill/>
                  <a:miter lim="800000"/>
                  <a:headEnd/>
                  <a:tailEnd/>
                </a:ln>
              </p:spPr>
            </p:pic>
          </p:grpSp>
          <p:grpSp>
            <p:nvGrpSpPr>
              <p:cNvPr id="6" name="Group 118"/>
              <p:cNvGrpSpPr>
                <a:grpSpLocks/>
              </p:cNvGrpSpPr>
              <p:nvPr/>
            </p:nvGrpSpPr>
            <p:grpSpPr bwMode="auto">
              <a:xfrm>
                <a:off x="5516816" y="1740905"/>
                <a:ext cx="352211" cy="497084"/>
                <a:chOff x="3568" y="672"/>
                <a:chExt cx="238" cy="336"/>
              </a:xfrm>
            </p:grpSpPr>
            <p:cxnSp>
              <p:nvCxnSpPr>
                <p:cNvPr id="135" name="Straight Connector 153"/>
                <p:cNvCxnSpPr>
                  <a:cxnSpLocks noChangeShapeType="1"/>
                </p:cNvCxnSpPr>
                <p:nvPr/>
              </p:nvCxnSpPr>
              <p:spPr bwMode="auto">
                <a:xfrm flipH="1">
                  <a:off x="3625" y="794"/>
                  <a:ext cx="1" cy="60"/>
                </a:xfrm>
                <a:prstGeom prst="line">
                  <a:avLst/>
                </a:prstGeom>
                <a:noFill/>
                <a:ln w="9525" algn="ctr">
                  <a:solidFill>
                    <a:srgbClr val="000000"/>
                  </a:solidFill>
                  <a:round/>
                  <a:headEnd/>
                  <a:tailEnd/>
                </a:ln>
              </p:spPr>
            </p:cxnSp>
            <p:pic>
              <p:nvPicPr>
                <p:cNvPr id="136" name="Picture 78" descr="VM.png"/>
                <p:cNvPicPr>
                  <a:picLocks noChangeAspect="1"/>
                </p:cNvPicPr>
                <p:nvPr/>
              </p:nvPicPr>
              <p:blipFill>
                <a:blip r:embed="rId6" cstate="print"/>
                <a:srcRect/>
                <a:stretch>
                  <a:fillRect/>
                </a:stretch>
              </p:blipFill>
              <p:spPr bwMode="auto">
                <a:xfrm>
                  <a:off x="3568" y="672"/>
                  <a:ext cx="238" cy="305"/>
                </a:xfrm>
                <a:prstGeom prst="rect">
                  <a:avLst/>
                </a:prstGeom>
                <a:noFill/>
                <a:ln w="9525">
                  <a:noFill/>
                  <a:miter lim="800000"/>
                  <a:headEnd/>
                  <a:tailEnd/>
                </a:ln>
              </p:spPr>
            </p:pic>
            <p:pic>
              <p:nvPicPr>
                <p:cNvPr id="137" name="Picture 10" descr="AP_OS Single.png"/>
                <p:cNvPicPr>
                  <a:picLocks noChangeAspect="1"/>
                </p:cNvPicPr>
                <p:nvPr/>
              </p:nvPicPr>
              <p:blipFill>
                <a:blip r:embed="rId7" cstate="print"/>
                <a:srcRect/>
                <a:stretch>
                  <a:fillRect/>
                </a:stretch>
              </p:blipFill>
              <p:spPr bwMode="auto">
                <a:xfrm>
                  <a:off x="3623" y="693"/>
                  <a:ext cx="130" cy="208"/>
                </a:xfrm>
                <a:prstGeom prst="rect">
                  <a:avLst/>
                </a:prstGeom>
                <a:noFill/>
                <a:ln w="9525">
                  <a:noFill/>
                  <a:miter lim="800000"/>
                  <a:headEnd/>
                  <a:tailEnd/>
                </a:ln>
              </p:spPr>
            </p:pic>
            <p:pic>
              <p:nvPicPr>
                <p:cNvPr id="138" name="Picture 357" descr="ICON_NIC_Q308"/>
                <p:cNvPicPr>
                  <a:picLocks noChangeAspect="1" noChangeArrowheads="1"/>
                </p:cNvPicPr>
                <p:nvPr/>
              </p:nvPicPr>
              <p:blipFill>
                <a:blip r:embed="rId8" cstate="print"/>
                <a:srcRect/>
                <a:stretch>
                  <a:fillRect/>
                </a:stretch>
              </p:blipFill>
              <p:spPr bwMode="auto">
                <a:xfrm>
                  <a:off x="3662" y="958"/>
                  <a:ext cx="64" cy="50"/>
                </a:xfrm>
                <a:prstGeom prst="rect">
                  <a:avLst/>
                </a:prstGeom>
                <a:noFill/>
                <a:ln w="9525">
                  <a:noFill/>
                  <a:miter lim="800000"/>
                  <a:headEnd/>
                  <a:tailEnd/>
                </a:ln>
              </p:spPr>
            </p:pic>
          </p:grpSp>
          <p:grpSp>
            <p:nvGrpSpPr>
              <p:cNvPr id="7" name="Group 123"/>
              <p:cNvGrpSpPr>
                <a:grpSpLocks/>
              </p:cNvGrpSpPr>
              <p:nvPr/>
            </p:nvGrpSpPr>
            <p:grpSpPr bwMode="auto">
              <a:xfrm>
                <a:off x="6025734" y="1740905"/>
                <a:ext cx="352211" cy="497084"/>
                <a:chOff x="3568" y="672"/>
                <a:chExt cx="238" cy="336"/>
              </a:xfrm>
            </p:grpSpPr>
            <p:cxnSp>
              <p:nvCxnSpPr>
                <p:cNvPr id="131" name="Straight Connector 153"/>
                <p:cNvCxnSpPr>
                  <a:cxnSpLocks noChangeShapeType="1"/>
                </p:cNvCxnSpPr>
                <p:nvPr/>
              </p:nvCxnSpPr>
              <p:spPr bwMode="auto">
                <a:xfrm flipH="1">
                  <a:off x="3625" y="794"/>
                  <a:ext cx="1" cy="60"/>
                </a:xfrm>
                <a:prstGeom prst="line">
                  <a:avLst/>
                </a:prstGeom>
                <a:noFill/>
                <a:ln w="9525" algn="ctr">
                  <a:solidFill>
                    <a:srgbClr val="000000"/>
                  </a:solidFill>
                  <a:round/>
                  <a:headEnd/>
                  <a:tailEnd/>
                </a:ln>
              </p:spPr>
            </p:cxnSp>
            <p:pic>
              <p:nvPicPr>
                <p:cNvPr id="132" name="Picture 78" descr="VM.png"/>
                <p:cNvPicPr>
                  <a:picLocks noChangeAspect="1"/>
                </p:cNvPicPr>
                <p:nvPr/>
              </p:nvPicPr>
              <p:blipFill>
                <a:blip r:embed="rId6" cstate="print"/>
                <a:srcRect/>
                <a:stretch>
                  <a:fillRect/>
                </a:stretch>
              </p:blipFill>
              <p:spPr bwMode="auto">
                <a:xfrm>
                  <a:off x="3568" y="672"/>
                  <a:ext cx="238" cy="305"/>
                </a:xfrm>
                <a:prstGeom prst="rect">
                  <a:avLst/>
                </a:prstGeom>
                <a:noFill/>
                <a:ln w="9525">
                  <a:noFill/>
                  <a:miter lim="800000"/>
                  <a:headEnd/>
                  <a:tailEnd/>
                </a:ln>
              </p:spPr>
            </p:pic>
            <p:pic>
              <p:nvPicPr>
                <p:cNvPr id="133" name="Picture 10" descr="AP_OS Single.png"/>
                <p:cNvPicPr>
                  <a:picLocks noChangeAspect="1"/>
                </p:cNvPicPr>
                <p:nvPr/>
              </p:nvPicPr>
              <p:blipFill>
                <a:blip r:embed="rId7" cstate="print"/>
                <a:srcRect/>
                <a:stretch>
                  <a:fillRect/>
                </a:stretch>
              </p:blipFill>
              <p:spPr bwMode="auto">
                <a:xfrm>
                  <a:off x="3623" y="693"/>
                  <a:ext cx="130" cy="208"/>
                </a:xfrm>
                <a:prstGeom prst="rect">
                  <a:avLst/>
                </a:prstGeom>
                <a:noFill/>
                <a:ln w="9525">
                  <a:noFill/>
                  <a:miter lim="800000"/>
                  <a:headEnd/>
                  <a:tailEnd/>
                </a:ln>
              </p:spPr>
            </p:pic>
            <p:pic>
              <p:nvPicPr>
                <p:cNvPr id="134" name="Picture 357" descr="ICON_NIC_Q308"/>
                <p:cNvPicPr>
                  <a:picLocks noChangeAspect="1" noChangeArrowheads="1"/>
                </p:cNvPicPr>
                <p:nvPr/>
              </p:nvPicPr>
              <p:blipFill>
                <a:blip r:embed="rId8" cstate="print"/>
                <a:srcRect/>
                <a:stretch>
                  <a:fillRect/>
                </a:stretch>
              </p:blipFill>
              <p:spPr bwMode="auto">
                <a:xfrm>
                  <a:off x="3662" y="958"/>
                  <a:ext cx="64" cy="50"/>
                </a:xfrm>
                <a:prstGeom prst="rect">
                  <a:avLst/>
                </a:prstGeom>
                <a:noFill/>
                <a:ln w="9525">
                  <a:noFill/>
                  <a:miter lim="800000"/>
                  <a:headEnd/>
                  <a:tailEnd/>
                </a:ln>
              </p:spPr>
            </p:pic>
          </p:grpSp>
          <p:sp>
            <p:nvSpPr>
              <p:cNvPr id="83" name="Line 129"/>
              <p:cNvSpPr>
                <a:spLocks noChangeShapeType="1"/>
              </p:cNvSpPr>
              <p:nvPr/>
            </p:nvSpPr>
            <p:spPr bwMode="auto">
              <a:xfrm flipV="1">
                <a:off x="5698601" y="2218753"/>
                <a:ext cx="0" cy="54739"/>
              </a:xfrm>
              <a:prstGeom prst="line">
                <a:avLst/>
              </a:prstGeom>
              <a:noFill/>
              <a:ln w="19050">
                <a:solidFill>
                  <a:schemeClr val="tx1"/>
                </a:solidFill>
                <a:round/>
                <a:headEnd/>
                <a:tailEnd/>
              </a:ln>
            </p:spPr>
            <p:txBody>
              <a:bodyPr/>
              <a:lstStyle/>
              <a:p>
                <a:endParaRPr lang="en-US" dirty="0">
                  <a:latin typeface="Calibri" pitchFamily="34" charset="0"/>
                </a:endParaRPr>
              </a:p>
            </p:txBody>
          </p:sp>
          <p:sp>
            <p:nvSpPr>
              <p:cNvPr id="84" name="Text Box 166"/>
              <p:cNvSpPr txBox="1">
                <a:spLocks noChangeArrowheads="1"/>
              </p:cNvSpPr>
              <p:nvPr/>
            </p:nvSpPr>
            <p:spPr bwMode="auto">
              <a:xfrm>
                <a:off x="5238321" y="1316153"/>
                <a:ext cx="1298839" cy="284047"/>
              </a:xfrm>
              <a:prstGeom prst="rect">
                <a:avLst/>
              </a:prstGeom>
              <a:noFill/>
              <a:ln w="9525">
                <a:noFill/>
                <a:miter lim="800000"/>
                <a:headEnd/>
                <a:tailEnd/>
              </a:ln>
            </p:spPr>
            <p:txBody>
              <a:bodyPr wrap="square">
                <a:spAutoFit/>
              </a:bodyPr>
              <a:lstStyle/>
              <a:p>
                <a:pPr>
                  <a:spcBef>
                    <a:spcPct val="50000"/>
                  </a:spcBef>
                </a:pPr>
                <a:r>
                  <a:rPr lang="en-US" sz="1400" b="1" dirty="0">
                    <a:latin typeface="Calibri" pitchFamily="34" charset="0"/>
                  </a:rPr>
                  <a:t>Physical Server</a:t>
                </a:r>
              </a:p>
            </p:txBody>
          </p:sp>
          <p:sp>
            <p:nvSpPr>
              <p:cNvPr id="100" name="Text Box 341"/>
              <p:cNvSpPr txBox="1">
                <a:spLocks noChangeArrowheads="1"/>
              </p:cNvSpPr>
              <p:nvPr/>
            </p:nvSpPr>
            <p:spPr bwMode="auto">
              <a:xfrm>
                <a:off x="5907504" y="3006981"/>
                <a:ext cx="578144" cy="215444"/>
              </a:xfrm>
              <a:prstGeom prst="rect">
                <a:avLst/>
              </a:prstGeom>
              <a:noFill/>
              <a:ln w="9525">
                <a:noFill/>
                <a:miter lim="800000"/>
                <a:headEnd/>
                <a:tailEnd/>
              </a:ln>
            </p:spPr>
            <p:txBody>
              <a:bodyPr wrap="square">
                <a:spAutoFit/>
              </a:bodyPr>
              <a:lstStyle/>
              <a:p>
                <a:r>
                  <a:rPr lang="en-US" sz="800" b="1" dirty="0">
                    <a:latin typeface="Calibri" pitchFamily="34" charset="0"/>
                  </a:rPr>
                  <a:t>PNIC</a:t>
                </a:r>
              </a:p>
            </p:txBody>
          </p:sp>
          <p:sp>
            <p:nvSpPr>
              <p:cNvPr id="101" name="Text Box 341"/>
              <p:cNvSpPr txBox="1">
                <a:spLocks noChangeArrowheads="1"/>
              </p:cNvSpPr>
              <p:nvPr/>
            </p:nvSpPr>
            <p:spPr bwMode="auto">
              <a:xfrm>
                <a:off x="5685286" y="2153659"/>
                <a:ext cx="378730" cy="171612"/>
              </a:xfrm>
              <a:prstGeom prst="rect">
                <a:avLst/>
              </a:prstGeom>
              <a:noFill/>
              <a:ln w="9525">
                <a:noFill/>
                <a:miter lim="800000"/>
                <a:headEnd/>
                <a:tailEnd/>
              </a:ln>
            </p:spPr>
            <p:txBody>
              <a:bodyPr>
                <a:spAutoFit/>
              </a:bodyPr>
              <a:lstStyle/>
              <a:p>
                <a:r>
                  <a:rPr lang="en-US" sz="600" b="1" dirty="0">
                    <a:latin typeface="Calibri" pitchFamily="34" charset="0"/>
                  </a:rPr>
                  <a:t>VNIC</a:t>
                </a:r>
              </a:p>
            </p:txBody>
          </p:sp>
          <p:sp>
            <p:nvSpPr>
              <p:cNvPr id="105" name="Text Box 341"/>
              <p:cNvSpPr txBox="1">
                <a:spLocks noChangeArrowheads="1"/>
              </p:cNvSpPr>
              <p:nvPr/>
            </p:nvSpPr>
            <p:spPr bwMode="auto">
              <a:xfrm>
                <a:off x="5174888" y="2153659"/>
                <a:ext cx="378730" cy="171612"/>
              </a:xfrm>
              <a:prstGeom prst="rect">
                <a:avLst/>
              </a:prstGeom>
              <a:noFill/>
              <a:ln w="9525">
                <a:noFill/>
                <a:miter lim="800000"/>
                <a:headEnd/>
                <a:tailEnd/>
              </a:ln>
            </p:spPr>
            <p:txBody>
              <a:bodyPr>
                <a:spAutoFit/>
              </a:bodyPr>
              <a:lstStyle/>
              <a:p>
                <a:r>
                  <a:rPr lang="en-US" sz="600" b="1" dirty="0">
                    <a:latin typeface="Calibri" pitchFamily="34" charset="0"/>
                  </a:rPr>
                  <a:t>VNIC</a:t>
                </a:r>
              </a:p>
            </p:txBody>
          </p:sp>
          <p:cxnSp>
            <p:nvCxnSpPr>
              <p:cNvPr id="95" name="Straight Connector 155"/>
              <p:cNvCxnSpPr>
                <a:cxnSpLocks noChangeShapeType="1"/>
              </p:cNvCxnSpPr>
              <p:nvPr/>
            </p:nvCxnSpPr>
            <p:spPr bwMode="auto">
              <a:xfrm>
                <a:off x="6172200" y="2614864"/>
                <a:ext cx="228600" cy="0"/>
              </a:xfrm>
              <a:prstGeom prst="line">
                <a:avLst/>
              </a:prstGeom>
              <a:noFill/>
              <a:ln w="19050" algn="ctr">
                <a:solidFill>
                  <a:srgbClr val="000000"/>
                </a:solidFill>
                <a:round/>
                <a:headEnd/>
                <a:tailEnd/>
              </a:ln>
            </p:spPr>
          </p:cxnSp>
          <p:grpSp>
            <p:nvGrpSpPr>
              <p:cNvPr id="94" name="Group 93"/>
              <p:cNvGrpSpPr/>
              <p:nvPr/>
            </p:nvGrpSpPr>
            <p:grpSpPr>
              <a:xfrm>
                <a:off x="6260433" y="2402304"/>
                <a:ext cx="761999" cy="396127"/>
                <a:chOff x="-1038728" y="3657600"/>
                <a:chExt cx="761999" cy="396127"/>
              </a:xfrm>
            </p:grpSpPr>
            <p:sp>
              <p:nvSpPr>
                <p:cNvPr id="80" name="AutoShape 63"/>
                <p:cNvSpPr>
                  <a:spLocks noChangeArrowheads="1"/>
                </p:cNvSpPr>
                <p:nvPr/>
              </p:nvSpPr>
              <p:spPr bwMode="auto">
                <a:xfrm>
                  <a:off x="-947290" y="3657600"/>
                  <a:ext cx="548640" cy="365760"/>
                </a:xfrm>
                <a:prstGeom prst="roundRect">
                  <a:avLst>
                    <a:gd name="adj" fmla="val 14037"/>
                  </a:avLst>
                </a:prstGeom>
                <a:solidFill>
                  <a:schemeClr val="accent1"/>
                </a:solidFill>
                <a:ln w="9525">
                  <a:solidFill>
                    <a:schemeClr val="tx1"/>
                  </a:solidFill>
                  <a:round/>
                  <a:headEnd/>
                  <a:tailEnd/>
                </a:ln>
              </p:spPr>
              <p:txBody>
                <a:bodyPr wrap="none" anchor="ctr"/>
                <a:lstStyle/>
                <a:p>
                  <a:endParaRPr lang="en-US" sz="300" dirty="0">
                    <a:latin typeface="Calibri" pitchFamily="34" charset="0"/>
                  </a:endParaRPr>
                </a:p>
              </p:txBody>
            </p:sp>
            <p:sp>
              <p:nvSpPr>
                <p:cNvPr id="81" name="Text Box 70"/>
                <p:cNvSpPr txBox="1">
                  <a:spLocks noChangeArrowheads="1"/>
                </p:cNvSpPr>
                <p:nvPr/>
              </p:nvSpPr>
              <p:spPr bwMode="auto">
                <a:xfrm>
                  <a:off x="-1038728" y="3677087"/>
                  <a:ext cx="761999" cy="376640"/>
                </a:xfrm>
                <a:prstGeom prst="rect">
                  <a:avLst/>
                </a:prstGeom>
                <a:noFill/>
                <a:ln w="9525">
                  <a:noFill/>
                  <a:miter lim="800000"/>
                  <a:headEnd/>
                  <a:tailEnd/>
                </a:ln>
              </p:spPr>
              <p:txBody>
                <a:bodyPr wrap="square">
                  <a:spAutoFit/>
                </a:bodyPr>
                <a:lstStyle/>
                <a:p>
                  <a:pPr algn="ctr"/>
                  <a:r>
                    <a:rPr lang="en-US" sz="900" b="1" dirty="0">
                      <a:solidFill>
                        <a:schemeClr val="bg1"/>
                      </a:solidFill>
                      <a:latin typeface="Calibri" pitchFamily="34" charset="0"/>
                    </a:rPr>
                    <a:t>Hypervisor Kernel</a:t>
                  </a:r>
                </a:p>
              </p:txBody>
            </p:sp>
          </p:grpSp>
          <p:pic>
            <p:nvPicPr>
              <p:cNvPr id="85" name="Picture 6" descr="Blue Cloud.png"/>
              <p:cNvPicPr>
                <a:picLocks noChangeAspect="1"/>
              </p:cNvPicPr>
              <p:nvPr/>
            </p:nvPicPr>
            <p:blipFill>
              <a:blip r:embed="rId4" cstate="print"/>
              <a:srcRect/>
              <a:stretch>
                <a:fillRect/>
              </a:stretch>
            </p:blipFill>
            <p:spPr bwMode="auto">
              <a:xfrm>
                <a:off x="5302118" y="2276450"/>
                <a:ext cx="923154" cy="477850"/>
              </a:xfrm>
              <a:prstGeom prst="rect">
                <a:avLst/>
              </a:prstGeom>
              <a:noFill/>
              <a:ln w="9525">
                <a:noFill/>
                <a:miter lim="800000"/>
                <a:headEnd/>
                <a:tailEnd/>
              </a:ln>
            </p:spPr>
          </p:pic>
          <p:sp>
            <p:nvSpPr>
              <p:cNvPr id="86" name="Text Box 64"/>
              <p:cNvSpPr txBox="1">
                <a:spLocks noChangeArrowheads="1"/>
              </p:cNvSpPr>
              <p:nvPr/>
            </p:nvSpPr>
            <p:spPr bwMode="auto">
              <a:xfrm>
                <a:off x="5188203" y="2496883"/>
                <a:ext cx="1060739" cy="172093"/>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100" b="1" dirty="0">
                    <a:latin typeface="Calibri" pitchFamily="34" charset="0"/>
                  </a:rPr>
                  <a:t>VM Network</a:t>
                </a:r>
              </a:p>
            </p:txBody>
          </p:sp>
          <p:pic>
            <p:nvPicPr>
              <p:cNvPr id="73" name="Picture 357" descr="ICON_NIC_Q308"/>
              <p:cNvPicPr>
                <a:picLocks noChangeAspect="1" noChangeArrowheads="1"/>
              </p:cNvPicPr>
              <p:nvPr/>
            </p:nvPicPr>
            <p:blipFill>
              <a:blip r:embed="rId9" cstate="print"/>
              <a:srcRect/>
              <a:stretch>
                <a:fillRect/>
              </a:stretch>
            </p:blipFill>
            <p:spPr bwMode="auto">
              <a:xfrm>
                <a:off x="5598696" y="2879751"/>
                <a:ext cx="380210" cy="306239"/>
              </a:xfrm>
              <a:prstGeom prst="rect">
                <a:avLst/>
              </a:prstGeom>
              <a:noFill/>
              <a:ln w="9525">
                <a:noFill/>
                <a:miter lim="800000"/>
                <a:headEnd/>
                <a:tailEnd/>
              </a:ln>
            </p:spPr>
          </p:pic>
        </p:grpSp>
        <p:grpSp>
          <p:nvGrpSpPr>
            <p:cNvPr id="174" name="Group 173"/>
            <p:cNvGrpSpPr/>
            <p:nvPr/>
          </p:nvGrpSpPr>
          <p:grpSpPr>
            <a:xfrm>
              <a:off x="7379368" y="1319464"/>
              <a:ext cx="2145632" cy="1906272"/>
              <a:chOff x="4876800" y="1316153"/>
              <a:chExt cx="2145632" cy="1906272"/>
            </a:xfrm>
          </p:grpSpPr>
          <p:sp>
            <p:nvSpPr>
              <p:cNvPr id="175" name="Rounded Rectangle 13"/>
              <p:cNvSpPr/>
              <p:nvPr/>
            </p:nvSpPr>
            <p:spPr bwMode="auto">
              <a:xfrm>
                <a:off x="4876800" y="1620256"/>
                <a:ext cx="2051769" cy="1400358"/>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1000" dirty="0">
                  <a:solidFill>
                    <a:schemeClr val="tx1"/>
                  </a:solidFill>
                  <a:latin typeface="Calibri" pitchFamily="34" charset="0"/>
                </a:endParaRPr>
              </a:p>
            </p:txBody>
          </p:sp>
          <p:cxnSp>
            <p:nvCxnSpPr>
              <p:cNvPr id="176" name="Straight Connector 152"/>
              <p:cNvCxnSpPr>
                <a:cxnSpLocks noChangeShapeType="1"/>
              </p:cNvCxnSpPr>
              <p:nvPr/>
            </p:nvCxnSpPr>
            <p:spPr bwMode="auto">
              <a:xfrm rot="16200000" flipH="1">
                <a:off x="5211134" y="2231328"/>
                <a:ext cx="187886" cy="180488"/>
              </a:xfrm>
              <a:prstGeom prst="line">
                <a:avLst/>
              </a:prstGeom>
              <a:noFill/>
              <a:ln w="19050" algn="ctr">
                <a:solidFill>
                  <a:srgbClr val="000000"/>
                </a:solidFill>
                <a:round/>
                <a:headEnd/>
                <a:tailEnd/>
              </a:ln>
            </p:spPr>
          </p:cxnSp>
          <p:cxnSp>
            <p:nvCxnSpPr>
              <p:cNvPr id="177" name="Straight Connector 154"/>
              <p:cNvCxnSpPr>
                <a:cxnSpLocks noChangeShapeType="1"/>
              </p:cNvCxnSpPr>
              <p:nvPr/>
            </p:nvCxnSpPr>
            <p:spPr bwMode="auto">
              <a:xfrm rot="16200000" flipH="1" flipV="1">
                <a:off x="5934568" y="2170672"/>
                <a:ext cx="208598" cy="275171"/>
              </a:xfrm>
              <a:prstGeom prst="line">
                <a:avLst/>
              </a:prstGeom>
              <a:noFill/>
              <a:ln w="19050" algn="ctr">
                <a:solidFill>
                  <a:srgbClr val="000000"/>
                </a:solidFill>
                <a:round/>
                <a:headEnd/>
                <a:tailEnd/>
              </a:ln>
            </p:spPr>
          </p:cxnSp>
          <p:sp>
            <p:nvSpPr>
              <p:cNvPr id="178" name="Text Box 341"/>
              <p:cNvSpPr txBox="1">
                <a:spLocks noChangeArrowheads="1"/>
              </p:cNvSpPr>
              <p:nvPr/>
            </p:nvSpPr>
            <p:spPr bwMode="auto">
              <a:xfrm>
                <a:off x="6185328" y="2159576"/>
                <a:ext cx="378730" cy="171612"/>
              </a:xfrm>
              <a:prstGeom prst="rect">
                <a:avLst/>
              </a:prstGeom>
              <a:noFill/>
              <a:ln w="9525">
                <a:noFill/>
                <a:miter lim="800000"/>
                <a:headEnd/>
                <a:tailEnd/>
              </a:ln>
            </p:spPr>
            <p:txBody>
              <a:bodyPr>
                <a:spAutoFit/>
              </a:bodyPr>
              <a:lstStyle/>
              <a:p>
                <a:r>
                  <a:rPr lang="en-US" sz="600" b="1" dirty="0">
                    <a:latin typeface="Calibri" pitchFamily="34" charset="0"/>
                  </a:rPr>
                  <a:t>VNIC</a:t>
                </a:r>
              </a:p>
            </p:txBody>
          </p:sp>
          <p:cxnSp>
            <p:nvCxnSpPr>
              <p:cNvPr id="179" name="Straight Connector 155"/>
              <p:cNvCxnSpPr>
                <a:cxnSpLocks noChangeShapeType="1"/>
              </p:cNvCxnSpPr>
              <p:nvPr/>
            </p:nvCxnSpPr>
            <p:spPr bwMode="auto">
              <a:xfrm rot="5400000">
                <a:off x="5592809" y="2863050"/>
                <a:ext cx="217500" cy="0"/>
              </a:xfrm>
              <a:prstGeom prst="line">
                <a:avLst/>
              </a:prstGeom>
              <a:noFill/>
              <a:ln w="19050" algn="ctr">
                <a:solidFill>
                  <a:srgbClr val="000000"/>
                </a:solidFill>
                <a:round/>
                <a:headEnd/>
                <a:tailEnd/>
              </a:ln>
            </p:spPr>
          </p:cxnSp>
          <p:grpSp>
            <p:nvGrpSpPr>
              <p:cNvPr id="180" name="Group 117"/>
              <p:cNvGrpSpPr>
                <a:grpSpLocks/>
              </p:cNvGrpSpPr>
              <p:nvPr/>
            </p:nvGrpSpPr>
            <p:grpSpPr bwMode="auto">
              <a:xfrm>
                <a:off x="4993539" y="1740905"/>
                <a:ext cx="352240" cy="497084"/>
                <a:chOff x="3568" y="672"/>
                <a:chExt cx="238" cy="336"/>
              </a:xfrm>
            </p:grpSpPr>
            <p:cxnSp>
              <p:nvCxnSpPr>
                <p:cNvPr id="203" name="Straight Connector 153"/>
                <p:cNvCxnSpPr>
                  <a:cxnSpLocks noChangeShapeType="1"/>
                </p:cNvCxnSpPr>
                <p:nvPr/>
              </p:nvCxnSpPr>
              <p:spPr bwMode="auto">
                <a:xfrm flipH="1">
                  <a:off x="3625" y="794"/>
                  <a:ext cx="1" cy="60"/>
                </a:xfrm>
                <a:prstGeom prst="line">
                  <a:avLst/>
                </a:prstGeom>
                <a:noFill/>
                <a:ln w="9525" algn="ctr">
                  <a:solidFill>
                    <a:srgbClr val="000000"/>
                  </a:solidFill>
                  <a:round/>
                  <a:headEnd/>
                  <a:tailEnd/>
                </a:ln>
              </p:spPr>
            </p:cxnSp>
            <p:pic>
              <p:nvPicPr>
                <p:cNvPr id="204" name="Picture 78" descr="VM.png"/>
                <p:cNvPicPr>
                  <a:picLocks noChangeAspect="1"/>
                </p:cNvPicPr>
                <p:nvPr/>
              </p:nvPicPr>
              <p:blipFill>
                <a:blip r:embed="rId6" cstate="print"/>
                <a:srcRect/>
                <a:stretch>
                  <a:fillRect/>
                </a:stretch>
              </p:blipFill>
              <p:spPr bwMode="auto">
                <a:xfrm>
                  <a:off x="3568" y="672"/>
                  <a:ext cx="238" cy="305"/>
                </a:xfrm>
                <a:prstGeom prst="rect">
                  <a:avLst/>
                </a:prstGeom>
                <a:noFill/>
                <a:ln w="9525">
                  <a:noFill/>
                  <a:miter lim="800000"/>
                  <a:headEnd/>
                  <a:tailEnd/>
                </a:ln>
              </p:spPr>
            </p:pic>
            <p:pic>
              <p:nvPicPr>
                <p:cNvPr id="205" name="Picture 10" descr="AP_OS Single.png"/>
                <p:cNvPicPr>
                  <a:picLocks noChangeAspect="1"/>
                </p:cNvPicPr>
                <p:nvPr/>
              </p:nvPicPr>
              <p:blipFill>
                <a:blip r:embed="rId7" cstate="print"/>
                <a:srcRect/>
                <a:stretch>
                  <a:fillRect/>
                </a:stretch>
              </p:blipFill>
              <p:spPr bwMode="auto">
                <a:xfrm>
                  <a:off x="3623" y="693"/>
                  <a:ext cx="130" cy="208"/>
                </a:xfrm>
                <a:prstGeom prst="rect">
                  <a:avLst/>
                </a:prstGeom>
                <a:noFill/>
                <a:ln w="9525">
                  <a:noFill/>
                  <a:miter lim="800000"/>
                  <a:headEnd/>
                  <a:tailEnd/>
                </a:ln>
              </p:spPr>
            </p:pic>
            <p:pic>
              <p:nvPicPr>
                <p:cNvPr id="206" name="Picture 357" descr="ICON_NIC_Q308"/>
                <p:cNvPicPr>
                  <a:picLocks noChangeAspect="1" noChangeArrowheads="1"/>
                </p:cNvPicPr>
                <p:nvPr/>
              </p:nvPicPr>
              <p:blipFill>
                <a:blip r:embed="rId8" cstate="print"/>
                <a:srcRect/>
                <a:stretch>
                  <a:fillRect/>
                </a:stretch>
              </p:blipFill>
              <p:spPr bwMode="auto">
                <a:xfrm>
                  <a:off x="3662" y="958"/>
                  <a:ext cx="64" cy="50"/>
                </a:xfrm>
                <a:prstGeom prst="rect">
                  <a:avLst/>
                </a:prstGeom>
                <a:noFill/>
                <a:ln w="9525">
                  <a:noFill/>
                  <a:miter lim="800000"/>
                  <a:headEnd/>
                  <a:tailEnd/>
                </a:ln>
              </p:spPr>
            </p:pic>
          </p:grpSp>
          <p:grpSp>
            <p:nvGrpSpPr>
              <p:cNvPr id="181" name="Group 118"/>
              <p:cNvGrpSpPr>
                <a:grpSpLocks/>
              </p:cNvGrpSpPr>
              <p:nvPr/>
            </p:nvGrpSpPr>
            <p:grpSpPr bwMode="auto">
              <a:xfrm>
                <a:off x="5517251" y="1740905"/>
                <a:ext cx="352240" cy="497084"/>
                <a:chOff x="3568" y="672"/>
                <a:chExt cx="238" cy="336"/>
              </a:xfrm>
            </p:grpSpPr>
            <p:cxnSp>
              <p:nvCxnSpPr>
                <p:cNvPr id="199" name="Straight Connector 153"/>
                <p:cNvCxnSpPr>
                  <a:cxnSpLocks noChangeShapeType="1"/>
                </p:cNvCxnSpPr>
                <p:nvPr/>
              </p:nvCxnSpPr>
              <p:spPr bwMode="auto">
                <a:xfrm flipH="1">
                  <a:off x="3625" y="794"/>
                  <a:ext cx="1" cy="60"/>
                </a:xfrm>
                <a:prstGeom prst="line">
                  <a:avLst/>
                </a:prstGeom>
                <a:noFill/>
                <a:ln w="9525" algn="ctr">
                  <a:solidFill>
                    <a:srgbClr val="000000"/>
                  </a:solidFill>
                  <a:round/>
                  <a:headEnd/>
                  <a:tailEnd/>
                </a:ln>
              </p:spPr>
            </p:cxnSp>
            <p:pic>
              <p:nvPicPr>
                <p:cNvPr id="200" name="Picture 78" descr="VM.png"/>
                <p:cNvPicPr>
                  <a:picLocks noChangeAspect="1"/>
                </p:cNvPicPr>
                <p:nvPr/>
              </p:nvPicPr>
              <p:blipFill>
                <a:blip r:embed="rId6" cstate="print"/>
                <a:srcRect/>
                <a:stretch>
                  <a:fillRect/>
                </a:stretch>
              </p:blipFill>
              <p:spPr bwMode="auto">
                <a:xfrm>
                  <a:off x="3568" y="672"/>
                  <a:ext cx="238" cy="305"/>
                </a:xfrm>
                <a:prstGeom prst="rect">
                  <a:avLst/>
                </a:prstGeom>
                <a:noFill/>
                <a:ln w="9525">
                  <a:noFill/>
                  <a:miter lim="800000"/>
                  <a:headEnd/>
                  <a:tailEnd/>
                </a:ln>
              </p:spPr>
            </p:pic>
            <p:pic>
              <p:nvPicPr>
                <p:cNvPr id="201" name="Picture 10" descr="AP_OS Single.png"/>
                <p:cNvPicPr>
                  <a:picLocks noChangeAspect="1"/>
                </p:cNvPicPr>
                <p:nvPr/>
              </p:nvPicPr>
              <p:blipFill>
                <a:blip r:embed="rId7" cstate="print"/>
                <a:srcRect/>
                <a:stretch>
                  <a:fillRect/>
                </a:stretch>
              </p:blipFill>
              <p:spPr bwMode="auto">
                <a:xfrm>
                  <a:off x="3623" y="693"/>
                  <a:ext cx="130" cy="208"/>
                </a:xfrm>
                <a:prstGeom prst="rect">
                  <a:avLst/>
                </a:prstGeom>
                <a:noFill/>
                <a:ln w="9525">
                  <a:noFill/>
                  <a:miter lim="800000"/>
                  <a:headEnd/>
                  <a:tailEnd/>
                </a:ln>
              </p:spPr>
            </p:pic>
            <p:pic>
              <p:nvPicPr>
                <p:cNvPr id="202" name="Picture 357" descr="ICON_NIC_Q308"/>
                <p:cNvPicPr>
                  <a:picLocks noChangeAspect="1" noChangeArrowheads="1"/>
                </p:cNvPicPr>
                <p:nvPr/>
              </p:nvPicPr>
              <p:blipFill>
                <a:blip r:embed="rId8" cstate="print"/>
                <a:srcRect/>
                <a:stretch>
                  <a:fillRect/>
                </a:stretch>
              </p:blipFill>
              <p:spPr bwMode="auto">
                <a:xfrm>
                  <a:off x="3662" y="958"/>
                  <a:ext cx="64" cy="50"/>
                </a:xfrm>
                <a:prstGeom prst="rect">
                  <a:avLst/>
                </a:prstGeom>
                <a:noFill/>
                <a:ln w="9525">
                  <a:noFill/>
                  <a:miter lim="800000"/>
                  <a:headEnd/>
                  <a:tailEnd/>
                </a:ln>
              </p:spPr>
            </p:pic>
          </p:grpSp>
          <p:grpSp>
            <p:nvGrpSpPr>
              <p:cNvPr id="182" name="Group 123"/>
              <p:cNvGrpSpPr>
                <a:grpSpLocks/>
              </p:cNvGrpSpPr>
              <p:nvPr/>
            </p:nvGrpSpPr>
            <p:grpSpPr bwMode="auto">
              <a:xfrm>
                <a:off x="6026169" y="1740905"/>
                <a:ext cx="352240" cy="497084"/>
                <a:chOff x="3568" y="672"/>
                <a:chExt cx="238" cy="336"/>
              </a:xfrm>
            </p:grpSpPr>
            <p:cxnSp>
              <p:nvCxnSpPr>
                <p:cNvPr id="195" name="Straight Connector 153"/>
                <p:cNvCxnSpPr>
                  <a:cxnSpLocks noChangeShapeType="1"/>
                </p:cNvCxnSpPr>
                <p:nvPr/>
              </p:nvCxnSpPr>
              <p:spPr bwMode="auto">
                <a:xfrm flipH="1">
                  <a:off x="3625" y="794"/>
                  <a:ext cx="1" cy="60"/>
                </a:xfrm>
                <a:prstGeom prst="line">
                  <a:avLst/>
                </a:prstGeom>
                <a:noFill/>
                <a:ln w="9525" algn="ctr">
                  <a:solidFill>
                    <a:srgbClr val="000000"/>
                  </a:solidFill>
                  <a:round/>
                  <a:headEnd/>
                  <a:tailEnd/>
                </a:ln>
              </p:spPr>
            </p:cxnSp>
            <p:pic>
              <p:nvPicPr>
                <p:cNvPr id="196" name="Picture 78" descr="VM.png"/>
                <p:cNvPicPr>
                  <a:picLocks noChangeAspect="1"/>
                </p:cNvPicPr>
                <p:nvPr/>
              </p:nvPicPr>
              <p:blipFill>
                <a:blip r:embed="rId6" cstate="print"/>
                <a:srcRect/>
                <a:stretch>
                  <a:fillRect/>
                </a:stretch>
              </p:blipFill>
              <p:spPr bwMode="auto">
                <a:xfrm>
                  <a:off x="3568" y="672"/>
                  <a:ext cx="238" cy="305"/>
                </a:xfrm>
                <a:prstGeom prst="rect">
                  <a:avLst/>
                </a:prstGeom>
                <a:noFill/>
                <a:ln w="9525">
                  <a:noFill/>
                  <a:miter lim="800000"/>
                  <a:headEnd/>
                  <a:tailEnd/>
                </a:ln>
              </p:spPr>
            </p:pic>
            <p:pic>
              <p:nvPicPr>
                <p:cNvPr id="197" name="Picture 10" descr="AP_OS Single.png"/>
                <p:cNvPicPr>
                  <a:picLocks noChangeAspect="1"/>
                </p:cNvPicPr>
                <p:nvPr/>
              </p:nvPicPr>
              <p:blipFill>
                <a:blip r:embed="rId7" cstate="print"/>
                <a:srcRect/>
                <a:stretch>
                  <a:fillRect/>
                </a:stretch>
              </p:blipFill>
              <p:spPr bwMode="auto">
                <a:xfrm>
                  <a:off x="3623" y="693"/>
                  <a:ext cx="130" cy="208"/>
                </a:xfrm>
                <a:prstGeom prst="rect">
                  <a:avLst/>
                </a:prstGeom>
                <a:noFill/>
                <a:ln w="9525">
                  <a:noFill/>
                  <a:miter lim="800000"/>
                  <a:headEnd/>
                  <a:tailEnd/>
                </a:ln>
              </p:spPr>
            </p:pic>
            <p:pic>
              <p:nvPicPr>
                <p:cNvPr id="198" name="Picture 357" descr="ICON_NIC_Q308"/>
                <p:cNvPicPr>
                  <a:picLocks noChangeAspect="1" noChangeArrowheads="1"/>
                </p:cNvPicPr>
                <p:nvPr/>
              </p:nvPicPr>
              <p:blipFill>
                <a:blip r:embed="rId8" cstate="print"/>
                <a:srcRect/>
                <a:stretch>
                  <a:fillRect/>
                </a:stretch>
              </p:blipFill>
              <p:spPr bwMode="auto">
                <a:xfrm>
                  <a:off x="3662" y="958"/>
                  <a:ext cx="64" cy="50"/>
                </a:xfrm>
                <a:prstGeom prst="rect">
                  <a:avLst/>
                </a:prstGeom>
                <a:noFill/>
                <a:ln w="9525">
                  <a:noFill/>
                  <a:miter lim="800000"/>
                  <a:headEnd/>
                  <a:tailEnd/>
                </a:ln>
              </p:spPr>
            </p:pic>
          </p:grpSp>
          <p:sp>
            <p:nvSpPr>
              <p:cNvPr id="183" name="Line 129"/>
              <p:cNvSpPr>
                <a:spLocks noChangeShapeType="1"/>
              </p:cNvSpPr>
              <p:nvPr/>
            </p:nvSpPr>
            <p:spPr bwMode="auto">
              <a:xfrm flipV="1">
                <a:off x="5698601" y="2218753"/>
                <a:ext cx="0" cy="54739"/>
              </a:xfrm>
              <a:prstGeom prst="line">
                <a:avLst/>
              </a:prstGeom>
              <a:noFill/>
              <a:ln w="19050">
                <a:solidFill>
                  <a:schemeClr val="tx1"/>
                </a:solidFill>
                <a:round/>
                <a:headEnd/>
                <a:tailEnd/>
              </a:ln>
            </p:spPr>
            <p:txBody>
              <a:bodyPr/>
              <a:lstStyle/>
              <a:p>
                <a:endParaRPr lang="en-US" dirty="0">
                  <a:latin typeface="Calibri" pitchFamily="34" charset="0"/>
                </a:endParaRPr>
              </a:p>
            </p:txBody>
          </p:sp>
          <p:sp>
            <p:nvSpPr>
              <p:cNvPr id="184" name="Text Box 166"/>
              <p:cNvSpPr txBox="1">
                <a:spLocks noChangeArrowheads="1"/>
              </p:cNvSpPr>
              <p:nvPr/>
            </p:nvSpPr>
            <p:spPr bwMode="auto">
              <a:xfrm>
                <a:off x="5238321" y="1316153"/>
                <a:ext cx="1298839" cy="284047"/>
              </a:xfrm>
              <a:prstGeom prst="rect">
                <a:avLst/>
              </a:prstGeom>
              <a:noFill/>
              <a:ln w="9525">
                <a:noFill/>
                <a:miter lim="800000"/>
                <a:headEnd/>
                <a:tailEnd/>
              </a:ln>
            </p:spPr>
            <p:txBody>
              <a:bodyPr wrap="square">
                <a:spAutoFit/>
              </a:bodyPr>
              <a:lstStyle/>
              <a:p>
                <a:pPr>
                  <a:spcBef>
                    <a:spcPct val="50000"/>
                  </a:spcBef>
                </a:pPr>
                <a:r>
                  <a:rPr lang="en-US" sz="1400" b="1" dirty="0">
                    <a:latin typeface="Calibri" pitchFamily="34" charset="0"/>
                  </a:rPr>
                  <a:t>Physical Server</a:t>
                </a:r>
              </a:p>
            </p:txBody>
          </p:sp>
          <p:sp>
            <p:nvSpPr>
              <p:cNvPr id="185" name="Text Box 341"/>
              <p:cNvSpPr txBox="1">
                <a:spLocks noChangeArrowheads="1"/>
              </p:cNvSpPr>
              <p:nvPr/>
            </p:nvSpPr>
            <p:spPr bwMode="auto">
              <a:xfrm>
                <a:off x="5907504" y="3006981"/>
                <a:ext cx="578144" cy="215444"/>
              </a:xfrm>
              <a:prstGeom prst="rect">
                <a:avLst/>
              </a:prstGeom>
              <a:noFill/>
              <a:ln w="9525">
                <a:noFill/>
                <a:miter lim="800000"/>
                <a:headEnd/>
                <a:tailEnd/>
              </a:ln>
            </p:spPr>
            <p:txBody>
              <a:bodyPr wrap="square">
                <a:spAutoFit/>
              </a:bodyPr>
              <a:lstStyle/>
              <a:p>
                <a:r>
                  <a:rPr lang="en-US" sz="800" b="1" dirty="0">
                    <a:latin typeface="Calibri" pitchFamily="34" charset="0"/>
                  </a:rPr>
                  <a:t>PNIC</a:t>
                </a:r>
              </a:p>
            </p:txBody>
          </p:sp>
          <p:sp>
            <p:nvSpPr>
              <p:cNvPr id="186" name="Text Box 341"/>
              <p:cNvSpPr txBox="1">
                <a:spLocks noChangeArrowheads="1"/>
              </p:cNvSpPr>
              <p:nvPr/>
            </p:nvSpPr>
            <p:spPr bwMode="auto">
              <a:xfrm>
                <a:off x="5685286" y="2153659"/>
                <a:ext cx="378730" cy="171612"/>
              </a:xfrm>
              <a:prstGeom prst="rect">
                <a:avLst/>
              </a:prstGeom>
              <a:noFill/>
              <a:ln w="9525">
                <a:noFill/>
                <a:miter lim="800000"/>
                <a:headEnd/>
                <a:tailEnd/>
              </a:ln>
            </p:spPr>
            <p:txBody>
              <a:bodyPr>
                <a:spAutoFit/>
              </a:bodyPr>
              <a:lstStyle/>
              <a:p>
                <a:r>
                  <a:rPr lang="en-US" sz="600" b="1" dirty="0">
                    <a:latin typeface="Calibri" pitchFamily="34" charset="0"/>
                  </a:rPr>
                  <a:t>VNIC</a:t>
                </a:r>
              </a:p>
            </p:txBody>
          </p:sp>
          <p:sp>
            <p:nvSpPr>
              <p:cNvPr id="187" name="Text Box 341"/>
              <p:cNvSpPr txBox="1">
                <a:spLocks noChangeArrowheads="1"/>
              </p:cNvSpPr>
              <p:nvPr/>
            </p:nvSpPr>
            <p:spPr bwMode="auto">
              <a:xfrm>
                <a:off x="5174888" y="2153659"/>
                <a:ext cx="378730" cy="171612"/>
              </a:xfrm>
              <a:prstGeom prst="rect">
                <a:avLst/>
              </a:prstGeom>
              <a:noFill/>
              <a:ln w="9525">
                <a:noFill/>
                <a:miter lim="800000"/>
                <a:headEnd/>
                <a:tailEnd/>
              </a:ln>
            </p:spPr>
            <p:txBody>
              <a:bodyPr>
                <a:spAutoFit/>
              </a:bodyPr>
              <a:lstStyle/>
              <a:p>
                <a:r>
                  <a:rPr lang="en-US" sz="600" b="1" dirty="0">
                    <a:latin typeface="Calibri" pitchFamily="34" charset="0"/>
                  </a:rPr>
                  <a:t>VNIC</a:t>
                </a:r>
              </a:p>
            </p:txBody>
          </p:sp>
          <p:cxnSp>
            <p:nvCxnSpPr>
              <p:cNvPr id="188" name="Straight Connector 155"/>
              <p:cNvCxnSpPr>
                <a:cxnSpLocks noChangeShapeType="1"/>
              </p:cNvCxnSpPr>
              <p:nvPr/>
            </p:nvCxnSpPr>
            <p:spPr bwMode="auto">
              <a:xfrm>
                <a:off x="6172200" y="2614864"/>
                <a:ext cx="228600" cy="0"/>
              </a:xfrm>
              <a:prstGeom prst="line">
                <a:avLst/>
              </a:prstGeom>
              <a:noFill/>
              <a:ln w="19050" algn="ctr">
                <a:solidFill>
                  <a:srgbClr val="000000"/>
                </a:solidFill>
                <a:round/>
                <a:headEnd/>
                <a:tailEnd/>
              </a:ln>
            </p:spPr>
          </p:cxnSp>
          <p:grpSp>
            <p:nvGrpSpPr>
              <p:cNvPr id="189" name="Group 93"/>
              <p:cNvGrpSpPr/>
              <p:nvPr/>
            </p:nvGrpSpPr>
            <p:grpSpPr>
              <a:xfrm>
                <a:off x="6260433" y="2402304"/>
                <a:ext cx="761999" cy="396127"/>
                <a:chOff x="-1038728" y="3657600"/>
                <a:chExt cx="761999" cy="396127"/>
              </a:xfrm>
            </p:grpSpPr>
            <p:sp>
              <p:nvSpPr>
                <p:cNvPr id="193" name="AutoShape 63"/>
                <p:cNvSpPr>
                  <a:spLocks noChangeArrowheads="1"/>
                </p:cNvSpPr>
                <p:nvPr/>
              </p:nvSpPr>
              <p:spPr bwMode="auto">
                <a:xfrm>
                  <a:off x="-947290" y="3657600"/>
                  <a:ext cx="548640" cy="365760"/>
                </a:xfrm>
                <a:prstGeom prst="roundRect">
                  <a:avLst>
                    <a:gd name="adj" fmla="val 14037"/>
                  </a:avLst>
                </a:prstGeom>
                <a:solidFill>
                  <a:schemeClr val="accent1"/>
                </a:solidFill>
                <a:ln w="9525">
                  <a:solidFill>
                    <a:schemeClr val="tx1"/>
                  </a:solidFill>
                  <a:round/>
                  <a:headEnd/>
                  <a:tailEnd/>
                </a:ln>
              </p:spPr>
              <p:txBody>
                <a:bodyPr wrap="none" anchor="ctr"/>
                <a:lstStyle/>
                <a:p>
                  <a:endParaRPr lang="en-US" sz="300" dirty="0">
                    <a:latin typeface="Calibri" pitchFamily="34" charset="0"/>
                  </a:endParaRPr>
                </a:p>
              </p:txBody>
            </p:sp>
            <p:sp>
              <p:nvSpPr>
                <p:cNvPr id="194" name="Text Box 70"/>
                <p:cNvSpPr txBox="1">
                  <a:spLocks noChangeArrowheads="1"/>
                </p:cNvSpPr>
                <p:nvPr/>
              </p:nvSpPr>
              <p:spPr bwMode="auto">
                <a:xfrm>
                  <a:off x="-1038728" y="3677087"/>
                  <a:ext cx="761999" cy="376640"/>
                </a:xfrm>
                <a:prstGeom prst="rect">
                  <a:avLst/>
                </a:prstGeom>
                <a:noFill/>
                <a:ln w="9525">
                  <a:noFill/>
                  <a:miter lim="800000"/>
                  <a:headEnd/>
                  <a:tailEnd/>
                </a:ln>
              </p:spPr>
              <p:txBody>
                <a:bodyPr wrap="square">
                  <a:spAutoFit/>
                </a:bodyPr>
                <a:lstStyle/>
                <a:p>
                  <a:pPr algn="ctr"/>
                  <a:r>
                    <a:rPr lang="en-US" sz="900" b="1" dirty="0">
                      <a:solidFill>
                        <a:schemeClr val="bg1"/>
                      </a:solidFill>
                      <a:latin typeface="Calibri" pitchFamily="34" charset="0"/>
                    </a:rPr>
                    <a:t>Hypervisor Kernel</a:t>
                  </a:r>
                </a:p>
              </p:txBody>
            </p:sp>
          </p:grpSp>
          <p:pic>
            <p:nvPicPr>
              <p:cNvPr id="190" name="Picture 6" descr="Blue Cloud.png"/>
              <p:cNvPicPr>
                <a:picLocks noChangeAspect="1"/>
              </p:cNvPicPr>
              <p:nvPr/>
            </p:nvPicPr>
            <p:blipFill>
              <a:blip r:embed="rId4" cstate="print"/>
              <a:srcRect/>
              <a:stretch>
                <a:fillRect/>
              </a:stretch>
            </p:blipFill>
            <p:spPr bwMode="auto">
              <a:xfrm>
                <a:off x="5302118" y="2276450"/>
                <a:ext cx="923154" cy="477850"/>
              </a:xfrm>
              <a:prstGeom prst="rect">
                <a:avLst/>
              </a:prstGeom>
              <a:noFill/>
              <a:ln w="9525">
                <a:noFill/>
                <a:miter lim="800000"/>
                <a:headEnd/>
                <a:tailEnd/>
              </a:ln>
            </p:spPr>
          </p:pic>
          <p:sp>
            <p:nvSpPr>
              <p:cNvPr id="191" name="Text Box 64"/>
              <p:cNvSpPr txBox="1">
                <a:spLocks noChangeArrowheads="1"/>
              </p:cNvSpPr>
              <p:nvPr/>
            </p:nvSpPr>
            <p:spPr bwMode="auto">
              <a:xfrm>
                <a:off x="5188203" y="2496883"/>
                <a:ext cx="1060739" cy="172093"/>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100" b="1" dirty="0">
                    <a:latin typeface="Calibri" pitchFamily="34" charset="0"/>
                  </a:rPr>
                  <a:t>VM Network</a:t>
                </a:r>
              </a:p>
            </p:txBody>
          </p:sp>
          <p:pic>
            <p:nvPicPr>
              <p:cNvPr id="192" name="Picture 357" descr="ICON_NIC_Q308"/>
              <p:cNvPicPr>
                <a:picLocks noChangeAspect="1" noChangeArrowheads="1"/>
              </p:cNvPicPr>
              <p:nvPr/>
            </p:nvPicPr>
            <p:blipFill>
              <a:blip r:embed="rId9" cstate="print"/>
              <a:srcRect/>
              <a:stretch>
                <a:fillRect/>
              </a:stretch>
            </p:blipFill>
            <p:spPr bwMode="auto">
              <a:xfrm>
                <a:off x="5598696" y="2879751"/>
                <a:ext cx="380210" cy="306239"/>
              </a:xfrm>
              <a:prstGeom prst="rect">
                <a:avLst/>
              </a:prstGeom>
              <a:noFill/>
              <a:ln w="9525">
                <a:noFill/>
                <a:miter lim="800000"/>
                <a:headEnd/>
                <a:tailEnd/>
              </a:ln>
            </p:spPr>
          </p:pic>
        </p:grpSp>
      </p:grpSp>
      <p:grpSp>
        <p:nvGrpSpPr>
          <p:cNvPr id="90" name="Group 89"/>
          <p:cNvGrpSpPr/>
          <p:nvPr/>
        </p:nvGrpSpPr>
        <p:grpSpPr>
          <a:xfrm>
            <a:off x="457200" y="987552"/>
            <a:ext cx="3657600" cy="3508248"/>
            <a:chOff x="457200" y="987552"/>
            <a:chExt cx="3657600" cy="3508248"/>
          </a:xfrm>
        </p:grpSpPr>
        <p:sp>
          <p:nvSpPr>
            <p:cNvPr id="88" name="Rectangle 87"/>
            <p:cNvSpPr/>
            <p:nvPr/>
          </p:nvSpPr>
          <p:spPr>
            <a:xfrm>
              <a:off x="457200" y="1116106"/>
              <a:ext cx="3657600" cy="3379694"/>
            </a:xfrm>
            <a:prstGeom prst="rect">
              <a:avLst/>
            </a:prstGeom>
            <a:solidFill>
              <a:schemeClr val="bg1">
                <a:lumMod val="95000"/>
              </a:schemeClr>
            </a:solidFill>
            <a:ln>
              <a:solidFill>
                <a:srgbClr val="2C95DD"/>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182880" tIns="182880" rIns="182880" bIns="113792" spcCol="1270" anchor="ctr"/>
            <a:lstStyle/>
            <a:p>
              <a:pPr marL="234950" indent="-234950" defTabSz="890588">
                <a:spcBef>
                  <a:spcPct val="30000"/>
                </a:spcBef>
                <a:buClr>
                  <a:srgbClr val="8FBF30"/>
                </a:buClr>
                <a:buSzPct val="110000"/>
                <a:buFont typeface="Arial" pitchFamily="34" charset="0"/>
                <a:buChar char="•"/>
                <a:tabLst>
                  <a:tab pos="6985000" algn="l"/>
                  <a:tab pos="7185025" algn="l"/>
                  <a:tab pos="7837488" algn="l"/>
                </a:tabLst>
                <a:defRPr/>
              </a:pPr>
              <a:r>
                <a:rPr lang="en-US" sz="2000" dirty="0">
                  <a:solidFill>
                    <a:schemeClr val="tx1"/>
                  </a:solidFill>
                  <a:latin typeface="Calibri" pitchFamily="34" charset="0"/>
                </a:rPr>
                <a:t>Resides inside physical server </a:t>
              </a:r>
            </a:p>
            <a:p>
              <a:pPr marL="234950" indent="-234950" defTabSz="890588">
                <a:spcBef>
                  <a:spcPct val="30000"/>
                </a:spcBef>
                <a:buClr>
                  <a:srgbClr val="8FBF30"/>
                </a:buClr>
                <a:buSzPct val="110000"/>
                <a:buFont typeface="Arial" pitchFamily="34" charset="0"/>
                <a:buChar char="•"/>
                <a:tabLst>
                  <a:tab pos="6985000" algn="l"/>
                  <a:tab pos="7185025" algn="l"/>
                  <a:tab pos="7837488" algn="l"/>
                </a:tabLst>
                <a:defRPr/>
              </a:pPr>
              <a:r>
                <a:rPr lang="en-US" sz="2000" dirty="0">
                  <a:solidFill>
                    <a:schemeClr val="tx1"/>
                  </a:solidFill>
                  <a:latin typeface="Calibri" pitchFamily="34" charset="0"/>
                </a:rPr>
                <a:t>Consists of logical switches called “virtual switches”</a:t>
              </a:r>
            </a:p>
            <a:p>
              <a:pPr marL="234950" indent="-234950" defTabSz="890588">
                <a:spcBef>
                  <a:spcPct val="30000"/>
                </a:spcBef>
                <a:buClr>
                  <a:srgbClr val="8FBF30"/>
                </a:buClr>
                <a:buSzPct val="110000"/>
                <a:buFont typeface="Arial" pitchFamily="34" charset="0"/>
                <a:buChar char="•"/>
                <a:tabLst>
                  <a:tab pos="6985000" algn="l"/>
                  <a:tab pos="7185025" algn="l"/>
                  <a:tab pos="7837488" algn="l"/>
                </a:tabLst>
                <a:defRPr/>
              </a:pPr>
              <a:r>
                <a:rPr lang="en-US" sz="2000" dirty="0">
                  <a:solidFill>
                    <a:schemeClr val="tx1"/>
                  </a:solidFill>
                  <a:latin typeface="Calibri" pitchFamily="34" charset="0"/>
                </a:rPr>
                <a:t>Provides connectivity among VMs inside a physical server</a:t>
              </a:r>
            </a:p>
            <a:p>
              <a:pPr marL="234950" indent="-234950" defTabSz="890588">
                <a:spcBef>
                  <a:spcPct val="30000"/>
                </a:spcBef>
                <a:buClr>
                  <a:srgbClr val="8FBF30"/>
                </a:buClr>
                <a:buSzPct val="110000"/>
                <a:buFont typeface="Arial" pitchFamily="34" charset="0"/>
                <a:buChar char="•"/>
                <a:tabLst>
                  <a:tab pos="6985000" algn="l"/>
                  <a:tab pos="7185025" algn="l"/>
                  <a:tab pos="7837488" algn="l"/>
                </a:tabLst>
                <a:defRPr/>
              </a:pPr>
              <a:r>
                <a:rPr lang="en-US" sz="2000" dirty="0">
                  <a:solidFill>
                    <a:schemeClr val="tx1"/>
                  </a:solidFill>
                  <a:latin typeface="Calibri" pitchFamily="34" charset="0"/>
                </a:rPr>
                <a:t>Provides connectivity to Hypervisor kernel</a:t>
              </a:r>
            </a:p>
            <a:p>
              <a:pPr marL="234950" indent="-234950" defTabSz="890588">
                <a:spcBef>
                  <a:spcPct val="30000"/>
                </a:spcBef>
                <a:buClr>
                  <a:srgbClr val="8FBF30"/>
                </a:buClr>
                <a:buSzPct val="110000"/>
                <a:buFont typeface="Arial" pitchFamily="34" charset="0"/>
                <a:buChar char="•"/>
                <a:tabLst>
                  <a:tab pos="6985000" algn="l"/>
                  <a:tab pos="7185025" algn="l"/>
                  <a:tab pos="7837488" algn="l"/>
                </a:tabLst>
                <a:defRPr/>
              </a:pPr>
              <a:r>
                <a:rPr lang="en-US" sz="2000" dirty="0">
                  <a:solidFill>
                    <a:schemeClr val="tx1"/>
                  </a:solidFill>
                  <a:latin typeface="Calibri" pitchFamily="34" charset="0"/>
                </a:rPr>
                <a:t>Connects to physical network</a:t>
              </a:r>
            </a:p>
          </p:txBody>
        </p:sp>
        <p:sp>
          <p:nvSpPr>
            <p:cNvPr id="89" name="Rounded Rectangle 4"/>
            <p:cNvSpPr/>
            <p:nvPr/>
          </p:nvSpPr>
          <p:spPr>
            <a:xfrm>
              <a:off x="758952" y="987552"/>
              <a:ext cx="1463040" cy="292608"/>
            </a:xfrm>
            <a:prstGeom prst="rect">
              <a:avLst/>
            </a:prstGeom>
          </p:spPr>
          <p:style>
            <a:lnRef idx="0">
              <a:schemeClr val="accent1"/>
            </a:lnRef>
            <a:fillRef idx="3">
              <a:schemeClr val="accent1"/>
            </a:fillRef>
            <a:effectRef idx="3">
              <a:schemeClr val="accent1"/>
            </a:effectRef>
            <a:fontRef idx="minor">
              <a:schemeClr val="lt1"/>
            </a:fontRef>
          </p:style>
          <p:txBody>
            <a:bodyPr lIns="101362" tIns="0" rIns="101362" bIns="0" spcCol="1270" anchor="ctr"/>
            <a:lstStyle/>
            <a:p>
              <a:pPr algn="ctr"/>
              <a:r>
                <a:rPr lang="en-US" sz="1600" b="1" dirty="0">
                  <a:latin typeface="Calibri" pitchFamily="34" charset="0"/>
                </a:rPr>
                <a:t>VM Network</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Virtualization in VDC (contd.)</a:t>
            </a:r>
          </a:p>
        </p:txBody>
      </p:sp>
      <p:sp>
        <p:nvSpPr>
          <p:cNvPr id="18" name="Content Placeholder 12"/>
          <p:cNvSpPr>
            <a:spLocks noGrp="1"/>
          </p:cNvSpPr>
          <p:nvPr>
            <p:ph idx="1"/>
          </p:nvPr>
        </p:nvSpPr>
        <p:spPr>
          <a:xfrm>
            <a:off x="304800" y="914400"/>
            <a:ext cx="8534400" cy="4800600"/>
          </a:xfrm>
        </p:spPr>
        <p:txBody>
          <a:bodyPr/>
          <a:lstStyle/>
          <a:p>
            <a:r>
              <a:rPr lang="en-US" dirty="0"/>
              <a:t>VM and physical networks are virtualized to create virtual networks; for example: virtual LAN, virtual SAN</a:t>
            </a:r>
          </a:p>
        </p:txBody>
      </p:sp>
      <p:sp>
        <p:nvSpPr>
          <p:cNvPr id="60" name="Footer Placeholder 3"/>
          <p:cNvSpPr>
            <a:spLocks noGrp="1"/>
          </p:cNvSpPr>
          <p:nvPr>
            <p:ph type="ftr" sz="quarter" idx="10"/>
          </p:nvPr>
        </p:nvSpPr>
        <p:spPr>
          <a:xfrm>
            <a:off x="4419600" y="6629400"/>
            <a:ext cx="4191000" cy="228600"/>
          </a:xfrm>
        </p:spPr>
        <p:txBody>
          <a:bodyPr/>
          <a:lstStyle/>
          <a:p>
            <a:pPr>
              <a:defRPr/>
            </a:pPr>
            <a:r>
              <a:rPr lang="en-US" dirty="0"/>
              <a:t>Virtualized Data Center – Networking</a:t>
            </a:r>
          </a:p>
        </p:txBody>
      </p:sp>
      <p:sp>
        <p:nvSpPr>
          <p:cNvPr id="61" name="Slide Number Placeholder 4"/>
          <p:cNvSpPr>
            <a:spLocks noGrp="1"/>
          </p:cNvSpPr>
          <p:nvPr>
            <p:ph type="sldNum" sz="quarter" idx="11"/>
          </p:nvPr>
        </p:nvSpPr>
        <p:spPr>
          <a:xfrm>
            <a:off x="8686800" y="6629400"/>
            <a:ext cx="457200" cy="228600"/>
          </a:xfrm>
        </p:spPr>
        <p:txBody>
          <a:bodyPr/>
          <a:lstStyle/>
          <a:p>
            <a:pPr>
              <a:defRPr/>
            </a:pPr>
            <a:fld id="{5BA1DFFF-3F85-458B-986A-7762775E0CEF}" type="slidenum">
              <a:rPr lang="en-US" smtClean="0"/>
              <a:pPr>
                <a:defRPr/>
              </a:pPr>
              <a:t>6</a:t>
            </a:fld>
            <a:endParaRPr lang="en-US" dirty="0"/>
          </a:p>
        </p:txBody>
      </p:sp>
      <p:grpSp>
        <p:nvGrpSpPr>
          <p:cNvPr id="176" name="Group 175"/>
          <p:cNvGrpSpPr/>
          <p:nvPr/>
        </p:nvGrpSpPr>
        <p:grpSpPr>
          <a:xfrm>
            <a:off x="185036" y="2209800"/>
            <a:ext cx="8661493" cy="3125198"/>
            <a:chOff x="185036" y="2209800"/>
            <a:chExt cx="8661493" cy="3125198"/>
          </a:xfrm>
        </p:grpSpPr>
        <p:cxnSp>
          <p:nvCxnSpPr>
            <p:cNvPr id="67" name="Straight Connector 66"/>
            <p:cNvCxnSpPr>
              <a:stCxn id="95" idx="3"/>
            </p:cNvCxnSpPr>
            <p:nvPr/>
          </p:nvCxnSpPr>
          <p:spPr>
            <a:xfrm>
              <a:off x="2793661" y="3664973"/>
              <a:ext cx="254339" cy="146798"/>
            </a:xfrm>
            <a:prstGeom prst="line">
              <a:avLst/>
            </a:prstGeom>
          </p:spPr>
          <p:style>
            <a:lnRef idx="2">
              <a:schemeClr val="dk1"/>
            </a:lnRef>
            <a:fillRef idx="0">
              <a:schemeClr val="dk1"/>
            </a:fillRef>
            <a:effectRef idx="1">
              <a:schemeClr val="dk1"/>
            </a:effectRef>
            <a:fontRef idx="minor">
              <a:schemeClr val="tx1"/>
            </a:fontRef>
          </p:style>
        </p:cxnSp>
        <p:sp>
          <p:nvSpPr>
            <p:cNvPr id="68" name="Rounded Rectangle 13"/>
            <p:cNvSpPr/>
            <p:nvPr/>
          </p:nvSpPr>
          <p:spPr bwMode="auto">
            <a:xfrm>
              <a:off x="438150" y="2592571"/>
              <a:ext cx="2082312" cy="2362200"/>
            </a:xfrm>
            <a:prstGeom prst="roundRect">
              <a:avLst>
                <a:gd name="adj" fmla="val 6043"/>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dirty="0">
                <a:solidFill>
                  <a:schemeClr val="tx1"/>
                </a:solidFill>
                <a:latin typeface="Calibri" pitchFamily="34" charset="0"/>
              </a:endParaRPr>
            </a:p>
          </p:txBody>
        </p:sp>
        <p:sp>
          <p:nvSpPr>
            <p:cNvPr id="69" name="Rounded Rectangle 13"/>
            <p:cNvSpPr/>
            <p:nvPr/>
          </p:nvSpPr>
          <p:spPr bwMode="auto">
            <a:xfrm>
              <a:off x="6629400" y="2592571"/>
              <a:ext cx="2082312" cy="2362200"/>
            </a:xfrm>
            <a:prstGeom prst="roundRect">
              <a:avLst>
                <a:gd name="adj" fmla="val 6043"/>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dirty="0">
                <a:solidFill>
                  <a:schemeClr val="tx1"/>
                </a:solidFill>
                <a:latin typeface="Calibri" pitchFamily="34" charset="0"/>
              </a:endParaRPr>
            </a:p>
          </p:txBody>
        </p:sp>
        <p:pic>
          <p:nvPicPr>
            <p:cNvPr id="70" name="Picture 6" descr="Blue Cloud.png"/>
            <p:cNvPicPr>
              <a:picLocks noChangeAspect="1"/>
            </p:cNvPicPr>
            <p:nvPr/>
          </p:nvPicPr>
          <p:blipFill>
            <a:blip r:embed="rId3" cstate="print">
              <a:lum bright="70000" contrast="-70000"/>
            </a:blip>
            <a:srcRect/>
            <a:stretch>
              <a:fillRect/>
            </a:stretch>
          </p:blipFill>
          <p:spPr bwMode="auto">
            <a:xfrm>
              <a:off x="6981825" y="3278371"/>
              <a:ext cx="1748707" cy="852038"/>
            </a:xfrm>
            <a:prstGeom prst="rect">
              <a:avLst/>
            </a:prstGeom>
            <a:noFill/>
            <a:ln w="9525">
              <a:noFill/>
              <a:miter lim="800000"/>
              <a:headEnd/>
              <a:tailEnd/>
            </a:ln>
          </p:spPr>
        </p:pic>
        <p:pic>
          <p:nvPicPr>
            <p:cNvPr id="71" name="Picture 6" descr="Blue Cloud.png"/>
            <p:cNvPicPr>
              <a:picLocks noChangeAspect="1"/>
            </p:cNvPicPr>
            <p:nvPr/>
          </p:nvPicPr>
          <p:blipFill>
            <a:blip r:embed="rId3" cstate="print">
              <a:lum bright="70000" contrast="-70000"/>
            </a:blip>
            <a:srcRect/>
            <a:stretch>
              <a:fillRect/>
            </a:stretch>
          </p:blipFill>
          <p:spPr bwMode="auto">
            <a:xfrm>
              <a:off x="3136792" y="2908632"/>
              <a:ext cx="2847001" cy="1561494"/>
            </a:xfrm>
            <a:prstGeom prst="rect">
              <a:avLst/>
            </a:prstGeom>
            <a:noFill/>
            <a:ln w="9525">
              <a:noFill/>
              <a:miter lim="800000"/>
              <a:headEnd/>
              <a:tailEnd/>
            </a:ln>
          </p:spPr>
        </p:pic>
        <p:sp>
          <p:nvSpPr>
            <p:cNvPr id="72" name="Text Box 341"/>
            <p:cNvSpPr txBox="1">
              <a:spLocks noChangeArrowheads="1"/>
            </p:cNvSpPr>
            <p:nvPr/>
          </p:nvSpPr>
          <p:spPr bwMode="auto">
            <a:xfrm>
              <a:off x="2447925" y="3310609"/>
              <a:ext cx="519082" cy="215412"/>
            </a:xfrm>
            <a:prstGeom prst="rect">
              <a:avLst/>
            </a:prstGeom>
            <a:noFill/>
            <a:ln w="9525">
              <a:noFill/>
              <a:miter lim="800000"/>
              <a:headEnd/>
              <a:tailEnd/>
            </a:ln>
          </p:spPr>
          <p:txBody>
            <a:bodyPr>
              <a:spAutoFit/>
            </a:bodyPr>
            <a:lstStyle/>
            <a:p>
              <a:r>
                <a:rPr lang="en-US" sz="900" b="1" dirty="0">
                  <a:latin typeface="Calibri" pitchFamily="34" charset="0"/>
                </a:rPr>
                <a:t>PNIC</a:t>
              </a:r>
            </a:p>
          </p:txBody>
        </p:sp>
        <p:sp>
          <p:nvSpPr>
            <p:cNvPr id="73" name="Text Box 341"/>
            <p:cNvSpPr txBox="1">
              <a:spLocks noChangeArrowheads="1"/>
            </p:cNvSpPr>
            <p:nvPr/>
          </p:nvSpPr>
          <p:spPr bwMode="auto">
            <a:xfrm>
              <a:off x="201437" y="5073388"/>
              <a:ext cx="1572206" cy="261610"/>
            </a:xfrm>
            <a:prstGeom prst="rect">
              <a:avLst/>
            </a:prstGeom>
            <a:noFill/>
            <a:ln w="9525">
              <a:noFill/>
              <a:miter lim="800000"/>
              <a:headEnd/>
              <a:tailEnd/>
            </a:ln>
          </p:spPr>
          <p:txBody>
            <a:bodyPr>
              <a:spAutoFit/>
            </a:bodyPr>
            <a:lstStyle/>
            <a:p>
              <a:r>
                <a:rPr lang="en-US" sz="1100" b="1" dirty="0">
                  <a:solidFill>
                    <a:schemeClr val="tx2"/>
                  </a:solidFill>
                  <a:latin typeface="Calibri" pitchFamily="34" charset="0"/>
                </a:rPr>
                <a:t>Virtual Network 2</a:t>
              </a:r>
            </a:p>
          </p:txBody>
        </p:sp>
        <p:sp>
          <p:nvSpPr>
            <p:cNvPr id="74" name="Text Box 341"/>
            <p:cNvSpPr txBox="1">
              <a:spLocks noChangeArrowheads="1"/>
            </p:cNvSpPr>
            <p:nvPr/>
          </p:nvSpPr>
          <p:spPr bwMode="auto">
            <a:xfrm>
              <a:off x="185036" y="2209800"/>
              <a:ext cx="1572205" cy="261610"/>
            </a:xfrm>
            <a:prstGeom prst="rect">
              <a:avLst/>
            </a:prstGeom>
            <a:noFill/>
            <a:ln w="9525">
              <a:noFill/>
              <a:miter lim="800000"/>
              <a:headEnd/>
              <a:tailEnd/>
            </a:ln>
          </p:spPr>
          <p:txBody>
            <a:bodyPr>
              <a:spAutoFit/>
            </a:bodyPr>
            <a:lstStyle/>
            <a:p>
              <a:r>
                <a:rPr lang="en-US" sz="1100" b="1" dirty="0">
                  <a:solidFill>
                    <a:schemeClr val="tx2"/>
                  </a:solidFill>
                  <a:latin typeface="Calibri" pitchFamily="34" charset="0"/>
                </a:rPr>
                <a:t>Virtual Network 1</a:t>
              </a:r>
            </a:p>
          </p:txBody>
        </p:sp>
        <p:sp>
          <p:nvSpPr>
            <p:cNvPr id="75" name="Text Box 64"/>
            <p:cNvSpPr txBox="1">
              <a:spLocks noChangeArrowheads="1"/>
            </p:cNvSpPr>
            <p:nvPr/>
          </p:nvSpPr>
          <p:spPr bwMode="auto">
            <a:xfrm>
              <a:off x="3121816" y="4097602"/>
              <a:ext cx="838200" cy="153888"/>
            </a:xfrm>
            <a:prstGeom prst="rect">
              <a:avLst/>
            </a:prstGeom>
            <a:noFill/>
            <a:ln w="25400" algn="ctr">
              <a:noFill/>
              <a:miter lim="800000"/>
              <a:headEnd/>
              <a:tailEnd type="none" w="lg" len="med"/>
            </a:ln>
          </p:spPr>
          <p:txBody>
            <a:bodyPr wrap="square" lIns="0" tIns="0" rIns="0" bIns="0" anchor="ctr">
              <a:spAutoFit/>
            </a:bodyPr>
            <a:lstStyle/>
            <a:p>
              <a:pPr algn="ctr" defTabSz="941388"/>
              <a:r>
                <a:rPr lang="en-US" sz="1000" b="1" dirty="0">
                  <a:latin typeface="Calibri" pitchFamily="34" charset="0"/>
                </a:rPr>
                <a:t>Physical Switch</a:t>
              </a:r>
            </a:p>
          </p:txBody>
        </p:sp>
        <p:sp>
          <p:nvSpPr>
            <p:cNvPr id="76" name="Text Box 64"/>
            <p:cNvSpPr txBox="1">
              <a:spLocks noChangeArrowheads="1"/>
            </p:cNvSpPr>
            <p:nvPr/>
          </p:nvSpPr>
          <p:spPr bwMode="auto">
            <a:xfrm>
              <a:off x="7027876" y="4005320"/>
              <a:ext cx="1143000" cy="153888"/>
            </a:xfrm>
            <a:prstGeom prst="rect">
              <a:avLst/>
            </a:prstGeom>
            <a:noFill/>
            <a:ln w="25400" algn="ctr">
              <a:noFill/>
              <a:miter lim="800000"/>
              <a:headEnd/>
              <a:tailEnd type="none" w="lg" len="med"/>
            </a:ln>
          </p:spPr>
          <p:txBody>
            <a:bodyPr wrap="square" lIns="0" tIns="0" rIns="0" bIns="0" anchor="ctr">
              <a:spAutoFit/>
            </a:bodyPr>
            <a:lstStyle/>
            <a:p>
              <a:pPr algn="ctr" defTabSz="941388"/>
              <a:r>
                <a:rPr lang="en-US" sz="1000" b="1" dirty="0">
                  <a:latin typeface="Calibri" pitchFamily="34" charset="0"/>
                </a:rPr>
                <a:t>Virtual Switch</a:t>
              </a:r>
            </a:p>
          </p:txBody>
        </p:sp>
        <p:sp>
          <p:nvSpPr>
            <p:cNvPr id="77" name="Text Box 341"/>
            <p:cNvSpPr txBox="1">
              <a:spLocks noChangeArrowheads="1"/>
            </p:cNvSpPr>
            <p:nvPr/>
          </p:nvSpPr>
          <p:spPr bwMode="auto">
            <a:xfrm>
              <a:off x="8324222" y="3218231"/>
              <a:ext cx="480188" cy="203015"/>
            </a:xfrm>
            <a:prstGeom prst="rect">
              <a:avLst/>
            </a:prstGeom>
            <a:noFill/>
            <a:ln w="9525">
              <a:noFill/>
              <a:miter lim="800000"/>
              <a:headEnd/>
              <a:tailEnd/>
            </a:ln>
          </p:spPr>
          <p:txBody>
            <a:bodyPr>
              <a:spAutoFit/>
            </a:bodyPr>
            <a:lstStyle/>
            <a:p>
              <a:r>
                <a:rPr lang="en-US" sz="800" b="1" dirty="0">
                  <a:latin typeface="Calibri" pitchFamily="34" charset="0"/>
                </a:rPr>
                <a:t>VNIC</a:t>
              </a:r>
            </a:p>
          </p:txBody>
        </p:sp>
        <p:sp>
          <p:nvSpPr>
            <p:cNvPr id="78" name="Text Box 341"/>
            <p:cNvSpPr txBox="1">
              <a:spLocks noChangeArrowheads="1"/>
            </p:cNvSpPr>
            <p:nvPr/>
          </p:nvSpPr>
          <p:spPr bwMode="auto">
            <a:xfrm>
              <a:off x="6305550" y="3287896"/>
              <a:ext cx="519082" cy="215412"/>
            </a:xfrm>
            <a:prstGeom prst="rect">
              <a:avLst/>
            </a:prstGeom>
            <a:noFill/>
            <a:ln w="9525">
              <a:noFill/>
              <a:miter lim="800000"/>
              <a:headEnd/>
              <a:tailEnd/>
            </a:ln>
          </p:spPr>
          <p:txBody>
            <a:bodyPr>
              <a:spAutoFit/>
            </a:bodyPr>
            <a:lstStyle/>
            <a:p>
              <a:r>
                <a:rPr lang="en-US" sz="900" b="1" dirty="0">
                  <a:latin typeface="Calibri" pitchFamily="34" charset="0"/>
                </a:rPr>
                <a:t>PNIC</a:t>
              </a:r>
            </a:p>
          </p:txBody>
        </p:sp>
        <p:sp>
          <p:nvSpPr>
            <p:cNvPr id="79" name="Text Box 341"/>
            <p:cNvSpPr txBox="1">
              <a:spLocks noChangeArrowheads="1"/>
            </p:cNvSpPr>
            <p:nvPr/>
          </p:nvSpPr>
          <p:spPr bwMode="auto">
            <a:xfrm>
              <a:off x="2447925" y="4259446"/>
              <a:ext cx="519082" cy="215412"/>
            </a:xfrm>
            <a:prstGeom prst="rect">
              <a:avLst/>
            </a:prstGeom>
            <a:noFill/>
            <a:ln w="9525">
              <a:noFill/>
              <a:miter lim="800000"/>
              <a:headEnd/>
              <a:tailEnd/>
            </a:ln>
          </p:spPr>
          <p:txBody>
            <a:bodyPr>
              <a:spAutoFit/>
            </a:bodyPr>
            <a:lstStyle/>
            <a:p>
              <a:r>
                <a:rPr lang="en-US" sz="900" b="1" dirty="0">
                  <a:latin typeface="Calibri" pitchFamily="34" charset="0"/>
                </a:rPr>
                <a:t>PNIC</a:t>
              </a:r>
            </a:p>
          </p:txBody>
        </p:sp>
        <p:sp>
          <p:nvSpPr>
            <p:cNvPr id="80" name="Text Box 341"/>
            <p:cNvSpPr txBox="1">
              <a:spLocks noChangeArrowheads="1"/>
            </p:cNvSpPr>
            <p:nvPr/>
          </p:nvSpPr>
          <p:spPr bwMode="auto">
            <a:xfrm>
              <a:off x="6292414" y="4202296"/>
              <a:ext cx="519082" cy="215412"/>
            </a:xfrm>
            <a:prstGeom prst="rect">
              <a:avLst/>
            </a:prstGeom>
            <a:noFill/>
            <a:ln w="9525">
              <a:noFill/>
              <a:miter lim="800000"/>
              <a:headEnd/>
              <a:tailEnd/>
            </a:ln>
          </p:spPr>
          <p:txBody>
            <a:bodyPr>
              <a:spAutoFit/>
            </a:bodyPr>
            <a:lstStyle/>
            <a:p>
              <a:r>
                <a:rPr lang="en-US" sz="900" b="1" dirty="0">
                  <a:latin typeface="Calibri" pitchFamily="34" charset="0"/>
                </a:rPr>
                <a:t>PNIC</a:t>
              </a:r>
            </a:p>
          </p:txBody>
        </p:sp>
        <p:pic>
          <p:nvPicPr>
            <p:cNvPr id="82" name="Picture 6" descr="Blue Cloud.png"/>
            <p:cNvPicPr>
              <a:picLocks noChangeAspect="1"/>
            </p:cNvPicPr>
            <p:nvPr/>
          </p:nvPicPr>
          <p:blipFill>
            <a:blip r:embed="rId3" cstate="print">
              <a:lum bright="70000" contrast="-70000"/>
            </a:blip>
            <a:srcRect/>
            <a:stretch>
              <a:fillRect/>
            </a:stretch>
          </p:blipFill>
          <p:spPr bwMode="auto">
            <a:xfrm>
              <a:off x="609600" y="3303278"/>
              <a:ext cx="1743986" cy="849738"/>
            </a:xfrm>
            <a:prstGeom prst="rect">
              <a:avLst/>
            </a:prstGeom>
            <a:noFill/>
            <a:ln w="9525">
              <a:noFill/>
              <a:miter lim="800000"/>
              <a:headEnd/>
              <a:tailEnd/>
            </a:ln>
          </p:spPr>
        </p:pic>
        <p:sp>
          <p:nvSpPr>
            <p:cNvPr id="83" name="Text Box 341"/>
            <p:cNvSpPr txBox="1">
              <a:spLocks noChangeArrowheads="1"/>
            </p:cNvSpPr>
            <p:nvPr/>
          </p:nvSpPr>
          <p:spPr bwMode="auto">
            <a:xfrm>
              <a:off x="8366341" y="4770806"/>
              <a:ext cx="480188" cy="203015"/>
            </a:xfrm>
            <a:prstGeom prst="rect">
              <a:avLst/>
            </a:prstGeom>
            <a:noFill/>
            <a:ln w="9525">
              <a:noFill/>
              <a:miter lim="800000"/>
              <a:headEnd/>
              <a:tailEnd/>
            </a:ln>
          </p:spPr>
          <p:txBody>
            <a:bodyPr>
              <a:spAutoFit/>
            </a:bodyPr>
            <a:lstStyle/>
            <a:p>
              <a:r>
                <a:rPr lang="en-US" sz="800" b="1" dirty="0">
                  <a:latin typeface="Calibri" pitchFamily="34" charset="0"/>
                </a:rPr>
                <a:t>VNIC</a:t>
              </a:r>
            </a:p>
          </p:txBody>
        </p:sp>
        <p:sp>
          <p:nvSpPr>
            <p:cNvPr id="84" name="Text Box 64"/>
            <p:cNvSpPr txBox="1">
              <a:spLocks noChangeArrowheads="1"/>
            </p:cNvSpPr>
            <p:nvPr/>
          </p:nvSpPr>
          <p:spPr bwMode="auto">
            <a:xfrm>
              <a:off x="4924425" y="4026124"/>
              <a:ext cx="838200" cy="153888"/>
            </a:xfrm>
            <a:prstGeom prst="rect">
              <a:avLst/>
            </a:prstGeom>
            <a:noFill/>
            <a:ln w="25400" algn="ctr">
              <a:noFill/>
              <a:miter lim="800000"/>
              <a:headEnd/>
              <a:tailEnd type="none" w="lg" len="med"/>
            </a:ln>
          </p:spPr>
          <p:txBody>
            <a:bodyPr wrap="square" lIns="0" tIns="0" rIns="0" bIns="0" anchor="ctr">
              <a:spAutoFit/>
            </a:bodyPr>
            <a:lstStyle/>
            <a:p>
              <a:pPr algn="ctr" defTabSz="941388"/>
              <a:r>
                <a:rPr lang="en-US" sz="1000" b="1" dirty="0">
                  <a:latin typeface="Calibri" pitchFamily="34" charset="0"/>
                </a:rPr>
                <a:t>Physical Switch</a:t>
              </a:r>
            </a:p>
          </p:txBody>
        </p:sp>
        <p:sp>
          <p:nvSpPr>
            <p:cNvPr id="85" name="Text Box 341"/>
            <p:cNvSpPr txBox="1">
              <a:spLocks noChangeArrowheads="1"/>
            </p:cNvSpPr>
            <p:nvPr/>
          </p:nvSpPr>
          <p:spPr bwMode="auto">
            <a:xfrm>
              <a:off x="720285" y="3208706"/>
              <a:ext cx="480188" cy="203015"/>
            </a:xfrm>
            <a:prstGeom prst="rect">
              <a:avLst/>
            </a:prstGeom>
            <a:noFill/>
            <a:ln w="9525">
              <a:noFill/>
              <a:miter lim="800000"/>
              <a:headEnd/>
              <a:tailEnd/>
            </a:ln>
          </p:spPr>
          <p:txBody>
            <a:bodyPr>
              <a:spAutoFit/>
            </a:bodyPr>
            <a:lstStyle/>
            <a:p>
              <a:r>
                <a:rPr lang="en-US" sz="800" b="1" dirty="0">
                  <a:latin typeface="Calibri" pitchFamily="34" charset="0"/>
                </a:rPr>
                <a:t>VNIC</a:t>
              </a:r>
            </a:p>
          </p:txBody>
        </p:sp>
        <p:sp>
          <p:nvSpPr>
            <p:cNvPr id="86" name="Text Box 341"/>
            <p:cNvSpPr txBox="1">
              <a:spLocks noChangeArrowheads="1"/>
            </p:cNvSpPr>
            <p:nvPr/>
          </p:nvSpPr>
          <p:spPr bwMode="auto">
            <a:xfrm>
              <a:off x="710518" y="4787553"/>
              <a:ext cx="480188" cy="203015"/>
            </a:xfrm>
            <a:prstGeom prst="rect">
              <a:avLst/>
            </a:prstGeom>
            <a:noFill/>
            <a:ln w="9525">
              <a:noFill/>
              <a:miter lim="800000"/>
              <a:headEnd/>
              <a:tailEnd/>
            </a:ln>
          </p:spPr>
          <p:txBody>
            <a:bodyPr>
              <a:spAutoFit/>
            </a:bodyPr>
            <a:lstStyle/>
            <a:p>
              <a:r>
                <a:rPr lang="en-US" sz="800" b="1" dirty="0">
                  <a:latin typeface="Calibri" pitchFamily="34" charset="0"/>
                </a:rPr>
                <a:t>VNIC</a:t>
              </a:r>
            </a:p>
          </p:txBody>
        </p:sp>
        <p:cxnSp>
          <p:nvCxnSpPr>
            <p:cNvPr id="87" name="Straight Connector 86"/>
            <p:cNvCxnSpPr/>
            <p:nvPr/>
          </p:nvCxnSpPr>
          <p:spPr>
            <a:xfrm flipV="1">
              <a:off x="1981200" y="3583171"/>
              <a:ext cx="533400" cy="152400"/>
            </a:xfrm>
            <a:prstGeom prst="line">
              <a:avLst/>
            </a:prstGeom>
          </p:spPr>
          <p:style>
            <a:lnRef idx="2">
              <a:schemeClr val="dk1"/>
            </a:lnRef>
            <a:fillRef idx="0">
              <a:schemeClr val="dk1"/>
            </a:fillRef>
            <a:effectRef idx="1">
              <a:schemeClr val="dk1"/>
            </a:effectRef>
            <a:fontRef idx="minor">
              <a:schemeClr val="tx1"/>
            </a:fontRef>
          </p:style>
        </p:cxnSp>
        <p:pic>
          <p:nvPicPr>
            <p:cNvPr id="95" name="Picture 357" descr="ICON_NIC_Q308"/>
            <p:cNvPicPr>
              <a:picLocks noChangeAspect="1" noChangeArrowheads="1"/>
            </p:cNvPicPr>
            <p:nvPr/>
          </p:nvPicPr>
          <p:blipFill>
            <a:blip r:embed="rId4" cstate="print"/>
            <a:srcRect/>
            <a:stretch>
              <a:fillRect/>
            </a:stretch>
          </p:blipFill>
          <p:spPr bwMode="auto">
            <a:xfrm>
              <a:off x="2388268" y="3508650"/>
              <a:ext cx="405393" cy="312646"/>
            </a:xfrm>
            <a:prstGeom prst="rect">
              <a:avLst/>
            </a:prstGeom>
            <a:noFill/>
            <a:ln w="9525">
              <a:noFill/>
              <a:miter lim="800000"/>
              <a:headEnd/>
              <a:tailEnd/>
            </a:ln>
          </p:spPr>
        </p:pic>
        <p:cxnSp>
          <p:nvCxnSpPr>
            <p:cNvPr id="100" name="Straight Connector 99"/>
            <p:cNvCxnSpPr/>
            <p:nvPr/>
          </p:nvCxnSpPr>
          <p:spPr>
            <a:xfrm>
              <a:off x="1981200" y="3887971"/>
              <a:ext cx="457200" cy="152400"/>
            </a:xfrm>
            <a:prstGeom prst="line">
              <a:avLst/>
            </a:prstGeom>
          </p:spPr>
          <p:style>
            <a:lnRef idx="2">
              <a:schemeClr val="dk1"/>
            </a:lnRef>
            <a:fillRef idx="0">
              <a:schemeClr val="dk1"/>
            </a:fillRef>
            <a:effectRef idx="1">
              <a:schemeClr val="dk1"/>
            </a:effectRef>
            <a:fontRef idx="minor">
              <a:schemeClr val="tx1"/>
            </a:fontRef>
          </p:style>
        </p:cxnSp>
        <p:pic>
          <p:nvPicPr>
            <p:cNvPr id="101" name="Picture 357" descr="ICON_NIC_Q308"/>
            <p:cNvPicPr>
              <a:picLocks noChangeAspect="1" noChangeArrowheads="1"/>
            </p:cNvPicPr>
            <p:nvPr/>
          </p:nvPicPr>
          <p:blipFill>
            <a:blip r:embed="rId5" cstate="print"/>
            <a:srcRect/>
            <a:stretch>
              <a:fillRect/>
            </a:stretch>
          </p:blipFill>
          <p:spPr bwMode="auto">
            <a:xfrm>
              <a:off x="2397793" y="3975376"/>
              <a:ext cx="403897" cy="312645"/>
            </a:xfrm>
            <a:prstGeom prst="rect">
              <a:avLst/>
            </a:prstGeom>
            <a:noFill/>
            <a:ln w="9525">
              <a:noFill/>
              <a:miter lim="800000"/>
              <a:headEnd/>
              <a:tailEnd/>
            </a:ln>
          </p:spPr>
        </p:pic>
        <p:cxnSp>
          <p:nvCxnSpPr>
            <p:cNvPr id="102" name="Straight Connector 101"/>
            <p:cNvCxnSpPr>
              <a:stCxn id="101" idx="3"/>
            </p:cNvCxnSpPr>
            <p:nvPr/>
          </p:nvCxnSpPr>
          <p:spPr>
            <a:xfrm flipV="1">
              <a:off x="2801690" y="3964171"/>
              <a:ext cx="246310" cy="167528"/>
            </a:xfrm>
            <a:prstGeom prst="line">
              <a:avLst/>
            </a:prstGeom>
          </p:spPr>
          <p:style>
            <a:lnRef idx="2">
              <a:schemeClr val="dk1"/>
            </a:lnRef>
            <a:fillRef idx="0">
              <a:schemeClr val="dk1"/>
            </a:fillRef>
            <a:effectRef idx="1">
              <a:schemeClr val="dk1"/>
            </a:effectRef>
            <a:fontRef idx="minor">
              <a:schemeClr val="tx1"/>
            </a:fontRef>
          </p:style>
        </p:cxnSp>
        <p:cxnSp>
          <p:nvCxnSpPr>
            <p:cNvPr id="103" name="Straight Connector 102"/>
            <p:cNvCxnSpPr/>
            <p:nvPr/>
          </p:nvCxnSpPr>
          <p:spPr>
            <a:xfrm>
              <a:off x="4343400" y="3745096"/>
              <a:ext cx="533400" cy="0"/>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Connector 103"/>
            <p:cNvCxnSpPr/>
            <p:nvPr/>
          </p:nvCxnSpPr>
          <p:spPr>
            <a:xfrm>
              <a:off x="4343400" y="3964171"/>
              <a:ext cx="457200" cy="0"/>
            </a:xfrm>
            <a:prstGeom prst="line">
              <a:avLst/>
            </a:prstGeom>
          </p:spPr>
          <p:style>
            <a:lnRef idx="2">
              <a:schemeClr val="dk1"/>
            </a:lnRef>
            <a:fillRef idx="0">
              <a:schemeClr val="dk1"/>
            </a:fillRef>
            <a:effectRef idx="1">
              <a:schemeClr val="dk1"/>
            </a:effectRef>
            <a:fontRef idx="minor">
              <a:schemeClr val="tx1"/>
            </a:fontRef>
          </p:style>
        </p:cxnSp>
        <p:pic>
          <p:nvPicPr>
            <p:cNvPr id="105" name="Picture 22" descr="IP Switch Icon.png"/>
            <p:cNvPicPr>
              <a:picLocks noChangeAspect="1"/>
            </p:cNvPicPr>
            <p:nvPr/>
          </p:nvPicPr>
          <p:blipFill>
            <a:blip r:embed="rId6" cstate="print"/>
            <a:srcRect/>
            <a:stretch>
              <a:fillRect/>
            </a:stretch>
          </p:blipFill>
          <p:spPr bwMode="auto">
            <a:xfrm>
              <a:off x="2962274" y="3211696"/>
              <a:ext cx="1395498" cy="885825"/>
            </a:xfrm>
            <a:prstGeom prst="rect">
              <a:avLst/>
            </a:prstGeom>
            <a:noFill/>
            <a:ln w="9525">
              <a:noFill/>
              <a:miter lim="800000"/>
              <a:headEnd/>
              <a:tailEnd/>
            </a:ln>
          </p:spPr>
        </p:pic>
        <p:cxnSp>
          <p:nvCxnSpPr>
            <p:cNvPr id="110" name="Straight Connector 109"/>
            <p:cNvCxnSpPr/>
            <p:nvPr/>
          </p:nvCxnSpPr>
          <p:spPr>
            <a:xfrm flipV="1">
              <a:off x="6057900" y="3611746"/>
              <a:ext cx="381000" cy="51548"/>
            </a:xfrm>
            <a:prstGeom prst="line">
              <a:avLst/>
            </a:prstGeom>
          </p:spPr>
          <p:style>
            <a:lnRef idx="2">
              <a:schemeClr val="dk1"/>
            </a:lnRef>
            <a:fillRef idx="0">
              <a:schemeClr val="dk1"/>
            </a:fillRef>
            <a:effectRef idx="1">
              <a:schemeClr val="dk1"/>
            </a:effectRef>
            <a:fontRef idx="minor">
              <a:schemeClr val="tx1"/>
            </a:fontRef>
          </p:style>
        </p:cxnSp>
        <p:cxnSp>
          <p:nvCxnSpPr>
            <p:cNvPr id="111" name="Straight Connector 110"/>
            <p:cNvCxnSpPr/>
            <p:nvPr/>
          </p:nvCxnSpPr>
          <p:spPr>
            <a:xfrm>
              <a:off x="5905500" y="3935596"/>
              <a:ext cx="533400" cy="148477"/>
            </a:xfrm>
            <a:prstGeom prst="line">
              <a:avLst/>
            </a:prstGeom>
          </p:spPr>
          <p:style>
            <a:lnRef idx="2">
              <a:schemeClr val="dk1"/>
            </a:lnRef>
            <a:fillRef idx="0">
              <a:schemeClr val="dk1"/>
            </a:fillRef>
            <a:effectRef idx="1">
              <a:schemeClr val="dk1"/>
            </a:effectRef>
            <a:fontRef idx="minor">
              <a:schemeClr val="tx1"/>
            </a:fontRef>
          </p:style>
        </p:cxnSp>
        <p:pic>
          <p:nvPicPr>
            <p:cNvPr id="112" name="Picture 22" descr="IP Switch Icon.png"/>
            <p:cNvPicPr>
              <a:picLocks noChangeAspect="1"/>
            </p:cNvPicPr>
            <p:nvPr/>
          </p:nvPicPr>
          <p:blipFill>
            <a:blip r:embed="rId6" cstate="print"/>
            <a:srcRect/>
            <a:stretch>
              <a:fillRect/>
            </a:stretch>
          </p:blipFill>
          <p:spPr bwMode="auto">
            <a:xfrm>
              <a:off x="4719552" y="3135496"/>
              <a:ext cx="1395498" cy="885825"/>
            </a:xfrm>
            <a:prstGeom prst="rect">
              <a:avLst/>
            </a:prstGeom>
            <a:noFill/>
            <a:ln w="9525">
              <a:noFill/>
              <a:miter lim="800000"/>
              <a:headEnd/>
              <a:tailEnd/>
            </a:ln>
          </p:spPr>
        </p:pic>
        <p:cxnSp>
          <p:nvCxnSpPr>
            <p:cNvPr id="116" name="Straight Connector 115"/>
            <p:cNvCxnSpPr/>
            <p:nvPr/>
          </p:nvCxnSpPr>
          <p:spPr>
            <a:xfrm>
              <a:off x="6729993" y="3684023"/>
              <a:ext cx="356607" cy="51548"/>
            </a:xfrm>
            <a:prstGeom prst="line">
              <a:avLst/>
            </a:prstGeom>
          </p:spPr>
          <p:style>
            <a:lnRef idx="2">
              <a:schemeClr val="dk1"/>
            </a:lnRef>
            <a:fillRef idx="0">
              <a:schemeClr val="dk1"/>
            </a:fillRef>
            <a:effectRef idx="1">
              <a:schemeClr val="dk1"/>
            </a:effectRef>
            <a:fontRef idx="minor">
              <a:schemeClr val="tx1"/>
            </a:fontRef>
          </p:style>
        </p:cxnSp>
        <p:pic>
          <p:nvPicPr>
            <p:cNvPr id="123" name="Picture 357" descr="ICON_NIC_Q308"/>
            <p:cNvPicPr>
              <a:picLocks noChangeAspect="1" noChangeArrowheads="1"/>
            </p:cNvPicPr>
            <p:nvPr/>
          </p:nvPicPr>
          <p:blipFill>
            <a:blip r:embed="rId4" cstate="print"/>
            <a:srcRect/>
            <a:stretch>
              <a:fillRect/>
            </a:stretch>
          </p:blipFill>
          <p:spPr bwMode="auto">
            <a:xfrm>
              <a:off x="6400800" y="3527700"/>
              <a:ext cx="405393" cy="312646"/>
            </a:xfrm>
            <a:prstGeom prst="rect">
              <a:avLst/>
            </a:prstGeom>
            <a:noFill/>
            <a:ln w="9525">
              <a:noFill/>
              <a:miter lim="800000"/>
              <a:headEnd/>
              <a:tailEnd/>
            </a:ln>
          </p:spPr>
        </p:pic>
        <p:cxnSp>
          <p:nvCxnSpPr>
            <p:cNvPr id="124" name="Straight Connector 123"/>
            <p:cNvCxnSpPr/>
            <p:nvPr/>
          </p:nvCxnSpPr>
          <p:spPr>
            <a:xfrm flipV="1">
              <a:off x="6726803" y="3964172"/>
              <a:ext cx="359797" cy="200107"/>
            </a:xfrm>
            <a:prstGeom prst="line">
              <a:avLst/>
            </a:prstGeom>
          </p:spPr>
          <p:style>
            <a:lnRef idx="2">
              <a:schemeClr val="dk1"/>
            </a:lnRef>
            <a:fillRef idx="0">
              <a:schemeClr val="dk1"/>
            </a:fillRef>
            <a:effectRef idx="1">
              <a:schemeClr val="dk1"/>
            </a:effectRef>
            <a:fontRef idx="minor">
              <a:schemeClr val="tx1"/>
            </a:fontRef>
          </p:style>
        </p:cxnSp>
        <p:pic>
          <p:nvPicPr>
            <p:cNvPr id="125" name="Picture 357" descr="ICON_NIC_Q308"/>
            <p:cNvPicPr>
              <a:picLocks noChangeAspect="1" noChangeArrowheads="1"/>
            </p:cNvPicPr>
            <p:nvPr/>
          </p:nvPicPr>
          <p:blipFill>
            <a:blip r:embed="rId5" cstate="print"/>
            <a:srcRect/>
            <a:stretch>
              <a:fillRect/>
            </a:stretch>
          </p:blipFill>
          <p:spPr bwMode="auto">
            <a:xfrm>
              <a:off x="6400800" y="3956325"/>
              <a:ext cx="403897" cy="312646"/>
            </a:xfrm>
            <a:prstGeom prst="rect">
              <a:avLst/>
            </a:prstGeom>
            <a:noFill/>
            <a:ln w="9525">
              <a:noFill/>
              <a:miter lim="800000"/>
              <a:headEnd/>
              <a:tailEnd/>
            </a:ln>
          </p:spPr>
        </p:pic>
        <p:cxnSp>
          <p:nvCxnSpPr>
            <p:cNvPr id="131" name="Straight Connector 130"/>
            <p:cNvCxnSpPr/>
            <p:nvPr/>
          </p:nvCxnSpPr>
          <p:spPr>
            <a:xfrm rot="5400000">
              <a:off x="8153400" y="3406918"/>
              <a:ext cx="457200" cy="0"/>
            </a:xfrm>
            <a:prstGeom prst="line">
              <a:avLst/>
            </a:prstGeom>
          </p:spPr>
          <p:style>
            <a:lnRef idx="2">
              <a:schemeClr val="dk1"/>
            </a:lnRef>
            <a:fillRef idx="0">
              <a:schemeClr val="dk1"/>
            </a:fillRef>
            <a:effectRef idx="1">
              <a:schemeClr val="dk1"/>
            </a:effectRef>
            <a:fontRef idx="minor">
              <a:schemeClr val="tx1"/>
            </a:fontRef>
          </p:style>
        </p:cxnSp>
        <p:grpSp>
          <p:nvGrpSpPr>
            <p:cNvPr id="132" name="Group 208"/>
            <p:cNvGrpSpPr/>
            <p:nvPr/>
          </p:nvGrpSpPr>
          <p:grpSpPr>
            <a:xfrm>
              <a:off x="8191515" y="2652025"/>
              <a:ext cx="583939" cy="625836"/>
              <a:chOff x="6606822" y="4686300"/>
              <a:chExt cx="468067" cy="501651"/>
            </a:xfrm>
          </p:grpSpPr>
          <p:pic>
            <p:nvPicPr>
              <p:cNvPr id="169" name="Picture 83" descr="vmfinal"/>
              <p:cNvPicPr>
                <a:picLocks noChangeAspect="1" noChangeArrowheads="1"/>
              </p:cNvPicPr>
              <p:nvPr/>
            </p:nvPicPr>
            <p:blipFill>
              <a:blip r:embed="rId7" cstate="print"/>
              <a:srcRect/>
              <a:stretch>
                <a:fillRect/>
              </a:stretch>
            </p:blipFill>
            <p:spPr bwMode="auto">
              <a:xfrm>
                <a:off x="6621217" y="4686300"/>
                <a:ext cx="358775" cy="457200"/>
              </a:xfrm>
              <a:prstGeom prst="rect">
                <a:avLst/>
              </a:prstGeom>
              <a:noFill/>
              <a:ln w="9525">
                <a:noFill/>
                <a:miter lim="800000"/>
                <a:headEnd/>
                <a:tailEnd/>
              </a:ln>
            </p:spPr>
          </p:pic>
          <p:pic>
            <p:nvPicPr>
              <p:cNvPr id="172" name="Picture 357" descr="ICON_NIC_Q308"/>
              <p:cNvPicPr>
                <a:picLocks noChangeAspect="1" noChangeArrowheads="1"/>
              </p:cNvPicPr>
              <p:nvPr/>
            </p:nvPicPr>
            <p:blipFill>
              <a:blip r:embed="rId8" cstate="print"/>
              <a:srcRect/>
              <a:stretch>
                <a:fillRect/>
              </a:stretch>
            </p:blipFill>
            <p:spPr bwMode="auto">
              <a:xfrm>
                <a:off x="6773617" y="5100638"/>
                <a:ext cx="109538" cy="87313"/>
              </a:xfrm>
              <a:prstGeom prst="rect">
                <a:avLst/>
              </a:prstGeom>
              <a:noFill/>
              <a:ln w="9525">
                <a:noFill/>
                <a:miter lim="800000"/>
                <a:headEnd/>
                <a:tailEnd/>
              </a:ln>
            </p:spPr>
          </p:pic>
          <p:sp>
            <p:nvSpPr>
              <p:cNvPr id="175" name="Text Box 85"/>
              <p:cNvSpPr txBox="1">
                <a:spLocks noChangeArrowheads="1"/>
              </p:cNvSpPr>
              <p:nvPr/>
            </p:nvSpPr>
            <p:spPr bwMode="auto">
              <a:xfrm>
                <a:off x="6606822" y="4978400"/>
                <a:ext cx="468067" cy="185028"/>
              </a:xfrm>
              <a:prstGeom prst="rect">
                <a:avLst/>
              </a:prstGeom>
              <a:noFill/>
              <a:ln w="9525">
                <a:noFill/>
                <a:miter lim="800000"/>
                <a:headEnd/>
                <a:tailEnd/>
              </a:ln>
            </p:spPr>
            <p:txBody>
              <a:bodyPr wrap="square">
                <a:spAutoFit/>
              </a:bodyPr>
              <a:lstStyle/>
              <a:p>
                <a:pPr>
                  <a:spcBef>
                    <a:spcPct val="50000"/>
                  </a:spcBef>
                </a:pPr>
                <a:r>
                  <a:rPr lang="en-US" sz="900" dirty="0">
                    <a:solidFill>
                      <a:schemeClr val="bg1"/>
                    </a:solidFill>
                    <a:latin typeface="Calibri" pitchFamily="34" charset="0"/>
                  </a:rPr>
                  <a:t> VM3</a:t>
                </a:r>
              </a:p>
            </p:txBody>
          </p:sp>
        </p:grpSp>
        <p:cxnSp>
          <p:nvCxnSpPr>
            <p:cNvPr id="133" name="Straight Connector 132"/>
            <p:cNvCxnSpPr/>
            <p:nvPr/>
          </p:nvCxnSpPr>
          <p:spPr>
            <a:xfrm rot="5400000">
              <a:off x="8115303" y="4078472"/>
              <a:ext cx="533401" cy="1"/>
            </a:xfrm>
            <a:prstGeom prst="line">
              <a:avLst/>
            </a:prstGeom>
          </p:spPr>
          <p:style>
            <a:lnRef idx="2">
              <a:schemeClr val="dk1"/>
            </a:lnRef>
            <a:fillRef idx="0">
              <a:schemeClr val="dk1"/>
            </a:fillRef>
            <a:effectRef idx="1">
              <a:schemeClr val="dk1"/>
            </a:effectRef>
            <a:fontRef idx="minor">
              <a:schemeClr val="tx1"/>
            </a:fontRef>
          </p:style>
        </p:cxnSp>
        <p:pic>
          <p:nvPicPr>
            <p:cNvPr id="134" name="Picture 83" descr="vmfinal"/>
            <p:cNvPicPr>
              <a:picLocks noChangeAspect="1" noChangeArrowheads="1"/>
            </p:cNvPicPr>
            <p:nvPr/>
          </p:nvPicPr>
          <p:blipFill>
            <a:blip r:embed="rId7" cstate="print"/>
            <a:srcRect/>
            <a:stretch>
              <a:fillRect/>
            </a:stretch>
          </p:blipFill>
          <p:spPr bwMode="auto">
            <a:xfrm>
              <a:off x="8186535" y="4192767"/>
              <a:ext cx="447591" cy="570381"/>
            </a:xfrm>
            <a:prstGeom prst="rect">
              <a:avLst/>
            </a:prstGeom>
            <a:noFill/>
            <a:ln w="9525">
              <a:noFill/>
              <a:miter lim="800000"/>
              <a:headEnd/>
              <a:tailEnd/>
            </a:ln>
          </p:spPr>
        </p:pic>
        <p:pic>
          <p:nvPicPr>
            <p:cNvPr id="135" name="Picture 22" descr="IP Switch Icon.png"/>
            <p:cNvPicPr>
              <a:picLocks/>
            </p:cNvPicPr>
            <p:nvPr/>
          </p:nvPicPr>
          <p:blipFill>
            <a:blip r:embed="rId6" cstate="print">
              <a:duotone>
                <a:prstClr val="black"/>
                <a:schemeClr val="accent1">
                  <a:tint val="45000"/>
                  <a:satMod val="400000"/>
                </a:schemeClr>
              </a:duotone>
            </a:blip>
            <a:srcRect/>
            <a:stretch>
              <a:fillRect/>
            </a:stretch>
          </p:blipFill>
          <p:spPr bwMode="auto">
            <a:xfrm>
              <a:off x="7058025" y="3102678"/>
              <a:ext cx="1399032" cy="886968"/>
            </a:xfrm>
            <a:prstGeom prst="rect">
              <a:avLst/>
            </a:prstGeom>
            <a:noFill/>
            <a:ln w="9525">
              <a:noFill/>
              <a:miter lim="800000"/>
              <a:headEnd/>
              <a:tailEnd/>
            </a:ln>
          </p:spPr>
        </p:pic>
        <p:pic>
          <p:nvPicPr>
            <p:cNvPr id="136" name="Picture 357" descr="ICON_NIC_Q308"/>
            <p:cNvPicPr>
              <a:picLocks noChangeAspect="1" noChangeArrowheads="1"/>
            </p:cNvPicPr>
            <p:nvPr/>
          </p:nvPicPr>
          <p:blipFill>
            <a:blip r:embed="rId8" cstate="print"/>
            <a:srcRect/>
            <a:stretch>
              <a:fillRect/>
            </a:stretch>
          </p:blipFill>
          <p:spPr bwMode="auto">
            <a:xfrm>
              <a:off x="8399587" y="4721052"/>
              <a:ext cx="136654" cy="108927"/>
            </a:xfrm>
            <a:prstGeom prst="rect">
              <a:avLst/>
            </a:prstGeom>
            <a:noFill/>
            <a:ln w="9525">
              <a:noFill/>
              <a:miter lim="800000"/>
              <a:headEnd/>
              <a:tailEnd/>
            </a:ln>
          </p:spPr>
        </p:pic>
        <p:sp>
          <p:nvSpPr>
            <p:cNvPr id="137" name="Text Box 85"/>
            <p:cNvSpPr txBox="1">
              <a:spLocks noChangeArrowheads="1"/>
            </p:cNvSpPr>
            <p:nvPr/>
          </p:nvSpPr>
          <p:spPr bwMode="auto">
            <a:xfrm>
              <a:off x="8191502" y="4568553"/>
              <a:ext cx="583938" cy="230832"/>
            </a:xfrm>
            <a:prstGeom prst="rect">
              <a:avLst/>
            </a:prstGeom>
            <a:noFill/>
            <a:ln w="9525">
              <a:noFill/>
              <a:miter lim="800000"/>
              <a:headEnd/>
              <a:tailEnd/>
            </a:ln>
          </p:spPr>
          <p:txBody>
            <a:bodyPr wrap="square">
              <a:spAutoFit/>
            </a:bodyPr>
            <a:lstStyle/>
            <a:p>
              <a:pPr>
                <a:spcBef>
                  <a:spcPct val="50000"/>
                </a:spcBef>
              </a:pPr>
              <a:r>
                <a:rPr lang="en-US" sz="900" dirty="0">
                  <a:solidFill>
                    <a:schemeClr val="bg1"/>
                  </a:solidFill>
                  <a:latin typeface="Calibri" pitchFamily="34" charset="0"/>
                </a:rPr>
                <a:t> VM4</a:t>
              </a:r>
            </a:p>
          </p:txBody>
        </p:sp>
        <p:cxnSp>
          <p:nvCxnSpPr>
            <p:cNvPr id="138" name="Straight Connector 137"/>
            <p:cNvCxnSpPr/>
            <p:nvPr/>
          </p:nvCxnSpPr>
          <p:spPr>
            <a:xfrm rot="5400000">
              <a:off x="152400" y="3735571"/>
              <a:ext cx="1219200" cy="0"/>
            </a:xfrm>
            <a:prstGeom prst="line">
              <a:avLst/>
            </a:prstGeom>
          </p:spPr>
          <p:style>
            <a:lnRef idx="2">
              <a:schemeClr val="dk1"/>
            </a:lnRef>
            <a:fillRef idx="0">
              <a:schemeClr val="dk1"/>
            </a:fillRef>
            <a:effectRef idx="1">
              <a:schemeClr val="dk1"/>
            </a:effectRef>
            <a:fontRef idx="minor">
              <a:schemeClr val="tx1"/>
            </a:fontRef>
          </p:style>
        </p:cxnSp>
        <p:pic>
          <p:nvPicPr>
            <p:cNvPr id="139" name="Picture 22" descr="IP Switch Icon.png"/>
            <p:cNvPicPr>
              <a:picLocks/>
            </p:cNvPicPr>
            <p:nvPr/>
          </p:nvPicPr>
          <p:blipFill>
            <a:blip r:embed="rId6" cstate="print">
              <a:duotone>
                <a:prstClr val="black"/>
                <a:schemeClr val="accent1">
                  <a:tint val="45000"/>
                  <a:satMod val="400000"/>
                </a:schemeClr>
              </a:duotone>
            </a:blip>
            <a:srcRect/>
            <a:stretch>
              <a:fillRect/>
            </a:stretch>
          </p:blipFill>
          <p:spPr bwMode="auto">
            <a:xfrm>
              <a:off x="674539" y="3125971"/>
              <a:ext cx="1399032" cy="886968"/>
            </a:xfrm>
            <a:prstGeom prst="rect">
              <a:avLst/>
            </a:prstGeom>
            <a:noFill/>
            <a:ln w="9525">
              <a:noFill/>
              <a:miter lim="800000"/>
              <a:headEnd/>
              <a:tailEnd/>
            </a:ln>
          </p:spPr>
        </p:pic>
        <p:sp>
          <p:nvSpPr>
            <p:cNvPr id="140" name="Rectangle 139"/>
            <p:cNvSpPr>
              <a:spLocks noChangeArrowheads="1"/>
            </p:cNvSpPr>
            <p:nvPr/>
          </p:nvSpPr>
          <p:spPr bwMode="auto">
            <a:xfrm rot="16200000">
              <a:off x="3974855" y="233302"/>
              <a:ext cx="1190625" cy="8538064"/>
            </a:xfrm>
            <a:prstGeom prst="rect">
              <a:avLst/>
            </a:prstGeom>
            <a:noFill/>
            <a:ln w="19050" algn="ctr">
              <a:solidFill>
                <a:srgbClr val="2C95DD"/>
              </a:solidFill>
              <a:prstDash val="sysDash"/>
              <a:miter lim="800000"/>
              <a:headEnd/>
              <a:tailEnd/>
            </a:ln>
          </p:spPr>
          <p:txBody>
            <a:bodyPr anchor="ctr"/>
            <a:lstStyle/>
            <a:p>
              <a:pPr algn="ctr">
                <a:defRPr/>
              </a:pPr>
              <a:endParaRPr lang="en-US" dirty="0">
                <a:ln>
                  <a:solidFill>
                    <a:schemeClr val="tx1"/>
                  </a:solidFill>
                  <a:prstDash val="dash"/>
                </a:ln>
                <a:noFill/>
                <a:latin typeface="Calibri" pitchFamily="34" charset="0"/>
                <a:cs typeface="+mn-cs"/>
              </a:endParaRPr>
            </a:p>
          </p:txBody>
        </p:sp>
        <p:sp>
          <p:nvSpPr>
            <p:cNvPr id="141" name="Rectangle 140"/>
            <p:cNvSpPr>
              <a:spLocks noChangeArrowheads="1"/>
            </p:cNvSpPr>
            <p:nvPr/>
          </p:nvSpPr>
          <p:spPr bwMode="auto">
            <a:xfrm rot="16200000">
              <a:off x="3871923" y="-1126944"/>
              <a:ext cx="1400174" cy="8534401"/>
            </a:xfrm>
            <a:prstGeom prst="rect">
              <a:avLst/>
            </a:prstGeom>
            <a:noFill/>
            <a:ln w="19050" algn="ctr">
              <a:solidFill>
                <a:srgbClr val="2C95DD"/>
              </a:solidFill>
              <a:prstDash val="sysDash"/>
              <a:miter lim="800000"/>
              <a:headEnd/>
              <a:tailEnd/>
            </a:ln>
          </p:spPr>
          <p:txBody>
            <a:bodyPr anchor="ctr"/>
            <a:lstStyle/>
            <a:p>
              <a:pPr algn="ctr">
                <a:defRPr/>
              </a:pPr>
              <a:endParaRPr lang="en-US" dirty="0">
                <a:ln>
                  <a:solidFill>
                    <a:schemeClr val="tx1"/>
                  </a:solidFill>
                  <a:prstDash val="dash"/>
                </a:ln>
                <a:noFill/>
                <a:latin typeface="Calibri" pitchFamily="34" charset="0"/>
                <a:cs typeface="+mn-cs"/>
              </a:endParaRPr>
            </a:p>
          </p:txBody>
        </p:sp>
        <p:grpSp>
          <p:nvGrpSpPr>
            <p:cNvPr id="142" name="Group 208"/>
            <p:cNvGrpSpPr/>
            <p:nvPr/>
          </p:nvGrpSpPr>
          <p:grpSpPr>
            <a:xfrm>
              <a:off x="606628" y="2642500"/>
              <a:ext cx="583939" cy="625836"/>
              <a:chOff x="6606822" y="4686300"/>
              <a:chExt cx="468067" cy="501651"/>
            </a:xfrm>
          </p:grpSpPr>
          <p:pic>
            <p:nvPicPr>
              <p:cNvPr id="166" name="Picture 83" descr="vmfinal"/>
              <p:cNvPicPr>
                <a:picLocks noChangeAspect="1" noChangeArrowheads="1"/>
              </p:cNvPicPr>
              <p:nvPr/>
            </p:nvPicPr>
            <p:blipFill>
              <a:blip r:embed="rId7" cstate="print"/>
              <a:srcRect/>
              <a:stretch>
                <a:fillRect/>
              </a:stretch>
            </p:blipFill>
            <p:spPr bwMode="auto">
              <a:xfrm>
                <a:off x="6621217" y="4686300"/>
                <a:ext cx="358775" cy="457200"/>
              </a:xfrm>
              <a:prstGeom prst="rect">
                <a:avLst/>
              </a:prstGeom>
              <a:noFill/>
              <a:ln w="9525">
                <a:noFill/>
                <a:miter lim="800000"/>
                <a:headEnd/>
                <a:tailEnd/>
              </a:ln>
            </p:spPr>
          </p:pic>
          <p:pic>
            <p:nvPicPr>
              <p:cNvPr id="167" name="Picture 357" descr="ICON_NIC_Q308"/>
              <p:cNvPicPr>
                <a:picLocks noChangeAspect="1" noChangeArrowheads="1"/>
              </p:cNvPicPr>
              <p:nvPr/>
            </p:nvPicPr>
            <p:blipFill>
              <a:blip r:embed="rId8" cstate="print"/>
              <a:srcRect/>
              <a:stretch>
                <a:fillRect/>
              </a:stretch>
            </p:blipFill>
            <p:spPr bwMode="auto">
              <a:xfrm>
                <a:off x="6773617" y="5100638"/>
                <a:ext cx="109538" cy="87313"/>
              </a:xfrm>
              <a:prstGeom prst="rect">
                <a:avLst/>
              </a:prstGeom>
              <a:noFill/>
              <a:ln w="9525">
                <a:noFill/>
                <a:miter lim="800000"/>
                <a:headEnd/>
                <a:tailEnd/>
              </a:ln>
            </p:spPr>
          </p:pic>
          <p:sp>
            <p:nvSpPr>
              <p:cNvPr id="168" name="Text Box 85"/>
              <p:cNvSpPr txBox="1">
                <a:spLocks noChangeArrowheads="1"/>
              </p:cNvSpPr>
              <p:nvPr/>
            </p:nvSpPr>
            <p:spPr bwMode="auto">
              <a:xfrm>
                <a:off x="6606822" y="4978400"/>
                <a:ext cx="468067" cy="185028"/>
              </a:xfrm>
              <a:prstGeom prst="rect">
                <a:avLst/>
              </a:prstGeom>
              <a:noFill/>
              <a:ln w="9525">
                <a:noFill/>
                <a:miter lim="800000"/>
                <a:headEnd/>
                <a:tailEnd/>
              </a:ln>
            </p:spPr>
            <p:txBody>
              <a:bodyPr wrap="square">
                <a:spAutoFit/>
              </a:bodyPr>
              <a:lstStyle/>
              <a:p>
                <a:pPr>
                  <a:spcBef>
                    <a:spcPct val="50000"/>
                  </a:spcBef>
                </a:pPr>
                <a:r>
                  <a:rPr lang="en-US" sz="900" dirty="0">
                    <a:solidFill>
                      <a:schemeClr val="bg1"/>
                    </a:solidFill>
                    <a:latin typeface="Calibri" pitchFamily="34" charset="0"/>
                  </a:rPr>
                  <a:t> VM1</a:t>
                </a:r>
              </a:p>
            </p:txBody>
          </p:sp>
        </p:grpSp>
        <p:grpSp>
          <p:nvGrpSpPr>
            <p:cNvPr id="143" name="Group 208"/>
            <p:cNvGrpSpPr/>
            <p:nvPr/>
          </p:nvGrpSpPr>
          <p:grpSpPr>
            <a:xfrm>
              <a:off x="476264" y="4211822"/>
              <a:ext cx="583939" cy="625836"/>
              <a:chOff x="6606822" y="4686300"/>
              <a:chExt cx="468067" cy="501651"/>
            </a:xfrm>
          </p:grpSpPr>
          <p:pic>
            <p:nvPicPr>
              <p:cNvPr id="144" name="Picture 83" descr="vmfinal"/>
              <p:cNvPicPr>
                <a:picLocks noChangeAspect="1" noChangeArrowheads="1"/>
              </p:cNvPicPr>
              <p:nvPr/>
            </p:nvPicPr>
            <p:blipFill>
              <a:blip r:embed="rId7" cstate="print"/>
              <a:srcRect/>
              <a:stretch>
                <a:fillRect/>
              </a:stretch>
            </p:blipFill>
            <p:spPr bwMode="auto">
              <a:xfrm>
                <a:off x="6621217" y="4686300"/>
                <a:ext cx="358775" cy="457200"/>
              </a:xfrm>
              <a:prstGeom prst="rect">
                <a:avLst/>
              </a:prstGeom>
              <a:noFill/>
              <a:ln w="9525">
                <a:noFill/>
                <a:miter lim="800000"/>
                <a:headEnd/>
                <a:tailEnd/>
              </a:ln>
            </p:spPr>
          </p:pic>
          <p:pic>
            <p:nvPicPr>
              <p:cNvPr id="151" name="Picture 357" descr="ICON_NIC_Q308"/>
              <p:cNvPicPr>
                <a:picLocks noChangeAspect="1" noChangeArrowheads="1"/>
              </p:cNvPicPr>
              <p:nvPr/>
            </p:nvPicPr>
            <p:blipFill>
              <a:blip r:embed="rId8" cstate="print"/>
              <a:srcRect/>
              <a:stretch>
                <a:fillRect/>
              </a:stretch>
            </p:blipFill>
            <p:spPr bwMode="auto">
              <a:xfrm>
                <a:off x="6773617" y="5100638"/>
                <a:ext cx="109538" cy="87313"/>
              </a:xfrm>
              <a:prstGeom prst="rect">
                <a:avLst/>
              </a:prstGeom>
              <a:noFill/>
              <a:ln w="9525">
                <a:noFill/>
                <a:miter lim="800000"/>
                <a:headEnd/>
                <a:tailEnd/>
              </a:ln>
            </p:spPr>
          </p:pic>
          <p:sp>
            <p:nvSpPr>
              <p:cNvPr id="165" name="Text Box 85"/>
              <p:cNvSpPr txBox="1">
                <a:spLocks noChangeArrowheads="1"/>
              </p:cNvSpPr>
              <p:nvPr/>
            </p:nvSpPr>
            <p:spPr bwMode="auto">
              <a:xfrm>
                <a:off x="6606822" y="4978400"/>
                <a:ext cx="468067" cy="185028"/>
              </a:xfrm>
              <a:prstGeom prst="rect">
                <a:avLst/>
              </a:prstGeom>
              <a:noFill/>
              <a:ln w="9525">
                <a:noFill/>
                <a:miter lim="800000"/>
                <a:headEnd/>
                <a:tailEnd/>
              </a:ln>
            </p:spPr>
            <p:txBody>
              <a:bodyPr wrap="square">
                <a:spAutoFit/>
              </a:bodyPr>
              <a:lstStyle/>
              <a:p>
                <a:pPr>
                  <a:spcBef>
                    <a:spcPct val="50000"/>
                  </a:spcBef>
                </a:pPr>
                <a:r>
                  <a:rPr lang="en-US" sz="900" dirty="0">
                    <a:solidFill>
                      <a:schemeClr val="bg1"/>
                    </a:solidFill>
                    <a:latin typeface="Calibri" pitchFamily="34" charset="0"/>
                  </a:rPr>
                  <a:t> VM2</a:t>
                </a:r>
              </a:p>
            </p:txBody>
          </p:sp>
        </p:grpSp>
        <p:sp>
          <p:nvSpPr>
            <p:cNvPr id="81" name="Text Box 64"/>
            <p:cNvSpPr txBox="1">
              <a:spLocks noChangeArrowheads="1"/>
            </p:cNvSpPr>
            <p:nvPr/>
          </p:nvSpPr>
          <p:spPr bwMode="auto">
            <a:xfrm>
              <a:off x="758852" y="4014921"/>
              <a:ext cx="1169923" cy="158856"/>
            </a:xfrm>
            <a:prstGeom prst="rect">
              <a:avLst/>
            </a:prstGeom>
            <a:noFill/>
            <a:ln w="25400" algn="ctr">
              <a:noFill/>
              <a:miter lim="800000"/>
              <a:headEnd/>
              <a:tailEnd type="none" w="lg" len="med"/>
            </a:ln>
          </p:spPr>
          <p:txBody>
            <a:bodyPr wrap="square" lIns="0" tIns="0" rIns="0" bIns="0" anchor="ctr">
              <a:spAutoFit/>
            </a:bodyPr>
            <a:lstStyle/>
            <a:p>
              <a:pPr algn="ctr" defTabSz="941388"/>
              <a:r>
                <a:rPr lang="en-US" sz="1000" b="1" dirty="0">
                  <a:latin typeface="Calibri" pitchFamily="34" charset="0"/>
                </a:rPr>
                <a:t>Virtual Switch</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Virtualization Tools</a:t>
            </a:r>
          </a:p>
        </p:txBody>
      </p:sp>
      <p:sp>
        <p:nvSpPr>
          <p:cNvPr id="4" name="Footer Placeholder 3"/>
          <p:cNvSpPr>
            <a:spLocks noGrp="1"/>
          </p:cNvSpPr>
          <p:nvPr>
            <p:ph type="ftr" sz="quarter" idx="10"/>
          </p:nvPr>
        </p:nvSpPr>
        <p:spPr>
          <a:xfrm>
            <a:off x="4419600" y="6629400"/>
            <a:ext cx="4191000" cy="228600"/>
          </a:xfrm>
        </p:spPr>
        <p:txBody>
          <a:bodyPr/>
          <a:lstStyle/>
          <a:p>
            <a:pPr>
              <a:defRPr/>
            </a:pPr>
            <a:r>
              <a:rPr lang="en-US" dirty="0"/>
              <a:t>Virtualized Data Center – Networking</a:t>
            </a:r>
          </a:p>
        </p:txBody>
      </p:sp>
      <p:sp>
        <p:nvSpPr>
          <p:cNvPr id="5" name="Slide Number Placeholder 4"/>
          <p:cNvSpPr>
            <a:spLocks noGrp="1"/>
          </p:cNvSpPr>
          <p:nvPr>
            <p:ph type="sldNum" sz="quarter" idx="11"/>
          </p:nvPr>
        </p:nvSpPr>
        <p:spPr>
          <a:xfrm>
            <a:off x="8686800" y="6629400"/>
            <a:ext cx="457200" cy="228600"/>
          </a:xfrm>
        </p:spPr>
        <p:txBody>
          <a:bodyPr/>
          <a:lstStyle/>
          <a:p>
            <a:pPr>
              <a:defRPr/>
            </a:pPr>
            <a:fld id="{5BA1DFFF-3F85-458B-986A-7762775E0CEF}" type="slidenum">
              <a:rPr lang="en-US" smtClean="0"/>
              <a:pPr>
                <a:defRPr/>
              </a:pPr>
              <a:t>7</a:t>
            </a:fld>
            <a:endParaRPr lang="en-US" dirty="0"/>
          </a:p>
        </p:txBody>
      </p:sp>
      <p:sp>
        <p:nvSpPr>
          <p:cNvPr id="18" name="Content Placeholder 12"/>
          <p:cNvSpPr>
            <a:spLocks noGrp="1"/>
          </p:cNvSpPr>
          <p:nvPr>
            <p:ph idx="1"/>
          </p:nvPr>
        </p:nvSpPr>
        <p:spPr>
          <a:xfrm>
            <a:off x="304800" y="914400"/>
            <a:ext cx="8458200" cy="5181600"/>
          </a:xfrm>
        </p:spPr>
        <p:txBody>
          <a:bodyPr/>
          <a:lstStyle/>
          <a:p>
            <a:r>
              <a:rPr lang="en-US" dirty="0"/>
              <a:t>Physical switch Operating System (OS)</a:t>
            </a:r>
          </a:p>
          <a:p>
            <a:pPr lvl="1"/>
            <a:r>
              <a:rPr lang="en-US" dirty="0"/>
              <a:t>OS must have network virtualization functionality</a:t>
            </a:r>
          </a:p>
          <a:p>
            <a:r>
              <a:rPr lang="en-US" dirty="0"/>
              <a:t>Hypervisor</a:t>
            </a:r>
          </a:p>
          <a:p>
            <a:pPr lvl="1"/>
            <a:r>
              <a:rPr lang="en-US" dirty="0"/>
              <a:t>Uses built-in networking and network virtualization functionalities</a:t>
            </a:r>
          </a:p>
          <a:p>
            <a:pPr lvl="2"/>
            <a:r>
              <a:rPr lang="en-US" dirty="0"/>
              <a:t>To create virtual switch and configuring virtual networks on it</a:t>
            </a:r>
          </a:p>
          <a:p>
            <a:pPr lvl="1"/>
            <a:r>
              <a:rPr lang="en-US" dirty="0"/>
              <a:t>Or, uses third-party software for providing networking and network virtualization functionalities</a:t>
            </a:r>
          </a:p>
          <a:p>
            <a:pPr lvl="2"/>
            <a:r>
              <a:rPr lang="en-US" dirty="0"/>
              <a:t>Third-party software is installed onto the hypervisor </a:t>
            </a:r>
          </a:p>
          <a:p>
            <a:pPr lvl="2"/>
            <a:r>
              <a:rPr lang="en-US" dirty="0"/>
              <a:t>Third-party software replaces the native networking functionality of the hypervisor</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Network Virtualization</a:t>
            </a:r>
          </a:p>
        </p:txBody>
      </p:sp>
      <p:sp>
        <p:nvSpPr>
          <p:cNvPr id="4" name="Footer Placeholder 3"/>
          <p:cNvSpPr>
            <a:spLocks noGrp="1"/>
          </p:cNvSpPr>
          <p:nvPr>
            <p:ph type="ftr" sz="quarter" idx="10"/>
          </p:nvPr>
        </p:nvSpPr>
        <p:spPr/>
        <p:txBody>
          <a:bodyPr/>
          <a:lstStyle/>
          <a:p>
            <a:pPr>
              <a:defRPr/>
            </a:pPr>
            <a:r>
              <a:rPr lang="en-US" dirty="0"/>
              <a:t>Virtualized Data Center – Networking</a:t>
            </a:r>
          </a:p>
        </p:txBody>
      </p:sp>
      <p:sp>
        <p:nvSpPr>
          <p:cNvPr id="5" name="Slide Number Placeholder 4"/>
          <p:cNvSpPr>
            <a:spLocks noGrp="1"/>
          </p:cNvSpPr>
          <p:nvPr>
            <p:ph type="sldNum" sz="quarter" idx="11"/>
          </p:nvPr>
        </p:nvSpPr>
        <p:spPr/>
        <p:txBody>
          <a:bodyPr/>
          <a:lstStyle/>
          <a:p>
            <a:pPr>
              <a:defRPr/>
            </a:pPr>
            <a:fld id="{5BA1DFFF-3F85-458B-986A-7762775E0CEF}" type="slidenum">
              <a:rPr lang="en-US" smtClean="0"/>
              <a:pPr>
                <a:defRPr/>
              </a:pPr>
              <a:t>8</a:t>
            </a:fld>
            <a:endParaRPr lang="en-US" dirty="0"/>
          </a:p>
        </p:txBody>
      </p:sp>
      <p:graphicFrame>
        <p:nvGraphicFramePr>
          <p:cNvPr id="7" name="Table 6"/>
          <p:cNvGraphicFramePr>
            <a:graphicFrameLocks noGrp="1"/>
          </p:cNvGraphicFramePr>
          <p:nvPr/>
        </p:nvGraphicFramePr>
        <p:xfrm>
          <a:off x="457200" y="1229360"/>
          <a:ext cx="8229600" cy="4302760"/>
        </p:xfrm>
        <a:graphic>
          <a:graphicData uri="http://schemas.openxmlformats.org/drawingml/2006/table">
            <a:tbl>
              <a:tblPr firstRow="1" bandRow="1">
                <a:tableStyleId>{5C22544A-7EE6-4342-B048-85BDC9FD1C3A}</a:tableStyleId>
              </a:tblPr>
              <a:tblGrid>
                <a:gridCol w="2186354">
                  <a:extLst>
                    <a:ext uri="{9D8B030D-6E8A-4147-A177-3AD203B41FA5}">
                      <a16:colId xmlns:a16="http://schemas.microsoft.com/office/drawing/2014/main" val="20000"/>
                    </a:ext>
                  </a:extLst>
                </a:gridCol>
                <a:gridCol w="6043246">
                  <a:extLst>
                    <a:ext uri="{9D8B030D-6E8A-4147-A177-3AD203B41FA5}">
                      <a16:colId xmlns:a16="http://schemas.microsoft.com/office/drawing/2014/main" val="20001"/>
                    </a:ext>
                  </a:extLst>
                </a:gridCol>
              </a:tblGrid>
              <a:tr h="370840">
                <a:tc>
                  <a:txBody>
                    <a:bodyPr/>
                    <a:lstStyle/>
                    <a:p>
                      <a:pPr algn="l"/>
                      <a:r>
                        <a:rPr lang="en-US" dirty="0">
                          <a:latin typeface="+mn-lt"/>
                        </a:rPr>
                        <a:t>Benefit</a:t>
                      </a:r>
                    </a:p>
                  </a:txBody>
                  <a:tcPr anchor="ctr"/>
                </a:tc>
                <a:tc>
                  <a:txBody>
                    <a:bodyPr/>
                    <a:lstStyle/>
                    <a:p>
                      <a:pPr algn="l"/>
                      <a:r>
                        <a:rPr lang="en-US" dirty="0">
                          <a:latin typeface="+mn-lt"/>
                        </a:rPr>
                        <a:t>Description</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u="none" dirty="0">
                          <a:latin typeface="+mn-lt"/>
                        </a:rPr>
                        <a:t>E</a:t>
                      </a:r>
                      <a:r>
                        <a:rPr lang="en-US" dirty="0">
                          <a:latin typeface="+mn-lt"/>
                        </a:rPr>
                        <a:t>nhances security</a:t>
                      </a:r>
                    </a:p>
                  </a:txBody>
                  <a:tcPr anchor="ctr"/>
                </a:tc>
                <a:tc>
                  <a:txBody>
                    <a:bodyPr/>
                    <a:lstStyle/>
                    <a:p>
                      <a:pPr marL="222250" indent="-222250">
                        <a:buFont typeface="Arial" pitchFamily="34" charset="0"/>
                        <a:buChar char="•"/>
                      </a:pPr>
                      <a:r>
                        <a:rPr lang="en-US" dirty="0">
                          <a:latin typeface="+mn-lt"/>
                        </a:rPr>
                        <a:t>Restricts access to nodes in a virtual network from another virtual network</a:t>
                      </a:r>
                    </a:p>
                    <a:p>
                      <a:pPr marL="222250" indent="-222250">
                        <a:buFont typeface="Arial" pitchFamily="34" charset="0"/>
                        <a:buChar char="•"/>
                      </a:pPr>
                      <a:r>
                        <a:rPr lang="en-US" dirty="0">
                          <a:latin typeface="+mn-lt"/>
                        </a:rPr>
                        <a:t>Isolates sensitive data </a:t>
                      </a:r>
                      <a:r>
                        <a:rPr lang="en-US" b="0" u="none" dirty="0">
                          <a:latin typeface="+mn-lt"/>
                        </a:rPr>
                        <a:t>from</a:t>
                      </a:r>
                      <a:r>
                        <a:rPr lang="en-US" dirty="0">
                          <a:latin typeface="+mn-lt"/>
                        </a:rPr>
                        <a:t> one virtual network </a:t>
                      </a:r>
                      <a:r>
                        <a:rPr lang="en-US" b="0" u="none" dirty="0">
                          <a:latin typeface="+mn-lt"/>
                        </a:rPr>
                        <a:t>to</a:t>
                      </a:r>
                      <a:r>
                        <a:rPr lang="en-US" dirty="0">
                          <a:latin typeface="+mn-lt"/>
                        </a:rPr>
                        <a:t> another</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u="none" dirty="0">
                          <a:latin typeface="+mn-lt"/>
                        </a:rPr>
                        <a:t>E</a:t>
                      </a:r>
                      <a:r>
                        <a:rPr lang="en-US" dirty="0">
                          <a:latin typeface="+mn-lt"/>
                        </a:rPr>
                        <a:t>nhances performance</a:t>
                      </a:r>
                    </a:p>
                  </a:txBody>
                  <a:tcPr anchor="ctr"/>
                </a:tc>
                <a:tc>
                  <a:txBody>
                    <a:bodyPr/>
                    <a:lstStyle/>
                    <a:p>
                      <a:pPr marL="222250" marR="0" lvl="1" indent="-2222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latin typeface="+mn-lt"/>
                        </a:rPr>
                        <a:t>Restricts</a:t>
                      </a:r>
                      <a:r>
                        <a:rPr lang="en-US" baseline="0" dirty="0">
                          <a:latin typeface="+mn-lt"/>
                        </a:rPr>
                        <a:t> network</a:t>
                      </a:r>
                      <a:r>
                        <a:rPr lang="en-US" dirty="0">
                          <a:latin typeface="+mn-lt"/>
                        </a:rPr>
                        <a:t> broadcast  and  improves  virtual network performance</a:t>
                      </a:r>
                    </a:p>
                  </a:txBody>
                  <a:tcPr anchor="ct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u="none" dirty="0">
                          <a:latin typeface="+mn-lt"/>
                        </a:rPr>
                        <a:t>I</a:t>
                      </a:r>
                      <a:r>
                        <a:rPr lang="en-US" dirty="0">
                          <a:latin typeface="+mn-lt"/>
                        </a:rPr>
                        <a:t>mproves manageability</a:t>
                      </a:r>
                    </a:p>
                  </a:txBody>
                  <a:tcPr anchor="ctr"/>
                </a:tc>
                <a:tc>
                  <a:txBody>
                    <a:bodyPr/>
                    <a:lstStyle/>
                    <a:p>
                      <a:pPr marL="222250" indent="-222250">
                        <a:buFont typeface="Arial" pitchFamily="34" charset="0"/>
                        <a:buChar char="•"/>
                      </a:pPr>
                      <a:r>
                        <a:rPr lang="en-US" b="0" u="none" dirty="0">
                          <a:latin typeface="+mn-lt"/>
                        </a:rPr>
                        <a:t>Allows configuring  virtual networks</a:t>
                      </a:r>
                      <a:r>
                        <a:rPr lang="en-US" b="0" u="none" baseline="0" dirty="0">
                          <a:latin typeface="+mn-lt"/>
                        </a:rPr>
                        <a:t> </a:t>
                      </a:r>
                      <a:r>
                        <a:rPr lang="en-US" b="0" u="none" dirty="0">
                          <a:latin typeface="+mn-lt"/>
                        </a:rPr>
                        <a:t>f</a:t>
                      </a:r>
                      <a:r>
                        <a:rPr lang="en-US" sz="1800" b="0" u="none" kern="1200" dirty="0">
                          <a:solidFill>
                            <a:schemeClr val="tx1"/>
                          </a:solidFill>
                          <a:latin typeface="+mn-lt"/>
                          <a:ea typeface="+mn-ea"/>
                          <a:cs typeface="+mn-cs"/>
                        </a:rPr>
                        <a:t>rom a centralized </a:t>
                      </a:r>
                      <a:r>
                        <a:rPr lang="en-US" sz="1800" kern="1200" dirty="0">
                          <a:solidFill>
                            <a:schemeClr val="tx1"/>
                          </a:solidFill>
                          <a:latin typeface="+mn-lt"/>
                          <a:ea typeface="+mn-ea"/>
                          <a:cs typeface="+mn-cs"/>
                        </a:rPr>
                        <a:t>management workstation </a:t>
                      </a:r>
                      <a:r>
                        <a:rPr lang="en-US" dirty="0">
                          <a:latin typeface="+mn-lt"/>
                        </a:rPr>
                        <a:t>using  management software </a:t>
                      </a:r>
                    </a:p>
                    <a:p>
                      <a:pPr marL="222250" indent="-222250">
                        <a:buFont typeface="Arial" pitchFamily="34" charset="0"/>
                        <a:buChar char="•"/>
                      </a:pPr>
                      <a:r>
                        <a:rPr lang="en-US" b="1" u="none" dirty="0">
                          <a:latin typeface="+mn-lt"/>
                        </a:rPr>
                        <a:t> </a:t>
                      </a:r>
                      <a:r>
                        <a:rPr lang="en-US" b="0" u="none" dirty="0">
                          <a:latin typeface="+mn-lt"/>
                        </a:rPr>
                        <a:t>Eases</a:t>
                      </a:r>
                      <a:r>
                        <a:rPr lang="en-US" dirty="0">
                          <a:latin typeface="+mn-lt"/>
                        </a:rPr>
                        <a:t>  grouping and regrouping of nodes  </a:t>
                      </a:r>
                    </a:p>
                  </a:txBody>
                  <a:tcPr anchor="ct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u="none" dirty="0">
                          <a:latin typeface="+mn-lt"/>
                        </a:rPr>
                        <a:t>I</a:t>
                      </a:r>
                      <a:r>
                        <a:rPr lang="en-US" dirty="0">
                          <a:latin typeface="+mn-lt"/>
                        </a:rPr>
                        <a:t>mproves utilization and reduces CAPEX</a:t>
                      </a:r>
                    </a:p>
                  </a:txBody>
                  <a:tcPr anchor="ctr"/>
                </a:tc>
                <a:tc>
                  <a:txBody>
                    <a:bodyPr/>
                    <a:lstStyle/>
                    <a:p>
                      <a:pPr marL="222250" indent="-222250">
                        <a:buFont typeface="Arial" pitchFamily="34" charset="0"/>
                        <a:buChar char="•"/>
                      </a:pPr>
                      <a:r>
                        <a:rPr lang="en-US" b="0" u="none" dirty="0">
                          <a:latin typeface="+mn-lt"/>
                        </a:rPr>
                        <a:t>Enables</a:t>
                      </a:r>
                      <a:r>
                        <a:rPr lang="en-US" b="1" u="none" dirty="0">
                          <a:latin typeface="+mn-lt"/>
                        </a:rPr>
                        <a:t> </a:t>
                      </a:r>
                      <a:r>
                        <a:rPr lang="en-US" dirty="0">
                          <a:latin typeface="+mn-lt"/>
                        </a:rPr>
                        <a:t>multiple  virtual networks </a:t>
                      </a:r>
                      <a:r>
                        <a:rPr lang="en-US" b="0" u="none" dirty="0">
                          <a:latin typeface="+mn-lt"/>
                        </a:rPr>
                        <a:t>to</a:t>
                      </a:r>
                      <a:r>
                        <a:rPr lang="en-US" dirty="0">
                          <a:latin typeface="+mn-lt"/>
                        </a:rPr>
                        <a:t> share </a:t>
                      </a:r>
                      <a:r>
                        <a:rPr lang="en-US" dirty="0">
                          <a:solidFill>
                            <a:schemeClr val="tx1"/>
                          </a:solidFill>
                          <a:latin typeface="+mn-lt"/>
                        </a:rPr>
                        <a:t>the same physical network, which improves utilization</a:t>
                      </a:r>
                      <a:r>
                        <a:rPr lang="en-US" baseline="0" dirty="0">
                          <a:solidFill>
                            <a:schemeClr val="tx1"/>
                          </a:solidFill>
                          <a:latin typeface="+mn-lt"/>
                        </a:rPr>
                        <a:t> </a:t>
                      </a:r>
                      <a:r>
                        <a:rPr lang="en-US" dirty="0">
                          <a:solidFill>
                            <a:schemeClr val="tx1"/>
                          </a:solidFill>
                          <a:latin typeface="+mn-lt"/>
                        </a:rPr>
                        <a:t>of network resource</a:t>
                      </a:r>
                    </a:p>
                    <a:p>
                      <a:pPr marL="222250" indent="-222250">
                        <a:buFont typeface="Arial" pitchFamily="34" charset="0"/>
                        <a:buChar char="•"/>
                      </a:pPr>
                      <a:r>
                        <a:rPr lang="en-US" dirty="0">
                          <a:solidFill>
                            <a:schemeClr val="tx1"/>
                          </a:solidFill>
                          <a:latin typeface="+mn-lt"/>
                        </a:rPr>
                        <a:t>Reduces the requirement to setup separate physical </a:t>
                      </a:r>
                      <a:r>
                        <a:rPr lang="en-US" dirty="0">
                          <a:latin typeface="+mn-lt"/>
                        </a:rPr>
                        <a:t>networks for different node groups</a:t>
                      </a:r>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VDC Network Infrastructure</a:t>
            </a:r>
          </a:p>
        </p:txBody>
      </p:sp>
      <p:sp>
        <p:nvSpPr>
          <p:cNvPr id="74" name="Content Placeholder 2"/>
          <p:cNvSpPr txBox="1">
            <a:spLocks/>
          </p:cNvSpPr>
          <p:nvPr/>
        </p:nvSpPr>
        <p:spPr bwMode="auto">
          <a:xfrm>
            <a:off x="304800" y="914400"/>
            <a:ext cx="8610600" cy="129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1775" indent="-231775">
              <a:spcBef>
                <a:spcPct val="20000"/>
              </a:spcBef>
              <a:buClr>
                <a:srgbClr val="92D050"/>
              </a:buClr>
              <a:buSzPct val="120000"/>
              <a:buFont typeface="Arial" charset="0"/>
              <a:buChar char="•"/>
              <a:defRPr/>
            </a:pPr>
            <a:r>
              <a:rPr lang="en-US" sz="2000" dirty="0">
                <a:solidFill>
                  <a:schemeClr val="bg2">
                    <a:lumMod val="75000"/>
                  </a:schemeClr>
                </a:solidFill>
                <a:latin typeface="Calibri" pitchFamily="34" charset="0"/>
                <a:cs typeface="+mn-cs"/>
              </a:rPr>
              <a:t>VDC network infrastructure includes </a:t>
            </a:r>
            <a:r>
              <a:rPr kumimoji="0" lang="en-US" sz="2000" b="0" i="0" u="none" strike="noStrike" kern="1200" cap="none" spc="0" normalizeH="0" noProof="0" dirty="0">
                <a:ln>
                  <a:noFill/>
                </a:ln>
                <a:solidFill>
                  <a:schemeClr val="bg2">
                    <a:lumMod val="75000"/>
                  </a:schemeClr>
                </a:solidFill>
                <a:effectLst/>
                <a:uLnTx/>
                <a:uFillTx/>
                <a:latin typeface="Calibri" pitchFamily="34" charset="0"/>
                <a:ea typeface="+mn-ea"/>
                <a:cs typeface="+mn-cs"/>
              </a:rPr>
              <a:t>both </a:t>
            </a:r>
            <a:r>
              <a:rPr kumimoji="0" lang="en-US" sz="2000" b="0" i="0" u="none" strike="noStrike" kern="1200" cap="none" spc="0" normalizeH="0" baseline="0" noProof="0" dirty="0">
                <a:ln>
                  <a:noFill/>
                </a:ln>
                <a:solidFill>
                  <a:schemeClr val="bg2">
                    <a:lumMod val="75000"/>
                  </a:schemeClr>
                </a:solidFill>
                <a:effectLst/>
                <a:uLnTx/>
                <a:uFillTx/>
                <a:latin typeface="Calibri" pitchFamily="34" charset="0"/>
                <a:ea typeface="+mn-ea"/>
                <a:cs typeface="+mn-cs"/>
              </a:rPr>
              <a:t>virtual and physical network components</a:t>
            </a:r>
          </a:p>
          <a:p>
            <a:pPr marL="682625" lvl="1" indent="-341313">
              <a:spcBef>
                <a:spcPct val="20000"/>
              </a:spcBef>
              <a:buClr>
                <a:srgbClr val="FFC425"/>
              </a:buClr>
              <a:buSzPct val="90000"/>
              <a:buFont typeface="Webdings" pitchFamily="18" charset="2"/>
              <a:buChar char="4"/>
              <a:defRPr/>
            </a:pPr>
            <a:r>
              <a:rPr kumimoji="0" lang="en-US" sz="2000" b="0" i="0" u="none" strike="noStrike" kern="1200" cap="none" spc="0" normalizeH="0" baseline="0" noProof="0" dirty="0">
                <a:ln>
                  <a:noFill/>
                </a:ln>
                <a:solidFill>
                  <a:schemeClr val="bg2">
                    <a:lumMod val="75000"/>
                  </a:schemeClr>
                </a:solidFill>
                <a:effectLst/>
                <a:uLnTx/>
                <a:uFillTx/>
                <a:latin typeface="Calibri" pitchFamily="34" charset="0"/>
                <a:ea typeface="+mn-ea"/>
                <a:cs typeface="+mn-cs"/>
              </a:rPr>
              <a:t>Components are connected to each other to enable network traffic flow</a:t>
            </a:r>
            <a:endParaRPr lang="en-US" sz="2000" dirty="0">
              <a:solidFill>
                <a:schemeClr val="bg2">
                  <a:lumMod val="75000"/>
                </a:schemeClr>
              </a:solidFill>
              <a:latin typeface="Calibri" pitchFamily="34" charset="0"/>
              <a:cs typeface="+mn-cs"/>
            </a:endParaRPr>
          </a:p>
        </p:txBody>
      </p:sp>
      <p:sp>
        <p:nvSpPr>
          <p:cNvPr id="78" name="Footer Placeholder 77"/>
          <p:cNvSpPr>
            <a:spLocks noGrp="1"/>
          </p:cNvSpPr>
          <p:nvPr>
            <p:ph type="ftr" sz="quarter" idx="10"/>
          </p:nvPr>
        </p:nvSpPr>
        <p:spPr/>
        <p:txBody>
          <a:bodyPr/>
          <a:lstStyle/>
          <a:p>
            <a:pPr>
              <a:defRPr/>
            </a:pPr>
            <a:r>
              <a:rPr lang="en-US" dirty="0"/>
              <a:t>Virtualized Data Center – Networking</a:t>
            </a:r>
          </a:p>
        </p:txBody>
      </p:sp>
      <p:graphicFrame>
        <p:nvGraphicFramePr>
          <p:cNvPr id="35" name="Table 34"/>
          <p:cNvGraphicFramePr>
            <a:graphicFrameLocks noGrp="1"/>
          </p:cNvGraphicFramePr>
          <p:nvPr>
            <p:extLst>
              <p:ext uri="{D42A27DB-BD31-4B8C-83A1-F6EECF244321}">
                <p14:modId xmlns:p14="http://schemas.microsoft.com/office/powerpoint/2010/main" val="1772687681"/>
              </p:ext>
            </p:extLst>
          </p:nvPr>
        </p:nvGraphicFramePr>
        <p:xfrm>
          <a:off x="213360" y="1981200"/>
          <a:ext cx="8763000" cy="3789680"/>
        </p:xfrm>
        <a:graphic>
          <a:graphicData uri="http://schemas.openxmlformats.org/drawingml/2006/table">
            <a:tbl>
              <a:tblPr firstRow="1" bandRow="1">
                <a:tableStyleId>{5C22544A-7EE6-4342-B048-85BDC9FD1C3A}</a:tableStyleId>
              </a:tblPr>
              <a:tblGrid>
                <a:gridCol w="1965533">
                  <a:extLst>
                    <a:ext uri="{9D8B030D-6E8A-4147-A177-3AD203B41FA5}">
                      <a16:colId xmlns:a16="http://schemas.microsoft.com/office/drawing/2014/main" val="20000"/>
                    </a:ext>
                  </a:extLst>
                </a:gridCol>
                <a:gridCol w="6797467">
                  <a:extLst>
                    <a:ext uri="{9D8B030D-6E8A-4147-A177-3AD203B41FA5}">
                      <a16:colId xmlns:a16="http://schemas.microsoft.com/office/drawing/2014/main" val="20001"/>
                    </a:ext>
                  </a:extLst>
                </a:gridCol>
              </a:tblGrid>
              <a:tr h="370840">
                <a:tc>
                  <a:txBody>
                    <a:bodyPr/>
                    <a:lstStyle/>
                    <a:p>
                      <a:pPr algn="l"/>
                      <a:r>
                        <a:rPr lang="en-US" sz="1600" dirty="0">
                          <a:latin typeface="+mn-lt"/>
                        </a:rPr>
                        <a:t>Component</a:t>
                      </a:r>
                    </a:p>
                  </a:txBody>
                  <a:tcPr anchor="ctr"/>
                </a:tc>
                <a:tc>
                  <a:txBody>
                    <a:bodyPr/>
                    <a:lstStyle/>
                    <a:p>
                      <a:pPr algn="l"/>
                      <a:r>
                        <a:rPr lang="en-US" sz="1600" dirty="0">
                          <a:latin typeface="+mn-lt"/>
                        </a:rPr>
                        <a:t>Description</a:t>
                      </a:r>
                    </a:p>
                  </a:txBody>
                  <a:tcPr anchor="ctr"/>
                </a:tc>
                <a:extLst>
                  <a:ext uri="{0D108BD9-81ED-4DB2-BD59-A6C34878D82A}">
                    <a16:rowId xmlns:a16="http://schemas.microsoft.com/office/drawing/2014/main" val="10000"/>
                  </a:ext>
                </a:extLst>
              </a:tr>
              <a:tr h="370840">
                <a:tc>
                  <a:txBody>
                    <a:bodyPr/>
                    <a:lstStyle/>
                    <a:p>
                      <a:r>
                        <a:rPr lang="en-US" sz="1600" dirty="0">
                          <a:latin typeface="+mn-lt"/>
                        </a:rPr>
                        <a:t>Virtual NIC</a:t>
                      </a:r>
                    </a:p>
                  </a:txBody>
                  <a:tcPr anchor="ctr"/>
                </a:tc>
                <a:tc>
                  <a:txBody>
                    <a:bodyPr/>
                    <a:lstStyle/>
                    <a:p>
                      <a:pPr marL="223838" indent="-223838">
                        <a:buFont typeface="Arial" pitchFamily="34" charset="0"/>
                        <a:buChar char="•"/>
                      </a:pPr>
                      <a:r>
                        <a:rPr lang="en-US" sz="1600" dirty="0">
                          <a:latin typeface="+mn-lt"/>
                        </a:rPr>
                        <a:t>Connects  VMs to the VM network </a:t>
                      </a:r>
                    </a:p>
                    <a:p>
                      <a:pPr marL="223838" indent="-223838">
                        <a:buFont typeface="Arial" pitchFamily="34" charset="0"/>
                        <a:buChar char="•"/>
                      </a:pPr>
                      <a:r>
                        <a:rPr lang="en-US" sz="1600" dirty="0">
                          <a:latin typeface="+mn-lt"/>
                        </a:rPr>
                        <a:t>Sends</a:t>
                      </a:r>
                      <a:r>
                        <a:rPr lang="en-US" sz="1600" baseline="0" dirty="0">
                          <a:latin typeface="+mn-lt"/>
                        </a:rPr>
                        <a:t>/receives VM traffic to/from VM network</a:t>
                      </a:r>
                      <a:endParaRPr lang="en-US" sz="1600" dirty="0">
                        <a:latin typeface="+mn-lt"/>
                      </a:endParaRPr>
                    </a:p>
                  </a:txBody>
                  <a:tcPr anchor="ctr"/>
                </a:tc>
                <a:extLst>
                  <a:ext uri="{0D108BD9-81ED-4DB2-BD59-A6C34878D82A}">
                    <a16:rowId xmlns:a16="http://schemas.microsoft.com/office/drawing/2014/main" val="10001"/>
                  </a:ext>
                </a:extLst>
              </a:tr>
              <a:tr h="370840">
                <a:tc>
                  <a:txBody>
                    <a:bodyPr/>
                    <a:lstStyle/>
                    <a:p>
                      <a:r>
                        <a:rPr lang="en-US" sz="1600" dirty="0">
                          <a:latin typeface="+mn-lt"/>
                        </a:rPr>
                        <a:t>Virtual HBA</a:t>
                      </a:r>
                    </a:p>
                  </a:txBody>
                  <a:tcPr anchor="ctr"/>
                </a:tc>
                <a:tc>
                  <a:txBody>
                    <a:bodyPr/>
                    <a:lstStyle/>
                    <a:p>
                      <a:pPr marL="223838" indent="-223838">
                        <a:buFont typeface="Arial" pitchFamily="34" charset="0"/>
                        <a:buChar char="•"/>
                      </a:pPr>
                      <a:r>
                        <a:rPr lang="en-US" sz="1600" dirty="0">
                          <a:latin typeface="+mn-lt"/>
                        </a:rPr>
                        <a:t>Enables a VM to access FC RDM disk/LUN assigned to the VM</a:t>
                      </a:r>
                    </a:p>
                  </a:txBody>
                  <a:tcPr anchor="ctr"/>
                </a:tc>
                <a:extLst>
                  <a:ext uri="{0D108BD9-81ED-4DB2-BD59-A6C34878D82A}">
                    <a16:rowId xmlns:a16="http://schemas.microsoft.com/office/drawing/2014/main" val="10002"/>
                  </a:ext>
                </a:extLst>
              </a:tr>
              <a:tr h="370840">
                <a:tc>
                  <a:txBody>
                    <a:bodyPr/>
                    <a:lstStyle/>
                    <a:p>
                      <a:r>
                        <a:rPr lang="en-US" sz="1600" dirty="0">
                          <a:latin typeface="+mn-lt"/>
                        </a:rPr>
                        <a:t>Virtual switch</a:t>
                      </a:r>
                    </a:p>
                  </a:txBody>
                  <a:tcPr anchor="ctr"/>
                </a:tc>
                <a:tc>
                  <a:txBody>
                    <a:bodyPr/>
                    <a:lstStyle/>
                    <a:p>
                      <a:pPr marL="223838" marR="0" indent="-22383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b="0" u="none" dirty="0">
                          <a:latin typeface="+mn-lt"/>
                        </a:rPr>
                        <a:t>Is</a:t>
                      </a:r>
                      <a:r>
                        <a:rPr lang="en-US" sz="1600" b="0" u="none" baseline="0" dirty="0">
                          <a:latin typeface="+mn-lt"/>
                        </a:rPr>
                        <a:t> an</a:t>
                      </a:r>
                      <a:r>
                        <a:rPr lang="en-US" sz="1600" b="0" u="none" dirty="0">
                          <a:latin typeface="+mn-lt"/>
                        </a:rPr>
                        <a:t> Ethernet </a:t>
                      </a:r>
                      <a:r>
                        <a:rPr lang="en-US" sz="1600" dirty="0">
                          <a:latin typeface="+mn-lt"/>
                        </a:rPr>
                        <a:t>switch that forms VM network</a:t>
                      </a:r>
                    </a:p>
                    <a:p>
                      <a:pPr marL="223838" marR="0" indent="-22383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dirty="0">
                          <a:latin typeface="+mn-lt"/>
                        </a:rPr>
                        <a:t>Provides connection to virtual NICs and forwards VM traffic</a:t>
                      </a:r>
                    </a:p>
                    <a:p>
                      <a:pPr marL="223838" marR="0" indent="-22383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dirty="0">
                          <a:latin typeface="+mn-lt"/>
                        </a:rPr>
                        <a:t>Provides connection to hypervisor kernel and directs hypervisor</a:t>
                      </a:r>
                      <a:r>
                        <a:rPr lang="en-US" sz="1600" baseline="0" dirty="0">
                          <a:latin typeface="+mn-lt"/>
                        </a:rPr>
                        <a:t> traffic: </a:t>
                      </a:r>
                      <a:r>
                        <a:rPr lang="en-US" sz="1600" kern="1200" dirty="0">
                          <a:solidFill>
                            <a:schemeClr val="tx1"/>
                          </a:solidFill>
                          <a:latin typeface="+mn-lt"/>
                          <a:ea typeface="+mn-ea"/>
                          <a:cs typeface="+mn-cs"/>
                        </a:rPr>
                        <a:t>management, storage, VM migration </a:t>
                      </a:r>
                      <a:endParaRPr lang="en-US" sz="1600" dirty="0">
                        <a:latin typeface="+mn-lt"/>
                      </a:endParaRPr>
                    </a:p>
                  </a:txBody>
                  <a:tcPr anchor="ct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Physical adapter: </a:t>
                      </a:r>
                      <a:r>
                        <a:rPr lang="en-US" sz="1600" dirty="0">
                          <a:latin typeface="+mn-lt"/>
                        </a:rPr>
                        <a:t>NIC, HBA, CNA </a:t>
                      </a:r>
                      <a:endParaRPr lang="en-US" sz="1600" kern="1200" dirty="0">
                        <a:solidFill>
                          <a:schemeClr val="dk1"/>
                        </a:solidFill>
                        <a:latin typeface="+mn-lt"/>
                        <a:ea typeface="+mn-ea"/>
                        <a:cs typeface="+mn-cs"/>
                      </a:endParaRPr>
                    </a:p>
                  </a:txBody>
                  <a:tcPr anchor="ctr"/>
                </a:tc>
                <a:tc>
                  <a:txBody>
                    <a:bodyPr/>
                    <a:lstStyle/>
                    <a:p>
                      <a:pPr marL="223838" marR="0" indent="-22383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dirty="0">
                          <a:latin typeface="+mn-lt"/>
                        </a:rPr>
                        <a:t>Connects physical servers to physical network</a:t>
                      </a:r>
                    </a:p>
                    <a:p>
                      <a:pPr marL="223838" marR="0" indent="-22383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kern="1200" dirty="0">
                          <a:solidFill>
                            <a:schemeClr val="tx1"/>
                          </a:solidFill>
                          <a:latin typeface="+mn-lt"/>
                          <a:ea typeface="+mn-ea"/>
                          <a:cs typeface="+mn-cs"/>
                        </a:rPr>
                        <a:t>Forwards VM and hypervisor traffic to/from physical network</a:t>
                      </a:r>
                      <a:endParaRPr lang="en-US" sz="1600" dirty="0">
                        <a:latin typeface="+mn-lt"/>
                      </a:endParaRPr>
                    </a:p>
                  </a:txBody>
                  <a:tcPr anchor="ct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Physical switch, router</a:t>
                      </a:r>
                    </a:p>
                  </a:txBody>
                  <a:tcPr anchor="ctr"/>
                </a:tc>
                <a:tc>
                  <a:txBody>
                    <a:bodyPr/>
                    <a:lstStyle/>
                    <a:p>
                      <a:pPr marL="223838" indent="-223838">
                        <a:buFont typeface="Arial" pitchFamily="34" charset="0"/>
                        <a:buChar char="•"/>
                      </a:pPr>
                      <a:r>
                        <a:rPr lang="en-US" sz="1600" dirty="0">
                          <a:latin typeface="+mn-lt"/>
                        </a:rPr>
                        <a:t>Forms physical network that supports </a:t>
                      </a:r>
                      <a:r>
                        <a:rPr lang="en-US" sz="1600" kern="1200" dirty="0">
                          <a:solidFill>
                            <a:schemeClr val="tx1"/>
                          </a:solidFill>
                          <a:latin typeface="+mn-lt"/>
                          <a:ea typeface="+mn-ea"/>
                          <a:cs typeface="+mn-cs"/>
                        </a:rPr>
                        <a:t>Ethernet/FC/iSCSI/FCoE </a:t>
                      </a:r>
                    </a:p>
                    <a:p>
                      <a:pPr marL="223838" marR="0" indent="-22383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dirty="0">
                          <a:latin typeface="+mn-lt"/>
                        </a:rPr>
                        <a:t>Provides connections among physical servers, between</a:t>
                      </a:r>
                      <a:r>
                        <a:rPr lang="en-US" sz="1600" baseline="0" dirty="0">
                          <a:latin typeface="+mn-lt"/>
                        </a:rPr>
                        <a:t> physical servers and storage systems,</a:t>
                      </a:r>
                      <a:r>
                        <a:rPr lang="en-US" sz="1600" dirty="0">
                          <a:latin typeface="+mn-lt"/>
                        </a:rPr>
                        <a:t> and between physical servers and clients</a:t>
                      </a:r>
                    </a:p>
                  </a:txBody>
                  <a:tcPr anchor="ctr"/>
                </a:tc>
                <a:extLst>
                  <a:ext uri="{0D108BD9-81ED-4DB2-BD59-A6C34878D82A}">
                    <a16:rowId xmlns:a16="http://schemas.microsoft.com/office/drawing/2014/main" val="10005"/>
                  </a:ext>
                </a:extLst>
              </a:tr>
            </a:tbl>
          </a:graphicData>
        </a:graphic>
      </p:graphicFrame>
      <p:sp>
        <p:nvSpPr>
          <p:cNvPr id="6" name="Slide Number Placeholder 4"/>
          <p:cNvSpPr>
            <a:spLocks noGrp="1"/>
          </p:cNvSpPr>
          <p:nvPr>
            <p:ph type="sldNum" sz="quarter" idx="4294967295"/>
          </p:nvPr>
        </p:nvSpPr>
        <p:spPr>
          <a:xfrm>
            <a:off x="8686800" y="6629400"/>
            <a:ext cx="457200" cy="228600"/>
          </a:xfrm>
          <a:prstGeom prst="rect">
            <a:avLst/>
          </a:prstGeom>
        </p:spPr>
        <p:txBody>
          <a:bodyPr anchor="b"/>
          <a:lstStyle/>
          <a:p>
            <a:pPr algn="r">
              <a:defRPr/>
            </a:pPr>
            <a:fld id="{C1314293-9A8B-4ACA-B212-D2D19BB5553B}" type="slidenum">
              <a:rPr lang="en-US" sz="1000">
                <a:solidFill>
                  <a:schemeClr val="tx1">
                    <a:lumMod val="75000"/>
                    <a:lumOff val="25000"/>
                  </a:schemeClr>
                </a:solidFill>
                <a:latin typeface="Calibri" pitchFamily="34" charset="0"/>
              </a:rPr>
              <a:pPr algn="r">
                <a:defRPr/>
              </a:pPr>
              <a:t>9</a:t>
            </a:fld>
            <a:endParaRPr lang="en-US" sz="1000" dirty="0">
              <a:solidFill>
                <a:schemeClr val="tx1">
                  <a:lumMod val="75000"/>
                  <a:lumOff val="25000"/>
                </a:schemeClr>
              </a:solidFill>
              <a:latin typeface="Calibri"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ILT_EdServTemplate_2011">
  <a:themeElements>
    <a:clrScheme name="NPR2011">
      <a:dk1>
        <a:srgbClr val="000000"/>
      </a:dk1>
      <a:lt1>
        <a:srgbClr val="FFFFFF"/>
      </a:lt1>
      <a:dk2>
        <a:srgbClr val="007DC3"/>
      </a:dk2>
      <a:lt2>
        <a:srgbClr val="5F5F5F"/>
      </a:lt2>
      <a:accent1>
        <a:srgbClr val="2C95DD"/>
      </a:accent1>
      <a:accent2>
        <a:srgbClr val="49A942"/>
      </a:accent2>
      <a:accent3>
        <a:srgbClr val="74C167"/>
      </a:accent3>
      <a:accent4>
        <a:srgbClr val="FFC425"/>
      </a:accent4>
      <a:accent5>
        <a:srgbClr val="B5761B"/>
      </a:accent5>
      <a:accent6>
        <a:srgbClr val="A80000"/>
      </a:accent6>
      <a:hlink>
        <a:srgbClr val="0070C0"/>
      </a:hlink>
      <a:folHlink>
        <a:srgbClr val="49A942"/>
      </a:folHlink>
    </a:clrScheme>
    <a:fontScheme name="NPR2011Template">
      <a:majorFont>
        <a:latin typeface="MetaNormalLF-Roman"/>
        <a:ea typeface=""/>
        <a:cs typeface="Arial"/>
      </a:majorFont>
      <a:minorFont>
        <a:latin typeface="MetaNormalLF-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PR2011Template">
      <a:majorFont>
        <a:latin typeface="MetaNormalLF-Roman"/>
        <a:ea typeface=""/>
        <a:cs typeface="Arial"/>
      </a:majorFont>
      <a:minorFont>
        <a:latin typeface="MetaNormalLF-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ILT_EdServTemplate_2011</Template>
  <TotalTime>0</TotalTime>
  <Words>5500</Words>
  <Application>Microsoft Office PowerPoint</Application>
  <PresentationFormat>On-screen Show (4:3)</PresentationFormat>
  <Paragraphs>519</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MetaNormalLF-Roman</vt:lpstr>
      <vt:lpstr>Webdings</vt:lpstr>
      <vt:lpstr>Wingdings</vt:lpstr>
      <vt:lpstr>ILT_EdServTemplate_2011</vt:lpstr>
      <vt:lpstr>NETWORK Virtualization</vt:lpstr>
      <vt:lpstr>Objectives</vt:lpstr>
      <vt:lpstr>Network Virtualization</vt:lpstr>
      <vt:lpstr>Network Virtualization in VDC</vt:lpstr>
      <vt:lpstr>Network Virtualization in VDC (contd.)</vt:lpstr>
      <vt:lpstr>Network Virtualization in VDC (contd.)</vt:lpstr>
      <vt:lpstr>Network Virtualization Tools</vt:lpstr>
      <vt:lpstr>Benefits of Network Virtualization</vt:lpstr>
      <vt:lpstr>Components of VDC Network Infrastructure</vt:lpstr>
      <vt:lpstr>Network Connectivity and Traffic Flow: Example 1  </vt:lpstr>
      <vt:lpstr>Network Connectivity and Traffic Flow: Example 2</vt:lpstr>
      <vt:lpstr>Network Connectivity and Traffic Flow: Example 3</vt:lpstr>
      <vt:lpstr>Virtual Network Component: Virtual Switch</vt:lpstr>
      <vt:lpstr>Virtual Network Component: Virtual Switch (contd.)</vt:lpstr>
      <vt:lpstr>Virtual Network Component: Virtual Switch (contd.)</vt:lpstr>
      <vt:lpstr>Virtual Network Component: Virtual Switch (contd.)</vt:lpstr>
      <vt:lpstr>Physical Network Component: NIC   </vt:lpstr>
      <vt:lpstr>Physical Network Component: HBA and CNA</vt:lpstr>
      <vt:lpstr>Virtual Local Area Network (VLAN)</vt:lpstr>
      <vt:lpstr>Configuring VLAN </vt:lpstr>
      <vt:lpstr>Configuring VLAN (contd.)</vt:lpstr>
      <vt:lpstr>Virtual Storage Area Network (VSAN)</vt:lpstr>
      <vt:lpstr>Convergence of VLAN and VSAN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2011-04-20T12:54:41Z</dcterms:created>
  <dcterms:modified xsi:type="dcterms:W3CDTF">2018-11-01T09:29:58Z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