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1"/>
    <p:sldMasterId id="2147483986" r:id="rId2"/>
  </p:sldMasterIdLst>
  <p:sldIdLst>
    <p:sldId id="25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12" r:id="rId32"/>
    <p:sldId id="315" r:id="rId33"/>
    <p:sldId id="313" r:id="rId34"/>
    <p:sldId id="317" r:id="rId35"/>
    <p:sldId id="314" r:id="rId36"/>
    <p:sldId id="306" r:id="rId37"/>
    <p:sldId id="31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3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Autofit/>
          </a:bodyPr>
          <a:lstStyle>
            <a:lvl1pPr marL="0" indent="0" algn="l">
              <a:buNone/>
              <a:defRPr sz="40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C1FA-82B6-474B-9F50-0EB84BE68E27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52A4-3317-4C81-B50E-CEAF1D1D280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98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C1FA-82B6-474B-9F50-0EB84BE68E27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52A4-3317-4C81-B50E-CEAF1D1D2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00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C1FA-82B6-474B-9F50-0EB84BE68E27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52A4-3317-4C81-B50E-CEAF1D1D2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61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4C80-39B9-49EE-9C3C-F3874CAF0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3A353-8F40-422E-860F-732C27F7F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07FD1-1A0A-4486-82D8-ADD0A484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586-9F28-492E-942E-2A4D0B521F46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61621-8340-4F6A-A2C3-15FF37B5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09DB-5EF9-470F-BDB7-2D76060B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F91F-A163-4384-B4EC-128C3F613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08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15AD-8CF2-4BF6-A7BB-B687C6F4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30D2-1F1E-4D3D-B118-1124E6602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EA362-CF78-4A86-B5DB-866D8A31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586-9F28-492E-942E-2A4D0B521F46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B4BD8-AE3D-40A2-8EF1-55CC57E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1CC52-8508-4E6A-ACDD-AE01079D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F91F-A163-4384-B4EC-128C3F613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756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3FBB-8DE2-40FE-A57B-E446D181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40E46-A809-4A7B-89DD-21AD4FF6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7DA8F-28B9-4D0D-AFF5-5B10331C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586-9F28-492E-942E-2A4D0B521F46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2C4EA-F253-4C27-910F-0AEE844D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9EA7D-2A30-4849-8213-A82B93E4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F91F-A163-4384-B4EC-128C3F613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571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BE5D-B04A-45EE-B56C-5C60B43F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80EF6-E1C0-4834-9671-C6B625C01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0E5A5-6590-40C3-82E7-FB56E71EC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34DAF-9080-4E15-9E24-70325DD0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586-9F28-492E-942E-2A4D0B521F46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4D63A-BBF5-43F9-9B09-205632A1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82D91-09DC-4058-A3AC-33268683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F91F-A163-4384-B4EC-128C3F613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200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F039-4BF3-4E6C-BB4E-F814200A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61D2E-93DF-4923-844A-1ABF52616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72D1F-9384-46E2-B943-80C5084C4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663DB-8BB6-4B38-B0F0-C24DEEC0F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56CAC-FC80-4064-9EE1-CCCB4DE1B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10932-E56F-448E-AA47-43DEEDD0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586-9F28-492E-942E-2A4D0B521F46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97970-AFC4-46ED-9991-84E17C74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F16C6-46F5-48E0-92D7-6094E0C2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F91F-A163-4384-B4EC-128C3F613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561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6B76-EBB6-4353-9FF5-5EA07DB7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A7DAF-01F5-473B-84A3-34619EB4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586-9F28-492E-942E-2A4D0B521F46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EFF0D-A457-4A78-9E34-2584E6F4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C675C-F714-41B2-A039-E7788533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F91F-A163-4384-B4EC-128C3F613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785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58BC45-4DA6-484D-8198-B9C4D7A7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586-9F28-492E-942E-2A4D0B521F46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672E7-6A6E-49E5-83B5-E025B553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0DC9C-5F14-4926-919D-AFBAD632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F91F-A163-4384-B4EC-128C3F613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30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AC3A-02C0-4045-9A9A-68B82427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9896-9312-4DBB-8DB5-8BAB777A0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A911B-D411-4930-B265-0EE57FA1A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024C5-CD99-4742-B0AA-4911EFC5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586-9F28-492E-942E-2A4D0B521F46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D79FF-77A0-4BC7-A0D4-E48C2A87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DB4DF-5426-4493-B548-2CB51D61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F91F-A163-4384-B4EC-128C3F613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75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58530"/>
            <a:ext cx="7543801" cy="498495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C1FA-82B6-474B-9F50-0EB84BE68E27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52A4-3317-4C81-B50E-CEAF1D1D2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917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65E7-747D-4E88-95A9-FFE2731B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A138A-48D3-4205-95AD-65C2839A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346BB-0A0D-472A-9FCD-669CBC22D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19788-78EA-4541-ABCB-5FC7543D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586-9F28-492E-942E-2A4D0B521F46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BA772-8440-4F10-9FEB-D1A2836C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EF17C-DDC5-4438-BA47-51B1E7B2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F91F-A163-4384-B4EC-128C3F613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204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FE0D-7233-4C7F-8A3F-3DAFD2A6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07985-ACD9-4B4C-9E08-D28149F23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8B41B-860B-42C3-91EF-EFB087EE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586-9F28-492E-942E-2A4D0B521F46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52AF-40DB-4000-8939-1083D56A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0889-387D-4BD5-B1EA-4C4EACBF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F91F-A163-4384-B4EC-128C3F613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91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E4F07-C894-413A-A713-BD512040F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4AB6A-888F-491B-83B6-91BAC9023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F92AE-6DFA-4D9F-8EE5-1552B605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586-9F28-492E-942E-2A4D0B521F46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105B7-F195-43A2-8479-A0803CFA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5E464-C6BC-40C9-9419-8B768BE9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F91F-A163-4384-B4EC-128C3F613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16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C1FA-82B6-474B-9F50-0EB84BE68E27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52A4-3317-4C81-B50E-CEAF1D1D280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93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C1FA-82B6-474B-9F50-0EB84BE68E27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52A4-3317-4C81-B50E-CEAF1D1D2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0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C1FA-82B6-474B-9F50-0EB84BE68E27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52A4-3317-4C81-B50E-CEAF1D1D2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19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C1FA-82B6-474B-9F50-0EB84BE68E27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52A4-3317-4C81-B50E-CEAF1D1D2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82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C1FA-82B6-474B-9F50-0EB84BE68E27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52A4-3317-4C81-B50E-CEAF1D1D2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75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661C1FA-82B6-474B-9F50-0EB84BE68E27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D552A4-3317-4C81-B50E-CEAF1D1D2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28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C1FA-82B6-474B-9F50-0EB84BE68E27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52A4-3317-4C81-B50E-CEAF1D1D2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61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441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68361"/>
            <a:ext cx="7543801" cy="49456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61C1FA-82B6-474B-9F50-0EB84BE68E27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D552A4-3317-4C81-B50E-CEAF1D1D2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24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17550" indent="-2651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82663" indent="-2651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69988" indent="-1873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1778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AE525-AABD-4B84-A28B-BDC8E3C9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63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D90A0-E933-4754-9DC6-CEBF391FD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6516"/>
            <a:ext cx="7886700" cy="497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C3AF3-FB67-4052-B269-9E59EDFCA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6586-9F28-492E-942E-2A4D0B521F46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1330A-4864-4B5F-8DCB-C48C08A37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D6E33-D254-4621-BDE2-7A60E76C9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F91F-A163-4384-B4EC-128C3F613D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70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4013" indent="-3540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7550" indent="-3635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25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DDE5CBE-A74C-431F-9451-B283C783F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cap="none" dirty="0" err="1"/>
              <a:t>Dr.</a:t>
            </a:r>
            <a:r>
              <a:rPr lang="en-IN" sz="3600" cap="none" dirty="0"/>
              <a:t> Emmanuel S. Pilli</a:t>
            </a:r>
          </a:p>
          <a:p>
            <a:endParaRPr lang="en-IN" sz="2600" cap="none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20" y="1195334"/>
            <a:ext cx="5728153" cy="2988770"/>
          </a:xfrm>
        </p:spPr>
      </p:pic>
    </p:spTree>
    <p:extLst>
      <p:ext uri="{BB962C8B-B14F-4D97-AF65-F5344CB8AC3E}">
        <p14:creationId xmlns:p14="http://schemas.microsoft.com/office/powerpoint/2010/main" val="3493806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we were using ?</a:t>
            </a:r>
          </a:p>
          <a:p>
            <a:r>
              <a:rPr lang="en-US" sz="2800" dirty="0"/>
              <a:t>What problem we were facing ?</a:t>
            </a:r>
          </a:p>
          <a:p>
            <a:r>
              <a:rPr lang="en-US" sz="2800" b="1" dirty="0"/>
              <a:t>What could be the solution ?</a:t>
            </a:r>
          </a:p>
          <a:p>
            <a:r>
              <a:rPr lang="en-US" sz="2800" dirty="0"/>
              <a:t>What is </a:t>
            </a:r>
            <a:r>
              <a:rPr lang="en-US" sz="2800" dirty="0" err="1"/>
              <a:t>Docker</a:t>
            </a:r>
            <a:r>
              <a:rPr lang="en-US" sz="2800" dirty="0"/>
              <a:t> (A to Z) ?</a:t>
            </a:r>
          </a:p>
        </p:txBody>
      </p:sp>
    </p:spTree>
    <p:extLst>
      <p:ext uri="{BB962C8B-B14F-4D97-AF65-F5344CB8AC3E}">
        <p14:creationId xmlns:p14="http://schemas.microsoft.com/office/powerpoint/2010/main" val="223433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1" y="619932"/>
            <a:ext cx="9036053" cy="5377911"/>
          </a:xfrm>
        </p:spPr>
      </p:pic>
    </p:spTree>
    <p:extLst>
      <p:ext uri="{BB962C8B-B14F-4D97-AF65-F5344CB8AC3E}">
        <p14:creationId xmlns:p14="http://schemas.microsoft.com/office/powerpoint/2010/main" val="424206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Containers allow a developer to package up an application with all of the parts it needs, such as libraries and other dependencies, and ship it all out as one package. </a:t>
            </a:r>
          </a:p>
          <a:p>
            <a:r>
              <a:rPr lang="en-US" sz="2800" dirty="0"/>
              <a:t>Commonly known as “operating system-level virtualization” or “OS Virtual Environments” .</a:t>
            </a:r>
          </a:p>
          <a:p>
            <a:r>
              <a:rPr lang="en-US" sz="2800" dirty="0"/>
              <a:t>Containers differ from hypervisor level virtualization. </a:t>
            </a:r>
          </a:p>
          <a:p>
            <a:r>
              <a:rPr lang="en-US" sz="2800" dirty="0"/>
              <a:t>The main difference is that the container model eliminates the hypervisor layer, redundant OS kernels, binaries, and libraries needed to typically run workloads in a VM.</a:t>
            </a:r>
          </a:p>
        </p:txBody>
      </p:sp>
    </p:spTree>
    <p:extLst>
      <p:ext uri="{BB962C8B-B14F-4D97-AF65-F5344CB8AC3E}">
        <p14:creationId xmlns:p14="http://schemas.microsoft.com/office/powerpoint/2010/main" val="228844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we were using ?</a:t>
            </a:r>
          </a:p>
          <a:p>
            <a:r>
              <a:rPr lang="en-US" sz="2800" dirty="0"/>
              <a:t>What problem we were facing ?</a:t>
            </a:r>
          </a:p>
          <a:p>
            <a:r>
              <a:rPr lang="en-US" sz="2800" dirty="0"/>
              <a:t>What could be the solution ?</a:t>
            </a:r>
          </a:p>
          <a:p>
            <a:r>
              <a:rPr lang="en-US" sz="2800" b="1" dirty="0"/>
              <a:t>What is </a:t>
            </a:r>
            <a:r>
              <a:rPr lang="en-US" sz="2800" b="1" dirty="0" err="1"/>
              <a:t>Docker</a:t>
            </a:r>
            <a:r>
              <a:rPr lang="en-US" sz="2800" b="1" dirty="0"/>
              <a:t> (A to Z) ?</a:t>
            </a:r>
          </a:p>
        </p:txBody>
      </p:sp>
    </p:spTree>
    <p:extLst>
      <p:ext uri="{BB962C8B-B14F-4D97-AF65-F5344CB8AC3E}">
        <p14:creationId xmlns:p14="http://schemas.microsoft.com/office/powerpoint/2010/main" val="337810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Docker</a:t>
            </a:r>
            <a:r>
              <a:rPr lang="en-US" dirty="0"/>
              <a:t> 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Docker</a:t>
            </a:r>
            <a:r>
              <a:rPr lang="en-US" sz="2800" dirty="0"/>
              <a:t> is hotter than hot because it makes it possible to get far more apps running and it also makes it very easy to package and ship programs.</a:t>
            </a:r>
          </a:p>
          <a:p>
            <a:r>
              <a:rPr lang="en-US" sz="2800" dirty="0"/>
              <a:t>Developers have a solution to build once and deploy anywhere.</a:t>
            </a:r>
          </a:p>
          <a:p>
            <a:r>
              <a:rPr lang="en-US" sz="2800" dirty="0"/>
              <a:t>Ops/Admin has a solution to configure anywhere.</a:t>
            </a:r>
          </a:p>
          <a:p>
            <a:r>
              <a:rPr lang="en-US" sz="2800" dirty="0"/>
              <a:t>Docker enables Consistent Environments</a:t>
            </a:r>
          </a:p>
        </p:txBody>
      </p:sp>
    </p:spTree>
    <p:extLst>
      <p:ext uri="{BB962C8B-B14F-4D97-AF65-F5344CB8AC3E}">
        <p14:creationId xmlns:p14="http://schemas.microsoft.com/office/powerpoint/2010/main" val="24186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Docker</a:t>
            </a:r>
            <a:r>
              <a:rPr lang="en-US" sz="2800" dirty="0"/>
              <a:t> is a containerization platform (</a:t>
            </a:r>
            <a:r>
              <a:rPr lang="en-US" sz="2800" b="1" dirty="0"/>
              <a:t>Container Orchestration</a:t>
            </a:r>
            <a:r>
              <a:rPr lang="en-US" sz="2800" dirty="0"/>
              <a:t>).</a:t>
            </a:r>
          </a:p>
          <a:p>
            <a:r>
              <a:rPr lang="en-US" sz="2800" dirty="0" err="1"/>
              <a:t>Docker</a:t>
            </a:r>
            <a:r>
              <a:rPr lang="en-US" sz="2800" dirty="0"/>
              <a:t> packages your application and all its dependencies together in the form of a “</a:t>
            </a:r>
            <a:r>
              <a:rPr lang="en-US" sz="2800" dirty="0" err="1"/>
              <a:t>Docker</a:t>
            </a:r>
            <a:r>
              <a:rPr lang="en-US" sz="2800" dirty="0"/>
              <a:t> container” to ensure that your application works seamlessly in any environment.</a:t>
            </a:r>
          </a:p>
          <a:p>
            <a:r>
              <a:rPr lang="en-US" sz="2800" dirty="0" err="1"/>
              <a:t>Docker</a:t>
            </a:r>
            <a:r>
              <a:rPr lang="en-US" sz="2800" dirty="0"/>
              <a:t> enables any application and its dependencies to be packaged up as a lightweight, portable, self-sufficient container.</a:t>
            </a:r>
          </a:p>
        </p:txBody>
      </p:sp>
    </p:spTree>
    <p:extLst>
      <p:ext uri="{BB962C8B-B14F-4D97-AF65-F5344CB8AC3E}">
        <p14:creationId xmlns:p14="http://schemas.microsoft.com/office/powerpoint/2010/main" val="2776978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4" y="311276"/>
            <a:ext cx="8905469" cy="5764059"/>
          </a:xfrm>
        </p:spPr>
      </p:pic>
    </p:spTree>
    <p:extLst>
      <p:ext uri="{BB962C8B-B14F-4D97-AF65-F5344CB8AC3E}">
        <p14:creationId xmlns:p14="http://schemas.microsoft.com/office/powerpoint/2010/main" val="2169706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Architecture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5" y="1239576"/>
            <a:ext cx="8911469" cy="4525793"/>
          </a:xfrm>
        </p:spPr>
      </p:pic>
    </p:spTree>
    <p:extLst>
      <p:ext uri="{BB962C8B-B14F-4D97-AF65-F5344CB8AC3E}">
        <p14:creationId xmlns:p14="http://schemas.microsoft.com/office/powerpoint/2010/main" val="4130539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Components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26" y="1190985"/>
            <a:ext cx="8694456" cy="4977340"/>
          </a:xfrm>
        </p:spPr>
      </p:pic>
    </p:spTree>
    <p:extLst>
      <p:ext uri="{BB962C8B-B14F-4D97-AF65-F5344CB8AC3E}">
        <p14:creationId xmlns:p14="http://schemas.microsoft.com/office/powerpoint/2010/main" val="3321835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777" y="257577"/>
            <a:ext cx="7543801" cy="57540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US" sz="2800" dirty="0"/>
              <a:t>The </a:t>
            </a:r>
            <a:r>
              <a:rPr lang="en-US" altLang="en-US" sz="2800" dirty="0" err="1"/>
              <a:t>Docker</a:t>
            </a:r>
            <a:r>
              <a:rPr lang="en-US" altLang="en-US" sz="2800" dirty="0"/>
              <a:t> client</a:t>
            </a:r>
          </a:p>
          <a:p>
            <a:pPr lvl="2">
              <a:lnSpc>
                <a:spcPct val="100000"/>
              </a:lnSpc>
            </a:pPr>
            <a:r>
              <a:rPr lang="en-US" altLang="en-US" sz="2600" dirty="0"/>
              <a:t>When you use commands such as </a:t>
            </a:r>
            <a:r>
              <a:rPr lang="en-US" altLang="en-US" sz="2600" dirty="0" err="1"/>
              <a:t>Docker</a:t>
            </a:r>
            <a:r>
              <a:rPr lang="en-US" altLang="en-US" sz="2600" dirty="0"/>
              <a:t> run, the client sends these commands to </a:t>
            </a:r>
            <a:r>
              <a:rPr lang="en-US" altLang="en-US" sz="2600" dirty="0" err="1"/>
              <a:t>Dockered</a:t>
            </a:r>
            <a:r>
              <a:rPr lang="en-US" altLang="en-US" sz="2600" dirty="0"/>
              <a:t>, which carries them out. </a:t>
            </a:r>
          </a:p>
          <a:p>
            <a:pPr lvl="2">
              <a:lnSpc>
                <a:spcPct val="100000"/>
              </a:lnSpc>
            </a:pPr>
            <a:r>
              <a:rPr lang="en-US" altLang="en-US" sz="2600" dirty="0"/>
              <a:t>The </a:t>
            </a:r>
            <a:r>
              <a:rPr lang="en-US" altLang="en-US" sz="2600" dirty="0" err="1"/>
              <a:t>Docker</a:t>
            </a:r>
            <a:r>
              <a:rPr lang="en-US" altLang="en-US" sz="2600" dirty="0"/>
              <a:t> command uses the </a:t>
            </a:r>
            <a:r>
              <a:rPr lang="en-US" altLang="en-US" sz="2600" dirty="0" err="1"/>
              <a:t>Docker</a:t>
            </a:r>
            <a:r>
              <a:rPr lang="en-US" altLang="en-US" sz="2600" dirty="0"/>
              <a:t> API. The </a:t>
            </a:r>
            <a:r>
              <a:rPr lang="en-US" altLang="en-US" sz="2600" dirty="0" err="1"/>
              <a:t>Docker</a:t>
            </a:r>
            <a:r>
              <a:rPr lang="en-US" altLang="en-US" sz="2600" dirty="0"/>
              <a:t> client can communicate with more than one daemon.</a:t>
            </a:r>
          </a:p>
          <a:p>
            <a:pPr>
              <a:lnSpc>
                <a:spcPct val="100000"/>
              </a:lnSpc>
            </a:pPr>
            <a:r>
              <a:rPr lang="en-US" altLang="en-US" sz="2800" dirty="0"/>
              <a:t>The </a:t>
            </a:r>
            <a:r>
              <a:rPr lang="en-US" altLang="en-US" sz="2800" dirty="0" err="1"/>
              <a:t>Docker</a:t>
            </a:r>
            <a:r>
              <a:rPr lang="en-US" altLang="en-US" sz="2800" dirty="0"/>
              <a:t> Daemon</a:t>
            </a:r>
          </a:p>
          <a:p>
            <a:pPr lvl="2">
              <a:lnSpc>
                <a:spcPct val="100000"/>
              </a:lnSpc>
            </a:pPr>
            <a:r>
              <a:rPr lang="en-US" altLang="en-US" sz="2600" dirty="0"/>
              <a:t>For </a:t>
            </a:r>
            <a:r>
              <a:rPr lang="en-US" altLang="en-US" sz="2600" dirty="0" err="1"/>
              <a:t>Docker</a:t>
            </a:r>
            <a:r>
              <a:rPr lang="en-US" altLang="en-US" sz="2600" dirty="0"/>
              <a:t> API requests and manages </a:t>
            </a:r>
            <a:r>
              <a:rPr lang="en-US" altLang="en-US" sz="2600" dirty="0" err="1"/>
              <a:t>Docker</a:t>
            </a:r>
            <a:r>
              <a:rPr lang="en-US" altLang="en-US" sz="2600" dirty="0"/>
              <a:t> objects such as images, containers, networks, and volumes.</a:t>
            </a:r>
          </a:p>
          <a:p>
            <a:pPr lvl="2">
              <a:lnSpc>
                <a:spcPct val="100000"/>
              </a:lnSpc>
            </a:pPr>
            <a:r>
              <a:rPr lang="en-US" altLang="en-US" sz="2600" dirty="0"/>
              <a:t> A daemon can also communicate with other daemons to manage </a:t>
            </a:r>
            <a:r>
              <a:rPr lang="en-US" altLang="en-US" sz="2600" dirty="0" err="1"/>
              <a:t>Docker</a:t>
            </a:r>
            <a:r>
              <a:rPr lang="en-US" altLang="en-US" sz="2600" dirty="0"/>
              <a:t> services.</a:t>
            </a:r>
          </a:p>
        </p:txBody>
      </p:sp>
    </p:spTree>
    <p:extLst>
      <p:ext uri="{BB962C8B-B14F-4D97-AF65-F5344CB8AC3E}">
        <p14:creationId xmlns:p14="http://schemas.microsoft.com/office/powerpoint/2010/main" val="17695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492F-D444-47AD-8E95-567593A0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C05FD-88B7-470E-BF1A-FE7EB562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58530"/>
            <a:ext cx="7967079" cy="4984954"/>
          </a:xfrm>
        </p:spPr>
        <p:txBody>
          <a:bodyPr/>
          <a:lstStyle/>
          <a:p>
            <a:r>
              <a:rPr lang="en-US" sz="2800" dirty="0"/>
              <a:t>What we were using ?</a:t>
            </a:r>
          </a:p>
          <a:p>
            <a:r>
              <a:rPr lang="en-US" sz="2800" dirty="0"/>
              <a:t>What problem we were facing ?</a:t>
            </a:r>
          </a:p>
          <a:p>
            <a:r>
              <a:rPr lang="en-US" sz="2800" dirty="0"/>
              <a:t>What could be the solution ?</a:t>
            </a:r>
          </a:p>
          <a:p>
            <a:r>
              <a:rPr lang="en-US" sz="2800" dirty="0"/>
              <a:t>What is </a:t>
            </a:r>
            <a:r>
              <a:rPr lang="en-US" sz="2800" dirty="0" err="1"/>
              <a:t>Docker</a:t>
            </a:r>
            <a:r>
              <a:rPr lang="en-US" sz="2800" dirty="0"/>
              <a:t> (A to Z) 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741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Daemon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6" b="4108"/>
          <a:stretch/>
        </p:blipFill>
        <p:spPr>
          <a:xfrm>
            <a:off x="394767" y="1317355"/>
            <a:ext cx="8338478" cy="4897465"/>
          </a:xfrm>
        </p:spPr>
      </p:pic>
    </p:spTree>
    <p:extLst>
      <p:ext uri="{BB962C8B-B14F-4D97-AF65-F5344CB8AC3E}">
        <p14:creationId xmlns:p14="http://schemas.microsoft.com/office/powerpoint/2010/main" val="2609391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Daemon (Engine)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300" dirty="0" err="1"/>
              <a:t>Docker</a:t>
            </a:r>
            <a:r>
              <a:rPr lang="en-US" sz="3300" dirty="0"/>
              <a:t> Engine which is the heart of the </a:t>
            </a:r>
            <a:r>
              <a:rPr lang="en-US" sz="3300" dirty="0" err="1"/>
              <a:t>Docker</a:t>
            </a:r>
            <a:r>
              <a:rPr lang="en-US" sz="3300" dirty="0"/>
              <a:t> system.</a:t>
            </a:r>
          </a:p>
          <a:p>
            <a:r>
              <a:rPr lang="en-US" sz="3300" dirty="0" err="1"/>
              <a:t>Docker</a:t>
            </a:r>
            <a:r>
              <a:rPr lang="en-US" sz="3300" dirty="0"/>
              <a:t> Engine is simply the </a:t>
            </a:r>
            <a:r>
              <a:rPr lang="en-US" sz="3300" dirty="0" err="1"/>
              <a:t>Docker</a:t>
            </a:r>
            <a:r>
              <a:rPr lang="en-US" sz="3300" dirty="0"/>
              <a:t> application that is installed on your host machine. It works like a client-server application which uses: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 </a:t>
            </a:r>
            <a:r>
              <a:rPr lang="en-US" sz="2800" b="1" dirty="0"/>
              <a:t>server</a:t>
            </a:r>
            <a:r>
              <a:rPr lang="en-US" sz="2800" dirty="0"/>
              <a:t> which is a type of long-running program called a daemon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 command line interface (CLI) </a:t>
            </a:r>
            <a:r>
              <a:rPr lang="en-US" sz="2800" b="1" dirty="0"/>
              <a:t>client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REST API is used for communication between the CLI client and </a:t>
            </a:r>
            <a:r>
              <a:rPr lang="en-US" sz="2800" dirty="0" err="1"/>
              <a:t>Docker</a:t>
            </a:r>
            <a:r>
              <a:rPr lang="en-US" sz="2800" dirty="0"/>
              <a:t> Daemon</a:t>
            </a:r>
          </a:p>
          <a:p>
            <a:r>
              <a:rPr lang="en-US" sz="3300" dirty="0"/>
              <a:t>We build our </a:t>
            </a:r>
            <a:r>
              <a:rPr lang="en-US" sz="3300" dirty="0" err="1"/>
              <a:t>Docker</a:t>
            </a:r>
            <a:r>
              <a:rPr lang="en-US" sz="3300" dirty="0"/>
              <a:t> images and run </a:t>
            </a:r>
            <a:r>
              <a:rPr lang="en-US" sz="3300" dirty="0" err="1"/>
              <a:t>Docker</a:t>
            </a:r>
            <a:r>
              <a:rPr lang="en-US" sz="3300" dirty="0"/>
              <a:t> containers by passing commands from the CLI client to the </a:t>
            </a:r>
            <a:r>
              <a:rPr lang="en-US" sz="3300" dirty="0" err="1"/>
              <a:t>Docker</a:t>
            </a:r>
            <a:r>
              <a:rPr lang="en-US" sz="3300" dirty="0"/>
              <a:t> Daemon.</a:t>
            </a:r>
          </a:p>
        </p:txBody>
      </p:sp>
    </p:spTree>
    <p:extLst>
      <p:ext uri="{BB962C8B-B14F-4D97-AF65-F5344CB8AC3E}">
        <p14:creationId xmlns:p14="http://schemas.microsoft.com/office/powerpoint/2010/main" val="2536113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A </a:t>
            </a:r>
            <a:r>
              <a:rPr lang="en-US" sz="2600" dirty="0" err="1"/>
              <a:t>Docker</a:t>
            </a:r>
            <a:r>
              <a:rPr lang="en-US" sz="2600" dirty="0"/>
              <a:t> Image is the template (application plus required binaries and libraries) needed to build a running </a:t>
            </a:r>
            <a:r>
              <a:rPr lang="en-US" sz="2600" dirty="0" err="1"/>
              <a:t>Docker</a:t>
            </a:r>
            <a:r>
              <a:rPr lang="en-US" sz="2600" dirty="0"/>
              <a:t> Container (the running instance of that image).</a:t>
            </a:r>
          </a:p>
          <a:p>
            <a:r>
              <a:rPr lang="en-US" sz="2600" dirty="0"/>
              <a:t>An instance of an image is called a container. You have an image, which is a </a:t>
            </a:r>
            <a:r>
              <a:rPr lang="en-US" sz="2600" b="1" dirty="0"/>
              <a:t>set of layers </a:t>
            </a:r>
            <a:r>
              <a:rPr lang="en-US" sz="2600" dirty="0"/>
              <a:t>as you describe. If you start this image, you have a running container of this image. </a:t>
            </a:r>
          </a:p>
          <a:p>
            <a:r>
              <a:rPr lang="en-US" sz="2600" dirty="0"/>
              <a:t>An image is an inert, immutable, file that's essentially a snapshot of a container. Images are created with the </a:t>
            </a:r>
            <a:r>
              <a:rPr lang="en-US" sz="2600" b="1" dirty="0"/>
              <a:t>build</a:t>
            </a:r>
            <a:r>
              <a:rPr lang="en-US" sz="2600" dirty="0"/>
              <a:t> command, and they'll produce a container when started with run . You can have many running containers of the same image. </a:t>
            </a:r>
          </a:p>
        </p:txBody>
      </p:sp>
    </p:spTree>
    <p:extLst>
      <p:ext uri="{BB962C8B-B14F-4D97-AF65-F5344CB8AC3E}">
        <p14:creationId xmlns:p14="http://schemas.microsoft.com/office/powerpoint/2010/main" val="4159174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Container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061885"/>
            <a:ext cx="7543801" cy="4984954"/>
          </a:xfrm>
        </p:spPr>
        <p:txBody>
          <a:bodyPr>
            <a:normAutofit/>
          </a:bodyPr>
          <a:lstStyle/>
          <a:p>
            <a:r>
              <a:rPr lang="en-US" sz="2600" dirty="0"/>
              <a:t>Containers are the ready applications created from </a:t>
            </a:r>
            <a:r>
              <a:rPr lang="en-US" sz="2600" dirty="0" err="1"/>
              <a:t>Docker</a:t>
            </a:r>
            <a:r>
              <a:rPr lang="en-US" sz="2600" dirty="0"/>
              <a:t> Images or you can say a </a:t>
            </a:r>
            <a:r>
              <a:rPr lang="en-US" sz="2600" dirty="0" err="1"/>
              <a:t>Docker</a:t>
            </a:r>
            <a:r>
              <a:rPr lang="en-US" sz="2600" dirty="0"/>
              <a:t> Container is a </a:t>
            </a:r>
            <a:r>
              <a:rPr lang="en-US" sz="2600" b="1" dirty="0"/>
              <a:t>running instance of a </a:t>
            </a:r>
            <a:r>
              <a:rPr lang="en-US" sz="2600" b="1" dirty="0" err="1"/>
              <a:t>Docker</a:t>
            </a:r>
            <a:r>
              <a:rPr lang="en-US" sz="2600" b="1" dirty="0"/>
              <a:t> Image</a:t>
            </a:r>
            <a:r>
              <a:rPr lang="en-US" sz="2600" dirty="0"/>
              <a:t> and they hold the entire package needed to run the application.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6" y="2574734"/>
            <a:ext cx="9039497" cy="37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03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Docker</a:t>
            </a:r>
            <a:r>
              <a:rPr lang="en-US" sz="2800" dirty="0"/>
              <a:t> Registry is where the </a:t>
            </a:r>
            <a:r>
              <a:rPr lang="en-US" sz="2800" dirty="0" err="1"/>
              <a:t>Docker</a:t>
            </a:r>
            <a:r>
              <a:rPr lang="en-US" sz="2800" dirty="0"/>
              <a:t> Images are stored. The Registry can be either a user’s local repository or a public repository like a Docker Hub.</a:t>
            </a:r>
          </a:p>
          <a:p>
            <a:r>
              <a:rPr lang="en-US" sz="2800" dirty="0" err="1"/>
              <a:t>Docker</a:t>
            </a:r>
            <a:r>
              <a:rPr lang="en-US" sz="2800" dirty="0"/>
              <a:t> Hub is </a:t>
            </a:r>
            <a:r>
              <a:rPr lang="en-US" sz="2800" dirty="0" err="1"/>
              <a:t>Docker’s</a:t>
            </a:r>
            <a:r>
              <a:rPr lang="en-US" sz="2800" dirty="0"/>
              <a:t> very own cloud repository similar to </a:t>
            </a:r>
            <a:r>
              <a:rPr lang="en-US" sz="2800" dirty="0" err="1"/>
              <a:t>GitHub</a:t>
            </a:r>
            <a:r>
              <a:rPr lang="en-US" sz="2800" dirty="0"/>
              <a:t>.</a:t>
            </a:r>
          </a:p>
          <a:p>
            <a:r>
              <a:rPr lang="en-US" sz="2800" dirty="0"/>
              <a:t>The Registry is a stateless, highly scalable server side application that stores and lets you distribute </a:t>
            </a:r>
            <a:r>
              <a:rPr lang="en-US" sz="2800" dirty="0" err="1"/>
              <a:t>Docker</a:t>
            </a:r>
            <a:r>
              <a:rPr lang="en-US" sz="2800" dirty="0"/>
              <a:t> images. </a:t>
            </a:r>
          </a:p>
        </p:txBody>
      </p:sp>
    </p:spTree>
    <p:extLst>
      <p:ext uri="{BB962C8B-B14F-4D97-AF65-F5344CB8AC3E}">
        <p14:creationId xmlns:p14="http://schemas.microsoft.com/office/powerpoint/2010/main" val="1293499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" t="2321"/>
          <a:stretch/>
        </p:blipFill>
        <p:spPr bwMode="auto">
          <a:xfrm>
            <a:off x="325464" y="1177871"/>
            <a:ext cx="8632556" cy="488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388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behind </a:t>
            </a:r>
            <a:r>
              <a:rPr lang="en-US" dirty="0" err="1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Groups</a:t>
            </a:r>
          </a:p>
          <a:p>
            <a:r>
              <a:rPr lang="en-US" sz="2800" dirty="0"/>
              <a:t>Kernel Name Spaces</a:t>
            </a:r>
          </a:p>
          <a:p>
            <a:r>
              <a:rPr lang="en-US" sz="2800" dirty="0"/>
              <a:t>Union File system</a:t>
            </a:r>
          </a:p>
          <a:p>
            <a:r>
              <a:rPr lang="en-US" sz="2800" dirty="0"/>
              <a:t>Capabilities</a:t>
            </a:r>
          </a:p>
          <a:p>
            <a:r>
              <a:rPr lang="en-US" sz="2800" dirty="0"/>
              <a:t>Copy on Write</a:t>
            </a:r>
          </a:p>
        </p:txBody>
      </p:sp>
    </p:spTree>
    <p:extLst>
      <p:ext uri="{BB962C8B-B14F-4D97-AF65-F5344CB8AC3E}">
        <p14:creationId xmlns:p14="http://schemas.microsoft.com/office/powerpoint/2010/main" val="286249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Scalable </a:t>
            </a:r>
          </a:p>
          <a:p>
            <a:pPr marL="868363" lvl="2" indent="-342900"/>
            <a:r>
              <a:rPr lang="en-US" dirty="0"/>
              <a:t>	</a:t>
            </a:r>
            <a:r>
              <a:rPr lang="en-US" sz="3100" dirty="0"/>
              <a:t>Containers are light weight so scaling up and scaling down is very easy . Launch more container as we need them or we can shut down as we don’t need them .</a:t>
            </a:r>
          </a:p>
          <a:p>
            <a:r>
              <a:rPr lang="en-US" dirty="0"/>
              <a:t>Density </a:t>
            </a:r>
          </a:p>
          <a:p>
            <a:r>
              <a:rPr lang="en-US" dirty="0"/>
              <a:t>Portable</a:t>
            </a:r>
          </a:p>
          <a:p>
            <a:pPr lvl="1"/>
            <a:r>
              <a:rPr lang="en-US" sz="4000" dirty="0"/>
              <a:t>	</a:t>
            </a:r>
            <a:r>
              <a:rPr lang="en-US" sz="3000" dirty="0"/>
              <a:t>We can move them very easily . 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sz="4000" dirty="0"/>
              <a:t>	</a:t>
            </a:r>
            <a:r>
              <a:rPr lang="en-US" sz="3000" dirty="0"/>
              <a:t>Container can run or can be deployed anywhere (laptops , desktops , physical servers etc. )</a:t>
            </a:r>
          </a:p>
        </p:txBody>
      </p:sp>
    </p:spTree>
    <p:extLst>
      <p:ext uri="{BB962C8B-B14F-4D97-AF65-F5344CB8AC3E}">
        <p14:creationId xmlns:p14="http://schemas.microsoft.com/office/powerpoint/2010/main" val="110324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Swarm 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3511"/>
            <a:ext cx="9144000" cy="5268802"/>
          </a:xfrm>
        </p:spPr>
      </p:pic>
    </p:spTree>
    <p:extLst>
      <p:ext uri="{BB962C8B-B14F-4D97-AF65-F5344CB8AC3E}">
        <p14:creationId xmlns:p14="http://schemas.microsoft.com/office/powerpoint/2010/main" val="4069823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Swarm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500" dirty="0" err="1"/>
              <a:t>Docker</a:t>
            </a:r>
            <a:r>
              <a:rPr lang="en-US" sz="2500" dirty="0"/>
              <a:t> Swarm is a clustering and scheduling tool for </a:t>
            </a:r>
            <a:r>
              <a:rPr lang="en-US" sz="2500" dirty="0" err="1"/>
              <a:t>Docker</a:t>
            </a:r>
            <a:r>
              <a:rPr lang="en-US" sz="2500" dirty="0"/>
              <a:t> containers. With Swarm, IT administrators and developers can establish and manage a cluster of </a:t>
            </a:r>
            <a:r>
              <a:rPr lang="en-US" sz="2500" dirty="0" err="1"/>
              <a:t>Docker</a:t>
            </a:r>
            <a:r>
              <a:rPr lang="en-US" sz="2500" dirty="0"/>
              <a:t> nodes as a single virtual system. 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500" dirty="0"/>
              <a:t>Clustering is an important feature for container technology, because it creates a cooperative group of systems that can provide redundancy, enabling </a:t>
            </a:r>
            <a:r>
              <a:rPr lang="en-US" sz="2500" dirty="0" err="1"/>
              <a:t>Docker</a:t>
            </a:r>
            <a:r>
              <a:rPr lang="en-US" sz="2500" dirty="0"/>
              <a:t> Swarm failover if one or more nodes experience an outage.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500" dirty="0"/>
              <a:t>A </a:t>
            </a:r>
            <a:r>
              <a:rPr lang="en-US" sz="2500" dirty="0" err="1"/>
              <a:t>Docker</a:t>
            </a:r>
            <a:r>
              <a:rPr lang="en-US" sz="2500" dirty="0"/>
              <a:t> Swarm cluster also provides administrators and developers with the ability to add or subtract container iterations as computing demands change.</a:t>
            </a:r>
          </a:p>
        </p:txBody>
      </p:sp>
    </p:spTree>
    <p:extLst>
      <p:ext uri="{BB962C8B-B14F-4D97-AF65-F5344CB8AC3E}">
        <p14:creationId xmlns:p14="http://schemas.microsoft.com/office/powerpoint/2010/main" val="253996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What we were using ?</a:t>
            </a:r>
          </a:p>
          <a:p>
            <a:r>
              <a:rPr lang="en-US" sz="2800" dirty="0"/>
              <a:t>What problem we were facing ?</a:t>
            </a:r>
          </a:p>
          <a:p>
            <a:r>
              <a:rPr lang="en-US" sz="2800" dirty="0"/>
              <a:t>What could be the solution ?</a:t>
            </a:r>
          </a:p>
          <a:p>
            <a:r>
              <a:rPr lang="en-US" sz="2800" dirty="0"/>
              <a:t>What is </a:t>
            </a:r>
            <a:r>
              <a:rPr lang="en-US" sz="2800" dirty="0" err="1"/>
              <a:t>Docker</a:t>
            </a:r>
            <a:r>
              <a:rPr lang="en-US" sz="2800" dirty="0"/>
              <a:t> (A to Z) ?</a:t>
            </a:r>
          </a:p>
        </p:txBody>
      </p:sp>
    </p:spTree>
    <p:extLst>
      <p:ext uri="{BB962C8B-B14F-4D97-AF65-F5344CB8AC3E}">
        <p14:creationId xmlns:p14="http://schemas.microsoft.com/office/powerpoint/2010/main" val="1610497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Kubernetes</a:t>
            </a:r>
            <a:r>
              <a:rPr lang="en-US" sz="2800" dirty="0"/>
              <a:t> is an open source container management system.</a:t>
            </a:r>
          </a:p>
          <a:p>
            <a:r>
              <a:rPr lang="en-US" sz="2800" dirty="0" err="1"/>
              <a:t>Kubernetes</a:t>
            </a:r>
            <a:r>
              <a:rPr lang="en-US" sz="2800" dirty="0"/>
              <a:t> was released in February 2015.</a:t>
            </a:r>
          </a:p>
          <a:p>
            <a:r>
              <a:rPr lang="en-US" sz="2800" dirty="0"/>
              <a:t>Google designed </a:t>
            </a:r>
            <a:r>
              <a:rPr lang="en-US" sz="2800" dirty="0" err="1"/>
              <a:t>Kubernetes</a:t>
            </a:r>
            <a:r>
              <a:rPr lang="en-US" sz="2800" dirty="0"/>
              <a:t> to orchestrate </a:t>
            </a:r>
            <a:r>
              <a:rPr lang="en-US" sz="2800" dirty="0" err="1"/>
              <a:t>Docker</a:t>
            </a:r>
            <a:r>
              <a:rPr lang="en-US" sz="2800" dirty="0"/>
              <a:t> containers.</a:t>
            </a:r>
          </a:p>
          <a:p>
            <a:r>
              <a:rPr lang="en-US" sz="2800" dirty="0"/>
              <a:t>Auto scale applications, Horizontal Infrastructure Scaling (new servers can be added or removed easily) as and when needed.</a:t>
            </a:r>
          </a:p>
        </p:txBody>
      </p:sp>
    </p:spTree>
    <p:extLst>
      <p:ext uri="{BB962C8B-B14F-4D97-AF65-F5344CB8AC3E}">
        <p14:creationId xmlns:p14="http://schemas.microsoft.com/office/powerpoint/2010/main" val="1689164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Kubernetes</a:t>
            </a:r>
            <a:r>
              <a:rPr lang="en-US" dirty="0"/>
              <a:t>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The base unit of deployment in </a:t>
            </a:r>
            <a:r>
              <a:rPr lang="en-US" sz="2400" dirty="0" err="1"/>
              <a:t>Kubernetes</a:t>
            </a:r>
            <a:r>
              <a:rPr lang="en-US" sz="2400" dirty="0"/>
              <a:t> is called a </a:t>
            </a:r>
            <a:r>
              <a:rPr lang="en-US" sz="2400" b="1" dirty="0"/>
              <a:t>Pod</a:t>
            </a:r>
            <a:r>
              <a:rPr lang="en-US" sz="2400" dirty="0"/>
              <a:t>, which consists of one or more containers. </a:t>
            </a:r>
          </a:p>
          <a:p>
            <a:pPr lvl="1"/>
            <a:r>
              <a:rPr lang="en-US" sz="2400" dirty="0"/>
              <a:t>All of the containers in a pod are scheduled onto the same host and can communicate with each other over the </a:t>
            </a:r>
            <a:r>
              <a:rPr lang="en-US" sz="2400" b="1" dirty="0" err="1"/>
              <a:t>localhost</a:t>
            </a:r>
            <a:r>
              <a:rPr lang="en-US" sz="2400" b="1" dirty="0"/>
              <a:t> loopback interface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Kubernetes</a:t>
            </a:r>
            <a:r>
              <a:rPr lang="en-US" sz="2400" dirty="0"/>
              <a:t> resources are typically defined in configuration files, which can be written in the </a:t>
            </a:r>
            <a:r>
              <a:rPr lang="en-US" sz="2400" b="1" dirty="0"/>
              <a:t>YAML</a:t>
            </a:r>
            <a:r>
              <a:rPr lang="en-US" sz="2400" dirty="0"/>
              <a:t> or </a:t>
            </a:r>
            <a:r>
              <a:rPr lang="en-US" sz="2400" b="1" dirty="0"/>
              <a:t>JSON</a:t>
            </a:r>
            <a:r>
              <a:rPr lang="en-US" sz="2400" dirty="0"/>
              <a:t> formats. </a:t>
            </a:r>
          </a:p>
          <a:p>
            <a:pPr lvl="1"/>
            <a:r>
              <a:rPr lang="en-US" sz="2400" dirty="0"/>
              <a:t>The </a:t>
            </a:r>
            <a:r>
              <a:rPr lang="en-US" sz="2400" b="1" i="1" dirty="0" err="1"/>
              <a:t>kubectl</a:t>
            </a:r>
            <a:r>
              <a:rPr lang="en-US" sz="2400" dirty="0"/>
              <a:t> command line tool is then used to send these configurations to the </a:t>
            </a:r>
            <a:r>
              <a:rPr lang="en-US" sz="2400" dirty="0" err="1"/>
              <a:t>Kubernetes</a:t>
            </a:r>
            <a:r>
              <a:rPr lang="en-US" sz="2400" dirty="0"/>
              <a:t> cluster.</a:t>
            </a:r>
          </a:p>
        </p:txBody>
      </p:sp>
    </p:spTree>
    <p:extLst>
      <p:ext uri="{BB962C8B-B14F-4D97-AF65-F5344CB8AC3E}">
        <p14:creationId xmlns:p14="http://schemas.microsoft.com/office/powerpoint/2010/main" val="2428347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800" dirty="0"/>
              <a:t>Apache </a:t>
            </a:r>
            <a:r>
              <a:rPr lang="en-US" sz="2800" dirty="0" err="1"/>
              <a:t>Mesos</a:t>
            </a:r>
            <a:r>
              <a:rPr lang="en-US" sz="2800" dirty="0"/>
              <a:t> is designed for data center management, and installing complex applications such as </a:t>
            </a:r>
            <a:r>
              <a:rPr lang="en-US" sz="2800" dirty="0" err="1"/>
              <a:t>Kubernetes</a:t>
            </a:r>
            <a:r>
              <a:rPr lang="en-US" sz="2800" dirty="0"/>
              <a:t> on top of data center resources.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800" dirty="0"/>
              <a:t>It provides resources to applications that run on top of it. Apache </a:t>
            </a:r>
            <a:r>
              <a:rPr lang="en-US" sz="2800" dirty="0" err="1"/>
              <a:t>Mesos</a:t>
            </a:r>
            <a:r>
              <a:rPr lang="en-US" sz="2800" dirty="0"/>
              <a:t> is best suited for data centers where multiple complicated applications will need to be setup and configured.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800" dirty="0" err="1"/>
              <a:t>Mesos</a:t>
            </a:r>
            <a:r>
              <a:rPr lang="en-US" sz="2800" dirty="0"/>
              <a:t> is designed to run other applications on top of it, including </a:t>
            </a:r>
            <a:r>
              <a:rPr lang="en-US" sz="2800" dirty="0" err="1"/>
              <a:t>Kubernetes</a:t>
            </a:r>
            <a:r>
              <a:rPr lang="en-US" sz="2800" dirty="0"/>
              <a:t>. It is possible to run containers directly on </a:t>
            </a:r>
            <a:r>
              <a:rPr lang="en-US" sz="2800" dirty="0" err="1"/>
              <a:t>Mesos</a:t>
            </a:r>
            <a:r>
              <a:rPr lang="en-US" sz="2800" dirty="0"/>
              <a:t>, but choosing a more container-centric application to run on top of </a:t>
            </a:r>
            <a:r>
              <a:rPr lang="en-US" sz="2800" dirty="0" err="1"/>
              <a:t>Mesos</a:t>
            </a:r>
            <a:r>
              <a:rPr lang="en-US" sz="2800" dirty="0"/>
              <a:t> such as </a:t>
            </a:r>
            <a:r>
              <a:rPr lang="en-US" sz="2800" dirty="0" err="1"/>
              <a:t>Kubernetes</a:t>
            </a:r>
            <a:r>
              <a:rPr lang="en-US" sz="2800" dirty="0"/>
              <a:t> will provide better workflows for deploying containerized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850167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Mesos</a:t>
            </a:r>
            <a:r>
              <a:rPr lang="en-US" sz="2800" dirty="0"/>
              <a:t> kernel runs on every machine and provides applications (e.g., Hadoop, Spark, Kafka, </a:t>
            </a:r>
            <a:r>
              <a:rPr lang="en-US" sz="2800" dirty="0" err="1"/>
              <a:t>Elasticsearch</a:t>
            </a:r>
            <a:r>
              <a:rPr lang="en-US" sz="2800" dirty="0"/>
              <a:t>) with API’s for resource management and scheduling across entire datacenter and cloud environments. </a:t>
            </a:r>
          </a:p>
          <a:p>
            <a:r>
              <a:rPr lang="en-US" sz="2800" dirty="0"/>
              <a:t>Apache </a:t>
            </a:r>
            <a:r>
              <a:rPr lang="en-US" sz="2800" dirty="0" err="1"/>
              <a:t>Mesos</a:t>
            </a:r>
            <a:r>
              <a:rPr lang="en-US" sz="2800" dirty="0"/>
              <a:t> abstracts CPU, memory, storage, and other compute resources away from machines (physical or virtual), enabling fault-tolerant and elastic distributed systems to easily be built and run effectively. </a:t>
            </a:r>
          </a:p>
        </p:txBody>
      </p:sp>
    </p:spTree>
    <p:extLst>
      <p:ext uri="{BB962C8B-B14F-4D97-AF65-F5344CB8AC3E}">
        <p14:creationId xmlns:p14="http://schemas.microsoft.com/office/powerpoint/2010/main" val="860204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Magnum is an </a:t>
            </a:r>
            <a:r>
              <a:rPr lang="en-US" sz="2600" dirty="0" err="1"/>
              <a:t>OpenStack</a:t>
            </a:r>
            <a:r>
              <a:rPr lang="en-US" sz="2600" dirty="0"/>
              <a:t> API service developed by the </a:t>
            </a:r>
            <a:r>
              <a:rPr lang="en-US" sz="2600" dirty="0" err="1"/>
              <a:t>OpenStack</a:t>
            </a:r>
            <a:r>
              <a:rPr lang="en-US" sz="2600" dirty="0"/>
              <a:t> Containers Team making container orchestration engines such as </a:t>
            </a:r>
            <a:r>
              <a:rPr lang="en-US" sz="2600" dirty="0" err="1"/>
              <a:t>Docker</a:t>
            </a:r>
            <a:r>
              <a:rPr lang="en-US" sz="2600" dirty="0"/>
              <a:t> Swarm, </a:t>
            </a:r>
            <a:r>
              <a:rPr lang="en-US" sz="2600" dirty="0" err="1"/>
              <a:t>Kubernetes</a:t>
            </a:r>
            <a:r>
              <a:rPr lang="en-US" sz="2600" dirty="0"/>
              <a:t>, and Apache </a:t>
            </a:r>
            <a:r>
              <a:rPr lang="en-US" sz="2600" dirty="0" err="1"/>
              <a:t>Mesos</a:t>
            </a:r>
            <a:r>
              <a:rPr lang="en-US" sz="2600" dirty="0"/>
              <a:t> available as first class resources in </a:t>
            </a:r>
            <a:r>
              <a:rPr lang="en-US" sz="2600" dirty="0" err="1"/>
              <a:t>OpenStack</a:t>
            </a:r>
            <a:r>
              <a:rPr lang="en-US" sz="26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46" y="3103808"/>
            <a:ext cx="7191375" cy="313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30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is not just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942" y="1258530"/>
            <a:ext cx="8493072" cy="4984954"/>
          </a:xfrm>
        </p:spPr>
        <p:txBody>
          <a:bodyPr>
            <a:noAutofit/>
          </a:bodyPr>
          <a:lstStyle/>
          <a:p>
            <a:r>
              <a:rPr lang="en-US" sz="2800" dirty="0"/>
              <a:t>Configuration management tool (Puppet, Chef, and JUJU)</a:t>
            </a:r>
          </a:p>
          <a:p>
            <a:r>
              <a:rPr lang="en-US" sz="2800" dirty="0"/>
              <a:t>Hardware Virtualization Solution (VMware, KVM, XEN)</a:t>
            </a:r>
          </a:p>
          <a:p>
            <a:r>
              <a:rPr lang="en-US" sz="2800" dirty="0"/>
              <a:t>Cloud Platform (Open Stack, and Cloud Stack)</a:t>
            </a:r>
          </a:p>
          <a:p>
            <a:r>
              <a:rPr lang="en-US" sz="2800" dirty="0"/>
              <a:t>Deployment Framework (Capistrano, Fabric, etc.)</a:t>
            </a:r>
          </a:p>
          <a:p>
            <a:r>
              <a:rPr lang="en-US" sz="2800" dirty="0"/>
              <a:t>Workload Management Tool (Mesos, Fleet, etc.)</a:t>
            </a:r>
          </a:p>
          <a:p>
            <a:r>
              <a:rPr lang="en-US" sz="2800" dirty="0"/>
              <a:t>Development Environment (Vagrant, etc.)</a:t>
            </a:r>
          </a:p>
        </p:txBody>
      </p:sp>
    </p:spTree>
    <p:extLst>
      <p:ext uri="{BB962C8B-B14F-4D97-AF65-F5344CB8AC3E}">
        <p14:creationId xmlns:p14="http://schemas.microsoft.com/office/powerpoint/2010/main" val="939237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870279" cy="775280"/>
          </a:xfrm>
        </p:spPr>
        <p:txBody>
          <a:bodyPr/>
          <a:lstStyle/>
          <a:p>
            <a:r>
              <a:rPr lang="en-US" dirty="0"/>
              <a:t>Virtualization vs Containerization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413852"/>
              </p:ext>
            </p:extLst>
          </p:nvPr>
        </p:nvGraphicFramePr>
        <p:xfrm>
          <a:off x="125078" y="1180016"/>
          <a:ext cx="8894936" cy="4926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7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7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5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Hypervisor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505">
                <a:tc>
                  <a:txBody>
                    <a:bodyPr/>
                    <a:lstStyle/>
                    <a:p>
                      <a:r>
                        <a:rPr lang="en-US" sz="2800" dirty="0"/>
                        <a:t>Runs operating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Runs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4863">
                <a:tc>
                  <a:txBody>
                    <a:bodyPr/>
                    <a:lstStyle/>
                    <a:p>
                      <a:r>
                        <a:rPr lang="en-US" sz="2800" baseline="0" dirty="0"/>
                        <a:t>Heavyweight isolated virtual machines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Lightweight kernel namespaces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0223">
                <a:tc>
                  <a:txBody>
                    <a:bodyPr/>
                    <a:lstStyle/>
                    <a:p>
                      <a:r>
                        <a:rPr lang="en-US" sz="2800" dirty="0"/>
                        <a:t>Can theoretically emulated any architecture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Is less flexible</a:t>
                      </a:r>
                      <a:r>
                        <a:rPr lang="en-US" sz="2800" baseline="0" dirty="0"/>
                        <a:t> in architecture emulation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4863">
                <a:tc>
                  <a:txBody>
                    <a:bodyPr/>
                    <a:lstStyle/>
                    <a:p>
                      <a:r>
                        <a:rPr lang="en-US" sz="2800" dirty="0"/>
                        <a:t>VMs start via full boot-up 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Very fat namespaces + process creation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358">
                <a:tc>
                  <a:txBody>
                    <a:bodyPr/>
                    <a:lstStyle/>
                    <a:p>
                      <a:r>
                        <a:rPr lang="en-US" sz="2800" dirty="0"/>
                        <a:t>Platform-oriented</a:t>
                      </a:r>
                      <a:r>
                        <a:rPr lang="en-US" sz="2800" baseline="0" dirty="0"/>
                        <a:t> solution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Service-oriented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09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 hypervisor or virtual machine monitor (VMM) is computer software, firmware or hardware that creates and runs virtual machines.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60" y="2434107"/>
            <a:ext cx="6705600" cy="380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6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22210"/>
            <a:ext cx="7543800" cy="775280"/>
          </a:xfrm>
        </p:spPr>
        <p:txBody>
          <a:bodyPr/>
          <a:lstStyle/>
          <a:p>
            <a:r>
              <a:rPr lang="en-US" dirty="0"/>
              <a:t>VMs vs Containers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" r="58742"/>
          <a:stretch/>
        </p:blipFill>
        <p:spPr>
          <a:xfrm>
            <a:off x="294465" y="1378436"/>
            <a:ext cx="4122549" cy="4799402"/>
          </a:xfr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6E14222-6336-4269-A830-2A838A2E8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50" r="2967"/>
          <a:stretch/>
        </p:blipFill>
        <p:spPr>
          <a:xfrm>
            <a:off x="4602998" y="1378435"/>
            <a:ext cx="4122549" cy="479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vs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As above shown in diagram we are running 3 applications. In first diagram we using 4 Operating systems to run 3 applications. It will increase size burden as well processing time to run these application .</a:t>
            </a:r>
          </a:p>
          <a:p>
            <a:r>
              <a:rPr lang="en-US" sz="2800" dirty="0"/>
              <a:t>In second diagram we can see that to run 3 applications we are just using one operating system. So benefit of containerization can be seen.</a:t>
            </a:r>
          </a:p>
        </p:txBody>
      </p:sp>
    </p:spTree>
    <p:extLst>
      <p:ext uri="{BB962C8B-B14F-4D97-AF65-F5344CB8AC3E}">
        <p14:creationId xmlns:p14="http://schemas.microsoft.com/office/powerpoint/2010/main" val="150703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we were using ?</a:t>
            </a:r>
          </a:p>
          <a:p>
            <a:r>
              <a:rPr lang="en-US" sz="2800" b="1" dirty="0"/>
              <a:t>What problem we were facing ?</a:t>
            </a:r>
          </a:p>
          <a:p>
            <a:r>
              <a:rPr lang="en-US" sz="2800" dirty="0"/>
              <a:t>What could be the solution ?</a:t>
            </a:r>
          </a:p>
          <a:p>
            <a:r>
              <a:rPr lang="en-US" sz="2800" dirty="0"/>
              <a:t>What is </a:t>
            </a:r>
            <a:r>
              <a:rPr lang="en-US" sz="2800" dirty="0" err="1"/>
              <a:t>Docker</a:t>
            </a:r>
            <a:r>
              <a:rPr lang="en-US" sz="2800" dirty="0"/>
              <a:t> (A to Z) ?</a:t>
            </a:r>
          </a:p>
        </p:txBody>
      </p:sp>
    </p:spTree>
    <p:extLst>
      <p:ext uri="{BB962C8B-B14F-4D97-AF65-F5344CB8AC3E}">
        <p14:creationId xmlns:p14="http://schemas.microsoft.com/office/powerpoint/2010/main" val="397090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67425"/>
            <a:ext cx="7543800" cy="1023249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Multiple Stacks and Hardware Environments</a:t>
            </a:r>
            <a:r>
              <a:rPr lang="en-US" sz="4000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6292" y="1297167"/>
            <a:ext cx="3749038" cy="4984954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sz="2800" dirty="0">
                <a:solidFill>
                  <a:schemeClr val="tx1"/>
                </a:solidFill>
              </a:rPr>
              <a:t>There is a huge number of combinations and permutations of apps/services and H/W environments that need to be considered every time an application is written. This creates a difficult situation for developers and the folks in operations who are trying to re-create same environment.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86" y="1190674"/>
            <a:ext cx="5113023" cy="497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3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805886" cy="775280"/>
          </a:xfrm>
        </p:spPr>
        <p:txBody>
          <a:bodyPr/>
          <a:lstStyle/>
          <a:p>
            <a:r>
              <a:rPr lang="en-US" dirty="0"/>
              <a:t>Overhead of intermediate layers</a:t>
            </a:r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12" t="4623" r="1732" b="5520"/>
          <a:stretch/>
        </p:blipFill>
        <p:spPr>
          <a:xfrm>
            <a:off x="2758698" y="1301857"/>
            <a:ext cx="6334357" cy="4981911"/>
          </a:xfrm>
        </p:spPr>
      </p:pic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46A635B8-E1B6-4305-A3F8-F915ED32DF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6" t="19282" r="60075" b="28608"/>
          <a:stretch/>
        </p:blipFill>
        <p:spPr>
          <a:xfrm>
            <a:off x="265021" y="2351868"/>
            <a:ext cx="2882685" cy="215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576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1141</TotalTime>
  <Words>1528</Words>
  <Application>Microsoft Office PowerPoint</Application>
  <PresentationFormat>On-screen Show (4:3)</PresentationFormat>
  <Paragraphs>135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Retrospect</vt:lpstr>
      <vt:lpstr>Custom Design</vt:lpstr>
      <vt:lpstr>PowerPoint Presentation</vt:lpstr>
      <vt:lpstr>Contents</vt:lpstr>
      <vt:lpstr>Contents</vt:lpstr>
      <vt:lpstr>Hypervisor </vt:lpstr>
      <vt:lpstr>VMs vs Containers</vt:lpstr>
      <vt:lpstr>VMs vs Containers</vt:lpstr>
      <vt:lpstr>Contents</vt:lpstr>
      <vt:lpstr>Multiple Stacks and Hardware Environments </vt:lpstr>
      <vt:lpstr>Overhead of intermediate layers</vt:lpstr>
      <vt:lpstr>Contents</vt:lpstr>
      <vt:lpstr>PowerPoint Presentation</vt:lpstr>
      <vt:lpstr>Containers</vt:lpstr>
      <vt:lpstr>Contents</vt:lpstr>
      <vt:lpstr>Why Docker ???</vt:lpstr>
      <vt:lpstr>Docker</vt:lpstr>
      <vt:lpstr>PowerPoint Presentation</vt:lpstr>
      <vt:lpstr>Docker Architecture </vt:lpstr>
      <vt:lpstr>Docker Components </vt:lpstr>
      <vt:lpstr>PowerPoint Presentation</vt:lpstr>
      <vt:lpstr>Docker Daemon</vt:lpstr>
      <vt:lpstr>Docker Daemon (Engine)</vt:lpstr>
      <vt:lpstr>Docker Image</vt:lpstr>
      <vt:lpstr>Docker Container </vt:lpstr>
      <vt:lpstr>Docker Registry</vt:lpstr>
      <vt:lpstr>How it works</vt:lpstr>
      <vt:lpstr>Techniques behind Docker</vt:lpstr>
      <vt:lpstr>Docker Benefits</vt:lpstr>
      <vt:lpstr>Docker Swarm </vt:lpstr>
      <vt:lpstr>Docker Swarm</vt:lpstr>
      <vt:lpstr>Kubernetes</vt:lpstr>
      <vt:lpstr>Kubernetes Composition</vt:lpstr>
      <vt:lpstr>Apache Mesos</vt:lpstr>
      <vt:lpstr>Apache Mesos</vt:lpstr>
      <vt:lpstr>Magnum</vt:lpstr>
      <vt:lpstr>Docker is not just …</vt:lpstr>
      <vt:lpstr>Virtualization vs Containerization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Christian Life</dc:title>
  <dc:creator>Emmanuel Pilli</dc:creator>
  <cp:lastModifiedBy>Emmanuel</cp:lastModifiedBy>
  <cp:revision>87</cp:revision>
  <dcterms:created xsi:type="dcterms:W3CDTF">2018-02-13T02:51:01Z</dcterms:created>
  <dcterms:modified xsi:type="dcterms:W3CDTF">2021-02-24T04:23:25Z</dcterms:modified>
</cp:coreProperties>
</file>