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7" r:id="rId2"/>
    <p:sldId id="258" r:id="rId3"/>
    <p:sldId id="272" r:id="rId4"/>
    <p:sldId id="334" r:id="rId5"/>
    <p:sldId id="335" r:id="rId6"/>
    <p:sldId id="336" r:id="rId7"/>
    <p:sldId id="337" r:id="rId8"/>
    <p:sldId id="339" r:id="rId9"/>
    <p:sldId id="340" r:id="rId10"/>
    <p:sldId id="341" r:id="rId11"/>
    <p:sldId id="342" r:id="rId12"/>
    <p:sldId id="259" r:id="rId13"/>
    <p:sldId id="260" r:id="rId14"/>
    <p:sldId id="262" r:id="rId15"/>
    <p:sldId id="263" r:id="rId16"/>
    <p:sldId id="264" r:id="rId17"/>
    <p:sldId id="265" r:id="rId18"/>
    <p:sldId id="338" r:id="rId19"/>
    <p:sldId id="266" r:id="rId20"/>
    <p:sldId id="267" r:id="rId21"/>
    <p:sldId id="268" r:id="rId22"/>
    <p:sldId id="269" r:id="rId23"/>
    <p:sldId id="343" r:id="rId24"/>
    <p:sldId id="314" r:id="rId25"/>
    <p:sldId id="315" r:id="rId26"/>
    <p:sldId id="319" r:id="rId27"/>
    <p:sldId id="320" r:id="rId28"/>
    <p:sldId id="330" r:id="rId29"/>
    <p:sldId id="333" r:id="rId30"/>
    <p:sldId id="331" r:id="rId31"/>
    <p:sldId id="332" r:id="rId32"/>
    <p:sldId id="321" r:id="rId33"/>
    <p:sldId id="322" r:id="rId34"/>
    <p:sldId id="323" r:id="rId35"/>
    <p:sldId id="324" r:id="rId36"/>
    <p:sldId id="325" r:id="rId37"/>
    <p:sldId id="326" r:id="rId38"/>
    <p:sldId id="327" r:id="rId39"/>
    <p:sldId id="328" r:id="rId40"/>
    <p:sldId id="329" r:id="rId41"/>
    <p:sldId id="271" r:id="rId42"/>
    <p:sldId id="316"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7" r:id="rId61"/>
    <p:sldId id="318" r:id="rId62"/>
    <p:sldId id="274" r:id="rId63"/>
    <p:sldId id="275" r:id="rId64"/>
    <p:sldId id="276" r:id="rId65"/>
    <p:sldId id="277" r:id="rId66"/>
    <p:sldId id="278" r:id="rId67"/>
    <p:sldId id="279" r:id="rId68"/>
    <p:sldId id="280" r:id="rId69"/>
    <p:sldId id="281" r:id="rId70"/>
    <p:sldId id="282" r:id="rId71"/>
    <p:sldId id="283" r:id="rId72"/>
    <p:sldId id="284" r:id="rId73"/>
    <p:sldId id="285" r:id="rId74"/>
    <p:sldId id="286" r:id="rId75"/>
    <p:sldId id="287" r:id="rId76"/>
    <p:sldId id="288" r:id="rId77"/>
    <p:sldId id="289" r:id="rId78"/>
    <p:sldId id="290" r:id="rId79"/>
    <p:sldId id="291" r:id="rId80"/>
    <p:sldId id="292"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B61C4-20AC-492C-8C93-EB79AEF95D6C}" type="datetimeFigureOut">
              <a:rPr lang="en-IN" smtClean="0"/>
              <a:t>09-12-2023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735B-FD41-4764-BFFB-CA9206E985E5}" type="slidenum">
              <a:rPr lang="en-IN" smtClean="0"/>
              <a:t>‹#›</a:t>
            </a:fld>
            <a:endParaRPr lang="en-IN"/>
          </a:p>
        </p:txBody>
      </p:sp>
    </p:spTree>
    <p:extLst>
      <p:ext uri="{BB962C8B-B14F-4D97-AF65-F5344CB8AC3E}">
        <p14:creationId xmlns:p14="http://schemas.microsoft.com/office/powerpoint/2010/main" val="23411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70D0F60-64F4-4BDA-9D59-D218C1B94D38}"/>
              </a:ext>
            </a:extLst>
          </p:cNvPr>
          <p:cNvSpPr>
            <a:spLocks noGrp="1" noChangeArrowheads="1"/>
          </p:cNvSpPr>
          <p:nvPr>
            <p:ph type="sldNum"/>
          </p:nvPr>
        </p:nvSpPr>
        <p:spPr>
          <a:ln/>
        </p:spPr>
        <p:txBody>
          <a:bodyPr/>
          <a:lstStyle/>
          <a:p>
            <a:fld id="{B8F3ABF8-4733-4D3A-A7CC-3D09E85312AD}" type="slidenum">
              <a:rPr lang="en-IN" altLang="en-US"/>
              <a:pPr/>
              <a:t>18</a:t>
            </a:fld>
            <a:endParaRPr lang="en-IN" altLang="en-US"/>
          </a:p>
        </p:txBody>
      </p:sp>
      <p:sp>
        <p:nvSpPr>
          <p:cNvPr id="19457" name="Rectangle 1">
            <a:extLst>
              <a:ext uri="{FF2B5EF4-FFF2-40B4-BE49-F238E27FC236}">
                <a16:creationId xmlns:a16="http://schemas.microsoft.com/office/drawing/2014/main" xmlns="" id="{D3584D1D-D948-494D-BBB3-B3CCF9AE5906}"/>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xmlns="" id="{1615DCAA-286C-4C04-A6E5-81DF8475038E}"/>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92735B-FD41-4764-BFFB-CA9206E985E5}" type="slidenum">
              <a:rPr lang="en-IN" smtClean="0"/>
              <a:t>80</a:t>
            </a:fld>
            <a:endParaRPr lang="en-IN"/>
          </a:p>
        </p:txBody>
      </p:sp>
    </p:spTree>
    <p:extLst>
      <p:ext uri="{BB962C8B-B14F-4D97-AF65-F5344CB8AC3E}">
        <p14:creationId xmlns:p14="http://schemas.microsoft.com/office/powerpoint/2010/main" val="12577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44C59-4DB5-4C73-BEAE-E4C76F97224D}"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88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200471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29860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a:t>Click to edit Master title style</a:t>
            </a:r>
          </a:p>
        </p:txBody>
      </p:sp>
      <p:sp>
        <p:nvSpPr>
          <p:cNvPr id="3" name="Content Placeholder 2"/>
          <p:cNvSpPr>
            <a:spLocks noGrp="1"/>
          </p:cNvSpPr>
          <p:nvPr>
            <p:ph idx="1"/>
          </p:nvPr>
        </p:nvSpPr>
        <p:spPr>
          <a:xfrm>
            <a:off x="457200" y="1447800"/>
            <a:ext cx="8229600" cy="5181600"/>
          </a:xfrm>
        </p:spPr>
        <p:txBody>
          <a:bodyPr/>
          <a:lstStyle>
            <a:lvl1pPr marL="349250" indent="-349250">
              <a:defRPr/>
            </a:lvl1pPr>
            <a:lvl2pPr marL="631825" indent="-282575">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330871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44C59-4DB5-4C73-BEAE-E4C76F97224D}"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288422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144C59-4DB5-4C73-BEAE-E4C76F97224D}"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25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390855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196184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44C59-4DB5-4C73-BEAE-E4C76F97224D}"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5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30BAAC-2614-4851-9F10-78F7E47A7A29}" type="datetimeFigureOut">
              <a:rPr lang="en-US" smtClean="0"/>
              <a:pPr/>
              <a:t>09-Dec-23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44C59-4DB5-4C73-BEAE-E4C76F97224D}" type="slidenum">
              <a:rPr lang="en-US" smtClean="0"/>
              <a:pPr/>
              <a:t>‹#›</a:t>
            </a:fld>
            <a:endParaRPr lang="en-US" dirty="0"/>
          </a:p>
        </p:txBody>
      </p:sp>
    </p:spTree>
    <p:extLst>
      <p:ext uri="{BB962C8B-B14F-4D97-AF65-F5344CB8AC3E}">
        <p14:creationId xmlns:p14="http://schemas.microsoft.com/office/powerpoint/2010/main" val="336621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Placeholder 1"/>
          <p:cNvSpPr>
            <a:spLocks noGrp="1"/>
          </p:cNvSpPr>
          <p:nvPr>
            <p:ph type="title"/>
          </p:nvPr>
        </p:nvSpPr>
        <p:spPr>
          <a:xfrm>
            <a:off x="457200" y="381000"/>
            <a:ext cx="82296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94012"/>
            <a:ext cx="8229600" cy="52353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030BAAC-2614-4851-9F10-78F7E47A7A29}" type="datetimeFigureOut">
              <a:rPr lang="en-US" smtClean="0"/>
              <a:pPr/>
              <a:t>09-Dec-23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2144C59-4DB5-4C73-BEAE-E4C76F97224D}" type="slidenum">
              <a:rPr lang="en-US" smtClean="0"/>
              <a:pPr/>
              <a:t>‹#›</a:t>
            </a:fld>
            <a:endParaRPr lang="en-US" dirty="0"/>
          </a:p>
        </p:txBody>
      </p:sp>
      <p:pic>
        <p:nvPicPr>
          <p:cNvPr id="9" name="Picture 3">
            <a:extLst>
              <a:ext uri="{FF2B5EF4-FFF2-40B4-BE49-F238E27FC236}">
                <a16:creationId xmlns:a16="http://schemas.microsoft.com/office/drawing/2014/main" xmlns="" id="{993876E2-BC89-4979-AC02-190681848E8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028384" y="393602"/>
            <a:ext cx="1034113" cy="101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89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b="1"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cs.berkeley.edu/~matei/papers/2012/nsdi_spark.pdf" TargetMode="External"/><Relationship Id="rId2" Type="http://schemas.openxmlformats.org/officeDocument/2006/relationships/hyperlink" Target="http://spark-summit.org/2014/train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pig.apache.org/" TargetMode="Externa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www.apache.org/dyn/closer.cgi/pig"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www-eu.apache.org/dist/pig" TargetMode="Externa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Apache spark</a:t>
            </a:r>
            <a:r>
              <a:rPr lang="en-US" sz="7200" b="1" dirty="0"/>
              <a:t> </a:t>
            </a:r>
            <a:r>
              <a:rPr lang="en-US" b="1" dirty="0"/>
              <a:t/>
            </a:r>
            <a:br>
              <a:rPr lang="en-US" b="1" dirty="0"/>
            </a:br>
            <a:r>
              <a:rPr lang="en-US" sz="4000" dirty="0"/>
              <a:t>fast engine for large data</a:t>
            </a:r>
            <a:endParaRPr lang="en-US" sz="4000" b="1" dirty="0"/>
          </a:p>
        </p:txBody>
      </p:sp>
      <p:sp>
        <p:nvSpPr>
          <p:cNvPr id="3" name="Subtitle 2"/>
          <p:cNvSpPr>
            <a:spLocks noGrp="1"/>
          </p:cNvSpPr>
          <p:nvPr>
            <p:ph type="subTitle" idx="1"/>
          </p:nvPr>
        </p:nvSpPr>
        <p:spPr/>
        <p:txBody>
          <a:bodyPr/>
          <a:lstStyle/>
          <a:p>
            <a:r>
              <a:rPr lang="en-US" b="1" dirty="0"/>
              <a:t>Dr. Emmanuel S. Pilli</a:t>
            </a:r>
          </a:p>
          <a:p>
            <a:r>
              <a:rPr lang="en-US" sz="2000" dirty="0"/>
              <a:t>Malaviya NIT Jaipur</a:t>
            </a:r>
          </a:p>
          <a:p>
            <a:endParaRPr lang="en-US" dirty="0"/>
          </a:p>
        </p:txBody>
      </p:sp>
    </p:spTree>
    <p:extLst>
      <p:ext uri="{BB962C8B-B14F-4D97-AF65-F5344CB8AC3E}">
        <p14:creationId xmlns:p14="http://schemas.microsoft.com/office/powerpoint/2010/main" val="326962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54B8F-0870-455B-919C-DFFFAD15851F}"/>
              </a:ext>
            </a:extLst>
          </p:cNvPr>
          <p:cNvSpPr>
            <a:spLocks noGrp="1"/>
          </p:cNvSpPr>
          <p:nvPr>
            <p:ph type="title"/>
          </p:nvPr>
        </p:nvSpPr>
        <p:spPr/>
        <p:txBody>
          <a:bodyPr>
            <a:normAutofit fontScale="90000"/>
          </a:bodyPr>
          <a:lstStyle/>
          <a:p>
            <a:r>
              <a:rPr lang="en-US" dirty="0"/>
              <a:t>Resilient Distributed Datasets (RDDs)</a:t>
            </a:r>
            <a:endParaRPr lang="en-IN" dirty="0"/>
          </a:p>
        </p:txBody>
      </p:sp>
      <p:sp>
        <p:nvSpPr>
          <p:cNvPr id="3" name="Content Placeholder 2">
            <a:extLst>
              <a:ext uri="{FF2B5EF4-FFF2-40B4-BE49-F238E27FC236}">
                <a16:creationId xmlns:a16="http://schemas.microsoft.com/office/drawing/2014/main" xmlns="" id="{3D34D288-72B5-4042-9FCC-D798641B05C8}"/>
              </a:ext>
            </a:extLst>
          </p:cNvPr>
          <p:cNvSpPr>
            <a:spLocks noGrp="1"/>
          </p:cNvSpPr>
          <p:nvPr>
            <p:ph idx="1"/>
          </p:nvPr>
        </p:nvSpPr>
        <p:spPr/>
        <p:txBody>
          <a:bodyPr/>
          <a:lstStyle/>
          <a:p>
            <a:r>
              <a:rPr lang="en-US" dirty="0"/>
              <a:t>Main challenge in designing RDDs is defining a programming interface that can provide fault tolerance efficiently</a:t>
            </a:r>
          </a:p>
          <a:p>
            <a:r>
              <a:rPr lang="en-US" dirty="0"/>
              <a:t>RDDs provide an interface based on coarse-grained transformations (map, filer and join) that apply the same operation to many data items</a:t>
            </a:r>
          </a:p>
          <a:p>
            <a:r>
              <a:rPr lang="en-US" dirty="0"/>
              <a:t>RDDs are good fit for many parallel applications </a:t>
            </a:r>
            <a:endParaRPr lang="en-IN" dirty="0"/>
          </a:p>
        </p:txBody>
      </p:sp>
    </p:spTree>
    <p:extLst>
      <p:ext uri="{BB962C8B-B14F-4D97-AF65-F5344CB8AC3E}">
        <p14:creationId xmlns:p14="http://schemas.microsoft.com/office/powerpoint/2010/main" val="319530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2565065D-ADC8-4FF5-8102-64522CC10255}"/>
              </a:ext>
            </a:extLst>
          </p:cNvPr>
          <p:cNvSpPr>
            <a:spLocks noGrp="1"/>
          </p:cNvSpPr>
          <p:nvPr>
            <p:ph type="title"/>
          </p:nvPr>
        </p:nvSpPr>
        <p:spPr>
          <a:xfrm>
            <a:off x="457200" y="381000"/>
            <a:ext cx="8229600" cy="838200"/>
          </a:xfrm>
        </p:spPr>
        <p:txBody>
          <a:bodyPr/>
          <a:lstStyle/>
          <a:p>
            <a:r>
              <a:rPr lang="en-US" dirty="0"/>
              <a:t>RDD vs Shared Memory</a:t>
            </a:r>
          </a:p>
        </p:txBody>
      </p:sp>
      <p:pic>
        <p:nvPicPr>
          <p:cNvPr id="4" name="Content Placeholder 3">
            <a:extLst>
              <a:ext uri="{FF2B5EF4-FFF2-40B4-BE49-F238E27FC236}">
                <a16:creationId xmlns:a16="http://schemas.microsoft.com/office/drawing/2014/main" xmlns="" id="{F5999F91-A211-4CEF-857C-92288409A326}"/>
              </a:ext>
            </a:extLst>
          </p:cNvPr>
          <p:cNvPicPr>
            <a:picLocks noGrp="1" noChangeAspect="1"/>
          </p:cNvPicPr>
          <p:nvPr>
            <p:ph idx="1"/>
          </p:nvPr>
        </p:nvPicPr>
        <p:blipFill>
          <a:blip r:embed="rId2"/>
          <a:stretch>
            <a:fillRect/>
          </a:stretch>
        </p:blipFill>
        <p:spPr>
          <a:xfrm>
            <a:off x="457200" y="1484784"/>
            <a:ext cx="8002472" cy="5181600"/>
          </a:xfrm>
          <a:prstGeom prst="rect">
            <a:avLst/>
          </a:prstGeom>
          <a:noFill/>
        </p:spPr>
      </p:pic>
    </p:spTree>
    <p:extLst>
      <p:ext uri="{BB962C8B-B14F-4D97-AF65-F5344CB8AC3E}">
        <p14:creationId xmlns:p14="http://schemas.microsoft.com/office/powerpoint/2010/main" val="263649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p:txBody>
          <a:bodyPr>
            <a:normAutofit/>
          </a:bodyPr>
          <a:lstStyle/>
          <a:p>
            <a:r>
              <a:rPr lang="en-US" dirty="0"/>
              <a:t>Two reasonable small additions in Spark</a:t>
            </a:r>
          </a:p>
          <a:p>
            <a:pPr lvl="1"/>
            <a:r>
              <a:rPr lang="en-US" dirty="0"/>
              <a:t>Fast Data Sharing</a:t>
            </a:r>
          </a:p>
          <a:p>
            <a:pPr lvl="1"/>
            <a:r>
              <a:rPr lang="en-US" dirty="0"/>
              <a:t>General DAGs</a:t>
            </a:r>
          </a:p>
          <a:p>
            <a:pPr lvl="1"/>
            <a:endParaRPr lang="en-US" dirty="0"/>
          </a:p>
          <a:p>
            <a:pPr marL="514350" indent="-457200"/>
            <a:r>
              <a:rPr lang="en-US" dirty="0"/>
              <a:t>By incorporating these changes Spark becomes:</a:t>
            </a:r>
          </a:p>
          <a:p>
            <a:pPr marL="914400" lvl="1" indent="-457200"/>
            <a:r>
              <a:rPr lang="en-US" dirty="0"/>
              <a:t>More efficient for engine.</a:t>
            </a:r>
          </a:p>
          <a:p>
            <a:pPr marL="914400" lvl="1" indent="-457200"/>
            <a:r>
              <a:rPr lang="en-US" dirty="0"/>
              <a:t>Much simpler for end users.</a:t>
            </a:r>
          </a:p>
          <a:p>
            <a:pPr marL="339725" indent="-339725" fontAlgn="base">
              <a:lnSpc>
                <a:spcPct val="100000"/>
              </a:lnSpc>
              <a:tabLst>
                <a:tab pos="204470" algn="l"/>
              </a:tabLst>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0"/>
            <a:ext cx="9143999" cy="1371600"/>
          </a:xfrm>
          <a:prstGeom prst="rect">
            <a:avLst/>
          </a:prstGeom>
        </p:spPr>
      </p:pic>
    </p:spTree>
    <p:extLst>
      <p:ext uri="{BB962C8B-B14F-4D97-AF65-F5344CB8AC3E}">
        <p14:creationId xmlns:p14="http://schemas.microsoft.com/office/powerpoint/2010/main" val="425768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p:txBody>
          <a:bodyPr>
            <a:normAutofit/>
          </a:bodyPr>
          <a:lstStyle/>
          <a:p>
            <a:r>
              <a:rPr lang="en-US" dirty="0"/>
              <a:t>Fast and general engine for large scale data processing.</a:t>
            </a:r>
          </a:p>
          <a:p>
            <a:r>
              <a:rPr lang="en-US" dirty="0"/>
              <a:t>Developed in 2009 at UC Berkley </a:t>
            </a:r>
            <a:r>
              <a:rPr lang="en-US" dirty="0" err="1"/>
              <a:t>AMPLabs</a:t>
            </a:r>
            <a:r>
              <a:rPr lang="en-US" dirty="0"/>
              <a:t>.</a:t>
            </a:r>
          </a:p>
          <a:p>
            <a:r>
              <a:rPr lang="en-US" dirty="0"/>
              <a:t>Open sourced in 2010.</a:t>
            </a:r>
          </a:p>
          <a:p>
            <a:r>
              <a:rPr lang="en-US" dirty="0"/>
              <a:t>Now among one of the largest community with 400+ contributors from 100 + industries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105400"/>
            <a:ext cx="8305800" cy="1752600"/>
          </a:xfrm>
          <a:prstGeom prst="rect">
            <a:avLst/>
          </a:prstGeom>
        </p:spPr>
      </p:pic>
    </p:spTree>
    <p:extLst>
      <p:ext uri="{BB962C8B-B14F-4D97-AF65-F5344CB8AC3E}">
        <p14:creationId xmlns:p14="http://schemas.microsoft.com/office/powerpoint/2010/main" val="346542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Smashing Earlier Record</a:t>
            </a: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930424940"/>
              </p:ext>
            </p:extLst>
          </p:nvPr>
        </p:nvGraphicFramePr>
        <p:xfrm>
          <a:off x="755576" y="1484784"/>
          <a:ext cx="7632576" cy="5112567"/>
        </p:xfrm>
        <a:graphic>
          <a:graphicData uri="http://schemas.openxmlformats.org/drawingml/2006/table">
            <a:tbl>
              <a:tblPr>
                <a:tableStyleId>{3C2FFA5D-87B4-456A-9821-1D502468CF0F}</a:tableStyleId>
              </a:tblPr>
              <a:tblGrid>
                <a:gridCol w="1908144">
                  <a:extLst>
                    <a:ext uri="{9D8B030D-6E8A-4147-A177-3AD203B41FA5}">
                      <a16:colId xmlns:a16="http://schemas.microsoft.com/office/drawing/2014/main" xmlns="" val="20000"/>
                    </a:ext>
                  </a:extLst>
                </a:gridCol>
                <a:gridCol w="1908144">
                  <a:extLst>
                    <a:ext uri="{9D8B030D-6E8A-4147-A177-3AD203B41FA5}">
                      <a16:colId xmlns:a16="http://schemas.microsoft.com/office/drawing/2014/main" xmlns="" val="20001"/>
                    </a:ext>
                  </a:extLst>
                </a:gridCol>
                <a:gridCol w="1908144">
                  <a:extLst>
                    <a:ext uri="{9D8B030D-6E8A-4147-A177-3AD203B41FA5}">
                      <a16:colId xmlns:a16="http://schemas.microsoft.com/office/drawing/2014/main" xmlns="" val="20002"/>
                    </a:ext>
                  </a:extLst>
                </a:gridCol>
                <a:gridCol w="1908144">
                  <a:extLst>
                    <a:ext uri="{9D8B030D-6E8A-4147-A177-3AD203B41FA5}">
                      <a16:colId xmlns:a16="http://schemas.microsoft.com/office/drawing/2014/main" xmlns="" val="20003"/>
                    </a:ext>
                  </a:extLst>
                </a:gridCol>
              </a:tblGrid>
              <a:tr h="564866">
                <a:tc>
                  <a:txBody>
                    <a:bodyPr/>
                    <a:lstStyle/>
                    <a:p>
                      <a:pPr algn="ctr"/>
                      <a:endParaRPr lang="en-US" sz="1600" dirty="0">
                        <a:effectLst/>
                      </a:endParaRPr>
                    </a:p>
                  </a:txBody>
                  <a:tcPr marL="35514" marR="35514" marT="35514" marB="35514" anchor="ctr"/>
                </a:tc>
                <a:tc>
                  <a:txBody>
                    <a:bodyPr/>
                    <a:lstStyle/>
                    <a:p>
                      <a:pPr algn="ctr"/>
                      <a:r>
                        <a:rPr lang="en-US" sz="1600" b="1" kern="1200" dirty="0" err="1">
                          <a:effectLst/>
                        </a:rPr>
                        <a:t>Hadoop</a:t>
                      </a:r>
                      <a:r>
                        <a:rPr lang="en-US" sz="1600" b="1" kern="1200" dirty="0">
                          <a:effectLst/>
                        </a:rPr>
                        <a:t> MR</a:t>
                      </a:r>
                      <a:br>
                        <a:rPr lang="en-US" sz="1600" b="1" kern="1200" dirty="0">
                          <a:effectLst/>
                        </a:rPr>
                      </a:br>
                      <a:r>
                        <a:rPr lang="en-US" sz="1600" b="1" kern="1200" dirty="0">
                          <a:effectLst/>
                        </a:rPr>
                        <a:t>Record</a:t>
                      </a:r>
                      <a:endParaRPr lang="en-US" sz="1600" b="1" dirty="0">
                        <a:effectLst/>
                      </a:endParaRPr>
                    </a:p>
                  </a:txBody>
                  <a:tcPr marL="35514" marR="35514" marT="35514" marB="35514" anchor="ctr"/>
                </a:tc>
                <a:tc>
                  <a:txBody>
                    <a:bodyPr/>
                    <a:lstStyle/>
                    <a:p>
                      <a:pPr algn="ctr"/>
                      <a:r>
                        <a:rPr lang="en-US" sz="1600" b="1" kern="1200" dirty="0">
                          <a:effectLst/>
                        </a:rPr>
                        <a:t>Spark</a:t>
                      </a:r>
                      <a:br>
                        <a:rPr lang="en-US" sz="1600" b="1" kern="1200" dirty="0">
                          <a:effectLst/>
                        </a:rPr>
                      </a:br>
                      <a:r>
                        <a:rPr lang="en-US" sz="1600" b="1" kern="1200" dirty="0">
                          <a:effectLst/>
                        </a:rPr>
                        <a:t>Record</a:t>
                      </a:r>
                      <a:endParaRPr lang="en-US" sz="1600" b="1" dirty="0">
                        <a:effectLst/>
                      </a:endParaRPr>
                    </a:p>
                  </a:txBody>
                  <a:tcPr marL="35514" marR="35514" marT="35514" marB="35514" anchor="ctr"/>
                </a:tc>
                <a:tc>
                  <a:txBody>
                    <a:bodyPr/>
                    <a:lstStyle/>
                    <a:p>
                      <a:pPr algn="ctr"/>
                      <a:r>
                        <a:rPr lang="en-US" sz="1600" b="1" kern="1200" dirty="0">
                          <a:effectLst/>
                        </a:rPr>
                        <a:t>Spark</a:t>
                      </a:r>
                      <a:br>
                        <a:rPr lang="en-US" sz="1600" b="1" kern="1200" dirty="0">
                          <a:effectLst/>
                        </a:rPr>
                      </a:br>
                      <a:r>
                        <a:rPr lang="en-US" sz="1600" b="1" kern="1200" dirty="0">
                          <a:effectLst/>
                        </a:rPr>
                        <a:t>1 PB</a:t>
                      </a:r>
                      <a:endParaRPr lang="en-US" sz="1600" b="1" dirty="0">
                        <a:effectLst/>
                      </a:endParaRPr>
                    </a:p>
                  </a:txBody>
                  <a:tcPr marL="35514" marR="35514" marT="35514" marB="35514" anchor="ctr"/>
                </a:tc>
                <a:extLst>
                  <a:ext uri="{0D108BD9-81ED-4DB2-BD59-A6C34878D82A}">
                    <a16:rowId xmlns:a16="http://schemas.microsoft.com/office/drawing/2014/main" xmlns="" val="10000"/>
                  </a:ext>
                </a:extLst>
              </a:tr>
              <a:tr h="318338">
                <a:tc>
                  <a:txBody>
                    <a:bodyPr/>
                    <a:lstStyle/>
                    <a:p>
                      <a:pPr algn="ctr"/>
                      <a:r>
                        <a:rPr lang="en-US" sz="1600" dirty="0">
                          <a:effectLst/>
                        </a:rPr>
                        <a:t>Data Size</a:t>
                      </a:r>
                    </a:p>
                  </a:txBody>
                  <a:tcPr marL="35514" marR="35514" marT="35514" marB="35514" anchor="ctr"/>
                </a:tc>
                <a:tc>
                  <a:txBody>
                    <a:bodyPr/>
                    <a:lstStyle/>
                    <a:p>
                      <a:pPr algn="ctr"/>
                      <a:r>
                        <a:rPr lang="en-US" sz="1600" dirty="0">
                          <a:effectLst/>
                        </a:rPr>
                        <a:t>102.5 TB</a:t>
                      </a:r>
                    </a:p>
                  </a:txBody>
                  <a:tcPr marL="35514" marR="35514" marT="35514" marB="35514" anchor="ctr"/>
                </a:tc>
                <a:tc>
                  <a:txBody>
                    <a:bodyPr/>
                    <a:lstStyle/>
                    <a:p>
                      <a:pPr algn="ctr"/>
                      <a:r>
                        <a:rPr lang="en-US" sz="1600" dirty="0">
                          <a:effectLst/>
                        </a:rPr>
                        <a:t>100 TB</a:t>
                      </a:r>
                    </a:p>
                  </a:txBody>
                  <a:tcPr marL="35514" marR="35514" marT="35514" marB="35514" anchor="ctr"/>
                </a:tc>
                <a:tc>
                  <a:txBody>
                    <a:bodyPr/>
                    <a:lstStyle/>
                    <a:p>
                      <a:pPr algn="ctr"/>
                      <a:r>
                        <a:rPr lang="en-US" sz="1600" dirty="0">
                          <a:effectLst/>
                        </a:rPr>
                        <a:t>1000 TB</a:t>
                      </a:r>
                    </a:p>
                  </a:txBody>
                  <a:tcPr marL="35514" marR="35514" marT="35514" marB="35514" anchor="ctr"/>
                </a:tc>
                <a:extLst>
                  <a:ext uri="{0D108BD9-81ED-4DB2-BD59-A6C34878D82A}">
                    <a16:rowId xmlns:a16="http://schemas.microsoft.com/office/drawing/2014/main" xmlns="" val="10001"/>
                  </a:ext>
                </a:extLst>
              </a:tr>
              <a:tr h="451635">
                <a:tc>
                  <a:txBody>
                    <a:bodyPr/>
                    <a:lstStyle/>
                    <a:p>
                      <a:pPr algn="ctr"/>
                      <a:r>
                        <a:rPr lang="en-US" sz="1600" dirty="0">
                          <a:effectLst/>
                        </a:rPr>
                        <a:t>Elapsed Time</a:t>
                      </a:r>
                    </a:p>
                  </a:txBody>
                  <a:tcPr marL="35514" marR="35514" marT="35514" marB="35514" anchor="ctr"/>
                </a:tc>
                <a:tc>
                  <a:txBody>
                    <a:bodyPr/>
                    <a:lstStyle/>
                    <a:p>
                      <a:pPr algn="ctr"/>
                      <a:r>
                        <a:rPr lang="en-US" sz="1600">
                          <a:effectLst/>
                        </a:rPr>
                        <a:t>72 mins</a:t>
                      </a:r>
                    </a:p>
                  </a:txBody>
                  <a:tcPr marL="35514" marR="35514" marT="35514" marB="35514" anchor="ctr"/>
                </a:tc>
                <a:tc>
                  <a:txBody>
                    <a:bodyPr/>
                    <a:lstStyle/>
                    <a:p>
                      <a:pPr algn="ctr"/>
                      <a:r>
                        <a:rPr lang="en-US" sz="1600">
                          <a:effectLst/>
                        </a:rPr>
                        <a:t>23 mins</a:t>
                      </a:r>
                    </a:p>
                  </a:txBody>
                  <a:tcPr marL="35514" marR="35514" marT="35514" marB="35514" anchor="ctr"/>
                </a:tc>
                <a:tc>
                  <a:txBody>
                    <a:bodyPr/>
                    <a:lstStyle/>
                    <a:p>
                      <a:pPr algn="ctr"/>
                      <a:r>
                        <a:rPr lang="en-US" sz="1600">
                          <a:effectLst/>
                        </a:rPr>
                        <a:t>234 mins</a:t>
                      </a:r>
                    </a:p>
                  </a:txBody>
                  <a:tcPr marL="35514" marR="35514" marT="35514" marB="35514" anchor="ctr"/>
                </a:tc>
                <a:extLst>
                  <a:ext uri="{0D108BD9-81ED-4DB2-BD59-A6C34878D82A}">
                    <a16:rowId xmlns:a16="http://schemas.microsoft.com/office/drawing/2014/main" xmlns="" val="10002"/>
                  </a:ext>
                </a:extLst>
              </a:tr>
              <a:tr h="318338">
                <a:tc>
                  <a:txBody>
                    <a:bodyPr/>
                    <a:lstStyle/>
                    <a:p>
                      <a:pPr algn="ctr"/>
                      <a:r>
                        <a:rPr lang="en-US" sz="1600">
                          <a:effectLst/>
                        </a:rPr>
                        <a:t># Nodes</a:t>
                      </a:r>
                    </a:p>
                  </a:txBody>
                  <a:tcPr marL="35514" marR="35514" marT="35514" marB="35514" anchor="ctr"/>
                </a:tc>
                <a:tc>
                  <a:txBody>
                    <a:bodyPr/>
                    <a:lstStyle/>
                    <a:p>
                      <a:pPr algn="ctr"/>
                      <a:r>
                        <a:rPr lang="en-US" sz="1600">
                          <a:effectLst/>
                        </a:rPr>
                        <a:t>2100</a:t>
                      </a:r>
                    </a:p>
                  </a:txBody>
                  <a:tcPr marL="35514" marR="35514" marT="35514" marB="35514" anchor="ctr"/>
                </a:tc>
                <a:tc>
                  <a:txBody>
                    <a:bodyPr/>
                    <a:lstStyle/>
                    <a:p>
                      <a:pPr algn="ctr"/>
                      <a:r>
                        <a:rPr lang="en-US" sz="1600" dirty="0">
                          <a:effectLst/>
                        </a:rPr>
                        <a:t>206</a:t>
                      </a:r>
                    </a:p>
                  </a:txBody>
                  <a:tcPr marL="35514" marR="35514" marT="35514" marB="35514" anchor="ctr"/>
                </a:tc>
                <a:tc>
                  <a:txBody>
                    <a:bodyPr/>
                    <a:lstStyle/>
                    <a:p>
                      <a:pPr algn="ctr"/>
                      <a:r>
                        <a:rPr lang="en-US" sz="1600" dirty="0">
                          <a:effectLst/>
                        </a:rPr>
                        <a:t>190</a:t>
                      </a:r>
                    </a:p>
                  </a:txBody>
                  <a:tcPr marL="35514" marR="35514" marT="35514" marB="35514" anchor="ctr"/>
                </a:tc>
                <a:extLst>
                  <a:ext uri="{0D108BD9-81ED-4DB2-BD59-A6C34878D82A}">
                    <a16:rowId xmlns:a16="http://schemas.microsoft.com/office/drawing/2014/main" xmlns="" val="10003"/>
                  </a:ext>
                </a:extLst>
              </a:tr>
              <a:tr h="451635">
                <a:tc>
                  <a:txBody>
                    <a:bodyPr/>
                    <a:lstStyle/>
                    <a:p>
                      <a:pPr algn="ctr"/>
                      <a:r>
                        <a:rPr lang="en-US" sz="1600" dirty="0">
                          <a:effectLst/>
                        </a:rPr>
                        <a:t># Cores</a:t>
                      </a:r>
                    </a:p>
                  </a:txBody>
                  <a:tcPr marL="35514" marR="35514" marT="35514" marB="35514" anchor="ctr"/>
                </a:tc>
                <a:tc>
                  <a:txBody>
                    <a:bodyPr/>
                    <a:lstStyle/>
                    <a:p>
                      <a:pPr algn="ctr"/>
                      <a:r>
                        <a:rPr lang="en-US" sz="1600" dirty="0">
                          <a:effectLst/>
                        </a:rPr>
                        <a:t>50400 physical</a:t>
                      </a:r>
                    </a:p>
                  </a:txBody>
                  <a:tcPr marL="35514" marR="35514" marT="35514" marB="35514" anchor="ctr"/>
                </a:tc>
                <a:tc>
                  <a:txBody>
                    <a:bodyPr/>
                    <a:lstStyle/>
                    <a:p>
                      <a:pPr algn="ctr"/>
                      <a:r>
                        <a:rPr lang="en-US" sz="1600">
                          <a:effectLst/>
                        </a:rPr>
                        <a:t>6592 virtualized</a:t>
                      </a:r>
                    </a:p>
                  </a:txBody>
                  <a:tcPr marL="35514" marR="35514" marT="35514" marB="35514" anchor="ctr"/>
                </a:tc>
                <a:tc>
                  <a:txBody>
                    <a:bodyPr/>
                    <a:lstStyle/>
                    <a:p>
                      <a:pPr algn="ctr"/>
                      <a:r>
                        <a:rPr lang="en-US" sz="1600">
                          <a:effectLst/>
                        </a:rPr>
                        <a:t>6080 virtualized</a:t>
                      </a:r>
                    </a:p>
                  </a:txBody>
                  <a:tcPr marL="35514" marR="35514" marT="35514" marB="35514" anchor="ctr"/>
                </a:tc>
                <a:extLst>
                  <a:ext uri="{0D108BD9-81ED-4DB2-BD59-A6C34878D82A}">
                    <a16:rowId xmlns:a16="http://schemas.microsoft.com/office/drawing/2014/main" xmlns="" val="10004"/>
                  </a:ext>
                </a:extLst>
              </a:tr>
              <a:tr h="564866">
                <a:tc>
                  <a:txBody>
                    <a:bodyPr/>
                    <a:lstStyle/>
                    <a:p>
                      <a:pPr algn="ctr"/>
                      <a:r>
                        <a:rPr lang="en-US" sz="1600">
                          <a:effectLst/>
                        </a:rPr>
                        <a:t>Cluster disk throughput</a:t>
                      </a:r>
                    </a:p>
                  </a:txBody>
                  <a:tcPr marL="35514" marR="35514" marT="35514" marB="35514" anchor="ctr"/>
                </a:tc>
                <a:tc>
                  <a:txBody>
                    <a:bodyPr/>
                    <a:lstStyle/>
                    <a:p>
                      <a:pPr algn="ctr"/>
                      <a:r>
                        <a:rPr lang="en-US" sz="1600">
                          <a:effectLst/>
                        </a:rPr>
                        <a:t>3150 GB/s</a:t>
                      </a:r>
                      <a:br>
                        <a:rPr lang="en-US" sz="1600">
                          <a:effectLst/>
                        </a:rPr>
                      </a:br>
                      <a:r>
                        <a:rPr lang="en-US" sz="1600">
                          <a:effectLst/>
                        </a:rPr>
                        <a:t>(est.)</a:t>
                      </a:r>
                    </a:p>
                  </a:txBody>
                  <a:tcPr marL="35514" marR="35514" marT="35514" marB="35514" anchor="ctr"/>
                </a:tc>
                <a:tc>
                  <a:txBody>
                    <a:bodyPr/>
                    <a:lstStyle/>
                    <a:p>
                      <a:pPr algn="ctr"/>
                      <a:r>
                        <a:rPr lang="en-US" sz="1600" dirty="0">
                          <a:effectLst/>
                        </a:rPr>
                        <a:t>618 GB/s</a:t>
                      </a:r>
                    </a:p>
                  </a:txBody>
                  <a:tcPr marL="35514" marR="35514" marT="35514" marB="35514" anchor="ctr"/>
                </a:tc>
                <a:tc>
                  <a:txBody>
                    <a:bodyPr/>
                    <a:lstStyle/>
                    <a:p>
                      <a:pPr algn="ctr"/>
                      <a:r>
                        <a:rPr lang="en-US" sz="1600" dirty="0">
                          <a:effectLst/>
                        </a:rPr>
                        <a:t>570 GB/s</a:t>
                      </a:r>
                    </a:p>
                  </a:txBody>
                  <a:tcPr marL="35514" marR="35514" marT="35514" marB="35514" anchor="ctr"/>
                </a:tc>
                <a:extLst>
                  <a:ext uri="{0D108BD9-81ED-4DB2-BD59-A6C34878D82A}">
                    <a16:rowId xmlns:a16="http://schemas.microsoft.com/office/drawing/2014/main" xmlns="" val="10005"/>
                  </a:ext>
                </a:extLst>
              </a:tr>
              <a:tr h="836458">
                <a:tc>
                  <a:txBody>
                    <a:bodyPr/>
                    <a:lstStyle/>
                    <a:p>
                      <a:pPr algn="ctr"/>
                      <a:r>
                        <a:rPr lang="en-US" sz="1600">
                          <a:effectLst/>
                        </a:rPr>
                        <a:t>Sort Benchmark Daytona Rules</a:t>
                      </a:r>
                    </a:p>
                  </a:txBody>
                  <a:tcPr marL="35514" marR="35514" marT="35514" marB="35514" anchor="ctr"/>
                </a:tc>
                <a:tc>
                  <a:txBody>
                    <a:bodyPr/>
                    <a:lstStyle/>
                    <a:p>
                      <a:pPr algn="ctr"/>
                      <a:r>
                        <a:rPr lang="en-US" sz="1600">
                          <a:effectLst/>
                        </a:rPr>
                        <a:t>Yes</a:t>
                      </a:r>
                    </a:p>
                  </a:txBody>
                  <a:tcPr marL="35514" marR="35514" marT="35514" marB="35514" anchor="ctr"/>
                </a:tc>
                <a:tc>
                  <a:txBody>
                    <a:bodyPr/>
                    <a:lstStyle/>
                    <a:p>
                      <a:pPr algn="ctr"/>
                      <a:r>
                        <a:rPr lang="en-US" sz="1600">
                          <a:effectLst/>
                        </a:rPr>
                        <a:t>Yes</a:t>
                      </a:r>
                    </a:p>
                  </a:txBody>
                  <a:tcPr marL="35514" marR="35514" marT="35514" marB="35514" anchor="ctr"/>
                </a:tc>
                <a:tc>
                  <a:txBody>
                    <a:bodyPr/>
                    <a:lstStyle/>
                    <a:p>
                      <a:pPr algn="ctr"/>
                      <a:r>
                        <a:rPr lang="en-US" sz="1600">
                          <a:effectLst/>
                        </a:rPr>
                        <a:t>No</a:t>
                      </a:r>
                    </a:p>
                  </a:txBody>
                  <a:tcPr marL="35514" marR="35514" marT="35514" marB="35514" anchor="ctr"/>
                </a:tc>
                <a:extLst>
                  <a:ext uri="{0D108BD9-81ED-4DB2-BD59-A6C34878D82A}">
                    <a16:rowId xmlns:a16="http://schemas.microsoft.com/office/drawing/2014/main" xmlns="" val="10006"/>
                  </a:ext>
                </a:extLst>
              </a:tr>
              <a:tr h="836458">
                <a:tc>
                  <a:txBody>
                    <a:bodyPr/>
                    <a:lstStyle/>
                    <a:p>
                      <a:pPr algn="ctr"/>
                      <a:r>
                        <a:rPr lang="en-US" sz="1600">
                          <a:effectLst/>
                        </a:rPr>
                        <a:t>Network</a:t>
                      </a:r>
                    </a:p>
                  </a:txBody>
                  <a:tcPr marL="35514" marR="35514" marT="35514" marB="35514" anchor="ctr"/>
                </a:tc>
                <a:tc>
                  <a:txBody>
                    <a:bodyPr/>
                    <a:lstStyle/>
                    <a:p>
                      <a:pPr algn="ctr"/>
                      <a:r>
                        <a:rPr lang="en-US" sz="1600">
                          <a:effectLst/>
                        </a:rPr>
                        <a:t>dedicated data center, 10Gbps</a:t>
                      </a:r>
                    </a:p>
                  </a:txBody>
                  <a:tcPr marL="35514" marR="35514" marT="35514" marB="35514" anchor="ctr"/>
                </a:tc>
                <a:tc>
                  <a:txBody>
                    <a:bodyPr/>
                    <a:lstStyle/>
                    <a:p>
                      <a:pPr algn="ctr"/>
                      <a:r>
                        <a:rPr lang="en-US" sz="1600">
                          <a:effectLst/>
                        </a:rPr>
                        <a:t>virtualized (EC2) 10Gbps network</a:t>
                      </a:r>
                    </a:p>
                  </a:txBody>
                  <a:tcPr marL="35514" marR="35514" marT="35514" marB="35514" anchor="ctr"/>
                </a:tc>
                <a:tc>
                  <a:txBody>
                    <a:bodyPr/>
                    <a:lstStyle/>
                    <a:p>
                      <a:pPr algn="ctr"/>
                      <a:r>
                        <a:rPr lang="en-US" sz="1600">
                          <a:effectLst/>
                        </a:rPr>
                        <a:t>virtualized (EC2) 10Gbps network</a:t>
                      </a:r>
                    </a:p>
                  </a:txBody>
                  <a:tcPr marL="35514" marR="35514" marT="35514" marB="35514" anchor="ctr"/>
                </a:tc>
                <a:extLst>
                  <a:ext uri="{0D108BD9-81ED-4DB2-BD59-A6C34878D82A}">
                    <a16:rowId xmlns:a16="http://schemas.microsoft.com/office/drawing/2014/main" xmlns="" val="10007"/>
                  </a:ext>
                </a:extLst>
              </a:tr>
              <a:tr h="318338">
                <a:tc>
                  <a:txBody>
                    <a:bodyPr/>
                    <a:lstStyle/>
                    <a:p>
                      <a:pPr algn="ctr"/>
                      <a:r>
                        <a:rPr lang="en-US" sz="1600">
                          <a:effectLst/>
                        </a:rPr>
                        <a:t>Sort rate</a:t>
                      </a:r>
                    </a:p>
                  </a:txBody>
                  <a:tcPr marL="35514" marR="35514" marT="35514" marB="35514" anchor="ctr"/>
                </a:tc>
                <a:tc>
                  <a:txBody>
                    <a:bodyPr/>
                    <a:lstStyle/>
                    <a:p>
                      <a:pPr algn="ctr"/>
                      <a:r>
                        <a:rPr lang="en-US" sz="1600" b="1">
                          <a:effectLst/>
                        </a:rPr>
                        <a:t>1.42 TB/min</a:t>
                      </a:r>
                    </a:p>
                  </a:txBody>
                  <a:tcPr marL="35514" marR="35514" marT="35514" marB="35514" anchor="ctr"/>
                </a:tc>
                <a:tc>
                  <a:txBody>
                    <a:bodyPr/>
                    <a:lstStyle/>
                    <a:p>
                      <a:pPr algn="ctr"/>
                      <a:r>
                        <a:rPr lang="en-US" sz="1600" b="1">
                          <a:effectLst/>
                        </a:rPr>
                        <a:t>4.27 TB/min</a:t>
                      </a:r>
                    </a:p>
                  </a:txBody>
                  <a:tcPr marL="35514" marR="35514" marT="35514" marB="35514" anchor="ctr"/>
                </a:tc>
                <a:tc>
                  <a:txBody>
                    <a:bodyPr/>
                    <a:lstStyle/>
                    <a:p>
                      <a:pPr algn="ctr"/>
                      <a:r>
                        <a:rPr lang="en-US" sz="1600" b="1">
                          <a:effectLst/>
                        </a:rPr>
                        <a:t>4.27 TB/min</a:t>
                      </a:r>
                    </a:p>
                  </a:txBody>
                  <a:tcPr marL="35514" marR="35514" marT="35514" marB="35514" anchor="ctr"/>
                </a:tc>
                <a:extLst>
                  <a:ext uri="{0D108BD9-81ED-4DB2-BD59-A6C34878D82A}">
                    <a16:rowId xmlns:a16="http://schemas.microsoft.com/office/drawing/2014/main" xmlns="" val="10008"/>
                  </a:ext>
                </a:extLst>
              </a:tr>
              <a:tr h="451635">
                <a:tc>
                  <a:txBody>
                    <a:bodyPr/>
                    <a:lstStyle/>
                    <a:p>
                      <a:pPr algn="ctr"/>
                      <a:r>
                        <a:rPr lang="en-US" sz="1600">
                          <a:effectLst/>
                        </a:rPr>
                        <a:t>Sort rate/node</a:t>
                      </a:r>
                    </a:p>
                  </a:txBody>
                  <a:tcPr marL="35514" marR="35514" marT="35514" marB="35514" anchor="ctr"/>
                </a:tc>
                <a:tc>
                  <a:txBody>
                    <a:bodyPr/>
                    <a:lstStyle/>
                    <a:p>
                      <a:pPr algn="ctr"/>
                      <a:r>
                        <a:rPr lang="en-US" sz="1600" b="1">
                          <a:effectLst/>
                        </a:rPr>
                        <a:t>0.67 GB/min</a:t>
                      </a:r>
                    </a:p>
                  </a:txBody>
                  <a:tcPr marL="35514" marR="35514" marT="35514" marB="35514" anchor="ctr"/>
                </a:tc>
                <a:tc>
                  <a:txBody>
                    <a:bodyPr/>
                    <a:lstStyle/>
                    <a:p>
                      <a:pPr algn="ctr"/>
                      <a:r>
                        <a:rPr lang="en-US" sz="1600" b="1">
                          <a:effectLst/>
                        </a:rPr>
                        <a:t>20.7 GB/min</a:t>
                      </a:r>
                    </a:p>
                  </a:txBody>
                  <a:tcPr marL="35514" marR="35514" marT="35514" marB="35514" anchor="ctr"/>
                </a:tc>
                <a:tc>
                  <a:txBody>
                    <a:bodyPr/>
                    <a:lstStyle/>
                    <a:p>
                      <a:pPr algn="ctr"/>
                      <a:r>
                        <a:rPr lang="en-US" sz="1600" b="1" dirty="0">
                          <a:effectLst/>
                        </a:rPr>
                        <a:t>22.5 GB/min</a:t>
                      </a:r>
                    </a:p>
                  </a:txBody>
                  <a:tcPr marL="35514" marR="35514" marT="35514" marB="35514"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1824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Ecosystem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8001000" cy="4953000"/>
          </a:xfrm>
        </p:spPr>
      </p:pic>
    </p:spTree>
    <p:extLst>
      <p:ext uri="{BB962C8B-B14F-4D97-AF65-F5344CB8AC3E}">
        <p14:creationId xmlns:p14="http://schemas.microsoft.com/office/powerpoint/2010/main" val="338539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Ecosystem</a:t>
            </a:r>
          </a:p>
        </p:txBody>
      </p:sp>
      <p:sp>
        <p:nvSpPr>
          <p:cNvPr id="3" name="Content Placeholder 2"/>
          <p:cNvSpPr>
            <a:spLocks noGrp="1"/>
          </p:cNvSpPr>
          <p:nvPr>
            <p:ph idx="1"/>
          </p:nvPr>
        </p:nvSpPr>
        <p:spPr>
          <a:xfrm>
            <a:off x="457200" y="1447800"/>
            <a:ext cx="8507288" cy="5181600"/>
          </a:xfrm>
        </p:spPr>
        <p:txBody>
          <a:bodyPr>
            <a:normAutofit/>
          </a:bodyPr>
          <a:lstStyle/>
          <a:p>
            <a:r>
              <a:rPr lang="en-US" sz="2400" b="1" dirty="0" err="1"/>
              <a:t>BlinkDB</a:t>
            </a:r>
            <a:endParaRPr lang="en-US" sz="2400" b="1" dirty="0"/>
          </a:p>
          <a:p>
            <a:pPr lvl="1"/>
            <a:r>
              <a:rPr lang="en-US" dirty="0"/>
              <a:t>massively parallel, approximate query engine for running interactive SQL queries on large volumes of data.</a:t>
            </a:r>
          </a:p>
          <a:p>
            <a:r>
              <a:rPr lang="en-US" sz="2400" b="1" dirty="0"/>
              <a:t>Spark SQL</a:t>
            </a:r>
            <a:r>
              <a:rPr lang="en-US" sz="2400" dirty="0"/>
              <a:t> </a:t>
            </a:r>
          </a:p>
          <a:p>
            <a:pPr lvl="1"/>
            <a:r>
              <a:rPr lang="en-US" dirty="0"/>
              <a:t>module for working with structured data.</a:t>
            </a:r>
          </a:p>
          <a:p>
            <a:pPr marL="346075" indent="-288925"/>
            <a:r>
              <a:rPr lang="en-US" sz="2400" b="1" dirty="0"/>
              <a:t>Spark Streaming</a:t>
            </a:r>
            <a:r>
              <a:rPr lang="en-US" sz="2400" dirty="0"/>
              <a:t> </a:t>
            </a:r>
          </a:p>
          <a:p>
            <a:pPr marL="630238" lvl="1" indent="-284163"/>
            <a:r>
              <a:rPr lang="en-US" dirty="0"/>
              <a:t>easy to build scalable fault-tolerant streaming </a:t>
            </a:r>
            <a:r>
              <a:rPr lang="en-US" dirty="0" err="1"/>
              <a:t>applns</a:t>
            </a:r>
            <a:r>
              <a:rPr lang="en-US" dirty="0"/>
              <a:t>.</a:t>
            </a:r>
          </a:p>
          <a:p>
            <a:pPr marL="393700" indent="-336550"/>
            <a:r>
              <a:rPr lang="en-US" sz="2400" b="1" dirty="0" err="1"/>
              <a:t>MLlib</a:t>
            </a:r>
            <a:r>
              <a:rPr lang="en-US" sz="2400" dirty="0"/>
              <a:t> </a:t>
            </a:r>
          </a:p>
          <a:p>
            <a:pPr marL="630238" lvl="1" indent="-284163"/>
            <a:r>
              <a:rPr lang="en-US" dirty="0"/>
              <a:t>scalable machine learning library.</a:t>
            </a:r>
          </a:p>
          <a:p>
            <a:pPr marL="346075" indent="-288925"/>
            <a:r>
              <a:rPr lang="en-US" sz="2400" b="1" dirty="0" err="1"/>
              <a:t>GraphX</a:t>
            </a:r>
            <a:r>
              <a:rPr lang="en-US" sz="2400" dirty="0"/>
              <a:t> </a:t>
            </a:r>
          </a:p>
          <a:p>
            <a:pPr marL="630238" lvl="1" indent="-284163"/>
            <a:r>
              <a:rPr lang="en-US" dirty="0"/>
              <a:t>API for graphs and graph-parallel computation.</a:t>
            </a:r>
          </a:p>
          <a:p>
            <a:endParaRPr lang="en-US" sz="2000" dirty="0"/>
          </a:p>
        </p:txBody>
      </p:sp>
    </p:spTree>
    <p:extLst>
      <p:ext uri="{BB962C8B-B14F-4D97-AF65-F5344CB8AC3E}">
        <p14:creationId xmlns:p14="http://schemas.microsoft.com/office/powerpoint/2010/main" val="197764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Word Count Code</a:t>
            </a:r>
          </a:p>
        </p:txBody>
      </p:sp>
      <p:sp>
        <p:nvSpPr>
          <p:cNvPr id="3" name="Content Placeholder 2"/>
          <p:cNvSpPr>
            <a:spLocks noGrp="1"/>
          </p:cNvSpPr>
          <p:nvPr>
            <p:ph idx="1"/>
          </p:nvPr>
        </p:nvSpPr>
        <p:spPr/>
        <p:txBody>
          <a:bodyPr>
            <a:normAutofit/>
          </a:bodyPr>
          <a:lstStyle/>
          <a:p>
            <a:r>
              <a:rPr lang="en-US" b="1" dirty="0" err="1"/>
              <a:t>Scala</a:t>
            </a:r>
            <a:endParaRPr lang="en-US" b="1" dirty="0"/>
          </a:p>
          <a:p>
            <a:pPr marL="457200" lvl="1" indent="0">
              <a:buNone/>
            </a:pPr>
            <a:r>
              <a:rPr lang="en-US" sz="1700" dirty="0" err="1"/>
              <a:t>val</a:t>
            </a:r>
            <a:r>
              <a:rPr lang="en-US" sz="1700" dirty="0"/>
              <a:t> f = </a:t>
            </a:r>
            <a:r>
              <a:rPr lang="en-US" sz="1700" dirty="0" err="1"/>
              <a:t>sc.textFile</a:t>
            </a:r>
            <a:r>
              <a:rPr lang="en-US" sz="1700" dirty="0"/>
              <a:t>("README.md") </a:t>
            </a:r>
          </a:p>
          <a:p>
            <a:pPr marL="457200" lvl="1" indent="0">
              <a:buNone/>
            </a:pPr>
            <a:r>
              <a:rPr lang="en-US" sz="1700" dirty="0" err="1"/>
              <a:t>val</a:t>
            </a:r>
            <a:r>
              <a:rPr lang="en-US" sz="1700" dirty="0"/>
              <a:t> </a:t>
            </a:r>
            <a:r>
              <a:rPr lang="en-US" sz="1700" dirty="0" err="1"/>
              <a:t>wc</a:t>
            </a:r>
            <a:r>
              <a:rPr lang="en-US" sz="1700" dirty="0"/>
              <a:t> = </a:t>
            </a:r>
            <a:r>
              <a:rPr lang="en-US" sz="1700" dirty="0" err="1"/>
              <a:t>f.flatMap</a:t>
            </a:r>
            <a:r>
              <a:rPr lang="en-US" sz="1700" dirty="0"/>
              <a:t>(l =&gt; </a:t>
            </a:r>
            <a:r>
              <a:rPr lang="en-US" sz="1700" dirty="0" err="1"/>
              <a:t>l.split</a:t>
            </a:r>
            <a:r>
              <a:rPr lang="en-US" sz="1700" dirty="0"/>
              <a:t>(" ")).map(word =&gt; (word, 1)).</a:t>
            </a:r>
            <a:r>
              <a:rPr lang="en-US" sz="1700" dirty="0" err="1"/>
              <a:t>reduceByKey</a:t>
            </a:r>
            <a:r>
              <a:rPr lang="en-US" sz="1700" dirty="0"/>
              <a:t>(_ + _) </a:t>
            </a:r>
          </a:p>
          <a:p>
            <a:pPr marL="457200" lvl="1" indent="0">
              <a:buNone/>
            </a:pPr>
            <a:r>
              <a:rPr lang="en-US" sz="1700" dirty="0" err="1"/>
              <a:t>wc.saveAsTextFile</a:t>
            </a:r>
            <a:r>
              <a:rPr lang="en-US" sz="1700" dirty="0"/>
              <a:t>("</a:t>
            </a:r>
            <a:r>
              <a:rPr lang="en-US" sz="1700" dirty="0" err="1"/>
              <a:t>wc_out</a:t>
            </a:r>
            <a:r>
              <a:rPr lang="en-US" sz="1700" dirty="0"/>
              <a:t>")</a:t>
            </a:r>
          </a:p>
          <a:p>
            <a:pPr marL="457200" lvl="1" indent="0">
              <a:buNone/>
            </a:pPr>
            <a:endParaRPr lang="en-US" sz="1800" dirty="0"/>
          </a:p>
          <a:p>
            <a:pPr marL="457200" lvl="1" indent="0">
              <a:buNone/>
            </a:pPr>
            <a:endParaRPr lang="en-US" sz="1800" dirty="0"/>
          </a:p>
          <a:p>
            <a:pPr marL="457200" lvl="1" indent="0">
              <a:buNone/>
            </a:pPr>
            <a:endParaRPr lang="en-US" sz="1800" dirty="0"/>
          </a:p>
          <a:p>
            <a:endParaRPr lang="en-US" b="1" dirty="0"/>
          </a:p>
          <a:p>
            <a:r>
              <a:rPr lang="en-US" b="1" dirty="0"/>
              <a:t>Python</a:t>
            </a:r>
          </a:p>
          <a:p>
            <a:pPr marL="514350" lvl="1" indent="0">
              <a:buNone/>
            </a:pPr>
            <a:r>
              <a:rPr lang="en-US" sz="1700" dirty="0"/>
              <a:t>from operator import add </a:t>
            </a:r>
          </a:p>
          <a:p>
            <a:pPr marL="514350" lvl="1" indent="0">
              <a:buNone/>
            </a:pPr>
            <a:r>
              <a:rPr lang="en-US" sz="1700" dirty="0"/>
              <a:t>f = </a:t>
            </a:r>
            <a:r>
              <a:rPr lang="en-US" sz="1700" dirty="0" err="1"/>
              <a:t>sc.textFile</a:t>
            </a:r>
            <a:r>
              <a:rPr lang="en-US" sz="1700" dirty="0"/>
              <a:t>("README.md")</a:t>
            </a:r>
          </a:p>
          <a:p>
            <a:pPr marL="514350" lvl="1" indent="0">
              <a:buNone/>
            </a:pPr>
            <a:r>
              <a:rPr lang="en-US" sz="1700" dirty="0" err="1"/>
              <a:t>wc</a:t>
            </a:r>
            <a:r>
              <a:rPr lang="en-US" sz="1700" dirty="0"/>
              <a:t> = </a:t>
            </a:r>
            <a:r>
              <a:rPr lang="en-US" sz="1700" dirty="0" err="1"/>
              <a:t>f.flatMap</a:t>
            </a:r>
            <a:r>
              <a:rPr lang="en-US" sz="1700" dirty="0"/>
              <a:t>(lambda x: </a:t>
            </a:r>
            <a:r>
              <a:rPr lang="en-US" sz="1700" dirty="0" err="1"/>
              <a:t>x.split</a:t>
            </a:r>
            <a:r>
              <a:rPr lang="en-US" sz="1700" dirty="0"/>
              <a:t>(' ')).map(lambda x: (x,1)).</a:t>
            </a:r>
            <a:r>
              <a:rPr lang="en-US" sz="1700" dirty="0" err="1"/>
              <a:t>reduceByKey</a:t>
            </a:r>
            <a:r>
              <a:rPr lang="en-US" sz="1700" dirty="0"/>
              <a:t>(add) </a:t>
            </a:r>
          </a:p>
          <a:p>
            <a:pPr marL="514350" lvl="1" indent="0">
              <a:buNone/>
            </a:pPr>
            <a:r>
              <a:rPr lang="en-US" sz="1700" dirty="0" err="1"/>
              <a:t>wc.saveAsTextFile</a:t>
            </a:r>
            <a:r>
              <a:rPr lang="en-US" sz="1700" dirty="0"/>
              <a:t>("</a:t>
            </a:r>
            <a:r>
              <a:rPr lang="en-US" sz="1700" dirty="0" err="1"/>
              <a:t>wc_out</a:t>
            </a:r>
            <a:r>
              <a:rPr lang="en-US" sz="1700" dirty="0"/>
              <a:t>")</a:t>
            </a:r>
          </a:p>
          <a:p>
            <a:pPr marL="0" indent="0">
              <a:buNone/>
            </a:pPr>
            <a:endParaRPr lang="en-US" dirty="0"/>
          </a:p>
          <a:p>
            <a:endParaRPr lang="en-US" dirty="0"/>
          </a:p>
        </p:txBody>
      </p:sp>
      <p:sp>
        <p:nvSpPr>
          <p:cNvPr id="4" name="Rectangle 3"/>
          <p:cNvSpPr/>
          <p:nvPr/>
        </p:nvSpPr>
        <p:spPr>
          <a:xfrm>
            <a:off x="4876800" y="16002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Path of input file </a:t>
            </a:r>
          </a:p>
        </p:txBody>
      </p:sp>
      <p:sp>
        <p:nvSpPr>
          <p:cNvPr id="5" name="Rectangle 4"/>
          <p:cNvSpPr/>
          <p:nvPr/>
        </p:nvSpPr>
        <p:spPr>
          <a:xfrm>
            <a:off x="914400" y="3429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Path of </a:t>
            </a:r>
            <a:r>
              <a:rPr lang="en-US" sz="1600" dirty="0" err="1"/>
              <a:t>ouput</a:t>
            </a:r>
            <a:r>
              <a:rPr lang="en-US" sz="1600" dirty="0"/>
              <a:t> </a:t>
            </a:r>
          </a:p>
          <a:p>
            <a:pPr algn="ctr"/>
            <a:r>
              <a:rPr lang="en-US" sz="1600" dirty="0"/>
              <a:t>file</a:t>
            </a:r>
          </a:p>
        </p:txBody>
      </p:sp>
      <p:sp>
        <p:nvSpPr>
          <p:cNvPr id="6" name="Rectangle 5"/>
          <p:cNvSpPr/>
          <p:nvPr/>
        </p:nvSpPr>
        <p:spPr>
          <a:xfrm>
            <a:off x="3581400" y="3429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Split  file into words</a:t>
            </a:r>
          </a:p>
        </p:txBody>
      </p:sp>
      <p:sp>
        <p:nvSpPr>
          <p:cNvPr id="7" name="Rectangle 6"/>
          <p:cNvSpPr/>
          <p:nvPr/>
        </p:nvSpPr>
        <p:spPr>
          <a:xfrm>
            <a:off x="5410200" y="3429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Store word (X,1)</a:t>
            </a:r>
          </a:p>
        </p:txBody>
      </p:sp>
      <p:sp>
        <p:nvSpPr>
          <p:cNvPr id="8" name="Rectangle 7"/>
          <p:cNvSpPr/>
          <p:nvPr/>
        </p:nvSpPr>
        <p:spPr>
          <a:xfrm>
            <a:off x="7239000" y="3352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all unique </a:t>
            </a:r>
          </a:p>
          <a:p>
            <a:pPr algn="ctr"/>
            <a:r>
              <a:rPr lang="en-US" sz="1600" dirty="0"/>
              <a:t>Words and count</a:t>
            </a:r>
          </a:p>
        </p:txBody>
      </p:sp>
      <p:cxnSp>
        <p:nvCxnSpPr>
          <p:cNvPr id="9" name="Straight Arrow Connector 8"/>
          <p:cNvCxnSpPr/>
          <p:nvPr/>
        </p:nvCxnSpPr>
        <p:spPr>
          <a:xfrm flipV="1">
            <a:off x="3581400" y="1866900"/>
            <a:ext cx="1295400" cy="857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1752600" y="2743200"/>
            <a:ext cx="1440874"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810000" y="2514600"/>
            <a:ext cx="6096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791200" y="2514600"/>
            <a:ext cx="4572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7962900" y="2514600"/>
            <a:ext cx="1905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5918791"/>
            <a:ext cx="2273875" cy="833247"/>
          </a:xfrm>
          <a:prstGeom prst="rect">
            <a:avLst/>
          </a:prstGeom>
        </p:spPr>
      </p:pic>
    </p:spTree>
    <p:extLst>
      <p:ext uri="{BB962C8B-B14F-4D97-AF65-F5344CB8AC3E}">
        <p14:creationId xmlns:p14="http://schemas.microsoft.com/office/powerpoint/2010/main" val="304565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a:extLst>
              <a:ext uri="{FF2B5EF4-FFF2-40B4-BE49-F238E27FC236}">
                <a16:creationId xmlns:a16="http://schemas.microsoft.com/office/drawing/2014/main" xmlns="" id="{79452258-F5EE-4415-B43A-413AD7425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81" y="5833801"/>
            <a:ext cx="2861280" cy="959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2" name="Picture 2">
            <a:extLst>
              <a:ext uri="{FF2B5EF4-FFF2-40B4-BE49-F238E27FC236}">
                <a16:creationId xmlns:a16="http://schemas.microsoft.com/office/drawing/2014/main" xmlns="" id="{C46522AE-9807-469D-BDD5-32EA8F8FE6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361" y="5420521"/>
            <a:ext cx="3147840" cy="133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3" name="Picture 3">
            <a:extLst>
              <a:ext uri="{FF2B5EF4-FFF2-40B4-BE49-F238E27FC236}">
                <a16:creationId xmlns:a16="http://schemas.microsoft.com/office/drawing/2014/main" xmlns="" id="{4B90F538-216B-4E1D-8C21-DFD604A404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41" y="5756041"/>
            <a:ext cx="2952000" cy="1036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4" name="Picture 4">
            <a:extLst>
              <a:ext uri="{FF2B5EF4-FFF2-40B4-BE49-F238E27FC236}">
                <a16:creationId xmlns:a16="http://schemas.microsoft.com/office/drawing/2014/main" xmlns="" id="{0D63C44E-F158-404C-9943-E81E0DB5C0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87" t="4047"/>
          <a:stretch/>
        </p:blipFill>
        <p:spPr bwMode="auto">
          <a:xfrm>
            <a:off x="251519" y="1418761"/>
            <a:ext cx="8565601" cy="4199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5" name="Rectangle 5">
            <a:extLst>
              <a:ext uri="{FF2B5EF4-FFF2-40B4-BE49-F238E27FC236}">
                <a16:creationId xmlns:a16="http://schemas.microsoft.com/office/drawing/2014/main" xmlns="" id="{F7800D65-EFF0-4CC2-93FC-15AFF0050846}"/>
              </a:ext>
            </a:extLst>
          </p:cNvPr>
          <p:cNvSpPr>
            <a:spLocks noGrp="1" noChangeArrowheads="1"/>
          </p:cNvSpPr>
          <p:nvPr>
            <p:ph type="title"/>
          </p:nvPr>
        </p:nvSpPr>
        <p:spPr>
          <a:xfrm>
            <a:off x="457921" y="273961"/>
            <a:ext cx="8228160" cy="1144800"/>
          </a:xfrm>
          <a:ln/>
        </p:spPr>
        <p:txBody>
          <a:bodyPr vert="horz" lIns="91440" tIns="38860" rIns="91440" bIns="45720" rtlCol="0" anchor="ctr">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150520" algn="l"/>
              </a:tabLst>
            </a:pPr>
            <a:r>
              <a:rPr lang="en-IN" altLang="en-US" sz="4354" dirty="0"/>
              <a:t>Example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800600"/>
            <a:ext cx="8077200" cy="2057400"/>
          </a:xfrm>
          <a:prstGeom prst="rect">
            <a:avLst/>
          </a:prstGeom>
        </p:spPr>
      </p:pic>
      <p:sp>
        <p:nvSpPr>
          <p:cNvPr id="2" name="Title 1"/>
          <p:cNvSpPr>
            <a:spLocks noGrp="1"/>
          </p:cNvSpPr>
          <p:nvPr>
            <p:ph type="title"/>
          </p:nvPr>
        </p:nvSpPr>
        <p:spPr/>
        <p:txBody>
          <a:bodyPr/>
          <a:lstStyle/>
          <a:p>
            <a:r>
              <a:rPr lang="en-US" dirty="0"/>
              <a:t>Apache Spark Essentials</a:t>
            </a:r>
          </a:p>
        </p:txBody>
      </p:sp>
      <p:sp>
        <p:nvSpPr>
          <p:cNvPr id="3" name="Content Placeholder 2"/>
          <p:cNvSpPr>
            <a:spLocks noGrp="1"/>
          </p:cNvSpPr>
          <p:nvPr>
            <p:ph idx="1"/>
          </p:nvPr>
        </p:nvSpPr>
        <p:spPr>
          <a:xfrm>
            <a:off x="457200" y="1484784"/>
            <a:ext cx="8229600" cy="5144616"/>
          </a:xfrm>
        </p:spPr>
        <p:txBody>
          <a:bodyPr>
            <a:normAutofit/>
          </a:bodyPr>
          <a:lstStyle/>
          <a:p>
            <a:r>
              <a:rPr lang="en-US" sz="2400" dirty="0"/>
              <a:t>Spark Context</a:t>
            </a:r>
          </a:p>
          <a:p>
            <a:pPr lvl="1"/>
            <a:r>
              <a:rPr lang="en-US" sz="2000" dirty="0"/>
              <a:t>Initially every spark program creates a Spark Context. Which tells spark how to access a cluster</a:t>
            </a:r>
          </a:p>
          <a:p>
            <a:pPr marL="514350" indent="-457200"/>
            <a:r>
              <a:rPr lang="en-US" sz="2400" dirty="0"/>
              <a:t>Clusters </a:t>
            </a:r>
          </a:p>
          <a:p>
            <a:pPr marL="971550" lvl="1" indent="-514350">
              <a:buFont typeface="+mj-lt"/>
              <a:buAutoNum type="arabicPeriod"/>
            </a:pPr>
            <a:r>
              <a:rPr lang="en-US" sz="2000" dirty="0"/>
              <a:t>master connects to a cluster manager to allocate resources across applications</a:t>
            </a:r>
          </a:p>
          <a:p>
            <a:pPr marL="971550" lvl="1" indent="-514350">
              <a:buFont typeface="+mj-lt"/>
              <a:buAutoNum type="arabicPeriod"/>
            </a:pPr>
            <a:r>
              <a:rPr lang="en-US" sz="2000" dirty="0"/>
              <a:t>acquires executors on cluster nodes – processes run compute tasks, cache data </a:t>
            </a:r>
          </a:p>
          <a:p>
            <a:pPr marL="971550" lvl="1" indent="-514350">
              <a:buFont typeface="+mj-lt"/>
              <a:buAutoNum type="arabicPeriod"/>
            </a:pPr>
            <a:r>
              <a:rPr lang="en-US" sz="2000" dirty="0"/>
              <a:t>sends app code to the executors </a:t>
            </a:r>
          </a:p>
          <a:p>
            <a:pPr marL="971550" lvl="1" indent="-514350">
              <a:buFont typeface="+mj-lt"/>
              <a:buAutoNum type="arabicPeriod"/>
            </a:pPr>
            <a:r>
              <a:rPr lang="en-US" sz="2000" dirty="0"/>
              <a:t>sends tasks for the executors to run</a:t>
            </a:r>
          </a:p>
          <a:p>
            <a:endParaRPr lang="en-US" dirty="0"/>
          </a:p>
        </p:txBody>
      </p:sp>
    </p:spTree>
    <p:extLst>
      <p:ext uri="{BB962C8B-B14F-4D97-AF65-F5344CB8AC3E}">
        <p14:creationId xmlns:p14="http://schemas.microsoft.com/office/powerpoint/2010/main" val="76171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Spark </a:t>
            </a:r>
          </a:p>
        </p:txBody>
      </p:sp>
      <p:pic>
        <p:nvPicPr>
          <p:cNvPr id="8" name="Picture 7">
            <a:extLst>
              <a:ext uri="{FF2B5EF4-FFF2-40B4-BE49-F238E27FC236}">
                <a16:creationId xmlns:a16="http://schemas.microsoft.com/office/drawing/2014/main" xmlns="" id="{B0D5497A-4EDF-4E87-9028-26A2E9EBCAE2}"/>
              </a:ext>
            </a:extLst>
          </p:cNvPr>
          <p:cNvPicPr>
            <a:picLocks noChangeAspect="1"/>
          </p:cNvPicPr>
          <p:nvPr/>
        </p:nvPicPr>
        <p:blipFill>
          <a:blip r:embed="rId2"/>
          <a:stretch>
            <a:fillRect/>
          </a:stretch>
        </p:blipFill>
        <p:spPr>
          <a:xfrm>
            <a:off x="251520" y="1484784"/>
            <a:ext cx="8568952" cy="5230213"/>
          </a:xfrm>
          <a:prstGeom prst="rect">
            <a:avLst/>
          </a:prstGeom>
        </p:spPr>
      </p:pic>
    </p:spTree>
    <p:extLst>
      <p:ext uri="{BB962C8B-B14F-4D97-AF65-F5344CB8AC3E}">
        <p14:creationId xmlns:p14="http://schemas.microsoft.com/office/powerpoint/2010/main" val="2529920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Essentials</a:t>
            </a:r>
          </a:p>
        </p:txBody>
      </p:sp>
      <p:sp>
        <p:nvSpPr>
          <p:cNvPr id="3" name="Content Placeholder 2"/>
          <p:cNvSpPr>
            <a:spLocks noGrp="1"/>
          </p:cNvSpPr>
          <p:nvPr>
            <p:ph idx="1"/>
          </p:nvPr>
        </p:nvSpPr>
        <p:spPr/>
        <p:txBody>
          <a:bodyPr>
            <a:normAutofit/>
          </a:bodyPr>
          <a:lstStyle/>
          <a:p>
            <a:r>
              <a:rPr lang="en-US" sz="2400" b="1" dirty="0"/>
              <a:t>Resilient Data Distribution</a:t>
            </a:r>
          </a:p>
          <a:p>
            <a:pPr lvl="1"/>
            <a:r>
              <a:rPr lang="en-US" dirty="0"/>
              <a:t>Primary abstraction in Spark</a:t>
            </a:r>
          </a:p>
          <a:p>
            <a:pPr lvl="1"/>
            <a:r>
              <a:rPr lang="en-US" dirty="0"/>
              <a:t>a fault-tolerant collection of elements that can be operated on in parallel</a:t>
            </a:r>
          </a:p>
          <a:p>
            <a:pPr lvl="1"/>
            <a:endParaRPr lang="en-US" dirty="0"/>
          </a:p>
          <a:p>
            <a:pPr marL="514350" indent="-457200"/>
            <a:r>
              <a:rPr lang="en-US" sz="2400" dirty="0"/>
              <a:t>RDD can be computed by two ways</a:t>
            </a:r>
          </a:p>
          <a:p>
            <a:pPr marL="914400" lvl="1" indent="-457200"/>
            <a:r>
              <a:rPr lang="en-US" b="1" dirty="0"/>
              <a:t>Spark Standalone mode: </a:t>
            </a:r>
          </a:p>
          <a:p>
            <a:pPr marL="1314450" lvl="2" indent="-457200"/>
            <a:r>
              <a:rPr lang="en-US" sz="2400" dirty="0"/>
              <a:t> parallelized collections – take an existing Scala collection and run functions on it in parallel.</a:t>
            </a:r>
          </a:p>
          <a:p>
            <a:pPr marL="914400" lvl="1" indent="-457200"/>
            <a:r>
              <a:rPr lang="en-US" b="1" dirty="0"/>
              <a:t>Spark using Hadoop HDFS:</a:t>
            </a:r>
          </a:p>
          <a:p>
            <a:pPr marL="1314450" lvl="2" indent="-457200"/>
            <a:r>
              <a:rPr lang="en-US" sz="2400" dirty="0"/>
              <a:t>run functions on each record of a file in </a:t>
            </a:r>
            <a:r>
              <a:rPr lang="en-US" sz="2400" dirty="0" err="1"/>
              <a:t>Hadoop</a:t>
            </a:r>
            <a:r>
              <a:rPr lang="en-US" sz="2400" dirty="0"/>
              <a:t> distributed file system</a:t>
            </a:r>
          </a:p>
          <a:p>
            <a:pPr marL="0" indent="0">
              <a:buNone/>
            </a:pPr>
            <a:endParaRPr lang="en-US" sz="2000" dirty="0"/>
          </a:p>
        </p:txBody>
      </p:sp>
    </p:spTree>
    <p:extLst>
      <p:ext uri="{BB962C8B-B14F-4D97-AF65-F5344CB8AC3E}">
        <p14:creationId xmlns:p14="http://schemas.microsoft.com/office/powerpoint/2010/main" val="315783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Working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7924800" cy="4800600"/>
          </a:xfrm>
        </p:spPr>
      </p:pic>
    </p:spTree>
    <p:extLst>
      <p:ext uri="{BB962C8B-B14F-4D97-AF65-F5344CB8AC3E}">
        <p14:creationId xmlns:p14="http://schemas.microsoft.com/office/powerpoint/2010/main" val="20731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Working</a:t>
            </a:r>
          </a:p>
        </p:txBody>
      </p:sp>
      <p:sp>
        <p:nvSpPr>
          <p:cNvPr id="3" name="Content Placeholder 2"/>
          <p:cNvSpPr>
            <a:spLocks noGrp="1"/>
          </p:cNvSpPr>
          <p:nvPr>
            <p:ph idx="1"/>
          </p:nvPr>
        </p:nvSpPr>
        <p:spPr/>
        <p:txBody>
          <a:bodyPr>
            <a:normAutofit/>
          </a:bodyPr>
          <a:lstStyle/>
          <a:p>
            <a:r>
              <a:rPr lang="en-US" sz="2000" dirty="0"/>
              <a:t>Two types of operation on RDD</a:t>
            </a:r>
          </a:p>
          <a:p>
            <a:pPr lvl="1"/>
            <a:r>
              <a:rPr lang="en-US" sz="2000" dirty="0"/>
              <a:t>Transformation</a:t>
            </a:r>
          </a:p>
          <a:p>
            <a:pPr lvl="2"/>
            <a:r>
              <a:rPr lang="en-US" dirty="0"/>
              <a:t>Function similar to map or filter.</a:t>
            </a:r>
          </a:p>
          <a:p>
            <a:pPr lvl="2"/>
            <a:r>
              <a:rPr lang="en-US" dirty="0"/>
              <a:t>Create a new dataset from existing one.</a:t>
            </a:r>
          </a:p>
          <a:p>
            <a:pPr lvl="2"/>
            <a:r>
              <a:rPr lang="en-US" dirty="0"/>
              <a:t>Performs lazy evaluations.</a:t>
            </a:r>
          </a:p>
          <a:p>
            <a:pPr marL="548640" lvl="2" indent="0">
              <a:buNone/>
            </a:pPr>
            <a:endParaRPr lang="en-US" dirty="0"/>
          </a:p>
          <a:p>
            <a:pPr lvl="1"/>
            <a:r>
              <a:rPr lang="en-US" sz="2000" dirty="0"/>
              <a:t>Action.</a:t>
            </a:r>
          </a:p>
          <a:p>
            <a:pPr lvl="2"/>
            <a:r>
              <a:rPr lang="en-US" dirty="0"/>
              <a:t>It performs the actual operation such as count () function in word count and write back the results to storage.</a:t>
            </a:r>
          </a:p>
          <a:p>
            <a:pPr lvl="2"/>
            <a:r>
              <a:rPr lang="en-US" dirty="0"/>
              <a:t>Spark can persist (or cache) a dataset in memory across operations.</a:t>
            </a:r>
          </a:p>
          <a:p>
            <a:pPr lvl="2"/>
            <a:r>
              <a:rPr lang="en-US" dirty="0"/>
              <a:t>Each node stores in memory any slices of it that it computes and reuses them in other actions.</a:t>
            </a:r>
          </a:p>
          <a:p>
            <a:pPr lvl="3"/>
            <a:r>
              <a:rPr lang="en-US" sz="2000" dirty="0"/>
              <a:t>often making future actions more than 10x faster </a:t>
            </a:r>
          </a:p>
          <a:p>
            <a:pPr marL="0" indent="0">
              <a:buNone/>
            </a:pPr>
            <a:endParaRPr lang="en-US" sz="2000" dirty="0"/>
          </a:p>
        </p:txBody>
      </p:sp>
    </p:spTree>
    <p:extLst>
      <p:ext uri="{BB962C8B-B14F-4D97-AF65-F5344CB8AC3E}">
        <p14:creationId xmlns:p14="http://schemas.microsoft.com/office/powerpoint/2010/main" val="4026763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1993-DB9D-4E37-B9E1-4785F85FD3B3}"/>
              </a:ext>
            </a:extLst>
          </p:cNvPr>
          <p:cNvSpPr>
            <a:spLocks noGrp="1"/>
          </p:cNvSpPr>
          <p:nvPr>
            <p:ph type="title"/>
          </p:nvPr>
        </p:nvSpPr>
        <p:spPr>
          <a:xfrm>
            <a:off x="457200" y="404664"/>
            <a:ext cx="8229600" cy="838200"/>
          </a:xfrm>
        </p:spPr>
        <p:txBody>
          <a:bodyPr/>
          <a:lstStyle/>
          <a:p>
            <a:r>
              <a:rPr lang="en-US" dirty="0"/>
              <a:t>Transformations and Actions </a:t>
            </a:r>
            <a:endParaRPr lang="en-IN" dirty="0"/>
          </a:p>
        </p:txBody>
      </p:sp>
      <p:pic>
        <p:nvPicPr>
          <p:cNvPr id="4" name="Content Placeholder 3">
            <a:extLst>
              <a:ext uri="{FF2B5EF4-FFF2-40B4-BE49-F238E27FC236}">
                <a16:creationId xmlns:a16="http://schemas.microsoft.com/office/drawing/2014/main" xmlns="" id="{805F08CA-B049-4919-BFCC-FD447188EF57}"/>
              </a:ext>
            </a:extLst>
          </p:cNvPr>
          <p:cNvPicPr>
            <a:picLocks noGrp="1" noChangeAspect="1"/>
          </p:cNvPicPr>
          <p:nvPr>
            <p:ph idx="1"/>
          </p:nvPr>
        </p:nvPicPr>
        <p:blipFill>
          <a:blip r:embed="rId2"/>
          <a:stretch>
            <a:fillRect/>
          </a:stretch>
        </p:blipFill>
        <p:spPr>
          <a:xfrm>
            <a:off x="14514" y="1988840"/>
            <a:ext cx="9052434" cy="3960440"/>
          </a:xfrm>
          <a:prstGeom prst="rect">
            <a:avLst/>
          </a:prstGeom>
        </p:spPr>
      </p:pic>
    </p:spTree>
    <p:extLst>
      <p:ext uri="{BB962C8B-B14F-4D97-AF65-F5344CB8AC3E}">
        <p14:creationId xmlns:p14="http://schemas.microsoft.com/office/powerpoint/2010/main" val="198463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A543D-029D-43A8-B96C-A12B5DCA7A64}"/>
              </a:ext>
            </a:extLst>
          </p:cNvPr>
          <p:cNvSpPr>
            <a:spLocks noGrp="1"/>
          </p:cNvSpPr>
          <p:nvPr>
            <p:ph type="title"/>
          </p:nvPr>
        </p:nvSpPr>
        <p:spPr/>
        <p:txBody>
          <a:bodyPr/>
          <a:lstStyle/>
          <a:p>
            <a:r>
              <a:rPr lang="en-IN" dirty="0"/>
              <a:t>Spark vs </a:t>
            </a:r>
            <a:r>
              <a:rPr lang="en-IN" dirty="0" err="1"/>
              <a:t>Mapreduce</a:t>
            </a:r>
            <a:endParaRPr lang="en-IN" dirty="0"/>
          </a:p>
        </p:txBody>
      </p:sp>
      <p:graphicFrame>
        <p:nvGraphicFramePr>
          <p:cNvPr id="5" name="Content Placeholder 4">
            <a:extLst>
              <a:ext uri="{FF2B5EF4-FFF2-40B4-BE49-F238E27FC236}">
                <a16:creationId xmlns:a16="http://schemas.microsoft.com/office/drawing/2014/main" xmlns="" id="{5B1E2D8A-6C04-40D3-9BB4-C6A57D28EDA2}"/>
              </a:ext>
            </a:extLst>
          </p:cNvPr>
          <p:cNvGraphicFramePr>
            <a:graphicFrameLocks noGrp="1"/>
          </p:cNvGraphicFramePr>
          <p:nvPr>
            <p:ph idx="1"/>
            <p:extLst>
              <p:ext uri="{D42A27DB-BD31-4B8C-83A1-F6EECF244321}">
                <p14:modId xmlns:p14="http://schemas.microsoft.com/office/powerpoint/2010/main" val="1800069326"/>
              </p:ext>
            </p:extLst>
          </p:nvPr>
        </p:nvGraphicFramePr>
        <p:xfrm>
          <a:off x="230832" y="1556792"/>
          <a:ext cx="8805664" cy="4521200"/>
        </p:xfrm>
        <a:graphic>
          <a:graphicData uri="http://schemas.openxmlformats.org/drawingml/2006/table">
            <a:tbl>
              <a:tblPr firstRow="1" bandRow="1">
                <a:tableStyleId>{5C22544A-7EE6-4342-B048-85BDC9FD1C3A}</a:tableStyleId>
              </a:tblPr>
              <a:tblGrid>
                <a:gridCol w="1748880">
                  <a:extLst>
                    <a:ext uri="{9D8B030D-6E8A-4147-A177-3AD203B41FA5}">
                      <a16:colId xmlns:a16="http://schemas.microsoft.com/office/drawing/2014/main" xmlns="" val="3870509242"/>
                    </a:ext>
                  </a:extLst>
                </a:gridCol>
                <a:gridCol w="3437894">
                  <a:extLst>
                    <a:ext uri="{9D8B030D-6E8A-4147-A177-3AD203B41FA5}">
                      <a16:colId xmlns:a16="http://schemas.microsoft.com/office/drawing/2014/main" xmlns="" val="1793889362"/>
                    </a:ext>
                  </a:extLst>
                </a:gridCol>
                <a:gridCol w="3618890">
                  <a:extLst>
                    <a:ext uri="{9D8B030D-6E8A-4147-A177-3AD203B41FA5}">
                      <a16:colId xmlns:a16="http://schemas.microsoft.com/office/drawing/2014/main" xmlns="" val="3719251691"/>
                    </a:ext>
                  </a:extLst>
                </a:gridCol>
              </a:tblGrid>
              <a:tr h="370840">
                <a:tc>
                  <a:txBody>
                    <a:bodyPr/>
                    <a:lstStyle/>
                    <a:p>
                      <a:pPr algn="ctr"/>
                      <a:r>
                        <a:rPr lang="en-IN" dirty="0"/>
                        <a:t>Features</a:t>
                      </a:r>
                    </a:p>
                  </a:txBody>
                  <a:tcPr/>
                </a:tc>
                <a:tc>
                  <a:txBody>
                    <a:bodyPr/>
                    <a:lstStyle/>
                    <a:p>
                      <a:pPr algn="ctr"/>
                      <a:r>
                        <a:rPr lang="en-IN" dirty="0"/>
                        <a:t>Spark</a:t>
                      </a:r>
                    </a:p>
                  </a:txBody>
                  <a:tcPr/>
                </a:tc>
                <a:tc>
                  <a:txBody>
                    <a:bodyPr/>
                    <a:lstStyle/>
                    <a:p>
                      <a:pPr algn="ctr"/>
                      <a:r>
                        <a:rPr lang="en-IN" dirty="0" err="1"/>
                        <a:t>Mapreduce</a:t>
                      </a:r>
                      <a:endParaRPr lang="en-IN" dirty="0"/>
                    </a:p>
                  </a:txBody>
                  <a:tcPr/>
                </a:tc>
                <a:extLst>
                  <a:ext uri="{0D108BD9-81ED-4DB2-BD59-A6C34878D82A}">
                    <a16:rowId xmlns:a16="http://schemas.microsoft.com/office/drawing/2014/main" xmlns="" val="1212784134"/>
                  </a:ext>
                </a:extLst>
              </a:tr>
              <a:tr h="370840">
                <a:tc>
                  <a:txBody>
                    <a:bodyPr/>
                    <a:lstStyle/>
                    <a:p>
                      <a:r>
                        <a:rPr lang="en-IN" sz="1600" b="1" dirty="0"/>
                        <a:t>Speed</a:t>
                      </a:r>
                    </a:p>
                  </a:txBody>
                  <a:tcPr/>
                </a:tc>
                <a:tc>
                  <a:txBody>
                    <a:bodyPr/>
                    <a:lstStyle/>
                    <a:p>
                      <a:r>
                        <a:rPr lang="en-US" sz="1200" b="0" i="0" kern="1200" dirty="0">
                          <a:solidFill>
                            <a:schemeClr val="dk1"/>
                          </a:solidFill>
                          <a:effectLst/>
                          <a:latin typeface="+mn-lt"/>
                          <a:ea typeface="+mn-ea"/>
                          <a:cs typeface="+mn-cs"/>
                        </a:rPr>
                        <a:t>100x faster in memory and 10x faster on disk than </a:t>
                      </a:r>
                      <a:r>
                        <a:rPr lang="en-US" sz="1200" b="0" i="0" kern="1200" dirty="0" err="1">
                          <a:solidFill>
                            <a:schemeClr val="dk1"/>
                          </a:solidFill>
                          <a:effectLst/>
                          <a:latin typeface="+mn-lt"/>
                          <a:ea typeface="+mn-ea"/>
                          <a:cs typeface="+mn-cs"/>
                        </a:rPr>
                        <a:t>Mapreduce</a:t>
                      </a:r>
                      <a:endParaRPr lang="en-IN" sz="1200" dirty="0"/>
                    </a:p>
                  </a:txBody>
                  <a:tcPr/>
                </a:tc>
                <a:tc>
                  <a:txBody>
                    <a:bodyPr/>
                    <a:lstStyle/>
                    <a:p>
                      <a:r>
                        <a:rPr lang="en-US" sz="1200" b="0" i="0" kern="1200" dirty="0">
                          <a:solidFill>
                            <a:schemeClr val="dk1"/>
                          </a:solidFill>
                          <a:effectLst/>
                          <a:latin typeface="+mn-lt"/>
                          <a:ea typeface="+mn-ea"/>
                          <a:cs typeface="+mn-cs"/>
                        </a:rPr>
                        <a:t>reads and writes from disk, as a result, it slows down the processing speed</a:t>
                      </a:r>
                      <a:endParaRPr lang="en-IN" sz="1200" dirty="0"/>
                    </a:p>
                  </a:txBody>
                  <a:tcPr/>
                </a:tc>
                <a:extLst>
                  <a:ext uri="{0D108BD9-81ED-4DB2-BD59-A6C34878D82A}">
                    <a16:rowId xmlns:a16="http://schemas.microsoft.com/office/drawing/2014/main" xmlns="" val="2200307498"/>
                  </a:ext>
                </a:extLst>
              </a:tr>
              <a:tr h="370840">
                <a:tc>
                  <a:txBody>
                    <a:bodyPr/>
                    <a:lstStyle/>
                    <a:p>
                      <a:r>
                        <a:rPr lang="en-IN" sz="1600" b="1" dirty="0"/>
                        <a:t>Difficulty</a:t>
                      </a:r>
                    </a:p>
                  </a:txBody>
                  <a:tcPr/>
                </a:tc>
                <a:tc>
                  <a:txBody>
                    <a:bodyPr/>
                    <a:lstStyle/>
                    <a:p>
                      <a:r>
                        <a:rPr lang="en-US" sz="1200" b="0" i="0" kern="1200" dirty="0">
                          <a:solidFill>
                            <a:schemeClr val="dk1"/>
                          </a:solidFill>
                          <a:effectLst/>
                          <a:latin typeface="+mn-lt"/>
                          <a:ea typeface="+mn-ea"/>
                          <a:cs typeface="+mn-cs"/>
                        </a:rPr>
                        <a:t>easy to program as it has tons of high-level operators with </a:t>
                      </a:r>
                      <a:r>
                        <a:rPr lang="en-US" sz="1200" b="1" i="0" u="none" strike="noStrike" kern="1200" dirty="0">
                          <a:solidFill>
                            <a:schemeClr val="dk1"/>
                          </a:solidFill>
                          <a:effectLst/>
                          <a:latin typeface="+mn-lt"/>
                          <a:ea typeface="+mn-ea"/>
                          <a:cs typeface="+mn-cs"/>
                        </a:rPr>
                        <a:t>RDD</a:t>
                      </a:r>
                      <a:endParaRPr lang="en-IN" sz="1200" dirty="0"/>
                    </a:p>
                  </a:txBody>
                  <a:tcPr/>
                </a:tc>
                <a:tc>
                  <a:txBody>
                    <a:bodyPr/>
                    <a:lstStyle/>
                    <a:p>
                      <a:r>
                        <a:rPr lang="en-US" sz="1200" b="0" i="0" kern="1200" dirty="0">
                          <a:solidFill>
                            <a:schemeClr val="dk1"/>
                          </a:solidFill>
                          <a:effectLst/>
                          <a:latin typeface="+mn-lt"/>
                          <a:ea typeface="+mn-ea"/>
                          <a:cs typeface="+mn-cs"/>
                        </a:rPr>
                        <a:t>developers need to hand code each and every operation which makes it very difficult to work</a:t>
                      </a:r>
                      <a:endParaRPr lang="en-IN" sz="1200" dirty="0"/>
                    </a:p>
                  </a:txBody>
                  <a:tcPr/>
                </a:tc>
                <a:extLst>
                  <a:ext uri="{0D108BD9-81ED-4DB2-BD59-A6C34878D82A}">
                    <a16:rowId xmlns:a16="http://schemas.microsoft.com/office/drawing/2014/main" xmlns="" val="3747446319"/>
                  </a:ext>
                </a:extLst>
              </a:tr>
              <a:tr h="370840">
                <a:tc>
                  <a:txBody>
                    <a:bodyPr/>
                    <a:lstStyle/>
                    <a:p>
                      <a:r>
                        <a:rPr lang="en-IN" sz="1600" b="1" dirty="0"/>
                        <a:t>Easy to Manage</a:t>
                      </a:r>
                    </a:p>
                  </a:txBody>
                  <a:tcPr/>
                </a:tc>
                <a:tc>
                  <a:txBody>
                    <a:bodyPr/>
                    <a:lstStyle/>
                    <a:p>
                      <a:r>
                        <a:rPr lang="en-US" sz="1200" b="0" i="0" kern="1200" dirty="0">
                          <a:solidFill>
                            <a:schemeClr val="dk1"/>
                          </a:solidFill>
                          <a:effectLst/>
                          <a:latin typeface="+mn-lt"/>
                          <a:ea typeface="+mn-ea"/>
                          <a:cs typeface="+mn-cs"/>
                        </a:rPr>
                        <a:t>Spark is capable of performing batch, interactive and Machine Learning and Streaming all in the same cluster. As a result makes it a complete </a:t>
                      </a:r>
                      <a:r>
                        <a:rPr lang="en-US" sz="1200" b="0" i="0" u="none" strike="noStrike" kern="1200" dirty="0">
                          <a:solidFill>
                            <a:schemeClr val="dk1"/>
                          </a:solidFill>
                          <a:effectLst/>
                          <a:latin typeface="+mn-lt"/>
                          <a:ea typeface="+mn-ea"/>
                          <a:cs typeface="+mn-cs"/>
                        </a:rPr>
                        <a:t>data analytics</a:t>
                      </a:r>
                      <a:r>
                        <a:rPr lang="en-US" sz="1200" b="0" i="0" kern="1200" dirty="0">
                          <a:solidFill>
                            <a:schemeClr val="dk1"/>
                          </a:solidFill>
                          <a:effectLst/>
                          <a:latin typeface="+mn-lt"/>
                          <a:ea typeface="+mn-ea"/>
                          <a:cs typeface="+mn-cs"/>
                        </a:rPr>
                        <a:t> engine. So no need to manage different component for each need. </a:t>
                      </a:r>
                      <a:endParaRPr lang="en-IN" sz="1200" dirty="0"/>
                    </a:p>
                  </a:txBody>
                  <a:tcPr/>
                </a:tc>
                <a:tc>
                  <a:txBody>
                    <a:bodyPr/>
                    <a:lstStyle/>
                    <a:p>
                      <a:r>
                        <a:rPr lang="en-US" sz="1200" b="0" i="0" kern="1200" dirty="0">
                          <a:solidFill>
                            <a:schemeClr val="dk1"/>
                          </a:solidFill>
                          <a:effectLst/>
                          <a:latin typeface="+mn-lt"/>
                          <a:ea typeface="+mn-ea"/>
                          <a:cs typeface="+mn-cs"/>
                        </a:rPr>
                        <a:t>As MapReduce only provides the batch engine. Hence, we are dependent on different engines. For example- Storm, </a:t>
                      </a:r>
                      <a:r>
                        <a:rPr lang="en-US" sz="1200" b="0" i="0" kern="1200" dirty="0" err="1">
                          <a:solidFill>
                            <a:schemeClr val="dk1"/>
                          </a:solidFill>
                          <a:effectLst/>
                          <a:latin typeface="+mn-lt"/>
                          <a:ea typeface="+mn-ea"/>
                          <a:cs typeface="+mn-cs"/>
                        </a:rPr>
                        <a:t>Giraph</a:t>
                      </a:r>
                      <a:r>
                        <a:rPr lang="en-US" sz="1200" b="0" i="0" kern="1200" dirty="0">
                          <a:solidFill>
                            <a:schemeClr val="dk1"/>
                          </a:solidFill>
                          <a:effectLst/>
                          <a:latin typeface="+mn-lt"/>
                          <a:ea typeface="+mn-ea"/>
                          <a:cs typeface="+mn-cs"/>
                        </a:rPr>
                        <a:t>, Impala, etc. for other requirements. So, it is very difficult to manage many components.</a:t>
                      </a:r>
                    </a:p>
                    <a:p>
                      <a:endParaRPr lang="en-IN" sz="1200" dirty="0"/>
                    </a:p>
                  </a:txBody>
                  <a:tcPr/>
                </a:tc>
                <a:extLst>
                  <a:ext uri="{0D108BD9-81ED-4DB2-BD59-A6C34878D82A}">
                    <a16:rowId xmlns:a16="http://schemas.microsoft.com/office/drawing/2014/main" xmlns="" val="3863260428"/>
                  </a:ext>
                </a:extLst>
              </a:tr>
              <a:tr h="370840">
                <a:tc>
                  <a:txBody>
                    <a:bodyPr/>
                    <a:lstStyle/>
                    <a:p>
                      <a:r>
                        <a:rPr lang="en-IN" sz="1600" b="1" dirty="0"/>
                        <a:t>Real-time Analysis</a:t>
                      </a:r>
                    </a:p>
                  </a:txBody>
                  <a:tcPr/>
                </a:tc>
                <a:tc>
                  <a:txBody>
                    <a:bodyPr/>
                    <a:lstStyle/>
                    <a:p>
                      <a:r>
                        <a:rPr lang="en-US" sz="1200" b="0" i="0" kern="1200" dirty="0">
                          <a:solidFill>
                            <a:schemeClr val="dk1"/>
                          </a:solidFill>
                          <a:effectLst/>
                          <a:latin typeface="+mn-lt"/>
                          <a:ea typeface="+mn-ea"/>
                          <a:cs typeface="+mn-cs"/>
                        </a:rPr>
                        <a:t>can process real time data i.e. data coming from the real-time event streams at the rate of millions of events per second, </a:t>
                      </a:r>
                      <a:endParaRPr lang="en-IN" sz="1200" dirty="0"/>
                    </a:p>
                  </a:txBody>
                  <a:tcPr/>
                </a:tc>
                <a:tc>
                  <a:txBody>
                    <a:bodyPr/>
                    <a:lstStyle/>
                    <a:p>
                      <a:r>
                        <a:rPr lang="en-US" sz="1200" b="0" i="0" kern="1200" dirty="0">
                          <a:solidFill>
                            <a:schemeClr val="dk1"/>
                          </a:solidFill>
                          <a:effectLst/>
                          <a:latin typeface="+mn-lt"/>
                          <a:ea typeface="+mn-ea"/>
                          <a:cs typeface="+mn-cs"/>
                        </a:rPr>
                        <a:t>MapReduce fails when it comes to real-time data processing as it was designed to perform batch processing on voluminous amounts of data.</a:t>
                      </a:r>
                      <a:endParaRPr lang="en-IN" sz="1200" dirty="0"/>
                    </a:p>
                  </a:txBody>
                  <a:tcPr/>
                </a:tc>
                <a:extLst>
                  <a:ext uri="{0D108BD9-81ED-4DB2-BD59-A6C34878D82A}">
                    <a16:rowId xmlns:a16="http://schemas.microsoft.com/office/drawing/2014/main" xmlns="" val="759086805"/>
                  </a:ext>
                </a:extLst>
              </a:tr>
              <a:tr h="370840">
                <a:tc>
                  <a:txBody>
                    <a:bodyPr/>
                    <a:lstStyle/>
                    <a:p>
                      <a:r>
                        <a:rPr lang="en-IN" sz="1600" b="1" dirty="0"/>
                        <a:t>Latency</a:t>
                      </a:r>
                    </a:p>
                  </a:txBody>
                  <a:tcPr/>
                </a:tc>
                <a:tc>
                  <a:txBody>
                    <a:bodyPr/>
                    <a:lstStyle/>
                    <a:p>
                      <a:r>
                        <a:rPr lang="en-IN" sz="1200" b="0" i="0" kern="1200" dirty="0">
                          <a:solidFill>
                            <a:schemeClr val="dk1"/>
                          </a:solidFill>
                          <a:effectLst/>
                          <a:latin typeface="+mn-lt"/>
                          <a:ea typeface="+mn-ea"/>
                          <a:cs typeface="+mn-cs"/>
                        </a:rPr>
                        <a:t>Spark provides low-latency computing.</a:t>
                      </a:r>
                      <a:endParaRPr lang="en-IN" sz="1200" dirty="0"/>
                    </a:p>
                  </a:txBody>
                  <a:tcPr/>
                </a:tc>
                <a:tc>
                  <a:txBody>
                    <a:bodyPr/>
                    <a:lstStyle/>
                    <a:p>
                      <a:r>
                        <a:rPr lang="en-US" sz="1200" b="0" i="0" kern="1200" dirty="0">
                          <a:solidFill>
                            <a:schemeClr val="dk1"/>
                          </a:solidFill>
                          <a:effectLst/>
                          <a:latin typeface="+mn-lt"/>
                          <a:ea typeface="+mn-ea"/>
                          <a:cs typeface="+mn-cs"/>
                        </a:rPr>
                        <a:t>MapReduce doesn’t have an interactive mode.</a:t>
                      </a:r>
                      <a:endParaRPr lang="en-IN" sz="1200" dirty="0"/>
                    </a:p>
                  </a:txBody>
                  <a:tcPr/>
                </a:tc>
                <a:extLst>
                  <a:ext uri="{0D108BD9-81ED-4DB2-BD59-A6C34878D82A}">
                    <a16:rowId xmlns:a16="http://schemas.microsoft.com/office/drawing/2014/main" xmlns="" val="780024387"/>
                  </a:ext>
                </a:extLst>
              </a:tr>
              <a:tr h="370840">
                <a:tc>
                  <a:txBody>
                    <a:bodyPr/>
                    <a:lstStyle/>
                    <a:p>
                      <a:r>
                        <a:rPr lang="en-IN" sz="1600" b="1" dirty="0"/>
                        <a:t>Interactive mode</a:t>
                      </a:r>
                    </a:p>
                  </a:txBody>
                  <a:tcPr/>
                </a:tc>
                <a:tc>
                  <a:txBody>
                    <a:bodyPr/>
                    <a:lstStyle/>
                    <a:p>
                      <a:r>
                        <a:rPr lang="en-US" sz="1200" b="0" i="0" kern="1200" dirty="0">
                          <a:solidFill>
                            <a:schemeClr val="dk1"/>
                          </a:solidFill>
                          <a:effectLst/>
                          <a:latin typeface="+mn-lt"/>
                          <a:ea typeface="+mn-ea"/>
                          <a:cs typeface="+mn-cs"/>
                        </a:rPr>
                        <a:t>Spark can process data interactively.</a:t>
                      </a:r>
                      <a:endParaRPr lang="en-IN" sz="1200" dirty="0"/>
                    </a:p>
                  </a:txBody>
                  <a:tcPr/>
                </a:tc>
                <a:tc>
                  <a:txBody>
                    <a:bodyPr/>
                    <a:lstStyle/>
                    <a:p>
                      <a:r>
                        <a:rPr lang="en-US" sz="1200" b="0" i="0" kern="1200" dirty="0">
                          <a:solidFill>
                            <a:schemeClr val="dk1"/>
                          </a:solidFill>
                          <a:effectLst/>
                          <a:latin typeface="+mn-lt"/>
                          <a:ea typeface="+mn-ea"/>
                          <a:cs typeface="+mn-cs"/>
                        </a:rPr>
                        <a:t>MapReduce doesn’t have an interactive mode.</a:t>
                      </a:r>
                      <a:endParaRPr lang="en-IN" sz="1200" dirty="0"/>
                    </a:p>
                  </a:txBody>
                  <a:tcPr/>
                </a:tc>
                <a:extLst>
                  <a:ext uri="{0D108BD9-81ED-4DB2-BD59-A6C34878D82A}">
                    <a16:rowId xmlns:a16="http://schemas.microsoft.com/office/drawing/2014/main" xmlns="" val="905785596"/>
                  </a:ext>
                </a:extLst>
              </a:tr>
              <a:tr h="370840">
                <a:tc>
                  <a:txBody>
                    <a:bodyPr/>
                    <a:lstStyle/>
                    <a:p>
                      <a:r>
                        <a:rPr lang="en-IN" sz="1600" b="1" dirty="0"/>
                        <a:t>Streaming</a:t>
                      </a:r>
                    </a:p>
                  </a:txBody>
                  <a:tcPr/>
                </a:tc>
                <a:tc>
                  <a:txBody>
                    <a:bodyPr/>
                    <a:lstStyle/>
                    <a:p>
                      <a:r>
                        <a:rPr lang="en-US" sz="1200" b="0" i="0" kern="1200" dirty="0">
                          <a:solidFill>
                            <a:schemeClr val="dk1"/>
                          </a:solidFill>
                          <a:effectLst/>
                          <a:latin typeface="+mn-lt"/>
                          <a:ea typeface="+mn-ea"/>
                          <a:cs typeface="+mn-cs"/>
                        </a:rPr>
                        <a:t>Spark can process real time data through </a:t>
                      </a:r>
                      <a:r>
                        <a:rPr lang="en-US" sz="1200" b="1" i="0" u="none" strike="noStrike" kern="1200" dirty="0">
                          <a:solidFill>
                            <a:schemeClr val="dk1"/>
                          </a:solidFill>
                          <a:effectLst/>
                          <a:latin typeface="+mn-lt"/>
                          <a:ea typeface="+mn-ea"/>
                          <a:cs typeface="+mn-cs"/>
                        </a:rPr>
                        <a:t>Spark Streaming.</a:t>
                      </a:r>
                      <a:endParaRPr lang="en-US" sz="1200" b="0"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With MapReduce, you can only process data in batch mode.</a:t>
                      </a:r>
                      <a:endParaRPr lang="en-IN" sz="1200" dirty="0"/>
                    </a:p>
                  </a:txBody>
                  <a:tcPr/>
                </a:tc>
                <a:extLst>
                  <a:ext uri="{0D108BD9-81ED-4DB2-BD59-A6C34878D82A}">
                    <a16:rowId xmlns:a16="http://schemas.microsoft.com/office/drawing/2014/main" xmlns="" val="3532747932"/>
                  </a:ext>
                </a:extLst>
              </a:tr>
            </a:tbl>
          </a:graphicData>
        </a:graphic>
      </p:graphicFrame>
    </p:spTree>
    <p:extLst>
      <p:ext uri="{BB962C8B-B14F-4D97-AF65-F5344CB8AC3E}">
        <p14:creationId xmlns:p14="http://schemas.microsoft.com/office/powerpoint/2010/main" val="1466761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6C4EF-563B-4241-BF28-414D06ED2736}"/>
              </a:ext>
            </a:extLst>
          </p:cNvPr>
          <p:cNvSpPr>
            <a:spLocks noGrp="1"/>
          </p:cNvSpPr>
          <p:nvPr>
            <p:ph type="title"/>
          </p:nvPr>
        </p:nvSpPr>
        <p:spPr/>
        <p:txBody>
          <a:bodyPr/>
          <a:lstStyle/>
          <a:p>
            <a:r>
              <a:rPr lang="en-IN" dirty="0"/>
              <a:t>Continue..</a:t>
            </a:r>
          </a:p>
        </p:txBody>
      </p:sp>
      <p:graphicFrame>
        <p:nvGraphicFramePr>
          <p:cNvPr id="4" name="Content Placeholder 3">
            <a:extLst>
              <a:ext uri="{FF2B5EF4-FFF2-40B4-BE49-F238E27FC236}">
                <a16:creationId xmlns:a16="http://schemas.microsoft.com/office/drawing/2014/main" xmlns="" id="{FB4BC500-54E5-41BC-A507-34222A4B7150}"/>
              </a:ext>
            </a:extLst>
          </p:cNvPr>
          <p:cNvGraphicFramePr>
            <a:graphicFrameLocks noGrp="1"/>
          </p:cNvGraphicFramePr>
          <p:nvPr>
            <p:ph idx="1"/>
            <p:extLst>
              <p:ext uri="{D42A27DB-BD31-4B8C-83A1-F6EECF244321}">
                <p14:modId xmlns:p14="http://schemas.microsoft.com/office/powerpoint/2010/main" val="2721212452"/>
              </p:ext>
            </p:extLst>
          </p:nvPr>
        </p:nvGraphicFramePr>
        <p:xfrm>
          <a:off x="179513" y="1447800"/>
          <a:ext cx="8856983" cy="4399280"/>
        </p:xfrm>
        <a:graphic>
          <a:graphicData uri="http://schemas.openxmlformats.org/drawingml/2006/table">
            <a:tbl>
              <a:tblPr firstRow="1" bandRow="1">
                <a:tableStyleId>{5C22544A-7EE6-4342-B048-85BDC9FD1C3A}</a:tableStyleId>
              </a:tblPr>
              <a:tblGrid>
                <a:gridCol w="2258561">
                  <a:extLst>
                    <a:ext uri="{9D8B030D-6E8A-4147-A177-3AD203B41FA5}">
                      <a16:colId xmlns:a16="http://schemas.microsoft.com/office/drawing/2014/main" xmlns="" val="3728195409"/>
                    </a:ext>
                  </a:extLst>
                </a:gridCol>
                <a:gridCol w="3286054">
                  <a:extLst>
                    <a:ext uri="{9D8B030D-6E8A-4147-A177-3AD203B41FA5}">
                      <a16:colId xmlns:a16="http://schemas.microsoft.com/office/drawing/2014/main" xmlns="" val="2454320664"/>
                    </a:ext>
                  </a:extLst>
                </a:gridCol>
                <a:gridCol w="3312368">
                  <a:extLst>
                    <a:ext uri="{9D8B030D-6E8A-4147-A177-3AD203B41FA5}">
                      <a16:colId xmlns:a16="http://schemas.microsoft.com/office/drawing/2014/main" xmlns="" val="1258835627"/>
                    </a:ext>
                  </a:extLst>
                </a:gridCol>
              </a:tblGrid>
              <a:tr h="370840">
                <a:tc>
                  <a:txBody>
                    <a:bodyPr/>
                    <a:lstStyle/>
                    <a:p>
                      <a:pPr algn="ctr"/>
                      <a:r>
                        <a:rPr lang="en-IN" sz="1100" dirty="0"/>
                        <a:t>Features</a:t>
                      </a:r>
                    </a:p>
                  </a:txBody>
                  <a:tcPr anchor="ctr"/>
                </a:tc>
                <a:tc>
                  <a:txBody>
                    <a:bodyPr/>
                    <a:lstStyle/>
                    <a:p>
                      <a:pPr algn="ctr"/>
                      <a:r>
                        <a:rPr lang="en-IN" sz="1100" dirty="0"/>
                        <a:t>Apache Spark</a:t>
                      </a:r>
                    </a:p>
                  </a:txBody>
                  <a:tcPr anchor="ctr"/>
                </a:tc>
                <a:tc>
                  <a:txBody>
                    <a:bodyPr/>
                    <a:lstStyle/>
                    <a:p>
                      <a:pPr algn="ctr"/>
                      <a:r>
                        <a:rPr lang="en-IN" sz="1100" dirty="0"/>
                        <a:t>MapReduce</a:t>
                      </a:r>
                    </a:p>
                  </a:txBody>
                  <a:tcPr anchor="ctr"/>
                </a:tc>
                <a:extLst>
                  <a:ext uri="{0D108BD9-81ED-4DB2-BD59-A6C34878D82A}">
                    <a16:rowId xmlns:a16="http://schemas.microsoft.com/office/drawing/2014/main" xmlns="" val="1260340430"/>
                  </a:ext>
                </a:extLst>
              </a:tr>
              <a:tr h="370840">
                <a:tc>
                  <a:txBody>
                    <a:bodyPr/>
                    <a:lstStyle/>
                    <a:p>
                      <a:r>
                        <a:rPr lang="en-IN" sz="1400" b="1" i="0" kern="1200" dirty="0">
                          <a:solidFill>
                            <a:schemeClr val="dk1"/>
                          </a:solidFill>
                          <a:effectLst/>
                          <a:latin typeface="+mn-lt"/>
                          <a:ea typeface="+mn-ea"/>
                          <a:cs typeface="+mn-cs"/>
                        </a:rPr>
                        <a:t>Security</a:t>
                      </a:r>
                      <a:endParaRPr lang="en-IN" sz="1400" dirty="0"/>
                    </a:p>
                  </a:txBody>
                  <a:tcPr/>
                </a:tc>
                <a:tc>
                  <a:txBody>
                    <a:bodyPr/>
                    <a:lstStyle/>
                    <a:p>
                      <a:r>
                        <a:rPr lang="en-US" sz="1100" b="0" i="0" kern="1200" dirty="0">
                          <a:solidFill>
                            <a:schemeClr val="dk1"/>
                          </a:solidFill>
                          <a:effectLst/>
                          <a:latin typeface="+mn-lt"/>
                          <a:ea typeface="+mn-ea"/>
                          <a:cs typeface="+mn-cs"/>
                        </a:rPr>
                        <a:t>Spark is little less secure in comparison to MapReduce because it supports the only authentication through shared secret password </a:t>
                      </a:r>
                      <a:endParaRPr lang="en-IN" sz="1100" dirty="0"/>
                    </a:p>
                  </a:txBody>
                  <a:tcPr/>
                </a:tc>
                <a:tc>
                  <a:txBody>
                    <a:bodyPr/>
                    <a:lstStyle/>
                    <a:p>
                      <a:r>
                        <a:rPr lang="en-US" sz="1100" b="0" i="0" kern="1200" dirty="0">
                          <a:solidFill>
                            <a:schemeClr val="dk1"/>
                          </a:solidFill>
                          <a:effectLst/>
                          <a:latin typeface="+mn-lt"/>
                          <a:ea typeface="+mn-ea"/>
                          <a:cs typeface="+mn-cs"/>
                        </a:rPr>
                        <a:t>More secure because of Kerberos and it also supports </a:t>
                      </a:r>
                      <a:r>
                        <a:rPr lang="en-US" sz="1100" b="1" i="0" kern="1200" dirty="0">
                          <a:solidFill>
                            <a:schemeClr val="dk1"/>
                          </a:solidFill>
                          <a:effectLst/>
                          <a:latin typeface="+mn-lt"/>
                          <a:ea typeface="+mn-ea"/>
                          <a:cs typeface="+mn-cs"/>
                        </a:rPr>
                        <a:t>Access Control Lists (ACLs)</a:t>
                      </a:r>
                      <a:r>
                        <a:rPr lang="en-US" sz="1100" b="0" i="0" kern="1200" dirty="0">
                          <a:solidFill>
                            <a:schemeClr val="dk1"/>
                          </a:solidFill>
                          <a:effectLst/>
                          <a:latin typeface="+mn-lt"/>
                          <a:ea typeface="+mn-ea"/>
                          <a:cs typeface="+mn-cs"/>
                        </a:rPr>
                        <a:t> which are a traditional file permission model.</a:t>
                      </a:r>
                      <a:endParaRPr lang="en-IN" sz="1100" dirty="0"/>
                    </a:p>
                  </a:txBody>
                  <a:tcPr/>
                </a:tc>
                <a:extLst>
                  <a:ext uri="{0D108BD9-81ED-4DB2-BD59-A6C34878D82A}">
                    <a16:rowId xmlns:a16="http://schemas.microsoft.com/office/drawing/2014/main" xmlns="" val="2271586201"/>
                  </a:ext>
                </a:extLst>
              </a:tr>
              <a:tr h="370840">
                <a:tc>
                  <a:txBody>
                    <a:bodyPr/>
                    <a:lstStyle/>
                    <a:p>
                      <a:r>
                        <a:rPr lang="en-IN" sz="1400" b="1" i="0" kern="1200" dirty="0">
                          <a:solidFill>
                            <a:schemeClr val="dk1"/>
                          </a:solidFill>
                          <a:effectLst/>
                          <a:latin typeface="+mn-lt"/>
                          <a:ea typeface="+mn-ea"/>
                          <a:cs typeface="+mn-cs"/>
                        </a:rPr>
                        <a:t>Language Developed</a:t>
                      </a:r>
                      <a:endParaRPr lang="en-IN" sz="1400" b="0" i="0" kern="1200" dirty="0">
                        <a:solidFill>
                          <a:schemeClr val="dk1"/>
                        </a:solidFill>
                        <a:effectLst/>
                        <a:latin typeface="+mn-lt"/>
                        <a:ea typeface="+mn-ea"/>
                        <a:cs typeface="+mn-cs"/>
                      </a:endParaRPr>
                    </a:p>
                  </a:txBody>
                  <a:tcPr/>
                </a:tc>
                <a:tc>
                  <a:txBody>
                    <a:bodyPr/>
                    <a:lstStyle/>
                    <a:p>
                      <a:r>
                        <a:rPr lang="en-IN" sz="1100" b="0" i="0" kern="1200" dirty="0">
                          <a:solidFill>
                            <a:schemeClr val="dk1"/>
                          </a:solidFill>
                          <a:effectLst/>
                          <a:latin typeface="+mn-lt"/>
                          <a:ea typeface="+mn-ea"/>
                          <a:cs typeface="+mn-cs"/>
                        </a:rPr>
                        <a:t>developed in</a:t>
                      </a:r>
                      <a:r>
                        <a:rPr lang="en-IN" sz="1100" b="1" i="0" kern="1200" dirty="0">
                          <a:solidFill>
                            <a:schemeClr val="dk1"/>
                          </a:solidFill>
                          <a:effectLst/>
                          <a:latin typeface="+mn-lt"/>
                          <a:ea typeface="+mn-ea"/>
                          <a:cs typeface="+mn-cs"/>
                        </a:rPr>
                        <a:t> </a:t>
                      </a:r>
                      <a:r>
                        <a:rPr lang="en-IN" sz="1100" b="1" i="0" u="none" strike="noStrike" kern="1200" dirty="0">
                          <a:solidFill>
                            <a:schemeClr val="dk1"/>
                          </a:solidFill>
                          <a:effectLst/>
                          <a:latin typeface="+mn-lt"/>
                          <a:ea typeface="+mn-ea"/>
                          <a:cs typeface="+mn-cs"/>
                        </a:rPr>
                        <a:t>Scala</a:t>
                      </a:r>
                      <a:r>
                        <a:rPr lang="en-IN" sz="1100" b="0" i="0" u="none" strike="noStrike" kern="1200" dirty="0">
                          <a:solidFill>
                            <a:schemeClr val="dk1"/>
                          </a:solidFill>
                          <a:effectLst/>
                          <a:latin typeface="+mn-lt"/>
                          <a:ea typeface="+mn-ea"/>
                          <a:cs typeface="+mn-cs"/>
                        </a:rPr>
                        <a:t>.</a:t>
                      </a:r>
                      <a:endParaRPr lang="en-IN" sz="1100" dirty="0"/>
                    </a:p>
                  </a:txBody>
                  <a:tcPr/>
                </a:tc>
                <a:tc>
                  <a:txBody>
                    <a:bodyPr/>
                    <a:lstStyle/>
                    <a:p>
                      <a:r>
                        <a:rPr lang="en-IN" sz="1100" b="0" i="0" kern="1200" dirty="0">
                          <a:solidFill>
                            <a:schemeClr val="dk1"/>
                          </a:solidFill>
                          <a:effectLst/>
                          <a:latin typeface="+mn-lt"/>
                          <a:ea typeface="+mn-ea"/>
                          <a:cs typeface="+mn-cs"/>
                        </a:rPr>
                        <a:t>developed in</a:t>
                      </a:r>
                      <a:r>
                        <a:rPr lang="en-IN" sz="1100" b="1" i="0" kern="1200" dirty="0">
                          <a:solidFill>
                            <a:schemeClr val="dk1"/>
                          </a:solidFill>
                          <a:effectLst/>
                          <a:latin typeface="+mn-lt"/>
                          <a:ea typeface="+mn-ea"/>
                          <a:cs typeface="+mn-cs"/>
                        </a:rPr>
                        <a:t> </a:t>
                      </a:r>
                      <a:r>
                        <a:rPr lang="en-IN" sz="1100" b="1" i="0" u="none" strike="noStrike" kern="1200" dirty="0">
                          <a:solidFill>
                            <a:schemeClr val="dk1"/>
                          </a:solidFill>
                          <a:effectLst/>
                          <a:latin typeface="+mn-lt"/>
                          <a:ea typeface="+mn-ea"/>
                          <a:cs typeface="+mn-cs"/>
                        </a:rPr>
                        <a:t>Java.</a:t>
                      </a:r>
                      <a:endParaRPr lang="en-IN" sz="1100" dirty="0"/>
                    </a:p>
                  </a:txBody>
                  <a:tcPr/>
                </a:tc>
                <a:extLst>
                  <a:ext uri="{0D108BD9-81ED-4DB2-BD59-A6C34878D82A}">
                    <a16:rowId xmlns:a16="http://schemas.microsoft.com/office/drawing/2014/main" xmlns="" val="3222891817"/>
                  </a:ext>
                </a:extLst>
              </a:tr>
              <a:tr h="370840">
                <a:tc>
                  <a:txBody>
                    <a:bodyPr/>
                    <a:lstStyle/>
                    <a:p>
                      <a:r>
                        <a:rPr lang="en-IN" sz="1400" b="1" dirty="0"/>
                        <a:t>Cost</a:t>
                      </a:r>
                    </a:p>
                  </a:txBody>
                  <a:tcPr/>
                </a:tc>
                <a:tc>
                  <a:txBody>
                    <a:bodyPr/>
                    <a:lstStyle/>
                    <a:p>
                      <a:r>
                        <a:rPr lang="en-US" sz="1100" b="0" i="0" kern="1200" dirty="0">
                          <a:solidFill>
                            <a:schemeClr val="dk1"/>
                          </a:solidFill>
                          <a:effectLst/>
                          <a:latin typeface="+mn-lt"/>
                          <a:ea typeface="+mn-ea"/>
                          <a:cs typeface="+mn-cs"/>
                        </a:rPr>
                        <a:t>Spark requires a lot of RAM to run in-memory. Thus, increases the cluster, and also its cost.</a:t>
                      </a:r>
                      <a:endParaRPr lang="en-IN" sz="1100" dirty="0"/>
                    </a:p>
                  </a:txBody>
                  <a:tcPr/>
                </a:tc>
                <a:tc>
                  <a:txBody>
                    <a:bodyPr/>
                    <a:lstStyle/>
                    <a:p>
                      <a:r>
                        <a:rPr lang="en-US" sz="1100" b="0" i="0" kern="1200" dirty="0">
                          <a:solidFill>
                            <a:schemeClr val="dk1"/>
                          </a:solidFill>
                          <a:effectLst/>
                          <a:latin typeface="+mn-lt"/>
                          <a:ea typeface="+mn-ea"/>
                          <a:cs typeface="+mn-cs"/>
                        </a:rPr>
                        <a:t>MapReduce is a cheaper option available while comparing it in terms of cost.</a:t>
                      </a:r>
                      <a:endParaRPr lang="en-IN" sz="1100" dirty="0"/>
                    </a:p>
                  </a:txBody>
                  <a:tcPr/>
                </a:tc>
                <a:extLst>
                  <a:ext uri="{0D108BD9-81ED-4DB2-BD59-A6C34878D82A}">
                    <a16:rowId xmlns:a16="http://schemas.microsoft.com/office/drawing/2014/main" xmlns="" val="106623174"/>
                  </a:ext>
                </a:extLst>
              </a:tr>
              <a:tr h="370840">
                <a:tc>
                  <a:txBody>
                    <a:bodyPr/>
                    <a:lstStyle/>
                    <a:p>
                      <a:r>
                        <a:rPr lang="en-IN" sz="1400" b="1" i="0" kern="1200" dirty="0">
                          <a:solidFill>
                            <a:schemeClr val="dk1"/>
                          </a:solidFill>
                          <a:effectLst/>
                          <a:latin typeface="+mn-lt"/>
                          <a:ea typeface="+mn-ea"/>
                          <a:cs typeface="+mn-cs"/>
                        </a:rPr>
                        <a:t>Programming Language support</a:t>
                      </a:r>
                      <a:endParaRPr lang="en-IN" sz="1400" dirty="0"/>
                    </a:p>
                  </a:txBody>
                  <a:tcPr/>
                </a:tc>
                <a:tc>
                  <a:txBody>
                    <a:bodyPr/>
                    <a:lstStyle/>
                    <a:p>
                      <a:r>
                        <a:rPr lang="fi-FI" sz="1100" b="0" i="0" kern="1200" dirty="0">
                          <a:solidFill>
                            <a:schemeClr val="dk1"/>
                          </a:solidFill>
                          <a:effectLst/>
                          <a:latin typeface="+mn-lt"/>
                          <a:ea typeface="+mn-ea"/>
                          <a:cs typeface="+mn-cs"/>
                        </a:rPr>
                        <a:t>Scala, Java, Python, R, SQL.</a:t>
                      </a:r>
                      <a:endParaRPr lang="en-IN" sz="1100" dirty="0"/>
                    </a:p>
                  </a:txBody>
                  <a:tcPr/>
                </a:tc>
                <a:tc>
                  <a:txBody>
                    <a:bodyPr/>
                    <a:lstStyle/>
                    <a:p>
                      <a:r>
                        <a:rPr lang="en-US" sz="1100" b="0" i="0" kern="1200" dirty="0">
                          <a:solidFill>
                            <a:schemeClr val="dk1"/>
                          </a:solidFill>
                          <a:effectLst/>
                          <a:latin typeface="+mn-lt"/>
                          <a:ea typeface="+mn-ea"/>
                          <a:cs typeface="+mn-cs"/>
                        </a:rPr>
                        <a:t>Primarily Java, other languages like C, C++, Ruby, Groovy, Perl, Python are also supported using Hadoop streaming.</a:t>
                      </a:r>
                      <a:endParaRPr lang="en-IN" sz="1100" dirty="0"/>
                    </a:p>
                  </a:txBody>
                  <a:tcPr/>
                </a:tc>
                <a:extLst>
                  <a:ext uri="{0D108BD9-81ED-4DB2-BD59-A6C34878D82A}">
                    <a16:rowId xmlns:a16="http://schemas.microsoft.com/office/drawing/2014/main" xmlns="" val="342139259"/>
                  </a:ext>
                </a:extLst>
              </a:tr>
              <a:tr h="370840">
                <a:tc>
                  <a:txBody>
                    <a:bodyPr/>
                    <a:lstStyle/>
                    <a:p>
                      <a:r>
                        <a:rPr lang="en-IN" sz="1400" b="1" i="0" kern="1200" dirty="0">
                          <a:solidFill>
                            <a:schemeClr val="dk1"/>
                          </a:solidFill>
                          <a:effectLst/>
                          <a:latin typeface="+mn-lt"/>
                          <a:ea typeface="+mn-ea"/>
                          <a:cs typeface="+mn-cs"/>
                        </a:rPr>
                        <a:t>SQL support</a:t>
                      </a:r>
                      <a:endParaRPr lang="en-IN" sz="1400" dirty="0"/>
                    </a:p>
                  </a:txBody>
                  <a:tcPr/>
                </a:tc>
                <a:tc>
                  <a:txBody>
                    <a:bodyPr/>
                    <a:lstStyle/>
                    <a:p>
                      <a:r>
                        <a:rPr lang="en-US" sz="1100" b="0" i="0" kern="1200" dirty="0">
                          <a:solidFill>
                            <a:schemeClr val="dk1"/>
                          </a:solidFill>
                          <a:effectLst/>
                          <a:latin typeface="+mn-lt"/>
                          <a:ea typeface="+mn-ea"/>
                          <a:cs typeface="+mn-cs"/>
                        </a:rPr>
                        <a:t>enables the user to run SQL queries using </a:t>
                      </a:r>
                      <a:r>
                        <a:rPr lang="en-US" sz="1100" b="1" i="0" u="none" strike="noStrike" kern="1200" dirty="0">
                          <a:solidFill>
                            <a:schemeClr val="dk1"/>
                          </a:solidFill>
                          <a:effectLst/>
                          <a:latin typeface="+mn-lt"/>
                          <a:ea typeface="+mn-ea"/>
                          <a:cs typeface="+mn-cs"/>
                        </a:rPr>
                        <a:t>Spark SQL.</a:t>
                      </a:r>
                      <a:endParaRPr lang="en-IN" sz="1100" dirty="0"/>
                    </a:p>
                  </a:txBody>
                  <a:tcPr/>
                </a:tc>
                <a:tc>
                  <a:txBody>
                    <a:bodyPr/>
                    <a:lstStyle/>
                    <a:p>
                      <a:r>
                        <a:rPr lang="en-US" sz="1100" b="0" i="0" kern="1200" dirty="0">
                          <a:solidFill>
                            <a:schemeClr val="dk1"/>
                          </a:solidFill>
                          <a:effectLst/>
                          <a:latin typeface="+mn-lt"/>
                          <a:ea typeface="+mn-ea"/>
                          <a:cs typeface="+mn-cs"/>
                        </a:rPr>
                        <a:t>enables the user to run SQL queries using </a:t>
                      </a:r>
                      <a:r>
                        <a:rPr lang="en-US" sz="1100" b="1" i="0" u="none" strike="noStrike" kern="1200" dirty="0">
                          <a:solidFill>
                            <a:schemeClr val="dk1"/>
                          </a:solidFill>
                          <a:effectLst/>
                          <a:latin typeface="+mn-lt"/>
                          <a:ea typeface="+mn-ea"/>
                          <a:cs typeface="+mn-cs"/>
                        </a:rPr>
                        <a:t>Apache Hive</a:t>
                      </a:r>
                      <a:endParaRPr lang="en-IN" sz="1100" dirty="0"/>
                    </a:p>
                  </a:txBody>
                  <a:tcPr/>
                </a:tc>
                <a:extLst>
                  <a:ext uri="{0D108BD9-81ED-4DB2-BD59-A6C34878D82A}">
                    <a16:rowId xmlns:a16="http://schemas.microsoft.com/office/drawing/2014/main" xmlns="" val="3927891223"/>
                  </a:ext>
                </a:extLst>
              </a:tr>
              <a:tr h="370840">
                <a:tc>
                  <a:txBody>
                    <a:bodyPr/>
                    <a:lstStyle/>
                    <a:p>
                      <a:r>
                        <a:rPr lang="en-IN" sz="1400" b="1" i="0" kern="1200" dirty="0">
                          <a:solidFill>
                            <a:schemeClr val="dk1"/>
                          </a:solidFill>
                          <a:effectLst/>
                          <a:latin typeface="+mn-lt"/>
                          <a:ea typeface="+mn-ea"/>
                          <a:cs typeface="+mn-cs"/>
                        </a:rPr>
                        <a:t>The line of code</a:t>
                      </a:r>
                      <a:endParaRPr lang="en-IN" sz="1400" dirty="0"/>
                    </a:p>
                  </a:txBody>
                  <a:tcPr/>
                </a:tc>
                <a:tc>
                  <a:txBody>
                    <a:bodyPr/>
                    <a:lstStyle/>
                    <a:p>
                      <a:r>
                        <a:rPr lang="en-US" sz="1100" b="0" i="0" kern="1200" dirty="0">
                          <a:solidFill>
                            <a:schemeClr val="dk1"/>
                          </a:solidFill>
                          <a:effectLst/>
                          <a:latin typeface="+mn-lt"/>
                          <a:ea typeface="+mn-ea"/>
                          <a:cs typeface="+mn-cs"/>
                        </a:rPr>
                        <a:t>Apache Spark is developed in merely 20000 line of codes.</a:t>
                      </a:r>
                      <a:endParaRPr lang="en-IN" sz="1100" dirty="0"/>
                    </a:p>
                  </a:txBody>
                  <a:tcPr/>
                </a:tc>
                <a:tc>
                  <a:txBody>
                    <a:bodyPr/>
                    <a:lstStyle/>
                    <a:p>
                      <a:r>
                        <a:rPr lang="en-US" sz="1100" b="0" i="0" kern="1200" dirty="0">
                          <a:solidFill>
                            <a:schemeClr val="dk1"/>
                          </a:solidFill>
                          <a:effectLst/>
                          <a:latin typeface="+mn-lt"/>
                          <a:ea typeface="+mn-ea"/>
                          <a:cs typeface="+mn-cs"/>
                        </a:rPr>
                        <a:t>Hadoop 2.0 has 1,20,000 line of codes</a:t>
                      </a:r>
                      <a:endParaRPr lang="en-IN" sz="1100" dirty="0"/>
                    </a:p>
                  </a:txBody>
                  <a:tcPr/>
                </a:tc>
                <a:extLst>
                  <a:ext uri="{0D108BD9-81ED-4DB2-BD59-A6C34878D82A}">
                    <a16:rowId xmlns:a16="http://schemas.microsoft.com/office/drawing/2014/main" xmlns="" val="2247471605"/>
                  </a:ext>
                </a:extLst>
              </a:tr>
              <a:tr h="370840">
                <a:tc>
                  <a:txBody>
                    <a:bodyPr/>
                    <a:lstStyle/>
                    <a:p>
                      <a:r>
                        <a:rPr lang="en-IN" sz="1400" b="1" i="0" kern="1200" dirty="0">
                          <a:solidFill>
                            <a:schemeClr val="dk1"/>
                          </a:solidFill>
                          <a:effectLst/>
                          <a:latin typeface="+mn-lt"/>
                          <a:ea typeface="+mn-ea"/>
                          <a:cs typeface="+mn-cs"/>
                        </a:rPr>
                        <a:t>Machine Learning</a:t>
                      </a:r>
                      <a:endParaRPr lang="en-IN" sz="1400" dirty="0"/>
                    </a:p>
                  </a:txBody>
                  <a:tcPr/>
                </a:tc>
                <a:tc>
                  <a:txBody>
                    <a:bodyPr/>
                    <a:lstStyle/>
                    <a:p>
                      <a:r>
                        <a:rPr lang="en-US" sz="1100" b="0" i="0" kern="1200" dirty="0">
                          <a:solidFill>
                            <a:schemeClr val="dk1"/>
                          </a:solidFill>
                          <a:effectLst/>
                          <a:latin typeface="+mn-lt"/>
                          <a:ea typeface="+mn-ea"/>
                          <a:cs typeface="+mn-cs"/>
                        </a:rPr>
                        <a:t>Spark has its own set of machine learning </a:t>
                      </a:r>
                      <a:r>
                        <a:rPr lang="en-US" sz="1100" b="0" i="0" kern="1200" dirty="0" err="1">
                          <a:solidFill>
                            <a:schemeClr val="dk1"/>
                          </a:solidFill>
                          <a:effectLst/>
                          <a:latin typeface="+mn-lt"/>
                          <a:ea typeface="+mn-ea"/>
                          <a:cs typeface="+mn-cs"/>
                        </a:rPr>
                        <a:t>ie</a:t>
                      </a:r>
                      <a:r>
                        <a:rPr lang="en-US" sz="1100" b="0" i="0" kern="1200" dirty="0">
                          <a:solidFill>
                            <a:schemeClr val="dk1"/>
                          </a:solidFill>
                          <a:effectLst/>
                          <a:latin typeface="+mn-lt"/>
                          <a:ea typeface="+mn-ea"/>
                          <a:cs typeface="+mn-cs"/>
                        </a:rPr>
                        <a:t> </a:t>
                      </a:r>
                      <a:r>
                        <a:rPr lang="en-US" sz="1100" b="1" i="0" kern="1200" dirty="0" err="1">
                          <a:solidFill>
                            <a:schemeClr val="dk1"/>
                          </a:solidFill>
                          <a:effectLst/>
                          <a:latin typeface="+mn-lt"/>
                          <a:ea typeface="+mn-ea"/>
                          <a:cs typeface="+mn-cs"/>
                        </a:rPr>
                        <a:t>MLlib</a:t>
                      </a:r>
                      <a:r>
                        <a:rPr lang="en-US" sz="1100" b="1" i="0" kern="1200" dirty="0">
                          <a:solidFill>
                            <a:schemeClr val="dk1"/>
                          </a:solidFill>
                          <a:effectLst/>
                          <a:latin typeface="+mn-lt"/>
                          <a:ea typeface="+mn-ea"/>
                          <a:cs typeface="+mn-cs"/>
                        </a:rPr>
                        <a:t>.</a:t>
                      </a:r>
                      <a:endParaRPr lang="en-IN" sz="1100" dirty="0"/>
                    </a:p>
                  </a:txBody>
                  <a:tcPr/>
                </a:tc>
                <a:tc>
                  <a:txBody>
                    <a:bodyPr/>
                    <a:lstStyle/>
                    <a:p>
                      <a:r>
                        <a:rPr lang="en-US" sz="1100" b="0" i="0" kern="1200" dirty="0">
                          <a:solidFill>
                            <a:schemeClr val="dk1"/>
                          </a:solidFill>
                          <a:effectLst/>
                          <a:latin typeface="+mn-lt"/>
                          <a:ea typeface="+mn-ea"/>
                          <a:cs typeface="+mn-cs"/>
                        </a:rPr>
                        <a:t> Hadoop requires machine learning tool for example </a:t>
                      </a:r>
                      <a:r>
                        <a:rPr lang="en-US" sz="1100" b="1" i="0" kern="1200" dirty="0">
                          <a:solidFill>
                            <a:schemeClr val="dk1"/>
                          </a:solidFill>
                          <a:effectLst/>
                          <a:latin typeface="+mn-lt"/>
                          <a:ea typeface="+mn-ea"/>
                          <a:cs typeface="+mn-cs"/>
                        </a:rPr>
                        <a:t>Apache Mahout</a:t>
                      </a:r>
                      <a:r>
                        <a:rPr lang="en-US" sz="1100" b="0" i="0" kern="1200" dirty="0">
                          <a:solidFill>
                            <a:schemeClr val="dk1"/>
                          </a:solidFill>
                          <a:effectLst/>
                          <a:latin typeface="+mn-lt"/>
                          <a:ea typeface="+mn-ea"/>
                          <a:cs typeface="+mn-cs"/>
                        </a:rPr>
                        <a:t>.</a:t>
                      </a:r>
                    </a:p>
                    <a:p>
                      <a:endParaRPr lang="en-IN" sz="1100" dirty="0"/>
                    </a:p>
                  </a:txBody>
                  <a:tcPr/>
                </a:tc>
                <a:extLst>
                  <a:ext uri="{0D108BD9-81ED-4DB2-BD59-A6C34878D82A}">
                    <a16:rowId xmlns:a16="http://schemas.microsoft.com/office/drawing/2014/main" xmlns="" val="1551008262"/>
                  </a:ext>
                </a:extLst>
              </a:tr>
              <a:tr h="370840">
                <a:tc>
                  <a:txBody>
                    <a:bodyPr/>
                    <a:lstStyle/>
                    <a:p>
                      <a:r>
                        <a:rPr lang="en-IN" sz="1400" b="1" i="0" kern="1200" dirty="0">
                          <a:solidFill>
                            <a:schemeClr val="dk1"/>
                          </a:solidFill>
                          <a:effectLst/>
                          <a:latin typeface="+mn-lt"/>
                          <a:ea typeface="+mn-ea"/>
                          <a:cs typeface="+mn-cs"/>
                        </a:rPr>
                        <a:t>Caching</a:t>
                      </a:r>
                      <a:endParaRPr lang="en-IN" sz="1400" dirty="0"/>
                    </a:p>
                  </a:txBody>
                  <a:tcPr/>
                </a:tc>
                <a:tc>
                  <a:txBody>
                    <a:bodyPr/>
                    <a:lstStyle/>
                    <a:p>
                      <a:r>
                        <a:rPr lang="en-US" sz="1100" b="0" i="0" kern="1200" dirty="0">
                          <a:solidFill>
                            <a:schemeClr val="dk1"/>
                          </a:solidFill>
                          <a:effectLst/>
                          <a:latin typeface="+mn-lt"/>
                          <a:ea typeface="+mn-ea"/>
                          <a:cs typeface="+mn-cs"/>
                        </a:rPr>
                        <a:t>Spark can cache data in memory for further iterations. As a result it enhances the system performance.</a:t>
                      </a:r>
                      <a:endParaRPr lang="en-IN" sz="1100" dirty="0"/>
                    </a:p>
                  </a:txBody>
                  <a:tcPr/>
                </a:tc>
                <a:tc>
                  <a:txBody>
                    <a:bodyPr/>
                    <a:lstStyle/>
                    <a:p>
                      <a:r>
                        <a:rPr lang="en-US" sz="1100" b="0" i="0" kern="1200" dirty="0">
                          <a:solidFill>
                            <a:schemeClr val="dk1"/>
                          </a:solidFill>
                          <a:effectLst/>
                          <a:latin typeface="+mn-lt"/>
                          <a:ea typeface="+mn-ea"/>
                          <a:cs typeface="+mn-cs"/>
                        </a:rPr>
                        <a:t>MapReduce cannot cache the data in memory for future requirements.  So, the processing speed is not that high as that of Spark.</a:t>
                      </a:r>
                      <a:endParaRPr lang="en-IN" sz="1100" dirty="0"/>
                    </a:p>
                  </a:txBody>
                  <a:tcPr/>
                </a:tc>
                <a:extLst>
                  <a:ext uri="{0D108BD9-81ED-4DB2-BD59-A6C34878D82A}">
                    <a16:rowId xmlns:a16="http://schemas.microsoft.com/office/drawing/2014/main" xmlns="" val="1733912573"/>
                  </a:ext>
                </a:extLst>
              </a:tr>
            </a:tbl>
          </a:graphicData>
        </a:graphic>
      </p:graphicFrame>
    </p:spTree>
    <p:extLst>
      <p:ext uri="{BB962C8B-B14F-4D97-AF65-F5344CB8AC3E}">
        <p14:creationId xmlns:p14="http://schemas.microsoft.com/office/powerpoint/2010/main" val="1918804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Apache Spark ?</a:t>
            </a:r>
          </a:p>
        </p:txBody>
      </p:sp>
      <p:sp>
        <p:nvSpPr>
          <p:cNvPr id="3" name="Content Placeholder 2"/>
          <p:cNvSpPr>
            <a:spLocks noGrp="1"/>
          </p:cNvSpPr>
          <p:nvPr>
            <p:ph idx="1"/>
          </p:nvPr>
        </p:nvSpPr>
        <p:spPr>
          <a:xfrm>
            <a:off x="457200" y="1600200"/>
            <a:ext cx="4876800" cy="4781128"/>
          </a:xfrm>
        </p:spPr>
        <p:txBody>
          <a:bodyPr>
            <a:normAutofit fontScale="92500" lnSpcReduction="20000"/>
          </a:bodyPr>
          <a:lstStyle/>
          <a:p>
            <a:pPr>
              <a:lnSpc>
                <a:spcPct val="120000"/>
              </a:lnSpc>
            </a:pPr>
            <a:r>
              <a:rPr lang="en-US" sz="2800" dirty="0"/>
              <a:t>Apache Spark is an </a:t>
            </a:r>
            <a:r>
              <a:rPr lang="en-US" sz="2800" b="1" dirty="0"/>
              <a:t>Open Source </a:t>
            </a:r>
            <a:r>
              <a:rPr lang="en-US" sz="2800" dirty="0"/>
              <a:t>Cluster Computing Framework for </a:t>
            </a:r>
            <a:r>
              <a:rPr lang="en-US" sz="2800" b="1" dirty="0"/>
              <a:t>Real Time Processing</a:t>
            </a:r>
            <a:r>
              <a:rPr lang="en-US" sz="2800" dirty="0"/>
              <a:t> Developed by Apache Spark Foundation</a:t>
            </a:r>
          </a:p>
          <a:p>
            <a:pPr>
              <a:lnSpc>
                <a:spcPct val="120000"/>
              </a:lnSpc>
            </a:pPr>
            <a:r>
              <a:rPr lang="en-US" sz="2800" dirty="0"/>
              <a:t>Spark provides </a:t>
            </a:r>
            <a:r>
              <a:rPr lang="en-US" sz="2800" b="1" dirty="0"/>
              <a:t>Data Parallelism </a:t>
            </a:r>
            <a:r>
              <a:rPr lang="en-US" sz="2800" dirty="0"/>
              <a:t>&amp; </a:t>
            </a:r>
            <a:r>
              <a:rPr lang="en-US" sz="2800" b="1" dirty="0"/>
              <a:t>Fault Tolerance</a:t>
            </a:r>
          </a:p>
          <a:p>
            <a:pPr>
              <a:lnSpc>
                <a:spcPct val="120000"/>
              </a:lnSpc>
            </a:pPr>
            <a:r>
              <a:rPr lang="en-US" sz="2800" dirty="0"/>
              <a:t>Spark was build on top of Hadoop MapReduce &amp; it </a:t>
            </a:r>
            <a:r>
              <a:rPr lang="en-US" sz="2800" b="1" dirty="0"/>
              <a:t>extends MapReduce Model </a:t>
            </a:r>
          </a:p>
        </p:txBody>
      </p:sp>
      <p:pic>
        <p:nvPicPr>
          <p:cNvPr id="4" name="Picture 3" descr="d.jpg"/>
          <p:cNvPicPr>
            <a:picLocks noChangeAspect="1"/>
          </p:cNvPicPr>
          <p:nvPr/>
        </p:nvPicPr>
        <p:blipFill rotWithShape="1">
          <a:blip r:embed="rId2"/>
          <a:srcRect b="24666"/>
          <a:stretch/>
        </p:blipFill>
        <p:spPr>
          <a:xfrm>
            <a:off x="5360355" y="1895303"/>
            <a:ext cx="3682752" cy="39357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Spark ?</a:t>
            </a:r>
          </a:p>
        </p:txBody>
      </p:sp>
      <p:sp>
        <p:nvSpPr>
          <p:cNvPr id="3" name="Content Placeholder 2"/>
          <p:cNvSpPr>
            <a:spLocks noGrp="1"/>
          </p:cNvSpPr>
          <p:nvPr>
            <p:ph idx="1"/>
          </p:nvPr>
        </p:nvSpPr>
        <p:spPr/>
        <p:txBody>
          <a:bodyPr/>
          <a:lstStyle/>
          <a:p>
            <a:r>
              <a:rPr lang="en-US" sz="2800" dirty="0"/>
              <a:t>Real Time Processing can be done using </a:t>
            </a:r>
            <a:r>
              <a:rPr lang="en-US" sz="2800" b="1" dirty="0"/>
              <a:t>Spark</a:t>
            </a:r>
            <a:r>
              <a:rPr lang="en-US" sz="2800" dirty="0"/>
              <a:t> but not using </a:t>
            </a:r>
            <a:r>
              <a:rPr lang="en-US" sz="2800" b="1" dirty="0" err="1"/>
              <a:t>Hadoop</a:t>
            </a:r>
            <a:endParaRPr lang="en-US" sz="2800" b="1" dirty="0"/>
          </a:p>
          <a:p>
            <a:endParaRPr lang="en-US" dirty="0"/>
          </a:p>
          <a:p>
            <a:endParaRPr lang="en-US" dirty="0"/>
          </a:p>
          <a:p>
            <a:endParaRPr lang="en-US" dirty="0"/>
          </a:p>
        </p:txBody>
      </p:sp>
      <p:pic>
        <p:nvPicPr>
          <p:cNvPr id="4" name="Picture 3" descr="a.png"/>
          <p:cNvPicPr>
            <a:picLocks noChangeAspect="1"/>
          </p:cNvPicPr>
          <p:nvPr/>
        </p:nvPicPr>
        <p:blipFill>
          <a:blip r:embed="rId2"/>
          <a:stretch>
            <a:fillRect/>
          </a:stretch>
        </p:blipFill>
        <p:spPr>
          <a:xfrm>
            <a:off x="685800" y="2743200"/>
            <a:ext cx="8009315" cy="345215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A4078-0F98-41A3-9FEA-7C812007FA44}"/>
              </a:ext>
            </a:extLst>
          </p:cNvPr>
          <p:cNvSpPr>
            <a:spLocks noGrp="1"/>
          </p:cNvSpPr>
          <p:nvPr>
            <p:ph type="title"/>
          </p:nvPr>
        </p:nvSpPr>
        <p:spPr/>
        <p:txBody>
          <a:bodyPr>
            <a:normAutofit fontScale="90000"/>
          </a:bodyPr>
          <a:lstStyle/>
          <a:p>
            <a:r>
              <a:rPr lang="en-US" dirty="0"/>
              <a:t>Iterative Operations on MapReduce</a:t>
            </a:r>
            <a:endParaRPr lang="en-IN" dirty="0"/>
          </a:p>
        </p:txBody>
      </p:sp>
      <p:pic>
        <p:nvPicPr>
          <p:cNvPr id="1026" name="Picture 2" descr="Iterative Operations on MapReduce">
            <a:extLst>
              <a:ext uri="{FF2B5EF4-FFF2-40B4-BE49-F238E27FC236}">
                <a16:creationId xmlns:a16="http://schemas.microsoft.com/office/drawing/2014/main" xmlns="" id="{23C83485-6760-4ACD-BC4C-AA779BD07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826" y="1844824"/>
            <a:ext cx="8570993"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016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2C55F-44B0-449D-BC30-20FC7BB7D073}"/>
              </a:ext>
            </a:extLst>
          </p:cNvPr>
          <p:cNvSpPr>
            <a:spLocks noGrp="1"/>
          </p:cNvSpPr>
          <p:nvPr>
            <p:ph type="title"/>
          </p:nvPr>
        </p:nvSpPr>
        <p:spPr/>
        <p:txBody>
          <a:bodyPr>
            <a:normAutofit/>
          </a:bodyPr>
          <a:lstStyle/>
          <a:p>
            <a:r>
              <a:rPr lang="en-US" dirty="0"/>
              <a:t>Iterative Operations on Spark</a:t>
            </a:r>
            <a:endParaRPr lang="en-IN" dirty="0"/>
          </a:p>
        </p:txBody>
      </p:sp>
      <p:pic>
        <p:nvPicPr>
          <p:cNvPr id="2050" name="Picture 2" descr="Iterative Operations on Spark RDD">
            <a:extLst>
              <a:ext uri="{FF2B5EF4-FFF2-40B4-BE49-F238E27FC236}">
                <a16:creationId xmlns:a16="http://schemas.microsoft.com/office/drawing/2014/main" xmlns="" id="{9504D63A-77C3-4B7A-B6A8-718563705C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347" y="2348880"/>
            <a:ext cx="8499305"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88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60"/>
            <a:ext cx="8229600" cy="838200"/>
          </a:xfrm>
        </p:spPr>
        <p:txBody>
          <a:bodyPr/>
          <a:lstStyle/>
          <a:p>
            <a:r>
              <a:rPr lang="en-US" dirty="0"/>
              <a:t>Need of Spark</a:t>
            </a:r>
          </a:p>
        </p:txBody>
      </p:sp>
      <p:sp>
        <p:nvSpPr>
          <p:cNvPr id="3" name="Content Placeholder 2"/>
          <p:cNvSpPr>
            <a:spLocks noGrp="1"/>
          </p:cNvSpPr>
          <p:nvPr>
            <p:ph idx="1"/>
          </p:nvPr>
        </p:nvSpPr>
        <p:spPr/>
        <p:txBody>
          <a:bodyPr>
            <a:normAutofit/>
          </a:bodyPr>
          <a:lstStyle/>
          <a:p>
            <a:pPr algn="just"/>
            <a:r>
              <a:rPr lang="en-US" sz="2400" dirty="0"/>
              <a:t>Machine learning algorithms are iterative in nature.</a:t>
            </a:r>
          </a:p>
          <a:p>
            <a:pPr algn="just"/>
            <a:r>
              <a:rPr lang="en-US" sz="2400" dirty="0"/>
              <a:t>To perform iterations earlier tools uses the concept of Disk writing i.e. intermediate result is written to disk after each iteration. Making it slow.</a:t>
            </a:r>
          </a:p>
          <a:p>
            <a:pPr marL="339725" indent="-339725" fontAlgn="base">
              <a:lnSpc>
                <a:spcPct val="100000"/>
              </a:lnSpc>
              <a:tabLst>
                <a:tab pos="204470" algn="l"/>
              </a:tabLst>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56992"/>
            <a:ext cx="7467600" cy="1238250"/>
          </a:xfrm>
          <a:prstGeom prst="rect">
            <a:avLst/>
          </a:prstGeom>
        </p:spPr>
      </p:pic>
      <p:sp>
        <p:nvSpPr>
          <p:cNvPr id="5" name="TextBox 4"/>
          <p:cNvSpPr txBox="1"/>
          <p:nvPr/>
        </p:nvSpPr>
        <p:spPr>
          <a:xfrm>
            <a:off x="3657600" y="4648200"/>
            <a:ext cx="1979068" cy="369332"/>
          </a:xfrm>
          <a:prstGeom prst="rect">
            <a:avLst/>
          </a:prstGeom>
          <a:noFill/>
        </p:spPr>
        <p:txBody>
          <a:bodyPr wrap="none" rtlCol="0">
            <a:spAutoFit/>
          </a:bodyPr>
          <a:lstStyle/>
          <a:p>
            <a:r>
              <a:rPr lang="en-US" dirty="0" err="1"/>
              <a:t>Hadoop</a:t>
            </a:r>
            <a:r>
              <a:rPr lang="en-US" dirty="0"/>
              <a:t> Work Flow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5085184"/>
            <a:ext cx="7467600" cy="1238250"/>
          </a:xfrm>
          <a:prstGeom prst="rect">
            <a:avLst/>
          </a:prstGeom>
        </p:spPr>
      </p:pic>
      <p:sp>
        <p:nvSpPr>
          <p:cNvPr id="7" name="TextBox 6"/>
          <p:cNvSpPr txBox="1"/>
          <p:nvPr/>
        </p:nvSpPr>
        <p:spPr>
          <a:xfrm>
            <a:off x="3735932" y="6324600"/>
            <a:ext cx="1759456" cy="369332"/>
          </a:xfrm>
          <a:prstGeom prst="rect">
            <a:avLst/>
          </a:prstGeom>
          <a:noFill/>
        </p:spPr>
        <p:txBody>
          <a:bodyPr wrap="none" rtlCol="0">
            <a:spAutoFit/>
          </a:bodyPr>
          <a:lstStyle/>
          <a:p>
            <a:r>
              <a:rPr lang="en-US" dirty="0"/>
              <a:t>Spark Work Flow</a:t>
            </a:r>
          </a:p>
        </p:txBody>
      </p:sp>
    </p:spTree>
    <p:extLst>
      <p:ext uri="{BB962C8B-B14F-4D97-AF65-F5344CB8AC3E}">
        <p14:creationId xmlns:p14="http://schemas.microsoft.com/office/powerpoint/2010/main" val="3839197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735DC-4C4D-483C-A9BF-75C75DFF68A6}"/>
              </a:ext>
            </a:extLst>
          </p:cNvPr>
          <p:cNvSpPr>
            <a:spLocks noGrp="1"/>
          </p:cNvSpPr>
          <p:nvPr>
            <p:ph type="title"/>
          </p:nvPr>
        </p:nvSpPr>
        <p:spPr>
          <a:xfrm>
            <a:off x="107504" y="381000"/>
            <a:ext cx="8229600" cy="838200"/>
          </a:xfrm>
        </p:spPr>
        <p:txBody>
          <a:bodyPr>
            <a:normAutofit fontScale="90000"/>
          </a:bodyPr>
          <a:lstStyle/>
          <a:p>
            <a:r>
              <a:rPr lang="en-US" dirty="0"/>
              <a:t>Interactive Operations on MapReduce</a:t>
            </a:r>
            <a:endParaRPr lang="en-IN" dirty="0"/>
          </a:p>
        </p:txBody>
      </p:sp>
      <p:pic>
        <p:nvPicPr>
          <p:cNvPr id="3074" name="Picture 2" descr="Interactive Operations on MapReduce">
            <a:extLst>
              <a:ext uri="{FF2B5EF4-FFF2-40B4-BE49-F238E27FC236}">
                <a16:creationId xmlns:a16="http://schemas.microsoft.com/office/drawing/2014/main" xmlns="" id="{24C2666F-B8FF-45AA-A7B6-2AC5AF972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598154"/>
            <a:ext cx="8712968" cy="360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83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064BF-9E2F-4FE8-8DDF-3AA4B29F7A93}"/>
              </a:ext>
            </a:extLst>
          </p:cNvPr>
          <p:cNvSpPr>
            <a:spLocks noGrp="1"/>
          </p:cNvSpPr>
          <p:nvPr>
            <p:ph type="title"/>
          </p:nvPr>
        </p:nvSpPr>
        <p:spPr/>
        <p:txBody>
          <a:bodyPr>
            <a:normAutofit/>
          </a:bodyPr>
          <a:lstStyle/>
          <a:p>
            <a:r>
              <a:rPr lang="en-US" dirty="0"/>
              <a:t>Interactive Operations on Spark</a:t>
            </a:r>
            <a:endParaRPr lang="en-IN" dirty="0"/>
          </a:p>
        </p:txBody>
      </p:sp>
      <p:pic>
        <p:nvPicPr>
          <p:cNvPr id="4098" name="Picture 2" descr="Interactive Operations on Spark RDD">
            <a:extLst>
              <a:ext uri="{FF2B5EF4-FFF2-40B4-BE49-F238E27FC236}">
                <a16:creationId xmlns:a16="http://schemas.microsoft.com/office/drawing/2014/main" xmlns="" id="{32EE04E6-A140-43D0-9401-1785B10ED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2996952"/>
            <a:ext cx="8308615"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4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a:t>
            </a:r>
            <a:r>
              <a:rPr lang="en-US" dirty="0"/>
              <a:t> </a:t>
            </a:r>
            <a:r>
              <a:rPr lang="en-US" dirty="0" err="1"/>
              <a:t>vs</a:t>
            </a:r>
            <a:r>
              <a:rPr lang="en-US" dirty="0"/>
              <a:t> </a:t>
            </a:r>
            <a:r>
              <a:rPr lang="en-US" b="1" dirty="0" err="1"/>
              <a:t>Hadoop</a:t>
            </a:r>
            <a:endParaRPr lang="en-US" b="1" dirty="0"/>
          </a:p>
        </p:txBody>
      </p:sp>
      <p:pic>
        <p:nvPicPr>
          <p:cNvPr id="4" name="Content Placeholder 3" descr="c.jpg"/>
          <p:cNvPicPr>
            <a:picLocks noGrp="1" noChangeAspect="1"/>
          </p:cNvPicPr>
          <p:nvPr>
            <p:ph idx="1"/>
          </p:nvPr>
        </p:nvPicPr>
        <p:blipFill rotWithShape="1">
          <a:blip r:embed="rId2"/>
          <a:srcRect r="3837"/>
          <a:stretch/>
        </p:blipFill>
        <p:spPr>
          <a:xfrm>
            <a:off x="895733" y="1905001"/>
            <a:ext cx="7638667" cy="4419599"/>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a:t>
            </a:r>
            <a:r>
              <a:rPr lang="en-US" dirty="0"/>
              <a:t> + </a:t>
            </a:r>
            <a:r>
              <a:rPr lang="en-US" b="1" dirty="0" err="1"/>
              <a:t>Hadoop</a:t>
            </a:r>
            <a:endParaRPr lang="en-US" b="1" dirty="0"/>
          </a:p>
        </p:txBody>
      </p:sp>
      <p:pic>
        <p:nvPicPr>
          <p:cNvPr id="4" name="Content Placeholder 3" descr="e.jpg"/>
          <p:cNvPicPr>
            <a:picLocks noGrp="1" noChangeAspect="1"/>
          </p:cNvPicPr>
          <p:nvPr>
            <p:ph idx="1"/>
          </p:nvPr>
        </p:nvPicPr>
        <p:blipFill>
          <a:blip r:embed="rId2"/>
          <a:stretch>
            <a:fillRect/>
          </a:stretch>
        </p:blipFill>
        <p:spPr>
          <a:xfrm>
            <a:off x="838200" y="2057400"/>
            <a:ext cx="7788729" cy="40386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a:t>
            </a:r>
            <a:r>
              <a:rPr lang="en-US" dirty="0"/>
              <a:t> &amp; </a:t>
            </a:r>
            <a:r>
              <a:rPr lang="en-US" b="1" dirty="0" err="1"/>
              <a:t>Hadoop</a:t>
            </a:r>
            <a:endParaRPr lang="en-US" b="1" dirty="0"/>
          </a:p>
        </p:txBody>
      </p:sp>
      <p:pic>
        <p:nvPicPr>
          <p:cNvPr id="4" name="Content Placeholder 3" descr="f.jpg"/>
          <p:cNvPicPr>
            <a:picLocks noGrp="1" noChangeAspect="1"/>
          </p:cNvPicPr>
          <p:nvPr>
            <p:ph idx="1"/>
          </p:nvPr>
        </p:nvPicPr>
        <p:blipFill>
          <a:blip r:embed="rId2"/>
          <a:stretch>
            <a:fillRect/>
          </a:stretch>
        </p:blipFill>
        <p:spPr>
          <a:xfrm>
            <a:off x="381000" y="2286000"/>
            <a:ext cx="8615308" cy="306337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Features</a:t>
            </a:r>
          </a:p>
        </p:txBody>
      </p:sp>
      <p:sp>
        <p:nvSpPr>
          <p:cNvPr id="3" name="Content Placeholder 2"/>
          <p:cNvSpPr>
            <a:spLocks noGrp="1"/>
          </p:cNvSpPr>
          <p:nvPr>
            <p:ph idx="1"/>
          </p:nvPr>
        </p:nvSpPr>
        <p:spPr>
          <a:xfrm>
            <a:off x="457200" y="2057400"/>
            <a:ext cx="3306672" cy="4539952"/>
          </a:xfrm>
        </p:spPr>
        <p:txBody>
          <a:bodyPr>
            <a:normAutofit fontScale="85000" lnSpcReduction="20000"/>
          </a:bodyPr>
          <a:lstStyle/>
          <a:p>
            <a:pPr>
              <a:lnSpc>
                <a:spcPct val="120000"/>
              </a:lnSpc>
            </a:pPr>
            <a:r>
              <a:rPr lang="en-US" sz="3200" dirty="0"/>
              <a:t>Speed </a:t>
            </a:r>
          </a:p>
          <a:p>
            <a:pPr>
              <a:lnSpc>
                <a:spcPct val="120000"/>
              </a:lnSpc>
            </a:pPr>
            <a:r>
              <a:rPr lang="en-US" sz="3200" dirty="0"/>
              <a:t>Polyglot</a:t>
            </a:r>
          </a:p>
          <a:p>
            <a:pPr>
              <a:lnSpc>
                <a:spcPct val="120000"/>
              </a:lnSpc>
            </a:pPr>
            <a:r>
              <a:rPr lang="en-US" sz="3200" dirty="0"/>
              <a:t>Advance Analytics</a:t>
            </a:r>
          </a:p>
          <a:p>
            <a:pPr>
              <a:lnSpc>
                <a:spcPct val="120000"/>
              </a:lnSpc>
            </a:pPr>
            <a:r>
              <a:rPr lang="en-US" sz="3200" dirty="0"/>
              <a:t>In-Memory Computations</a:t>
            </a:r>
          </a:p>
          <a:p>
            <a:pPr>
              <a:lnSpc>
                <a:spcPct val="120000"/>
              </a:lnSpc>
            </a:pPr>
            <a:r>
              <a:rPr lang="en-US" sz="3200" dirty="0" err="1"/>
              <a:t>Hadoop</a:t>
            </a:r>
            <a:r>
              <a:rPr lang="en-US" sz="3200" dirty="0"/>
              <a:t> Integration</a:t>
            </a:r>
          </a:p>
          <a:p>
            <a:pPr>
              <a:lnSpc>
                <a:spcPct val="120000"/>
              </a:lnSpc>
            </a:pPr>
            <a:r>
              <a:rPr lang="en-US" sz="3200" dirty="0"/>
              <a:t>Machine Learning</a:t>
            </a:r>
          </a:p>
        </p:txBody>
      </p:sp>
      <p:pic>
        <p:nvPicPr>
          <p:cNvPr id="4" name="Picture 3" descr="h.jpg"/>
          <p:cNvPicPr>
            <a:picLocks noChangeAspect="1"/>
          </p:cNvPicPr>
          <p:nvPr/>
        </p:nvPicPr>
        <p:blipFill>
          <a:blip r:embed="rId2"/>
          <a:stretch>
            <a:fillRect/>
          </a:stretch>
        </p:blipFill>
        <p:spPr>
          <a:xfrm>
            <a:off x="3763872" y="2236124"/>
            <a:ext cx="5075328" cy="2667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Ecosystem</a:t>
            </a:r>
          </a:p>
        </p:txBody>
      </p:sp>
      <p:pic>
        <p:nvPicPr>
          <p:cNvPr id="4" name="Content Placeholder 3" descr="j.jpg"/>
          <p:cNvPicPr>
            <a:picLocks noGrp="1" noChangeAspect="1"/>
          </p:cNvPicPr>
          <p:nvPr>
            <p:ph idx="1"/>
          </p:nvPr>
        </p:nvPicPr>
        <p:blipFill>
          <a:blip r:embed="rId2"/>
          <a:stretch>
            <a:fillRect/>
          </a:stretch>
        </p:blipFill>
        <p:spPr>
          <a:xfrm>
            <a:off x="107504" y="1988840"/>
            <a:ext cx="8973674" cy="4104456"/>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Architecture</a:t>
            </a:r>
          </a:p>
        </p:txBody>
      </p:sp>
      <p:pic>
        <p:nvPicPr>
          <p:cNvPr id="4" name="Content Placeholder 3" descr="l.jpg"/>
          <p:cNvPicPr>
            <a:picLocks noGrp="1" noChangeAspect="1"/>
          </p:cNvPicPr>
          <p:nvPr>
            <p:ph idx="1"/>
          </p:nvPr>
        </p:nvPicPr>
        <p:blipFill>
          <a:blip r:embed="rId2"/>
          <a:stretch>
            <a:fillRect/>
          </a:stretch>
        </p:blipFill>
        <p:spPr>
          <a:xfrm>
            <a:off x="179512" y="1772816"/>
            <a:ext cx="8870798" cy="4392488"/>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Core</a:t>
            </a:r>
          </a:p>
        </p:txBody>
      </p:sp>
      <p:sp>
        <p:nvSpPr>
          <p:cNvPr id="5" name="Content Placeholder 4"/>
          <p:cNvSpPr>
            <a:spLocks noGrp="1"/>
          </p:cNvSpPr>
          <p:nvPr>
            <p:ph idx="1"/>
          </p:nvPr>
        </p:nvSpPr>
        <p:spPr>
          <a:xfrm>
            <a:off x="533400" y="2032965"/>
            <a:ext cx="4800600" cy="4063036"/>
          </a:xfrm>
        </p:spPr>
        <p:txBody>
          <a:bodyPr>
            <a:normAutofit fontScale="70000" lnSpcReduction="20000"/>
          </a:bodyPr>
          <a:lstStyle/>
          <a:p>
            <a:pPr>
              <a:lnSpc>
                <a:spcPct val="120000"/>
              </a:lnSpc>
              <a:spcBef>
                <a:spcPts val="600"/>
              </a:spcBef>
              <a:spcAft>
                <a:spcPts val="0"/>
              </a:spcAft>
            </a:pPr>
            <a:r>
              <a:rPr lang="en-US" sz="3200" dirty="0"/>
              <a:t>Spark Core is the basic Engine for </a:t>
            </a:r>
            <a:r>
              <a:rPr lang="en-US" sz="3200" b="1" dirty="0"/>
              <a:t>large-scale Parallel &amp; Distributed data processing</a:t>
            </a:r>
          </a:p>
          <a:p>
            <a:pPr>
              <a:lnSpc>
                <a:spcPct val="120000"/>
              </a:lnSpc>
              <a:spcBef>
                <a:spcPts val="600"/>
              </a:spcBef>
              <a:spcAft>
                <a:spcPts val="0"/>
              </a:spcAft>
            </a:pPr>
            <a:r>
              <a:rPr lang="en-US" sz="3200" dirty="0"/>
              <a:t>Responsible for</a:t>
            </a:r>
          </a:p>
          <a:p>
            <a:pPr marL="514350" indent="-514350">
              <a:lnSpc>
                <a:spcPct val="120000"/>
              </a:lnSpc>
              <a:spcBef>
                <a:spcPts val="600"/>
              </a:spcBef>
              <a:spcAft>
                <a:spcPts val="0"/>
              </a:spcAft>
              <a:buFont typeface="+mj-lt"/>
              <a:buAutoNum type="arabicPeriod"/>
            </a:pPr>
            <a:r>
              <a:rPr lang="en-US" sz="3200" dirty="0"/>
              <a:t>Memory Management </a:t>
            </a:r>
          </a:p>
          <a:p>
            <a:pPr marL="514350" indent="-514350">
              <a:lnSpc>
                <a:spcPct val="120000"/>
              </a:lnSpc>
              <a:spcBef>
                <a:spcPts val="600"/>
              </a:spcBef>
              <a:spcAft>
                <a:spcPts val="0"/>
              </a:spcAft>
              <a:buFont typeface="+mj-lt"/>
              <a:buAutoNum type="arabicPeriod"/>
            </a:pPr>
            <a:r>
              <a:rPr lang="en-US" sz="3200" dirty="0"/>
              <a:t>Fault Recovery</a:t>
            </a:r>
          </a:p>
          <a:p>
            <a:pPr marL="514350" indent="-514350">
              <a:lnSpc>
                <a:spcPct val="120000"/>
              </a:lnSpc>
              <a:spcBef>
                <a:spcPts val="600"/>
              </a:spcBef>
              <a:spcAft>
                <a:spcPts val="0"/>
              </a:spcAft>
              <a:buFont typeface="+mj-lt"/>
              <a:buAutoNum type="arabicPeriod"/>
            </a:pPr>
            <a:r>
              <a:rPr lang="en-US" sz="3200" dirty="0"/>
              <a:t>Scheduling , Distributing &amp; Monitoring Jobs</a:t>
            </a:r>
          </a:p>
          <a:p>
            <a:pPr marL="514350" indent="-514350">
              <a:lnSpc>
                <a:spcPct val="120000"/>
              </a:lnSpc>
              <a:spcBef>
                <a:spcPts val="600"/>
              </a:spcBef>
              <a:spcAft>
                <a:spcPts val="0"/>
              </a:spcAft>
              <a:buFont typeface="+mj-lt"/>
              <a:buAutoNum type="arabicPeriod"/>
            </a:pPr>
            <a:r>
              <a:rPr lang="en-US" sz="3200" dirty="0"/>
              <a:t>Interacting with Storage Systems</a:t>
            </a:r>
          </a:p>
        </p:txBody>
      </p:sp>
      <p:pic>
        <p:nvPicPr>
          <p:cNvPr id="6" name="Picture 5" descr="k.jpg"/>
          <p:cNvPicPr>
            <a:picLocks noChangeAspect="1"/>
          </p:cNvPicPr>
          <p:nvPr/>
        </p:nvPicPr>
        <p:blipFill rotWithShape="1">
          <a:blip r:embed="rId2"/>
          <a:srcRect t="21576" r="7143"/>
          <a:stretch/>
        </p:blipFill>
        <p:spPr>
          <a:xfrm>
            <a:off x="5029200" y="2057400"/>
            <a:ext cx="3962400" cy="349202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Streaming</a:t>
            </a:r>
          </a:p>
        </p:txBody>
      </p:sp>
      <p:sp>
        <p:nvSpPr>
          <p:cNvPr id="3" name="Content Placeholder 2"/>
          <p:cNvSpPr>
            <a:spLocks noGrp="1"/>
          </p:cNvSpPr>
          <p:nvPr>
            <p:ph idx="1"/>
          </p:nvPr>
        </p:nvSpPr>
        <p:spPr/>
        <p:txBody>
          <a:bodyPr>
            <a:normAutofit/>
          </a:bodyPr>
          <a:lstStyle/>
          <a:p>
            <a:r>
              <a:rPr lang="en-US" sz="3200" dirty="0"/>
              <a:t>Spark Streaming is used for </a:t>
            </a:r>
            <a:r>
              <a:rPr lang="en-US" sz="3200" b="1" dirty="0"/>
              <a:t>Processing Real Time Data</a:t>
            </a:r>
          </a:p>
          <a:p>
            <a:endParaRPr lang="en-US" sz="3200" dirty="0"/>
          </a:p>
          <a:p>
            <a:r>
              <a:rPr lang="en-US" sz="3200" dirty="0"/>
              <a:t>Useful Addition to Core Spark API</a:t>
            </a:r>
          </a:p>
          <a:p>
            <a:endParaRPr lang="en-US" sz="3200" dirty="0"/>
          </a:p>
          <a:p>
            <a:r>
              <a:rPr lang="en-US" sz="3200" dirty="0"/>
              <a:t>Spark Streaming </a:t>
            </a:r>
            <a:r>
              <a:rPr lang="en-US" sz="3200" b="1" dirty="0"/>
              <a:t>Enables High-Throughput and Fault Tolerant stream processing of live data streams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xmlns="" id="{549D93F7-14CE-48E7-85E3-06571F7A2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9" y="365887"/>
            <a:ext cx="4140522" cy="17216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a:extLst>
              <a:ext uri="{FF2B5EF4-FFF2-40B4-BE49-F238E27FC236}">
                <a16:creationId xmlns:a16="http://schemas.microsoft.com/office/drawing/2014/main" xmlns="" id="{678BCC23-48BF-4C09-9EEB-D1A77AFEE8E5}"/>
              </a:ext>
            </a:extLst>
          </p:cNvPr>
          <p:cNvSpPr txBox="1">
            <a:spLocks noChangeArrowheads="1"/>
          </p:cNvSpPr>
          <p:nvPr/>
        </p:nvSpPr>
        <p:spPr>
          <a:xfrm>
            <a:off x="503238" y="-163513"/>
            <a:ext cx="9070975" cy="2190751"/>
          </a:xfrm>
          <a:prstGeom prst="rect">
            <a:avLst/>
          </a:prstGeom>
          <a:ln/>
        </p:spPr>
        <p:txBody>
          <a:bodyPr vert="horz" lIns="91440" tIns="39240" rIns="91440" bIns="45720" rtlCol="0" anchor="ctr">
            <a:normAutofit lnSpcReduction="10000"/>
          </a:bodyPr>
          <a:lstStyle>
            <a:lvl1pPr algn="l" defTabSz="914400" rtl="0" eaLnBrk="1" latinLnBrk="0" hangingPunct="1">
              <a:spcBef>
                <a:spcPct val="0"/>
              </a:spcBef>
              <a:buNone/>
              <a:defRPr sz="4000" b="1" kern="1200" spc="-100" baseline="0">
                <a:solidFill>
                  <a:schemeClr val="tx2"/>
                </a:solidFill>
                <a:latin typeface="+mj-lt"/>
                <a:ea typeface="+mj-ea"/>
                <a:cs typeface="+mj-cs"/>
              </a:defRPr>
            </a:lvl1p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altLang="en-US" dirty="0"/>
              <a:t>  </a:t>
            </a:r>
            <a:br>
              <a:rPr lang="en-IN" altLang="en-US" dirty="0"/>
            </a:br>
            <a:r>
              <a:rPr lang="en-IN" altLang="en-US" dirty="0"/>
              <a:t/>
            </a:r>
            <a:br>
              <a:rPr lang="en-IN" altLang="en-US" dirty="0"/>
            </a:br>
            <a:endParaRPr lang="en-IN" altLang="en-US" sz="6600" dirty="0"/>
          </a:p>
        </p:txBody>
      </p:sp>
      <p:pic>
        <p:nvPicPr>
          <p:cNvPr id="6" name="Picture 3">
            <a:extLst>
              <a:ext uri="{FF2B5EF4-FFF2-40B4-BE49-F238E27FC236}">
                <a16:creationId xmlns:a16="http://schemas.microsoft.com/office/drawing/2014/main" xmlns="" id="{CA3E846D-234E-4C6E-885A-8AD6BB5CE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5" y="1916832"/>
            <a:ext cx="8972083" cy="49411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a:extLst>
              <a:ext uri="{FF2B5EF4-FFF2-40B4-BE49-F238E27FC236}">
                <a16:creationId xmlns:a16="http://schemas.microsoft.com/office/drawing/2014/main" xmlns="" id="{543DE69F-ACC8-429C-BD63-430BCE8B5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380999"/>
            <a:ext cx="3546807" cy="15358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55122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Streaming</a:t>
            </a:r>
          </a:p>
        </p:txBody>
      </p:sp>
      <p:pic>
        <p:nvPicPr>
          <p:cNvPr id="4" name="Content Placeholder 3" descr="n.jpg"/>
          <p:cNvPicPr>
            <a:picLocks noGrp="1" noChangeAspect="1"/>
          </p:cNvPicPr>
          <p:nvPr>
            <p:ph idx="1"/>
          </p:nvPr>
        </p:nvPicPr>
        <p:blipFill>
          <a:blip r:embed="rId2"/>
          <a:stretch>
            <a:fillRect/>
          </a:stretch>
        </p:blipFill>
        <p:spPr>
          <a:xfrm>
            <a:off x="457200" y="1828800"/>
            <a:ext cx="8229600" cy="44958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more Information</a:t>
            </a:r>
          </a:p>
        </p:txBody>
      </p:sp>
      <p:sp>
        <p:nvSpPr>
          <p:cNvPr id="3" name="Content Placeholder 2"/>
          <p:cNvSpPr>
            <a:spLocks noGrp="1"/>
          </p:cNvSpPr>
          <p:nvPr>
            <p:ph idx="1"/>
          </p:nvPr>
        </p:nvSpPr>
        <p:spPr/>
        <p:txBody>
          <a:bodyPr>
            <a:normAutofit/>
          </a:bodyPr>
          <a:lstStyle/>
          <a:p>
            <a:r>
              <a:rPr lang="en-US" altLang="en-US" dirty="0">
                <a:ea typeface="ＭＳ Ｐゴシック" panose="020B0600070205080204" pitchFamily="34" charset="-128"/>
              </a:rPr>
              <a:t>Spark Tutorials</a:t>
            </a:r>
          </a:p>
          <a:p>
            <a:pPr lvl="1"/>
            <a:r>
              <a:rPr lang="en-US" altLang="en-US" dirty="0">
                <a:ea typeface="ＭＳ Ｐゴシック" panose="020B0600070205080204" pitchFamily="34" charset="-128"/>
                <a:hlinkClick r:id="rId2"/>
              </a:rPr>
              <a:t>http://spark-summit.org/2014/training</a:t>
            </a:r>
            <a:endParaRPr lang="en-US" altLang="en-US" dirty="0">
              <a:ea typeface="ＭＳ Ｐゴシック" panose="020B0600070205080204" pitchFamily="34" charset="-128"/>
            </a:endParaRPr>
          </a:p>
          <a:p>
            <a:pPr marL="349250" lvl="1" indent="0">
              <a:buNone/>
            </a:pPr>
            <a:endParaRPr lang="en-US" altLang="en-US" dirty="0">
              <a:ea typeface="ＭＳ Ｐゴシック" panose="020B0600070205080204" pitchFamily="34" charset="-128"/>
            </a:endParaRPr>
          </a:p>
          <a:p>
            <a:r>
              <a:rPr lang="en-US" altLang="en-US" dirty="0">
                <a:ea typeface="ＭＳ Ｐゴシック" panose="020B0600070205080204" pitchFamily="34" charset="-128"/>
              </a:rPr>
              <a:t>“Resilient Distributed Datasets: A Fault-Tolerant Abstraction for In-Memory Cluster Computing” by </a:t>
            </a:r>
            <a:r>
              <a:rPr lang="en-US" altLang="en-US" dirty="0" err="1">
                <a:ea typeface="ＭＳ Ｐゴシック" panose="020B0600070205080204" pitchFamily="34" charset="-128"/>
              </a:rPr>
              <a:t>Matei</a:t>
            </a:r>
            <a:r>
              <a:rPr lang="en-US" altLang="en-US" dirty="0">
                <a:ea typeface="ＭＳ Ｐゴシック" panose="020B0600070205080204" pitchFamily="34" charset="-128"/>
              </a:rPr>
              <a:t> </a:t>
            </a:r>
            <a:r>
              <a:rPr lang="en-US" altLang="en-US" dirty="0" err="1">
                <a:ea typeface="ＭＳ Ｐゴシック" panose="020B0600070205080204" pitchFamily="34" charset="-128"/>
              </a:rPr>
              <a:t>Zaharia</a:t>
            </a:r>
            <a:r>
              <a:rPr lang="en-US" altLang="en-US" dirty="0">
                <a:ea typeface="ＭＳ Ｐゴシック" panose="020B0600070205080204" pitchFamily="34" charset="-128"/>
              </a:rPr>
              <a:t> et al</a:t>
            </a:r>
          </a:p>
          <a:p>
            <a:pPr lvl="1"/>
            <a:r>
              <a:rPr lang="en-US" altLang="en-US" dirty="0">
                <a:ea typeface="ＭＳ Ｐゴシック" panose="020B0600070205080204" pitchFamily="34" charset="-128"/>
                <a:hlinkClick r:id="rId3"/>
              </a:rPr>
              <a:t>https://www.cs.berkeley.edu/~matei/papers/2012/nsdi_spark.pdf</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81663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RHADOOP</a:t>
            </a:r>
            <a:endParaRPr lang="en-US" sz="4000" b="1" dirty="0"/>
          </a:p>
        </p:txBody>
      </p:sp>
      <p:sp>
        <p:nvSpPr>
          <p:cNvPr id="3" name="Subtitle 2"/>
          <p:cNvSpPr>
            <a:spLocks noGrp="1"/>
          </p:cNvSpPr>
          <p:nvPr>
            <p:ph type="subTitle" idx="1"/>
          </p:nvPr>
        </p:nvSpPr>
        <p:spPr/>
        <p:txBody>
          <a:bodyPr/>
          <a:lstStyle/>
          <a:p>
            <a:r>
              <a:rPr lang="en-US" b="1" dirty="0"/>
              <a:t>Dr. Emmanuel S. Pilli</a:t>
            </a:r>
          </a:p>
          <a:p>
            <a:r>
              <a:rPr lang="en-US" sz="2000" dirty="0"/>
              <a:t>Malaviya NIT Jaipur</a:t>
            </a:r>
          </a:p>
          <a:p>
            <a:endParaRPr lang="en-US" dirty="0"/>
          </a:p>
        </p:txBody>
      </p:sp>
    </p:spTree>
    <p:extLst>
      <p:ext uri="{BB962C8B-B14F-4D97-AF65-F5344CB8AC3E}">
        <p14:creationId xmlns:p14="http://schemas.microsoft.com/office/powerpoint/2010/main" val="4170485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457172" y="273352"/>
            <a:ext cx="8225171" cy="1141416"/>
          </a:xfrm>
          <a:prstGeom prst="rect">
            <a:avLst/>
          </a:prstGeom>
          <a:noFill/>
          <a:ln>
            <a:noFill/>
          </a:ln>
        </p:spPr>
        <p:txBody>
          <a:bodyPr lIns="0" tIns="0" rIns="0" bIns="0" anchor="ctr"/>
          <a:lstStyle/>
          <a:p>
            <a:endParaRPr/>
          </a:p>
          <a:p>
            <a:r>
              <a:rPr lang="en-IN" sz="3600" b="1" dirty="0">
                <a:solidFill>
                  <a:srgbClr val="D2533C"/>
                </a:solidFill>
                <a:latin typeface="Arial"/>
                <a:ea typeface="DejaVu Sans"/>
              </a:rPr>
              <a:t>The R Language : What is it?</a:t>
            </a:r>
            <a:endParaRPr/>
          </a:p>
        </p:txBody>
      </p:sp>
      <p:sp>
        <p:nvSpPr>
          <p:cNvPr id="232" name="CustomShape 2"/>
          <p:cNvSpPr/>
          <p:nvPr/>
        </p:nvSpPr>
        <p:spPr>
          <a:xfrm>
            <a:off x="457172" y="1670525"/>
            <a:ext cx="8507316" cy="4854819"/>
          </a:xfrm>
          <a:prstGeom prst="rect">
            <a:avLst/>
          </a:prstGeom>
          <a:noFill/>
          <a:ln>
            <a:noFill/>
          </a:ln>
        </p:spPr>
        <p:txBody>
          <a:bodyPr lIns="0" tIns="0" rIns="0" bIns="0"/>
          <a:lstStyle/>
          <a:p>
            <a:pPr>
              <a:buSzPct val="45000"/>
              <a:buFont typeface="Wingdings" pitchFamily="2" charset="2"/>
              <a:buChar char="Ø"/>
            </a:pPr>
            <a:r>
              <a:rPr lang="en-IN" sz="2000" dirty="0">
                <a:solidFill>
                  <a:srgbClr val="333333"/>
                </a:solidFill>
                <a:latin typeface="Arial"/>
              </a:rPr>
              <a:t> A Language Platform…</a:t>
            </a:r>
            <a:endParaRPr sz="2000" dirty="0"/>
          </a:p>
          <a:p>
            <a:pPr lvl="1">
              <a:buSzPct val="45000"/>
              <a:buFont typeface="Wingdings" pitchFamily="2" charset="2"/>
              <a:buChar char="Ø"/>
            </a:pPr>
            <a:r>
              <a:rPr lang="en-IN" sz="2000" dirty="0">
                <a:solidFill>
                  <a:srgbClr val="333333"/>
                </a:solidFill>
                <a:latin typeface="Arial"/>
              </a:rPr>
              <a:t>  A Procedural Language optimized for Statistics and Data Science</a:t>
            </a:r>
            <a:endParaRPr sz="2000" dirty="0"/>
          </a:p>
          <a:p>
            <a:pPr lvl="1">
              <a:buSzPct val="45000"/>
              <a:buFont typeface="Wingdings" pitchFamily="2" charset="2"/>
              <a:buChar char="Ø"/>
            </a:pPr>
            <a:r>
              <a:rPr lang="en-IN" sz="2000" dirty="0">
                <a:solidFill>
                  <a:srgbClr val="333333"/>
                </a:solidFill>
                <a:latin typeface="Arial"/>
              </a:rPr>
              <a:t>  A Data Visualization Framework</a:t>
            </a:r>
            <a:endParaRPr sz="2000" dirty="0"/>
          </a:p>
          <a:p>
            <a:pPr lvl="1">
              <a:buSzPct val="45000"/>
              <a:buFont typeface="Wingdings" pitchFamily="2" charset="2"/>
              <a:buChar char="Ø"/>
            </a:pPr>
            <a:r>
              <a:rPr lang="en-IN" sz="2000" dirty="0">
                <a:solidFill>
                  <a:srgbClr val="333333"/>
                </a:solidFill>
                <a:latin typeface="Arial"/>
              </a:rPr>
              <a:t>  Provided as Open Source</a:t>
            </a:r>
          </a:p>
          <a:p>
            <a:pPr lvl="1">
              <a:buSzPct val="45000"/>
            </a:pPr>
            <a:endParaRPr sz="2000" dirty="0"/>
          </a:p>
          <a:p>
            <a:pPr>
              <a:buSzPct val="45000"/>
              <a:buFont typeface="Wingdings" pitchFamily="2" charset="2"/>
              <a:buChar char="Ø"/>
            </a:pPr>
            <a:r>
              <a:rPr lang="en-IN" sz="2000" dirty="0">
                <a:solidFill>
                  <a:srgbClr val="333333"/>
                </a:solidFill>
                <a:latin typeface="Arial"/>
              </a:rPr>
              <a:t> A Community…</a:t>
            </a:r>
            <a:endParaRPr sz="2000" dirty="0"/>
          </a:p>
          <a:p>
            <a:pPr lvl="1">
              <a:buSzPct val="45000"/>
              <a:buFont typeface="Wingdings" pitchFamily="2" charset="2"/>
              <a:buChar char="Ø"/>
            </a:pPr>
            <a:r>
              <a:rPr lang="en-IN" sz="2000" dirty="0">
                <a:solidFill>
                  <a:srgbClr val="333333"/>
                </a:solidFill>
                <a:latin typeface="Arial"/>
              </a:rPr>
              <a:t>  2M Statistical Analysis and Machine Learning Users</a:t>
            </a:r>
            <a:endParaRPr sz="2000" dirty="0"/>
          </a:p>
          <a:p>
            <a:pPr lvl="1">
              <a:buSzPct val="45000"/>
              <a:buFont typeface="Wingdings" pitchFamily="2" charset="2"/>
              <a:buChar char="Ø"/>
            </a:pPr>
            <a:r>
              <a:rPr lang="en-IN" sz="2000" dirty="0">
                <a:solidFill>
                  <a:srgbClr val="333333"/>
                </a:solidFill>
                <a:latin typeface="Arial"/>
              </a:rPr>
              <a:t>  Taught in Most University Statistics Programs</a:t>
            </a:r>
            <a:endParaRPr sz="2000" dirty="0"/>
          </a:p>
          <a:p>
            <a:pPr lvl="1">
              <a:buSzPct val="45000"/>
              <a:buFont typeface="Wingdings" pitchFamily="2" charset="2"/>
              <a:buChar char="Ø"/>
            </a:pPr>
            <a:r>
              <a:rPr lang="en-IN" sz="2000" dirty="0">
                <a:solidFill>
                  <a:srgbClr val="333333"/>
                </a:solidFill>
                <a:latin typeface="Arial"/>
              </a:rPr>
              <a:t>  Active User Groups Across the World</a:t>
            </a:r>
          </a:p>
          <a:p>
            <a:pPr lvl="1">
              <a:buSzPct val="45000"/>
            </a:pPr>
            <a:endParaRPr sz="2000" dirty="0"/>
          </a:p>
          <a:p>
            <a:pPr>
              <a:buSzPct val="45000"/>
              <a:buFont typeface="Wingdings" pitchFamily="2" charset="2"/>
              <a:buChar char="Ø"/>
            </a:pPr>
            <a:r>
              <a:rPr lang="en-IN" sz="2000" dirty="0">
                <a:solidFill>
                  <a:srgbClr val="333333"/>
                </a:solidFill>
                <a:latin typeface="Arial"/>
              </a:rPr>
              <a:t> An Ecosystem...</a:t>
            </a:r>
            <a:endParaRPr sz="2000" dirty="0"/>
          </a:p>
          <a:p>
            <a:pPr lvl="1">
              <a:buSzPct val="45000"/>
              <a:buFont typeface="Wingdings" pitchFamily="2" charset="2"/>
              <a:buChar char="Ø"/>
            </a:pPr>
            <a:r>
              <a:rPr lang="en-IN" sz="2000" dirty="0">
                <a:solidFill>
                  <a:srgbClr val="333333"/>
                </a:solidFill>
                <a:latin typeface="Arial"/>
              </a:rPr>
              <a:t>  CRAN:  4500+ Freely Available Algorithms, Test Data, Evaluations</a:t>
            </a:r>
            <a:endParaRPr sz="2000" dirty="0"/>
          </a:p>
          <a:p>
            <a:pPr lvl="1">
              <a:buSzPct val="45000"/>
              <a:buFont typeface="Wingdings" pitchFamily="2" charset="2"/>
              <a:buChar char="Ø"/>
            </a:pPr>
            <a:r>
              <a:rPr lang="en-IN" sz="2000" dirty="0">
                <a:solidFill>
                  <a:srgbClr val="333333"/>
                </a:solidFill>
                <a:latin typeface="Arial"/>
              </a:rPr>
              <a:t>  Many Applicable to Big Data If Scaled</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57172" y="273352"/>
            <a:ext cx="8225171" cy="706404"/>
          </a:xfrm>
          <a:prstGeom prst="rect">
            <a:avLst/>
          </a:prstGeom>
          <a:noFill/>
          <a:ln>
            <a:noFill/>
          </a:ln>
        </p:spPr>
        <p:txBody>
          <a:bodyPr lIns="0" tIns="0" rIns="0" bIns="0" anchor="ctr"/>
          <a:lstStyle/>
          <a:p>
            <a:endParaRPr/>
          </a:p>
          <a:p>
            <a:r>
              <a:rPr lang="en-IN" sz="3600" b="1" dirty="0">
                <a:solidFill>
                  <a:srgbClr val="D2533C"/>
                </a:solidFill>
                <a:latin typeface="Arial"/>
                <a:ea typeface="DejaVu Sans"/>
              </a:rPr>
              <a:t>Why learn R ?</a:t>
            </a:r>
            <a:endParaRPr/>
          </a:p>
        </p:txBody>
      </p:sp>
      <p:sp>
        <p:nvSpPr>
          <p:cNvPr id="234" name="CustomShape 2"/>
          <p:cNvSpPr/>
          <p:nvPr/>
        </p:nvSpPr>
        <p:spPr>
          <a:xfrm>
            <a:off x="457172" y="1580036"/>
            <a:ext cx="8225171" cy="4729284"/>
          </a:xfrm>
          <a:prstGeom prst="rect">
            <a:avLst/>
          </a:prstGeom>
          <a:noFill/>
          <a:ln>
            <a:noFill/>
          </a:ln>
        </p:spPr>
        <p:txBody>
          <a:bodyPr lIns="0" tIns="0" rIns="0" bIns="0"/>
          <a:lstStyle/>
          <a:p>
            <a:pPr marL="285750" indent="-285750" algn="just">
              <a:lnSpc>
                <a:spcPct val="100000"/>
              </a:lnSpc>
              <a:buSzPct val="100000"/>
              <a:buFont typeface="Arial" panose="020B0604020202020204" pitchFamily="34" charset="0"/>
              <a:buChar char="•"/>
            </a:pPr>
            <a:r>
              <a:rPr lang="en-IN" sz="2300" dirty="0">
                <a:solidFill>
                  <a:srgbClr val="333333"/>
                </a:solidFill>
                <a:latin typeface="Arial"/>
              </a:rPr>
              <a:t>The R statistical programming language is a free open source package based on the S language developed by Bell Labs.</a:t>
            </a:r>
            <a:endParaRPr sz="2300" dirty="0"/>
          </a:p>
          <a:p>
            <a:pPr marL="285750" indent="-285750" algn="just">
              <a:lnSpc>
                <a:spcPct val="100000"/>
              </a:lnSpc>
              <a:buSzPct val="100000"/>
              <a:buFont typeface="Arial" panose="020B0604020202020204" pitchFamily="34" charset="0"/>
              <a:buChar char="•"/>
            </a:pPr>
            <a:r>
              <a:rPr lang="en-IN" sz="2300" dirty="0">
                <a:solidFill>
                  <a:srgbClr val="333333"/>
                </a:solidFill>
                <a:latin typeface="Arial"/>
              </a:rPr>
              <a:t>The style of coding is quite easy.</a:t>
            </a:r>
            <a:endParaRPr sz="2300" dirty="0"/>
          </a:p>
          <a:p>
            <a:pPr marL="285750" indent="-285750" algn="just">
              <a:lnSpc>
                <a:spcPct val="100000"/>
              </a:lnSpc>
              <a:buSzPct val="100000"/>
              <a:buFont typeface="Arial" panose="020B0604020202020204" pitchFamily="34" charset="0"/>
              <a:buChar char="•"/>
            </a:pPr>
            <a:r>
              <a:rPr lang="en-IN" sz="2300" dirty="0">
                <a:solidFill>
                  <a:srgbClr val="333333"/>
                </a:solidFill>
                <a:latin typeface="Arial"/>
              </a:rPr>
              <a:t>It’s open source. No need to pay any subscription charges.</a:t>
            </a:r>
            <a:endParaRPr sz="2300" dirty="0"/>
          </a:p>
          <a:p>
            <a:pPr marL="285750" indent="-285750" algn="just">
              <a:lnSpc>
                <a:spcPct val="100000"/>
              </a:lnSpc>
              <a:buSzPct val="100000"/>
              <a:buFont typeface="Arial" panose="020B0604020202020204" pitchFamily="34" charset="0"/>
              <a:buChar char="•"/>
            </a:pPr>
            <a:r>
              <a:rPr lang="en-IN" sz="2300" dirty="0">
                <a:solidFill>
                  <a:srgbClr val="333333"/>
                </a:solidFill>
                <a:latin typeface="Arial"/>
              </a:rPr>
              <a:t>Availability of instant access to over 7800 packages customized for various computation tasks.</a:t>
            </a:r>
            <a:endParaRPr sz="2300" dirty="0"/>
          </a:p>
          <a:p>
            <a:pPr marL="285750" indent="-285750" algn="just">
              <a:lnSpc>
                <a:spcPct val="100000"/>
              </a:lnSpc>
              <a:buSzPct val="100000"/>
              <a:buFont typeface="Arial" panose="020B0604020202020204" pitchFamily="34" charset="0"/>
              <a:buChar char="•"/>
            </a:pPr>
            <a:r>
              <a:rPr lang="en-IN" sz="2300" dirty="0">
                <a:solidFill>
                  <a:srgbClr val="333333"/>
                </a:solidFill>
                <a:latin typeface="Arial"/>
              </a:rPr>
              <a:t>The community support is overwhelming. There are numerous forums to help you out.</a:t>
            </a:r>
            <a:endParaRPr sz="2300" dirty="0"/>
          </a:p>
          <a:p>
            <a:pPr marL="285750" indent="-285750">
              <a:lnSpc>
                <a:spcPct val="100000"/>
              </a:lnSpc>
              <a:buSzPct val="100000"/>
              <a:buFont typeface="Arial" panose="020B0604020202020204" pitchFamily="34" charset="0"/>
              <a:buChar char="•"/>
            </a:pPr>
            <a:r>
              <a:rPr lang="en-IN" sz="2300" dirty="0">
                <a:solidFill>
                  <a:srgbClr val="333333"/>
                </a:solidFill>
                <a:latin typeface="Arial"/>
              </a:rPr>
              <a:t>Get high performance computing experience (require packages).</a:t>
            </a:r>
            <a:endParaRPr sz="2300" dirty="0"/>
          </a:p>
          <a:p>
            <a:pPr marL="285750" indent="-285750" algn="just">
              <a:lnSpc>
                <a:spcPct val="100000"/>
              </a:lnSpc>
              <a:buSzPct val="100000"/>
              <a:buFont typeface="Arial" panose="020B0604020202020204" pitchFamily="34" charset="0"/>
              <a:buChar char="•"/>
            </a:pPr>
            <a:r>
              <a:rPr lang="en-IN" sz="2300" dirty="0">
                <a:solidFill>
                  <a:srgbClr val="333333"/>
                </a:solidFill>
                <a:latin typeface="Arial"/>
              </a:rPr>
              <a:t>One of highly sought skill by analytics and data science companies.</a:t>
            </a:r>
            <a:endParaRPr sz="2300" dirty="0"/>
          </a:p>
          <a:p>
            <a:pPr algn="just">
              <a:lnSpc>
                <a:spcPct val="100000"/>
              </a:lnSpc>
              <a:buSzPct val="45000"/>
              <a:buFont typeface="StarSymbol"/>
              <a:buChar char=""/>
            </a:pPr>
            <a:endParaRPr dirty="0"/>
          </a:p>
          <a:p>
            <a:pPr algn="just">
              <a:lnSpc>
                <a:spcPct val="100000"/>
              </a:lnSpc>
            </a:pPr>
            <a:endParaRPr dirty="0"/>
          </a:p>
        </p:txBody>
      </p:sp>
      <p:sp>
        <p:nvSpPr>
          <p:cNvPr id="235" name="TextShape 3"/>
          <p:cNvSpPr txBox="1"/>
          <p:nvPr/>
        </p:nvSpPr>
        <p:spPr>
          <a:xfrm>
            <a:off x="344185" y="1446120"/>
            <a:ext cx="359859" cy="365776"/>
          </a:xfrm>
          <a:prstGeom prst="rect">
            <a:avLst/>
          </a:prstGeom>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172" y="273352"/>
            <a:ext cx="7575334" cy="901702"/>
          </a:xfrm>
          <a:prstGeom prst="rect">
            <a:avLst/>
          </a:prstGeom>
          <a:noFill/>
          <a:ln>
            <a:noFill/>
          </a:ln>
        </p:spPr>
        <p:txBody>
          <a:bodyPr lIns="0" tIns="0" rIns="0" bIns="0" anchor="ctr"/>
          <a:lstStyle/>
          <a:p>
            <a:endParaRPr/>
          </a:p>
          <a:p>
            <a:r>
              <a:rPr lang="en-IN" sz="3600" b="1" dirty="0">
                <a:solidFill>
                  <a:srgbClr val="D2533C"/>
                </a:solidFill>
                <a:latin typeface="Arial"/>
                <a:ea typeface="DejaVu Sans"/>
              </a:rPr>
              <a:t>Innovate with R</a:t>
            </a:r>
            <a:endParaRPr/>
          </a:p>
        </p:txBody>
      </p:sp>
      <p:sp>
        <p:nvSpPr>
          <p:cNvPr id="237" name="TextShape 2"/>
          <p:cNvSpPr txBox="1"/>
          <p:nvPr/>
        </p:nvSpPr>
        <p:spPr>
          <a:xfrm>
            <a:off x="522482" y="1241025"/>
            <a:ext cx="8033159" cy="5442873"/>
          </a:xfrm>
          <a:prstGeom prst="rect">
            <a:avLst/>
          </a:prstGeom>
        </p:spPr>
        <p:txBody>
          <a:bodyPr lIns="81639" tIns="40820" rIns="81639" bIns="40820"/>
          <a:lstStyle/>
          <a:p>
            <a:pPr>
              <a:lnSpc>
                <a:spcPct val="100000"/>
              </a:lnSpc>
              <a:buSzPct val="45000"/>
              <a:buFont typeface="Wingdings" pitchFamily="2" charset="2"/>
              <a:buChar char="Ø"/>
            </a:pPr>
            <a:r>
              <a:rPr lang="en-IN" sz="2000" dirty="0">
                <a:solidFill>
                  <a:srgbClr val="333333"/>
                </a:solidFill>
                <a:latin typeface="Arial"/>
              </a:rPr>
              <a:t> Most widely used data analysis software</a:t>
            </a:r>
            <a:endParaRPr sz="2000" dirty="0"/>
          </a:p>
          <a:p>
            <a:pPr lvl="1">
              <a:lnSpc>
                <a:spcPct val="100000"/>
              </a:lnSpc>
              <a:buSzPct val="45000"/>
              <a:buFont typeface="Wingdings" pitchFamily="2" charset="2"/>
              <a:buChar char="Ø"/>
            </a:pPr>
            <a:r>
              <a:rPr lang="en-IN" sz="2000" dirty="0">
                <a:solidFill>
                  <a:srgbClr val="333333"/>
                </a:solidFill>
                <a:latin typeface="Arial"/>
              </a:rPr>
              <a:t> Used by 2M+ data scientists, statisticians and analysts</a:t>
            </a:r>
            <a:endParaRPr sz="2000" dirty="0"/>
          </a:p>
          <a:p>
            <a:pPr lvl="1">
              <a:lnSpc>
                <a:spcPct val="100000"/>
              </a:lnSpc>
              <a:buSzPct val="45000"/>
              <a:buFont typeface="Wingdings" pitchFamily="2" charset="2"/>
              <a:buChar char="Ø"/>
            </a:pPr>
            <a:endParaRPr sz="2000" dirty="0"/>
          </a:p>
          <a:p>
            <a:pPr>
              <a:lnSpc>
                <a:spcPct val="100000"/>
              </a:lnSpc>
              <a:buSzPct val="45000"/>
              <a:buFont typeface="Wingdings" pitchFamily="2" charset="2"/>
              <a:buChar char="Ø"/>
            </a:pPr>
            <a:r>
              <a:rPr lang="en-IN" sz="2000" dirty="0">
                <a:solidFill>
                  <a:srgbClr val="333333"/>
                </a:solidFill>
                <a:latin typeface="Arial"/>
              </a:rPr>
              <a:t> Most powerful statistical programming language</a:t>
            </a:r>
            <a:endParaRPr sz="2000" dirty="0"/>
          </a:p>
          <a:p>
            <a:pPr lvl="1">
              <a:lnSpc>
                <a:spcPct val="100000"/>
              </a:lnSpc>
              <a:buSzPct val="45000"/>
              <a:buFont typeface="Wingdings" pitchFamily="2" charset="2"/>
              <a:buChar char="Ø"/>
            </a:pPr>
            <a:r>
              <a:rPr lang="en-IN" sz="2000" dirty="0">
                <a:solidFill>
                  <a:srgbClr val="333333"/>
                </a:solidFill>
                <a:latin typeface="Arial"/>
              </a:rPr>
              <a:t> Flexible, extensible and comprehensive for productivity</a:t>
            </a:r>
            <a:endParaRPr sz="2000" dirty="0"/>
          </a:p>
          <a:p>
            <a:pPr lvl="1">
              <a:lnSpc>
                <a:spcPct val="100000"/>
              </a:lnSpc>
              <a:buSzPct val="45000"/>
              <a:buFont typeface="Wingdings" pitchFamily="2" charset="2"/>
              <a:buChar char="Ø"/>
            </a:pPr>
            <a:endParaRPr sz="2000" dirty="0"/>
          </a:p>
          <a:p>
            <a:pPr>
              <a:lnSpc>
                <a:spcPct val="100000"/>
              </a:lnSpc>
              <a:buSzPct val="45000"/>
              <a:buFont typeface="Wingdings" pitchFamily="2" charset="2"/>
              <a:buChar char="Ø"/>
            </a:pPr>
            <a:r>
              <a:rPr lang="en-IN" sz="2000" dirty="0">
                <a:solidFill>
                  <a:srgbClr val="333333"/>
                </a:solidFill>
                <a:latin typeface="Arial"/>
              </a:rPr>
              <a:t> Create beautiful and unique data visualizations</a:t>
            </a:r>
            <a:endParaRPr sz="2000" dirty="0"/>
          </a:p>
          <a:p>
            <a:pPr lvl="1">
              <a:lnSpc>
                <a:spcPct val="100000"/>
              </a:lnSpc>
              <a:buSzPct val="45000"/>
              <a:buFont typeface="Wingdings" pitchFamily="2" charset="2"/>
              <a:buChar char="Ø"/>
            </a:pPr>
            <a:r>
              <a:rPr lang="en-IN" sz="2000" dirty="0">
                <a:solidFill>
                  <a:srgbClr val="333333"/>
                </a:solidFill>
                <a:latin typeface="Arial"/>
              </a:rPr>
              <a:t> As seen in New York Times, Twitter and Flowing Data</a:t>
            </a:r>
            <a:endParaRPr sz="2000" dirty="0"/>
          </a:p>
          <a:p>
            <a:pPr lvl="1">
              <a:lnSpc>
                <a:spcPct val="100000"/>
              </a:lnSpc>
              <a:buSzPct val="45000"/>
              <a:buFont typeface="Wingdings" pitchFamily="2" charset="2"/>
              <a:buChar char="Ø"/>
            </a:pPr>
            <a:endParaRPr sz="2000" dirty="0"/>
          </a:p>
          <a:p>
            <a:pPr>
              <a:lnSpc>
                <a:spcPct val="100000"/>
              </a:lnSpc>
              <a:buSzPct val="45000"/>
              <a:buFont typeface="Wingdings" pitchFamily="2" charset="2"/>
              <a:buChar char="Ø"/>
            </a:pPr>
            <a:r>
              <a:rPr lang="en-IN" sz="2000" dirty="0">
                <a:solidFill>
                  <a:srgbClr val="333333"/>
                </a:solidFill>
                <a:latin typeface="Arial"/>
              </a:rPr>
              <a:t> Thriving open-source community</a:t>
            </a:r>
            <a:endParaRPr sz="2000" dirty="0"/>
          </a:p>
          <a:p>
            <a:pPr lvl="1">
              <a:lnSpc>
                <a:spcPct val="100000"/>
              </a:lnSpc>
              <a:buSzPct val="45000"/>
              <a:buFont typeface="Wingdings" pitchFamily="2" charset="2"/>
              <a:buChar char="Ø"/>
            </a:pPr>
            <a:r>
              <a:rPr lang="en-IN" sz="2000" dirty="0">
                <a:solidFill>
                  <a:srgbClr val="333333"/>
                </a:solidFill>
                <a:latin typeface="Arial"/>
              </a:rPr>
              <a:t> Leading edge of analytics research</a:t>
            </a:r>
            <a:endParaRPr sz="2000" dirty="0"/>
          </a:p>
          <a:p>
            <a:pPr lvl="1">
              <a:lnSpc>
                <a:spcPct val="100000"/>
              </a:lnSpc>
              <a:buSzPct val="45000"/>
              <a:buFont typeface="Wingdings" pitchFamily="2" charset="2"/>
              <a:buChar char="Ø"/>
            </a:pPr>
            <a:endParaRPr sz="2000" dirty="0"/>
          </a:p>
          <a:p>
            <a:pPr>
              <a:lnSpc>
                <a:spcPct val="100000"/>
              </a:lnSpc>
              <a:buSzPct val="45000"/>
              <a:buFont typeface="Wingdings" pitchFamily="2" charset="2"/>
              <a:buChar char="Ø"/>
            </a:pPr>
            <a:r>
              <a:rPr lang="en-IN" sz="2000" dirty="0">
                <a:solidFill>
                  <a:srgbClr val="333333"/>
                </a:solidFill>
                <a:latin typeface="Arial"/>
              </a:rPr>
              <a:t> Fills the talent gap</a:t>
            </a:r>
            <a:endParaRPr sz="2000" dirty="0"/>
          </a:p>
          <a:p>
            <a:pPr lvl="1">
              <a:lnSpc>
                <a:spcPct val="100000"/>
              </a:lnSpc>
              <a:buSzPct val="45000"/>
              <a:buFont typeface="Wingdings" pitchFamily="2" charset="2"/>
              <a:buChar char="Ø"/>
            </a:pPr>
            <a:r>
              <a:rPr lang="en-IN" sz="2000" dirty="0">
                <a:solidFill>
                  <a:srgbClr val="333333"/>
                </a:solidFill>
                <a:latin typeface="Arial"/>
              </a:rPr>
              <a:t> New graduates prefer R</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172" y="273352"/>
            <a:ext cx="7575334" cy="901702"/>
          </a:xfrm>
          <a:prstGeom prst="rect">
            <a:avLst/>
          </a:prstGeom>
          <a:noFill/>
          <a:ln>
            <a:noFill/>
          </a:ln>
        </p:spPr>
        <p:txBody>
          <a:bodyPr lIns="0" tIns="0" rIns="0" bIns="0" anchor="ctr"/>
          <a:lstStyle/>
          <a:p>
            <a:endParaRPr dirty="0"/>
          </a:p>
          <a:p>
            <a:r>
              <a:rPr lang="en-IN" sz="3600" b="1" dirty="0">
                <a:solidFill>
                  <a:srgbClr val="D2533C"/>
                </a:solidFill>
                <a:latin typeface="Arial"/>
                <a:ea typeface="DejaVu Sans"/>
              </a:rPr>
              <a:t> R- Operations</a:t>
            </a:r>
            <a:endParaRPr dirty="0"/>
          </a:p>
        </p:txBody>
      </p:sp>
      <p:sp>
        <p:nvSpPr>
          <p:cNvPr id="237" name="TextShape 2"/>
          <p:cNvSpPr txBox="1"/>
          <p:nvPr/>
        </p:nvSpPr>
        <p:spPr>
          <a:xfrm>
            <a:off x="522482" y="1241025"/>
            <a:ext cx="8033159" cy="5442873"/>
          </a:xfrm>
          <a:prstGeom prst="rect">
            <a:avLst/>
          </a:prstGeom>
        </p:spPr>
        <p:txBody>
          <a:bodyPr lIns="81639" tIns="40820" rIns="81639" bIns="40820"/>
          <a:lstStyle/>
          <a:p>
            <a:pPr>
              <a:lnSpc>
                <a:spcPct val="100000"/>
              </a:lnSpc>
              <a:buSzPct val="45000"/>
              <a:buFont typeface="Wingdings" pitchFamily="2" charset="2"/>
              <a:buChar char="Ø"/>
            </a:pPr>
            <a:endParaRPr lang="en-US" sz="2400" dirty="0"/>
          </a:p>
          <a:p>
            <a:pPr>
              <a:lnSpc>
                <a:spcPct val="100000"/>
              </a:lnSpc>
              <a:buSzPct val="45000"/>
              <a:buFont typeface="Wingdings" pitchFamily="2" charset="2"/>
              <a:buChar char="Ø"/>
            </a:pPr>
            <a:r>
              <a:rPr lang="en-US" sz="2400" dirty="0"/>
              <a:t>R allows performing Data analytics by various operations such as: </a:t>
            </a:r>
          </a:p>
          <a:p>
            <a:pPr marL="673930" lvl="1" indent="-259204">
              <a:lnSpc>
                <a:spcPct val="200000"/>
              </a:lnSpc>
              <a:buSzPct val="45000"/>
              <a:buFont typeface="Wingdings" panose="05000000000000000000" pitchFamily="2" charset="2"/>
              <a:buChar char="q"/>
            </a:pPr>
            <a:r>
              <a:rPr lang="en-US" sz="2400" dirty="0"/>
              <a:t>Regression</a:t>
            </a:r>
          </a:p>
          <a:p>
            <a:pPr marL="673930" lvl="1" indent="-259204">
              <a:lnSpc>
                <a:spcPct val="200000"/>
              </a:lnSpc>
              <a:buSzPct val="45000"/>
              <a:buFont typeface="Wingdings" panose="05000000000000000000" pitchFamily="2" charset="2"/>
              <a:buChar char="q"/>
            </a:pPr>
            <a:r>
              <a:rPr lang="en-US" sz="2400" dirty="0"/>
              <a:t> Classification</a:t>
            </a:r>
          </a:p>
          <a:p>
            <a:pPr marL="673930" lvl="1" indent="-259204">
              <a:lnSpc>
                <a:spcPct val="200000"/>
              </a:lnSpc>
              <a:buSzPct val="45000"/>
              <a:buFont typeface="Wingdings" panose="05000000000000000000" pitchFamily="2" charset="2"/>
              <a:buChar char="q"/>
            </a:pPr>
            <a:r>
              <a:rPr lang="en-US" sz="2400" dirty="0"/>
              <a:t> Clustering</a:t>
            </a:r>
          </a:p>
          <a:p>
            <a:pPr marL="673930" lvl="1" indent="-259204">
              <a:lnSpc>
                <a:spcPct val="200000"/>
              </a:lnSpc>
              <a:buSzPct val="45000"/>
              <a:buFont typeface="Wingdings" panose="05000000000000000000" pitchFamily="2" charset="2"/>
              <a:buChar char="q"/>
            </a:pPr>
            <a:r>
              <a:rPr lang="en-US" sz="2400" dirty="0"/>
              <a:t> Recommendation </a:t>
            </a:r>
          </a:p>
          <a:p>
            <a:pPr marL="673930" lvl="1" indent="-259204">
              <a:lnSpc>
                <a:spcPct val="200000"/>
              </a:lnSpc>
              <a:buSzPct val="45000"/>
              <a:buFont typeface="Wingdings" panose="05000000000000000000" pitchFamily="2" charset="2"/>
              <a:buChar char="q"/>
            </a:pPr>
            <a:r>
              <a:rPr lang="en-US" sz="2400" dirty="0"/>
              <a:t>Text mining</a:t>
            </a:r>
            <a:endParaRPr sz="2400" dirty="0"/>
          </a:p>
        </p:txBody>
      </p:sp>
    </p:spTree>
    <p:extLst>
      <p:ext uri="{BB962C8B-B14F-4D97-AF65-F5344CB8AC3E}">
        <p14:creationId xmlns:p14="http://schemas.microsoft.com/office/powerpoint/2010/main" val="2977495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171" y="326585"/>
            <a:ext cx="7539414" cy="1412156"/>
          </a:xfrm>
          <a:prstGeom prst="rect">
            <a:avLst/>
          </a:prstGeom>
          <a:noFill/>
          <a:ln>
            <a:noFill/>
          </a:ln>
        </p:spPr>
        <p:txBody>
          <a:bodyPr lIns="81639" tIns="40820" rIns="81639" bIns="40820" anchor="b"/>
          <a:lstStyle/>
          <a:p>
            <a:pPr>
              <a:lnSpc>
                <a:spcPct val="100000"/>
              </a:lnSpc>
            </a:pPr>
            <a:r>
              <a:rPr lang="en-IN" sz="3600" b="1" dirty="0">
                <a:solidFill>
                  <a:srgbClr val="D2533C"/>
                </a:solidFill>
                <a:latin typeface="Arial"/>
                <a:ea typeface="DejaVu Sans"/>
              </a:rPr>
              <a:t>Revolution R Enterprise</a:t>
            </a:r>
            <a:r>
              <a:rPr lang="en-IN" sz="3300" b="1" dirty="0">
                <a:solidFill>
                  <a:srgbClr val="3A497A"/>
                </a:solidFill>
                <a:latin typeface="Arial Bold"/>
                <a:ea typeface="DejaVu Sans"/>
              </a:rPr>
              <a:t>
</a:t>
            </a:r>
            <a:r>
              <a:rPr lang="en-IN" sz="2200" b="1" dirty="0">
                <a:solidFill>
                  <a:srgbClr val="3A497A"/>
                </a:solidFill>
                <a:latin typeface="Arial Bold"/>
                <a:ea typeface="DejaVu Sans"/>
              </a:rPr>
              <a:t>High Performance, Multi-Platform Analytics Platform</a:t>
            </a:r>
            <a:endParaRPr/>
          </a:p>
          <a:p>
            <a:pPr>
              <a:lnSpc>
                <a:spcPct val="100000"/>
              </a:lnSpc>
            </a:pPr>
            <a:endParaRPr/>
          </a:p>
        </p:txBody>
      </p:sp>
      <p:sp>
        <p:nvSpPr>
          <p:cNvPr id="239" name="CustomShape 2"/>
          <p:cNvSpPr/>
          <p:nvPr/>
        </p:nvSpPr>
        <p:spPr>
          <a:xfrm>
            <a:off x="457172" y="1436976"/>
            <a:ext cx="8148758" cy="4898129"/>
          </a:xfrm>
          <a:prstGeom prst="rect">
            <a:avLst/>
          </a:prstGeom>
          <a:noFill/>
          <a:ln>
            <a:noFill/>
          </a:ln>
        </p:spPr>
      </p:sp>
      <p:sp>
        <p:nvSpPr>
          <p:cNvPr id="240" name="CustomShape 3"/>
          <p:cNvSpPr/>
          <p:nvPr/>
        </p:nvSpPr>
        <p:spPr>
          <a:xfrm>
            <a:off x="1982492" y="1502293"/>
            <a:ext cx="6838635" cy="5044439"/>
          </a:xfrm>
          <a:prstGeom prst="roundRect">
            <a:avLst>
              <a:gd name="adj" fmla="val 16667"/>
            </a:avLst>
          </a:prstGeom>
          <a:solidFill>
            <a:srgbClr val="F15D22"/>
          </a:solidFill>
          <a:ln w="9360">
            <a:noFill/>
          </a:ln>
        </p:spPr>
        <p:txBody>
          <a:bodyPr lIns="81639" tIns="40820" rIns="81639" bIns="40820"/>
          <a:lstStyle/>
          <a:p>
            <a:pPr>
              <a:lnSpc>
                <a:spcPct val="100000"/>
              </a:lnSpc>
            </a:pPr>
            <a:r>
              <a:rPr lang="en-IN" dirty="0">
                <a:solidFill>
                  <a:srgbClr val="FFFFFF"/>
                </a:solidFill>
                <a:latin typeface="Arial"/>
              </a:rPr>
              <a:t>Revolution R Enterprise</a:t>
            </a:r>
            <a:endParaRPr/>
          </a:p>
        </p:txBody>
      </p:sp>
      <p:sp>
        <p:nvSpPr>
          <p:cNvPr id="241" name="CustomShape 4"/>
          <p:cNvSpPr/>
          <p:nvPr/>
        </p:nvSpPr>
        <p:spPr>
          <a:xfrm>
            <a:off x="2450113" y="2155464"/>
            <a:ext cx="2968024" cy="708037"/>
          </a:xfrm>
          <a:prstGeom prst="roundRect">
            <a:avLst>
              <a:gd name="adj" fmla="val 16667"/>
            </a:avLst>
          </a:prstGeom>
          <a:solidFill>
            <a:srgbClr val="FFFFFF"/>
          </a:solidFill>
          <a:ln w="9360">
            <a:solidFill>
              <a:srgbClr val="FFFFFF"/>
            </a:solidFill>
            <a:round/>
          </a:ln>
        </p:spPr>
        <p:txBody>
          <a:bodyPr lIns="81639" tIns="40820" rIns="81639" bIns="40820" anchor="ctr"/>
          <a:lstStyle/>
          <a:p>
            <a:pPr algn="ctr">
              <a:lnSpc>
                <a:spcPct val="100000"/>
              </a:lnSpc>
            </a:pPr>
            <a:r>
              <a:rPr lang="en-IN" sz="1500" dirty="0" err="1">
                <a:solidFill>
                  <a:srgbClr val="FF6600"/>
                </a:solidFill>
                <a:latin typeface="Arial"/>
              </a:rPr>
              <a:t>DeployR</a:t>
            </a:r>
            <a:endParaRPr/>
          </a:p>
          <a:p>
            <a:pPr algn="ctr">
              <a:lnSpc>
                <a:spcPct val="100000"/>
              </a:lnSpc>
            </a:pPr>
            <a:r>
              <a:rPr lang="en-IN" sz="1300" dirty="0">
                <a:solidFill>
                  <a:srgbClr val="000000"/>
                </a:solidFill>
                <a:latin typeface="Arial"/>
              </a:rPr>
              <a:t>Web Services </a:t>
            </a:r>
            <a:endParaRPr/>
          </a:p>
          <a:p>
            <a:pPr algn="ctr">
              <a:lnSpc>
                <a:spcPct val="100000"/>
              </a:lnSpc>
            </a:pPr>
            <a:r>
              <a:rPr lang="en-IN" sz="1300" dirty="0">
                <a:solidFill>
                  <a:srgbClr val="000000"/>
                </a:solidFill>
                <a:latin typeface="Arial"/>
              </a:rPr>
              <a:t>Software Development Kit</a:t>
            </a:r>
            <a:endParaRPr/>
          </a:p>
        </p:txBody>
      </p:sp>
      <p:sp>
        <p:nvSpPr>
          <p:cNvPr id="242" name="CustomShape 5"/>
          <p:cNvSpPr/>
          <p:nvPr/>
        </p:nvSpPr>
        <p:spPr>
          <a:xfrm>
            <a:off x="5535369" y="2155464"/>
            <a:ext cx="2789727" cy="708037"/>
          </a:xfrm>
          <a:prstGeom prst="roundRect">
            <a:avLst>
              <a:gd name="adj" fmla="val 16667"/>
            </a:avLst>
          </a:prstGeom>
          <a:solidFill>
            <a:srgbClr val="FFFFFF"/>
          </a:solidFill>
          <a:ln w="9360">
            <a:solidFill>
              <a:srgbClr val="FFFFFF"/>
            </a:solidFill>
            <a:round/>
          </a:ln>
        </p:spPr>
        <p:txBody>
          <a:bodyPr lIns="81639" tIns="40820" rIns="81639" bIns="40820" anchor="ctr"/>
          <a:lstStyle/>
          <a:p>
            <a:pPr algn="ctr">
              <a:lnSpc>
                <a:spcPct val="100000"/>
              </a:lnSpc>
            </a:pPr>
            <a:r>
              <a:rPr lang="en-IN" sz="1500" dirty="0" err="1">
                <a:solidFill>
                  <a:srgbClr val="FF6600"/>
                </a:solidFill>
                <a:latin typeface="Arial"/>
              </a:rPr>
              <a:t>DevelopR</a:t>
            </a:r>
            <a:endParaRPr/>
          </a:p>
          <a:p>
            <a:pPr algn="ctr">
              <a:lnSpc>
                <a:spcPct val="100000"/>
              </a:lnSpc>
            </a:pPr>
            <a:r>
              <a:rPr lang="en-IN" sz="1300" dirty="0">
                <a:solidFill>
                  <a:srgbClr val="000000"/>
                </a:solidFill>
                <a:latin typeface="Arial"/>
              </a:rPr>
              <a:t>Integrated Development Environment</a:t>
            </a:r>
            <a:endParaRPr/>
          </a:p>
        </p:txBody>
      </p:sp>
      <p:sp>
        <p:nvSpPr>
          <p:cNvPr id="243" name="CustomShape 6"/>
          <p:cNvSpPr/>
          <p:nvPr/>
        </p:nvSpPr>
        <p:spPr>
          <a:xfrm>
            <a:off x="2398518" y="3004586"/>
            <a:ext cx="5961192" cy="783805"/>
          </a:xfrm>
          <a:prstGeom prst="roundRect">
            <a:avLst>
              <a:gd name="adj" fmla="val 16667"/>
            </a:avLst>
          </a:prstGeom>
          <a:solidFill>
            <a:srgbClr val="FFFFFF"/>
          </a:solidFill>
          <a:ln w="9360">
            <a:solidFill>
              <a:srgbClr val="FFFFFF"/>
            </a:solidFill>
            <a:round/>
          </a:ln>
        </p:spPr>
        <p:txBody>
          <a:bodyPr lIns="81639" tIns="40820" rIns="81639" bIns="40820" anchor="ctr"/>
          <a:lstStyle/>
          <a:p>
            <a:pPr algn="ctr">
              <a:lnSpc>
                <a:spcPct val="100000"/>
              </a:lnSpc>
            </a:pPr>
            <a:r>
              <a:rPr lang="en-IN" sz="1500" dirty="0" err="1">
                <a:solidFill>
                  <a:srgbClr val="FF6600"/>
                </a:solidFill>
                <a:latin typeface="Arial"/>
              </a:rPr>
              <a:t>ConnectR</a:t>
            </a:r>
            <a:endParaRPr/>
          </a:p>
          <a:p>
            <a:pPr algn="ctr">
              <a:lnSpc>
                <a:spcPct val="100000"/>
              </a:lnSpc>
            </a:pPr>
            <a:r>
              <a:rPr lang="en-IN" sz="1300" dirty="0">
                <a:solidFill>
                  <a:srgbClr val="000000"/>
                </a:solidFill>
                <a:latin typeface="Arial"/>
              </a:rPr>
              <a:t>High Speed &amp; Direct Connectors</a:t>
            </a:r>
            <a:endParaRPr/>
          </a:p>
          <a:p>
            <a:pPr algn="ctr">
              <a:lnSpc>
                <a:spcPct val="50000"/>
              </a:lnSpc>
            </a:pPr>
            <a:endParaRPr/>
          </a:p>
          <a:p>
            <a:pPr algn="ctr">
              <a:lnSpc>
                <a:spcPct val="100000"/>
              </a:lnSpc>
            </a:pPr>
            <a:r>
              <a:rPr lang="en-IN" sz="1300" dirty="0" err="1">
                <a:solidFill>
                  <a:srgbClr val="000000"/>
                </a:solidFill>
                <a:latin typeface="Arial"/>
              </a:rPr>
              <a:t>Teradata</a:t>
            </a:r>
            <a:r>
              <a:rPr lang="en-IN" sz="1300" dirty="0">
                <a:solidFill>
                  <a:srgbClr val="000000"/>
                </a:solidFill>
                <a:latin typeface="Arial"/>
              </a:rPr>
              <a:t>, </a:t>
            </a:r>
            <a:r>
              <a:rPr lang="en-IN" sz="1300" dirty="0" err="1">
                <a:solidFill>
                  <a:srgbClr val="000000"/>
                </a:solidFill>
                <a:latin typeface="Arial"/>
              </a:rPr>
              <a:t>Hadoop</a:t>
            </a:r>
            <a:r>
              <a:rPr lang="en-IN" sz="1300" dirty="0">
                <a:solidFill>
                  <a:srgbClr val="000000"/>
                </a:solidFill>
                <a:latin typeface="Arial"/>
              </a:rPr>
              <a:t> (HDFS, </a:t>
            </a:r>
            <a:r>
              <a:rPr lang="en-IN" sz="1300" dirty="0" err="1">
                <a:solidFill>
                  <a:srgbClr val="000000"/>
                </a:solidFill>
                <a:latin typeface="Arial"/>
              </a:rPr>
              <a:t>HBase</a:t>
            </a:r>
            <a:r>
              <a:rPr lang="en-IN" sz="1300" dirty="0">
                <a:solidFill>
                  <a:srgbClr val="000000"/>
                </a:solidFill>
                <a:latin typeface="Arial"/>
              </a:rPr>
              <a:t>), SAS, SPSS, CSV, OBDC</a:t>
            </a:r>
            <a:endParaRPr/>
          </a:p>
        </p:txBody>
      </p:sp>
      <p:sp>
        <p:nvSpPr>
          <p:cNvPr id="244" name="CustomShape 7"/>
          <p:cNvSpPr/>
          <p:nvPr/>
        </p:nvSpPr>
        <p:spPr>
          <a:xfrm>
            <a:off x="2366190" y="4049660"/>
            <a:ext cx="3058152" cy="979756"/>
          </a:xfrm>
          <a:prstGeom prst="roundRect">
            <a:avLst>
              <a:gd name="adj" fmla="val 16667"/>
            </a:avLst>
          </a:prstGeom>
          <a:solidFill>
            <a:srgbClr val="FFFFFF"/>
          </a:solidFill>
          <a:ln w="9360">
            <a:solidFill>
              <a:srgbClr val="FFFFFF"/>
            </a:solidFill>
            <a:round/>
          </a:ln>
        </p:spPr>
        <p:txBody>
          <a:bodyPr lIns="81639" tIns="40820" rIns="81639" bIns="40820" anchor="ctr"/>
          <a:lstStyle/>
          <a:p>
            <a:pPr algn="ctr">
              <a:lnSpc>
                <a:spcPct val="100000"/>
              </a:lnSpc>
            </a:pPr>
            <a:r>
              <a:rPr lang="en-IN" sz="1500" dirty="0" err="1">
                <a:solidFill>
                  <a:srgbClr val="FF6600"/>
                </a:solidFill>
                <a:latin typeface="Arial"/>
              </a:rPr>
              <a:t>ScaleR</a:t>
            </a:r>
            <a:endParaRPr/>
          </a:p>
          <a:p>
            <a:pPr algn="ctr">
              <a:lnSpc>
                <a:spcPct val="100000"/>
              </a:lnSpc>
            </a:pPr>
            <a:r>
              <a:rPr lang="en-IN" sz="1300" dirty="0">
                <a:solidFill>
                  <a:srgbClr val="000000"/>
                </a:solidFill>
                <a:latin typeface="Arial"/>
              </a:rPr>
              <a:t>High Performance Big Data Analytics</a:t>
            </a:r>
            <a:endParaRPr/>
          </a:p>
          <a:p>
            <a:pPr algn="ctr">
              <a:lnSpc>
                <a:spcPct val="100000"/>
              </a:lnSpc>
            </a:pPr>
            <a:endParaRPr/>
          </a:p>
          <a:p>
            <a:pPr algn="ctr">
              <a:lnSpc>
                <a:spcPct val="100000"/>
              </a:lnSpc>
            </a:pPr>
            <a:r>
              <a:rPr lang="en-IN" sz="1300" dirty="0">
                <a:solidFill>
                  <a:srgbClr val="000000"/>
                </a:solidFill>
                <a:latin typeface="Arial"/>
              </a:rPr>
              <a:t>Platform LSF, MS HPC Server, </a:t>
            </a:r>
            <a:endParaRPr/>
          </a:p>
          <a:p>
            <a:pPr algn="ctr">
              <a:lnSpc>
                <a:spcPct val="100000"/>
              </a:lnSpc>
            </a:pPr>
            <a:r>
              <a:rPr lang="en-IN" sz="1300" dirty="0">
                <a:solidFill>
                  <a:srgbClr val="000000"/>
                </a:solidFill>
                <a:latin typeface="Arial"/>
              </a:rPr>
              <a:t>MS Azure Burst, SMP Servers</a:t>
            </a:r>
            <a:endParaRPr/>
          </a:p>
        </p:txBody>
      </p:sp>
      <p:sp>
        <p:nvSpPr>
          <p:cNvPr id="245" name="CustomShape 8"/>
          <p:cNvSpPr/>
          <p:nvPr/>
        </p:nvSpPr>
        <p:spPr>
          <a:xfrm>
            <a:off x="5584025" y="4010143"/>
            <a:ext cx="2764582" cy="1019273"/>
          </a:xfrm>
          <a:prstGeom prst="roundRect">
            <a:avLst>
              <a:gd name="adj" fmla="val 16667"/>
            </a:avLst>
          </a:prstGeom>
          <a:solidFill>
            <a:srgbClr val="FFFFFF"/>
          </a:solidFill>
          <a:ln w="9360">
            <a:solidFill>
              <a:srgbClr val="FFFFFF"/>
            </a:solidFill>
            <a:round/>
          </a:ln>
        </p:spPr>
        <p:txBody>
          <a:bodyPr lIns="81639" tIns="40820" rIns="81639" bIns="40820" anchor="ctr"/>
          <a:lstStyle/>
          <a:p>
            <a:pPr algn="ctr">
              <a:lnSpc>
                <a:spcPct val="100000"/>
              </a:lnSpc>
            </a:pPr>
            <a:r>
              <a:rPr lang="en-IN" sz="1500" dirty="0" err="1">
                <a:solidFill>
                  <a:srgbClr val="FF6600"/>
                </a:solidFill>
                <a:latin typeface="Arial"/>
              </a:rPr>
              <a:t>DistributedR</a:t>
            </a:r>
            <a:endParaRPr dirty="0"/>
          </a:p>
          <a:p>
            <a:pPr algn="ctr">
              <a:lnSpc>
                <a:spcPct val="100000"/>
              </a:lnSpc>
            </a:pPr>
            <a:r>
              <a:rPr lang="en-IN" sz="1300" dirty="0">
                <a:solidFill>
                  <a:srgbClr val="000000"/>
                </a:solidFill>
                <a:latin typeface="Arial"/>
              </a:rPr>
              <a:t>Distributed Computing Framework </a:t>
            </a:r>
            <a:endParaRPr dirty="0"/>
          </a:p>
          <a:p>
            <a:pPr algn="ctr">
              <a:lnSpc>
                <a:spcPct val="50000"/>
              </a:lnSpc>
            </a:pPr>
            <a:endParaRPr dirty="0"/>
          </a:p>
          <a:p>
            <a:pPr algn="ctr">
              <a:lnSpc>
                <a:spcPct val="100000"/>
              </a:lnSpc>
            </a:pPr>
            <a:r>
              <a:rPr lang="en-IN" sz="1300" dirty="0">
                <a:solidFill>
                  <a:srgbClr val="000000"/>
                </a:solidFill>
                <a:latin typeface="Arial"/>
              </a:rPr>
              <a:t>Platform LSF, MS HPC Server, MS Azure Burst</a:t>
            </a:r>
            <a:endParaRPr dirty="0"/>
          </a:p>
        </p:txBody>
      </p:sp>
      <p:sp>
        <p:nvSpPr>
          <p:cNvPr id="246" name="CustomShape 9"/>
          <p:cNvSpPr/>
          <p:nvPr/>
        </p:nvSpPr>
        <p:spPr>
          <a:xfrm>
            <a:off x="2318513" y="5174420"/>
            <a:ext cx="5961192" cy="1161338"/>
          </a:xfrm>
          <a:prstGeom prst="roundRect">
            <a:avLst>
              <a:gd name="adj" fmla="val 16667"/>
            </a:avLst>
          </a:prstGeom>
          <a:solidFill>
            <a:srgbClr val="FFFFFF"/>
          </a:solidFill>
          <a:ln w="9360">
            <a:solidFill>
              <a:srgbClr val="FFFFFF"/>
            </a:solidFill>
            <a:round/>
          </a:ln>
        </p:spPr>
        <p:txBody>
          <a:bodyPr lIns="81639" tIns="40820" rIns="81639" bIns="40820" anchor="ctr"/>
          <a:lstStyle/>
          <a:p>
            <a:pPr algn="ctr">
              <a:lnSpc>
                <a:spcPct val="100000"/>
              </a:lnSpc>
            </a:pPr>
            <a:r>
              <a:rPr lang="en-IN" sz="1500" dirty="0" err="1">
                <a:solidFill>
                  <a:srgbClr val="FF6600"/>
                </a:solidFill>
                <a:latin typeface="Arial"/>
              </a:rPr>
              <a:t>RevoR</a:t>
            </a:r>
            <a:endParaRPr dirty="0"/>
          </a:p>
          <a:p>
            <a:pPr algn="ctr">
              <a:lnSpc>
                <a:spcPct val="100000"/>
              </a:lnSpc>
            </a:pPr>
            <a:r>
              <a:rPr lang="en-IN" sz="1300" dirty="0">
                <a:solidFill>
                  <a:srgbClr val="000000"/>
                </a:solidFill>
                <a:latin typeface="Arial"/>
              </a:rPr>
              <a:t>Performance Enhanced Open Source R + CRAN packages</a:t>
            </a:r>
            <a:endParaRPr dirty="0"/>
          </a:p>
          <a:p>
            <a:pPr algn="ctr">
              <a:lnSpc>
                <a:spcPct val="50000"/>
              </a:lnSpc>
            </a:pPr>
            <a:endParaRPr dirty="0"/>
          </a:p>
          <a:p>
            <a:pPr algn="ctr">
              <a:lnSpc>
                <a:spcPct val="100000"/>
              </a:lnSpc>
            </a:pPr>
            <a:r>
              <a:rPr lang="en-IN" sz="1300" dirty="0">
                <a:solidFill>
                  <a:srgbClr val="000000"/>
                </a:solidFill>
                <a:latin typeface="Arial"/>
              </a:rPr>
              <a:t>IBM </a:t>
            </a:r>
            <a:r>
              <a:rPr lang="en-IN" sz="1300" dirty="0" err="1">
                <a:solidFill>
                  <a:srgbClr val="000000"/>
                </a:solidFill>
                <a:latin typeface="Arial"/>
              </a:rPr>
              <a:t>PureData</a:t>
            </a:r>
            <a:r>
              <a:rPr lang="en-IN" sz="1300" dirty="0">
                <a:solidFill>
                  <a:srgbClr val="000000"/>
                </a:solidFill>
                <a:latin typeface="Arial"/>
              </a:rPr>
              <a:t> (</a:t>
            </a:r>
            <a:r>
              <a:rPr lang="en-IN" sz="1300" dirty="0" err="1">
                <a:solidFill>
                  <a:srgbClr val="000000"/>
                </a:solidFill>
                <a:latin typeface="Arial"/>
              </a:rPr>
              <a:t>Netezza</a:t>
            </a:r>
            <a:r>
              <a:rPr lang="en-IN" sz="1300" dirty="0">
                <a:solidFill>
                  <a:srgbClr val="000000"/>
                </a:solidFill>
                <a:latin typeface="Arial"/>
              </a:rPr>
              <a:t>), Platform LSF, MS HPC Server, MS Azure Burst, </a:t>
            </a:r>
            <a:r>
              <a:rPr lang="en-IN" sz="1300" dirty="0" err="1">
                <a:solidFill>
                  <a:srgbClr val="000000"/>
                </a:solidFill>
                <a:latin typeface="Arial"/>
              </a:rPr>
              <a:t>Cloudera</a:t>
            </a:r>
            <a:r>
              <a:rPr lang="en-IN" sz="1300" dirty="0">
                <a:solidFill>
                  <a:srgbClr val="000000"/>
                </a:solidFill>
                <a:latin typeface="Arial"/>
              </a:rPr>
              <a:t>, </a:t>
            </a:r>
            <a:r>
              <a:rPr lang="en-IN" sz="1300" dirty="0" err="1">
                <a:solidFill>
                  <a:srgbClr val="000000"/>
                </a:solidFill>
                <a:latin typeface="Arial"/>
              </a:rPr>
              <a:t>Hortonworks</a:t>
            </a:r>
            <a:r>
              <a:rPr lang="en-IN" sz="1300" dirty="0">
                <a:solidFill>
                  <a:srgbClr val="000000"/>
                </a:solidFill>
                <a:latin typeface="Arial"/>
              </a:rPr>
              <a:t>, IBM Big Insights, Intel </a:t>
            </a:r>
            <a:r>
              <a:rPr lang="en-IN" sz="1300" dirty="0" err="1">
                <a:solidFill>
                  <a:srgbClr val="000000"/>
                </a:solidFill>
                <a:latin typeface="Arial"/>
              </a:rPr>
              <a:t>Hadoop</a:t>
            </a:r>
            <a:r>
              <a:rPr lang="en-IN" sz="1300" dirty="0">
                <a:solidFill>
                  <a:srgbClr val="000000"/>
                </a:solidFill>
                <a:latin typeface="Arial"/>
              </a:rPr>
              <a:t>, SMP servers</a:t>
            </a:r>
            <a:endParaRPr dirty="0"/>
          </a:p>
          <a:p>
            <a:pPr algn="ctr">
              <a:lnSpc>
                <a:spcPct val="100000"/>
              </a:lnSpc>
            </a:pPr>
            <a:endParaRPr dirty="0"/>
          </a:p>
        </p:txBody>
      </p:sp>
      <p:sp>
        <p:nvSpPr>
          <p:cNvPr id="247" name="TextShape 10"/>
          <p:cNvSpPr txBox="1"/>
          <p:nvPr/>
        </p:nvSpPr>
        <p:spPr>
          <a:xfrm>
            <a:off x="326551" y="3064351"/>
            <a:ext cx="1436825" cy="1554547"/>
          </a:xfrm>
          <a:prstGeom prst="rect">
            <a:avLst/>
          </a:prstGeom>
        </p:spPr>
        <p:txBody>
          <a:bodyPr lIns="81639" tIns="40820" rIns="81639" bIns="40820"/>
          <a:lstStyle/>
          <a:p>
            <a:pPr algn="ctr">
              <a:lnSpc>
                <a:spcPct val="100000"/>
              </a:lnSpc>
            </a:pPr>
            <a:r>
              <a:rPr lang="en-IN" dirty="0">
                <a:solidFill>
                  <a:srgbClr val="000000"/>
                </a:solidFill>
                <a:latin typeface="Arial"/>
              </a:rPr>
              <a:t>Revolution Analytics
Value-Add Components</a:t>
            </a:r>
            <a:endParaRPr/>
          </a:p>
          <a:p>
            <a:pPr algn="ctr">
              <a:lnSpc>
                <a:spcPct val="100000"/>
              </a:lnSpc>
            </a:pPr>
            <a:r>
              <a:rPr lang="en-IN" sz="1300" dirty="0">
                <a:solidFill>
                  <a:srgbClr val="000000"/>
                </a:solidFill>
                <a:latin typeface="Arial"/>
              </a:rPr>
              <a:t>Providing Power and Scale to Open Source R</a:t>
            </a:r>
            <a:endParaRPr/>
          </a:p>
        </p:txBody>
      </p:sp>
      <p:sp>
        <p:nvSpPr>
          <p:cNvPr id="248" name="TextShape 11"/>
          <p:cNvSpPr txBox="1"/>
          <p:nvPr/>
        </p:nvSpPr>
        <p:spPr>
          <a:xfrm>
            <a:off x="-65310" y="5290684"/>
            <a:ext cx="2155238" cy="1241025"/>
          </a:xfrm>
          <a:prstGeom prst="rect">
            <a:avLst/>
          </a:prstGeom>
        </p:spPr>
        <p:txBody>
          <a:bodyPr lIns="81639" tIns="40820" rIns="81639" bIns="40820"/>
          <a:lstStyle/>
          <a:p>
            <a:pPr algn="ctr">
              <a:lnSpc>
                <a:spcPct val="100000"/>
              </a:lnSpc>
            </a:pPr>
            <a:r>
              <a:rPr lang="en-IN" dirty="0">
                <a:solidFill>
                  <a:srgbClr val="000000"/>
                </a:solidFill>
                <a:latin typeface="Arial"/>
              </a:rPr>
              <a:t>Open Source R</a:t>
            </a:r>
            <a:endParaRPr/>
          </a:p>
          <a:p>
            <a:pPr algn="ctr">
              <a:lnSpc>
                <a:spcPct val="100000"/>
              </a:lnSpc>
            </a:pPr>
            <a:r>
              <a:rPr lang="en-IN" sz="1300" b="1" dirty="0">
                <a:solidFill>
                  <a:srgbClr val="000000"/>
                </a:solidFill>
                <a:latin typeface="Arial"/>
              </a:rPr>
              <a:t>Plus</a:t>
            </a:r>
            <a:endParaRPr/>
          </a:p>
          <a:p>
            <a:pPr algn="ctr">
              <a:lnSpc>
                <a:spcPct val="100000"/>
              </a:lnSpc>
            </a:pPr>
            <a:r>
              <a:rPr lang="en-IN" sz="1300" dirty="0">
                <a:solidFill>
                  <a:srgbClr val="000000"/>
                </a:solidFill>
                <a:latin typeface="Arial"/>
              </a:rPr>
              <a:t> Revolution Analytics performance enhancements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Picture 248"/>
          <p:cNvPicPr/>
          <p:nvPr/>
        </p:nvPicPr>
        <p:blipFill>
          <a:blip r:embed="rId2"/>
          <a:stretch>
            <a:fillRect/>
          </a:stretch>
        </p:blipFill>
        <p:spPr>
          <a:xfrm>
            <a:off x="0" y="391902"/>
            <a:ext cx="9144086" cy="646606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95930" y="457219"/>
            <a:ext cx="8486086" cy="521884"/>
          </a:xfrm>
          <a:prstGeom prst="rect">
            <a:avLst/>
          </a:prstGeom>
          <a:noFill/>
          <a:ln>
            <a:noFill/>
          </a:ln>
        </p:spPr>
        <p:txBody>
          <a:bodyPr lIns="0" tIns="0" rIns="0" bIns="0" anchor="ctr"/>
          <a:lstStyle/>
          <a:p>
            <a:pPr>
              <a:lnSpc>
                <a:spcPct val="100000"/>
              </a:lnSpc>
            </a:pPr>
            <a:r>
              <a:rPr lang="en-IN" sz="2900" b="1" dirty="0">
                <a:solidFill>
                  <a:srgbClr val="D2533C"/>
                </a:solidFill>
                <a:latin typeface="Arial"/>
                <a:ea typeface="DejaVu Sans"/>
              </a:rPr>
              <a:t>How to link R and Hadoop? </a:t>
            </a:r>
            <a:endParaRPr dirty="0"/>
          </a:p>
        </p:txBody>
      </p:sp>
      <p:sp>
        <p:nvSpPr>
          <p:cNvPr id="251" name="TextShape 2"/>
          <p:cNvSpPr txBox="1"/>
          <p:nvPr/>
        </p:nvSpPr>
        <p:spPr>
          <a:xfrm>
            <a:off x="391861" y="1175708"/>
            <a:ext cx="7967849" cy="5061748"/>
          </a:xfrm>
          <a:prstGeom prst="rect">
            <a:avLst/>
          </a:prstGeom>
        </p:spPr>
        <p:txBody>
          <a:bodyPr lIns="81639" tIns="40820" rIns="81639" bIns="40820"/>
          <a:lstStyle/>
          <a:p>
            <a:pPr marL="259204" indent="-259204">
              <a:buSzPct val="45000"/>
              <a:buFont typeface="Wingdings" panose="05000000000000000000" pitchFamily="2" charset="2"/>
              <a:buChar char="Ø"/>
            </a:pPr>
            <a:r>
              <a:rPr lang="en-US" sz="2400" dirty="0" err="1"/>
              <a:t>RHadoop</a:t>
            </a:r>
            <a:r>
              <a:rPr lang="en-US" sz="2400" dirty="0"/>
              <a:t> was developed by Revolution Analytics</a:t>
            </a:r>
          </a:p>
          <a:p>
            <a:pPr>
              <a:buSzPct val="45000"/>
            </a:pPr>
            <a:endParaRPr lang="en-US" sz="2400" dirty="0"/>
          </a:p>
          <a:p>
            <a:pPr marL="259204" indent="-259204">
              <a:buSzPct val="45000"/>
              <a:buFont typeface="Wingdings" panose="05000000000000000000" pitchFamily="2" charset="2"/>
              <a:buChar char="Ø"/>
            </a:pPr>
            <a:r>
              <a:rPr lang="en-US" sz="2400" dirty="0" err="1"/>
              <a:t>RHadoop</a:t>
            </a:r>
            <a:r>
              <a:rPr lang="en-US" sz="2400" dirty="0"/>
              <a:t> is available with three main R packages: </a:t>
            </a:r>
          </a:p>
          <a:p>
            <a:pPr marL="673930" lvl="1" indent="-259204">
              <a:lnSpc>
                <a:spcPct val="200000"/>
              </a:lnSpc>
              <a:buSzPct val="45000"/>
              <a:buFont typeface="Wingdings" panose="05000000000000000000" pitchFamily="2" charset="2"/>
              <a:buChar char="q"/>
            </a:pPr>
            <a:r>
              <a:rPr lang="en-US" sz="2400" dirty="0"/>
              <a:t> </a:t>
            </a:r>
            <a:r>
              <a:rPr lang="en-US" sz="2400" dirty="0" err="1"/>
              <a:t>rhdfs</a:t>
            </a:r>
            <a:r>
              <a:rPr lang="en-US" sz="2400" dirty="0"/>
              <a:t> - provides HDFS data operations </a:t>
            </a:r>
          </a:p>
          <a:p>
            <a:pPr marL="673930" lvl="1" indent="-259204">
              <a:lnSpc>
                <a:spcPct val="200000"/>
              </a:lnSpc>
              <a:buSzPct val="45000"/>
              <a:buFont typeface="Wingdings" panose="05000000000000000000" pitchFamily="2" charset="2"/>
              <a:buChar char="q"/>
            </a:pPr>
            <a:r>
              <a:rPr lang="en-US" sz="2400" dirty="0"/>
              <a:t> </a:t>
            </a:r>
            <a:r>
              <a:rPr lang="en-US" sz="2400" dirty="0" err="1"/>
              <a:t>rmr</a:t>
            </a:r>
            <a:r>
              <a:rPr lang="en-US" sz="2400" dirty="0"/>
              <a:t> - provides MapReduce execution operations </a:t>
            </a:r>
          </a:p>
          <a:p>
            <a:pPr marL="673930" lvl="1" indent="-259204">
              <a:lnSpc>
                <a:spcPct val="200000"/>
              </a:lnSpc>
              <a:buSzPct val="45000"/>
              <a:buFont typeface="Wingdings" panose="05000000000000000000" pitchFamily="2" charset="2"/>
              <a:buChar char="q"/>
            </a:pPr>
            <a:r>
              <a:rPr lang="en-US" sz="2400" dirty="0"/>
              <a:t> </a:t>
            </a:r>
            <a:r>
              <a:rPr lang="en-US" sz="2400" dirty="0" err="1"/>
              <a:t>rhbase</a:t>
            </a:r>
            <a:r>
              <a:rPr lang="en-US" sz="2400" dirty="0"/>
              <a:t> - input data source at the </a:t>
            </a:r>
            <a:r>
              <a:rPr lang="en-US" sz="2400" dirty="0" err="1"/>
              <a:t>Hbase</a:t>
            </a:r>
            <a:endParaRPr lang="en-US" sz="2400" dirty="0"/>
          </a:p>
          <a:p>
            <a:pPr>
              <a:buSzPct val="45000"/>
            </a:pPr>
            <a:endParaRPr lang="en-US" sz="2400" dirty="0"/>
          </a:p>
          <a:p>
            <a:pPr>
              <a:buSzPct val="45000"/>
            </a:pPr>
            <a:r>
              <a:rPr lang="en-US" sz="2400" dirty="0"/>
              <a:t>Here it’s not necessary to install all of the three </a:t>
            </a:r>
            <a:r>
              <a:rPr lang="en-US" sz="2400" dirty="0" err="1"/>
              <a:t>RHadoop</a:t>
            </a:r>
            <a:r>
              <a:rPr lang="en-US" sz="2400" dirty="0"/>
              <a:t> packages to run the Hadoop MapReduce operations with R and Hadoop.</a:t>
            </a:r>
            <a:endParaRPr sz="24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47553-55D3-4EDB-91F1-4967F468CDD9}"/>
              </a:ext>
            </a:extLst>
          </p:cNvPr>
          <p:cNvSpPr>
            <a:spLocks noGrp="1"/>
          </p:cNvSpPr>
          <p:nvPr>
            <p:ph type="title"/>
          </p:nvPr>
        </p:nvSpPr>
        <p:spPr/>
        <p:txBody>
          <a:bodyPr/>
          <a:lstStyle/>
          <a:p>
            <a:r>
              <a:rPr lang="en-US" dirty="0"/>
              <a:t>Apache Spark</a:t>
            </a:r>
            <a:endParaRPr lang="en-IN" dirty="0"/>
          </a:p>
        </p:txBody>
      </p:sp>
      <p:sp>
        <p:nvSpPr>
          <p:cNvPr id="3" name="Content Placeholder 2">
            <a:extLst>
              <a:ext uri="{FF2B5EF4-FFF2-40B4-BE49-F238E27FC236}">
                <a16:creationId xmlns:a16="http://schemas.microsoft.com/office/drawing/2014/main" xmlns="" id="{87949695-8FA1-41E9-887A-568715D0ABC7}"/>
              </a:ext>
            </a:extLst>
          </p:cNvPr>
          <p:cNvSpPr>
            <a:spLocks noGrp="1"/>
          </p:cNvSpPr>
          <p:nvPr>
            <p:ph idx="1"/>
          </p:nvPr>
        </p:nvSpPr>
        <p:spPr>
          <a:xfrm>
            <a:off x="457200" y="1219200"/>
            <a:ext cx="8229600" cy="5410200"/>
          </a:xfrm>
        </p:spPr>
        <p:txBody>
          <a:bodyPr>
            <a:normAutofit fontScale="62500" lnSpcReduction="20000"/>
          </a:bodyPr>
          <a:lstStyle/>
          <a:p>
            <a:pPr>
              <a:lnSpc>
                <a:spcPct val="140000"/>
              </a:lnSpc>
              <a:spcBef>
                <a:spcPts val="0"/>
              </a:spcBef>
            </a:pPr>
            <a:r>
              <a:rPr lang="en-US" sz="3400" dirty="0"/>
              <a:t>Apache Spark is a lightning-fast cluster computing technology, designed for fast computation. </a:t>
            </a:r>
          </a:p>
          <a:p>
            <a:pPr>
              <a:lnSpc>
                <a:spcPct val="140000"/>
              </a:lnSpc>
              <a:spcBef>
                <a:spcPts val="0"/>
              </a:spcBef>
            </a:pPr>
            <a:r>
              <a:rPr lang="en-US" sz="3400" dirty="0"/>
              <a:t>It is based on Hadoop MapReduce and it extends the MapReduce model to efficiently use it for more types of computations, which includes interactive queries and stream processing. </a:t>
            </a:r>
          </a:p>
          <a:p>
            <a:pPr>
              <a:lnSpc>
                <a:spcPct val="140000"/>
              </a:lnSpc>
              <a:spcBef>
                <a:spcPts val="0"/>
              </a:spcBef>
            </a:pPr>
            <a:r>
              <a:rPr lang="en-US" sz="3400" dirty="0"/>
              <a:t>The main feature of Spark is its in-memory cluster computing that increases the processing speed of an application.</a:t>
            </a:r>
          </a:p>
          <a:p>
            <a:pPr>
              <a:lnSpc>
                <a:spcPct val="140000"/>
              </a:lnSpc>
              <a:spcBef>
                <a:spcPts val="0"/>
              </a:spcBef>
            </a:pPr>
            <a:r>
              <a:rPr lang="en-US" sz="3400" dirty="0"/>
              <a:t>Spark is designed to cover a wide range of workloads such as batch applications, iterative algorithms, interactive queries and streaming. </a:t>
            </a:r>
          </a:p>
          <a:p>
            <a:pPr>
              <a:lnSpc>
                <a:spcPct val="140000"/>
              </a:lnSpc>
              <a:spcBef>
                <a:spcPts val="0"/>
              </a:spcBef>
            </a:pPr>
            <a:r>
              <a:rPr lang="en-US" sz="3400" dirty="0"/>
              <a:t>Apart from supporting all these workload in a respective system, it reduces the management burden of maintaining separate tools.</a:t>
            </a:r>
          </a:p>
          <a:p>
            <a:endParaRPr lang="en-IN" dirty="0"/>
          </a:p>
        </p:txBody>
      </p:sp>
    </p:spTree>
    <p:extLst>
      <p:ext uri="{BB962C8B-B14F-4D97-AF65-F5344CB8AC3E}">
        <p14:creationId xmlns:p14="http://schemas.microsoft.com/office/powerpoint/2010/main" val="2942539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91862" y="490205"/>
            <a:ext cx="7920172" cy="684850"/>
          </a:xfrm>
          <a:prstGeom prst="rect">
            <a:avLst/>
          </a:prstGeom>
          <a:noFill/>
          <a:ln>
            <a:noFill/>
          </a:ln>
        </p:spPr>
        <p:txBody>
          <a:bodyPr lIns="0" tIns="0" rIns="0" bIns="0" anchor="ctr"/>
          <a:lstStyle/>
          <a:p>
            <a:pPr>
              <a:lnSpc>
                <a:spcPct val="100000"/>
              </a:lnSpc>
            </a:pPr>
            <a:r>
              <a:rPr lang="en-IN" sz="2900" b="1" dirty="0">
                <a:solidFill>
                  <a:srgbClr val="D2533C"/>
                </a:solidFill>
                <a:latin typeface="Arial"/>
                <a:ea typeface="DejaVu Sans"/>
              </a:rPr>
              <a:t>How to link R and </a:t>
            </a:r>
            <a:r>
              <a:rPr lang="en-IN" sz="2900" b="1" dirty="0" err="1">
                <a:solidFill>
                  <a:srgbClr val="D2533C"/>
                </a:solidFill>
                <a:latin typeface="Arial"/>
                <a:ea typeface="DejaVu Sans"/>
              </a:rPr>
              <a:t>Hadoop</a:t>
            </a:r>
            <a:r>
              <a:rPr lang="en-IN" sz="2900" b="1" dirty="0">
                <a:solidFill>
                  <a:srgbClr val="D2533C"/>
                </a:solidFill>
                <a:latin typeface="Arial"/>
                <a:ea typeface="DejaVu Sans"/>
              </a:rPr>
              <a:t>? </a:t>
            </a:r>
            <a:endParaRPr/>
          </a:p>
        </p:txBody>
      </p:sp>
      <p:sp>
        <p:nvSpPr>
          <p:cNvPr id="253" name="CustomShape 2"/>
          <p:cNvSpPr/>
          <p:nvPr/>
        </p:nvSpPr>
        <p:spPr>
          <a:xfrm>
            <a:off x="522482" y="1632928"/>
            <a:ext cx="8095530" cy="4699891"/>
          </a:xfrm>
          <a:prstGeom prst="rect">
            <a:avLst/>
          </a:prstGeom>
          <a:noFill/>
          <a:ln>
            <a:noFill/>
          </a:ln>
        </p:spPr>
        <p:txBody>
          <a:bodyPr lIns="0" tIns="0" rIns="0" bIns="0"/>
          <a:lstStyle/>
          <a:p>
            <a:pPr algn="just">
              <a:lnSpc>
                <a:spcPct val="100000"/>
              </a:lnSpc>
            </a:pPr>
            <a:endParaRPr/>
          </a:p>
          <a:p>
            <a:pPr algn="just">
              <a:lnSpc>
                <a:spcPct val="100000"/>
              </a:lnSpc>
            </a:pPr>
            <a:endParaRPr/>
          </a:p>
          <a:p>
            <a:pPr algn="just">
              <a:lnSpc>
                <a:spcPct val="100000"/>
              </a:lnSpc>
            </a:pPr>
            <a:r>
              <a:rPr lang="en-IN" sz="2000" dirty="0">
                <a:solidFill>
                  <a:srgbClr val="333333"/>
                </a:solidFill>
                <a:latin typeface="Arial"/>
              </a:rPr>
              <a:t>  </a:t>
            </a:r>
            <a:endParaRPr/>
          </a:p>
        </p:txBody>
      </p:sp>
      <p:sp>
        <p:nvSpPr>
          <p:cNvPr id="254" name="CustomShape 3"/>
          <p:cNvSpPr/>
          <p:nvPr/>
        </p:nvSpPr>
        <p:spPr>
          <a:xfrm>
            <a:off x="192339" y="1436976"/>
            <a:ext cx="8761695" cy="4112038"/>
          </a:xfrm>
          <a:prstGeom prst="rect">
            <a:avLst/>
          </a:prstGeom>
          <a:noFill/>
          <a:ln>
            <a:noFill/>
          </a:ln>
        </p:spPr>
        <p:txBody>
          <a:bodyPr lIns="81639" tIns="40820" rIns="81639" bIns="40820"/>
          <a:lstStyle/>
          <a:p>
            <a:r>
              <a:rPr lang="en-IN">
                <a:latin typeface="Arial"/>
              </a:rPr>
              <a:t>.</a:t>
            </a:r>
            <a:endParaRPr/>
          </a:p>
        </p:txBody>
      </p:sp>
      <p:sp>
        <p:nvSpPr>
          <p:cNvPr id="255" name="CustomShape 4"/>
          <p:cNvSpPr/>
          <p:nvPr/>
        </p:nvSpPr>
        <p:spPr>
          <a:xfrm>
            <a:off x="457172" y="1175708"/>
            <a:ext cx="8097816" cy="5322363"/>
          </a:xfrm>
          <a:prstGeom prst="rect">
            <a:avLst/>
          </a:prstGeom>
          <a:noFill/>
          <a:ln>
            <a:noFill/>
          </a:ln>
        </p:spPr>
        <p:txBody>
          <a:bodyPr lIns="81639" tIns="40820" rIns="81639" bIns="40820"/>
          <a:lstStyle/>
          <a:p>
            <a:pPr algn="just">
              <a:lnSpc>
                <a:spcPct val="100000"/>
              </a:lnSpc>
              <a:buSzPct val="45000"/>
              <a:buFont typeface="Wingdings" pitchFamily="2" charset="2"/>
              <a:buChar char="Ø"/>
            </a:pPr>
            <a:r>
              <a:rPr lang="en-IN" dirty="0">
                <a:solidFill>
                  <a:srgbClr val="333333"/>
                </a:solidFill>
                <a:latin typeface="+mj-lt"/>
              </a:rPr>
              <a:t> </a:t>
            </a:r>
            <a:r>
              <a:rPr lang="en-IN" sz="2400" dirty="0">
                <a:solidFill>
                  <a:srgbClr val="333333"/>
                </a:solidFill>
                <a:latin typeface="+mj-lt"/>
              </a:rPr>
              <a:t>Learning RHIPE</a:t>
            </a:r>
          </a:p>
          <a:p>
            <a:pPr algn="just">
              <a:lnSpc>
                <a:spcPct val="100000"/>
              </a:lnSpc>
              <a:buSzPct val="45000"/>
              <a:buFont typeface="Wingdings" pitchFamily="2" charset="2"/>
              <a:buChar char="Ø"/>
            </a:pPr>
            <a:endParaRPr sz="2400" dirty="0">
              <a:latin typeface="+mj-lt"/>
            </a:endParaRPr>
          </a:p>
          <a:p>
            <a:pPr lvl="1" algn="just">
              <a:lnSpc>
                <a:spcPct val="100000"/>
              </a:lnSpc>
              <a:buSzPct val="45000"/>
              <a:buFont typeface="Wingdings" pitchFamily="2" charset="2"/>
              <a:buChar char="Ø"/>
            </a:pPr>
            <a:r>
              <a:rPr lang="en-IN" sz="2400" dirty="0">
                <a:solidFill>
                  <a:srgbClr val="333333"/>
                </a:solidFill>
                <a:latin typeface="+mj-lt"/>
              </a:rPr>
              <a:t> R and Hadoop Integrated Programming Environment (RHIPE) is a free and open source project. RHIPE is widely used for performing Big Data analysis with D &amp; R analysis.</a:t>
            </a:r>
            <a:endParaRPr sz="2400" dirty="0">
              <a:latin typeface="+mj-lt"/>
            </a:endParaRPr>
          </a:p>
          <a:p>
            <a:pPr lvl="1" algn="just">
              <a:lnSpc>
                <a:spcPct val="100000"/>
              </a:lnSpc>
              <a:buSzPct val="45000"/>
              <a:buFont typeface="Wingdings" pitchFamily="2" charset="2"/>
              <a:buChar char="Ø"/>
            </a:pPr>
            <a:endParaRPr sz="2400" dirty="0">
              <a:latin typeface="+mj-lt"/>
            </a:endParaRPr>
          </a:p>
          <a:p>
            <a:pPr lvl="1" algn="just">
              <a:lnSpc>
                <a:spcPct val="100000"/>
              </a:lnSpc>
              <a:buSzPct val="45000"/>
              <a:buFont typeface="Wingdings" pitchFamily="2" charset="2"/>
              <a:buChar char="Ø"/>
            </a:pPr>
            <a:r>
              <a:rPr lang="en-IN" sz="2400" dirty="0">
                <a:solidFill>
                  <a:srgbClr val="333333"/>
                </a:solidFill>
                <a:latin typeface="+mj-lt"/>
              </a:rPr>
              <a:t> D &amp; R analysis is used to divide huge data, process it in parallel on a distributed network to produce intermediate output, and finally recombine all this intermediate output into a set.</a:t>
            </a:r>
            <a:endParaRPr sz="2400" dirty="0">
              <a:latin typeface="+mj-lt"/>
            </a:endParaRPr>
          </a:p>
          <a:p>
            <a:pPr lvl="1" algn="just">
              <a:lnSpc>
                <a:spcPct val="100000"/>
              </a:lnSpc>
              <a:buSzPct val="45000"/>
              <a:buFont typeface="Wingdings" pitchFamily="2" charset="2"/>
              <a:buChar char="Ø"/>
            </a:pPr>
            <a:endParaRPr sz="2400" dirty="0">
              <a:latin typeface="+mj-lt"/>
            </a:endParaRPr>
          </a:p>
          <a:p>
            <a:pPr lvl="1" algn="just">
              <a:lnSpc>
                <a:spcPct val="100000"/>
              </a:lnSpc>
              <a:buSzPct val="45000"/>
              <a:buFont typeface="Wingdings" pitchFamily="2" charset="2"/>
              <a:buChar char="Ø"/>
            </a:pPr>
            <a:r>
              <a:rPr lang="en-IN" sz="2400" dirty="0">
                <a:solidFill>
                  <a:srgbClr val="333333"/>
                </a:solidFill>
                <a:latin typeface="+mj-lt"/>
              </a:rPr>
              <a:t> RHIPE is designed to carry out D &amp; R analysis on complex Big Data in R on the Hadoop platform.</a:t>
            </a:r>
            <a:endParaRPr sz="24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22482" y="587854"/>
            <a:ext cx="7640645" cy="587201"/>
          </a:xfrm>
          <a:prstGeom prst="rect">
            <a:avLst/>
          </a:prstGeom>
          <a:noFill/>
          <a:ln>
            <a:noFill/>
          </a:ln>
        </p:spPr>
        <p:txBody>
          <a:bodyPr lIns="0" tIns="0" rIns="0" bIns="0" anchor="ctr"/>
          <a:lstStyle/>
          <a:p>
            <a:pPr>
              <a:lnSpc>
                <a:spcPct val="100000"/>
              </a:lnSpc>
            </a:pPr>
            <a:r>
              <a:rPr lang="en-IN" sz="2900" b="1" dirty="0">
                <a:solidFill>
                  <a:srgbClr val="D2533C"/>
                </a:solidFill>
                <a:latin typeface="Arial"/>
                <a:ea typeface="DejaVu Sans"/>
              </a:rPr>
              <a:t>How to link R and </a:t>
            </a:r>
            <a:r>
              <a:rPr lang="en-IN" sz="2900" b="1" dirty="0" err="1">
                <a:solidFill>
                  <a:srgbClr val="D2533C"/>
                </a:solidFill>
                <a:latin typeface="Arial"/>
                <a:ea typeface="DejaVu Sans"/>
              </a:rPr>
              <a:t>Hadoop</a:t>
            </a:r>
            <a:r>
              <a:rPr lang="en-IN" sz="2900" b="1" dirty="0">
                <a:solidFill>
                  <a:srgbClr val="D2533C"/>
                </a:solidFill>
                <a:latin typeface="Arial"/>
                <a:ea typeface="DejaVu Sans"/>
              </a:rPr>
              <a:t>? </a:t>
            </a:r>
            <a:endParaRPr/>
          </a:p>
        </p:txBody>
      </p:sp>
      <p:sp>
        <p:nvSpPr>
          <p:cNvPr id="257" name="CustomShape 2"/>
          <p:cNvSpPr/>
          <p:nvPr/>
        </p:nvSpPr>
        <p:spPr>
          <a:xfrm>
            <a:off x="457172" y="1306342"/>
            <a:ext cx="8225824" cy="5355349"/>
          </a:xfrm>
          <a:prstGeom prst="rect">
            <a:avLst/>
          </a:prstGeom>
          <a:noFill/>
          <a:ln>
            <a:noFill/>
          </a:ln>
        </p:spPr>
        <p:txBody>
          <a:bodyPr lIns="0" tIns="0" rIns="0" bIns="0"/>
          <a:lstStyle/>
          <a:p>
            <a:pPr algn="just">
              <a:lnSpc>
                <a:spcPct val="100000"/>
              </a:lnSpc>
              <a:buSzPct val="45000"/>
              <a:buFont typeface="Wingdings" pitchFamily="2" charset="2"/>
              <a:buChar char="Ø"/>
            </a:pPr>
            <a:r>
              <a:rPr lang="en-IN" sz="2400" dirty="0">
                <a:solidFill>
                  <a:srgbClr val="333333"/>
                </a:solidFill>
                <a:latin typeface="+mj-lt"/>
              </a:rPr>
              <a:t> Learning Hadoop Streaming</a:t>
            </a:r>
            <a:endParaRPr sz="2400" dirty="0">
              <a:latin typeface="+mj-lt"/>
            </a:endParaRPr>
          </a:p>
          <a:p>
            <a:pPr algn="just">
              <a:lnSpc>
                <a:spcPct val="100000"/>
              </a:lnSpc>
              <a:buSzPct val="45000"/>
              <a:buFont typeface="Wingdings" pitchFamily="2" charset="2"/>
              <a:buChar char="Ø"/>
            </a:pPr>
            <a:endParaRPr sz="2400" dirty="0">
              <a:latin typeface="+mj-lt"/>
            </a:endParaRPr>
          </a:p>
          <a:p>
            <a:pPr lvl="1" algn="just">
              <a:lnSpc>
                <a:spcPct val="100000"/>
              </a:lnSpc>
              <a:buSzPct val="45000"/>
              <a:buFont typeface="Wingdings" pitchFamily="2" charset="2"/>
              <a:buChar char="Ø"/>
            </a:pPr>
            <a:r>
              <a:rPr lang="en-IN" sz="2400" dirty="0">
                <a:solidFill>
                  <a:srgbClr val="333333"/>
                </a:solidFill>
                <a:latin typeface="+mj-lt"/>
              </a:rPr>
              <a:t> Hadoop streaming is a utility that comes with the Hadoop distribution. This utility allows you to create and run MapReduce jobs with any executable or script as the Mapper and/or Reducer. This is supported by R, Python, Ruby, Bash, Perl, and so on. </a:t>
            </a:r>
            <a:endParaRPr sz="2400" dirty="0">
              <a:latin typeface="+mj-lt"/>
            </a:endParaRPr>
          </a:p>
          <a:p>
            <a:pPr algn="just">
              <a:lnSpc>
                <a:spcPct val="100000"/>
              </a:lnSpc>
              <a:buSzPct val="45000"/>
              <a:buFont typeface="Wingdings" pitchFamily="2" charset="2"/>
              <a:buChar char="Ø"/>
            </a:pPr>
            <a:endParaRPr sz="2400" dirty="0">
              <a:latin typeface="+mj-lt"/>
            </a:endParaRPr>
          </a:p>
          <a:p>
            <a:pPr lvl="1" algn="just">
              <a:lnSpc>
                <a:spcPct val="100000"/>
              </a:lnSpc>
              <a:buSzPct val="45000"/>
              <a:buFont typeface="Wingdings" pitchFamily="2" charset="2"/>
              <a:buChar char="Ø"/>
            </a:pPr>
            <a:r>
              <a:rPr lang="en-IN" sz="2400" dirty="0">
                <a:solidFill>
                  <a:srgbClr val="333333"/>
                </a:solidFill>
                <a:latin typeface="+mj-lt"/>
              </a:rPr>
              <a:t> There is one R package named </a:t>
            </a:r>
            <a:r>
              <a:rPr lang="en-IN" sz="2400" dirty="0" err="1">
                <a:solidFill>
                  <a:srgbClr val="333333"/>
                </a:solidFill>
                <a:latin typeface="+mj-lt"/>
              </a:rPr>
              <a:t>HadoopStreaming</a:t>
            </a:r>
            <a:r>
              <a:rPr lang="en-IN" sz="2400" dirty="0">
                <a:solidFill>
                  <a:srgbClr val="333333"/>
                </a:solidFill>
                <a:latin typeface="+mj-lt"/>
              </a:rPr>
              <a:t> that has been developed for performing data analysis on Hadoop clusters with the help of R scripts, which is an interface to Hadoop streaming with R.</a:t>
            </a:r>
            <a:endParaRPr sz="2400" dirty="0">
              <a:latin typeface="+mj-lt"/>
            </a:endParaRPr>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257"/>
          <p:cNvPicPr/>
          <p:nvPr/>
        </p:nvPicPr>
        <p:blipFill>
          <a:blip r:embed="rId2"/>
          <a:stretch>
            <a:fillRect/>
          </a:stretch>
        </p:blipFill>
        <p:spPr>
          <a:xfrm>
            <a:off x="0" y="332656"/>
            <a:ext cx="9144086" cy="6531383"/>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B83E7-49C7-4E3D-871E-502C9FA5AAA5}"/>
              </a:ext>
            </a:extLst>
          </p:cNvPr>
          <p:cNvSpPr>
            <a:spLocks noGrp="1"/>
          </p:cNvSpPr>
          <p:nvPr>
            <p:ph type="title"/>
          </p:nvPr>
        </p:nvSpPr>
        <p:spPr>
          <a:xfrm>
            <a:off x="214282" y="428605"/>
            <a:ext cx="7848600" cy="571504"/>
          </a:xfrm>
        </p:spPr>
        <p:txBody>
          <a:bodyPr/>
          <a:lstStyle/>
          <a:p>
            <a:r>
              <a:rPr lang="en-IN" sz="2900" dirty="0">
                <a:solidFill>
                  <a:srgbClr val="D2533C"/>
                </a:solidFill>
                <a:latin typeface="Arial"/>
              </a:rPr>
              <a:t>RHDFS</a:t>
            </a:r>
            <a:endParaRPr lang="en-IN" sz="2900" dirty="0"/>
          </a:p>
        </p:txBody>
      </p:sp>
      <p:pic>
        <p:nvPicPr>
          <p:cNvPr id="4" name="Picture 3">
            <a:extLst>
              <a:ext uri="{FF2B5EF4-FFF2-40B4-BE49-F238E27FC236}">
                <a16:creationId xmlns:a16="http://schemas.microsoft.com/office/drawing/2014/main" xmlns="" id="{B8767343-25B4-4642-8CF0-3B1D85C11DFA}"/>
              </a:ext>
            </a:extLst>
          </p:cNvPr>
          <p:cNvPicPr>
            <a:picLocks noChangeAspect="1"/>
          </p:cNvPicPr>
          <p:nvPr/>
        </p:nvPicPr>
        <p:blipFill>
          <a:blip r:embed="rId2"/>
          <a:stretch>
            <a:fillRect/>
          </a:stretch>
        </p:blipFill>
        <p:spPr>
          <a:xfrm>
            <a:off x="500034" y="1643050"/>
            <a:ext cx="8286808" cy="4935862"/>
          </a:xfrm>
          <a:prstGeom prst="rect">
            <a:avLst/>
          </a:prstGeom>
        </p:spPr>
      </p:pic>
    </p:spTree>
    <p:extLst>
      <p:ext uri="{BB962C8B-B14F-4D97-AF65-F5344CB8AC3E}">
        <p14:creationId xmlns:p14="http://schemas.microsoft.com/office/powerpoint/2010/main" val="1020244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B2CAE7-8525-4364-95CD-EBB972478516}"/>
              </a:ext>
            </a:extLst>
          </p:cNvPr>
          <p:cNvSpPr>
            <a:spLocks noGrp="1"/>
          </p:cNvSpPr>
          <p:nvPr>
            <p:ph type="title"/>
          </p:nvPr>
        </p:nvSpPr>
        <p:spPr>
          <a:xfrm>
            <a:off x="285720" y="-214337"/>
            <a:ext cx="7848600" cy="1143008"/>
          </a:xfrm>
        </p:spPr>
        <p:txBody>
          <a:bodyPr/>
          <a:lstStyle/>
          <a:p>
            <a:r>
              <a:rPr lang="en-IN" sz="2500" dirty="0">
                <a:solidFill>
                  <a:srgbClr val="FF0000"/>
                </a:solidFill>
              </a:rPr>
              <a:t>Functionalities in </a:t>
            </a:r>
            <a:r>
              <a:rPr lang="en-IN" sz="2500" dirty="0" err="1">
                <a:solidFill>
                  <a:srgbClr val="FF0000"/>
                </a:solidFill>
              </a:rPr>
              <a:t>rhdfs</a:t>
            </a:r>
            <a:endParaRPr lang="en-IN" sz="2500" dirty="0">
              <a:solidFill>
                <a:srgbClr val="FF0000"/>
              </a:solidFill>
            </a:endParaRPr>
          </a:p>
        </p:txBody>
      </p:sp>
      <p:pic>
        <p:nvPicPr>
          <p:cNvPr id="4" name="Picture 3">
            <a:extLst>
              <a:ext uri="{FF2B5EF4-FFF2-40B4-BE49-F238E27FC236}">
                <a16:creationId xmlns:a16="http://schemas.microsoft.com/office/drawing/2014/main" xmlns="" id="{C0BF57DE-F6CE-4B59-850B-736CFBB834B5}"/>
              </a:ext>
            </a:extLst>
          </p:cNvPr>
          <p:cNvPicPr>
            <a:picLocks noChangeAspect="1"/>
          </p:cNvPicPr>
          <p:nvPr/>
        </p:nvPicPr>
        <p:blipFill>
          <a:blip r:embed="rId2"/>
          <a:stretch>
            <a:fillRect/>
          </a:stretch>
        </p:blipFill>
        <p:spPr>
          <a:xfrm>
            <a:off x="428596" y="1142984"/>
            <a:ext cx="8501122" cy="5500726"/>
          </a:xfrm>
          <a:prstGeom prst="rect">
            <a:avLst/>
          </a:prstGeom>
        </p:spPr>
      </p:pic>
    </p:spTree>
    <p:extLst>
      <p:ext uri="{BB962C8B-B14F-4D97-AF65-F5344CB8AC3E}">
        <p14:creationId xmlns:p14="http://schemas.microsoft.com/office/powerpoint/2010/main" val="1790683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4C1AE-A3C5-4BAC-8735-C8239E06D821}"/>
              </a:ext>
            </a:extLst>
          </p:cNvPr>
          <p:cNvSpPr>
            <a:spLocks noGrp="1"/>
          </p:cNvSpPr>
          <p:nvPr>
            <p:ph type="title"/>
          </p:nvPr>
        </p:nvSpPr>
        <p:spPr>
          <a:xfrm>
            <a:off x="214282" y="357167"/>
            <a:ext cx="7848600" cy="695569"/>
          </a:xfrm>
        </p:spPr>
        <p:txBody>
          <a:bodyPr/>
          <a:lstStyle/>
          <a:p>
            <a:r>
              <a:rPr lang="en-IN" sz="2200" dirty="0" err="1">
                <a:solidFill>
                  <a:srgbClr val="FF0000"/>
                </a:solidFill>
              </a:rPr>
              <a:t>rhdfs</a:t>
            </a:r>
            <a:endParaRPr lang="en-IN" sz="2200" dirty="0">
              <a:solidFill>
                <a:srgbClr val="FF0000"/>
              </a:solidFill>
            </a:endParaRPr>
          </a:p>
        </p:txBody>
      </p:sp>
      <p:pic>
        <p:nvPicPr>
          <p:cNvPr id="4" name="Picture 3">
            <a:extLst>
              <a:ext uri="{FF2B5EF4-FFF2-40B4-BE49-F238E27FC236}">
                <a16:creationId xmlns:a16="http://schemas.microsoft.com/office/drawing/2014/main" xmlns="" id="{D1A8C96A-A447-4F9E-A624-081A97B93D85}"/>
              </a:ext>
            </a:extLst>
          </p:cNvPr>
          <p:cNvPicPr>
            <a:picLocks noChangeAspect="1"/>
          </p:cNvPicPr>
          <p:nvPr/>
        </p:nvPicPr>
        <p:blipFill>
          <a:blip r:embed="rId2"/>
          <a:stretch>
            <a:fillRect/>
          </a:stretch>
        </p:blipFill>
        <p:spPr>
          <a:xfrm>
            <a:off x="472483" y="1484784"/>
            <a:ext cx="8643998" cy="5214950"/>
          </a:xfrm>
          <a:prstGeom prst="rect">
            <a:avLst/>
          </a:prstGeom>
        </p:spPr>
      </p:pic>
    </p:spTree>
    <p:extLst>
      <p:ext uri="{BB962C8B-B14F-4D97-AF65-F5344CB8AC3E}">
        <p14:creationId xmlns:p14="http://schemas.microsoft.com/office/powerpoint/2010/main" val="3847136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901D2-2317-4AA3-97EB-F2A5708A9954}"/>
              </a:ext>
            </a:extLst>
          </p:cNvPr>
          <p:cNvSpPr>
            <a:spLocks noGrp="1"/>
          </p:cNvSpPr>
          <p:nvPr>
            <p:ph type="title"/>
          </p:nvPr>
        </p:nvSpPr>
        <p:spPr/>
        <p:txBody>
          <a:bodyPr/>
          <a:lstStyle/>
          <a:p>
            <a:r>
              <a:rPr lang="en-IN" sz="2500" dirty="0">
                <a:solidFill>
                  <a:srgbClr val="FF0000"/>
                </a:solidFill>
              </a:rPr>
              <a:t>rmr2</a:t>
            </a:r>
          </a:p>
        </p:txBody>
      </p:sp>
      <p:pic>
        <p:nvPicPr>
          <p:cNvPr id="4" name="Picture 3">
            <a:extLst>
              <a:ext uri="{FF2B5EF4-FFF2-40B4-BE49-F238E27FC236}">
                <a16:creationId xmlns:a16="http://schemas.microsoft.com/office/drawing/2014/main" xmlns="" id="{D278AC93-EB7D-42BC-B961-B4321DF3D33D}"/>
              </a:ext>
            </a:extLst>
          </p:cNvPr>
          <p:cNvPicPr>
            <a:picLocks noChangeAspect="1"/>
          </p:cNvPicPr>
          <p:nvPr/>
        </p:nvPicPr>
        <p:blipFill>
          <a:blip r:embed="rId2"/>
          <a:stretch>
            <a:fillRect/>
          </a:stretch>
        </p:blipFill>
        <p:spPr>
          <a:xfrm>
            <a:off x="326363" y="1357298"/>
            <a:ext cx="8317603" cy="5000660"/>
          </a:xfrm>
          <a:prstGeom prst="rect">
            <a:avLst/>
          </a:prstGeom>
        </p:spPr>
      </p:pic>
    </p:spTree>
    <p:extLst>
      <p:ext uri="{BB962C8B-B14F-4D97-AF65-F5344CB8AC3E}">
        <p14:creationId xmlns:p14="http://schemas.microsoft.com/office/powerpoint/2010/main" val="4059119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74D7A-3865-47AD-971E-D2D514E396C1}"/>
              </a:ext>
            </a:extLst>
          </p:cNvPr>
          <p:cNvSpPr>
            <a:spLocks noGrp="1"/>
          </p:cNvSpPr>
          <p:nvPr>
            <p:ph type="title"/>
          </p:nvPr>
        </p:nvSpPr>
        <p:spPr>
          <a:xfrm>
            <a:off x="0" y="1"/>
            <a:ext cx="7848600" cy="1285860"/>
          </a:xfrm>
        </p:spPr>
        <p:txBody>
          <a:bodyPr/>
          <a:lstStyle/>
          <a:p>
            <a:r>
              <a:rPr lang="en-IN" sz="2500" dirty="0" err="1">
                <a:solidFill>
                  <a:srgbClr val="FF0000"/>
                </a:solidFill>
              </a:rPr>
              <a:t>Rmr</a:t>
            </a:r>
            <a:r>
              <a:rPr lang="en-IN" sz="2500" dirty="0">
                <a:solidFill>
                  <a:srgbClr val="FF0000"/>
                </a:solidFill>
              </a:rPr>
              <a:t> Advantages</a:t>
            </a:r>
          </a:p>
        </p:txBody>
      </p:sp>
      <p:pic>
        <p:nvPicPr>
          <p:cNvPr id="4" name="Picture 3">
            <a:extLst>
              <a:ext uri="{FF2B5EF4-FFF2-40B4-BE49-F238E27FC236}">
                <a16:creationId xmlns:a16="http://schemas.microsoft.com/office/drawing/2014/main" xmlns="" id="{B6EE69DE-A660-4FC1-8F80-A62C2C64E143}"/>
              </a:ext>
            </a:extLst>
          </p:cNvPr>
          <p:cNvPicPr>
            <a:picLocks noChangeAspect="1"/>
          </p:cNvPicPr>
          <p:nvPr/>
        </p:nvPicPr>
        <p:blipFill>
          <a:blip r:embed="rId2"/>
          <a:stretch>
            <a:fillRect/>
          </a:stretch>
        </p:blipFill>
        <p:spPr>
          <a:xfrm>
            <a:off x="500034" y="1500174"/>
            <a:ext cx="8358246" cy="4929221"/>
          </a:xfrm>
          <a:prstGeom prst="rect">
            <a:avLst/>
          </a:prstGeom>
        </p:spPr>
      </p:pic>
    </p:spTree>
    <p:extLst>
      <p:ext uri="{BB962C8B-B14F-4D97-AF65-F5344CB8AC3E}">
        <p14:creationId xmlns:p14="http://schemas.microsoft.com/office/powerpoint/2010/main" val="3965143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1AECE-EBFF-4379-9A83-80F74A42EE64}"/>
              </a:ext>
            </a:extLst>
          </p:cNvPr>
          <p:cNvSpPr>
            <a:spLocks noGrp="1"/>
          </p:cNvSpPr>
          <p:nvPr>
            <p:ph type="title"/>
          </p:nvPr>
        </p:nvSpPr>
        <p:spPr/>
        <p:txBody>
          <a:bodyPr/>
          <a:lstStyle/>
          <a:p>
            <a:r>
              <a:rPr lang="en-IN" sz="2500" dirty="0">
                <a:solidFill>
                  <a:srgbClr val="FF0000"/>
                </a:solidFill>
              </a:rPr>
              <a:t>Functionalities in </a:t>
            </a:r>
            <a:r>
              <a:rPr lang="en-IN" sz="2500" dirty="0" err="1">
                <a:solidFill>
                  <a:srgbClr val="FF0000"/>
                </a:solidFill>
              </a:rPr>
              <a:t>rmr</a:t>
            </a:r>
            <a:endParaRPr lang="en-IN" sz="2500" dirty="0">
              <a:solidFill>
                <a:srgbClr val="FF0000"/>
              </a:solidFill>
            </a:endParaRPr>
          </a:p>
        </p:txBody>
      </p:sp>
      <p:pic>
        <p:nvPicPr>
          <p:cNvPr id="7" name="Picture 6">
            <a:extLst>
              <a:ext uri="{FF2B5EF4-FFF2-40B4-BE49-F238E27FC236}">
                <a16:creationId xmlns:a16="http://schemas.microsoft.com/office/drawing/2014/main" xmlns="" id="{11B4217A-EFF6-42B1-B0CA-D56746CE2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0" y="1000108"/>
            <a:ext cx="7998151" cy="5286412"/>
          </a:xfrm>
          <a:prstGeom prst="rect">
            <a:avLst/>
          </a:prstGeom>
        </p:spPr>
      </p:pic>
    </p:spTree>
    <p:extLst>
      <p:ext uri="{BB962C8B-B14F-4D97-AF65-F5344CB8AC3E}">
        <p14:creationId xmlns:p14="http://schemas.microsoft.com/office/powerpoint/2010/main" val="3666896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E8EF1-EE75-4C43-94A8-7E18CB2F6017}"/>
              </a:ext>
            </a:extLst>
          </p:cNvPr>
          <p:cNvSpPr>
            <a:spLocks noGrp="1"/>
          </p:cNvSpPr>
          <p:nvPr>
            <p:ph type="title"/>
          </p:nvPr>
        </p:nvSpPr>
        <p:spPr/>
        <p:txBody>
          <a:bodyPr/>
          <a:lstStyle/>
          <a:p>
            <a:r>
              <a:rPr lang="en-IN" sz="2900" dirty="0">
                <a:solidFill>
                  <a:srgbClr val="FF0000"/>
                </a:solidFill>
              </a:rPr>
              <a:t>Hadoop </a:t>
            </a:r>
            <a:r>
              <a:rPr lang="en-IN" sz="2900" dirty="0" err="1">
                <a:solidFill>
                  <a:srgbClr val="FF0000"/>
                </a:solidFill>
              </a:rPr>
              <a:t>Streamming</a:t>
            </a:r>
            <a:endParaRPr lang="en-IN" sz="2900" dirty="0">
              <a:solidFill>
                <a:srgbClr val="FF0000"/>
              </a:solidFill>
            </a:endParaRPr>
          </a:p>
        </p:txBody>
      </p:sp>
      <p:pic>
        <p:nvPicPr>
          <p:cNvPr id="6" name="Picture 5">
            <a:extLst>
              <a:ext uri="{FF2B5EF4-FFF2-40B4-BE49-F238E27FC236}">
                <a16:creationId xmlns:a16="http://schemas.microsoft.com/office/drawing/2014/main" xmlns="" id="{628EF0E2-C0C2-4954-9AC0-E0CE8225E5CC}"/>
              </a:ext>
            </a:extLst>
          </p:cNvPr>
          <p:cNvPicPr>
            <a:picLocks noChangeAspect="1"/>
          </p:cNvPicPr>
          <p:nvPr/>
        </p:nvPicPr>
        <p:blipFill>
          <a:blip r:embed="rId2"/>
          <a:stretch>
            <a:fillRect/>
          </a:stretch>
        </p:blipFill>
        <p:spPr>
          <a:xfrm>
            <a:off x="357159" y="1000724"/>
            <a:ext cx="7786741" cy="5571548"/>
          </a:xfrm>
          <a:prstGeom prst="rect">
            <a:avLst/>
          </a:prstGeom>
        </p:spPr>
      </p:pic>
    </p:spTree>
    <p:extLst>
      <p:ext uri="{BB962C8B-B14F-4D97-AF65-F5344CB8AC3E}">
        <p14:creationId xmlns:p14="http://schemas.microsoft.com/office/powerpoint/2010/main" val="423342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74391-A7A2-43C9-B15F-B140ACC3840B}"/>
              </a:ext>
            </a:extLst>
          </p:cNvPr>
          <p:cNvSpPr>
            <a:spLocks noGrp="1"/>
          </p:cNvSpPr>
          <p:nvPr>
            <p:ph type="title"/>
          </p:nvPr>
        </p:nvSpPr>
        <p:spPr/>
        <p:txBody>
          <a:bodyPr/>
          <a:lstStyle/>
          <a:p>
            <a:r>
              <a:rPr lang="en-US" dirty="0"/>
              <a:t>Spark Features</a:t>
            </a:r>
            <a:endParaRPr lang="en-IN" dirty="0"/>
          </a:p>
        </p:txBody>
      </p:sp>
      <p:sp>
        <p:nvSpPr>
          <p:cNvPr id="3" name="Content Placeholder 2">
            <a:extLst>
              <a:ext uri="{FF2B5EF4-FFF2-40B4-BE49-F238E27FC236}">
                <a16:creationId xmlns:a16="http://schemas.microsoft.com/office/drawing/2014/main" xmlns="" id="{65CD1B90-7AA1-46CD-AE34-F37BF1A6AE4E}"/>
              </a:ext>
            </a:extLst>
          </p:cNvPr>
          <p:cNvSpPr>
            <a:spLocks noGrp="1"/>
          </p:cNvSpPr>
          <p:nvPr>
            <p:ph idx="1"/>
          </p:nvPr>
        </p:nvSpPr>
        <p:spPr/>
        <p:txBody>
          <a:bodyPr>
            <a:normAutofit fontScale="85000" lnSpcReduction="10000"/>
          </a:bodyPr>
          <a:lstStyle/>
          <a:p>
            <a:pPr>
              <a:lnSpc>
                <a:spcPct val="120000"/>
              </a:lnSpc>
              <a:spcBef>
                <a:spcPts val="0"/>
              </a:spcBef>
            </a:pPr>
            <a:r>
              <a:rPr lang="en-US" b="1" dirty="0"/>
              <a:t>Speed</a:t>
            </a:r>
            <a:r>
              <a:rPr lang="en-US" dirty="0"/>
              <a:t> − Spark helps to run an application in Hadoop cluster, up to 100 times faster in memory, and 10 times faster when running on disk. This is possible by reducing number of read/write operations to disk. It stores the intermediate processing data in memory.</a:t>
            </a:r>
          </a:p>
          <a:p>
            <a:pPr>
              <a:lnSpc>
                <a:spcPct val="120000"/>
              </a:lnSpc>
              <a:spcBef>
                <a:spcPts val="0"/>
              </a:spcBef>
            </a:pPr>
            <a:r>
              <a:rPr lang="en-US" b="1" dirty="0"/>
              <a:t>Supports multiple languages</a:t>
            </a:r>
            <a:r>
              <a:rPr lang="en-US" dirty="0"/>
              <a:t> − Spark provides built-in APIs in Java, Scala, or Python. Therefore, you can write applications in different languages. Spark comes up with 80 high-level operators for interactive querying.</a:t>
            </a:r>
          </a:p>
          <a:p>
            <a:pPr>
              <a:lnSpc>
                <a:spcPct val="120000"/>
              </a:lnSpc>
              <a:spcBef>
                <a:spcPts val="0"/>
              </a:spcBef>
            </a:pPr>
            <a:r>
              <a:rPr lang="en-US" b="1" dirty="0"/>
              <a:t>Advanced Analytics </a:t>
            </a:r>
            <a:r>
              <a:rPr lang="en-US" dirty="0"/>
              <a:t>−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1841067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lgn="just">
              <a:lnSpc>
                <a:spcPct val="150000"/>
              </a:lnSpc>
              <a:buSzPct val="100000"/>
            </a:pPr>
            <a:r>
              <a:rPr lang="en-US" sz="2200" dirty="0">
                <a:solidFill>
                  <a:srgbClr val="333333"/>
                </a:solidFill>
              </a:rPr>
              <a:t>R is Hot.</a:t>
            </a:r>
            <a:endParaRPr lang="en-US" dirty="0"/>
          </a:p>
          <a:p>
            <a:pPr algn="just">
              <a:lnSpc>
                <a:spcPct val="150000"/>
              </a:lnSpc>
              <a:buSzPct val="100000"/>
            </a:pPr>
            <a:r>
              <a:rPr lang="en-US" sz="2200" dirty="0">
                <a:solidFill>
                  <a:srgbClr val="333333"/>
                </a:solidFill>
              </a:rPr>
              <a:t> Revolution R Enterprise:</a:t>
            </a:r>
            <a:endParaRPr lang="en-US" dirty="0"/>
          </a:p>
          <a:p>
            <a:pPr lvl="1" algn="just">
              <a:lnSpc>
                <a:spcPct val="120000"/>
              </a:lnSpc>
              <a:buSzPct val="100000"/>
            </a:pPr>
            <a:r>
              <a:rPr lang="en-US" sz="2200" dirty="0">
                <a:solidFill>
                  <a:srgbClr val="333333"/>
                </a:solidFill>
              </a:rPr>
              <a:t> Scales R to Big Data.</a:t>
            </a:r>
            <a:endParaRPr lang="en-US" dirty="0"/>
          </a:p>
          <a:p>
            <a:pPr lvl="1" algn="just">
              <a:lnSpc>
                <a:spcPct val="120000"/>
              </a:lnSpc>
              <a:buSzPct val="100000"/>
            </a:pPr>
            <a:r>
              <a:rPr lang="en-US" sz="2200" dirty="0">
                <a:solidFill>
                  <a:srgbClr val="333333"/>
                </a:solidFill>
              </a:rPr>
              <a:t> Scales Performance on Big Data Platforms</a:t>
            </a:r>
            <a:endParaRPr lang="en-US" dirty="0"/>
          </a:p>
          <a:p>
            <a:pPr lvl="1" algn="just">
              <a:lnSpc>
                <a:spcPct val="120000"/>
              </a:lnSpc>
              <a:buSzPct val="100000"/>
            </a:pPr>
            <a:r>
              <a:rPr lang="en-US" sz="2200" dirty="0">
                <a:solidFill>
                  <a:srgbClr val="333333"/>
                </a:solidFill>
              </a:rPr>
              <a:t> Is Commercially Supported</a:t>
            </a:r>
            <a:endParaRPr lang="en-US" dirty="0"/>
          </a:p>
          <a:p>
            <a:pPr lvl="1" algn="just">
              <a:lnSpc>
                <a:spcPct val="120000"/>
              </a:lnSpc>
              <a:buSzPct val="100000"/>
            </a:pPr>
            <a:r>
              <a:rPr lang="en-US" sz="2200" dirty="0">
                <a:solidFill>
                  <a:srgbClr val="333333"/>
                </a:solidFill>
              </a:rPr>
              <a:t> Is Broadly Deployable</a:t>
            </a:r>
            <a:endParaRPr lang="en-US" dirty="0"/>
          </a:p>
          <a:p>
            <a:pPr algn="just">
              <a:lnSpc>
                <a:spcPct val="150000"/>
              </a:lnSpc>
              <a:buSzPct val="100000"/>
            </a:pPr>
            <a:r>
              <a:rPr lang="en-US" sz="2200" dirty="0">
                <a:solidFill>
                  <a:srgbClr val="333333"/>
                </a:solidFill>
              </a:rPr>
              <a:t> Revolution Analytics Maximizes Results, While Minimizing Near-Term and Long-Term Risks</a:t>
            </a:r>
            <a:endParaRPr lang="en-US" dirty="0"/>
          </a:p>
          <a:p>
            <a:endParaRPr lang="en-US" dirty="0"/>
          </a:p>
        </p:txBody>
      </p:sp>
    </p:spTree>
    <p:extLst>
      <p:ext uri="{BB962C8B-B14F-4D97-AF65-F5344CB8AC3E}">
        <p14:creationId xmlns:p14="http://schemas.microsoft.com/office/powerpoint/2010/main" val="321187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PIG LATIN</a:t>
            </a:r>
            <a:endParaRPr lang="en-US" sz="4000" b="1" dirty="0"/>
          </a:p>
        </p:txBody>
      </p:sp>
      <p:sp>
        <p:nvSpPr>
          <p:cNvPr id="3" name="Subtitle 2"/>
          <p:cNvSpPr>
            <a:spLocks noGrp="1"/>
          </p:cNvSpPr>
          <p:nvPr>
            <p:ph type="subTitle" idx="1"/>
          </p:nvPr>
        </p:nvSpPr>
        <p:spPr/>
        <p:txBody>
          <a:bodyPr/>
          <a:lstStyle/>
          <a:p>
            <a:r>
              <a:rPr lang="en-US" b="1" dirty="0"/>
              <a:t>Dr. Emmanuel S. Pilli</a:t>
            </a:r>
          </a:p>
          <a:p>
            <a:r>
              <a:rPr lang="en-US" sz="2000" dirty="0"/>
              <a:t>Malaviya NIT Jaipur</a:t>
            </a:r>
          </a:p>
          <a:p>
            <a:endParaRPr lang="en-US" dirty="0"/>
          </a:p>
        </p:txBody>
      </p:sp>
    </p:spTree>
    <p:extLst>
      <p:ext uri="{BB962C8B-B14F-4D97-AF65-F5344CB8AC3E}">
        <p14:creationId xmlns:p14="http://schemas.microsoft.com/office/powerpoint/2010/main" val="26973464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21036"/>
            <a:ext cx="9102846" cy="6864348"/>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781608" y="449021"/>
            <a:ext cx="187515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1E405E"/>
                </a:solidFill>
              </a:rPr>
              <a:t>Agenda</a:t>
            </a:r>
            <a:endParaRPr sz="3600" dirty="0"/>
          </a:p>
        </p:txBody>
      </p:sp>
      <p:sp>
        <p:nvSpPr>
          <p:cNvPr id="20" name="object 20"/>
          <p:cNvSpPr txBox="1"/>
          <p:nvPr/>
        </p:nvSpPr>
        <p:spPr>
          <a:xfrm>
            <a:off x="799287" y="1466850"/>
            <a:ext cx="4712335" cy="3890168"/>
          </a:xfrm>
          <a:prstGeom prst="rect">
            <a:avLst/>
          </a:prstGeom>
        </p:spPr>
        <p:txBody>
          <a:bodyPr vert="horz" wrap="square" lIns="0" tIns="12065" rIns="0" bIns="0" rtlCol="0">
            <a:spAutoFit/>
          </a:bodyPr>
          <a:lstStyle/>
          <a:p>
            <a:pPr marL="12700">
              <a:lnSpc>
                <a:spcPct val="100000"/>
              </a:lnSpc>
              <a:spcBef>
                <a:spcPts val="95"/>
              </a:spcBef>
            </a:pPr>
            <a:r>
              <a:rPr sz="2100" spc="15" dirty="0">
                <a:solidFill>
                  <a:srgbClr val="93C500"/>
                </a:solidFill>
                <a:latin typeface="Wingdings 2"/>
                <a:cs typeface="Wingdings 2"/>
              </a:rPr>
              <a:t></a:t>
            </a:r>
            <a:r>
              <a:rPr sz="2100" spc="15" dirty="0">
                <a:solidFill>
                  <a:srgbClr val="93C500"/>
                </a:solidFill>
                <a:latin typeface="Times New Roman"/>
                <a:cs typeface="Times New Roman"/>
              </a:rPr>
              <a:t> </a:t>
            </a:r>
            <a:r>
              <a:rPr sz="2800" spc="-15" dirty="0">
                <a:latin typeface="Century Gothic"/>
                <a:cs typeface="Century Gothic"/>
              </a:rPr>
              <a:t>What </a:t>
            </a:r>
            <a:r>
              <a:rPr sz="2800" dirty="0">
                <a:latin typeface="Century Gothic"/>
                <a:cs typeface="Century Gothic"/>
              </a:rPr>
              <a:t>is</a:t>
            </a:r>
            <a:r>
              <a:rPr sz="2800" spc="-250" dirty="0">
                <a:latin typeface="Century Gothic"/>
                <a:cs typeface="Century Gothic"/>
              </a:rPr>
              <a:t> </a:t>
            </a:r>
            <a:r>
              <a:rPr lang="en-US" sz="2800" spc="-10" dirty="0">
                <a:latin typeface="Century Gothic"/>
                <a:cs typeface="Century Gothic"/>
              </a:rPr>
              <a:t>Apache Pig</a:t>
            </a:r>
            <a:r>
              <a:rPr sz="2800" spc="-10" dirty="0">
                <a:latin typeface="Century Gothic"/>
                <a:cs typeface="Century Gothic"/>
              </a:rPr>
              <a:t>?</a:t>
            </a:r>
            <a:endParaRPr sz="2800" dirty="0">
              <a:latin typeface="Century Gothic"/>
              <a:cs typeface="Century Gothic"/>
            </a:endParaRPr>
          </a:p>
          <a:p>
            <a:pPr marL="12700">
              <a:lnSpc>
                <a:spcPct val="100000"/>
              </a:lnSpc>
            </a:pPr>
            <a:r>
              <a:rPr sz="2100" spc="15" dirty="0">
                <a:solidFill>
                  <a:srgbClr val="93C500"/>
                </a:solidFill>
                <a:latin typeface="Wingdings 2"/>
                <a:cs typeface="Wingdings 2"/>
              </a:rPr>
              <a:t></a:t>
            </a:r>
            <a:r>
              <a:rPr lang="en-US" sz="2100" spc="-265" dirty="0">
                <a:solidFill>
                  <a:srgbClr val="93C500"/>
                </a:solidFill>
                <a:latin typeface="Times New Roman"/>
                <a:cs typeface="Times New Roman"/>
              </a:rPr>
              <a:t> </a:t>
            </a:r>
            <a:r>
              <a:rPr lang="en-US" sz="2800" spc="-5" dirty="0">
                <a:latin typeface="Century Gothic"/>
                <a:cs typeface="Times New Roman"/>
              </a:rPr>
              <a:t>Overview</a:t>
            </a:r>
          </a:p>
          <a:p>
            <a:pPr marL="12700">
              <a:lnSpc>
                <a:spcPct val="100000"/>
              </a:lnSpc>
            </a:pPr>
            <a:r>
              <a:rPr lang="en-US" sz="2100" spc="15" dirty="0">
                <a:solidFill>
                  <a:srgbClr val="93C500"/>
                </a:solidFill>
                <a:latin typeface="Wingdings 2"/>
                <a:cs typeface="Wingdings 2"/>
              </a:rPr>
              <a:t></a:t>
            </a:r>
            <a:r>
              <a:rPr lang="en-US" sz="2800" spc="-5" dirty="0">
                <a:latin typeface="Century Gothic"/>
                <a:cs typeface="Times New Roman"/>
              </a:rPr>
              <a:t>History</a:t>
            </a:r>
            <a:endParaRPr sz="2800" dirty="0">
              <a:latin typeface="Century Gothic"/>
              <a:cs typeface="Century Gothic"/>
            </a:endParaRPr>
          </a:p>
          <a:p>
            <a:pPr marL="12700">
              <a:lnSpc>
                <a:spcPct val="100000"/>
              </a:lnSpc>
            </a:pPr>
            <a:r>
              <a:rPr sz="2100" spc="15" dirty="0">
                <a:solidFill>
                  <a:srgbClr val="93C500"/>
                </a:solidFill>
                <a:latin typeface="Wingdings 2"/>
                <a:cs typeface="Wingdings 2"/>
              </a:rPr>
              <a:t></a:t>
            </a:r>
            <a:r>
              <a:rPr sz="2100" spc="-265" dirty="0">
                <a:solidFill>
                  <a:srgbClr val="93C500"/>
                </a:solidFill>
                <a:latin typeface="Times New Roman"/>
                <a:cs typeface="Times New Roman"/>
              </a:rPr>
              <a:t> </a:t>
            </a:r>
            <a:r>
              <a:rPr sz="2800" spc="-5" dirty="0">
                <a:latin typeface="Century Gothic"/>
                <a:cs typeface="Century Gothic"/>
              </a:rPr>
              <a:t>Architecture</a:t>
            </a:r>
            <a:endParaRPr sz="2800" dirty="0">
              <a:latin typeface="Century Gothic"/>
              <a:cs typeface="Century Gothic"/>
            </a:endParaRPr>
          </a:p>
          <a:p>
            <a:pPr marL="12700">
              <a:lnSpc>
                <a:spcPct val="100000"/>
              </a:lnSpc>
            </a:pPr>
            <a:r>
              <a:rPr sz="2100" spc="15" dirty="0">
                <a:solidFill>
                  <a:srgbClr val="93C500"/>
                </a:solidFill>
                <a:latin typeface="Wingdings 2"/>
                <a:cs typeface="Wingdings 2"/>
              </a:rPr>
              <a:t></a:t>
            </a:r>
            <a:r>
              <a:rPr sz="2100" spc="15" dirty="0">
                <a:solidFill>
                  <a:srgbClr val="93C500"/>
                </a:solidFill>
                <a:latin typeface="Times New Roman"/>
                <a:cs typeface="Times New Roman"/>
              </a:rPr>
              <a:t> </a:t>
            </a:r>
            <a:r>
              <a:rPr lang="en-US" sz="2800" spc="-5" dirty="0">
                <a:latin typeface="Century Gothic"/>
                <a:cs typeface="Century Gothic"/>
              </a:rPr>
              <a:t>Installation</a:t>
            </a:r>
            <a:endParaRPr sz="2800" dirty="0">
              <a:latin typeface="Century Gothic"/>
              <a:cs typeface="Century Gothic"/>
            </a:endParaRPr>
          </a:p>
          <a:p>
            <a:pPr marL="12700">
              <a:lnSpc>
                <a:spcPct val="100000"/>
              </a:lnSpc>
            </a:pPr>
            <a:r>
              <a:rPr sz="2100" spc="15" dirty="0">
                <a:solidFill>
                  <a:srgbClr val="93C500"/>
                </a:solidFill>
                <a:latin typeface="Wingdings 2"/>
                <a:cs typeface="Wingdings 2"/>
              </a:rPr>
              <a:t></a:t>
            </a:r>
            <a:r>
              <a:rPr sz="2100" spc="15" dirty="0">
                <a:solidFill>
                  <a:srgbClr val="93C500"/>
                </a:solidFill>
                <a:latin typeface="Times New Roman"/>
                <a:cs typeface="Times New Roman"/>
              </a:rPr>
              <a:t> </a:t>
            </a:r>
            <a:r>
              <a:rPr lang="en-US" sz="2800" spc="-15" dirty="0">
                <a:latin typeface="Century Gothic"/>
                <a:cs typeface="Century Gothic"/>
              </a:rPr>
              <a:t>Execution</a:t>
            </a:r>
            <a:endParaRPr sz="2800" dirty="0">
              <a:latin typeface="Century Gothic"/>
              <a:cs typeface="Century Gothic"/>
            </a:endParaRPr>
          </a:p>
          <a:p>
            <a:pPr marL="12700">
              <a:lnSpc>
                <a:spcPct val="100000"/>
              </a:lnSpc>
            </a:pPr>
            <a:r>
              <a:rPr sz="2100" spc="15" dirty="0">
                <a:solidFill>
                  <a:srgbClr val="93C500"/>
                </a:solidFill>
                <a:latin typeface="Wingdings 2"/>
                <a:cs typeface="Wingdings 2"/>
              </a:rPr>
              <a:t></a:t>
            </a:r>
            <a:r>
              <a:rPr sz="2100" spc="15" dirty="0">
                <a:solidFill>
                  <a:srgbClr val="93C500"/>
                </a:solidFill>
                <a:latin typeface="Times New Roman"/>
                <a:cs typeface="Times New Roman"/>
              </a:rPr>
              <a:t> </a:t>
            </a:r>
            <a:r>
              <a:rPr lang="en-US" sz="2800" spc="-15" dirty="0">
                <a:latin typeface="Century Gothic"/>
                <a:cs typeface="Century Gothic"/>
              </a:rPr>
              <a:t>Grunt Shell</a:t>
            </a:r>
          </a:p>
          <a:p>
            <a:pPr marL="12700"/>
            <a:r>
              <a:rPr lang="en-US" sz="2100" spc="15" dirty="0">
                <a:solidFill>
                  <a:srgbClr val="93C500"/>
                </a:solidFill>
                <a:latin typeface="Wingdings 2"/>
                <a:cs typeface="Wingdings 2"/>
              </a:rPr>
              <a:t></a:t>
            </a:r>
            <a:r>
              <a:rPr lang="en-US" sz="2800" spc="-15" dirty="0">
                <a:latin typeface="Century Gothic"/>
                <a:cs typeface="Wingdings 2"/>
              </a:rPr>
              <a:t>Operations</a:t>
            </a:r>
            <a:endParaRPr lang="en-US" sz="2800" spc="-15" dirty="0">
              <a:latin typeface="Century Gothic"/>
              <a:cs typeface="Century Gothic"/>
            </a:endParaRPr>
          </a:p>
          <a:p>
            <a:pPr marL="12700">
              <a:lnSpc>
                <a:spcPct val="100000"/>
              </a:lnSpc>
            </a:pPr>
            <a:endParaRPr sz="2800" dirty="0">
              <a:latin typeface="Century Gothic"/>
              <a:cs typeface="Century Gothic"/>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781608" y="557922"/>
            <a:ext cx="6505036"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1E405E"/>
                </a:solidFill>
              </a:rPr>
              <a:t>What is Apache Pig?</a:t>
            </a:r>
            <a:endParaRPr sz="3600" dirty="0"/>
          </a:p>
        </p:txBody>
      </p:sp>
      <p:sp>
        <p:nvSpPr>
          <p:cNvPr id="22" name="object 22"/>
          <p:cNvSpPr/>
          <p:nvPr/>
        </p:nvSpPr>
        <p:spPr>
          <a:xfrm>
            <a:off x="5643570" y="5687268"/>
            <a:ext cx="2743199" cy="1054100"/>
          </a:xfrm>
          <a:prstGeom prst="rect">
            <a:avLst/>
          </a:prstGeom>
          <a:blipFill>
            <a:blip r:embed="rId3" cstate="print"/>
            <a:stretch>
              <a:fillRect/>
            </a:stretch>
          </a:blipFill>
        </p:spPr>
        <p:txBody>
          <a:bodyPr wrap="square" lIns="0" tIns="0" rIns="0" bIns="0" rtlCol="0"/>
          <a:lstStyle/>
          <a:p>
            <a:endParaRPr/>
          </a:p>
        </p:txBody>
      </p:sp>
      <p:sp>
        <p:nvSpPr>
          <p:cNvPr id="23" name="TextBox 22"/>
          <p:cNvSpPr txBox="1"/>
          <p:nvPr/>
        </p:nvSpPr>
        <p:spPr>
          <a:xfrm>
            <a:off x="857224" y="1373281"/>
            <a:ext cx="7572428" cy="4431983"/>
          </a:xfrm>
          <a:prstGeom prst="rect">
            <a:avLst/>
          </a:prstGeom>
          <a:noFill/>
        </p:spPr>
        <p:txBody>
          <a:bodyPr wrap="square" rtlCol="0">
            <a:spAutoFit/>
          </a:bodyPr>
          <a:lstStyle/>
          <a:p>
            <a:pPr algn="just">
              <a:buFont typeface="Wingdings" pitchFamily="2" charset="2"/>
              <a:buChar char="q"/>
            </a:pPr>
            <a:r>
              <a:rPr lang="en-US" sz="2400" dirty="0"/>
              <a:t> Apache Pig is an abstraction over </a:t>
            </a:r>
            <a:r>
              <a:rPr lang="en-US" sz="2400" dirty="0" err="1"/>
              <a:t>MapReduce</a:t>
            </a:r>
            <a:r>
              <a:rPr lang="en-US" sz="2400" dirty="0"/>
              <a:t>.</a:t>
            </a:r>
          </a:p>
          <a:p>
            <a:pPr algn="just"/>
            <a:endParaRPr lang="en-US" sz="2400" dirty="0"/>
          </a:p>
          <a:p>
            <a:pPr algn="just">
              <a:buFont typeface="Wingdings" pitchFamily="2" charset="2"/>
              <a:buChar char="q"/>
            </a:pPr>
            <a:r>
              <a:rPr lang="en-US" sz="2400" dirty="0"/>
              <a:t> Apache Pig is designed to handle any kind of data. </a:t>
            </a:r>
          </a:p>
          <a:p>
            <a:pPr algn="just">
              <a:buFont typeface="Wingdings" pitchFamily="2" charset="2"/>
              <a:buChar char="q"/>
            </a:pPr>
            <a:endParaRPr lang="en-US" sz="2400" dirty="0"/>
          </a:p>
          <a:p>
            <a:pPr algn="just">
              <a:buFont typeface="Wingdings" pitchFamily="2" charset="2"/>
              <a:buChar char="q"/>
            </a:pPr>
            <a:r>
              <a:rPr lang="en-US" sz="2400" dirty="0"/>
              <a:t> It is a high level extensible language designed to reduce the complexities of coding </a:t>
            </a:r>
            <a:r>
              <a:rPr lang="en-US" sz="2400" dirty="0" err="1"/>
              <a:t>MapReduce</a:t>
            </a:r>
            <a:r>
              <a:rPr lang="en-US" sz="2400" dirty="0"/>
              <a:t> applications. </a:t>
            </a:r>
          </a:p>
          <a:p>
            <a:pPr algn="just"/>
            <a:endParaRPr lang="en-US" sz="2400" dirty="0"/>
          </a:p>
          <a:p>
            <a:pPr algn="just">
              <a:buFont typeface="Wingdings" pitchFamily="2" charset="2"/>
              <a:buChar char="q"/>
            </a:pPr>
            <a:r>
              <a:rPr lang="en-US" sz="2400" dirty="0"/>
              <a:t> Pig was developed at Yahoo to help people use </a:t>
            </a:r>
            <a:r>
              <a:rPr lang="en-US" sz="2400" dirty="0" err="1"/>
              <a:t>Hadoop</a:t>
            </a:r>
            <a:r>
              <a:rPr lang="en-US" sz="2400" dirty="0"/>
              <a:t> to emphasize on analyzing large unstructured data sets by minimizing the time spent on writing </a:t>
            </a:r>
            <a:r>
              <a:rPr lang="en-US" sz="2400" dirty="0" err="1"/>
              <a:t>Mapper</a:t>
            </a:r>
            <a:r>
              <a:rPr lang="en-US" sz="2400" dirty="0"/>
              <a:t> and Reducer functions.</a:t>
            </a:r>
          </a:p>
          <a:p>
            <a:pPr>
              <a:buFont typeface="Wingdings" pitchFamily="2" charset="2"/>
              <a:buChar char="q"/>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42910" y="1357298"/>
            <a:ext cx="7786742" cy="4893647"/>
          </a:xfrm>
          <a:prstGeom prst="rect">
            <a:avLst/>
          </a:prstGeom>
        </p:spPr>
        <p:txBody>
          <a:bodyPr wrap="square">
            <a:spAutoFit/>
          </a:bodyPr>
          <a:lstStyle/>
          <a:p>
            <a:pPr algn="just">
              <a:buFont typeface="Wingdings" pitchFamily="2" charset="2"/>
              <a:buChar char="q"/>
            </a:pPr>
            <a:r>
              <a:rPr lang="en-US" sz="2400" dirty="0"/>
              <a:t> All tasks are encoded in a manner that helps the system to optimize the execution automatically because typically 10 lines of code in Pig equal 200 lines of code in Java.  </a:t>
            </a:r>
          </a:p>
          <a:p>
            <a:pPr algn="just"/>
            <a:endParaRPr lang="en-US" sz="2400" dirty="0"/>
          </a:p>
          <a:p>
            <a:pPr algn="just">
              <a:buFont typeface="Wingdings" pitchFamily="2" charset="2"/>
              <a:buChar char="q"/>
            </a:pPr>
            <a:r>
              <a:rPr lang="en-US" sz="2400" dirty="0"/>
              <a:t> Pig converts its operators into </a:t>
            </a:r>
            <a:r>
              <a:rPr lang="en-US" sz="2400" dirty="0" err="1"/>
              <a:t>MapReduce</a:t>
            </a:r>
            <a:r>
              <a:rPr lang="en-US" sz="2400" dirty="0"/>
              <a:t> code. It allows us to concentrate upon the whole operation irrespective of the individual </a:t>
            </a:r>
            <a:r>
              <a:rPr lang="en-US" sz="2400" dirty="0" err="1"/>
              <a:t>mapper</a:t>
            </a:r>
            <a:r>
              <a:rPr lang="en-US" sz="2400" dirty="0"/>
              <a:t> and reducer functions.</a:t>
            </a:r>
          </a:p>
          <a:p>
            <a:pPr algn="just">
              <a:buFont typeface="Wingdings" pitchFamily="2" charset="2"/>
              <a:buChar char="q"/>
            </a:pPr>
            <a:endParaRPr lang="en-US" sz="2400" dirty="0"/>
          </a:p>
          <a:p>
            <a:pPr algn="just">
              <a:buFont typeface="Wingdings" pitchFamily="2" charset="2"/>
              <a:buChar char="q"/>
            </a:pPr>
            <a:r>
              <a:rPr lang="en-US" sz="2400" dirty="0"/>
              <a:t> Apache Pig is composed of 2 components mainly: one is the Pig Latin programming language and the other is the Pig Runtime environment in which Pig Latin programs are executed.</a:t>
            </a:r>
          </a:p>
          <a:p>
            <a:pPr algn="just"/>
            <a:endParaRPr lang="en-US" sz="2400" dirty="0"/>
          </a:p>
        </p:txBody>
      </p:sp>
      <p:sp>
        <p:nvSpPr>
          <p:cNvPr id="17" name="object 19"/>
          <p:cNvSpPr txBox="1">
            <a:spLocks noGrp="1"/>
          </p:cNvSpPr>
          <p:nvPr>
            <p:ph type="title"/>
          </p:nvPr>
        </p:nvSpPr>
        <p:spPr>
          <a:xfrm>
            <a:off x="785786" y="500042"/>
            <a:ext cx="6505036"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1E405E"/>
                </a:solidFill>
              </a:rPr>
              <a:t>Overview</a:t>
            </a:r>
            <a:endParaRPr sz="3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1578272"/>
            <a:ext cx="7286676" cy="4154984"/>
          </a:xfrm>
          <a:prstGeom prst="rect">
            <a:avLst/>
          </a:prstGeom>
          <a:noFill/>
        </p:spPr>
        <p:txBody>
          <a:bodyPr wrap="square" rtlCol="0">
            <a:spAutoFit/>
          </a:bodyPr>
          <a:lstStyle/>
          <a:p>
            <a:pPr algn="just">
              <a:buFont typeface="Wingdings" pitchFamily="2" charset="2"/>
              <a:buChar char="q"/>
            </a:pPr>
            <a:r>
              <a:rPr lang="en-US" sz="2400" dirty="0"/>
              <a:t>  Pig is generally used with </a:t>
            </a:r>
            <a:r>
              <a:rPr lang="en-US" sz="2400" b="1" dirty="0" err="1"/>
              <a:t>Hadoop</a:t>
            </a:r>
            <a:r>
              <a:rPr lang="en-US" sz="2400" dirty="0"/>
              <a:t>; we can perform all the data manipulation operations in </a:t>
            </a:r>
            <a:r>
              <a:rPr lang="en-US" sz="2400" dirty="0" err="1"/>
              <a:t>Hadoop</a:t>
            </a:r>
            <a:r>
              <a:rPr lang="en-US" sz="2400" dirty="0"/>
              <a:t> using Pig.</a:t>
            </a:r>
          </a:p>
          <a:p>
            <a:pPr algn="just">
              <a:buFont typeface="Wingdings" pitchFamily="2" charset="2"/>
              <a:buChar char="q"/>
            </a:pPr>
            <a:r>
              <a:rPr lang="en-US" sz="2400" dirty="0"/>
              <a:t> It is similar to SQL query language but applied on a larger dataset and with additional features. </a:t>
            </a:r>
          </a:p>
          <a:p>
            <a:pPr algn="just">
              <a:buFont typeface="Wingdings" pitchFamily="2" charset="2"/>
              <a:buChar char="q"/>
            </a:pPr>
            <a:r>
              <a:rPr lang="en-US" sz="2400" dirty="0"/>
              <a:t> The language used in Pig is called </a:t>
            </a:r>
            <a:r>
              <a:rPr lang="en-US" sz="2400" dirty="0" err="1"/>
              <a:t>PigLatin</a:t>
            </a:r>
            <a:r>
              <a:rPr lang="en-US" sz="2400" dirty="0"/>
              <a:t>. It is very similar to SQL. </a:t>
            </a:r>
          </a:p>
          <a:p>
            <a:pPr algn="just">
              <a:buFont typeface="Wingdings" pitchFamily="2" charset="2"/>
              <a:buChar char="q"/>
            </a:pPr>
            <a:r>
              <a:rPr lang="en-US" sz="2400" dirty="0"/>
              <a:t> It is used to load the data, apply the required filters and dump the data in the required format.</a:t>
            </a:r>
          </a:p>
          <a:p>
            <a:pPr algn="just">
              <a:buFont typeface="Wingdings" pitchFamily="2" charset="2"/>
              <a:buChar char="q"/>
            </a:pPr>
            <a:r>
              <a:rPr lang="en-US" sz="2400" dirty="0"/>
              <a:t> It requires a Java runtime environment to execute the programs.</a:t>
            </a:r>
          </a:p>
        </p:txBody>
      </p:sp>
      <p:sp>
        <p:nvSpPr>
          <p:cNvPr id="3" name="object 19"/>
          <p:cNvSpPr txBox="1">
            <a:spLocks noGrp="1"/>
          </p:cNvSpPr>
          <p:nvPr>
            <p:ph type="title"/>
          </p:nvPr>
        </p:nvSpPr>
        <p:spPr>
          <a:xfrm>
            <a:off x="785786" y="500042"/>
            <a:ext cx="6505036"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1E405E"/>
                </a:solidFill>
              </a:rPr>
              <a:t>Overview</a:t>
            </a:r>
            <a:endParaRPr sz="3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57166"/>
            <a:ext cx="7072362" cy="861774"/>
          </a:xfrm>
        </p:spPr>
        <p:txBody>
          <a:bodyPr>
            <a:normAutofit/>
          </a:bodyPr>
          <a:lstStyle/>
          <a:p>
            <a:r>
              <a:rPr lang="en-US" dirty="0">
                <a:solidFill>
                  <a:schemeClr val="tx1"/>
                </a:solidFill>
              </a:rPr>
              <a:t>Where to use Pig?</a:t>
            </a:r>
          </a:p>
        </p:txBody>
      </p:sp>
      <p:sp>
        <p:nvSpPr>
          <p:cNvPr id="5" name="TextBox 4"/>
          <p:cNvSpPr txBox="1"/>
          <p:nvPr/>
        </p:nvSpPr>
        <p:spPr>
          <a:xfrm>
            <a:off x="642910" y="1606148"/>
            <a:ext cx="7143800" cy="3046988"/>
          </a:xfrm>
          <a:prstGeom prst="rect">
            <a:avLst/>
          </a:prstGeom>
          <a:noFill/>
        </p:spPr>
        <p:txBody>
          <a:bodyPr wrap="square" rtlCol="0">
            <a:spAutoFit/>
          </a:bodyPr>
          <a:lstStyle/>
          <a:p>
            <a:pPr algn="just">
              <a:buFont typeface="Wingdings" pitchFamily="2" charset="2"/>
              <a:buChar char="ü"/>
            </a:pPr>
            <a:r>
              <a:rPr lang="en-US" sz="2400" dirty="0"/>
              <a:t>It is ideal for ETL operations </a:t>
            </a:r>
            <a:r>
              <a:rPr lang="en-US" sz="2400" dirty="0" err="1"/>
              <a:t>i.e</a:t>
            </a:r>
            <a:r>
              <a:rPr lang="en-US" sz="2400" dirty="0"/>
              <a:t>; Extract, Transform and Load. </a:t>
            </a:r>
          </a:p>
          <a:p>
            <a:pPr algn="just">
              <a:buFont typeface="Wingdings" pitchFamily="2" charset="2"/>
              <a:buChar char="ü"/>
            </a:pPr>
            <a:r>
              <a:rPr lang="en-US" sz="2400" dirty="0"/>
              <a:t>It allows a detailed step by step procedure by which the data has to be transformed. It can handle inconsistent schema data.</a:t>
            </a:r>
          </a:p>
          <a:p>
            <a:pPr algn="just">
              <a:buFont typeface="Wingdings" pitchFamily="2" charset="2"/>
              <a:buChar char="ü"/>
            </a:pPr>
            <a:r>
              <a:rPr lang="en-US" sz="2400" dirty="0"/>
              <a:t> Pig is intended to handle all kinds of data, including structured and unstructured information and relational and nested data.</a:t>
            </a:r>
          </a:p>
        </p:txBody>
      </p:sp>
      <p:pic>
        <p:nvPicPr>
          <p:cNvPr id="6" name="Picture 5" descr="pig.png"/>
          <p:cNvPicPr>
            <a:picLocks noChangeAspect="1"/>
          </p:cNvPicPr>
          <p:nvPr/>
        </p:nvPicPr>
        <p:blipFill>
          <a:blip r:embed="rId2"/>
          <a:stretch>
            <a:fillRect/>
          </a:stretch>
        </p:blipFill>
        <p:spPr>
          <a:xfrm>
            <a:off x="3322026" y="4742244"/>
            <a:ext cx="5786478" cy="2143140"/>
          </a:xfrm>
          <a:prstGeom prst="roundRect">
            <a:avLst>
              <a:gd name="adj" fmla="val 8594"/>
            </a:avLst>
          </a:prstGeom>
          <a:noFill/>
          <a:ln>
            <a:noFill/>
          </a:ln>
          <a:effectLst>
            <a:reflection blurRad="12700" stA="38000" endPos="28000" dist="5000" dir="5400000" sy="-100000" algn="bl" rotWithShape="0"/>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357166"/>
            <a:ext cx="5715040" cy="984885"/>
          </a:xfrm>
        </p:spPr>
        <p:txBody>
          <a:bodyPr>
            <a:normAutofit fontScale="90000"/>
          </a:bodyPr>
          <a:lstStyle/>
          <a:p>
            <a:pPr algn="ctr"/>
            <a:r>
              <a:rPr lang="en-US" sz="3200" dirty="0">
                <a:solidFill>
                  <a:srgbClr val="121214"/>
                </a:solidFill>
                <a:latin typeface="+mn-lt"/>
              </a:rPr>
              <a:t>Apache Pig v/s </a:t>
            </a:r>
            <a:r>
              <a:rPr lang="en-US" sz="3200" dirty="0" err="1">
                <a:solidFill>
                  <a:srgbClr val="121214"/>
                </a:solidFill>
                <a:latin typeface="+mn-lt"/>
              </a:rPr>
              <a:t>MapReduce</a:t>
            </a:r>
            <a:r>
              <a:rPr lang="en-US" sz="3200" dirty="0">
                <a:solidFill>
                  <a:srgbClr val="121214"/>
                </a:solidFill>
                <a:latin typeface="+mn-lt"/>
              </a:rPr>
              <a:t/>
            </a:r>
            <a:br>
              <a:rPr lang="en-US" sz="3200" dirty="0">
                <a:solidFill>
                  <a:srgbClr val="121214"/>
                </a:solidFill>
                <a:latin typeface="+mn-lt"/>
              </a:rPr>
            </a:br>
            <a:endParaRPr lang="en-US" sz="32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076149001"/>
              </p:ext>
            </p:extLst>
          </p:nvPr>
        </p:nvGraphicFramePr>
        <p:xfrm>
          <a:off x="714348" y="1457848"/>
          <a:ext cx="8001056" cy="4588200"/>
        </p:xfrm>
        <a:graphic>
          <a:graphicData uri="http://schemas.openxmlformats.org/drawingml/2006/table">
            <a:tbl>
              <a:tblPr firstRow="1" bandRow="1">
                <a:tableStyleId>{0E3FDE45-AF77-4B5C-9715-49D594BDF05E}</a:tableStyleId>
              </a:tblPr>
              <a:tblGrid>
                <a:gridCol w="4000528">
                  <a:extLst>
                    <a:ext uri="{9D8B030D-6E8A-4147-A177-3AD203B41FA5}">
                      <a16:colId xmlns:a16="http://schemas.microsoft.com/office/drawing/2014/main" xmlns="" val="20000"/>
                    </a:ext>
                  </a:extLst>
                </a:gridCol>
                <a:gridCol w="4000528">
                  <a:extLst>
                    <a:ext uri="{9D8B030D-6E8A-4147-A177-3AD203B41FA5}">
                      <a16:colId xmlns:a16="http://schemas.microsoft.com/office/drawing/2014/main" xmlns="" val="20001"/>
                    </a:ext>
                  </a:extLst>
                </a:gridCol>
              </a:tblGrid>
              <a:tr h="534360">
                <a:tc>
                  <a:txBody>
                    <a:bodyPr/>
                    <a:lstStyle/>
                    <a:p>
                      <a:pPr algn="ctr"/>
                      <a:r>
                        <a:rPr lang="en-US" sz="2200" dirty="0"/>
                        <a:t>Pig</a:t>
                      </a:r>
                    </a:p>
                  </a:txBody>
                  <a:tcPr/>
                </a:tc>
                <a:tc>
                  <a:txBody>
                    <a:bodyPr/>
                    <a:lstStyle/>
                    <a:p>
                      <a:pPr algn="ctr"/>
                      <a:r>
                        <a:rPr lang="en-US" sz="2200" dirty="0"/>
                        <a:t>MapReduce</a:t>
                      </a:r>
                    </a:p>
                  </a:txBody>
                  <a:tcPr/>
                </a:tc>
                <a:extLst>
                  <a:ext uri="{0D108BD9-81ED-4DB2-BD59-A6C34878D82A}">
                    <a16:rowId xmlns:a16="http://schemas.microsoft.com/office/drawing/2014/main" xmlns="" val="10000"/>
                  </a:ext>
                </a:extLst>
              </a:tr>
              <a:tr h="534360">
                <a:tc>
                  <a:txBody>
                    <a:bodyPr/>
                    <a:lstStyle/>
                    <a:p>
                      <a:r>
                        <a:rPr lang="en-US" sz="2200" b="0" i="0" dirty="0">
                          <a:solidFill>
                            <a:schemeClr val="tx1"/>
                          </a:solidFill>
                          <a:latin typeface="+mn-lt"/>
                          <a:ea typeface="+mn-ea"/>
                          <a:cs typeface="+mn-cs"/>
                        </a:rPr>
                        <a:t>Apache Pig is a data flow language.</a:t>
                      </a:r>
                      <a:endParaRPr lang="en-US" sz="2200" dirty="0"/>
                    </a:p>
                  </a:txBody>
                  <a:tcPr/>
                </a:tc>
                <a:tc>
                  <a:txBody>
                    <a:bodyPr/>
                    <a:lstStyle/>
                    <a:p>
                      <a:r>
                        <a:rPr lang="en-US" sz="2200" b="0" i="0" dirty="0" err="1">
                          <a:solidFill>
                            <a:schemeClr val="tx1"/>
                          </a:solidFill>
                          <a:latin typeface="+mn-lt"/>
                          <a:ea typeface="+mn-ea"/>
                          <a:cs typeface="+mn-cs"/>
                        </a:rPr>
                        <a:t>MapReduce</a:t>
                      </a:r>
                      <a:r>
                        <a:rPr lang="en-US" sz="2200" b="0" i="0" dirty="0">
                          <a:solidFill>
                            <a:schemeClr val="tx1"/>
                          </a:solidFill>
                          <a:latin typeface="+mn-lt"/>
                          <a:ea typeface="+mn-ea"/>
                          <a:cs typeface="+mn-cs"/>
                        </a:rPr>
                        <a:t> is a data processing paradigm.</a:t>
                      </a:r>
                      <a:endParaRPr lang="en-US" sz="2200" dirty="0"/>
                    </a:p>
                  </a:txBody>
                  <a:tcPr/>
                </a:tc>
                <a:extLst>
                  <a:ext uri="{0D108BD9-81ED-4DB2-BD59-A6C34878D82A}">
                    <a16:rowId xmlns:a16="http://schemas.microsoft.com/office/drawing/2014/main" xmlns="" val="10001"/>
                  </a:ext>
                </a:extLst>
              </a:tr>
              <a:tr h="752755">
                <a:tc>
                  <a:txBody>
                    <a:bodyPr/>
                    <a:lstStyle/>
                    <a:p>
                      <a:r>
                        <a:rPr lang="en-US" sz="2200" b="0" i="0" dirty="0">
                          <a:solidFill>
                            <a:schemeClr val="tx1"/>
                          </a:solidFill>
                          <a:latin typeface="+mn-lt"/>
                          <a:ea typeface="+mn-ea"/>
                          <a:cs typeface="+mn-cs"/>
                        </a:rPr>
                        <a:t>Easy to perform Join operation.</a:t>
                      </a:r>
                      <a:endParaRPr lang="en-US" sz="2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mn-lt"/>
                          <a:ea typeface="+mn-ea"/>
                          <a:cs typeface="+mn-cs"/>
                        </a:rPr>
                        <a:t>Difficult to perform Join</a:t>
                      </a:r>
                      <a:r>
                        <a:rPr lang="en-US" sz="2200" b="0" i="0" baseline="0" dirty="0">
                          <a:solidFill>
                            <a:schemeClr val="tx1"/>
                          </a:solidFill>
                          <a:latin typeface="+mn-lt"/>
                          <a:ea typeface="+mn-ea"/>
                          <a:cs typeface="+mn-cs"/>
                        </a:rPr>
                        <a:t> </a:t>
                      </a:r>
                      <a:r>
                        <a:rPr lang="en-US" sz="2200" b="0" i="0" dirty="0">
                          <a:solidFill>
                            <a:schemeClr val="tx1"/>
                          </a:solidFill>
                          <a:latin typeface="+mn-lt"/>
                          <a:ea typeface="+mn-ea"/>
                          <a:cs typeface="+mn-cs"/>
                        </a:rPr>
                        <a:t>operation.</a:t>
                      </a:r>
                      <a:endParaRPr lang="en-US" sz="2200" dirty="0"/>
                    </a:p>
                  </a:txBody>
                  <a:tcPr/>
                </a:tc>
                <a:extLst>
                  <a:ext uri="{0D108BD9-81ED-4DB2-BD59-A6C34878D82A}">
                    <a16:rowId xmlns:a16="http://schemas.microsoft.com/office/drawing/2014/main" xmlns="" val="10002"/>
                  </a:ext>
                </a:extLst>
              </a:tr>
              <a:tr h="814559">
                <a:tc>
                  <a:txBody>
                    <a:bodyPr/>
                    <a:lstStyle/>
                    <a:p>
                      <a:r>
                        <a:rPr lang="en-US" sz="2200" b="0" i="0" dirty="0">
                          <a:solidFill>
                            <a:schemeClr val="tx1"/>
                          </a:solidFill>
                          <a:latin typeface="+mn-lt"/>
                          <a:ea typeface="+mn-ea"/>
                          <a:cs typeface="+mn-cs"/>
                        </a:rPr>
                        <a:t>Uses multi-query approach, thereby reducing the length of the codes to a great extent.</a:t>
                      </a:r>
                      <a:endParaRPr lang="en-US" sz="2200" dirty="0"/>
                    </a:p>
                  </a:txBody>
                  <a:tcPr/>
                </a:tc>
                <a:tc>
                  <a:txBody>
                    <a:bodyPr/>
                    <a:lstStyle/>
                    <a:p>
                      <a:r>
                        <a:rPr lang="en-US" sz="2200" b="0" i="0" dirty="0">
                          <a:solidFill>
                            <a:schemeClr val="tx1"/>
                          </a:solidFill>
                          <a:latin typeface="+mn-lt"/>
                          <a:ea typeface="+mn-ea"/>
                          <a:cs typeface="+mn-cs"/>
                        </a:rPr>
                        <a:t>Requires almost 20 times more the number of lines to perform the same task.</a:t>
                      </a:r>
                      <a:endParaRPr lang="en-US" sz="2200" dirty="0"/>
                    </a:p>
                  </a:txBody>
                  <a:tcPr/>
                </a:tc>
                <a:extLst>
                  <a:ext uri="{0D108BD9-81ED-4DB2-BD59-A6C34878D82A}">
                    <a16:rowId xmlns:a16="http://schemas.microsoft.com/office/drawing/2014/main" xmlns="" val="10003"/>
                  </a:ext>
                </a:extLst>
              </a:tr>
              <a:tr h="814559">
                <a:tc>
                  <a:txBody>
                    <a:bodyPr/>
                    <a:lstStyle/>
                    <a:p>
                      <a:pPr algn="l"/>
                      <a:r>
                        <a:rPr lang="en-US" sz="2200" b="0" i="0" dirty="0">
                          <a:solidFill>
                            <a:schemeClr val="tx1"/>
                          </a:solidFill>
                          <a:latin typeface="+mn-lt"/>
                          <a:ea typeface="+mn-ea"/>
                          <a:cs typeface="+mn-cs"/>
                        </a:rPr>
                        <a:t>No need for compilation. On execution, every Pig operator is converted internally into a </a:t>
                      </a:r>
                      <a:r>
                        <a:rPr lang="en-US" sz="2200" b="0" i="0" dirty="0" err="1">
                          <a:solidFill>
                            <a:schemeClr val="tx1"/>
                          </a:solidFill>
                          <a:latin typeface="+mn-lt"/>
                          <a:ea typeface="+mn-ea"/>
                          <a:cs typeface="+mn-cs"/>
                        </a:rPr>
                        <a:t>MapReduce</a:t>
                      </a:r>
                      <a:r>
                        <a:rPr lang="en-US" sz="2200" b="0" i="0" dirty="0">
                          <a:solidFill>
                            <a:schemeClr val="tx1"/>
                          </a:solidFill>
                          <a:latin typeface="+mn-lt"/>
                          <a:ea typeface="+mn-ea"/>
                          <a:cs typeface="+mn-cs"/>
                        </a:rPr>
                        <a:t> job.</a:t>
                      </a:r>
                      <a:endParaRPr lang="en-US" sz="2200" dirty="0"/>
                    </a:p>
                  </a:txBody>
                  <a:tcPr/>
                </a:tc>
                <a:tc>
                  <a:txBody>
                    <a:bodyPr/>
                    <a:lstStyle/>
                    <a:p>
                      <a:endParaRPr lang="en-US" sz="2200" b="0" i="0" dirty="0">
                        <a:solidFill>
                          <a:schemeClr val="tx1"/>
                        </a:solidFill>
                        <a:latin typeface="+mn-lt"/>
                        <a:ea typeface="+mn-ea"/>
                        <a:cs typeface="+mn-cs"/>
                      </a:endParaRPr>
                    </a:p>
                    <a:p>
                      <a:r>
                        <a:rPr lang="en-US" sz="2200" b="0" i="0" dirty="0" err="1">
                          <a:solidFill>
                            <a:schemeClr val="tx1"/>
                          </a:solidFill>
                          <a:latin typeface="+mn-lt"/>
                          <a:ea typeface="+mn-ea"/>
                          <a:cs typeface="+mn-cs"/>
                        </a:rPr>
                        <a:t>MapReduce</a:t>
                      </a:r>
                      <a:r>
                        <a:rPr lang="en-US" sz="2200" b="0" i="0" dirty="0">
                          <a:solidFill>
                            <a:schemeClr val="tx1"/>
                          </a:solidFill>
                          <a:latin typeface="+mn-lt"/>
                          <a:ea typeface="+mn-ea"/>
                          <a:cs typeface="+mn-cs"/>
                        </a:rPr>
                        <a:t> jobs have a long compilation process.</a:t>
                      </a:r>
                      <a:endParaRPr lang="en-US" sz="2200" dirty="0"/>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9"/>
          <p:cNvSpPr txBox="1">
            <a:spLocks noGrp="1"/>
          </p:cNvSpPr>
          <p:nvPr>
            <p:ph type="title"/>
          </p:nvPr>
        </p:nvSpPr>
        <p:spPr>
          <a:xfrm>
            <a:off x="785786" y="500042"/>
            <a:ext cx="6505036"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1E405E"/>
                </a:solidFill>
              </a:rPr>
              <a:t>History</a:t>
            </a:r>
            <a:endParaRPr sz="3600"/>
          </a:p>
        </p:txBody>
      </p:sp>
      <p:sp>
        <p:nvSpPr>
          <p:cNvPr id="6" name="TextBox 5"/>
          <p:cNvSpPr txBox="1"/>
          <p:nvPr/>
        </p:nvSpPr>
        <p:spPr>
          <a:xfrm>
            <a:off x="683568" y="1772816"/>
            <a:ext cx="8072494" cy="3785652"/>
          </a:xfrm>
          <a:prstGeom prst="rect">
            <a:avLst/>
          </a:prstGeom>
          <a:noFill/>
        </p:spPr>
        <p:txBody>
          <a:bodyPr wrap="square" rtlCol="0">
            <a:spAutoFit/>
          </a:bodyPr>
          <a:lstStyle/>
          <a:p>
            <a:pPr algn="just">
              <a:buFont typeface="Wingdings" pitchFamily="2" charset="2"/>
              <a:buChar char="v"/>
            </a:pPr>
            <a:r>
              <a:rPr lang="en-US" sz="2400" dirty="0"/>
              <a:t>In </a:t>
            </a:r>
            <a:r>
              <a:rPr lang="en-US" sz="2400" b="1" dirty="0"/>
              <a:t>2006</a:t>
            </a:r>
            <a:r>
              <a:rPr lang="en-US" sz="2400" dirty="0"/>
              <a:t>, Apache Pig was developed as a research project at Yahoo, especially to create and execute </a:t>
            </a:r>
            <a:r>
              <a:rPr lang="en-US" sz="2400" dirty="0" err="1"/>
              <a:t>MapReduce</a:t>
            </a:r>
            <a:r>
              <a:rPr lang="en-US" sz="2400" dirty="0"/>
              <a:t> jobs on every dataset. </a:t>
            </a:r>
          </a:p>
          <a:p>
            <a:pPr algn="just">
              <a:buFont typeface="Wingdings" pitchFamily="2" charset="2"/>
              <a:buChar char="v"/>
            </a:pPr>
            <a:endParaRPr lang="en-US" sz="2400" dirty="0"/>
          </a:p>
          <a:p>
            <a:pPr algn="just">
              <a:buFont typeface="Wingdings" pitchFamily="2" charset="2"/>
              <a:buChar char="v"/>
            </a:pPr>
            <a:r>
              <a:rPr lang="en-US" sz="2400" dirty="0"/>
              <a:t>In </a:t>
            </a:r>
            <a:r>
              <a:rPr lang="en-US" sz="2400" b="1" dirty="0"/>
              <a:t>2007</a:t>
            </a:r>
            <a:r>
              <a:rPr lang="en-US" sz="2400" dirty="0"/>
              <a:t>, Apache Pig was open sourced via Apache incubator.</a:t>
            </a:r>
          </a:p>
          <a:p>
            <a:pPr algn="just">
              <a:buFont typeface="Wingdings" pitchFamily="2" charset="2"/>
              <a:buChar char="v"/>
            </a:pPr>
            <a:endParaRPr lang="en-US" sz="2400" dirty="0"/>
          </a:p>
          <a:p>
            <a:pPr algn="just">
              <a:buFont typeface="Wingdings" pitchFamily="2" charset="2"/>
              <a:buChar char="v"/>
            </a:pPr>
            <a:r>
              <a:rPr lang="en-US" sz="2400" dirty="0"/>
              <a:t>In </a:t>
            </a:r>
            <a:r>
              <a:rPr lang="en-US" sz="2400" b="1" dirty="0"/>
              <a:t>2008</a:t>
            </a:r>
            <a:r>
              <a:rPr lang="en-US" sz="2400" dirty="0"/>
              <a:t>, the first release of Apache Pig came out. </a:t>
            </a:r>
          </a:p>
          <a:p>
            <a:pPr algn="just">
              <a:buFont typeface="Wingdings" pitchFamily="2" charset="2"/>
              <a:buChar char="v"/>
            </a:pPr>
            <a:endParaRPr lang="en-US" sz="2400" dirty="0"/>
          </a:p>
          <a:p>
            <a:pPr algn="just">
              <a:buFont typeface="Wingdings" pitchFamily="2" charset="2"/>
              <a:buChar char="v"/>
            </a:pPr>
            <a:r>
              <a:rPr lang="en-US" sz="2400" dirty="0"/>
              <a:t>In </a:t>
            </a:r>
            <a:r>
              <a:rPr lang="en-US" sz="2400" b="1" dirty="0"/>
              <a:t>2010</a:t>
            </a:r>
            <a:r>
              <a:rPr lang="en-US" sz="2400" dirty="0"/>
              <a:t>, Apache Pig graduated as an Apache top-level project.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21036"/>
            <a:ext cx="9102846" cy="686434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483190"/>
            <a:ext cx="7615262"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solidFill>
            <a:srgbClr val="FFFFFF"/>
          </a:solidFill>
        </p:spPr>
        <p:txBody>
          <a:bodyPr wrap="square" lIns="0" tIns="0" rIns="0" bIns="0" rtlCol="0"/>
          <a:lstStyle/>
          <a:p>
            <a:endParaRPr/>
          </a:p>
        </p:txBody>
      </p:sp>
      <p:sp>
        <p:nvSpPr>
          <p:cNvPr id="19" name="object 19"/>
          <p:cNvSpPr txBox="1">
            <a:spLocks noGrp="1"/>
          </p:cNvSpPr>
          <p:nvPr>
            <p:ph type="title"/>
          </p:nvPr>
        </p:nvSpPr>
        <p:spPr>
          <a:xfrm>
            <a:off x="781608" y="449021"/>
            <a:ext cx="5018405" cy="574675"/>
          </a:xfrm>
          <a:prstGeom prst="rect">
            <a:avLst/>
          </a:prstGeom>
        </p:spPr>
        <p:txBody>
          <a:bodyPr vert="horz" wrap="square" lIns="0" tIns="12700" rIns="0" bIns="0" rtlCol="0">
            <a:spAutoFit/>
          </a:bodyPr>
          <a:lstStyle/>
          <a:p>
            <a:pPr marL="12700">
              <a:lnSpc>
                <a:spcPct val="100000"/>
              </a:lnSpc>
              <a:spcBef>
                <a:spcPts val="100"/>
              </a:spcBef>
            </a:pPr>
            <a:r>
              <a:rPr sz="3600">
                <a:solidFill>
                  <a:srgbClr val="1E405E"/>
                </a:solidFill>
              </a:rPr>
              <a:t>Architecture</a:t>
            </a:r>
            <a:endParaRPr sz="3600"/>
          </a:p>
        </p:txBody>
      </p:sp>
      <p:pic>
        <p:nvPicPr>
          <p:cNvPr id="22" name="Picture 21" descr="pig arch.jpg"/>
          <p:cNvPicPr>
            <a:picLocks noChangeAspect="1"/>
          </p:cNvPicPr>
          <p:nvPr/>
        </p:nvPicPr>
        <p:blipFill>
          <a:blip r:embed="rId3"/>
          <a:stretch>
            <a:fillRect/>
          </a:stretch>
        </p:blipFill>
        <p:spPr>
          <a:xfrm>
            <a:off x="1500166" y="1214422"/>
            <a:ext cx="6286544" cy="52864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963D4-807D-4567-A3D8-4E9BCF759132}"/>
              </a:ext>
            </a:extLst>
          </p:cNvPr>
          <p:cNvSpPr>
            <a:spLocks noGrp="1"/>
          </p:cNvSpPr>
          <p:nvPr>
            <p:ph type="title"/>
          </p:nvPr>
        </p:nvSpPr>
        <p:spPr/>
        <p:txBody>
          <a:bodyPr/>
          <a:lstStyle/>
          <a:p>
            <a:r>
              <a:rPr lang="en-US" dirty="0"/>
              <a:t>Spark and Hadoop</a:t>
            </a:r>
            <a:endParaRPr lang="en-IN" dirty="0"/>
          </a:p>
        </p:txBody>
      </p:sp>
      <p:pic>
        <p:nvPicPr>
          <p:cNvPr id="4" name="Picture 2">
            <a:extLst>
              <a:ext uri="{FF2B5EF4-FFF2-40B4-BE49-F238E27FC236}">
                <a16:creationId xmlns:a16="http://schemas.microsoft.com/office/drawing/2014/main" xmlns="" id="{337684E1-5C92-46A3-B4A8-6150BD6BCA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545" y="2076890"/>
            <a:ext cx="8911951" cy="44644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4228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781608" y="485914"/>
            <a:ext cx="707654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1E405E"/>
                </a:solidFill>
              </a:rPr>
              <a:t>Architectural Components</a:t>
            </a:r>
            <a:endParaRPr sz="3600" dirty="0"/>
          </a:p>
        </p:txBody>
      </p:sp>
      <p:sp>
        <p:nvSpPr>
          <p:cNvPr id="20" name="object 20"/>
          <p:cNvSpPr txBox="1"/>
          <p:nvPr/>
        </p:nvSpPr>
        <p:spPr>
          <a:xfrm>
            <a:off x="799287" y="1214119"/>
            <a:ext cx="7341870" cy="5196935"/>
          </a:xfrm>
          <a:prstGeom prst="rect">
            <a:avLst/>
          </a:prstGeom>
        </p:spPr>
        <p:txBody>
          <a:bodyPr vert="horz" wrap="square" lIns="0" tIns="13335" rIns="0" bIns="0" rtlCol="0">
            <a:spAutoFit/>
          </a:bodyPr>
          <a:lstStyle/>
          <a:p>
            <a:pPr marL="457200" indent="-457200">
              <a:buFont typeface="+mj-lt"/>
              <a:buAutoNum type="arabicPeriod"/>
            </a:pPr>
            <a:r>
              <a:rPr lang="en-US" sz="2800" b="1" dirty="0"/>
              <a:t>Parser</a:t>
            </a:r>
          </a:p>
          <a:p>
            <a:pPr marL="457200" indent="-457200"/>
            <a:endParaRPr lang="en-US" sz="2400" b="1" dirty="0"/>
          </a:p>
          <a:p>
            <a:pPr marL="457200" indent="-457200" algn="just">
              <a:buFont typeface="+mj-lt"/>
              <a:buAutoNum type="alphaLcPeriod"/>
            </a:pPr>
            <a:r>
              <a:rPr lang="en-US" sz="2400" dirty="0"/>
              <a:t>Initially the Pig Scripts are handled by the Parser. It checks the syntax of the script, does type checking, and other miscellaneous checks. </a:t>
            </a:r>
          </a:p>
          <a:p>
            <a:pPr marL="457200" indent="-457200" algn="just">
              <a:buFont typeface="+mj-lt"/>
              <a:buAutoNum type="alphaLcPeriod"/>
            </a:pPr>
            <a:endParaRPr lang="en-US" sz="2400" dirty="0"/>
          </a:p>
          <a:p>
            <a:pPr marL="457200" indent="-457200" algn="just">
              <a:buFont typeface="+mj-lt"/>
              <a:buAutoNum type="alphaLcPeriod"/>
            </a:pPr>
            <a:r>
              <a:rPr lang="en-US" sz="2400" dirty="0"/>
              <a:t>The output of the parser will be a DAG (directed acyclic graph), which represents the Pig Latin statements and logical operators.</a:t>
            </a:r>
          </a:p>
          <a:p>
            <a:pPr marL="457200" indent="-457200" algn="just">
              <a:buFont typeface="+mj-lt"/>
              <a:buAutoNum type="alphaLcPeriod"/>
            </a:pPr>
            <a:endParaRPr lang="en-US" sz="2400" dirty="0"/>
          </a:p>
          <a:p>
            <a:pPr marL="457200" indent="-457200" algn="just">
              <a:buFont typeface="+mj-lt"/>
              <a:buAutoNum type="alphaLcPeriod"/>
            </a:pPr>
            <a:r>
              <a:rPr lang="en-US" sz="2400" dirty="0"/>
              <a:t>In the DAG, the logical operators of the script are represented as the nodes and the data flows are represented as edges.</a:t>
            </a:r>
          </a:p>
          <a:p>
            <a:pPr marL="287020" marR="5080" indent="-274320">
              <a:lnSpc>
                <a:spcPct val="100000"/>
              </a:lnSpc>
              <a:spcBef>
                <a:spcPts val="105"/>
              </a:spcBef>
            </a:pPr>
            <a:endParaRPr sz="2000">
              <a:latin typeface="Century Gothic"/>
              <a:cs typeface="Century Gothic"/>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27384"/>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1154" y="991634"/>
            <a:ext cx="9102846" cy="6864348"/>
          </a:xfrm>
          <a:prstGeom prst="rect">
            <a:avLst/>
          </a:prstGeom>
          <a:blipFill>
            <a:blip r:embed="rId2" cstate="print"/>
            <a:stretch>
              <a:fillRect/>
            </a:stretch>
          </a:blipFill>
        </p:spPr>
        <p:txBody>
          <a:bodyPr wrap="square" lIns="0" tIns="0" rIns="0" bIns="0" rtlCol="0"/>
          <a:lstStyle/>
          <a:p>
            <a:endParaRPr/>
          </a:p>
        </p:txBody>
      </p:sp>
      <p:sp>
        <p:nvSpPr>
          <p:cNvPr id="28" name="TextBox 27"/>
          <p:cNvSpPr txBox="1"/>
          <p:nvPr/>
        </p:nvSpPr>
        <p:spPr>
          <a:xfrm>
            <a:off x="558425" y="1325644"/>
            <a:ext cx="7715304" cy="5509200"/>
          </a:xfrm>
          <a:prstGeom prst="rect">
            <a:avLst/>
          </a:prstGeom>
          <a:noFill/>
        </p:spPr>
        <p:txBody>
          <a:bodyPr wrap="square" rtlCol="0">
            <a:spAutoFit/>
          </a:bodyPr>
          <a:lstStyle/>
          <a:p>
            <a:pPr marL="514350" indent="-514350" algn="just">
              <a:buFont typeface="+mj-lt"/>
              <a:buAutoNum type="arabicPeriod" startAt="2"/>
            </a:pPr>
            <a:r>
              <a:rPr lang="en-US" sz="2800" b="1" dirty="0"/>
              <a:t>Optimizer</a:t>
            </a:r>
          </a:p>
          <a:p>
            <a:pPr algn="just"/>
            <a:r>
              <a:rPr lang="en-US" sz="2400" dirty="0"/>
              <a:t>The logical plan (DAG) is passed to the logical optimizer, which carries out the logical optimizations such as projection and pushdown.</a:t>
            </a:r>
          </a:p>
          <a:p>
            <a:pPr algn="just"/>
            <a:endParaRPr lang="en-US" sz="2400" dirty="0"/>
          </a:p>
          <a:p>
            <a:pPr marL="514350" indent="-514350" algn="just">
              <a:buFont typeface="+mj-lt"/>
              <a:buAutoNum type="arabicPeriod" startAt="3"/>
            </a:pPr>
            <a:r>
              <a:rPr lang="en-US" sz="2800" b="1" dirty="0"/>
              <a:t>Compiler</a:t>
            </a:r>
          </a:p>
          <a:p>
            <a:pPr algn="just"/>
            <a:r>
              <a:rPr lang="en-US" sz="2400" dirty="0"/>
              <a:t>The compiler compiles the optimized logical plan into a series of MapReduce jobs.</a:t>
            </a:r>
          </a:p>
          <a:p>
            <a:pPr algn="just"/>
            <a:endParaRPr lang="en-US" sz="2400" dirty="0"/>
          </a:p>
          <a:p>
            <a:pPr marL="514350" indent="-514350" algn="just">
              <a:buFont typeface="+mj-lt"/>
              <a:buAutoNum type="arabicPeriod" startAt="4"/>
            </a:pPr>
            <a:r>
              <a:rPr lang="en-US" sz="2800" b="1" dirty="0"/>
              <a:t>Execution engine</a:t>
            </a:r>
          </a:p>
          <a:p>
            <a:pPr algn="just"/>
            <a:r>
              <a:rPr lang="en-US" sz="2400" dirty="0"/>
              <a:t>Finally, the MapReduce jobs are submitted to Hadoop in a sorted order. Finally, these </a:t>
            </a:r>
            <a:r>
              <a:rPr lang="en-US" sz="2400" dirty="0" err="1"/>
              <a:t>MapReduce</a:t>
            </a:r>
            <a:r>
              <a:rPr lang="en-US" sz="2400" dirty="0"/>
              <a:t> jobs are executed on </a:t>
            </a:r>
            <a:r>
              <a:rPr lang="en-US" sz="2400" dirty="0" err="1"/>
              <a:t>Hadoop</a:t>
            </a:r>
            <a:r>
              <a:rPr lang="en-US" sz="2400" dirty="0"/>
              <a:t> producing the desired results.</a:t>
            </a:r>
          </a:p>
          <a:p>
            <a:endParaRPr lang="en-US" sz="2800" dirty="0"/>
          </a:p>
        </p:txBody>
      </p:sp>
      <p:sp>
        <p:nvSpPr>
          <p:cNvPr id="18" name="object 19">
            <a:extLst>
              <a:ext uri="{FF2B5EF4-FFF2-40B4-BE49-F238E27FC236}">
                <a16:creationId xmlns:a16="http://schemas.microsoft.com/office/drawing/2014/main" xmlns="" id="{9A8650C2-6890-412B-9F0F-86DB933BE096}"/>
              </a:ext>
            </a:extLst>
          </p:cNvPr>
          <p:cNvSpPr txBox="1">
            <a:spLocks noGrp="1"/>
          </p:cNvSpPr>
          <p:nvPr>
            <p:ph type="title"/>
          </p:nvPr>
        </p:nvSpPr>
        <p:spPr>
          <a:xfrm>
            <a:off x="781608" y="449021"/>
            <a:ext cx="707654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1E405E"/>
                </a:solidFill>
              </a:rPr>
              <a:t>Architectural Components</a:t>
            </a:r>
            <a:endParaRPr sz="36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2" name="object 19"/>
          <p:cNvSpPr txBox="1">
            <a:spLocks noGrp="1"/>
          </p:cNvSpPr>
          <p:nvPr>
            <p:ph type="title"/>
          </p:nvPr>
        </p:nvSpPr>
        <p:spPr>
          <a:xfrm>
            <a:off x="781608" y="449021"/>
            <a:ext cx="5018405" cy="574675"/>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1E405E"/>
                </a:solidFill>
              </a:rPr>
              <a:t>Installation</a:t>
            </a:r>
            <a:endParaRPr sz="3600"/>
          </a:p>
        </p:txBody>
      </p:sp>
      <p:sp>
        <p:nvSpPr>
          <p:cNvPr id="23" name="TextBox 22"/>
          <p:cNvSpPr txBox="1"/>
          <p:nvPr/>
        </p:nvSpPr>
        <p:spPr>
          <a:xfrm>
            <a:off x="642910" y="1142984"/>
            <a:ext cx="7643866" cy="5293757"/>
          </a:xfrm>
          <a:prstGeom prst="rect">
            <a:avLst/>
          </a:prstGeom>
          <a:noFill/>
        </p:spPr>
        <p:txBody>
          <a:bodyPr wrap="square" rtlCol="0">
            <a:spAutoFit/>
          </a:bodyPr>
          <a:lstStyle/>
          <a:p>
            <a:pPr algn="just">
              <a:buFont typeface="Wingdings" pitchFamily="2" charset="2"/>
              <a:buChar char="ü"/>
            </a:pPr>
            <a:r>
              <a:rPr lang="en-US" sz="2000" b="1" dirty="0"/>
              <a:t> Prerequisites</a:t>
            </a:r>
          </a:p>
          <a:p>
            <a:pPr algn="just"/>
            <a:endParaRPr lang="en-US" sz="2000" b="1" dirty="0"/>
          </a:p>
          <a:p>
            <a:pPr algn="just"/>
            <a:r>
              <a:rPr lang="en-US" sz="2000" dirty="0"/>
              <a:t>It is essential that you have </a:t>
            </a:r>
            <a:r>
              <a:rPr lang="en-US" sz="2000" dirty="0" err="1"/>
              <a:t>Hadoop</a:t>
            </a:r>
            <a:r>
              <a:rPr lang="en-US" sz="2000" dirty="0"/>
              <a:t> and Java installed on your system before you go for Apache Pig. Therefore, prior to installing Apache Pig, install </a:t>
            </a:r>
            <a:r>
              <a:rPr lang="en-US" sz="2000" dirty="0" err="1"/>
              <a:t>Hadoop</a:t>
            </a:r>
            <a:r>
              <a:rPr lang="en-US" sz="2000" dirty="0"/>
              <a:t> and Java</a:t>
            </a:r>
          </a:p>
          <a:p>
            <a:pPr algn="just"/>
            <a:endParaRPr lang="en-US" sz="2000" dirty="0"/>
          </a:p>
          <a:p>
            <a:pPr algn="just">
              <a:buFont typeface="Wingdings" pitchFamily="2" charset="2"/>
              <a:buChar char="ü"/>
            </a:pPr>
            <a:r>
              <a:rPr lang="en-US" sz="2000" dirty="0"/>
              <a:t> </a:t>
            </a:r>
            <a:r>
              <a:rPr lang="en-US" sz="2000" b="1" dirty="0"/>
              <a:t>Steps</a:t>
            </a:r>
          </a:p>
          <a:p>
            <a:pPr algn="just">
              <a:buFont typeface="Wingdings" pitchFamily="2" charset="2"/>
              <a:buChar char="ü"/>
            </a:pPr>
            <a:endParaRPr lang="en-US" sz="2000" dirty="0"/>
          </a:p>
          <a:p>
            <a:pPr marL="514350" indent="-514350" algn="just">
              <a:buFont typeface="+mj-lt"/>
              <a:buAutoNum type="romanLcPeriod"/>
            </a:pPr>
            <a:r>
              <a:rPr lang="en-US" sz="2000" dirty="0"/>
              <a:t>First of all, download the latest version of Apache Pig from the following website − </a:t>
            </a:r>
            <a:r>
              <a:rPr lang="en-US" sz="2000" dirty="0">
                <a:hlinkClick r:id="rId3"/>
              </a:rPr>
              <a:t>https://pig.apache.org/</a:t>
            </a:r>
            <a:endParaRPr lang="en-US" sz="2000" dirty="0"/>
          </a:p>
          <a:p>
            <a:pPr marL="514350" indent="-514350" algn="just">
              <a:buFont typeface="+mj-lt"/>
              <a:buAutoNum type="romanLcPeriod"/>
            </a:pPr>
            <a:r>
              <a:rPr lang="en-US" sz="2000" dirty="0"/>
              <a:t>Open the homepage of Apache Pig website. Under the section </a:t>
            </a:r>
            <a:r>
              <a:rPr lang="en-US" sz="2000" b="1" dirty="0"/>
              <a:t>News,</a:t>
            </a:r>
            <a:r>
              <a:rPr lang="en-US" sz="2000" dirty="0"/>
              <a:t> click on the link </a:t>
            </a:r>
            <a:r>
              <a:rPr lang="en-US" sz="2000" b="1" dirty="0"/>
              <a:t>release page</a:t>
            </a:r>
          </a:p>
          <a:p>
            <a:pPr marL="514350" indent="-514350" algn="just">
              <a:buFont typeface="+mj-lt"/>
              <a:buAutoNum type="romanLcPeriod"/>
            </a:pPr>
            <a:r>
              <a:rPr lang="en-US" sz="2000" dirty="0"/>
              <a:t>On clicking the specified link, you will be redirected to the </a:t>
            </a:r>
            <a:r>
              <a:rPr lang="en-US" sz="2000" b="1" dirty="0"/>
              <a:t>Apache Pig Releases</a:t>
            </a:r>
            <a:r>
              <a:rPr lang="en-US" sz="2000" dirty="0"/>
              <a:t> page. </a:t>
            </a:r>
          </a:p>
          <a:p>
            <a:pPr marL="514350" indent="-514350" algn="just">
              <a:buFont typeface="+mj-lt"/>
              <a:buAutoNum type="romanLcPeriod"/>
            </a:pPr>
            <a:r>
              <a:rPr lang="en-US" sz="2000" dirty="0"/>
              <a:t>Click on the link under the </a:t>
            </a:r>
            <a:r>
              <a:rPr lang="en-US" sz="2000" b="1" dirty="0"/>
              <a:t>Download option i.e. </a:t>
            </a:r>
            <a:r>
              <a:rPr lang="en-US" sz="2000" b="1" dirty="0">
                <a:hlinkClick r:id="rId4"/>
              </a:rPr>
              <a:t>Download a release now!</a:t>
            </a:r>
            <a:endParaRPr lang="en-US" sz="2000" dirty="0"/>
          </a:p>
          <a:p>
            <a:pPr algn="just"/>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21036"/>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573392" y="1366447"/>
            <a:ext cx="7643866" cy="3447098"/>
          </a:xfrm>
          <a:prstGeom prst="rect">
            <a:avLst/>
          </a:prstGeom>
          <a:noFill/>
        </p:spPr>
        <p:txBody>
          <a:bodyPr wrap="square" rtlCol="0">
            <a:spAutoFit/>
          </a:bodyPr>
          <a:lstStyle/>
          <a:p>
            <a:pPr algn="just"/>
            <a:endParaRPr lang="en-US" sz="2000" dirty="0"/>
          </a:p>
          <a:p>
            <a:pPr marL="400050" indent="-400050" algn="just">
              <a:buFont typeface="+mj-lt"/>
              <a:buAutoNum type="romanLcPeriod" startAt="5"/>
            </a:pPr>
            <a:r>
              <a:rPr lang="en-US" dirty="0"/>
              <a:t>Open this mirror site for downloading the latest version of Pig </a:t>
            </a:r>
            <a:r>
              <a:rPr lang="en-US" b="1" u="sng" dirty="0">
                <a:hlinkClick r:id="rId3"/>
              </a:rPr>
              <a:t>http://www-eu.apache.org/dist/pig</a:t>
            </a: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r>
              <a:rPr lang="en-US" dirty="0"/>
              <a:t>The </a:t>
            </a:r>
            <a:r>
              <a:rPr lang="en-US" b="1" dirty="0"/>
              <a:t>Pig Releases</a:t>
            </a:r>
            <a:r>
              <a:rPr lang="en-US" dirty="0"/>
              <a:t> page shown below contains various versions of Apache Pig. Click the latest version among them.</a:t>
            </a:r>
          </a:p>
          <a:p>
            <a:pPr marL="400050" indent="-400050" algn="just">
              <a:buFont typeface="+mj-lt"/>
              <a:buAutoNum type="romanLcPeriod" startAt="5"/>
            </a:pPr>
            <a:endParaRPr lang="en-US" dirty="0"/>
          </a:p>
          <a:p>
            <a:pPr marL="400050" indent="-400050" algn="just">
              <a:buFont typeface="+mj-lt"/>
              <a:buAutoNum type="romanLcPeriod" startAt="5"/>
            </a:pPr>
            <a:endParaRPr lang="en-US" dirty="0"/>
          </a:p>
          <a:p>
            <a:pPr marL="400050" indent="-400050" algn="just">
              <a:buFont typeface="+mj-lt"/>
              <a:buAutoNum type="romanLcPeriod" startAt="5"/>
            </a:pPr>
            <a:endParaRPr lang="en-US"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dirty="0"/>
          </a:p>
        </p:txBody>
      </p:sp>
      <p:pic>
        <p:nvPicPr>
          <p:cNvPr id="1028" name="Picture 4"/>
          <p:cNvPicPr>
            <a:picLocks noChangeAspect="1" noChangeArrowheads="1"/>
          </p:cNvPicPr>
          <p:nvPr/>
        </p:nvPicPr>
        <p:blipFill rotWithShape="1">
          <a:blip r:embed="rId4"/>
          <a:srcRect b="28945"/>
          <a:stretch/>
        </p:blipFill>
        <p:spPr bwMode="auto">
          <a:xfrm>
            <a:off x="582511" y="3429000"/>
            <a:ext cx="8143932" cy="3096344"/>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571472" y="285728"/>
            <a:ext cx="7643866" cy="2062103"/>
          </a:xfrm>
          <a:prstGeom prst="rect">
            <a:avLst/>
          </a:prstGeom>
          <a:noFill/>
        </p:spPr>
        <p:txBody>
          <a:bodyPr wrap="square" rtlCol="0">
            <a:spAutoFit/>
          </a:bodyPr>
          <a:lstStyle/>
          <a:p>
            <a:pPr marL="514350" indent="-514350" algn="just">
              <a:buFont typeface="+mj-lt"/>
              <a:buAutoNum type="romanLcPeriod" startAt="7"/>
            </a:pPr>
            <a:endParaRPr lang="en-US" sz="2000" dirty="0"/>
          </a:p>
          <a:p>
            <a:pPr marL="400050" indent="-400050" algn="just">
              <a:buFont typeface="+mj-lt"/>
              <a:buAutoNum type="romanLcPeriod" startAt="7"/>
            </a:pPr>
            <a:endParaRPr lang="en-US" b="1" u="sng" dirty="0"/>
          </a:p>
          <a:p>
            <a:pPr marL="400050" indent="-400050" algn="just">
              <a:buFont typeface="+mj-lt"/>
              <a:buAutoNum type="romanLcPeriod" startAt="7"/>
            </a:pPr>
            <a:endParaRPr lang="en-US" dirty="0"/>
          </a:p>
          <a:p>
            <a:pPr marL="400050" indent="-400050" algn="just">
              <a:buFont typeface="+mj-lt"/>
              <a:buAutoNum type="romanLcPeriod" startAt="7"/>
            </a:pPr>
            <a:endParaRPr lang="en-US" dirty="0"/>
          </a:p>
          <a:p>
            <a:pPr marL="400050" indent="-400050" algn="just">
              <a:buFont typeface="+mj-lt"/>
              <a:buAutoNum type="romanLcPeriod" startAt="7"/>
            </a:pPr>
            <a:endParaRPr lang="en-US" b="1" u="sng" dirty="0"/>
          </a:p>
          <a:p>
            <a:pPr marL="400050" indent="-400050" algn="just">
              <a:buFont typeface="+mj-lt"/>
              <a:buAutoNum type="romanLcPeriod" startAt="7"/>
            </a:pPr>
            <a:endParaRPr lang="en-US" b="1" u="sng" dirty="0"/>
          </a:p>
          <a:p>
            <a:pPr marL="400050" indent="-400050" algn="just">
              <a:buFont typeface="+mj-lt"/>
              <a:buAutoNum type="romanLcPeriod" startAt="7"/>
            </a:pPr>
            <a:endParaRPr lang="en-US" dirty="0"/>
          </a:p>
        </p:txBody>
      </p:sp>
      <p:sp>
        <p:nvSpPr>
          <p:cNvPr id="21" name="TextBox 20"/>
          <p:cNvSpPr txBox="1"/>
          <p:nvPr/>
        </p:nvSpPr>
        <p:spPr>
          <a:xfrm>
            <a:off x="591269" y="1280024"/>
            <a:ext cx="8001056" cy="1477328"/>
          </a:xfrm>
          <a:prstGeom prst="rect">
            <a:avLst/>
          </a:prstGeom>
          <a:noFill/>
        </p:spPr>
        <p:txBody>
          <a:bodyPr wrap="square" rtlCol="0">
            <a:spAutoFit/>
          </a:bodyPr>
          <a:lstStyle/>
          <a:p>
            <a:pPr marL="400050" indent="-400050">
              <a:buFont typeface="+mj-lt"/>
              <a:buAutoNum type="romanLcPeriod" startAt="7"/>
            </a:pPr>
            <a:r>
              <a:rPr lang="en-US" dirty="0"/>
              <a:t>Within these folders, you will have the source and binary files of Apache Pig in various distributions. </a:t>
            </a:r>
          </a:p>
          <a:p>
            <a:pPr marL="400050" indent="-400050">
              <a:buFont typeface="+mj-lt"/>
              <a:buAutoNum type="romanLcPeriod" startAt="7"/>
            </a:pPr>
            <a:endParaRPr lang="en-US" dirty="0"/>
          </a:p>
          <a:p>
            <a:pPr marL="400050" indent="-400050" algn="just">
              <a:buFont typeface="+mj-lt"/>
              <a:buAutoNum type="romanLcPeriod" startAt="7"/>
            </a:pPr>
            <a:r>
              <a:rPr lang="en-US" dirty="0"/>
              <a:t>Download the tar files of the source and binary files of Apache Pig 0.17, </a:t>
            </a:r>
            <a:r>
              <a:rPr lang="en-US" b="1" dirty="0"/>
              <a:t>pig0.17.0-src.tar.gz</a:t>
            </a:r>
            <a:r>
              <a:rPr lang="en-US" dirty="0"/>
              <a:t> and </a:t>
            </a:r>
            <a:r>
              <a:rPr lang="en-US" b="1" dirty="0"/>
              <a:t>pig-0.17.0.tar.gz.</a:t>
            </a:r>
            <a:endParaRPr lang="en-US" dirty="0"/>
          </a:p>
        </p:txBody>
      </p:sp>
      <p:sp>
        <p:nvSpPr>
          <p:cNvPr id="22" name="TextBox 21"/>
          <p:cNvSpPr txBox="1"/>
          <p:nvPr/>
        </p:nvSpPr>
        <p:spPr>
          <a:xfrm>
            <a:off x="571472" y="2793270"/>
            <a:ext cx="8072494" cy="5324535"/>
          </a:xfrm>
          <a:prstGeom prst="rect">
            <a:avLst/>
          </a:prstGeom>
          <a:noFill/>
        </p:spPr>
        <p:txBody>
          <a:bodyPr wrap="square" rtlCol="0">
            <a:spAutoFit/>
          </a:bodyPr>
          <a:lstStyle/>
          <a:p>
            <a:pPr algn="just"/>
            <a:r>
              <a:rPr lang="en-US" sz="2000" b="1" dirty="0"/>
              <a:t>Note : </a:t>
            </a:r>
            <a:r>
              <a:rPr lang="en-US" sz="2000" dirty="0"/>
              <a:t>After downloading the Apache Pig software, install it in your Linux environment by following the steps given below.</a:t>
            </a:r>
          </a:p>
          <a:p>
            <a:pPr algn="just"/>
            <a:endParaRPr lang="en-US" sz="2000" dirty="0"/>
          </a:p>
          <a:p>
            <a:pPr>
              <a:buFont typeface="Wingdings" pitchFamily="2" charset="2"/>
              <a:buChar char="ü"/>
            </a:pPr>
            <a:r>
              <a:rPr lang="en-US" sz="2000" b="1" dirty="0"/>
              <a:t> Step 1</a:t>
            </a:r>
          </a:p>
          <a:p>
            <a:pPr algn="just"/>
            <a:r>
              <a:rPr lang="en-US" sz="2000" dirty="0"/>
              <a:t>Create a directory with the name Pig in the same directory where the installation directories of </a:t>
            </a:r>
            <a:r>
              <a:rPr lang="en-US" sz="2000" b="1" dirty="0" err="1"/>
              <a:t>Hadoop</a:t>
            </a:r>
            <a:r>
              <a:rPr lang="en-US" sz="2000" b="1" dirty="0"/>
              <a:t> </a:t>
            </a:r>
            <a:r>
              <a:rPr lang="en-US" sz="2000" dirty="0"/>
              <a:t>were installed. </a:t>
            </a:r>
          </a:p>
          <a:p>
            <a:pPr algn="ctr"/>
            <a:r>
              <a:rPr lang="en-US" sz="2000" b="1" i="1" dirty="0"/>
              <a:t>$ </a:t>
            </a:r>
            <a:r>
              <a:rPr lang="en-US" sz="2000" b="1" i="1" dirty="0" err="1"/>
              <a:t>mkdir</a:t>
            </a:r>
            <a:r>
              <a:rPr lang="en-US" sz="2000" b="1" i="1" dirty="0"/>
              <a:t> Pig</a:t>
            </a:r>
          </a:p>
          <a:p>
            <a:pPr>
              <a:buFont typeface="Wingdings" pitchFamily="2" charset="2"/>
              <a:buChar char="ü"/>
            </a:pPr>
            <a:r>
              <a:rPr lang="en-US" sz="2000" b="1" dirty="0"/>
              <a:t> Step 2</a:t>
            </a:r>
          </a:p>
          <a:p>
            <a:r>
              <a:rPr lang="en-US" sz="2000" dirty="0"/>
              <a:t>Extract the downloaded tar files as shown below.</a:t>
            </a:r>
          </a:p>
          <a:p>
            <a:pPr algn="ctr"/>
            <a:r>
              <a:rPr lang="en-US" sz="2000" b="1" i="1" dirty="0"/>
              <a:t>$ </a:t>
            </a:r>
            <a:r>
              <a:rPr lang="en-US" sz="2000" b="1" i="1" dirty="0" err="1"/>
              <a:t>cd</a:t>
            </a:r>
            <a:r>
              <a:rPr lang="en-US" sz="2000" b="1" i="1" dirty="0"/>
              <a:t> Downloads/ </a:t>
            </a:r>
          </a:p>
          <a:p>
            <a:pPr algn="ctr"/>
            <a:r>
              <a:rPr lang="en-US" sz="2000" b="1" i="1" dirty="0"/>
              <a:t>$ tar </a:t>
            </a:r>
            <a:r>
              <a:rPr lang="en-US" sz="2000" b="1" i="1" dirty="0" err="1"/>
              <a:t>zxvf</a:t>
            </a:r>
            <a:r>
              <a:rPr lang="en-US" sz="2000" b="1" i="1" dirty="0"/>
              <a:t> pig-0.17.0-src.tar.gz </a:t>
            </a:r>
          </a:p>
          <a:p>
            <a:pPr algn="ctr"/>
            <a:r>
              <a:rPr lang="en-US" sz="2000" b="1" i="1" dirty="0"/>
              <a:t>$ tar </a:t>
            </a:r>
            <a:r>
              <a:rPr lang="en-US" sz="2000" b="1" i="1" dirty="0" err="1"/>
              <a:t>zxvf</a:t>
            </a:r>
            <a:r>
              <a:rPr lang="en-US" sz="2000" b="1" i="1" dirty="0"/>
              <a:t> pig-0.17.0.tar.gz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571472" y="285728"/>
            <a:ext cx="7643866" cy="677108"/>
          </a:xfrm>
          <a:prstGeom prst="rect">
            <a:avLst/>
          </a:prstGeom>
          <a:noFill/>
        </p:spPr>
        <p:txBody>
          <a:bodyPr wrap="square" rtlCol="0">
            <a:spAutoFit/>
          </a:bodyPr>
          <a:lstStyle/>
          <a:p>
            <a:pPr algn="just"/>
            <a:endParaRPr lang="en-US" sz="2000" dirty="0"/>
          </a:p>
          <a:p>
            <a:pPr marL="400050" indent="-400050" algn="just"/>
            <a:endParaRPr lang="en-US" dirty="0"/>
          </a:p>
        </p:txBody>
      </p:sp>
      <p:sp>
        <p:nvSpPr>
          <p:cNvPr id="25" name="TextBox 24"/>
          <p:cNvSpPr txBox="1"/>
          <p:nvPr/>
        </p:nvSpPr>
        <p:spPr>
          <a:xfrm>
            <a:off x="571472" y="428604"/>
            <a:ext cx="8001056" cy="7109639"/>
          </a:xfrm>
          <a:prstGeom prst="rect">
            <a:avLst/>
          </a:prstGeom>
          <a:noFill/>
        </p:spPr>
        <p:txBody>
          <a:bodyPr wrap="square" rtlCol="0">
            <a:spAutoFit/>
          </a:bodyPr>
          <a:lstStyle/>
          <a:p>
            <a:pPr>
              <a:buFont typeface="Wingdings" pitchFamily="2" charset="2"/>
              <a:buChar char="ü"/>
            </a:pPr>
            <a:r>
              <a:rPr lang="en-US" sz="2400" b="1" dirty="0"/>
              <a:t> Step 3</a:t>
            </a:r>
          </a:p>
          <a:p>
            <a:r>
              <a:rPr lang="en-US" sz="2000" dirty="0"/>
              <a:t>Move the content of </a:t>
            </a:r>
            <a:r>
              <a:rPr lang="en-US" sz="2000" b="1" dirty="0"/>
              <a:t>pig-0.17.0-src.tar.gz</a:t>
            </a:r>
            <a:r>
              <a:rPr lang="en-US" sz="2000" dirty="0"/>
              <a:t> file to the </a:t>
            </a:r>
            <a:r>
              <a:rPr lang="en-US" sz="2000" b="1" dirty="0"/>
              <a:t>Pig</a:t>
            </a:r>
            <a:r>
              <a:rPr lang="en-US" sz="2000" dirty="0"/>
              <a:t> directory created earlier as shown below</a:t>
            </a:r>
            <a:r>
              <a:rPr lang="en-US" dirty="0"/>
              <a:t>.</a:t>
            </a:r>
          </a:p>
          <a:p>
            <a:endParaRPr lang="en-US" sz="1400" dirty="0"/>
          </a:p>
          <a:p>
            <a:pPr algn="ctr"/>
            <a:r>
              <a:rPr lang="en-US" sz="2000" b="1" i="1" dirty="0"/>
              <a:t>$ </a:t>
            </a:r>
            <a:r>
              <a:rPr lang="en-US" sz="2000" b="1" i="1" dirty="0" err="1"/>
              <a:t>mv</a:t>
            </a:r>
            <a:r>
              <a:rPr lang="en-US" sz="2000" b="1" i="1" dirty="0"/>
              <a:t> pig-0.17.0-src.tar.gz/* /home/</a:t>
            </a:r>
            <a:r>
              <a:rPr lang="en-US" sz="2000" b="1" i="1" dirty="0" err="1"/>
              <a:t>Hadoop</a:t>
            </a:r>
            <a:r>
              <a:rPr lang="en-US" sz="2000" b="1" i="1" dirty="0"/>
              <a:t>/Pig/</a:t>
            </a:r>
          </a:p>
          <a:p>
            <a:pPr algn="ctr"/>
            <a:endParaRPr lang="en-US" sz="2000" b="1" i="1" dirty="0"/>
          </a:p>
          <a:p>
            <a:pPr>
              <a:buFont typeface="Wingdings" pitchFamily="2" charset="2"/>
              <a:buChar char="ü"/>
            </a:pPr>
            <a:r>
              <a:rPr lang="en-US" sz="2400" b="1" dirty="0"/>
              <a:t> Step 4</a:t>
            </a:r>
          </a:p>
          <a:p>
            <a:r>
              <a:rPr lang="en-US" sz="2000" dirty="0"/>
              <a:t>After installing Apache Pig, we have to configure it. To configure, we need to edit file − </a:t>
            </a:r>
            <a:r>
              <a:rPr lang="en-US" sz="2000" b="1" dirty="0" err="1"/>
              <a:t>bashrc</a:t>
            </a:r>
            <a:r>
              <a:rPr lang="en-US" sz="2000" b="1" dirty="0"/>
              <a:t>. </a:t>
            </a:r>
            <a:r>
              <a:rPr lang="en-US" sz="2000" dirty="0"/>
              <a:t>In the </a:t>
            </a:r>
            <a:r>
              <a:rPr lang="en-US" sz="2000" b="1" dirty="0"/>
              <a:t>.</a:t>
            </a:r>
            <a:r>
              <a:rPr lang="en-US" sz="2000" b="1" dirty="0" err="1"/>
              <a:t>bashrc</a:t>
            </a:r>
            <a:r>
              <a:rPr lang="en-US" sz="2000" dirty="0"/>
              <a:t> file, set the following variables −</a:t>
            </a:r>
          </a:p>
          <a:p>
            <a:endParaRPr lang="en-US" sz="1400" b="1" dirty="0"/>
          </a:p>
          <a:p>
            <a:pPr algn="ctr"/>
            <a:r>
              <a:rPr lang="en-US" sz="2000" b="1" i="1" dirty="0"/>
              <a:t>export PIG_HOME = /home/</a:t>
            </a:r>
            <a:r>
              <a:rPr lang="en-US" sz="2000" b="1" i="1" dirty="0" err="1"/>
              <a:t>Hadoop</a:t>
            </a:r>
            <a:r>
              <a:rPr lang="en-US" sz="2000" b="1" i="1" dirty="0"/>
              <a:t>/Pig </a:t>
            </a:r>
          </a:p>
          <a:p>
            <a:pPr algn="ctr"/>
            <a:r>
              <a:rPr lang="en-US" sz="2000" b="1" i="1" dirty="0"/>
              <a:t>export PATH = $PATH:/home/</a:t>
            </a:r>
            <a:r>
              <a:rPr lang="en-US" sz="2000" b="1" i="1" dirty="0" err="1"/>
              <a:t>Hadoop</a:t>
            </a:r>
            <a:r>
              <a:rPr lang="en-US" sz="2000" b="1" i="1" dirty="0"/>
              <a:t>/Pig/bin </a:t>
            </a:r>
          </a:p>
          <a:p>
            <a:pPr algn="ctr"/>
            <a:r>
              <a:rPr lang="en-US" sz="2000" b="1" i="1" dirty="0"/>
              <a:t>export PIG_CLASSPATH = $HADOOP_HOME/conf</a:t>
            </a:r>
          </a:p>
          <a:p>
            <a:r>
              <a:rPr lang="en-US" sz="2000" b="1" i="1" dirty="0"/>
              <a:t>Note:- </a:t>
            </a:r>
          </a:p>
          <a:p>
            <a:endParaRPr lang="en-US" sz="2000" b="1" i="1" dirty="0"/>
          </a:p>
          <a:p>
            <a:pPr>
              <a:buFont typeface="Calibri" pitchFamily="34" charset="0"/>
              <a:buChar char="*"/>
            </a:pPr>
            <a:r>
              <a:rPr lang="en-US" sz="2000" b="1" dirty="0"/>
              <a:t> PIG_HOME</a:t>
            </a:r>
            <a:r>
              <a:rPr lang="en-US" sz="2000" dirty="0"/>
              <a:t> folder to the Apache Pig’s installation folder,</a:t>
            </a:r>
          </a:p>
          <a:p>
            <a:pPr>
              <a:buFont typeface="Calibri" pitchFamily="34" charset="0"/>
              <a:buChar char="*"/>
            </a:pPr>
            <a:r>
              <a:rPr lang="en-US" sz="2000" b="1" dirty="0"/>
              <a:t> PATH</a:t>
            </a:r>
            <a:r>
              <a:rPr lang="en-US" sz="2000" dirty="0"/>
              <a:t> environment variable to the bin folder, and</a:t>
            </a:r>
          </a:p>
          <a:p>
            <a:pPr>
              <a:buFont typeface="Calibri" pitchFamily="34" charset="0"/>
              <a:buChar char="*"/>
            </a:pPr>
            <a:r>
              <a:rPr lang="en-US" sz="2000" b="1" dirty="0"/>
              <a:t> PIG_CLASSPATH</a:t>
            </a:r>
            <a:r>
              <a:rPr lang="en-US" sz="2000" dirty="0"/>
              <a:t> environment variable to the etc (configuration) folder of your </a:t>
            </a:r>
            <a:r>
              <a:rPr lang="en-US" sz="2000" dirty="0" err="1"/>
              <a:t>Hadoop</a:t>
            </a:r>
            <a:r>
              <a:rPr lang="en-US" sz="2000" dirty="0"/>
              <a:t> installations (the directory that contains the core-site.xml, hdfs-site.xml and mapred-site.xml files).</a:t>
            </a:r>
          </a:p>
          <a:p>
            <a:pPr algn="ctr"/>
            <a:endParaRPr lang="en-US" sz="2000" b="1" i="1" dirty="0"/>
          </a:p>
          <a:p>
            <a:endParaRPr lang="en-US" sz="2000" b="1" i="1" dirty="0"/>
          </a:p>
          <a:p>
            <a:endParaRPr lang="en-US" sz="2000" b="1" i="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571472" y="285728"/>
            <a:ext cx="7643866" cy="4216539"/>
          </a:xfrm>
          <a:prstGeom prst="rect">
            <a:avLst/>
          </a:prstGeom>
          <a:noFill/>
        </p:spPr>
        <p:txBody>
          <a:bodyPr wrap="square" rtlCol="0">
            <a:spAutoFit/>
          </a:bodyPr>
          <a:lstStyle/>
          <a:p>
            <a:pPr algn="just"/>
            <a:endParaRPr lang="en-US" sz="2000" dirty="0"/>
          </a:p>
          <a:p>
            <a:r>
              <a:rPr lang="en-US" sz="2400" b="1" dirty="0"/>
              <a:t>Verifying the Installation</a:t>
            </a:r>
          </a:p>
          <a:p>
            <a:endParaRPr lang="en-US" sz="2400" b="1" dirty="0"/>
          </a:p>
          <a:p>
            <a:r>
              <a:rPr lang="en-US" dirty="0"/>
              <a:t>Verify the installation of Apache Pig by typing the version command. If the installation is successful, you will get the version of Apache Pig as shown below.</a:t>
            </a:r>
          </a:p>
          <a:p>
            <a:endParaRPr lang="en-US" dirty="0"/>
          </a:p>
          <a:p>
            <a:pPr algn="ctr"/>
            <a:r>
              <a:rPr lang="en-US" sz="2000" b="1" i="1" dirty="0"/>
              <a:t>$ pig –version </a:t>
            </a:r>
          </a:p>
          <a:p>
            <a:pPr algn="just"/>
            <a:endParaRPr lang="en-US" dirty="0"/>
          </a:p>
          <a:p>
            <a:pPr algn="just"/>
            <a:r>
              <a:rPr lang="en-US" b="1" dirty="0"/>
              <a:t>Apache Pig version 0.17.0</a:t>
            </a:r>
          </a:p>
          <a:p>
            <a:pPr algn="just"/>
            <a:r>
              <a:rPr lang="en-US" b="1" dirty="0"/>
              <a:t>compiled Jun 01 2017, 11:44:35</a:t>
            </a:r>
          </a:p>
          <a:p>
            <a:pPr marL="400050" indent="-400050" algn="just">
              <a:buFont typeface="+mj-lt"/>
              <a:buAutoNum type="romanLcPeriod" startAt="5"/>
            </a:pPr>
            <a:endParaRPr lang="en-US"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571472" y="1714488"/>
            <a:ext cx="7643866" cy="1508105"/>
          </a:xfrm>
          <a:prstGeom prst="rect">
            <a:avLst/>
          </a:prstGeom>
          <a:noFill/>
        </p:spPr>
        <p:txBody>
          <a:bodyPr wrap="square" rtlCol="0">
            <a:spAutoFit/>
          </a:bodyPr>
          <a:lstStyle/>
          <a:p>
            <a:pPr algn="just"/>
            <a:endParaRPr lang="en-US" sz="2000" dirty="0"/>
          </a:p>
          <a:p>
            <a:pPr marL="400050" indent="-400050" algn="just"/>
            <a:endParaRPr lang="en-US"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dirty="0"/>
          </a:p>
        </p:txBody>
      </p:sp>
      <p:sp>
        <p:nvSpPr>
          <p:cNvPr id="20" name="object 19"/>
          <p:cNvSpPr txBox="1">
            <a:spLocks noGrp="1"/>
          </p:cNvSpPr>
          <p:nvPr>
            <p:ph type="title"/>
          </p:nvPr>
        </p:nvSpPr>
        <p:spPr>
          <a:xfrm>
            <a:off x="285720" y="428604"/>
            <a:ext cx="6505036" cy="1120820"/>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1E405E"/>
                </a:solidFill>
              </a:rPr>
              <a:t>Execution</a:t>
            </a:r>
            <a:br>
              <a:rPr lang="en-US" sz="3600" spc="-5" dirty="0">
                <a:solidFill>
                  <a:srgbClr val="1E405E"/>
                </a:solidFill>
              </a:rPr>
            </a:br>
            <a:endParaRPr sz="3600"/>
          </a:p>
        </p:txBody>
      </p:sp>
      <p:sp>
        <p:nvSpPr>
          <p:cNvPr id="21" name="TextBox 20"/>
          <p:cNvSpPr txBox="1"/>
          <p:nvPr/>
        </p:nvSpPr>
        <p:spPr>
          <a:xfrm>
            <a:off x="214282" y="948690"/>
            <a:ext cx="8072494" cy="6217087"/>
          </a:xfrm>
          <a:prstGeom prst="rect">
            <a:avLst/>
          </a:prstGeom>
          <a:noFill/>
        </p:spPr>
        <p:txBody>
          <a:bodyPr wrap="square" rtlCol="0">
            <a:spAutoFit/>
          </a:bodyPr>
          <a:lstStyle/>
          <a:p>
            <a:endParaRPr lang="en-US" sz="1600" b="1" dirty="0"/>
          </a:p>
          <a:p>
            <a:r>
              <a:rPr lang="en-US" sz="2400" b="1" dirty="0"/>
              <a:t>Apache Pig Execution Modes</a:t>
            </a:r>
          </a:p>
          <a:p>
            <a:endParaRPr lang="en-US" sz="2000" b="1" dirty="0"/>
          </a:p>
          <a:p>
            <a:r>
              <a:rPr lang="en-US" sz="2200" dirty="0"/>
              <a:t>You can run Apache Pig in two modes, namely, </a:t>
            </a:r>
            <a:r>
              <a:rPr lang="en-US" sz="2200" b="1" dirty="0"/>
              <a:t>Local Mode</a:t>
            </a:r>
            <a:r>
              <a:rPr lang="en-US" sz="2200" dirty="0"/>
              <a:t> and </a:t>
            </a:r>
            <a:r>
              <a:rPr lang="en-US" sz="2200" b="1" dirty="0"/>
              <a:t>HDFS mode</a:t>
            </a:r>
            <a:r>
              <a:rPr lang="en-US" sz="2200" dirty="0"/>
              <a:t>.</a:t>
            </a:r>
          </a:p>
          <a:p>
            <a:endParaRPr lang="en-US" sz="2200" dirty="0"/>
          </a:p>
          <a:p>
            <a:pPr marL="342900" indent="-342900">
              <a:buFont typeface="+mj-lt"/>
              <a:buAutoNum type="arabicPeriod"/>
            </a:pPr>
            <a:r>
              <a:rPr lang="en-US" sz="2200" b="1" dirty="0"/>
              <a:t>Local Mode</a:t>
            </a:r>
          </a:p>
          <a:p>
            <a:pPr algn="just"/>
            <a:r>
              <a:rPr lang="en-US" sz="2200" dirty="0"/>
              <a:t>In this mode, all the files are installed and run from your local host and local file system. There is no need of </a:t>
            </a:r>
            <a:r>
              <a:rPr lang="en-US" sz="2200" dirty="0" err="1"/>
              <a:t>Hadoop</a:t>
            </a:r>
            <a:r>
              <a:rPr lang="en-US" sz="2200" dirty="0"/>
              <a:t> or HDFS. This mode is generally used for testing purpose.</a:t>
            </a:r>
          </a:p>
          <a:p>
            <a:endParaRPr lang="en-US" sz="2200" dirty="0"/>
          </a:p>
          <a:p>
            <a:pPr marL="342900" indent="-342900">
              <a:buFont typeface="+mj-lt"/>
              <a:buAutoNum type="arabicPeriod" startAt="2"/>
            </a:pPr>
            <a:r>
              <a:rPr lang="en-US" sz="2200" b="1" dirty="0" err="1"/>
              <a:t>MapReduce</a:t>
            </a:r>
            <a:r>
              <a:rPr lang="en-US" sz="2200" b="1" dirty="0"/>
              <a:t> Mode</a:t>
            </a:r>
          </a:p>
          <a:p>
            <a:pPr algn="just"/>
            <a:r>
              <a:rPr lang="en-US" sz="2200" dirty="0" err="1"/>
              <a:t>MapReduce</a:t>
            </a:r>
            <a:r>
              <a:rPr lang="en-US" sz="2200" dirty="0"/>
              <a:t> mode is where we load or process the data that exists in the </a:t>
            </a:r>
            <a:r>
              <a:rPr lang="en-US" sz="2200" dirty="0" err="1"/>
              <a:t>Hadoop</a:t>
            </a:r>
            <a:r>
              <a:rPr lang="en-US" sz="2200" dirty="0"/>
              <a:t> File System (HDFS) using Apache Pig. In this mode, whenever we execute the Pig Latin statements to process the data, a </a:t>
            </a:r>
            <a:r>
              <a:rPr lang="en-US" sz="2200" dirty="0" err="1"/>
              <a:t>MapReduce</a:t>
            </a:r>
            <a:r>
              <a:rPr lang="en-US" sz="2200" dirty="0"/>
              <a:t> job is invoked in the back-end to perform a particular operation on the data that exists in the HDFS.</a:t>
            </a:r>
          </a:p>
          <a:p>
            <a:endParaRPr lang="en-US" sz="22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571472" y="1643050"/>
            <a:ext cx="7643866" cy="1508105"/>
          </a:xfrm>
          <a:prstGeom prst="rect">
            <a:avLst/>
          </a:prstGeom>
          <a:noFill/>
        </p:spPr>
        <p:txBody>
          <a:bodyPr wrap="square" rtlCol="0">
            <a:spAutoFit/>
          </a:bodyPr>
          <a:lstStyle/>
          <a:p>
            <a:pPr algn="just"/>
            <a:endParaRPr lang="en-US" sz="2000" dirty="0"/>
          </a:p>
          <a:p>
            <a:pPr marL="400050" indent="-400050" algn="just"/>
            <a:endParaRPr lang="en-US"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dirty="0"/>
          </a:p>
        </p:txBody>
      </p:sp>
      <p:sp>
        <p:nvSpPr>
          <p:cNvPr id="20" name="object 19"/>
          <p:cNvSpPr txBox="1">
            <a:spLocks noGrp="1"/>
          </p:cNvSpPr>
          <p:nvPr>
            <p:ph type="title"/>
          </p:nvPr>
        </p:nvSpPr>
        <p:spPr>
          <a:xfrm>
            <a:off x="571472" y="500042"/>
            <a:ext cx="6505036" cy="1120820"/>
          </a:xfrm>
          <a:prstGeom prst="rect">
            <a:avLst/>
          </a:prstGeom>
        </p:spPr>
        <p:txBody>
          <a:bodyPr vert="horz" wrap="square" lIns="0" tIns="12700" rIns="0" bIns="0" rtlCol="0">
            <a:spAutoFit/>
          </a:bodyPr>
          <a:lstStyle/>
          <a:p>
            <a:pPr marL="12700">
              <a:lnSpc>
                <a:spcPct val="100000"/>
              </a:lnSpc>
              <a:spcBef>
                <a:spcPts val="100"/>
              </a:spcBef>
            </a:pPr>
            <a:r>
              <a:rPr lang="en-US" sz="3600" spc="-5" dirty="0">
                <a:solidFill>
                  <a:srgbClr val="1E405E"/>
                </a:solidFill>
              </a:rPr>
              <a:t>Grunt Shell</a:t>
            </a:r>
            <a:br>
              <a:rPr lang="en-US" sz="3600" spc="-5" dirty="0">
                <a:solidFill>
                  <a:srgbClr val="1E405E"/>
                </a:solidFill>
              </a:rPr>
            </a:br>
            <a:endParaRPr sz="3600"/>
          </a:p>
        </p:txBody>
      </p:sp>
      <p:sp>
        <p:nvSpPr>
          <p:cNvPr id="21" name="TextBox 20"/>
          <p:cNvSpPr txBox="1"/>
          <p:nvPr/>
        </p:nvSpPr>
        <p:spPr>
          <a:xfrm>
            <a:off x="785786" y="1428736"/>
            <a:ext cx="7786742" cy="3447098"/>
          </a:xfrm>
          <a:prstGeom prst="rect">
            <a:avLst/>
          </a:prstGeom>
          <a:noFill/>
        </p:spPr>
        <p:txBody>
          <a:bodyPr wrap="square" rtlCol="0">
            <a:spAutoFit/>
          </a:bodyPr>
          <a:lstStyle/>
          <a:p>
            <a:r>
              <a:rPr lang="en-US" dirty="0"/>
              <a:t>You can invoke the Grunt shell in a desired mode (local/</a:t>
            </a:r>
            <a:r>
              <a:rPr lang="en-US" dirty="0" err="1"/>
              <a:t>MapReduce</a:t>
            </a:r>
            <a:r>
              <a:rPr lang="en-US" dirty="0"/>
              <a:t>) using the </a:t>
            </a:r>
            <a:r>
              <a:rPr lang="en-US" b="1" dirty="0"/>
              <a:t>−x</a:t>
            </a:r>
            <a:r>
              <a:rPr lang="en-US" dirty="0"/>
              <a:t> option as shown below.</a:t>
            </a:r>
          </a:p>
          <a:p>
            <a:endParaRPr lang="en-US" dirty="0"/>
          </a:p>
          <a:p>
            <a:r>
              <a:rPr lang="en-US" sz="2000" b="1" dirty="0"/>
              <a:t>                Local mode                                                 </a:t>
            </a:r>
            <a:r>
              <a:rPr lang="en-US" sz="2000" b="1" dirty="0" err="1"/>
              <a:t>MapReduce</a:t>
            </a:r>
            <a:r>
              <a:rPr lang="en-US" sz="2000" b="1" dirty="0"/>
              <a:t> mode</a:t>
            </a:r>
          </a:p>
          <a:p>
            <a:endParaRPr lang="en-US" b="1" dirty="0"/>
          </a:p>
          <a:p>
            <a:r>
              <a:rPr lang="en-US" b="1" dirty="0"/>
              <a:t>Command −  </a:t>
            </a:r>
            <a:r>
              <a:rPr lang="en-US" dirty="0"/>
              <a:t>$</a:t>
            </a:r>
            <a:r>
              <a:rPr lang="en-US" dirty="0">
                <a:solidFill>
                  <a:srgbClr val="FF0000"/>
                </a:solidFill>
              </a:rPr>
              <a:t> ./pig –x local                                  </a:t>
            </a:r>
            <a:r>
              <a:rPr lang="en-US" b="1" dirty="0"/>
              <a:t>Command − </a:t>
            </a:r>
            <a:r>
              <a:rPr lang="en-US" dirty="0"/>
              <a:t>$ </a:t>
            </a:r>
            <a:r>
              <a:rPr lang="en-US" dirty="0">
                <a:solidFill>
                  <a:srgbClr val="FF0000"/>
                </a:solidFill>
              </a:rPr>
              <a:t>./pig -x </a:t>
            </a:r>
            <a:r>
              <a:rPr lang="en-US" dirty="0" err="1">
                <a:solidFill>
                  <a:srgbClr val="FF0000"/>
                </a:solidFill>
              </a:rPr>
              <a:t>mapreduce</a:t>
            </a:r>
            <a:endParaRPr lang="en-US" dirty="0">
              <a:solidFill>
                <a:srgbClr val="FF0000"/>
              </a:solidFill>
            </a:endParaRPr>
          </a:p>
          <a:p>
            <a:endParaRPr lang="en-US" dirty="0"/>
          </a:p>
          <a:p>
            <a:r>
              <a:rPr lang="en-US" b="1" dirty="0"/>
              <a:t>Output</a:t>
            </a:r>
            <a:r>
              <a:rPr lang="en-US" dirty="0"/>
              <a:t> −                                                                    </a:t>
            </a:r>
            <a:r>
              <a:rPr lang="en-US" b="1" dirty="0"/>
              <a:t>Output</a:t>
            </a:r>
            <a:r>
              <a:rPr lang="en-US" dirty="0"/>
              <a:t> −</a:t>
            </a:r>
          </a:p>
          <a:p>
            <a:endParaRPr lang="en-US" dirty="0"/>
          </a:p>
          <a:p>
            <a:r>
              <a:rPr lang="en-US" dirty="0"/>
              <a:t/>
            </a:r>
            <a:br>
              <a:rPr lang="en-US" dirty="0"/>
            </a:br>
            <a:endParaRPr lang="en-US" dirty="0"/>
          </a:p>
          <a:p>
            <a:endParaRPr lang="en-US" dirty="0"/>
          </a:p>
        </p:txBody>
      </p:sp>
      <p:pic>
        <p:nvPicPr>
          <p:cNvPr id="1026" name="Picture 2" descr="Local Mode Output"/>
          <p:cNvPicPr>
            <a:picLocks noChangeAspect="1" noChangeArrowheads="1"/>
          </p:cNvPicPr>
          <p:nvPr/>
        </p:nvPicPr>
        <p:blipFill>
          <a:blip r:embed="rId3"/>
          <a:srcRect/>
          <a:stretch>
            <a:fillRect/>
          </a:stretch>
        </p:blipFill>
        <p:spPr bwMode="auto">
          <a:xfrm>
            <a:off x="857224" y="3786190"/>
            <a:ext cx="3643338" cy="2714644"/>
          </a:xfrm>
          <a:prstGeom prst="rect">
            <a:avLst/>
          </a:prstGeom>
          <a:noFill/>
        </p:spPr>
      </p:pic>
      <p:pic>
        <p:nvPicPr>
          <p:cNvPr id="1028" name="Picture 4" descr="MapReduce Mode Output"/>
          <p:cNvPicPr>
            <a:picLocks noChangeAspect="1" noChangeArrowheads="1"/>
          </p:cNvPicPr>
          <p:nvPr/>
        </p:nvPicPr>
        <p:blipFill>
          <a:blip r:embed="rId4"/>
          <a:srcRect/>
          <a:stretch>
            <a:fillRect/>
          </a:stretch>
        </p:blipFill>
        <p:spPr bwMode="auto">
          <a:xfrm>
            <a:off x="5000628" y="3786190"/>
            <a:ext cx="3571900" cy="2714644"/>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2" cstate="print"/>
            <a:stretch>
              <a:fillRect/>
            </a:stretch>
          </a:blipFill>
        </p:spPr>
        <p:txBody>
          <a:bodyPr wrap="square" lIns="0" tIns="0" rIns="0" bIns="0" rtlCol="0"/>
          <a:lstStyle/>
          <a:p>
            <a:endParaRPr/>
          </a:p>
        </p:txBody>
      </p:sp>
      <p:sp>
        <p:nvSpPr>
          <p:cNvPr id="23" name="TextBox 22"/>
          <p:cNvSpPr txBox="1"/>
          <p:nvPr/>
        </p:nvSpPr>
        <p:spPr>
          <a:xfrm>
            <a:off x="285720" y="214290"/>
            <a:ext cx="8001056" cy="6986528"/>
          </a:xfrm>
          <a:prstGeom prst="rect">
            <a:avLst/>
          </a:prstGeom>
          <a:noFill/>
        </p:spPr>
        <p:txBody>
          <a:bodyPr wrap="square" rtlCol="0">
            <a:spAutoFit/>
          </a:bodyPr>
          <a:lstStyle/>
          <a:p>
            <a:pPr algn="just"/>
            <a:endParaRPr lang="en-US" sz="2000" dirty="0"/>
          </a:p>
          <a:p>
            <a:pPr>
              <a:buFont typeface="Calibri" pitchFamily="34" charset="0"/>
              <a:buChar char="*"/>
            </a:pPr>
            <a:r>
              <a:rPr lang="en-US" sz="2000" dirty="0"/>
              <a:t> Either of these commands in the previous slide gives you the Grunt shell prompt as shown below.</a:t>
            </a:r>
          </a:p>
          <a:p>
            <a:endParaRPr lang="en-US" sz="1400" dirty="0"/>
          </a:p>
          <a:p>
            <a:r>
              <a:rPr lang="en-US" sz="2000" b="1" dirty="0">
                <a:solidFill>
                  <a:srgbClr val="FF0000"/>
                </a:solidFill>
              </a:rPr>
              <a:t>grunt&gt;</a:t>
            </a:r>
          </a:p>
          <a:p>
            <a:endParaRPr lang="en-US" sz="2000" b="1" dirty="0"/>
          </a:p>
          <a:p>
            <a:pPr>
              <a:buFont typeface="Calibri" pitchFamily="34" charset="0"/>
              <a:buChar char="*"/>
            </a:pPr>
            <a:r>
              <a:rPr lang="en-US" sz="2000" b="1" dirty="0"/>
              <a:t> </a:t>
            </a:r>
            <a:r>
              <a:rPr lang="en-US" sz="2000" dirty="0"/>
              <a:t>You can exit the Grunt shell using </a:t>
            </a:r>
            <a:r>
              <a:rPr lang="en-US" sz="2000" b="1" dirty="0"/>
              <a:t>‘ctrl + d’.</a:t>
            </a:r>
          </a:p>
          <a:p>
            <a:pPr>
              <a:buFont typeface="Calibri" pitchFamily="34" charset="0"/>
              <a:buChar char="*"/>
            </a:pPr>
            <a:endParaRPr lang="en-US" sz="2000" b="1" dirty="0"/>
          </a:p>
          <a:p>
            <a:pPr>
              <a:buFont typeface="Calibri" pitchFamily="34" charset="0"/>
              <a:buChar char="*"/>
            </a:pPr>
            <a:r>
              <a:rPr lang="en-US" sz="2000" b="1" dirty="0"/>
              <a:t> </a:t>
            </a:r>
            <a:r>
              <a:rPr lang="en-US" sz="2000" dirty="0"/>
              <a:t>After invoking the Grunt shell, you can execute a Pig script by directly entering the Pig Latin statements in it. Example,</a:t>
            </a:r>
          </a:p>
          <a:p>
            <a:endParaRPr lang="en-US" sz="2000" dirty="0"/>
          </a:p>
          <a:p>
            <a:r>
              <a:rPr lang="en-US" sz="2000" b="1" dirty="0">
                <a:solidFill>
                  <a:srgbClr val="FF0000"/>
                </a:solidFill>
              </a:rPr>
              <a:t>grunt&gt; customers = LOAD 'customers.txt' USING </a:t>
            </a:r>
            <a:r>
              <a:rPr lang="en-US" sz="2000" b="1" dirty="0" err="1">
                <a:solidFill>
                  <a:srgbClr val="FF0000"/>
                </a:solidFill>
              </a:rPr>
              <a:t>PigStorage</a:t>
            </a:r>
            <a:r>
              <a:rPr lang="en-US" sz="2000" b="1" dirty="0">
                <a:solidFill>
                  <a:srgbClr val="FF0000"/>
                </a:solidFill>
              </a:rPr>
              <a:t>(',');</a:t>
            </a:r>
          </a:p>
          <a:p>
            <a:endParaRPr lang="en-US" sz="2000" b="1" dirty="0"/>
          </a:p>
          <a:p>
            <a:pPr algn="ctr"/>
            <a:r>
              <a:rPr lang="en-US" sz="2800" b="1" dirty="0">
                <a:solidFill>
                  <a:srgbClr val="7030A0"/>
                </a:solidFill>
              </a:rPr>
              <a:t>Executing Apache Pig in Batch Mode</a:t>
            </a:r>
          </a:p>
          <a:p>
            <a:pPr algn="ctr"/>
            <a:endParaRPr lang="en-US" sz="2400" b="1" dirty="0"/>
          </a:p>
          <a:p>
            <a:pPr algn="just">
              <a:buFont typeface="Wingdings" pitchFamily="2" charset="2"/>
              <a:buChar char="v"/>
            </a:pPr>
            <a:r>
              <a:rPr lang="en-US" sz="2400" dirty="0"/>
              <a:t> You can write an entire Pig Latin script in a file and execute it using the </a:t>
            </a:r>
            <a:r>
              <a:rPr lang="en-US" sz="2400" b="1" dirty="0"/>
              <a:t>–x command</a:t>
            </a:r>
            <a:r>
              <a:rPr lang="en-US" sz="2400" dirty="0"/>
              <a:t>. Let us suppose we have a Pig script in a file named </a:t>
            </a:r>
            <a:r>
              <a:rPr lang="en-US" sz="2400" b="1" dirty="0"/>
              <a:t>sample_script.pig</a:t>
            </a:r>
            <a:r>
              <a:rPr lang="en-US" sz="2400" dirty="0"/>
              <a:t> as shown below.</a:t>
            </a:r>
            <a:endParaRPr lang="en-US" sz="2400" b="1" dirty="0"/>
          </a:p>
          <a:p>
            <a:endParaRPr lang="en-US" sz="2000" b="1"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1C494-BA2F-4A64-86AC-D4EA1E76878C}"/>
              </a:ext>
            </a:extLst>
          </p:cNvPr>
          <p:cNvSpPr>
            <a:spLocks noGrp="1"/>
          </p:cNvSpPr>
          <p:nvPr>
            <p:ph type="title"/>
          </p:nvPr>
        </p:nvSpPr>
        <p:spPr/>
        <p:txBody>
          <a:bodyPr/>
          <a:lstStyle/>
          <a:p>
            <a:r>
              <a:rPr lang="en-US" dirty="0"/>
              <a:t>Apache Spark</a:t>
            </a:r>
            <a:endParaRPr lang="en-IN" dirty="0"/>
          </a:p>
        </p:txBody>
      </p:sp>
      <p:sp>
        <p:nvSpPr>
          <p:cNvPr id="3" name="Content Placeholder 2">
            <a:extLst>
              <a:ext uri="{FF2B5EF4-FFF2-40B4-BE49-F238E27FC236}">
                <a16:creationId xmlns:a16="http://schemas.microsoft.com/office/drawing/2014/main" xmlns="" id="{9C7A1C8A-A605-46F1-BE23-DF373EA0E2C5}"/>
              </a:ext>
            </a:extLst>
          </p:cNvPr>
          <p:cNvSpPr>
            <a:spLocks noGrp="1"/>
          </p:cNvSpPr>
          <p:nvPr>
            <p:ph idx="1"/>
          </p:nvPr>
        </p:nvSpPr>
        <p:spPr/>
        <p:txBody>
          <a:bodyPr>
            <a:normAutofit fontScale="92500"/>
          </a:bodyPr>
          <a:lstStyle/>
          <a:p>
            <a:pPr>
              <a:lnSpc>
                <a:spcPct val="110000"/>
              </a:lnSpc>
              <a:spcBef>
                <a:spcPts val="0"/>
              </a:spcBef>
            </a:pPr>
            <a:r>
              <a:rPr lang="en-US" dirty="0"/>
              <a:t>MapReduce is built around an acyclic data flow model which is not suitable for popular apps</a:t>
            </a:r>
          </a:p>
          <a:p>
            <a:pPr>
              <a:lnSpc>
                <a:spcPct val="110000"/>
              </a:lnSpc>
              <a:spcBef>
                <a:spcPts val="0"/>
              </a:spcBef>
            </a:pPr>
            <a:r>
              <a:rPr lang="en-US" dirty="0"/>
              <a:t>Applications that reuse a working set of data across multiple parallel operations </a:t>
            </a:r>
          </a:p>
          <a:p>
            <a:pPr>
              <a:lnSpc>
                <a:spcPct val="110000"/>
              </a:lnSpc>
              <a:spcBef>
                <a:spcPts val="0"/>
              </a:spcBef>
            </a:pPr>
            <a:r>
              <a:rPr lang="en-US" dirty="0"/>
              <a:t>Spark introduces an abstraction called Resilient Distributed Datasets (RDDs)</a:t>
            </a:r>
          </a:p>
          <a:p>
            <a:pPr>
              <a:lnSpc>
                <a:spcPct val="110000"/>
              </a:lnSpc>
              <a:spcBef>
                <a:spcPts val="0"/>
              </a:spcBef>
            </a:pPr>
            <a:r>
              <a:rPr lang="en-US" dirty="0"/>
              <a:t>An RDD is a read only collection of objects partitioned across a set of machines that can be rebuilt if a partition is lost.</a:t>
            </a:r>
          </a:p>
          <a:p>
            <a:pPr>
              <a:lnSpc>
                <a:spcPct val="110000"/>
              </a:lnSpc>
              <a:spcBef>
                <a:spcPts val="0"/>
              </a:spcBef>
            </a:pPr>
            <a:r>
              <a:rPr lang="en-US" dirty="0"/>
              <a:t>Spark is implemented in a functional programming language, Scala and outperforms Hadoop by 10x.  </a:t>
            </a:r>
            <a:endParaRPr lang="en-IN" dirty="0"/>
          </a:p>
        </p:txBody>
      </p:sp>
    </p:spTree>
    <p:extLst>
      <p:ext uri="{BB962C8B-B14F-4D97-AF65-F5344CB8AC3E}">
        <p14:creationId xmlns:p14="http://schemas.microsoft.com/office/powerpoint/2010/main" val="24671931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04" y="0"/>
            <a:ext cx="229235" cy="6858000"/>
          </a:xfrm>
          <a:custGeom>
            <a:avLst/>
            <a:gdLst/>
            <a:ahLst/>
            <a:cxnLst/>
            <a:rect l="l" t="t" r="r" b="b"/>
            <a:pathLst>
              <a:path w="229235" h="6858000">
                <a:moveTo>
                  <a:pt x="0" y="6858000"/>
                </a:moveTo>
                <a:lnTo>
                  <a:pt x="228605" y="6858000"/>
                </a:lnTo>
                <a:lnTo>
                  <a:pt x="228605"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209" y="0"/>
            <a:ext cx="194310" cy="6858000"/>
          </a:xfrm>
          <a:custGeom>
            <a:avLst/>
            <a:gdLst/>
            <a:ahLst/>
            <a:cxnLst/>
            <a:rect l="l" t="t" r="r" b="b"/>
            <a:pathLst>
              <a:path w="194309" h="6858000">
                <a:moveTo>
                  <a:pt x="0" y="6858000"/>
                </a:moveTo>
                <a:lnTo>
                  <a:pt x="194310" y="6858000"/>
                </a:lnTo>
                <a:lnTo>
                  <a:pt x="19431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1119" y="0"/>
            <a:ext cx="1482090" cy="334010"/>
          </a:xfrm>
          <a:custGeom>
            <a:avLst/>
            <a:gdLst/>
            <a:ahLst/>
            <a:cxnLst/>
            <a:rect l="l" t="t" r="r" b="b"/>
            <a:pathLst>
              <a:path w="1482089" h="334010">
                <a:moveTo>
                  <a:pt x="0" y="333476"/>
                </a:moveTo>
                <a:lnTo>
                  <a:pt x="1482077" y="333476"/>
                </a:lnTo>
                <a:lnTo>
                  <a:pt x="1482077"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1119" y="6519138"/>
            <a:ext cx="1482090" cy="339090"/>
          </a:xfrm>
          <a:custGeom>
            <a:avLst/>
            <a:gdLst/>
            <a:ahLst/>
            <a:cxnLst/>
            <a:rect l="l" t="t" r="r" b="b"/>
            <a:pathLst>
              <a:path w="1482089" h="339090">
                <a:moveTo>
                  <a:pt x="0" y="338861"/>
                </a:moveTo>
                <a:lnTo>
                  <a:pt x="1482077" y="338861"/>
                </a:lnTo>
                <a:lnTo>
                  <a:pt x="1482077"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500519" y="0"/>
            <a:ext cx="228600" cy="334010"/>
          </a:xfrm>
          <a:custGeom>
            <a:avLst/>
            <a:gdLst/>
            <a:ahLst/>
            <a:cxnLst/>
            <a:rect l="l" t="t" r="r" b="b"/>
            <a:pathLst>
              <a:path w="228600" h="334010">
                <a:moveTo>
                  <a:pt x="0" y="333476"/>
                </a:moveTo>
                <a:lnTo>
                  <a:pt x="228600" y="333476"/>
                </a:lnTo>
                <a:lnTo>
                  <a:pt x="2286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500519" y="6519138"/>
            <a:ext cx="228600" cy="339090"/>
          </a:xfrm>
          <a:custGeom>
            <a:avLst/>
            <a:gdLst/>
            <a:ahLst/>
            <a:cxnLst/>
            <a:rect l="l" t="t" r="r" b="b"/>
            <a:pathLst>
              <a:path w="228600" h="339090">
                <a:moveTo>
                  <a:pt x="0" y="338861"/>
                </a:moveTo>
                <a:lnTo>
                  <a:pt x="228600" y="338861"/>
                </a:lnTo>
                <a:lnTo>
                  <a:pt x="2286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9119" y="0"/>
            <a:ext cx="762000" cy="334010"/>
          </a:xfrm>
          <a:custGeom>
            <a:avLst/>
            <a:gdLst/>
            <a:ahLst/>
            <a:cxnLst/>
            <a:rect l="l" t="t" r="r" b="b"/>
            <a:pathLst>
              <a:path w="762000" h="334010">
                <a:moveTo>
                  <a:pt x="0" y="333476"/>
                </a:moveTo>
                <a:lnTo>
                  <a:pt x="762000" y="333476"/>
                </a:lnTo>
                <a:lnTo>
                  <a:pt x="762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9119" y="6519138"/>
            <a:ext cx="762000" cy="339090"/>
          </a:xfrm>
          <a:custGeom>
            <a:avLst/>
            <a:gdLst/>
            <a:ahLst/>
            <a:cxnLst/>
            <a:rect l="l" t="t" r="r" b="b"/>
            <a:pathLst>
              <a:path w="762000" h="339090">
                <a:moveTo>
                  <a:pt x="0" y="338861"/>
                </a:moveTo>
                <a:lnTo>
                  <a:pt x="762000" y="338861"/>
                </a:lnTo>
                <a:lnTo>
                  <a:pt x="762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6996" y="0"/>
            <a:ext cx="1524000" cy="334010"/>
          </a:xfrm>
          <a:custGeom>
            <a:avLst/>
            <a:gdLst/>
            <a:ahLst/>
            <a:cxnLst/>
            <a:rect l="l" t="t" r="r" b="b"/>
            <a:pathLst>
              <a:path w="1524000" h="334010">
                <a:moveTo>
                  <a:pt x="0" y="333476"/>
                </a:moveTo>
                <a:lnTo>
                  <a:pt x="1524000" y="333476"/>
                </a:lnTo>
                <a:lnTo>
                  <a:pt x="15240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6996" y="6519138"/>
            <a:ext cx="1524000" cy="339090"/>
          </a:xfrm>
          <a:custGeom>
            <a:avLst/>
            <a:gdLst/>
            <a:ahLst/>
            <a:cxnLst/>
            <a:rect l="l" t="t" r="r" b="b"/>
            <a:pathLst>
              <a:path w="1524000" h="339090">
                <a:moveTo>
                  <a:pt x="0" y="338861"/>
                </a:moveTo>
                <a:lnTo>
                  <a:pt x="1524000" y="338861"/>
                </a:lnTo>
                <a:lnTo>
                  <a:pt x="15240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2996" y="0"/>
            <a:ext cx="151130" cy="6858000"/>
          </a:xfrm>
          <a:custGeom>
            <a:avLst/>
            <a:gdLst/>
            <a:ahLst/>
            <a:cxnLst/>
            <a:rect l="l" t="t" r="r" b="b"/>
            <a:pathLst>
              <a:path w="151129" h="6858000">
                <a:moveTo>
                  <a:pt x="0" y="6857998"/>
                </a:moveTo>
                <a:lnTo>
                  <a:pt x="151002" y="6857998"/>
                </a:lnTo>
                <a:lnTo>
                  <a:pt x="151002"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0996"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796" y="0"/>
            <a:ext cx="2743200" cy="334010"/>
          </a:xfrm>
          <a:custGeom>
            <a:avLst/>
            <a:gdLst/>
            <a:ahLst/>
            <a:cxnLst/>
            <a:rect l="l" t="t" r="r" b="b"/>
            <a:pathLst>
              <a:path w="2743200" h="334010">
                <a:moveTo>
                  <a:pt x="0" y="333476"/>
                </a:moveTo>
                <a:lnTo>
                  <a:pt x="2743200" y="333476"/>
                </a:lnTo>
                <a:lnTo>
                  <a:pt x="2743200" y="0"/>
                </a:lnTo>
                <a:lnTo>
                  <a:pt x="0" y="0"/>
                </a:lnTo>
                <a:lnTo>
                  <a:pt x="0" y="333476"/>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796" y="6519138"/>
            <a:ext cx="2743200" cy="339090"/>
          </a:xfrm>
          <a:custGeom>
            <a:avLst/>
            <a:gdLst/>
            <a:ahLst/>
            <a:cxnLst/>
            <a:rect l="l" t="t" r="r" b="b"/>
            <a:pathLst>
              <a:path w="2743200" h="339090">
                <a:moveTo>
                  <a:pt x="0" y="338861"/>
                </a:moveTo>
                <a:lnTo>
                  <a:pt x="2743200" y="338861"/>
                </a:lnTo>
                <a:lnTo>
                  <a:pt x="2743200" y="0"/>
                </a:lnTo>
                <a:lnTo>
                  <a:pt x="0" y="0"/>
                </a:lnTo>
                <a:lnTo>
                  <a:pt x="0" y="338861"/>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7503" y="0"/>
            <a:ext cx="9102846" cy="6864348"/>
          </a:xfrm>
          <a:prstGeom prst="rect">
            <a:avLst/>
          </a:prstGeom>
          <a:blipFill>
            <a:blip r:embed="rId3" cstate="print"/>
            <a:stretch>
              <a:fillRect/>
            </a:stretch>
          </a:blipFill>
        </p:spPr>
        <p:txBody>
          <a:bodyPr wrap="square" lIns="0" tIns="0" rIns="0" bIns="0" rtlCol="0"/>
          <a:lstStyle/>
          <a:p>
            <a:endParaRPr/>
          </a:p>
        </p:txBody>
      </p:sp>
      <p:sp>
        <p:nvSpPr>
          <p:cNvPr id="23" name="TextBox 22"/>
          <p:cNvSpPr txBox="1"/>
          <p:nvPr/>
        </p:nvSpPr>
        <p:spPr>
          <a:xfrm>
            <a:off x="571472" y="285728"/>
            <a:ext cx="7643866" cy="4278094"/>
          </a:xfrm>
          <a:prstGeom prst="rect">
            <a:avLst/>
          </a:prstGeom>
          <a:noFill/>
        </p:spPr>
        <p:txBody>
          <a:bodyPr wrap="square" rtlCol="0">
            <a:spAutoFit/>
          </a:bodyPr>
          <a:lstStyle/>
          <a:p>
            <a:pPr algn="just"/>
            <a:endParaRPr lang="en-US" sz="2000" dirty="0"/>
          </a:p>
          <a:p>
            <a:r>
              <a:rPr lang="en-US" sz="2000" b="1" dirty="0"/>
              <a:t>Sample_script.pig</a:t>
            </a:r>
          </a:p>
          <a:p>
            <a:endParaRPr lang="en-US" dirty="0"/>
          </a:p>
          <a:p>
            <a:r>
              <a:rPr lang="en-US" sz="2000" b="1" dirty="0">
                <a:solidFill>
                  <a:srgbClr val="FF0000"/>
                </a:solidFill>
              </a:rPr>
              <a:t>student = LOAD 'hdfs://localhost:9000/pig_data/student.txt' USING </a:t>
            </a:r>
            <a:r>
              <a:rPr lang="en-US" sz="2000" b="1" dirty="0" err="1">
                <a:solidFill>
                  <a:srgbClr val="FF0000"/>
                </a:solidFill>
              </a:rPr>
              <a:t>PigStorage</a:t>
            </a:r>
            <a:r>
              <a:rPr lang="en-US" sz="2000" b="1" dirty="0">
                <a:solidFill>
                  <a:srgbClr val="FF0000"/>
                </a:solidFill>
              </a:rPr>
              <a:t>(',') as (</a:t>
            </a:r>
            <a:r>
              <a:rPr lang="en-US" sz="2000" b="1" dirty="0" err="1">
                <a:solidFill>
                  <a:srgbClr val="FF0000"/>
                </a:solidFill>
              </a:rPr>
              <a:t>id:int,name:chararray,city:chararray</a:t>
            </a:r>
            <a:r>
              <a:rPr lang="en-US" sz="2000" b="1" dirty="0">
                <a:solidFill>
                  <a:srgbClr val="FF0000"/>
                </a:solidFill>
              </a:rPr>
              <a:t>); Dump student;</a:t>
            </a:r>
          </a:p>
          <a:p>
            <a:endParaRPr lang="en-US" sz="2000" b="1" dirty="0">
              <a:solidFill>
                <a:srgbClr val="FF0000"/>
              </a:solidFill>
            </a:endParaRPr>
          </a:p>
          <a:p>
            <a:r>
              <a:rPr lang="en-US" sz="2000" dirty="0"/>
              <a:t>Now, you can execute the script in the above file as shown below.</a:t>
            </a:r>
          </a:p>
          <a:p>
            <a:endParaRPr lang="en-US" sz="2000" dirty="0"/>
          </a:p>
          <a:p>
            <a:pPr algn="just"/>
            <a:r>
              <a:rPr lang="en-US" sz="2000" b="1" dirty="0"/>
              <a:t>Local mode: </a:t>
            </a:r>
            <a:r>
              <a:rPr lang="en-US" sz="2000" dirty="0"/>
              <a:t>$ </a:t>
            </a:r>
            <a:r>
              <a:rPr lang="en-US" sz="2000" dirty="0">
                <a:solidFill>
                  <a:srgbClr val="FF0000"/>
                </a:solidFill>
              </a:rPr>
              <a:t>pig -x local </a:t>
            </a:r>
            <a:r>
              <a:rPr lang="en-US" sz="2000" b="1" dirty="0">
                <a:solidFill>
                  <a:srgbClr val="FF0000"/>
                </a:solidFill>
              </a:rPr>
              <a:t>Sample_script.pig</a:t>
            </a:r>
            <a:endParaRPr lang="en-US" sz="2000" dirty="0">
              <a:solidFill>
                <a:srgbClr val="FF0000"/>
              </a:solidFill>
            </a:endParaRPr>
          </a:p>
          <a:p>
            <a:pPr algn="just"/>
            <a:endParaRPr lang="en-US" sz="2000" dirty="0"/>
          </a:p>
          <a:p>
            <a:pPr algn="just"/>
            <a:r>
              <a:rPr lang="en-US" sz="2000" b="1" dirty="0" err="1"/>
              <a:t>MapReduce</a:t>
            </a:r>
            <a:r>
              <a:rPr lang="en-US" sz="2000" b="1" dirty="0"/>
              <a:t> mode: </a:t>
            </a:r>
            <a:r>
              <a:rPr lang="en-US" sz="2000" dirty="0"/>
              <a:t>$ </a:t>
            </a:r>
            <a:r>
              <a:rPr lang="en-US" sz="2000" dirty="0">
                <a:solidFill>
                  <a:srgbClr val="FF0000"/>
                </a:solidFill>
              </a:rPr>
              <a:t>pig -x </a:t>
            </a:r>
            <a:r>
              <a:rPr lang="en-US" sz="2000" dirty="0" err="1">
                <a:solidFill>
                  <a:srgbClr val="FF0000"/>
                </a:solidFill>
              </a:rPr>
              <a:t>mapreduce</a:t>
            </a:r>
            <a:r>
              <a:rPr lang="en-US" sz="2000" dirty="0">
                <a:solidFill>
                  <a:srgbClr val="FF0000"/>
                </a:solidFill>
              </a:rPr>
              <a:t> </a:t>
            </a:r>
            <a:r>
              <a:rPr lang="en-US" sz="2000" b="1" dirty="0">
                <a:solidFill>
                  <a:srgbClr val="FF0000"/>
                </a:solidFill>
              </a:rPr>
              <a:t>Sample_script.pig</a:t>
            </a:r>
          </a:p>
          <a:p>
            <a:pPr marL="400050" indent="-400050" algn="just">
              <a:buFont typeface="+mj-lt"/>
              <a:buAutoNum type="romanLcPeriod" startAt="5"/>
            </a:pPr>
            <a:endParaRPr lang="en-US" b="1" u="sng" dirty="0"/>
          </a:p>
          <a:p>
            <a:pPr marL="400050" indent="-400050" algn="just">
              <a:buFont typeface="+mj-lt"/>
              <a:buAutoNum type="romanLcPeriod" startAt="5"/>
            </a:pPr>
            <a:endParaRPr lang="en-US" b="1" u="sng" dirty="0"/>
          </a:p>
          <a:p>
            <a:pPr marL="400050" indent="-400050" algn="just">
              <a:buFont typeface="+mj-lt"/>
              <a:buAutoNum type="romanLcPeriod" startAt="5"/>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3CCF0-67BA-455F-B35C-B6E6CD0F4525}"/>
              </a:ext>
            </a:extLst>
          </p:cNvPr>
          <p:cNvSpPr>
            <a:spLocks noGrp="1"/>
          </p:cNvSpPr>
          <p:nvPr>
            <p:ph type="title"/>
          </p:nvPr>
        </p:nvSpPr>
        <p:spPr/>
        <p:txBody>
          <a:bodyPr>
            <a:normAutofit fontScale="90000"/>
          </a:bodyPr>
          <a:lstStyle/>
          <a:p>
            <a:r>
              <a:rPr lang="en-US" dirty="0"/>
              <a:t>Resilient Distributed Datasets (RDDs)</a:t>
            </a:r>
            <a:endParaRPr lang="en-IN" dirty="0"/>
          </a:p>
        </p:txBody>
      </p:sp>
      <p:sp>
        <p:nvSpPr>
          <p:cNvPr id="3" name="Content Placeholder 2">
            <a:extLst>
              <a:ext uri="{FF2B5EF4-FFF2-40B4-BE49-F238E27FC236}">
                <a16:creationId xmlns:a16="http://schemas.microsoft.com/office/drawing/2014/main" xmlns="" id="{54555357-AA1F-4228-A4AA-3728283CD380}"/>
              </a:ext>
            </a:extLst>
          </p:cNvPr>
          <p:cNvSpPr>
            <a:spLocks noGrp="1"/>
          </p:cNvSpPr>
          <p:nvPr>
            <p:ph idx="1"/>
          </p:nvPr>
        </p:nvSpPr>
        <p:spPr/>
        <p:txBody>
          <a:bodyPr>
            <a:normAutofit/>
          </a:bodyPr>
          <a:lstStyle/>
          <a:p>
            <a:r>
              <a:rPr lang="en-US" dirty="0"/>
              <a:t>A distributed memory abstraction that lets programmers perform in memory computations on large clusters in a fault tolerant manner. </a:t>
            </a:r>
          </a:p>
          <a:p>
            <a:r>
              <a:rPr lang="en-US" dirty="0"/>
              <a:t>RDDs provide a restricted form of shared memory based on a coarse-grained transformations rather than fine-grained updates to shared space. </a:t>
            </a:r>
          </a:p>
          <a:p>
            <a:r>
              <a:rPr lang="en-IN" dirty="0"/>
              <a:t>RDDs are expressive enough to capture a wide class of computations</a:t>
            </a:r>
          </a:p>
        </p:txBody>
      </p:sp>
    </p:spTree>
    <p:extLst>
      <p:ext uri="{BB962C8B-B14F-4D97-AF65-F5344CB8AC3E}">
        <p14:creationId xmlns:p14="http://schemas.microsoft.com/office/powerpoint/2010/main" val="2005080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3099</Words>
  <Application>Microsoft Office PowerPoint</Application>
  <PresentationFormat>On-screen Show (4:3)</PresentationFormat>
  <Paragraphs>572</Paragraphs>
  <Slides>80</Slides>
  <Notes>2</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Clarity</vt:lpstr>
      <vt:lpstr>Apache spark  fast engine for large data</vt:lpstr>
      <vt:lpstr>History- Spark </vt:lpstr>
      <vt:lpstr>Need of Spark</vt:lpstr>
      <vt:lpstr>PowerPoint Presentation</vt:lpstr>
      <vt:lpstr>Apache Spark</vt:lpstr>
      <vt:lpstr>Spark Features</vt:lpstr>
      <vt:lpstr>Spark and Hadoop</vt:lpstr>
      <vt:lpstr>Apache Spark</vt:lpstr>
      <vt:lpstr>Resilient Distributed Datasets (RDDs)</vt:lpstr>
      <vt:lpstr>Resilient Distributed Datasets (RDDs)</vt:lpstr>
      <vt:lpstr>RDD vs Shared Memory</vt:lpstr>
      <vt:lpstr>Apache Spark</vt:lpstr>
      <vt:lpstr>Apache Spark</vt:lpstr>
      <vt:lpstr>Spark Smashing Earlier Record</vt:lpstr>
      <vt:lpstr>Apache Spark Ecosystem</vt:lpstr>
      <vt:lpstr>Apache Spark Ecosystem</vt:lpstr>
      <vt:lpstr>Spark: Word Count Code</vt:lpstr>
      <vt:lpstr>Example</vt:lpstr>
      <vt:lpstr>Apache Spark Essentials</vt:lpstr>
      <vt:lpstr>Apache Spark Essentials</vt:lpstr>
      <vt:lpstr>RDD Working</vt:lpstr>
      <vt:lpstr>RDD Working</vt:lpstr>
      <vt:lpstr>Transformations and Actions </vt:lpstr>
      <vt:lpstr>Spark vs Mapreduce</vt:lpstr>
      <vt:lpstr>Continue..</vt:lpstr>
      <vt:lpstr>What is Apache Spark ?</vt:lpstr>
      <vt:lpstr>Why Spark ?</vt:lpstr>
      <vt:lpstr>Iterative Operations on MapReduce</vt:lpstr>
      <vt:lpstr>Iterative Operations on Spark</vt:lpstr>
      <vt:lpstr>Interactive Operations on MapReduce</vt:lpstr>
      <vt:lpstr>Interactive Operations on Spark</vt:lpstr>
      <vt:lpstr>Spark vs Hadoop</vt:lpstr>
      <vt:lpstr>Spark + Hadoop</vt:lpstr>
      <vt:lpstr>Spark &amp; Hadoop</vt:lpstr>
      <vt:lpstr>Spark Features</vt:lpstr>
      <vt:lpstr>Spark Ecosystem</vt:lpstr>
      <vt:lpstr>Spark Architecture</vt:lpstr>
      <vt:lpstr>Spark Core</vt:lpstr>
      <vt:lpstr>Spark Streaming</vt:lpstr>
      <vt:lpstr>Spark Streaming</vt:lpstr>
      <vt:lpstr>For more Information</vt:lpstr>
      <vt:lpstr>RHADOOP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RHDFS</vt:lpstr>
      <vt:lpstr>Functionalities in rhdfs</vt:lpstr>
      <vt:lpstr>rhdfs</vt:lpstr>
      <vt:lpstr>rmr2</vt:lpstr>
      <vt:lpstr>Rmr Advantages</vt:lpstr>
      <vt:lpstr>Functionalities in rmr</vt:lpstr>
      <vt:lpstr>Hadoop Streamming</vt:lpstr>
      <vt:lpstr>Summary</vt:lpstr>
      <vt:lpstr>PIG LATIN</vt:lpstr>
      <vt:lpstr>Agenda</vt:lpstr>
      <vt:lpstr>What is Apache Pig?</vt:lpstr>
      <vt:lpstr>Overview</vt:lpstr>
      <vt:lpstr>Overview</vt:lpstr>
      <vt:lpstr>Where to use Pig?</vt:lpstr>
      <vt:lpstr>Apache Pig v/s MapReduce </vt:lpstr>
      <vt:lpstr>History</vt:lpstr>
      <vt:lpstr>Architecture</vt:lpstr>
      <vt:lpstr>Architectural Components</vt:lpstr>
      <vt:lpstr>Architectural Components</vt:lpstr>
      <vt:lpstr>Installation</vt:lpstr>
      <vt:lpstr>PowerPoint Presentation</vt:lpstr>
      <vt:lpstr>PowerPoint Presentation</vt:lpstr>
      <vt:lpstr>PowerPoint Presentation</vt:lpstr>
      <vt:lpstr>PowerPoint Presentation</vt:lpstr>
      <vt:lpstr>Execution </vt:lpstr>
      <vt:lpstr>Grunt Shell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fast engine for large data</dc:title>
  <dc:creator>Emmanuel Pilli</dc:creator>
  <cp:lastModifiedBy>DELL</cp:lastModifiedBy>
  <cp:revision>7</cp:revision>
  <dcterms:created xsi:type="dcterms:W3CDTF">2019-10-22T03:12:00Z</dcterms:created>
  <dcterms:modified xsi:type="dcterms:W3CDTF">2023-12-09T05:54:10Z</dcterms:modified>
</cp:coreProperties>
</file>