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5"/>
    <p:sldMasterId id="2147483678" r:id="rId6"/>
    <p:sldMasterId id="2147483679"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Lst>
  <p:sldSz cy="5143500" cx="9144000"/>
  <p:notesSz cx="6858000" cy="9144000"/>
  <p:embeddedFontLst>
    <p:embeddedFont>
      <p:font typeface="Roboto"/>
      <p:regular r:id="rId70"/>
      <p:bold r:id="rId71"/>
      <p:italic r:id="rId72"/>
      <p:boldItalic r:id="rId73"/>
    </p:embeddedFont>
    <p:embeddedFont>
      <p:font typeface="Constantia"/>
      <p:regular r:id="rId74"/>
      <p:bold r:id="rId75"/>
      <p:italic r:id="rId76"/>
      <p:boldItalic r:id="rId77"/>
    </p:embeddedFont>
    <p:embeddedFont>
      <p:font typeface="Montserrat"/>
      <p:regular r:id="rId78"/>
      <p:bold r:id="rId79"/>
      <p:italic r:id="rId80"/>
      <p:boldItalic r:id="rId81"/>
    </p:embeddedFont>
    <p:embeddedFont>
      <p:font typeface="Lato"/>
      <p:regular r:id="rId82"/>
      <p:bold r:id="rId83"/>
      <p:italic r:id="rId84"/>
      <p:boldItalic r:id="rId85"/>
    </p:embeddedFont>
    <p:embeddedFont>
      <p:font typeface="Cambria Math"/>
      <p:regular r:id="rId8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AF26A15-DE4E-4582-9CDE-DC7F09BBB2F5}">
  <a:tblStyle styleId="{5AF26A15-DE4E-4582-9CDE-DC7F09BBB2F5}"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84" Type="http://schemas.openxmlformats.org/officeDocument/2006/relationships/font" Target="fonts/Lato-italic.fntdata"/><Relationship Id="rId83" Type="http://schemas.openxmlformats.org/officeDocument/2006/relationships/font" Target="fonts/Lato-bold.fntdata"/><Relationship Id="rId42" Type="http://schemas.openxmlformats.org/officeDocument/2006/relationships/slide" Target="slides/slide34.xml"/><Relationship Id="rId86" Type="http://schemas.openxmlformats.org/officeDocument/2006/relationships/font" Target="fonts/CambriaMath-regular.fntdata"/><Relationship Id="rId41" Type="http://schemas.openxmlformats.org/officeDocument/2006/relationships/slide" Target="slides/slide33.xml"/><Relationship Id="rId85" Type="http://schemas.openxmlformats.org/officeDocument/2006/relationships/font" Target="fonts/Lato-boldItalic.fntdata"/><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80" Type="http://schemas.openxmlformats.org/officeDocument/2006/relationships/font" Target="fonts/Montserrat-italic.fntdata"/><Relationship Id="rId82" Type="http://schemas.openxmlformats.org/officeDocument/2006/relationships/font" Target="fonts/Lato-regular.fntdata"/><Relationship Id="rId81"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73" Type="http://schemas.openxmlformats.org/officeDocument/2006/relationships/font" Target="fonts/Roboto-boldItalic.fntdata"/><Relationship Id="rId72" Type="http://schemas.openxmlformats.org/officeDocument/2006/relationships/font" Target="fonts/Roboto-italic.fntdata"/><Relationship Id="rId31" Type="http://schemas.openxmlformats.org/officeDocument/2006/relationships/slide" Target="slides/slide23.xml"/><Relationship Id="rId75" Type="http://schemas.openxmlformats.org/officeDocument/2006/relationships/font" Target="fonts/Constantia-bold.fntdata"/><Relationship Id="rId30" Type="http://schemas.openxmlformats.org/officeDocument/2006/relationships/slide" Target="slides/slide22.xml"/><Relationship Id="rId74" Type="http://schemas.openxmlformats.org/officeDocument/2006/relationships/font" Target="fonts/Constantia-regular.fntdata"/><Relationship Id="rId33" Type="http://schemas.openxmlformats.org/officeDocument/2006/relationships/slide" Target="slides/slide25.xml"/><Relationship Id="rId77" Type="http://schemas.openxmlformats.org/officeDocument/2006/relationships/font" Target="fonts/Constantia-boldItalic.fntdata"/><Relationship Id="rId32" Type="http://schemas.openxmlformats.org/officeDocument/2006/relationships/slide" Target="slides/slide24.xml"/><Relationship Id="rId76" Type="http://schemas.openxmlformats.org/officeDocument/2006/relationships/font" Target="fonts/Constantia-italic.fntdata"/><Relationship Id="rId35" Type="http://schemas.openxmlformats.org/officeDocument/2006/relationships/slide" Target="slides/slide27.xml"/><Relationship Id="rId79" Type="http://schemas.openxmlformats.org/officeDocument/2006/relationships/font" Target="fonts/Montserrat-bold.fntdata"/><Relationship Id="rId34" Type="http://schemas.openxmlformats.org/officeDocument/2006/relationships/slide" Target="slides/slide26.xml"/><Relationship Id="rId78" Type="http://schemas.openxmlformats.org/officeDocument/2006/relationships/font" Target="fonts/Montserrat-regular.fntdata"/><Relationship Id="rId71" Type="http://schemas.openxmlformats.org/officeDocument/2006/relationships/font" Target="fonts/Roboto-bold.fntdata"/><Relationship Id="rId70" Type="http://schemas.openxmlformats.org/officeDocument/2006/relationships/font" Target="fonts/Roboto-regular.fntdata"/><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slide" Target="slides/slide58.xml"/><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68" Type="http://schemas.openxmlformats.org/officeDocument/2006/relationships/slide" Target="slides/slide60.xml"/><Relationship Id="rId23" Type="http://schemas.openxmlformats.org/officeDocument/2006/relationships/slide" Target="slides/slide15.xml"/><Relationship Id="rId67" Type="http://schemas.openxmlformats.org/officeDocument/2006/relationships/slide" Target="slides/slide59.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slide" Target="slides/slide61.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9d93409f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9d93409f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9d93409f59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9d93409f59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9d93409f5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9d93409f5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9d93409f59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9d93409f59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61f9939a38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g261f9939a38_0_363: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61f9939a38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g261f9939a38_0_401: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9d8b1dbb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g29d8b1dbb97_0_0: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9d8b1dbb9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g29d8b1dbb97_0_5: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9d8b1dbb9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g29d8b1dbb97_0_10: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9d8b1dbb9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g29d8b1dbb97_0_15: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9d99317d3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9d99317d3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9d8b1dbb9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g29d8b1dbb97_0_20: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61f9939a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g261f9939a38_0_0: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61f9939a3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g261f9939a38_0_7: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9d8b1dbb9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g29d8b1dbb97_0_32: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61ff90c152_2_7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g261ff90c152_2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61ff90c152_2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g261ff90c152_2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61ff90c152_2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g261ff90c152_2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61ff90c152_2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2" name="Google Shape;442;g261ff90c152_2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61ff90c152_2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g261ff90c152_2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61ff90c152_2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4" name="Google Shape;454;g261ff90c152_2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9d99317d3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9d99317d3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61ff90c152_2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0" name="Google Shape;460;g261ff90c152_2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61ff90c152_2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6" name="Google Shape;466;g261ff90c152_2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61f9939a38_0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g261f9939a38_0_1138: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61f9939a38_0_1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g261f9939a38_0_1143: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261f9939a38_0_1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g261f9939a38_0_1148: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61f9939a38_0_1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g261f9939a38_0_1156: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61f9939a38_0_1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g261f9939a38_0_1169: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261f9939a38_0_1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g261f9939a38_0_1174: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261f9939a38_0_1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g261f9939a38_0_1179: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61f9939a38_0_1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g261f9939a38_0_1185: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9d8b1dbb97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9d8b1dbb9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261f9939a38_0_1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g261f9939a38_0_1193: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261f9939a38_0_1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g261f9939a38_0_1200: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261f9939a38_0_1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g261f9939a38_0_1205: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261f9939a38_0_1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g261f9939a38_0_1213: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261f9939a38_0_1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g261f9939a38_0_1219: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261f9939a38_0_1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g261f9939a38_0_1263: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261f9939a38_0_1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g261f9939a38_0_1268: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261f9939a38_0_1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g261f9939a38_0_1275: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261f9939a38_0_1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g261f9939a38_0_1280: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261f9939a38_0_1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g261f9939a38_0_1286: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9d8b1dbb97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9d8b1dbb9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261f9939a38_0_1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g261f9939a38_0_1291: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261f9939a38_0_1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g261f9939a38_0_1296: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261f9939a38_0_1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g261f9939a38_0_1301: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261f9939a38_0_1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g261f9939a38_0_1306: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261f9939a38_0_1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g261f9939a38_0_1312: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261f9939a38_0_1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g261f9939a38_0_1317: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261f9939a38_0_1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g261f9939a38_0_1322: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261f9939a38_0_1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261f9939a38_0_1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261f9939a38_0_1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261f9939a38_0_1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261f9939a38_0_1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261f9939a38_0_1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9d8b1dbb9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9d8b1dbb9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261f9939a38_0_1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261f9939a38_0_1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261f9939a38_0_1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261f9939a38_0_1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9d8b1dbb9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9d8b1dbb9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9d8b1dbb97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9d8b1dbb97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61f9939a38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g261f9939a38_0_172: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0" name="Shape 130"/>
        <p:cNvGrpSpPr/>
        <p:nvPr/>
      </p:nvGrpSpPr>
      <p:grpSpPr>
        <a:xfrm>
          <a:off x="0" y="0"/>
          <a:ext cx="0" cy="0"/>
          <a:chOff x="0" y="0"/>
          <a:chExt cx="0" cy="0"/>
        </a:xfrm>
      </p:grpSpPr>
      <p:sp>
        <p:nvSpPr>
          <p:cNvPr id="131" name="Google Shape;131;p13"/>
          <p:cNvSpPr txBox="1"/>
          <p:nvPr>
            <p:ph type="title"/>
          </p:nvPr>
        </p:nvSpPr>
        <p:spPr>
          <a:xfrm>
            <a:off x="-12700" y="418433"/>
            <a:ext cx="8656200" cy="18732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2000">
                <a:solidFill>
                  <a:schemeClr val="lt1"/>
                </a:solidFill>
                <a:latin typeface="Constantia"/>
                <a:ea typeface="Constantia"/>
                <a:cs typeface="Constantia"/>
                <a:sym typeface="Constanti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13"/>
          <p:cNvSpPr txBox="1"/>
          <p:nvPr>
            <p:ph idx="1" type="body"/>
          </p:nvPr>
        </p:nvSpPr>
        <p:spPr>
          <a:xfrm>
            <a:off x="186334" y="1325080"/>
            <a:ext cx="8072700" cy="20778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300"/>
              <a:buNone/>
              <a:defRPr b="0" i="0" sz="1800">
                <a:solidFill>
                  <a:schemeClr val="lt1"/>
                </a:solidFill>
                <a:latin typeface="Constantia"/>
                <a:ea typeface="Constantia"/>
                <a:cs typeface="Constantia"/>
                <a:sym typeface="Constantia"/>
              </a:defRPr>
            </a:lvl1pPr>
            <a:lvl2pPr indent="-228600" lvl="1" marL="914400" rtl="0" algn="l">
              <a:spcBef>
                <a:spcPts val="1200"/>
              </a:spcBef>
              <a:spcAft>
                <a:spcPts val="0"/>
              </a:spcAft>
              <a:buSzPts val="1100"/>
              <a:buNone/>
              <a:defRPr/>
            </a:lvl2pPr>
            <a:lvl3pPr indent="-228600" lvl="2" marL="1371600" rtl="0" algn="l">
              <a:spcBef>
                <a:spcPts val="1200"/>
              </a:spcBef>
              <a:spcAft>
                <a:spcPts val="0"/>
              </a:spcAft>
              <a:buSzPts val="1100"/>
              <a:buNone/>
              <a:defRPr/>
            </a:lvl3pPr>
            <a:lvl4pPr indent="-228600" lvl="3" marL="1828800" rtl="0" algn="l">
              <a:spcBef>
                <a:spcPts val="1200"/>
              </a:spcBef>
              <a:spcAft>
                <a:spcPts val="0"/>
              </a:spcAft>
              <a:buSzPts val="1100"/>
              <a:buNone/>
              <a:defRPr/>
            </a:lvl4pPr>
            <a:lvl5pPr indent="-228600" lvl="4" marL="2286000" rtl="0" algn="l">
              <a:spcBef>
                <a:spcPts val="1200"/>
              </a:spcBef>
              <a:spcAft>
                <a:spcPts val="0"/>
              </a:spcAft>
              <a:buSzPts val="1100"/>
              <a:buNone/>
              <a:defRPr/>
            </a:lvl5pPr>
            <a:lvl6pPr indent="-228600" lvl="5" marL="2743200" rtl="0" algn="l">
              <a:spcBef>
                <a:spcPts val="1200"/>
              </a:spcBef>
              <a:spcAft>
                <a:spcPts val="0"/>
              </a:spcAft>
              <a:buSzPts val="1100"/>
              <a:buNone/>
              <a:defRPr/>
            </a:lvl6pPr>
            <a:lvl7pPr indent="-228600" lvl="6" marL="3200400" rtl="0" algn="l">
              <a:spcBef>
                <a:spcPts val="1200"/>
              </a:spcBef>
              <a:spcAft>
                <a:spcPts val="0"/>
              </a:spcAft>
              <a:buSzPts val="1100"/>
              <a:buNone/>
              <a:defRPr/>
            </a:lvl7pPr>
            <a:lvl8pPr indent="-228600" lvl="7" marL="3657600" rtl="0" algn="l">
              <a:spcBef>
                <a:spcPts val="1200"/>
              </a:spcBef>
              <a:spcAft>
                <a:spcPts val="0"/>
              </a:spcAft>
              <a:buSzPts val="1100"/>
              <a:buNone/>
              <a:defRPr/>
            </a:lvl8pPr>
            <a:lvl9pPr indent="-228600" lvl="8" marL="4114800" rtl="0" algn="l">
              <a:spcBef>
                <a:spcPts val="1200"/>
              </a:spcBef>
              <a:spcAft>
                <a:spcPts val="1200"/>
              </a:spcAft>
              <a:buSzPts val="1100"/>
              <a:buNone/>
              <a:defRPr/>
            </a:lvl9pPr>
          </a:lstStyle>
          <a:p/>
        </p:txBody>
      </p:sp>
      <p:sp>
        <p:nvSpPr>
          <p:cNvPr id="133" name="Google Shape;133;p1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4" name="Google Shape;134;p1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5" name="Google Shape;135;p13"/>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lt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136" name="Shape 136"/>
        <p:cNvGrpSpPr/>
        <p:nvPr/>
      </p:nvGrpSpPr>
      <p:grpSpPr>
        <a:xfrm>
          <a:off x="0" y="0"/>
          <a:ext cx="0" cy="0"/>
          <a:chOff x="0" y="0"/>
          <a:chExt cx="0" cy="0"/>
        </a:xfrm>
      </p:grpSpPr>
      <p:sp>
        <p:nvSpPr>
          <p:cNvPr id="137" name="Google Shape;137;p14"/>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8" name="Google Shape;138;p14"/>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9" name="Google Shape;139;p14"/>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lt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46" name="Shape 146"/>
        <p:cNvGrpSpPr/>
        <p:nvPr/>
      </p:nvGrpSpPr>
      <p:grpSpPr>
        <a:xfrm>
          <a:off x="0" y="0"/>
          <a:ext cx="0" cy="0"/>
          <a:chOff x="0" y="0"/>
          <a:chExt cx="0" cy="0"/>
        </a:xfrm>
      </p:grpSpPr>
      <p:sp>
        <p:nvSpPr>
          <p:cNvPr id="147" name="Google Shape;147;p16"/>
          <p:cNvSpPr txBox="1"/>
          <p:nvPr>
            <p:ph type="title"/>
          </p:nvPr>
        </p:nvSpPr>
        <p:spPr>
          <a:xfrm>
            <a:off x="3601084" y="351282"/>
            <a:ext cx="1941900" cy="520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0" i="0" sz="4350">
                <a:solidFill>
                  <a:schemeClr val="dk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8" name="Google Shape;148;p16"/>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9" name="Google Shape;149;p16"/>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0" name="Google Shape;150;p16"/>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51" name="Shape 151"/>
        <p:cNvGrpSpPr/>
        <p:nvPr/>
      </p:nvGrpSpPr>
      <p:grpSpPr>
        <a:xfrm>
          <a:off x="0" y="0"/>
          <a:ext cx="0" cy="0"/>
          <a:chOff x="0" y="0"/>
          <a:chExt cx="0" cy="0"/>
        </a:xfrm>
      </p:grpSpPr>
      <p:sp>
        <p:nvSpPr>
          <p:cNvPr id="152" name="Google Shape;152;p17"/>
          <p:cNvSpPr txBox="1"/>
          <p:nvPr>
            <p:ph type="title"/>
          </p:nvPr>
        </p:nvSpPr>
        <p:spPr>
          <a:xfrm>
            <a:off x="3601084" y="351282"/>
            <a:ext cx="1941900" cy="520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0" i="0" sz="4350">
                <a:solidFill>
                  <a:schemeClr val="dk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3" name="Google Shape;153;p17"/>
          <p:cNvSpPr txBox="1"/>
          <p:nvPr>
            <p:ph idx="1" type="body"/>
          </p:nvPr>
        </p:nvSpPr>
        <p:spPr>
          <a:xfrm>
            <a:off x="510857" y="1208912"/>
            <a:ext cx="8148900" cy="26913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b="0" i="0" sz="3150">
                <a:solidFill>
                  <a:schemeClr val="dk1"/>
                </a:solidFill>
                <a:latin typeface="Calibri"/>
                <a:ea typeface="Calibri"/>
                <a:cs typeface="Calibri"/>
                <a:sym typeface="Calibri"/>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54" name="Google Shape;154;p17"/>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5" name="Google Shape;155;p17"/>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6" name="Google Shape;156;p17"/>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7" name="Shape 157"/>
        <p:cNvGrpSpPr/>
        <p:nvPr/>
      </p:nvGrpSpPr>
      <p:grpSpPr>
        <a:xfrm>
          <a:off x="0" y="0"/>
          <a:ext cx="0" cy="0"/>
          <a:chOff x="0" y="0"/>
          <a:chExt cx="0" cy="0"/>
        </a:xfrm>
      </p:grpSpPr>
      <p:sp>
        <p:nvSpPr>
          <p:cNvPr id="158" name="Google Shape;158;p18"/>
          <p:cNvSpPr txBox="1"/>
          <p:nvPr>
            <p:ph type="ctrTitle"/>
          </p:nvPr>
        </p:nvSpPr>
        <p:spPr>
          <a:xfrm>
            <a:off x="685800" y="1594485"/>
            <a:ext cx="7772400" cy="10803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9" name="Google Shape;159;p18"/>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0" name="Google Shape;160;p18"/>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1" name="Google Shape;161;p18"/>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2" name="Google Shape;162;p18"/>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63" name="Shape 163"/>
        <p:cNvGrpSpPr/>
        <p:nvPr/>
      </p:nvGrpSpPr>
      <p:grpSpPr>
        <a:xfrm>
          <a:off x="0" y="0"/>
          <a:ext cx="0" cy="0"/>
          <a:chOff x="0" y="0"/>
          <a:chExt cx="0" cy="0"/>
        </a:xfrm>
      </p:grpSpPr>
      <p:sp>
        <p:nvSpPr>
          <p:cNvPr id="164" name="Google Shape;164;p19"/>
          <p:cNvSpPr txBox="1"/>
          <p:nvPr>
            <p:ph type="title"/>
          </p:nvPr>
        </p:nvSpPr>
        <p:spPr>
          <a:xfrm>
            <a:off x="3601084" y="351282"/>
            <a:ext cx="1941900" cy="520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0" i="0" sz="4350">
                <a:solidFill>
                  <a:schemeClr val="dk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5" name="Google Shape;165;p19"/>
          <p:cNvSpPr txBox="1"/>
          <p:nvPr>
            <p:ph idx="1" type="body"/>
          </p:nvPr>
        </p:nvSpPr>
        <p:spPr>
          <a:xfrm>
            <a:off x="457200" y="1183005"/>
            <a:ext cx="3977700" cy="33948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66" name="Google Shape;166;p19"/>
          <p:cNvSpPr txBox="1"/>
          <p:nvPr>
            <p:ph idx="2" type="body"/>
          </p:nvPr>
        </p:nvSpPr>
        <p:spPr>
          <a:xfrm>
            <a:off x="4709160" y="1183005"/>
            <a:ext cx="3977700" cy="33948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67" name="Google Shape;167;p19"/>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8" name="Google Shape;168;p19"/>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9" name="Google Shape;169;p19"/>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70" name="Shape 170"/>
        <p:cNvGrpSpPr/>
        <p:nvPr/>
      </p:nvGrpSpPr>
      <p:grpSpPr>
        <a:xfrm>
          <a:off x="0" y="0"/>
          <a:ext cx="0" cy="0"/>
          <a:chOff x="0" y="0"/>
          <a:chExt cx="0" cy="0"/>
        </a:xfrm>
      </p:grpSpPr>
      <p:sp>
        <p:nvSpPr>
          <p:cNvPr id="171" name="Google Shape;171;p20"/>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2" name="Google Shape;172;p20"/>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3" name="Google Shape;173;p20"/>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78" name="Shape 178"/>
        <p:cNvGrpSpPr/>
        <p:nvPr/>
      </p:nvGrpSpPr>
      <p:grpSpPr>
        <a:xfrm>
          <a:off x="0" y="0"/>
          <a:ext cx="0" cy="0"/>
          <a:chOff x="0" y="0"/>
          <a:chExt cx="0" cy="0"/>
        </a:xfrm>
      </p:grpSpPr>
      <p:grpSp>
        <p:nvGrpSpPr>
          <p:cNvPr id="179" name="Google Shape;179;p22"/>
          <p:cNvGrpSpPr/>
          <p:nvPr/>
        </p:nvGrpSpPr>
        <p:grpSpPr>
          <a:xfrm>
            <a:off x="6098378" y="5"/>
            <a:ext cx="3045625" cy="2030570"/>
            <a:chOff x="6098378" y="5"/>
            <a:chExt cx="3045625" cy="2030570"/>
          </a:xfrm>
        </p:grpSpPr>
        <p:sp>
          <p:nvSpPr>
            <p:cNvPr id="180" name="Google Shape;180;p2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5" name="Google Shape;185;p22"/>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186" name="Google Shape;186;p22"/>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87" name="Google Shape;187;p2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8" name="Shape 188"/>
        <p:cNvGrpSpPr/>
        <p:nvPr/>
      </p:nvGrpSpPr>
      <p:grpSpPr>
        <a:xfrm>
          <a:off x="0" y="0"/>
          <a:ext cx="0" cy="0"/>
          <a:chOff x="0" y="0"/>
          <a:chExt cx="0" cy="0"/>
        </a:xfrm>
      </p:grpSpPr>
      <p:grpSp>
        <p:nvGrpSpPr>
          <p:cNvPr id="189" name="Google Shape;189;p23"/>
          <p:cNvGrpSpPr/>
          <p:nvPr/>
        </p:nvGrpSpPr>
        <p:grpSpPr>
          <a:xfrm>
            <a:off x="6098378" y="5"/>
            <a:ext cx="3045625" cy="2030570"/>
            <a:chOff x="6098378" y="5"/>
            <a:chExt cx="3045625" cy="2030570"/>
          </a:xfrm>
        </p:grpSpPr>
        <p:sp>
          <p:nvSpPr>
            <p:cNvPr id="190" name="Google Shape;190;p2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5" name="Google Shape;195;p23"/>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196" name="Google Shape;196;p2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7" name="Shape 197"/>
        <p:cNvGrpSpPr/>
        <p:nvPr/>
      </p:nvGrpSpPr>
      <p:grpSpPr>
        <a:xfrm>
          <a:off x="0" y="0"/>
          <a:ext cx="0" cy="0"/>
          <a:chOff x="0" y="0"/>
          <a:chExt cx="0" cy="0"/>
        </a:xfrm>
      </p:grpSpPr>
      <p:grpSp>
        <p:nvGrpSpPr>
          <p:cNvPr id="198" name="Google Shape;198;p24"/>
          <p:cNvGrpSpPr/>
          <p:nvPr/>
        </p:nvGrpSpPr>
        <p:grpSpPr>
          <a:xfrm>
            <a:off x="0" y="3903669"/>
            <a:ext cx="9144000" cy="1239925"/>
            <a:chOff x="0" y="3903669"/>
            <a:chExt cx="9144000" cy="1239925"/>
          </a:xfrm>
        </p:grpSpPr>
        <p:sp>
          <p:nvSpPr>
            <p:cNvPr id="199" name="Google Shape;199;p2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4" name="Google Shape;204;p2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05" name="Google Shape;205;p24"/>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06" name="Google Shape;206;p2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7" name="Shape 207"/>
        <p:cNvGrpSpPr/>
        <p:nvPr/>
      </p:nvGrpSpPr>
      <p:grpSpPr>
        <a:xfrm>
          <a:off x="0" y="0"/>
          <a:ext cx="0" cy="0"/>
          <a:chOff x="0" y="0"/>
          <a:chExt cx="0" cy="0"/>
        </a:xfrm>
      </p:grpSpPr>
      <p:sp>
        <p:nvSpPr>
          <p:cNvPr id="208" name="Google Shape;208;p2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09" name="Google Shape;209;p25"/>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10" name="Google Shape;210;p25"/>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11" name="Google Shape;211;p2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2" name="Shape 212"/>
        <p:cNvGrpSpPr/>
        <p:nvPr/>
      </p:nvGrpSpPr>
      <p:grpSpPr>
        <a:xfrm>
          <a:off x="0" y="0"/>
          <a:ext cx="0" cy="0"/>
          <a:chOff x="0" y="0"/>
          <a:chExt cx="0" cy="0"/>
        </a:xfrm>
      </p:grpSpPr>
      <p:sp>
        <p:nvSpPr>
          <p:cNvPr id="213" name="Google Shape;213;p2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14" name="Google Shape;214;p2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15" name="Shape 215"/>
        <p:cNvGrpSpPr/>
        <p:nvPr/>
      </p:nvGrpSpPr>
      <p:grpSpPr>
        <a:xfrm>
          <a:off x="0" y="0"/>
          <a:ext cx="0" cy="0"/>
          <a:chOff x="0" y="0"/>
          <a:chExt cx="0" cy="0"/>
        </a:xfrm>
      </p:grpSpPr>
      <p:sp>
        <p:nvSpPr>
          <p:cNvPr id="216" name="Google Shape;216;p2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17" name="Google Shape;217;p27"/>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18" name="Google Shape;218;p2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219" name="Shape 219"/>
        <p:cNvGrpSpPr/>
        <p:nvPr/>
      </p:nvGrpSpPr>
      <p:grpSpPr>
        <a:xfrm>
          <a:off x="0" y="0"/>
          <a:ext cx="0" cy="0"/>
          <a:chOff x="0" y="0"/>
          <a:chExt cx="0" cy="0"/>
        </a:xfrm>
      </p:grpSpPr>
      <p:grpSp>
        <p:nvGrpSpPr>
          <p:cNvPr id="220" name="Google Shape;220;p28"/>
          <p:cNvGrpSpPr/>
          <p:nvPr/>
        </p:nvGrpSpPr>
        <p:grpSpPr>
          <a:xfrm>
            <a:off x="6098378" y="5"/>
            <a:ext cx="3045625" cy="2030570"/>
            <a:chOff x="6098378" y="5"/>
            <a:chExt cx="3045625" cy="2030570"/>
          </a:xfrm>
        </p:grpSpPr>
        <p:sp>
          <p:nvSpPr>
            <p:cNvPr id="221" name="Google Shape;221;p2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6" name="Google Shape;226;p28"/>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227" name="Google Shape;227;p2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28" name="Shape 228"/>
        <p:cNvGrpSpPr/>
        <p:nvPr/>
      </p:nvGrpSpPr>
      <p:grpSpPr>
        <a:xfrm>
          <a:off x="0" y="0"/>
          <a:ext cx="0" cy="0"/>
          <a:chOff x="0" y="0"/>
          <a:chExt cx="0" cy="0"/>
        </a:xfrm>
      </p:grpSpPr>
      <p:sp>
        <p:nvSpPr>
          <p:cNvPr id="229" name="Google Shape;229;p2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0" name="Google Shape;230;p2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231" name="Google Shape;231;p29"/>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32" name="Google Shape;232;p29"/>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33" name="Google Shape;233;p2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234" name="Google Shape;234;p2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35" name="Shape 235"/>
        <p:cNvGrpSpPr/>
        <p:nvPr/>
      </p:nvGrpSpPr>
      <p:grpSpPr>
        <a:xfrm>
          <a:off x="0" y="0"/>
          <a:ext cx="0" cy="0"/>
          <a:chOff x="0" y="0"/>
          <a:chExt cx="0" cy="0"/>
        </a:xfrm>
      </p:grpSpPr>
      <p:sp>
        <p:nvSpPr>
          <p:cNvPr id="236" name="Google Shape;236;p30"/>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237" name="Google Shape;237;p3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238" name="Shape 238"/>
        <p:cNvGrpSpPr/>
        <p:nvPr/>
      </p:nvGrpSpPr>
      <p:grpSpPr>
        <a:xfrm>
          <a:off x="0" y="0"/>
          <a:ext cx="0" cy="0"/>
          <a:chOff x="0" y="0"/>
          <a:chExt cx="0" cy="0"/>
        </a:xfrm>
      </p:grpSpPr>
      <p:grpSp>
        <p:nvGrpSpPr>
          <p:cNvPr id="239" name="Google Shape;239;p31"/>
          <p:cNvGrpSpPr/>
          <p:nvPr/>
        </p:nvGrpSpPr>
        <p:grpSpPr>
          <a:xfrm>
            <a:off x="6098378" y="5"/>
            <a:ext cx="3045625" cy="2030570"/>
            <a:chOff x="6098378" y="5"/>
            <a:chExt cx="3045625" cy="2030570"/>
          </a:xfrm>
        </p:grpSpPr>
        <p:sp>
          <p:nvSpPr>
            <p:cNvPr id="240" name="Google Shape;240;p3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3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3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3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3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5" name="Google Shape;245;p31"/>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246" name="Google Shape;246;p31"/>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0"/>
              </a:spcBef>
              <a:spcAft>
                <a:spcPts val="0"/>
              </a:spcAft>
              <a:buClr>
                <a:schemeClr val="lt1"/>
              </a:buClr>
              <a:buSzPts val="1400"/>
              <a:buChar char="○"/>
              <a:defRPr>
                <a:solidFill>
                  <a:schemeClr val="lt1"/>
                </a:solidFill>
              </a:defRPr>
            </a:lvl2pPr>
            <a:lvl3pPr indent="-317500" lvl="2" marL="1371600" algn="ctr">
              <a:lnSpc>
                <a:spcPct val="115000"/>
              </a:lnSpc>
              <a:spcBef>
                <a:spcPts val="0"/>
              </a:spcBef>
              <a:spcAft>
                <a:spcPts val="0"/>
              </a:spcAft>
              <a:buClr>
                <a:schemeClr val="lt1"/>
              </a:buClr>
              <a:buSzPts val="1400"/>
              <a:buChar char="■"/>
              <a:defRPr>
                <a:solidFill>
                  <a:schemeClr val="lt1"/>
                </a:solidFill>
              </a:defRPr>
            </a:lvl3pPr>
            <a:lvl4pPr indent="-317500" lvl="3" marL="1828800" algn="ctr">
              <a:lnSpc>
                <a:spcPct val="115000"/>
              </a:lnSpc>
              <a:spcBef>
                <a:spcPts val="0"/>
              </a:spcBef>
              <a:spcAft>
                <a:spcPts val="0"/>
              </a:spcAft>
              <a:buClr>
                <a:schemeClr val="lt1"/>
              </a:buClr>
              <a:buSzPts val="1400"/>
              <a:buChar char="●"/>
              <a:defRPr>
                <a:solidFill>
                  <a:schemeClr val="lt1"/>
                </a:solidFill>
              </a:defRPr>
            </a:lvl4pPr>
            <a:lvl5pPr indent="-317500" lvl="4" marL="2286000" algn="ctr">
              <a:lnSpc>
                <a:spcPct val="115000"/>
              </a:lnSpc>
              <a:spcBef>
                <a:spcPts val="0"/>
              </a:spcBef>
              <a:spcAft>
                <a:spcPts val="0"/>
              </a:spcAft>
              <a:buClr>
                <a:schemeClr val="lt1"/>
              </a:buClr>
              <a:buSzPts val="1400"/>
              <a:buChar char="○"/>
              <a:defRPr>
                <a:solidFill>
                  <a:schemeClr val="lt1"/>
                </a:solidFill>
              </a:defRPr>
            </a:lvl5pPr>
            <a:lvl6pPr indent="-317500" lvl="5" marL="2743200" algn="ctr">
              <a:lnSpc>
                <a:spcPct val="115000"/>
              </a:lnSpc>
              <a:spcBef>
                <a:spcPts val="0"/>
              </a:spcBef>
              <a:spcAft>
                <a:spcPts val="0"/>
              </a:spcAft>
              <a:buClr>
                <a:schemeClr val="lt1"/>
              </a:buClr>
              <a:buSzPts val="1400"/>
              <a:buChar char="■"/>
              <a:defRPr>
                <a:solidFill>
                  <a:schemeClr val="lt1"/>
                </a:solidFill>
              </a:defRPr>
            </a:lvl6pPr>
            <a:lvl7pPr indent="-317500" lvl="6" marL="3200400" algn="ctr">
              <a:lnSpc>
                <a:spcPct val="115000"/>
              </a:lnSpc>
              <a:spcBef>
                <a:spcPts val="0"/>
              </a:spcBef>
              <a:spcAft>
                <a:spcPts val="0"/>
              </a:spcAft>
              <a:buClr>
                <a:schemeClr val="lt1"/>
              </a:buClr>
              <a:buSzPts val="1400"/>
              <a:buChar char="●"/>
              <a:defRPr>
                <a:solidFill>
                  <a:schemeClr val="lt1"/>
                </a:solidFill>
              </a:defRPr>
            </a:lvl7pPr>
            <a:lvl8pPr indent="-317500" lvl="7" marL="3657600" algn="ctr">
              <a:lnSpc>
                <a:spcPct val="115000"/>
              </a:lnSpc>
              <a:spcBef>
                <a:spcPts val="0"/>
              </a:spcBef>
              <a:spcAft>
                <a:spcPts val="0"/>
              </a:spcAft>
              <a:buClr>
                <a:schemeClr val="lt1"/>
              </a:buClr>
              <a:buSzPts val="1400"/>
              <a:buChar char="○"/>
              <a:defRPr>
                <a:solidFill>
                  <a:schemeClr val="lt1"/>
                </a:solidFill>
              </a:defRPr>
            </a:lvl8pPr>
            <a:lvl9pPr indent="-317500" lvl="8" marL="4114800" algn="ctr">
              <a:lnSpc>
                <a:spcPct val="115000"/>
              </a:lnSpc>
              <a:spcBef>
                <a:spcPts val="0"/>
              </a:spcBef>
              <a:spcAft>
                <a:spcPts val="0"/>
              </a:spcAft>
              <a:buClr>
                <a:schemeClr val="lt1"/>
              </a:buClr>
              <a:buSzPts val="1400"/>
              <a:buChar char="■"/>
              <a:defRPr>
                <a:solidFill>
                  <a:schemeClr val="lt1"/>
                </a:solidFill>
              </a:defRPr>
            </a:lvl9pPr>
          </a:lstStyle>
          <a:p/>
        </p:txBody>
      </p:sp>
      <p:sp>
        <p:nvSpPr>
          <p:cNvPr id="247" name="Google Shape;247;p3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8" name="Shape 248"/>
        <p:cNvGrpSpPr/>
        <p:nvPr/>
      </p:nvGrpSpPr>
      <p:grpSpPr>
        <a:xfrm>
          <a:off x="0" y="0"/>
          <a:ext cx="0" cy="0"/>
          <a:chOff x="0" y="0"/>
          <a:chExt cx="0" cy="0"/>
        </a:xfrm>
      </p:grpSpPr>
      <p:sp>
        <p:nvSpPr>
          <p:cNvPr id="249" name="Google Shape;249;p3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9.xml"/><Relationship Id="rId10" Type="http://schemas.openxmlformats.org/officeDocument/2006/relationships/slideLayout" Target="../slideLayouts/slideLayout28.xml"/><Relationship Id="rId12" Type="http://schemas.openxmlformats.org/officeDocument/2006/relationships/theme" Target="../theme/theme1.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 name="Shape 140"/>
        <p:cNvGrpSpPr/>
        <p:nvPr/>
      </p:nvGrpSpPr>
      <p:grpSpPr>
        <a:xfrm>
          <a:off x="0" y="0"/>
          <a:ext cx="0" cy="0"/>
          <a:chOff x="0" y="0"/>
          <a:chExt cx="0" cy="0"/>
        </a:xfrm>
      </p:grpSpPr>
      <p:sp>
        <p:nvSpPr>
          <p:cNvPr id="141" name="Google Shape;141;p15"/>
          <p:cNvSpPr txBox="1"/>
          <p:nvPr>
            <p:ph type="title"/>
          </p:nvPr>
        </p:nvSpPr>
        <p:spPr>
          <a:xfrm>
            <a:off x="3601084" y="351282"/>
            <a:ext cx="1941900" cy="5205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435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42" name="Google Shape;142;p15"/>
          <p:cNvSpPr txBox="1"/>
          <p:nvPr>
            <p:ph idx="1" type="body"/>
          </p:nvPr>
        </p:nvSpPr>
        <p:spPr>
          <a:xfrm>
            <a:off x="510857" y="1208912"/>
            <a:ext cx="8148900" cy="26913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315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43" name="Google Shape;143;p15"/>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44" name="Google Shape;144;p15"/>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45" name="Google Shape;145;p15"/>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defRPr>
            </a:lvl1pPr>
            <a:lvl2pPr indent="0" lvl="1" marL="0" marR="0" rtl="0" algn="r">
              <a:spcBef>
                <a:spcPts val="0"/>
              </a:spcBef>
              <a:buNone/>
              <a:defRPr b="0" i="0" sz="1800" u="none" cap="none" strike="noStrike">
                <a:solidFill>
                  <a:srgbClr val="888888"/>
                </a:solidFill>
              </a:defRPr>
            </a:lvl2pPr>
            <a:lvl3pPr indent="0" lvl="2" marL="0" marR="0" rtl="0" algn="r">
              <a:spcBef>
                <a:spcPts val="0"/>
              </a:spcBef>
              <a:buNone/>
              <a:defRPr b="0" i="0" sz="1800" u="none" cap="none" strike="noStrike">
                <a:solidFill>
                  <a:srgbClr val="888888"/>
                </a:solidFill>
              </a:defRPr>
            </a:lvl3pPr>
            <a:lvl4pPr indent="0" lvl="3" marL="0" marR="0" rtl="0" algn="r">
              <a:spcBef>
                <a:spcPts val="0"/>
              </a:spcBef>
              <a:buNone/>
              <a:defRPr b="0" i="0" sz="1800" u="none" cap="none" strike="noStrike">
                <a:solidFill>
                  <a:srgbClr val="888888"/>
                </a:solidFill>
              </a:defRPr>
            </a:lvl4pPr>
            <a:lvl5pPr indent="0" lvl="4" marL="0" marR="0" rtl="0" algn="r">
              <a:spcBef>
                <a:spcPts val="0"/>
              </a:spcBef>
              <a:buNone/>
              <a:defRPr b="0" i="0" sz="1800" u="none" cap="none" strike="noStrike">
                <a:solidFill>
                  <a:srgbClr val="888888"/>
                </a:solidFill>
              </a:defRPr>
            </a:lvl5pPr>
            <a:lvl6pPr indent="0" lvl="5" marL="0" marR="0" rtl="0" algn="r">
              <a:spcBef>
                <a:spcPts val="0"/>
              </a:spcBef>
              <a:buNone/>
              <a:defRPr b="0" i="0" sz="1800" u="none" cap="none" strike="noStrike">
                <a:solidFill>
                  <a:srgbClr val="888888"/>
                </a:solidFill>
              </a:defRPr>
            </a:lvl6pPr>
            <a:lvl7pPr indent="0" lvl="6" marL="0" marR="0" rtl="0" algn="r">
              <a:spcBef>
                <a:spcPts val="0"/>
              </a:spcBef>
              <a:buNone/>
              <a:defRPr b="0" i="0" sz="1800" u="none" cap="none" strike="noStrike">
                <a:solidFill>
                  <a:srgbClr val="888888"/>
                </a:solidFill>
              </a:defRPr>
            </a:lvl7pPr>
            <a:lvl8pPr indent="0" lvl="7" marL="0" marR="0" rtl="0" algn="r">
              <a:spcBef>
                <a:spcPts val="0"/>
              </a:spcBef>
              <a:buNone/>
              <a:defRPr b="0" i="0" sz="1800" u="none" cap="none" strike="noStrike">
                <a:solidFill>
                  <a:srgbClr val="888888"/>
                </a:solidFill>
              </a:defRPr>
            </a:lvl8pPr>
            <a:lvl9pPr indent="0" lvl="8" marL="0" marR="0" rtl="0" algn="r">
              <a:spcBef>
                <a:spcPts val="0"/>
              </a:spcBef>
              <a:buNone/>
              <a:defRPr b="0" i="0" sz="1800" u="none" cap="none" strike="noStrike">
                <a:solidFill>
                  <a:srgbClr val="888888"/>
                </a:solidFill>
              </a:defRPr>
            </a:lvl9pPr>
          </a:lstStyle>
          <a:p>
            <a:pPr indent="0" lvl="0" marL="0" rtl="0" algn="r">
              <a:spcBef>
                <a:spcPts val="0"/>
              </a:spcBef>
              <a:spcAft>
                <a:spcPts val="0"/>
              </a:spcAft>
              <a:buNone/>
            </a:pPr>
            <a:fld id="{00000000-1234-1234-1234-123412341234}" type="slidenum">
              <a:rPr lang="en"/>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174" name="Shape 174"/>
        <p:cNvGrpSpPr/>
        <p:nvPr/>
      </p:nvGrpSpPr>
      <p:grpSpPr>
        <a:xfrm>
          <a:off x="0" y="0"/>
          <a:ext cx="0" cy="0"/>
          <a:chOff x="0" y="0"/>
          <a:chExt cx="0" cy="0"/>
        </a:xfrm>
      </p:grpSpPr>
      <p:sp>
        <p:nvSpPr>
          <p:cNvPr id="175" name="Google Shape;175;p2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176" name="Google Shape;176;p2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177" name="Google Shape;177;p2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png"/><Relationship Id="rId9"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3.png"/><Relationship Id="rId7" Type="http://schemas.openxmlformats.org/officeDocument/2006/relationships/image" Target="../media/image19.png"/><Relationship Id="rId8"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 Id="rId3" Type="http://schemas.openxmlformats.org/officeDocument/2006/relationships/image" Target="../media/image17.jpg"/><Relationship Id="rId4" Type="http://schemas.openxmlformats.org/officeDocument/2006/relationships/image" Target="../media/image16.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8.xml"/><Relationship Id="rId3" Type="http://schemas.openxmlformats.org/officeDocument/2006/relationships/image" Target="../media/image1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0.xml"/><Relationship Id="rId3" Type="http://schemas.openxmlformats.org/officeDocument/2006/relationships/image" Target="../media/image14.jpg"/><Relationship Id="rId4" Type="http://schemas.openxmlformats.org/officeDocument/2006/relationships/image" Target="../media/image8.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3.xml"/><Relationship Id="rId3" Type="http://schemas.openxmlformats.org/officeDocument/2006/relationships/image" Target="../media/image1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6.xml"/><Relationship Id="rId3" Type="http://schemas.openxmlformats.org/officeDocument/2006/relationships/image" Target="../media/image1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 Id="rId3" Type="http://schemas.openxmlformats.org/officeDocument/2006/relationships/image" Target="../media/image1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3"/>
          <p:cNvSpPr txBox="1"/>
          <p:nvPr>
            <p:ph type="ctrTitle"/>
          </p:nvPr>
        </p:nvSpPr>
        <p:spPr>
          <a:xfrm>
            <a:off x="3537150" y="1578400"/>
            <a:ext cx="5017500" cy="149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Abstract Algebra and Cryptography</a:t>
            </a:r>
            <a:endParaRPr/>
          </a:p>
        </p:txBody>
      </p:sp>
      <p:sp>
        <p:nvSpPr>
          <p:cNvPr id="255" name="Google Shape;255;p3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a:t>By: Group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2"/>
          <p:cNvSpPr txBox="1"/>
          <p:nvPr>
            <p:ph type="title"/>
          </p:nvPr>
        </p:nvSpPr>
        <p:spPr>
          <a:xfrm>
            <a:off x="1297500" y="1806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t>Groups</a:t>
            </a:r>
            <a:endParaRPr sz="3600"/>
          </a:p>
        </p:txBody>
      </p:sp>
      <p:sp>
        <p:nvSpPr>
          <p:cNvPr id="324" name="Google Shape;324;p42"/>
          <p:cNvSpPr txBox="1"/>
          <p:nvPr>
            <p:ph idx="1" type="body"/>
          </p:nvPr>
        </p:nvSpPr>
        <p:spPr>
          <a:xfrm>
            <a:off x="1297500" y="1023025"/>
            <a:ext cx="7653900" cy="36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Group:-A non-empty set A is said to be a group with respect to a binary operation *,if A satisfies the following properties with respect to * :</a:t>
            </a:r>
            <a:endParaRPr sz="1800"/>
          </a:p>
          <a:p>
            <a:pPr indent="-342900" lvl="0" marL="457200" rtl="0" algn="l">
              <a:spcBef>
                <a:spcPts val="1200"/>
              </a:spcBef>
              <a:spcAft>
                <a:spcPts val="0"/>
              </a:spcAft>
              <a:buSzPts val="1800"/>
              <a:buAutoNum type="arabicPeriod"/>
            </a:pPr>
            <a:r>
              <a:rPr lang="en" sz="1800"/>
              <a:t>Closure property:  ‘A’ is said to be closed with respect to *,if ∀a,b∈A, then a*b∈A.</a:t>
            </a:r>
            <a:endParaRPr sz="1800"/>
          </a:p>
          <a:p>
            <a:pPr indent="-342900" lvl="0" marL="457200" rtl="0" algn="l">
              <a:spcBef>
                <a:spcPts val="0"/>
              </a:spcBef>
              <a:spcAft>
                <a:spcPts val="0"/>
              </a:spcAft>
              <a:buSzPts val="1800"/>
              <a:buAutoNum type="arabicPeriod"/>
            </a:pPr>
            <a:r>
              <a:rPr lang="en" sz="1800"/>
              <a:t>Associativity property: ‘A’ is said to be associative with respect to*,if ∀a,b,c ∈A, then (a*b)*c=a*(b*c).</a:t>
            </a:r>
            <a:endParaRPr sz="1800"/>
          </a:p>
          <a:p>
            <a:pPr indent="-342900" lvl="0" marL="457200" rtl="0" algn="l">
              <a:spcBef>
                <a:spcPts val="0"/>
              </a:spcBef>
              <a:spcAft>
                <a:spcPts val="0"/>
              </a:spcAft>
              <a:buSzPts val="1800"/>
              <a:buAutoNum type="arabicPeriod"/>
            </a:pPr>
            <a:r>
              <a:rPr lang="en" sz="1800"/>
              <a:t>Identity property:  ‘A’ is said to be satisfy identity property with respect to *,if ∀a ∈A, then must be unique e ∈ A, such that a*e=e*a=a</a:t>
            </a:r>
            <a:endParaRPr sz="1800"/>
          </a:p>
          <a:p>
            <a:pPr indent="-342900" lvl="0" marL="457200" rtl="0" algn="l">
              <a:spcBef>
                <a:spcPts val="0"/>
              </a:spcBef>
              <a:spcAft>
                <a:spcPts val="0"/>
              </a:spcAft>
              <a:buSzPts val="1800"/>
              <a:buAutoNum type="arabicPeriod"/>
            </a:pPr>
            <a:r>
              <a:rPr lang="en" sz="1800"/>
              <a:t>Inverse property: ‘A’ is said to be satisfy inverse property with respect to *,if ∀a ∈A, there must be unique element a-1 ∈ A, such that a* a-1 = a-1 *a=e</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t>Example of Group </a:t>
            </a:r>
            <a:endParaRPr sz="3600"/>
          </a:p>
        </p:txBody>
      </p:sp>
      <p:sp>
        <p:nvSpPr>
          <p:cNvPr id="330" name="Google Shape;330;p4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 sz="1800"/>
              <a:t>Real number R with + (addition): </a:t>
            </a:r>
            <a:endParaRPr sz="1800"/>
          </a:p>
          <a:p>
            <a:pPr indent="0" lvl="0" marL="0" marR="0" rtl="0" algn="l">
              <a:lnSpc>
                <a:spcPct val="115000"/>
              </a:lnSpc>
              <a:spcBef>
                <a:spcPts val="1200"/>
              </a:spcBef>
              <a:spcAft>
                <a:spcPts val="0"/>
              </a:spcAft>
              <a:buNone/>
            </a:pPr>
            <a:r>
              <a:rPr lang="en" sz="1800"/>
              <a:t>G1: closure x,y ε R =&gt; x+y ε R </a:t>
            </a:r>
            <a:endParaRPr sz="1800"/>
          </a:p>
          <a:p>
            <a:pPr indent="0" lvl="0" marL="0" marR="0" rtl="0" algn="l">
              <a:lnSpc>
                <a:spcPct val="115000"/>
              </a:lnSpc>
              <a:spcBef>
                <a:spcPts val="1200"/>
              </a:spcBef>
              <a:spcAft>
                <a:spcPts val="0"/>
              </a:spcAft>
              <a:buNone/>
            </a:pPr>
            <a:r>
              <a:rPr lang="en" sz="1800"/>
              <a:t>G2: Associativity (x+y)+z = x + (y+z)</a:t>
            </a:r>
            <a:endParaRPr sz="1800"/>
          </a:p>
          <a:p>
            <a:pPr indent="0" lvl="0" marL="0" marR="0" rtl="0" algn="l">
              <a:lnSpc>
                <a:spcPct val="115000"/>
              </a:lnSpc>
              <a:spcBef>
                <a:spcPts val="1200"/>
              </a:spcBef>
              <a:spcAft>
                <a:spcPts val="0"/>
              </a:spcAft>
              <a:buNone/>
            </a:pPr>
            <a:r>
              <a:rPr lang="en" sz="1800"/>
              <a:t> G3: Identity element 0: x + 0 = 0+x =x </a:t>
            </a:r>
            <a:endParaRPr sz="1800"/>
          </a:p>
          <a:p>
            <a:pPr indent="0" lvl="0" marL="0" marR="0" rtl="0" algn="l">
              <a:lnSpc>
                <a:spcPct val="115000"/>
              </a:lnSpc>
              <a:spcBef>
                <a:spcPts val="1200"/>
              </a:spcBef>
              <a:spcAft>
                <a:spcPts val="1200"/>
              </a:spcAft>
              <a:buNone/>
            </a:pPr>
            <a:r>
              <a:rPr lang="en" sz="1800"/>
              <a:t>G4: Inverse of x is (-x): x + (-x) = (-x) + x = 0 G5: x +y = y + x</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4"/>
          <p:cNvSpPr txBox="1"/>
          <p:nvPr>
            <p:ph type="title"/>
          </p:nvPr>
        </p:nvSpPr>
        <p:spPr>
          <a:xfrm>
            <a:off x="1297500" y="23680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600"/>
              <a:t>Abelian Group</a:t>
            </a:r>
            <a:endParaRPr sz="3600"/>
          </a:p>
          <a:p>
            <a:pPr indent="0" lvl="0" marL="0" rtl="0" algn="l">
              <a:spcBef>
                <a:spcPts val="0"/>
              </a:spcBef>
              <a:spcAft>
                <a:spcPts val="0"/>
              </a:spcAft>
              <a:buNone/>
            </a:pPr>
            <a:r>
              <a:t/>
            </a:r>
            <a:endParaRPr/>
          </a:p>
        </p:txBody>
      </p:sp>
      <p:sp>
        <p:nvSpPr>
          <p:cNvPr id="336" name="Google Shape;336;p44"/>
          <p:cNvSpPr txBox="1"/>
          <p:nvPr>
            <p:ph idx="1" type="body"/>
          </p:nvPr>
        </p:nvSpPr>
        <p:spPr>
          <a:xfrm>
            <a:off x="1297500" y="1150900"/>
            <a:ext cx="7038900" cy="332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A non-empty set A is said to be a an Abelian group with respect to a binary operation *,if A satisfy closure, associativity, identity inverse, and commutative property , with respect to *. </a:t>
            </a:r>
            <a:endParaRPr sz="1700"/>
          </a:p>
          <a:p>
            <a:pPr indent="0" lvl="0" marL="0" rtl="0" algn="l">
              <a:spcBef>
                <a:spcPts val="1200"/>
              </a:spcBef>
              <a:spcAft>
                <a:spcPts val="0"/>
              </a:spcAft>
              <a:buNone/>
            </a:pPr>
            <a:r>
              <a:rPr lang="en" sz="1700"/>
              <a:t>1. a*b = b*a </a:t>
            </a:r>
            <a:endParaRPr sz="1700"/>
          </a:p>
          <a:p>
            <a:pPr indent="0" lvl="0" marL="0" rtl="0" algn="l">
              <a:spcBef>
                <a:spcPts val="1200"/>
              </a:spcBef>
              <a:spcAft>
                <a:spcPts val="0"/>
              </a:spcAft>
              <a:buNone/>
            </a:pPr>
            <a:r>
              <a:rPr lang="en" sz="1700"/>
              <a:t>2. P*q=q*p  </a:t>
            </a:r>
            <a:endParaRPr sz="1700"/>
          </a:p>
          <a:p>
            <a:pPr indent="0" lvl="0" marL="0" rtl="0" algn="l">
              <a:spcBef>
                <a:spcPts val="1200"/>
              </a:spcBef>
              <a:spcAft>
                <a:spcPts val="0"/>
              </a:spcAft>
              <a:buNone/>
            </a:pPr>
            <a:r>
              <a:rPr lang="en" sz="1700"/>
              <a:t>Note:- Matrices are not followed the Abelian group. </a:t>
            </a:r>
            <a:endParaRPr sz="1700"/>
          </a:p>
          <a:p>
            <a:pPr indent="0" lvl="0" marL="0" rtl="0" algn="l">
              <a:spcBef>
                <a:spcPts val="1200"/>
              </a:spcBef>
              <a:spcAft>
                <a:spcPts val="1200"/>
              </a:spcAft>
              <a:buNone/>
            </a:pPr>
            <a:r>
              <a:rPr lang="en" sz="1700"/>
              <a:t> Because of a*b≠ 𝒃 ∗ 𝒂.</a:t>
            </a:r>
            <a:endParaRPr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5"/>
          <p:cNvSpPr txBox="1"/>
          <p:nvPr>
            <p:ph type="title"/>
          </p:nvPr>
        </p:nvSpPr>
        <p:spPr>
          <a:xfrm>
            <a:off x="1297500" y="223250"/>
            <a:ext cx="7038900" cy="9141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en" sz="3600"/>
              <a:t>Finite Group</a:t>
            </a:r>
            <a:endParaRPr sz="3600"/>
          </a:p>
        </p:txBody>
      </p:sp>
      <p:sp>
        <p:nvSpPr>
          <p:cNvPr id="342" name="Google Shape;342;p45"/>
          <p:cNvSpPr txBox="1"/>
          <p:nvPr>
            <p:ph idx="1" type="body"/>
          </p:nvPr>
        </p:nvSpPr>
        <p:spPr>
          <a:xfrm>
            <a:off x="1297500" y="1321400"/>
            <a:ext cx="7038900" cy="315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A group with finite number of elements is called finite group.</a:t>
            </a:r>
            <a:endParaRPr sz="1700"/>
          </a:p>
          <a:p>
            <a:pPr indent="0" lvl="0" marL="0" rtl="0" algn="l">
              <a:spcBef>
                <a:spcPts val="1200"/>
              </a:spcBef>
              <a:spcAft>
                <a:spcPts val="1200"/>
              </a:spcAft>
              <a:buNone/>
            </a:pPr>
            <a:r>
              <a:rPr lang="en" sz="1700"/>
              <a:t>Examples:</a:t>
            </a:r>
            <a:endParaRPr sz="1700"/>
          </a:p>
        </p:txBody>
      </p:sp>
      <p:pic>
        <p:nvPicPr>
          <p:cNvPr id="343" name="Google Shape;343;p45"/>
          <p:cNvPicPr preferRelativeResize="0"/>
          <p:nvPr/>
        </p:nvPicPr>
        <p:blipFill rotWithShape="1">
          <a:blip r:embed="rId3">
            <a:alphaModFix/>
          </a:blip>
          <a:srcRect b="0" l="0" r="25650" t="0"/>
          <a:stretch/>
        </p:blipFill>
        <p:spPr>
          <a:xfrm>
            <a:off x="2373100" y="2292800"/>
            <a:ext cx="4267797" cy="2186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pic>
        <p:nvPicPr>
          <p:cNvPr id="348" name="Google Shape;348;p46"/>
          <p:cNvPicPr preferRelativeResize="0"/>
          <p:nvPr/>
        </p:nvPicPr>
        <p:blipFill rotWithShape="1">
          <a:blip r:embed="rId3">
            <a:alphaModFix/>
          </a:blip>
          <a:srcRect b="0" l="0" r="0" t="0"/>
          <a:stretch/>
        </p:blipFill>
        <p:spPr>
          <a:xfrm>
            <a:off x="4136135" y="4539996"/>
            <a:ext cx="746274" cy="419386"/>
          </a:xfrm>
          <a:prstGeom prst="rect">
            <a:avLst/>
          </a:prstGeom>
          <a:noFill/>
          <a:ln>
            <a:noFill/>
          </a:ln>
        </p:spPr>
      </p:pic>
      <p:sp>
        <p:nvSpPr>
          <p:cNvPr id="349" name="Google Shape;349;p46"/>
          <p:cNvSpPr/>
          <p:nvPr/>
        </p:nvSpPr>
        <p:spPr>
          <a:xfrm>
            <a:off x="6672071" y="2502789"/>
            <a:ext cx="1407795" cy="230028"/>
          </a:xfrm>
          <a:custGeom>
            <a:rect b="b" l="l" r="r" t="t"/>
            <a:pathLst>
              <a:path extrusionOk="0" h="306704" w="1407795">
                <a:moveTo>
                  <a:pt x="1309243" y="0"/>
                </a:moveTo>
                <a:lnTo>
                  <a:pt x="1305052" y="0"/>
                </a:lnTo>
                <a:lnTo>
                  <a:pt x="1305052" y="12192"/>
                </a:lnTo>
                <a:lnTo>
                  <a:pt x="1307464" y="12192"/>
                </a:lnTo>
                <a:lnTo>
                  <a:pt x="1318464" y="12952"/>
                </a:lnTo>
                <a:lnTo>
                  <a:pt x="1353804" y="40370"/>
                </a:lnTo>
                <a:lnTo>
                  <a:pt x="1357122" y="64388"/>
                </a:lnTo>
                <a:lnTo>
                  <a:pt x="1356929" y="70342"/>
                </a:lnTo>
                <a:lnTo>
                  <a:pt x="1356344" y="76962"/>
                </a:lnTo>
                <a:lnTo>
                  <a:pt x="1355353" y="84248"/>
                </a:lnTo>
                <a:lnTo>
                  <a:pt x="1353947" y="92201"/>
                </a:lnTo>
                <a:lnTo>
                  <a:pt x="1351787" y="103250"/>
                </a:lnTo>
                <a:lnTo>
                  <a:pt x="1350645" y="111125"/>
                </a:lnTo>
                <a:lnTo>
                  <a:pt x="1350645" y="124968"/>
                </a:lnTo>
                <a:lnTo>
                  <a:pt x="1353311" y="132461"/>
                </a:lnTo>
                <a:lnTo>
                  <a:pt x="1358773" y="138302"/>
                </a:lnTo>
                <a:lnTo>
                  <a:pt x="1364106" y="144145"/>
                </a:lnTo>
                <a:lnTo>
                  <a:pt x="1370456" y="148462"/>
                </a:lnTo>
                <a:lnTo>
                  <a:pt x="1377823" y="151257"/>
                </a:lnTo>
                <a:lnTo>
                  <a:pt x="1377823" y="154050"/>
                </a:lnTo>
                <a:lnTo>
                  <a:pt x="1370456" y="156845"/>
                </a:lnTo>
                <a:lnTo>
                  <a:pt x="1364106" y="161162"/>
                </a:lnTo>
                <a:lnTo>
                  <a:pt x="1358773" y="167005"/>
                </a:lnTo>
                <a:lnTo>
                  <a:pt x="1353311" y="172847"/>
                </a:lnTo>
                <a:lnTo>
                  <a:pt x="1350645" y="180339"/>
                </a:lnTo>
                <a:lnTo>
                  <a:pt x="1350645" y="194183"/>
                </a:lnTo>
                <a:lnTo>
                  <a:pt x="1351787" y="202057"/>
                </a:lnTo>
                <a:lnTo>
                  <a:pt x="1353947" y="213106"/>
                </a:lnTo>
                <a:lnTo>
                  <a:pt x="1355353" y="221059"/>
                </a:lnTo>
                <a:lnTo>
                  <a:pt x="1356344" y="228346"/>
                </a:lnTo>
                <a:lnTo>
                  <a:pt x="1356929" y="234965"/>
                </a:lnTo>
                <a:lnTo>
                  <a:pt x="1357122" y="240919"/>
                </a:lnTo>
                <a:lnTo>
                  <a:pt x="1356290" y="254420"/>
                </a:lnTo>
                <a:lnTo>
                  <a:pt x="1336700" y="287400"/>
                </a:lnTo>
                <a:lnTo>
                  <a:pt x="1307464" y="294259"/>
                </a:lnTo>
                <a:lnTo>
                  <a:pt x="1305052" y="294259"/>
                </a:lnTo>
                <a:lnTo>
                  <a:pt x="1305052" y="306450"/>
                </a:lnTo>
                <a:lnTo>
                  <a:pt x="1309243" y="306450"/>
                </a:lnTo>
                <a:lnTo>
                  <a:pt x="1326913" y="305145"/>
                </a:lnTo>
                <a:lnTo>
                  <a:pt x="1365757" y="289179"/>
                </a:lnTo>
                <a:lnTo>
                  <a:pt x="1383260" y="254138"/>
                </a:lnTo>
                <a:lnTo>
                  <a:pt x="1384427" y="237998"/>
                </a:lnTo>
                <a:lnTo>
                  <a:pt x="1384188" y="231094"/>
                </a:lnTo>
                <a:lnTo>
                  <a:pt x="1383474" y="223726"/>
                </a:lnTo>
                <a:lnTo>
                  <a:pt x="1382283" y="215905"/>
                </a:lnTo>
                <a:lnTo>
                  <a:pt x="1380617" y="207645"/>
                </a:lnTo>
                <a:lnTo>
                  <a:pt x="1378203" y="196214"/>
                </a:lnTo>
                <a:lnTo>
                  <a:pt x="1376933" y="188595"/>
                </a:lnTo>
                <a:lnTo>
                  <a:pt x="1376933" y="177419"/>
                </a:lnTo>
                <a:lnTo>
                  <a:pt x="1379474" y="171323"/>
                </a:lnTo>
                <a:lnTo>
                  <a:pt x="1384553" y="166750"/>
                </a:lnTo>
                <a:lnTo>
                  <a:pt x="1389633" y="162051"/>
                </a:lnTo>
                <a:lnTo>
                  <a:pt x="1397253" y="159512"/>
                </a:lnTo>
                <a:lnTo>
                  <a:pt x="1407541" y="159258"/>
                </a:lnTo>
                <a:lnTo>
                  <a:pt x="1407541" y="146050"/>
                </a:lnTo>
                <a:lnTo>
                  <a:pt x="1397253" y="145796"/>
                </a:lnTo>
                <a:lnTo>
                  <a:pt x="1389633" y="143256"/>
                </a:lnTo>
                <a:lnTo>
                  <a:pt x="1384553" y="138557"/>
                </a:lnTo>
                <a:lnTo>
                  <a:pt x="1379474" y="133985"/>
                </a:lnTo>
                <a:lnTo>
                  <a:pt x="1376933" y="127888"/>
                </a:lnTo>
                <a:lnTo>
                  <a:pt x="1376933" y="116586"/>
                </a:lnTo>
                <a:lnTo>
                  <a:pt x="1378203" y="109093"/>
                </a:lnTo>
                <a:lnTo>
                  <a:pt x="1380617" y="97662"/>
                </a:lnTo>
                <a:lnTo>
                  <a:pt x="1382283" y="89402"/>
                </a:lnTo>
                <a:lnTo>
                  <a:pt x="1383474" y="81581"/>
                </a:lnTo>
                <a:lnTo>
                  <a:pt x="1384188" y="74213"/>
                </a:lnTo>
                <a:lnTo>
                  <a:pt x="1384427" y="67310"/>
                </a:lnTo>
                <a:lnTo>
                  <a:pt x="1383260" y="51615"/>
                </a:lnTo>
                <a:lnTo>
                  <a:pt x="1365757" y="17272"/>
                </a:lnTo>
                <a:lnTo>
                  <a:pt x="1326913" y="1287"/>
                </a:lnTo>
                <a:lnTo>
                  <a:pt x="1309243" y="0"/>
                </a:lnTo>
                <a:close/>
              </a:path>
              <a:path extrusionOk="0" h="306704" w="1407795">
                <a:moveTo>
                  <a:pt x="102616" y="0"/>
                </a:moveTo>
                <a:lnTo>
                  <a:pt x="98425" y="0"/>
                </a:lnTo>
                <a:lnTo>
                  <a:pt x="80736" y="1287"/>
                </a:lnTo>
                <a:lnTo>
                  <a:pt x="41909" y="17272"/>
                </a:lnTo>
                <a:lnTo>
                  <a:pt x="24300" y="51562"/>
                </a:lnTo>
                <a:lnTo>
                  <a:pt x="23218" y="70215"/>
                </a:lnTo>
                <a:lnTo>
                  <a:pt x="23352" y="74068"/>
                </a:lnTo>
                <a:lnTo>
                  <a:pt x="24066" y="81407"/>
                </a:lnTo>
                <a:lnTo>
                  <a:pt x="25257" y="89221"/>
                </a:lnTo>
                <a:lnTo>
                  <a:pt x="26924" y="97536"/>
                </a:lnTo>
                <a:lnTo>
                  <a:pt x="29463" y="108838"/>
                </a:lnTo>
                <a:lnTo>
                  <a:pt x="30733" y="116459"/>
                </a:lnTo>
                <a:lnTo>
                  <a:pt x="30733" y="127762"/>
                </a:lnTo>
                <a:lnTo>
                  <a:pt x="28194" y="133731"/>
                </a:lnTo>
                <a:lnTo>
                  <a:pt x="18033" y="143128"/>
                </a:lnTo>
                <a:lnTo>
                  <a:pt x="10286" y="145542"/>
                </a:lnTo>
                <a:lnTo>
                  <a:pt x="0" y="145923"/>
                </a:lnTo>
                <a:lnTo>
                  <a:pt x="0" y="159131"/>
                </a:lnTo>
                <a:lnTo>
                  <a:pt x="30733" y="177292"/>
                </a:lnTo>
                <a:lnTo>
                  <a:pt x="30733" y="188468"/>
                </a:lnTo>
                <a:lnTo>
                  <a:pt x="29463" y="196087"/>
                </a:lnTo>
                <a:lnTo>
                  <a:pt x="26924" y="207518"/>
                </a:lnTo>
                <a:lnTo>
                  <a:pt x="25257" y="215778"/>
                </a:lnTo>
                <a:lnTo>
                  <a:pt x="24066" y="223599"/>
                </a:lnTo>
                <a:lnTo>
                  <a:pt x="23352" y="230967"/>
                </a:lnTo>
                <a:lnTo>
                  <a:pt x="23113" y="237871"/>
                </a:lnTo>
                <a:lnTo>
                  <a:pt x="24300" y="254085"/>
                </a:lnTo>
                <a:lnTo>
                  <a:pt x="41909" y="289179"/>
                </a:lnTo>
                <a:lnTo>
                  <a:pt x="80736" y="305145"/>
                </a:lnTo>
                <a:lnTo>
                  <a:pt x="98425" y="306450"/>
                </a:lnTo>
                <a:lnTo>
                  <a:pt x="102616" y="306450"/>
                </a:lnTo>
                <a:lnTo>
                  <a:pt x="102616" y="294259"/>
                </a:lnTo>
                <a:lnTo>
                  <a:pt x="100202" y="294259"/>
                </a:lnTo>
                <a:lnTo>
                  <a:pt x="89148" y="293497"/>
                </a:lnTo>
                <a:lnTo>
                  <a:pt x="53800" y="265715"/>
                </a:lnTo>
                <a:lnTo>
                  <a:pt x="50546" y="240792"/>
                </a:lnTo>
                <a:lnTo>
                  <a:pt x="50738" y="234785"/>
                </a:lnTo>
                <a:lnTo>
                  <a:pt x="51323" y="228171"/>
                </a:lnTo>
                <a:lnTo>
                  <a:pt x="52314" y="220914"/>
                </a:lnTo>
                <a:lnTo>
                  <a:pt x="53721" y="212978"/>
                </a:lnTo>
                <a:lnTo>
                  <a:pt x="55879" y="201930"/>
                </a:lnTo>
                <a:lnTo>
                  <a:pt x="56896" y="194056"/>
                </a:lnTo>
                <a:lnTo>
                  <a:pt x="56896" y="180212"/>
                </a:lnTo>
                <a:lnTo>
                  <a:pt x="54228" y="172720"/>
                </a:lnTo>
                <a:lnTo>
                  <a:pt x="43560" y="161036"/>
                </a:lnTo>
                <a:lnTo>
                  <a:pt x="37210" y="156718"/>
                </a:lnTo>
                <a:lnTo>
                  <a:pt x="29718" y="153924"/>
                </a:lnTo>
                <a:lnTo>
                  <a:pt x="29718" y="151002"/>
                </a:lnTo>
                <a:lnTo>
                  <a:pt x="37210" y="148209"/>
                </a:lnTo>
                <a:lnTo>
                  <a:pt x="43560" y="143890"/>
                </a:lnTo>
                <a:lnTo>
                  <a:pt x="54228" y="132207"/>
                </a:lnTo>
                <a:lnTo>
                  <a:pt x="56896" y="124840"/>
                </a:lnTo>
                <a:lnTo>
                  <a:pt x="56896" y="110998"/>
                </a:lnTo>
                <a:lnTo>
                  <a:pt x="55879" y="103124"/>
                </a:lnTo>
                <a:lnTo>
                  <a:pt x="53721" y="92075"/>
                </a:lnTo>
                <a:lnTo>
                  <a:pt x="52314" y="84121"/>
                </a:lnTo>
                <a:lnTo>
                  <a:pt x="51323" y="76835"/>
                </a:lnTo>
                <a:lnTo>
                  <a:pt x="50738" y="70215"/>
                </a:lnTo>
                <a:lnTo>
                  <a:pt x="50546" y="64262"/>
                </a:lnTo>
                <a:lnTo>
                  <a:pt x="51357" y="51331"/>
                </a:lnTo>
                <a:lnTo>
                  <a:pt x="79390" y="15224"/>
                </a:lnTo>
                <a:lnTo>
                  <a:pt x="100202" y="12192"/>
                </a:lnTo>
                <a:lnTo>
                  <a:pt x="102616" y="12192"/>
                </a:lnTo>
                <a:lnTo>
                  <a:pt x="102616"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50" name="Google Shape;350;p46"/>
          <p:cNvSpPr txBox="1"/>
          <p:nvPr/>
        </p:nvSpPr>
        <p:spPr>
          <a:xfrm>
            <a:off x="6787260" y="2498108"/>
            <a:ext cx="926400" cy="780300"/>
          </a:xfrm>
          <a:prstGeom prst="rect">
            <a:avLst/>
          </a:prstGeom>
          <a:noFill/>
          <a:ln>
            <a:noFill/>
          </a:ln>
        </p:spPr>
        <p:txBody>
          <a:bodyPr anchorCtr="0" anchor="t" bIns="0" lIns="0" spcFirstLastPara="1" rIns="0" wrap="square" tIns="0">
            <a:spAutoFit/>
          </a:bodyPr>
          <a:lstStyle/>
          <a:p>
            <a:pPr indent="0" lvl="0" marL="0" rtl="0" algn="l">
              <a:lnSpc>
                <a:spcPct val="97500"/>
              </a:lnSpc>
              <a:spcBef>
                <a:spcPts val="0"/>
              </a:spcBef>
              <a:spcAft>
                <a:spcPts val="0"/>
              </a:spcAft>
              <a:buNone/>
            </a:pPr>
            <a:r>
              <a:rPr lang="en" sz="2600">
                <a:solidFill>
                  <a:srgbClr val="FFFFFF"/>
                </a:solidFill>
                <a:latin typeface="Cambria Math"/>
                <a:ea typeface="Cambria Math"/>
                <a:cs typeface="Cambria Math"/>
                <a:sym typeface="Cambria Math"/>
              </a:rPr>
              <a:t>1, 𝑤, 𝑤</a:t>
            </a:r>
            <a:endParaRPr sz="2600">
              <a:latin typeface="Cambria Math"/>
              <a:ea typeface="Cambria Math"/>
              <a:cs typeface="Cambria Math"/>
              <a:sym typeface="Cambria Math"/>
            </a:endParaRPr>
          </a:p>
        </p:txBody>
      </p:sp>
      <p:sp>
        <p:nvSpPr>
          <p:cNvPr id="351" name="Google Shape;351;p46"/>
          <p:cNvSpPr txBox="1"/>
          <p:nvPr/>
        </p:nvSpPr>
        <p:spPr>
          <a:xfrm>
            <a:off x="7714233" y="2498108"/>
            <a:ext cx="612000" cy="780300"/>
          </a:xfrm>
          <a:prstGeom prst="rect">
            <a:avLst/>
          </a:prstGeom>
          <a:noFill/>
          <a:ln>
            <a:noFill/>
          </a:ln>
        </p:spPr>
        <p:txBody>
          <a:bodyPr anchorCtr="0" anchor="t" bIns="0" lIns="0" spcFirstLastPara="1" rIns="0" wrap="square" tIns="0">
            <a:spAutoFit/>
          </a:bodyPr>
          <a:lstStyle/>
          <a:p>
            <a:pPr indent="0" lvl="0" marL="0" rtl="0" algn="l">
              <a:lnSpc>
                <a:spcPct val="97500"/>
              </a:lnSpc>
              <a:spcBef>
                <a:spcPts val="0"/>
              </a:spcBef>
              <a:spcAft>
                <a:spcPts val="0"/>
              </a:spcAft>
              <a:buNone/>
            </a:pPr>
            <a:r>
              <a:rPr lang="en" sz="2600">
                <a:solidFill>
                  <a:srgbClr val="FFFFFF"/>
                </a:solidFill>
                <a:latin typeface="Cambria Math"/>
                <a:ea typeface="Cambria Math"/>
                <a:cs typeface="Cambria Math"/>
                <a:sym typeface="Cambria Math"/>
              </a:rPr>
              <a:t>2	</a:t>
            </a:r>
            <a:r>
              <a:rPr lang="en" sz="2600">
                <a:solidFill>
                  <a:srgbClr val="FFFFFF"/>
                </a:solidFill>
                <a:latin typeface="Constantia"/>
                <a:ea typeface="Constantia"/>
                <a:cs typeface="Constantia"/>
                <a:sym typeface="Constantia"/>
              </a:rPr>
              <a:t>,*</a:t>
            </a:r>
            <a:endParaRPr sz="2600">
              <a:latin typeface="Constantia"/>
              <a:ea typeface="Constantia"/>
              <a:cs typeface="Constantia"/>
              <a:sym typeface="Constantia"/>
            </a:endParaRPr>
          </a:p>
        </p:txBody>
      </p:sp>
      <p:sp>
        <p:nvSpPr>
          <p:cNvPr id="352" name="Google Shape;352;p46"/>
          <p:cNvSpPr/>
          <p:nvPr/>
        </p:nvSpPr>
        <p:spPr>
          <a:xfrm>
            <a:off x="6470903" y="2799968"/>
            <a:ext cx="1627504" cy="230028"/>
          </a:xfrm>
          <a:custGeom>
            <a:rect b="b" l="l" r="r" t="t"/>
            <a:pathLst>
              <a:path extrusionOk="0" h="306704" w="1627504">
                <a:moveTo>
                  <a:pt x="1528699" y="0"/>
                </a:moveTo>
                <a:lnTo>
                  <a:pt x="1524507" y="0"/>
                </a:lnTo>
                <a:lnTo>
                  <a:pt x="1524507" y="12191"/>
                </a:lnTo>
                <a:lnTo>
                  <a:pt x="1526921" y="12191"/>
                </a:lnTo>
                <a:lnTo>
                  <a:pt x="1537920" y="12952"/>
                </a:lnTo>
                <a:lnTo>
                  <a:pt x="1573260" y="40370"/>
                </a:lnTo>
                <a:lnTo>
                  <a:pt x="1576577" y="64388"/>
                </a:lnTo>
                <a:lnTo>
                  <a:pt x="1576385" y="70342"/>
                </a:lnTo>
                <a:lnTo>
                  <a:pt x="1575800" y="76961"/>
                </a:lnTo>
                <a:lnTo>
                  <a:pt x="1574809" y="84248"/>
                </a:lnTo>
                <a:lnTo>
                  <a:pt x="1573402" y="92201"/>
                </a:lnTo>
                <a:lnTo>
                  <a:pt x="1571244" y="103250"/>
                </a:lnTo>
                <a:lnTo>
                  <a:pt x="1570101" y="111124"/>
                </a:lnTo>
                <a:lnTo>
                  <a:pt x="1570101" y="124967"/>
                </a:lnTo>
                <a:lnTo>
                  <a:pt x="1572768" y="132460"/>
                </a:lnTo>
                <a:lnTo>
                  <a:pt x="1578228" y="138302"/>
                </a:lnTo>
                <a:lnTo>
                  <a:pt x="1583563" y="144144"/>
                </a:lnTo>
                <a:lnTo>
                  <a:pt x="1589913" y="148462"/>
                </a:lnTo>
                <a:lnTo>
                  <a:pt x="1597278" y="151256"/>
                </a:lnTo>
                <a:lnTo>
                  <a:pt x="1597278" y="154050"/>
                </a:lnTo>
                <a:lnTo>
                  <a:pt x="1589913" y="156844"/>
                </a:lnTo>
                <a:lnTo>
                  <a:pt x="1583563" y="161162"/>
                </a:lnTo>
                <a:lnTo>
                  <a:pt x="1578228" y="167004"/>
                </a:lnTo>
                <a:lnTo>
                  <a:pt x="1572768" y="172846"/>
                </a:lnTo>
                <a:lnTo>
                  <a:pt x="1570101" y="180339"/>
                </a:lnTo>
                <a:lnTo>
                  <a:pt x="1570101" y="194182"/>
                </a:lnTo>
                <a:lnTo>
                  <a:pt x="1571244" y="202056"/>
                </a:lnTo>
                <a:lnTo>
                  <a:pt x="1573402" y="213105"/>
                </a:lnTo>
                <a:lnTo>
                  <a:pt x="1574809" y="221059"/>
                </a:lnTo>
                <a:lnTo>
                  <a:pt x="1575800" y="228345"/>
                </a:lnTo>
                <a:lnTo>
                  <a:pt x="1576385" y="234965"/>
                </a:lnTo>
                <a:lnTo>
                  <a:pt x="1576577" y="240918"/>
                </a:lnTo>
                <a:lnTo>
                  <a:pt x="1575746" y="254420"/>
                </a:lnTo>
                <a:lnTo>
                  <a:pt x="1556156" y="287400"/>
                </a:lnTo>
                <a:lnTo>
                  <a:pt x="1526921" y="294258"/>
                </a:lnTo>
                <a:lnTo>
                  <a:pt x="1524507" y="294258"/>
                </a:lnTo>
                <a:lnTo>
                  <a:pt x="1524507" y="306450"/>
                </a:lnTo>
                <a:lnTo>
                  <a:pt x="1528699" y="306450"/>
                </a:lnTo>
                <a:lnTo>
                  <a:pt x="1546369" y="305145"/>
                </a:lnTo>
                <a:lnTo>
                  <a:pt x="1585214" y="289178"/>
                </a:lnTo>
                <a:lnTo>
                  <a:pt x="1602716" y="254138"/>
                </a:lnTo>
                <a:lnTo>
                  <a:pt x="1603882" y="237997"/>
                </a:lnTo>
                <a:lnTo>
                  <a:pt x="1603644" y="231094"/>
                </a:lnTo>
                <a:lnTo>
                  <a:pt x="1602930" y="223726"/>
                </a:lnTo>
                <a:lnTo>
                  <a:pt x="1601739" y="215905"/>
                </a:lnTo>
                <a:lnTo>
                  <a:pt x="1600073" y="207644"/>
                </a:lnTo>
                <a:lnTo>
                  <a:pt x="1597660" y="196214"/>
                </a:lnTo>
                <a:lnTo>
                  <a:pt x="1596390" y="188594"/>
                </a:lnTo>
                <a:lnTo>
                  <a:pt x="1596390" y="177418"/>
                </a:lnTo>
                <a:lnTo>
                  <a:pt x="1598929" y="171322"/>
                </a:lnTo>
                <a:lnTo>
                  <a:pt x="1604010" y="166750"/>
                </a:lnTo>
                <a:lnTo>
                  <a:pt x="1609090" y="162051"/>
                </a:lnTo>
                <a:lnTo>
                  <a:pt x="1616710" y="159511"/>
                </a:lnTo>
                <a:lnTo>
                  <a:pt x="1626997" y="159257"/>
                </a:lnTo>
                <a:lnTo>
                  <a:pt x="1626997" y="146049"/>
                </a:lnTo>
                <a:lnTo>
                  <a:pt x="1616710" y="145795"/>
                </a:lnTo>
                <a:lnTo>
                  <a:pt x="1609090" y="143255"/>
                </a:lnTo>
                <a:lnTo>
                  <a:pt x="1604010" y="138556"/>
                </a:lnTo>
                <a:lnTo>
                  <a:pt x="1598929" y="133984"/>
                </a:lnTo>
                <a:lnTo>
                  <a:pt x="1596390" y="127888"/>
                </a:lnTo>
                <a:lnTo>
                  <a:pt x="1596390" y="116585"/>
                </a:lnTo>
                <a:lnTo>
                  <a:pt x="1597660" y="109092"/>
                </a:lnTo>
                <a:lnTo>
                  <a:pt x="1600073" y="97662"/>
                </a:lnTo>
                <a:lnTo>
                  <a:pt x="1601739" y="89402"/>
                </a:lnTo>
                <a:lnTo>
                  <a:pt x="1602930" y="81581"/>
                </a:lnTo>
                <a:lnTo>
                  <a:pt x="1603644" y="74213"/>
                </a:lnTo>
                <a:lnTo>
                  <a:pt x="1603882" y="67309"/>
                </a:lnTo>
                <a:lnTo>
                  <a:pt x="1602716" y="51615"/>
                </a:lnTo>
                <a:lnTo>
                  <a:pt x="1585214" y="17271"/>
                </a:lnTo>
                <a:lnTo>
                  <a:pt x="1546369" y="1287"/>
                </a:lnTo>
                <a:lnTo>
                  <a:pt x="1528699" y="0"/>
                </a:lnTo>
                <a:close/>
              </a:path>
              <a:path extrusionOk="0" h="306704" w="1627504">
                <a:moveTo>
                  <a:pt x="102616" y="0"/>
                </a:moveTo>
                <a:lnTo>
                  <a:pt x="98425" y="0"/>
                </a:lnTo>
                <a:lnTo>
                  <a:pt x="80736" y="1287"/>
                </a:lnTo>
                <a:lnTo>
                  <a:pt x="41910" y="17271"/>
                </a:lnTo>
                <a:lnTo>
                  <a:pt x="24300" y="51561"/>
                </a:lnTo>
                <a:lnTo>
                  <a:pt x="23218" y="70215"/>
                </a:lnTo>
                <a:lnTo>
                  <a:pt x="23352" y="74068"/>
                </a:lnTo>
                <a:lnTo>
                  <a:pt x="24066" y="81406"/>
                </a:lnTo>
                <a:lnTo>
                  <a:pt x="25257" y="89221"/>
                </a:lnTo>
                <a:lnTo>
                  <a:pt x="26924" y="97535"/>
                </a:lnTo>
                <a:lnTo>
                  <a:pt x="29463" y="108838"/>
                </a:lnTo>
                <a:lnTo>
                  <a:pt x="30734" y="116458"/>
                </a:lnTo>
                <a:lnTo>
                  <a:pt x="30734" y="127761"/>
                </a:lnTo>
                <a:lnTo>
                  <a:pt x="28194" y="133730"/>
                </a:lnTo>
                <a:lnTo>
                  <a:pt x="18034" y="143128"/>
                </a:lnTo>
                <a:lnTo>
                  <a:pt x="10287" y="145541"/>
                </a:lnTo>
                <a:lnTo>
                  <a:pt x="0" y="145922"/>
                </a:lnTo>
                <a:lnTo>
                  <a:pt x="0" y="159130"/>
                </a:lnTo>
                <a:lnTo>
                  <a:pt x="30734" y="177291"/>
                </a:lnTo>
                <a:lnTo>
                  <a:pt x="30734" y="188467"/>
                </a:lnTo>
                <a:lnTo>
                  <a:pt x="29463" y="196087"/>
                </a:lnTo>
                <a:lnTo>
                  <a:pt x="26924" y="207517"/>
                </a:lnTo>
                <a:lnTo>
                  <a:pt x="25257" y="215778"/>
                </a:lnTo>
                <a:lnTo>
                  <a:pt x="24066" y="223599"/>
                </a:lnTo>
                <a:lnTo>
                  <a:pt x="23352" y="230967"/>
                </a:lnTo>
                <a:lnTo>
                  <a:pt x="23113" y="237870"/>
                </a:lnTo>
                <a:lnTo>
                  <a:pt x="24300" y="254085"/>
                </a:lnTo>
                <a:lnTo>
                  <a:pt x="41910" y="289178"/>
                </a:lnTo>
                <a:lnTo>
                  <a:pt x="80736" y="305145"/>
                </a:lnTo>
                <a:lnTo>
                  <a:pt x="98425" y="306450"/>
                </a:lnTo>
                <a:lnTo>
                  <a:pt x="102616" y="306450"/>
                </a:lnTo>
                <a:lnTo>
                  <a:pt x="102616" y="294258"/>
                </a:lnTo>
                <a:lnTo>
                  <a:pt x="100202" y="294258"/>
                </a:lnTo>
                <a:lnTo>
                  <a:pt x="89148" y="293496"/>
                </a:lnTo>
                <a:lnTo>
                  <a:pt x="53800" y="265715"/>
                </a:lnTo>
                <a:lnTo>
                  <a:pt x="50546" y="240791"/>
                </a:lnTo>
                <a:lnTo>
                  <a:pt x="50738" y="234785"/>
                </a:lnTo>
                <a:lnTo>
                  <a:pt x="51323" y="228171"/>
                </a:lnTo>
                <a:lnTo>
                  <a:pt x="52314" y="220914"/>
                </a:lnTo>
                <a:lnTo>
                  <a:pt x="53721" y="212978"/>
                </a:lnTo>
                <a:lnTo>
                  <a:pt x="55879" y="201929"/>
                </a:lnTo>
                <a:lnTo>
                  <a:pt x="56896" y="194055"/>
                </a:lnTo>
                <a:lnTo>
                  <a:pt x="56896" y="180212"/>
                </a:lnTo>
                <a:lnTo>
                  <a:pt x="54228" y="172719"/>
                </a:lnTo>
                <a:lnTo>
                  <a:pt x="43561" y="161035"/>
                </a:lnTo>
                <a:lnTo>
                  <a:pt x="37211" y="156717"/>
                </a:lnTo>
                <a:lnTo>
                  <a:pt x="29718" y="153923"/>
                </a:lnTo>
                <a:lnTo>
                  <a:pt x="29718" y="151002"/>
                </a:lnTo>
                <a:lnTo>
                  <a:pt x="37211" y="148208"/>
                </a:lnTo>
                <a:lnTo>
                  <a:pt x="43561" y="143890"/>
                </a:lnTo>
                <a:lnTo>
                  <a:pt x="54228" y="132206"/>
                </a:lnTo>
                <a:lnTo>
                  <a:pt x="56896" y="124840"/>
                </a:lnTo>
                <a:lnTo>
                  <a:pt x="56896" y="110997"/>
                </a:lnTo>
                <a:lnTo>
                  <a:pt x="55879" y="103123"/>
                </a:lnTo>
                <a:lnTo>
                  <a:pt x="53721" y="92074"/>
                </a:lnTo>
                <a:lnTo>
                  <a:pt x="52314" y="84121"/>
                </a:lnTo>
                <a:lnTo>
                  <a:pt x="51323" y="76834"/>
                </a:lnTo>
                <a:lnTo>
                  <a:pt x="50738" y="70215"/>
                </a:lnTo>
                <a:lnTo>
                  <a:pt x="50546" y="64261"/>
                </a:lnTo>
                <a:lnTo>
                  <a:pt x="51357" y="51331"/>
                </a:lnTo>
                <a:lnTo>
                  <a:pt x="79390" y="15224"/>
                </a:lnTo>
                <a:lnTo>
                  <a:pt x="100202" y="12191"/>
                </a:lnTo>
                <a:lnTo>
                  <a:pt x="102616" y="12191"/>
                </a:lnTo>
                <a:lnTo>
                  <a:pt x="102616"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53" name="Google Shape;353;p46"/>
          <p:cNvSpPr txBox="1"/>
          <p:nvPr/>
        </p:nvSpPr>
        <p:spPr>
          <a:xfrm>
            <a:off x="6585839" y="2795110"/>
            <a:ext cx="986100" cy="781800"/>
          </a:xfrm>
          <a:prstGeom prst="rect">
            <a:avLst/>
          </a:prstGeom>
          <a:noFill/>
          <a:ln>
            <a:noFill/>
          </a:ln>
        </p:spPr>
        <p:txBody>
          <a:bodyPr anchorCtr="0" anchor="t" bIns="0" lIns="0" spcFirstLastPara="1" rIns="0" wrap="square" tIns="0">
            <a:spAutoFit/>
          </a:bodyPr>
          <a:lstStyle/>
          <a:p>
            <a:pPr indent="0" lvl="0" marL="0" rtl="0" algn="l">
              <a:lnSpc>
                <a:spcPct val="97692"/>
              </a:lnSpc>
              <a:spcBef>
                <a:spcPts val="0"/>
              </a:spcBef>
              <a:spcAft>
                <a:spcPts val="0"/>
              </a:spcAft>
              <a:buNone/>
            </a:pPr>
            <a:r>
              <a:rPr lang="en" sz="2600">
                <a:solidFill>
                  <a:srgbClr val="FFFFFF"/>
                </a:solidFill>
                <a:latin typeface="Cambria Math"/>
                <a:ea typeface="Cambria Math"/>
                <a:cs typeface="Cambria Math"/>
                <a:sym typeface="Cambria Math"/>
              </a:rPr>
              <a:t>−1,1, 𝑖,</a:t>
            </a:r>
            <a:endParaRPr sz="2600">
              <a:latin typeface="Cambria Math"/>
              <a:ea typeface="Cambria Math"/>
              <a:cs typeface="Cambria Math"/>
              <a:sym typeface="Cambria Math"/>
            </a:endParaRPr>
          </a:p>
        </p:txBody>
      </p:sp>
      <p:sp>
        <p:nvSpPr>
          <p:cNvPr id="354" name="Google Shape;354;p46"/>
          <p:cNvSpPr txBox="1"/>
          <p:nvPr/>
        </p:nvSpPr>
        <p:spPr>
          <a:xfrm>
            <a:off x="7628890" y="2795110"/>
            <a:ext cx="697800" cy="390900"/>
          </a:xfrm>
          <a:prstGeom prst="rect">
            <a:avLst/>
          </a:prstGeom>
          <a:noFill/>
          <a:ln>
            <a:noFill/>
          </a:ln>
        </p:spPr>
        <p:txBody>
          <a:bodyPr anchorCtr="0" anchor="t" bIns="0" lIns="0" spcFirstLastPara="1" rIns="0" wrap="square" tIns="0">
            <a:spAutoFit/>
          </a:bodyPr>
          <a:lstStyle/>
          <a:p>
            <a:pPr indent="0" lvl="0" marL="0" rtl="0" algn="l">
              <a:lnSpc>
                <a:spcPct val="97692"/>
              </a:lnSpc>
              <a:spcBef>
                <a:spcPts val="0"/>
              </a:spcBef>
              <a:spcAft>
                <a:spcPts val="0"/>
              </a:spcAft>
              <a:buNone/>
            </a:pPr>
            <a:r>
              <a:rPr lang="en" sz="2600">
                <a:solidFill>
                  <a:srgbClr val="FFFFFF"/>
                </a:solidFill>
                <a:latin typeface="Cambria Math"/>
                <a:ea typeface="Cambria Math"/>
                <a:cs typeface="Cambria Math"/>
                <a:sym typeface="Cambria Math"/>
              </a:rPr>
              <a:t>−𝑖	,</a:t>
            </a:r>
            <a:r>
              <a:rPr lang="en" sz="2600">
                <a:solidFill>
                  <a:srgbClr val="FFFFFF"/>
                </a:solidFill>
                <a:latin typeface="Constantia"/>
                <a:ea typeface="Constantia"/>
                <a:cs typeface="Constantia"/>
                <a:sym typeface="Constantia"/>
              </a:rPr>
              <a:t>*</a:t>
            </a:r>
            <a:endParaRPr sz="2600">
              <a:latin typeface="Constantia"/>
              <a:ea typeface="Constantia"/>
              <a:cs typeface="Constantia"/>
              <a:sym typeface="Constantia"/>
            </a:endParaRPr>
          </a:p>
        </p:txBody>
      </p:sp>
      <p:graphicFrame>
        <p:nvGraphicFramePr>
          <p:cNvPr id="355" name="Google Shape;355;p46"/>
          <p:cNvGraphicFramePr/>
          <p:nvPr/>
        </p:nvGraphicFramePr>
        <p:xfrm>
          <a:off x="3989578" y="1918907"/>
          <a:ext cx="3000000" cy="3000000"/>
        </p:xfrm>
        <a:graphic>
          <a:graphicData uri="http://schemas.openxmlformats.org/drawingml/2006/table">
            <a:tbl>
              <a:tblPr bandRow="1" firstRow="1">
                <a:noFill/>
                <a:tableStyleId>{5AF26A15-DE4E-4582-9CDE-DC7F09BBB2F5}</a:tableStyleId>
              </a:tblPr>
              <a:tblGrid>
                <a:gridCol w="909950"/>
                <a:gridCol w="909950"/>
                <a:gridCol w="887100"/>
                <a:gridCol w="1024250"/>
                <a:gridCol w="878200"/>
              </a:tblGrid>
              <a:tr h="777725">
                <a:tc>
                  <a:txBody>
                    <a:bodyPr/>
                    <a:lstStyle/>
                    <a:p>
                      <a:pPr indent="0" lvl="0" marL="63500" marR="0" rtl="0" algn="l">
                        <a:lnSpc>
                          <a:spcPct val="100000"/>
                        </a:lnSpc>
                        <a:spcBef>
                          <a:spcPts val="0"/>
                        </a:spcBef>
                        <a:spcAft>
                          <a:spcPts val="0"/>
                        </a:spcAft>
                        <a:buNone/>
                      </a:pPr>
                      <a:r>
                        <a:rPr b="1" lang="en" sz="1400" u="none" cap="none" strike="noStrike">
                          <a:solidFill>
                            <a:srgbClr val="FFFFFF"/>
                          </a:solidFill>
                          <a:latin typeface="Constantia"/>
                          <a:ea typeface="Constantia"/>
                          <a:cs typeface="Constantia"/>
                          <a:sym typeface="Constantia"/>
                        </a:rPr>
                        <a:t>*</a:t>
                      </a:r>
                      <a:endParaRPr sz="1400" u="none" cap="none" strike="noStrike">
                        <a:latin typeface="Constantia"/>
                        <a:ea typeface="Constantia"/>
                        <a:cs typeface="Constantia"/>
                        <a:sym typeface="Constantia"/>
                      </a:endParaRPr>
                    </a:p>
                  </a:txBody>
                  <a:tcPr marT="238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0E6EC5"/>
                    </a:solidFill>
                  </a:tcPr>
                </a:tc>
                <a:tc>
                  <a:txBody>
                    <a:bodyPr/>
                    <a:lstStyle/>
                    <a:p>
                      <a:pPr indent="0" lvl="0" marL="63500" marR="0" rtl="0" algn="l">
                        <a:lnSpc>
                          <a:spcPct val="100000"/>
                        </a:lnSpc>
                        <a:spcBef>
                          <a:spcPts val="0"/>
                        </a:spcBef>
                        <a:spcAft>
                          <a:spcPts val="0"/>
                        </a:spcAft>
                        <a:buNone/>
                      </a:pPr>
                      <a:r>
                        <a:rPr b="1" lang="en" sz="1400" u="none" cap="none" strike="noStrike">
                          <a:solidFill>
                            <a:srgbClr val="FFFFFF"/>
                          </a:solidFill>
                          <a:latin typeface="Constantia"/>
                          <a:ea typeface="Constantia"/>
                          <a:cs typeface="Constantia"/>
                          <a:sym typeface="Constantia"/>
                        </a:rPr>
                        <a:t>-1</a:t>
                      </a:r>
                      <a:endParaRPr sz="1400" u="none" cap="none" strike="noStrike">
                        <a:latin typeface="Constantia"/>
                        <a:ea typeface="Constantia"/>
                        <a:cs typeface="Constantia"/>
                        <a:sym typeface="Constantia"/>
                      </a:endParaRPr>
                    </a:p>
                  </a:txBody>
                  <a:tcPr marT="238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0E6EC5"/>
                    </a:solidFill>
                  </a:tcPr>
                </a:tc>
                <a:tc>
                  <a:txBody>
                    <a:bodyPr/>
                    <a:lstStyle/>
                    <a:p>
                      <a:pPr indent="0" lvl="0" marL="76200" marR="0" rtl="0" algn="l">
                        <a:lnSpc>
                          <a:spcPct val="100000"/>
                        </a:lnSpc>
                        <a:spcBef>
                          <a:spcPts val="0"/>
                        </a:spcBef>
                        <a:spcAft>
                          <a:spcPts val="0"/>
                        </a:spcAft>
                        <a:buNone/>
                      </a:pPr>
                      <a:r>
                        <a:rPr b="1" lang="en" sz="1400" u="none" cap="none" strike="noStrike">
                          <a:solidFill>
                            <a:srgbClr val="FFFFFF"/>
                          </a:solidFill>
                          <a:latin typeface="Constantia"/>
                          <a:ea typeface="Constantia"/>
                          <a:cs typeface="Constantia"/>
                          <a:sym typeface="Constantia"/>
                        </a:rPr>
                        <a:t>1</a:t>
                      </a:r>
                      <a:endParaRPr sz="1400" u="none" cap="none" strike="noStrike">
                        <a:latin typeface="Constantia"/>
                        <a:ea typeface="Constantia"/>
                        <a:cs typeface="Constantia"/>
                        <a:sym typeface="Constantia"/>
                      </a:endParaRPr>
                    </a:p>
                  </a:txBody>
                  <a:tcPr marT="238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0E6EC5"/>
                    </a:solidFill>
                  </a:tcPr>
                </a:tc>
                <a:tc>
                  <a:txBody>
                    <a:bodyPr/>
                    <a:lstStyle/>
                    <a:p>
                      <a:pPr indent="0" lvl="0" marL="76200" marR="0" rtl="0" algn="l">
                        <a:lnSpc>
                          <a:spcPct val="100000"/>
                        </a:lnSpc>
                        <a:spcBef>
                          <a:spcPts val="0"/>
                        </a:spcBef>
                        <a:spcAft>
                          <a:spcPts val="0"/>
                        </a:spcAft>
                        <a:buNone/>
                      </a:pPr>
                      <a:r>
                        <a:rPr b="1" lang="en" sz="1400" u="none" cap="none" strike="noStrike">
                          <a:solidFill>
                            <a:srgbClr val="FFFFFF"/>
                          </a:solidFill>
                          <a:latin typeface="Constantia"/>
                          <a:ea typeface="Constantia"/>
                          <a:cs typeface="Constantia"/>
                          <a:sym typeface="Constantia"/>
                        </a:rPr>
                        <a:t>i</a:t>
                      </a:r>
                      <a:endParaRPr sz="1400" u="none" cap="none" strike="noStrike">
                        <a:latin typeface="Constantia"/>
                        <a:ea typeface="Constantia"/>
                        <a:cs typeface="Constantia"/>
                        <a:sym typeface="Constantia"/>
                      </a:endParaRPr>
                    </a:p>
                  </a:txBody>
                  <a:tcPr marT="238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0E6EC5"/>
                    </a:solidFill>
                  </a:tcPr>
                </a:tc>
                <a:tc>
                  <a:txBody>
                    <a:bodyPr/>
                    <a:lstStyle/>
                    <a:p>
                      <a:pPr indent="0" lvl="0" marL="76200" marR="0" rtl="0" algn="l">
                        <a:lnSpc>
                          <a:spcPct val="100000"/>
                        </a:lnSpc>
                        <a:spcBef>
                          <a:spcPts val="0"/>
                        </a:spcBef>
                        <a:spcAft>
                          <a:spcPts val="0"/>
                        </a:spcAft>
                        <a:buNone/>
                      </a:pPr>
                      <a:r>
                        <a:rPr b="1" lang="en" sz="1400" u="none" cap="none" strike="noStrike">
                          <a:solidFill>
                            <a:srgbClr val="FFFFFF"/>
                          </a:solidFill>
                          <a:latin typeface="Constantia"/>
                          <a:ea typeface="Constantia"/>
                          <a:cs typeface="Constantia"/>
                          <a:sym typeface="Constantia"/>
                        </a:rPr>
                        <a:t>-i</a:t>
                      </a:r>
                      <a:endParaRPr sz="1400" u="none" cap="none" strike="noStrike">
                        <a:latin typeface="Constantia"/>
                        <a:ea typeface="Constantia"/>
                        <a:cs typeface="Constantia"/>
                        <a:sym typeface="Constantia"/>
                      </a:endParaRPr>
                    </a:p>
                  </a:txBody>
                  <a:tcPr marT="238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0E6EC5"/>
                    </a:solidFill>
                  </a:tcPr>
                </a:tc>
              </a:tr>
              <a:tr h="399575">
                <a:tc>
                  <a:txBody>
                    <a:bodyPr/>
                    <a:lstStyle/>
                    <a:p>
                      <a:pPr indent="0" lvl="0" marL="63500" marR="0" rtl="0" algn="l">
                        <a:lnSpc>
                          <a:spcPct val="100000"/>
                        </a:lnSpc>
                        <a:spcBef>
                          <a:spcPts val="0"/>
                        </a:spcBef>
                        <a:spcAft>
                          <a:spcPts val="0"/>
                        </a:spcAft>
                        <a:buNone/>
                      </a:pPr>
                      <a:r>
                        <a:rPr lang="en" sz="1400" u="none" cap="none" strike="noStrike">
                          <a:latin typeface="Constantia"/>
                          <a:ea typeface="Constantia"/>
                          <a:cs typeface="Constantia"/>
                          <a:sym typeface="Constantia"/>
                        </a:rPr>
                        <a:t>-1</a:t>
                      </a:r>
                      <a:endParaRPr sz="1400" u="none" cap="none" strike="noStrike">
                        <a:latin typeface="Constantia"/>
                        <a:ea typeface="Constantia"/>
                        <a:cs typeface="Constantia"/>
                        <a:sym typeface="Constantia"/>
                      </a:endParaRPr>
                    </a:p>
                  </a:txBody>
                  <a:tcPr marT="238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CD4EA"/>
                    </a:solidFill>
                  </a:tcPr>
                </a:tc>
                <a:tc>
                  <a:txBody>
                    <a:bodyPr/>
                    <a:lstStyle/>
                    <a:p>
                      <a:pPr indent="0" lvl="0" marL="63500" marR="0" rtl="0" algn="l">
                        <a:lnSpc>
                          <a:spcPct val="100000"/>
                        </a:lnSpc>
                        <a:spcBef>
                          <a:spcPts val="0"/>
                        </a:spcBef>
                        <a:spcAft>
                          <a:spcPts val="0"/>
                        </a:spcAft>
                        <a:buNone/>
                      </a:pPr>
                      <a:r>
                        <a:rPr lang="en" sz="1400" u="none" cap="none" strike="noStrike">
                          <a:latin typeface="Constantia"/>
                          <a:ea typeface="Constantia"/>
                          <a:cs typeface="Constantia"/>
                          <a:sym typeface="Constantia"/>
                        </a:rPr>
                        <a:t>1</a:t>
                      </a:r>
                      <a:endParaRPr sz="1400" u="none" cap="none" strike="noStrike">
                        <a:latin typeface="Constantia"/>
                        <a:ea typeface="Constantia"/>
                        <a:cs typeface="Constantia"/>
                        <a:sym typeface="Constantia"/>
                      </a:endParaRPr>
                    </a:p>
                  </a:txBody>
                  <a:tcPr marT="238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CD4EA"/>
                    </a:solidFill>
                  </a:tcPr>
                </a:tc>
                <a:tc>
                  <a:txBody>
                    <a:bodyPr/>
                    <a:lstStyle/>
                    <a:p>
                      <a:pPr indent="0" lvl="0" marL="76200" marR="0" rtl="0" algn="l">
                        <a:lnSpc>
                          <a:spcPct val="100000"/>
                        </a:lnSpc>
                        <a:spcBef>
                          <a:spcPts val="0"/>
                        </a:spcBef>
                        <a:spcAft>
                          <a:spcPts val="0"/>
                        </a:spcAft>
                        <a:buNone/>
                      </a:pPr>
                      <a:r>
                        <a:rPr lang="en" sz="1400" u="none" cap="none" strike="noStrike">
                          <a:latin typeface="Constantia"/>
                          <a:ea typeface="Constantia"/>
                          <a:cs typeface="Constantia"/>
                          <a:sym typeface="Constantia"/>
                        </a:rPr>
                        <a:t>-1</a:t>
                      </a:r>
                      <a:endParaRPr sz="1400" u="none" cap="none" strike="noStrike">
                        <a:latin typeface="Constantia"/>
                        <a:ea typeface="Constantia"/>
                        <a:cs typeface="Constantia"/>
                        <a:sym typeface="Constantia"/>
                      </a:endParaRPr>
                    </a:p>
                  </a:txBody>
                  <a:tcPr marT="238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CD4EA"/>
                    </a:solidFill>
                  </a:tcPr>
                </a:tc>
                <a:tc>
                  <a:txBody>
                    <a:bodyPr/>
                    <a:lstStyle/>
                    <a:p>
                      <a:pPr indent="0" lvl="0" marL="76200" marR="0" rtl="0" algn="l">
                        <a:lnSpc>
                          <a:spcPct val="100000"/>
                        </a:lnSpc>
                        <a:spcBef>
                          <a:spcPts val="0"/>
                        </a:spcBef>
                        <a:spcAft>
                          <a:spcPts val="0"/>
                        </a:spcAft>
                        <a:buNone/>
                      </a:pPr>
                      <a:r>
                        <a:rPr lang="en" sz="1400" u="none" cap="none" strike="noStrike">
                          <a:latin typeface="Constantia"/>
                          <a:ea typeface="Constantia"/>
                          <a:cs typeface="Constantia"/>
                          <a:sym typeface="Constantia"/>
                        </a:rPr>
                        <a:t>-i</a:t>
                      </a:r>
                      <a:endParaRPr sz="1400" u="none" cap="none" strike="noStrike">
                        <a:latin typeface="Constantia"/>
                        <a:ea typeface="Constantia"/>
                        <a:cs typeface="Constantia"/>
                        <a:sym typeface="Constantia"/>
                      </a:endParaRPr>
                    </a:p>
                  </a:txBody>
                  <a:tcPr marT="238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CD4EA"/>
                    </a:solidFill>
                  </a:tcPr>
                </a:tc>
                <a:tc>
                  <a:txBody>
                    <a:bodyPr/>
                    <a:lstStyle/>
                    <a:p>
                      <a:pPr indent="0" lvl="0" marL="76200" marR="0" rtl="0" algn="l">
                        <a:lnSpc>
                          <a:spcPct val="100000"/>
                        </a:lnSpc>
                        <a:spcBef>
                          <a:spcPts val="0"/>
                        </a:spcBef>
                        <a:spcAft>
                          <a:spcPts val="0"/>
                        </a:spcAft>
                        <a:buNone/>
                      </a:pPr>
                      <a:r>
                        <a:rPr lang="en" sz="1400" u="none" cap="none" strike="noStrike">
                          <a:latin typeface="Constantia"/>
                          <a:ea typeface="Constantia"/>
                          <a:cs typeface="Constantia"/>
                          <a:sym typeface="Constantia"/>
                        </a:rPr>
                        <a:t>i</a:t>
                      </a:r>
                      <a:endParaRPr sz="1400" u="none" cap="none" strike="noStrike">
                        <a:latin typeface="Constantia"/>
                        <a:ea typeface="Constantia"/>
                        <a:cs typeface="Constantia"/>
                        <a:sym typeface="Constantia"/>
                      </a:endParaRPr>
                    </a:p>
                  </a:txBody>
                  <a:tcPr marT="238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CD4EA"/>
                    </a:solidFill>
                  </a:tcPr>
                </a:tc>
              </a:tr>
              <a:tr h="399575">
                <a:tc>
                  <a:txBody>
                    <a:bodyPr/>
                    <a:lstStyle/>
                    <a:p>
                      <a:pPr indent="0" lvl="0" marL="63500" marR="0" rtl="0" algn="l">
                        <a:lnSpc>
                          <a:spcPct val="100000"/>
                        </a:lnSpc>
                        <a:spcBef>
                          <a:spcPts val="0"/>
                        </a:spcBef>
                        <a:spcAft>
                          <a:spcPts val="0"/>
                        </a:spcAft>
                        <a:buNone/>
                      </a:pPr>
                      <a:r>
                        <a:rPr lang="en" sz="1400" u="none" cap="none" strike="noStrike">
                          <a:latin typeface="Constantia"/>
                          <a:ea typeface="Constantia"/>
                          <a:cs typeface="Constantia"/>
                          <a:sym typeface="Constantia"/>
                        </a:rPr>
                        <a:t>1</a:t>
                      </a:r>
                      <a:endParaRPr sz="1400" u="none" cap="none" strike="noStrike">
                        <a:latin typeface="Constantia"/>
                        <a:ea typeface="Constantia"/>
                        <a:cs typeface="Constantia"/>
                        <a:sym typeface="Constantia"/>
                      </a:endParaRPr>
                    </a:p>
                  </a:txBody>
                  <a:tcPr marT="242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EBF5"/>
                    </a:solidFill>
                  </a:tcPr>
                </a:tc>
                <a:tc>
                  <a:txBody>
                    <a:bodyPr/>
                    <a:lstStyle/>
                    <a:p>
                      <a:pPr indent="0" lvl="0" marL="63500" marR="0" rtl="0" algn="l">
                        <a:lnSpc>
                          <a:spcPct val="100000"/>
                        </a:lnSpc>
                        <a:spcBef>
                          <a:spcPts val="0"/>
                        </a:spcBef>
                        <a:spcAft>
                          <a:spcPts val="0"/>
                        </a:spcAft>
                        <a:buNone/>
                      </a:pPr>
                      <a:r>
                        <a:rPr lang="en" sz="1400" u="none" cap="none" strike="noStrike">
                          <a:latin typeface="Constantia"/>
                          <a:ea typeface="Constantia"/>
                          <a:cs typeface="Constantia"/>
                          <a:sym typeface="Constantia"/>
                        </a:rPr>
                        <a:t>-1</a:t>
                      </a:r>
                      <a:endParaRPr sz="1400" u="none" cap="none" strike="noStrike">
                        <a:latin typeface="Constantia"/>
                        <a:ea typeface="Constantia"/>
                        <a:cs typeface="Constantia"/>
                        <a:sym typeface="Constantia"/>
                      </a:endParaRPr>
                    </a:p>
                  </a:txBody>
                  <a:tcPr marT="242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EBF5"/>
                    </a:solidFill>
                  </a:tcPr>
                </a:tc>
                <a:tc>
                  <a:txBody>
                    <a:bodyPr/>
                    <a:lstStyle/>
                    <a:p>
                      <a:pPr indent="0" lvl="0" marL="76200" marR="0" rtl="0" algn="l">
                        <a:lnSpc>
                          <a:spcPct val="100000"/>
                        </a:lnSpc>
                        <a:spcBef>
                          <a:spcPts val="0"/>
                        </a:spcBef>
                        <a:spcAft>
                          <a:spcPts val="0"/>
                        </a:spcAft>
                        <a:buNone/>
                      </a:pPr>
                      <a:r>
                        <a:rPr lang="en" sz="1400" u="none" cap="none" strike="noStrike">
                          <a:latin typeface="Constantia"/>
                          <a:ea typeface="Constantia"/>
                          <a:cs typeface="Constantia"/>
                          <a:sym typeface="Constantia"/>
                        </a:rPr>
                        <a:t>1</a:t>
                      </a:r>
                      <a:endParaRPr sz="1400" u="none" cap="none" strike="noStrike">
                        <a:latin typeface="Constantia"/>
                        <a:ea typeface="Constantia"/>
                        <a:cs typeface="Constantia"/>
                        <a:sym typeface="Constantia"/>
                      </a:endParaRPr>
                    </a:p>
                  </a:txBody>
                  <a:tcPr marT="242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EBF5"/>
                    </a:solidFill>
                  </a:tcPr>
                </a:tc>
                <a:tc>
                  <a:txBody>
                    <a:bodyPr/>
                    <a:lstStyle/>
                    <a:p>
                      <a:pPr indent="0" lvl="0" marL="76200" marR="0" rtl="0" algn="l">
                        <a:lnSpc>
                          <a:spcPct val="100000"/>
                        </a:lnSpc>
                        <a:spcBef>
                          <a:spcPts val="0"/>
                        </a:spcBef>
                        <a:spcAft>
                          <a:spcPts val="0"/>
                        </a:spcAft>
                        <a:buNone/>
                      </a:pPr>
                      <a:r>
                        <a:rPr lang="en" sz="1400" u="none" cap="none" strike="noStrike">
                          <a:latin typeface="Constantia"/>
                          <a:ea typeface="Constantia"/>
                          <a:cs typeface="Constantia"/>
                          <a:sym typeface="Constantia"/>
                        </a:rPr>
                        <a:t>i</a:t>
                      </a:r>
                      <a:endParaRPr sz="1400" u="none" cap="none" strike="noStrike">
                        <a:latin typeface="Constantia"/>
                        <a:ea typeface="Constantia"/>
                        <a:cs typeface="Constantia"/>
                        <a:sym typeface="Constantia"/>
                      </a:endParaRPr>
                    </a:p>
                  </a:txBody>
                  <a:tcPr marT="242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EBF5"/>
                    </a:solidFill>
                  </a:tcPr>
                </a:tc>
                <a:tc>
                  <a:txBody>
                    <a:bodyPr/>
                    <a:lstStyle/>
                    <a:p>
                      <a:pPr indent="0" lvl="0" marL="76200" marR="0" rtl="0" algn="l">
                        <a:lnSpc>
                          <a:spcPct val="100000"/>
                        </a:lnSpc>
                        <a:spcBef>
                          <a:spcPts val="0"/>
                        </a:spcBef>
                        <a:spcAft>
                          <a:spcPts val="0"/>
                        </a:spcAft>
                        <a:buNone/>
                      </a:pPr>
                      <a:r>
                        <a:rPr lang="en" sz="1400" u="none" cap="none" strike="noStrike">
                          <a:latin typeface="Constantia"/>
                          <a:ea typeface="Constantia"/>
                          <a:cs typeface="Constantia"/>
                          <a:sym typeface="Constantia"/>
                        </a:rPr>
                        <a:t>-i</a:t>
                      </a:r>
                      <a:endParaRPr sz="1400" u="none" cap="none" strike="noStrike">
                        <a:latin typeface="Constantia"/>
                        <a:ea typeface="Constantia"/>
                        <a:cs typeface="Constantia"/>
                        <a:sym typeface="Constantia"/>
                      </a:endParaRPr>
                    </a:p>
                  </a:txBody>
                  <a:tcPr marT="242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EBF5"/>
                    </a:solidFill>
                  </a:tcPr>
                </a:tc>
              </a:tr>
              <a:tr h="399575">
                <a:tc>
                  <a:txBody>
                    <a:bodyPr/>
                    <a:lstStyle/>
                    <a:p>
                      <a:pPr indent="0" lvl="0" marL="63500" marR="0" rtl="0" algn="l">
                        <a:lnSpc>
                          <a:spcPct val="100000"/>
                        </a:lnSpc>
                        <a:spcBef>
                          <a:spcPts val="0"/>
                        </a:spcBef>
                        <a:spcAft>
                          <a:spcPts val="0"/>
                        </a:spcAft>
                        <a:buNone/>
                      </a:pPr>
                      <a:r>
                        <a:rPr lang="en" sz="1400" u="none" cap="none" strike="noStrike">
                          <a:latin typeface="Constantia"/>
                          <a:ea typeface="Constantia"/>
                          <a:cs typeface="Constantia"/>
                          <a:sym typeface="Constantia"/>
                        </a:rPr>
                        <a:t>i</a:t>
                      </a:r>
                      <a:endParaRPr sz="1400" u="none" cap="none" strike="noStrike">
                        <a:latin typeface="Constantia"/>
                        <a:ea typeface="Constantia"/>
                        <a:cs typeface="Constantia"/>
                        <a:sym typeface="Constantia"/>
                      </a:endParaRPr>
                    </a:p>
                  </a:txBody>
                  <a:tcPr marT="242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CD4EA"/>
                    </a:solidFill>
                  </a:tcPr>
                </a:tc>
                <a:tc>
                  <a:txBody>
                    <a:bodyPr/>
                    <a:lstStyle/>
                    <a:p>
                      <a:pPr indent="0" lvl="0" marL="63500" marR="0" rtl="0" algn="l">
                        <a:lnSpc>
                          <a:spcPct val="100000"/>
                        </a:lnSpc>
                        <a:spcBef>
                          <a:spcPts val="0"/>
                        </a:spcBef>
                        <a:spcAft>
                          <a:spcPts val="0"/>
                        </a:spcAft>
                        <a:buNone/>
                      </a:pPr>
                      <a:r>
                        <a:rPr lang="en" sz="1400" u="none" cap="none" strike="noStrike">
                          <a:latin typeface="Constantia"/>
                          <a:ea typeface="Constantia"/>
                          <a:cs typeface="Constantia"/>
                          <a:sym typeface="Constantia"/>
                        </a:rPr>
                        <a:t>-i</a:t>
                      </a:r>
                      <a:endParaRPr sz="1400" u="none" cap="none" strike="noStrike">
                        <a:latin typeface="Constantia"/>
                        <a:ea typeface="Constantia"/>
                        <a:cs typeface="Constantia"/>
                        <a:sym typeface="Constantia"/>
                      </a:endParaRPr>
                    </a:p>
                  </a:txBody>
                  <a:tcPr marT="242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CD4EA"/>
                    </a:solidFill>
                  </a:tcPr>
                </a:tc>
                <a:tc>
                  <a:txBody>
                    <a:bodyPr/>
                    <a:lstStyle/>
                    <a:p>
                      <a:pPr indent="0" lvl="0" marL="76200" marR="0" rtl="0" algn="l">
                        <a:lnSpc>
                          <a:spcPct val="100000"/>
                        </a:lnSpc>
                        <a:spcBef>
                          <a:spcPts val="0"/>
                        </a:spcBef>
                        <a:spcAft>
                          <a:spcPts val="0"/>
                        </a:spcAft>
                        <a:buNone/>
                      </a:pPr>
                      <a:r>
                        <a:rPr lang="en" sz="1400" u="none" cap="none" strike="noStrike">
                          <a:latin typeface="Constantia"/>
                          <a:ea typeface="Constantia"/>
                          <a:cs typeface="Constantia"/>
                          <a:sym typeface="Constantia"/>
                        </a:rPr>
                        <a:t>i</a:t>
                      </a:r>
                      <a:endParaRPr sz="1400" u="none" cap="none" strike="noStrike">
                        <a:latin typeface="Constantia"/>
                        <a:ea typeface="Constantia"/>
                        <a:cs typeface="Constantia"/>
                        <a:sym typeface="Constantia"/>
                      </a:endParaRPr>
                    </a:p>
                  </a:txBody>
                  <a:tcPr marT="242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CD4EA"/>
                    </a:solidFill>
                  </a:tcPr>
                </a:tc>
                <a:tc>
                  <a:txBody>
                    <a:bodyPr/>
                    <a:lstStyle/>
                    <a:p>
                      <a:pPr indent="0" lvl="0" marL="76200" marR="0" rtl="0" algn="l">
                        <a:lnSpc>
                          <a:spcPct val="100000"/>
                        </a:lnSpc>
                        <a:spcBef>
                          <a:spcPts val="0"/>
                        </a:spcBef>
                        <a:spcAft>
                          <a:spcPts val="0"/>
                        </a:spcAft>
                        <a:buNone/>
                      </a:pPr>
                      <a:r>
                        <a:rPr lang="en" sz="1400" u="none" cap="none" strike="noStrike">
                          <a:latin typeface="Constantia"/>
                          <a:ea typeface="Constantia"/>
                          <a:cs typeface="Constantia"/>
                          <a:sym typeface="Constantia"/>
                        </a:rPr>
                        <a:t>-1</a:t>
                      </a:r>
                      <a:endParaRPr sz="1400" u="none" cap="none" strike="noStrike">
                        <a:latin typeface="Constantia"/>
                        <a:ea typeface="Constantia"/>
                        <a:cs typeface="Constantia"/>
                        <a:sym typeface="Constantia"/>
                      </a:endParaRPr>
                    </a:p>
                  </a:txBody>
                  <a:tcPr marT="242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CD4EA"/>
                    </a:solidFill>
                  </a:tcPr>
                </a:tc>
                <a:tc>
                  <a:txBody>
                    <a:bodyPr/>
                    <a:lstStyle/>
                    <a:p>
                      <a:pPr indent="0" lvl="0" marL="76200" marR="0" rtl="0" algn="l">
                        <a:lnSpc>
                          <a:spcPct val="100000"/>
                        </a:lnSpc>
                        <a:spcBef>
                          <a:spcPts val="0"/>
                        </a:spcBef>
                        <a:spcAft>
                          <a:spcPts val="0"/>
                        </a:spcAft>
                        <a:buNone/>
                      </a:pPr>
                      <a:r>
                        <a:rPr lang="en" sz="1400" u="none" cap="none" strike="noStrike">
                          <a:latin typeface="Constantia"/>
                          <a:ea typeface="Constantia"/>
                          <a:cs typeface="Constantia"/>
                          <a:sym typeface="Constantia"/>
                        </a:rPr>
                        <a:t>1</a:t>
                      </a:r>
                      <a:endParaRPr sz="1400" u="none" cap="none" strike="noStrike">
                        <a:latin typeface="Constantia"/>
                        <a:ea typeface="Constantia"/>
                        <a:cs typeface="Constantia"/>
                        <a:sym typeface="Constantia"/>
                      </a:endParaRPr>
                    </a:p>
                  </a:txBody>
                  <a:tcPr marT="242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CD4EA"/>
                    </a:solidFill>
                  </a:tcPr>
                </a:tc>
              </a:tr>
              <a:tr h="399575">
                <a:tc>
                  <a:txBody>
                    <a:bodyPr/>
                    <a:lstStyle/>
                    <a:p>
                      <a:pPr indent="0" lvl="0" marL="63500" marR="0" rtl="0" algn="l">
                        <a:lnSpc>
                          <a:spcPct val="100000"/>
                        </a:lnSpc>
                        <a:spcBef>
                          <a:spcPts val="0"/>
                        </a:spcBef>
                        <a:spcAft>
                          <a:spcPts val="0"/>
                        </a:spcAft>
                        <a:buNone/>
                      </a:pPr>
                      <a:r>
                        <a:rPr lang="en" sz="1400" u="none" cap="none" strike="noStrike">
                          <a:latin typeface="Constantia"/>
                          <a:ea typeface="Constantia"/>
                          <a:cs typeface="Constantia"/>
                          <a:sym typeface="Constantia"/>
                        </a:rPr>
                        <a:t>-i</a:t>
                      </a:r>
                      <a:endParaRPr sz="1400" u="none" cap="none" strike="noStrike">
                        <a:latin typeface="Constantia"/>
                        <a:ea typeface="Constantia"/>
                        <a:cs typeface="Constantia"/>
                        <a:sym typeface="Constantia"/>
                      </a:endParaRPr>
                    </a:p>
                  </a:txBody>
                  <a:tcPr marT="247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EBF5"/>
                    </a:solidFill>
                  </a:tcPr>
                </a:tc>
                <a:tc>
                  <a:txBody>
                    <a:bodyPr/>
                    <a:lstStyle/>
                    <a:p>
                      <a:pPr indent="0" lvl="0" marL="63500" marR="0" rtl="0" algn="l">
                        <a:lnSpc>
                          <a:spcPct val="100000"/>
                        </a:lnSpc>
                        <a:spcBef>
                          <a:spcPts val="0"/>
                        </a:spcBef>
                        <a:spcAft>
                          <a:spcPts val="0"/>
                        </a:spcAft>
                        <a:buNone/>
                      </a:pPr>
                      <a:r>
                        <a:rPr lang="en" sz="1400" u="none" cap="none" strike="noStrike">
                          <a:latin typeface="Constantia"/>
                          <a:ea typeface="Constantia"/>
                          <a:cs typeface="Constantia"/>
                          <a:sym typeface="Constantia"/>
                        </a:rPr>
                        <a:t>i</a:t>
                      </a:r>
                      <a:endParaRPr sz="1400" u="none" cap="none" strike="noStrike">
                        <a:latin typeface="Constantia"/>
                        <a:ea typeface="Constantia"/>
                        <a:cs typeface="Constantia"/>
                        <a:sym typeface="Constantia"/>
                      </a:endParaRPr>
                    </a:p>
                  </a:txBody>
                  <a:tcPr marT="247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EBF5"/>
                    </a:solidFill>
                  </a:tcPr>
                </a:tc>
                <a:tc>
                  <a:txBody>
                    <a:bodyPr/>
                    <a:lstStyle/>
                    <a:p>
                      <a:pPr indent="0" lvl="0" marL="76200" marR="0" rtl="0" algn="l">
                        <a:lnSpc>
                          <a:spcPct val="100000"/>
                        </a:lnSpc>
                        <a:spcBef>
                          <a:spcPts val="0"/>
                        </a:spcBef>
                        <a:spcAft>
                          <a:spcPts val="0"/>
                        </a:spcAft>
                        <a:buNone/>
                      </a:pPr>
                      <a:r>
                        <a:rPr lang="en" sz="1400" u="none" cap="none" strike="noStrike">
                          <a:latin typeface="Constantia"/>
                          <a:ea typeface="Constantia"/>
                          <a:cs typeface="Constantia"/>
                          <a:sym typeface="Constantia"/>
                        </a:rPr>
                        <a:t>-i</a:t>
                      </a:r>
                      <a:endParaRPr sz="1400" u="none" cap="none" strike="noStrike">
                        <a:latin typeface="Constantia"/>
                        <a:ea typeface="Constantia"/>
                        <a:cs typeface="Constantia"/>
                        <a:sym typeface="Constantia"/>
                      </a:endParaRPr>
                    </a:p>
                  </a:txBody>
                  <a:tcPr marT="247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EBF5"/>
                    </a:solidFill>
                  </a:tcPr>
                </a:tc>
                <a:tc>
                  <a:txBody>
                    <a:bodyPr/>
                    <a:lstStyle/>
                    <a:p>
                      <a:pPr indent="0" lvl="0" marL="76200" marR="0" rtl="0" algn="l">
                        <a:lnSpc>
                          <a:spcPct val="100000"/>
                        </a:lnSpc>
                        <a:spcBef>
                          <a:spcPts val="0"/>
                        </a:spcBef>
                        <a:spcAft>
                          <a:spcPts val="0"/>
                        </a:spcAft>
                        <a:buNone/>
                      </a:pPr>
                      <a:r>
                        <a:rPr lang="en" sz="1400" u="none" cap="none" strike="noStrike">
                          <a:latin typeface="Constantia"/>
                          <a:ea typeface="Constantia"/>
                          <a:cs typeface="Constantia"/>
                          <a:sym typeface="Constantia"/>
                        </a:rPr>
                        <a:t>1</a:t>
                      </a:r>
                      <a:endParaRPr sz="1400" u="none" cap="none" strike="noStrike">
                        <a:latin typeface="Constantia"/>
                        <a:ea typeface="Constantia"/>
                        <a:cs typeface="Constantia"/>
                        <a:sym typeface="Constantia"/>
                      </a:endParaRPr>
                    </a:p>
                  </a:txBody>
                  <a:tcPr marT="247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EBF5"/>
                    </a:solidFill>
                  </a:tcPr>
                </a:tc>
                <a:tc>
                  <a:txBody>
                    <a:bodyPr/>
                    <a:lstStyle/>
                    <a:p>
                      <a:pPr indent="0" lvl="0" marL="76200" marR="0" rtl="0" algn="l">
                        <a:lnSpc>
                          <a:spcPct val="100000"/>
                        </a:lnSpc>
                        <a:spcBef>
                          <a:spcPts val="0"/>
                        </a:spcBef>
                        <a:spcAft>
                          <a:spcPts val="0"/>
                        </a:spcAft>
                        <a:buNone/>
                      </a:pPr>
                      <a:r>
                        <a:rPr lang="en" sz="1400" u="none" cap="none" strike="noStrike">
                          <a:latin typeface="Constantia"/>
                          <a:ea typeface="Constantia"/>
                          <a:cs typeface="Constantia"/>
                          <a:sym typeface="Constantia"/>
                        </a:rPr>
                        <a:t>-i</a:t>
                      </a:r>
                      <a:endParaRPr sz="1400" u="none" cap="none" strike="noStrike">
                        <a:latin typeface="Constantia"/>
                        <a:ea typeface="Constantia"/>
                        <a:cs typeface="Constantia"/>
                        <a:sym typeface="Constantia"/>
                      </a:endParaRPr>
                    </a:p>
                  </a:txBody>
                  <a:tcPr marT="247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EBF5"/>
                    </a:solidFill>
                  </a:tcPr>
                </a:tc>
              </a:tr>
            </a:tbl>
          </a:graphicData>
        </a:graphic>
      </p:graphicFrame>
      <p:graphicFrame>
        <p:nvGraphicFramePr>
          <p:cNvPr id="356" name="Google Shape;356;p46"/>
          <p:cNvGraphicFramePr/>
          <p:nvPr/>
        </p:nvGraphicFramePr>
        <p:xfrm>
          <a:off x="173164" y="2242946"/>
          <a:ext cx="3000000" cy="3000000"/>
        </p:xfrm>
        <a:graphic>
          <a:graphicData uri="http://schemas.openxmlformats.org/drawingml/2006/table">
            <a:tbl>
              <a:tblPr bandRow="1" firstRow="1">
                <a:noFill/>
                <a:tableStyleId>{5AF26A15-DE4E-4582-9CDE-DC7F09BBB2F5}</a:tableStyleId>
              </a:tblPr>
              <a:tblGrid>
                <a:gridCol w="575950"/>
                <a:gridCol w="574675"/>
                <a:gridCol w="864875"/>
                <a:gridCol w="864875"/>
              </a:tblGrid>
              <a:tr h="412925">
                <a:tc>
                  <a:txBody>
                    <a:bodyPr/>
                    <a:lstStyle/>
                    <a:p>
                      <a:pPr indent="0" lvl="0" marL="63500" marR="0" rtl="0" algn="l">
                        <a:lnSpc>
                          <a:spcPct val="100000"/>
                        </a:lnSpc>
                        <a:spcBef>
                          <a:spcPts val="0"/>
                        </a:spcBef>
                        <a:spcAft>
                          <a:spcPts val="0"/>
                        </a:spcAft>
                        <a:buNone/>
                      </a:pPr>
                      <a:r>
                        <a:rPr b="1" lang="en" sz="1400" u="none" cap="none" strike="noStrike">
                          <a:solidFill>
                            <a:srgbClr val="FFFFFF"/>
                          </a:solidFill>
                          <a:latin typeface="Constantia"/>
                          <a:ea typeface="Constantia"/>
                          <a:cs typeface="Constantia"/>
                          <a:sym typeface="Constantia"/>
                        </a:rPr>
                        <a:t>*</a:t>
                      </a:r>
                      <a:endParaRPr sz="1400" u="none" cap="none" strike="noStrike">
                        <a:latin typeface="Constantia"/>
                        <a:ea typeface="Constantia"/>
                        <a:cs typeface="Constantia"/>
                        <a:sym typeface="Constantia"/>
                      </a:endParaRPr>
                    </a:p>
                  </a:txBody>
                  <a:tcPr marT="238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0E6EC5"/>
                    </a:solidFill>
                  </a:tcPr>
                </a:tc>
                <a:tc>
                  <a:txBody>
                    <a:bodyPr/>
                    <a:lstStyle/>
                    <a:p>
                      <a:pPr indent="0" lvl="0" marL="63500" marR="0" rtl="0" algn="l">
                        <a:lnSpc>
                          <a:spcPct val="100000"/>
                        </a:lnSpc>
                        <a:spcBef>
                          <a:spcPts val="0"/>
                        </a:spcBef>
                        <a:spcAft>
                          <a:spcPts val="0"/>
                        </a:spcAft>
                        <a:buNone/>
                      </a:pPr>
                      <a:r>
                        <a:rPr b="1" lang="en" sz="1400" u="none" cap="none" strike="noStrike">
                          <a:solidFill>
                            <a:srgbClr val="FFFFFF"/>
                          </a:solidFill>
                          <a:latin typeface="Constantia"/>
                          <a:ea typeface="Constantia"/>
                          <a:cs typeface="Constantia"/>
                          <a:sym typeface="Constantia"/>
                        </a:rPr>
                        <a:t>1</a:t>
                      </a:r>
                      <a:endParaRPr sz="1400" u="none" cap="none" strike="noStrike">
                        <a:latin typeface="Constantia"/>
                        <a:ea typeface="Constantia"/>
                        <a:cs typeface="Constantia"/>
                        <a:sym typeface="Constantia"/>
                      </a:endParaRPr>
                    </a:p>
                  </a:txBody>
                  <a:tcPr marT="238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0E6EC5"/>
                    </a:solidFill>
                  </a:tcPr>
                </a:tc>
                <a:tc>
                  <a:txBody>
                    <a:bodyPr/>
                    <a:lstStyle/>
                    <a:p>
                      <a:pPr indent="0" lvl="0" marL="63500" marR="0" rtl="0" algn="l">
                        <a:lnSpc>
                          <a:spcPct val="100000"/>
                        </a:lnSpc>
                        <a:spcBef>
                          <a:spcPts val="0"/>
                        </a:spcBef>
                        <a:spcAft>
                          <a:spcPts val="0"/>
                        </a:spcAft>
                        <a:buNone/>
                      </a:pPr>
                      <a:r>
                        <a:rPr b="1" lang="en" sz="1400" u="none" cap="none" strike="noStrike">
                          <a:solidFill>
                            <a:srgbClr val="FFFFFF"/>
                          </a:solidFill>
                          <a:latin typeface="Constantia"/>
                          <a:ea typeface="Constantia"/>
                          <a:cs typeface="Constantia"/>
                          <a:sym typeface="Constantia"/>
                        </a:rPr>
                        <a:t>w</a:t>
                      </a:r>
                      <a:endParaRPr sz="1400" u="none" cap="none" strike="noStrike">
                        <a:latin typeface="Constantia"/>
                        <a:ea typeface="Constantia"/>
                        <a:cs typeface="Constantia"/>
                        <a:sym typeface="Constantia"/>
                      </a:endParaRPr>
                    </a:p>
                  </a:txBody>
                  <a:tcPr marT="238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0E6EC5"/>
                    </a:solidFill>
                  </a:tcPr>
                </a:tc>
                <a:tc>
                  <a:txBody>
                    <a:bodyPr/>
                    <a:lstStyle/>
                    <a:p>
                      <a:pPr indent="0" lvl="0" marL="63500" marR="0" rtl="0" algn="l">
                        <a:lnSpc>
                          <a:spcPct val="100000"/>
                        </a:lnSpc>
                        <a:spcBef>
                          <a:spcPts val="0"/>
                        </a:spcBef>
                        <a:spcAft>
                          <a:spcPts val="0"/>
                        </a:spcAft>
                        <a:buNone/>
                      </a:pPr>
                      <a:r>
                        <a:rPr b="1" lang="en" sz="1400" u="none" cap="none" strike="noStrike">
                          <a:solidFill>
                            <a:srgbClr val="FFFFFF"/>
                          </a:solidFill>
                          <a:latin typeface="Constantia"/>
                          <a:ea typeface="Constantia"/>
                          <a:cs typeface="Constantia"/>
                          <a:sym typeface="Constantia"/>
                        </a:rPr>
                        <a:t>w2</a:t>
                      </a:r>
                      <a:endParaRPr sz="1400" u="none" cap="none" strike="noStrike">
                        <a:latin typeface="Constantia"/>
                        <a:ea typeface="Constantia"/>
                        <a:cs typeface="Constantia"/>
                        <a:sym typeface="Constantia"/>
                      </a:endParaRPr>
                    </a:p>
                  </a:txBody>
                  <a:tcPr marT="238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0E6EC5"/>
                    </a:solidFill>
                  </a:tcPr>
                </a:tc>
              </a:tr>
              <a:tr h="450525">
                <a:tc>
                  <a:txBody>
                    <a:bodyPr/>
                    <a:lstStyle/>
                    <a:p>
                      <a:pPr indent="0" lvl="0" marL="63500" marR="0" rtl="0" algn="l">
                        <a:lnSpc>
                          <a:spcPct val="100000"/>
                        </a:lnSpc>
                        <a:spcBef>
                          <a:spcPts val="0"/>
                        </a:spcBef>
                        <a:spcAft>
                          <a:spcPts val="0"/>
                        </a:spcAft>
                        <a:buNone/>
                      </a:pPr>
                      <a:r>
                        <a:rPr lang="en" sz="1400" u="none" cap="none" strike="noStrike">
                          <a:latin typeface="Constantia"/>
                          <a:ea typeface="Constantia"/>
                          <a:cs typeface="Constantia"/>
                          <a:sym typeface="Constantia"/>
                        </a:rPr>
                        <a:t>1</a:t>
                      </a:r>
                      <a:endParaRPr sz="1400" u="none" cap="none" strike="noStrike">
                        <a:latin typeface="Constantia"/>
                        <a:ea typeface="Constantia"/>
                        <a:cs typeface="Constantia"/>
                        <a:sym typeface="Constantia"/>
                      </a:endParaRPr>
                    </a:p>
                  </a:txBody>
                  <a:tcPr marT="238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CD4EA"/>
                    </a:solidFill>
                  </a:tcPr>
                </a:tc>
                <a:tc>
                  <a:txBody>
                    <a:bodyPr/>
                    <a:lstStyle/>
                    <a:p>
                      <a:pPr indent="0" lvl="0" marL="63500" marR="0" rtl="0" algn="l">
                        <a:lnSpc>
                          <a:spcPct val="100000"/>
                        </a:lnSpc>
                        <a:spcBef>
                          <a:spcPts val="0"/>
                        </a:spcBef>
                        <a:spcAft>
                          <a:spcPts val="0"/>
                        </a:spcAft>
                        <a:buNone/>
                      </a:pPr>
                      <a:r>
                        <a:rPr lang="en" sz="1400" u="none" cap="none" strike="noStrike">
                          <a:latin typeface="Constantia"/>
                          <a:ea typeface="Constantia"/>
                          <a:cs typeface="Constantia"/>
                          <a:sym typeface="Constantia"/>
                        </a:rPr>
                        <a:t>1</a:t>
                      </a:r>
                      <a:endParaRPr sz="1400" u="none" cap="none" strike="noStrike">
                        <a:latin typeface="Constantia"/>
                        <a:ea typeface="Constantia"/>
                        <a:cs typeface="Constantia"/>
                        <a:sym typeface="Constantia"/>
                      </a:endParaRPr>
                    </a:p>
                  </a:txBody>
                  <a:tcPr marT="238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CD4EA"/>
                    </a:solidFill>
                  </a:tcPr>
                </a:tc>
                <a:tc>
                  <a:txBody>
                    <a:bodyPr/>
                    <a:lstStyle/>
                    <a:p>
                      <a:pPr indent="0" lvl="0" marL="63500" marR="0" rtl="0" algn="l">
                        <a:lnSpc>
                          <a:spcPct val="100000"/>
                        </a:lnSpc>
                        <a:spcBef>
                          <a:spcPts val="0"/>
                        </a:spcBef>
                        <a:spcAft>
                          <a:spcPts val="0"/>
                        </a:spcAft>
                        <a:buNone/>
                      </a:pPr>
                      <a:r>
                        <a:rPr lang="en" sz="1400" u="none" cap="none" strike="noStrike">
                          <a:latin typeface="Constantia"/>
                          <a:ea typeface="Constantia"/>
                          <a:cs typeface="Constantia"/>
                          <a:sym typeface="Constantia"/>
                        </a:rPr>
                        <a:t>w</a:t>
                      </a:r>
                      <a:endParaRPr sz="1400" u="none" cap="none" strike="noStrike">
                        <a:latin typeface="Constantia"/>
                        <a:ea typeface="Constantia"/>
                        <a:cs typeface="Constantia"/>
                        <a:sym typeface="Constantia"/>
                      </a:endParaRPr>
                    </a:p>
                  </a:txBody>
                  <a:tcPr marT="238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CD4EA"/>
                    </a:solidFill>
                  </a:tcPr>
                </a:tc>
                <a:tc>
                  <a:txBody>
                    <a:bodyPr/>
                    <a:lstStyle/>
                    <a:p>
                      <a:pPr indent="0" lvl="0" marL="63500" marR="0" rtl="0" algn="l">
                        <a:lnSpc>
                          <a:spcPct val="100000"/>
                        </a:lnSpc>
                        <a:spcBef>
                          <a:spcPts val="0"/>
                        </a:spcBef>
                        <a:spcAft>
                          <a:spcPts val="0"/>
                        </a:spcAft>
                        <a:buNone/>
                      </a:pPr>
                      <a:r>
                        <a:rPr lang="en" sz="1400" u="none" cap="none" strike="noStrike">
                          <a:latin typeface="Constantia"/>
                          <a:ea typeface="Constantia"/>
                          <a:cs typeface="Constantia"/>
                          <a:sym typeface="Constantia"/>
                        </a:rPr>
                        <a:t>w2</a:t>
                      </a:r>
                      <a:endParaRPr sz="1400" u="none" cap="none" strike="noStrike">
                        <a:latin typeface="Constantia"/>
                        <a:ea typeface="Constantia"/>
                        <a:cs typeface="Constantia"/>
                        <a:sym typeface="Constantia"/>
                      </a:endParaRPr>
                    </a:p>
                  </a:txBody>
                  <a:tcPr marT="238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CD4EA"/>
                    </a:solidFill>
                  </a:tcPr>
                </a:tc>
              </a:tr>
              <a:tr h="412925">
                <a:tc>
                  <a:txBody>
                    <a:bodyPr/>
                    <a:lstStyle/>
                    <a:p>
                      <a:pPr indent="0" lvl="0" marL="63500" marR="0" rtl="0" algn="l">
                        <a:lnSpc>
                          <a:spcPct val="100000"/>
                        </a:lnSpc>
                        <a:spcBef>
                          <a:spcPts val="0"/>
                        </a:spcBef>
                        <a:spcAft>
                          <a:spcPts val="0"/>
                        </a:spcAft>
                        <a:buNone/>
                      </a:pPr>
                      <a:r>
                        <a:rPr lang="en" sz="1400" u="none" cap="none" strike="noStrike">
                          <a:latin typeface="Constantia"/>
                          <a:ea typeface="Constantia"/>
                          <a:cs typeface="Constantia"/>
                          <a:sym typeface="Constantia"/>
                        </a:rPr>
                        <a:t>w</a:t>
                      </a:r>
                      <a:endParaRPr sz="1400" u="none" cap="none" strike="noStrike">
                        <a:latin typeface="Constantia"/>
                        <a:ea typeface="Constantia"/>
                        <a:cs typeface="Constantia"/>
                        <a:sym typeface="Constantia"/>
                      </a:endParaRPr>
                    </a:p>
                  </a:txBody>
                  <a:tcPr marT="242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EBF5"/>
                    </a:solidFill>
                  </a:tcPr>
                </a:tc>
                <a:tc>
                  <a:txBody>
                    <a:bodyPr/>
                    <a:lstStyle/>
                    <a:p>
                      <a:pPr indent="0" lvl="0" marL="63500" marR="0" rtl="0" algn="l">
                        <a:lnSpc>
                          <a:spcPct val="100000"/>
                        </a:lnSpc>
                        <a:spcBef>
                          <a:spcPts val="0"/>
                        </a:spcBef>
                        <a:spcAft>
                          <a:spcPts val="0"/>
                        </a:spcAft>
                        <a:buNone/>
                      </a:pPr>
                      <a:r>
                        <a:rPr lang="en" sz="1400" u="none" cap="none" strike="noStrike">
                          <a:latin typeface="Constantia"/>
                          <a:ea typeface="Constantia"/>
                          <a:cs typeface="Constantia"/>
                          <a:sym typeface="Constantia"/>
                        </a:rPr>
                        <a:t>w</a:t>
                      </a:r>
                      <a:endParaRPr sz="1400" u="none" cap="none" strike="noStrike">
                        <a:latin typeface="Constantia"/>
                        <a:ea typeface="Constantia"/>
                        <a:cs typeface="Constantia"/>
                        <a:sym typeface="Constantia"/>
                      </a:endParaRPr>
                    </a:p>
                  </a:txBody>
                  <a:tcPr marT="242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EBF5"/>
                    </a:solidFill>
                  </a:tcPr>
                </a:tc>
                <a:tc>
                  <a:txBody>
                    <a:bodyPr/>
                    <a:lstStyle/>
                    <a:p>
                      <a:pPr indent="0" lvl="0" marL="63500" marR="0" rtl="0" algn="l">
                        <a:lnSpc>
                          <a:spcPct val="100000"/>
                        </a:lnSpc>
                        <a:spcBef>
                          <a:spcPts val="0"/>
                        </a:spcBef>
                        <a:spcAft>
                          <a:spcPts val="0"/>
                        </a:spcAft>
                        <a:buNone/>
                      </a:pPr>
                      <a:r>
                        <a:rPr lang="en" sz="1400" u="none" cap="none" strike="noStrike">
                          <a:latin typeface="Constantia"/>
                          <a:ea typeface="Constantia"/>
                          <a:cs typeface="Constantia"/>
                          <a:sym typeface="Constantia"/>
                        </a:rPr>
                        <a:t>w2</a:t>
                      </a:r>
                      <a:endParaRPr sz="1400" u="none" cap="none" strike="noStrike">
                        <a:latin typeface="Constantia"/>
                        <a:ea typeface="Constantia"/>
                        <a:cs typeface="Constantia"/>
                        <a:sym typeface="Constantia"/>
                      </a:endParaRPr>
                    </a:p>
                  </a:txBody>
                  <a:tcPr marT="242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EBF5"/>
                    </a:solidFill>
                  </a:tcPr>
                </a:tc>
                <a:tc>
                  <a:txBody>
                    <a:bodyPr/>
                    <a:lstStyle/>
                    <a:p>
                      <a:pPr indent="0" lvl="0" marL="63500" marR="0" rtl="0" algn="l">
                        <a:lnSpc>
                          <a:spcPct val="100000"/>
                        </a:lnSpc>
                        <a:spcBef>
                          <a:spcPts val="0"/>
                        </a:spcBef>
                        <a:spcAft>
                          <a:spcPts val="0"/>
                        </a:spcAft>
                        <a:buNone/>
                      </a:pPr>
                      <a:r>
                        <a:rPr lang="en" sz="1400" u="none" cap="none" strike="noStrike">
                          <a:latin typeface="Constantia"/>
                          <a:ea typeface="Constantia"/>
                          <a:cs typeface="Constantia"/>
                          <a:sym typeface="Constantia"/>
                        </a:rPr>
                        <a:t>1</a:t>
                      </a:r>
                      <a:endParaRPr sz="1400" u="none" cap="none" strike="noStrike">
                        <a:latin typeface="Constantia"/>
                        <a:ea typeface="Constantia"/>
                        <a:cs typeface="Constantia"/>
                        <a:sym typeface="Constantia"/>
                      </a:endParaRPr>
                    </a:p>
                  </a:txBody>
                  <a:tcPr marT="242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EBF5"/>
                    </a:solidFill>
                  </a:tcPr>
                </a:tc>
              </a:tr>
              <a:tr h="412925">
                <a:tc>
                  <a:txBody>
                    <a:bodyPr/>
                    <a:lstStyle/>
                    <a:p>
                      <a:pPr indent="0" lvl="0" marL="63500" marR="0" rtl="0" algn="l">
                        <a:lnSpc>
                          <a:spcPct val="100000"/>
                        </a:lnSpc>
                        <a:spcBef>
                          <a:spcPts val="0"/>
                        </a:spcBef>
                        <a:spcAft>
                          <a:spcPts val="0"/>
                        </a:spcAft>
                        <a:buNone/>
                      </a:pPr>
                      <a:r>
                        <a:rPr lang="en" sz="1400" u="none" cap="none" strike="noStrike">
                          <a:latin typeface="Constantia"/>
                          <a:ea typeface="Constantia"/>
                          <a:cs typeface="Constantia"/>
                          <a:sym typeface="Constantia"/>
                        </a:rPr>
                        <a:t>w2</a:t>
                      </a:r>
                      <a:endParaRPr sz="1400" u="none" cap="none" strike="noStrike">
                        <a:latin typeface="Constantia"/>
                        <a:ea typeface="Constantia"/>
                        <a:cs typeface="Constantia"/>
                        <a:sym typeface="Constantia"/>
                      </a:endParaRPr>
                    </a:p>
                  </a:txBody>
                  <a:tcPr marT="242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CD4EA"/>
                    </a:solidFill>
                  </a:tcPr>
                </a:tc>
                <a:tc>
                  <a:txBody>
                    <a:bodyPr/>
                    <a:lstStyle/>
                    <a:p>
                      <a:pPr indent="0" lvl="0" marL="63500" marR="0" rtl="0" algn="l">
                        <a:lnSpc>
                          <a:spcPct val="100000"/>
                        </a:lnSpc>
                        <a:spcBef>
                          <a:spcPts val="0"/>
                        </a:spcBef>
                        <a:spcAft>
                          <a:spcPts val="0"/>
                        </a:spcAft>
                        <a:buNone/>
                      </a:pPr>
                      <a:r>
                        <a:rPr lang="en" sz="1400" u="none" cap="none" strike="noStrike">
                          <a:latin typeface="Constantia"/>
                          <a:ea typeface="Constantia"/>
                          <a:cs typeface="Constantia"/>
                          <a:sym typeface="Constantia"/>
                        </a:rPr>
                        <a:t>w2</a:t>
                      </a:r>
                      <a:endParaRPr sz="1400" u="none" cap="none" strike="noStrike">
                        <a:latin typeface="Constantia"/>
                        <a:ea typeface="Constantia"/>
                        <a:cs typeface="Constantia"/>
                        <a:sym typeface="Constantia"/>
                      </a:endParaRPr>
                    </a:p>
                  </a:txBody>
                  <a:tcPr marT="242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CD4EA"/>
                    </a:solidFill>
                  </a:tcPr>
                </a:tc>
                <a:tc>
                  <a:txBody>
                    <a:bodyPr/>
                    <a:lstStyle/>
                    <a:p>
                      <a:pPr indent="0" lvl="0" marL="63500" marR="0" rtl="0" algn="l">
                        <a:lnSpc>
                          <a:spcPct val="100000"/>
                        </a:lnSpc>
                        <a:spcBef>
                          <a:spcPts val="0"/>
                        </a:spcBef>
                        <a:spcAft>
                          <a:spcPts val="0"/>
                        </a:spcAft>
                        <a:buNone/>
                      </a:pPr>
                      <a:r>
                        <a:rPr lang="en" sz="1400" u="none" cap="none" strike="noStrike">
                          <a:latin typeface="Constantia"/>
                          <a:ea typeface="Constantia"/>
                          <a:cs typeface="Constantia"/>
                          <a:sym typeface="Constantia"/>
                        </a:rPr>
                        <a:t>1</a:t>
                      </a:r>
                      <a:endParaRPr sz="1400" u="none" cap="none" strike="noStrike">
                        <a:latin typeface="Constantia"/>
                        <a:ea typeface="Constantia"/>
                        <a:cs typeface="Constantia"/>
                        <a:sym typeface="Constantia"/>
                      </a:endParaRPr>
                    </a:p>
                  </a:txBody>
                  <a:tcPr marT="242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CD4EA"/>
                    </a:solidFill>
                  </a:tcPr>
                </a:tc>
                <a:tc>
                  <a:txBody>
                    <a:bodyPr/>
                    <a:lstStyle/>
                    <a:p>
                      <a:pPr indent="0" lvl="0" marL="63500" marR="0" rtl="0" algn="l">
                        <a:lnSpc>
                          <a:spcPct val="100000"/>
                        </a:lnSpc>
                        <a:spcBef>
                          <a:spcPts val="0"/>
                        </a:spcBef>
                        <a:spcAft>
                          <a:spcPts val="0"/>
                        </a:spcAft>
                        <a:buNone/>
                      </a:pPr>
                      <a:r>
                        <a:rPr lang="en" sz="1400" u="none" cap="none" strike="noStrike">
                          <a:latin typeface="Constantia"/>
                          <a:ea typeface="Constantia"/>
                          <a:cs typeface="Constantia"/>
                          <a:sym typeface="Constantia"/>
                        </a:rPr>
                        <a:t>w</a:t>
                      </a:r>
                      <a:endParaRPr sz="1400" u="none" cap="none" strike="noStrike">
                        <a:latin typeface="Constantia"/>
                        <a:ea typeface="Constantia"/>
                        <a:cs typeface="Constantia"/>
                        <a:sym typeface="Constantia"/>
                      </a:endParaRPr>
                    </a:p>
                  </a:txBody>
                  <a:tcPr marT="242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CD4EA"/>
                    </a:solidFill>
                  </a:tcPr>
                </a:tc>
              </a:tr>
            </a:tbl>
          </a:graphicData>
        </a:graphic>
      </p:graphicFrame>
      <p:grpSp>
        <p:nvGrpSpPr>
          <p:cNvPr id="357" name="Google Shape;357;p46"/>
          <p:cNvGrpSpPr/>
          <p:nvPr/>
        </p:nvGrpSpPr>
        <p:grpSpPr>
          <a:xfrm>
            <a:off x="390143" y="1474422"/>
            <a:ext cx="1382078" cy="277606"/>
            <a:chOff x="390143" y="1965896"/>
            <a:chExt cx="1382078" cy="370141"/>
          </a:xfrm>
        </p:grpSpPr>
        <p:pic>
          <p:nvPicPr>
            <p:cNvPr id="358" name="Google Shape;358;p46"/>
            <p:cNvPicPr preferRelativeResize="0"/>
            <p:nvPr/>
          </p:nvPicPr>
          <p:blipFill rotWithShape="1">
            <a:blip r:embed="rId4">
              <a:alphaModFix/>
            </a:blip>
            <a:srcRect b="0" l="0" r="0" t="0"/>
            <a:stretch/>
          </p:blipFill>
          <p:spPr>
            <a:xfrm>
              <a:off x="390143" y="1987283"/>
              <a:ext cx="1132128" cy="303034"/>
            </a:xfrm>
            <a:prstGeom prst="rect">
              <a:avLst/>
            </a:prstGeom>
            <a:noFill/>
            <a:ln>
              <a:noFill/>
            </a:ln>
          </p:spPr>
        </p:pic>
        <p:sp>
          <p:nvSpPr>
            <p:cNvPr id="359" name="Google Shape;359;p46"/>
            <p:cNvSpPr/>
            <p:nvPr/>
          </p:nvSpPr>
          <p:spPr>
            <a:xfrm>
              <a:off x="426707" y="2003805"/>
              <a:ext cx="1065530" cy="235585"/>
            </a:xfrm>
            <a:custGeom>
              <a:rect b="b" l="l" r="r" t="t"/>
              <a:pathLst>
                <a:path extrusionOk="0" h="235585" w="1065530">
                  <a:moveTo>
                    <a:pt x="989469" y="0"/>
                  </a:moveTo>
                  <a:lnTo>
                    <a:pt x="986294" y="0"/>
                  </a:lnTo>
                  <a:lnTo>
                    <a:pt x="986294" y="9398"/>
                  </a:lnTo>
                  <a:lnTo>
                    <a:pt x="988072" y="9398"/>
                  </a:lnTo>
                  <a:lnTo>
                    <a:pt x="996547" y="9971"/>
                  </a:lnTo>
                  <a:lnTo>
                    <a:pt x="1025658" y="39528"/>
                  </a:lnTo>
                  <a:lnTo>
                    <a:pt x="1026299" y="49530"/>
                  </a:lnTo>
                  <a:lnTo>
                    <a:pt x="1026299" y="55245"/>
                  </a:lnTo>
                  <a:lnTo>
                    <a:pt x="1025410" y="62357"/>
                  </a:lnTo>
                  <a:lnTo>
                    <a:pt x="1023886" y="70866"/>
                  </a:lnTo>
                  <a:lnTo>
                    <a:pt x="1022235" y="79375"/>
                  </a:lnTo>
                  <a:lnTo>
                    <a:pt x="1021346" y="85471"/>
                  </a:lnTo>
                  <a:lnTo>
                    <a:pt x="1021346" y="96012"/>
                  </a:lnTo>
                  <a:lnTo>
                    <a:pt x="1023378" y="101727"/>
                  </a:lnTo>
                  <a:lnTo>
                    <a:pt x="1031633" y="110744"/>
                  </a:lnTo>
                  <a:lnTo>
                    <a:pt x="1036586" y="114046"/>
                  </a:lnTo>
                  <a:lnTo>
                    <a:pt x="1042174" y="116205"/>
                  </a:lnTo>
                  <a:lnTo>
                    <a:pt x="1042174" y="118491"/>
                  </a:lnTo>
                  <a:lnTo>
                    <a:pt x="1036586" y="120523"/>
                  </a:lnTo>
                  <a:lnTo>
                    <a:pt x="1031633" y="123952"/>
                  </a:lnTo>
                  <a:lnTo>
                    <a:pt x="1027569" y="128397"/>
                  </a:lnTo>
                  <a:lnTo>
                    <a:pt x="1023378" y="132842"/>
                  </a:lnTo>
                  <a:lnTo>
                    <a:pt x="1021346" y="138557"/>
                  </a:lnTo>
                  <a:lnTo>
                    <a:pt x="1021346" y="149225"/>
                  </a:lnTo>
                  <a:lnTo>
                    <a:pt x="1022235" y="155321"/>
                  </a:lnTo>
                  <a:lnTo>
                    <a:pt x="1023886" y="163830"/>
                  </a:lnTo>
                  <a:lnTo>
                    <a:pt x="1025410" y="172212"/>
                  </a:lnTo>
                  <a:lnTo>
                    <a:pt x="1026299" y="179324"/>
                  </a:lnTo>
                  <a:lnTo>
                    <a:pt x="1026299" y="185166"/>
                  </a:lnTo>
                  <a:lnTo>
                    <a:pt x="1010593" y="220882"/>
                  </a:lnTo>
                  <a:lnTo>
                    <a:pt x="988072" y="226187"/>
                  </a:lnTo>
                  <a:lnTo>
                    <a:pt x="986294" y="226187"/>
                  </a:lnTo>
                  <a:lnTo>
                    <a:pt x="986294" y="235585"/>
                  </a:lnTo>
                  <a:lnTo>
                    <a:pt x="989469" y="235585"/>
                  </a:lnTo>
                  <a:lnTo>
                    <a:pt x="1003042" y="234537"/>
                  </a:lnTo>
                  <a:lnTo>
                    <a:pt x="1039217" y="215009"/>
                  </a:lnTo>
                  <a:lnTo>
                    <a:pt x="1047254" y="182880"/>
                  </a:lnTo>
                  <a:lnTo>
                    <a:pt x="1047254" y="176149"/>
                  </a:lnTo>
                  <a:lnTo>
                    <a:pt x="1046365" y="168275"/>
                  </a:lnTo>
                  <a:lnTo>
                    <a:pt x="1044333" y="159639"/>
                  </a:lnTo>
                  <a:lnTo>
                    <a:pt x="1042428" y="150876"/>
                  </a:lnTo>
                  <a:lnTo>
                    <a:pt x="1041539" y="145034"/>
                  </a:lnTo>
                  <a:lnTo>
                    <a:pt x="1041539" y="136398"/>
                  </a:lnTo>
                  <a:lnTo>
                    <a:pt x="1043444" y="131699"/>
                  </a:lnTo>
                  <a:lnTo>
                    <a:pt x="1051318" y="124587"/>
                  </a:lnTo>
                  <a:lnTo>
                    <a:pt x="1057160" y="122682"/>
                  </a:lnTo>
                  <a:lnTo>
                    <a:pt x="1065034" y="122428"/>
                  </a:lnTo>
                  <a:lnTo>
                    <a:pt x="1065034" y="112268"/>
                  </a:lnTo>
                  <a:lnTo>
                    <a:pt x="1057160" y="112014"/>
                  </a:lnTo>
                  <a:lnTo>
                    <a:pt x="1051318" y="110109"/>
                  </a:lnTo>
                  <a:lnTo>
                    <a:pt x="1043444" y="102997"/>
                  </a:lnTo>
                  <a:lnTo>
                    <a:pt x="1041539" y="98298"/>
                  </a:lnTo>
                  <a:lnTo>
                    <a:pt x="1041539" y="89662"/>
                  </a:lnTo>
                  <a:lnTo>
                    <a:pt x="1042428" y="83820"/>
                  </a:lnTo>
                  <a:lnTo>
                    <a:pt x="1044333" y="75057"/>
                  </a:lnTo>
                  <a:lnTo>
                    <a:pt x="1046365" y="66294"/>
                  </a:lnTo>
                  <a:lnTo>
                    <a:pt x="1047254" y="58547"/>
                  </a:lnTo>
                  <a:lnTo>
                    <a:pt x="1047254" y="51689"/>
                  </a:lnTo>
                  <a:lnTo>
                    <a:pt x="1046369" y="39711"/>
                  </a:lnTo>
                  <a:lnTo>
                    <a:pt x="1024759" y="7590"/>
                  </a:lnTo>
                  <a:lnTo>
                    <a:pt x="1003042" y="974"/>
                  </a:lnTo>
                  <a:lnTo>
                    <a:pt x="989469" y="0"/>
                  </a:lnTo>
                  <a:close/>
                </a:path>
                <a:path extrusionOk="0" h="235585" w="1065530">
                  <a:moveTo>
                    <a:pt x="78803" y="0"/>
                  </a:moveTo>
                  <a:lnTo>
                    <a:pt x="75590" y="0"/>
                  </a:lnTo>
                  <a:lnTo>
                    <a:pt x="61990" y="974"/>
                  </a:lnTo>
                  <a:lnTo>
                    <a:pt x="25875" y="20450"/>
                  </a:lnTo>
                  <a:lnTo>
                    <a:pt x="17780" y="51562"/>
                  </a:lnTo>
                  <a:lnTo>
                    <a:pt x="17780" y="58420"/>
                  </a:lnTo>
                  <a:lnTo>
                    <a:pt x="18745" y="66294"/>
                  </a:lnTo>
                  <a:lnTo>
                    <a:pt x="20688" y="74930"/>
                  </a:lnTo>
                  <a:lnTo>
                    <a:pt x="22618" y="83693"/>
                  </a:lnTo>
                  <a:lnTo>
                    <a:pt x="23583" y="89535"/>
                  </a:lnTo>
                  <a:lnTo>
                    <a:pt x="23583" y="98171"/>
                  </a:lnTo>
                  <a:lnTo>
                    <a:pt x="21628" y="102870"/>
                  </a:lnTo>
                  <a:lnTo>
                    <a:pt x="13804" y="109982"/>
                  </a:lnTo>
                  <a:lnTo>
                    <a:pt x="7899" y="111887"/>
                  </a:lnTo>
                  <a:lnTo>
                    <a:pt x="0" y="112141"/>
                  </a:lnTo>
                  <a:lnTo>
                    <a:pt x="0" y="122301"/>
                  </a:lnTo>
                  <a:lnTo>
                    <a:pt x="7899" y="122555"/>
                  </a:lnTo>
                  <a:lnTo>
                    <a:pt x="13804" y="124460"/>
                  </a:lnTo>
                  <a:lnTo>
                    <a:pt x="21628" y="131572"/>
                  </a:lnTo>
                  <a:lnTo>
                    <a:pt x="23583" y="136271"/>
                  </a:lnTo>
                  <a:lnTo>
                    <a:pt x="23583" y="144907"/>
                  </a:lnTo>
                  <a:lnTo>
                    <a:pt x="22618" y="150749"/>
                  </a:lnTo>
                  <a:lnTo>
                    <a:pt x="20688" y="159512"/>
                  </a:lnTo>
                  <a:lnTo>
                    <a:pt x="18745" y="168148"/>
                  </a:lnTo>
                  <a:lnTo>
                    <a:pt x="17780" y="176022"/>
                  </a:lnTo>
                  <a:lnTo>
                    <a:pt x="17780" y="182753"/>
                  </a:lnTo>
                  <a:lnTo>
                    <a:pt x="18679" y="195228"/>
                  </a:lnTo>
                  <a:lnTo>
                    <a:pt x="40282" y="227869"/>
                  </a:lnTo>
                  <a:lnTo>
                    <a:pt x="75590" y="235585"/>
                  </a:lnTo>
                  <a:lnTo>
                    <a:pt x="78803" y="235585"/>
                  </a:lnTo>
                  <a:lnTo>
                    <a:pt x="78803" y="226187"/>
                  </a:lnTo>
                  <a:lnTo>
                    <a:pt x="76949" y="226187"/>
                  </a:lnTo>
                  <a:lnTo>
                    <a:pt x="68481" y="225593"/>
                  </a:lnTo>
                  <a:lnTo>
                    <a:pt x="39419" y="195447"/>
                  </a:lnTo>
                  <a:lnTo>
                    <a:pt x="38785" y="185039"/>
                  </a:lnTo>
                  <a:lnTo>
                    <a:pt x="38785" y="179197"/>
                  </a:lnTo>
                  <a:lnTo>
                    <a:pt x="39611" y="172085"/>
                  </a:lnTo>
                  <a:lnTo>
                    <a:pt x="42900" y="155194"/>
                  </a:lnTo>
                  <a:lnTo>
                    <a:pt x="43726" y="149098"/>
                  </a:lnTo>
                  <a:lnTo>
                    <a:pt x="43726" y="138557"/>
                  </a:lnTo>
                  <a:lnTo>
                    <a:pt x="41668" y="132715"/>
                  </a:lnTo>
                  <a:lnTo>
                    <a:pt x="33426" y="123825"/>
                  </a:lnTo>
                  <a:lnTo>
                    <a:pt x="28536" y="120523"/>
                  </a:lnTo>
                  <a:lnTo>
                    <a:pt x="22847" y="118364"/>
                  </a:lnTo>
                  <a:lnTo>
                    <a:pt x="22847" y="116078"/>
                  </a:lnTo>
                  <a:lnTo>
                    <a:pt x="43726" y="95885"/>
                  </a:lnTo>
                  <a:lnTo>
                    <a:pt x="43726" y="85344"/>
                  </a:lnTo>
                  <a:lnTo>
                    <a:pt x="42900" y="79248"/>
                  </a:lnTo>
                  <a:lnTo>
                    <a:pt x="39611" y="62230"/>
                  </a:lnTo>
                  <a:lnTo>
                    <a:pt x="38785" y="55118"/>
                  </a:lnTo>
                  <a:lnTo>
                    <a:pt x="38785" y="49403"/>
                  </a:lnTo>
                  <a:lnTo>
                    <a:pt x="39419" y="39475"/>
                  </a:lnTo>
                  <a:lnTo>
                    <a:pt x="68481" y="9971"/>
                  </a:lnTo>
                  <a:lnTo>
                    <a:pt x="76949" y="9398"/>
                  </a:lnTo>
                  <a:lnTo>
                    <a:pt x="78803" y="9398"/>
                  </a:lnTo>
                  <a:lnTo>
                    <a:pt x="78803" y="0"/>
                  </a:lnTo>
                  <a:close/>
                </a:path>
              </a:pathLst>
            </a:custGeom>
            <a:solidFill>
              <a:srgbClr val="4DE0E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360" name="Google Shape;360;p46"/>
            <p:cNvPicPr preferRelativeResize="0"/>
            <p:nvPr/>
          </p:nvPicPr>
          <p:blipFill rotWithShape="1">
            <a:blip r:embed="rId5">
              <a:alphaModFix/>
            </a:blip>
            <a:srcRect b="0" l="0" r="0" t="0"/>
            <a:stretch/>
          </p:blipFill>
          <p:spPr>
            <a:xfrm>
              <a:off x="390143" y="1965896"/>
              <a:ext cx="391528" cy="367093"/>
            </a:xfrm>
            <a:prstGeom prst="rect">
              <a:avLst/>
            </a:prstGeom>
            <a:noFill/>
            <a:ln>
              <a:noFill/>
            </a:ln>
          </p:spPr>
        </p:pic>
        <p:pic>
          <p:nvPicPr>
            <p:cNvPr id="361" name="Google Shape;361;p46"/>
            <p:cNvPicPr preferRelativeResize="0"/>
            <p:nvPr/>
          </p:nvPicPr>
          <p:blipFill rotWithShape="1">
            <a:blip r:embed="rId6">
              <a:alphaModFix/>
            </a:blip>
            <a:srcRect b="0" l="0" r="0" t="0"/>
            <a:stretch/>
          </p:blipFill>
          <p:spPr>
            <a:xfrm>
              <a:off x="597407" y="2136635"/>
              <a:ext cx="184251" cy="178066"/>
            </a:xfrm>
            <a:prstGeom prst="rect">
              <a:avLst/>
            </a:prstGeom>
            <a:noFill/>
            <a:ln>
              <a:noFill/>
            </a:ln>
          </p:spPr>
        </p:pic>
        <p:pic>
          <p:nvPicPr>
            <p:cNvPr id="362" name="Google Shape;362;p46"/>
            <p:cNvPicPr preferRelativeResize="0"/>
            <p:nvPr/>
          </p:nvPicPr>
          <p:blipFill rotWithShape="1">
            <a:blip r:embed="rId7">
              <a:alphaModFix/>
            </a:blip>
            <a:srcRect b="0" l="0" r="0" t="0"/>
            <a:stretch/>
          </p:blipFill>
          <p:spPr>
            <a:xfrm>
              <a:off x="661415" y="2026919"/>
              <a:ext cx="391528" cy="284734"/>
            </a:xfrm>
            <a:prstGeom prst="rect">
              <a:avLst/>
            </a:prstGeom>
            <a:noFill/>
            <a:ln>
              <a:noFill/>
            </a:ln>
          </p:spPr>
        </p:pic>
        <p:pic>
          <p:nvPicPr>
            <p:cNvPr id="363" name="Google Shape;363;p46"/>
            <p:cNvPicPr preferRelativeResize="0"/>
            <p:nvPr/>
          </p:nvPicPr>
          <p:blipFill rotWithShape="1">
            <a:blip r:embed="rId6">
              <a:alphaModFix/>
            </a:blip>
            <a:srcRect b="0" l="0" r="0" t="0"/>
            <a:stretch/>
          </p:blipFill>
          <p:spPr>
            <a:xfrm>
              <a:off x="893063" y="2136635"/>
              <a:ext cx="184251" cy="178066"/>
            </a:xfrm>
            <a:prstGeom prst="rect">
              <a:avLst/>
            </a:prstGeom>
            <a:noFill/>
            <a:ln>
              <a:noFill/>
            </a:ln>
          </p:spPr>
        </p:pic>
        <p:pic>
          <p:nvPicPr>
            <p:cNvPr id="364" name="Google Shape;364;p46"/>
            <p:cNvPicPr preferRelativeResize="0"/>
            <p:nvPr/>
          </p:nvPicPr>
          <p:blipFill rotWithShape="1">
            <a:blip r:embed="rId8">
              <a:alphaModFix/>
            </a:blip>
            <a:srcRect b="0" l="0" r="0" t="0"/>
            <a:stretch/>
          </p:blipFill>
          <p:spPr>
            <a:xfrm>
              <a:off x="932688" y="1965934"/>
              <a:ext cx="592670" cy="370103"/>
            </a:xfrm>
            <a:prstGeom prst="rect">
              <a:avLst/>
            </a:prstGeom>
            <a:noFill/>
            <a:ln>
              <a:noFill/>
            </a:ln>
          </p:spPr>
        </p:pic>
        <p:pic>
          <p:nvPicPr>
            <p:cNvPr id="365" name="Google Shape;365;p46"/>
            <p:cNvPicPr preferRelativeResize="0"/>
            <p:nvPr/>
          </p:nvPicPr>
          <p:blipFill rotWithShape="1">
            <a:blip r:embed="rId6">
              <a:alphaModFix/>
            </a:blip>
            <a:srcRect b="0" l="0" r="0" t="0"/>
            <a:stretch/>
          </p:blipFill>
          <p:spPr>
            <a:xfrm>
              <a:off x="1438655" y="2136635"/>
              <a:ext cx="184251" cy="178066"/>
            </a:xfrm>
            <a:prstGeom prst="rect">
              <a:avLst/>
            </a:prstGeom>
            <a:noFill/>
            <a:ln>
              <a:noFill/>
            </a:ln>
          </p:spPr>
        </p:pic>
        <p:pic>
          <p:nvPicPr>
            <p:cNvPr id="366" name="Google Shape;366;p46"/>
            <p:cNvPicPr preferRelativeResize="0"/>
            <p:nvPr/>
          </p:nvPicPr>
          <p:blipFill rotWithShape="1">
            <a:blip r:embed="rId9">
              <a:alphaModFix/>
            </a:blip>
            <a:srcRect b="0" l="0" r="0" t="0"/>
            <a:stretch/>
          </p:blipFill>
          <p:spPr>
            <a:xfrm>
              <a:off x="1463040" y="2029980"/>
              <a:ext cx="309181" cy="275577"/>
            </a:xfrm>
            <a:prstGeom prst="rect">
              <a:avLst/>
            </a:prstGeom>
            <a:noFill/>
            <a:ln>
              <a:noFill/>
            </a:ln>
          </p:spPr>
        </p:pic>
      </p:grpSp>
      <p:sp>
        <p:nvSpPr>
          <p:cNvPr id="367" name="Google Shape;367;p46"/>
          <p:cNvSpPr txBox="1"/>
          <p:nvPr/>
        </p:nvSpPr>
        <p:spPr>
          <a:xfrm>
            <a:off x="499973" y="1447800"/>
            <a:ext cx="1193700" cy="31950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 sz="2000">
                <a:solidFill>
                  <a:srgbClr val="4DE0EA"/>
                </a:solidFill>
                <a:latin typeface="Cambria Math"/>
                <a:ea typeface="Cambria Math"/>
                <a:cs typeface="Cambria Math"/>
                <a:sym typeface="Cambria Math"/>
              </a:rPr>
              <a:t>𝟏, 𝒘, 𝒘𝟐 ,∗</a:t>
            </a:r>
            <a:endParaRPr sz="2000">
              <a:latin typeface="Cambria Math"/>
              <a:ea typeface="Cambria Math"/>
              <a:cs typeface="Cambria Math"/>
              <a:sym typeface="Cambria Math"/>
            </a:endParaRPr>
          </a:p>
        </p:txBody>
      </p:sp>
      <p:sp>
        <p:nvSpPr>
          <p:cNvPr id="368" name="Google Shape;368;p46"/>
          <p:cNvSpPr txBox="1"/>
          <p:nvPr>
            <p:ph type="title"/>
          </p:nvPr>
        </p:nvSpPr>
        <p:spPr>
          <a:xfrm>
            <a:off x="3856525" y="1292825"/>
            <a:ext cx="2523000" cy="38100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
                <a:solidFill>
                  <a:srgbClr val="4DE0EA"/>
                </a:solidFill>
                <a:latin typeface="Cambria Math"/>
                <a:ea typeface="Cambria Math"/>
                <a:cs typeface="Cambria Math"/>
                <a:sym typeface="Cambria Math"/>
              </a:rPr>
              <a:t>{</a:t>
            </a:r>
            <a:r>
              <a:rPr lang="en">
                <a:solidFill>
                  <a:srgbClr val="4DE0EA"/>
                </a:solidFill>
                <a:latin typeface="Cambria Math"/>
                <a:ea typeface="Cambria Math"/>
                <a:cs typeface="Cambria Math"/>
                <a:sym typeface="Cambria Math"/>
              </a:rPr>
              <a:t>−1,1, 𝑖, −𝑖}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7"/>
          <p:cNvSpPr txBox="1"/>
          <p:nvPr/>
        </p:nvSpPr>
        <p:spPr>
          <a:xfrm>
            <a:off x="1269100" y="1249950"/>
            <a:ext cx="6951900" cy="2643600"/>
          </a:xfrm>
          <a:prstGeom prst="rect">
            <a:avLst/>
          </a:prstGeom>
          <a:noFill/>
          <a:ln>
            <a:noFill/>
          </a:ln>
        </p:spPr>
        <p:txBody>
          <a:bodyPr anchorCtr="0" anchor="t" bIns="0" lIns="0" spcFirstLastPara="1" rIns="0" wrap="square" tIns="11425">
            <a:spAutoFit/>
          </a:bodyPr>
          <a:lstStyle/>
          <a:p>
            <a:pPr indent="0" lvl="0" marL="0" marR="240665" rtl="0" algn="just">
              <a:lnSpc>
                <a:spcPct val="100000"/>
              </a:lnSpc>
              <a:spcBef>
                <a:spcPts val="0"/>
              </a:spcBef>
              <a:spcAft>
                <a:spcPts val="0"/>
              </a:spcAft>
              <a:buNone/>
            </a:pPr>
            <a:r>
              <a:rPr lang="en" sz="2300">
                <a:solidFill>
                  <a:schemeClr val="lt1"/>
                </a:solidFill>
                <a:latin typeface="Lato"/>
                <a:ea typeface="Lato"/>
                <a:cs typeface="Lato"/>
                <a:sym typeface="Lato"/>
              </a:rPr>
              <a:t>Conclusion:- it is very difficult to design finite group as with number of greater than 2 closure property fails with simple addition and simple multiplication.</a:t>
            </a:r>
            <a:endParaRPr sz="2300">
              <a:solidFill>
                <a:schemeClr val="lt1"/>
              </a:solidFill>
              <a:latin typeface="Lato"/>
              <a:ea typeface="Lato"/>
              <a:cs typeface="Lato"/>
              <a:sym typeface="Lato"/>
            </a:endParaRPr>
          </a:p>
          <a:p>
            <a:pPr indent="0" lvl="0" marL="0" rtl="0" algn="l">
              <a:lnSpc>
                <a:spcPct val="100000"/>
              </a:lnSpc>
              <a:spcBef>
                <a:spcPts val="1200"/>
              </a:spcBef>
              <a:spcAft>
                <a:spcPts val="0"/>
              </a:spcAft>
              <a:buClr>
                <a:srgbClr val="0AD0D9"/>
              </a:buClr>
              <a:buSzPts val="2600"/>
              <a:buFont typeface="Constantia"/>
              <a:buNone/>
            </a:pPr>
            <a:r>
              <a:t/>
            </a:r>
            <a:endParaRPr sz="2300">
              <a:solidFill>
                <a:schemeClr val="lt1"/>
              </a:solidFill>
              <a:latin typeface="Lato"/>
              <a:ea typeface="Lato"/>
              <a:cs typeface="Lato"/>
              <a:sym typeface="Lato"/>
            </a:endParaRPr>
          </a:p>
          <a:p>
            <a:pPr indent="0" lvl="0" marL="0" marR="5080" rtl="0" algn="l">
              <a:lnSpc>
                <a:spcPct val="100000"/>
              </a:lnSpc>
              <a:spcBef>
                <a:spcPts val="0"/>
              </a:spcBef>
              <a:spcAft>
                <a:spcPts val="0"/>
              </a:spcAft>
              <a:buNone/>
            </a:pPr>
            <a:r>
              <a:rPr lang="en" sz="2300">
                <a:solidFill>
                  <a:schemeClr val="lt1"/>
                </a:solidFill>
                <a:latin typeface="Lato"/>
                <a:ea typeface="Lato"/>
                <a:cs typeface="Lato"/>
                <a:sym typeface="Lato"/>
              </a:rPr>
              <a:t>So we will try to develop new modified addition and multiplication operators with which closure and other properties can be satisfied</a:t>
            </a:r>
            <a:endParaRPr sz="3200">
              <a:latin typeface="Constantia"/>
              <a:ea typeface="Constantia"/>
              <a:cs typeface="Constantia"/>
              <a:sym typeface="Constant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8"/>
          <p:cNvSpPr txBox="1"/>
          <p:nvPr/>
        </p:nvSpPr>
        <p:spPr>
          <a:xfrm>
            <a:off x="1211327" y="1291575"/>
            <a:ext cx="7300800" cy="3305100"/>
          </a:xfrm>
          <a:prstGeom prst="rect">
            <a:avLst/>
          </a:prstGeom>
          <a:noFill/>
          <a:ln>
            <a:noFill/>
          </a:ln>
        </p:spPr>
        <p:txBody>
          <a:bodyPr anchorCtr="0" anchor="t" bIns="0" lIns="0" spcFirstLastPara="1" rIns="0" wrap="square" tIns="13325">
            <a:spAutoFit/>
          </a:bodyPr>
          <a:lstStyle/>
          <a:p>
            <a:pPr indent="0" lvl="0" marL="0" marR="0" rtl="0" algn="l">
              <a:lnSpc>
                <a:spcPct val="115000"/>
              </a:lnSpc>
              <a:spcBef>
                <a:spcPts val="0"/>
              </a:spcBef>
              <a:spcAft>
                <a:spcPts val="0"/>
              </a:spcAft>
              <a:buNone/>
            </a:pPr>
            <a:r>
              <a:rPr lang="en" sz="1700">
                <a:solidFill>
                  <a:schemeClr val="lt1"/>
                </a:solidFill>
                <a:latin typeface="Lato"/>
                <a:ea typeface="Lato"/>
                <a:cs typeface="Lato"/>
                <a:sym typeface="Lato"/>
              </a:rPr>
              <a:t>The order ord(a) of an element a of a group (G,◦) is the smallest positive integer k such that</a:t>
            </a:r>
            <a:endParaRPr sz="1700">
              <a:solidFill>
                <a:schemeClr val="lt1"/>
              </a:solidFill>
              <a:latin typeface="Lato"/>
              <a:ea typeface="Lato"/>
              <a:cs typeface="Lato"/>
              <a:sym typeface="Lato"/>
            </a:endParaRPr>
          </a:p>
          <a:p>
            <a:pPr indent="0" lvl="0" marL="0" marR="0" rtl="0" algn="l">
              <a:lnSpc>
                <a:spcPct val="115000"/>
              </a:lnSpc>
              <a:spcBef>
                <a:spcPts val="1200"/>
              </a:spcBef>
              <a:spcAft>
                <a:spcPts val="0"/>
              </a:spcAft>
              <a:buNone/>
            </a:pPr>
            <a:r>
              <a:rPr lang="en" sz="1700">
                <a:solidFill>
                  <a:schemeClr val="lt1"/>
                </a:solidFill>
                <a:latin typeface="Lato"/>
                <a:ea typeface="Lato"/>
                <a:cs typeface="Lato"/>
                <a:sym typeface="Lato"/>
              </a:rPr>
              <a:t>a</a:t>
            </a:r>
            <a:endParaRPr sz="1700">
              <a:solidFill>
                <a:schemeClr val="lt1"/>
              </a:solidFill>
              <a:latin typeface="Lato"/>
              <a:ea typeface="Lato"/>
              <a:cs typeface="Lato"/>
              <a:sym typeface="Lato"/>
            </a:endParaRPr>
          </a:p>
          <a:p>
            <a:pPr indent="0" lvl="0" marL="0" marR="0" rtl="0" algn="l">
              <a:lnSpc>
                <a:spcPct val="115000"/>
              </a:lnSpc>
              <a:spcBef>
                <a:spcPts val="1200"/>
              </a:spcBef>
              <a:spcAft>
                <a:spcPts val="0"/>
              </a:spcAft>
              <a:buNone/>
            </a:pPr>
            <a:r>
              <a:rPr lang="en" sz="1700">
                <a:solidFill>
                  <a:schemeClr val="lt1"/>
                </a:solidFill>
                <a:latin typeface="Lato"/>
                <a:ea typeface="Lato"/>
                <a:cs typeface="Lato"/>
                <a:sym typeface="Lato"/>
              </a:rPr>
              <a:t>k = a ◦ a ◦. . . ◦ a = 1</a:t>
            </a:r>
            <a:endParaRPr sz="1700">
              <a:solidFill>
                <a:schemeClr val="lt1"/>
              </a:solidFill>
              <a:latin typeface="Lato"/>
              <a:ea typeface="Lato"/>
              <a:cs typeface="Lato"/>
              <a:sym typeface="Lato"/>
            </a:endParaRPr>
          </a:p>
          <a:p>
            <a:pPr indent="0" lvl="0" marL="0" marR="0" rtl="0" algn="l">
              <a:lnSpc>
                <a:spcPct val="115000"/>
              </a:lnSpc>
              <a:spcBef>
                <a:spcPts val="1200"/>
              </a:spcBef>
              <a:spcAft>
                <a:spcPts val="0"/>
              </a:spcAft>
              <a:buNone/>
            </a:pPr>
            <a:r>
              <a:rPr lang="en" sz="1700">
                <a:solidFill>
                  <a:schemeClr val="lt1"/>
                </a:solidFill>
                <a:latin typeface="Lato"/>
                <a:ea typeface="Lato"/>
                <a:cs typeface="Lato"/>
                <a:sym typeface="Lato"/>
              </a:rPr>
              <a:t>k times</a:t>
            </a:r>
            <a:endParaRPr sz="1700">
              <a:solidFill>
                <a:schemeClr val="lt1"/>
              </a:solidFill>
              <a:latin typeface="Lato"/>
              <a:ea typeface="Lato"/>
              <a:cs typeface="Lato"/>
              <a:sym typeface="Lato"/>
            </a:endParaRPr>
          </a:p>
          <a:p>
            <a:pPr indent="0" lvl="0" marL="0" marR="0" rtl="0" algn="l">
              <a:lnSpc>
                <a:spcPct val="115000"/>
              </a:lnSpc>
              <a:spcBef>
                <a:spcPts val="1200"/>
              </a:spcBef>
              <a:spcAft>
                <a:spcPts val="0"/>
              </a:spcAft>
              <a:buNone/>
            </a:pPr>
            <a:r>
              <a:rPr lang="en" sz="1700">
                <a:solidFill>
                  <a:schemeClr val="lt1"/>
                </a:solidFill>
                <a:latin typeface="Lato"/>
                <a:ea typeface="Lato"/>
                <a:cs typeface="Lato"/>
                <a:sym typeface="Lato"/>
              </a:rPr>
              <a:t>where 1 is the identity element of G.</a:t>
            </a:r>
            <a:endParaRPr sz="1700">
              <a:solidFill>
                <a:schemeClr val="lt1"/>
              </a:solidFill>
              <a:latin typeface="Lato"/>
              <a:ea typeface="Lato"/>
              <a:cs typeface="Lato"/>
              <a:sym typeface="Lato"/>
            </a:endParaRPr>
          </a:p>
          <a:p>
            <a:pPr indent="0" lvl="0" marL="0" marR="0" rtl="0" algn="l">
              <a:lnSpc>
                <a:spcPct val="115000"/>
              </a:lnSpc>
              <a:spcBef>
                <a:spcPts val="1200"/>
              </a:spcBef>
              <a:spcAft>
                <a:spcPts val="0"/>
              </a:spcAft>
              <a:buNone/>
            </a:pPr>
            <a:r>
              <a:rPr lang="en" sz="1700">
                <a:solidFill>
                  <a:schemeClr val="lt1"/>
                </a:solidFill>
                <a:latin typeface="Lato"/>
                <a:ea typeface="Lato"/>
                <a:cs typeface="Lato"/>
                <a:sym typeface="Lato"/>
              </a:rPr>
              <a:t>If no such k exists, a is said to have infinite order,</a:t>
            </a:r>
            <a:endParaRPr sz="1700">
              <a:solidFill>
                <a:schemeClr val="lt1"/>
              </a:solidFill>
              <a:latin typeface="Lato"/>
              <a:ea typeface="Lato"/>
              <a:cs typeface="Lato"/>
              <a:sym typeface="Lato"/>
            </a:endParaRPr>
          </a:p>
          <a:p>
            <a:pPr indent="0" lvl="0" marL="0" marR="0" rtl="0" algn="l">
              <a:lnSpc>
                <a:spcPct val="115000"/>
              </a:lnSpc>
              <a:spcBef>
                <a:spcPts val="1200"/>
              </a:spcBef>
              <a:spcAft>
                <a:spcPts val="1200"/>
              </a:spcAft>
              <a:buNone/>
            </a:pPr>
            <a:r>
              <a:rPr lang="en" sz="1700">
                <a:solidFill>
                  <a:schemeClr val="lt1"/>
                </a:solidFill>
                <a:latin typeface="Lato"/>
                <a:ea typeface="Lato"/>
                <a:cs typeface="Lato"/>
                <a:sym typeface="Lato"/>
              </a:rPr>
              <a:t>all elements of finite groups have finite order</a:t>
            </a:r>
            <a:endParaRPr sz="1700">
              <a:solidFill>
                <a:schemeClr val="lt1"/>
              </a:solidFill>
              <a:latin typeface="Lato"/>
              <a:ea typeface="Lato"/>
              <a:cs typeface="Lato"/>
              <a:sym typeface="Lato"/>
            </a:endParaRPr>
          </a:p>
        </p:txBody>
      </p:sp>
      <p:sp>
        <p:nvSpPr>
          <p:cNvPr id="379" name="Google Shape;379;p48"/>
          <p:cNvSpPr txBox="1"/>
          <p:nvPr>
            <p:ph type="title"/>
          </p:nvPr>
        </p:nvSpPr>
        <p:spPr>
          <a:xfrm>
            <a:off x="1297500" y="223250"/>
            <a:ext cx="7038900" cy="9141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en" sz="3600"/>
              <a:t>Order of a</a:t>
            </a:r>
            <a:r>
              <a:rPr lang="en" sz="3600"/>
              <a:t> Group</a:t>
            </a:r>
            <a:endParaRPr sz="3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9"/>
          <p:cNvSpPr txBox="1"/>
          <p:nvPr>
            <p:ph type="title"/>
          </p:nvPr>
        </p:nvSpPr>
        <p:spPr>
          <a:xfrm>
            <a:off x="1297500" y="393750"/>
            <a:ext cx="7038900" cy="5046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 sz="3200">
                <a:latin typeface="Constantia"/>
                <a:ea typeface="Constantia"/>
                <a:cs typeface="Constantia"/>
                <a:sym typeface="Constantia"/>
              </a:rPr>
              <a:t>Example :-</a:t>
            </a:r>
            <a:endParaRPr sz="3200">
              <a:latin typeface="Constantia"/>
              <a:ea typeface="Constantia"/>
              <a:cs typeface="Constantia"/>
              <a:sym typeface="Constantia"/>
            </a:endParaRPr>
          </a:p>
        </p:txBody>
      </p:sp>
      <p:sp>
        <p:nvSpPr>
          <p:cNvPr id="385" name="Google Shape;385;p49"/>
          <p:cNvSpPr txBox="1"/>
          <p:nvPr/>
        </p:nvSpPr>
        <p:spPr>
          <a:xfrm>
            <a:off x="1297500" y="1179800"/>
            <a:ext cx="7038900" cy="3403800"/>
          </a:xfrm>
          <a:prstGeom prst="rect">
            <a:avLst/>
          </a:prstGeom>
          <a:noFill/>
          <a:ln>
            <a:noFill/>
          </a:ln>
        </p:spPr>
        <p:txBody>
          <a:bodyPr anchorCtr="0" anchor="t" bIns="0" lIns="0" spcFirstLastPara="1" rIns="0" wrap="square" tIns="12700">
            <a:spAutoFit/>
          </a:bodyPr>
          <a:lstStyle/>
          <a:p>
            <a:pPr indent="0" lvl="0" marL="0" marR="0" rtl="0" algn="l">
              <a:lnSpc>
                <a:spcPct val="115000"/>
              </a:lnSpc>
              <a:spcBef>
                <a:spcPts val="0"/>
              </a:spcBef>
              <a:spcAft>
                <a:spcPts val="0"/>
              </a:spcAft>
              <a:buNone/>
            </a:pPr>
            <a:r>
              <a:rPr lang="en" sz="1700">
                <a:solidFill>
                  <a:schemeClr val="lt1"/>
                </a:solidFill>
                <a:latin typeface="Lato"/>
                <a:ea typeface="Lato"/>
                <a:cs typeface="Lato"/>
                <a:sym typeface="Lato"/>
              </a:rPr>
              <a:t>We try to determine the order of a = 3 in the group Z*11</a:t>
            </a:r>
            <a:endParaRPr sz="1700">
              <a:solidFill>
                <a:schemeClr val="lt1"/>
              </a:solidFill>
              <a:latin typeface="Lato"/>
              <a:ea typeface="Lato"/>
              <a:cs typeface="Lato"/>
              <a:sym typeface="Lato"/>
            </a:endParaRPr>
          </a:p>
          <a:p>
            <a:pPr indent="0" lvl="0" marL="0" marR="0" rtl="0" algn="l">
              <a:lnSpc>
                <a:spcPct val="115000"/>
              </a:lnSpc>
              <a:spcBef>
                <a:spcPts val="1200"/>
              </a:spcBef>
              <a:spcAft>
                <a:spcPts val="0"/>
              </a:spcAft>
              <a:buNone/>
            </a:pPr>
            <a:r>
              <a:rPr lang="en" sz="1700">
                <a:solidFill>
                  <a:schemeClr val="lt1"/>
                </a:solidFill>
                <a:latin typeface="Lato"/>
                <a:ea typeface="Lato"/>
                <a:cs typeface="Lato"/>
                <a:sym typeface="Lato"/>
              </a:rPr>
              <a:t>a1= 3</a:t>
            </a:r>
            <a:endParaRPr sz="1700">
              <a:solidFill>
                <a:schemeClr val="lt1"/>
              </a:solidFill>
              <a:latin typeface="Lato"/>
              <a:ea typeface="Lato"/>
              <a:cs typeface="Lato"/>
              <a:sym typeface="Lato"/>
            </a:endParaRPr>
          </a:p>
          <a:p>
            <a:pPr indent="0" lvl="0" marL="0" marR="0" rtl="0" algn="l">
              <a:lnSpc>
                <a:spcPct val="115000"/>
              </a:lnSpc>
              <a:spcBef>
                <a:spcPts val="1200"/>
              </a:spcBef>
              <a:spcAft>
                <a:spcPts val="0"/>
              </a:spcAft>
              <a:buNone/>
            </a:pPr>
            <a:r>
              <a:rPr lang="en" sz="1700">
                <a:solidFill>
                  <a:schemeClr val="lt1"/>
                </a:solidFill>
                <a:latin typeface="Lato"/>
                <a:ea typeface="Lato"/>
                <a:cs typeface="Lato"/>
                <a:sym typeface="Lato"/>
              </a:rPr>
              <a:t>a2 = a · a = 3 · 3 = 9</a:t>
            </a:r>
            <a:endParaRPr sz="1700">
              <a:solidFill>
                <a:schemeClr val="lt1"/>
              </a:solidFill>
              <a:latin typeface="Lato"/>
              <a:ea typeface="Lato"/>
              <a:cs typeface="Lato"/>
              <a:sym typeface="Lato"/>
            </a:endParaRPr>
          </a:p>
          <a:p>
            <a:pPr indent="0" lvl="0" marL="0" marR="0" rtl="0" algn="l">
              <a:lnSpc>
                <a:spcPct val="115000"/>
              </a:lnSpc>
              <a:spcBef>
                <a:spcPts val="1200"/>
              </a:spcBef>
              <a:spcAft>
                <a:spcPts val="0"/>
              </a:spcAft>
              <a:buNone/>
            </a:pPr>
            <a:r>
              <a:rPr lang="en" sz="1700">
                <a:solidFill>
                  <a:schemeClr val="lt1"/>
                </a:solidFill>
                <a:latin typeface="Lato"/>
                <a:ea typeface="Lato"/>
                <a:cs typeface="Lato"/>
                <a:sym typeface="Lato"/>
              </a:rPr>
              <a:t>a3 = a2.· a = 9 · 3 = 27 ≡ 5 mod 11</a:t>
            </a:r>
            <a:endParaRPr sz="1700">
              <a:solidFill>
                <a:schemeClr val="lt1"/>
              </a:solidFill>
              <a:latin typeface="Lato"/>
              <a:ea typeface="Lato"/>
              <a:cs typeface="Lato"/>
              <a:sym typeface="Lato"/>
            </a:endParaRPr>
          </a:p>
          <a:p>
            <a:pPr indent="0" lvl="0" marL="0" marR="0" rtl="0" algn="l">
              <a:lnSpc>
                <a:spcPct val="115000"/>
              </a:lnSpc>
              <a:spcBef>
                <a:spcPts val="1200"/>
              </a:spcBef>
              <a:spcAft>
                <a:spcPts val="0"/>
              </a:spcAft>
              <a:buNone/>
            </a:pPr>
            <a:r>
              <a:rPr lang="en" sz="1700">
                <a:solidFill>
                  <a:schemeClr val="lt1"/>
                </a:solidFill>
                <a:latin typeface="Lato"/>
                <a:ea typeface="Lato"/>
                <a:cs typeface="Lato"/>
                <a:sym typeface="Lato"/>
              </a:rPr>
              <a:t>a4 = a3 · a = 5 · 3 = 15 ≡ 4 mod 11</a:t>
            </a:r>
            <a:endParaRPr sz="1700">
              <a:solidFill>
                <a:schemeClr val="lt1"/>
              </a:solidFill>
              <a:latin typeface="Lato"/>
              <a:ea typeface="Lato"/>
              <a:cs typeface="Lato"/>
              <a:sym typeface="Lato"/>
            </a:endParaRPr>
          </a:p>
          <a:p>
            <a:pPr indent="0" lvl="0" marL="0" marR="0" rtl="0" algn="l">
              <a:lnSpc>
                <a:spcPct val="115000"/>
              </a:lnSpc>
              <a:spcBef>
                <a:spcPts val="1200"/>
              </a:spcBef>
              <a:spcAft>
                <a:spcPts val="0"/>
              </a:spcAft>
              <a:buNone/>
            </a:pPr>
            <a:r>
              <a:rPr lang="en" sz="1700">
                <a:solidFill>
                  <a:schemeClr val="lt1"/>
                </a:solidFill>
                <a:latin typeface="Lato"/>
                <a:ea typeface="Lato"/>
                <a:cs typeface="Lato"/>
                <a:sym typeface="Lato"/>
              </a:rPr>
              <a:t>a5 = a4· a = 4 · 3 = 12 ≡ 1 mod 11</a:t>
            </a:r>
            <a:endParaRPr sz="1700">
              <a:solidFill>
                <a:schemeClr val="lt1"/>
              </a:solidFill>
              <a:latin typeface="Lato"/>
              <a:ea typeface="Lato"/>
              <a:cs typeface="Lato"/>
              <a:sym typeface="Lato"/>
            </a:endParaRPr>
          </a:p>
          <a:p>
            <a:pPr indent="0" lvl="0" marL="0" rtl="0" algn="l">
              <a:lnSpc>
                <a:spcPct val="100000"/>
              </a:lnSpc>
              <a:spcBef>
                <a:spcPts val="1200"/>
              </a:spcBef>
              <a:spcAft>
                <a:spcPts val="0"/>
              </a:spcAft>
              <a:buNone/>
            </a:pPr>
            <a:r>
              <a:t/>
            </a:r>
            <a:endParaRPr sz="2600">
              <a:latin typeface="Constantia"/>
              <a:ea typeface="Constantia"/>
              <a:cs typeface="Constantia"/>
              <a:sym typeface="Constantia"/>
            </a:endParaRPr>
          </a:p>
          <a:p>
            <a:pPr indent="0" lvl="0" marL="0" marR="0" rtl="0" algn="l">
              <a:lnSpc>
                <a:spcPct val="115000"/>
              </a:lnSpc>
              <a:spcBef>
                <a:spcPts val="0"/>
              </a:spcBef>
              <a:spcAft>
                <a:spcPts val="1200"/>
              </a:spcAft>
              <a:buNone/>
            </a:pPr>
            <a:r>
              <a:rPr lang="en" sz="1700">
                <a:solidFill>
                  <a:schemeClr val="lt1"/>
                </a:solidFill>
                <a:latin typeface="Lato"/>
                <a:ea typeface="Lato"/>
                <a:cs typeface="Lato"/>
                <a:sym typeface="Lato"/>
              </a:rPr>
              <a:t>From the last line it follows that ord(3) = 5.</a:t>
            </a:r>
            <a:endParaRPr sz="1700">
              <a:solidFill>
                <a:schemeClr val="l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0"/>
          <p:cNvSpPr txBox="1"/>
          <p:nvPr/>
        </p:nvSpPr>
        <p:spPr>
          <a:xfrm>
            <a:off x="1410902" y="1205625"/>
            <a:ext cx="6322200" cy="3033300"/>
          </a:xfrm>
          <a:prstGeom prst="rect">
            <a:avLst/>
          </a:prstGeom>
          <a:noFill/>
          <a:ln>
            <a:noFill/>
          </a:ln>
        </p:spPr>
        <p:txBody>
          <a:bodyPr anchorCtr="0" anchor="t" bIns="0" lIns="0" spcFirstLastPara="1" rIns="0" wrap="square" tIns="48875">
            <a:spAutoFit/>
          </a:bodyPr>
          <a:lstStyle/>
          <a:p>
            <a:pPr indent="0" lvl="0" marL="0" marR="0" rtl="0" algn="l">
              <a:lnSpc>
                <a:spcPct val="115000"/>
              </a:lnSpc>
              <a:spcBef>
                <a:spcPts val="0"/>
              </a:spcBef>
              <a:spcAft>
                <a:spcPts val="0"/>
              </a:spcAft>
              <a:buNone/>
            </a:pPr>
            <a:r>
              <a:rPr lang="en" sz="1700">
                <a:solidFill>
                  <a:schemeClr val="lt1"/>
                </a:solidFill>
                <a:latin typeface="Lato"/>
                <a:ea typeface="Lato"/>
                <a:cs typeface="Lato"/>
                <a:sym typeface="Lato"/>
              </a:rPr>
              <a:t>An element is called a generator if its order is = number of elements in the group =|G|</a:t>
            </a:r>
            <a:endParaRPr sz="1700">
              <a:solidFill>
                <a:schemeClr val="lt1"/>
              </a:solidFill>
              <a:latin typeface="Lato"/>
              <a:ea typeface="Lato"/>
              <a:cs typeface="Lato"/>
              <a:sym typeface="Lato"/>
            </a:endParaRPr>
          </a:p>
          <a:p>
            <a:pPr indent="0" lvl="0" marL="0" marR="0" rtl="0" algn="l">
              <a:lnSpc>
                <a:spcPct val="115000"/>
              </a:lnSpc>
              <a:spcBef>
                <a:spcPts val="1200"/>
              </a:spcBef>
              <a:spcAft>
                <a:spcPts val="0"/>
              </a:spcAft>
              <a:buNone/>
            </a:pPr>
            <a:r>
              <a:rPr lang="en" sz="1700">
                <a:solidFill>
                  <a:schemeClr val="lt1"/>
                </a:solidFill>
                <a:latin typeface="Lato"/>
                <a:ea typeface="Lato"/>
                <a:cs typeface="Lato"/>
                <a:sym typeface="Lato"/>
              </a:rPr>
              <a:t>A group is cyclic if it contains a generator</a:t>
            </a:r>
            <a:endParaRPr sz="1700">
              <a:solidFill>
                <a:schemeClr val="lt1"/>
              </a:solidFill>
              <a:latin typeface="Lato"/>
              <a:ea typeface="Lato"/>
              <a:cs typeface="Lato"/>
              <a:sym typeface="Lato"/>
            </a:endParaRPr>
          </a:p>
          <a:p>
            <a:pPr indent="0" lvl="0" marL="0" marR="0" rtl="0" algn="l">
              <a:lnSpc>
                <a:spcPct val="115000"/>
              </a:lnSpc>
              <a:spcBef>
                <a:spcPts val="1200"/>
              </a:spcBef>
              <a:spcAft>
                <a:spcPts val="0"/>
              </a:spcAft>
              <a:buNone/>
            </a:pPr>
            <a:r>
              <a:rPr lang="en" sz="1700">
                <a:solidFill>
                  <a:schemeClr val="lt1"/>
                </a:solidFill>
                <a:latin typeface="Lato"/>
                <a:ea typeface="Lato"/>
                <a:cs typeface="Lato"/>
                <a:sym typeface="Lato"/>
              </a:rPr>
              <a:t>Cyclic Group: all the elements in the group can be obtained by repeatedly applying the group operation to a particular group element</a:t>
            </a:r>
            <a:endParaRPr sz="1700">
              <a:solidFill>
                <a:schemeClr val="lt1"/>
              </a:solidFill>
              <a:latin typeface="Lato"/>
              <a:ea typeface="Lato"/>
              <a:cs typeface="Lato"/>
              <a:sym typeface="Lato"/>
            </a:endParaRPr>
          </a:p>
          <a:p>
            <a:pPr indent="0" lvl="0" marL="0" marR="0" rtl="0" algn="l">
              <a:lnSpc>
                <a:spcPct val="115000"/>
              </a:lnSpc>
              <a:spcBef>
                <a:spcPts val="1200"/>
              </a:spcBef>
              <a:spcAft>
                <a:spcPts val="0"/>
              </a:spcAft>
              <a:buNone/>
            </a:pPr>
            <a:r>
              <a:rPr lang="en" sz="1700">
                <a:solidFill>
                  <a:schemeClr val="lt1"/>
                </a:solidFill>
                <a:latin typeface="Lato"/>
                <a:ea typeface="Lato"/>
                <a:cs typeface="Lato"/>
                <a:sym typeface="Lato"/>
              </a:rPr>
              <a:t>A cyclic group can have more than one</a:t>
            </a:r>
            <a:endParaRPr sz="1700">
              <a:solidFill>
                <a:schemeClr val="lt1"/>
              </a:solidFill>
              <a:latin typeface="Lato"/>
              <a:ea typeface="Lato"/>
              <a:cs typeface="Lato"/>
              <a:sym typeface="Lato"/>
            </a:endParaRPr>
          </a:p>
          <a:p>
            <a:pPr indent="0" lvl="0" marL="0" marR="0" rtl="0" algn="l">
              <a:lnSpc>
                <a:spcPct val="115000"/>
              </a:lnSpc>
              <a:spcBef>
                <a:spcPts val="1200"/>
              </a:spcBef>
              <a:spcAft>
                <a:spcPts val="1200"/>
              </a:spcAft>
              <a:buNone/>
            </a:pPr>
            <a:r>
              <a:rPr lang="en" sz="1700">
                <a:solidFill>
                  <a:schemeClr val="lt1"/>
                </a:solidFill>
                <a:latin typeface="Lato"/>
                <a:ea typeface="Lato"/>
                <a:cs typeface="Lato"/>
                <a:sym typeface="Lato"/>
              </a:rPr>
              <a:t>generator</a:t>
            </a:r>
            <a:endParaRPr sz="1700">
              <a:solidFill>
                <a:schemeClr val="lt1"/>
              </a:solidFill>
              <a:latin typeface="Lato"/>
              <a:ea typeface="Lato"/>
              <a:cs typeface="Lato"/>
              <a:sym typeface="Lato"/>
            </a:endParaRPr>
          </a:p>
        </p:txBody>
      </p:sp>
      <p:sp>
        <p:nvSpPr>
          <p:cNvPr id="391" name="Google Shape;391;p5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Generator of a Group</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1"/>
          <p:cNvSpPr txBox="1"/>
          <p:nvPr/>
        </p:nvSpPr>
        <p:spPr>
          <a:xfrm>
            <a:off x="1186000" y="1123575"/>
            <a:ext cx="7590300" cy="3912000"/>
          </a:xfrm>
          <a:prstGeom prst="rect">
            <a:avLst/>
          </a:prstGeom>
          <a:noFill/>
          <a:ln>
            <a:noFill/>
          </a:ln>
        </p:spPr>
        <p:txBody>
          <a:bodyPr anchorCtr="0" anchor="t" bIns="0" lIns="0" spcFirstLastPara="1" rIns="0" wrap="square" tIns="11425">
            <a:spAutoFit/>
          </a:bodyPr>
          <a:lstStyle/>
          <a:p>
            <a:pPr indent="0" lvl="0" marL="0" marR="0" rtl="0" algn="l">
              <a:lnSpc>
                <a:spcPct val="115000"/>
              </a:lnSpc>
              <a:spcBef>
                <a:spcPts val="0"/>
              </a:spcBef>
              <a:spcAft>
                <a:spcPts val="0"/>
              </a:spcAft>
              <a:buNone/>
            </a:pPr>
            <a:r>
              <a:rPr lang="en" sz="1700">
                <a:solidFill>
                  <a:schemeClr val="lt1"/>
                </a:solidFill>
                <a:latin typeface="Lato"/>
                <a:ea typeface="Lato"/>
                <a:cs typeface="Lato"/>
                <a:sym typeface="Lato"/>
              </a:rPr>
              <a:t>(z5, +) is a cyclic group :-</a:t>
            </a:r>
            <a:endParaRPr sz="1700">
              <a:solidFill>
                <a:schemeClr val="lt1"/>
              </a:solidFill>
              <a:latin typeface="Lato"/>
              <a:ea typeface="Lato"/>
              <a:cs typeface="Lato"/>
              <a:sym typeface="Lato"/>
            </a:endParaRPr>
          </a:p>
          <a:p>
            <a:pPr indent="0" lvl="0" marL="0" marR="0" rtl="0" algn="l">
              <a:lnSpc>
                <a:spcPct val="115000"/>
              </a:lnSpc>
              <a:spcBef>
                <a:spcPts val="1200"/>
              </a:spcBef>
              <a:spcAft>
                <a:spcPts val="0"/>
              </a:spcAft>
              <a:buNone/>
            </a:pPr>
            <a:r>
              <a:rPr lang="en" sz="1700">
                <a:solidFill>
                  <a:schemeClr val="lt1"/>
                </a:solidFill>
                <a:latin typeface="Lato"/>
                <a:ea typeface="Lato"/>
                <a:cs typeface="Lato"/>
                <a:sym typeface="Lato"/>
              </a:rPr>
              <a:t>Since 3 ≡ 3 mod 5</a:t>
            </a:r>
            <a:endParaRPr sz="1700">
              <a:solidFill>
                <a:schemeClr val="lt1"/>
              </a:solidFill>
              <a:latin typeface="Lato"/>
              <a:ea typeface="Lato"/>
              <a:cs typeface="Lato"/>
              <a:sym typeface="Lato"/>
            </a:endParaRPr>
          </a:p>
          <a:p>
            <a:pPr indent="0" lvl="0" marL="0" marR="0" rtl="0" algn="l">
              <a:lnSpc>
                <a:spcPct val="115000"/>
              </a:lnSpc>
              <a:spcBef>
                <a:spcPts val="1200"/>
              </a:spcBef>
              <a:spcAft>
                <a:spcPts val="0"/>
              </a:spcAft>
              <a:buNone/>
            </a:pPr>
            <a:r>
              <a:rPr lang="en" sz="1700">
                <a:solidFill>
                  <a:schemeClr val="lt1"/>
                </a:solidFill>
                <a:latin typeface="Lato"/>
                <a:ea typeface="Lato"/>
                <a:cs typeface="Lato"/>
                <a:sym typeface="Lato"/>
              </a:rPr>
              <a:t>3+3 ≡ 1 mod 5</a:t>
            </a:r>
            <a:endParaRPr sz="1700">
              <a:solidFill>
                <a:schemeClr val="lt1"/>
              </a:solidFill>
              <a:latin typeface="Lato"/>
              <a:ea typeface="Lato"/>
              <a:cs typeface="Lato"/>
              <a:sym typeface="Lato"/>
            </a:endParaRPr>
          </a:p>
          <a:p>
            <a:pPr indent="0" lvl="0" marL="0" marR="0" rtl="0" algn="l">
              <a:lnSpc>
                <a:spcPct val="115000"/>
              </a:lnSpc>
              <a:spcBef>
                <a:spcPts val="1200"/>
              </a:spcBef>
              <a:spcAft>
                <a:spcPts val="0"/>
              </a:spcAft>
              <a:buNone/>
            </a:pPr>
            <a:r>
              <a:rPr lang="en" sz="1700">
                <a:solidFill>
                  <a:schemeClr val="lt1"/>
                </a:solidFill>
                <a:latin typeface="Lato"/>
                <a:ea typeface="Lato"/>
                <a:cs typeface="Lato"/>
                <a:sym typeface="Lato"/>
              </a:rPr>
              <a:t>3+3+3 ≡ 9 ≡ 4 mod 5</a:t>
            </a:r>
            <a:endParaRPr sz="1700">
              <a:solidFill>
                <a:schemeClr val="lt1"/>
              </a:solidFill>
              <a:latin typeface="Lato"/>
              <a:ea typeface="Lato"/>
              <a:cs typeface="Lato"/>
              <a:sym typeface="Lato"/>
            </a:endParaRPr>
          </a:p>
          <a:p>
            <a:pPr indent="0" lvl="0" marL="0" marR="0" rtl="0" algn="l">
              <a:lnSpc>
                <a:spcPct val="115000"/>
              </a:lnSpc>
              <a:spcBef>
                <a:spcPts val="1200"/>
              </a:spcBef>
              <a:spcAft>
                <a:spcPts val="0"/>
              </a:spcAft>
              <a:buNone/>
            </a:pPr>
            <a:r>
              <a:rPr lang="en" sz="1700">
                <a:solidFill>
                  <a:schemeClr val="lt1"/>
                </a:solidFill>
                <a:latin typeface="Lato"/>
                <a:ea typeface="Lato"/>
                <a:cs typeface="Lato"/>
                <a:sym typeface="Lato"/>
              </a:rPr>
              <a:t>3+3+3+3 ≡ 12 ≡ 2 mod 5</a:t>
            </a:r>
            <a:endParaRPr sz="1700">
              <a:solidFill>
                <a:schemeClr val="lt1"/>
              </a:solidFill>
              <a:latin typeface="Lato"/>
              <a:ea typeface="Lato"/>
              <a:cs typeface="Lato"/>
              <a:sym typeface="Lato"/>
            </a:endParaRPr>
          </a:p>
          <a:p>
            <a:pPr indent="0" lvl="0" marL="0" marR="0" rtl="0" algn="l">
              <a:lnSpc>
                <a:spcPct val="115000"/>
              </a:lnSpc>
              <a:spcBef>
                <a:spcPts val="1200"/>
              </a:spcBef>
              <a:spcAft>
                <a:spcPts val="0"/>
              </a:spcAft>
              <a:buNone/>
            </a:pPr>
            <a:r>
              <a:rPr lang="en" sz="1700">
                <a:solidFill>
                  <a:schemeClr val="lt1"/>
                </a:solidFill>
                <a:latin typeface="Lato"/>
                <a:ea typeface="Lato"/>
                <a:cs typeface="Lato"/>
                <a:sym typeface="Lato"/>
              </a:rPr>
              <a:t>3+3+3+3+3 ≡ 15 ≡ 0 mod 5</a:t>
            </a:r>
            <a:endParaRPr sz="1700">
              <a:solidFill>
                <a:schemeClr val="lt1"/>
              </a:solidFill>
              <a:latin typeface="Lato"/>
              <a:ea typeface="Lato"/>
              <a:cs typeface="Lato"/>
              <a:sym typeface="Lato"/>
            </a:endParaRPr>
          </a:p>
          <a:p>
            <a:pPr indent="0" lvl="0" marL="0" marR="0" rtl="0" algn="l">
              <a:lnSpc>
                <a:spcPct val="115000"/>
              </a:lnSpc>
              <a:spcBef>
                <a:spcPts val="1200"/>
              </a:spcBef>
              <a:spcAft>
                <a:spcPts val="0"/>
              </a:spcAft>
              <a:buNone/>
            </a:pPr>
            <a:r>
              <a:rPr lang="en" sz="1700">
                <a:solidFill>
                  <a:schemeClr val="lt1"/>
                </a:solidFill>
                <a:latin typeface="Lato"/>
                <a:ea typeface="Lato"/>
                <a:cs typeface="Lato"/>
                <a:sym typeface="Lato"/>
              </a:rPr>
              <a:t>Ord(3) = |G| = 5 =&gt; Its a Cyclic Group</a:t>
            </a:r>
            <a:endParaRPr sz="1700">
              <a:solidFill>
                <a:schemeClr val="lt1"/>
              </a:solidFill>
              <a:latin typeface="Lato"/>
              <a:ea typeface="Lato"/>
              <a:cs typeface="Lato"/>
              <a:sym typeface="Lato"/>
            </a:endParaRPr>
          </a:p>
          <a:p>
            <a:pPr indent="0" lvl="0" marL="0" marR="0" rtl="0" algn="l">
              <a:lnSpc>
                <a:spcPct val="115000"/>
              </a:lnSpc>
              <a:spcBef>
                <a:spcPts val="1200"/>
              </a:spcBef>
              <a:spcAft>
                <a:spcPts val="0"/>
              </a:spcAft>
              <a:buNone/>
            </a:pPr>
            <a:r>
              <a:rPr lang="en" sz="1700">
                <a:solidFill>
                  <a:schemeClr val="lt1"/>
                </a:solidFill>
                <a:latin typeface="Lato"/>
                <a:ea typeface="Lato"/>
                <a:cs typeface="Lato"/>
                <a:sym typeface="Lato"/>
              </a:rPr>
              <a:t>So all the group elements {0,1,2,3,4} in Z5 can be generated by 3</a:t>
            </a:r>
            <a:endParaRPr sz="1700">
              <a:solidFill>
                <a:schemeClr val="lt1"/>
              </a:solidFill>
              <a:latin typeface="Lato"/>
              <a:ea typeface="Lato"/>
              <a:cs typeface="Lato"/>
              <a:sym typeface="Lato"/>
            </a:endParaRPr>
          </a:p>
          <a:p>
            <a:pPr indent="0" lvl="0" marL="0" marR="0" rtl="0" algn="l">
              <a:lnSpc>
                <a:spcPct val="115000"/>
              </a:lnSpc>
              <a:spcBef>
                <a:spcPts val="1200"/>
              </a:spcBef>
              <a:spcAft>
                <a:spcPts val="1200"/>
              </a:spcAft>
              <a:buNone/>
            </a:pPr>
            <a:r>
              <a:rPr lang="en" sz="1700">
                <a:solidFill>
                  <a:schemeClr val="lt1"/>
                </a:solidFill>
                <a:latin typeface="Lato"/>
                <a:ea typeface="Lato"/>
                <a:cs typeface="Lato"/>
                <a:sym typeface="Lato"/>
              </a:rPr>
              <a:t>3 is also generator for the group Z5.</a:t>
            </a:r>
            <a:endParaRPr sz="1700">
              <a:solidFill>
                <a:schemeClr val="lt1"/>
              </a:solidFill>
              <a:latin typeface="Lato"/>
              <a:ea typeface="Lato"/>
              <a:cs typeface="Lato"/>
              <a:sym typeface="Lato"/>
            </a:endParaRPr>
          </a:p>
        </p:txBody>
      </p:sp>
      <p:sp>
        <p:nvSpPr>
          <p:cNvPr id="397" name="Google Shape;397;p51"/>
          <p:cNvSpPr txBox="1"/>
          <p:nvPr>
            <p:ph type="title"/>
          </p:nvPr>
        </p:nvSpPr>
        <p:spPr>
          <a:xfrm>
            <a:off x="1186000" y="3218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4"/>
          <p:cNvSpPr txBox="1"/>
          <p:nvPr>
            <p:ph type="title"/>
          </p:nvPr>
        </p:nvSpPr>
        <p:spPr>
          <a:xfrm>
            <a:off x="1297500" y="393750"/>
            <a:ext cx="7038900" cy="91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t>Contents</a:t>
            </a:r>
            <a:endParaRPr sz="3600"/>
          </a:p>
        </p:txBody>
      </p:sp>
      <p:sp>
        <p:nvSpPr>
          <p:cNvPr id="261" name="Google Shape;261;p3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AutoNum type="arabicPeriod"/>
            </a:pPr>
            <a:r>
              <a:rPr lang="en" sz="2200"/>
              <a:t>Algebraic Structures, Monoids and Semi-Groups</a:t>
            </a:r>
            <a:endParaRPr sz="2200"/>
          </a:p>
          <a:p>
            <a:pPr indent="-368300" lvl="0" marL="457200" rtl="0" algn="l">
              <a:spcBef>
                <a:spcPts val="0"/>
              </a:spcBef>
              <a:spcAft>
                <a:spcPts val="0"/>
              </a:spcAft>
              <a:buSzPts val="2200"/>
              <a:buAutoNum type="arabicPeriod"/>
            </a:pPr>
            <a:r>
              <a:rPr lang="en" sz="2200"/>
              <a:t>Group Theory</a:t>
            </a:r>
            <a:endParaRPr sz="2200"/>
          </a:p>
          <a:p>
            <a:pPr indent="-368300" lvl="0" marL="457200" rtl="0" algn="l">
              <a:spcBef>
                <a:spcPts val="0"/>
              </a:spcBef>
              <a:spcAft>
                <a:spcPts val="0"/>
              </a:spcAft>
              <a:buSzPts val="2200"/>
              <a:buAutoNum type="arabicPeriod"/>
            </a:pPr>
            <a:r>
              <a:rPr lang="en" sz="2200"/>
              <a:t>Ring Theory</a:t>
            </a:r>
            <a:endParaRPr sz="2200"/>
          </a:p>
          <a:p>
            <a:pPr indent="-368300" lvl="0" marL="457200" rtl="0" algn="l">
              <a:spcBef>
                <a:spcPts val="0"/>
              </a:spcBef>
              <a:spcAft>
                <a:spcPts val="0"/>
              </a:spcAft>
              <a:buSzPts val="2200"/>
              <a:buAutoNum type="arabicPeriod"/>
            </a:pPr>
            <a:r>
              <a:rPr lang="en" sz="2200"/>
              <a:t>Field Theory</a:t>
            </a:r>
            <a:endParaRPr sz="2200"/>
          </a:p>
          <a:p>
            <a:pPr indent="-368300" lvl="0" marL="457200" rtl="0" algn="l">
              <a:spcBef>
                <a:spcPts val="0"/>
              </a:spcBef>
              <a:spcAft>
                <a:spcPts val="0"/>
              </a:spcAft>
              <a:buSzPts val="2200"/>
              <a:buAutoNum type="arabicPeriod"/>
            </a:pPr>
            <a:r>
              <a:rPr lang="en" sz="2200"/>
              <a:t>Applications of Abstract Algebra in </a:t>
            </a:r>
            <a:r>
              <a:rPr lang="en" sz="2200"/>
              <a:t>Cryptography</a:t>
            </a: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2"/>
          <p:cNvSpPr txBox="1"/>
          <p:nvPr/>
        </p:nvSpPr>
        <p:spPr>
          <a:xfrm>
            <a:off x="1297500" y="1245425"/>
            <a:ext cx="7304700" cy="1938600"/>
          </a:xfrm>
          <a:prstGeom prst="rect">
            <a:avLst/>
          </a:prstGeom>
          <a:noFill/>
          <a:ln>
            <a:noFill/>
          </a:ln>
        </p:spPr>
        <p:txBody>
          <a:bodyPr anchorCtr="0" anchor="t" bIns="0" lIns="0" spcFirstLastPara="1" rIns="0" wrap="square" tIns="11425">
            <a:spAutoFit/>
          </a:bodyPr>
          <a:lstStyle/>
          <a:p>
            <a:pPr indent="0" lvl="0" marL="0" marR="0" rtl="0" algn="l">
              <a:lnSpc>
                <a:spcPct val="115000"/>
              </a:lnSpc>
              <a:spcBef>
                <a:spcPts val="0"/>
              </a:spcBef>
              <a:spcAft>
                <a:spcPts val="0"/>
              </a:spcAft>
              <a:buNone/>
            </a:pPr>
            <a:r>
              <a:rPr lang="en" sz="1700">
                <a:solidFill>
                  <a:schemeClr val="lt1"/>
                </a:solidFill>
                <a:latin typeface="Lato"/>
                <a:ea typeface="Lato"/>
                <a:cs typeface="Lato"/>
                <a:sym typeface="Lato"/>
              </a:rPr>
              <a:t>A group (A,*) is	said to be a cyclic group if it contains at least one generator.</a:t>
            </a:r>
            <a:endParaRPr sz="1700">
              <a:solidFill>
                <a:schemeClr val="lt1"/>
              </a:solidFill>
              <a:latin typeface="Lato"/>
              <a:ea typeface="Lato"/>
              <a:cs typeface="Lato"/>
              <a:sym typeface="Lato"/>
            </a:endParaRPr>
          </a:p>
          <a:p>
            <a:pPr indent="0" lvl="0" marL="0" marR="0" rtl="0" algn="l">
              <a:lnSpc>
                <a:spcPct val="115000"/>
              </a:lnSpc>
              <a:spcBef>
                <a:spcPts val="1200"/>
              </a:spcBef>
              <a:spcAft>
                <a:spcPts val="0"/>
              </a:spcAft>
              <a:buNone/>
            </a:pPr>
            <a:r>
              <a:t/>
            </a:r>
            <a:endParaRPr sz="1700">
              <a:solidFill>
                <a:schemeClr val="lt1"/>
              </a:solidFill>
              <a:latin typeface="Lato"/>
              <a:ea typeface="Lato"/>
              <a:cs typeface="Lato"/>
              <a:sym typeface="Lato"/>
            </a:endParaRPr>
          </a:p>
          <a:p>
            <a:pPr indent="0" lvl="0" marL="0" marR="0" rtl="0" algn="l">
              <a:lnSpc>
                <a:spcPct val="115000"/>
              </a:lnSpc>
              <a:spcBef>
                <a:spcPts val="1200"/>
              </a:spcBef>
              <a:spcAft>
                <a:spcPts val="0"/>
              </a:spcAft>
              <a:buNone/>
            </a:pPr>
            <a:r>
              <a:rPr lang="en" sz="1700">
                <a:solidFill>
                  <a:schemeClr val="lt1"/>
                </a:solidFill>
                <a:latin typeface="Lato"/>
                <a:ea typeface="Lato"/>
                <a:cs typeface="Lato"/>
                <a:sym typeface="Lato"/>
              </a:rPr>
              <a:t>In a cyclic group if an element ‘a’ is a generator than its inverse will also be a generator.</a:t>
            </a:r>
            <a:endParaRPr sz="1700">
              <a:solidFill>
                <a:schemeClr val="lt1"/>
              </a:solidFill>
              <a:latin typeface="Lato"/>
              <a:ea typeface="Lato"/>
              <a:cs typeface="Lato"/>
              <a:sym typeface="Lato"/>
            </a:endParaRPr>
          </a:p>
          <a:p>
            <a:pPr indent="0" lvl="0" marL="0" marR="0" rtl="0" algn="l">
              <a:lnSpc>
                <a:spcPct val="115000"/>
              </a:lnSpc>
              <a:spcBef>
                <a:spcPts val="1200"/>
              </a:spcBef>
              <a:spcAft>
                <a:spcPts val="1200"/>
              </a:spcAft>
              <a:buNone/>
            </a:pPr>
            <a:r>
              <a:rPr lang="en" sz="1700">
                <a:solidFill>
                  <a:schemeClr val="lt1"/>
                </a:solidFill>
                <a:latin typeface="Lato"/>
                <a:ea typeface="Lato"/>
                <a:cs typeface="Lato"/>
                <a:sym typeface="Lato"/>
              </a:rPr>
              <a:t>The order of a cyclic group is always the order of the generating element of G.</a:t>
            </a:r>
            <a:endParaRPr sz="1700">
              <a:solidFill>
                <a:schemeClr val="lt1"/>
              </a:solidFill>
              <a:latin typeface="Lato"/>
              <a:ea typeface="Lato"/>
              <a:cs typeface="Lato"/>
              <a:sym typeface="Lato"/>
            </a:endParaRPr>
          </a:p>
        </p:txBody>
      </p:sp>
      <p:sp>
        <p:nvSpPr>
          <p:cNvPr id="403" name="Google Shape;403;p52"/>
          <p:cNvSpPr txBox="1"/>
          <p:nvPr>
            <p:ph type="title"/>
          </p:nvPr>
        </p:nvSpPr>
        <p:spPr>
          <a:xfrm>
            <a:off x="1297500" y="3313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Cyclic </a:t>
            </a:r>
            <a:r>
              <a:rPr lang="en"/>
              <a:t>Group</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3"/>
          <p:cNvSpPr txBox="1"/>
          <p:nvPr>
            <p:ph type="title"/>
          </p:nvPr>
        </p:nvSpPr>
        <p:spPr>
          <a:xfrm>
            <a:off x="1378125" y="1523013"/>
            <a:ext cx="7038900" cy="557400"/>
          </a:xfrm>
          <a:prstGeom prst="rect">
            <a:avLst/>
          </a:prstGeom>
          <a:noFill/>
          <a:ln>
            <a:noFill/>
          </a:ln>
        </p:spPr>
        <p:txBody>
          <a:bodyPr anchorCtr="0" anchor="t" bIns="0" lIns="0" spcFirstLastPara="1" rIns="0" wrap="square" tIns="12700">
            <a:spAutoFit/>
          </a:bodyPr>
          <a:lstStyle/>
          <a:p>
            <a:pPr indent="0" lvl="0" marL="12700" rtl="0" algn="l">
              <a:lnSpc>
                <a:spcPct val="108125"/>
              </a:lnSpc>
              <a:spcBef>
                <a:spcPts val="0"/>
              </a:spcBef>
              <a:spcAft>
                <a:spcPts val="0"/>
              </a:spcAft>
              <a:buNone/>
            </a:pPr>
            <a:r>
              <a:rPr lang="en" sz="1700">
                <a:latin typeface="Lato"/>
                <a:ea typeface="Lato"/>
                <a:cs typeface="Lato"/>
                <a:sym typeface="Lato"/>
              </a:rPr>
              <a:t>According to Lagrange's Theorem:- let A be a cyclic group of</a:t>
            </a:r>
            <a:endParaRPr sz="1700">
              <a:latin typeface="Lato"/>
              <a:ea typeface="Lato"/>
              <a:cs typeface="Lato"/>
              <a:sym typeface="Lato"/>
            </a:endParaRPr>
          </a:p>
          <a:p>
            <a:pPr indent="0" lvl="0" marL="12700" rtl="0" algn="l">
              <a:lnSpc>
                <a:spcPct val="108125"/>
              </a:lnSpc>
              <a:spcBef>
                <a:spcPts val="0"/>
              </a:spcBef>
              <a:spcAft>
                <a:spcPts val="0"/>
              </a:spcAft>
              <a:buNone/>
            </a:pPr>
            <a:r>
              <a:rPr lang="en" sz="1700">
                <a:latin typeface="Lato"/>
                <a:ea typeface="Lato"/>
                <a:cs typeface="Lato"/>
                <a:sym typeface="Lato"/>
              </a:rPr>
              <a:t>order n, number of Generator in A is denoted by</a:t>
            </a:r>
            <a:endParaRPr sz="1700">
              <a:latin typeface="Lato"/>
              <a:ea typeface="Lato"/>
              <a:cs typeface="Lato"/>
              <a:sym typeface="Lato"/>
            </a:endParaRPr>
          </a:p>
        </p:txBody>
      </p:sp>
      <p:sp>
        <p:nvSpPr>
          <p:cNvPr id="409" name="Google Shape;409;p53"/>
          <p:cNvSpPr txBox="1"/>
          <p:nvPr/>
        </p:nvSpPr>
        <p:spPr>
          <a:xfrm>
            <a:off x="1378130" y="2358033"/>
            <a:ext cx="8081100" cy="26937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 sz="1700">
                <a:solidFill>
                  <a:schemeClr val="lt1"/>
                </a:solidFill>
                <a:latin typeface="Lato"/>
                <a:ea typeface="Lato"/>
                <a:cs typeface="Lato"/>
                <a:sym typeface="Lato"/>
              </a:rPr>
              <a:t>∅(𝒏)= {𝒏 (𝒑𝟏 − 𝟏)(𝒑𝟐 − 𝟏)(𝒑𝟑 − 𝟏)… … … … . (𝒑𝒌 − 𝟏)} /(p1p2p3……….pk)</a:t>
            </a:r>
            <a:endParaRPr sz="1700">
              <a:solidFill>
                <a:schemeClr val="lt1"/>
              </a:solidFill>
              <a:latin typeface="Lato"/>
              <a:ea typeface="Lato"/>
              <a:cs typeface="Lato"/>
              <a:sym typeface="Lato"/>
            </a:endParaRPr>
          </a:p>
          <a:p>
            <a:pPr indent="0" lvl="0" marL="12700" rtl="0" algn="l">
              <a:lnSpc>
                <a:spcPct val="100000"/>
              </a:lnSpc>
              <a:spcBef>
                <a:spcPts val="2285"/>
              </a:spcBef>
              <a:spcAft>
                <a:spcPts val="0"/>
              </a:spcAft>
              <a:buNone/>
            </a:pPr>
            <a:r>
              <a:rPr lang="en" sz="1700">
                <a:solidFill>
                  <a:schemeClr val="lt1"/>
                </a:solidFill>
                <a:latin typeface="Lato"/>
                <a:ea typeface="Lato"/>
                <a:cs typeface="Lato"/>
                <a:sym typeface="Lato"/>
              </a:rPr>
              <a:t>Example:-</a:t>
            </a:r>
            <a:endParaRPr sz="1700">
              <a:solidFill>
                <a:schemeClr val="lt1"/>
              </a:solidFill>
              <a:latin typeface="Lato"/>
              <a:ea typeface="Lato"/>
              <a:cs typeface="Lato"/>
              <a:sym typeface="Lato"/>
            </a:endParaRPr>
          </a:p>
          <a:p>
            <a:pPr indent="0" lvl="0" marL="12700" rtl="0" algn="l">
              <a:lnSpc>
                <a:spcPct val="100000"/>
              </a:lnSpc>
              <a:spcBef>
                <a:spcPts val="0"/>
              </a:spcBef>
              <a:spcAft>
                <a:spcPts val="0"/>
              </a:spcAft>
              <a:buNone/>
            </a:pPr>
            <a:r>
              <a:rPr lang="en" sz="1700">
                <a:solidFill>
                  <a:schemeClr val="lt1"/>
                </a:solidFill>
                <a:latin typeface="Lato"/>
                <a:ea typeface="Lato"/>
                <a:cs typeface="Lato"/>
                <a:sym typeface="Lato"/>
              </a:rPr>
              <a:t>Let G be a cyclic Group, of order o(G)= 12, number of Generators in G=??</a:t>
            </a:r>
            <a:endParaRPr sz="1700">
              <a:solidFill>
                <a:schemeClr val="lt1"/>
              </a:solidFill>
              <a:latin typeface="Lato"/>
              <a:ea typeface="Lato"/>
              <a:cs typeface="Lato"/>
              <a:sym typeface="Lato"/>
            </a:endParaRPr>
          </a:p>
          <a:p>
            <a:pPr indent="0" lvl="0" marL="12700" rtl="0" algn="l">
              <a:lnSpc>
                <a:spcPct val="100000"/>
              </a:lnSpc>
              <a:spcBef>
                <a:spcPts val="2280"/>
              </a:spcBef>
              <a:spcAft>
                <a:spcPts val="0"/>
              </a:spcAft>
              <a:buNone/>
            </a:pPr>
            <a:r>
              <a:rPr lang="en" sz="1700">
                <a:solidFill>
                  <a:schemeClr val="lt1"/>
                </a:solidFill>
                <a:latin typeface="Lato"/>
                <a:ea typeface="Lato"/>
                <a:cs typeface="Lato"/>
                <a:sym typeface="Lato"/>
              </a:rPr>
              <a:t>Solution:-</a:t>
            </a:r>
            <a:endParaRPr sz="1700">
              <a:solidFill>
                <a:schemeClr val="lt1"/>
              </a:solidFill>
              <a:latin typeface="Lato"/>
              <a:ea typeface="Lato"/>
              <a:cs typeface="Lato"/>
              <a:sym typeface="Lato"/>
            </a:endParaRPr>
          </a:p>
          <a:p>
            <a:pPr indent="0" lvl="0" marL="12700" rtl="0" algn="l">
              <a:lnSpc>
                <a:spcPct val="100000"/>
              </a:lnSpc>
              <a:spcBef>
                <a:spcPts val="5"/>
              </a:spcBef>
              <a:spcAft>
                <a:spcPts val="0"/>
              </a:spcAft>
              <a:buNone/>
            </a:pPr>
            <a:r>
              <a:rPr lang="en" sz="1700">
                <a:solidFill>
                  <a:schemeClr val="lt1"/>
                </a:solidFill>
                <a:latin typeface="Lato"/>
                <a:ea typeface="Lato"/>
                <a:cs typeface="Lato"/>
                <a:sym typeface="Lato"/>
              </a:rPr>
              <a:t>Given n=12</a:t>
            </a:r>
            <a:endParaRPr sz="1700">
              <a:solidFill>
                <a:schemeClr val="lt1"/>
              </a:solidFill>
              <a:latin typeface="Lato"/>
              <a:ea typeface="Lato"/>
              <a:cs typeface="Lato"/>
              <a:sym typeface="Lato"/>
            </a:endParaRPr>
          </a:p>
          <a:p>
            <a:pPr indent="0" lvl="0" marL="12700" rtl="0" algn="l">
              <a:lnSpc>
                <a:spcPct val="100000"/>
              </a:lnSpc>
              <a:spcBef>
                <a:spcPts val="5"/>
              </a:spcBef>
              <a:spcAft>
                <a:spcPts val="0"/>
              </a:spcAft>
              <a:buNone/>
            </a:pPr>
            <a:r>
              <a:rPr lang="en" sz="1700">
                <a:solidFill>
                  <a:schemeClr val="lt1"/>
                </a:solidFill>
                <a:latin typeface="Lato"/>
                <a:ea typeface="Lato"/>
                <a:cs typeface="Lato"/>
                <a:sym typeface="Lato"/>
              </a:rPr>
              <a:t>Different factors=2*2*3 </a:t>
            </a:r>
            <a:endParaRPr sz="1700">
              <a:solidFill>
                <a:schemeClr val="lt1"/>
              </a:solidFill>
              <a:latin typeface="Lato"/>
              <a:ea typeface="Lato"/>
              <a:cs typeface="Lato"/>
              <a:sym typeface="Lato"/>
            </a:endParaRPr>
          </a:p>
          <a:p>
            <a:pPr indent="0" lvl="0" marL="12700" rtl="0" algn="l">
              <a:lnSpc>
                <a:spcPct val="100000"/>
              </a:lnSpc>
              <a:spcBef>
                <a:spcPts val="5"/>
              </a:spcBef>
              <a:spcAft>
                <a:spcPts val="0"/>
              </a:spcAft>
              <a:buNone/>
            </a:pPr>
            <a:r>
              <a:rPr lang="en" sz="1700">
                <a:solidFill>
                  <a:schemeClr val="lt1"/>
                </a:solidFill>
                <a:latin typeface="Lato"/>
                <a:ea typeface="Lato"/>
                <a:cs typeface="Lato"/>
                <a:sym typeface="Lato"/>
              </a:rPr>
              <a:t>Distinct Prime number=2,3 </a:t>
            </a:r>
            <a:endParaRPr sz="1700">
              <a:solidFill>
                <a:schemeClr val="lt1"/>
              </a:solidFill>
              <a:latin typeface="Lato"/>
              <a:ea typeface="Lato"/>
              <a:cs typeface="Lato"/>
              <a:sym typeface="Lato"/>
            </a:endParaRPr>
          </a:p>
          <a:p>
            <a:pPr indent="0" lvl="0" marL="12700" rtl="0" algn="l">
              <a:lnSpc>
                <a:spcPct val="100000"/>
              </a:lnSpc>
              <a:spcBef>
                <a:spcPts val="5"/>
              </a:spcBef>
              <a:spcAft>
                <a:spcPts val="0"/>
              </a:spcAft>
              <a:buNone/>
            </a:pPr>
            <a:r>
              <a:rPr lang="en" sz="1700">
                <a:solidFill>
                  <a:schemeClr val="lt1"/>
                </a:solidFill>
                <a:latin typeface="Lato"/>
                <a:ea typeface="Lato"/>
                <a:cs typeface="Lato"/>
                <a:sym typeface="Lato"/>
              </a:rPr>
              <a:t>Here p1=2 and p2=3, and n=12</a:t>
            </a:r>
            <a:endParaRPr sz="1700">
              <a:solidFill>
                <a:schemeClr val="lt1"/>
              </a:solidFill>
              <a:latin typeface="Lato"/>
              <a:ea typeface="Lato"/>
              <a:cs typeface="Lato"/>
              <a:sym typeface="Lato"/>
            </a:endParaRPr>
          </a:p>
        </p:txBody>
      </p:sp>
      <p:sp>
        <p:nvSpPr>
          <p:cNvPr id="410" name="Google Shape;410;p53"/>
          <p:cNvSpPr txBox="1"/>
          <p:nvPr>
            <p:ph type="title"/>
          </p:nvPr>
        </p:nvSpPr>
        <p:spPr>
          <a:xfrm>
            <a:off x="1297500" y="3313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Generator</a:t>
            </a:r>
            <a:endParaRPr sz="2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4"/>
          <p:cNvSpPr txBox="1"/>
          <p:nvPr/>
        </p:nvSpPr>
        <p:spPr>
          <a:xfrm>
            <a:off x="931902" y="1635919"/>
            <a:ext cx="8047500" cy="2859000"/>
          </a:xfrm>
          <a:prstGeom prst="rect">
            <a:avLst/>
          </a:prstGeom>
          <a:noFill/>
          <a:ln>
            <a:noFill/>
          </a:ln>
        </p:spPr>
        <p:txBody>
          <a:bodyPr anchorCtr="0" anchor="t" bIns="0" lIns="0" spcFirstLastPara="1" rIns="0" wrap="square" tIns="92075">
            <a:spAutoFit/>
          </a:bodyPr>
          <a:lstStyle/>
          <a:p>
            <a:pPr indent="0" lvl="0" marL="12700" marR="0" rtl="0" algn="l">
              <a:lnSpc>
                <a:spcPct val="108125"/>
              </a:lnSpc>
              <a:spcBef>
                <a:spcPts val="0"/>
              </a:spcBef>
              <a:spcAft>
                <a:spcPts val="0"/>
              </a:spcAft>
              <a:buNone/>
            </a:pPr>
            <a:r>
              <a:rPr lang="en" sz="2400">
                <a:solidFill>
                  <a:schemeClr val="lt1"/>
                </a:solidFill>
                <a:latin typeface="Lato"/>
                <a:ea typeface="Lato"/>
                <a:cs typeface="Lato"/>
                <a:sym typeface="Lato"/>
              </a:rPr>
              <a:t>Applying Lagrange's theorem:-</a:t>
            </a:r>
            <a:endParaRPr sz="2400">
              <a:solidFill>
                <a:schemeClr val="lt1"/>
              </a:solidFill>
              <a:latin typeface="Lato"/>
              <a:ea typeface="Lato"/>
              <a:cs typeface="Lato"/>
              <a:sym typeface="Lato"/>
            </a:endParaRPr>
          </a:p>
          <a:p>
            <a:pPr indent="0" lvl="0" marL="12700" marR="0" rtl="0" algn="l">
              <a:lnSpc>
                <a:spcPct val="108125"/>
              </a:lnSpc>
              <a:spcBef>
                <a:spcPts val="0"/>
              </a:spcBef>
              <a:spcAft>
                <a:spcPts val="0"/>
              </a:spcAft>
              <a:buNone/>
            </a:pPr>
            <a:r>
              <a:rPr lang="en" sz="2400">
                <a:solidFill>
                  <a:schemeClr val="lt1"/>
                </a:solidFill>
                <a:latin typeface="Lato"/>
                <a:ea typeface="Lato"/>
                <a:cs typeface="Lato"/>
                <a:sym typeface="Lato"/>
              </a:rPr>
              <a:t>Number of generators in cyclic group=n(p1-1)(p2-1)/p1.p2</a:t>
            </a:r>
            <a:endParaRPr sz="2400">
              <a:solidFill>
                <a:schemeClr val="lt1"/>
              </a:solidFill>
              <a:latin typeface="Lato"/>
              <a:ea typeface="Lato"/>
              <a:cs typeface="Lato"/>
              <a:sym typeface="Lato"/>
            </a:endParaRPr>
          </a:p>
          <a:p>
            <a:pPr indent="0" lvl="0" marL="12700" marR="0" rtl="0" algn="l">
              <a:lnSpc>
                <a:spcPct val="108125"/>
              </a:lnSpc>
              <a:spcBef>
                <a:spcPts val="0"/>
              </a:spcBef>
              <a:spcAft>
                <a:spcPts val="0"/>
              </a:spcAft>
              <a:buNone/>
            </a:pPr>
            <a:r>
              <a:rPr lang="en" sz="2400">
                <a:solidFill>
                  <a:schemeClr val="lt1"/>
                </a:solidFill>
                <a:latin typeface="Lato"/>
                <a:ea typeface="Lato"/>
                <a:cs typeface="Lato"/>
                <a:sym typeface="Lato"/>
              </a:rPr>
              <a:t>=&gt; 12(2-1)(3-1)/2.3</a:t>
            </a:r>
            <a:endParaRPr sz="2400">
              <a:solidFill>
                <a:schemeClr val="lt1"/>
              </a:solidFill>
              <a:latin typeface="Lato"/>
              <a:ea typeface="Lato"/>
              <a:cs typeface="Lato"/>
              <a:sym typeface="Lato"/>
            </a:endParaRPr>
          </a:p>
          <a:p>
            <a:pPr indent="0" lvl="0" marL="12700" marR="0" rtl="0" algn="l">
              <a:lnSpc>
                <a:spcPct val="108125"/>
              </a:lnSpc>
              <a:spcBef>
                <a:spcPts val="0"/>
              </a:spcBef>
              <a:spcAft>
                <a:spcPts val="0"/>
              </a:spcAft>
              <a:buNone/>
            </a:pPr>
            <a:r>
              <a:rPr lang="en" sz="2400">
                <a:solidFill>
                  <a:schemeClr val="lt1"/>
                </a:solidFill>
                <a:latin typeface="Lato"/>
                <a:ea typeface="Lato"/>
                <a:cs typeface="Lato"/>
                <a:sym typeface="Lato"/>
              </a:rPr>
              <a:t>=&gt; 12.1.2/6</a:t>
            </a:r>
            <a:endParaRPr sz="2400">
              <a:solidFill>
                <a:schemeClr val="lt1"/>
              </a:solidFill>
              <a:latin typeface="Lato"/>
              <a:ea typeface="Lato"/>
              <a:cs typeface="Lato"/>
              <a:sym typeface="Lato"/>
            </a:endParaRPr>
          </a:p>
          <a:p>
            <a:pPr indent="0" lvl="0" marL="12700" marR="0" rtl="0" algn="l">
              <a:lnSpc>
                <a:spcPct val="108125"/>
              </a:lnSpc>
              <a:spcBef>
                <a:spcPts val="0"/>
              </a:spcBef>
              <a:spcAft>
                <a:spcPts val="0"/>
              </a:spcAft>
              <a:buNone/>
            </a:pPr>
            <a:r>
              <a:rPr lang="en" sz="2400">
                <a:solidFill>
                  <a:schemeClr val="lt1"/>
                </a:solidFill>
                <a:latin typeface="Lato"/>
                <a:ea typeface="Lato"/>
                <a:cs typeface="Lato"/>
                <a:sym typeface="Lato"/>
              </a:rPr>
              <a:t>=&gt;24/6</a:t>
            </a:r>
            <a:endParaRPr sz="2400">
              <a:solidFill>
                <a:schemeClr val="lt1"/>
              </a:solidFill>
              <a:latin typeface="Lato"/>
              <a:ea typeface="Lato"/>
              <a:cs typeface="Lato"/>
              <a:sym typeface="Lato"/>
            </a:endParaRPr>
          </a:p>
          <a:p>
            <a:pPr indent="0" lvl="0" marL="12700" marR="0" rtl="0" algn="l">
              <a:lnSpc>
                <a:spcPct val="108125"/>
              </a:lnSpc>
              <a:spcBef>
                <a:spcPts val="0"/>
              </a:spcBef>
              <a:spcAft>
                <a:spcPts val="0"/>
              </a:spcAft>
              <a:buNone/>
            </a:pPr>
            <a:r>
              <a:rPr lang="en" sz="2400">
                <a:solidFill>
                  <a:schemeClr val="lt1"/>
                </a:solidFill>
                <a:latin typeface="Lato"/>
                <a:ea typeface="Lato"/>
                <a:cs typeface="Lato"/>
                <a:sym typeface="Lato"/>
              </a:rPr>
              <a:t>=&gt; 4</a:t>
            </a:r>
            <a:endParaRPr sz="2400">
              <a:solidFill>
                <a:schemeClr val="lt1"/>
              </a:solidFill>
              <a:latin typeface="Lato"/>
              <a:ea typeface="Lato"/>
              <a:cs typeface="Lato"/>
              <a:sym typeface="Lato"/>
            </a:endParaRPr>
          </a:p>
          <a:p>
            <a:pPr indent="0" lvl="0" marL="12700" marR="0" rtl="0" algn="l">
              <a:lnSpc>
                <a:spcPct val="108125"/>
              </a:lnSpc>
              <a:spcBef>
                <a:spcPts val="0"/>
              </a:spcBef>
              <a:spcAft>
                <a:spcPts val="0"/>
              </a:spcAft>
              <a:buNone/>
            </a:pPr>
            <a:r>
              <a:rPr lang="en" sz="2400">
                <a:solidFill>
                  <a:schemeClr val="lt1"/>
                </a:solidFill>
                <a:latin typeface="Lato"/>
                <a:ea typeface="Lato"/>
                <a:cs typeface="Lato"/>
                <a:sym typeface="Lato"/>
              </a:rPr>
              <a:t>So number of generators in cyclic group =4</a:t>
            </a:r>
            <a:endParaRPr sz="2400">
              <a:solidFill>
                <a:schemeClr val="lt1"/>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5"/>
          <p:cNvSpPr txBox="1"/>
          <p:nvPr/>
        </p:nvSpPr>
        <p:spPr>
          <a:xfrm>
            <a:off x="1223475" y="1249625"/>
            <a:ext cx="7111800" cy="2307600"/>
          </a:xfrm>
          <a:prstGeom prst="rect">
            <a:avLst/>
          </a:prstGeom>
          <a:noFill/>
          <a:ln>
            <a:noFill/>
          </a:ln>
        </p:spPr>
        <p:txBody>
          <a:bodyPr anchorCtr="0" anchor="t" bIns="0" lIns="0" spcFirstLastPara="1" rIns="0" wrap="square" tIns="97775">
            <a:spAutoFit/>
          </a:bodyPr>
          <a:lstStyle/>
          <a:p>
            <a:pPr indent="0" lvl="0" marL="12700" rtl="0" algn="l">
              <a:lnSpc>
                <a:spcPct val="100000"/>
              </a:lnSpc>
              <a:spcBef>
                <a:spcPts val="0"/>
              </a:spcBef>
              <a:spcAft>
                <a:spcPts val="0"/>
              </a:spcAft>
              <a:buNone/>
            </a:pPr>
            <a:r>
              <a:rPr lang="en" sz="1700">
                <a:solidFill>
                  <a:schemeClr val="lt1"/>
                </a:solidFill>
                <a:latin typeface="Lato"/>
                <a:ea typeface="Lato"/>
                <a:cs typeface="Lato"/>
                <a:sym typeface="Lato"/>
              </a:rPr>
              <a:t>Note:-</a:t>
            </a:r>
            <a:endParaRPr sz="1700">
              <a:solidFill>
                <a:schemeClr val="lt1"/>
              </a:solidFill>
              <a:latin typeface="Lato"/>
              <a:ea typeface="Lato"/>
              <a:cs typeface="Lato"/>
              <a:sym typeface="Lato"/>
            </a:endParaRPr>
          </a:p>
          <a:p>
            <a:pPr indent="0" lvl="0" marL="12700" rtl="0" algn="l">
              <a:lnSpc>
                <a:spcPct val="100000"/>
              </a:lnSpc>
              <a:spcBef>
                <a:spcPts val="0"/>
              </a:spcBef>
              <a:spcAft>
                <a:spcPts val="0"/>
              </a:spcAft>
              <a:buNone/>
            </a:pPr>
            <a:r>
              <a:t/>
            </a:r>
            <a:endParaRPr sz="1700">
              <a:solidFill>
                <a:schemeClr val="lt1"/>
              </a:solidFill>
              <a:latin typeface="Lato"/>
              <a:ea typeface="Lato"/>
              <a:cs typeface="Lato"/>
              <a:sym typeface="Lato"/>
            </a:endParaRPr>
          </a:p>
          <a:p>
            <a:pPr indent="-458469" lvl="0" marL="527685" marR="313690" rtl="0" algn="l">
              <a:lnSpc>
                <a:spcPct val="100000"/>
              </a:lnSpc>
              <a:spcBef>
                <a:spcPts val="675"/>
              </a:spcBef>
              <a:spcAft>
                <a:spcPts val="0"/>
              </a:spcAft>
              <a:buClr>
                <a:schemeClr val="lt1"/>
              </a:buClr>
              <a:buSzPts val="1750"/>
              <a:buFont typeface="Lato"/>
              <a:buAutoNum type="arabicPeriod"/>
            </a:pPr>
            <a:r>
              <a:rPr lang="en" sz="1700">
                <a:solidFill>
                  <a:schemeClr val="lt1"/>
                </a:solidFill>
                <a:latin typeface="Lato"/>
                <a:ea typeface="Lato"/>
                <a:cs typeface="Lato"/>
                <a:sym typeface="Lato"/>
              </a:rPr>
              <a:t>Every cyclic group is commutative but vice versa not true.</a:t>
            </a:r>
            <a:endParaRPr sz="1700">
              <a:solidFill>
                <a:schemeClr val="lt1"/>
              </a:solidFill>
              <a:latin typeface="Lato"/>
              <a:ea typeface="Lato"/>
              <a:cs typeface="Lato"/>
              <a:sym typeface="Lato"/>
            </a:endParaRPr>
          </a:p>
          <a:p>
            <a:pPr indent="-457833" lvl="0" marL="527685" rtl="0" algn="l">
              <a:lnSpc>
                <a:spcPct val="100000"/>
              </a:lnSpc>
              <a:spcBef>
                <a:spcPts val="675"/>
              </a:spcBef>
              <a:spcAft>
                <a:spcPts val="0"/>
              </a:spcAft>
              <a:buClr>
                <a:schemeClr val="lt1"/>
              </a:buClr>
              <a:buSzPts val="1750"/>
              <a:buFont typeface="Lato"/>
              <a:buAutoNum type="arabicPeriod"/>
            </a:pPr>
            <a:r>
              <a:rPr lang="en" sz="1700">
                <a:solidFill>
                  <a:schemeClr val="lt1"/>
                </a:solidFill>
                <a:latin typeface="Lato"/>
                <a:ea typeface="Lato"/>
                <a:cs typeface="Lato"/>
                <a:sym typeface="Lato"/>
              </a:rPr>
              <a:t>Every subgroup of a cyclic group is	cyclic.</a:t>
            </a:r>
            <a:endParaRPr sz="1700">
              <a:solidFill>
                <a:schemeClr val="lt1"/>
              </a:solidFill>
              <a:latin typeface="Lato"/>
              <a:ea typeface="Lato"/>
              <a:cs typeface="Lato"/>
              <a:sym typeface="Lato"/>
            </a:endParaRPr>
          </a:p>
          <a:p>
            <a:pPr indent="-458469" lvl="0" marL="527685" marR="5080" rtl="0" algn="l">
              <a:lnSpc>
                <a:spcPct val="100000"/>
              </a:lnSpc>
              <a:spcBef>
                <a:spcPts val="675"/>
              </a:spcBef>
              <a:spcAft>
                <a:spcPts val="0"/>
              </a:spcAft>
              <a:buClr>
                <a:schemeClr val="lt1"/>
              </a:buClr>
              <a:buSzPts val="1750"/>
              <a:buFont typeface="Lato"/>
              <a:buAutoNum type="arabicPeriod"/>
            </a:pPr>
            <a:r>
              <a:rPr lang="en" sz="1700">
                <a:solidFill>
                  <a:schemeClr val="lt1"/>
                </a:solidFill>
                <a:latin typeface="Lato"/>
                <a:ea typeface="Lato"/>
                <a:cs typeface="Lato"/>
                <a:sym typeface="Lato"/>
              </a:rPr>
              <a:t>Every cyclic group(o(G)=prime,o(G)&lt;6) is an Abelian group converse not true.</a:t>
            </a:r>
            <a:endParaRPr sz="1700">
              <a:solidFill>
                <a:schemeClr val="lt1"/>
              </a:solidFill>
              <a:latin typeface="Lato"/>
              <a:ea typeface="Lato"/>
              <a:cs typeface="Lato"/>
              <a:sym typeface="Lato"/>
            </a:endParaRPr>
          </a:p>
          <a:p>
            <a:pPr indent="-457833" lvl="0" marL="527685" rtl="0" algn="l">
              <a:lnSpc>
                <a:spcPct val="100000"/>
              </a:lnSpc>
              <a:spcBef>
                <a:spcPts val="675"/>
              </a:spcBef>
              <a:spcAft>
                <a:spcPts val="0"/>
              </a:spcAft>
              <a:buClr>
                <a:schemeClr val="lt1"/>
              </a:buClr>
              <a:buSzPts val="1750"/>
              <a:buFont typeface="Lato"/>
              <a:buAutoNum type="arabicPeriod"/>
            </a:pPr>
            <a:r>
              <a:rPr lang="en" sz="1700">
                <a:solidFill>
                  <a:schemeClr val="lt1"/>
                </a:solidFill>
                <a:latin typeface="Lato"/>
                <a:ea typeface="Lato"/>
                <a:cs typeface="Lato"/>
                <a:sym typeface="Lato"/>
              </a:rPr>
              <a:t>Every group is a Monoid.</a:t>
            </a:r>
            <a:endParaRPr sz="1700">
              <a:solidFill>
                <a:schemeClr val="lt1"/>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424" name="Shape 424"/>
        <p:cNvGrpSpPr/>
        <p:nvPr/>
      </p:nvGrpSpPr>
      <p:grpSpPr>
        <a:xfrm>
          <a:off x="0" y="0"/>
          <a:ext cx="0" cy="0"/>
          <a:chOff x="0" y="0"/>
          <a:chExt cx="0" cy="0"/>
        </a:xfrm>
      </p:grpSpPr>
      <p:sp>
        <p:nvSpPr>
          <p:cNvPr id="425" name="Google Shape;425;p56"/>
          <p:cNvSpPr txBox="1"/>
          <p:nvPr>
            <p:ph type="ctrTitle"/>
          </p:nvPr>
        </p:nvSpPr>
        <p:spPr>
          <a:xfrm>
            <a:off x="217500" y="165822"/>
            <a:ext cx="8222100" cy="8388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b="1" lang="en">
                <a:solidFill>
                  <a:srgbClr val="FF0000"/>
                </a:solidFill>
              </a:rPr>
              <a:t>Formal Definition</a:t>
            </a:r>
            <a:endParaRPr b="1">
              <a:solidFill>
                <a:srgbClr val="FF0000"/>
              </a:solidFill>
            </a:endParaRPr>
          </a:p>
        </p:txBody>
      </p:sp>
      <p:sp>
        <p:nvSpPr>
          <p:cNvPr id="426" name="Google Shape;426;p56"/>
          <p:cNvSpPr txBox="1"/>
          <p:nvPr>
            <p:ph idx="1" type="subTitle"/>
          </p:nvPr>
        </p:nvSpPr>
        <p:spPr>
          <a:xfrm>
            <a:off x="217500" y="1182750"/>
            <a:ext cx="7853400" cy="3802200"/>
          </a:xfrm>
          <a:prstGeom prst="rect">
            <a:avLst/>
          </a:prstGeom>
          <a:noFill/>
          <a:ln>
            <a:noFill/>
          </a:ln>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SzPts val="1700"/>
              <a:buAutoNum type="arabicPeriod"/>
            </a:pPr>
            <a:r>
              <a:rPr lang="en" sz="1700"/>
              <a:t>A non empty set R together with two binary operations ‘+’ and ‘x’ (addition and multiplication)  is said to form a ring if</a:t>
            </a:r>
            <a:endParaRPr sz="1700"/>
          </a:p>
          <a:p>
            <a:pPr indent="0" lvl="0" marL="0" rtl="0" algn="l">
              <a:lnSpc>
                <a:spcPct val="100000"/>
              </a:lnSpc>
              <a:spcBef>
                <a:spcPts val="0"/>
              </a:spcBef>
              <a:spcAft>
                <a:spcPts val="0"/>
              </a:spcAft>
              <a:buSzPts val="2100"/>
              <a:buNone/>
            </a:pPr>
            <a:r>
              <a:rPr lang="en" sz="1700"/>
              <a:t>  	   (i) (R,+) is an abelian group.</a:t>
            </a:r>
            <a:endParaRPr sz="1700"/>
          </a:p>
          <a:p>
            <a:pPr indent="0" lvl="0" marL="0" rtl="0" algn="l">
              <a:lnSpc>
                <a:spcPct val="100000"/>
              </a:lnSpc>
              <a:spcBef>
                <a:spcPts val="0"/>
              </a:spcBef>
              <a:spcAft>
                <a:spcPts val="0"/>
              </a:spcAft>
              <a:buSzPts val="2100"/>
              <a:buNone/>
            </a:pPr>
            <a:r>
              <a:rPr lang="en" sz="1700"/>
              <a:t>           (ii) (R,x) is an semi group(Associativity).</a:t>
            </a:r>
            <a:endParaRPr sz="1700"/>
          </a:p>
          <a:p>
            <a:pPr indent="0" lvl="0" marL="0" rtl="0" algn="l">
              <a:lnSpc>
                <a:spcPct val="100000"/>
              </a:lnSpc>
              <a:spcBef>
                <a:spcPts val="0"/>
              </a:spcBef>
              <a:spcAft>
                <a:spcPts val="0"/>
              </a:spcAft>
              <a:buSzPts val="2100"/>
              <a:buNone/>
            </a:pPr>
            <a:r>
              <a:rPr lang="en" sz="1700"/>
              <a:t>           	     a x (b x c) = (a x b) x c        ∀ a,b,c ∈ R</a:t>
            </a:r>
            <a:endParaRPr sz="1700"/>
          </a:p>
          <a:p>
            <a:pPr indent="0" lvl="0" marL="457200" rtl="0" algn="l">
              <a:lnSpc>
                <a:spcPct val="100000"/>
              </a:lnSpc>
              <a:spcBef>
                <a:spcPts val="0"/>
              </a:spcBef>
              <a:spcAft>
                <a:spcPts val="0"/>
              </a:spcAft>
              <a:buSzPts val="2100"/>
              <a:buNone/>
            </a:pPr>
            <a:r>
              <a:rPr lang="en" sz="1700"/>
              <a:t>  (iii) Distributive Law</a:t>
            </a:r>
            <a:endParaRPr sz="1700"/>
          </a:p>
          <a:p>
            <a:pPr indent="0" lvl="0" marL="0" rtl="0" algn="l">
              <a:lnSpc>
                <a:spcPct val="100000"/>
              </a:lnSpc>
              <a:spcBef>
                <a:spcPts val="0"/>
              </a:spcBef>
              <a:spcAft>
                <a:spcPts val="0"/>
              </a:spcAft>
              <a:buSzPts val="2100"/>
              <a:buNone/>
            </a:pPr>
            <a:r>
              <a:rPr lang="en" sz="1700"/>
              <a:t>          	     a x (b + c) = (a x b) + (a x c)        ∀ a,b,c ∈ R</a:t>
            </a:r>
            <a:endParaRPr sz="1700"/>
          </a:p>
          <a:p>
            <a:pPr indent="0" lvl="0" marL="0" rtl="0" algn="l">
              <a:lnSpc>
                <a:spcPct val="100000"/>
              </a:lnSpc>
              <a:spcBef>
                <a:spcPts val="0"/>
              </a:spcBef>
              <a:spcAft>
                <a:spcPts val="0"/>
              </a:spcAft>
              <a:buSzPts val="2100"/>
              <a:buNone/>
            </a:pPr>
            <a:r>
              <a:rPr lang="en" sz="1700"/>
              <a:t>          	     (a + b) x c = (a x c) + (b x c)        ∀ a,b,c ∈ R</a:t>
            </a:r>
            <a:endParaRPr sz="1700"/>
          </a:p>
          <a:p>
            <a:pPr indent="0" lvl="0" marL="0" rtl="0" algn="l">
              <a:lnSpc>
                <a:spcPct val="100000"/>
              </a:lnSpc>
              <a:spcBef>
                <a:spcPts val="0"/>
              </a:spcBef>
              <a:spcAft>
                <a:spcPts val="0"/>
              </a:spcAft>
              <a:buSzPts val="2100"/>
              <a:buNone/>
            </a:pPr>
            <a:r>
              <a:rPr lang="en" sz="1700"/>
              <a:t>            (R,+,x) is a Ring.</a:t>
            </a:r>
            <a:endParaRPr sz="1700"/>
          </a:p>
          <a:p>
            <a:pPr indent="0" lvl="0" marL="0" rtl="0" algn="l">
              <a:lnSpc>
                <a:spcPct val="100000"/>
              </a:lnSpc>
              <a:spcBef>
                <a:spcPts val="0"/>
              </a:spcBef>
              <a:spcAft>
                <a:spcPts val="0"/>
              </a:spcAft>
              <a:buSzPts val="2100"/>
              <a:buNone/>
            </a:pPr>
            <a:r>
              <a:t/>
            </a:r>
            <a:endParaRPr sz="1700"/>
          </a:p>
          <a:p>
            <a:pPr indent="-336550" lvl="0" marL="457200" rtl="0" algn="l">
              <a:lnSpc>
                <a:spcPct val="100000"/>
              </a:lnSpc>
              <a:spcBef>
                <a:spcPts val="0"/>
              </a:spcBef>
              <a:spcAft>
                <a:spcPts val="0"/>
              </a:spcAft>
              <a:buSzPts val="1700"/>
              <a:buAutoNum type="arabicPeriod"/>
            </a:pPr>
            <a:r>
              <a:rPr lang="en" sz="1700"/>
              <a:t>The ring R is commutative if multiplication is commutative.</a:t>
            </a:r>
            <a:endParaRPr sz="1700"/>
          </a:p>
          <a:p>
            <a:pPr indent="-336550" lvl="0" marL="457200" rtl="0" algn="l">
              <a:lnSpc>
                <a:spcPct val="100000"/>
              </a:lnSpc>
              <a:spcBef>
                <a:spcPts val="0"/>
              </a:spcBef>
              <a:spcAft>
                <a:spcPts val="0"/>
              </a:spcAft>
              <a:buSzPts val="1700"/>
              <a:buAutoNum type="arabicPeriod"/>
            </a:pPr>
            <a:r>
              <a:rPr lang="en" sz="1700"/>
              <a:t>The ring R is said to have an identity if there is an element 1 ∈ R</a:t>
            </a:r>
            <a:endParaRPr sz="1700"/>
          </a:p>
          <a:p>
            <a:pPr indent="0" lvl="0" marL="457200" rtl="0" algn="l">
              <a:lnSpc>
                <a:spcPct val="100000"/>
              </a:lnSpc>
              <a:spcBef>
                <a:spcPts val="0"/>
              </a:spcBef>
              <a:spcAft>
                <a:spcPts val="0"/>
              </a:spcAft>
              <a:buSzPts val="2100"/>
              <a:buNone/>
            </a:pPr>
            <a:r>
              <a:rPr lang="en" sz="1700"/>
              <a:t>       1 x a = a x 1 = a        ∀ a ∈ R</a:t>
            </a:r>
            <a:endParaRPr sz="17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430" name="Shape 430"/>
        <p:cNvGrpSpPr/>
        <p:nvPr/>
      </p:nvGrpSpPr>
      <p:grpSpPr>
        <a:xfrm>
          <a:off x="0" y="0"/>
          <a:ext cx="0" cy="0"/>
          <a:chOff x="0" y="0"/>
          <a:chExt cx="0" cy="0"/>
        </a:xfrm>
      </p:grpSpPr>
      <p:sp>
        <p:nvSpPr>
          <p:cNvPr id="431" name="Google Shape;431;p57"/>
          <p:cNvSpPr txBox="1"/>
          <p:nvPr>
            <p:ph type="ctrTitle"/>
          </p:nvPr>
        </p:nvSpPr>
        <p:spPr>
          <a:xfrm>
            <a:off x="315975" y="190924"/>
            <a:ext cx="8222100" cy="6708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FF0000"/>
                </a:solidFill>
              </a:rPr>
              <a:t>Example of Ring</a:t>
            </a:r>
            <a:endParaRPr b="1">
              <a:solidFill>
                <a:srgbClr val="FF0000"/>
              </a:solidFill>
            </a:endParaRPr>
          </a:p>
        </p:txBody>
      </p:sp>
      <p:sp>
        <p:nvSpPr>
          <p:cNvPr id="432" name="Google Shape;432;p57"/>
          <p:cNvSpPr txBox="1"/>
          <p:nvPr>
            <p:ph idx="1" type="subTitle"/>
          </p:nvPr>
        </p:nvSpPr>
        <p:spPr>
          <a:xfrm>
            <a:off x="315975" y="1132875"/>
            <a:ext cx="8222100" cy="39174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00000"/>
              </a:lnSpc>
              <a:spcBef>
                <a:spcPts val="0"/>
              </a:spcBef>
              <a:spcAft>
                <a:spcPts val="0"/>
              </a:spcAft>
              <a:buSzPts val="2100"/>
              <a:buNone/>
            </a:pPr>
            <a:r>
              <a:rPr lang="en" sz="1950"/>
              <a:t> </a:t>
            </a:r>
            <a:r>
              <a:rPr lang="en" sz="2185"/>
              <a:t>  </a:t>
            </a:r>
            <a:r>
              <a:rPr lang="en" sz="4339"/>
              <a:t>  </a:t>
            </a:r>
            <a:r>
              <a:rPr b="1" lang="en" sz="5600">
                <a:solidFill>
                  <a:srgbClr val="000000"/>
                </a:solidFill>
              </a:rPr>
              <a:t>Proof (Z,+,x) is a Ring.</a:t>
            </a:r>
            <a:endParaRPr b="1" sz="5600">
              <a:solidFill>
                <a:srgbClr val="000000"/>
              </a:solidFill>
            </a:endParaRPr>
          </a:p>
          <a:p>
            <a:pPr indent="0" lvl="0" marL="0" rtl="0" algn="l">
              <a:lnSpc>
                <a:spcPct val="100000"/>
              </a:lnSpc>
              <a:spcBef>
                <a:spcPts val="0"/>
              </a:spcBef>
              <a:spcAft>
                <a:spcPts val="0"/>
              </a:spcAft>
              <a:buSzPct val="199004"/>
              <a:buNone/>
            </a:pPr>
            <a:r>
              <a:t/>
            </a:r>
            <a:endParaRPr b="1" sz="4221">
              <a:solidFill>
                <a:srgbClr val="000000"/>
              </a:solidFill>
            </a:endParaRPr>
          </a:p>
          <a:p>
            <a:pPr indent="0" lvl="0" marL="0" rtl="0" algn="l">
              <a:lnSpc>
                <a:spcPct val="100000"/>
              </a:lnSpc>
              <a:spcBef>
                <a:spcPts val="0"/>
              </a:spcBef>
              <a:spcAft>
                <a:spcPts val="0"/>
              </a:spcAft>
              <a:buSzPct val="384439"/>
              <a:buNone/>
            </a:pPr>
            <a:r>
              <a:rPr lang="en" sz="2185"/>
              <a:t>   </a:t>
            </a:r>
            <a:r>
              <a:rPr lang="en" sz="2420"/>
              <a:t> </a:t>
            </a:r>
            <a:r>
              <a:rPr lang="en" sz="4239"/>
              <a:t>Consider a number line,</a:t>
            </a:r>
            <a:endParaRPr sz="4239"/>
          </a:p>
          <a:p>
            <a:pPr indent="0" lvl="0" marL="0" rtl="0" algn="l">
              <a:lnSpc>
                <a:spcPct val="100000"/>
              </a:lnSpc>
              <a:spcBef>
                <a:spcPts val="0"/>
              </a:spcBef>
              <a:spcAft>
                <a:spcPts val="0"/>
              </a:spcAft>
              <a:buSzPts val="2100"/>
              <a:buNone/>
            </a:pPr>
            <a:r>
              <a:t/>
            </a:r>
            <a:endParaRPr sz="1700"/>
          </a:p>
          <a:p>
            <a:pPr indent="0" lvl="0" marL="0" rtl="0" algn="l">
              <a:lnSpc>
                <a:spcPct val="100000"/>
              </a:lnSpc>
              <a:spcBef>
                <a:spcPts val="0"/>
              </a:spcBef>
              <a:spcAft>
                <a:spcPts val="0"/>
              </a:spcAft>
              <a:buSzPts val="2100"/>
              <a:buNone/>
            </a:pPr>
            <a:r>
              <a:t/>
            </a:r>
            <a:endParaRPr sz="1700"/>
          </a:p>
          <a:p>
            <a:pPr indent="0" lvl="0" marL="0" rtl="0" algn="l">
              <a:lnSpc>
                <a:spcPct val="100000"/>
              </a:lnSpc>
              <a:spcBef>
                <a:spcPts val="0"/>
              </a:spcBef>
              <a:spcAft>
                <a:spcPts val="0"/>
              </a:spcAft>
              <a:buSzPts val="2100"/>
              <a:buNone/>
            </a:pPr>
            <a:r>
              <a:t/>
            </a:r>
            <a:endParaRPr sz="1700"/>
          </a:p>
          <a:p>
            <a:pPr indent="0" lvl="0" marL="0" rtl="0" algn="l">
              <a:lnSpc>
                <a:spcPct val="100000"/>
              </a:lnSpc>
              <a:spcBef>
                <a:spcPts val="0"/>
              </a:spcBef>
              <a:spcAft>
                <a:spcPts val="0"/>
              </a:spcAft>
              <a:buSzPts val="2100"/>
              <a:buNone/>
            </a:pPr>
            <a:r>
              <a:t/>
            </a:r>
            <a:endParaRPr sz="1700"/>
          </a:p>
          <a:p>
            <a:pPr indent="0" lvl="0" marL="0" rtl="0" algn="l">
              <a:lnSpc>
                <a:spcPct val="100000"/>
              </a:lnSpc>
              <a:spcBef>
                <a:spcPts val="0"/>
              </a:spcBef>
              <a:spcAft>
                <a:spcPts val="0"/>
              </a:spcAft>
              <a:buSzPts val="2100"/>
              <a:buNone/>
            </a:pPr>
            <a:r>
              <a:t/>
            </a:r>
            <a:endParaRPr sz="1700"/>
          </a:p>
          <a:p>
            <a:pPr indent="0" lvl="0" marL="0" rtl="0" algn="l">
              <a:lnSpc>
                <a:spcPct val="100000"/>
              </a:lnSpc>
              <a:spcBef>
                <a:spcPts val="0"/>
              </a:spcBef>
              <a:spcAft>
                <a:spcPts val="0"/>
              </a:spcAft>
              <a:buSzPts val="2100"/>
              <a:buNone/>
            </a:pPr>
            <a:r>
              <a:t/>
            </a:r>
            <a:endParaRPr sz="1700"/>
          </a:p>
          <a:p>
            <a:pPr indent="0" lvl="0" marL="0" rtl="0" algn="l">
              <a:lnSpc>
                <a:spcPct val="100000"/>
              </a:lnSpc>
              <a:spcBef>
                <a:spcPts val="0"/>
              </a:spcBef>
              <a:spcAft>
                <a:spcPts val="0"/>
              </a:spcAft>
              <a:buSzPts val="2100"/>
              <a:buNone/>
            </a:pPr>
            <a:r>
              <a:t/>
            </a:r>
            <a:endParaRPr sz="1935"/>
          </a:p>
          <a:p>
            <a:pPr indent="0" lvl="0" marL="0" rtl="0" algn="l">
              <a:lnSpc>
                <a:spcPct val="100000"/>
              </a:lnSpc>
              <a:spcBef>
                <a:spcPts val="0"/>
              </a:spcBef>
              <a:spcAft>
                <a:spcPts val="0"/>
              </a:spcAft>
              <a:buSzPts val="2100"/>
              <a:buNone/>
            </a:pPr>
            <a:r>
              <a:t/>
            </a:r>
            <a:endParaRPr sz="1935"/>
          </a:p>
          <a:p>
            <a:pPr indent="0" lvl="0" marL="0" rtl="0" algn="l">
              <a:lnSpc>
                <a:spcPct val="100000"/>
              </a:lnSpc>
              <a:spcBef>
                <a:spcPts val="0"/>
              </a:spcBef>
              <a:spcAft>
                <a:spcPts val="0"/>
              </a:spcAft>
              <a:buSzPts val="2100"/>
              <a:buNone/>
            </a:pPr>
            <a:r>
              <a:t/>
            </a:r>
            <a:endParaRPr sz="1935"/>
          </a:p>
          <a:p>
            <a:pPr indent="0" lvl="0" marL="0" rtl="0" algn="l">
              <a:lnSpc>
                <a:spcPct val="100000"/>
              </a:lnSpc>
              <a:spcBef>
                <a:spcPts val="0"/>
              </a:spcBef>
              <a:spcAft>
                <a:spcPts val="0"/>
              </a:spcAft>
              <a:buSzPts val="2100"/>
              <a:buNone/>
            </a:pPr>
            <a:r>
              <a:t/>
            </a:r>
            <a:endParaRPr sz="1935"/>
          </a:p>
          <a:p>
            <a:pPr indent="0" lvl="0" marL="0" rtl="0" algn="l">
              <a:lnSpc>
                <a:spcPct val="100000"/>
              </a:lnSpc>
              <a:spcBef>
                <a:spcPts val="0"/>
              </a:spcBef>
              <a:spcAft>
                <a:spcPts val="0"/>
              </a:spcAft>
              <a:buSzPts val="2100"/>
              <a:buNone/>
            </a:pPr>
            <a:r>
              <a:t/>
            </a:r>
            <a:endParaRPr sz="1935"/>
          </a:p>
          <a:p>
            <a:pPr indent="0" lvl="0" marL="0" rtl="0" algn="l">
              <a:lnSpc>
                <a:spcPct val="100000"/>
              </a:lnSpc>
              <a:spcBef>
                <a:spcPts val="0"/>
              </a:spcBef>
              <a:spcAft>
                <a:spcPts val="0"/>
              </a:spcAft>
              <a:buSzPts val="2100"/>
              <a:buNone/>
            </a:pPr>
            <a:r>
              <a:t/>
            </a:r>
            <a:endParaRPr sz="1935"/>
          </a:p>
          <a:p>
            <a:pPr indent="0" lvl="0" marL="0" rtl="0" algn="l">
              <a:lnSpc>
                <a:spcPct val="100000"/>
              </a:lnSpc>
              <a:spcBef>
                <a:spcPts val="0"/>
              </a:spcBef>
              <a:spcAft>
                <a:spcPts val="0"/>
              </a:spcAft>
              <a:buSzPts val="2100"/>
              <a:buNone/>
            </a:pPr>
            <a:r>
              <a:t/>
            </a:r>
            <a:endParaRPr sz="1935"/>
          </a:p>
          <a:p>
            <a:pPr indent="0" lvl="0" marL="0" rtl="0" algn="l">
              <a:lnSpc>
                <a:spcPct val="100000"/>
              </a:lnSpc>
              <a:spcBef>
                <a:spcPts val="0"/>
              </a:spcBef>
              <a:spcAft>
                <a:spcPts val="0"/>
              </a:spcAft>
              <a:buSzPts val="2100"/>
              <a:buNone/>
            </a:pPr>
            <a:r>
              <a:t/>
            </a:r>
            <a:endParaRPr sz="1935"/>
          </a:p>
          <a:p>
            <a:pPr indent="0" lvl="0" marL="0" rtl="0" algn="l">
              <a:lnSpc>
                <a:spcPct val="100000"/>
              </a:lnSpc>
              <a:spcBef>
                <a:spcPts val="0"/>
              </a:spcBef>
              <a:spcAft>
                <a:spcPts val="0"/>
              </a:spcAft>
              <a:buSzPct val="150000"/>
              <a:buNone/>
            </a:pPr>
            <a:r>
              <a:t/>
            </a:r>
            <a:endParaRPr sz="5600"/>
          </a:p>
          <a:p>
            <a:pPr indent="0" lvl="0" marL="0" rtl="0" algn="l">
              <a:lnSpc>
                <a:spcPct val="100000"/>
              </a:lnSpc>
              <a:spcBef>
                <a:spcPts val="0"/>
              </a:spcBef>
              <a:spcAft>
                <a:spcPts val="0"/>
              </a:spcAft>
              <a:buSzPct val="150000"/>
              <a:buNone/>
            </a:pPr>
            <a:r>
              <a:t/>
            </a:r>
            <a:endParaRPr sz="5600"/>
          </a:p>
          <a:p>
            <a:pPr indent="0" lvl="0" marL="0" rtl="0" algn="l">
              <a:lnSpc>
                <a:spcPct val="100000"/>
              </a:lnSpc>
              <a:spcBef>
                <a:spcPts val="0"/>
              </a:spcBef>
              <a:spcAft>
                <a:spcPts val="0"/>
              </a:spcAft>
              <a:buSzPct val="150000"/>
              <a:buNone/>
            </a:pPr>
            <a:r>
              <a:rPr lang="en" sz="5600"/>
              <a:t>   ‘+’ is a binary operation</a:t>
            </a:r>
            <a:endParaRPr sz="5600"/>
          </a:p>
          <a:p>
            <a:pPr indent="0" lvl="0" marL="0" rtl="0" algn="l">
              <a:lnSpc>
                <a:spcPct val="100000"/>
              </a:lnSpc>
              <a:spcBef>
                <a:spcPts val="0"/>
              </a:spcBef>
              <a:spcAft>
                <a:spcPts val="0"/>
              </a:spcAft>
              <a:buSzPct val="150000"/>
              <a:buNone/>
            </a:pPr>
            <a:r>
              <a:rPr lang="en" sz="5600"/>
              <a:t>          a+b ∈ Z       ∀ a,b,c ∈ Z</a:t>
            </a:r>
            <a:endParaRPr sz="5600"/>
          </a:p>
          <a:p>
            <a:pPr indent="0" lvl="0" marL="0" rtl="0" algn="l">
              <a:lnSpc>
                <a:spcPct val="100000"/>
              </a:lnSpc>
              <a:spcBef>
                <a:spcPts val="0"/>
              </a:spcBef>
              <a:spcAft>
                <a:spcPts val="0"/>
              </a:spcAft>
              <a:buSzPct val="150000"/>
              <a:buNone/>
            </a:pPr>
            <a:r>
              <a:rPr lang="en" sz="5600"/>
              <a:t>   ‘x’ is a binary operation</a:t>
            </a:r>
            <a:endParaRPr sz="5600"/>
          </a:p>
          <a:p>
            <a:pPr indent="0" lvl="0" marL="0" rtl="0" algn="l">
              <a:lnSpc>
                <a:spcPct val="100000"/>
              </a:lnSpc>
              <a:spcBef>
                <a:spcPts val="0"/>
              </a:spcBef>
              <a:spcAft>
                <a:spcPts val="0"/>
              </a:spcAft>
              <a:buSzPct val="150000"/>
              <a:buNone/>
            </a:pPr>
            <a:r>
              <a:rPr lang="en" sz="5600"/>
              <a:t>          axb ∈ Z       ∀ a,b,c ∈ Z</a:t>
            </a:r>
            <a:endParaRPr sz="5600"/>
          </a:p>
          <a:p>
            <a:pPr indent="0" lvl="0" marL="0" rtl="0" algn="l">
              <a:lnSpc>
                <a:spcPct val="100000"/>
              </a:lnSpc>
              <a:spcBef>
                <a:spcPts val="0"/>
              </a:spcBef>
              <a:spcAft>
                <a:spcPts val="0"/>
              </a:spcAft>
              <a:buSzPct val="150000"/>
              <a:buNone/>
            </a:pPr>
            <a:r>
              <a:t/>
            </a:r>
            <a:endParaRPr sz="5600"/>
          </a:p>
          <a:p>
            <a:pPr indent="0" lvl="0" marL="0" rtl="0" algn="l">
              <a:lnSpc>
                <a:spcPct val="100000"/>
              </a:lnSpc>
              <a:spcBef>
                <a:spcPts val="0"/>
              </a:spcBef>
              <a:spcAft>
                <a:spcPts val="0"/>
              </a:spcAft>
              <a:buSzPct val="150000"/>
              <a:buNone/>
            </a:pPr>
            <a:r>
              <a:t/>
            </a:r>
            <a:endParaRPr sz="5600"/>
          </a:p>
          <a:p>
            <a:pPr indent="0" lvl="0" marL="0" rtl="0" algn="l">
              <a:lnSpc>
                <a:spcPct val="100000"/>
              </a:lnSpc>
              <a:spcBef>
                <a:spcPts val="0"/>
              </a:spcBef>
              <a:spcAft>
                <a:spcPts val="0"/>
              </a:spcAft>
              <a:buSzPct val="150000"/>
              <a:buNone/>
            </a:pPr>
            <a:r>
              <a:rPr lang="en" sz="5600"/>
              <a:t> (i) (Z,+) is an abelian group.</a:t>
            </a:r>
            <a:endParaRPr sz="5600"/>
          </a:p>
          <a:p>
            <a:pPr indent="0" lvl="0" marL="0" rtl="0" algn="l">
              <a:lnSpc>
                <a:spcPct val="100000"/>
              </a:lnSpc>
              <a:spcBef>
                <a:spcPts val="0"/>
              </a:spcBef>
              <a:spcAft>
                <a:spcPts val="0"/>
              </a:spcAft>
              <a:buSzPct val="150000"/>
              <a:buNone/>
            </a:pPr>
            <a:r>
              <a:rPr lang="en" sz="5600"/>
              <a:t>    (a) Associativity → a+(b+c) = (a+b)+c → 1+(2+3) = (1+2)+3      ∀ a,b,c ∈ Z</a:t>
            </a:r>
            <a:endParaRPr sz="5600"/>
          </a:p>
          <a:p>
            <a:pPr indent="0" lvl="0" marL="0" rtl="0" algn="l">
              <a:lnSpc>
                <a:spcPct val="100000"/>
              </a:lnSpc>
              <a:spcBef>
                <a:spcPts val="0"/>
              </a:spcBef>
              <a:spcAft>
                <a:spcPts val="0"/>
              </a:spcAft>
              <a:buSzPct val="150000"/>
              <a:buNone/>
            </a:pPr>
            <a:r>
              <a:rPr lang="en" sz="5600"/>
              <a:t>    (b) Additive Identity → a+0=0+a → 1+0=0+1                                 ∀ a ∈ Z</a:t>
            </a:r>
            <a:endParaRPr sz="5600"/>
          </a:p>
          <a:p>
            <a:pPr indent="0" lvl="0" marL="0" rtl="0" algn="l">
              <a:lnSpc>
                <a:spcPct val="100000"/>
              </a:lnSpc>
              <a:spcBef>
                <a:spcPts val="0"/>
              </a:spcBef>
              <a:spcAft>
                <a:spcPts val="0"/>
              </a:spcAft>
              <a:buSzPct val="150000"/>
              <a:buNone/>
            </a:pPr>
            <a:r>
              <a:rPr lang="en" sz="5600"/>
              <a:t>    (c) Additive Inverse → a+(-a)=(-a)+a → 1+(-1)=(-1)+(1)		  ∀ a ∈ Z</a:t>
            </a:r>
            <a:endParaRPr sz="5600"/>
          </a:p>
          <a:p>
            <a:pPr indent="0" lvl="0" marL="0" rtl="0" algn="l">
              <a:lnSpc>
                <a:spcPct val="100000"/>
              </a:lnSpc>
              <a:spcBef>
                <a:spcPts val="0"/>
              </a:spcBef>
              <a:spcAft>
                <a:spcPts val="0"/>
              </a:spcAft>
              <a:buSzPct val="150000"/>
              <a:buNone/>
            </a:pPr>
            <a:r>
              <a:rPr lang="en" sz="5600"/>
              <a:t>    (d) Commutative → a+b=b+a → 1+2=2+1                                      ∀ a,b ∈ Z</a:t>
            </a:r>
            <a:endParaRPr sz="5600"/>
          </a:p>
          <a:p>
            <a:pPr indent="0" lvl="0" marL="0" rtl="0" algn="l">
              <a:lnSpc>
                <a:spcPct val="100000"/>
              </a:lnSpc>
              <a:spcBef>
                <a:spcPts val="0"/>
              </a:spcBef>
              <a:spcAft>
                <a:spcPts val="0"/>
              </a:spcAft>
              <a:buSzPts val="2100"/>
              <a:buNone/>
            </a:pPr>
            <a:r>
              <a:t/>
            </a:r>
            <a:endParaRPr sz="1816"/>
          </a:p>
          <a:p>
            <a:pPr indent="0" lvl="0" marL="0" rtl="0" algn="l">
              <a:lnSpc>
                <a:spcPct val="100000"/>
              </a:lnSpc>
              <a:spcBef>
                <a:spcPts val="0"/>
              </a:spcBef>
              <a:spcAft>
                <a:spcPts val="0"/>
              </a:spcAft>
              <a:buSzPts val="2100"/>
              <a:buNone/>
            </a:pPr>
            <a:r>
              <a:t/>
            </a:r>
            <a:endParaRPr sz="1816"/>
          </a:p>
          <a:p>
            <a:pPr indent="0" lvl="0" marL="0" rtl="0" algn="l">
              <a:lnSpc>
                <a:spcPct val="100000"/>
              </a:lnSpc>
              <a:spcBef>
                <a:spcPts val="0"/>
              </a:spcBef>
              <a:spcAft>
                <a:spcPts val="0"/>
              </a:spcAft>
              <a:buSzPts val="2100"/>
              <a:buNone/>
            </a:pPr>
            <a:r>
              <a:t/>
            </a:r>
            <a:endParaRPr sz="1600"/>
          </a:p>
          <a:p>
            <a:pPr indent="0" lvl="0" marL="0" rtl="0" algn="l">
              <a:lnSpc>
                <a:spcPct val="100000"/>
              </a:lnSpc>
              <a:spcBef>
                <a:spcPts val="0"/>
              </a:spcBef>
              <a:spcAft>
                <a:spcPts val="0"/>
              </a:spcAft>
              <a:buSzPts val="2100"/>
              <a:buNone/>
            </a:pPr>
            <a:r>
              <a:t/>
            </a:r>
            <a:endParaRPr sz="1600"/>
          </a:p>
        </p:txBody>
      </p:sp>
      <p:pic>
        <p:nvPicPr>
          <p:cNvPr id="433" name="Google Shape;433;p57"/>
          <p:cNvPicPr preferRelativeResize="0"/>
          <p:nvPr/>
        </p:nvPicPr>
        <p:blipFill rotWithShape="1">
          <a:blip r:embed="rId3">
            <a:alphaModFix/>
          </a:blip>
          <a:srcRect b="0" l="0" r="0" t="0"/>
          <a:stretch/>
        </p:blipFill>
        <p:spPr>
          <a:xfrm>
            <a:off x="694226" y="1900950"/>
            <a:ext cx="5431811" cy="670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437" name="Shape 437"/>
        <p:cNvGrpSpPr/>
        <p:nvPr/>
      </p:nvGrpSpPr>
      <p:grpSpPr>
        <a:xfrm>
          <a:off x="0" y="0"/>
          <a:ext cx="0" cy="0"/>
          <a:chOff x="0" y="0"/>
          <a:chExt cx="0" cy="0"/>
        </a:xfrm>
      </p:grpSpPr>
      <p:sp>
        <p:nvSpPr>
          <p:cNvPr id="438" name="Google Shape;438;p58"/>
          <p:cNvSpPr txBox="1"/>
          <p:nvPr>
            <p:ph type="ctrTitle"/>
          </p:nvPr>
        </p:nvSpPr>
        <p:spPr>
          <a:xfrm>
            <a:off x="460950" y="125822"/>
            <a:ext cx="8222100" cy="8388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b="1" lang="en">
                <a:solidFill>
                  <a:srgbClr val="FF0000"/>
                </a:solidFill>
              </a:rPr>
              <a:t>Example of Ring</a:t>
            </a:r>
            <a:endParaRPr/>
          </a:p>
        </p:txBody>
      </p:sp>
      <p:sp>
        <p:nvSpPr>
          <p:cNvPr id="439" name="Google Shape;439;p58"/>
          <p:cNvSpPr txBox="1"/>
          <p:nvPr>
            <p:ph idx="1" type="subTitle"/>
          </p:nvPr>
        </p:nvSpPr>
        <p:spPr>
          <a:xfrm>
            <a:off x="460950" y="1143775"/>
            <a:ext cx="8359200" cy="3635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100"/>
              <a:buNone/>
            </a:pPr>
            <a:r>
              <a:rPr lang="en" sz="1716"/>
              <a:t>(ii) (Z,x) is a semi group.</a:t>
            </a:r>
            <a:endParaRPr sz="1716"/>
          </a:p>
          <a:p>
            <a:pPr indent="0" lvl="0" marL="0" rtl="0" algn="l">
              <a:lnSpc>
                <a:spcPct val="100000"/>
              </a:lnSpc>
              <a:spcBef>
                <a:spcPts val="0"/>
              </a:spcBef>
              <a:spcAft>
                <a:spcPts val="0"/>
              </a:spcAft>
              <a:buSzPts val="2100"/>
              <a:buNone/>
            </a:pPr>
            <a:r>
              <a:rPr lang="en" sz="1716"/>
              <a:t>     (a x b) x c = a x (b x c) → (2 x 3) x 5 = 2 x (3 x 5)                     ∀ a,b,c ∈ Z</a:t>
            </a:r>
            <a:endParaRPr sz="1716"/>
          </a:p>
          <a:p>
            <a:pPr indent="0" lvl="0" marL="0" rtl="0" algn="l">
              <a:lnSpc>
                <a:spcPct val="100000"/>
              </a:lnSpc>
              <a:spcBef>
                <a:spcPts val="0"/>
              </a:spcBef>
              <a:spcAft>
                <a:spcPts val="0"/>
              </a:spcAft>
              <a:buSzPts val="2100"/>
              <a:buNone/>
            </a:pPr>
            <a:r>
              <a:t/>
            </a:r>
            <a:endParaRPr sz="1716"/>
          </a:p>
          <a:p>
            <a:pPr indent="0" lvl="0" marL="0" rtl="0" algn="l">
              <a:lnSpc>
                <a:spcPct val="100000"/>
              </a:lnSpc>
              <a:spcBef>
                <a:spcPts val="0"/>
              </a:spcBef>
              <a:spcAft>
                <a:spcPts val="0"/>
              </a:spcAft>
              <a:buSzPts val="2100"/>
              <a:buNone/>
            </a:pPr>
            <a:r>
              <a:rPr lang="en" sz="1700"/>
              <a:t>(iii) Distributive Law</a:t>
            </a:r>
            <a:endParaRPr sz="1700"/>
          </a:p>
          <a:p>
            <a:pPr indent="0" lvl="0" marL="0" rtl="0" algn="l">
              <a:lnSpc>
                <a:spcPct val="100000"/>
              </a:lnSpc>
              <a:spcBef>
                <a:spcPts val="0"/>
              </a:spcBef>
              <a:spcAft>
                <a:spcPts val="0"/>
              </a:spcAft>
              <a:buSzPts val="2100"/>
              <a:buNone/>
            </a:pPr>
            <a:r>
              <a:rPr lang="en" sz="1700"/>
              <a:t>     a x (b + c) = (a x b) + (a x c) → 1x(2+3) = (1x2)+(1x3)                ∀ a,b,c ∈ Z</a:t>
            </a:r>
            <a:endParaRPr sz="1700"/>
          </a:p>
          <a:p>
            <a:pPr indent="0" lvl="0" marL="0" rtl="0" algn="l">
              <a:lnSpc>
                <a:spcPct val="100000"/>
              </a:lnSpc>
              <a:spcBef>
                <a:spcPts val="0"/>
              </a:spcBef>
              <a:spcAft>
                <a:spcPts val="0"/>
              </a:spcAft>
              <a:buSzPts val="2100"/>
              <a:buNone/>
            </a:pPr>
            <a:r>
              <a:rPr lang="en" sz="1700"/>
              <a:t>     (a + b) x c = (a x c) + (b x c) → (1+2)x3 = (1x3)+(1x2)                ∀ a,b,c ∈ Z</a:t>
            </a:r>
            <a:endParaRPr sz="1700"/>
          </a:p>
          <a:p>
            <a:pPr indent="0" lvl="0" marL="0" rtl="0" algn="l">
              <a:lnSpc>
                <a:spcPct val="100000"/>
              </a:lnSpc>
              <a:spcBef>
                <a:spcPts val="0"/>
              </a:spcBef>
              <a:spcAft>
                <a:spcPts val="0"/>
              </a:spcAft>
              <a:buSzPts val="2100"/>
              <a:buNone/>
            </a:pPr>
            <a:r>
              <a:t/>
            </a:r>
            <a:endParaRPr sz="1700"/>
          </a:p>
          <a:p>
            <a:pPr indent="0" lvl="0" marL="0" rtl="0" algn="l">
              <a:lnSpc>
                <a:spcPct val="100000"/>
              </a:lnSpc>
              <a:spcBef>
                <a:spcPts val="0"/>
              </a:spcBef>
              <a:spcAft>
                <a:spcPts val="0"/>
              </a:spcAft>
              <a:buSzPts val="2100"/>
              <a:buNone/>
            </a:pPr>
            <a:r>
              <a:rPr lang="en" sz="1700"/>
              <a:t>Some more examples of a Ring:</a:t>
            </a:r>
            <a:endParaRPr sz="1700"/>
          </a:p>
          <a:p>
            <a:pPr indent="-336550" lvl="0" marL="457200" rtl="0" algn="l">
              <a:lnSpc>
                <a:spcPct val="100000"/>
              </a:lnSpc>
              <a:spcBef>
                <a:spcPts val="0"/>
              </a:spcBef>
              <a:spcAft>
                <a:spcPts val="0"/>
              </a:spcAft>
              <a:buSzPts val="1700"/>
              <a:buAutoNum type="arabicPeriod"/>
            </a:pPr>
            <a:r>
              <a:rPr lang="en" sz="1700"/>
              <a:t>(Q,+,x) is a Ring.</a:t>
            </a:r>
            <a:endParaRPr sz="1700"/>
          </a:p>
          <a:p>
            <a:pPr indent="-336550" lvl="0" marL="457200" rtl="0" algn="l">
              <a:lnSpc>
                <a:spcPct val="100000"/>
              </a:lnSpc>
              <a:spcBef>
                <a:spcPts val="0"/>
              </a:spcBef>
              <a:spcAft>
                <a:spcPts val="0"/>
              </a:spcAft>
              <a:buSzPts val="1700"/>
              <a:buAutoNum type="arabicPeriod"/>
            </a:pPr>
            <a:r>
              <a:rPr lang="en" sz="1700"/>
              <a:t>(IR,+,x) is a Ring.</a:t>
            </a:r>
            <a:endParaRPr sz="1700"/>
          </a:p>
          <a:p>
            <a:pPr indent="-336550" lvl="0" marL="457200" rtl="0" algn="l">
              <a:lnSpc>
                <a:spcPct val="100000"/>
              </a:lnSpc>
              <a:spcBef>
                <a:spcPts val="0"/>
              </a:spcBef>
              <a:spcAft>
                <a:spcPts val="0"/>
              </a:spcAft>
              <a:buSzPts val="1700"/>
              <a:buAutoNum type="arabicPeriod"/>
            </a:pPr>
            <a:r>
              <a:rPr lang="en" sz="1700"/>
              <a:t>(C,+,x) is a Ring.</a:t>
            </a:r>
            <a:endParaRPr sz="1700"/>
          </a:p>
          <a:p>
            <a:pPr indent="0" lvl="0" marL="0" rtl="0" algn="l">
              <a:lnSpc>
                <a:spcPct val="100000"/>
              </a:lnSpc>
              <a:spcBef>
                <a:spcPts val="0"/>
              </a:spcBef>
              <a:spcAft>
                <a:spcPts val="0"/>
              </a:spcAft>
              <a:buSzPts val="2100"/>
              <a:buNone/>
            </a:pPr>
            <a:r>
              <a:rPr lang="en" sz="1700"/>
              <a:t>       </a:t>
            </a:r>
            <a:endParaRPr sz="1700"/>
          </a:p>
          <a:p>
            <a:pPr indent="0" lvl="0" marL="0" rtl="0" algn="l">
              <a:lnSpc>
                <a:spcPct val="100000"/>
              </a:lnSpc>
              <a:spcBef>
                <a:spcPts val="0"/>
              </a:spcBef>
              <a:spcAft>
                <a:spcPts val="0"/>
              </a:spcAft>
              <a:buSzPts val="2100"/>
              <a:buNone/>
            </a:pPr>
            <a:r>
              <a:rPr lang="en" sz="1700"/>
              <a:t>    </a:t>
            </a:r>
            <a:endParaRPr sz="17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443" name="Shape 443"/>
        <p:cNvGrpSpPr/>
        <p:nvPr/>
      </p:nvGrpSpPr>
      <p:grpSpPr>
        <a:xfrm>
          <a:off x="0" y="0"/>
          <a:ext cx="0" cy="0"/>
          <a:chOff x="0" y="0"/>
          <a:chExt cx="0" cy="0"/>
        </a:xfrm>
      </p:grpSpPr>
      <p:sp>
        <p:nvSpPr>
          <p:cNvPr id="444" name="Google Shape;444;p59"/>
          <p:cNvSpPr txBox="1"/>
          <p:nvPr>
            <p:ph type="ctrTitle"/>
          </p:nvPr>
        </p:nvSpPr>
        <p:spPr>
          <a:xfrm>
            <a:off x="174900" y="125822"/>
            <a:ext cx="8222100" cy="8388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b="1" lang="en">
                <a:solidFill>
                  <a:srgbClr val="FF0000"/>
                </a:solidFill>
              </a:rPr>
              <a:t>Zero Divisor</a:t>
            </a:r>
            <a:endParaRPr b="1">
              <a:solidFill>
                <a:srgbClr val="FF0000"/>
              </a:solidFill>
            </a:endParaRPr>
          </a:p>
        </p:txBody>
      </p:sp>
      <p:sp>
        <p:nvSpPr>
          <p:cNvPr id="445" name="Google Shape;445;p59"/>
          <p:cNvSpPr txBox="1"/>
          <p:nvPr>
            <p:ph idx="1" type="subTitle"/>
          </p:nvPr>
        </p:nvSpPr>
        <p:spPr>
          <a:xfrm>
            <a:off x="174900" y="1089475"/>
            <a:ext cx="8222100" cy="388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100"/>
              <a:buNone/>
            </a:pPr>
            <a:r>
              <a:rPr lang="en"/>
              <a:t>Definition: An element 0≠a∈R is set a zero divisor if there exist 0≠b∈R such that ab=0 or ba=0</a:t>
            </a:r>
            <a:endParaRPr/>
          </a:p>
          <a:p>
            <a:pPr indent="0" lvl="0" marL="0" rtl="0" algn="l">
              <a:lnSpc>
                <a:spcPct val="100000"/>
              </a:lnSpc>
              <a:spcBef>
                <a:spcPts val="0"/>
              </a:spcBef>
              <a:spcAft>
                <a:spcPts val="0"/>
              </a:spcAft>
              <a:buSzPts val="2100"/>
              <a:buNone/>
            </a:pPr>
            <a:r>
              <a:rPr lang="en"/>
              <a:t>Note: </a:t>
            </a:r>
            <a:endParaRPr/>
          </a:p>
          <a:p>
            <a:pPr indent="0" lvl="0" marL="0" rtl="0" algn="l">
              <a:lnSpc>
                <a:spcPct val="100000"/>
              </a:lnSpc>
              <a:spcBef>
                <a:spcPts val="0"/>
              </a:spcBef>
              <a:spcAft>
                <a:spcPts val="0"/>
              </a:spcAft>
              <a:buSzPts val="2100"/>
              <a:buNone/>
            </a:pPr>
            <a:r>
              <a:rPr lang="en"/>
              <a:t>(i) If a is a zero divisor of R then b is also a zero divisor of R</a:t>
            </a:r>
            <a:endParaRPr/>
          </a:p>
          <a:p>
            <a:pPr indent="0" lvl="0" marL="0" rtl="0" algn="l">
              <a:lnSpc>
                <a:spcPct val="100000"/>
              </a:lnSpc>
              <a:spcBef>
                <a:spcPts val="0"/>
              </a:spcBef>
              <a:spcAft>
                <a:spcPts val="0"/>
              </a:spcAft>
              <a:buSzPts val="2100"/>
              <a:buNone/>
            </a:pPr>
            <a:r>
              <a:rPr lang="en"/>
              <a:t>(ii) R may have zero divisor or may not have zero divisor </a:t>
            </a:r>
            <a:endParaRPr/>
          </a:p>
          <a:p>
            <a:pPr indent="0" lvl="0" marL="0" rtl="0" algn="l">
              <a:lnSpc>
                <a:spcPct val="100000"/>
              </a:lnSpc>
              <a:spcBef>
                <a:spcPts val="0"/>
              </a:spcBef>
              <a:spcAft>
                <a:spcPts val="0"/>
              </a:spcAft>
              <a:buSzPts val="2100"/>
              <a:buNone/>
            </a:pPr>
            <a:r>
              <a:t/>
            </a:r>
            <a:endParaRPr/>
          </a:p>
          <a:p>
            <a:pPr indent="0" lvl="0" marL="0" rtl="0" algn="l">
              <a:lnSpc>
                <a:spcPct val="100000"/>
              </a:lnSpc>
              <a:spcBef>
                <a:spcPts val="0"/>
              </a:spcBef>
              <a:spcAft>
                <a:spcPts val="0"/>
              </a:spcAft>
              <a:buSzPts val="2100"/>
              <a:buNone/>
            </a:pPr>
            <a:r>
              <a:rPr lang="en"/>
              <a:t>Example: A Matrix M,</a:t>
            </a:r>
            <a:endParaRPr/>
          </a:p>
          <a:p>
            <a:pPr indent="0" lvl="0" marL="0" rtl="0" algn="l">
              <a:lnSpc>
                <a:spcPct val="100000"/>
              </a:lnSpc>
              <a:spcBef>
                <a:spcPts val="0"/>
              </a:spcBef>
              <a:spcAft>
                <a:spcPts val="0"/>
              </a:spcAft>
              <a:buSzPts val="2100"/>
              <a:buNone/>
            </a:pPr>
            <a:r>
              <a:rPr lang="en"/>
              <a:t>    M =  |  a11  a12 |           a11,a12,a21,a22 ∈ Z</a:t>
            </a:r>
            <a:endParaRPr/>
          </a:p>
          <a:p>
            <a:pPr indent="0" lvl="0" marL="0" rtl="0" algn="l">
              <a:lnSpc>
                <a:spcPct val="100000"/>
              </a:lnSpc>
              <a:spcBef>
                <a:spcPts val="0"/>
              </a:spcBef>
              <a:spcAft>
                <a:spcPts val="0"/>
              </a:spcAft>
              <a:buSzPts val="2100"/>
              <a:buNone/>
            </a:pPr>
            <a:r>
              <a:rPr lang="en"/>
              <a:t>             |  a21  a22 |    </a:t>
            </a:r>
            <a:endParaRPr/>
          </a:p>
          <a:p>
            <a:pPr indent="0" lvl="0" marL="0" rtl="0" algn="l">
              <a:lnSpc>
                <a:spcPct val="100000"/>
              </a:lnSpc>
              <a:spcBef>
                <a:spcPts val="0"/>
              </a:spcBef>
              <a:spcAft>
                <a:spcPts val="0"/>
              </a:spcAft>
              <a:buSzPts val="2100"/>
              <a:buNone/>
            </a:pPr>
            <a:r>
              <a:rPr lang="en"/>
              <a:t>  where , (M,+,x) is a Ring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449" name="Shape 449"/>
        <p:cNvGrpSpPr/>
        <p:nvPr/>
      </p:nvGrpSpPr>
      <p:grpSpPr>
        <a:xfrm>
          <a:off x="0" y="0"/>
          <a:ext cx="0" cy="0"/>
          <a:chOff x="0" y="0"/>
          <a:chExt cx="0" cy="0"/>
        </a:xfrm>
      </p:grpSpPr>
      <p:sp>
        <p:nvSpPr>
          <p:cNvPr id="450" name="Google Shape;450;p60"/>
          <p:cNvSpPr txBox="1"/>
          <p:nvPr>
            <p:ph type="ctrTitle"/>
          </p:nvPr>
        </p:nvSpPr>
        <p:spPr>
          <a:xfrm>
            <a:off x="265650" y="125822"/>
            <a:ext cx="8222100" cy="8388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b="1" lang="en">
                <a:solidFill>
                  <a:srgbClr val="FF0000"/>
                </a:solidFill>
              </a:rPr>
              <a:t>Zero Divisor (Cont.)</a:t>
            </a:r>
            <a:endParaRPr/>
          </a:p>
        </p:txBody>
      </p:sp>
      <p:sp>
        <p:nvSpPr>
          <p:cNvPr id="451" name="Google Shape;451;p60"/>
          <p:cNvSpPr txBox="1"/>
          <p:nvPr>
            <p:ph idx="1" type="subTitle"/>
          </p:nvPr>
        </p:nvSpPr>
        <p:spPr>
          <a:xfrm>
            <a:off x="265650" y="1185994"/>
            <a:ext cx="8222100" cy="37992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SzPct val="108108"/>
              <a:buNone/>
            </a:pPr>
            <a:r>
              <a:rPr lang="en"/>
              <a:t>m1 = 0  1    ≠     0  0    ∈   M      </a:t>
            </a:r>
            <a:endParaRPr/>
          </a:p>
          <a:p>
            <a:pPr indent="0" lvl="0" marL="0" rtl="0" algn="l">
              <a:lnSpc>
                <a:spcPct val="100000"/>
              </a:lnSpc>
              <a:spcBef>
                <a:spcPts val="0"/>
              </a:spcBef>
              <a:spcAft>
                <a:spcPts val="0"/>
              </a:spcAft>
              <a:buSzPct val="108108"/>
              <a:buNone/>
            </a:pPr>
            <a:r>
              <a:rPr lang="en"/>
              <a:t>          0  0           0  0</a:t>
            </a:r>
            <a:endParaRPr/>
          </a:p>
          <a:p>
            <a:pPr indent="0" lvl="0" marL="0" rtl="0" algn="l">
              <a:lnSpc>
                <a:spcPct val="100000"/>
              </a:lnSpc>
              <a:spcBef>
                <a:spcPts val="0"/>
              </a:spcBef>
              <a:spcAft>
                <a:spcPts val="0"/>
              </a:spcAft>
              <a:buSzPct val="108108"/>
              <a:buNone/>
            </a:pPr>
            <a:r>
              <a:t/>
            </a:r>
            <a:endParaRPr/>
          </a:p>
          <a:p>
            <a:pPr indent="0" lvl="0" marL="0" rtl="0" algn="l">
              <a:lnSpc>
                <a:spcPct val="100000"/>
              </a:lnSpc>
              <a:spcBef>
                <a:spcPts val="0"/>
              </a:spcBef>
              <a:spcAft>
                <a:spcPts val="0"/>
              </a:spcAft>
              <a:buSzPct val="108108"/>
              <a:buNone/>
            </a:pPr>
            <a:r>
              <a:rPr lang="en"/>
              <a:t>      Such that there exist,</a:t>
            </a:r>
            <a:endParaRPr/>
          </a:p>
          <a:p>
            <a:pPr indent="0" lvl="0" marL="0" rtl="0" algn="l">
              <a:lnSpc>
                <a:spcPct val="100000"/>
              </a:lnSpc>
              <a:spcBef>
                <a:spcPts val="0"/>
              </a:spcBef>
              <a:spcAft>
                <a:spcPts val="0"/>
              </a:spcAft>
              <a:buSzPct val="108108"/>
              <a:buNone/>
            </a:pPr>
            <a:r>
              <a:rPr lang="en"/>
              <a:t>m2 = 0  2    ≠     0  0    ∈   M   </a:t>
            </a:r>
            <a:endParaRPr/>
          </a:p>
          <a:p>
            <a:pPr indent="0" lvl="0" marL="0" rtl="0" algn="l">
              <a:lnSpc>
                <a:spcPct val="100000"/>
              </a:lnSpc>
              <a:spcBef>
                <a:spcPts val="0"/>
              </a:spcBef>
              <a:spcAft>
                <a:spcPts val="0"/>
              </a:spcAft>
              <a:buSzPct val="108108"/>
              <a:buNone/>
            </a:pPr>
            <a:r>
              <a:rPr lang="en"/>
              <a:t>          0  0           0  0</a:t>
            </a:r>
            <a:endParaRPr/>
          </a:p>
          <a:p>
            <a:pPr indent="0" lvl="0" marL="0" rtl="0" algn="l">
              <a:lnSpc>
                <a:spcPct val="100000"/>
              </a:lnSpc>
              <a:spcBef>
                <a:spcPts val="0"/>
              </a:spcBef>
              <a:spcAft>
                <a:spcPts val="0"/>
              </a:spcAft>
              <a:buSzPct val="108108"/>
              <a:buNone/>
            </a:pPr>
            <a:r>
              <a:rPr lang="en"/>
              <a:t>      </a:t>
            </a:r>
            <a:endParaRPr/>
          </a:p>
          <a:p>
            <a:pPr indent="0" lvl="0" marL="0" rtl="0" algn="l">
              <a:lnSpc>
                <a:spcPct val="100000"/>
              </a:lnSpc>
              <a:spcBef>
                <a:spcPts val="0"/>
              </a:spcBef>
              <a:spcAft>
                <a:spcPts val="0"/>
              </a:spcAft>
              <a:buSzPct val="108108"/>
              <a:buNone/>
            </a:pPr>
            <a:r>
              <a:rPr lang="en"/>
              <a:t>      Such that,</a:t>
            </a:r>
            <a:endParaRPr/>
          </a:p>
          <a:p>
            <a:pPr indent="0" lvl="0" marL="0" rtl="0" algn="l">
              <a:lnSpc>
                <a:spcPct val="100000"/>
              </a:lnSpc>
              <a:spcBef>
                <a:spcPts val="0"/>
              </a:spcBef>
              <a:spcAft>
                <a:spcPts val="0"/>
              </a:spcAft>
              <a:buSzPct val="108108"/>
              <a:buNone/>
            </a:pPr>
            <a:r>
              <a:rPr lang="en"/>
              <a:t>      0  1     x     0  2    =   0  0</a:t>
            </a:r>
            <a:endParaRPr/>
          </a:p>
          <a:p>
            <a:pPr indent="0" lvl="0" marL="0" rtl="0" algn="l">
              <a:lnSpc>
                <a:spcPct val="100000"/>
              </a:lnSpc>
              <a:spcBef>
                <a:spcPts val="0"/>
              </a:spcBef>
              <a:spcAft>
                <a:spcPts val="0"/>
              </a:spcAft>
              <a:buSzPct val="108108"/>
              <a:buNone/>
            </a:pPr>
            <a:r>
              <a:rPr lang="en"/>
              <a:t>      0  0            0  0         0  0</a:t>
            </a:r>
            <a:endParaRPr/>
          </a:p>
          <a:p>
            <a:pPr indent="0" lvl="0" marL="0" rtl="0" algn="l">
              <a:lnSpc>
                <a:spcPct val="100000"/>
              </a:lnSpc>
              <a:spcBef>
                <a:spcPts val="0"/>
              </a:spcBef>
              <a:spcAft>
                <a:spcPts val="0"/>
              </a:spcAft>
              <a:buSzPct val="108108"/>
              <a:buNone/>
            </a:pPr>
            <a:r>
              <a:t/>
            </a:r>
            <a:endParaRPr/>
          </a:p>
          <a:p>
            <a:pPr indent="0" lvl="0" marL="0" rtl="0" algn="l">
              <a:lnSpc>
                <a:spcPct val="100000"/>
              </a:lnSpc>
              <a:spcBef>
                <a:spcPts val="0"/>
              </a:spcBef>
              <a:spcAft>
                <a:spcPts val="0"/>
              </a:spcAft>
              <a:buSzPct val="108108"/>
              <a:buNone/>
            </a:pPr>
            <a:r>
              <a:rPr lang="en"/>
              <a:t>Therefore M has zero divisor</a:t>
            </a:r>
            <a:endParaRPr/>
          </a:p>
          <a:p>
            <a:pPr indent="0" lvl="0" marL="0" rtl="0" algn="l">
              <a:lnSpc>
                <a:spcPct val="100000"/>
              </a:lnSpc>
              <a:spcBef>
                <a:spcPts val="0"/>
              </a:spcBef>
              <a:spcAft>
                <a:spcPts val="0"/>
              </a:spcAft>
              <a:buSzPct val="108108"/>
              <a:buNone/>
            </a:pPr>
            <a:r>
              <a:rPr lang="en"/>
              <a:t>      </a:t>
            </a:r>
            <a:endParaRPr/>
          </a:p>
          <a:p>
            <a:pPr indent="0" lvl="0" marL="0" rtl="0" algn="l">
              <a:lnSpc>
                <a:spcPct val="100000"/>
              </a:lnSpc>
              <a:spcBef>
                <a:spcPts val="0"/>
              </a:spcBef>
              <a:spcAft>
                <a:spcPts val="0"/>
              </a:spcAft>
              <a:buSzPct val="108108"/>
              <a:buNone/>
            </a:pPr>
            <a:r>
              <a:t/>
            </a:r>
            <a:endParaRPr/>
          </a:p>
          <a:p>
            <a:pPr indent="0" lvl="0" marL="0" rtl="0" algn="l">
              <a:lnSpc>
                <a:spcPct val="100000"/>
              </a:lnSpc>
              <a:spcBef>
                <a:spcPts val="0"/>
              </a:spcBef>
              <a:spcAft>
                <a:spcPts val="0"/>
              </a:spcAft>
              <a:buSzPct val="108108"/>
              <a:buNone/>
            </a:pPr>
            <a:r>
              <a:rPr lang="en"/>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455" name="Shape 455"/>
        <p:cNvGrpSpPr/>
        <p:nvPr/>
      </p:nvGrpSpPr>
      <p:grpSpPr>
        <a:xfrm>
          <a:off x="0" y="0"/>
          <a:ext cx="0" cy="0"/>
          <a:chOff x="0" y="0"/>
          <a:chExt cx="0" cy="0"/>
        </a:xfrm>
      </p:grpSpPr>
      <p:sp>
        <p:nvSpPr>
          <p:cNvPr id="456" name="Google Shape;456;p61"/>
          <p:cNvSpPr txBox="1"/>
          <p:nvPr>
            <p:ph type="ctrTitle"/>
          </p:nvPr>
        </p:nvSpPr>
        <p:spPr>
          <a:xfrm>
            <a:off x="337650" y="180097"/>
            <a:ext cx="8222100" cy="8388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b="1" lang="en">
                <a:solidFill>
                  <a:srgbClr val="FF0000"/>
                </a:solidFill>
              </a:rPr>
              <a:t>Integral Domain</a:t>
            </a:r>
            <a:endParaRPr b="1">
              <a:solidFill>
                <a:srgbClr val="FF0000"/>
              </a:solidFill>
            </a:endParaRPr>
          </a:p>
        </p:txBody>
      </p:sp>
      <p:sp>
        <p:nvSpPr>
          <p:cNvPr id="457" name="Google Shape;457;p61"/>
          <p:cNvSpPr txBox="1"/>
          <p:nvPr>
            <p:ph idx="1" type="subTitle"/>
          </p:nvPr>
        </p:nvSpPr>
        <p:spPr>
          <a:xfrm>
            <a:off x="392825" y="1230525"/>
            <a:ext cx="8427300" cy="3645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100"/>
              <a:buNone/>
            </a:pPr>
            <a:r>
              <a:rPr lang="en"/>
              <a:t>Definition: A commutative ring R with identity 1 ≠ 0 is called Integral    Domain if it has no zero divisors.</a:t>
            </a:r>
            <a:endParaRPr/>
          </a:p>
          <a:p>
            <a:pPr indent="0" lvl="0" marL="0" rtl="0" algn="l">
              <a:lnSpc>
                <a:spcPct val="100000"/>
              </a:lnSpc>
              <a:spcBef>
                <a:spcPts val="0"/>
              </a:spcBef>
              <a:spcAft>
                <a:spcPts val="0"/>
              </a:spcAft>
              <a:buSzPts val="2100"/>
              <a:buNone/>
            </a:pPr>
            <a:r>
              <a:t/>
            </a:r>
            <a:endParaRPr/>
          </a:p>
          <a:p>
            <a:pPr indent="0" lvl="0" marL="0" rtl="0" algn="l">
              <a:lnSpc>
                <a:spcPct val="100000"/>
              </a:lnSpc>
              <a:spcBef>
                <a:spcPts val="0"/>
              </a:spcBef>
              <a:spcAft>
                <a:spcPts val="0"/>
              </a:spcAft>
              <a:buSzPts val="2100"/>
              <a:buNone/>
            </a:pPr>
            <a:r>
              <a:rPr lang="en"/>
              <a:t>Example: R = Z → set of integers</a:t>
            </a:r>
            <a:endParaRPr/>
          </a:p>
          <a:p>
            <a:pPr indent="0" lvl="0" marL="0" rtl="0" algn="l">
              <a:lnSpc>
                <a:spcPct val="100000"/>
              </a:lnSpc>
              <a:spcBef>
                <a:spcPts val="0"/>
              </a:spcBef>
              <a:spcAft>
                <a:spcPts val="0"/>
              </a:spcAft>
              <a:buSzPts val="2100"/>
              <a:buNone/>
            </a:pPr>
            <a:r>
              <a:rPr lang="en"/>
              <a:t>                 (Z,+,x) is a Ring.</a:t>
            </a:r>
            <a:endParaRPr/>
          </a:p>
          <a:p>
            <a:pPr indent="0" lvl="0" marL="0" rtl="0" algn="l">
              <a:lnSpc>
                <a:spcPct val="100000"/>
              </a:lnSpc>
              <a:spcBef>
                <a:spcPts val="0"/>
              </a:spcBef>
              <a:spcAft>
                <a:spcPts val="0"/>
              </a:spcAft>
              <a:buSzPts val="2100"/>
              <a:buNone/>
            </a:pPr>
            <a:r>
              <a:rPr lang="en"/>
              <a:t>                 (Z,+,x) is a commutative ring.</a:t>
            </a:r>
            <a:endParaRPr/>
          </a:p>
          <a:p>
            <a:pPr indent="0" lvl="0" marL="0" rtl="0" algn="l">
              <a:lnSpc>
                <a:spcPct val="100000"/>
              </a:lnSpc>
              <a:spcBef>
                <a:spcPts val="0"/>
              </a:spcBef>
              <a:spcAft>
                <a:spcPts val="0"/>
              </a:spcAft>
              <a:buSzPts val="2100"/>
              <a:buNone/>
            </a:pPr>
            <a:r>
              <a:rPr lang="en"/>
              <a:t>                 </a:t>
            </a:r>
            <a:r>
              <a:rPr lang="en" sz="1716"/>
              <a:t>∀ a,b ∈ Z</a:t>
            </a:r>
            <a:endParaRPr sz="1716"/>
          </a:p>
          <a:p>
            <a:pPr indent="0" lvl="0" marL="914400" rtl="0" algn="l">
              <a:lnSpc>
                <a:spcPct val="100000"/>
              </a:lnSpc>
              <a:spcBef>
                <a:spcPts val="0"/>
              </a:spcBef>
              <a:spcAft>
                <a:spcPts val="0"/>
              </a:spcAft>
              <a:buSzPts val="2100"/>
              <a:buNone/>
            </a:pPr>
            <a:r>
              <a:rPr lang="en" sz="1716"/>
              <a:t>    ab = 0 if a=0 or b=0</a:t>
            </a:r>
            <a:endParaRPr sz="1716"/>
          </a:p>
          <a:p>
            <a:pPr indent="0" lvl="0" marL="914400" rtl="0" algn="l">
              <a:lnSpc>
                <a:spcPct val="100000"/>
              </a:lnSpc>
              <a:spcBef>
                <a:spcPts val="0"/>
              </a:spcBef>
              <a:spcAft>
                <a:spcPts val="0"/>
              </a:spcAft>
              <a:buSzPts val="2100"/>
              <a:buNone/>
            </a:pPr>
            <a:r>
              <a:rPr lang="en" sz="1716"/>
              <a:t>    3x5 = 15, 7x5=35</a:t>
            </a:r>
            <a:endParaRPr sz="1716"/>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t>Binary Operations</a:t>
            </a:r>
            <a:endParaRPr sz="3600"/>
          </a:p>
        </p:txBody>
      </p:sp>
      <p:sp>
        <p:nvSpPr>
          <p:cNvPr id="267" name="Google Shape;267;p35"/>
          <p:cNvSpPr txBox="1"/>
          <p:nvPr>
            <p:ph idx="1" type="body"/>
          </p:nvPr>
        </p:nvSpPr>
        <p:spPr>
          <a:xfrm>
            <a:off x="1297500" y="1567550"/>
            <a:ext cx="7038900" cy="25524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 sz="1800"/>
              <a:t>Let S be a non-empty set, then ⋆ said to be a binary operation on S , if a⋆b is defined for all a,b∈S</a:t>
            </a:r>
            <a:endParaRPr sz="1800"/>
          </a:p>
          <a:p>
            <a:pPr indent="0" lvl="0" marL="0" marR="0" rtl="0" algn="l">
              <a:lnSpc>
                <a:spcPct val="115000"/>
              </a:lnSpc>
              <a:spcBef>
                <a:spcPts val="1200"/>
              </a:spcBef>
              <a:spcAft>
                <a:spcPts val="0"/>
              </a:spcAft>
              <a:buNone/>
            </a:pPr>
            <a:r>
              <a:rPr lang="en" sz="1800"/>
              <a:t>Basic binary operations are addition(+), multiplication(*),subtraction(-) and division(/)</a:t>
            </a:r>
            <a:endParaRPr sz="1800"/>
          </a:p>
          <a:p>
            <a:pPr indent="0" lvl="0" marL="0" marR="0" rtl="0" algn="l">
              <a:lnSpc>
                <a:spcPct val="115000"/>
              </a:lnSpc>
              <a:spcBef>
                <a:spcPts val="1200"/>
              </a:spcBef>
              <a:spcAft>
                <a:spcPts val="1200"/>
              </a:spcAft>
              <a:buNone/>
            </a:pPr>
            <a:r>
              <a:rPr lang="en" sz="1800"/>
              <a:t>E.g.  + operation is binary operation for set N, / operation is not a binary operation for set Z</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461" name="Shape 461"/>
        <p:cNvGrpSpPr/>
        <p:nvPr/>
      </p:nvGrpSpPr>
      <p:grpSpPr>
        <a:xfrm>
          <a:off x="0" y="0"/>
          <a:ext cx="0" cy="0"/>
          <a:chOff x="0" y="0"/>
          <a:chExt cx="0" cy="0"/>
        </a:xfrm>
      </p:grpSpPr>
      <p:sp>
        <p:nvSpPr>
          <p:cNvPr id="462" name="Google Shape;462;p62"/>
          <p:cNvSpPr txBox="1"/>
          <p:nvPr>
            <p:ph type="ctrTitle"/>
          </p:nvPr>
        </p:nvSpPr>
        <p:spPr>
          <a:xfrm>
            <a:off x="250850" y="223497"/>
            <a:ext cx="8222100" cy="8388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b="1" lang="en">
                <a:solidFill>
                  <a:srgbClr val="FF0000"/>
                </a:solidFill>
              </a:rPr>
              <a:t>Division Ring</a:t>
            </a:r>
            <a:endParaRPr b="1">
              <a:solidFill>
                <a:srgbClr val="FF0000"/>
              </a:solidFill>
            </a:endParaRPr>
          </a:p>
        </p:txBody>
      </p:sp>
      <p:sp>
        <p:nvSpPr>
          <p:cNvPr id="463" name="Google Shape;463;p62"/>
          <p:cNvSpPr txBox="1"/>
          <p:nvPr>
            <p:ph idx="1" type="subTitle"/>
          </p:nvPr>
        </p:nvSpPr>
        <p:spPr>
          <a:xfrm>
            <a:off x="250850" y="1143725"/>
            <a:ext cx="8569500" cy="37113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SzPts val="2100"/>
              <a:buNone/>
            </a:pPr>
            <a:r>
              <a:rPr lang="en" sz="1400"/>
              <a:t>Definition: A ring R with unity is called a division ring if all non zero elements of R are invertible i.e all elements except zero have multiplicative inverse.</a:t>
            </a:r>
            <a:endParaRPr sz="1400"/>
          </a:p>
          <a:p>
            <a:pPr indent="0" lvl="0" marL="0" rtl="0" algn="l">
              <a:lnSpc>
                <a:spcPct val="100000"/>
              </a:lnSpc>
              <a:spcBef>
                <a:spcPts val="0"/>
              </a:spcBef>
              <a:spcAft>
                <a:spcPts val="0"/>
              </a:spcAft>
              <a:buSzPts val="2100"/>
              <a:buNone/>
            </a:pPr>
            <a:r>
              <a:t/>
            </a:r>
            <a:endParaRPr sz="1400"/>
          </a:p>
          <a:p>
            <a:pPr indent="0" lvl="0" marL="0" rtl="0" algn="l">
              <a:lnSpc>
                <a:spcPct val="100000"/>
              </a:lnSpc>
              <a:spcBef>
                <a:spcPts val="0"/>
              </a:spcBef>
              <a:spcAft>
                <a:spcPts val="0"/>
              </a:spcAft>
              <a:buSzPts val="2100"/>
              <a:buNone/>
            </a:pPr>
            <a:r>
              <a:rPr lang="en" sz="1400"/>
              <a:t>Example: </a:t>
            </a:r>
            <a:endParaRPr sz="1400"/>
          </a:p>
          <a:p>
            <a:pPr indent="0" lvl="0" marL="0" rtl="0" algn="l">
              <a:lnSpc>
                <a:spcPct val="120000"/>
              </a:lnSpc>
              <a:spcBef>
                <a:spcPts val="0"/>
              </a:spcBef>
              <a:spcAft>
                <a:spcPts val="0"/>
              </a:spcAft>
              <a:buSzPts val="2100"/>
              <a:buNone/>
            </a:pPr>
            <a:r>
              <a:rPr lang="en" sz="1400"/>
              <a:t>Consider the set of all real numbers except 0, denoted by </a:t>
            </a:r>
            <a:r>
              <a:rPr lang="en" sz="1400">
                <a:latin typeface="Times New Roman"/>
                <a:ea typeface="Times New Roman"/>
                <a:cs typeface="Times New Roman"/>
                <a:sym typeface="Times New Roman"/>
              </a:rPr>
              <a:t>R* </a:t>
            </a:r>
            <a:r>
              <a:rPr lang="en" sz="1400"/>
              <a:t>with the usual addition and multiplication operations. This set forms a division ring.</a:t>
            </a:r>
            <a:endParaRPr sz="1400"/>
          </a:p>
          <a:p>
            <a:pPr indent="0" lvl="0" marL="0" rtl="0" algn="l">
              <a:lnSpc>
                <a:spcPct val="120000"/>
              </a:lnSpc>
              <a:spcBef>
                <a:spcPts val="0"/>
              </a:spcBef>
              <a:spcAft>
                <a:spcPts val="0"/>
              </a:spcAft>
              <a:buSzPts val="2100"/>
              <a:buNone/>
            </a:pPr>
            <a:r>
              <a:rPr lang="en" sz="1400"/>
              <a:t>The set </a:t>
            </a:r>
            <a:r>
              <a:rPr lang="en" sz="1400">
                <a:latin typeface="Times New Roman"/>
                <a:ea typeface="Times New Roman"/>
                <a:cs typeface="Times New Roman"/>
                <a:sym typeface="Times New Roman"/>
              </a:rPr>
              <a:t>R* </a:t>
            </a:r>
            <a:r>
              <a:rPr lang="en" sz="1400"/>
              <a:t>is a ring because it is closed under addition and multiplication, and these operations satisfy the ring axioms. Now, let's check that </a:t>
            </a:r>
            <a:r>
              <a:rPr lang="en" sz="1400">
                <a:latin typeface="Times New Roman"/>
                <a:ea typeface="Times New Roman"/>
                <a:cs typeface="Times New Roman"/>
                <a:sym typeface="Times New Roman"/>
              </a:rPr>
              <a:t>R* </a:t>
            </a:r>
            <a:r>
              <a:rPr lang="en" sz="1400"/>
              <a:t>is a division ring:</a:t>
            </a:r>
            <a:endParaRPr sz="1400"/>
          </a:p>
          <a:p>
            <a:pPr indent="-317500" lvl="0" marL="457200" rtl="0" algn="l">
              <a:lnSpc>
                <a:spcPct val="120000"/>
              </a:lnSpc>
              <a:spcBef>
                <a:spcPts val="0"/>
              </a:spcBef>
              <a:spcAft>
                <a:spcPts val="0"/>
              </a:spcAft>
              <a:buSzPts val="1400"/>
              <a:buAutoNum type="arabicPeriod"/>
            </a:pPr>
            <a:r>
              <a:rPr lang="en" sz="1400" u="sng"/>
              <a:t>Addition and multiplication closure:</a:t>
            </a:r>
            <a:r>
              <a:rPr lang="en" sz="1400"/>
              <a:t> The set is closed under addition and multiplication since it consists of all real numbers except 0.</a:t>
            </a:r>
            <a:endParaRPr sz="1400"/>
          </a:p>
          <a:p>
            <a:pPr indent="-317500" lvl="0" marL="457200" rtl="0" algn="l">
              <a:lnSpc>
                <a:spcPct val="120000"/>
              </a:lnSpc>
              <a:spcBef>
                <a:spcPts val="0"/>
              </a:spcBef>
              <a:spcAft>
                <a:spcPts val="0"/>
              </a:spcAft>
              <a:buSzPts val="1400"/>
              <a:buAutoNum type="arabicPeriod"/>
            </a:pPr>
            <a:r>
              <a:rPr lang="en" sz="1400" u="sng"/>
              <a:t>Additive identity and inverses:</a:t>
            </a:r>
            <a:r>
              <a:rPr lang="en" sz="1400"/>
              <a:t> The additive identity is 0, and every element has an additive inverse </a:t>
            </a:r>
            <a:endParaRPr sz="1400"/>
          </a:p>
          <a:p>
            <a:pPr indent="-317500" lvl="0" marL="457200" rtl="0" algn="l">
              <a:lnSpc>
                <a:spcPct val="120000"/>
              </a:lnSpc>
              <a:spcBef>
                <a:spcPts val="0"/>
              </a:spcBef>
              <a:spcAft>
                <a:spcPts val="0"/>
              </a:spcAft>
              <a:buSzPts val="1400"/>
              <a:buAutoNum type="arabicPeriod"/>
            </a:pPr>
            <a:r>
              <a:rPr lang="en" sz="1400" u="sng"/>
              <a:t>Multiplicative identity:</a:t>
            </a:r>
            <a:r>
              <a:rPr lang="en" sz="1400"/>
              <a:t> The multiplicative identity is 1.</a:t>
            </a:r>
            <a:endParaRPr sz="1400"/>
          </a:p>
          <a:p>
            <a:pPr indent="-317500" lvl="0" marL="457200" rtl="0" algn="l">
              <a:lnSpc>
                <a:spcPct val="120000"/>
              </a:lnSpc>
              <a:spcBef>
                <a:spcPts val="0"/>
              </a:spcBef>
              <a:spcAft>
                <a:spcPts val="0"/>
              </a:spcAft>
              <a:buSzPts val="1400"/>
              <a:buAutoNum type="arabicPeriod"/>
            </a:pPr>
            <a:r>
              <a:rPr lang="en" sz="1400" u="sng"/>
              <a:t>Multiplicative inverses:</a:t>
            </a:r>
            <a:r>
              <a:rPr lang="en" sz="1400"/>
              <a:t> Every nonzero element </a:t>
            </a:r>
            <a:r>
              <a:rPr i="1" lang="en" sz="1400">
                <a:latin typeface="Times New Roman"/>
                <a:ea typeface="Times New Roman"/>
                <a:cs typeface="Times New Roman"/>
                <a:sym typeface="Times New Roman"/>
              </a:rPr>
              <a:t>a</a:t>
            </a:r>
            <a:r>
              <a:rPr lang="en" sz="1400">
                <a:latin typeface="Times New Roman"/>
                <a:ea typeface="Times New Roman"/>
                <a:cs typeface="Times New Roman"/>
                <a:sym typeface="Times New Roman"/>
              </a:rPr>
              <a:t>∈R </a:t>
            </a:r>
            <a:r>
              <a:rPr lang="en" sz="1400"/>
              <a:t>has a multiplicative inverse </a:t>
            </a:r>
            <a:r>
              <a:rPr lang="en" sz="1400">
                <a:highlight>
                  <a:srgbClr val="FFFFFF"/>
                </a:highlight>
                <a:latin typeface="Arial"/>
                <a:ea typeface="Arial"/>
                <a:cs typeface="Arial"/>
                <a:sym typeface="Arial"/>
              </a:rPr>
              <a:t> </a:t>
            </a:r>
            <a:endParaRPr sz="1400"/>
          </a:p>
          <a:p>
            <a:pPr indent="457200" lvl="0" marL="0" rtl="0" algn="l">
              <a:lnSpc>
                <a:spcPct val="120000"/>
              </a:lnSpc>
              <a:spcBef>
                <a:spcPts val="0"/>
              </a:spcBef>
              <a:spcAft>
                <a:spcPts val="0"/>
              </a:spcAft>
              <a:buSzPts val="2100"/>
              <a:buNone/>
            </a:pPr>
            <a:r>
              <a:rPr lang="en" sz="1400">
                <a:latin typeface="Times New Roman"/>
                <a:ea typeface="Times New Roman"/>
                <a:cs typeface="Times New Roman"/>
                <a:sym typeface="Times New Roman"/>
              </a:rPr>
              <a:t>a(inverse of -1) = 1/a</a:t>
            </a:r>
            <a:r>
              <a:rPr lang="en" sz="1400"/>
              <a:t> except for 0.</a:t>
            </a:r>
            <a:endParaRPr sz="1400"/>
          </a:p>
          <a:p>
            <a:pPr indent="-317500" lvl="0" marL="457200" rtl="0" algn="l">
              <a:lnSpc>
                <a:spcPct val="120000"/>
              </a:lnSpc>
              <a:spcBef>
                <a:spcPts val="0"/>
              </a:spcBef>
              <a:spcAft>
                <a:spcPts val="0"/>
              </a:spcAft>
              <a:buSzPts val="1400"/>
              <a:buAutoNum type="arabicPeriod"/>
            </a:pPr>
            <a:r>
              <a:rPr lang="en" sz="1400" u="sng"/>
              <a:t>Associativity of multiplication:</a:t>
            </a:r>
            <a:r>
              <a:rPr lang="en" sz="1400"/>
              <a:t> Multiplication is associative for real numbers.</a:t>
            </a:r>
            <a:endParaRPr sz="1400"/>
          </a:p>
          <a:p>
            <a:pPr indent="0" lvl="0" marL="0" rtl="0" algn="l">
              <a:lnSpc>
                <a:spcPct val="100000"/>
              </a:lnSpc>
              <a:spcBef>
                <a:spcPts val="0"/>
              </a:spcBef>
              <a:spcAft>
                <a:spcPts val="0"/>
              </a:spcAft>
              <a:buSzPts val="21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467" name="Shape 467"/>
        <p:cNvGrpSpPr/>
        <p:nvPr/>
      </p:nvGrpSpPr>
      <p:grpSpPr>
        <a:xfrm>
          <a:off x="0" y="0"/>
          <a:ext cx="0" cy="0"/>
          <a:chOff x="0" y="0"/>
          <a:chExt cx="0" cy="0"/>
        </a:xfrm>
      </p:grpSpPr>
      <p:sp>
        <p:nvSpPr>
          <p:cNvPr id="468" name="Google Shape;468;p63"/>
          <p:cNvSpPr txBox="1"/>
          <p:nvPr>
            <p:ph type="ctrTitle"/>
          </p:nvPr>
        </p:nvSpPr>
        <p:spPr>
          <a:xfrm>
            <a:off x="272550" y="147522"/>
            <a:ext cx="8222100" cy="8388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b="1" lang="en">
                <a:solidFill>
                  <a:srgbClr val="FF0000"/>
                </a:solidFill>
              </a:rPr>
              <a:t>Subring</a:t>
            </a:r>
            <a:endParaRPr b="1">
              <a:solidFill>
                <a:srgbClr val="FF0000"/>
              </a:solidFill>
            </a:endParaRPr>
          </a:p>
        </p:txBody>
      </p:sp>
      <p:sp>
        <p:nvSpPr>
          <p:cNvPr id="469" name="Google Shape;469;p63"/>
          <p:cNvSpPr txBox="1"/>
          <p:nvPr>
            <p:ph idx="1" type="subTitle"/>
          </p:nvPr>
        </p:nvSpPr>
        <p:spPr>
          <a:xfrm>
            <a:off x="272550" y="1132925"/>
            <a:ext cx="8547600" cy="38088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00000"/>
              </a:lnSpc>
              <a:spcBef>
                <a:spcPts val="0"/>
              </a:spcBef>
              <a:spcAft>
                <a:spcPts val="0"/>
              </a:spcAft>
              <a:buSzPct val="175000"/>
              <a:buNone/>
            </a:pPr>
            <a:r>
              <a:rPr lang="en" sz="4800"/>
              <a:t>Definition: A subring of the ring R is a subgroup of R that is closed under multiplication.</a:t>
            </a:r>
            <a:endParaRPr sz="4800"/>
          </a:p>
          <a:p>
            <a:pPr indent="0" lvl="0" marL="0" rtl="0" algn="l">
              <a:lnSpc>
                <a:spcPct val="100000"/>
              </a:lnSpc>
              <a:spcBef>
                <a:spcPts val="0"/>
              </a:spcBef>
              <a:spcAft>
                <a:spcPts val="0"/>
              </a:spcAft>
              <a:buSzPct val="175000"/>
              <a:buNone/>
            </a:pPr>
            <a:r>
              <a:rPr lang="en" sz="4800"/>
              <a:t>In other words, a subset S of a ring R is a subring if the operations of addition and multiplication in R when restricted to S give S the structure of the ring. To show that a subset of a ring R is a subring if suffices to check that it is nonempty and closed under subtraction and under multiplication.</a:t>
            </a:r>
            <a:endParaRPr sz="4800"/>
          </a:p>
          <a:p>
            <a:pPr indent="0" lvl="0" marL="0" rtl="0" algn="l">
              <a:lnSpc>
                <a:spcPct val="100000"/>
              </a:lnSpc>
              <a:spcBef>
                <a:spcPts val="0"/>
              </a:spcBef>
              <a:spcAft>
                <a:spcPts val="0"/>
              </a:spcAft>
              <a:buSzPct val="175000"/>
              <a:buNone/>
            </a:pPr>
            <a:r>
              <a:rPr lang="en" sz="4800"/>
              <a:t> </a:t>
            </a:r>
            <a:endParaRPr sz="4800"/>
          </a:p>
          <a:p>
            <a:pPr indent="0" lvl="0" marL="0" rtl="0" algn="l">
              <a:lnSpc>
                <a:spcPct val="100000"/>
              </a:lnSpc>
              <a:spcBef>
                <a:spcPts val="0"/>
              </a:spcBef>
              <a:spcAft>
                <a:spcPts val="0"/>
              </a:spcAft>
              <a:buSzPct val="175000"/>
              <a:buNone/>
            </a:pPr>
            <a:r>
              <a:rPr lang="en" sz="4800"/>
              <a:t>Example: </a:t>
            </a:r>
            <a:endParaRPr sz="4800"/>
          </a:p>
          <a:p>
            <a:pPr indent="0" lvl="0" marL="0" rtl="0" algn="l">
              <a:lnSpc>
                <a:spcPct val="100000"/>
              </a:lnSpc>
              <a:spcBef>
                <a:spcPts val="0"/>
              </a:spcBef>
              <a:spcAft>
                <a:spcPts val="0"/>
              </a:spcAft>
              <a:buSzPct val="175000"/>
              <a:buNone/>
            </a:pPr>
            <a:r>
              <a:rPr lang="en" sz="4800"/>
              <a:t>→ Let's consider the ring of integers Z. One example of a subring is the set of all even integers 2Z.</a:t>
            </a:r>
            <a:endParaRPr sz="4800"/>
          </a:p>
          <a:p>
            <a:pPr indent="0" lvl="0" marL="0" rtl="0" algn="l">
              <a:lnSpc>
                <a:spcPct val="100000"/>
              </a:lnSpc>
              <a:spcBef>
                <a:spcPts val="0"/>
              </a:spcBef>
              <a:spcAft>
                <a:spcPts val="0"/>
              </a:spcAft>
              <a:buSzPct val="175000"/>
              <a:buNone/>
            </a:pPr>
            <a:r>
              <a:rPr lang="en" sz="4800"/>
              <a:t>→ The set 2Z consists of all integers of the form 2k, where k is an integer. In other words: </a:t>
            </a:r>
            <a:endParaRPr sz="4800"/>
          </a:p>
          <a:p>
            <a:pPr indent="457200" lvl="0" marL="0" rtl="0" algn="l">
              <a:lnSpc>
                <a:spcPct val="100000"/>
              </a:lnSpc>
              <a:spcBef>
                <a:spcPts val="0"/>
              </a:spcBef>
              <a:spcAft>
                <a:spcPts val="0"/>
              </a:spcAft>
              <a:buSzPct val="175000"/>
              <a:buNone/>
            </a:pPr>
            <a:r>
              <a:rPr lang="en" sz="4800"/>
              <a:t>2Z={…,−4,−2,0,2,4,…}</a:t>
            </a:r>
            <a:endParaRPr sz="4800"/>
          </a:p>
          <a:p>
            <a:pPr indent="0" lvl="0" marL="0" rtl="0" algn="l">
              <a:lnSpc>
                <a:spcPct val="115000"/>
              </a:lnSpc>
              <a:spcBef>
                <a:spcPts val="0"/>
              </a:spcBef>
              <a:spcAft>
                <a:spcPts val="0"/>
              </a:spcAft>
              <a:buSzPct val="175000"/>
              <a:buNone/>
            </a:pPr>
            <a:r>
              <a:rPr lang="en" sz="4800" u="sng"/>
              <a:t>Closure under Addition and Multiplication:</a:t>
            </a:r>
            <a:endParaRPr sz="4800" u="sng"/>
          </a:p>
          <a:p>
            <a:pPr indent="0" lvl="0" marL="457200" rtl="0" algn="l">
              <a:lnSpc>
                <a:spcPct val="120000"/>
              </a:lnSpc>
              <a:spcBef>
                <a:spcPts val="0"/>
              </a:spcBef>
              <a:spcAft>
                <a:spcPts val="0"/>
              </a:spcAft>
              <a:buSzPct val="175000"/>
              <a:buNone/>
            </a:pPr>
            <a:r>
              <a:rPr lang="en" sz="4800"/>
              <a:t>If </a:t>
            </a:r>
            <a:r>
              <a:rPr i="1" lang="en" sz="4800">
                <a:latin typeface="Times New Roman"/>
                <a:ea typeface="Times New Roman"/>
                <a:cs typeface="Times New Roman"/>
                <a:sym typeface="Times New Roman"/>
              </a:rPr>
              <a:t>a</a:t>
            </a:r>
            <a:r>
              <a:rPr lang="en" sz="4800">
                <a:latin typeface="Times New Roman"/>
                <a:ea typeface="Times New Roman"/>
                <a:cs typeface="Times New Roman"/>
                <a:sym typeface="Times New Roman"/>
              </a:rPr>
              <a:t>,</a:t>
            </a:r>
            <a:r>
              <a:rPr i="1" lang="en" sz="4800">
                <a:latin typeface="Times New Roman"/>
                <a:ea typeface="Times New Roman"/>
                <a:cs typeface="Times New Roman"/>
                <a:sym typeface="Times New Roman"/>
              </a:rPr>
              <a:t>b</a:t>
            </a:r>
            <a:r>
              <a:rPr lang="en" sz="4800"/>
              <a:t> are even integers (</a:t>
            </a:r>
            <a:r>
              <a:rPr i="1" lang="en" sz="4800">
                <a:latin typeface="Times New Roman"/>
                <a:ea typeface="Times New Roman"/>
                <a:cs typeface="Times New Roman"/>
                <a:sym typeface="Times New Roman"/>
              </a:rPr>
              <a:t>a</a:t>
            </a:r>
            <a:r>
              <a:rPr lang="en" sz="4800">
                <a:latin typeface="Times New Roman"/>
                <a:ea typeface="Times New Roman"/>
                <a:cs typeface="Times New Roman"/>
                <a:sym typeface="Times New Roman"/>
              </a:rPr>
              <a:t>=2</a:t>
            </a:r>
            <a:r>
              <a:rPr i="1" lang="en" sz="4800">
                <a:latin typeface="Times New Roman"/>
                <a:ea typeface="Times New Roman"/>
                <a:cs typeface="Times New Roman"/>
                <a:sym typeface="Times New Roman"/>
              </a:rPr>
              <a:t>m</a:t>
            </a:r>
            <a:r>
              <a:rPr lang="en" sz="4800"/>
              <a:t> and</a:t>
            </a:r>
            <a:r>
              <a:rPr lang="en" sz="4800">
                <a:latin typeface="Times New Roman"/>
                <a:ea typeface="Times New Roman"/>
                <a:cs typeface="Times New Roman"/>
                <a:sym typeface="Times New Roman"/>
              </a:rPr>
              <a:t> </a:t>
            </a:r>
            <a:r>
              <a:rPr i="1" lang="en" sz="4800">
                <a:latin typeface="Times New Roman"/>
                <a:ea typeface="Times New Roman"/>
                <a:cs typeface="Times New Roman"/>
                <a:sym typeface="Times New Roman"/>
              </a:rPr>
              <a:t>b</a:t>
            </a:r>
            <a:r>
              <a:rPr lang="en" sz="4800">
                <a:latin typeface="Times New Roman"/>
                <a:ea typeface="Times New Roman"/>
                <a:cs typeface="Times New Roman"/>
                <a:sym typeface="Times New Roman"/>
              </a:rPr>
              <a:t>=2</a:t>
            </a:r>
            <a:r>
              <a:rPr i="1" lang="en" sz="4800">
                <a:latin typeface="Times New Roman"/>
                <a:ea typeface="Times New Roman"/>
                <a:cs typeface="Times New Roman"/>
                <a:sym typeface="Times New Roman"/>
              </a:rPr>
              <a:t>n</a:t>
            </a:r>
            <a:r>
              <a:rPr lang="en" sz="4800"/>
              <a:t>), then </a:t>
            </a:r>
            <a:r>
              <a:rPr i="1" lang="en" sz="4800">
                <a:latin typeface="Times New Roman"/>
                <a:ea typeface="Times New Roman"/>
                <a:cs typeface="Times New Roman"/>
                <a:sym typeface="Times New Roman"/>
              </a:rPr>
              <a:t>a</a:t>
            </a:r>
            <a:r>
              <a:rPr lang="en" sz="4800">
                <a:latin typeface="Times New Roman"/>
                <a:ea typeface="Times New Roman"/>
                <a:cs typeface="Times New Roman"/>
                <a:sym typeface="Times New Roman"/>
              </a:rPr>
              <a:t>+</a:t>
            </a:r>
            <a:r>
              <a:rPr i="1" lang="en" sz="4800">
                <a:latin typeface="Times New Roman"/>
                <a:ea typeface="Times New Roman"/>
                <a:cs typeface="Times New Roman"/>
                <a:sym typeface="Times New Roman"/>
              </a:rPr>
              <a:t>b</a:t>
            </a:r>
            <a:r>
              <a:rPr lang="en" sz="4800">
                <a:latin typeface="Times New Roman"/>
                <a:ea typeface="Times New Roman"/>
                <a:cs typeface="Times New Roman"/>
                <a:sym typeface="Times New Roman"/>
              </a:rPr>
              <a:t>=2</a:t>
            </a:r>
            <a:r>
              <a:rPr i="1" lang="en" sz="4800">
                <a:latin typeface="Times New Roman"/>
                <a:ea typeface="Times New Roman"/>
                <a:cs typeface="Times New Roman"/>
                <a:sym typeface="Times New Roman"/>
              </a:rPr>
              <a:t>m</a:t>
            </a:r>
            <a:r>
              <a:rPr lang="en" sz="4800">
                <a:latin typeface="Times New Roman"/>
                <a:ea typeface="Times New Roman"/>
                <a:cs typeface="Times New Roman"/>
                <a:sym typeface="Times New Roman"/>
              </a:rPr>
              <a:t>+2</a:t>
            </a:r>
            <a:r>
              <a:rPr i="1" lang="en" sz="4800">
                <a:latin typeface="Times New Roman"/>
                <a:ea typeface="Times New Roman"/>
                <a:cs typeface="Times New Roman"/>
                <a:sym typeface="Times New Roman"/>
              </a:rPr>
              <a:t>n</a:t>
            </a:r>
            <a:r>
              <a:rPr lang="en" sz="4800">
                <a:latin typeface="Times New Roman"/>
                <a:ea typeface="Times New Roman"/>
                <a:cs typeface="Times New Roman"/>
                <a:sym typeface="Times New Roman"/>
              </a:rPr>
              <a:t>=2(</a:t>
            </a:r>
            <a:r>
              <a:rPr i="1" lang="en" sz="4800">
                <a:latin typeface="Times New Roman"/>
                <a:ea typeface="Times New Roman"/>
                <a:cs typeface="Times New Roman"/>
                <a:sym typeface="Times New Roman"/>
              </a:rPr>
              <a:t>m</a:t>
            </a:r>
            <a:r>
              <a:rPr lang="en" sz="4800">
                <a:latin typeface="Times New Roman"/>
                <a:ea typeface="Times New Roman"/>
                <a:cs typeface="Times New Roman"/>
                <a:sym typeface="Times New Roman"/>
              </a:rPr>
              <a:t>+</a:t>
            </a:r>
            <a:r>
              <a:rPr i="1" lang="en" sz="4800">
                <a:latin typeface="Times New Roman"/>
                <a:ea typeface="Times New Roman"/>
                <a:cs typeface="Times New Roman"/>
                <a:sym typeface="Times New Roman"/>
              </a:rPr>
              <a:t>n</a:t>
            </a:r>
            <a:r>
              <a:rPr lang="en" sz="4800">
                <a:latin typeface="Times New Roman"/>
                <a:ea typeface="Times New Roman"/>
                <a:cs typeface="Times New Roman"/>
                <a:sym typeface="Times New Roman"/>
              </a:rPr>
              <a:t>)</a:t>
            </a:r>
            <a:r>
              <a:rPr lang="en" sz="4800"/>
              <a:t> is also an even integer.</a:t>
            </a:r>
            <a:endParaRPr sz="4800"/>
          </a:p>
          <a:p>
            <a:pPr indent="0" lvl="0" marL="457200" rtl="0" algn="l">
              <a:lnSpc>
                <a:spcPct val="120000"/>
              </a:lnSpc>
              <a:spcBef>
                <a:spcPts val="0"/>
              </a:spcBef>
              <a:spcAft>
                <a:spcPts val="0"/>
              </a:spcAft>
              <a:buSzPct val="175000"/>
              <a:buNone/>
            </a:pPr>
            <a:r>
              <a:rPr lang="en" sz="4800"/>
              <a:t>If</a:t>
            </a:r>
            <a:r>
              <a:rPr lang="en" sz="4800">
                <a:latin typeface="Times New Roman"/>
                <a:ea typeface="Times New Roman"/>
                <a:cs typeface="Times New Roman"/>
                <a:sym typeface="Times New Roman"/>
              </a:rPr>
              <a:t> </a:t>
            </a:r>
            <a:r>
              <a:rPr i="1" lang="en" sz="4800">
                <a:latin typeface="Times New Roman"/>
                <a:ea typeface="Times New Roman"/>
                <a:cs typeface="Times New Roman"/>
                <a:sym typeface="Times New Roman"/>
              </a:rPr>
              <a:t>a</a:t>
            </a:r>
            <a:r>
              <a:rPr lang="en" sz="4800">
                <a:latin typeface="Times New Roman"/>
                <a:ea typeface="Times New Roman"/>
                <a:cs typeface="Times New Roman"/>
                <a:sym typeface="Times New Roman"/>
              </a:rPr>
              <a:t>,</a:t>
            </a:r>
            <a:r>
              <a:rPr i="1" lang="en" sz="4800">
                <a:latin typeface="Times New Roman"/>
                <a:ea typeface="Times New Roman"/>
                <a:cs typeface="Times New Roman"/>
                <a:sym typeface="Times New Roman"/>
              </a:rPr>
              <a:t>b</a:t>
            </a:r>
            <a:r>
              <a:rPr lang="en" sz="4800"/>
              <a:t> are even integers, then</a:t>
            </a:r>
            <a:r>
              <a:rPr lang="en" sz="4800">
                <a:latin typeface="Times New Roman"/>
                <a:ea typeface="Times New Roman"/>
                <a:cs typeface="Times New Roman"/>
                <a:sym typeface="Times New Roman"/>
              </a:rPr>
              <a:t> </a:t>
            </a:r>
            <a:r>
              <a:rPr i="1" lang="en" sz="4800">
                <a:latin typeface="Times New Roman"/>
                <a:ea typeface="Times New Roman"/>
                <a:cs typeface="Times New Roman"/>
                <a:sym typeface="Times New Roman"/>
              </a:rPr>
              <a:t>a</a:t>
            </a:r>
            <a:r>
              <a:rPr lang="en" sz="4800">
                <a:latin typeface="Times New Roman"/>
                <a:ea typeface="Times New Roman"/>
                <a:cs typeface="Times New Roman"/>
                <a:sym typeface="Times New Roman"/>
              </a:rPr>
              <a:t>⋅</a:t>
            </a:r>
            <a:r>
              <a:rPr i="1" lang="en" sz="4800">
                <a:latin typeface="Times New Roman"/>
                <a:ea typeface="Times New Roman"/>
                <a:cs typeface="Times New Roman"/>
                <a:sym typeface="Times New Roman"/>
              </a:rPr>
              <a:t>b</a:t>
            </a:r>
            <a:r>
              <a:rPr lang="en" sz="4800">
                <a:latin typeface="Times New Roman"/>
                <a:ea typeface="Times New Roman"/>
                <a:cs typeface="Times New Roman"/>
                <a:sym typeface="Times New Roman"/>
              </a:rPr>
              <a:t>=2</a:t>
            </a:r>
            <a:r>
              <a:rPr i="1" lang="en" sz="4800">
                <a:latin typeface="Times New Roman"/>
                <a:ea typeface="Times New Roman"/>
                <a:cs typeface="Times New Roman"/>
                <a:sym typeface="Times New Roman"/>
              </a:rPr>
              <a:t>m</a:t>
            </a:r>
            <a:r>
              <a:rPr lang="en" sz="4800">
                <a:latin typeface="Times New Roman"/>
                <a:ea typeface="Times New Roman"/>
                <a:cs typeface="Times New Roman"/>
                <a:sym typeface="Times New Roman"/>
              </a:rPr>
              <a:t>⋅2</a:t>
            </a:r>
            <a:r>
              <a:rPr i="1" lang="en" sz="4800">
                <a:latin typeface="Times New Roman"/>
                <a:ea typeface="Times New Roman"/>
                <a:cs typeface="Times New Roman"/>
                <a:sym typeface="Times New Roman"/>
              </a:rPr>
              <a:t>n</a:t>
            </a:r>
            <a:r>
              <a:rPr lang="en" sz="4800">
                <a:latin typeface="Times New Roman"/>
                <a:ea typeface="Times New Roman"/>
                <a:cs typeface="Times New Roman"/>
                <a:sym typeface="Times New Roman"/>
              </a:rPr>
              <a:t>=4</a:t>
            </a:r>
            <a:r>
              <a:rPr i="1" lang="en" sz="4800">
                <a:latin typeface="Times New Roman"/>
                <a:ea typeface="Times New Roman"/>
                <a:cs typeface="Times New Roman"/>
                <a:sym typeface="Times New Roman"/>
              </a:rPr>
              <a:t>mn</a:t>
            </a:r>
            <a:r>
              <a:rPr lang="en" sz="4800">
                <a:latin typeface="Times New Roman"/>
                <a:ea typeface="Times New Roman"/>
                <a:cs typeface="Times New Roman"/>
                <a:sym typeface="Times New Roman"/>
              </a:rPr>
              <a:t>=2(2</a:t>
            </a:r>
            <a:r>
              <a:rPr i="1" lang="en" sz="4800">
                <a:latin typeface="Times New Roman"/>
                <a:ea typeface="Times New Roman"/>
                <a:cs typeface="Times New Roman"/>
                <a:sym typeface="Times New Roman"/>
              </a:rPr>
              <a:t>mn</a:t>
            </a:r>
            <a:r>
              <a:rPr lang="en" sz="4800">
                <a:latin typeface="Times New Roman"/>
                <a:ea typeface="Times New Roman"/>
                <a:cs typeface="Times New Roman"/>
                <a:sym typeface="Times New Roman"/>
              </a:rPr>
              <a:t>)</a:t>
            </a:r>
            <a:r>
              <a:rPr lang="en" sz="4800"/>
              <a:t> is also an even integer.</a:t>
            </a:r>
            <a:endParaRPr sz="4800"/>
          </a:p>
          <a:p>
            <a:pPr indent="0" lvl="0" marL="0" rtl="0" algn="l">
              <a:lnSpc>
                <a:spcPct val="115000"/>
              </a:lnSpc>
              <a:spcBef>
                <a:spcPts val="0"/>
              </a:spcBef>
              <a:spcAft>
                <a:spcPts val="0"/>
              </a:spcAft>
              <a:buSzPct val="175000"/>
              <a:buNone/>
            </a:pPr>
            <a:r>
              <a:rPr lang="en" sz="4800" u="sng"/>
              <a:t>Contains the Additive Identity:</a:t>
            </a:r>
            <a:endParaRPr sz="4800" u="sng"/>
          </a:p>
          <a:p>
            <a:pPr indent="0" lvl="0" marL="457200" rtl="0" algn="l">
              <a:lnSpc>
                <a:spcPct val="120000"/>
              </a:lnSpc>
              <a:spcBef>
                <a:spcPts val="0"/>
              </a:spcBef>
              <a:spcAft>
                <a:spcPts val="0"/>
              </a:spcAft>
              <a:buSzPct val="175000"/>
              <a:buNone/>
            </a:pPr>
            <a:r>
              <a:rPr lang="en" sz="4800"/>
              <a:t>The additive identity in </a:t>
            </a:r>
            <a:r>
              <a:rPr lang="en" sz="4800">
                <a:latin typeface="Times New Roman"/>
                <a:ea typeface="Times New Roman"/>
                <a:cs typeface="Times New Roman"/>
                <a:sym typeface="Times New Roman"/>
              </a:rPr>
              <a:t>Z</a:t>
            </a:r>
            <a:r>
              <a:rPr lang="en" sz="4800"/>
              <a:t> is 0, and  is an even integer.</a:t>
            </a:r>
            <a:endParaRPr sz="4800"/>
          </a:p>
          <a:p>
            <a:pPr indent="0" lvl="0" marL="0" rtl="0" algn="l">
              <a:lnSpc>
                <a:spcPct val="115000"/>
              </a:lnSpc>
              <a:spcBef>
                <a:spcPts val="0"/>
              </a:spcBef>
              <a:spcAft>
                <a:spcPts val="0"/>
              </a:spcAft>
              <a:buSzPct val="175000"/>
              <a:buNone/>
            </a:pPr>
            <a:r>
              <a:rPr lang="en" sz="4800" u="sng"/>
              <a:t>Closed under Negation:</a:t>
            </a:r>
            <a:endParaRPr sz="4800" u="sng"/>
          </a:p>
          <a:p>
            <a:pPr indent="0" lvl="0" marL="457200" rtl="0" algn="l">
              <a:lnSpc>
                <a:spcPct val="120000"/>
              </a:lnSpc>
              <a:spcBef>
                <a:spcPts val="0"/>
              </a:spcBef>
              <a:spcAft>
                <a:spcPts val="0"/>
              </a:spcAft>
              <a:buSzPct val="175000"/>
              <a:buNone/>
            </a:pPr>
            <a:r>
              <a:rPr lang="en" sz="4800"/>
              <a:t>If </a:t>
            </a:r>
            <a:r>
              <a:rPr i="1" lang="en" sz="4800">
                <a:latin typeface="Times New Roman"/>
                <a:ea typeface="Times New Roman"/>
                <a:cs typeface="Times New Roman"/>
                <a:sym typeface="Times New Roman"/>
              </a:rPr>
              <a:t>a</a:t>
            </a:r>
            <a:r>
              <a:rPr lang="en" sz="4800"/>
              <a:t> is an even integer (</a:t>
            </a:r>
            <a:r>
              <a:rPr i="1" lang="en" sz="4800">
                <a:latin typeface="Times New Roman"/>
                <a:ea typeface="Times New Roman"/>
                <a:cs typeface="Times New Roman"/>
                <a:sym typeface="Times New Roman"/>
              </a:rPr>
              <a:t>a</a:t>
            </a:r>
            <a:r>
              <a:rPr lang="en" sz="4800">
                <a:latin typeface="Times New Roman"/>
                <a:ea typeface="Times New Roman"/>
                <a:cs typeface="Times New Roman"/>
                <a:sym typeface="Times New Roman"/>
              </a:rPr>
              <a:t>=2</a:t>
            </a:r>
            <a:r>
              <a:rPr i="1" lang="en" sz="4800">
                <a:latin typeface="Times New Roman"/>
                <a:ea typeface="Times New Roman"/>
                <a:cs typeface="Times New Roman"/>
                <a:sym typeface="Times New Roman"/>
              </a:rPr>
              <a:t>m</a:t>
            </a:r>
            <a:r>
              <a:rPr lang="en" sz="4800"/>
              <a:t>), then </a:t>
            </a:r>
            <a:r>
              <a:rPr lang="en" sz="4800">
                <a:latin typeface="Times New Roman"/>
                <a:ea typeface="Times New Roman"/>
                <a:cs typeface="Times New Roman"/>
                <a:sym typeface="Times New Roman"/>
              </a:rPr>
              <a:t>−</a:t>
            </a:r>
            <a:r>
              <a:rPr i="1" lang="en" sz="4800">
                <a:latin typeface="Times New Roman"/>
                <a:ea typeface="Times New Roman"/>
                <a:cs typeface="Times New Roman"/>
                <a:sym typeface="Times New Roman"/>
              </a:rPr>
              <a:t>a</a:t>
            </a:r>
            <a:r>
              <a:rPr lang="en" sz="4800">
                <a:latin typeface="Times New Roman"/>
                <a:ea typeface="Times New Roman"/>
                <a:cs typeface="Times New Roman"/>
                <a:sym typeface="Times New Roman"/>
              </a:rPr>
              <a:t>=−2</a:t>
            </a:r>
            <a:r>
              <a:rPr i="1" lang="en" sz="4800">
                <a:latin typeface="Times New Roman"/>
                <a:ea typeface="Times New Roman"/>
                <a:cs typeface="Times New Roman"/>
                <a:sym typeface="Times New Roman"/>
              </a:rPr>
              <a:t>m</a:t>
            </a:r>
            <a:r>
              <a:rPr lang="en" sz="4800"/>
              <a:t> is also an even integer.</a:t>
            </a:r>
            <a:endParaRPr sz="4800"/>
          </a:p>
          <a:p>
            <a:pPr indent="0" lvl="0" marL="0" rtl="0" algn="l">
              <a:lnSpc>
                <a:spcPct val="115000"/>
              </a:lnSpc>
              <a:spcBef>
                <a:spcPts val="0"/>
              </a:spcBef>
              <a:spcAft>
                <a:spcPts val="0"/>
              </a:spcAft>
              <a:buSzPct val="175000"/>
              <a:buNone/>
            </a:pPr>
            <a:r>
              <a:rPr lang="en" sz="4800" u="sng"/>
              <a:t>Closed under Subtraction:</a:t>
            </a:r>
            <a:endParaRPr sz="4800" u="sng"/>
          </a:p>
          <a:p>
            <a:pPr indent="0" lvl="0" marL="457200" rtl="0" algn="l">
              <a:lnSpc>
                <a:spcPct val="120000"/>
              </a:lnSpc>
              <a:spcBef>
                <a:spcPts val="0"/>
              </a:spcBef>
              <a:spcAft>
                <a:spcPts val="0"/>
              </a:spcAft>
              <a:buSzPct val="175000"/>
              <a:buNone/>
            </a:pPr>
            <a:r>
              <a:rPr lang="en" sz="4800"/>
              <a:t>If</a:t>
            </a:r>
            <a:r>
              <a:rPr lang="en" sz="4800">
                <a:latin typeface="Times New Roman"/>
                <a:ea typeface="Times New Roman"/>
                <a:cs typeface="Times New Roman"/>
                <a:sym typeface="Times New Roman"/>
              </a:rPr>
              <a:t> </a:t>
            </a:r>
            <a:r>
              <a:rPr i="1" lang="en" sz="4800">
                <a:latin typeface="Times New Roman"/>
                <a:ea typeface="Times New Roman"/>
                <a:cs typeface="Times New Roman"/>
                <a:sym typeface="Times New Roman"/>
              </a:rPr>
              <a:t>a</a:t>
            </a:r>
            <a:r>
              <a:rPr lang="en" sz="4800">
                <a:latin typeface="Times New Roman"/>
                <a:ea typeface="Times New Roman"/>
                <a:cs typeface="Times New Roman"/>
                <a:sym typeface="Times New Roman"/>
              </a:rPr>
              <a:t>,</a:t>
            </a:r>
            <a:r>
              <a:rPr i="1" lang="en" sz="4800">
                <a:latin typeface="Times New Roman"/>
                <a:ea typeface="Times New Roman"/>
                <a:cs typeface="Times New Roman"/>
                <a:sym typeface="Times New Roman"/>
              </a:rPr>
              <a:t>b</a:t>
            </a:r>
            <a:r>
              <a:rPr lang="en" sz="4800"/>
              <a:t> are even integers, then </a:t>
            </a:r>
            <a:r>
              <a:rPr i="1" lang="en" sz="4800">
                <a:latin typeface="Times New Roman"/>
                <a:ea typeface="Times New Roman"/>
                <a:cs typeface="Times New Roman"/>
                <a:sym typeface="Times New Roman"/>
              </a:rPr>
              <a:t>a</a:t>
            </a:r>
            <a:r>
              <a:rPr lang="en" sz="4800">
                <a:latin typeface="Times New Roman"/>
                <a:ea typeface="Times New Roman"/>
                <a:cs typeface="Times New Roman"/>
                <a:sym typeface="Times New Roman"/>
              </a:rPr>
              <a:t>−</a:t>
            </a:r>
            <a:r>
              <a:rPr i="1" lang="en" sz="4800">
                <a:latin typeface="Times New Roman"/>
                <a:ea typeface="Times New Roman"/>
                <a:cs typeface="Times New Roman"/>
                <a:sym typeface="Times New Roman"/>
              </a:rPr>
              <a:t>b</a:t>
            </a:r>
            <a:r>
              <a:rPr lang="en" sz="4800">
                <a:latin typeface="Times New Roman"/>
                <a:ea typeface="Times New Roman"/>
                <a:cs typeface="Times New Roman"/>
                <a:sym typeface="Times New Roman"/>
              </a:rPr>
              <a:t>=2</a:t>
            </a:r>
            <a:r>
              <a:rPr i="1" lang="en" sz="4800">
                <a:latin typeface="Times New Roman"/>
                <a:ea typeface="Times New Roman"/>
                <a:cs typeface="Times New Roman"/>
                <a:sym typeface="Times New Roman"/>
              </a:rPr>
              <a:t>m</a:t>
            </a:r>
            <a:r>
              <a:rPr lang="en" sz="4800">
                <a:latin typeface="Times New Roman"/>
                <a:ea typeface="Times New Roman"/>
                <a:cs typeface="Times New Roman"/>
                <a:sym typeface="Times New Roman"/>
              </a:rPr>
              <a:t>−2</a:t>
            </a:r>
            <a:r>
              <a:rPr i="1" lang="en" sz="4800">
                <a:latin typeface="Times New Roman"/>
                <a:ea typeface="Times New Roman"/>
                <a:cs typeface="Times New Roman"/>
                <a:sym typeface="Times New Roman"/>
              </a:rPr>
              <a:t>n</a:t>
            </a:r>
            <a:r>
              <a:rPr lang="en" sz="4800">
                <a:latin typeface="Times New Roman"/>
                <a:ea typeface="Times New Roman"/>
                <a:cs typeface="Times New Roman"/>
                <a:sym typeface="Times New Roman"/>
              </a:rPr>
              <a:t>=2(</a:t>
            </a:r>
            <a:r>
              <a:rPr i="1" lang="en" sz="4800">
                <a:latin typeface="Times New Roman"/>
                <a:ea typeface="Times New Roman"/>
                <a:cs typeface="Times New Roman"/>
                <a:sym typeface="Times New Roman"/>
              </a:rPr>
              <a:t>m</a:t>
            </a:r>
            <a:r>
              <a:rPr lang="en" sz="4800">
                <a:latin typeface="Times New Roman"/>
                <a:ea typeface="Times New Roman"/>
                <a:cs typeface="Times New Roman"/>
                <a:sym typeface="Times New Roman"/>
              </a:rPr>
              <a:t>−</a:t>
            </a:r>
            <a:r>
              <a:rPr i="1" lang="en" sz="4800">
                <a:latin typeface="Times New Roman"/>
                <a:ea typeface="Times New Roman"/>
                <a:cs typeface="Times New Roman"/>
                <a:sym typeface="Times New Roman"/>
              </a:rPr>
              <a:t>n</a:t>
            </a:r>
            <a:r>
              <a:rPr lang="en" sz="4800">
                <a:latin typeface="Times New Roman"/>
                <a:ea typeface="Times New Roman"/>
                <a:cs typeface="Times New Roman"/>
                <a:sym typeface="Times New Roman"/>
              </a:rPr>
              <a:t>)</a:t>
            </a:r>
            <a:r>
              <a:rPr lang="en" sz="4800"/>
              <a:t> is also an even integer.</a:t>
            </a:r>
            <a:endParaRPr sz="4800"/>
          </a:p>
          <a:p>
            <a:pPr indent="0" lvl="0" marL="0" rtl="0" algn="l">
              <a:lnSpc>
                <a:spcPct val="115000"/>
              </a:lnSpc>
              <a:spcBef>
                <a:spcPts val="0"/>
              </a:spcBef>
              <a:spcAft>
                <a:spcPts val="0"/>
              </a:spcAft>
              <a:buSzPct val="175000"/>
              <a:buNone/>
            </a:pPr>
            <a:r>
              <a:rPr lang="en" sz="4800" u="sng"/>
              <a:t>Forms a Ring:</a:t>
            </a:r>
            <a:endParaRPr sz="4800" u="sng"/>
          </a:p>
          <a:p>
            <a:pPr indent="0" lvl="0" marL="457200" rtl="0" algn="l">
              <a:lnSpc>
                <a:spcPct val="120000"/>
              </a:lnSpc>
              <a:spcBef>
                <a:spcPts val="0"/>
              </a:spcBef>
              <a:spcAft>
                <a:spcPts val="0"/>
              </a:spcAft>
              <a:buSzPct val="175000"/>
              <a:buNone/>
            </a:pPr>
            <a:r>
              <a:rPr lang="en" sz="4800"/>
              <a:t>The set </a:t>
            </a:r>
            <a:r>
              <a:rPr lang="en" sz="4800">
                <a:latin typeface="Times New Roman"/>
                <a:ea typeface="Times New Roman"/>
                <a:cs typeface="Times New Roman"/>
                <a:sym typeface="Times New Roman"/>
              </a:rPr>
              <a:t>2Z</a:t>
            </a:r>
            <a:r>
              <a:rPr lang="en" sz="4800"/>
              <a:t> forms a ring with the usual addition and multiplication operations. It is closed under these operations, and it is an additive group with the additive identity, inverses, and associativity of addition.</a:t>
            </a:r>
            <a:endParaRPr sz="4800"/>
          </a:p>
          <a:p>
            <a:pPr indent="0" lvl="0" marL="457200" rtl="0" algn="l">
              <a:lnSpc>
                <a:spcPct val="120000"/>
              </a:lnSpc>
              <a:spcBef>
                <a:spcPts val="0"/>
              </a:spcBef>
              <a:spcAft>
                <a:spcPts val="0"/>
              </a:spcAft>
              <a:buSzPct val="177028"/>
              <a:buNone/>
            </a:pPr>
            <a:r>
              <a:t/>
            </a:r>
            <a:endParaRPr sz="4745"/>
          </a:p>
          <a:p>
            <a:pPr indent="0" lvl="0" marL="0" rtl="0" algn="l">
              <a:lnSpc>
                <a:spcPct val="120000"/>
              </a:lnSpc>
              <a:spcBef>
                <a:spcPts val="0"/>
              </a:spcBef>
              <a:spcAft>
                <a:spcPts val="0"/>
              </a:spcAft>
              <a:buSzPct val="175000"/>
              <a:buNone/>
            </a:pPr>
            <a:r>
              <a:rPr lang="en" sz="4800"/>
              <a:t>Therefore,</a:t>
            </a:r>
            <a:r>
              <a:rPr lang="en" sz="4800">
                <a:latin typeface="Times New Roman"/>
                <a:ea typeface="Times New Roman"/>
                <a:cs typeface="Times New Roman"/>
                <a:sym typeface="Times New Roman"/>
              </a:rPr>
              <a:t> 2Z</a:t>
            </a:r>
            <a:r>
              <a:rPr lang="en" sz="4800"/>
              <a:t> is a subring of the ring of integers </a:t>
            </a:r>
            <a:r>
              <a:rPr lang="en" sz="4800">
                <a:latin typeface="Times New Roman"/>
                <a:ea typeface="Times New Roman"/>
                <a:cs typeface="Times New Roman"/>
                <a:sym typeface="Times New Roman"/>
              </a:rPr>
              <a:t>Z</a:t>
            </a:r>
            <a:r>
              <a:rPr lang="en" sz="4800"/>
              <a:t>.</a:t>
            </a:r>
            <a:endParaRPr sz="4800"/>
          </a:p>
          <a:p>
            <a:pPr indent="0" lvl="0" marL="0" rtl="0" algn="l">
              <a:lnSpc>
                <a:spcPct val="100000"/>
              </a:lnSpc>
              <a:spcBef>
                <a:spcPts val="0"/>
              </a:spcBef>
              <a:spcAft>
                <a:spcPts val="0"/>
              </a:spcAft>
              <a:buSzPts val="2100"/>
              <a:buNone/>
            </a:pPr>
            <a:r>
              <a:t/>
            </a:r>
            <a:endParaRPr/>
          </a:p>
          <a:p>
            <a:pPr indent="0" lvl="0" marL="0" rtl="0" algn="l">
              <a:lnSpc>
                <a:spcPct val="100000"/>
              </a:lnSpc>
              <a:spcBef>
                <a:spcPts val="0"/>
              </a:spcBef>
              <a:spcAft>
                <a:spcPts val="0"/>
              </a:spcAft>
              <a:buSzPts val="2100"/>
              <a:buNone/>
            </a:pPr>
            <a:r>
              <a:t/>
            </a:r>
            <a:endParaRPr sz="1200"/>
          </a:p>
          <a:p>
            <a:pPr indent="0" lvl="0" marL="0" rtl="0" algn="l">
              <a:lnSpc>
                <a:spcPct val="100000"/>
              </a:lnSpc>
              <a:spcBef>
                <a:spcPts val="0"/>
              </a:spcBef>
              <a:spcAft>
                <a:spcPts val="0"/>
              </a:spcAft>
              <a:buSzPts val="2100"/>
              <a:buNone/>
            </a:pPr>
            <a:r>
              <a:t/>
            </a:r>
            <a:endParaRPr sz="12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3" name="Shape 473"/>
        <p:cNvGrpSpPr/>
        <p:nvPr/>
      </p:nvGrpSpPr>
      <p:grpSpPr>
        <a:xfrm>
          <a:off x="0" y="0"/>
          <a:ext cx="0" cy="0"/>
          <a:chOff x="0" y="0"/>
          <a:chExt cx="0" cy="0"/>
        </a:xfrm>
      </p:grpSpPr>
      <p:sp>
        <p:nvSpPr>
          <p:cNvPr id="474" name="Google Shape;474;p64"/>
          <p:cNvSpPr txBox="1"/>
          <p:nvPr>
            <p:ph type="title"/>
          </p:nvPr>
        </p:nvSpPr>
        <p:spPr>
          <a:xfrm>
            <a:off x="4022344" y="351282"/>
            <a:ext cx="1110600" cy="687000"/>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
              <a:t>Field</a:t>
            </a:r>
            <a:endParaRPr/>
          </a:p>
        </p:txBody>
      </p:sp>
      <p:sp>
        <p:nvSpPr>
          <p:cNvPr id="475" name="Google Shape;475;p64"/>
          <p:cNvSpPr txBox="1"/>
          <p:nvPr/>
        </p:nvSpPr>
        <p:spPr>
          <a:xfrm>
            <a:off x="721359" y="1071847"/>
            <a:ext cx="6590700" cy="3035400"/>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b="0" i="0" lang="en" sz="2800" u="none" cap="none" strike="noStrike">
                <a:solidFill>
                  <a:srgbClr val="333333"/>
                </a:solidFill>
                <a:latin typeface="Calibri"/>
                <a:ea typeface="Calibri"/>
                <a:cs typeface="Calibri"/>
                <a:sym typeface="Calibri"/>
              </a:rPr>
              <a:t>A set F, (</a:t>
            </a:r>
            <a:r>
              <a:rPr b="0" i="1" lang="en" sz="2800" u="none" cap="none" strike="noStrike">
                <a:solidFill>
                  <a:srgbClr val="333333"/>
                </a:solidFill>
                <a:latin typeface="Calibri"/>
                <a:ea typeface="Calibri"/>
                <a:cs typeface="Calibri"/>
                <a:sym typeface="Calibri"/>
              </a:rPr>
              <a:t>F</a:t>
            </a:r>
            <a:r>
              <a:rPr b="0" i="0" lang="en" sz="2800" u="none" cap="none" strike="noStrike">
                <a:solidFill>
                  <a:srgbClr val="333333"/>
                </a:solidFill>
                <a:latin typeface="Calibri"/>
                <a:ea typeface="Calibri"/>
                <a:cs typeface="Calibri"/>
                <a:sym typeface="Calibri"/>
              </a:rPr>
              <a:t>,+,</a:t>
            </a:r>
            <a:r>
              <a:rPr b="0" i="0" lang="en" sz="2800" u="none" cap="none" strike="noStrike">
                <a:solidFill>
                  <a:srgbClr val="333333"/>
                </a:solidFill>
                <a:latin typeface="Cambria Math"/>
                <a:ea typeface="Cambria Math"/>
                <a:cs typeface="Cambria Math"/>
                <a:sym typeface="Cambria Math"/>
              </a:rPr>
              <a:t>∘</a:t>
            </a:r>
            <a:r>
              <a:rPr b="0" i="0" lang="en" sz="2800" u="none" cap="none" strike="noStrike">
                <a:solidFill>
                  <a:srgbClr val="333333"/>
                </a:solidFill>
                <a:latin typeface="Calibri"/>
                <a:ea typeface="Calibri"/>
                <a:cs typeface="Calibri"/>
                <a:sym typeface="Calibri"/>
              </a:rPr>
              <a:t>) is a field if</a:t>
            </a:r>
            <a:endParaRPr b="0" i="0" sz="2800" u="none" cap="none" strike="noStrike">
              <a:latin typeface="Calibri"/>
              <a:ea typeface="Calibri"/>
              <a:cs typeface="Calibri"/>
              <a:sym typeface="Calibri"/>
            </a:endParaRPr>
          </a:p>
          <a:p>
            <a:pPr indent="-343535" lvl="0" marL="355600" marR="0" rtl="0" algn="l">
              <a:lnSpc>
                <a:spcPct val="100000"/>
              </a:lnSpc>
              <a:spcBef>
                <a:spcPts val="5"/>
              </a:spcBef>
              <a:spcAft>
                <a:spcPts val="0"/>
              </a:spcAft>
              <a:buClr>
                <a:srgbClr val="333333"/>
              </a:buClr>
              <a:buSzPts val="2800"/>
              <a:buFont typeface="Arial"/>
              <a:buChar char="•"/>
            </a:pPr>
            <a:r>
              <a:rPr b="0" i="0" lang="en" sz="2800" u="none" cap="none" strike="noStrike">
                <a:solidFill>
                  <a:srgbClr val="333333"/>
                </a:solidFill>
                <a:latin typeface="Calibri"/>
                <a:ea typeface="Calibri"/>
                <a:cs typeface="Calibri"/>
                <a:sym typeface="Calibri"/>
              </a:rPr>
              <a:t>(</a:t>
            </a:r>
            <a:r>
              <a:rPr b="0" i="1" lang="en" sz="2800" u="none" cap="none" strike="noStrike">
                <a:solidFill>
                  <a:srgbClr val="333333"/>
                </a:solidFill>
                <a:latin typeface="Calibri"/>
                <a:ea typeface="Calibri"/>
                <a:cs typeface="Calibri"/>
                <a:sym typeface="Calibri"/>
              </a:rPr>
              <a:t>F</a:t>
            </a:r>
            <a:r>
              <a:rPr b="0" i="0" lang="en" sz="2800" u="none" cap="none" strike="noStrike">
                <a:solidFill>
                  <a:srgbClr val="333333"/>
                </a:solidFill>
                <a:latin typeface="Calibri"/>
                <a:ea typeface="Calibri"/>
                <a:cs typeface="Calibri"/>
                <a:sym typeface="Calibri"/>
              </a:rPr>
              <a:t>,+) is an </a:t>
            </a:r>
            <a:r>
              <a:rPr b="1" i="0" lang="en" sz="2800" u="none" cap="none" strike="noStrike">
                <a:solidFill>
                  <a:srgbClr val="333333"/>
                </a:solidFill>
                <a:latin typeface="Calibri"/>
                <a:ea typeface="Calibri"/>
                <a:cs typeface="Calibri"/>
                <a:sym typeface="Calibri"/>
              </a:rPr>
              <a:t>abelian group</a:t>
            </a:r>
            <a:endParaRPr b="0" i="0" sz="2800" u="none" cap="none" strike="noStrike">
              <a:latin typeface="Calibri"/>
              <a:ea typeface="Calibri"/>
              <a:cs typeface="Calibri"/>
              <a:sym typeface="Calibri"/>
            </a:endParaRPr>
          </a:p>
          <a:p>
            <a:pPr indent="0" lvl="0" marL="12700" marR="0" rtl="0" algn="l">
              <a:lnSpc>
                <a:spcPct val="100000"/>
              </a:lnSpc>
              <a:spcBef>
                <a:spcPts val="5"/>
              </a:spcBef>
              <a:spcAft>
                <a:spcPts val="0"/>
              </a:spcAft>
              <a:buNone/>
            </a:pPr>
            <a:r>
              <a:rPr b="0" i="0" lang="en" sz="2800" u="none" cap="none" strike="noStrike">
                <a:solidFill>
                  <a:srgbClr val="333333"/>
                </a:solidFill>
                <a:latin typeface="Calibri"/>
                <a:ea typeface="Calibri"/>
                <a:cs typeface="Calibri"/>
                <a:sym typeface="Calibri"/>
              </a:rPr>
              <a:t>With 0 being the neutral element of addition.</a:t>
            </a:r>
            <a:endParaRPr b="0" i="0" sz="2800" u="none" cap="none" strike="noStrike">
              <a:latin typeface="Calibri"/>
              <a:ea typeface="Calibri"/>
              <a:cs typeface="Calibri"/>
              <a:sym typeface="Calibri"/>
            </a:endParaRPr>
          </a:p>
          <a:p>
            <a:pPr indent="-343535" lvl="0" marL="355600" marR="0" rtl="0" algn="l">
              <a:lnSpc>
                <a:spcPct val="100000"/>
              </a:lnSpc>
              <a:spcBef>
                <a:spcPts val="0"/>
              </a:spcBef>
              <a:spcAft>
                <a:spcPts val="0"/>
              </a:spcAft>
              <a:buClr>
                <a:srgbClr val="333333"/>
              </a:buClr>
              <a:buSzPts val="2800"/>
              <a:buFont typeface="Arial"/>
              <a:buChar char="•"/>
            </a:pPr>
            <a:r>
              <a:rPr b="0" i="0" lang="en" sz="2800" u="none" cap="none" strike="noStrike">
                <a:solidFill>
                  <a:srgbClr val="333333"/>
                </a:solidFill>
                <a:latin typeface="Calibri"/>
                <a:ea typeface="Calibri"/>
                <a:cs typeface="Calibri"/>
                <a:sym typeface="Calibri"/>
              </a:rPr>
              <a:t>(</a:t>
            </a:r>
            <a:r>
              <a:rPr b="0" i="1" lang="en" sz="2800" u="none" cap="none" strike="noStrike">
                <a:solidFill>
                  <a:srgbClr val="333333"/>
                </a:solidFill>
                <a:latin typeface="Calibri"/>
                <a:ea typeface="Calibri"/>
                <a:cs typeface="Calibri"/>
                <a:sym typeface="Calibri"/>
              </a:rPr>
              <a:t>F</a:t>
            </a:r>
            <a:r>
              <a:rPr b="0" i="0" lang="en" sz="2800" u="none" cap="none" strike="noStrike">
                <a:solidFill>
                  <a:srgbClr val="333333"/>
                </a:solidFill>
                <a:latin typeface="Cambria Math"/>
                <a:ea typeface="Cambria Math"/>
                <a:cs typeface="Cambria Math"/>
                <a:sym typeface="Cambria Math"/>
              </a:rPr>
              <a:t>∖</a:t>
            </a:r>
            <a:r>
              <a:rPr b="0" i="0" lang="en" sz="2800" u="none" cap="none" strike="noStrike">
                <a:solidFill>
                  <a:srgbClr val="333333"/>
                </a:solidFill>
                <a:latin typeface="Calibri"/>
                <a:ea typeface="Calibri"/>
                <a:cs typeface="Calibri"/>
                <a:sym typeface="Calibri"/>
              </a:rPr>
              <a:t>{0},</a:t>
            </a:r>
            <a:r>
              <a:rPr b="0" i="0" lang="en" sz="2800" u="none" cap="none" strike="noStrike">
                <a:solidFill>
                  <a:srgbClr val="333333"/>
                </a:solidFill>
                <a:latin typeface="Cambria Math"/>
                <a:ea typeface="Cambria Math"/>
                <a:cs typeface="Cambria Math"/>
                <a:sym typeface="Cambria Math"/>
              </a:rPr>
              <a:t>∘</a:t>
            </a:r>
            <a:r>
              <a:rPr b="0" i="0" lang="en" sz="2800" u="none" cap="none" strike="noStrike">
                <a:solidFill>
                  <a:srgbClr val="333333"/>
                </a:solidFill>
                <a:latin typeface="Calibri"/>
                <a:ea typeface="Calibri"/>
                <a:cs typeface="Calibri"/>
                <a:sym typeface="Calibri"/>
              </a:rPr>
              <a:t>) is an </a:t>
            </a:r>
            <a:r>
              <a:rPr b="1" i="0" lang="en" sz="2800" u="none" cap="none" strike="noStrike">
                <a:solidFill>
                  <a:srgbClr val="333333"/>
                </a:solidFill>
                <a:latin typeface="Calibri"/>
                <a:ea typeface="Calibri"/>
                <a:cs typeface="Calibri"/>
                <a:sym typeface="Calibri"/>
              </a:rPr>
              <a:t>abelian group </a:t>
            </a:r>
            <a:r>
              <a:rPr b="0" i="0" lang="en" sz="2800" u="none" cap="none" strike="noStrike">
                <a:solidFill>
                  <a:srgbClr val="333333"/>
                </a:solidFill>
                <a:latin typeface="Calibri"/>
                <a:ea typeface="Calibri"/>
                <a:cs typeface="Calibri"/>
                <a:sym typeface="Calibri"/>
              </a:rPr>
              <a:t>too.</a:t>
            </a:r>
            <a:endParaRPr b="0" i="0" sz="2800" u="none" cap="none" strike="noStrike">
              <a:latin typeface="Calibri"/>
              <a:ea typeface="Calibri"/>
              <a:cs typeface="Calibri"/>
              <a:sym typeface="Calibri"/>
            </a:endParaRPr>
          </a:p>
          <a:p>
            <a:pPr indent="-290194" lvl="0" marL="302260" marR="0" rtl="0" algn="l">
              <a:lnSpc>
                <a:spcPct val="100000"/>
              </a:lnSpc>
              <a:spcBef>
                <a:spcPts val="5"/>
              </a:spcBef>
              <a:spcAft>
                <a:spcPts val="0"/>
              </a:spcAft>
              <a:buClr>
                <a:srgbClr val="333333"/>
              </a:buClr>
              <a:buSzPts val="2800"/>
              <a:buFont typeface="Arial"/>
              <a:buChar char="•"/>
            </a:pPr>
            <a:r>
              <a:rPr b="0" i="0" lang="en" sz="2800" u="none" cap="none" strike="noStrike">
                <a:solidFill>
                  <a:srgbClr val="333333"/>
                </a:solidFill>
                <a:latin typeface="Calibri"/>
                <a:ea typeface="Calibri"/>
                <a:cs typeface="Calibri"/>
                <a:sym typeface="Calibri"/>
              </a:rPr>
              <a:t>Multiplication distributes over addition</a:t>
            </a:r>
            <a:endParaRPr b="0" i="0" sz="2800" u="none" cap="none" strike="noStrike">
              <a:latin typeface="Calibri"/>
              <a:ea typeface="Calibri"/>
              <a:cs typeface="Calibri"/>
              <a:sym typeface="Calibri"/>
            </a:endParaRPr>
          </a:p>
          <a:p>
            <a:pPr indent="0" lvl="0" marL="576580" marR="4050028" rtl="0" algn="l">
              <a:lnSpc>
                <a:spcPct val="100000"/>
              </a:lnSpc>
              <a:spcBef>
                <a:spcPts val="5"/>
              </a:spcBef>
              <a:spcAft>
                <a:spcPts val="0"/>
              </a:spcAft>
              <a:buNone/>
            </a:pPr>
            <a:r>
              <a:rPr b="0" i="0" lang="en" sz="2800" u="none" cap="none" strike="noStrike">
                <a:solidFill>
                  <a:srgbClr val="333333"/>
                </a:solidFill>
                <a:latin typeface="Cambria Math"/>
                <a:ea typeface="Cambria Math"/>
                <a:cs typeface="Cambria Math"/>
                <a:sym typeface="Cambria Math"/>
              </a:rPr>
              <a:t>∀</a:t>
            </a:r>
            <a:r>
              <a:rPr b="0" i="1" lang="en" sz="2800" u="none" cap="none" strike="noStrike">
                <a:solidFill>
                  <a:srgbClr val="333333"/>
                </a:solidFill>
                <a:latin typeface="Calibri"/>
                <a:ea typeface="Calibri"/>
                <a:cs typeface="Calibri"/>
                <a:sym typeface="Calibri"/>
              </a:rPr>
              <a:t>a</a:t>
            </a:r>
            <a:r>
              <a:rPr b="0" i="0" lang="en" sz="2800" u="none" cap="none" strike="noStrike">
                <a:solidFill>
                  <a:srgbClr val="333333"/>
                </a:solidFill>
                <a:latin typeface="Calibri"/>
                <a:ea typeface="Calibri"/>
                <a:cs typeface="Calibri"/>
                <a:sym typeface="Calibri"/>
              </a:rPr>
              <a:t>,</a:t>
            </a:r>
            <a:r>
              <a:rPr b="0" i="1" lang="en" sz="2800" u="none" cap="none" strike="noStrike">
                <a:solidFill>
                  <a:srgbClr val="333333"/>
                </a:solidFill>
                <a:latin typeface="Calibri"/>
                <a:ea typeface="Calibri"/>
                <a:cs typeface="Calibri"/>
                <a:sym typeface="Calibri"/>
              </a:rPr>
              <a:t>b</a:t>
            </a:r>
            <a:r>
              <a:rPr b="0" i="0" lang="en" sz="2800" u="none" cap="none" strike="noStrike">
                <a:solidFill>
                  <a:srgbClr val="333333"/>
                </a:solidFill>
                <a:latin typeface="Calibri"/>
                <a:ea typeface="Calibri"/>
                <a:cs typeface="Calibri"/>
                <a:sym typeface="Calibri"/>
              </a:rPr>
              <a:t>,</a:t>
            </a:r>
            <a:r>
              <a:rPr b="0" i="1" lang="en" sz="2800" u="none" cap="none" strike="noStrike">
                <a:solidFill>
                  <a:srgbClr val="333333"/>
                </a:solidFill>
                <a:latin typeface="Calibri"/>
                <a:ea typeface="Calibri"/>
                <a:cs typeface="Calibri"/>
                <a:sym typeface="Calibri"/>
              </a:rPr>
              <a:t>c</a:t>
            </a:r>
            <a:r>
              <a:rPr b="0" i="0" lang="en" sz="2800" u="none" cap="none" strike="noStrike">
                <a:solidFill>
                  <a:srgbClr val="333333"/>
                </a:solidFill>
                <a:latin typeface="Cambria Math"/>
                <a:ea typeface="Cambria Math"/>
                <a:cs typeface="Cambria Math"/>
                <a:sym typeface="Cambria Math"/>
              </a:rPr>
              <a:t>∈</a:t>
            </a:r>
            <a:r>
              <a:rPr b="0" i="1" lang="en" sz="2800" u="none" cap="none" strike="noStrike">
                <a:solidFill>
                  <a:srgbClr val="333333"/>
                </a:solidFill>
                <a:latin typeface="Calibri"/>
                <a:ea typeface="Calibri"/>
                <a:cs typeface="Calibri"/>
                <a:sym typeface="Calibri"/>
              </a:rPr>
              <a:t>F  a</a:t>
            </a:r>
            <a:r>
              <a:rPr b="0" i="0" lang="en" sz="2800" u="none" cap="none" strike="noStrike">
                <a:solidFill>
                  <a:srgbClr val="333333"/>
                </a:solidFill>
                <a:latin typeface="Calibri"/>
                <a:ea typeface="Calibri"/>
                <a:cs typeface="Calibri"/>
                <a:sym typeface="Calibri"/>
              </a:rPr>
              <a:t>(</a:t>
            </a:r>
            <a:r>
              <a:rPr b="0" i="1" lang="en" sz="2800" u="none" cap="none" strike="noStrike">
                <a:solidFill>
                  <a:srgbClr val="333333"/>
                </a:solidFill>
                <a:latin typeface="Calibri"/>
                <a:ea typeface="Calibri"/>
                <a:cs typeface="Calibri"/>
                <a:sym typeface="Calibri"/>
              </a:rPr>
              <a:t>b</a:t>
            </a:r>
            <a:r>
              <a:rPr b="0" i="0" lang="en" sz="2800" u="none" cap="none" strike="noStrike">
                <a:solidFill>
                  <a:srgbClr val="333333"/>
                </a:solidFill>
                <a:latin typeface="Calibri"/>
                <a:ea typeface="Calibri"/>
                <a:cs typeface="Calibri"/>
                <a:sym typeface="Calibri"/>
              </a:rPr>
              <a:t>+</a:t>
            </a:r>
            <a:r>
              <a:rPr b="0" i="1" lang="en" sz="2800" u="none" cap="none" strike="noStrike">
                <a:solidFill>
                  <a:srgbClr val="333333"/>
                </a:solidFill>
                <a:latin typeface="Calibri"/>
                <a:ea typeface="Calibri"/>
                <a:cs typeface="Calibri"/>
                <a:sym typeface="Calibri"/>
              </a:rPr>
              <a:t>c</a:t>
            </a:r>
            <a:r>
              <a:rPr b="0" i="0" lang="en" sz="2800" u="none" cap="none" strike="noStrike">
                <a:solidFill>
                  <a:srgbClr val="333333"/>
                </a:solidFill>
                <a:latin typeface="Calibri"/>
                <a:ea typeface="Calibri"/>
                <a:cs typeface="Calibri"/>
                <a:sym typeface="Calibri"/>
              </a:rPr>
              <a:t>)=</a:t>
            </a:r>
            <a:r>
              <a:rPr b="0" i="1" lang="en" sz="2800" u="none" cap="none" strike="noStrike">
                <a:solidFill>
                  <a:srgbClr val="333333"/>
                </a:solidFill>
                <a:latin typeface="Calibri"/>
                <a:ea typeface="Calibri"/>
                <a:cs typeface="Calibri"/>
                <a:sym typeface="Calibri"/>
              </a:rPr>
              <a:t>ab</a:t>
            </a:r>
            <a:r>
              <a:rPr b="0" i="0" lang="en" sz="2800" u="none" cap="none" strike="noStrike">
                <a:solidFill>
                  <a:srgbClr val="333333"/>
                </a:solidFill>
                <a:latin typeface="Calibri"/>
                <a:ea typeface="Calibri"/>
                <a:cs typeface="Calibri"/>
                <a:sym typeface="Calibri"/>
              </a:rPr>
              <a:t>+</a:t>
            </a:r>
            <a:r>
              <a:rPr b="0" i="1" lang="en" sz="2800" u="none" cap="none" strike="noStrike">
                <a:solidFill>
                  <a:srgbClr val="333333"/>
                </a:solidFill>
                <a:latin typeface="Calibri"/>
                <a:ea typeface="Calibri"/>
                <a:cs typeface="Calibri"/>
                <a:sym typeface="Calibri"/>
              </a:rPr>
              <a:t>ac</a:t>
            </a:r>
            <a:endParaRPr b="0" i="0" sz="2800" u="none" cap="none" strike="noStrike">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9" name="Shape 479"/>
        <p:cNvGrpSpPr/>
        <p:nvPr/>
      </p:nvGrpSpPr>
      <p:grpSpPr>
        <a:xfrm>
          <a:off x="0" y="0"/>
          <a:ext cx="0" cy="0"/>
          <a:chOff x="0" y="0"/>
          <a:chExt cx="0" cy="0"/>
        </a:xfrm>
      </p:grpSpPr>
      <p:sp>
        <p:nvSpPr>
          <p:cNvPr id="480" name="Google Shape;480;p65"/>
          <p:cNvSpPr txBox="1"/>
          <p:nvPr>
            <p:ph type="title"/>
          </p:nvPr>
        </p:nvSpPr>
        <p:spPr>
          <a:xfrm>
            <a:off x="4022344" y="351282"/>
            <a:ext cx="1110600" cy="687000"/>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
              <a:t>Field</a:t>
            </a:r>
            <a:endParaRPr/>
          </a:p>
        </p:txBody>
      </p:sp>
      <p:sp>
        <p:nvSpPr>
          <p:cNvPr id="481" name="Google Shape;481;p65"/>
          <p:cNvSpPr txBox="1"/>
          <p:nvPr/>
        </p:nvSpPr>
        <p:spPr>
          <a:xfrm>
            <a:off x="536257" y="1174623"/>
            <a:ext cx="7933800" cy="3484200"/>
          </a:xfrm>
          <a:prstGeom prst="rect">
            <a:avLst/>
          </a:prstGeom>
          <a:noFill/>
          <a:ln>
            <a:noFill/>
          </a:ln>
        </p:spPr>
        <p:txBody>
          <a:bodyPr anchorCtr="0" anchor="t" bIns="0" lIns="0" spcFirstLastPara="1" rIns="0" wrap="square" tIns="58400">
            <a:spAutoFit/>
          </a:bodyPr>
          <a:lstStyle/>
          <a:p>
            <a:pPr indent="-311785" lvl="0" marL="355600" marR="34925" rtl="0" algn="l">
              <a:lnSpc>
                <a:spcPct val="91400"/>
              </a:lnSpc>
              <a:spcBef>
                <a:spcPts val="0"/>
              </a:spcBef>
              <a:spcAft>
                <a:spcPts val="0"/>
              </a:spcAft>
              <a:buClr>
                <a:srgbClr val="333333"/>
              </a:buClr>
              <a:buSzPts val="2650"/>
              <a:buFont typeface="Arial"/>
              <a:buChar char="•"/>
            </a:pPr>
            <a:r>
              <a:rPr b="0" i="1" lang="en" sz="2650" u="none" cap="none" strike="noStrike">
                <a:solidFill>
                  <a:srgbClr val="333333"/>
                </a:solidFill>
                <a:latin typeface="Calibri"/>
                <a:ea typeface="Calibri"/>
                <a:cs typeface="Calibri"/>
                <a:sym typeface="Calibri"/>
              </a:rPr>
              <a:t>These properties can be satisfied if field size is  prime number or integer power of a prime  number.</a:t>
            </a:r>
            <a:endParaRPr b="0" i="0" sz="2650" u="none" cap="none" strike="noStrike">
              <a:latin typeface="Calibri"/>
              <a:ea typeface="Calibri"/>
              <a:cs typeface="Calibri"/>
              <a:sym typeface="Calibri"/>
            </a:endParaRPr>
          </a:p>
          <a:p>
            <a:pPr indent="-311785" lvl="0" marL="355600" marR="41910" rtl="0" algn="l">
              <a:lnSpc>
                <a:spcPct val="110793"/>
              </a:lnSpc>
              <a:spcBef>
                <a:spcPts val="780"/>
              </a:spcBef>
              <a:spcAft>
                <a:spcPts val="0"/>
              </a:spcAft>
              <a:buClr>
                <a:srgbClr val="FF0000"/>
              </a:buClr>
              <a:buSzPts val="2650"/>
              <a:buFont typeface="Arial"/>
              <a:buChar char="•"/>
            </a:pPr>
            <a:r>
              <a:rPr b="0" i="0" lang="en" sz="2650" u="none" cap="none" strike="noStrike">
                <a:solidFill>
                  <a:srgbClr val="FF0000"/>
                </a:solidFill>
                <a:latin typeface="Calibri"/>
                <a:ea typeface="Calibri"/>
                <a:cs typeface="Calibri"/>
                <a:sym typeface="Calibri"/>
              </a:rPr>
              <a:t>Order of the field</a:t>
            </a:r>
            <a:r>
              <a:rPr b="0" i="0" lang="en" sz="2650" u="none" cap="none" strike="noStrike">
                <a:latin typeface="Calibri"/>
                <a:ea typeface="Calibri"/>
                <a:cs typeface="Calibri"/>
                <a:sym typeface="Calibri"/>
              </a:rPr>
              <a:t>: The number of elements in  the set is called the order of the field.</a:t>
            </a:r>
            <a:endParaRPr b="0" i="0" sz="2650" u="none" cap="none" strike="noStrike">
              <a:latin typeface="Calibri"/>
              <a:ea typeface="Calibri"/>
              <a:cs typeface="Calibri"/>
              <a:sym typeface="Calibri"/>
            </a:endParaRPr>
          </a:p>
          <a:p>
            <a:pPr indent="-311785" lvl="0" marL="355600" marR="0" rtl="0" algn="l">
              <a:lnSpc>
                <a:spcPct val="100000"/>
              </a:lnSpc>
              <a:spcBef>
                <a:spcPts val="355"/>
              </a:spcBef>
              <a:spcAft>
                <a:spcPts val="0"/>
              </a:spcAft>
              <a:buClr>
                <a:srgbClr val="FF0000"/>
              </a:buClr>
              <a:buSzPts val="2650"/>
              <a:buFont typeface="Arial"/>
              <a:buChar char="•"/>
            </a:pPr>
            <a:r>
              <a:rPr b="0" i="0" lang="en" sz="2650" u="none" cap="none" strike="noStrike">
                <a:solidFill>
                  <a:srgbClr val="FF0000"/>
                </a:solidFill>
                <a:latin typeface="Calibri"/>
                <a:ea typeface="Calibri"/>
                <a:cs typeface="Calibri"/>
                <a:sym typeface="Calibri"/>
              </a:rPr>
              <a:t>Represent a Field (Prime size field):</a:t>
            </a:r>
            <a:endParaRPr b="0" i="0" sz="2650" u="none" cap="none" strike="noStrike">
              <a:latin typeface="Calibri"/>
              <a:ea typeface="Calibri"/>
              <a:cs typeface="Calibri"/>
              <a:sym typeface="Calibri"/>
            </a:endParaRPr>
          </a:p>
          <a:p>
            <a:pPr indent="-68579" lvl="0" marL="355600" marR="5080" rtl="0" algn="l">
              <a:lnSpc>
                <a:spcPct val="91400"/>
              </a:lnSpc>
              <a:spcBef>
                <a:spcPts val="810"/>
              </a:spcBef>
              <a:spcAft>
                <a:spcPts val="0"/>
              </a:spcAft>
              <a:buNone/>
            </a:pPr>
            <a:r>
              <a:rPr b="0" i="0" lang="en" sz="2650" u="none" cap="none" strike="noStrike">
                <a:latin typeface="Calibri"/>
                <a:ea typeface="Calibri"/>
                <a:cs typeface="Calibri"/>
                <a:sym typeface="Calibri"/>
              </a:rPr>
              <a:t>GF(P): P represent the number of elements in  the field or order of the field. So the elements  are : </a:t>
            </a:r>
            <a:r>
              <a:rPr b="0" i="0" lang="en" sz="2650" u="none" cap="none" strike="noStrike">
                <a:solidFill>
                  <a:srgbClr val="FF0000"/>
                </a:solidFill>
                <a:latin typeface="Calibri"/>
                <a:ea typeface="Calibri"/>
                <a:cs typeface="Calibri"/>
                <a:sym typeface="Calibri"/>
              </a:rPr>
              <a:t>{0, 1 ……N-1} or MOD N</a:t>
            </a:r>
            <a:endParaRPr b="0" i="0" sz="2650" u="none" cap="none" strike="noStrike">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5" name="Shape 485"/>
        <p:cNvGrpSpPr/>
        <p:nvPr/>
      </p:nvGrpSpPr>
      <p:grpSpPr>
        <a:xfrm>
          <a:off x="0" y="0"/>
          <a:ext cx="0" cy="0"/>
          <a:chOff x="0" y="0"/>
          <a:chExt cx="0" cy="0"/>
        </a:xfrm>
      </p:grpSpPr>
      <p:sp>
        <p:nvSpPr>
          <p:cNvPr id="486" name="Google Shape;486;p66"/>
          <p:cNvSpPr txBox="1"/>
          <p:nvPr>
            <p:ph type="title"/>
          </p:nvPr>
        </p:nvSpPr>
        <p:spPr>
          <a:xfrm>
            <a:off x="3000375" y="351282"/>
            <a:ext cx="3153300" cy="687000"/>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
              <a:t>Field Example</a:t>
            </a:r>
            <a:endParaRPr/>
          </a:p>
        </p:txBody>
      </p:sp>
      <p:pic>
        <p:nvPicPr>
          <p:cNvPr id="487" name="Google Shape;487;p66"/>
          <p:cNvPicPr preferRelativeResize="0"/>
          <p:nvPr/>
        </p:nvPicPr>
        <p:blipFill rotWithShape="1">
          <a:blip r:embed="rId3">
            <a:alphaModFix/>
          </a:blip>
          <a:srcRect b="0" l="0" r="0" t="0"/>
          <a:stretch/>
        </p:blipFill>
        <p:spPr>
          <a:xfrm>
            <a:off x="731308" y="1508432"/>
            <a:ext cx="1515797" cy="950880"/>
          </a:xfrm>
          <a:prstGeom prst="rect">
            <a:avLst/>
          </a:prstGeom>
          <a:noFill/>
          <a:ln>
            <a:noFill/>
          </a:ln>
        </p:spPr>
      </p:pic>
      <p:sp>
        <p:nvSpPr>
          <p:cNvPr id="488" name="Google Shape;488;p66"/>
          <p:cNvSpPr txBox="1"/>
          <p:nvPr/>
        </p:nvSpPr>
        <p:spPr>
          <a:xfrm>
            <a:off x="765175" y="986313"/>
            <a:ext cx="1595700" cy="289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 sz="1800">
                <a:latin typeface="Calibri"/>
                <a:ea typeface="Calibri"/>
                <a:cs typeface="Calibri"/>
                <a:sym typeface="Calibri"/>
              </a:rPr>
              <a:t>Example1 : GF(3)</a:t>
            </a:r>
            <a:endParaRPr sz="1800">
              <a:latin typeface="Calibri"/>
              <a:ea typeface="Calibri"/>
              <a:cs typeface="Calibri"/>
              <a:sym typeface="Calibri"/>
            </a:endParaRPr>
          </a:p>
        </p:txBody>
      </p:sp>
      <p:pic>
        <p:nvPicPr>
          <p:cNvPr id="489" name="Google Shape;489;p66"/>
          <p:cNvPicPr preferRelativeResize="0"/>
          <p:nvPr/>
        </p:nvPicPr>
        <p:blipFill rotWithShape="1">
          <a:blip r:embed="rId4">
            <a:alphaModFix/>
          </a:blip>
          <a:srcRect b="0" l="0" r="0" t="0"/>
          <a:stretch/>
        </p:blipFill>
        <p:spPr>
          <a:xfrm>
            <a:off x="3930833" y="1405115"/>
            <a:ext cx="1673766" cy="971960"/>
          </a:xfrm>
          <a:prstGeom prst="rect">
            <a:avLst/>
          </a:prstGeom>
          <a:noFill/>
          <a:ln>
            <a:noFill/>
          </a:ln>
        </p:spPr>
      </p:pic>
      <p:sp>
        <p:nvSpPr>
          <p:cNvPr id="490" name="Google Shape;490;p66"/>
          <p:cNvSpPr txBox="1"/>
          <p:nvPr/>
        </p:nvSpPr>
        <p:spPr>
          <a:xfrm>
            <a:off x="269557" y="2696528"/>
            <a:ext cx="7271400" cy="2301900"/>
          </a:xfrm>
          <a:prstGeom prst="rect">
            <a:avLst/>
          </a:prstGeom>
          <a:noFill/>
          <a:ln>
            <a:noFill/>
          </a:ln>
        </p:spPr>
        <p:txBody>
          <a:bodyPr anchorCtr="0" anchor="t" bIns="0" lIns="0" spcFirstLastPara="1" rIns="0" wrap="square" tIns="15875">
            <a:spAutoFit/>
          </a:bodyPr>
          <a:lstStyle/>
          <a:p>
            <a:pPr indent="0" lvl="0" marL="127000" marR="43180" rtl="0" algn="l">
              <a:lnSpc>
                <a:spcPct val="100000"/>
              </a:lnSpc>
              <a:spcBef>
                <a:spcPts val="0"/>
              </a:spcBef>
              <a:spcAft>
                <a:spcPts val="0"/>
              </a:spcAft>
              <a:buNone/>
            </a:pPr>
            <a:r>
              <a:rPr lang="en" sz="2300">
                <a:latin typeface="Calibri"/>
                <a:ea typeface="Calibri"/>
                <a:cs typeface="Calibri"/>
                <a:sym typeface="Calibri"/>
              </a:rPr>
              <a:t>Additive identity is 0 and multiplicative iden</a:t>
            </a:r>
            <a:r>
              <a:rPr baseline="30000" lang="en" sz="2200">
                <a:latin typeface="Calibri"/>
                <a:ea typeface="Calibri"/>
                <a:cs typeface="Calibri"/>
                <a:sym typeface="Calibri"/>
              </a:rPr>
              <a:t>3 </a:t>
            </a:r>
            <a:r>
              <a:rPr lang="en" sz="2300">
                <a:latin typeface="Calibri"/>
                <a:ea typeface="Calibri"/>
                <a:cs typeface="Calibri"/>
                <a:sym typeface="Calibri"/>
              </a:rPr>
              <a:t>tity is  1.Inverse exist for all the elements.</a:t>
            </a:r>
            <a:endParaRPr sz="2300">
              <a:latin typeface="Calibri"/>
              <a:ea typeface="Calibri"/>
              <a:cs typeface="Calibri"/>
              <a:sym typeface="Calibri"/>
            </a:endParaRPr>
          </a:p>
          <a:p>
            <a:pPr indent="0" lvl="0" marL="0" marR="0" rtl="0" algn="l">
              <a:lnSpc>
                <a:spcPct val="100000"/>
              </a:lnSpc>
              <a:spcBef>
                <a:spcPts val="50"/>
              </a:spcBef>
              <a:spcAft>
                <a:spcPts val="0"/>
              </a:spcAft>
              <a:buNone/>
            </a:pPr>
            <a:r>
              <a:t/>
            </a:r>
            <a:endParaRPr sz="3300">
              <a:latin typeface="Calibri"/>
              <a:ea typeface="Calibri"/>
              <a:cs typeface="Calibri"/>
              <a:sym typeface="Calibri"/>
            </a:endParaRPr>
          </a:p>
          <a:p>
            <a:pPr indent="0" lvl="0" marL="0" marR="138430" rtl="0" algn="ctr">
              <a:lnSpc>
                <a:spcPct val="100000"/>
              </a:lnSpc>
              <a:spcBef>
                <a:spcPts val="5"/>
              </a:spcBef>
              <a:spcAft>
                <a:spcPts val="0"/>
              </a:spcAft>
              <a:buNone/>
            </a:pPr>
            <a:r>
              <a:rPr i="1" lang="en" sz="2300">
                <a:solidFill>
                  <a:srgbClr val="FF0000"/>
                </a:solidFill>
                <a:latin typeface="Calibri"/>
                <a:ea typeface="Calibri"/>
                <a:cs typeface="Calibri"/>
                <a:sym typeface="Calibri"/>
              </a:rPr>
              <a:t>A ﬁeld with order m exists iﬀ m is a prime power</a:t>
            </a:r>
            <a:r>
              <a:rPr lang="en" sz="2300">
                <a:latin typeface="Calibri"/>
                <a:ea typeface="Calibri"/>
                <a:cs typeface="Calibri"/>
                <a:sym typeface="Calibri"/>
              </a:rPr>
              <a:t>.</a:t>
            </a:r>
            <a:endParaRPr sz="2300">
              <a:latin typeface="Calibri"/>
              <a:ea typeface="Calibri"/>
              <a:cs typeface="Calibri"/>
              <a:sym typeface="Calibri"/>
            </a:endParaRPr>
          </a:p>
          <a:p>
            <a:pPr indent="0" lvl="0" marL="0" marR="326390" rtl="0" algn="ctr">
              <a:lnSpc>
                <a:spcPct val="100000"/>
              </a:lnSpc>
              <a:spcBef>
                <a:spcPts val="0"/>
              </a:spcBef>
              <a:spcAft>
                <a:spcPts val="0"/>
              </a:spcAft>
              <a:buNone/>
            </a:pPr>
            <a:r>
              <a:rPr lang="en" sz="2300">
                <a:latin typeface="Calibri"/>
                <a:ea typeface="Calibri"/>
                <a:cs typeface="Calibri"/>
                <a:sym typeface="Calibri"/>
              </a:rPr>
              <a:t>i.e. m = p</a:t>
            </a:r>
            <a:r>
              <a:rPr baseline="30000" lang="en" sz="2275">
                <a:latin typeface="Calibri"/>
                <a:ea typeface="Calibri"/>
                <a:cs typeface="Calibri"/>
                <a:sym typeface="Calibri"/>
              </a:rPr>
              <a:t>n</a:t>
            </a:r>
            <a:r>
              <a:rPr lang="en" sz="2300">
                <a:latin typeface="Calibri"/>
                <a:ea typeface="Calibri"/>
                <a:cs typeface="Calibri"/>
                <a:sym typeface="Calibri"/>
              </a:rPr>
              <a:t>, for some n and prime p</a:t>
            </a:r>
            <a:endParaRPr sz="2300">
              <a:latin typeface="Calibri"/>
              <a:ea typeface="Calibri"/>
              <a:cs typeface="Calibri"/>
              <a:sym typeface="Calibri"/>
            </a:endParaRPr>
          </a:p>
          <a:p>
            <a:pPr indent="0" lvl="0" marL="0" marR="580390" rtl="0" algn="ctr">
              <a:lnSpc>
                <a:spcPct val="100000"/>
              </a:lnSpc>
              <a:spcBef>
                <a:spcPts val="5"/>
              </a:spcBef>
              <a:spcAft>
                <a:spcPts val="0"/>
              </a:spcAft>
              <a:buNone/>
            </a:pPr>
            <a:r>
              <a:rPr lang="en" sz="2300">
                <a:latin typeface="Calibri"/>
                <a:ea typeface="Calibri"/>
                <a:cs typeface="Calibri"/>
                <a:sym typeface="Calibri"/>
              </a:rPr>
              <a:t>and	 p is the characteristic of the finite field</a:t>
            </a:r>
            <a:endParaRPr sz="2300">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4" name="Shape 494"/>
        <p:cNvGrpSpPr/>
        <p:nvPr/>
      </p:nvGrpSpPr>
      <p:grpSpPr>
        <a:xfrm>
          <a:off x="0" y="0"/>
          <a:ext cx="0" cy="0"/>
          <a:chOff x="0" y="0"/>
          <a:chExt cx="0" cy="0"/>
        </a:xfrm>
      </p:grpSpPr>
      <p:sp>
        <p:nvSpPr>
          <p:cNvPr id="495" name="Google Shape;495;p67"/>
          <p:cNvSpPr txBox="1"/>
          <p:nvPr>
            <p:ph type="title"/>
          </p:nvPr>
        </p:nvSpPr>
        <p:spPr>
          <a:xfrm>
            <a:off x="2313939" y="351282"/>
            <a:ext cx="4517400" cy="687000"/>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
              <a:t>Types of Finite Field</a:t>
            </a:r>
            <a:endParaRPr/>
          </a:p>
        </p:txBody>
      </p:sp>
      <p:sp>
        <p:nvSpPr>
          <p:cNvPr id="496" name="Google Shape;496;p67"/>
          <p:cNvSpPr txBox="1"/>
          <p:nvPr/>
        </p:nvSpPr>
        <p:spPr>
          <a:xfrm>
            <a:off x="1909191" y="2931366"/>
            <a:ext cx="1236300" cy="5670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 sz="1800">
                <a:latin typeface="Calibri"/>
                <a:ea typeface="Calibri"/>
                <a:cs typeface="Calibri"/>
                <a:sym typeface="Calibri"/>
              </a:rPr>
              <a:t>Prime Field  (Galois Field)</a:t>
            </a:r>
            <a:endParaRPr sz="1800">
              <a:latin typeface="Calibri"/>
              <a:ea typeface="Calibri"/>
              <a:cs typeface="Calibri"/>
              <a:sym typeface="Calibri"/>
            </a:endParaRPr>
          </a:p>
        </p:txBody>
      </p:sp>
      <p:sp>
        <p:nvSpPr>
          <p:cNvPr id="497" name="Google Shape;497;p67"/>
          <p:cNvSpPr txBox="1"/>
          <p:nvPr/>
        </p:nvSpPr>
        <p:spPr>
          <a:xfrm>
            <a:off x="4781803" y="2794412"/>
            <a:ext cx="2540700" cy="782400"/>
          </a:xfrm>
          <a:prstGeom prst="rect">
            <a:avLst/>
          </a:prstGeom>
          <a:noFill/>
          <a:ln>
            <a:noFill/>
          </a:ln>
        </p:spPr>
        <p:txBody>
          <a:bodyPr anchorCtr="0" anchor="t" bIns="0" lIns="0" spcFirstLastPara="1" rIns="0" wrap="square" tIns="119375">
            <a:spAutoFit/>
          </a:bodyPr>
          <a:lstStyle/>
          <a:p>
            <a:pPr indent="0" lvl="0" marL="114300" marR="0" rtl="0" algn="l">
              <a:lnSpc>
                <a:spcPct val="100000"/>
              </a:lnSpc>
              <a:spcBef>
                <a:spcPts val="0"/>
              </a:spcBef>
              <a:spcAft>
                <a:spcPts val="0"/>
              </a:spcAft>
              <a:buNone/>
            </a:pPr>
            <a:r>
              <a:rPr lang="en" sz="1800">
                <a:latin typeface="Calibri"/>
                <a:ea typeface="Calibri"/>
                <a:cs typeface="Calibri"/>
                <a:sym typeface="Calibri"/>
              </a:rPr>
              <a:t>Extension Filed</a:t>
            </a:r>
            <a:endParaRPr sz="1800">
              <a:latin typeface="Calibri"/>
              <a:ea typeface="Calibri"/>
              <a:cs typeface="Calibri"/>
              <a:sym typeface="Calibri"/>
            </a:endParaRPr>
          </a:p>
          <a:p>
            <a:pPr indent="0" lvl="0" marL="38100" marR="0" rtl="0" algn="l">
              <a:lnSpc>
                <a:spcPct val="100000"/>
              </a:lnSpc>
              <a:spcBef>
                <a:spcPts val="840"/>
              </a:spcBef>
              <a:spcAft>
                <a:spcPts val="0"/>
              </a:spcAft>
              <a:buNone/>
            </a:pPr>
            <a:r>
              <a:rPr lang="en" sz="1800">
                <a:latin typeface="Calibri"/>
                <a:ea typeface="Calibri"/>
                <a:cs typeface="Calibri"/>
                <a:sym typeface="Calibri"/>
              </a:rPr>
              <a:t>Imp. In crypto esp. GF(2</a:t>
            </a:r>
            <a:r>
              <a:rPr baseline="30000" lang="en" sz="1800">
                <a:latin typeface="Calibri"/>
                <a:ea typeface="Calibri"/>
                <a:cs typeface="Calibri"/>
                <a:sym typeface="Calibri"/>
              </a:rPr>
              <a:t>m </a:t>
            </a:r>
            <a:r>
              <a:rPr lang="en" sz="1800">
                <a:latin typeface="Calibri"/>
                <a:ea typeface="Calibri"/>
                <a:cs typeface="Calibri"/>
                <a:sym typeface="Calibri"/>
              </a:rPr>
              <a:t>)</a:t>
            </a:r>
            <a:endParaRPr sz="1800">
              <a:latin typeface="Calibri"/>
              <a:ea typeface="Calibri"/>
              <a:cs typeface="Calibri"/>
              <a:sym typeface="Calibri"/>
            </a:endParaRPr>
          </a:p>
        </p:txBody>
      </p:sp>
      <p:sp>
        <p:nvSpPr>
          <p:cNvPr id="498" name="Google Shape;498;p67"/>
          <p:cNvSpPr/>
          <p:nvPr/>
        </p:nvSpPr>
        <p:spPr>
          <a:xfrm>
            <a:off x="2670810" y="1660208"/>
            <a:ext cx="1143000" cy="685800"/>
          </a:xfrm>
          <a:custGeom>
            <a:rect b="b" l="l" r="r" t="t"/>
            <a:pathLst>
              <a:path extrusionOk="0" h="914400" w="1143000">
                <a:moveTo>
                  <a:pt x="1143000" y="0"/>
                </a:moveTo>
                <a:lnTo>
                  <a:pt x="0" y="914400"/>
                </a:lnTo>
              </a:path>
            </a:pathLst>
          </a:custGeom>
          <a:noFill/>
          <a:ln cap="flat" cmpd="sng" w="9525">
            <a:solidFill>
              <a:srgbClr val="497D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99" name="Google Shape;499;p67"/>
          <p:cNvSpPr/>
          <p:nvPr/>
        </p:nvSpPr>
        <p:spPr>
          <a:xfrm>
            <a:off x="4537709" y="1705928"/>
            <a:ext cx="876300" cy="580548"/>
          </a:xfrm>
          <a:custGeom>
            <a:rect b="b" l="l" r="r" t="t"/>
            <a:pathLst>
              <a:path extrusionOk="0" h="774064" w="876300">
                <a:moveTo>
                  <a:pt x="0" y="0"/>
                </a:moveTo>
                <a:lnTo>
                  <a:pt x="876300" y="773683"/>
                </a:lnTo>
              </a:path>
            </a:pathLst>
          </a:custGeom>
          <a:noFill/>
          <a:ln cap="flat" cmpd="sng" w="9525">
            <a:solidFill>
              <a:srgbClr val="497D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00" name="Google Shape;500;p67"/>
          <p:cNvSpPr txBox="1"/>
          <p:nvPr/>
        </p:nvSpPr>
        <p:spPr>
          <a:xfrm>
            <a:off x="2099945" y="1363837"/>
            <a:ext cx="3623400" cy="2030400"/>
          </a:xfrm>
          <a:prstGeom prst="rect">
            <a:avLst/>
          </a:prstGeom>
          <a:noFill/>
          <a:ln>
            <a:noFill/>
          </a:ln>
        </p:spPr>
        <p:txBody>
          <a:bodyPr anchorCtr="0" anchor="t" bIns="0" lIns="0" spcFirstLastPara="1" rIns="0" wrap="square" tIns="119375">
            <a:spAutoFit/>
          </a:bodyPr>
          <a:lstStyle/>
          <a:p>
            <a:pPr indent="0" lvl="0" marL="368300" marR="0" rtl="0" algn="ctr">
              <a:lnSpc>
                <a:spcPct val="100000"/>
              </a:lnSpc>
              <a:spcBef>
                <a:spcPts val="0"/>
              </a:spcBef>
              <a:spcAft>
                <a:spcPts val="0"/>
              </a:spcAft>
              <a:buNone/>
            </a:pPr>
            <a:r>
              <a:rPr lang="en" sz="1800">
                <a:latin typeface="Calibri"/>
                <a:ea typeface="Calibri"/>
                <a:cs typeface="Calibri"/>
                <a:sym typeface="Calibri"/>
              </a:rPr>
              <a:t>GF (P</a:t>
            </a:r>
            <a:r>
              <a:rPr baseline="30000" lang="en" sz="1800">
                <a:latin typeface="Calibri"/>
                <a:ea typeface="Calibri"/>
                <a:cs typeface="Calibri"/>
                <a:sym typeface="Calibri"/>
              </a:rPr>
              <a:t>m</a:t>
            </a:r>
            <a:r>
              <a:rPr lang="en" sz="1800">
                <a:latin typeface="Calibri"/>
                <a:ea typeface="Calibri"/>
                <a:cs typeface="Calibri"/>
                <a:sym typeface="Calibri"/>
              </a:rPr>
              <a:t>)</a:t>
            </a:r>
            <a:endParaRPr sz="1800">
              <a:latin typeface="Calibri"/>
              <a:ea typeface="Calibri"/>
              <a:cs typeface="Calibri"/>
              <a:sym typeface="Calibri"/>
            </a:endParaRPr>
          </a:p>
          <a:p>
            <a:pPr indent="0" lvl="0" marL="2948305" marR="0" rtl="0" algn="l">
              <a:lnSpc>
                <a:spcPct val="110000"/>
              </a:lnSpc>
              <a:spcBef>
                <a:spcPts val="840"/>
              </a:spcBef>
              <a:spcAft>
                <a:spcPts val="0"/>
              </a:spcAft>
              <a:buNone/>
            </a:pPr>
            <a:r>
              <a:rPr lang="en" sz="1800">
                <a:latin typeface="Calibri"/>
                <a:ea typeface="Calibri"/>
                <a:cs typeface="Calibri"/>
                <a:sym typeface="Calibri"/>
              </a:rPr>
              <a:t>m&gt;1</a:t>
            </a:r>
            <a:endParaRPr sz="1800">
              <a:latin typeface="Calibri"/>
              <a:ea typeface="Calibri"/>
              <a:cs typeface="Calibri"/>
              <a:sym typeface="Calibri"/>
            </a:endParaRPr>
          </a:p>
          <a:p>
            <a:pPr indent="0" lvl="0" marL="279400" marR="0" rtl="0" algn="l">
              <a:lnSpc>
                <a:spcPct val="110000"/>
              </a:lnSpc>
              <a:spcBef>
                <a:spcPts val="0"/>
              </a:spcBef>
              <a:spcAft>
                <a:spcPts val="0"/>
              </a:spcAft>
              <a:buNone/>
            </a:pPr>
            <a:r>
              <a:rPr lang="en" sz="1800">
                <a:latin typeface="Calibri"/>
                <a:ea typeface="Calibri"/>
                <a:cs typeface="Calibri"/>
                <a:sym typeface="Calibri"/>
              </a:rPr>
              <a:t>m=1</a:t>
            </a:r>
            <a:endParaRPr sz="1800">
              <a:latin typeface="Calibri"/>
              <a:ea typeface="Calibri"/>
              <a:cs typeface="Calibri"/>
              <a:sym typeface="Calibri"/>
            </a:endParaRPr>
          </a:p>
          <a:p>
            <a:pPr indent="0" lvl="0" marL="0" marR="0" rtl="0" algn="l">
              <a:lnSpc>
                <a:spcPct val="100000"/>
              </a:lnSpc>
              <a:spcBef>
                <a:spcPts val="20"/>
              </a:spcBef>
              <a:spcAft>
                <a:spcPts val="0"/>
              </a:spcAft>
              <a:buNone/>
            </a:pPr>
            <a:r>
              <a:t/>
            </a:r>
            <a:endParaRPr sz="2150">
              <a:latin typeface="Calibri"/>
              <a:ea typeface="Calibri"/>
              <a:cs typeface="Calibri"/>
              <a:sym typeface="Calibri"/>
            </a:endParaRPr>
          </a:p>
          <a:p>
            <a:pPr indent="0" lvl="0" marL="2872105" marR="0" rtl="0" algn="l">
              <a:lnSpc>
                <a:spcPct val="110000"/>
              </a:lnSpc>
              <a:spcBef>
                <a:spcPts val="0"/>
              </a:spcBef>
              <a:spcAft>
                <a:spcPts val="0"/>
              </a:spcAft>
              <a:buNone/>
            </a:pPr>
            <a:r>
              <a:rPr lang="en" sz="1800">
                <a:latin typeface="Calibri"/>
                <a:ea typeface="Calibri"/>
                <a:cs typeface="Calibri"/>
                <a:sym typeface="Calibri"/>
              </a:rPr>
              <a:t>GF (P</a:t>
            </a:r>
            <a:r>
              <a:rPr baseline="30000" lang="en" sz="1800">
                <a:latin typeface="Calibri"/>
                <a:ea typeface="Calibri"/>
                <a:cs typeface="Calibri"/>
                <a:sym typeface="Calibri"/>
              </a:rPr>
              <a:t>m</a:t>
            </a:r>
            <a:r>
              <a:rPr lang="en" sz="1800">
                <a:latin typeface="Calibri"/>
                <a:ea typeface="Calibri"/>
                <a:cs typeface="Calibri"/>
                <a:sym typeface="Calibri"/>
              </a:rPr>
              <a:t>)</a:t>
            </a:r>
            <a:endParaRPr sz="1800">
              <a:latin typeface="Calibri"/>
              <a:ea typeface="Calibri"/>
              <a:cs typeface="Calibri"/>
              <a:sym typeface="Calibri"/>
            </a:endParaRPr>
          </a:p>
          <a:p>
            <a:pPr indent="0" lvl="0" marL="50800" marR="0" rtl="0" algn="l">
              <a:lnSpc>
                <a:spcPct val="110000"/>
              </a:lnSpc>
              <a:spcBef>
                <a:spcPts val="0"/>
              </a:spcBef>
              <a:spcAft>
                <a:spcPts val="0"/>
              </a:spcAft>
              <a:buNone/>
            </a:pPr>
            <a:r>
              <a:rPr lang="en" sz="1800">
                <a:latin typeface="Calibri"/>
                <a:ea typeface="Calibri"/>
                <a:cs typeface="Calibri"/>
                <a:sym typeface="Calibri"/>
              </a:rPr>
              <a:t>GF (P</a:t>
            </a:r>
            <a:r>
              <a:rPr baseline="30000" lang="en" sz="1800">
                <a:latin typeface="Calibri"/>
                <a:ea typeface="Calibri"/>
                <a:cs typeface="Calibri"/>
                <a:sym typeface="Calibri"/>
              </a:rPr>
              <a:t>1</a:t>
            </a:r>
            <a:r>
              <a:rPr lang="en" sz="1800">
                <a:latin typeface="Calibri"/>
                <a:ea typeface="Calibri"/>
                <a:cs typeface="Calibri"/>
                <a:sym typeface="Calibri"/>
              </a:rPr>
              <a:t>)</a:t>
            </a:r>
            <a:endParaRPr sz="1800">
              <a:latin typeface="Calibri"/>
              <a:ea typeface="Calibri"/>
              <a:cs typeface="Calibri"/>
              <a:sym typeface="Calibri"/>
            </a:endParaRPr>
          </a:p>
        </p:txBody>
      </p:sp>
      <p:sp>
        <p:nvSpPr>
          <p:cNvPr id="501" name="Google Shape;501;p67"/>
          <p:cNvSpPr txBox="1"/>
          <p:nvPr/>
        </p:nvSpPr>
        <p:spPr>
          <a:xfrm>
            <a:off x="841375" y="3904297"/>
            <a:ext cx="2104500" cy="844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 sz="1800">
                <a:latin typeface="Calibri"/>
                <a:ea typeface="Calibri"/>
                <a:cs typeface="Calibri"/>
                <a:sym typeface="Calibri"/>
              </a:rPr>
              <a:t>Identify which is field?</a:t>
            </a:r>
            <a:endParaRPr sz="1800">
              <a:latin typeface="Calibri"/>
              <a:ea typeface="Calibri"/>
              <a:cs typeface="Calibri"/>
              <a:sym typeface="Calibri"/>
            </a:endParaRPr>
          </a:p>
          <a:p>
            <a:pPr indent="-107949" lvl="0" marL="93345" marR="0" rtl="0" algn="l">
              <a:lnSpc>
                <a:spcPct val="100000"/>
              </a:lnSpc>
              <a:spcBef>
                <a:spcPts val="0"/>
              </a:spcBef>
              <a:spcAft>
                <a:spcPts val="0"/>
              </a:spcAft>
              <a:buSzPts val="1700"/>
              <a:buFont typeface="Arial"/>
              <a:buChar char="•"/>
            </a:pPr>
            <a:r>
              <a:rPr lang="en" sz="1800">
                <a:latin typeface="Calibri"/>
                <a:ea typeface="Calibri"/>
                <a:cs typeface="Calibri"/>
                <a:sym typeface="Calibri"/>
              </a:rPr>
              <a:t>GF(5) ??</a:t>
            </a:r>
            <a:endParaRPr sz="1800">
              <a:latin typeface="Calibri"/>
              <a:ea typeface="Calibri"/>
              <a:cs typeface="Calibri"/>
              <a:sym typeface="Calibri"/>
            </a:endParaRPr>
          </a:p>
          <a:p>
            <a:pPr indent="-107949" lvl="0" marL="93345" marR="0" rtl="0" algn="l">
              <a:lnSpc>
                <a:spcPct val="100000"/>
              </a:lnSpc>
              <a:spcBef>
                <a:spcPts val="5"/>
              </a:spcBef>
              <a:spcAft>
                <a:spcPts val="0"/>
              </a:spcAft>
              <a:buSzPts val="1700"/>
              <a:buFont typeface="Arial"/>
              <a:buChar char="•"/>
            </a:pPr>
            <a:r>
              <a:rPr lang="en" sz="1800">
                <a:latin typeface="Calibri"/>
                <a:ea typeface="Calibri"/>
                <a:cs typeface="Calibri"/>
                <a:sym typeface="Calibri"/>
              </a:rPr>
              <a:t>GF (12) ??</a:t>
            </a:r>
            <a:endParaRPr sz="1800">
              <a:latin typeface="Calibri"/>
              <a:ea typeface="Calibri"/>
              <a:cs typeface="Calibri"/>
              <a:sym typeface="Calibri"/>
            </a:endParaRPr>
          </a:p>
        </p:txBody>
      </p:sp>
      <p:sp>
        <p:nvSpPr>
          <p:cNvPr id="502" name="Google Shape;502;p67"/>
          <p:cNvSpPr txBox="1"/>
          <p:nvPr/>
        </p:nvSpPr>
        <p:spPr>
          <a:xfrm>
            <a:off x="4731003" y="3904297"/>
            <a:ext cx="908100" cy="289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 sz="1800">
                <a:latin typeface="Calibri"/>
                <a:ea typeface="Calibri"/>
                <a:cs typeface="Calibri"/>
                <a:sym typeface="Calibri"/>
              </a:rPr>
              <a:t>Solution :</a:t>
            </a:r>
            <a:endParaRPr sz="1800">
              <a:latin typeface="Calibri"/>
              <a:ea typeface="Calibri"/>
              <a:cs typeface="Calibri"/>
              <a:sym typeface="Calibri"/>
            </a:endParaRPr>
          </a:p>
        </p:txBody>
      </p:sp>
      <p:sp>
        <p:nvSpPr>
          <p:cNvPr id="503" name="Google Shape;503;p67"/>
          <p:cNvSpPr txBox="1"/>
          <p:nvPr/>
        </p:nvSpPr>
        <p:spPr>
          <a:xfrm>
            <a:off x="4731003" y="4110275"/>
            <a:ext cx="3569400" cy="567000"/>
          </a:xfrm>
          <a:prstGeom prst="rect">
            <a:avLst/>
          </a:prstGeom>
          <a:noFill/>
          <a:ln>
            <a:noFill/>
          </a:ln>
        </p:spPr>
        <p:txBody>
          <a:bodyPr anchorCtr="0" anchor="t" bIns="0" lIns="0" spcFirstLastPara="1" rIns="0" wrap="square" tIns="12700">
            <a:spAutoFit/>
          </a:bodyPr>
          <a:lstStyle/>
          <a:p>
            <a:pPr indent="-342900" lvl="0" marL="355600" marR="0" rtl="0" algn="l">
              <a:lnSpc>
                <a:spcPct val="100000"/>
              </a:lnSpc>
              <a:spcBef>
                <a:spcPts val="0"/>
              </a:spcBef>
              <a:spcAft>
                <a:spcPts val="0"/>
              </a:spcAft>
              <a:buSzPts val="1800"/>
              <a:buFont typeface="Calibri"/>
              <a:buAutoNum type="arabicPeriod"/>
            </a:pPr>
            <a:r>
              <a:rPr lang="en" sz="1800">
                <a:latin typeface="Calibri"/>
                <a:ea typeface="Calibri"/>
                <a:cs typeface="Calibri"/>
                <a:sym typeface="Calibri"/>
              </a:rPr>
              <a:t>Yes</a:t>
            </a:r>
            <a:endParaRPr sz="1800">
              <a:latin typeface="Calibri"/>
              <a:ea typeface="Calibri"/>
              <a:cs typeface="Calibri"/>
              <a:sym typeface="Calibri"/>
            </a:endParaRPr>
          </a:p>
          <a:p>
            <a:pPr indent="-342900" lvl="0" marL="355600" marR="0" rtl="0" algn="l">
              <a:lnSpc>
                <a:spcPct val="100000"/>
              </a:lnSpc>
              <a:spcBef>
                <a:spcPts val="0"/>
              </a:spcBef>
              <a:spcAft>
                <a:spcPts val="0"/>
              </a:spcAft>
              <a:buSzPts val="1800"/>
              <a:buFont typeface="Calibri"/>
              <a:buAutoNum type="arabicPeriod"/>
            </a:pPr>
            <a:r>
              <a:rPr lang="en" sz="1800">
                <a:latin typeface="Calibri"/>
                <a:ea typeface="Calibri"/>
                <a:cs typeface="Calibri"/>
                <a:sym typeface="Calibri"/>
              </a:rPr>
              <a:t>No, bcoz 12 is not a prime number</a:t>
            </a:r>
            <a:endParaRPr sz="1800">
              <a:latin typeface="Calibri"/>
              <a:ea typeface="Calibri"/>
              <a:cs typeface="Calibri"/>
              <a:sym typeface="Calibri"/>
            </a:endParaRPr>
          </a:p>
        </p:txBody>
      </p:sp>
      <p:sp>
        <p:nvSpPr>
          <p:cNvPr id="504" name="Google Shape;504;p67"/>
          <p:cNvSpPr txBox="1"/>
          <p:nvPr/>
        </p:nvSpPr>
        <p:spPr>
          <a:xfrm>
            <a:off x="968692" y="4647724"/>
            <a:ext cx="6769800" cy="28980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b="1" i="1" lang="en" sz="1800">
                <a:solidFill>
                  <a:srgbClr val="FF0000"/>
                </a:solidFill>
                <a:latin typeface="Calibri"/>
                <a:ea typeface="Calibri"/>
                <a:cs typeface="Calibri"/>
                <a:sym typeface="Calibri"/>
              </a:rPr>
              <a:t>A Galois field, GF(p</a:t>
            </a:r>
            <a:r>
              <a:rPr b="1" baseline="30000" i="1" lang="en" sz="1800">
                <a:solidFill>
                  <a:srgbClr val="FF0000"/>
                </a:solidFill>
                <a:latin typeface="Calibri"/>
                <a:ea typeface="Calibri"/>
                <a:cs typeface="Calibri"/>
                <a:sym typeface="Calibri"/>
              </a:rPr>
              <a:t>n</a:t>
            </a:r>
            <a:r>
              <a:rPr b="1" i="1" lang="en" sz="1800">
                <a:solidFill>
                  <a:srgbClr val="FF0000"/>
                </a:solidFill>
                <a:latin typeface="Calibri"/>
                <a:ea typeface="Calibri"/>
                <a:cs typeface="Calibri"/>
                <a:sym typeface="Calibri"/>
              </a:rPr>
              <a:t>), is a finite field with p</a:t>
            </a:r>
            <a:r>
              <a:rPr b="1" baseline="30000" i="1" lang="en" sz="1800">
                <a:solidFill>
                  <a:srgbClr val="FF0000"/>
                </a:solidFill>
                <a:latin typeface="Calibri"/>
                <a:ea typeface="Calibri"/>
                <a:cs typeface="Calibri"/>
                <a:sym typeface="Calibri"/>
              </a:rPr>
              <a:t>n </a:t>
            </a:r>
            <a:r>
              <a:rPr b="1" i="1" lang="en" sz="1800">
                <a:solidFill>
                  <a:srgbClr val="FF0000"/>
                </a:solidFill>
                <a:latin typeface="Calibri"/>
                <a:ea typeface="Calibri"/>
                <a:cs typeface="Calibri"/>
                <a:sym typeface="Calibri"/>
              </a:rPr>
              <a:t>elements (Finite elements)</a:t>
            </a:r>
            <a:endParaRPr sz="1800">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08" name="Shape 508"/>
        <p:cNvGrpSpPr/>
        <p:nvPr/>
      </p:nvGrpSpPr>
      <p:grpSpPr>
        <a:xfrm>
          <a:off x="0" y="0"/>
          <a:ext cx="0" cy="0"/>
          <a:chOff x="0" y="0"/>
          <a:chExt cx="0" cy="0"/>
        </a:xfrm>
      </p:grpSpPr>
      <p:sp>
        <p:nvSpPr>
          <p:cNvPr id="509" name="Google Shape;509;p68"/>
          <p:cNvSpPr txBox="1"/>
          <p:nvPr>
            <p:ph type="title"/>
          </p:nvPr>
        </p:nvSpPr>
        <p:spPr>
          <a:xfrm>
            <a:off x="1566544" y="351282"/>
            <a:ext cx="6019800" cy="687000"/>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
              <a:t>Why prime numbers only?</a:t>
            </a:r>
            <a:endParaRPr/>
          </a:p>
        </p:txBody>
      </p:sp>
      <p:sp>
        <p:nvSpPr>
          <p:cNvPr id="510" name="Google Shape;510;p68"/>
          <p:cNvSpPr txBox="1"/>
          <p:nvPr/>
        </p:nvSpPr>
        <p:spPr>
          <a:xfrm>
            <a:off x="536257" y="1208912"/>
            <a:ext cx="7943700" cy="3734400"/>
          </a:xfrm>
          <a:prstGeom prst="rect">
            <a:avLst/>
          </a:prstGeom>
          <a:noFill/>
          <a:ln>
            <a:noFill/>
          </a:ln>
        </p:spPr>
        <p:txBody>
          <a:bodyPr anchorCtr="0" anchor="t" bIns="0" lIns="0" spcFirstLastPara="1" rIns="0" wrap="square" tIns="8875">
            <a:spAutoFit/>
          </a:bodyPr>
          <a:lstStyle/>
          <a:p>
            <a:pPr indent="-330835" lvl="0" marL="355600" marR="457200" rtl="0" algn="l">
              <a:lnSpc>
                <a:spcPct val="101699"/>
              </a:lnSpc>
              <a:spcBef>
                <a:spcPts val="0"/>
              </a:spcBef>
              <a:spcAft>
                <a:spcPts val="0"/>
              </a:spcAft>
              <a:buSzPts val="2950"/>
              <a:buFont typeface="Arial"/>
              <a:buChar char="•"/>
            </a:pPr>
            <a:r>
              <a:rPr lang="en" sz="2950">
                <a:latin typeface="Calibri"/>
                <a:ea typeface="Calibri"/>
                <a:cs typeface="Calibri"/>
                <a:sym typeface="Calibri"/>
              </a:rPr>
              <a:t>if a number </a:t>
            </a:r>
            <a:r>
              <a:rPr lang="en" sz="2950">
                <a:solidFill>
                  <a:srgbClr val="FF0000"/>
                </a:solidFill>
                <a:latin typeface="Calibri"/>
                <a:ea typeface="Calibri"/>
                <a:cs typeface="Calibri"/>
                <a:sym typeface="Calibri"/>
              </a:rPr>
              <a:t>p </a:t>
            </a:r>
            <a:r>
              <a:rPr lang="en" sz="2950">
                <a:latin typeface="Calibri"/>
                <a:ea typeface="Calibri"/>
                <a:cs typeface="Calibri"/>
                <a:sym typeface="Calibri"/>
              </a:rPr>
              <a:t>is </a:t>
            </a:r>
            <a:r>
              <a:rPr i="1" lang="en" sz="2950">
                <a:latin typeface="Calibri"/>
                <a:ea typeface="Calibri"/>
                <a:cs typeface="Calibri"/>
                <a:sym typeface="Calibri"/>
              </a:rPr>
              <a:t>not </a:t>
            </a:r>
            <a:r>
              <a:rPr lang="en" sz="2950">
                <a:latin typeface="Calibri"/>
                <a:ea typeface="Calibri"/>
                <a:cs typeface="Calibri"/>
                <a:sym typeface="Calibri"/>
              </a:rPr>
              <a:t>prime, then some  numbers won't have multiplicative inverses  </a:t>
            </a:r>
            <a:r>
              <a:rPr lang="en" sz="2950">
                <a:solidFill>
                  <a:srgbClr val="FF0000"/>
                </a:solidFill>
                <a:latin typeface="Calibri"/>
                <a:ea typeface="Calibri"/>
                <a:cs typeface="Calibri"/>
                <a:sym typeface="Calibri"/>
              </a:rPr>
              <a:t>modulo p</a:t>
            </a:r>
            <a:endParaRPr sz="2950">
              <a:latin typeface="Calibri"/>
              <a:ea typeface="Calibri"/>
              <a:cs typeface="Calibri"/>
              <a:sym typeface="Calibri"/>
            </a:endParaRPr>
          </a:p>
          <a:p>
            <a:pPr indent="-330835" lvl="0" marL="355600" marR="0" rtl="0" algn="l">
              <a:lnSpc>
                <a:spcPct val="100000"/>
              </a:lnSpc>
              <a:spcBef>
                <a:spcPts val="844"/>
              </a:spcBef>
              <a:spcAft>
                <a:spcPts val="0"/>
              </a:spcAft>
              <a:buSzPts val="2950"/>
              <a:buFont typeface="Arial"/>
              <a:buChar char="•"/>
            </a:pPr>
            <a:r>
              <a:rPr lang="en" sz="2950">
                <a:latin typeface="Calibri"/>
                <a:ea typeface="Calibri"/>
                <a:cs typeface="Calibri"/>
                <a:sym typeface="Calibri"/>
              </a:rPr>
              <a:t>Example:</a:t>
            </a:r>
            <a:endParaRPr sz="2950">
              <a:latin typeface="Calibri"/>
              <a:ea typeface="Calibri"/>
              <a:cs typeface="Calibri"/>
              <a:sym typeface="Calibri"/>
            </a:endParaRPr>
          </a:p>
          <a:p>
            <a:pPr indent="-276860" lvl="1" marL="759460" marR="0" rtl="0" algn="l">
              <a:lnSpc>
                <a:spcPct val="100000"/>
              </a:lnSpc>
              <a:spcBef>
                <a:spcPts val="715"/>
              </a:spcBef>
              <a:spcAft>
                <a:spcPts val="0"/>
              </a:spcAft>
              <a:buSzPts val="2600"/>
              <a:buFont typeface="Arial"/>
              <a:buChar char="–"/>
            </a:pPr>
            <a:r>
              <a:rPr b="0" i="0" lang="en" sz="2600" u="none" cap="none" strike="noStrike">
                <a:latin typeface="Calibri"/>
                <a:ea typeface="Calibri"/>
                <a:cs typeface="Calibri"/>
                <a:sym typeface="Calibri"/>
              </a:rPr>
              <a:t>There is no integer a such that 2×a=1(mod6).</a:t>
            </a:r>
            <a:endParaRPr b="0" i="0" sz="2600" u="none" cap="none" strike="noStrike">
              <a:latin typeface="Calibri"/>
              <a:ea typeface="Calibri"/>
              <a:cs typeface="Calibri"/>
              <a:sym typeface="Calibri"/>
            </a:endParaRPr>
          </a:p>
          <a:p>
            <a:pPr indent="-276860" lvl="1" marL="759460" marR="0" rtl="0" algn="l">
              <a:lnSpc>
                <a:spcPct val="100000"/>
              </a:lnSpc>
              <a:spcBef>
                <a:spcPts val="665"/>
              </a:spcBef>
              <a:spcAft>
                <a:spcPts val="0"/>
              </a:spcAft>
              <a:buSzPts val="2600"/>
              <a:buFont typeface="Arial"/>
              <a:buChar char="–"/>
            </a:pPr>
            <a:r>
              <a:rPr b="0" i="0" lang="en" sz="2600" u="none" cap="none" strike="noStrike">
                <a:latin typeface="Calibri"/>
                <a:ea typeface="Calibri"/>
                <a:cs typeface="Calibri"/>
                <a:sym typeface="Calibri"/>
              </a:rPr>
              <a:t>So the integers </a:t>
            </a:r>
            <a:r>
              <a:rPr b="0" i="0" lang="en" sz="2600" u="none" cap="none" strike="noStrike">
                <a:solidFill>
                  <a:srgbClr val="FF0000"/>
                </a:solidFill>
                <a:latin typeface="Calibri"/>
                <a:ea typeface="Calibri"/>
                <a:cs typeface="Calibri"/>
                <a:sym typeface="Calibri"/>
              </a:rPr>
              <a:t>modulo p or modulo 6</a:t>
            </a:r>
            <a:endParaRPr b="0" i="0" sz="2600" u="none" cap="none" strike="noStrike">
              <a:latin typeface="Calibri"/>
              <a:ea typeface="Calibri"/>
              <a:cs typeface="Calibri"/>
              <a:sym typeface="Calibri"/>
            </a:endParaRPr>
          </a:p>
          <a:p>
            <a:pPr indent="0" lvl="0" marL="759460" marR="5080" rtl="0" algn="l">
              <a:lnSpc>
                <a:spcPct val="100000"/>
              </a:lnSpc>
              <a:spcBef>
                <a:spcPts val="0"/>
              </a:spcBef>
              <a:spcAft>
                <a:spcPts val="0"/>
              </a:spcAft>
              <a:buNone/>
            </a:pPr>
            <a:r>
              <a:rPr lang="en" sz="2600">
                <a:solidFill>
                  <a:srgbClr val="FF0000"/>
                </a:solidFill>
                <a:latin typeface="Calibri"/>
                <a:ea typeface="Calibri"/>
                <a:cs typeface="Calibri"/>
                <a:sym typeface="Calibri"/>
              </a:rPr>
              <a:t>(GF(6)) </a:t>
            </a:r>
            <a:r>
              <a:rPr lang="en" sz="2600">
                <a:latin typeface="Calibri"/>
                <a:ea typeface="Calibri"/>
                <a:cs typeface="Calibri"/>
                <a:sym typeface="Calibri"/>
              </a:rPr>
              <a:t>don't actually form a field (but only a </a:t>
            </a:r>
            <a:r>
              <a:rPr lang="en" sz="2600" u="sng">
                <a:latin typeface="Calibri"/>
                <a:ea typeface="Calibri"/>
                <a:cs typeface="Calibri"/>
                <a:sym typeface="Calibri"/>
              </a:rPr>
              <a:t>ring</a:t>
            </a:r>
            <a:r>
              <a:rPr lang="en" sz="2600">
                <a:latin typeface="Calibri"/>
                <a:ea typeface="Calibri"/>
                <a:cs typeface="Calibri"/>
                <a:sym typeface="Calibri"/>
              </a:rPr>
              <a:t>)  unless m is prime.</a:t>
            </a:r>
            <a:endParaRPr sz="2600">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14" name="Shape 514"/>
        <p:cNvGrpSpPr/>
        <p:nvPr/>
      </p:nvGrpSpPr>
      <p:grpSpPr>
        <a:xfrm>
          <a:off x="0" y="0"/>
          <a:ext cx="0" cy="0"/>
          <a:chOff x="0" y="0"/>
          <a:chExt cx="0" cy="0"/>
        </a:xfrm>
      </p:grpSpPr>
      <p:sp>
        <p:nvSpPr>
          <p:cNvPr id="515" name="Google Shape;515;p69"/>
          <p:cNvSpPr txBox="1"/>
          <p:nvPr>
            <p:ph type="title"/>
          </p:nvPr>
        </p:nvSpPr>
        <p:spPr>
          <a:xfrm>
            <a:off x="2031619" y="351282"/>
            <a:ext cx="5079900" cy="687000"/>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
              <a:t>Prime Field Arithmetic</a:t>
            </a:r>
            <a:endParaRPr/>
          </a:p>
        </p:txBody>
      </p:sp>
      <p:sp>
        <p:nvSpPr>
          <p:cNvPr id="516" name="Google Shape;516;p69"/>
          <p:cNvSpPr txBox="1"/>
          <p:nvPr/>
        </p:nvSpPr>
        <p:spPr>
          <a:xfrm>
            <a:off x="485457" y="1146286"/>
            <a:ext cx="7781400" cy="3542100"/>
          </a:xfrm>
          <a:prstGeom prst="rect">
            <a:avLst/>
          </a:prstGeom>
          <a:noFill/>
          <a:ln>
            <a:noFill/>
          </a:ln>
        </p:spPr>
        <p:txBody>
          <a:bodyPr anchorCtr="0" anchor="t" bIns="0" lIns="0" spcFirstLastPara="1" rIns="0" wrap="square" tIns="100950">
            <a:spAutoFit/>
          </a:bodyPr>
          <a:lstStyle/>
          <a:p>
            <a:pPr indent="-311785" lvl="0" marL="406400" marR="17780" rtl="0" algn="l">
              <a:lnSpc>
                <a:spcPct val="96000"/>
              </a:lnSpc>
              <a:spcBef>
                <a:spcPts val="0"/>
              </a:spcBef>
              <a:spcAft>
                <a:spcPts val="0"/>
              </a:spcAft>
              <a:buClr>
                <a:srgbClr val="001F5F"/>
              </a:buClr>
              <a:buSzPts val="2500"/>
              <a:buFont typeface="Arial"/>
              <a:buChar char="•"/>
            </a:pPr>
            <a:r>
              <a:rPr lang="en" sz="2500">
                <a:solidFill>
                  <a:srgbClr val="001F5F"/>
                </a:solidFill>
                <a:latin typeface="Calibri"/>
                <a:ea typeface="Calibri"/>
                <a:cs typeface="Calibri"/>
                <a:sym typeface="Calibri"/>
              </a:rPr>
              <a:t>The element of a prime field GF(p) are from the  set { 0, 1, 2,…….p-1} and </a:t>
            </a:r>
            <a:r>
              <a:rPr lang="en" sz="2500">
                <a:solidFill>
                  <a:srgbClr val="FF0000"/>
                </a:solidFill>
                <a:latin typeface="Calibri"/>
                <a:ea typeface="Calibri"/>
                <a:cs typeface="Calibri"/>
                <a:sym typeface="Calibri"/>
              </a:rPr>
              <a:t>a</a:t>
            </a:r>
            <a:r>
              <a:rPr i="1" lang="en" sz="2500">
                <a:solidFill>
                  <a:srgbClr val="FF0000"/>
                </a:solidFill>
                <a:latin typeface="Calibri"/>
                <a:ea typeface="Calibri"/>
                <a:cs typeface="Calibri"/>
                <a:sym typeface="Calibri"/>
              </a:rPr>
              <a:t>rithmetic in GF(p) is  done modulo p</a:t>
            </a:r>
            <a:endParaRPr sz="2500">
              <a:latin typeface="Calibri"/>
              <a:ea typeface="Calibri"/>
              <a:cs typeface="Calibri"/>
              <a:sym typeface="Calibri"/>
            </a:endParaRPr>
          </a:p>
          <a:p>
            <a:pPr indent="0" lvl="0" marL="63500" marR="2253615" rtl="0" algn="l">
              <a:lnSpc>
                <a:spcPct val="100000"/>
              </a:lnSpc>
              <a:spcBef>
                <a:spcPts val="35"/>
              </a:spcBef>
              <a:spcAft>
                <a:spcPts val="0"/>
              </a:spcAft>
              <a:buNone/>
            </a:pPr>
            <a:r>
              <a:rPr lang="en" sz="2500" u="sng">
                <a:latin typeface="Calibri"/>
                <a:ea typeface="Calibri"/>
                <a:cs typeface="Calibri"/>
                <a:sym typeface="Calibri"/>
              </a:rPr>
              <a:t>Add, subtract, multiply and division </a:t>
            </a:r>
            <a:r>
              <a:rPr lang="en" sz="2500">
                <a:latin typeface="Calibri"/>
                <a:ea typeface="Calibri"/>
                <a:cs typeface="Calibri"/>
                <a:sym typeface="Calibri"/>
              </a:rPr>
              <a:t> Let a, b ε GF(p) = { 0 ,1,2….p-1}</a:t>
            </a:r>
            <a:endParaRPr sz="2500">
              <a:latin typeface="Calibri"/>
              <a:ea typeface="Calibri"/>
              <a:cs typeface="Calibri"/>
              <a:sym typeface="Calibri"/>
            </a:endParaRPr>
          </a:p>
          <a:p>
            <a:pPr indent="0" lvl="0" marL="63500" marR="5327015" rtl="0" algn="l">
              <a:lnSpc>
                <a:spcPct val="100000"/>
              </a:lnSpc>
              <a:spcBef>
                <a:spcPts val="10"/>
              </a:spcBef>
              <a:spcAft>
                <a:spcPts val="0"/>
              </a:spcAft>
              <a:buNone/>
            </a:pPr>
            <a:r>
              <a:rPr lang="en" sz="2500">
                <a:latin typeface="Calibri"/>
                <a:ea typeface="Calibri"/>
                <a:cs typeface="Calibri"/>
                <a:sym typeface="Calibri"/>
              </a:rPr>
              <a:t>a+ b Ξ c mod p  a – b Ξ d mod p</a:t>
            </a:r>
            <a:endParaRPr sz="2500">
              <a:latin typeface="Calibri"/>
              <a:ea typeface="Calibri"/>
              <a:cs typeface="Calibri"/>
              <a:sym typeface="Calibri"/>
            </a:endParaRPr>
          </a:p>
          <a:p>
            <a:pPr indent="0" lvl="0" marL="63500" marR="0" rtl="0" algn="l">
              <a:lnSpc>
                <a:spcPct val="100000"/>
              </a:lnSpc>
              <a:spcBef>
                <a:spcPts val="10"/>
              </a:spcBef>
              <a:spcAft>
                <a:spcPts val="0"/>
              </a:spcAft>
              <a:buNone/>
            </a:pPr>
            <a:r>
              <a:rPr lang="en" sz="2500">
                <a:latin typeface="Calibri"/>
                <a:ea typeface="Calibri"/>
                <a:cs typeface="Calibri"/>
                <a:sym typeface="Calibri"/>
              </a:rPr>
              <a:t>a.	b Ξ c mod p</a:t>
            </a:r>
            <a:endParaRPr sz="2500">
              <a:latin typeface="Calibri"/>
              <a:ea typeface="Calibri"/>
              <a:cs typeface="Calibri"/>
              <a:sym typeface="Calibri"/>
            </a:endParaRPr>
          </a:p>
          <a:p>
            <a:pPr indent="0" lvl="0" marL="63500" marR="0" rtl="0" algn="l">
              <a:lnSpc>
                <a:spcPct val="100000"/>
              </a:lnSpc>
              <a:spcBef>
                <a:spcPts val="0"/>
              </a:spcBef>
              <a:spcAft>
                <a:spcPts val="0"/>
              </a:spcAft>
              <a:buNone/>
            </a:pPr>
            <a:r>
              <a:rPr lang="en" sz="2500">
                <a:latin typeface="Calibri"/>
                <a:ea typeface="Calibri"/>
                <a:cs typeface="Calibri"/>
                <a:sym typeface="Calibri"/>
              </a:rPr>
              <a:t>a. a</a:t>
            </a:r>
            <a:r>
              <a:rPr baseline="30000" lang="en" sz="2425">
                <a:latin typeface="Calibri"/>
                <a:ea typeface="Calibri"/>
                <a:cs typeface="Calibri"/>
                <a:sym typeface="Calibri"/>
              </a:rPr>
              <a:t>-1 </a:t>
            </a:r>
            <a:r>
              <a:rPr lang="en" sz="2500">
                <a:latin typeface="Calibri"/>
                <a:ea typeface="Calibri"/>
                <a:cs typeface="Calibri"/>
                <a:sym typeface="Calibri"/>
              </a:rPr>
              <a:t>Ξ 1 mod p</a:t>
            </a:r>
            <a:endParaRPr sz="2500">
              <a:latin typeface="Calibri"/>
              <a:ea typeface="Calibri"/>
              <a:cs typeface="Calibri"/>
              <a:sym typeface="Calibri"/>
            </a:endParaRPr>
          </a:p>
          <a:p>
            <a:pPr indent="0" lvl="0" marL="63500" marR="0" rtl="0" algn="l">
              <a:lnSpc>
                <a:spcPct val="100000"/>
              </a:lnSpc>
              <a:spcBef>
                <a:spcPts val="5"/>
              </a:spcBef>
              <a:spcAft>
                <a:spcPts val="0"/>
              </a:spcAft>
              <a:buNone/>
            </a:pPr>
            <a:r>
              <a:rPr lang="en" sz="2500">
                <a:latin typeface="Calibri"/>
                <a:ea typeface="Calibri"/>
                <a:cs typeface="Calibri"/>
                <a:sym typeface="Calibri"/>
              </a:rPr>
              <a:t>All the conditions of field are satisfied.</a:t>
            </a:r>
            <a:endParaRPr sz="2500">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20" name="Shape 520"/>
        <p:cNvGrpSpPr/>
        <p:nvPr/>
      </p:nvGrpSpPr>
      <p:grpSpPr>
        <a:xfrm>
          <a:off x="0" y="0"/>
          <a:ext cx="0" cy="0"/>
          <a:chOff x="0" y="0"/>
          <a:chExt cx="0" cy="0"/>
        </a:xfrm>
      </p:grpSpPr>
      <p:sp>
        <p:nvSpPr>
          <p:cNvPr id="521" name="Google Shape;521;p70"/>
          <p:cNvSpPr txBox="1"/>
          <p:nvPr>
            <p:ph type="title"/>
          </p:nvPr>
        </p:nvSpPr>
        <p:spPr>
          <a:xfrm>
            <a:off x="3290315" y="351282"/>
            <a:ext cx="2573100" cy="687000"/>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
              <a:t>Prime Field</a:t>
            </a:r>
            <a:endParaRPr/>
          </a:p>
        </p:txBody>
      </p:sp>
      <p:sp>
        <p:nvSpPr>
          <p:cNvPr id="522" name="Google Shape;522;p70"/>
          <p:cNvSpPr txBox="1"/>
          <p:nvPr/>
        </p:nvSpPr>
        <p:spPr>
          <a:xfrm>
            <a:off x="536257" y="1094946"/>
            <a:ext cx="4981500" cy="501600"/>
          </a:xfrm>
          <a:prstGeom prst="rect">
            <a:avLst/>
          </a:prstGeom>
          <a:noFill/>
          <a:ln>
            <a:noFill/>
          </a:ln>
        </p:spPr>
        <p:txBody>
          <a:bodyPr anchorCtr="0" anchor="t" bIns="0" lIns="0" spcFirstLastPara="1" rIns="0" wrap="square" tIns="16500">
            <a:spAutoFit/>
          </a:bodyPr>
          <a:lstStyle/>
          <a:p>
            <a:pPr indent="-343535" lvl="0" marL="355600" marR="0" rtl="0" algn="l">
              <a:lnSpc>
                <a:spcPct val="100000"/>
              </a:lnSpc>
              <a:spcBef>
                <a:spcPts val="0"/>
              </a:spcBef>
              <a:spcAft>
                <a:spcPts val="0"/>
              </a:spcAft>
              <a:buSzPts val="3150"/>
              <a:buFont typeface="Arial"/>
              <a:buChar char="•"/>
            </a:pPr>
            <a:r>
              <a:rPr i="1" lang="en" sz="3150">
                <a:latin typeface="Calibri"/>
                <a:ea typeface="Calibri"/>
                <a:cs typeface="Calibri"/>
                <a:sym typeface="Calibri"/>
              </a:rPr>
              <a:t>Let’s take GF(5) = {0,1,2,3,4}</a:t>
            </a:r>
            <a:endParaRPr sz="3150">
              <a:latin typeface="Calibri"/>
              <a:ea typeface="Calibri"/>
              <a:cs typeface="Calibri"/>
              <a:sym typeface="Calibri"/>
            </a:endParaRPr>
          </a:p>
        </p:txBody>
      </p:sp>
      <p:pic>
        <p:nvPicPr>
          <p:cNvPr id="523" name="Google Shape;523;p70"/>
          <p:cNvPicPr preferRelativeResize="0"/>
          <p:nvPr/>
        </p:nvPicPr>
        <p:blipFill rotWithShape="1">
          <a:blip r:embed="rId3">
            <a:alphaModFix/>
          </a:blip>
          <a:srcRect b="0" l="0" r="0" t="0"/>
          <a:stretch/>
        </p:blipFill>
        <p:spPr>
          <a:xfrm>
            <a:off x="1240486" y="1557685"/>
            <a:ext cx="6717376" cy="351995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27" name="Shape 527"/>
        <p:cNvGrpSpPr/>
        <p:nvPr/>
      </p:nvGrpSpPr>
      <p:grpSpPr>
        <a:xfrm>
          <a:off x="0" y="0"/>
          <a:ext cx="0" cy="0"/>
          <a:chOff x="0" y="0"/>
          <a:chExt cx="0" cy="0"/>
        </a:xfrm>
      </p:grpSpPr>
      <p:sp>
        <p:nvSpPr>
          <p:cNvPr id="528" name="Google Shape;528;p71"/>
          <p:cNvSpPr txBox="1"/>
          <p:nvPr>
            <p:ph type="title"/>
          </p:nvPr>
        </p:nvSpPr>
        <p:spPr>
          <a:xfrm>
            <a:off x="3290315" y="351282"/>
            <a:ext cx="2573100" cy="687000"/>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
              <a:t>Prime Field</a:t>
            </a:r>
            <a:endParaRPr/>
          </a:p>
        </p:txBody>
      </p:sp>
      <p:sp>
        <p:nvSpPr>
          <p:cNvPr id="529" name="Google Shape;529;p71"/>
          <p:cNvSpPr txBox="1"/>
          <p:nvPr/>
        </p:nvSpPr>
        <p:spPr>
          <a:xfrm>
            <a:off x="536257" y="1208912"/>
            <a:ext cx="7938000" cy="1588200"/>
          </a:xfrm>
          <a:prstGeom prst="rect">
            <a:avLst/>
          </a:prstGeom>
          <a:noFill/>
          <a:ln>
            <a:noFill/>
          </a:ln>
        </p:spPr>
        <p:txBody>
          <a:bodyPr anchorCtr="0" anchor="t" bIns="0" lIns="0" spcFirstLastPara="1" rIns="0" wrap="square" tIns="8875">
            <a:spAutoFit/>
          </a:bodyPr>
          <a:lstStyle/>
          <a:p>
            <a:pPr indent="-343535" lvl="0" marL="355600" marR="5080" rtl="0" algn="l">
              <a:lnSpc>
                <a:spcPct val="101699"/>
              </a:lnSpc>
              <a:spcBef>
                <a:spcPts val="0"/>
              </a:spcBef>
              <a:spcAft>
                <a:spcPts val="0"/>
              </a:spcAft>
              <a:buSzPts val="3150"/>
              <a:buFont typeface="Arial"/>
              <a:buChar char="•"/>
            </a:pPr>
            <a:r>
              <a:rPr lang="en" sz="3150">
                <a:latin typeface="Calibri"/>
                <a:ea typeface="Calibri"/>
                <a:cs typeface="Calibri"/>
                <a:sym typeface="Calibri"/>
              </a:rPr>
              <a:t>A very important </a:t>
            </a:r>
            <a:r>
              <a:rPr b="1" i="1" lang="en" sz="3150">
                <a:latin typeface="Calibri"/>
                <a:ea typeface="Calibri"/>
                <a:cs typeface="Calibri"/>
                <a:sym typeface="Calibri"/>
              </a:rPr>
              <a:t>prime field is GF(2), </a:t>
            </a:r>
            <a:r>
              <a:rPr i="1" lang="en" sz="3150">
                <a:latin typeface="Calibri"/>
                <a:ea typeface="Calibri"/>
                <a:cs typeface="Calibri"/>
                <a:sym typeface="Calibri"/>
              </a:rPr>
              <a:t>which is  the smallest finite field that </a:t>
            </a:r>
            <a:r>
              <a:rPr lang="en" sz="3150">
                <a:latin typeface="Calibri"/>
                <a:ea typeface="Calibri"/>
                <a:cs typeface="Calibri"/>
                <a:sym typeface="Calibri"/>
              </a:rPr>
              <a:t>exists</a:t>
            </a:r>
            <a:endParaRPr sz="3150">
              <a:latin typeface="Calibri"/>
              <a:ea typeface="Calibri"/>
              <a:cs typeface="Calibri"/>
              <a:sym typeface="Calibri"/>
            </a:endParaRPr>
          </a:p>
          <a:p>
            <a:pPr indent="-343535" lvl="0" marL="355600" marR="0" rtl="0" algn="l">
              <a:lnSpc>
                <a:spcPct val="100000"/>
              </a:lnSpc>
              <a:spcBef>
                <a:spcPts val="844"/>
              </a:spcBef>
              <a:spcAft>
                <a:spcPts val="0"/>
              </a:spcAft>
              <a:buSzPts val="3150"/>
              <a:buFont typeface="Arial"/>
              <a:buChar char="•"/>
            </a:pPr>
            <a:r>
              <a:rPr i="1" lang="en" sz="3150">
                <a:latin typeface="Calibri"/>
                <a:ea typeface="Calibri"/>
                <a:cs typeface="Calibri"/>
                <a:sym typeface="Calibri"/>
              </a:rPr>
              <a:t>GF(2)={0,1}</a:t>
            </a:r>
            <a:endParaRPr sz="3150">
              <a:latin typeface="Calibri"/>
              <a:ea typeface="Calibri"/>
              <a:cs typeface="Calibri"/>
              <a:sym typeface="Calibri"/>
            </a:endParaRPr>
          </a:p>
        </p:txBody>
      </p:sp>
      <p:sp>
        <p:nvSpPr>
          <p:cNvPr id="530" name="Google Shape;530;p71"/>
          <p:cNvSpPr txBox="1"/>
          <p:nvPr/>
        </p:nvSpPr>
        <p:spPr>
          <a:xfrm>
            <a:off x="2595626" y="3904297"/>
            <a:ext cx="908700" cy="289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 sz="1800">
                <a:latin typeface="Calibri"/>
                <a:ea typeface="Calibri"/>
                <a:cs typeface="Calibri"/>
                <a:sym typeface="Calibri"/>
              </a:rPr>
              <a:t>XOR Gate</a:t>
            </a:r>
            <a:endParaRPr sz="1800">
              <a:latin typeface="Calibri"/>
              <a:ea typeface="Calibri"/>
              <a:cs typeface="Calibri"/>
              <a:sym typeface="Calibri"/>
            </a:endParaRPr>
          </a:p>
        </p:txBody>
      </p:sp>
      <p:sp>
        <p:nvSpPr>
          <p:cNvPr id="531" name="Google Shape;531;p71"/>
          <p:cNvSpPr txBox="1"/>
          <p:nvPr/>
        </p:nvSpPr>
        <p:spPr>
          <a:xfrm>
            <a:off x="4425950" y="3904297"/>
            <a:ext cx="939900" cy="289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 sz="1800">
                <a:latin typeface="Calibri"/>
                <a:ea typeface="Calibri"/>
                <a:cs typeface="Calibri"/>
                <a:sym typeface="Calibri"/>
              </a:rPr>
              <a:t>AND Gate</a:t>
            </a:r>
            <a:endParaRPr sz="1800">
              <a:latin typeface="Calibri"/>
              <a:ea typeface="Calibri"/>
              <a:cs typeface="Calibri"/>
              <a:sym typeface="Calibri"/>
            </a:endParaRPr>
          </a:p>
        </p:txBody>
      </p:sp>
      <p:pic>
        <p:nvPicPr>
          <p:cNvPr id="532" name="Google Shape;532;p71"/>
          <p:cNvPicPr preferRelativeResize="0"/>
          <p:nvPr/>
        </p:nvPicPr>
        <p:blipFill rotWithShape="1">
          <a:blip r:embed="rId3">
            <a:alphaModFix/>
          </a:blip>
          <a:srcRect b="0" l="0" r="0" t="0"/>
          <a:stretch/>
        </p:blipFill>
        <p:spPr>
          <a:xfrm>
            <a:off x="228600" y="2771578"/>
            <a:ext cx="6492239" cy="104998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en" sz="3600"/>
              <a:t>Closure Property</a:t>
            </a:r>
            <a:endParaRPr sz="3600"/>
          </a:p>
        </p:txBody>
      </p:sp>
      <p:sp>
        <p:nvSpPr>
          <p:cNvPr id="273" name="Google Shape;273;p3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a:bodyPr>
          <a:lstStyle/>
          <a:p>
            <a:pPr indent="0" lvl="0" marL="0" marR="0" rtl="0" algn="l">
              <a:lnSpc>
                <a:spcPct val="115000"/>
              </a:lnSpc>
              <a:spcBef>
                <a:spcPts val="0"/>
              </a:spcBef>
              <a:spcAft>
                <a:spcPts val="0"/>
              </a:spcAft>
              <a:buNone/>
            </a:pPr>
            <a:r>
              <a:rPr lang="en" sz="1800"/>
              <a:t>Let  S be a non-empty set. A binary operation  ⋆  on  S is said to be a closed binary operation on  S, if  a⋆b∈S,  ∀a,b∈S.</a:t>
            </a:r>
            <a:endParaRPr sz="1800"/>
          </a:p>
          <a:p>
            <a:pPr indent="0" lvl="0" marL="0" marR="0" rtl="0" algn="l">
              <a:lnSpc>
                <a:spcPct val="115000"/>
              </a:lnSpc>
              <a:spcBef>
                <a:spcPts val="1200"/>
              </a:spcBef>
              <a:spcAft>
                <a:spcPts val="0"/>
              </a:spcAft>
              <a:buNone/>
            </a:pPr>
            <a:r>
              <a:rPr lang="en" sz="1800"/>
              <a:t>E.g. The set N is closed under addition and multiplication but not with respect to subtraction and division</a:t>
            </a:r>
            <a:endParaRPr sz="1800"/>
          </a:p>
          <a:p>
            <a:pPr indent="0" lvl="0" marL="0" marR="0" rtl="0" algn="l">
              <a:lnSpc>
                <a:spcPct val="115000"/>
              </a:lnSpc>
              <a:spcBef>
                <a:spcPts val="1200"/>
              </a:spcBef>
              <a:spcAft>
                <a:spcPts val="0"/>
              </a:spcAft>
              <a:buNone/>
            </a:pPr>
            <a:r>
              <a:rPr lang="en" sz="1800"/>
              <a:t>The  binary operation * on a non-empty set S is a function from S × S to S.</a:t>
            </a:r>
            <a:endParaRPr sz="1800"/>
          </a:p>
          <a:p>
            <a:pPr indent="0" lvl="0" marL="0" marR="0" rtl="0" algn="l">
              <a:lnSpc>
                <a:spcPct val="115000"/>
              </a:lnSpc>
              <a:spcBef>
                <a:spcPts val="1200"/>
              </a:spcBef>
              <a:spcAft>
                <a:spcPts val="1200"/>
              </a:spcAft>
              <a:buNone/>
            </a:pPr>
            <a:r>
              <a:rPr lang="en" sz="1800"/>
              <a:t>In other words, a binary operation on S is any rule f:S×S→S that assigns exactly one element f(s1,s2)∈S to each pair of elements s1,s2∈S.</a:t>
            </a:r>
            <a:endParaRPr sz="18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36" name="Shape 536"/>
        <p:cNvGrpSpPr/>
        <p:nvPr/>
      </p:nvGrpSpPr>
      <p:grpSpPr>
        <a:xfrm>
          <a:off x="0" y="0"/>
          <a:ext cx="0" cy="0"/>
          <a:chOff x="0" y="0"/>
          <a:chExt cx="0" cy="0"/>
        </a:xfrm>
      </p:grpSpPr>
      <p:sp>
        <p:nvSpPr>
          <p:cNvPr id="537" name="Google Shape;537;p72"/>
          <p:cNvSpPr txBox="1"/>
          <p:nvPr>
            <p:ph type="title"/>
          </p:nvPr>
        </p:nvSpPr>
        <p:spPr>
          <a:xfrm>
            <a:off x="3290315" y="351282"/>
            <a:ext cx="2573100" cy="687000"/>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
              <a:t>Prime Field</a:t>
            </a:r>
            <a:endParaRPr/>
          </a:p>
        </p:txBody>
      </p:sp>
      <p:sp>
        <p:nvSpPr>
          <p:cNvPr id="538" name="Google Shape;538;p72"/>
          <p:cNvSpPr txBox="1"/>
          <p:nvPr/>
        </p:nvSpPr>
        <p:spPr>
          <a:xfrm>
            <a:off x="536257" y="1175099"/>
            <a:ext cx="7521000" cy="597600"/>
          </a:xfrm>
          <a:prstGeom prst="rect">
            <a:avLst/>
          </a:prstGeom>
          <a:noFill/>
          <a:ln>
            <a:noFill/>
          </a:ln>
        </p:spPr>
        <p:txBody>
          <a:bodyPr anchorCtr="0" anchor="t" bIns="0" lIns="0" spcFirstLastPara="1" rIns="0" wrap="square" tIns="16500">
            <a:spAutoFit/>
          </a:bodyPr>
          <a:lstStyle/>
          <a:p>
            <a:pPr indent="-343535" lvl="0" marL="355600" marR="0" rtl="0" algn="l">
              <a:lnSpc>
                <a:spcPct val="100000"/>
              </a:lnSpc>
              <a:spcBef>
                <a:spcPts val="0"/>
              </a:spcBef>
              <a:spcAft>
                <a:spcPts val="0"/>
              </a:spcAft>
              <a:buSzPts val="1950"/>
              <a:buFont typeface="Arial"/>
              <a:buChar char="•"/>
            </a:pPr>
            <a:r>
              <a:rPr lang="en" sz="1950">
                <a:latin typeface="Calibri"/>
                <a:ea typeface="Calibri"/>
                <a:cs typeface="Calibri"/>
                <a:sym typeface="Calibri"/>
              </a:rPr>
              <a:t>Example:</a:t>
            </a:r>
            <a:endParaRPr sz="1950">
              <a:latin typeface="Calibri"/>
              <a:ea typeface="Calibri"/>
              <a:cs typeface="Calibri"/>
              <a:sym typeface="Calibri"/>
            </a:endParaRPr>
          </a:p>
          <a:p>
            <a:pPr indent="-343535" lvl="0" marL="355600" marR="0" rtl="0" algn="l">
              <a:lnSpc>
                <a:spcPct val="100000"/>
              </a:lnSpc>
              <a:spcBef>
                <a:spcPts val="30"/>
              </a:spcBef>
              <a:spcAft>
                <a:spcPts val="0"/>
              </a:spcAft>
              <a:buSzPts val="1800"/>
              <a:buFont typeface="Arial"/>
              <a:buChar char="•"/>
            </a:pPr>
            <a:r>
              <a:rPr lang="en" sz="1800">
                <a:latin typeface="Calibri"/>
                <a:ea typeface="Calibri"/>
                <a:cs typeface="Calibri"/>
                <a:sym typeface="Calibri"/>
              </a:rPr>
              <a:t>When referring to finite fields as F* means 0 is not included as part of the set</a:t>
            </a:r>
            <a:endParaRPr sz="1800">
              <a:latin typeface="Calibri"/>
              <a:ea typeface="Calibri"/>
              <a:cs typeface="Calibri"/>
              <a:sym typeface="Calibri"/>
            </a:endParaRPr>
          </a:p>
        </p:txBody>
      </p:sp>
      <p:pic>
        <p:nvPicPr>
          <p:cNvPr id="539" name="Google Shape;539;p72"/>
          <p:cNvPicPr preferRelativeResize="0"/>
          <p:nvPr/>
        </p:nvPicPr>
        <p:blipFill rotWithShape="1">
          <a:blip r:embed="rId3">
            <a:alphaModFix/>
          </a:blip>
          <a:srcRect b="0" l="0" r="0" t="0"/>
          <a:stretch/>
        </p:blipFill>
        <p:spPr>
          <a:xfrm>
            <a:off x="1219350" y="2735923"/>
            <a:ext cx="4160407" cy="927533"/>
          </a:xfrm>
          <a:prstGeom prst="rect">
            <a:avLst/>
          </a:prstGeom>
          <a:noFill/>
          <a:ln>
            <a:noFill/>
          </a:ln>
        </p:spPr>
      </p:pic>
      <p:pic>
        <p:nvPicPr>
          <p:cNvPr id="540" name="Google Shape;540;p72"/>
          <p:cNvPicPr preferRelativeResize="0"/>
          <p:nvPr/>
        </p:nvPicPr>
        <p:blipFill rotWithShape="1">
          <a:blip r:embed="rId4">
            <a:alphaModFix/>
          </a:blip>
          <a:srcRect b="0" l="0" r="0" t="0"/>
          <a:stretch/>
        </p:blipFill>
        <p:spPr>
          <a:xfrm>
            <a:off x="1285851" y="4086225"/>
            <a:ext cx="3984801" cy="59293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44" name="Shape 544"/>
        <p:cNvGrpSpPr/>
        <p:nvPr/>
      </p:nvGrpSpPr>
      <p:grpSpPr>
        <a:xfrm>
          <a:off x="0" y="0"/>
          <a:ext cx="0" cy="0"/>
          <a:chOff x="0" y="0"/>
          <a:chExt cx="0" cy="0"/>
        </a:xfrm>
      </p:grpSpPr>
      <p:sp>
        <p:nvSpPr>
          <p:cNvPr id="545" name="Google Shape;545;p73"/>
          <p:cNvSpPr txBox="1"/>
          <p:nvPr>
            <p:ph type="title"/>
          </p:nvPr>
        </p:nvSpPr>
        <p:spPr>
          <a:xfrm>
            <a:off x="2855595" y="351282"/>
            <a:ext cx="3440400" cy="687000"/>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
              <a:t>Extension Field</a:t>
            </a:r>
            <a:endParaRPr/>
          </a:p>
        </p:txBody>
      </p:sp>
      <p:sp>
        <p:nvSpPr>
          <p:cNvPr id="546" name="Google Shape;546;p73"/>
          <p:cNvSpPr txBox="1"/>
          <p:nvPr/>
        </p:nvSpPr>
        <p:spPr>
          <a:xfrm>
            <a:off x="510857" y="1209008"/>
            <a:ext cx="8184000" cy="3706200"/>
          </a:xfrm>
          <a:prstGeom prst="rect">
            <a:avLst/>
          </a:prstGeom>
          <a:noFill/>
          <a:ln>
            <a:noFill/>
          </a:ln>
        </p:spPr>
        <p:txBody>
          <a:bodyPr anchorCtr="0" anchor="t" bIns="0" lIns="0" spcFirstLastPara="1" rIns="0" wrap="square" tIns="13325">
            <a:spAutoFit/>
          </a:bodyPr>
          <a:lstStyle/>
          <a:p>
            <a:pPr indent="-343535" lvl="0" marL="381000" marR="0" rtl="0" algn="l">
              <a:lnSpc>
                <a:spcPct val="100000"/>
              </a:lnSpc>
              <a:spcBef>
                <a:spcPts val="0"/>
              </a:spcBef>
              <a:spcAft>
                <a:spcPts val="0"/>
              </a:spcAft>
              <a:buSzPts val="3000"/>
              <a:buFont typeface="Arial"/>
              <a:buChar char="•"/>
            </a:pPr>
            <a:r>
              <a:rPr lang="en" sz="2500">
                <a:latin typeface="Calibri"/>
                <a:ea typeface="Calibri"/>
                <a:cs typeface="Calibri"/>
                <a:sym typeface="Calibri"/>
              </a:rPr>
              <a:t>Fields with </a:t>
            </a:r>
            <a:r>
              <a:rPr i="1" lang="en" sz="2500">
                <a:latin typeface="Calibri"/>
                <a:ea typeface="Calibri"/>
                <a:cs typeface="Calibri"/>
                <a:sym typeface="Calibri"/>
              </a:rPr>
              <a:t>m &gt; 1 are called </a:t>
            </a:r>
            <a:r>
              <a:rPr b="1" i="1" lang="en" sz="2500">
                <a:latin typeface="Calibri"/>
                <a:ea typeface="Calibri"/>
                <a:cs typeface="Calibri"/>
                <a:sym typeface="Calibri"/>
              </a:rPr>
              <a:t>extension fields (p</a:t>
            </a:r>
            <a:r>
              <a:rPr b="1" baseline="30000" i="1" lang="en" sz="2425">
                <a:latin typeface="Calibri"/>
                <a:ea typeface="Calibri"/>
                <a:cs typeface="Calibri"/>
                <a:sym typeface="Calibri"/>
              </a:rPr>
              <a:t>m</a:t>
            </a:r>
            <a:r>
              <a:rPr b="1" i="1" lang="en" sz="2500">
                <a:latin typeface="Calibri"/>
                <a:ea typeface="Calibri"/>
                <a:cs typeface="Calibri"/>
                <a:sym typeface="Calibri"/>
              </a:rPr>
              <a:t>)</a:t>
            </a:r>
            <a:endParaRPr sz="2500">
              <a:latin typeface="Calibri"/>
              <a:ea typeface="Calibri"/>
              <a:cs typeface="Calibri"/>
              <a:sym typeface="Calibri"/>
            </a:endParaRPr>
          </a:p>
          <a:p>
            <a:pPr indent="0" lvl="0" marL="381000" marR="0" rtl="0" algn="l">
              <a:lnSpc>
                <a:spcPct val="100000"/>
              </a:lnSpc>
              <a:spcBef>
                <a:spcPts val="0"/>
              </a:spcBef>
              <a:spcAft>
                <a:spcPts val="0"/>
              </a:spcAft>
              <a:buNone/>
            </a:pPr>
            <a:r>
              <a:rPr b="1" i="1" lang="en" sz="2500">
                <a:latin typeface="Calibri"/>
                <a:ea typeface="Calibri"/>
                <a:cs typeface="Calibri"/>
                <a:sym typeface="Calibri"/>
              </a:rPr>
              <a:t>i.e. elements from (0… p</a:t>
            </a:r>
            <a:r>
              <a:rPr b="1" baseline="30000" i="1" lang="en" sz="2425">
                <a:latin typeface="Calibri"/>
                <a:ea typeface="Calibri"/>
                <a:cs typeface="Calibri"/>
                <a:sym typeface="Calibri"/>
              </a:rPr>
              <a:t>m</a:t>
            </a:r>
            <a:r>
              <a:rPr b="1" i="1" lang="en" sz="2500">
                <a:latin typeface="Calibri"/>
                <a:ea typeface="Calibri"/>
                <a:cs typeface="Calibri"/>
                <a:sym typeface="Calibri"/>
              </a:rPr>
              <a:t>-1)</a:t>
            </a:r>
            <a:endParaRPr sz="2500">
              <a:latin typeface="Calibri"/>
              <a:ea typeface="Calibri"/>
              <a:cs typeface="Calibri"/>
              <a:sym typeface="Calibri"/>
            </a:endParaRPr>
          </a:p>
          <a:p>
            <a:pPr indent="-311785" lvl="0" marL="381000" marR="1525905" rtl="0" algn="l">
              <a:lnSpc>
                <a:spcPct val="100000"/>
              </a:lnSpc>
              <a:spcBef>
                <a:spcPts val="730"/>
              </a:spcBef>
              <a:spcAft>
                <a:spcPts val="0"/>
              </a:spcAft>
              <a:buClr>
                <a:srgbClr val="FF0000"/>
              </a:buClr>
              <a:buSzPts val="2500"/>
              <a:buFont typeface="Arial"/>
              <a:buChar char="•"/>
            </a:pPr>
            <a:r>
              <a:rPr lang="en" sz="2500">
                <a:solidFill>
                  <a:srgbClr val="FF0000"/>
                </a:solidFill>
                <a:latin typeface="Calibri"/>
                <a:ea typeface="Calibri"/>
                <a:cs typeface="Calibri"/>
                <a:sym typeface="Calibri"/>
              </a:rPr>
              <a:t>If the order of the field is not prime then  operations in (mod p) are not possible</a:t>
            </a:r>
            <a:endParaRPr sz="2500">
              <a:latin typeface="Calibri"/>
              <a:ea typeface="Calibri"/>
              <a:cs typeface="Calibri"/>
              <a:sym typeface="Calibri"/>
            </a:endParaRPr>
          </a:p>
          <a:p>
            <a:pPr indent="-311785" lvl="0" marL="381000" marR="30480" rtl="0" algn="l">
              <a:lnSpc>
                <a:spcPct val="100000"/>
              </a:lnSpc>
              <a:spcBef>
                <a:spcPts val="725"/>
              </a:spcBef>
              <a:spcAft>
                <a:spcPts val="0"/>
              </a:spcAft>
              <a:buSzPts val="2500"/>
              <a:buFont typeface="Arial"/>
              <a:buChar char="•"/>
            </a:pPr>
            <a:r>
              <a:rPr lang="en" sz="2500">
                <a:latin typeface="Calibri"/>
                <a:ea typeface="Calibri"/>
                <a:cs typeface="Calibri"/>
                <a:sym typeface="Calibri"/>
              </a:rPr>
              <a:t>The addition and multiplication operation </a:t>
            </a:r>
            <a:r>
              <a:rPr lang="en" sz="2500">
                <a:solidFill>
                  <a:srgbClr val="00AF50"/>
                </a:solidFill>
                <a:latin typeface="Calibri"/>
                <a:ea typeface="Calibri"/>
                <a:cs typeface="Calibri"/>
                <a:sym typeface="Calibri"/>
              </a:rPr>
              <a:t>(Mod p)  </a:t>
            </a:r>
            <a:r>
              <a:rPr lang="en" sz="2500">
                <a:latin typeface="Calibri"/>
                <a:ea typeface="Calibri"/>
                <a:cs typeface="Calibri"/>
                <a:sym typeface="Calibri"/>
              </a:rPr>
              <a:t>will be easy if:</a:t>
            </a:r>
            <a:endParaRPr sz="2500">
              <a:latin typeface="Calibri"/>
              <a:ea typeface="Calibri"/>
              <a:cs typeface="Calibri"/>
              <a:sym typeface="Calibri"/>
            </a:endParaRPr>
          </a:p>
          <a:p>
            <a:pPr indent="-334644" lvl="1" marL="861693" marR="0" rtl="0" algn="l">
              <a:lnSpc>
                <a:spcPct val="100000"/>
              </a:lnSpc>
              <a:spcBef>
                <a:spcPts val="700"/>
              </a:spcBef>
              <a:spcAft>
                <a:spcPts val="0"/>
              </a:spcAft>
              <a:buSzPts val="2050"/>
              <a:buFont typeface="Arial"/>
              <a:buChar char="–"/>
            </a:pPr>
            <a:r>
              <a:rPr b="0" i="0" lang="en" sz="2050" u="none" cap="none" strike="noStrike">
                <a:latin typeface="Calibri"/>
                <a:ea typeface="Calibri"/>
                <a:cs typeface="Calibri"/>
                <a:sym typeface="Calibri"/>
              </a:rPr>
              <a:t>a different notation for field elements (Polynomials)</a:t>
            </a:r>
            <a:endParaRPr b="0" i="0" sz="2050" u="none" cap="none" strike="noStrike">
              <a:latin typeface="Calibri"/>
              <a:ea typeface="Calibri"/>
              <a:cs typeface="Calibri"/>
              <a:sym typeface="Calibri"/>
            </a:endParaRPr>
          </a:p>
          <a:p>
            <a:pPr indent="-289560" lvl="1" marL="784860" marR="739140" rtl="0" algn="l">
              <a:lnSpc>
                <a:spcPct val="102000"/>
              </a:lnSpc>
              <a:spcBef>
                <a:spcPts val="605"/>
              </a:spcBef>
              <a:spcAft>
                <a:spcPts val="0"/>
              </a:spcAft>
              <a:buSzPts val="1800"/>
              <a:buFont typeface="Arial"/>
              <a:buChar char="–"/>
            </a:pPr>
            <a:r>
              <a:rPr b="0" i="0" lang="en" sz="1300" u="none" cap="none" strike="noStrike"/>
              <a:t>	</a:t>
            </a:r>
            <a:r>
              <a:rPr b="0" i="0" lang="en" sz="2050" u="none" cap="none" strike="noStrike">
                <a:latin typeface="Calibri"/>
                <a:ea typeface="Calibri"/>
                <a:cs typeface="Calibri"/>
                <a:sym typeface="Calibri"/>
              </a:rPr>
              <a:t>different rules for performing arithmetic with the  elements (Polynomial arithmetic)</a:t>
            </a:r>
            <a:endParaRPr b="0" i="0" sz="2050" u="none" cap="none" strike="noStrike">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50" name="Shape 550"/>
        <p:cNvGrpSpPr/>
        <p:nvPr/>
      </p:nvGrpSpPr>
      <p:grpSpPr>
        <a:xfrm>
          <a:off x="0" y="0"/>
          <a:ext cx="0" cy="0"/>
          <a:chOff x="0" y="0"/>
          <a:chExt cx="0" cy="0"/>
        </a:xfrm>
      </p:grpSpPr>
      <p:sp>
        <p:nvSpPr>
          <p:cNvPr id="551" name="Google Shape;551;p74"/>
          <p:cNvSpPr txBox="1"/>
          <p:nvPr>
            <p:ph type="title"/>
          </p:nvPr>
        </p:nvSpPr>
        <p:spPr>
          <a:xfrm>
            <a:off x="2855595" y="351282"/>
            <a:ext cx="3440400" cy="687000"/>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
              <a:t>Extension Field</a:t>
            </a:r>
            <a:endParaRPr/>
          </a:p>
        </p:txBody>
      </p:sp>
      <p:sp>
        <p:nvSpPr>
          <p:cNvPr id="552" name="Google Shape;552;p74"/>
          <p:cNvSpPr txBox="1"/>
          <p:nvPr/>
        </p:nvSpPr>
        <p:spPr>
          <a:xfrm>
            <a:off x="2454432" y="3050596"/>
            <a:ext cx="2864400" cy="317400"/>
          </a:xfrm>
          <a:prstGeom prst="rect">
            <a:avLst/>
          </a:prstGeom>
          <a:noFill/>
          <a:ln>
            <a:noFill/>
          </a:ln>
        </p:spPr>
        <p:txBody>
          <a:bodyPr anchorCtr="0" anchor="t" bIns="0" lIns="0" spcFirstLastPara="1" rIns="0" wrap="square" tIns="17125">
            <a:spAutoFit/>
          </a:bodyPr>
          <a:lstStyle/>
          <a:p>
            <a:pPr indent="0" lvl="0" marL="12700" marR="0" rtl="0" algn="l">
              <a:lnSpc>
                <a:spcPct val="100000"/>
              </a:lnSpc>
              <a:spcBef>
                <a:spcPts val="0"/>
              </a:spcBef>
              <a:spcAft>
                <a:spcPts val="0"/>
              </a:spcAft>
              <a:buNone/>
            </a:pPr>
            <a:r>
              <a:rPr lang="en" sz="1950">
                <a:latin typeface="Calibri"/>
                <a:ea typeface="Calibri"/>
                <a:cs typeface="Calibri"/>
                <a:sym typeface="Calibri"/>
              </a:rPr>
              <a:t>a ε GF(2) = { 0, 1}</a:t>
            </a:r>
            <a:endParaRPr sz="1950">
              <a:latin typeface="Calibri"/>
              <a:ea typeface="Calibri"/>
              <a:cs typeface="Calibri"/>
              <a:sym typeface="Calibri"/>
            </a:endParaRPr>
          </a:p>
        </p:txBody>
      </p:sp>
      <p:sp>
        <p:nvSpPr>
          <p:cNvPr id="553" name="Google Shape;553;p74"/>
          <p:cNvSpPr txBox="1"/>
          <p:nvPr>
            <p:ph idx="1" type="body"/>
          </p:nvPr>
        </p:nvSpPr>
        <p:spPr>
          <a:xfrm>
            <a:off x="510857" y="1208912"/>
            <a:ext cx="8148900" cy="2159100"/>
          </a:xfrm>
          <a:prstGeom prst="rect">
            <a:avLst/>
          </a:prstGeom>
          <a:noFill/>
          <a:ln>
            <a:noFill/>
          </a:ln>
        </p:spPr>
        <p:txBody>
          <a:bodyPr anchorCtr="0" anchor="t" bIns="0" lIns="0" spcFirstLastPara="1" rIns="0" wrap="square" tIns="8875">
            <a:spAutoFit/>
          </a:bodyPr>
          <a:lstStyle/>
          <a:p>
            <a:pPr indent="-343535" lvl="0" marL="381000" marR="30480" rtl="0" algn="l">
              <a:lnSpc>
                <a:spcPct val="101699"/>
              </a:lnSpc>
              <a:spcBef>
                <a:spcPts val="0"/>
              </a:spcBef>
              <a:spcAft>
                <a:spcPts val="0"/>
              </a:spcAft>
              <a:buClr>
                <a:srgbClr val="001F5F"/>
              </a:buClr>
              <a:buSzPts val="3100"/>
              <a:buFont typeface="Arial"/>
              <a:buChar char="•"/>
            </a:pPr>
            <a:r>
              <a:rPr lang="en" sz="2050">
                <a:solidFill>
                  <a:srgbClr val="001F5F"/>
                </a:solidFill>
              </a:rPr>
              <a:t>An element </a:t>
            </a:r>
            <a:r>
              <a:rPr i="1" lang="en" sz="2050">
                <a:solidFill>
                  <a:srgbClr val="001F5F"/>
                </a:solidFill>
                <a:latin typeface="Calibri"/>
                <a:ea typeface="Calibri"/>
                <a:cs typeface="Calibri"/>
                <a:sym typeface="Calibri"/>
              </a:rPr>
              <a:t>A</a:t>
            </a:r>
            <a:r>
              <a:rPr lang="en" sz="2050">
                <a:solidFill>
                  <a:srgbClr val="001F5F"/>
                </a:solidFill>
              </a:rPr>
              <a:t>(</a:t>
            </a:r>
            <a:r>
              <a:rPr i="1" lang="en" sz="2050">
                <a:solidFill>
                  <a:srgbClr val="001F5F"/>
                </a:solidFill>
                <a:latin typeface="Calibri"/>
                <a:ea typeface="Calibri"/>
                <a:cs typeface="Calibri"/>
                <a:sym typeface="Calibri"/>
              </a:rPr>
              <a:t>x</a:t>
            </a:r>
            <a:r>
              <a:rPr lang="en" sz="2050">
                <a:solidFill>
                  <a:srgbClr val="001F5F"/>
                </a:solidFill>
              </a:rPr>
              <a:t>) in an field </a:t>
            </a:r>
            <a:r>
              <a:rPr i="1" lang="en" sz="2050">
                <a:solidFill>
                  <a:srgbClr val="001F5F"/>
                </a:solidFill>
                <a:latin typeface="Calibri"/>
                <a:ea typeface="Calibri"/>
                <a:cs typeface="Calibri"/>
                <a:sym typeface="Calibri"/>
              </a:rPr>
              <a:t>GF</a:t>
            </a:r>
            <a:r>
              <a:rPr lang="en" sz="2050">
                <a:solidFill>
                  <a:srgbClr val="001F5F"/>
                </a:solidFill>
              </a:rPr>
              <a:t>(</a:t>
            </a:r>
            <a:r>
              <a:rPr b="1" i="1" lang="en" sz="2050">
                <a:solidFill>
                  <a:srgbClr val="001F5F"/>
                </a:solidFill>
                <a:latin typeface="Calibri"/>
                <a:ea typeface="Calibri"/>
                <a:cs typeface="Calibri"/>
                <a:sym typeface="Calibri"/>
              </a:rPr>
              <a:t>p</a:t>
            </a:r>
            <a:r>
              <a:rPr b="1" baseline="30000" i="1" lang="en" sz="2125">
                <a:solidFill>
                  <a:srgbClr val="001F5F"/>
                </a:solidFill>
                <a:latin typeface="Calibri"/>
                <a:ea typeface="Calibri"/>
                <a:cs typeface="Calibri"/>
                <a:sym typeface="Calibri"/>
              </a:rPr>
              <a:t>m</a:t>
            </a:r>
            <a:r>
              <a:rPr b="1" i="1" lang="en" sz="2050">
                <a:solidFill>
                  <a:srgbClr val="001F5F"/>
                </a:solidFill>
                <a:latin typeface="Calibri"/>
                <a:ea typeface="Calibri"/>
                <a:cs typeface="Calibri"/>
                <a:sym typeface="Calibri"/>
              </a:rPr>
              <a:t>)	</a:t>
            </a:r>
            <a:r>
              <a:rPr lang="en" sz="2050">
                <a:solidFill>
                  <a:srgbClr val="001F5F"/>
                </a:solidFill>
              </a:rPr>
              <a:t>is described  by a polynomial as follows:</a:t>
            </a:r>
            <a:endParaRPr sz="2050">
              <a:latin typeface="Calibri"/>
              <a:ea typeface="Calibri"/>
              <a:cs typeface="Calibri"/>
              <a:sym typeface="Calibri"/>
            </a:endParaRPr>
          </a:p>
          <a:p>
            <a:pPr indent="-343535" lvl="0" marL="381000" marR="2120900" rtl="0" algn="l">
              <a:lnSpc>
                <a:spcPct val="101699"/>
              </a:lnSpc>
              <a:spcBef>
                <a:spcPts val="780"/>
              </a:spcBef>
              <a:spcAft>
                <a:spcPts val="0"/>
              </a:spcAft>
              <a:buNone/>
            </a:pPr>
            <a:r>
              <a:rPr lang="en" sz="2050">
                <a:solidFill>
                  <a:srgbClr val="001F5F"/>
                </a:solidFill>
              </a:rPr>
              <a:t>A(x) = a</a:t>
            </a:r>
            <a:r>
              <a:rPr baseline="-25000" lang="en" sz="2125">
                <a:solidFill>
                  <a:srgbClr val="001F5F"/>
                </a:solidFill>
              </a:rPr>
              <a:t>0 </a:t>
            </a:r>
            <a:r>
              <a:rPr lang="en" sz="2050">
                <a:solidFill>
                  <a:srgbClr val="001F5F"/>
                </a:solidFill>
              </a:rPr>
              <a:t>+ a</a:t>
            </a:r>
            <a:r>
              <a:rPr baseline="-25000" lang="en" sz="2125">
                <a:solidFill>
                  <a:srgbClr val="001F5F"/>
                </a:solidFill>
              </a:rPr>
              <a:t>1</a:t>
            </a:r>
            <a:r>
              <a:rPr lang="en" sz="2050">
                <a:solidFill>
                  <a:srgbClr val="001F5F"/>
                </a:solidFill>
              </a:rPr>
              <a:t>x+……………………a</a:t>
            </a:r>
            <a:r>
              <a:rPr baseline="-25000" lang="en" sz="2125">
                <a:solidFill>
                  <a:srgbClr val="001F5F"/>
                </a:solidFill>
              </a:rPr>
              <a:t>m-1</a:t>
            </a:r>
            <a:r>
              <a:rPr lang="en" sz="2050">
                <a:solidFill>
                  <a:srgbClr val="001F5F"/>
                </a:solidFill>
              </a:rPr>
              <a:t>x</a:t>
            </a:r>
            <a:r>
              <a:rPr baseline="30000" lang="en" sz="2125">
                <a:solidFill>
                  <a:srgbClr val="001F5F"/>
                </a:solidFill>
              </a:rPr>
              <a:t>m-1  </a:t>
            </a:r>
            <a:r>
              <a:rPr lang="en" sz="2050">
                <a:solidFill>
                  <a:srgbClr val="001F5F"/>
                </a:solidFill>
              </a:rPr>
              <a:t>where </a:t>
            </a:r>
            <a:r>
              <a:rPr i="1" lang="en" sz="2050">
                <a:solidFill>
                  <a:srgbClr val="001F5F"/>
                </a:solidFill>
                <a:latin typeface="Calibri"/>
                <a:ea typeface="Calibri"/>
                <a:cs typeface="Calibri"/>
                <a:sym typeface="Calibri"/>
              </a:rPr>
              <a:t>a</a:t>
            </a:r>
            <a:r>
              <a:rPr baseline="-25000" i="1" lang="en" sz="2125">
                <a:solidFill>
                  <a:srgbClr val="001F5F"/>
                </a:solidFill>
                <a:latin typeface="Calibri"/>
                <a:ea typeface="Calibri"/>
                <a:cs typeface="Calibri"/>
                <a:sym typeface="Calibri"/>
              </a:rPr>
              <a:t>i</a:t>
            </a:r>
            <a:r>
              <a:rPr lang="en" sz="2050">
                <a:solidFill>
                  <a:srgbClr val="001F5F"/>
                </a:solidFill>
                <a:latin typeface="Cambria Math"/>
                <a:ea typeface="Cambria Math"/>
                <a:cs typeface="Cambria Math"/>
                <a:sym typeface="Cambria Math"/>
              </a:rPr>
              <a:t>∈</a:t>
            </a:r>
            <a:r>
              <a:rPr i="1" lang="en" sz="2050">
                <a:solidFill>
                  <a:srgbClr val="001F5F"/>
                </a:solidFill>
                <a:latin typeface="Calibri"/>
                <a:ea typeface="Calibri"/>
                <a:cs typeface="Calibri"/>
                <a:sym typeface="Calibri"/>
              </a:rPr>
              <a:t>GF</a:t>
            </a:r>
            <a:r>
              <a:rPr lang="en" sz="2050">
                <a:solidFill>
                  <a:srgbClr val="001F5F"/>
                </a:solidFill>
              </a:rPr>
              <a:t>(</a:t>
            </a:r>
            <a:r>
              <a:rPr i="1" lang="en" sz="2050">
                <a:solidFill>
                  <a:srgbClr val="001F5F"/>
                </a:solidFill>
                <a:latin typeface="Calibri"/>
                <a:ea typeface="Calibri"/>
                <a:cs typeface="Calibri"/>
                <a:sym typeface="Calibri"/>
              </a:rPr>
              <a:t>p</a:t>
            </a:r>
            <a:r>
              <a:rPr lang="en" sz="2050">
                <a:solidFill>
                  <a:srgbClr val="001F5F"/>
                </a:solidFill>
              </a:rPr>
              <a:t>)</a:t>
            </a:r>
            <a:endParaRPr sz="2050">
              <a:latin typeface="Calibri"/>
              <a:ea typeface="Calibri"/>
              <a:cs typeface="Calibri"/>
              <a:sym typeface="Calibri"/>
            </a:endParaRPr>
          </a:p>
          <a:p>
            <a:pPr indent="-196850" lvl="0" marL="38100" marR="1155065" rtl="0" algn="l">
              <a:lnSpc>
                <a:spcPct val="122400"/>
              </a:lnSpc>
              <a:spcBef>
                <a:spcPts val="0"/>
              </a:spcBef>
              <a:spcAft>
                <a:spcPts val="0"/>
              </a:spcAft>
              <a:buClr>
                <a:schemeClr val="dk1"/>
              </a:buClr>
              <a:buSzPts val="3100"/>
              <a:buFont typeface="Arial"/>
              <a:buChar char="•"/>
            </a:pPr>
            <a:r>
              <a:rPr lang="en" sz="2050"/>
              <a:t>The elements of GF(2</a:t>
            </a:r>
            <a:r>
              <a:rPr baseline="30000" lang="en" sz="2125"/>
              <a:t>3</a:t>
            </a:r>
            <a:r>
              <a:rPr lang="en" sz="2050"/>
              <a:t>) are polynomials:  A(x) = a</a:t>
            </a:r>
            <a:r>
              <a:rPr baseline="-25000" lang="en" sz="2125"/>
              <a:t>0 </a:t>
            </a:r>
            <a:r>
              <a:rPr lang="en" sz="2050"/>
              <a:t>+ a</a:t>
            </a:r>
            <a:r>
              <a:rPr baseline="-25000" lang="en" sz="2125"/>
              <a:t>1</a:t>
            </a:r>
            <a:r>
              <a:rPr lang="en" sz="2050"/>
              <a:t>x+a</a:t>
            </a:r>
            <a:r>
              <a:rPr baseline="-25000" lang="en" sz="2125"/>
              <a:t>2</a:t>
            </a:r>
            <a:r>
              <a:rPr lang="en" sz="2050"/>
              <a:t>x</a:t>
            </a:r>
            <a:r>
              <a:rPr baseline="30000" lang="en" sz="2125"/>
              <a:t>3-1 </a:t>
            </a:r>
            <a:r>
              <a:rPr lang="en" sz="2050"/>
              <a:t>where </a:t>
            </a:r>
            <a:r>
              <a:rPr i="1" lang="en" sz="2050">
                <a:latin typeface="Calibri"/>
                <a:ea typeface="Calibri"/>
                <a:cs typeface="Calibri"/>
                <a:sym typeface="Calibri"/>
              </a:rPr>
              <a:t>a</a:t>
            </a:r>
            <a:r>
              <a:rPr baseline="-25000" i="1" lang="en" sz="2125">
                <a:latin typeface="Calibri"/>
                <a:ea typeface="Calibri"/>
                <a:cs typeface="Calibri"/>
                <a:sym typeface="Calibri"/>
              </a:rPr>
              <a:t>i</a:t>
            </a:r>
            <a:r>
              <a:rPr lang="en" sz="2050">
                <a:latin typeface="Cambria Math"/>
                <a:ea typeface="Cambria Math"/>
                <a:cs typeface="Cambria Math"/>
                <a:sym typeface="Cambria Math"/>
              </a:rPr>
              <a:t>∈</a:t>
            </a:r>
            <a:r>
              <a:rPr i="1" lang="en" sz="2050">
                <a:latin typeface="Calibri"/>
                <a:ea typeface="Calibri"/>
                <a:cs typeface="Calibri"/>
                <a:sym typeface="Calibri"/>
              </a:rPr>
              <a:t>GF</a:t>
            </a:r>
            <a:r>
              <a:rPr lang="en" sz="2050"/>
              <a:t>(</a:t>
            </a:r>
            <a:r>
              <a:rPr i="1" lang="en" sz="2050">
                <a:latin typeface="Calibri"/>
                <a:ea typeface="Calibri"/>
                <a:cs typeface="Calibri"/>
                <a:sym typeface="Calibri"/>
              </a:rPr>
              <a:t>2</a:t>
            </a:r>
            <a:r>
              <a:rPr lang="en" sz="2050"/>
              <a:t>)</a:t>
            </a:r>
            <a:endParaRPr sz="700"/>
          </a:p>
        </p:txBody>
      </p:sp>
      <p:sp>
        <p:nvSpPr>
          <p:cNvPr id="554" name="Google Shape;554;p74"/>
          <p:cNvSpPr txBox="1"/>
          <p:nvPr/>
        </p:nvSpPr>
        <p:spPr>
          <a:xfrm>
            <a:off x="539707" y="3793256"/>
            <a:ext cx="8064600" cy="1027500"/>
          </a:xfrm>
          <a:prstGeom prst="rect">
            <a:avLst/>
          </a:prstGeom>
          <a:noFill/>
          <a:ln>
            <a:noFill/>
          </a:ln>
        </p:spPr>
        <p:txBody>
          <a:bodyPr anchorCtr="0" anchor="t" bIns="0" lIns="0" spcFirstLastPara="1" rIns="0" wrap="square" tIns="226675">
            <a:spAutoFit/>
          </a:bodyPr>
          <a:lstStyle/>
          <a:p>
            <a:pPr indent="0" lvl="0" marL="1169035" marR="0" rtl="0" algn="l">
              <a:lnSpc>
                <a:spcPct val="100000"/>
              </a:lnSpc>
              <a:spcBef>
                <a:spcPts val="0"/>
              </a:spcBef>
              <a:spcAft>
                <a:spcPts val="0"/>
              </a:spcAft>
              <a:buNone/>
            </a:pPr>
            <a:r>
              <a:rPr lang="en" sz="2200">
                <a:latin typeface="Calibri"/>
                <a:ea typeface="Calibri"/>
                <a:cs typeface="Calibri"/>
                <a:sym typeface="Calibri"/>
              </a:rPr>
              <a:t>{0, 1, x, x+1, x</a:t>
            </a:r>
            <a:r>
              <a:rPr baseline="30000" lang="en" sz="2175">
                <a:latin typeface="Calibri"/>
                <a:ea typeface="Calibri"/>
                <a:cs typeface="Calibri"/>
                <a:sym typeface="Calibri"/>
              </a:rPr>
              <a:t>2</a:t>
            </a:r>
            <a:r>
              <a:rPr lang="en" sz="2200">
                <a:latin typeface="Calibri"/>
                <a:ea typeface="Calibri"/>
                <a:cs typeface="Calibri"/>
                <a:sym typeface="Calibri"/>
              </a:rPr>
              <a:t>, x</a:t>
            </a:r>
            <a:r>
              <a:rPr baseline="30000" lang="en" sz="2175">
                <a:latin typeface="Calibri"/>
                <a:ea typeface="Calibri"/>
                <a:cs typeface="Calibri"/>
                <a:sym typeface="Calibri"/>
              </a:rPr>
              <a:t>2</a:t>
            </a:r>
            <a:r>
              <a:rPr lang="en" sz="2200">
                <a:latin typeface="Calibri"/>
                <a:ea typeface="Calibri"/>
                <a:cs typeface="Calibri"/>
                <a:sym typeface="Calibri"/>
              </a:rPr>
              <a:t>+1, x</a:t>
            </a:r>
            <a:r>
              <a:rPr baseline="30000" lang="en" sz="2175">
                <a:latin typeface="Calibri"/>
                <a:ea typeface="Calibri"/>
                <a:cs typeface="Calibri"/>
                <a:sym typeface="Calibri"/>
              </a:rPr>
              <a:t>2</a:t>
            </a:r>
            <a:r>
              <a:rPr lang="en" sz="2200">
                <a:latin typeface="Calibri"/>
                <a:ea typeface="Calibri"/>
                <a:cs typeface="Calibri"/>
                <a:sym typeface="Calibri"/>
              </a:rPr>
              <a:t>+x, x</a:t>
            </a:r>
            <a:r>
              <a:rPr baseline="30000" lang="en" sz="2175">
                <a:latin typeface="Calibri"/>
                <a:ea typeface="Calibri"/>
                <a:cs typeface="Calibri"/>
                <a:sym typeface="Calibri"/>
              </a:rPr>
              <a:t>2</a:t>
            </a:r>
            <a:r>
              <a:rPr lang="en" sz="2200">
                <a:latin typeface="Calibri"/>
                <a:ea typeface="Calibri"/>
                <a:cs typeface="Calibri"/>
                <a:sym typeface="Calibri"/>
              </a:rPr>
              <a:t>+x+1}</a:t>
            </a:r>
            <a:endParaRPr sz="2200">
              <a:latin typeface="Calibri"/>
              <a:ea typeface="Calibri"/>
              <a:cs typeface="Calibri"/>
              <a:sym typeface="Calibri"/>
            </a:endParaRPr>
          </a:p>
          <a:p>
            <a:pPr indent="0" lvl="0" marL="25400" marR="17780" rtl="0" algn="l">
              <a:lnSpc>
                <a:spcPct val="100000"/>
              </a:lnSpc>
              <a:spcBef>
                <a:spcPts val="1425"/>
              </a:spcBef>
              <a:spcAft>
                <a:spcPts val="0"/>
              </a:spcAft>
              <a:buNone/>
            </a:pPr>
            <a:r>
              <a:rPr lang="en" sz="1800">
                <a:latin typeface="Calibri"/>
                <a:ea typeface="Calibri"/>
                <a:cs typeface="Calibri"/>
                <a:sym typeface="Calibri"/>
              </a:rPr>
              <a:t>The highest exponent of the variable X is called the </a:t>
            </a:r>
            <a:r>
              <a:rPr i="1" lang="en" sz="1800">
                <a:solidFill>
                  <a:srgbClr val="FF0000"/>
                </a:solidFill>
                <a:latin typeface="Calibri"/>
                <a:ea typeface="Calibri"/>
                <a:cs typeface="Calibri"/>
                <a:sym typeface="Calibri"/>
              </a:rPr>
              <a:t>degree of the  polynomial</a:t>
            </a:r>
            <a:endParaRPr sz="1800">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58" name="Shape 558"/>
        <p:cNvGrpSpPr/>
        <p:nvPr/>
      </p:nvGrpSpPr>
      <p:grpSpPr>
        <a:xfrm>
          <a:off x="0" y="0"/>
          <a:ext cx="0" cy="0"/>
          <a:chOff x="0" y="0"/>
          <a:chExt cx="0" cy="0"/>
        </a:xfrm>
      </p:grpSpPr>
      <p:sp>
        <p:nvSpPr>
          <p:cNvPr id="559" name="Google Shape;559;p75"/>
          <p:cNvSpPr txBox="1"/>
          <p:nvPr>
            <p:ph type="title"/>
          </p:nvPr>
        </p:nvSpPr>
        <p:spPr>
          <a:xfrm>
            <a:off x="2283460" y="351282"/>
            <a:ext cx="4586700" cy="687000"/>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
              <a:t>Polynomial Example</a:t>
            </a:r>
            <a:endParaRPr/>
          </a:p>
        </p:txBody>
      </p:sp>
      <p:sp>
        <p:nvSpPr>
          <p:cNvPr id="560" name="Google Shape;560;p75"/>
          <p:cNvSpPr txBox="1"/>
          <p:nvPr/>
        </p:nvSpPr>
        <p:spPr>
          <a:xfrm>
            <a:off x="536257" y="1208912"/>
            <a:ext cx="6521400" cy="987000"/>
          </a:xfrm>
          <a:prstGeom prst="rect">
            <a:avLst/>
          </a:prstGeom>
          <a:noFill/>
          <a:ln>
            <a:noFill/>
          </a:ln>
        </p:spPr>
        <p:txBody>
          <a:bodyPr anchorCtr="0" anchor="t" bIns="0" lIns="0" spcFirstLastPara="1" rIns="0" wrap="square" tIns="8875">
            <a:spAutoFit/>
          </a:bodyPr>
          <a:lstStyle/>
          <a:p>
            <a:pPr indent="-343535" lvl="0" marL="355600" marR="5080" rtl="0" algn="l">
              <a:lnSpc>
                <a:spcPct val="101699"/>
              </a:lnSpc>
              <a:spcBef>
                <a:spcPts val="0"/>
              </a:spcBef>
              <a:spcAft>
                <a:spcPts val="0"/>
              </a:spcAft>
              <a:buSzPts val="3150"/>
              <a:buFont typeface="Arial"/>
              <a:buChar char="•"/>
            </a:pPr>
            <a:r>
              <a:rPr lang="en" sz="3150">
                <a:latin typeface="Calibri"/>
                <a:ea typeface="Calibri"/>
                <a:cs typeface="Calibri"/>
                <a:sym typeface="Calibri"/>
              </a:rPr>
              <a:t>How we can represent the 8-bit word  (10011001) using a polynomials.</a:t>
            </a:r>
            <a:endParaRPr sz="3150">
              <a:latin typeface="Calibri"/>
              <a:ea typeface="Calibri"/>
              <a:cs typeface="Calibri"/>
              <a:sym typeface="Calibri"/>
            </a:endParaRPr>
          </a:p>
        </p:txBody>
      </p:sp>
      <p:pic>
        <p:nvPicPr>
          <p:cNvPr id="561" name="Google Shape;561;p75"/>
          <p:cNvPicPr preferRelativeResize="0"/>
          <p:nvPr/>
        </p:nvPicPr>
        <p:blipFill rotWithShape="1">
          <a:blip r:embed="rId3">
            <a:alphaModFix/>
          </a:blip>
          <a:srcRect b="0" l="0" r="0" t="0"/>
          <a:stretch/>
        </p:blipFill>
        <p:spPr>
          <a:xfrm>
            <a:off x="1295400" y="2440305"/>
            <a:ext cx="4572000" cy="224599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65" name="Shape 565"/>
        <p:cNvGrpSpPr/>
        <p:nvPr/>
      </p:nvGrpSpPr>
      <p:grpSpPr>
        <a:xfrm>
          <a:off x="0" y="0"/>
          <a:ext cx="0" cy="0"/>
          <a:chOff x="0" y="0"/>
          <a:chExt cx="0" cy="0"/>
        </a:xfrm>
      </p:grpSpPr>
      <p:sp>
        <p:nvSpPr>
          <p:cNvPr id="566" name="Google Shape;566;p76"/>
          <p:cNvSpPr txBox="1"/>
          <p:nvPr>
            <p:ph type="title"/>
          </p:nvPr>
        </p:nvSpPr>
        <p:spPr>
          <a:xfrm>
            <a:off x="964247" y="139779"/>
            <a:ext cx="7210500" cy="1246800"/>
          </a:xfrm>
          <a:prstGeom prst="rect">
            <a:avLst/>
          </a:prstGeom>
          <a:noFill/>
          <a:ln>
            <a:noFill/>
          </a:ln>
        </p:spPr>
        <p:txBody>
          <a:bodyPr anchorCtr="0" anchor="t" bIns="0" lIns="0" spcFirstLastPara="1" rIns="0" wrap="square" tIns="15225">
            <a:spAutoFit/>
          </a:bodyPr>
          <a:lstStyle/>
          <a:p>
            <a:pPr indent="-3104515" lvl="0" marL="3116580" marR="5080" rtl="0" algn="l">
              <a:lnSpc>
                <a:spcPct val="100000"/>
              </a:lnSpc>
              <a:spcBef>
                <a:spcPts val="0"/>
              </a:spcBef>
              <a:spcAft>
                <a:spcPts val="0"/>
              </a:spcAft>
              <a:buNone/>
            </a:pPr>
            <a:r>
              <a:rPr lang="en" sz="4000"/>
              <a:t>Arithmetic Operations in Extension  Field</a:t>
            </a:r>
            <a:endParaRPr sz="4000"/>
          </a:p>
        </p:txBody>
      </p:sp>
      <p:sp>
        <p:nvSpPr>
          <p:cNvPr id="567" name="Google Shape;567;p76"/>
          <p:cNvSpPr/>
          <p:nvPr/>
        </p:nvSpPr>
        <p:spPr>
          <a:xfrm>
            <a:off x="548640" y="1994534"/>
            <a:ext cx="3810000" cy="17145"/>
          </a:xfrm>
          <a:custGeom>
            <a:rect b="b" l="l" r="r" t="t"/>
            <a:pathLst>
              <a:path extrusionOk="0" h="22860" w="3810000">
                <a:moveTo>
                  <a:pt x="3810000" y="0"/>
                </a:moveTo>
                <a:lnTo>
                  <a:pt x="0" y="0"/>
                </a:lnTo>
                <a:lnTo>
                  <a:pt x="0" y="22860"/>
                </a:lnTo>
                <a:lnTo>
                  <a:pt x="3810000" y="22860"/>
                </a:lnTo>
                <a:lnTo>
                  <a:pt x="38100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68" name="Google Shape;568;p76"/>
          <p:cNvSpPr txBox="1"/>
          <p:nvPr/>
        </p:nvSpPr>
        <p:spPr>
          <a:xfrm>
            <a:off x="510857" y="1132427"/>
            <a:ext cx="8113500" cy="1672500"/>
          </a:xfrm>
          <a:prstGeom prst="rect">
            <a:avLst/>
          </a:prstGeom>
          <a:noFill/>
          <a:ln>
            <a:noFill/>
          </a:ln>
        </p:spPr>
        <p:txBody>
          <a:bodyPr anchorCtr="0" anchor="t" bIns="0" lIns="0" spcFirstLastPara="1" rIns="0" wrap="square" tIns="11425">
            <a:spAutoFit/>
          </a:bodyPr>
          <a:lstStyle/>
          <a:p>
            <a:pPr indent="0" lvl="0" marL="38100" marR="1680210" rtl="0" algn="l">
              <a:lnSpc>
                <a:spcPct val="122400"/>
              </a:lnSpc>
              <a:spcBef>
                <a:spcPts val="0"/>
              </a:spcBef>
              <a:spcAft>
                <a:spcPts val="0"/>
              </a:spcAft>
              <a:buNone/>
            </a:pPr>
            <a:r>
              <a:rPr lang="en" sz="2250">
                <a:latin typeface="Calibri"/>
                <a:ea typeface="Calibri"/>
                <a:cs typeface="Calibri"/>
                <a:sym typeface="Calibri"/>
              </a:rPr>
              <a:t>How to compute with these elements?  Add, subtract in GF(2</a:t>
            </a:r>
            <a:r>
              <a:rPr baseline="30000" lang="en" sz="2325">
                <a:latin typeface="Calibri"/>
                <a:ea typeface="Calibri"/>
                <a:cs typeface="Calibri"/>
                <a:sym typeface="Calibri"/>
              </a:rPr>
              <a:t>m</a:t>
            </a:r>
            <a:r>
              <a:rPr lang="en" sz="2250">
                <a:latin typeface="Calibri"/>
                <a:ea typeface="Calibri"/>
                <a:cs typeface="Calibri"/>
                <a:sym typeface="Calibri"/>
              </a:rPr>
              <a:t>)</a:t>
            </a:r>
            <a:endParaRPr sz="2250">
              <a:latin typeface="Calibri"/>
              <a:ea typeface="Calibri"/>
              <a:cs typeface="Calibri"/>
              <a:sym typeface="Calibri"/>
            </a:endParaRPr>
          </a:p>
          <a:p>
            <a:pPr indent="-286385" lvl="0" marL="381000" marR="17780" rtl="0" algn="l">
              <a:lnSpc>
                <a:spcPct val="101600"/>
              </a:lnSpc>
              <a:spcBef>
                <a:spcPts val="785"/>
              </a:spcBef>
              <a:spcAft>
                <a:spcPts val="0"/>
              </a:spcAft>
              <a:buSzPts val="2250"/>
              <a:buFont typeface="Arial"/>
              <a:buChar char="•"/>
            </a:pPr>
            <a:r>
              <a:rPr lang="en" sz="2250">
                <a:latin typeface="Calibri"/>
                <a:ea typeface="Calibri"/>
                <a:cs typeface="Calibri"/>
                <a:sym typeface="Calibri"/>
              </a:rPr>
              <a:t>Use regular polynomial addition or subtraction  where </a:t>
            </a:r>
            <a:r>
              <a:rPr lang="en" sz="2250">
                <a:solidFill>
                  <a:srgbClr val="FF0000"/>
                </a:solidFill>
                <a:latin typeface="Calibri"/>
                <a:ea typeface="Calibri"/>
                <a:cs typeface="Calibri"/>
                <a:sym typeface="Calibri"/>
              </a:rPr>
              <a:t>coefficients are computed in GF(2)</a:t>
            </a:r>
            <a:endParaRPr sz="2250">
              <a:latin typeface="Calibri"/>
              <a:ea typeface="Calibri"/>
              <a:cs typeface="Calibri"/>
              <a:sym typeface="Calibri"/>
            </a:endParaRPr>
          </a:p>
        </p:txBody>
      </p:sp>
      <p:sp>
        <p:nvSpPr>
          <p:cNvPr id="569" name="Google Shape;569;p76"/>
          <p:cNvSpPr txBox="1"/>
          <p:nvPr/>
        </p:nvSpPr>
        <p:spPr>
          <a:xfrm>
            <a:off x="510857" y="2814542"/>
            <a:ext cx="4917300" cy="1001400"/>
          </a:xfrm>
          <a:prstGeom prst="rect">
            <a:avLst/>
          </a:prstGeom>
          <a:noFill/>
          <a:ln>
            <a:noFill/>
          </a:ln>
        </p:spPr>
        <p:txBody>
          <a:bodyPr anchorCtr="0" anchor="t" bIns="0" lIns="0" spcFirstLastPara="1" rIns="0" wrap="square" tIns="11425">
            <a:spAutoFit/>
          </a:bodyPr>
          <a:lstStyle/>
          <a:p>
            <a:pPr indent="0" lvl="0" marL="38100" marR="30480" rtl="0" algn="l">
              <a:lnSpc>
                <a:spcPct val="122400"/>
              </a:lnSpc>
              <a:spcBef>
                <a:spcPts val="0"/>
              </a:spcBef>
              <a:spcAft>
                <a:spcPts val="0"/>
              </a:spcAft>
              <a:buNone/>
            </a:pPr>
            <a:r>
              <a:rPr lang="en" sz="2850">
                <a:latin typeface="Calibri"/>
                <a:ea typeface="Calibri"/>
                <a:cs typeface="Calibri"/>
                <a:sym typeface="Calibri"/>
              </a:rPr>
              <a:t>Example: GF(2</a:t>
            </a:r>
            <a:r>
              <a:rPr baseline="30000" lang="en" sz="2925">
                <a:latin typeface="Calibri"/>
                <a:ea typeface="Calibri"/>
                <a:cs typeface="Calibri"/>
                <a:sym typeface="Calibri"/>
              </a:rPr>
              <a:t>3</a:t>
            </a:r>
            <a:r>
              <a:rPr lang="en" sz="2850">
                <a:latin typeface="Calibri"/>
                <a:ea typeface="Calibri"/>
                <a:cs typeface="Calibri"/>
                <a:sym typeface="Calibri"/>
              </a:rPr>
              <a:t>) A(x)= 1+x+x</a:t>
            </a:r>
            <a:r>
              <a:rPr baseline="30000" lang="en" sz="2925">
                <a:latin typeface="Calibri"/>
                <a:ea typeface="Calibri"/>
                <a:cs typeface="Calibri"/>
                <a:sym typeface="Calibri"/>
              </a:rPr>
              <a:t>2,  </a:t>
            </a:r>
            <a:r>
              <a:rPr lang="en" sz="2850">
                <a:latin typeface="Calibri"/>
                <a:ea typeface="Calibri"/>
                <a:cs typeface="Calibri"/>
                <a:sym typeface="Calibri"/>
              </a:rPr>
              <a:t>A(x) + B(x) = 0 + x + 0 = x</a:t>
            </a:r>
            <a:endParaRPr sz="2850">
              <a:latin typeface="Calibri"/>
              <a:ea typeface="Calibri"/>
              <a:cs typeface="Calibri"/>
              <a:sym typeface="Calibri"/>
            </a:endParaRPr>
          </a:p>
        </p:txBody>
      </p:sp>
      <p:sp>
        <p:nvSpPr>
          <p:cNvPr id="570" name="Google Shape;570;p76"/>
          <p:cNvSpPr txBox="1"/>
          <p:nvPr/>
        </p:nvSpPr>
        <p:spPr>
          <a:xfrm>
            <a:off x="4942484" y="2814552"/>
            <a:ext cx="3104400" cy="467400"/>
          </a:xfrm>
          <a:prstGeom prst="rect">
            <a:avLst/>
          </a:prstGeom>
          <a:noFill/>
          <a:ln>
            <a:noFill/>
          </a:ln>
        </p:spPr>
        <p:txBody>
          <a:bodyPr anchorCtr="0" anchor="t" bIns="0" lIns="0" spcFirstLastPara="1" rIns="0" wrap="square" tIns="17125">
            <a:spAutoFit/>
          </a:bodyPr>
          <a:lstStyle/>
          <a:p>
            <a:pPr indent="0" lvl="0" marL="38100" marR="0" rtl="0" algn="l">
              <a:lnSpc>
                <a:spcPct val="100000"/>
              </a:lnSpc>
              <a:spcBef>
                <a:spcPts val="0"/>
              </a:spcBef>
              <a:spcAft>
                <a:spcPts val="0"/>
              </a:spcAft>
              <a:buNone/>
            </a:pPr>
            <a:r>
              <a:rPr lang="en" sz="2850">
                <a:latin typeface="Calibri"/>
                <a:ea typeface="Calibri"/>
                <a:cs typeface="Calibri"/>
                <a:sym typeface="Calibri"/>
              </a:rPr>
              <a:t>B(x)= 1+x</a:t>
            </a:r>
            <a:r>
              <a:rPr baseline="30000" lang="en" sz="2925">
                <a:latin typeface="Calibri"/>
                <a:ea typeface="Calibri"/>
                <a:cs typeface="Calibri"/>
                <a:sym typeface="Calibri"/>
              </a:rPr>
              <a:t>2 </a:t>
            </a:r>
            <a:r>
              <a:rPr lang="en" sz="2850">
                <a:latin typeface="Calibri"/>
                <a:ea typeface="Calibri"/>
                <a:cs typeface="Calibri"/>
                <a:sym typeface="Calibri"/>
              </a:rPr>
              <a:t>ε GF(2</a:t>
            </a:r>
            <a:r>
              <a:rPr baseline="30000" lang="en" sz="2925">
                <a:latin typeface="Calibri"/>
                <a:ea typeface="Calibri"/>
                <a:cs typeface="Calibri"/>
                <a:sym typeface="Calibri"/>
              </a:rPr>
              <a:t>3</a:t>
            </a:r>
            <a:r>
              <a:rPr lang="en" sz="2850">
                <a:latin typeface="Calibri"/>
                <a:ea typeface="Calibri"/>
                <a:cs typeface="Calibri"/>
                <a:sym typeface="Calibri"/>
              </a:rPr>
              <a:t>)</a:t>
            </a:r>
            <a:endParaRPr sz="2850">
              <a:latin typeface="Calibri"/>
              <a:ea typeface="Calibri"/>
              <a:cs typeface="Calibri"/>
              <a:sym typeface="Calibri"/>
            </a:endParaRPr>
          </a:p>
        </p:txBody>
      </p:sp>
      <p:sp>
        <p:nvSpPr>
          <p:cNvPr id="571" name="Google Shape;571;p76"/>
          <p:cNvSpPr txBox="1"/>
          <p:nvPr/>
        </p:nvSpPr>
        <p:spPr>
          <a:xfrm>
            <a:off x="1117128" y="4395062"/>
            <a:ext cx="5969100" cy="567000"/>
          </a:xfrm>
          <a:prstGeom prst="rect">
            <a:avLst/>
          </a:prstGeom>
          <a:noFill/>
          <a:ln>
            <a:noFill/>
          </a:ln>
        </p:spPr>
        <p:txBody>
          <a:bodyPr anchorCtr="0" anchor="t" bIns="0" lIns="0" spcFirstLastPara="1" rIns="0" wrap="square" tIns="12700">
            <a:spAutoFit/>
          </a:bodyPr>
          <a:lstStyle/>
          <a:p>
            <a:pPr indent="0" lvl="0" marL="38100" marR="30480" rtl="0" algn="l">
              <a:lnSpc>
                <a:spcPct val="100000"/>
              </a:lnSpc>
              <a:spcBef>
                <a:spcPts val="0"/>
              </a:spcBef>
              <a:spcAft>
                <a:spcPts val="0"/>
              </a:spcAft>
              <a:buNone/>
            </a:pPr>
            <a:r>
              <a:rPr lang="en" sz="1800">
                <a:latin typeface="Calibri"/>
                <a:ea typeface="Calibri"/>
                <a:cs typeface="Calibri"/>
                <a:sym typeface="Calibri"/>
              </a:rPr>
              <a:t>Note: Addition and subtraction operation are same in GF(2</a:t>
            </a:r>
            <a:r>
              <a:rPr baseline="30000" lang="en" sz="1800">
                <a:latin typeface="Calibri"/>
                <a:ea typeface="Calibri"/>
                <a:cs typeface="Calibri"/>
                <a:sym typeface="Calibri"/>
              </a:rPr>
              <a:t>m</a:t>
            </a:r>
            <a:r>
              <a:rPr lang="en" sz="1800">
                <a:latin typeface="Calibri"/>
                <a:ea typeface="Calibri"/>
                <a:cs typeface="Calibri"/>
                <a:sym typeface="Calibri"/>
              </a:rPr>
              <a:t>) as  mod 2</a:t>
            </a:r>
            <a:endParaRPr sz="1800">
              <a:latin typeface="Calibri"/>
              <a:ea typeface="Calibri"/>
              <a:cs typeface="Calibri"/>
              <a:sym typeface="Calibri"/>
            </a:endParaRPr>
          </a:p>
        </p:txBody>
      </p:sp>
      <p:sp>
        <p:nvSpPr>
          <p:cNvPr id="572" name="Google Shape;572;p76"/>
          <p:cNvSpPr txBox="1"/>
          <p:nvPr/>
        </p:nvSpPr>
        <p:spPr>
          <a:xfrm>
            <a:off x="7280034" y="4395062"/>
            <a:ext cx="544800" cy="289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 sz="1800">
                <a:latin typeface="Calibri"/>
                <a:ea typeface="Calibri"/>
                <a:cs typeface="Calibri"/>
                <a:sym typeface="Calibri"/>
              </a:rPr>
              <a:t>-1 ≡ 1</a:t>
            </a:r>
            <a:endParaRPr sz="1800">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76" name="Shape 576"/>
        <p:cNvGrpSpPr/>
        <p:nvPr/>
      </p:nvGrpSpPr>
      <p:grpSpPr>
        <a:xfrm>
          <a:off x="0" y="0"/>
          <a:ext cx="0" cy="0"/>
          <a:chOff x="0" y="0"/>
          <a:chExt cx="0" cy="0"/>
        </a:xfrm>
      </p:grpSpPr>
      <p:sp>
        <p:nvSpPr>
          <p:cNvPr id="577" name="Google Shape;577;p77"/>
          <p:cNvSpPr txBox="1"/>
          <p:nvPr/>
        </p:nvSpPr>
        <p:spPr>
          <a:xfrm>
            <a:off x="510857" y="1208912"/>
            <a:ext cx="8078400" cy="3071100"/>
          </a:xfrm>
          <a:prstGeom prst="rect">
            <a:avLst/>
          </a:prstGeom>
          <a:noFill/>
          <a:ln>
            <a:noFill/>
          </a:ln>
        </p:spPr>
        <p:txBody>
          <a:bodyPr anchorCtr="0" anchor="t" bIns="0" lIns="0" spcFirstLastPara="1" rIns="0" wrap="square" tIns="8875">
            <a:spAutoFit/>
          </a:bodyPr>
          <a:lstStyle/>
          <a:p>
            <a:pPr indent="-343535" lvl="0" marL="381000" marR="550545" rtl="0" algn="l">
              <a:lnSpc>
                <a:spcPct val="101699"/>
              </a:lnSpc>
              <a:spcBef>
                <a:spcPts val="0"/>
              </a:spcBef>
              <a:spcAft>
                <a:spcPts val="0"/>
              </a:spcAft>
              <a:buSzPts val="3150"/>
              <a:buFont typeface="Arial"/>
              <a:buChar char="•"/>
            </a:pPr>
            <a:r>
              <a:rPr lang="en" sz="3150">
                <a:latin typeface="Calibri"/>
                <a:ea typeface="Calibri"/>
                <a:cs typeface="Calibri"/>
                <a:sym typeface="Calibri"/>
              </a:rPr>
              <a:t>The </a:t>
            </a:r>
            <a:r>
              <a:rPr lang="en" sz="3150">
                <a:solidFill>
                  <a:srgbClr val="00AF50"/>
                </a:solidFill>
                <a:latin typeface="Calibri"/>
                <a:ea typeface="Calibri"/>
                <a:cs typeface="Calibri"/>
                <a:sym typeface="Calibri"/>
              </a:rPr>
              <a:t>multiplication sometimes give terms of  order x</a:t>
            </a:r>
            <a:r>
              <a:rPr baseline="30000" lang="en" sz="3225">
                <a:solidFill>
                  <a:srgbClr val="00AF50"/>
                </a:solidFill>
                <a:latin typeface="Calibri"/>
                <a:ea typeface="Calibri"/>
                <a:cs typeface="Calibri"/>
                <a:sym typeface="Calibri"/>
              </a:rPr>
              <a:t>n </a:t>
            </a:r>
            <a:r>
              <a:rPr lang="en" sz="3150">
                <a:solidFill>
                  <a:srgbClr val="00AF50"/>
                </a:solidFill>
                <a:latin typeface="Calibri"/>
                <a:ea typeface="Calibri"/>
                <a:cs typeface="Calibri"/>
                <a:sym typeface="Calibri"/>
              </a:rPr>
              <a:t>or higher</a:t>
            </a:r>
            <a:endParaRPr sz="3150">
              <a:latin typeface="Calibri"/>
              <a:ea typeface="Calibri"/>
              <a:cs typeface="Calibri"/>
              <a:sym typeface="Calibri"/>
            </a:endParaRPr>
          </a:p>
          <a:p>
            <a:pPr indent="-343535" lvl="0" marL="381000" marR="30480" rtl="0" algn="l">
              <a:lnSpc>
                <a:spcPct val="101699"/>
              </a:lnSpc>
              <a:spcBef>
                <a:spcPts val="780"/>
              </a:spcBef>
              <a:spcAft>
                <a:spcPts val="0"/>
              </a:spcAft>
              <a:buSzPts val="3150"/>
              <a:buFont typeface="Arial"/>
              <a:buChar char="•"/>
            </a:pPr>
            <a:r>
              <a:rPr lang="en" sz="3150">
                <a:latin typeface="Calibri"/>
                <a:ea typeface="Calibri"/>
                <a:cs typeface="Calibri"/>
                <a:sym typeface="Calibri"/>
              </a:rPr>
              <a:t>That's why there's another step: after the  multiplication,	</a:t>
            </a:r>
            <a:r>
              <a:rPr i="1" lang="en" sz="3150">
                <a:latin typeface="Calibri"/>
                <a:ea typeface="Calibri"/>
                <a:cs typeface="Calibri"/>
                <a:sym typeface="Calibri"/>
              </a:rPr>
              <a:t>reduce the result modulo a  suitable polynomial </a:t>
            </a:r>
            <a:r>
              <a:rPr lang="en" sz="3150">
                <a:latin typeface="Calibri"/>
                <a:ea typeface="Calibri"/>
                <a:cs typeface="Calibri"/>
                <a:sym typeface="Calibri"/>
              </a:rPr>
              <a:t>(specifically, an </a:t>
            </a:r>
            <a:r>
              <a:rPr lang="en" sz="3150">
                <a:solidFill>
                  <a:srgbClr val="FF0000"/>
                </a:solidFill>
                <a:latin typeface="Calibri"/>
                <a:ea typeface="Calibri"/>
                <a:cs typeface="Calibri"/>
                <a:sym typeface="Calibri"/>
              </a:rPr>
              <a:t>Irreducible  Polynomial </a:t>
            </a:r>
            <a:r>
              <a:rPr lang="en" sz="3150">
                <a:latin typeface="Calibri"/>
                <a:ea typeface="Calibri"/>
                <a:cs typeface="Calibri"/>
                <a:sym typeface="Calibri"/>
              </a:rPr>
              <a:t>of order n).</a:t>
            </a:r>
            <a:endParaRPr sz="3150">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81" name="Shape 581"/>
        <p:cNvGrpSpPr/>
        <p:nvPr/>
      </p:nvGrpSpPr>
      <p:grpSpPr>
        <a:xfrm>
          <a:off x="0" y="0"/>
          <a:ext cx="0" cy="0"/>
          <a:chOff x="0" y="0"/>
          <a:chExt cx="0" cy="0"/>
        </a:xfrm>
      </p:grpSpPr>
      <p:sp>
        <p:nvSpPr>
          <p:cNvPr id="582" name="Google Shape;582;p78"/>
          <p:cNvSpPr txBox="1"/>
          <p:nvPr>
            <p:ph type="title"/>
          </p:nvPr>
        </p:nvSpPr>
        <p:spPr>
          <a:xfrm>
            <a:off x="2008885" y="351282"/>
            <a:ext cx="5125200" cy="687000"/>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
              <a:t>Irreducible Polynomial</a:t>
            </a:r>
            <a:endParaRPr/>
          </a:p>
        </p:txBody>
      </p:sp>
      <p:sp>
        <p:nvSpPr>
          <p:cNvPr id="583" name="Google Shape;583;p78"/>
          <p:cNvSpPr txBox="1"/>
          <p:nvPr/>
        </p:nvSpPr>
        <p:spPr>
          <a:xfrm>
            <a:off x="498157" y="1208912"/>
            <a:ext cx="7765500" cy="1586100"/>
          </a:xfrm>
          <a:prstGeom prst="rect">
            <a:avLst/>
          </a:prstGeom>
          <a:noFill/>
          <a:ln>
            <a:noFill/>
          </a:ln>
        </p:spPr>
        <p:txBody>
          <a:bodyPr anchorCtr="0" anchor="t" bIns="0" lIns="0" spcFirstLastPara="1" rIns="0" wrap="square" tIns="8875">
            <a:spAutoFit/>
          </a:bodyPr>
          <a:lstStyle/>
          <a:p>
            <a:pPr indent="-292735" lvl="0" marL="393700" marR="301625" rtl="0" algn="l">
              <a:lnSpc>
                <a:spcPct val="101699"/>
              </a:lnSpc>
              <a:spcBef>
                <a:spcPts val="0"/>
              </a:spcBef>
              <a:spcAft>
                <a:spcPts val="0"/>
              </a:spcAft>
              <a:buSzPts val="2350"/>
              <a:buFont typeface="Arial"/>
              <a:buChar char="•"/>
            </a:pPr>
            <a:r>
              <a:rPr lang="en" sz="2350">
                <a:latin typeface="Calibri"/>
                <a:ea typeface="Calibri"/>
                <a:cs typeface="Calibri"/>
                <a:sym typeface="Calibri"/>
              </a:rPr>
              <a:t>Irreducible polynomial is a polynomial that  cannot be </a:t>
            </a:r>
            <a:r>
              <a:rPr lang="en" sz="2350">
                <a:latin typeface="Calibri"/>
                <a:ea typeface="Calibri"/>
                <a:cs typeface="Calibri"/>
                <a:sym typeface="Calibri"/>
              </a:rPr>
              <a:t>factored</a:t>
            </a:r>
            <a:r>
              <a:rPr lang="en" sz="2350">
                <a:latin typeface="Calibri"/>
                <a:ea typeface="Calibri"/>
                <a:cs typeface="Calibri"/>
                <a:sym typeface="Calibri"/>
              </a:rPr>
              <a:t> into lower-degree  polynomials</a:t>
            </a:r>
            <a:endParaRPr sz="2350">
              <a:latin typeface="Calibri"/>
              <a:ea typeface="Calibri"/>
              <a:cs typeface="Calibri"/>
              <a:sym typeface="Calibri"/>
            </a:endParaRPr>
          </a:p>
          <a:p>
            <a:pPr indent="-343535" lvl="0" marL="393700" marR="55880" rtl="0" algn="l">
              <a:lnSpc>
                <a:spcPct val="101699"/>
              </a:lnSpc>
              <a:spcBef>
                <a:spcPts val="780"/>
              </a:spcBef>
              <a:spcAft>
                <a:spcPts val="0"/>
              </a:spcAft>
              <a:buSzPts val="1800"/>
              <a:buFont typeface="Arial"/>
              <a:buChar char="•"/>
            </a:pPr>
            <a:r>
              <a:rPr lang="en" sz="1000"/>
              <a:t>	</a:t>
            </a:r>
            <a:r>
              <a:rPr lang="en" sz="2350">
                <a:latin typeface="Calibri"/>
                <a:ea typeface="Calibri"/>
                <a:cs typeface="Calibri"/>
                <a:sym typeface="Calibri"/>
              </a:rPr>
              <a:t>1 + X + X</a:t>
            </a:r>
            <a:r>
              <a:rPr baseline="30000" lang="en" sz="2425">
                <a:latin typeface="Calibri"/>
                <a:ea typeface="Calibri"/>
                <a:cs typeface="Calibri"/>
                <a:sym typeface="Calibri"/>
              </a:rPr>
              <a:t>2 </a:t>
            </a:r>
            <a:r>
              <a:rPr lang="en" sz="2350">
                <a:latin typeface="Calibri"/>
                <a:ea typeface="Calibri"/>
                <a:cs typeface="Calibri"/>
                <a:sym typeface="Calibri"/>
              </a:rPr>
              <a:t>is an irreducible polynomial, since  neither X nor X + 1 are its factors</a:t>
            </a:r>
            <a:endParaRPr sz="2350">
              <a:latin typeface="Calibri"/>
              <a:ea typeface="Calibri"/>
              <a:cs typeface="Calibri"/>
              <a:sym typeface="Calibri"/>
            </a:endParaRPr>
          </a:p>
        </p:txBody>
      </p:sp>
      <p:pic>
        <p:nvPicPr>
          <p:cNvPr id="584" name="Google Shape;584;p78"/>
          <p:cNvPicPr preferRelativeResize="0"/>
          <p:nvPr/>
        </p:nvPicPr>
        <p:blipFill rotWithShape="1">
          <a:blip r:embed="rId3">
            <a:alphaModFix/>
          </a:blip>
          <a:srcRect b="0" l="0" r="0" t="0"/>
          <a:stretch/>
        </p:blipFill>
        <p:spPr>
          <a:xfrm>
            <a:off x="431400" y="2965624"/>
            <a:ext cx="8364924" cy="18646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88" name="Shape 588"/>
        <p:cNvGrpSpPr/>
        <p:nvPr/>
      </p:nvGrpSpPr>
      <p:grpSpPr>
        <a:xfrm>
          <a:off x="0" y="0"/>
          <a:ext cx="0" cy="0"/>
          <a:chOff x="0" y="0"/>
          <a:chExt cx="0" cy="0"/>
        </a:xfrm>
      </p:grpSpPr>
      <p:sp>
        <p:nvSpPr>
          <p:cNvPr id="589" name="Google Shape;589;p79"/>
          <p:cNvSpPr txBox="1"/>
          <p:nvPr>
            <p:ph type="title"/>
          </p:nvPr>
        </p:nvSpPr>
        <p:spPr>
          <a:xfrm>
            <a:off x="1223327" y="351282"/>
            <a:ext cx="6694800" cy="687000"/>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
              <a:t>Use of Irreducible Polynomial</a:t>
            </a:r>
            <a:endParaRPr/>
          </a:p>
        </p:txBody>
      </p:sp>
      <p:sp>
        <p:nvSpPr>
          <p:cNvPr id="590" name="Google Shape;590;p79"/>
          <p:cNvSpPr txBox="1"/>
          <p:nvPr/>
        </p:nvSpPr>
        <p:spPr>
          <a:xfrm>
            <a:off x="536257" y="1208912"/>
            <a:ext cx="8061900" cy="2959200"/>
          </a:xfrm>
          <a:prstGeom prst="rect">
            <a:avLst/>
          </a:prstGeom>
          <a:noFill/>
          <a:ln>
            <a:noFill/>
          </a:ln>
        </p:spPr>
        <p:txBody>
          <a:bodyPr anchorCtr="0" anchor="t" bIns="0" lIns="0" spcFirstLastPara="1" rIns="0" wrap="square" tIns="8875">
            <a:spAutoFit/>
          </a:bodyPr>
          <a:lstStyle/>
          <a:p>
            <a:pPr indent="-343535" lvl="0" marL="355600" marR="5080" rtl="0" algn="l">
              <a:lnSpc>
                <a:spcPct val="101699"/>
              </a:lnSpc>
              <a:spcBef>
                <a:spcPts val="0"/>
              </a:spcBef>
              <a:spcAft>
                <a:spcPts val="0"/>
              </a:spcAft>
              <a:buSzPts val="3150"/>
              <a:buFont typeface="Arial"/>
              <a:buChar char="•"/>
            </a:pPr>
            <a:r>
              <a:rPr lang="en" sz="3150">
                <a:latin typeface="Calibri"/>
                <a:ea typeface="Calibri"/>
                <a:cs typeface="Calibri"/>
                <a:sym typeface="Calibri"/>
              </a:rPr>
              <a:t>when an algebraic operation –obviously  polynomial multiplication — results in a  polynomial whose degree equals or exceeds  that of the irreducible polynomial, we will take  for our result the remainder modulo the  irreducible polynomial</a:t>
            </a:r>
            <a:endParaRPr sz="3150">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94" name="Shape 594"/>
        <p:cNvGrpSpPr/>
        <p:nvPr/>
      </p:nvGrpSpPr>
      <p:grpSpPr>
        <a:xfrm>
          <a:off x="0" y="0"/>
          <a:ext cx="0" cy="0"/>
          <a:chOff x="0" y="0"/>
          <a:chExt cx="0" cy="0"/>
        </a:xfrm>
      </p:grpSpPr>
      <p:sp>
        <p:nvSpPr>
          <p:cNvPr id="595" name="Google Shape;595;p80"/>
          <p:cNvSpPr txBox="1"/>
          <p:nvPr>
            <p:ph type="title"/>
          </p:nvPr>
        </p:nvSpPr>
        <p:spPr>
          <a:xfrm>
            <a:off x="3601084" y="263462"/>
            <a:ext cx="1941900" cy="687000"/>
          </a:xfrm>
          <a:prstGeom prst="rect">
            <a:avLst/>
          </a:prstGeom>
          <a:noFill/>
          <a:ln>
            <a:noFill/>
          </a:ln>
        </p:spPr>
        <p:txBody>
          <a:bodyPr anchorCtr="0" anchor="t" bIns="0" lIns="0" spcFirstLastPara="1" rIns="0" wrap="square" tIns="17125">
            <a:spAutoFit/>
          </a:bodyPr>
          <a:lstStyle/>
          <a:p>
            <a:pPr indent="0" lvl="0" marL="14603" rtl="0" algn="l">
              <a:lnSpc>
                <a:spcPct val="100000"/>
              </a:lnSpc>
              <a:spcBef>
                <a:spcPts val="0"/>
              </a:spcBef>
              <a:spcAft>
                <a:spcPts val="0"/>
              </a:spcAft>
              <a:buNone/>
            </a:pPr>
            <a:r>
              <a:rPr lang="en"/>
              <a:t>Example</a:t>
            </a:r>
            <a:endParaRPr/>
          </a:p>
        </p:txBody>
      </p:sp>
      <p:sp>
        <p:nvSpPr>
          <p:cNvPr id="596" name="Google Shape;596;p80"/>
          <p:cNvSpPr txBox="1"/>
          <p:nvPr/>
        </p:nvSpPr>
        <p:spPr>
          <a:xfrm>
            <a:off x="40640" y="1132427"/>
            <a:ext cx="8432100" cy="3872700"/>
          </a:xfrm>
          <a:prstGeom prst="rect">
            <a:avLst/>
          </a:prstGeom>
          <a:noFill/>
          <a:ln>
            <a:noFill/>
          </a:ln>
        </p:spPr>
        <p:txBody>
          <a:bodyPr anchorCtr="0" anchor="t" bIns="0" lIns="0" spcFirstLastPara="1" rIns="0" wrap="square" tIns="118725">
            <a:spAutoFit/>
          </a:bodyPr>
          <a:lstStyle/>
          <a:p>
            <a:pPr indent="-343535" lvl="0" marL="393700" marR="0" rtl="0" algn="l">
              <a:lnSpc>
                <a:spcPct val="100000"/>
              </a:lnSpc>
              <a:spcBef>
                <a:spcPts val="0"/>
              </a:spcBef>
              <a:spcAft>
                <a:spcPts val="0"/>
              </a:spcAft>
              <a:buSzPts val="3150"/>
              <a:buFont typeface="Arial"/>
              <a:buChar char="•"/>
            </a:pPr>
            <a:r>
              <a:rPr lang="en" sz="2650">
                <a:latin typeface="Calibri"/>
                <a:ea typeface="Calibri"/>
                <a:cs typeface="Calibri"/>
                <a:sym typeface="Calibri"/>
              </a:rPr>
              <a:t>(x </a:t>
            </a:r>
            <a:r>
              <a:rPr baseline="30000" lang="en" sz="2725">
                <a:latin typeface="Calibri"/>
                <a:ea typeface="Calibri"/>
                <a:cs typeface="Calibri"/>
                <a:sym typeface="Calibri"/>
              </a:rPr>
              <a:t>2 </a:t>
            </a:r>
            <a:r>
              <a:rPr lang="en" sz="2650">
                <a:latin typeface="Calibri"/>
                <a:ea typeface="Calibri"/>
                <a:cs typeface="Calibri"/>
                <a:sym typeface="Calibri"/>
              </a:rPr>
              <a:t>+ x + 1) × (x </a:t>
            </a:r>
            <a:r>
              <a:rPr baseline="30000" lang="en" sz="2725">
                <a:latin typeface="Calibri"/>
                <a:ea typeface="Calibri"/>
                <a:cs typeface="Calibri"/>
                <a:sym typeface="Calibri"/>
              </a:rPr>
              <a:t>2 </a:t>
            </a:r>
            <a:r>
              <a:rPr lang="en" sz="2650">
                <a:latin typeface="Calibri"/>
                <a:ea typeface="Calibri"/>
                <a:cs typeface="Calibri"/>
                <a:sym typeface="Calibri"/>
              </a:rPr>
              <a:t>+ 1) mod (x </a:t>
            </a:r>
            <a:r>
              <a:rPr baseline="30000" lang="en" sz="2725">
                <a:latin typeface="Calibri"/>
                <a:ea typeface="Calibri"/>
                <a:cs typeface="Calibri"/>
                <a:sym typeface="Calibri"/>
              </a:rPr>
              <a:t>3 </a:t>
            </a:r>
            <a:r>
              <a:rPr lang="en" sz="2650">
                <a:latin typeface="Calibri"/>
                <a:ea typeface="Calibri"/>
                <a:cs typeface="Calibri"/>
                <a:sym typeface="Calibri"/>
              </a:rPr>
              <a:t>+ x + 1) in GF(2^3)</a:t>
            </a:r>
            <a:endParaRPr sz="2650">
              <a:latin typeface="Calibri"/>
              <a:ea typeface="Calibri"/>
              <a:cs typeface="Calibri"/>
              <a:sym typeface="Calibri"/>
            </a:endParaRPr>
          </a:p>
          <a:p>
            <a:pPr indent="0" lvl="0" marL="325120" marR="0" rtl="0" algn="l">
              <a:lnSpc>
                <a:spcPct val="100000"/>
              </a:lnSpc>
              <a:spcBef>
                <a:spcPts val="844"/>
              </a:spcBef>
              <a:spcAft>
                <a:spcPts val="0"/>
              </a:spcAft>
              <a:buNone/>
            </a:pPr>
            <a:r>
              <a:rPr lang="en" sz="2650">
                <a:latin typeface="Calibri"/>
                <a:ea typeface="Calibri"/>
                <a:cs typeface="Calibri"/>
                <a:sym typeface="Calibri"/>
              </a:rPr>
              <a:t>= (x </a:t>
            </a:r>
            <a:r>
              <a:rPr baseline="30000" lang="en" sz="2725">
                <a:latin typeface="Calibri"/>
                <a:ea typeface="Calibri"/>
                <a:cs typeface="Calibri"/>
                <a:sym typeface="Calibri"/>
              </a:rPr>
              <a:t>4 </a:t>
            </a:r>
            <a:r>
              <a:rPr lang="en" sz="2650">
                <a:latin typeface="Calibri"/>
                <a:ea typeface="Calibri"/>
                <a:cs typeface="Calibri"/>
                <a:sym typeface="Calibri"/>
              </a:rPr>
              <a:t>+ x </a:t>
            </a:r>
            <a:r>
              <a:rPr baseline="30000" lang="en" sz="2725">
                <a:latin typeface="Calibri"/>
                <a:ea typeface="Calibri"/>
                <a:cs typeface="Calibri"/>
                <a:sym typeface="Calibri"/>
              </a:rPr>
              <a:t>3 </a:t>
            </a:r>
            <a:r>
              <a:rPr lang="en" sz="2650">
                <a:latin typeface="Calibri"/>
                <a:ea typeface="Calibri"/>
                <a:cs typeface="Calibri"/>
                <a:sym typeface="Calibri"/>
              </a:rPr>
              <a:t>+ x </a:t>
            </a:r>
            <a:r>
              <a:rPr baseline="30000" lang="en" sz="2725">
                <a:latin typeface="Calibri"/>
                <a:ea typeface="Calibri"/>
                <a:cs typeface="Calibri"/>
                <a:sym typeface="Calibri"/>
              </a:rPr>
              <a:t>2 </a:t>
            </a:r>
            <a:r>
              <a:rPr lang="en" sz="2650">
                <a:latin typeface="Calibri"/>
                <a:ea typeface="Calibri"/>
                <a:cs typeface="Calibri"/>
                <a:sym typeface="Calibri"/>
              </a:rPr>
              <a:t>) + (x </a:t>
            </a:r>
            <a:r>
              <a:rPr baseline="30000" lang="en" sz="2725">
                <a:latin typeface="Calibri"/>
                <a:ea typeface="Calibri"/>
                <a:cs typeface="Calibri"/>
                <a:sym typeface="Calibri"/>
              </a:rPr>
              <a:t>2 </a:t>
            </a:r>
            <a:r>
              <a:rPr lang="en" sz="2650">
                <a:latin typeface="Calibri"/>
                <a:ea typeface="Calibri"/>
                <a:cs typeface="Calibri"/>
                <a:sym typeface="Calibri"/>
              </a:rPr>
              <a:t>+ x + 1) mod (x </a:t>
            </a:r>
            <a:r>
              <a:rPr baseline="30000" lang="en" sz="2725">
                <a:latin typeface="Calibri"/>
                <a:ea typeface="Calibri"/>
                <a:cs typeface="Calibri"/>
                <a:sym typeface="Calibri"/>
              </a:rPr>
              <a:t>3 </a:t>
            </a:r>
            <a:r>
              <a:rPr lang="en" sz="2650">
                <a:latin typeface="Calibri"/>
                <a:ea typeface="Calibri"/>
                <a:cs typeface="Calibri"/>
                <a:sym typeface="Calibri"/>
              </a:rPr>
              <a:t>+ x + 1)</a:t>
            </a:r>
            <a:endParaRPr sz="2650">
              <a:latin typeface="Calibri"/>
              <a:ea typeface="Calibri"/>
              <a:cs typeface="Calibri"/>
              <a:sym typeface="Calibri"/>
            </a:endParaRPr>
          </a:p>
          <a:p>
            <a:pPr indent="0" lvl="0" marL="416558" marR="0" rtl="0" algn="l">
              <a:lnSpc>
                <a:spcPct val="100000"/>
              </a:lnSpc>
              <a:spcBef>
                <a:spcPts val="850"/>
              </a:spcBef>
              <a:spcAft>
                <a:spcPts val="0"/>
              </a:spcAft>
              <a:buNone/>
            </a:pPr>
            <a:r>
              <a:rPr lang="en" sz="2650">
                <a:latin typeface="Calibri"/>
                <a:ea typeface="Calibri"/>
                <a:cs typeface="Calibri"/>
                <a:sym typeface="Calibri"/>
              </a:rPr>
              <a:t>= (x </a:t>
            </a:r>
            <a:r>
              <a:rPr baseline="30000" lang="en" sz="2725">
                <a:latin typeface="Calibri"/>
                <a:ea typeface="Calibri"/>
                <a:cs typeface="Calibri"/>
                <a:sym typeface="Calibri"/>
              </a:rPr>
              <a:t>4 </a:t>
            </a:r>
            <a:r>
              <a:rPr lang="en" sz="2650">
                <a:latin typeface="Calibri"/>
                <a:ea typeface="Calibri"/>
                <a:cs typeface="Calibri"/>
                <a:sym typeface="Calibri"/>
              </a:rPr>
              <a:t>+ x </a:t>
            </a:r>
            <a:r>
              <a:rPr baseline="30000" lang="en" sz="2725">
                <a:latin typeface="Calibri"/>
                <a:ea typeface="Calibri"/>
                <a:cs typeface="Calibri"/>
                <a:sym typeface="Calibri"/>
              </a:rPr>
              <a:t>3 </a:t>
            </a:r>
            <a:r>
              <a:rPr lang="en" sz="2650">
                <a:latin typeface="Calibri"/>
                <a:ea typeface="Calibri"/>
                <a:cs typeface="Calibri"/>
                <a:sym typeface="Calibri"/>
              </a:rPr>
              <a:t>+ x + 1) mod (x </a:t>
            </a:r>
            <a:r>
              <a:rPr baseline="30000" lang="en" sz="2725">
                <a:latin typeface="Calibri"/>
                <a:ea typeface="Calibri"/>
                <a:cs typeface="Calibri"/>
                <a:sym typeface="Calibri"/>
              </a:rPr>
              <a:t>3 </a:t>
            </a:r>
            <a:r>
              <a:rPr lang="en" sz="2650">
                <a:latin typeface="Calibri"/>
                <a:ea typeface="Calibri"/>
                <a:cs typeface="Calibri"/>
                <a:sym typeface="Calibri"/>
              </a:rPr>
              <a:t>+ x + 1)</a:t>
            </a:r>
            <a:endParaRPr sz="2650">
              <a:latin typeface="Calibri"/>
              <a:ea typeface="Calibri"/>
              <a:cs typeface="Calibri"/>
              <a:sym typeface="Calibri"/>
            </a:endParaRPr>
          </a:p>
          <a:p>
            <a:pPr indent="274319" lvl="0" marL="142240" marR="2976245" rtl="0" algn="l">
              <a:lnSpc>
                <a:spcPct val="143565"/>
              </a:lnSpc>
              <a:spcBef>
                <a:spcPts val="229"/>
              </a:spcBef>
              <a:spcAft>
                <a:spcPts val="0"/>
              </a:spcAft>
              <a:buNone/>
            </a:pPr>
            <a:r>
              <a:rPr lang="en" sz="2650">
                <a:latin typeface="Calibri"/>
                <a:ea typeface="Calibri"/>
                <a:cs typeface="Calibri"/>
                <a:sym typeface="Calibri"/>
              </a:rPr>
              <a:t>= − x </a:t>
            </a:r>
            <a:r>
              <a:rPr baseline="30000" lang="en" sz="2725">
                <a:latin typeface="Calibri"/>
                <a:ea typeface="Calibri"/>
                <a:cs typeface="Calibri"/>
                <a:sym typeface="Calibri"/>
              </a:rPr>
              <a:t>2 </a:t>
            </a:r>
            <a:r>
              <a:rPr lang="en" sz="2650">
                <a:latin typeface="Calibri"/>
                <a:ea typeface="Calibri"/>
                <a:cs typeface="Calibri"/>
                <a:sym typeface="Calibri"/>
              </a:rPr>
              <a:t>− x = x </a:t>
            </a:r>
            <a:r>
              <a:rPr baseline="30000" lang="en" sz="2725">
                <a:latin typeface="Calibri"/>
                <a:ea typeface="Calibri"/>
                <a:cs typeface="Calibri"/>
                <a:sym typeface="Calibri"/>
              </a:rPr>
              <a:t>2 </a:t>
            </a:r>
            <a:r>
              <a:rPr lang="en" sz="2650">
                <a:latin typeface="Calibri"/>
                <a:ea typeface="Calibri"/>
                <a:cs typeface="Calibri"/>
                <a:sym typeface="Calibri"/>
              </a:rPr>
              <a:t>+ x (Remainder)  (x+1) is quotient</a:t>
            </a:r>
            <a:endParaRPr sz="2650">
              <a:latin typeface="Calibri"/>
              <a:ea typeface="Calibri"/>
              <a:cs typeface="Calibri"/>
              <a:sym typeface="Calibri"/>
            </a:endParaRPr>
          </a:p>
          <a:p>
            <a:pPr indent="0" lvl="0" marL="0" marR="0" rtl="0" algn="l">
              <a:lnSpc>
                <a:spcPct val="100000"/>
              </a:lnSpc>
              <a:spcBef>
                <a:spcPts val="40"/>
              </a:spcBef>
              <a:spcAft>
                <a:spcPts val="0"/>
              </a:spcAft>
              <a:buNone/>
            </a:pPr>
            <a:r>
              <a:t/>
            </a:r>
            <a:endParaRPr sz="3700">
              <a:latin typeface="Calibri"/>
              <a:ea typeface="Calibri"/>
              <a:cs typeface="Calibri"/>
              <a:sym typeface="Calibri"/>
            </a:endParaRPr>
          </a:p>
          <a:p>
            <a:pPr indent="0" lvl="0" marL="50800" marR="0" rtl="0" algn="l">
              <a:lnSpc>
                <a:spcPct val="100000"/>
              </a:lnSpc>
              <a:spcBef>
                <a:spcPts val="5"/>
              </a:spcBef>
              <a:spcAft>
                <a:spcPts val="0"/>
              </a:spcAft>
              <a:buNone/>
            </a:pPr>
            <a:r>
              <a:rPr lang="en" sz="2650">
                <a:solidFill>
                  <a:srgbClr val="00AF50"/>
                </a:solidFill>
                <a:latin typeface="Calibri"/>
                <a:ea typeface="Calibri"/>
                <a:cs typeface="Calibri"/>
                <a:sym typeface="Calibri"/>
              </a:rPr>
              <a:t>So (x </a:t>
            </a:r>
            <a:r>
              <a:rPr baseline="30000" lang="en" sz="2725">
                <a:solidFill>
                  <a:srgbClr val="00AF50"/>
                </a:solidFill>
                <a:latin typeface="Calibri"/>
                <a:ea typeface="Calibri"/>
                <a:cs typeface="Calibri"/>
                <a:sym typeface="Calibri"/>
              </a:rPr>
              <a:t>2 </a:t>
            </a:r>
            <a:r>
              <a:rPr lang="en" sz="2650">
                <a:solidFill>
                  <a:srgbClr val="00AF50"/>
                </a:solidFill>
                <a:latin typeface="Calibri"/>
                <a:ea typeface="Calibri"/>
                <a:cs typeface="Calibri"/>
                <a:sym typeface="Calibri"/>
              </a:rPr>
              <a:t>+ x + 1) × (x </a:t>
            </a:r>
            <a:r>
              <a:rPr baseline="30000" lang="en" sz="2725">
                <a:solidFill>
                  <a:srgbClr val="00AF50"/>
                </a:solidFill>
                <a:latin typeface="Calibri"/>
                <a:ea typeface="Calibri"/>
                <a:cs typeface="Calibri"/>
                <a:sym typeface="Calibri"/>
              </a:rPr>
              <a:t>2 </a:t>
            </a:r>
            <a:r>
              <a:rPr lang="en" sz="2650">
                <a:solidFill>
                  <a:srgbClr val="00AF50"/>
                </a:solidFill>
                <a:latin typeface="Calibri"/>
                <a:ea typeface="Calibri"/>
                <a:cs typeface="Calibri"/>
                <a:sym typeface="Calibri"/>
              </a:rPr>
              <a:t>+ 1) = (x+1) in GF(2^3)</a:t>
            </a:r>
            <a:endParaRPr sz="2650">
              <a:latin typeface="Calibri"/>
              <a:ea typeface="Calibri"/>
              <a:cs typeface="Calibri"/>
              <a:sym typeface="Calibri"/>
            </a:endParaRPr>
          </a:p>
        </p:txBody>
      </p:sp>
      <p:sp>
        <p:nvSpPr>
          <p:cNvPr id="597" name="Google Shape;597;p80"/>
          <p:cNvSpPr txBox="1"/>
          <p:nvPr/>
        </p:nvSpPr>
        <p:spPr>
          <a:xfrm>
            <a:off x="1146492" y="4092385"/>
            <a:ext cx="4039800" cy="289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 sz="1800">
                <a:latin typeface="Calibri"/>
                <a:ea typeface="Calibri"/>
                <a:cs typeface="Calibri"/>
                <a:sym typeface="Calibri"/>
              </a:rPr>
              <a:t>Imp: Every coefficient must belong to GF(2)</a:t>
            </a:r>
            <a:endParaRPr sz="1800">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01" name="Shape 601"/>
        <p:cNvGrpSpPr/>
        <p:nvPr/>
      </p:nvGrpSpPr>
      <p:grpSpPr>
        <a:xfrm>
          <a:off x="0" y="0"/>
          <a:ext cx="0" cy="0"/>
          <a:chOff x="0" y="0"/>
          <a:chExt cx="0" cy="0"/>
        </a:xfrm>
      </p:grpSpPr>
      <p:sp>
        <p:nvSpPr>
          <p:cNvPr id="602" name="Google Shape;602;p81"/>
          <p:cNvSpPr txBox="1"/>
          <p:nvPr>
            <p:ph type="title"/>
          </p:nvPr>
        </p:nvSpPr>
        <p:spPr>
          <a:xfrm>
            <a:off x="1276603" y="351282"/>
            <a:ext cx="6598200" cy="687000"/>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
              <a:t>Extension field multiplication</a:t>
            </a:r>
            <a:endParaRPr/>
          </a:p>
        </p:txBody>
      </p:sp>
      <p:pic>
        <p:nvPicPr>
          <p:cNvPr id="603" name="Google Shape;603;p81"/>
          <p:cNvPicPr preferRelativeResize="0"/>
          <p:nvPr/>
        </p:nvPicPr>
        <p:blipFill rotWithShape="1">
          <a:blip r:embed="rId3">
            <a:alphaModFix/>
          </a:blip>
          <a:srcRect b="0" l="0" r="0" t="0"/>
          <a:stretch/>
        </p:blipFill>
        <p:spPr>
          <a:xfrm>
            <a:off x="244415" y="1507436"/>
            <a:ext cx="8601399" cy="32409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sz="3600"/>
              <a:t>Algebraic Structure</a:t>
            </a:r>
            <a:endParaRPr sz="3600"/>
          </a:p>
          <a:p>
            <a:pPr indent="0" lvl="0" marL="0" rtl="0" algn="l">
              <a:spcBef>
                <a:spcPts val="0"/>
              </a:spcBef>
              <a:spcAft>
                <a:spcPts val="0"/>
              </a:spcAft>
              <a:buNone/>
            </a:pPr>
            <a:r>
              <a:t/>
            </a:r>
            <a:endParaRPr/>
          </a:p>
        </p:txBody>
      </p:sp>
      <p:sp>
        <p:nvSpPr>
          <p:cNvPr id="279" name="Google Shape;279;p3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marR="0" rtl="0" algn="l">
              <a:lnSpc>
                <a:spcPct val="115000"/>
              </a:lnSpc>
              <a:spcBef>
                <a:spcPts val="0"/>
              </a:spcBef>
              <a:spcAft>
                <a:spcPts val="0"/>
              </a:spcAft>
              <a:buNone/>
            </a:pPr>
            <a:r>
              <a:rPr lang="en" sz="1800"/>
              <a:t>The algebraic structure is a type of non-empty set G which is equipped with one or more than one binary operation. Let us assume that * describes the binary operation on non-empty set G. In this case, (G, *) will be known as the algebraic structure if</a:t>
            </a:r>
            <a:endParaRPr sz="1800"/>
          </a:p>
          <a:p>
            <a:pPr indent="0" lvl="0" marL="0" marR="0" rtl="0" algn="l">
              <a:lnSpc>
                <a:spcPct val="115000"/>
              </a:lnSpc>
              <a:spcBef>
                <a:spcPts val="1200"/>
              </a:spcBef>
              <a:spcAft>
                <a:spcPts val="0"/>
              </a:spcAft>
              <a:buNone/>
            </a:pPr>
            <a:r>
              <a:rPr lang="en" sz="1800"/>
              <a:t>It follows Closure Property:</a:t>
            </a:r>
            <a:endParaRPr sz="1800"/>
          </a:p>
          <a:p>
            <a:pPr indent="0" lvl="0" marL="0" marR="0" rtl="0" algn="l">
              <a:lnSpc>
                <a:spcPct val="115000"/>
              </a:lnSpc>
              <a:spcBef>
                <a:spcPts val="1200"/>
              </a:spcBef>
              <a:spcAft>
                <a:spcPts val="0"/>
              </a:spcAft>
              <a:buNone/>
            </a:pPr>
            <a:r>
              <a:rPr lang="en" sz="1800"/>
              <a:t>e.g.(N,+) is a algebraic structure</a:t>
            </a:r>
            <a:endParaRPr sz="1800"/>
          </a:p>
          <a:p>
            <a:pPr indent="0" lvl="0" marL="0" marR="0" rtl="0" algn="l">
              <a:lnSpc>
                <a:spcPct val="115000"/>
              </a:lnSpc>
              <a:spcBef>
                <a:spcPts val="1200"/>
              </a:spcBef>
              <a:spcAft>
                <a:spcPts val="1200"/>
              </a:spcAft>
              <a:buNone/>
            </a:pPr>
            <a:r>
              <a:rPr lang="en" sz="1800"/>
              <a:t>(R, +, *) is a type of algebraic structure, which is equipped with two operations (+ and *)</a:t>
            </a:r>
            <a:endParaRPr sz="18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07" name="Shape 607"/>
        <p:cNvGrpSpPr/>
        <p:nvPr/>
      </p:nvGrpSpPr>
      <p:grpSpPr>
        <a:xfrm>
          <a:off x="0" y="0"/>
          <a:ext cx="0" cy="0"/>
          <a:chOff x="0" y="0"/>
          <a:chExt cx="0" cy="0"/>
        </a:xfrm>
      </p:grpSpPr>
      <p:sp>
        <p:nvSpPr>
          <p:cNvPr id="608" name="Google Shape;608;p82"/>
          <p:cNvSpPr txBox="1"/>
          <p:nvPr/>
        </p:nvSpPr>
        <p:spPr>
          <a:xfrm>
            <a:off x="510857" y="1208912"/>
            <a:ext cx="8022000" cy="3404100"/>
          </a:xfrm>
          <a:prstGeom prst="rect">
            <a:avLst/>
          </a:prstGeom>
          <a:noFill/>
          <a:ln>
            <a:noFill/>
          </a:ln>
        </p:spPr>
        <p:txBody>
          <a:bodyPr anchorCtr="0" anchor="t" bIns="0" lIns="0" spcFirstLastPara="1" rIns="0" wrap="square" tIns="8875">
            <a:spAutoFit/>
          </a:bodyPr>
          <a:lstStyle/>
          <a:p>
            <a:pPr indent="-343535" lvl="0" marL="381000" marR="1068705" rtl="0" algn="l">
              <a:lnSpc>
                <a:spcPct val="101699"/>
              </a:lnSpc>
              <a:spcBef>
                <a:spcPts val="0"/>
              </a:spcBef>
              <a:spcAft>
                <a:spcPts val="0"/>
              </a:spcAft>
              <a:buClr>
                <a:srgbClr val="FF0000"/>
              </a:buClr>
              <a:buSzPts val="3150"/>
              <a:buFont typeface="Arial"/>
              <a:buChar char="•"/>
            </a:pPr>
            <a:r>
              <a:rPr i="1" lang="en" sz="2550">
                <a:solidFill>
                  <a:srgbClr val="FF0000"/>
                </a:solidFill>
                <a:latin typeface="Calibri"/>
                <a:ea typeface="Calibri"/>
                <a:cs typeface="Calibri"/>
                <a:sym typeface="Calibri"/>
              </a:rPr>
              <a:t>GF(4) or </a:t>
            </a:r>
            <a:r>
              <a:rPr lang="en" sz="2550">
                <a:solidFill>
                  <a:srgbClr val="FF0000"/>
                </a:solidFill>
                <a:latin typeface="Calibri"/>
                <a:ea typeface="Calibri"/>
                <a:cs typeface="Calibri"/>
                <a:sym typeface="Calibri"/>
              </a:rPr>
              <a:t>GF(2</a:t>
            </a:r>
            <a:r>
              <a:rPr baseline="30000" lang="en" sz="2625">
                <a:solidFill>
                  <a:srgbClr val="FF0000"/>
                </a:solidFill>
                <a:latin typeface="Calibri"/>
                <a:ea typeface="Calibri"/>
                <a:cs typeface="Calibri"/>
                <a:sym typeface="Calibri"/>
              </a:rPr>
              <a:t>2 </a:t>
            </a:r>
            <a:r>
              <a:rPr lang="en" sz="2550">
                <a:solidFill>
                  <a:srgbClr val="FF0000"/>
                </a:solidFill>
                <a:latin typeface="Calibri"/>
                <a:ea typeface="Calibri"/>
                <a:cs typeface="Calibri"/>
                <a:sym typeface="Calibri"/>
              </a:rPr>
              <a:t>) </a:t>
            </a:r>
            <a:r>
              <a:rPr i="1" lang="en" sz="2550">
                <a:solidFill>
                  <a:srgbClr val="FF0000"/>
                </a:solidFill>
                <a:latin typeface="Calibri"/>
                <a:ea typeface="Calibri"/>
                <a:cs typeface="Calibri"/>
                <a:sym typeface="Calibri"/>
              </a:rPr>
              <a:t>or F</a:t>
            </a:r>
            <a:r>
              <a:rPr baseline="-25000" i="1" lang="en" sz="2625">
                <a:solidFill>
                  <a:srgbClr val="FF0000"/>
                </a:solidFill>
                <a:latin typeface="Calibri"/>
                <a:ea typeface="Calibri"/>
                <a:cs typeface="Calibri"/>
                <a:sym typeface="Calibri"/>
              </a:rPr>
              <a:t>4 </a:t>
            </a:r>
            <a:r>
              <a:rPr i="1" lang="en" sz="2550">
                <a:solidFill>
                  <a:srgbClr val="FF0000"/>
                </a:solidFill>
                <a:latin typeface="Calibri"/>
                <a:ea typeface="Calibri"/>
                <a:cs typeface="Calibri"/>
                <a:sym typeface="Calibri"/>
              </a:rPr>
              <a:t>is the finite field of  order 4. It is not the same as Z</a:t>
            </a:r>
            <a:r>
              <a:rPr baseline="-25000" i="1" lang="en" sz="2625">
                <a:solidFill>
                  <a:srgbClr val="FF0000"/>
                </a:solidFill>
                <a:latin typeface="Calibri"/>
                <a:ea typeface="Calibri"/>
                <a:cs typeface="Calibri"/>
                <a:sym typeface="Calibri"/>
              </a:rPr>
              <a:t>4 </a:t>
            </a:r>
            <a:r>
              <a:rPr i="1" lang="en" sz="2550">
                <a:solidFill>
                  <a:srgbClr val="FF0000"/>
                </a:solidFill>
                <a:latin typeface="Calibri"/>
                <a:ea typeface="Calibri"/>
                <a:cs typeface="Calibri"/>
                <a:sym typeface="Calibri"/>
              </a:rPr>
              <a:t>i.e. the  integers modulo 4</a:t>
            </a:r>
            <a:endParaRPr sz="2550">
              <a:latin typeface="Calibri"/>
              <a:ea typeface="Calibri"/>
              <a:cs typeface="Calibri"/>
              <a:sym typeface="Calibri"/>
            </a:endParaRPr>
          </a:p>
          <a:p>
            <a:pPr indent="-343535" lvl="0" marL="381000" marR="0" rtl="0" algn="l">
              <a:lnSpc>
                <a:spcPct val="100000"/>
              </a:lnSpc>
              <a:spcBef>
                <a:spcPts val="844"/>
              </a:spcBef>
              <a:spcAft>
                <a:spcPts val="0"/>
              </a:spcAft>
              <a:buClr>
                <a:srgbClr val="FF0000"/>
              </a:buClr>
              <a:buSzPts val="3150"/>
              <a:buFont typeface="Arial"/>
              <a:buChar char="•"/>
            </a:pPr>
            <a:r>
              <a:rPr i="1" lang="en" sz="2550">
                <a:solidFill>
                  <a:srgbClr val="FF0000"/>
                </a:solidFill>
                <a:latin typeface="Calibri"/>
                <a:ea typeface="Calibri"/>
                <a:cs typeface="Calibri"/>
                <a:sym typeface="Calibri"/>
              </a:rPr>
              <a:t>Z</a:t>
            </a:r>
            <a:r>
              <a:rPr baseline="-25000" i="1" lang="en" sz="2625">
                <a:solidFill>
                  <a:srgbClr val="FF0000"/>
                </a:solidFill>
                <a:latin typeface="Calibri"/>
                <a:ea typeface="Calibri"/>
                <a:cs typeface="Calibri"/>
                <a:sym typeface="Calibri"/>
              </a:rPr>
              <a:t>4	</a:t>
            </a:r>
            <a:r>
              <a:rPr i="1" lang="en" sz="2550">
                <a:solidFill>
                  <a:srgbClr val="FF0000"/>
                </a:solidFill>
                <a:latin typeface="Calibri"/>
                <a:ea typeface="Calibri"/>
                <a:cs typeface="Calibri"/>
                <a:sym typeface="Calibri"/>
              </a:rPr>
              <a:t>is not a field</a:t>
            </a:r>
            <a:endParaRPr sz="2550">
              <a:latin typeface="Calibri"/>
              <a:ea typeface="Calibri"/>
              <a:cs typeface="Calibri"/>
              <a:sym typeface="Calibri"/>
            </a:endParaRPr>
          </a:p>
          <a:p>
            <a:pPr indent="-343535" lvl="0" marL="381000" marR="73025" rtl="0" algn="l">
              <a:lnSpc>
                <a:spcPct val="101699"/>
              </a:lnSpc>
              <a:spcBef>
                <a:spcPts val="780"/>
              </a:spcBef>
              <a:spcAft>
                <a:spcPts val="0"/>
              </a:spcAft>
              <a:buSzPts val="3150"/>
              <a:buFont typeface="Arial"/>
              <a:buChar char="•"/>
            </a:pPr>
            <a:r>
              <a:rPr lang="en" sz="2550">
                <a:latin typeface="Calibri"/>
                <a:ea typeface="Calibri"/>
                <a:cs typeface="Calibri"/>
                <a:sym typeface="Calibri"/>
              </a:rPr>
              <a:t>GF(2</a:t>
            </a:r>
            <a:r>
              <a:rPr baseline="30000" lang="en" sz="2625">
                <a:latin typeface="Calibri"/>
                <a:ea typeface="Calibri"/>
                <a:cs typeface="Calibri"/>
                <a:sym typeface="Calibri"/>
              </a:rPr>
              <a:t>2 </a:t>
            </a:r>
            <a:r>
              <a:rPr lang="en" sz="2550">
                <a:latin typeface="Calibri"/>
                <a:ea typeface="Calibri"/>
                <a:cs typeface="Calibri"/>
                <a:sym typeface="Calibri"/>
              </a:rPr>
              <a:t>) maps all of the polynomials over GF(2)  to the four polynomials not the integers</a:t>
            </a:r>
            <a:endParaRPr sz="2550">
              <a:latin typeface="Calibri"/>
              <a:ea typeface="Calibri"/>
              <a:cs typeface="Calibri"/>
              <a:sym typeface="Calibri"/>
            </a:endParaRPr>
          </a:p>
          <a:p>
            <a:pPr indent="-305435" lvl="0" marL="381000" marR="0" rtl="0" algn="l">
              <a:lnSpc>
                <a:spcPct val="100000"/>
              </a:lnSpc>
              <a:spcBef>
                <a:spcPts val="785"/>
              </a:spcBef>
              <a:spcAft>
                <a:spcPts val="0"/>
              </a:spcAft>
              <a:buSzPts val="2550"/>
              <a:buFont typeface="Arial"/>
              <a:buChar char="•"/>
            </a:pPr>
            <a:r>
              <a:rPr lang="en" sz="2550">
                <a:latin typeface="Calibri"/>
                <a:ea typeface="Calibri"/>
                <a:cs typeface="Calibri"/>
                <a:sym typeface="Calibri"/>
              </a:rPr>
              <a:t>It is important not to confuse multiplication in</a:t>
            </a:r>
            <a:endParaRPr sz="2550">
              <a:latin typeface="Calibri"/>
              <a:ea typeface="Calibri"/>
              <a:cs typeface="Calibri"/>
              <a:sym typeface="Calibri"/>
            </a:endParaRPr>
          </a:p>
          <a:p>
            <a:pPr indent="0" lvl="0" marL="381000" marR="0" rtl="0" algn="l">
              <a:lnSpc>
                <a:spcPct val="100000"/>
              </a:lnSpc>
              <a:spcBef>
                <a:spcPts val="65"/>
              </a:spcBef>
              <a:spcAft>
                <a:spcPts val="0"/>
              </a:spcAft>
              <a:buNone/>
            </a:pPr>
            <a:r>
              <a:rPr i="1" lang="en" sz="2550">
                <a:latin typeface="Calibri"/>
                <a:ea typeface="Calibri"/>
                <a:cs typeface="Calibri"/>
                <a:sym typeface="Calibri"/>
              </a:rPr>
              <a:t>GF(2</a:t>
            </a:r>
            <a:r>
              <a:rPr baseline="30000" i="1" lang="en" sz="2625">
                <a:latin typeface="Calibri"/>
                <a:ea typeface="Calibri"/>
                <a:cs typeface="Calibri"/>
                <a:sym typeface="Calibri"/>
              </a:rPr>
              <a:t>m</a:t>
            </a:r>
            <a:r>
              <a:rPr i="1" lang="en" sz="2550">
                <a:latin typeface="Calibri"/>
                <a:ea typeface="Calibri"/>
                <a:cs typeface="Calibri"/>
                <a:sym typeface="Calibri"/>
              </a:rPr>
              <a:t>) with integer multiplication</a:t>
            </a:r>
            <a:endParaRPr sz="2550">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12" name="Shape 612"/>
        <p:cNvGrpSpPr/>
        <p:nvPr/>
      </p:nvGrpSpPr>
      <p:grpSpPr>
        <a:xfrm>
          <a:off x="0" y="0"/>
          <a:ext cx="0" cy="0"/>
          <a:chOff x="0" y="0"/>
          <a:chExt cx="0" cy="0"/>
        </a:xfrm>
      </p:grpSpPr>
      <p:sp>
        <p:nvSpPr>
          <p:cNvPr id="613" name="Google Shape;613;p83"/>
          <p:cNvSpPr txBox="1"/>
          <p:nvPr>
            <p:ph idx="1" type="body"/>
          </p:nvPr>
        </p:nvSpPr>
        <p:spPr>
          <a:xfrm>
            <a:off x="497550" y="483075"/>
            <a:ext cx="8148900" cy="3358500"/>
          </a:xfrm>
          <a:prstGeom prst="rect">
            <a:avLst/>
          </a:prstGeom>
          <a:noFill/>
          <a:ln>
            <a:noFill/>
          </a:ln>
        </p:spPr>
        <p:txBody>
          <a:bodyPr anchorCtr="0" anchor="t" bIns="0" lIns="0" spcFirstLastPara="1" rIns="0" wrap="square" tIns="1183700">
            <a:spAutoFit/>
          </a:bodyPr>
          <a:lstStyle/>
          <a:p>
            <a:pPr indent="0" lvl="0" marL="0" marR="30480" rtl="0" algn="l">
              <a:lnSpc>
                <a:spcPct val="101699"/>
              </a:lnSpc>
              <a:spcBef>
                <a:spcPts val="0"/>
              </a:spcBef>
              <a:spcAft>
                <a:spcPts val="0"/>
              </a:spcAft>
              <a:buNone/>
            </a:pPr>
            <a:r>
              <a:rPr lang="en" sz="3450"/>
              <a:t>An element of GF(2</a:t>
            </a:r>
            <a:r>
              <a:rPr baseline="30000" lang="en" sz="3525"/>
              <a:t>8</a:t>
            </a:r>
            <a:r>
              <a:rPr lang="en" sz="3450"/>
              <a:t>) is a polynomial of degree  less than 8 over GF(2) (with coefficients in  GF(2)) modulo an irreducible polynomial of  degree 8</a:t>
            </a:r>
            <a:endParaRPr sz="345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17" name="Shape 617"/>
        <p:cNvGrpSpPr/>
        <p:nvPr/>
      </p:nvGrpSpPr>
      <p:grpSpPr>
        <a:xfrm>
          <a:off x="0" y="0"/>
          <a:ext cx="0" cy="0"/>
          <a:chOff x="0" y="0"/>
          <a:chExt cx="0" cy="0"/>
        </a:xfrm>
      </p:grpSpPr>
      <p:sp>
        <p:nvSpPr>
          <p:cNvPr id="618" name="Google Shape;618;p84"/>
          <p:cNvSpPr txBox="1"/>
          <p:nvPr>
            <p:ph type="title"/>
          </p:nvPr>
        </p:nvSpPr>
        <p:spPr>
          <a:xfrm>
            <a:off x="1742185" y="351282"/>
            <a:ext cx="5658000" cy="687000"/>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
              <a:t>Galois Field Construction</a:t>
            </a:r>
            <a:endParaRPr/>
          </a:p>
        </p:txBody>
      </p:sp>
      <p:sp>
        <p:nvSpPr>
          <p:cNvPr id="619" name="Google Shape;619;p84"/>
          <p:cNvSpPr txBox="1"/>
          <p:nvPr/>
        </p:nvSpPr>
        <p:spPr>
          <a:xfrm>
            <a:off x="510857" y="1208912"/>
            <a:ext cx="8025900" cy="3873000"/>
          </a:xfrm>
          <a:prstGeom prst="rect">
            <a:avLst/>
          </a:prstGeom>
          <a:noFill/>
          <a:ln>
            <a:noFill/>
          </a:ln>
        </p:spPr>
        <p:txBody>
          <a:bodyPr anchorCtr="0" anchor="t" bIns="0" lIns="0" spcFirstLastPara="1" rIns="0" wrap="square" tIns="8875">
            <a:spAutoFit/>
          </a:bodyPr>
          <a:lstStyle/>
          <a:p>
            <a:pPr indent="-343535" lvl="0" marL="381000" marR="30480" rtl="0" algn="l">
              <a:lnSpc>
                <a:spcPct val="101699"/>
              </a:lnSpc>
              <a:spcBef>
                <a:spcPts val="0"/>
              </a:spcBef>
              <a:spcAft>
                <a:spcPts val="0"/>
              </a:spcAft>
              <a:buSzPts val="3150"/>
              <a:buFont typeface="Arial"/>
              <a:buChar char="•"/>
            </a:pPr>
            <a:r>
              <a:rPr lang="en" sz="2650">
                <a:latin typeface="Calibri"/>
                <a:ea typeface="Calibri"/>
                <a:cs typeface="Calibri"/>
                <a:sym typeface="Calibri"/>
              </a:rPr>
              <a:t>General procedure for constructing a finite  field with p</a:t>
            </a:r>
            <a:r>
              <a:rPr baseline="30000" lang="en" sz="2725">
                <a:latin typeface="Calibri"/>
                <a:ea typeface="Calibri"/>
                <a:cs typeface="Calibri"/>
                <a:sym typeface="Calibri"/>
              </a:rPr>
              <a:t>n </a:t>
            </a:r>
            <a:r>
              <a:rPr lang="en" sz="2650">
                <a:latin typeface="Calibri"/>
                <a:ea typeface="Calibri"/>
                <a:cs typeface="Calibri"/>
                <a:sym typeface="Calibri"/>
              </a:rPr>
              <a:t>elements, where p is prime and </a:t>
            </a:r>
            <a:r>
              <a:rPr i="1" lang="en" sz="2650">
                <a:latin typeface="Calibri"/>
                <a:ea typeface="Calibri"/>
                <a:cs typeface="Calibri"/>
                <a:sym typeface="Calibri"/>
              </a:rPr>
              <a:t>n</a:t>
            </a:r>
            <a:endParaRPr sz="2650">
              <a:latin typeface="Calibri"/>
              <a:ea typeface="Calibri"/>
              <a:cs typeface="Calibri"/>
              <a:sym typeface="Calibri"/>
            </a:endParaRPr>
          </a:p>
          <a:p>
            <a:pPr indent="-297815" lvl="1" marL="678180" marR="0" rtl="0" algn="l">
              <a:lnSpc>
                <a:spcPct val="100000"/>
              </a:lnSpc>
              <a:spcBef>
                <a:spcPts val="65"/>
              </a:spcBef>
              <a:spcAft>
                <a:spcPts val="0"/>
              </a:spcAft>
              <a:buSzPts val="3150"/>
              <a:buFont typeface="Calibri"/>
              <a:buChar char="&gt;"/>
            </a:pPr>
            <a:r>
              <a:rPr b="0" i="1" lang="en" sz="2650" u="none" cap="none" strike="noStrike">
                <a:latin typeface="Calibri"/>
                <a:ea typeface="Calibri"/>
                <a:cs typeface="Calibri"/>
                <a:sym typeface="Calibri"/>
              </a:rPr>
              <a:t>1.	</a:t>
            </a:r>
            <a:r>
              <a:rPr b="0" i="0" lang="en" sz="2650" u="none" cap="none" strike="noStrike">
                <a:latin typeface="Calibri"/>
                <a:ea typeface="Calibri"/>
                <a:cs typeface="Calibri"/>
                <a:sym typeface="Calibri"/>
              </a:rPr>
              <a:t>let Z</a:t>
            </a:r>
            <a:r>
              <a:rPr b="0" baseline="-25000" i="0" lang="en" sz="2725" u="none" cap="none" strike="noStrike">
                <a:latin typeface="Calibri"/>
                <a:ea typeface="Calibri"/>
                <a:cs typeface="Calibri"/>
                <a:sym typeface="Calibri"/>
              </a:rPr>
              <a:t>p </a:t>
            </a:r>
            <a:r>
              <a:rPr b="0" i="0" lang="en" sz="2650" u="none" cap="none" strike="noStrike">
                <a:latin typeface="Calibri"/>
                <a:ea typeface="Calibri"/>
                <a:cs typeface="Calibri"/>
                <a:sym typeface="Calibri"/>
              </a:rPr>
              <a:t>denote the integers mod p</a:t>
            </a:r>
            <a:endParaRPr b="0" i="0" sz="2650" u="none" cap="none" strike="noStrike">
              <a:latin typeface="Calibri"/>
              <a:ea typeface="Calibri"/>
              <a:cs typeface="Calibri"/>
              <a:sym typeface="Calibri"/>
            </a:endParaRPr>
          </a:p>
          <a:p>
            <a:pPr indent="-289560" lvl="2" marL="784860" marR="454025" rtl="0" algn="l">
              <a:lnSpc>
                <a:spcPct val="100000"/>
              </a:lnSpc>
              <a:spcBef>
                <a:spcPts val="715"/>
              </a:spcBef>
              <a:spcAft>
                <a:spcPts val="0"/>
              </a:spcAft>
              <a:buSzPts val="1800"/>
              <a:buFont typeface="Arial"/>
              <a:buChar char="–"/>
            </a:pPr>
            <a:r>
              <a:rPr b="0" i="0" lang="en" sz="1300" u="none" cap="none" strike="noStrike"/>
              <a:t>	</a:t>
            </a:r>
            <a:r>
              <a:rPr b="0" i="0" lang="en" sz="2300" u="none" cap="none" strike="noStrike">
                <a:latin typeface="Calibri"/>
                <a:ea typeface="Calibri"/>
                <a:cs typeface="Calibri"/>
                <a:sym typeface="Calibri"/>
              </a:rPr>
              <a:t>Z</a:t>
            </a:r>
            <a:r>
              <a:rPr b="0" baseline="-25000" i="0" lang="en" sz="2275" u="none" cap="none" strike="noStrike">
                <a:latin typeface="Calibri"/>
                <a:ea typeface="Calibri"/>
                <a:cs typeface="Calibri"/>
                <a:sym typeface="Calibri"/>
              </a:rPr>
              <a:t>p</a:t>
            </a:r>
            <a:r>
              <a:rPr b="0" i="1" lang="en" sz="2300" u="none" cap="none" strike="noStrike">
                <a:latin typeface="Calibri"/>
                <a:ea typeface="Calibri"/>
                <a:cs typeface="Calibri"/>
                <a:sym typeface="Calibri"/>
              </a:rPr>
              <a:t>[X] is the set of polynomials with coefficients  mod p</a:t>
            </a:r>
            <a:endParaRPr b="0" i="0" sz="2300" u="none" cap="none" strike="noStrike">
              <a:latin typeface="Calibri"/>
              <a:ea typeface="Calibri"/>
              <a:cs typeface="Calibri"/>
              <a:sym typeface="Calibri"/>
            </a:endParaRPr>
          </a:p>
          <a:p>
            <a:pPr indent="-289560" lvl="2" marL="784860" marR="628650" rtl="0" algn="l">
              <a:lnSpc>
                <a:spcPct val="100000"/>
              </a:lnSpc>
              <a:spcBef>
                <a:spcPts val="665"/>
              </a:spcBef>
              <a:spcAft>
                <a:spcPts val="0"/>
              </a:spcAft>
              <a:buSzPts val="1800"/>
              <a:buFont typeface="Arial"/>
              <a:buChar char="–"/>
            </a:pPr>
            <a:r>
              <a:rPr b="0" i="0" lang="en" sz="1300" u="none" cap="none" strike="noStrike"/>
              <a:t>	</a:t>
            </a:r>
            <a:r>
              <a:rPr b="0" i="0" lang="en" sz="2300" u="none" cap="none" strike="noStrike">
                <a:latin typeface="Calibri"/>
                <a:ea typeface="Calibri"/>
                <a:cs typeface="Calibri"/>
                <a:sym typeface="Calibri"/>
              </a:rPr>
              <a:t>Choose </a:t>
            </a:r>
            <a:r>
              <a:rPr b="0" i="1" lang="en" sz="2300" u="none" cap="none" strike="noStrike">
                <a:latin typeface="Calibri"/>
                <a:ea typeface="Calibri"/>
                <a:cs typeface="Calibri"/>
                <a:sym typeface="Calibri"/>
              </a:rPr>
              <a:t>P ( X ) to be an irreducible polynomial  mod p of degree n</a:t>
            </a:r>
            <a:endParaRPr b="0" i="0" sz="2300" u="none" cap="none" strike="noStrike">
              <a:latin typeface="Calibri"/>
              <a:ea typeface="Calibri"/>
              <a:cs typeface="Calibri"/>
              <a:sym typeface="Calibri"/>
            </a:endParaRPr>
          </a:p>
          <a:p>
            <a:pPr indent="-289560" lvl="2" marL="784860" marR="344805" rtl="0" algn="l">
              <a:lnSpc>
                <a:spcPct val="100000"/>
              </a:lnSpc>
              <a:spcBef>
                <a:spcPts val="670"/>
              </a:spcBef>
              <a:spcAft>
                <a:spcPts val="0"/>
              </a:spcAft>
              <a:buSzPts val="2800"/>
              <a:buFont typeface="Arial"/>
              <a:buChar char="–"/>
            </a:pPr>
            <a:r>
              <a:rPr b="0" i="0" lang="en" sz="2300" u="none" cap="none" strike="noStrike">
                <a:latin typeface="Calibri"/>
                <a:ea typeface="Calibri"/>
                <a:cs typeface="Calibri"/>
                <a:sym typeface="Calibri"/>
              </a:rPr>
              <a:t>Let </a:t>
            </a:r>
            <a:r>
              <a:rPr b="0" i="1" lang="en" sz="2300" u="none" cap="none" strike="noStrike">
                <a:latin typeface="Calibri"/>
                <a:ea typeface="Calibri"/>
                <a:cs typeface="Calibri"/>
                <a:sym typeface="Calibri"/>
              </a:rPr>
              <a:t>GF (</a:t>
            </a:r>
            <a:r>
              <a:rPr b="0" i="0" lang="en" sz="2300" u="none" cap="none" strike="noStrike">
                <a:latin typeface="Calibri"/>
                <a:ea typeface="Calibri"/>
                <a:cs typeface="Calibri"/>
                <a:sym typeface="Calibri"/>
              </a:rPr>
              <a:t>p</a:t>
            </a:r>
            <a:r>
              <a:rPr b="0" baseline="30000" i="0" lang="en" sz="2275" u="none" cap="none" strike="noStrike">
                <a:latin typeface="Calibri"/>
                <a:ea typeface="Calibri"/>
                <a:cs typeface="Calibri"/>
                <a:sym typeface="Calibri"/>
              </a:rPr>
              <a:t>n</a:t>
            </a:r>
            <a:r>
              <a:rPr b="0" i="1" lang="en" sz="2300" u="none" cap="none" strike="noStrike">
                <a:latin typeface="Calibri"/>
                <a:ea typeface="Calibri"/>
                <a:cs typeface="Calibri"/>
                <a:sym typeface="Calibri"/>
              </a:rPr>
              <a:t>) be </a:t>
            </a:r>
            <a:r>
              <a:rPr b="0" i="0" lang="en" sz="2300" u="none" cap="none" strike="noStrike">
                <a:latin typeface="Calibri"/>
                <a:ea typeface="Calibri"/>
                <a:cs typeface="Calibri"/>
                <a:sym typeface="Calibri"/>
              </a:rPr>
              <a:t>Z</a:t>
            </a:r>
            <a:r>
              <a:rPr b="0" baseline="-25000" i="0" lang="en" sz="2275" u="none" cap="none" strike="noStrike">
                <a:latin typeface="Calibri"/>
                <a:ea typeface="Calibri"/>
                <a:cs typeface="Calibri"/>
                <a:sym typeface="Calibri"/>
              </a:rPr>
              <a:t>p</a:t>
            </a:r>
            <a:r>
              <a:rPr b="0" i="1" lang="en" sz="2300" u="none" cap="none" strike="noStrike">
                <a:latin typeface="Calibri"/>
                <a:ea typeface="Calibri"/>
                <a:cs typeface="Calibri"/>
                <a:sym typeface="Calibri"/>
              </a:rPr>
              <a:t>[X] mod P ( X) . Then GF (</a:t>
            </a:r>
            <a:r>
              <a:rPr b="0" i="0" lang="en" sz="2300" u="none" cap="none" strike="noStrike">
                <a:latin typeface="Calibri"/>
                <a:ea typeface="Calibri"/>
                <a:cs typeface="Calibri"/>
                <a:sym typeface="Calibri"/>
              </a:rPr>
              <a:t>p</a:t>
            </a:r>
            <a:r>
              <a:rPr b="0" baseline="30000" i="0" lang="en" sz="2275" u="none" cap="none" strike="noStrike">
                <a:latin typeface="Calibri"/>
                <a:ea typeface="Calibri"/>
                <a:cs typeface="Calibri"/>
                <a:sym typeface="Calibri"/>
              </a:rPr>
              <a:t>n</a:t>
            </a:r>
            <a:r>
              <a:rPr b="0" i="1" lang="en" sz="2300" u="none" cap="none" strike="noStrike">
                <a:latin typeface="Calibri"/>
                <a:ea typeface="Calibri"/>
                <a:cs typeface="Calibri"/>
                <a:sym typeface="Calibri"/>
              </a:rPr>
              <a:t>) is a  field with </a:t>
            </a:r>
            <a:r>
              <a:rPr b="0" i="0" lang="en" sz="2300" u="none" cap="none" strike="noStrike">
                <a:latin typeface="Calibri"/>
                <a:ea typeface="Calibri"/>
                <a:cs typeface="Calibri"/>
                <a:sym typeface="Calibri"/>
              </a:rPr>
              <a:t>p</a:t>
            </a:r>
            <a:r>
              <a:rPr b="0" baseline="30000" i="0" lang="en" sz="2275" u="none" cap="none" strike="noStrike">
                <a:latin typeface="Calibri"/>
                <a:ea typeface="Calibri"/>
                <a:cs typeface="Calibri"/>
                <a:sym typeface="Calibri"/>
              </a:rPr>
              <a:t>n </a:t>
            </a:r>
            <a:r>
              <a:rPr b="0" i="0" lang="en" sz="2300" u="none" cap="none" strike="noStrike">
                <a:latin typeface="Calibri"/>
                <a:ea typeface="Calibri"/>
                <a:cs typeface="Calibri"/>
                <a:sym typeface="Calibri"/>
              </a:rPr>
              <a:t>elements.</a:t>
            </a:r>
            <a:endParaRPr b="0" i="0" sz="2300" u="none" cap="none" strike="noStrike">
              <a:latin typeface="Calibri"/>
              <a:ea typeface="Calibri"/>
              <a:cs typeface="Calibri"/>
              <a:sym typeface="Calibri"/>
            </a:endParaRPr>
          </a:p>
          <a:p>
            <a:pPr indent="0" lvl="0" marL="0" marR="157480" rtl="0" algn="ctr">
              <a:lnSpc>
                <a:spcPct val="100000"/>
              </a:lnSpc>
              <a:spcBef>
                <a:spcPts val="1190"/>
              </a:spcBef>
              <a:spcAft>
                <a:spcPts val="0"/>
              </a:spcAft>
              <a:buNone/>
            </a:pPr>
            <a:r>
              <a:t/>
            </a:r>
            <a:endParaRPr sz="1300">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23" name="Shape 623"/>
        <p:cNvGrpSpPr/>
        <p:nvPr/>
      </p:nvGrpSpPr>
      <p:grpSpPr>
        <a:xfrm>
          <a:off x="0" y="0"/>
          <a:ext cx="0" cy="0"/>
          <a:chOff x="0" y="0"/>
          <a:chExt cx="0" cy="0"/>
        </a:xfrm>
      </p:grpSpPr>
      <p:sp>
        <p:nvSpPr>
          <p:cNvPr id="624" name="Google Shape;624;p85"/>
          <p:cNvSpPr txBox="1"/>
          <p:nvPr>
            <p:ph type="title"/>
          </p:nvPr>
        </p:nvSpPr>
        <p:spPr>
          <a:xfrm>
            <a:off x="613409" y="139779"/>
            <a:ext cx="7912800" cy="969600"/>
          </a:xfrm>
          <a:prstGeom prst="rect">
            <a:avLst/>
          </a:prstGeom>
          <a:noFill/>
          <a:ln>
            <a:noFill/>
          </a:ln>
        </p:spPr>
        <p:txBody>
          <a:bodyPr anchorCtr="0" anchor="t" bIns="0" lIns="0" spcFirstLastPara="1" rIns="0" wrap="square" tIns="15225">
            <a:spAutoFit/>
          </a:bodyPr>
          <a:lstStyle/>
          <a:p>
            <a:pPr indent="-1471930" lvl="0" marL="1483995" marR="5080" rtl="0" algn="l">
              <a:lnSpc>
                <a:spcPct val="100000"/>
              </a:lnSpc>
              <a:spcBef>
                <a:spcPts val="0"/>
              </a:spcBef>
              <a:spcAft>
                <a:spcPts val="0"/>
              </a:spcAft>
              <a:buNone/>
            </a:pPr>
            <a:r>
              <a:rPr lang="en" sz="3100"/>
              <a:t>Example to check whether an element  belong to a field or not?</a:t>
            </a:r>
            <a:endParaRPr sz="3100"/>
          </a:p>
        </p:txBody>
      </p:sp>
      <p:sp>
        <p:nvSpPr>
          <p:cNvPr id="625" name="Google Shape;625;p85"/>
          <p:cNvSpPr txBox="1"/>
          <p:nvPr/>
        </p:nvSpPr>
        <p:spPr>
          <a:xfrm>
            <a:off x="523550" y="1132425"/>
            <a:ext cx="7449900" cy="2202000"/>
          </a:xfrm>
          <a:prstGeom prst="rect">
            <a:avLst/>
          </a:prstGeom>
          <a:noFill/>
          <a:ln>
            <a:noFill/>
          </a:ln>
        </p:spPr>
        <p:txBody>
          <a:bodyPr anchorCtr="0" anchor="t" bIns="0" lIns="0" spcFirstLastPara="1" rIns="0" wrap="square" tIns="118725">
            <a:spAutoFit/>
          </a:bodyPr>
          <a:lstStyle/>
          <a:p>
            <a:pPr indent="-343535" lvl="0" marL="368300" marR="0" rtl="0" algn="l">
              <a:lnSpc>
                <a:spcPct val="100000"/>
              </a:lnSpc>
              <a:spcBef>
                <a:spcPts val="0"/>
              </a:spcBef>
              <a:spcAft>
                <a:spcPts val="0"/>
              </a:spcAft>
              <a:buSzPts val="3150"/>
              <a:buFont typeface="Arial"/>
              <a:buChar char="•"/>
            </a:pPr>
            <a:r>
              <a:rPr lang="en" sz="2850">
                <a:latin typeface="Calibri"/>
                <a:ea typeface="Calibri"/>
                <a:cs typeface="Calibri"/>
                <a:sym typeface="Calibri"/>
              </a:rPr>
              <a:t>Given A[x]= X </a:t>
            </a:r>
            <a:r>
              <a:rPr baseline="30000" lang="en" sz="2925">
                <a:latin typeface="Calibri"/>
                <a:ea typeface="Calibri"/>
                <a:cs typeface="Calibri"/>
                <a:sym typeface="Calibri"/>
              </a:rPr>
              <a:t>4 </a:t>
            </a:r>
            <a:r>
              <a:rPr lang="en" sz="2850">
                <a:latin typeface="Calibri"/>
                <a:ea typeface="Calibri"/>
                <a:cs typeface="Calibri"/>
                <a:sym typeface="Calibri"/>
              </a:rPr>
              <a:t>+ X </a:t>
            </a:r>
            <a:r>
              <a:rPr baseline="30000" lang="en" sz="2925">
                <a:latin typeface="Calibri"/>
                <a:ea typeface="Calibri"/>
                <a:cs typeface="Calibri"/>
                <a:sym typeface="Calibri"/>
              </a:rPr>
              <a:t>3 </a:t>
            </a:r>
            <a:r>
              <a:rPr lang="en" sz="2850">
                <a:latin typeface="Calibri"/>
                <a:ea typeface="Calibri"/>
                <a:cs typeface="Calibri"/>
                <a:sym typeface="Calibri"/>
              </a:rPr>
              <a:t>+1 , prove A[x]ε GF(2</a:t>
            </a:r>
            <a:r>
              <a:rPr baseline="30000" lang="en" sz="2925">
                <a:latin typeface="Calibri"/>
                <a:ea typeface="Calibri"/>
                <a:cs typeface="Calibri"/>
                <a:sym typeface="Calibri"/>
              </a:rPr>
              <a:t>2</a:t>
            </a:r>
            <a:r>
              <a:rPr lang="en" sz="2850">
                <a:latin typeface="Calibri"/>
                <a:ea typeface="Calibri"/>
                <a:cs typeface="Calibri"/>
                <a:sym typeface="Calibri"/>
              </a:rPr>
              <a:t>)</a:t>
            </a:r>
            <a:endParaRPr sz="2850">
              <a:latin typeface="Calibri"/>
              <a:ea typeface="Calibri"/>
              <a:cs typeface="Calibri"/>
              <a:sym typeface="Calibri"/>
            </a:endParaRPr>
          </a:p>
          <a:p>
            <a:pPr indent="-343535" lvl="0" marL="368300" marR="561975" rtl="0" algn="l">
              <a:lnSpc>
                <a:spcPct val="101699"/>
              </a:lnSpc>
              <a:spcBef>
                <a:spcPts val="780"/>
              </a:spcBef>
              <a:spcAft>
                <a:spcPts val="0"/>
              </a:spcAft>
              <a:buSzPts val="1800"/>
              <a:buFont typeface="Arial"/>
              <a:buChar char="•"/>
            </a:pPr>
            <a:r>
              <a:rPr lang="en" sz="1500"/>
              <a:t>	</a:t>
            </a:r>
            <a:r>
              <a:rPr lang="en" sz="2850">
                <a:latin typeface="Calibri"/>
                <a:ea typeface="Calibri"/>
                <a:cs typeface="Calibri"/>
                <a:sym typeface="Calibri"/>
              </a:rPr>
              <a:t>Choose P(x)  (irreducible polynomial) of degree 2= X  </a:t>
            </a:r>
            <a:r>
              <a:rPr baseline="30000" lang="en" sz="2925">
                <a:latin typeface="Calibri"/>
                <a:ea typeface="Calibri"/>
                <a:cs typeface="Calibri"/>
                <a:sym typeface="Calibri"/>
              </a:rPr>
              <a:t>2 </a:t>
            </a:r>
            <a:r>
              <a:rPr lang="en" sz="2850">
                <a:latin typeface="Calibri"/>
                <a:ea typeface="Calibri"/>
                <a:cs typeface="Calibri"/>
                <a:sym typeface="Calibri"/>
              </a:rPr>
              <a:t>+ X	+1</a:t>
            </a:r>
            <a:endParaRPr sz="2850">
              <a:latin typeface="Calibri"/>
              <a:ea typeface="Calibri"/>
              <a:cs typeface="Calibri"/>
              <a:sym typeface="Calibri"/>
            </a:endParaRPr>
          </a:p>
          <a:p>
            <a:pPr indent="-343535" lvl="0" marL="368300" marR="0" rtl="0" algn="l">
              <a:lnSpc>
                <a:spcPct val="106821"/>
              </a:lnSpc>
              <a:spcBef>
                <a:spcPts val="844"/>
              </a:spcBef>
              <a:spcAft>
                <a:spcPts val="0"/>
              </a:spcAft>
              <a:buSzPts val="3150"/>
              <a:buFont typeface="Arial"/>
              <a:buChar char="•"/>
            </a:pPr>
            <a:r>
              <a:rPr lang="en" sz="2850">
                <a:latin typeface="Calibri"/>
                <a:ea typeface="Calibri"/>
                <a:cs typeface="Calibri"/>
                <a:sym typeface="Calibri"/>
              </a:rPr>
              <a:t>Z</a:t>
            </a:r>
            <a:r>
              <a:rPr baseline="-25000" lang="en" sz="2925">
                <a:latin typeface="Calibri"/>
                <a:ea typeface="Calibri"/>
                <a:cs typeface="Calibri"/>
                <a:sym typeface="Calibri"/>
              </a:rPr>
              <a:t>p</a:t>
            </a:r>
            <a:r>
              <a:rPr i="1" lang="en" sz="2850">
                <a:latin typeface="Calibri"/>
                <a:ea typeface="Calibri"/>
                <a:cs typeface="Calibri"/>
                <a:sym typeface="Calibri"/>
              </a:rPr>
              <a:t>[X] mod P(x) = (</a:t>
            </a:r>
            <a:r>
              <a:rPr lang="en" sz="2850">
                <a:latin typeface="Calibri"/>
                <a:ea typeface="Calibri"/>
                <a:cs typeface="Calibri"/>
                <a:sym typeface="Calibri"/>
              </a:rPr>
              <a:t>X </a:t>
            </a:r>
            <a:r>
              <a:rPr baseline="30000" lang="en" sz="2925">
                <a:latin typeface="Calibri"/>
                <a:ea typeface="Calibri"/>
                <a:cs typeface="Calibri"/>
                <a:sym typeface="Calibri"/>
              </a:rPr>
              <a:t>4 </a:t>
            </a:r>
            <a:r>
              <a:rPr lang="en" sz="2850">
                <a:latin typeface="Calibri"/>
                <a:ea typeface="Calibri"/>
                <a:cs typeface="Calibri"/>
                <a:sym typeface="Calibri"/>
              </a:rPr>
              <a:t>+ X </a:t>
            </a:r>
            <a:r>
              <a:rPr baseline="30000" lang="en" sz="2925">
                <a:latin typeface="Calibri"/>
                <a:ea typeface="Calibri"/>
                <a:cs typeface="Calibri"/>
                <a:sym typeface="Calibri"/>
              </a:rPr>
              <a:t>3 </a:t>
            </a:r>
            <a:r>
              <a:rPr lang="en" sz="2850">
                <a:latin typeface="Calibri"/>
                <a:ea typeface="Calibri"/>
                <a:cs typeface="Calibri"/>
                <a:sym typeface="Calibri"/>
              </a:rPr>
              <a:t>+1 ) mod P(x) = X</a:t>
            </a:r>
            <a:endParaRPr sz="2500">
              <a:latin typeface="Calibri"/>
              <a:ea typeface="Calibri"/>
              <a:cs typeface="Calibri"/>
              <a:sym typeface="Calibri"/>
            </a:endParaRPr>
          </a:p>
        </p:txBody>
      </p:sp>
      <p:sp>
        <p:nvSpPr>
          <p:cNvPr id="626" name="Google Shape;626;p85"/>
          <p:cNvSpPr txBox="1"/>
          <p:nvPr/>
        </p:nvSpPr>
        <p:spPr>
          <a:xfrm>
            <a:off x="410907" y="3528974"/>
            <a:ext cx="7675200" cy="139890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lang="en" sz="1800">
                <a:latin typeface="Calibri"/>
                <a:ea typeface="Calibri"/>
                <a:cs typeface="Calibri"/>
                <a:sym typeface="Calibri"/>
              </a:rPr>
              <a:t>Whenever we divide by X </a:t>
            </a:r>
            <a:r>
              <a:rPr baseline="30000" lang="en" sz="1800">
                <a:latin typeface="Calibri"/>
                <a:ea typeface="Calibri"/>
                <a:cs typeface="Calibri"/>
                <a:sym typeface="Calibri"/>
              </a:rPr>
              <a:t>2 </a:t>
            </a:r>
            <a:r>
              <a:rPr lang="en" sz="1800">
                <a:latin typeface="Calibri"/>
                <a:ea typeface="Calibri"/>
                <a:cs typeface="Calibri"/>
                <a:sym typeface="Calibri"/>
              </a:rPr>
              <a:t>+ X +1 </a:t>
            </a:r>
            <a:r>
              <a:rPr i="1" lang="en" sz="1800">
                <a:latin typeface="Calibri"/>
                <a:ea typeface="Calibri"/>
                <a:cs typeface="Calibri"/>
                <a:sym typeface="Calibri"/>
              </a:rPr>
              <a:t>we can obtain a remainder that is</a:t>
            </a:r>
            <a:endParaRPr sz="1800">
              <a:latin typeface="Calibri"/>
              <a:ea typeface="Calibri"/>
              <a:cs typeface="Calibri"/>
              <a:sym typeface="Calibri"/>
            </a:endParaRPr>
          </a:p>
          <a:p>
            <a:pPr indent="0" lvl="0" marL="38100" marR="30480" rtl="0" algn="l">
              <a:lnSpc>
                <a:spcPct val="100000"/>
              </a:lnSpc>
              <a:spcBef>
                <a:spcPts val="5"/>
              </a:spcBef>
              <a:spcAft>
                <a:spcPts val="0"/>
              </a:spcAft>
              <a:buNone/>
            </a:pPr>
            <a:r>
              <a:rPr lang="en" sz="1800">
                <a:latin typeface="Calibri"/>
                <a:ea typeface="Calibri"/>
                <a:cs typeface="Calibri"/>
                <a:sym typeface="Calibri"/>
              </a:rPr>
              <a:t>either 0 or a polynomial of degree a t most 1 (if the remainder had degree 2 or  more, we could continue dividing). Therefore, we define Z</a:t>
            </a:r>
            <a:r>
              <a:rPr baseline="-25000" lang="en" sz="1800">
                <a:latin typeface="Calibri"/>
                <a:ea typeface="Calibri"/>
                <a:cs typeface="Calibri"/>
                <a:sym typeface="Calibri"/>
              </a:rPr>
              <a:t>2</a:t>
            </a:r>
            <a:r>
              <a:rPr i="1" lang="en" sz="1800">
                <a:latin typeface="Calibri"/>
                <a:ea typeface="Calibri"/>
                <a:cs typeface="Calibri"/>
                <a:sym typeface="Calibri"/>
              </a:rPr>
              <a:t>[X] (mod </a:t>
            </a:r>
            <a:r>
              <a:rPr lang="en" sz="1800">
                <a:latin typeface="Calibri"/>
                <a:ea typeface="Calibri"/>
                <a:cs typeface="Calibri"/>
                <a:sym typeface="Calibri"/>
              </a:rPr>
              <a:t>X </a:t>
            </a:r>
            <a:r>
              <a:rPr baseline="30000" lang="en" sz="1800">
                <a:latin typeface="Calibri"/>
                <a:ea typeface="Calibri"/>
                <a:cs typeface="Calibri"/>
                <a:sym typeface="Calibri"/>
              </a:rPr>
              <a:t>2 </a:t>
            </a:r>
            <a:r>
              <a:rPr lang="en" sz="1800">
                <a:latin typeface="Calibri"/>
                <a:ea typeface="Calibri"/>
                <a:cs typeface="Calibri"/>
                <a:sym typeface="Calibri"/>
              </a:rPr>
              <a:t>+ X +1 </a:t>
            </a:r>
            <a:r>
              <a:rPr i="1" lang="en" sz="1800">
                <a:latin typeface="Calibri"/>
                <a:ea typeface="Calibri"/>
                <a:cs typeface="Calibri"/>
                <a:sym typeface="Calibri"/>
              </a:rPr>
              <a:t>) to  be the set </a:t>
            </a:r>
            <a:r>
              <a:rPr lang="en" sz="1800">
                <a:latin typeface="Calibri"/>
                <a:ea typeface="Calibri"/>
                <a:cs typeface="Calibri"/>
                <a:sym typeface="Calibri"/>
              </a:rPr>
              <a:t>{0,1, x, </a:t>
            </a:r>
            <a:r>
              <a:rPr i="1" lang="en" sz="1800">
                <a:latin typeface="Calibri"/>
                <a:ea typeface="Calibri"/>
                <a:cs typeface="Calibri"/>
                <a:sym typeface="Calibri"/>
              </a:rPr>
              <a:t>x + 1} </a:t>
            </a:r>
            <a:r>
              <a:rPr lang="en" sz="1800">
                <a:latin typeface="Calibri"/>
                <a:ea typeface="Calibri"/>
                <a:cs typeface="Calibri"/>
                <a:sym typeface="Calibri"/>
              </a:rPr>
              <a:t>of polynomials of degree at most 1, since these are the  remainders that we obtain when we divide by X </a:t>
            </a:r>
            <a:r>
              <a:rPr baseline="30000" lang="en" sz="1800">
                <a:latin typeface="Calibri"/>
                <a:ea typeface="Calibri"/>
                <a:cs typeface="Calibri"/>
                <a:sym typeface="Calibri"/>
              </a:rPr>
              <a:t>2 </a:t>
            </a:r>
            <a:r>
              <a:rPr lang="en" sz="1800">
                <a:latin typeface="Calibri"/>
                <a:ea typeface="Calibri"/>
                <a:cs typeface="Calibri"/>
                <a:sym typeface="Calibri"/>
              </a:rPr>
              <a:t>+ X +1</a:t>
            </a:r>
            <a:endParaRPr sz="1800">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30" name="Shape 630"/>
        <p:cNvGrpSpPr/>
        <p:nvPr/>
      </p:nvGrpSpPr>
      <p:grpSpPr>
        <a:xfrm>
          <a:off x="0" y="0"/>
          <a:ext cx="0" cy="0"/>
          <a:chOff x="0" y="0"/>
          <a:chExt cx="0" cy="0"/>
        </a:xfrm>
      </p:grpSpPr>
      <p:sp>
        <p:nvSpPr>
          <p:cNvPr id="631" name="Google Shape;631;p86"/>
          <p:cNvSpPr txBox="1"/>
          <p:nvPr>
            <p:ph type="title"/>
          </p:nvPr>
        </p:nvSpPr>
        <p:spPr>
          <a:xfrm>
            <a:off x="3625850" y="351282"/>
            <a:ext cx="1895400" cy="687000"/>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
              <a:t>Concept</a:t>
            </a:r>
            <a:endParaRPr/>
          </a:p>
        </p:txBody>
      </p:sp>
      <p:sp>
        <p:nvSpPr>
          <p:cNvPr id="632" name="Google Shape;632;p86"/>
          <p:cNvSpPr txBox="1"/>
          <p:nvPr/>
        </p:nvSpPr>
        <p:spPr>
          <a:xfrm>
            <a:off x="510857" y="1208912"/>
            <a:ext cx="7593900" cy="2701200"/>
          </a:xfrm>
          <a:prstGeom prst="rect">
            <a:avLst/>
          </a:prstGeom>
          <a:noFill/>
          <a:ln>
            <a:noFill/>
          </a:ln>
        </p:spPr>
        <p:txBody>
          <a:bodyPr anchorCtr="0" anchor="t" bIns="0" lIns="0" spcFirstLastPara="1" rIns="0" wrap="square" tIns="8875">
            <a:spAutoFit/>
          </a:bodyPr>
          <a:lstStyle/>
          <a:p>
            <a:pPr indent="-343535" lvl="0" marL="381000" marR="30480" rtl="0" algn="l">
              <a:lnSpc>
                <a:spcPct val="101699"/>
              </a:lnSpc>
              <a:spcBef>
                <a:spcPts val="0"/>
              </a:spcBef>
              <a:spcAft>
                <a:spcPts val="0"/>
              </a:spcAft>
              <a:buSzPts val="3150"/>
              <a:buFont typeface="Arial"/>
              <a:buChar char="•"/>
            </a:pPr>
            <a:r>
              <a:rPr lang="en" sz="3150">
                <a:latin typeface="Calibri"/>
                <a:ea typeface="Calibri"/>
                <a:cs typeface="Calibri"/>
                <a:sym typeface="Calibri"/>
              </a:rPr>
              <a:t>All the </a:t>
            </a:r>
            <a:r>
              <a:rPr lang="en" sz="3150">
                <a:solidFill>
                  <a:srgbClr val="00AF50"/>
                </a:solidFill>
                <a:latin typeface="Calibri"/>
                <a:ea typeface="Calibri"/>
                <a:cs typeface="Calibri"/>
                <a:sym typeface="Calibri"/>
              </a:rPr>
              <a:t>AES arithmetic is based on GF(2</a:t>
            </a:r>
            <a:r>
              <a:rPr baseline="30000" lang="en" sz="3225">
                <a:solidFill>
                  <a:srgbClr val="00AF50"/>
                </a:solidFill>
                <a:latin typeface="Calibri"/>
                <a:ea typeface="Calibri"/>
                <a:cs typeface="Calibri"/>
                <a:sym typeface="Calibri"/>
              </a:rPr>
              <a:t>8 </a:t>
            </a:r>
            <a:r>
              <a:rPr lang="en" sz="3150">
                <a:solidFill>
                  <a:srgbClr val="00AF50"/>
                </a:solidFill>
                <a:latin typeface="Calibri"/>
                <a:ea typeface="Calibri"/>
                <a:cs typeface="Calibri"/>
                <a:sym typeface="Calibri"/>
              </a:rPr>
              <a:t>)</a:t>
            </a:r>
            <a:r>
              <a:rPr lang="en" sz="3150">
                <a:latin typeface="Calibri"/>
                <a:ea typeface="Calibri"/>
                <a:cs typeface="Calibri"/>
                <a:sym typeface="Calibri"/>
              </a:rPr>
              <a:t>. It  uses the following irreducible polynomial</a:t>
            </a:r>
            <a:endParaRPr sz="3150">
              <a:latin typeface="Calibri"/>
              <a:ea typeface="Calibri"/>
              <a:cs typeface="Calibri"/>
              <a:sym typeface="Calibri"/>
            </a:endParaRPr>
          </a:p>
          <a:p>
            <a:pPr indent="0" lvl="0" marL="869314" marR="0" rtl="0" algn="l">
              <a:lnSpc>
                <a:spcPct val="100000"/>
              </a:lnSpc>
              <a:spcBef>
                <a:spcPts val="844"/>
              </a:spcBef>
              <a:spcAft>
                <a:spcPts val="0"/>
              </a:spcAft>
              <a:buNone/>
            </a:pPr>
            <a:r>
              <a:rPr lang="en" sz="3150">
                <a:latin typeface="Calibri"/>
                <a:ea typeface="Calibri"/>
                <a:cs typeface="Calibri"/>
                <a:sym typeface="Calibri"/>
              </a:rPr>
              <a:t>x </a:t>
            </a:r>
            <a:r>
              <a:rPr baseline="30000" lang="en" sz="3225">
                <a:latin typeface="Calibri"/>
                <a:ea typeface="Calibri"/>
                <a:cs typeface="Calibri"/>
                <a:sym typeface="Calibri"/>
              </a:rPr>
              <a:t>8 </a:t>
            </a:r>
            <a:r>
              <a:rPr lang="en" sz="3150">
                <a:latin typeface="Calibri"/>
                <a:ea typeface="Calibri"/>
                <a:cs typeface="Calibri"/>
                <a:sym typeface="Calibri"/>
              </a:rPr>
              <a:t>+ x </a:t>
            </a:r>
            <a:r>
              <a:rPr baseline="30000" lang="en" sz="3225">
                <a:latin typeface="Calibri"/>
                <a:ea typeface="Calibri"/>
                <a:cs typeface="Calibri"/>
                <a:sym typeface="Calibri"/>
              </a:rPr>
              <a:t>4 </a:t>
            </a:r>
            <a:r>
              <a:rPr lang="en" sz="3150">
                <a:latin typeface="Calibri"/>
                <a:ea typeface="Calibri"/>
                <a:cs typeface="Calibri"/>
                <a:sym typeface="Calibri"/>
              </a:rPr>
              <a:t>+ x </a:t>
            </a:r>
            <a:r>
              <a:rPr baseline="30000" lang="en" sz="3225">
                <a:latin typeface="Calibri"/>
                <a:ea typeface="Calibri"/>
                <a:cs typeface="Calibri"/>
                <a:sym typeface="Calibri"/>
              </a:rPr>
              <a:t>3 </a:t>
            </a:r>
            <a:r>
              <a:rPr lang="en" sz="3150">
                <a:latin typeface="Calibri"/>
                <a:ea typeface="Calibri"/>
                <a:cs typeface="Calibri"/>
                <a:sym typeface="Calibri"/>
              </a:rPr>
              <a:t>+ x + 1</a:t>
            </a:r>
            <a:endParaRPr sz="3150">
              <a:latin typeface="Calibri"/>
              <a:ea typeface="Calibri"/>
              <a:cs typeface="Calibri"/>
              <a:sym typeface="Calibri"/>
            </a:endParaRPr>
          </a:p>
          <a:p>
            <a:pPr indent="-343535" lvl="0" marL="381000" marR="51435" rtl="0" algn="l">
              <a:lnSpc>
                <a:spcPct val="101699"/>
              </a:lnSpc>
              <a:spcBef>
                <a:spcPts val="780"/>
              </a:spcBef>
              <a:spcAft>
                <a:spcPts val="0"/>
              </a:spcAft>
              <a:buSzPts val="3150"/>
              <a:buFont typeface="Arial"/>
              <a:buChar char="•"/>
            </a:pPr>
            <a:r>
              <a:rPr lang="en" sz="3150">
                <a:latin typeface="Calibri"/>
                <a:ea typeface="Calibri"/>
                <a:cs typeface="Calibri"/>
                <a:sym typeface="Calibri"/>
              </a:rPr>
              <a:t>The finite field GF(2</a:t>
            </a:r>
            <a:r>
              <a:rPr baseline="30000" lang="en" sz="3225">
                <a:latin typeface="Calibri"/>
                <a:ea typeface="Calibri"/>
                <a:cs typeface="Calibri"/>
                <a:sym typeface="Calibri"/>
              </a:rPr>
              <a:t>8 </a:t>
            </a:r>
            <a:r>
              <a:rPr lang="en" sz="3150">
                <a:latin typeface="Calibri"/>
                <a:ea typeface="Calibri"/>
                <a:cs typeface="Calibri"/>
                <a:sym typeface="Calibri"/>
              </a:rPr>
              <a:t>) used by AES contains  256 distinct polynomials over GF(2)</a:t>
            </a:r>
            <a:endParaRPr sz="3150">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36" name="Shape 636"/>
        <p:cNvGrpSpPr/>
        <p:nvPr/>
      </p:nvGrpSpPr>
      <p:grpSpPr>
        <a:xfrm>
          <a:off x="0" y="0"/>
          <a:ext cx="0" cy="0"/>
          <a:chOff x="0" y="0"/>
          <a:chExt cx="0" cy="0"/>
        </a:xfrm>
      </p:grpSpPr>
      <p:sp>
        <p:nvSpPr>
          <p:cNvPr id="637" name="Google Shape;637;p87"/>
          <p:cNvSpPr txBox="1"/>
          <p:nvPr>
            <p:ph type="title"/>
          </p:nvPr>
        </p:nvSpPr>
        <p:spPr>
          <a:xfrm>
            <a:off x="3625850" y="351282"/>
            <a:ext cx="1895400" cy="687000"/>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
              <a:t>Concept</a:t>
            </a:r>
            <a:endParaRPr/>
          </a:p>
        </p:txBody>
      </p:sp>
      <p:sp>
        <p:nvSpPr>
          <p:cNvPr id="638" name="Google Shape;638;p87"/>
          <p:cNvSpPr txBox="1"/>
          <p:nvPr/>
        </p:nvSpPr>
        <p:spPr>
          <a:xfrm>
            <a:off x="510857" y="1208912"/>
            <a:ext cx="7677300" cy="3090900"/>
          </a:xfrm>
          <a:prstGeom prst="rect">
            <a:avLst/>
          </a:prstGeom>
          <a:noFill/>
          <a:ln>
            <a:noFill/>
          </a:ln>
        </p:spPr>
        <p:txBody>
          <a:bodyPr anchorCtr="0" anchor="t" bIns="0" lIns="0" spcFirstLastPara="1" rIns="0" wrap="square" tIns="8875">
            <a:spAutoFit/>
          </a:bodyPr>
          <a:lstStyle/>
          <a:p>
            <a:pPr indent="-343535" lvl="0" marL="381000" marR="30480" rtl="0" algn="l">
              <a:lnSpc>
                <a:spcPct val="101699"/>
              </a:lnSpc>
              <a:spcBef>
                <a:spcPts val="0"/>
              </a:spcBef>
              <a:spcAft>
                <a:spcPts val="0"/>
              </a:spcAft>
              <a:buSzPts val="3150"/>
              <a:buFont typeface="Arial"/>
              <a:buChar char="•"/>
            </a:pPr>
            <a:r>
              <a:rPr lang="en" sz="3150">
                <a:latin typeface="Calibri"/>
                <a:ea typeface="Calibri"/>
                <a:cs typeface="Calibri"/>
                <a:sym typeface="Calibri"/>
              </a:rPr>
              <a:t>So far we have talked about operations for  implementing the addition, the subtraction,  and the multiplication operations for the bit  patterns in GF(2</a:t>
            </a:r>
            <a:r>
              <a:rPr baseline="30000" lang="en" sz="3225">
                <a:latin typeface="Calibri"/>
                <a:ea typeface="Calibri"/>
                <a:cs typeface="Calibri"/>
                <a:sym typeface="Calibri"/>
              </a:rPr>
              <a:t>n </a:t>
            </a:r>
            <a:r>
              <a:rPr lang="en" sz="3150">
                <a:latin typeface="Calibri"/>
                <a:ea typeface="Calibri"/>
                <a:cs typeface="Calibri"/>
                <a:sym typeface="Calibri"/>
              </a:rPr>
              <a:t>)</a:t>
            </a:r>
            <a:endParaRPr sz="3150">
              <a:latin typeface="Calibri"/>
              <a:ea typeface="Calibri"/>
              <a:cs typeface="Calibri"/>
              <a:sym typeface="Calibri"/>
            </a:endParaRPr>
          </a:p>
          <a:p>
            <a:pPr indent="-343535" lvl="0" marL="381000" marR="0" rtl="0" algn="l">
              <a:lnSpc>
                <a:spcPct val="100000"/>
              </a:lnSpc>
              <a:spcBef>
                <a:spcPts val="844"/>
              </a:spcBef>
              <a:spcAft>
                <a:spcPts val="0"/>
              </a:spcAft>
              <a:buSzPts val="3150"/>
              <a:buFont typeface="Arial"/>
              <a:buChar char="•"/>
            </a:pPr>
            <a:r>
              <a:rPr lang="en" sz="3150">
                <a:latin typeface="Calibri"/>
                <a:ea typeface="Calibri"/>
                <a:cs typeface="Calibri"/>
                <a:sym typeface="Calibri"/>
              </a:rPr>
              <a:t>What about division?</a:t>
            </a:r>
            <a:endParaRPr sz="3150">
              <a:latin typeface="Calibri"/>
              <a:ea typeface="Calibri"/>
              <a:cs typeface="Calibri"/>
              <a:sym typeface="Calibri"/>
            </a:endParaRPr>
          </a:p>
          <a:p>
            <a:pPr indent="0" lvl="0" marL="1334770" marR="0" rtl="0" algn="l">
              <a:lnSpc>
                <a:spcPct val="100000"/>
              </a:lnSpc>
              <a:spcBef>
                <a:spcPts val="1055"/>
              </a:spcBef>
              <a:spcAft>
                <a:spcPts val="0"/>
              </a:spcAft>
              <a:buNone/>
            </a:pPr>
            <a:r>
              <a:rPr lang="en" sz="2400">
                <a:latin typeface="Calibri"/>
                <a:ea typeface="Calibri"/>
                <a:cs typeface="Calibri"/>
                <a:sym typeface="Calibri"/>
              </a:rPr>
              <a:t>Same as calculating inverse</a:t>
            </a:r>
            <a:endParaRPr sz="2400">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42" name="Shape 642"/>
        <p:cNvGrpSpPr/>
        <p:nvPr/>
      </p:nvGrpSpPr>
      <p:grpSpPr>
        <a:xfrm>
          <a:off x="0" y="0"/>
          <a:ext cx="0" cy="0"/>
          <a:chOff x="0" y="0"/>
          <a:chExt cx="0" cy="0"/>
        </a:xfrm>
      </p:grpSpPr>
      <p:sp>
        <p:nvSpPr>
          <p:cNvPr id="643" name="Google Shape;643;p88"/>
          <p:cNvSpPr txBox="1"/>
          <p:nvPr>
            <p:ph type="title"/>
          </p:nvPr>
        </p:nvSpPr>
        <p:spPr>
          <a:xfrm>
            <a:off x="3625850" y="351282"/>
            <a:ext cx="1895400" cy="687000"/>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
              <a:t>Concept</a:t>
            </a:r>
            <a:endParaRPr/>
          </a:p>
        </p:txBody>
      </p:sp>
      <p:sp>
        <p:nvSpPr>
          <p:cNvPr id="644" name="Google Shape;644;p88"/>
          <p:cNvSpPr txBox="1"/>
          <p:nvPr/>
        </p:nvSpPr>
        <p:spPr>
          <a:xfrm>
            <a:off x="510857" y="1208912"/>
            <a:ext cx="7951500" cy="3393900"/>
          </a:xfrm>
          <a:prstGeom prst="rect">
            <a:avLst/>
          </a:prstGeom>
          <a:noFill/>
          <a:ln>
            <a:noFill/>
          </a:ln>
        </p:spPr>
        <p:txBody>
          <a:bodyPr anchorCtr="0" anchor="t" bIns="0" lIns="0" spcFirstLastPara="1" rIns="0" wrap="square" tIns="8875">
            <a:spAutoFit/>
          </a:bodyPr>
          <a:lstStyle/>
          <a:p>
            <a:pPr indent="-343535" lvl="0" marL="381000" marR="315595" rtl="0" algn="l">
              <a:lnSpc>
                <a:spcPct val="101699"/>
              </a:lnSpc>
              <a:spcBef>
                <a:spcPts val="0"/>
              </a:spcBef>
              <a:spcAft>
                <a:spcPts val="0"/>
              </a:spcAft>
              <a:buClr>
                <a:srgbClr val="FF0000"/>
              </a:buClr>
              <a:buSzPts val="3150"/>
              <a:buFont typeface="Arial"/>
              <a:buChar char="•"/>
            </a:pPr>
            <a:r>
              <a:rPr b="1" i="1" lang="en" sz="2750">
                <a:solidFill>
                  <a:srgbClr val="FF0000"/>
                </a:solidFill>
                <a:latin typeface="Calibri"/>
                <a:ea typeface="Calibri"/>
                <a:cs typeface="Calibri"/>
                <a:sym typeface="Calibri"/>
              </a:rPr>
              <a:t>Additive inverse is not a problem: In </a:t>
            </a:r>
            <a:r>
              <a:rPr i="1" lang="en" sz="2750">
                <a:latin typeface="Calibri"/>
                <a:ea typeface="Calibri"/>
                <a:cs typeface="Calibri"/>
                <a:sym typeface="Calibri"/>
              </a:rPr>
              <a:t>GF(2</a:t>
            </a:r>
            <a:r>
              <a:rPr baseline="30000" i="1" lang="en" sz="2825">
                <a:latin typeface="Calibri"/>
                <a:ea typeface="Calibri"/>
                <a:cs typeface="Calibri"/>
                <a:sym typeface="Calibri"/>
              </a:rPr>
              <a:t>m</a:t>
            </a:r>
            <a:r>
              <a:rPr i="1" lang="en" sz="2750">
                <a:latin typeface="Calibri"/>
                <a:ea typeface="Calibri"/>
                <a:cs typeface="Calibri"/>
                <a:sym typeface="Calibri"/>
              </a:rPr>
              <a:t>)  every element is its own additive inverse</a:t>
            </a:r>
            <a:endParaRPr sz="2750">
              <a:latin typeface="Calibri"/>
              <a:ea typeface="Calibri"/>
              <a:cs typeface="Calibri"/>
              <a:sym typeface="Calibri"/>
            </a:endParaRPr>
          </a:p>
          <a:p>
            <a:pPr indent="-343535" lvl="0" marL="381000" marR="30480" rtl="0" algn="l">
              <a:lnSpc>
                <a:spcPct val="100099"/>
              </a:lnSpc>
              <a:spcBef>
                <a:spcPts val="840"/>
              </a:spcBef>
              <a:spcAft>
                <a:spcPts val="0"/>
              </a:spcAft>
              <a:buClr>
                <a:srgbClr val="FF0000"/>
              </a:buClr>
              <a:buSzPts val="3150"/>
              <a:buFont typeface="Arial"/>
              <a:buChar char="•"/>
            </a:pPr>
            <a:r>
              <a:rPr b="1" i="1" lang="en" sz="2750">
                <a:solidFill>
                  <a:srgbClr val="FF0000"/>
                </a:solidFill>
                <a:latin typeface="Calibri"/>
                <a:ea typeface="Calibri"/>
                <a:cs typeface="Calibri"/>
                <a:sym typeface="Calibri"/>
              </a:rPr>
              <a:t>Multiplicative inverse in a Field</a:t>
            </a:r>
            <a:r>
              <a:rPr lang="en" sz="2750">
                <a:latin typeface="Calibri"/>
                <a:ea typeface="Calibri"/>
                <a:cs typeface="Calibri"/>
                <a:sym typeface="Calibri"/>
              </a:rPr>
              <a:t>: For a given  finite field </a:t>
            </a:r>
            <a:r>
              <a:rPr i="1" lang="en" sz="2750">
                <a:latin typeface="Calibri"/>
                <a:ea typeface="Calibri"/>
                <a:cs typeface="Calibri"/>
                <a:sym typeface="Calibri"/>
              </a:rPr>
              <a:t>GF(2</a:t>
            </a:r>
            <a:r>
              <a:rPr baseline="30000" i="1" lang="en" sz="2825">
                <a:latin typeface="Calibri"/>
                <a:ea typeface="Calibri"/>
                <a:cs typeface="Calibri"/>
                <a:sym typeface="Calibri"/>
              </a:rPr>
              <a:t>m</a:t>
            </a:r>
            <a:r>
              <a:rPr i="1" lang="en" sz="2750">
                <a:latin typeface="Calibri"/>
                <a:ea typeface="Calibri"/>
                <a:cs typeface="Calibri"/>
                <a:sym typeface="Calibri"/>
              </a:rPr>
              <a:t>) and the corresponding  </a:t>
            </a:r>
            <a:r>
              <a:rPr lang="en" sz="2750">
                <a:latin typeface="Calibri"/>
                <a:ea typeface="Calibri"/>
                <a:cs typeface="Calibri"/>
                <a:sym typeface="Calibri"/>
              </a:rPr>
              <a:t>irreducible reduction polynomial </a:t>
            </a:r>
            <a:r>
              <a:rPr i="1" lang="en" sz="2750">
                <a:latin typeface="Calibri"/>
                <a:ea typeface="Calibri"/>
                <a:cs typeface="Calibri"/>
                <a:sym typeface="Calibri"/>
              </a:rPr>
              <a:t>P(x), the  inverse A</a:t>
            </a:r>
            <a:r>
              <a:rPr baseline="30000" i="1" lang="en" sz="2825">
                <a:latin typeface="Calibri"/>
                <a:ea typeface="Calibri"/>
                <a:cs typeface="Calibri"/>
                <a:sym typeface="Calibri"/>
              </a:rPr>
              <a:t>−1 </a:t>
            </a:r>
            <a:r>
              <a:rPr i="1" lang="en" sz="2750">
                <a:latin typeface="Calibri"/>
                <a:ea typeface="Calibri"/>
                <a:cs typeface="Calibri"/>
                <a:sym typeface="Calibri"/>
              </a:rPr>
              <a:t>of a nonzero element A </a:t>
            </a:r>
            <a:r>
              <a:rPr lang="en" sz="2950">
                <a:latin typeface="Cambria Math"/>
                <a:ea typeface="Cambria Math"/>
                <a:cs typeface="Cambria Math"/>
                <a:sym typeface="Cambria Math"/>
              </a:rPr>
              <a:t>∈ </a:t>
            </a:r>
            <a:r>
              <a:rPr i="1" lang="en" sz="2750">
                <a:latin typeface="Calibri"/>
                <a:ea typeface="Calibri"/>
                <a:cs typeface="Calibri"/>
                <a:sym typeface="Calibri"/>
              </a:rPr>
              <a:t>GF(2</a:t>
            </a:r>
            <a:r>
              <a:rPr baseline="30000" i="1" lang="en" sz="2825">
                <a:latin typeface="Calibri"/>
                <a:ea typeface="Calibri"/>
                <a:cs typeface="Calibri"/>
                <a:sym typeface="Calibri"/>
              </a:rPr>
              <a:t>m</a:t>
            </a:r>
            <a:r>
              <a:rPr i="1" lang="en" sz="2750">
                <a:latin typeface="Calibri"/>
                <a:ea typeface="Calibri"/>
                <a:cs typeface="Calibri"/>
                <a:sym typeface="Calibri"/>
              </a:rPr>
              <a:t>) is  defined as:</a:t>
            </a:r>
            <a:endParaRPr sz="2750">
              <a:latin typeface="Calibri"/>
              <a:ea typeface="Calibri"/>
              <a:cs typeface="Calibri"/>
              <a:sym typeface="Calibri"/>
            </a:endParaRPr>
          </a:p>
          <a:p>
            <a:pPr indent="0" lvl="0" marL="38100" marR="0" rtl="0" algn="l">
              <a:lnSpc>
                <a:spcPct val="100000"/>
              </a:lnSpc>
              <a:spcBef>
                <a:spcPts val="844"/>
              </a:spcBef>
              <a:spcAft>
                <a:spcPts val="0"/>
              </a:spcAft>
              <a:buNone/>
            </a:pPr>
            <a:r>
              <a:rPr i="1" lang="en" sz="2750">
                <a:latin typeface="Calibri"/>
                <a:ea typeface="Calibri"/>
                <a:cs typeface="Calibri"/>
                <a:sym typeface="Calibri"/>
              </a:rPr>
              <a:t>A (x) ·A </a:t>
            </a:r>
            <a:r>
              <a:rPr baseline="30000" i="1" lang="en" sz="2825">
                <a:latin typeface="Calibri"/>
                <a:ea typeface="Calibri"/>
                <a:cs typeface="Calibri"/>
                <a:sym typeface="Calibri"/>
              </a:rPr>
              <a:t>−1</a:t>
            </a:r>
            <a:r>
              <a:rPr i="1" lang="en" sz="2750">
                <a:latin typeface="Calibri"/>
                <a:ea typeface="Calibri"/>
                <a:cs typeface="Calibri"/>
                <a:sym typeface="Calibri"/>
              </a:rPr>
              <a:t>(x) =1 mod P(x)</a:t>
            </a:r>
            <a:endParaRPr sz="2750">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89"/>
          <p:cNvSpPr txBox="1"/>
          <p:nvPr>
            <p:ph type="title"/>
          </p:nvPr>
        </p:nvSpPr>
        <p:spPr>
          <a:xfrm>
            <a:off x="600075" y="109725"/>
            <a:ext cx="7686900" cy="669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Applications of Abstract Algebra</a:t>
            </a:r>
            <a:endParaRPr/>
          </a:p>
        </p:txBody>
      </p:sp>
      <p:sp>
        <p:nvSpPr>
          <p:cNvPr id="650" name="Google Shape;650;p89"/>
          <p:cNvSpPr txBox="1"/>
          <p:nvPr>
            <p:ph idx="1" type="body"/>
          </p:nvPr>
        </p:nvSpPr>
        <p:spPr>
          <a:xfrm>
            <a:off x="174450" y="1122475"/>
            <a:ext cx="8795100" cy="4303800"/>
          </a:xfrm>
          <a:prstGeom prst="rect">
            <a:avLst/>
          </a:prstGeom>
        </p:spPr>
        <p:txBody>
          <a:bodyPr anchorCtr="0" anchor="t" bIns="0" lIns="0" spcFirstLastPara="1" rIns="0" wrap="square" tIns="0">
            <a:spAutoFit/>
          </a:bodyPr>
          <a:lstStyle/>
          <a:p>
            <a:pPr indent="0" lvl="0" marL="12700" marR="0" rtl="0" algn="l">
              <a:lnSpc>
                <a:spcPct val="108125"/>
              </a:lnSpc>
              <a:spcBef>
                <a:spcPts val="0"/>
              </a:spcBef>
              <a:spcAft>
                <a:spcPts val="0"/>
              </a:spcAft>
              <a:buClr>
                <a:srgbClr val="000000"/>
              </a:buClr>
              <a:buFont typeface="Arial"/>
              <a:buNone/>
            </a:pPr>
            <a:r>
              <a:rPr lang="en" sz="1800">
                <a:latin typeface="Lato"/>
                <a:ea typeface="Lato"/>
                <a:cs typeface="Lato"/>
                <a:sym typeface="Lato"/>
              </a:rPr>
              <a:t>1. Number Theory and Modular Arithmetic:</a:t>
            </a:r>
            <a:endParaRPr sz="1800">
              <a:latin typeface="Lato"/>
              <a:ea typeface="Lato"/>
              <a:cs typeface="Lato"/>
              <a:sym typeface="Lato"/>
            </a:endParaRPr>
          </a:p>
          <a:p>
            <a:pPr indent="0" lvl="0" marL="12700" marR="0" rtl="0" algn="l">
              <a:lnSpc>
                <a:spcPct val="108125"/>
              </a:lnSpc>
              <a:spcBef>
                <a:spcPts val="0"/>
              </a:spcBef>
              <a:spcAft>
                <a:spcPts val="0"/>
              </a:spcAft>
              <a:buNone/>
            </a:pPr>
            <a:r>
              <a:rPr lang="en" sz="1800">
                <a:latin typeface="Lato"/>
                <a:ea typeface="Lato"/>
                <a:cs typeface="Lato"/>
                <a:sym typeface="Lato"/>
              </a:rPr>
              <a:t>Number theory, a branch of abstract algebra, provides the foundation for many cryptographic systems. Concepts like prime numbers, modular arithmetic, and integer factorization are crucial in constructing algorithms for encryption, decryption, and digital signatures. For instance, the widely used RSA algorithm relies on the difficulty of factoring large prime numbers.</a:t>
            </a:r>
            <a:endParaRPr sz="1800">
              <a:latin typeface="Lato"/>
              <a:ea typeface="Lato"/>
              <a:cs typeface="Lato"/>
              <a:sym typeface="Lato"/>
            </a:endParaRPr>
          </a:p>
          <a:p>
            <a:pPr indent="0" lvl="0" marL="12700" marR="0" rtl="0" algn="l">
              <a:lnSpc>
                <a:spcPct val="108125"/>
              </a:lnSpc>
              <a:spcBef>
                <a:spcPts val="0"/>
              </a:spcBef>
              <a:spcAft>
                <a:spcPts val="0"/>
              </a:spcAft>
              <a:buClr>
                <a:srgbClr val="000000"/>
              </a:buClr>
              <a:buFont typeface="Arial"/>
              <a:buNone/>
            </a:pPr>
            <a:r>
              <a:t/>
            </a:r>
            <a:endParaRPr sz="1800">
              <a:latin typeface="Lato"/>
              <a:ea typeface="Lato"/>
              <a:cs typeface="Lato"/>
              <a:sym typeface="Lato"/>
            </a:endParaRPr>
          </a:p>
          <a:p>
            <a:pPr indent="0" lvl="0" marL="12700" marR="0" rtl="0" algn="l">
              <a:lnSpc>
                <a:spcPct val="108125"/>
              </a:lnSpc>
              <a:spcBef>
                <a:spcPts val="0"/>
              </a:spcBef>
              <a:spcAft>
                <a:spcPts val="0"/>
              </a:spcAft>
              <a:buClr>
                <a:srgbClr val="000000"/>
              </a:buClr>
              <a:buFont typeface="Arial"/>
              <a:buNone/>
            </a:pPr>
            <a:r>
              <a:rPr lang="en" sz="1800">
                <a:latin typeface="Lato"/>
                <a:ea typeface="Lato"/>
                <a:cs typeface="Lato"/>
                <a:sym typeface="Lato"/>
              </a:rPr>
              <a:t>2. Group Theory:</a:t>
            </a:r>
            <a:endParaRPr sz="1800">
              <a:latin typeface="Lato"/>
              <a:ea typeface="Lato"/>
              <a:cs typeface="Lato"/>
              <a:sym typeface="Lato"/>
            </a:endParaRPr>
          </a:p>
          <a:p>
            <a:pPr indent="0" lvl="0" marL="12700" marR="0" rtl="0" algn="l">
              <a:lnSpc>
                <a:spcPct val="108125"/>
              </a:lnSpc>
              <a:spcBef>
                <a:spcPts val="0"/>
              </a:spcBef>
              <a:spcAft>
                <a:spcPts val="0"/>
              </a:spcAft>
              <a:buClr>
                <a:srgbClr val="000000"/>
              </a:buClr>
              <a:buFont typeface="Arial"/>
              <a:buNone/>
            </a:pPr>
            <a:r>
              <a:rPr lang="en" sz="1800">
                <a:latin typeface="Lato"/>
                <a:ea typeface="Lato"/>
                <a:cs typeface="Lato"/>
                <a:sym typeface="Lato"/>
              </a:rPr>
              <a:t>Group theory, another branch of abstract algebra, is essential in designing secure cryptographic protocols. Groups provide a structured framework for understanding and manipulating mathematical operations, such as addition and multiplication, within finite sets. This is particularly important in public-key cryptography, where the security of algorithms hinges on the properties of certain mathematical groups.</a:t>
            </a:r>
            <a:endParaRPr sz="1800">
              <a:latin typeface="Lato"/>
              <a:ea typeface="Lato"/>
              <a:cs typeface="Lato"/>
              <a:sym typeface="Lato"/>
            </a:endParaRPr>
          </a:p>
          <a:p>
            <a:pPr indent="0" lvl="0" marL="12700" marR="0" rtl="0" algn="l">
              <a:lnSpc>
                <a:spcPct val="108125"/>
              </a:lnSpc>
              <a:spcBef>
                <a:spcPts val="0"/>
              </a:spcBef>
              <a:spcAft>
                <a:spcPts val="0"/>
              </a:spcAft>
              <a:buClr>
                <a:srgbClr val="000000"/>
              </a:buClr>
              <a:buFont typeface="Arial"/>
              <a:buNone/>
            </a:pPr>
            <a:r>
              <a:t/>
            </a:r>
            <a:endParaRPr sz="1350">
              <a:latin typeface="Lato"/>
              <a:ea typeface="Lato"/>
              <a:cs typeface="Lato"/>
              <a:sym typeface="Lato"/>
            </a:endParaRPr>
          </a:p>
          <a:p>
            <a:pPr indent="0" lvl="0" marL="12700" marR="0" rtl="0" algn="l">
              <a:lnSpc>
                <a:spcPct val="108125"/>
              </a:lnSpc>
              <a:spcBef>
                <a:spcPts val="0"/>
              </a:spcBef>
              <a:spcAft>
                <a:spcPts val="0"/>
              </a:spcAft>
              <a:buClr>
                <a:srgbClr val="000000"/>
              </a:buClr>
              <a:buFont typeface="Arial"/>
              <a:buNone/>
            </a:pPr>
            <a:r>
              <a:t/>
            </a:r>
            <a:endParaRPr sz="1200">
              <a:latin typeface="Lato"/>
              <a:ea typeface="Lato"/>
              <a:cs typeface="Lato"/>
              <a:sym typeface="Lato"/>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90"/>
          <p:cNvSpPr txBox="1"/>
          <p:nvPr>
            <p:ph idx="1" type="body"/>
          </p:nvPr>
        </p:nvSpPr>
        <p:spPr>
          <a:xfrm>
            <a:off x="497557" y="735912"/>
            <a:ext cx="8148900" cy="3971100"/>
          </a:xfrm>
          <a:prstGeom prst="rect">
            <a:avLst/>
          </a:prstGeom>
        </p:spPr>
        <p:txBody>
          <a:bodyPr anchorCtr="0" anchor="t" bIns="0" lIns="0" spcFirstLastPara="1" rIns="0" wrap="square" tIns="0">
            <a:spAutoFit/>
          </a:bodyPr>
          <a:lstStyle/>
          <a:p>
            <a:pPr indent="0" lvl="0" marL="12700" rtl="0" algn="l">
              <a:lnSpc>
                <a:spcPct val="108125"/>
              </a:lnSpc>
              <a:spcBef>
                <a:spcPts val="0"/>
              </a:spcBef>
              <a:spcAft>
                <a:spcPts val="0"/>
              </a:spcAft>
              <a:buClr>
                <a:schemeClr val="dk1"/>
              </a:buClr>
              <a:buSzPts val="1100"/>
              <a:buFont typeface="Arial"/>
              <a:buNone/>
            </a:pPr>
            <a:r>
              <a:rPr lang="en" sz="1850">
                <a:latin typeface="Lato"/>
                <a:ea typeface="Lato"/>
                <a:cs typeface="Lato"/>
                <a:sym typeface="Lato"/>
              </a:rPr>
              <a:t>3. Finite Fields:</a:t>
            </a:r>
            <a:endParaRPr sz="1850">
              <a:latin typeface="Lato"/>
              <a:ea typeface="Lato"/>
              <a:cs typeface="Lato"/>
              <a:sym typeface="Lato"/>
            </a:endParaRPr>
          </a:p>
          <a:p>
            <a:pPr indent="0" lvl="0" marL="12700" rtl="0" algn="l">
              <a:lnSpc>
                <a:spcPct val="108125"/>
              </a:lnSpc>
              <a:spcBef>
                <a:spcPts val="0"/>
              </a:spcBef>
              <a:spcAft>
                <a:spcPts val="0"/>
              </a:spcAft>
              <a:buNone/>
            </a:pPr>
            <a:r>
              <a:rPr lang="en" sz="1850">
                <a:latin typeface="Lato"/>
                <a:ea typeface="Lato"/>
                <a:cs typeface="Lato"/>
                <a:sym typeface="Lato"/>
              </a:rPr>
              <a:t>Finite fields, also known as Galois fields, are specific types of algebraic structures that play a critical role in modern cryptography. They are used in algorithms like the Advanced Encryption Standard (AES) and the Elliptic Curve Digital Signature Algorithm (ECDSA). Finite fields provide a compact and computationally efficient setting for performing cryptographic operations.</a:t>
            </a:r>
            <a:endParaRPr sz="1850">
              <a:latin typeface="Lato"/>
              <a:ea typeface="Lato"/>
              <a:cs typeface="Lato"/>
              <a:sym typeface="Lato"/>
            </a:endParaRPr>
          </a:p>
          <a:p>
            <a:pPr indent="0" lvl="0" marL="12700" rtl="0" algn="l">
              <a:lnSpc>
                <a:spcPct val="108125"/>
              </a:lnSpc>
              <a:spcBef>
                <a:spcPts val="0"/>
              </a:spcBef>
              <a:spcAft>
                <a:spcPts val="0"/>
              </a:spcAft>
              <a:buClr>
                <a:schemeClr val="dk1"/>
              </a:buClr>
              <a:buSzPts val="1100"/>
              <a:buFont typeface="Arial"/>
              <a:buNone/>
            </a:pPr>
            <a:r>
              <a:t/>
            </a:r>
            <a:endParaRPr sz="1800">
              <a:latin typeface="Lato"/>
              <a:ea typeface="Lato"/>
              <a:cs typeface="Lato"/>
              <a:sym typeface="Lato"/>
            </a:endParaRPr>
          </a:p>
          <a:p>
            <a:pPr indent="0" lvl="0" marL="12700" rtl="0" algn="l">
              <a:lnSpc>
                <a:spcPct val="108125"/>
              </a:lnSpc>
              <a:spcBef>
                <a:spcPts val="0"/>
              </a:spcBef>
              <a:spcAft>
                <a:spcPts val="0"/>
              </a:spcAft>
              <a:buClr>
                <a:schemeClr val="dk1"/>
              </a:buClr>
              <a:buSzPts val="1100"/>
              <a:buFont typeface="Arial"/>
              <a:buNone/>
            </a:pPr>
            <a:r>
              <a:rPr lang="en" sz="1850">
                <a:latin typeface="Lato"/>
                <a:ea typeface="Lato"/>
                <a:cs typeface="Lato"/>
                <a:sym typeface="Lato"/>
              </a:rPr>
              <a:t>4. Elliptic Curve Cryptography:</a:t>
            </a:r>
            <a:endParaRPr sz="1850">
              <a:latin typeface="Lato"/>
              <a:ea typeface="Lato"/>
              <a:cs typeface="Lato"/>
              <a:sym typeface="Lato"/>
            </a:endParaRPr>
          </a:p>
          <a:p>
            <a:pPr indent="0" lvl="0" marL="12700" rtl="0" algn="l">
              <a:lnSpc>
                <a:spcPct val="108125"/>
              </a:lnSpc>
              <a:spcBef>
                <a:spcPts val="0"/>
              </a:spcBef>
              <a:spcAft>
                <a:spcPts val="0"/>
              </a:spcAft>
              <a:buClr>
                <a:schemeClr val="dk1"/>
              </a:buClr>
              <a:buSzPts val="1100"/>
              <a:buFont typeface="Arial"/>
              <a:buNone/>
            </a:pPr>
            <a:r>
              <a:rPr lang="en" sz="1850">
                <a:latin typeface="Lato"/>
                <a:ea typeface="Lato"/>
                <a:cs typeface="Lato"/>
                <a:sym typeface="Lato"/>
              </a:rPr>
              <a:t>Elliptic curve cryptography (ECC) is a highly secure and efficient form of public-key cryptography that utilizes the mathematical properties of elliptic curves. These curves are geometric structures defined over finite fields and possess unique properties that make them well-suited for cryptographic applications.</a:t>
            </a:r>
            <a:endParaRPr sz="365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91"/>
          <p:cNvSpPr txBox="1"/>
          <p:nvPr>
            <p:ph idx="1" type="body"/>
          </p:nvPr>
        </p:nvSpPr>
        <p:spPr>
          <a:xfrm>
            <a:off x="369657" y="313787"/>
            <a:ext cx="8148900" cy="5010600"/>
          </a:xfrm>
          <a:prstGeom prst="rect">
            <a:avLst/>
          </a:prstGeom>
        </p:spPr>
        <p:txBody>
          <a:bodyPr anchorCtr="0" anchor="t" bIns="0" lIns="0" spcFirstLastPara="1" rIns="0" wrap="square" tIns="0">
            <a:spAutoFit/>
          </a:bodyPr>
          <a:lstStyle/>
          <a:p>
            <a:pPr indent="0" lvl="0" marL="0" marR="0" rtl="0" algn="l">
              <a:lnSpc>
                <a:spcPct val="115000"/>
              </a:lnSpc>
              <a:spcBef>
                <a:spcPts val="1800"/>
              </a:spcBef>
              <a:spcAft>
                <a:spcPts val="0"/>
              </a:spcAft>
              <a:buNone/>
            </a:pPr>
            <a:r>
              <a:rPr lang="en" sz="1850">
                <a:latin typeface="Lato"/>
                <a:ea typeface="Lato"/>
                <a:cs typeface="Lato"/>
                <a:sym typeface="Lato"/>
              </a:rPr>
              <a:t>5. Hash Functions:</a:t>
            </a:r>
            <a:endParaRPr sz="1850">
              <a:latin typeface="Lato"/>
              <a:ea typeface="Lato"/>
              <a:cs typeface="Lato"/>
              <a:sym typeface="Lato"/>
            </a:endParaRPr>
          </a:p>
          <a:p>
            <a:pPr indent="0" lvl="0" marL="0" marR="0" rtl="0" algn="l">
              <a:lnSpc>
                <a:spcPct val="115000"/>
              </a:lnSpc>
              <a:spcBef>
                <a:spcPts val="1800"/>
              </a:spcBef>
              <a:spcAft>
                <a:spcPts val="0"/>
              </a:spcAft>
              <a:buNone/>
            </a:pPr>
            <a:r>
              <a:rPr lang="en" sz="1850">
                <a:latin typeface="Lato"/>
                <a:ea typeface="Lato"/>
                <a:cs typeface="Lato"/>
                <a:sym typeface="Lato"/>
              </a:rPr>
              <a:t>Hash functions are algorithms that map data of any size to a fixed-length output, known as a hash value. Abstract algebra provides the mathematical tools to design and analyze secure hash functions. These functions are crucial for digital signatures, message authentication, and cryptographic protocols.</a:t>
            </a:r>
            <a:endParaRPr sz="1850">
              <a:latin typeface="Lato"/>
              <a:ea typeface="Lato"/>
              <a:cs typeface="Lato"/>
              <a:sym typeface="Lato"/>
            </a:endParaRPr>
          </a:p>
          <a:p>
            <a:pPr indent="0" lvl="0" marL="0" marR="0" rtl="0" algn="l">
              <a:lnSpc>
                <a:spcPct val="115000"/>
              </a:lnSpc>
              <a:spcBef>
                <a:spcPts val="1800"/>
              </a:spcBef>
              <a:spcAft>
                <a:spcPts val="0"/>
              </a:spcAft>
              <a:buNone/>
            </a:pPr>
            <a:r>
              <a:rPr lang="en" sz="1850">
                <a:latin typeface="Lato"/>
                <a:ea typeface="Lato"/>
                <a:cs typeface="Lato"/>
                <a:sym typeface="Lato"/>
              </a:rPr>
              <a:t>6. Error-Correcting Codes:</a:t>
            </a:r>
            <a:endParaRPr sz="1850">
              <a:latin typeface="Lato"/>
              <a:ea typeface="Lato"/>
              <a:cs typeface="Lato"/>
              <a:sym typeface="Lato"/>
            </a:endParaRPr>
          </a:p>
          <a:p>
            <a:pPr indent="0" lvl="0" marL="0" marR="0" rtl="0" algn="l">
              <a:lnSpc>
                <a:spcPct val="115000"/>
              </a:lnSpc>
              <a:spcBef>
                <a:spcPts val="1800"/>
              </a:spcBef>
              <a:spcAft>
                <a:spcPts val="0"/>
              </a:spcAft>
              <a:buNone/>
            </a:pPr>
            <a:r>
              <a:rPr lang="en" sz="1850">
                <a:latin typeface="Lato"/>
                <a:ea typeface="Lato"/>
                <a:cs typeface="Lato"/>
                <a:sym typeface="Lato"/>
              </a:rPr>
              <a:t>Error-correcting codes are techniques used to detect and correct errors that may occur during data transmission or storage. Abstract algebra provides the mathematical framework for constructing and analyzing error-correcting codes. These codes are essential in ensuring the integrity of data in secure communication systems.</a:t>
            </a:r>
            <a:endParaRPr sz="1850">
              <a:latin typeface="Lato"/>
              <a:ea typeface="Lato"/>
              <a:cs typeface="Lato"/>
              <a:sym typeface="Lato"/>
            </a:endParaRPr>
          </a:p>
          <a:p>
            <a:pPr indent="0" lvl="0" marL="0" rtl="0" algn="l">
              <a:spcBef>
                <a:spcPts val="18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8"/>
          <p:cNvSpPr txBox="1"/>
          <p:nvPr>
            <p:ph type="title"/>
          </p:nvPr>
        </p:nvSpPr>
        <p:spPr>
          <a:xfrm>
            <a:off x="1297500" y="393750"/>
            <a:ext cx="7254300" cy="9141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sz="3600"/>
              <a:t>Properties of Algebraic Structures</a:t>
            </a:r>
            <a:endParaRPr sz="3600"/>
          </a:p>
          <a:p>
            <a:pPr indent="0" lvl="0" marL="0" rtl="0" algn="l">
              <a:spcBef>
                <a:spcPts val="0"/>
              </a:spcBef>
              <a:spcAft>
                <a:spcPts val="0"/>
              </a:spcAft>
              <a:buNone/>
            </a:pPr>
            <a:r>
              <a:t/>
            </a:r>
            <a:endParaRPr/>
          </a:p>
        </p:txBody>
      </p:sp>
      <p:sp>
        <p:nvSpPr>
          <p:cNvPr id="285" name="Google Shape;285;p3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700"/>
              <a:t>Commutativity:  Suppose set G contains a binary operation * .Binary operation  ⋆ on  S is said to be commutative, if a⋆b = b⋆a ,∀ a,b∈G.  </a:t>
            </a:r>
            <a:endParaRPr sz="1700"/>
          </a:p>
          <a:p>
            <a:pPr indent="0" lvl="0" marL="0" rtl="0" algn="l">
              <a:spcBef>
                <a:spcPts val="1200"/>
              </a:spcBef>
              <a:spcAft>
                <a:spcPts val="0"/>
              </a:spcAft>
              <a:buNone/>
            </a:pPr>
            <a:r>
              <a:rPr lang="en" sz="1700"/>
              <a:t>Associativity : A binary operation  ⋆ on  S is said to be associative , if</a:t>
            </a:r>
            <a:endParaRPr sz="1700"/>
          </a:p>
          <a:p>
            <a:pPr indent="0" lvl="0" marL="0" rtl="0" algn="l">
              <a:spcBef>
                <a:spcPts val="1200"/>
              </a:spcBef>
              <a:spcAft>
                <a:spcPts val="0"/>
              </a:spcAft>
              <a:buNone/>
            </a:pPr>
            <a:r>
              <a:rPr lang="en" sz="1700"/>
              <a:t>(a⋆b) ⋆ c  =  a ⋆ (b⋆c) , ∀ a,b,c∈S</a:t>
            </a:r>
            <a:endParaRPr sz="1700"/>
          </a:p>
          <a:p>
            <a:pPr indent="0" lvl="0" marL="0" rtl="0" algn="l">
              <a:spcBef>
                <a:spcPts val="1200"/>
              </a:spcBef>
              <a:spcAft>
                <a:spcPts val="0"/>
              </a:spcAft>
              <a:buNone/>
            </a:pPr>
            <a:r>
              <a:rPr lang="en" sz="1700"/>
              <a:t>Identity : A non-empty set  S with binary operation  ⋆ , is said to have an identity  e∈S , e ⋆ a = a⋆e = a, 	∀a ∈ S. </a:t>
            </a:r>
            <a:endParaRPr sz="1700"/>
          </a:p>
          <a:p>
            <a:pPr indent="0" lvl="0" marL="0" rtl="0" algn="l">
              <a:spcBef>
                <a:spcPts val="1200"/>
              </a:spcBef>
              <a:spcAft>
                <a:spcPts val="1200"/>
              </a:spcAft>
              <a:buNone/>
            </a:pPr>
            <a:r>
              <a:rPr lang="en" sz="1700"/>
              <a:t>Inverse: Let (S,*) be an algebraic system with identity element e .The element y will be called an inverse of x if  x * y = y * x = e  where x,y∈S</a:t>
            </a:r>
            <a:endParaRPr sz="17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92"/>
          <p:cNvSpPr txBox="1"/>
          <p:nvPr>
            <p:ph idx="1" type="body"/>
          </p:nvPr>
        </p:nvSpPr>
        <p:spPr>
          <a:xfrm>
            <a:off x="497557" y="2712"/>
            <a:ext cx="8148900" cy="5138100"/>
          </a:xfrm>
          <a:prstGeom prst="rect">
            <a:avLst/>
          </a:prstGeom>
        </p:spPr>
        <p:txBody>
          <a:bodyPr anchorCtr="0" anchor="t" bIns="0" lIns="0" spcFirstLastPara="1" rIns="0" wrap="square" tIns="0">
            <a:spAutoFit/>
          </a:bodyPr>
          <a:lstStyle/>
          <a:p>
            <a:pPr indent="0" lvl="0" marL="0" rtl="0" algn="l">
              <a:lnSpc>
                <a:spcPct val="115000"/>
              </a:lnSpc>
              <a:spcBef>
                <a:spcPts val="1800"/>
              </a:spcBef>
              <a:spcAft>
                <a:spcPts val="0"/>
              </a:spcAft>
              <a:buClr>
                <a:schemeClr val="dk1"/>
              </a:buClr>
              <a:buSzPts val="1100"/>
              <a:buFont typeface="Arial"/>
              <a:buNone/>
            </a:pPr>
            <a:r>
              <a:rPr lang="en" sz="1850">
                <a:latin typeface="Lato"/>
                <a:ea typeface="Lato"/>
                <a:cs typeface="Lato"/>
                <a:sym typeface="Lato"/>
              </a:rPr>
              <a:t>7. Digital Signatures:</a:t>
            </a:r>
            <a:endParaRPr sz="1850">
              <a:latin typeface="Lato"/>
              <a:ea typeface="Lato"/>
              <a:cs typeface="Lato"/>
              <a:sym typeface="Lato"/>
            </a:endParaRPr>
          </a:p>
          <a:p>
            <a:pPr indent="0" lvl="0" marL="0" rtl="0" algn="l">
              <a:lnSpc>
                <a:spcPct val="115000"/>
              </a:lnSpc>
              <a:spcBef>
                <a:spcPts val="1800"/>
              </a:spcBef>
              <a:spcAft>
                <a:spcPts val="0"/>
              </a:spcAft>
              <a:buClr>
                <a:schemeClr val="dk1"/>
              </a:buClr>
              <a:buSzPts val="1100"/>
              <a:buFont typeface="Arial"/>
              <a:buNone/>
            </a:pPr>
            <a:r>
              <a:rPr lang="en" sz="1850">
                <a:latin typeface="Lato"/>
                <a:ea typeface="Lato"/>
                <a:cs typeface="Lato"/>
                <a:sym typeface="Lato"/>
              </a:rPr>
              <a:t>Digital signatures are a mechanism for verifying the authenticity and integrity of digital messages. Abstract algebra provides the mathematical tools to design and analyze secure digital signature schemes. These schemes rely on concepts like modular arithmetic and public-key cryptography to ensure the trustworthiness of digital documents.</a:t>
            </a:r>
            <a:endParaRPr sz="1850">
              <a:latin typeface="Lato"/>
              <a:ea typeface="Lato"/>
              <a:cs typeface="Lato"/>
              <a:sym typeface="Lato"/>
            </a:endParaRPr>
          </a:p>
          <a:p>
            <a:pPr indent="0" lvl="0" marL="0" rtl="0" algn="l">
              <a:lnSpc>
                <a:spcPct val="115000"/>
              </a:lnSpc>
              <a:spcBef>
                <a:spcPts val="1800"/>
              </a:spcBef>
              <a:spcAft>
                <a:spcPts val="0"/>
              </a:spcAft>
              <a:buClr>
                <a:schemeClr val="dk1"/>
              </a:buClr>
              <a:buSzPts val="1100"/>
              <a:buFont typeface="Arial"/>
              <a:buNone/>
            </a:pPr>
            <a:r>
              <a:rPr lang="en" sz="1850">
                <a:latin typeface="Lato"/>
                <a:ea typeface="Lato"/>
                <a:cs typeface="Lato"/>
                <a:sym typeface="Lato"/>
              </a:rPr>
              <a:t>8. Key Exchange Protocols:</a:t>
            </a:r>
            <a:endParaRPr sz="1850">
              <a:latin typeface="Lato"/>
              <a:ea typeface="Lato"/>
              <a:cs typeface="Lato"/>
              <a:sym typeface="Lato"/>
            </a:endParaRPr>
          </a:p>
          <a:p>
            <a:pPr indent="0" lvl="0" marL="0" rtl="0" algn="l">
              <a:lnSpc>
                <a:spcPct val="115000"/>
              </a:lnSpc>
              <a:spcBef>
                <a:spcPts val="1800"/>
              </a:spcBef>
              <a:spcAft>
                <a:spcPts val="0"/>
              </a:spcAft>
              <a:buClr>
                <a:schemeClr val="dk1"/>
              </a:buClr>
              <a:buSzPts val="1100"/>
              <a:buFont typeface="Arial"/>
              <a:buNone/>
            </a:pPr>
            <a:r>
              <a:rPr lang="en" sz="1850">
                <a:latin typeface="Lato"/>
                <a:ea typeface="Lato"/>
                <a:cs typeface="Lato"/>
                <a:sym typeface="Lato"/>
              </a:rPr>
              <a:t>Key exchange protocols are methods for securely establishing shared secret keys between parties in a communication network. Abstract algebra is crucial for designing and analyzing secure key exchange protocols. These protocols rely on concepts like public-key cryptography and finite fields to protect sensitive information from eavesdropping and unauthorized access.</a:t>
            </a:r>
            <a:endParaRPr sz="1850">
              <a:latin typeface="Lato"/>
              <a:ea typeface="Lato"/>
              <a:cs typeface="Lato"/>
              <a:sym typeface="Lato"/>
            </a:endParaRPr>
          </a:p>
          <a:p>
            <a:pPr indent="0" lvl="0" marL="0" rtl="0" algn="l">
              <a:spcBef>
                <a:spcPts val="1800"/>
              </a:spcBef>
              <a:spcAft>
                <a:spcPts val="0"/>
              </a:spcAft>
              <a:buNone/>
            </a:pPr>
            <a:r>
              <a:t/>
            </a:r>
            <a:endParaRPr sz="1850">
              <a:latin typeface="Lato"/>
              <a:ea typeface="Lato"/>
              <a:cs typeface="Lato"/>
              <a:sym typeface="Lato"/>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93"/>
          <p:cNvSpPr txBox="1"/>
          <p:nvPr>
            <p:ph type="title"/>
          </p:nvPr>
        </p:nvSpPr>
        <p:spPr>
          <a:xfrm>
            <a:off x="2354688" y="2236950"/>
            <a:ext cx="4434600" cy="669600"/>
          </a:xfrm>
          <a:prstGeom prst="rect">
            <a:avLst/>
          </a:prstGeom>
        </p:spPr>
        <p:txBody>
          <a:bodyPr anchorCtr="0" anchor="t" bIns="0" lIns="0" spcFirstLastPara="1" rIns="0" wrap="square" tIns="0">
            <a:sp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 sz="3600"/>
              <a:t>Semi Group</a:t>
            </a:r>
            <a:endParaRPr sz="2500">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sp>
        <p:nvSpPr>
          <p:cNvPr id="291" name="Google Shape;291;p39"/>
          <p:cNvSpPr txBox="1"/>
          <p:nvPr>
            <p:ph idx="1" type="body"/>
          </p:nvPr>
        </p:nvSpPr>
        <p:spPr>
          <a:xfrm>
            <a:off x="1297500" y="1367825"/>
            <a:ext cx="70389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605"/>
              <a:buNone/>
            </a:pPr>
            <a:r>
              <a:rPr lang="en" sz="1535"/>
              <a:t>An algebraic system (S,*) is said to be semi group if it satisfies following conditions:</a:t>
            </a:r>
            <a:endParaRPr sz="1535"/>
          </a:p>
          <a:p>
            <a:pPr indent="0" lvl="0" marL="457200" rtl="0" algn="l">
              <a:lnSpc>
                <a:spcPct val="95000"/>
              </a:lnSpc>
              <a:spcBef>
                <a:spcPts val="1200"/>
              </a:spcBef>
              <a:spcAft>
                <a:spcPts val="0"/>
              </a:spcAft>
              <a:buSzPts val="605"/>
              <a:buNone/>
            </a:pPr>
            <a:r>
              <a:rPr lang="en" sz="1535"/>
              <a:t>1)    The operation * is a closed operation on G</a:t>
            </a:r>
            <a:endParaRPr sz="1535"/>
          </a:p>
          <a:p>
            <a:pPr indent="0" lvl="0" marL="457200" rtl="0" algn="l">
              <a:lnSpc>
                <a:spcPct val="95000"/>
              </a:lnSpc>
              <a:spcBef>
                <a:spcPts val="1200"/>
              </a:spcBef>
              <a:spcAft>
                <a:spcPts val="0"/>
              </a:spcAft>
              <a:buSzPts val="605"/>
              <a:buNone/>
            </a:pPr>
            <a:r>
              <a:rPr lang="en" sz="1535"/>
              <a:t>2)   The operation * shows an association operation between a, b, and c that means a*(b*c) = (a*b)*c for all a, b, c in G.</a:t>
            </a:r>
            <a:endParaRPr sz="1535"/>
          </a:p>
          <a:p>
            <a:pPr indent="0" lvl="0" marL="0" rtl="0" algn="l">
              <a:lnSpc>
                <a:spcPct val="95000"/>
              </a:lnSpc>
              <a:spcBef>
                <a:spcPts val="1200"/>
              </a:spcBef>
              <a:spcAft>
                <a:spcPts val="0"/>
              </a:spcAft>
              <a:buSzPts val="605"/>
              <a:buNone/>
            </a:pPr>
            <a:r>
              <a:rPr lang="en" sz="1535"/>
              <a:t>E.g.   The algebraic structures  (N, + ) , (Z, + ), (Z , * ) are semi groups but the structure ( Z,  -  ) is not a </a:t>
            </a:r>
            <a:r>
              <a:rPr lang="en" sz="1535"/>
              <a:t>semigroup</a:t>
            </a:r>
            <a:r>
              <a:rPr lang="en" sz="1535"/>
              <a:t>  because subtraction (-)   is not an associative  operation.</a:t>
            </a:r>
            <a:endParaRPr sz="1535"/>
          </a:p>
          <a:p>
            <a:pPr indent="0" lvl="0" marL="0" rtl="0" algn="l">
              <a:lnSpc>
                <a:spcPct val="95000"/>
              </a:lnSpc>
              <a:spcBef>
                <a:spcPts val="1200"/>
              </a:spcBef>
              <a:spcAft>
                <a:spcPts val="0"/>
              </a:spcAft>
              <a:buSzPts val="605"/>
              <a:buNone/>
            </a:pPr>
            <a:r>
              <a:rPr lang="en" sz="1535"/>
              <a:t>        The algebraic structures (P(S),∪) and (P(S), ∩),where P(S) is the power set of set S is a semi group as union(∪) and intersection are associative operations</a:t>
            </a:r>
            <a:endParaRPr sz="1535"/>
          </a:p>
          <a:p>
            <a:pPr indent="0" lvl="0" marL="0" rtl="0" algn="l">
              <a:lnSpc>
                <a:spcPct val="95000"/>
              </a:lnSpc>
              <a:spcBef>
                <a:spcPts val="1200"/>
              </a:spcBef>
              <a:spcAft>
                <a:spcPts val="1200"/>
              </a:spcAft>
              <a:buSzPts val="605"/>
              <a:buNone/>
            </a:pPr>
            <a:r>
              <a:t/>
            </a:r>
            <a:endParaRPr sz="715"/>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0"/>
          <p:cNvSpPr txBox="1"/>
          <p:nvPr>
            <p:ph type="title"/>
          </p:nvPr>
        </p:nvSpPr>
        <p:spPr>
          <a:xfrm>
            <a:off x="1052550" y="206108"/>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 sz="3600"/>
              <a:t>Monoid</a:t>
            </a:r>
            <a:endParaRPr sz="3600"/>
          </a:p>
          <a:p>
            <a:pPr indent="0" lvl="0" marL="0" rtl="0" algn="l">
              <a:spcBef>
                <a:spcPts val="1200"/>
              </a:spcBef>
              <a:spcAft>
                <a:spcPts val="0"/>
              </a:spcAft>
              <a:buNone/>
            </a:pPr>
            <a:r>
              <a:t/>
            </a:r>
            <a:endParaRPr/>
          </a:p>
        </p:txBody>
      </p:sp>
      <p:sp>
        <p:nvSpPr>
          <p:cNvPr id="297" name="Google Shape;297;p40"/>
          <p:cNvSpPr txBox="1"/>
          <p:nvPr>
            <p:ph idx="1" type="body"/>
          </p:nvPr>
        </p:nvSpPr>
        <p:spPr>
          <a:xfrm>
            <a:off x="1059475" y="916046"/>
            <a:ext cx="7677900" cy="3311400"/>
          </a:xfrm>
          <a:prstGeom prst="rect">
            <a:avLst/>
          </a:prstGeom>
        </p:spPr>
        <p:txBody>
          <a:bodyPr anchorCtr="0" anchor="t" bIns="91425" lIns="91425" spcFirstLastPara="1" rIns="91425" wrap="square" tIns="91425">
            <a:noAutofit/>
          </a:bodyPr>
          <a:lstStyle/>
          <a:p>
            <a:pPr indent="0" lvl="0" marL="0" rtl="0" algn="just">
              <a:lnSpc>
                <a:spcPct val="95000"/>
              </a:lnSpc>
              <a:spcBef>
                <a:spcPts val="1200"/>
              </a:spcBef>
              <a:spcAft>
                <a:spcPts val="0"/>
              </a:spcAft>
              <a:buSzPts val="935"/>
              <a:buNone/>
            </a:pPr>
            <a:r>
              <a:rPr lang="en" sz="1504"/>
              <a:t>A monoid is a semigroup, but it contains an extra identity element (E or e). An algebraic structure (G, *) will be known as a monoid if it satisfies the following condition:</a:t>
            </a:r>
            <a:endParaRPr sz="1504"/>
          </a:p>
          <a:p>
            <a:pPr indent="0" lvl="0" marL="228600" marR="25400" rtl="0" algn="l">
              <a:lnSpc>
                <a:spcPct val="136000"/>
              </a:lnSpc>
              <a:spcBef>
                <a:spcPts val="1500"/>
              </a:spcBef>
              <a:spcAft>
                <a:spcPts val="0"/>
              </a:spcAft>
              <a:buSzPts val="935"/>
              <a:buNone/>
            </a:pPr>
            <a:r>
              <a:rPr lang="en" sz="1504"/>
              <a:t>○       Closure: G is closed under operation * that means (a*b) belongs to set G for all a, b ∈</a:t>
            </a:r>
            <a:endParaRPr sz="1504"/>
          </a:p>
          <a:p>
            <a:pPr indent="0" lvl="0" marL="228600" marR="25400" rtl="0" algn="l">
              <a:lnSpc>
                <a:spcPct val="136000"/>
              </a:lnSpc>
              <a:spcBef>
                <a:spcPts val="1200"/>
              </a:spcBef>
              <a:spcAft>
                <a:spcPts val="0"/>
              </a:spcAft>
              <a:buSzPts val="935"/>
              <a:buNone/>
            </a:pPr>
            <a:r>
              <a:rPr lang="en" sz="1504"/>
              <a:t>○       Associative: Operation * shows an association operation between a, b, and c that means a*(b*c) = (a*b)*c for all a, b, c in G.</a:t>
            </a:r>
            <a:endParaRPr sz="1504"/>
          </a:p>
          <a:p>
            <a:pPr indent="0" lvl="0" marL="228600" marR="25400" rtl="0" algn="l">
              <a:lnSpc>
                <a:spcPct val="136000"/>
              </a:lnSpc>
              <a:spcBef>
                <a:spcPts val="1200"/>
              </a:spcBef>
              <a:spcAft>
                <a:spcPts val="0"/>
              </a:spcAft>
              <a:buSzPts val="935"/>
              <a:buNone/>
            </a:pPr>
            <a:r>
              <a:rPr lang="en" sz="1504"/>
              <a:t>○       Identity Element: There must be an identity in set G that means a * e = e * a = a for all x.</a:t>
            </a:r>
            <a:endParaRPr sz="1504"/>
          </a:p>
          <a:p>
            <a:pPr indent="0" lvl="0" marL="0" marR="25400" rtl="0" algn="just">
              <a:lnSpc>
                <a:spcPct val="136000"/>
              </a:lnSpc>
              <a:spcBef>
                <a:spcPts val="1200"/>
              </a:spcBef>
              <a:spcAft>
                <a:spcPts val="0"/>
              </a:spcAft>
              <a:buSzPts val="935"/>
              <a:buNone/>
            </a:pPr>
            <a:r>
              <a:rPr lang="en" sz="1504"/>
              <a:t>E.g. If we will take (Z, *) and (N, +). Wher</a:t>
            </a:r>
            <a:r>
              <a:rPr lang="en" sz="1504"/>
              <a:t>e</a:t>
            </a:r>
            <a:endParaRPr sz="1504"/>
          </a:p>
          <a:p>
            <a:pPr indent="0" lvl="0" marL="228600" marR="25400" rtl="0" algn="l">
              <a:lnSpc>
                <a:spcPct val="136000"/>
              </a:lnSpc>
              <a:spcBef>
                <a:spcPts val="1500"/>
              </a:spcBef>
              <a:spcAft>
                <a:spcPts val="0"/>
              </a:spcAft>
              <a:buSzPts val="935"/>
              <a:buNone/>
            </a:pPr>
            <a:r>
              <a:rPr lang="en" sz="1504"/>
              <a:t>○        </a:t>
            </a:r>
            <a:r>
              <a:rPr lang="en" sz="1504"/>
              <a:t>(Z , *)  is a monoid because 1 is the identity element which is also an integer.</a:t>
            </a:r>
            <a:endParaRPr sz="1504"/>
          </a:p>
          <a:p>
            <a:pPr indent="0" lvl="0" marL="0" rtl="0" algn="l">
              <a:lnSpc>
                <a:spcPct val="95000"/>
              </a:lnSpc>
              <a:spcBef>
                <a:spcPts val="0"/>
              </a:spcBef>
              <a:spcAft>
                <a:spcPts val="1200"/>
              </a:spcAft>
              <a:buSzPts val="935"/>
              <a:buNone/>
            </a:pPr>
            <a:r>
              <a:rPr lang="en" sz="1504"/>
              <a:t>(N , +)  is not monoid as identity element is not present, but it is a semigroup.</a:t>
            </a:r>
            <a:endParaRPr sz="1504"/>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41"/>
          <p:cNvPicPr preferRelativeResize="0"/>
          <p:nvPr/>
        </p:nvPicPr>
        <p:blipFill rotWithShape="1">
          <a:blip r:embed="rId3">
            <a:alphaModFix/>
          </a:blip>
          <a:srcRect b="0" l="0" r="0" t="0"/>
          <a:stretch/>
        </p:blipFill>
        <p:spPr>
          <a:xfrm>
            <a:off x="867100" y="393749"/>
            <a:ext cx="7626402" cy="4479774"/>
          </a:xfrm>
          <a:prstGeom prst="rect">
            <a:avLst/>
          </a:prstGeom>
          <a:noFill/>
          <a:ln>
            <a:noFill/>
          </a:ln>
        </p:spPr>
      </p:pic>
      <p:sp>
        <p:nvSpPr>
          <p:cNvPr id="303" name="Google Shape;303;p41"/>
          <p:cNvSpPr txBox="1"/>
          <p:nvPr/>
        </p:nvSpPr>
        <p:spPr>
          <a:xfrm>
            <a:off x="4010405" y="795814"/>
            <a:ext cx="1339800" cy="245100"/>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b="1" lang="en" sz="1500">
                <a:solidFill>
                  <a:srgbClr val="00AF50"/>
                </a:solidFill>
                <a:latin typeface="Constantia"/>
                <a:ea typeface="Constantia"/>
                <a:cs typeface="Constantia"/>
                <a:sym typeface="Constantia"/>
              </a:rPr>
              <a:t>Abelian Group</a:t>
            </a:r>
            <a:endParaRPr sz="1500">
              <a:latin typeface="Constantia"/>
              <a:ea typeface="Constantia"/>
              <a:cs typeface="Constantia"/>
              <a:sym typeface="Constantia"/>
            </a:endParaRPr>
          </a:p>
        </p:txBody>
      </p:sp>
      <p:sp>
        <p:nvSpPr>
          <p:cNvPr id="304" name="Google Shape;304;p41"/>
          <p:cNvSpPr txBox="1"/>
          <p:nvPr/>
        </p:nvSpPr>
        <p:spPr>
          <a:xfrm>
            <a:off x="4296452" y="1343525"/>
            <a:ext cx="551100" cy="245700"/>
          </a:xfrm>
          <a:prstGeom prst="rect">
            <a:avLst/>
          </a:prstGeom>
          <a:noFill/>
          <a:ln>
            <a:noFill/>
          </a:ln>
        </p:spPr>
        <p:txBody>
          <a:bodyPr anchorCtr="0" anchor="t" bIns="0" lIns="0" spcFirstLastPara="1" rIns="0" wrap="square" tIns="14600">
            <a:spAutoFit/>
          </a:bodyPr>
          <a:lstStyle/>
          <a:p>
            <a:pPr indent="0" lvl="0" marL="12700" rtl="0" algn="l">
              <a:lnSpc>
                <a:spcPct val="100000"/>
              </a:lnSpc>
              <a:spcBef>
                <a:spcPts val="0"/>
              </a:spcBef>
              <a:spcAft>
                <a:spcPts val="0"/>
              </a:spcAft>
              <a:buNone/>
            </a:pPr>
            <a:r>
              <a:rPr lang="en" sz="1500">
                <a:solidFill>
                  <a:srgbClr val="FFFFFF"/>
                </a:solidFill>
                <a:latin typeface="Constantia"/>
                <a:ea typeface="Constantia"/>
                <a:cs typeface="Constantia"/>
                <a:sym typeface="Constantia"/>
              </a:rPr>
              <a:t>Group</a:t>
            </a:r>
            <a:endParaRPr sz="1500">
              <a:latin typeface="Constantia"/>
              <a:ea typeface="Constantia"/>
              <a:cs typeface="Constantia"/>
              <a:sym typeface="Constantia"/>
            </a:endParaRPr>
          </a:p>
        </p:txBody>
      </p:sp>
      <p:sp>
        <p:nvSpPr>
          <p:cNvPr id="305" name="Google Shape;305;p41"/>
          <p:cNvSpPr txBox="1"/>
          <p:nvPr/>
        </p:nvSpPr>
        <p:spPr>
          <a:xfrm>
            <a:off x="4232259" y="2158003"/>
            <a:ext cx="679500" cy="245100"/>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 sz="1500">
                <a:solidFill>
                  <a:srgbClr val="FFFFFF"/>
                </a:solidFill>
                <a:latin typeface="Constantia"/>
                <a:ea typeface="Constantia"/>
                <a:cs typeface="Constantia"/>
                <a:sym typeface="Constantia"/>
              </a:rPr>
              <a:t>Monoid</a:t>
            </a:r>
            <a:endParaRPr sz="1500">
              <a:latin typeface="Constantia"/>
              <a:ea typeface="Constantia"/>
              <a:cs typeface="Constantia"/>
              <a:sym typeface="Constantia"/>
            </a:endParaRPr>
          </a:p>
        </p:txBody>
      </p:sp>
      <p:sp>
        <p:nvSpPr>
          <p:cNvPr id="306" name="Google Shape;306;p41"/>
          <p:cNvSpPr txBox="1"/>
          <p:nvPr/>
        </p:nvSpPr>
        <p:spPr>
          <a:xfrm>
            <a:off x="4069654" y="2749323"/>
            <a:ext cx="1004700" cy="245100"/>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 sz="1500">
                <a:solidFill>
                  <a:srgbClr val="FFFFFF"/>
                </a:solidFill>
                <a:latin typeface="Constantia"/>
                <a:ea typeface="Constantia"/>
                <a:cs typeface="Constantia"/>
                <a:sym typeface="Constantia"/>
              </a:rPr>
              <a:t>Semi Group</a:t>
            </a:r>
            <a:endParaRPr sz="1500">
              <a:latin typeface="Constantia"/>
              <a:ea typeface="Constantia"/>
              <a:cs typeface="Constantia"/>
              <a:sym typeface="Constantia"/>
            </a:endParaRPr>
          </a:p>
        </p:txBody>
      </p:sp>
      <p:sp>
        <p:nvSpPr>
          <p:cNvPr id="307" name="Google Shape;307;p41"/>
          <p:cNvSpPr txBox="1"/>
          <p:nvPr/>
        </p:nvSpPr>
        <p:spPr>
          <a:xfrm>
            <a:off x="4279358" y="3785279"/>
            <a:ext cx="801900" cy="511800"/>
          </a:xfrm>
          <a:prstGeom prst="rect">
            <a:avLst/>
          </a:prstGeom>
          <a:noFill/>
          <a:ln>
            <a:noFill/>
          </a:ln>
        </p:spPr>
        <p:txBody>
          <a:bodyPr anchorCtr="0" anchor="t" bIns="0" lIns="0" spcFirstLastPara="1" rIns="0" wrap="square" tIns="14600">
            <a:spAutoFit/>
          </a:bodyPr>
          <a:lstStyle/>
          <a:p>
            <a:pPr indent="0" lvl="0" marL="0" rtl="0" algn="ctr">
              <a:lnSpc>
                <a:spcPct val="115333"/>
              </a:lnSpc>
              <a:spcBef>
                <a:spcPts val="0"/>
              </a:spcBef>
              <a:spcAft>
                <a:spcPts val="0"/>
              </a:spcAft>
              <a:buNone/>
            </a:pPr>
            <a:r>
              <a:rPr lang="en" sz="1500">
                <a:solidFill>
                  <a:srgbClr val="FFFFFF"/>
                </a:solidFill>
                <a:latin typeface="Constantia"/>
                <a:ea typeface="Constantia"/>
                <a:cs typeface="Constantia"/>
                <a:sym typeface="Constantia"/>
              </a:rPr>
              <a:t>Algebraic</a:t>
            </a:r>
            <a:endParaRPr sz="1500">
              <a:latin typeface="Constantia"/>
              <a:ea typeface="Constantia"/>
              <a:cs typeface="Constantia"/>
              <a:sym typeface="Constantia"/>
            </a:endParaRPr>
          </a:p>
          <a:p>
            <a:pPr indent="0" lvl="0" marL="0" rtl="0" algn="ctr">
              <a:lnSpc>
                <a:spcPct val="115333"/>
              </a:lnSpc>
              <a:spcBef>
                <a:spcPts val="0"/>
              </a:spcBef>
              <a:spcAft>
                <a:spcPts val="0"/>
              </a:spcAft>
              <a:buNone/>
            </a:pPr>
            <a:r>
              <a:rPr lang="en" sz="1500">
                <a:solidFill>
                  <a:srgbClr val="FFFFFF"/>
                </a:solidFill>
                <a:latin typeface="Constantia"/>
                <a:ea typeface="Constantia"/>
                <a:cs typeface="Constantia"/>
                <a:sym typeface="Constantia"/>
              </a:rPr>
              <a:t>Group</a:t>
            </a:r>
            <a:endParaRPr sz="1500">
              <a:latin typeface="Constantia"/>
              <a:ea typeface="Constantia"/>
              <a:cs typeface="Constantia"/>
              <a:sym typeface="Constantia"/>
            </a:endParaRPr>
          </a:p>
        </p:txBody>
      </p:sp>
      <p:sp>
        <p:nvSpPr>
          <p:cNvPr id="308" name="Google Shape;308;p41"/>
          <p:cNvSpPr txBox="1"/>
          <p:nvPr>
            <p:ph type="title"/>
          </p:nvPr>
        </p:nvSpPr>
        <p:spPr>
          <a:xfrm>
            <a:off x="1160850" y="188450"/>
            <a:ext cx="7038900" cy="38100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b="1" lang="en">
                <a:latin typeface="Constantia"/>
                <a:ea typeface="Constantia"/>
                <a:cs typeface="Constantia"/>
                <a:sym typeface="Constantia"/>
              </a:rPr>
              <a:t>Commutative</a:t>
            </a:r>
            <a:endParaRPr/>
          </a:p>
        </p:txBody>
      </p:sp>
      <p:sp>
        <p:nvSpPr>
          <p:cNvPr id="309" name="Google Shape;309;p41"/>
          <p:cNvSpPr txBox="1"/>
          <p:nvPr/>
        </p:nvSpPr>
        <p:spPr>
          <a:xfrm>
            <a:off x="6172327" y="1157002"/>
            <a:ext cx="902400" cy="31950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b="1" lang="en" sz="2000">
                <a:solidFill>
                  <a:srgbClr val="FFFFFF"/>
                </a:solidFill>
                <a:latin typeface="Constantia"/>
                <a:ea typeface="Constantia"/>
                <a:cs typeface="Constantia"/>
                <a:sym typeface="Constantia"/>
              </a:rPr>
              <a:t>Inverse</a:t>
            </a:r>
            <a:endParaRPr sz="2000">
              <a:latin typeface="Constantia"/>
              <a:ea typeface="Constantia"/>
              <a:cs typeface="Constantia"/>
              <a:sym typeface="Constantia"/>
            </a:endParaRPr>
          </a:p>
        </p:txBody>
      </p:sp>
      <p:sp>
        <p:nvSpPr>
          <p:cNvPr id="310" name="Google Shape;310;p41"/>
          <p:cNvSpPr txBox="1"/>
          <p:nvPr/>
        </p:nvSpPr>
        <p:spPr>
          <a:xfrm>
            <a:off x="7379589" y="1705927"/>
            <a:ext cx="981600" cy="31950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b="1" lang="en" sz="2000">
                <a:solidFill>
                  <a:srgbClr val="FFFFFF"/>
                </a:solidFill>
                <a:latin typeface="Constantia"/>
                <a:ea typeface="Constantia"/>
                <a:cs typeface="Constantia"/>
                <a:sym typeface="Constantia"/>
              </a:rPr>
              <a:t>Identity</a:t>
            </a:r>
            <a:endParaRPr sz="2000">
              <a:latin typeface="Constantia"/>
              <a:ea typeface="Constantia"/>
              <a:cs typeface="Constantia"/>
              <a:sym typeface="Constantia"/>
            </a:endParaRPr>
          </a:p>
        </p:txBody>
      </p:sp>
      <p:sp>
        <p:nvSpPr>
          <p:cNvPr id="311" name="Google Shape;311;p41"/>
          <p:cNvSpPr txBox="1"/>
          <p:nvPr/>
        </p:nvSpPr>
        <p:spPr>
          <a:xfrm>
            <a:off x="616712" y="2529269"/>
            <a:ext cx="1544400" cy="31950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b="1" lang="en" sz="2000">
                <a:solidFill>
                  <a:srgbClr val="FFFFFF"/>
                </a:solidFill>
                <a:latin typeface="Constantia"/>
                <a:ea typeface="Constantia"/>
                <a:cs typeface="Constantia"/>
                <a:sym typeface="Constantia"/>
              </a:rPr>
              <a:t>Associativity</a:t>
            </a:r>
            <a:endParaRPr sz="2000">
              <a:latin typeface="Constantia"/>
              <a:ea typeface="Constantia"/>
              <a:cs typeface="Constantia"/>
              <a:sym typeface="Constantia"/>
            </a:endParaRPr>
          </a:p>
        </p:txBody>
      </p:sp>
      <p:sp>
        <p:nvSpPr>
          <p:cNvPr id="312" name="Google Shape;312;p41"/>
          <p:cNvSpPr txBox="1"/>
          <p:nvPr/>
        </p:nvSpPr>
        <p:spPr>
          <a:xfrm>
            <a:off x="7192822" y="2529269"/>
            <a:ext cx="945000" cy="31950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b="1" lang="en" sz="2000">
                <a:solidFill>
                  <a:srgbClr val="FFFFFF"/>
                </a:solidFill>
                <a:latin typeface="Constantia"/>
                <a:ea typeface="Constantia"/>
                <a:cs typeface="Constantia"/>
                <a:sym typeface="Constantia"/>
              </a:rPr>
              <a:t>Closure</a:t>
            </a:r>
            <a:endParaRPr sz="2000">
              <a:latin typeface="Constantia"/>
              <a:ea typeface="Constantia"/>
              <a:cs typeface="Constantia"/>
              <a:sym typeface="Constantia"/>
            </a:endParaRPr>
          </a:p>
        </p:txBody>
      </p:sp>
      <p:sp>
        <p:nvSpPr>
          <p:cNvPr id="313" name="Google Shape;313;p41"/>
          <p:cNvSpPr/>
          <p:nvPr/>
        </p:nvSpPr>
        <p:spPr>
          <a:xfrm>
            <a:off x="3025139" y="518255"/>
            <a:ext cx="1047750" cy="438150"/>
          </a:xfrm>
          <a:custGeom>
            <a:rect b="b" l="l" r="r" t="t"/>
            <a:pathLst>
              <a:path extrusionOk="0" h="584200" w="1047750">
                <a:moveTo>
                  <a:pt x="34691" y="14282"/>
                </a:moveTo>
                <a:lnTo>
                  <a:pt x="22115" y="14591"/>
                </a:lnTo>
                <a:lnTo>
                  <a:pt x="28674" y="25572"/>
                </a:lnTo>
                <a:lnTo>
                  <a:pt x="1041019" y="584072"/>
                </a:lnTo>
                <a:lnTo>
                  <a:pt x="1047242" y="572896"/>
                </a:lnTo>
                <a:lnTo>
                  <a:pt x="34691" y="14282"/>
                </a:lnTo>
                <a:close/>
              </a:path>
              <a:path extrusionOk="0" h="584200" w="1047750">
                <a:moveTo>
                  <a:pt x="102616" y="0"/>
                </a:moveTo>
                <a:lnTo>
                  <a:pt x="99060" y="0"/>
                </a:lnTo>
                <a:lnTo>
                  <a:pt x="0" y="2412"/>
                </a:lnTo>
                <a:lnTo>
                  <a:pt x="50800" y="87502"/>
                </a:lnTo>
                <a:lnTo>
                  <a:pt x="52578" y="90423"/>
                </a:lnTo>
                <a:lnTo>
                  <a:pt x="56515" y="91439"/>
                </a:lnTo>
                <a:lnTo>
                  <a:pt x="59562" y="89662"/>
                </a:lnTo>
                <a:lnTo>
                  <a:pt x="28674" y="25572"/>
                </a:lnTo>
                <a:lnTo>
                  <a:pt x="7874" y="14096"/>
                </a:lnTo>
                <a:lnTo>
                  <a:pt x="14097" y="2920"/>
                </a:lnTo>
                <a:lnTo>
                  <a:pt x="105419" y="2920"/>
                </a:lnTo>
                <a:lnTo>
                  <a:pt x="105410" y="2666"/>
                </a:lnTo>
                <a:lnTo>
                  <a:pt x="102616" y="0"/>
                </a:lnTo>
                <a:close/>
              </a:path>
              <a:path extrusionOk="0" h="584200" w="1047750">
                <a:moveTo>
                  <a:pt x="14097" y="2920"/>
                </a:moveTo>
                <a:lnTo>
                  <a:pt x="7874" y="14096"/>
                </a:lnTo>
                <a:lnTo>
                  <a:pt x="28674" y="25572"/>
                </a:lnTo>
                <a:lnTo>
                  <a:pt x="22275" y="14858"/>
                </a:lnTo>
                <a:lnTo>
                  <a:pt x="11176" y="14858"/>
                </a:lnTo>
                <a:lnTo>
                  <a:pt x="16510" y="5206"/>
                </a:lnTo>
                <a:lnTo>
                  <a:pt x="18240" y="5206"/>
                </a:lnTo>
                <a:lnTo>
                  <a:pt x="14097" y="2920"/>
                </a:lnTo>
                <a:close/>
              </a:path>
              <a:path extrusionOk="0" h="584200" w="1047750">
                <a:moveTo>
                  <a:pt x="16510" y="5206"/>
                </a:moveTo>
                <a:lnTo>
                  <a:pt x="11176" y="14858"/>
                </a:lnTo>
                <a:lnTo>
                  <a:pt x="22115" y="14591"/>
                </a:lnTo>
                <a:lnTo>
                  <a:pt x="16510" y="5206"/>
                </a:lnTo>
                <a:close/>
              </a:path>
              <a:path extrusionOk="0" h="584200" w="1047750">
                <a:moveTo>
                  <a:pt x="22115" y="14591"/>
                </a:moveTo>
                <a:lnTo>
                  <a:pt x="11176" y="14858"/>
                </a:lnTo>
                <a:lnTo>
                  <a:pt x="22275" y="14858"/>
                </a:lnTo>
                <a:lnTo>
                  <a:pt x="22115" y="14591"/>
                </a:lnTo>
                <a:close/>
              </a:path>
              <a:path extrusionOk="0" h="584200" w="1047750">
                <a:moveTo>
                  <a:pt x="18240" y="5206"/>
                </a:moveTo>
                <a:lnTo>
                  <a:pt x="16510" y="5206"/>
                </a:lnTo>
                <a:lnTo>
                  <a:pt x="22115" y="14591"/>
                </a:lnTo>
                <a:lnTo>
                  <a:pt x="34691" y="14282"/>
                </a:lnTo>
                <a:lnTo>
                  <a:pt x="18240" y="5206"/>
                </a:lnTo>
                <a:close/>
              </a:path>
              <a:path extrusionOk="0" h="584200" w="1047750">
                <a:moveTo>
                  <a:pt x="105419" y="2920"/>
                </a:moveTo>
                <a:lnTo>
                  <a:pt x="14097" y="2920"/>
                </a:lnTo>
                <a:lnTo>
                  <a:pt x="34691" y="14282"/>
                </a:lnTo>
                <a:lnTo>
                  <a:pt x="99314" y="12700"/>
                </a:lnTo>
                <a:lnTo>
                  <a:pt x="102870" y="12700"/>
                </a:lnTo>
                <a:lnTo>
                  <a:pt x="105664" y="9778"/>
                </a:lnTo>
                <a:lnTo>
                  <a:pt x="105419" y="2920"/>
                </a:lnTo>
                <a:close/>
              </a:path>
            </a:pathLst>
          </a:custGeom>
          <a:solidFill>
            <a:srgbClr val="00AF5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314" name="Google Shape;314;p41"/>
          <p:cNvGrpSpPr/>
          <p:nvPr/>
        </p:nvGrpSpPr>
        <p:grpSpPr>
          <a:xfrm>
            <a:off x="2241804" y="1267301"/>
            <a:ext cx="4995163" cy="2119788"/>
            <a:chOff x="2241804" y="1689735"/>
            <a:chExt cx="4995163" cy="2826384"/>
          </a:xfrm>
        </p:grpSpPr>
        <p:sp>
          <p:nvSpPr>
            <p:cNvPr id="315" name="Google Shape;315;p41"/>
            <p:cNvSpPr/>
            <p:nvPr/>
          </p:nvSpPr>
          <p:spPr>
            <a:xfrm>
              <a:off x="5073777" y="3564255"/>
              <a:ext cx="2019300" cy="951864"/>
            </a:xfrm>
            <a:custGeom>
              <a:rect b="b" l="l" r="r" t="t"/>
              <a:pathLst>
                <a:path extrusionOk="0" h="951864" w="2019300">
                  <a:moveTo>
                    <a:pt x="1983497" y="18918"/>
                  </a:moveTo>
                  <a:lnTo>
                    <a:pt x="0" y="939927"/>
                  </a:lnTo>
                  <a:lnTo>
                    <a:pt x="5334" y="951357"/>
                  </a:lnTo>
                  <a:lnTo>
                    <a:pt x="1988846" y="30467"/>
                  </a:lnTo>
                  <a:lnTo>
                    <a:pt x="1996077" y="20083"/>
                  </a:lnTo>
                  <a:lnTo>
                    <a:pt x="1983497" y="18918"/>
                  </a:lnTo>
                  <a:close/>
                </a:path>
                <a:path extrusionOk="0" h="951864" w="2019300">
                  <a:moveTo>
                    <a:pt x="2013511" y="9017"/>
                  </a:moveTo>
                  <a:lnTo>
                    <a:pt x="2004822" y="9017"/>
                  </a:lnTo>
                  <a:lnTo>
                    <a:pt x="2010155" y="20574"/>
                  </a:lnTo>
                  <a:lnTo>
                    <a:pt x="1988846" y="30467"/>
                  </a:lnTo>
                  <a:lnTo>
                    <a:pt x="1949830" y="86487"/>
                  </a:lnTo>
                  <a:lnTo>
                    <a:pt x="1950593" y="90424"/>
                  </a:lnTo>
                  <a:lnTo>
                    <a:pt x="1953514" y="92456"/>
                  </a:lnTo>
                  <a:lnTo>
                    <a:pt x="1956307" y="94488"/>
                  </a:lnTo>
                  <a:lnTo>
                    <a:pt x="1960245" y="93726"/>
                  </a:lnTo>
                  <a:lnTo>
                    <a:pt x="2018919" y="9525"/>
                  </a:lnTo>
                  <a:lnTo>
                    <a:pt x="2013511" y="9017"/>
                  </a:lnTo>
                  <a:close/>
                </a:path>
                <a:path extrusionOk="0" h="951864" w="2019300">
                  <a:moveTo>
                    <a:pt x="1996077" y="20083"/>
                  </a:moveTo>
                  <a:lnTo>
                    <a:pt x="1988846" y="30467"/>
                  </a:lnTo>
                  <a:lnTo>
                    <a:pt x="2009061" y="21082"/>
                  </a:lnTo>
                  <a:lnTo>
                    <a:pt x="2006853" y="21082"/>
                  </a:lnTo>
                  <a:lnTo>
                    <a:pt x="1996077" y="20083"/>
                  </a:lnTo>
                  <a:close/>
                </a:path>
                <a:path extrusionOk="0" h="951864" w="2019300">
                  <a:moveTo>
                    <a:pt x="2002281" y="11175"/>
                  </a:moveTo>
                  <a:lnTo>
                    <a:pt x="1996077" y="20083"/>
                  </a:lnTo>
                  <a:lnTo>
                    <a:pt x="2006853" y="21082"/>
                  </a:lnTo>
                  <a:lnTo>
                    <a:pt x="2002281" y="11175"/>
                  </a:lnTo>
                  <a:close/>
                </a:path>
                <a:path extrusionOk="0" h="951864" w="2019300">
                  <a:moveTo>
                    <a:pt x="2005818" y="11175"/>
                  </a:moveTo>
                  <a:lnTo>
                    <a:pt x="2002281" y="11175"/>
                  </a:lnTo>
                  <a:lnTo>
                    <a:pt x="2006853" y="21082"/>
                  </a:lnTo>
                  <a:lnTo>
                    <a:pt x="2009061" y="21082"/>
                  </a:lnTo>
                  <a:lnTo>
                    <a:pt x="2010155" y="20574"/>
                  </a:lnTo>
                  <a:lnTo>
                    <a:pt x="2005818" y="11175"/>
                  </a:lnTo>
                  <a:close/>
                </a:path>
                <a:path extrusionOk="0" h="951864" w="2019300">
                  <a:moveTo>
                    <a:pt x="2004822" y="9017"/>
                  </a:moveTo>
                  <a:lnTo>
                    <a:pt x="1983497" y="18918"/>
                  </a:lnTo>
                  <a:lnTo>
                    <a:pt x="1996077" y="20083"/>
                  </a:lnTo>
                  <a:lnTo>
                    <a:pt x="2002281" y="11175"/>
                  </a:lnTo>
                  <a:lnTo>
                    <a:pt x="2005818" y="11175"/>
                  </a:lnTo>
                  <a:lnTo>
                    <a:pt x="2004822" y="9017"/>
                  </a:lnTo>
                  <a:close/>
                </a:path>
                <a:path extrusionOk="0" h="951864" w="2019300">
                  <a:moveTo>
                    <a:pt x="1916811" y="0"/>
                  </a:moveTo>
                  <a:lnTo>
                    <a:pt x="1913636" y="2540"/>
                  </a:lnTo>
                  <a:lnTo>
                    <a:pt x="1913381" y="5969"/>
                  </a:lnTo>
                  <a:lnTo>
                    <a:pt x="1913001" y="9525"/>
                  </a:lnTo>
                  <a:lnTo>
                    <a:pt x="1915541" y="12573"/>
                  </a:lnTo>
                  <a:lnTo>
                    <a:pt x="1919097" y="12954"/>
                  </a:lnTo>
                  <a:lnTo>
                    <a:pt x="1983497" y="18918"/>
                  </a:lnTo>
                  <a:lnTo>
                    <a:pt x="2004822" y="9017"/>
                  </a:lnTo>
                  <a:lnTo>
                    <a:pt x="2013511" y="9017"/>
                  </a:lnTo>
                  <a:lnTo>
                    <a:pt x="1920240" y="254"/>
                  </a:lnTo>
                  <a:lnTo>
                    <a:pt x="1916811" y="0"/>
                  </a:lnTo>
                  <a:close/>
                </a:path>
              </a:pathLst>
            </a:custGeom>
            <a:solidFill>
              <a:srgbClr val="FF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16" name="Google Shape;316;p41"/>
            <p:cNvSpPr/>
            <p:nvPr/>
          </p:nvSpPr>
          <p:spPr>
            <a:xfrm>
              <a:off x="2241804" y="3351022"/>
              <a:ext cx="1801495" cy="263525"/>
            </a:xfrm>
            <a:custGeom>
              <a:rect b="b" l="l" r="r" t="t"/>
              <a:pathLst>
                <a:path extrusionOk="0" h="263525" w="1801495">
                  <a:moveTo>
                    <a:pt x="81787" y="160527"/>
                  </a:moveTo>
                  <a:lnTo>
                    <a:pt x="78993" y="162560"/>
                  </a:lnTo>
                  <a:lnTo>
                    <a:pt x="0" y="222376"/>
                  </a:lnTo>
                  <a:lnTo>
                    <a:pt x="94106" y="263144"/>
                  </a:lnTo>
                  <a:lnTo>
                    <a:pt x="97916" y="261619"/>
                  </a:lnTo>
                  <a:lnTo>
                    <a:pt x="100710" y="255269"/>
                  </a:lnTo>
                  <a:lnTo>
                    <a:pt x="99187" y="251460"/>
                  </a:lnTo>
                  <a:lnTo>
                    <a:pt x="43168" y="227202"/>
                  </a:lnTo>
                  <a:lnTo>
                    <a:pt x="13207" y="227202"/>
                  </a:lnTo>
                  <a:lnTo>
                    <a:pt x="11683" y="214629"/>
                  </a:lnTo>
                  <a:lnTo>
                    <a:pt x="34883" y="211844"/>
                  </a:lnTo>
                  <a:lnTo>
                    <a:pt x="86613" y="172719"/>
                  </a:lnTo>
                  <a:lnTo>
                    <a:pt x="89534" y="170561"/>
                  </a:lnTo>
                  <a:lnTo>
                    <a:pt x="90043" y="166624"/>
                  </a:lnTo>
                  <a:lnTo>
                    <a:pt x="87883" y="163829"/>
                  </a:lnTo>
                  <a:lnTo>
                    <a:pt x="85851" y="161036"/>
                  </a:lnTo>
                  <a:lnTo>
                    <a:pt x="81787" y="160527"/>
                  </a:lnTo>
                  <a:close/>
                </a:path>
                <a:path extrusionOk="0" h="263525" w="1801495">
                  <a:moveTo>
                    <a:pt x="34883" y="211844"/>
                  </a:moveTo>
                  <a:lnTo>
                    <a:pt x="11683" y="214629"/>
                  </a:lnTo>
                  <a:lnTo>
                    <a:pt x="13207" y="227202"/>
                  </a:lnTo>
                  <a:lnTo>
                    <a:pt x="23792" y="225932"/>
                  </a:lnTo>
                  <a:lnTo>
                    <a:pt x="16256" y="225932"/>
                  </a:lnTo>
                  <a:lnTo>
                    <a:pt x="14985" y="215011"/>
                  </a:lnTo>
                  <a:lnTo>
                    <a:pt x="30697" y="215011"/>
                  </a:lnTo>
                  <a:lnTo>
                    <a:pt x="34883" y="211844"/>
                  </a:lnTo>
                  <a:close/>
                </a:path>
                <a:path extrusionOk="0" h="263525" w="1801495">
                  <a:moveTo>
                    <a:pt x="36663" y="224388"/>
                  </a:moveTo>
                  <a:lnTo>
                    <a:pt x="13207" y="227202"/>
                  </a:lnTo>
                  <a:lnTo>
                    <a:pt x="43168" y="227202"/>
                  </a:lnTo>
                  <a:lnTo>
                    <a:pt x="36663" y="224388"/>
                  </a:lnTo>
                  <a:close/>
                </a:path>
                <a:path extrusionOk="0" h="263525" w="1801495">
                  <a:moveTo>
                    <a:pt x="14985" y="215011"/>
                  </a:moveTo>
                  <a:lnTo>
                    <a:pt x="16256" y="225932"/>
                  </a:lnTo>
                  <a:lnTo>
                    <a:pt x="24980" y="219334"/>
                  </a:lnTo>
                  <a:lnTo>
                    <a:pt x="14985" y="215011"/>
                  </a:lnTo>
                  <a:close/>
                </a:path>
                <a:path extrusionOk="0" h="263525" w="1801495">
                  <a:moveTo>
                    <a:pt x="24980" y="219334"/>
                  </a:moveTo>
                  <a:lnTo>
                    <a:pt x="16256" y="225932"/>
                  </a:lnTo>
                  <a:lnTo>
                    <a:pt x="23792" y="225932"/>
                  </a:lnTo>
                  <a:lnTo>
                    <a:pt x="36663" y="224388"/>
                  </a:lnTo>
                  <a:lnTo>
                    <a:pt x="24980" y="219334"/>
                  </a:lnTo>
                  <a:close/>
                </a:path>
                <a:path extrusionOk="0" h="263525" w="1801495">
                  <a:moveTo>
                    <a:pt x="1799462" y="0"/>
                  </a:moveTo>
                  <a:lnTo>
                    <a:pt x="34883" y="211844"/>
                  </a:lnTo>
                  <a:lnTo>
                    <a:pt x="24980" y="219334"/>
                  </a:lnTo>
                  <a:lnTo>
                    <a:pt x="36663" y="224388"/>
                  </a:lnTo>
                  <a:lnTo>
                    <a:pt x="1800986" y="12700"/>
                  </a:lnTo>
                  <a:lnTo>
                    <a:pt x="1799462" y="0"/>
                  </a:lnTo>
                  <a:close/>
                </a:path>
                <a:path extrusionOk="0" h="263525" w="1801495">
                  <a:moveTo>
                    <a:pt x="30697" y="215011"/>
                  </a:moveTo>
                  <a:lnTo>
                    <a:pt x="14985" y="215011"/>
                  </a:lnTo>
                  <a:lnTo>
                    <a:pt x="24980" y="219334"/>
                  </a:lnTo>
                  <a:lnTo>
                    <a:pt x="30697" y="215011"/>
                  </a:lnTo>
                  <a:close/>
                </a:path>
              </a:pathLst>
            </a:custGeom>
            <a:solidFill>
              <a:srgbClr val="001F5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17" name="Google Shape;317;p41"/>
            <p:cNvSpPr/>
            <p:nvPr/>
          </p:nvSpPr>
          <p:spPr>
            <a:xfrm>
              <a:off x="5073904" y="1689735"/>
              <a:ext cx="1010920" cy="450850"/>
            </a:xfrm>
            <a:custGeom>
              <a:rect b="b" l="l" r="r" t="t"/>
              <a:pathLst>
                <a:path extrusionOk="0" h="450850" w="1010920">
                  <a:moveTo>
                    <a:pt x="974930" y="20957"/>
                  </a:moveTo>
                  <a:lnTo>
                    <a:pt x="0" y="438785"/>
                  </a:lnTo>
                  <a:lnTo>
                    <a:pt x="5080" y="450468"/>
                  </a:lnTo>
                  <a:lnTo>
                    <a:pt x="979976" y="32656"/>
                  </a:lnTo>
                  <a:lnTo>
                    <a:pt x="987494" y="22523"/>
                  </a:lnTo>
                  <a:lnTo>
                    <a:pt x="974930" y="20957"/>
                  </a:lnTo>
                  <a:close/>
                </a:path>
                <a:path extrusionOk="0" h="450850" w="1010920">
                  <a:moveTo>
                    <a:pt x="1003498" y="11684"/>
                  </a:moveTo>
                  <a:lnTo>
                    <a:pt x="996569" y="11684"/>
                  </a:lnTo>
                  <a:lnTo>
                    <a:pt x="1001649" y="23367"/>
                  </a:lnTo>
                  <a:lnTo>
                    <a:pt x="979976" y="32656"/>
                  </a:lnTo>
                  <a:lnTo>
                    <a:pt x="941451" y="84581"/>
                  </a:lnTo>
                  <a:lnTo>
                    <a:pt x="939419" y="87375"/>
                  </a:lnTo>
                  <a:lnTo>
                    <a:pt x="939926" y="91439"/>
                  </a:lnTo>
                  <a:lnTo>
                    <a:pt x="942721" y="93472"/>
                  </a:lnTo>
                  <a:lnTo>
                    <a:pt x="945642" y="95630"/>
                  </a:lnTo>
                  <a:lnTo>
                    <a:pt x="949579" y="94995"/>
                  </a:lnTo>
                  <a:lnTo>
                    <a:pt x="951611" y="92201"/>
                  </a:lnTo>
                  <a:lnTo>
                    <a:pt x="1010666" y="12573"/>
                  </a:lnTo>
                  <a:lnTo>
                    <a:pt x="1003498" y="11684"/>
                  </a:lnTo>
                  <a:close/>
                </a:path>
                <a:path extrusionOk="0" h="450850" w="1010920">
                  <a:moveTo>
                    <a:pt x="987494" y="22523"/>
                  </a:moveTo>
                  <a:lnTo>
                    <a:pt x="979976" y="32656"/>
                  </a:lnTo>
                  <a:lnTo>
                    <a:pt x="1000463" y="23875"/>
                  </a:lnTo>
                  <a:lnTo>
                    <a:pt x="998347" y="23875"/>
                  </a:lnTo>
                  <a:lnTo>
                    <a:pt x="987494" y="22523"/>
                  </a:lnTo>
                  <a:close/>
                </a:path>
                <a:path extrusionOk="0" h="450850" w="1010920">
                  <a:moveTo>
                    <a:pt x="994029" y="13715"/>
                  </a:moveTo>
                  <a:lnTo>
                    <a:pt x="987494" y="22523"/>
                  </a:lnTo>
                  <a:lnTo>
                    <a:pt x="998347" y="23875"/>
                  </a:lnTo>
                  <a:lnTo>
                    <a:pt x="994029" y="13715"/>
                  </a:lnTo>
                  <a:close/>
                </a:path>
                <a:path extrusionOk="0" h="450850" w="1010920">
                  <a:moveTo>
                    <a:pt x="997452" y="13715"/>
                  </a:moveTo>
                  <a:lnTo>
                    <a:pt x="994029" y="13715"/>
                  </a:lnTo>
                  <a:lnTo>
                    <a:pt x="998347" y="23875"/>
                  </a:lnTo>
                  <a:lnTo>
                    <a:pt x="1000463" y="23875"/>
                  </a:lnTo>
                  <a:lnTo>
                    <a:pt x="1001649" y="23367"/>
                  </a:lnTo>
                  <a:lnTo>
                    <a:pt x="997452" y="13715"/>
                  </a:lnTo>
                  <a:close/>
                </a:path>
                <a:path extrusionOk="0" h="450850" w="1010920">
                  <a:moveTo>
                    <a:pt x="996569" y="11684"/>
                  </a:moveTo>
                  <a:lnTo>
                    <a:pt x="974930" y="20957"/>
                  </a:lnTo>
                  <a:lnTo>
                    <a:pt x="987494" y="22523"/>
                  </a:lnTo>
                  <a:lnTo>
                    <a:pt x="994029" y="13715"/>
                  </a:lnTo>
                  <a:lnTo>
                    <a:pt x="997452" y="13715"/>
                  </a:lnTo>
                  <a:lnTo>
                    <a:pt x="996569" y="11684"/>
                  </a:lnTo>
                  <a:close/>
                </a:path>
                <a:path extrusionOk="0" h="450850" w="1010920">
                  <a:moveTo>
                    <a:pt x="908812" y="0"/>
                  </a:moveTo>
                  <a:lnTo>
                    <a:pt x="905637" y="2412"/>
                  </a:lnTo>
                  <a:lnTo>
                    <a:pt x="904875" y="9398"/>
                  </a:lnTo>
                  <a:lnTo>
                    <a:pt x="907288" y="12573"/>
                  </a:lnTo>
                  <a:lnTo>
                    <a:pt x="910717" y="12953"/>
                  </a:lnTo>
                  <a:lnTo>
                    <a:pt x="974930" y="20957"/>
                  </a:lnTo>
                  <a:lnTo>
                    <a:pt x="996569" y="11684"/>
                  </a:lnTo>
                  <a:lnTo>
                    <a:pt x="1003498" y="11684"/>
                  </a:lnTo>
                  <a:lnTo>
                    <a:pt x="912368" y="380"/>
                  </a:lnTo>
                  <a:lnTo>
                    <a:pt x="908812" y="0"/>
                  </a:lnTo>
                  <a:close/>
                </a:path>
              </a:pathLst>
            </a:custGeom>
            <a:solidFill>
              <a:srgbClr val="05509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18" name="Google Shape;318;p41"/>
            <p:cNvSpPr/>
            <p:nvPr/>
          </p:nvSpPr>
          <p:spPr>
            <a:xfrm>
              <a:off x="5076063" y="2449068"/>
              <a:ext cx="2160904" cy="196214"/>
            </a:xfrm>
            <a:custGeom>
              <a:rect b="b" l="l" r="r" t="t"/>
              <a:pathLst>
                <a:path extrusionOk="0" h="196214" w="2160904">
                  <a:moveTo>
                    <a:pt x="2124381" y="41812"/>
                  </a:moveTo>
                  <a:lnTo>
                    <a:pt x="0" y="183387"/>
                  </a:lnTo>
                  <a:lnTo>
                    <a:pt x="762" y="196087"/>
                  </a:lnTo>
                  <a:lnTo>
                    <a:pt x="2125139" y="54387"/>
                  </a:lnTo>
                  <a:lnTo>
                    <a:pt x="2135535" y="47354"/>
                  </a:lnTo>
                  <a:lnTo>
                    <a:pt x="2124381" y="41812"/>
                  </a:lnTo>
                  <a:close/>
                </a:path>
                <a:path extrusionOk="0" h="196214" w="2160904">
                  <a:moveTo>
                    <a:pt x="2149650" y="40259"/>
                  </a:moveTo>
                  <a:lnTo>
                    <a:pt x="2147696" y="40259"/>
                  </a:lnTo>
                  <a:lnTo>
                    <a:pt x="2148459" y="52832"/>
                  </a:lnTo>
                  <a:lnTo>
                    <a:pt x="2125139" y="54387"/>
                  </a:lnTo>
                  <a:lnTo>
                    <a:pt x="2071496" y="90678"/>
                  </a:lnTo>
                  <a:lnTo>
                    <a:pt x="2068576" y="92710"/>
                  </a:lnTo>
                  <a:lnTo>
                    <a:pt x="2067814" y="96647"/>
                  </a:lnTo>
                  <a:lnTo>
                    <a:pt x="2069718" y="99568"/>
                  </a:lnTo>
                  <a:lnTo>
                    <a:pt x="2071751" y="102489"/>
                  </a:lnTo>
                  <a:lnTo>
                    <a:pt x="2075688" y="103251"/>
                  </a:lnTo>
                  <a:lnTo>
                    <a:pt x="2078609" y="101219"/>
                  </a:lnTo>
                  <a:lnTo>
                    <a:pt x="2160651" y="45720"/>
                  </a:lnTo>
                  <a:lnTo>
                    <a:pt x="2149650" y="40259"/>
                  </a:lnTo>
                  <a:close/>
                </a:path>
                <a:path extrusionOk="0" h="196214" w="2160904">
                  <a:moveTo>
                    <a:pt x="2135535" y="47354"/>
                  </a:moveTo>
                  <a:lnTo>
                    <a:pt x="2125139" y="54387"/>
                  </a:lnTo>
                  <a:lnTo>
                    <a:pt x="2148459" y="52832"/>
                  </a:lnTo>
                  <a:lnTo>
                    <a:pt x="2148420" y="52197"/>
                  </a:lnTo>
                  <a:lnTo>
                    <a:pt x="2145284" y="52197"/>
                  </a:lnTo>
                  <a:lnTo>
                    <a:pt x="2135535" y="47354"/>
                  </a:lnTo>
                  <a:close/>
                </a:path>
                <a:path extrusionOk="0" h="196214" w="2160904">
                  <a:moveTo>
                    <a:pt x="2144521" y="41275"/>
                  </a:moveTo>
                  <a:lnTo>
                    <a:pt x="2135535" y="47354"/>
                  </a:lnTo>
                  <a:lnTo>
                    <a:pt x="2145284" y="52197"/>
                  </a:lnTo>
                  <a:lnTo>
                    <a:pt x="2144521" y="41275"/>
                  </a:lnTo>
                  <a:close/>
                </a:path>
                <a:path extrusionOk="0" h="196214" w="2160904">
                  <a:moveTo>
                    <a:pt x="2147758" y="41275"/>
                  </a:moveTo>
                  <a:lnTo>
                    <a:pt x="2144521" y="41275"/>
                  </a:lnTo>
                  <a:lnTo>
                    <a:pt x="2145284" y="52197"/>
                  </a:lnTo>
                  <a:lnTo>
                    <a:pt x="2148420" y="52197"/>
                  </a:lnTo>
                  <a:lnTo>
                    <a:pt x="2147758" y="41275"/>
                  </a:lnTo>
                  <a:close/>
                </a:path>
                <a:path extrusionOk="0" h="196214" w="2160904">
                  <a:moveTo>
                    <a:pt x="2147696" y="40259"/>
                  </a:moveTo>
                  <a:lnTo>
                    <a:pt x="2124381" y="41812"/>
                  </a:lnTo>
                  <a:lnTo>
                    <a:pt x="2135535" y="47354"/>
                  </a:lnTo>
                  <a:lnTo>
                    <a:pt x="2144521" y="41275"/>
                  </a:lnTo>
                  <a:lnTo>
                    <a:pt x="2147758" y="41275"/>
                  </a:lnTo>
                  <a:lnTo>
                    <a:pt x="2147696" y="40259"/>
                  </a:lnTo>
                  <a:close/>
                </a:path>
                <a:path extrusionOk="0" h="196214" w="2160904">
                  <a:moveTo>
                    <a:pt x="2068830" y="0"/>
                  </a:moveTo>
                  <a:lnTo>
                    <a:pt x="2065019" y="1270"/>
                  </a:lnTo>
                  <a:lnTo>
                    <a:pt x="2063368" y="4445"/>
                  </a:lnTo>
                  <a:lnTo>
                    <a:pt x="2061844" y="7620"/>
                  </a:lnTo>
                  <a:lnTo>
                    <a:pt x="2063114" y="11430"/>
                  </a:lnTo>
                  <a:lnTo>
                    <a:pt x="2066289" y="12954"/>
                  </a:lnTo>
                  <a:lnTo>
                    <a:pt x="2124381" y="41812"/>
                  </a:lnTo>
                  <a:lnTo>
                    <a:pt x="2147696" y="40259"/>
                  </a:lnTo>
                  <a:lnTo>
                    <a:pt x="2149650" y="40259"/>
                  </a:lnTo>
                  <a:lnTo>
                    <a:pt x="2071878" y="1651"/>
                  </a:lnTo>
                  <a:lnTo>
                    <a:pt x="2068830" y="0"/>
                  </a:lnTo>
                  <a:close/>
                </a:path>
              </a:pathLst>
            </a:custGeom>
            <a:solidFill>
              <a:srgbClr val="FFFF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