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 id="2147483906" r:id="rId2"/>
  </p:sldMasterIdLst>
  <p:sldIdLst>
    <p:sldId id="256" r:id="rId3"/>
    <p:sldId id="277" r:id="rId4"/>
    <p:sldId id="257" r:id="rId5"/>
    <p:sldId id="258" r:id="rId6"/>
    <p:sldId id="259" r:id="rId7"/>
    <p:sldId id="260" r:id="rId8"/>
    <p:sldId id="261" r:id="rId9"/>
    <p:sldId id="262" r:id="rId10"/>
    <p:sldId id="263" r:id="rId11"/>
    <p:sldId id="264" r:id="rId12"/>
    <p:sldId id="278"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5033" autoAdjust="0"/>
  </p:normalViewPr>
  <p:slideViewPr>
    <p:cSldViewPr snapToGrid="0">
      <p:cViewPr varScale="1">
        <p:scale>
          <a:sx n="62" d="100"/>
          <a:sy n="62" d="100"/>
        </p:scale>
        <p:origin x="956"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F3290C-5E46-4F96-90E3-2587FA30E7F0}" type="datetimeFigureOut">
              <a:rPr lang="en-IN" smtClean="0"/>
              <a:pPr/>
              <a:t>22-11-2023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A264D3E9-51C2-4A4C-9935-5B6B07E73177}" type="slidenum">
              <a:rPr lang="en-IN" smtClean="0"/>
              <a:pPr/>
              <a:t>‹#›</a:t>
            </a:fld>
            <a:endParaRPr lang="en-IN"/>
          </a:p>
        </p:txBody>
      </p:sp>
    </p:spTree>
    <p:extLst>
      <p:ext uri="{BB962C8B-B14F-4D97-AF65-F5344CB8AC3E}">
        <p14:creationId xmlns:p14="http://schemas.microsoft.com/office/powerpoint/2010/main" val="1550562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F3290C-5E46-4F96-90E3-2587FA30E7F0}" type="datetimeFigureOut">
              <a:rPr lang="en-IN" smtClean="0"/>
              <a:pPr/>
              <a:t>22-11-2023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64D3E9-51C2-4A4C-9935-5B6B07E73177}" type="slidenum">
              <a:rPr lang="en-IN" smtClean="0"/>
              <a:pPr/>
              <a:t>‹#›</a:t>
            </a:fld>
            <a:endParaRPr lang="en-IN"/>
          </a:p>
        </p:txBody>
      </p:sp>
    </p:spTree>
    <p:extLst>
      <p:ext uri="{BB962C8B-B14F-4D97-AF65-F5344CB8AC3E}">
        <p14:creationId xmlns:p14="http://schemas.microsoft.com/office/powerpoint/2010/main" val="1308382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F3290C-5E46-4F96-90E3-2587FA30E7F0}" type="datetimeFigureOut">
              <a:rPr lang="en-IN" smtClean="0"/>
              <a:pPr/>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4D3E9-51C2-4A4C-9935-5B6B07E73177}" type="slidenum">
              <a:rPr lang="en-IN" smtClean="0"/>
              <a:pPr/>
              <a:t>‹#›</a:t>
            </a:fld>
            <a:endParaRPr lang="en-IN"/>
          </a:p>
        </p:txBody>
      </p:sp>
    </p:spTree>
    <p:extLst>
      <p:ext uri="{BB962C8B-B14F-4D97-AF65-F5344CB8AC3E}">
        <p14:creationId xmlns:p14="http://schemas.microsoft.com/office/powerpoint/2010/main" val="1111092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F3290C-5E46-4F96-90E3-2587FA30E7F0}" type="datetimeFigureOut">
              <a:rPr lang="en-IN" smtClean="0"/>
              <a:pPr/>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4D3E9-51C2-4A4C-9935-5B6B07E73177}" type="slidenum">
              <a:rPr lang="en-IN" smtClean="0"/>
              <a:pPr/>
              <a:t>‹#›</a:t>
            </a:fld>
            <a:endParaRPr lang="en-IN"/>
          </a:p>
        </p:txBody>
      </p:sp>
    </p:spTree>
    <p:extLst>
      <p:ext uri="{BB962C8B-B14F-4D97-AF65-F5344CB8AC3E}">
        <p14:creationId xmlns:p14="http://schemas.microsoft.com/office/powerpoint/2010/main" val="1834796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F3290C-5E46-4F96-90E3-2587FA30E7F0}" type="datetimeFigureOut">
              <a:rPr lang="en-IN" smtClean="0"/>
              <a:pPr/>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4D3E9-51C2-4A4C-9935-5B6B07E73177}" type="slidenum">
              <a:rPr lang="en-IN" smtClean="0"/>
              <a:pPr/>
              <a:t>‹#›</a:t>
            </a:fld>
            <a:endParaRPr lang="en-IN"/>
          </a:p>
        </p:txBody>
      </p:sp>
    </p:spTree>
    <p:extLst>
      <p:ext uri="{BB962C8B-B14F-4D97-AF65-F5344CB8AC3E}">
        <p14:creationId xmlns:p14="http://schemas.microsoft.com/office/powerpoint/2010/main" val="24191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F3290C-5E46-4F96-90E3-2587FA30E7F0}" type="datetimeFigureOut">
              <a:rPr lang="en-IN" smtClean="0"/>
              <a:pPr/>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4D3E9-51C2-4A4C-9935-5B6B07E73177}" type="slidenum">
              <a:rPr lang="en-IN" smtClean="0"/>
              <a:pPr/>
              <a:t>‹#›</a:t>
            </a:fld>
            <a:endParaRPr lang="en-IN"/>
          </a:p>
        </p:txBody>
      </p:sp>
    </p:spTree>
    <p:extLst>
      <p:ext uri="{BB962C8B-B14F-4D97-AF65-F5344CB8AC3E}">
        <p14:creationId xmlns:p14="http://schemas.microsoft.com/office/powerpoint/2010/main" val="3152291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F3290C-5E46-4F96-90E3-2587FA30E7F0}" type="datetimeFigureOut">
              <a:rPr lang="en-IN" smtClean="0"/>
              <a:pPr/>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4D3E9-51C2-4A4C-9935-5B6B07E73177}" type="slidenum">
              <a:rPr lang="en-IN" smtClean="0"/>
              <a:pPr/>
              <a:t>‹#›</a:t>
            </a:fld>
            <a:endParaRPr lang="en-IN"/>
          </a:p>
        </p:txBody>
      </p:sp>
    </p:spTree>
    <p:extLst>
      <p:ext uri="{BB962C8B-B14F-4D97-AF65-F5344CB8AC3E}">
        <p14:creationId xmlns:p14="http://schemas.microsoft.com/office/powerpoint/2010/main" val="1599128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F3290C-5E46-4F96-90E3-2587FA30E7F0}" type="datetimeFigureOut">
              <a:rPr lang="en-IN" smtClean="0"/>
              <a:pPr/>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4D3E9-51C2-4A4C-9935-5B6B07E73177}" type="slidenum">
              <a:rPr lang="en-IN" smtClean="0"/>
              <a:pPr/>
              <a:t>‹#›</a:t>
            </a:fld>
            <a:endParaRPr lang="en-IN"/>
          </a:p>
        </p:txBody>
      </p:sp>
    </p:spTree>
    <p:extLst>
      <p:ext uri="{BB962C8B-B14F-4D97-AF65-F5344CB8AC3E}">
        <p14:creationId xmlns:p14="http://schemas.microsoft.com/office/powerpoint/2010/main" val="18083809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F3290C-5E46-4F96-90E3-2587FA30E7F0}" type="datetimeFigureOut">
              <a:rPr lang="en-IN" smtClean="0"/>
              <a:pPr/>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4D3E9-51C2-4A4C-9935-5B6B07E73177}" type="slidenum">
              <a:rPr lang="en-IN" smtClean="0"/>
              <a:pPr/>
              <a:t>‹#›</a:t>
            </a:fld>
            <a:endParaRPr lang="en-IN"/>
          </a:p>
        </p:txBody>
      </p:sp>
    </p:spTree>
    <p:extLst>
      <p:ext uri="{BB962C8B-B14F-4D97-AF65-F5344CB8AC3E}">
        <p14:creationId xmlns:p14="http://schemas.microsoft.com/office/powerpoint/2010/main" val="2050014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F3290C-5E46-4F96-90E3-2587FA30E7F0}" type="datetimeFigureOut">
              <a:rPr lang="en-IN" smtClean="0"/>
              <a:pPr/>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4D3E9-51C2-4A4C-9935-5B6B07E73177}" type="slidenum">
              <a:rPr lang="en-IN" smtClean="0"/>
              <a:pPr/>
              <a:t>‹#›</a:t>
            </a:fld>
            <a:endParaRPr lang="en-IN"/>
          </a:p>
        </p:txBody>
      </p:sp>
    </p:spTree>
    <p:extLst>
      <p:ext uri="{BB962C8B-B14F-4D97-AF65-F5344CB8AC3E}">
        <p14:creationId xmlns:p14="http://schemas.microsoft.com/office/powerpoint/2010/main" val="2326332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F3290C-5E46-4F96-90E3-2587FA30E7F0}" type="datetimeFigureOut">
              <a:rPr lang="en-IN" smtClean="0"/>
              <a:pPr/>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4D3E9-51C2-4A4C-9935-5B6B07E73177}" type="slidenum">
              <a:rPr lang="en-IN" smtClean="0"/>
              <a:pPr/>
              <a:t>‹#›</a:t>
            </a:fld>
            <a:endParaRPr lang="en-IN"/>
          </a:p>
        </p:txBody>
      </p:sp>
    </p:spTree>
    <p:extLst>
      <p:ext uri="{BB962C8B-B14F-4D97-AF65-F5344CB8AC3E}">
        <p14:creationId xmlns:p14="http://schemas.microsoft.com/office/powerpoint/2010/main" val="618638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F3290C-5E46-4F96-90E3-2587FA30E7F0}" type="datetimeFigureOut">
              <a:rPr lang="en-IN" smtClean="0"/>
              <a:pPr/>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A264D3E9-51C2-4A4C-9935-5B6B07E73177}" type="slidenum">
              <a:rPr lang="en-IN" smtClean="0"/>
              <a:pPr/>
              <a:t>‹#›</a:t>
            </a:fld>
            <a:endParaRPr lang="en-IN"/>
          </a:p>
        </p:txBody>
      </p:sp>
    </p:spTree>
    <p:extLst>
      <p:ext uri="{BB962C8B-B14F-4D97-AF65-F5344CB8AC3E}">
        <p14:creationId xmlns:p14="http://schemas.microsoft.com/office/powerpoint/2010/main" val="6350067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F3290C-5E46-4F96-90E3-2587FA30E7F0}" type="datetimeFigureOut">
              <a:rPr lang="en-IN" smtClean="0"/>
              <a:pPr/>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4D3E9-51C2-4A4C-9935-5B6B07E73177}" type="slidenum">
              <a:rPr lang="en-IN" smtClean="0"/>
              <a:pPr/>
              <a:t>‹#›</a:t>
            </a:fld>
            <a:endParaRPr lang="en-IN"/>
          </a:p>
        </p:txBody>
      </p:sp>
    </p:spTree>
    <p:extLst>
      <p:ext uri="{BB962C8B-B14F-4D97-AF65-F5344CB8AC3E}">
        <p14:creationId xmlns:p14="http://schemas.microsoft.com/office/powerpoint/2010/main" val="1772624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F3290C-5E46-4F96-90E3-2587FA30E7F0}" type="datetimeFigureOut">
              <a:rPr lang="en-IN" smtClean="0"/>
              <a:pPr/>
              <a:t>22-11-2023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64D3E9-51C2-4A4C-9935-5B6B07E73177}" type="slidenum">
              <a:rPr lang="en-IN" smtClean="0"/>
              <a:pPr/>
              <a:t>‹#›</a:t>
            </a:fld>
            <a:endParaRPr lang="en-IN"/>
          </a:p>
        </p:txBody>
      </p:sp>
    </p:spTree>
    <p:extLst>
      <p:ext uri="{BB962C8B-B14F-4D97-AF65-F5344CB8AC3E}">
        <p14:creationId xmlns:p14="http://schemas.microsoft.com/office/powerpoint/2010/main" val="13058411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F3290C-5E46-4F96-90E3-2587FA30E7F0}" type="datetimeFigureOut">
              <a:rPr lang="en-IN" smtClean="0"/>
              <a:pPr/>
              <a:t>22-11-2023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64D3E9-51C2-4A4C-9935-5B6B07E73177}" type="slidenum">
              <a:rPr lang="en-IN" smtClean="0"/>
              <a:pPr/>
              <a:t>‹#›</a:t>
            </a:fld>
            <a:endParaRPr lang="en-IN"/>
          </a:p>
        </p:txBody>
      </p:sp>
    </p:spTree>
    <p:extLst>
      <p:ext uri="{BB962C8B-B14F-4D97-AF65-F5344CB8AC3E}">
        <p14:creationId xmlns:p14="http://schemas.microsoft.com/office/powerpoint/2010/main" val="27613538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F3290C-5E46-4F96-90E3-2587FA30E7F0}" type="datetimeFigureOut">
              <a:rPr lang="en-IN" smtClean="0"/>
              <a:pPr/>
              <a:t>22-11-2023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64D3E9-51C2-4A4C-9935-5B6B07E73177}" type="slidenum">
              <a:rPr lang="en-IN" smtClean="0"/>
              <a:pPr/>
              <a:t>‹#›</a:t>
            </a:fld>
            <a:endParaRPr lang="en-IN"/>
          </a:p>
        </p:txBody>
      </p:sp>
    </p:spTree>
    <p:extLst>
      <p:ext uri="{BB962C8B-B14F-4D97-AF65-F5344CB8AC3E}">
        <p14:creationId xmlns:p14="http://schemas.microsoft.com/office/powerpoint/2010/main" val="4012072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F3290C-5E46-4F96-90E3-2587FA30E7F0}" type="datetimeFigureOut">
              <a:rPr lang="en-IN" smtClean="0"/>
              <a:pPr/>
              <a:t>22-11-2023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64D3E9-51C2-4A4C-9935-5B6B07E73177}" type="slidenum">
              <a:rPr lang="en-IN" smtClean="0"/>
              <a:pPr/>
              <a:t>‹#›</a:t>
            </a:fld>
            <a:endParaRPr lang="en-IN"/>
          </a:p>
        </p:txBody>
      </p:sp>
    </p:spTree>
    <p:extLst>
      <p:ext uri="{BB962C8B-B14F-4D97-AF65-F5344CB8AC3E}">
        <p14:creationId xmlns:p14="http://schemas.microsoft.com/office/powerpoint/2010/main" val="22231664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F3290C-5E46-4F96-90E3-2587FA30E7F0}" type="datetimeFigureOut">
              <a:rPr lang="en-IN" smtClean="0"/>
              <a:pPr/>
              <a:t>22-11-2023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64D3E9-51C2-4A4C-9935-5B6B07E73177}" type="slidenum">
              <a:rPr lang="en-IN" smtClean="0"/>
              <a:pPr/>
              <a:t>‹#›</a:t>
            </a:fld>
            <a:endParaRPr lang="en-IN"/>
          </a:p>
        </p:txBody>
      </p:sp>
    </p:spTree>
    <p:extLst>
      <p:ext uri="{BB962C8B-B14F-4D97-AF65-F5344CB8AC3E}">
        <p14:creationId xmlns:p14="http://schemas.microsoft.com/office/powerpoint/2010/main" val="8468216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64D3E9-51C2-4A4C-9935-5B6B07E73177}" type="slidenum">
              <a:rPr lang="en-IN" smtClean="0"/>
              <a:pPr/>
              <a:t>‹#›</a:t>
            </a:fld>
            <a:endParaRPr lang="en-IN"/>
          </a:p>
        </p:txBody>
      </p:sp>
      <p:sp>
        <p:nvSpPr>
          <p:cNvPr id="5" name="Date Placeholder 4"/>
          <p:cNvSpPr>
            <a:spLocks noGrp="1"/>
          </p:cNvSpPr>
          <p:nvPr>
            <p:ph type="dt" sz="half" idx="10"/>
          </p:nvPr>
        </p:nvSpPr>
        <p:spPr/>
        <p:txBody>
          <a:bodyPr/>
          <a:lstStyle/>
          <a:p>
            <a:fld id="{91F3290C-5E46-4F96-90E3-2587FA30E7F0}" type="datetimeFigureOut">
              <a:rPr lang="en-IN" smtClean="0"/>
              <a:pPr/>
              <a:t>22-11-2023</a:t>
            </a:fld>
            <a:endParaRPr lang="en-IN"/>
          </a:p>
        </p:txBody>
      </p:sp>
    </p:spTree>
    <p:extLst>
      <p:ext uri="{BB962C8B-B14F-4D97-AF65-F5344CB8AC3E}">
        <p14:creationId xmlns:p14="http://schemas.microsoft.com/office/powerpoint/2010/main" val="9799710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F3290C-5E46-4F96-90E3-2587FA30E7F0}" type="datetimeFigureOut">
              <a:rPr lang="en-IN" smtClean="0"/>
              <a:pPr/>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4D3E9-51C2-4A4C-9935-5B6B07E73177}" type="slidenum">
              <a:rPr lang="en-IN" smtClean="0"/>
              <a:pPr/>
              <a:t>‹#›</a:t>
            </a:fld>
            <a:endParaRPr lang="en-IN"/>
          </a:p>
        </p:txBody>
      </p:sp>
    </p:spTree>
    <p:extLst>
      <p:ext uri="{BB962C8B-B14F-4D97-AF65-F5344CB8AC3E}">
        <p14:creationId xmlns:p14="http://schemas.microsoft.com/office/powerpoint/2010/main" val="10050767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F3290C-5E46-4F96-90E3-2587FA30E7F0}" type="datetimeFigureOut">
              <a:rPr lang="en-IN" smtClean="0"/>
              <a:pPr/>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4D3E9-51C2-4A4C-9935-5B6B07E73177}"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192213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F3290C-5E46-4F96-90E3-2587FA30E7F0}" type="datetimeFigureOut">
              <a:rPr lang="en-IN" smtClean="0"/>
              <a:pPr/>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4D3E9-51C2-4A4C-9935-5B6B07E73177}" type="slidenum">
              <a:rPr lang="en-IN" smtClean="0"/>
              <a:pPr/>
              <a:t>‹#›</a:t>
            </a:fld>
            <a:endParaRPr lang="en-IN"/>
          </a:p>
        </p:txBody>
      </p:sp>
    </p:spTree>
    <p:extLst>
      <p:ext uri="{BB962C8B-B14F-4D97-AF65-F5344CB8AC3E}">
        <p14:creationId xmlns:p14="http://schemas.microsoft.com/office/powerpoint/2010/main" val="393448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F3290C-5E46-4F96-90E3-2587FA30E7F0}" type="datetimeFigureOut">
              <a:rPr lang="en-IN" smtClean="0"/>
              <a:pPr/>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4D3E9-51C2-4A4C-9935-5B6B07E73177}" type="slidenum">
              <a:rPr lang="en-IN" smtClean="0"/>
              <a:pPr/>
              <a:t>‹#›</a:t>
            </a:fld>
            <a:endParaRPr lang="en-IN"/>
          </a:p>
        </p:txBody>
      </p:sp>
    </p:spTree>
    <p:extLst>
      <p:ext uri="{BB962C8B-B14F-4D97-AF65-F5344CB8AC3E}">
        <p14:creationId xmlns:p14="http://schemas.microsoft.com/office/powerpoint/2010/main" val="3171881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F3290C-5E46-4F96-90E3-2587FA30E7F0}" type="datetimeFigureOut">
              <a:rPr lang="en-IN" smtClean="0"/>
              <a:pPr/>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4D3E9-51C2-4A4C-9935-5B6B07E73177}"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377094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F3290C-5E46-4F96-90E3-2587FA30E7F0}" type="datetimeFigureOut">
              <a:rPr lang="en-IN" smtClean="0"/>
              <a:pPr/>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4D3E9-51C2-4A4C-9935-5B6B07E73177}" type="slidenum">
              <a:rPr lang="en-IN" smtClean="0"/>
              <a:pPr/>
              <a:t>‹#›</a:t>
            </a:fld>
            <a:endParaRPr lang="en-IN"/>
          </a:p>
        </p:txBody>
      </p:sp>
    </p:spTree>
    <p:extLst>
      <p:ext uri="{BB962C8B-B14F-4D97-AF65-F5344CB8AC3E}">
        <p14:creationId xmlns:p14="http://schemas.microsoft.com/office/powerpoint/2010/main" val="34094352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F3290C-5E46-4F96-90E3-2587FA30E7F0}" type="datetimeFigureOut">
              <a:rPr lang="en-IN" smtClean="0"/>
              <a:pPr/>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4D3E9-51C2-4A4C-9935-5B6B07E73177}" type="slidenum">
              <a:rPr lang="en-IN" smtClean="0"/>
              <a:pPr/>
              <a:t>‹#›</a:t>
            </a:fld>
            <a:endParaRPr lang="en-IN"/>
          </a:p>
        </p:txBody>
      </p:sp>
    </p:spTree>
    <p:extLst>
      <p:ext uri="{BB962C8B-B14F-4D97-AF65-F5344CB8AC3E}">
        <p14:creationId xmlns:p14="http://schemas.microsoft.com/office/powerpoint/2010/main" val="1204394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F3290C-5E46-4F96-90E3-2587FA30E7F0}" type="datetimeFigureOut">
              <a:rPr lang="en-IN" smtClean="0"/>
              <a:pPr/>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4D3E9-51C2-4A4C-9935-5B6B07E73177}" type="slidenum">
              <a:rPr lang="en-IN" smtClean="0"/>
              <a:pPr/>
              <a:t>‹#›</a:t>
            </a:fld>
            <a:endParaRPr lang="en-IN"/>
          </a:p>
        </p:txBody>
      </p:sp>
    </p:spTree>
    <p:extLst>
      <p:ext uri="{BB962C8B-B14F-4D97-AF65-F5344CB8AC3E}">
        <p14:creationId xmlns:p14="http://schemas.microsoft.com/office/powerpoint/2010/main" val="1700355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F3290C-5E46-4F96-90E3-2587FA30E7F0}" type="datetimeFigureOut">
              <a:rPr lang="en-IN" smtClean="0"/>
              <a:pPr/>
              <a:t>22-11-2023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64D3E9-51C2-4A4C-9935-5B6B07E73177}" type="slidenum">
              <a:rPr lang="en-IN" smtClean="0"/>
              <a:pPr/>
              <a:t>‹#›</a:t>
            </a:fld>
            <a:endParaRPr lang="en-IN"/>
          </a:p>
        </p:txBody>
      </p:sp>
    </p:spTree>
    <p:extLst>
      <p:ext uri="{BB962C8B-B14F-4D97-AF65-F5344CB8AC3E}">
        <p14:creationId xmlns:p14="http://schemas.microsoft.com/office/powerpoint/2010/main" val="186981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F3290C-5E46-4F96-90E3-2587FA30E7F0}" type="datetimeFigureOut">
              <a:rPr lang="en-IN" smtClean="0"/>
              <a:pPr/>
              <a:t>22-11-2023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64D3E9-51C2-4A4C-9935-5B6B07E73177}" type="slidenum">
              <a:rPr lang="en-IN" smtClean="0"/>
              <a:pPr/>
              <a:t>‹#›</a:t>
            </a:fld>
            <a:endParaRPr lang="en-IN"/>
          </a:p>
        </p:txBody>
      </p:sp>
    </p:spTree>
    <p:extLst>
      <p:ext uri="{BB962C8B-B14F-4D97-AF65-F5344CB8AC3E}">
        <p14:creationId xmlns:p14="http://schemas.microsoft.com/office/powerpoint/2010/main" val="198140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F3290C-5E46-4F96-90E3-2587FA30E7F0}" type="datetimeFigureOut">
              <a:rPr lang="en-IN" smtClean="0"/>
              <a:pPr/>
              <a:t>22-11-2023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64D3E9-51C2-4A4C-9935-5B6B07E73177}" type="slidenum">
              <a:rPr lang="en-IN" smtClean="0"/>
              <a:pPr/>
              <a:t>‹#›</a:t>
            </a:fld>
            <a:endParaRPr lang="en-IN"/>
          </a:p>
        </p:txBody>
      </p:sp>
    </p:spTree>
    <p:extLst>
      <p:ext uri="{BB962C8B-B14F-4D97-AF65-F5344CB8AC3E}">
        <p14:creationId xmlns:p14="http://schemas.microsoft.com/office/powerpoint/2010/main" val="395908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F3290C-5E46-4F96-90E3-2587FA30E7F0}" type="datetimeFigureOut">
              <a:rPr lang="en-IN" smtClean="0"/>
              <a:pPr/>
              <a:t>22-11-2023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64D3E9-51C2-4A4C-9935-5B6B07E73177}" type="slidenum">
              <a:rPr lang="en-IN" smtClean="0"/>
              <a:pPr/>
              <a:t>‹#›</a:t>
            </a:fld>
            <a:endParaRPr lang="en-IN"/>
          </a:p>
        </p:txBody>
      </p:sp>
    </p:spTree>
    <p:extLst>
      <p:ext uri="{BB962C8B-B14F-4D97-AF65-F5344CB8AC3E}">
        <p14:creationId xmlns:p14="http://schemas.microsoft.com/office/powerpoint/2010/main" val="582425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F3290C-5E46-4F96-90E3-2587FA30E7F0}" type="datetimeFigureOut">
              <a:rPr lang="en-IN" smtClean="0"/>
              <a:pPr/>
              <a:t>22-11-2023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64D3E9-51C2-4A4C-9935-5B6B07E73177}" type="slidenum">
              <a:rPr lang="en-IN" smtClean="0"/>
              <a:pPr/>
              <a:t>‹#›</a:t>
            </a:fld>
            <a:endParaRPr lang="en-IN"/>
          </a:p>
        </p:txBody>
      </p:sp>
    </p:spTree>
    <p:extLst>
      <p:ext uri="{BB962C8B-B14F-4D97-AF65-F5344CB8AC3E}">
        <p14:creationId xmlns:p14="http://schemas.microsoft.com/office/powerpoint/2010/main" val="2886855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F3290C-5E46-4F96-90E3-2587FA30E7F0}" type="datetimeFigureOut">
              <a:rPr lang="en-IN" smtClean="0"/>
              <a:pPr/>
              <a:t>22-11-2023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64D3E9-51C2-4A4C-9935-5B6B07E73177}" type="slidenum">
              <a:rPr lang="en-IN" smtClean="0"/>
              <a:pPr/>
              <a:t>‹#›</a:t>
            </a:fld>
            <a:endParaRPr lang="en-IN"/>
          </a:p>
        </p:txBody>
      </p:sp>
    </p:spTree>
    <p:extLst>
      <p:ext uri="{BB962C8B-B14F-4D97-AF65-F5344CB8AC3E}">
        <p14:creationId xmlns:p14="http://schemas.microsoft.com/office/powerpoint/2010/main" val="3721081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1F3290C-5E46-4F96-90E3-2587FA30E7F0}" type="datetimeFigureOut">
              <a:rPr lang="en-IN" smtClean="0"/>
              <a:pPr/>
              <a:t>22-11-2023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264D3E9-51C2-4A4C-9935-5B6B07E73177}" type="slidenum">
              <a:rPr lang="en-IN" smtClean="0"/>
              <a:pPr/>
              <a:t>‹#›</a:t>
            </a:fld>
            <a:endParaRPr lang="en-IN"/>
          </a:p>
        </p:txBody>
      </p:sp>
    </p:spTree>
    <p:extLst>
      <p:ext uri="{BB962C8B-B14F-4D97-AF65-F5344CB8AC3E}">
        <p14:creationId xmlns:p14="http://schemas.microsoft.com/office/powerpoint/2010/main" val="3938100482"/>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1F3290C-5E46-4F96-90E3-2587FA30E7F0}" type="datetimeFigureOut">
              <a:rPr lang="en-IN" smtClean="0"/>
              <a:pPr/>
              <a:t>22-11-2023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264D3E9-51C2-4A4C-9935-5B6B07E73177}" type="slidenum">
              <a:rPr lang="en-IN" smtClean="0"/>
              <a:pPr/>
              <a:t>‹#›</a:t>
            </a:fld>
            <a:endParaRPr lang="en-IN"/>
          </a:p>
        </p:txBody>
      </p:sp>
    </p:spTree>
    <p:extLst>
      <p:ext uri="{BB962C8B-B14F-4D97-AF65-F5344CB8AC3E}">
        <p14:creationId xmlns:p14="http://schemas.microsoft.com/office/powerpoint/2010/main" val="188392460"/>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 id="2147483921" r:id="rId15"/>
    <p:sldLayoutId id="214748392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researchgate.net/publication/283005916_A_Survey_on_RC4_Stream_Cipher"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B48B7-5129-47D1-91FE-52F6B96970F4}"/>
              </a:ext>
            </a:extLst>
          </p:cNvPr>
          <p:cNvSpPr>
            <a:spLocks noGrp="1"/>
          </p:cNvSpPr>
          <p:nvPr>
            <p:ph type="ctrTitle"/>
          </p:nvPr>
        </p:nvSpPr>
        <p:spPr>
          <a:xfrm>
            <a:off x="1084024" y="248405"/>
            <a:ext cx="8574622" cy="1318068"/>
          </a:xfrm>
        </p:spPr>
        <p:txBody>
          <a:bodyPr>
            <a:normAutofit/>
          </a:bodyPr>
          <a:lstStyle/>
          <a:p>
            <a:r>
              <a:rPr lang="en-US" sz="3600" b="1" dirty="0">
                <a:solidFill>
                  <a:schemeClr val="tx1">
                    <a:lumMod val="75000"/>
                  </a:schemeClr>
                </a:solidFill>
                <a:latin typeface="Times New Roman" panose="02020603050405020304" pitchFamily="18" charset="0"/>
                <a:cs typeface="Times New Roman" panose="02020603050405020304" pitchFamily="18" charset="0"/>
              </a:rPr>
              <a:t>Department of Computer Science, MNIT</a:t>
            </a:r>
            <a:br>
              <a:rPr lang="en-US" sz="4000" dirty="0">
                <a:solidFill>
                  <a:schemeClr val="tx1">
                    <a:lumMod val="75000"/>
                  </a:schemeClr>
                </a:solidFill>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13" name="Subtitle 2">
            <a:extLst>
              <a:ext uri="{FF2B5EF4-FFF2-40B4-BE49-F238E27FC236}">
                <a16:creationId xmlns:a16="http://schemas.microsoft.com/office/drawing/2014/main" id="{9818970E-A11F-55F2-D909-5E219CDE8400}"/>
              </a:ext>
            </a:extLst>
          </p:cNvPr>
          <p:cNvSpPr>
            <a:spLocks noGrp="1"/>
          </p:cNvSpPr>
          <p:nvPr>
            <p:ph type="subTitle" idx="1"/>
          </p:nvPr>
        </p:nvSpPr>
        <p:spPr>
          <a:xfrm>
            <a:off x="7422154" y="4044436"/>
            <a:ext cx="4769846" cy="2565159"/>
          </a:xfrm>
        </p:spPr>
        <p:txBody>
          <a:bodyPr>
            <a:normAutofit lnSpcReduction="10000"/>
          </a:bodyPr>
          <a:lstStyle/>
          <a:p>
            <a:pPr algn="ctr"/>
            <a:r>
              <a:rPr lang="en-US" sz="2400" b="1" dirty="0">
                <a:solidFill>
                  <a:schemeClr val="tx1">
                    <a:lumMod val="75000"/>
                  </a:schemeClr>
                </a:solidFill>
                <a:latin typeface="Times New Roman" panose="02020603050405020304" pitchFamily="18" charset="0"/>
                <a:cs typeface="Times New Roman" panose="02020603050405020304" pitchFamily="18" charset="0"/>
              </a:rPr>
              <a:t>Submitted By:</a:t>
            </a:r>
          </a:p>
          <a:p>
            <a:pPr algn="ctr"/>
            <a:r>
              <a:rPr lang="en-US" sz="2000" dirty="0" err="1">
                <a:solidFill>
                  <a:schemeClr val="tx1">
                    <a:lumMod val="75000"/>
                  </a:schemeClr>
                </a:solidFill>
                <a:latin typeface="Times New Roman" panose="02020603050405020304" pitchFamily="18" charset="0"/>
                <a:cs typeface="Times New Roman" panose="02020603050405020304" pitchFamily="18" charset="0"/>
              </a:rPr>
              <a:t>Akshita</a:t>
            </a:r>
            <a:r>
              <a:rPr lang="en-US" sz="2000" dirty="0">
                <a:solidFill>
                  <a:schemeClr val="tx1">
                    <a:lumMod val="75000"/>
                  </a:schemeClr>
                </a:solidFill>
                <a:latin typeface="Times New Roman" panose="02020603050405020304" pitchFamily="18" charset="0"/>
                <a:cs typeface="Times New Roman" panose="02020603050405020304" pitchFamily="18" charset="0"/>
              </a:rPr>
              <a:t> Sharma</a:t>
            </a:r>
          </a:p>
          <a:p>
            <a:pPr algn="ctr"/>
            <a:r>
              <a:rPr lang="en-US" sz="2000" dirty="0" err="1">
                <a:solidFill>
                  <a:schemeClr val="tx1">
                    <a:lumMod val="75000"/>
                  </a:schemeClr>
                </a:solidFill>
                <a:latin typeface="Times New Roman" panose="02020603050405020304" pitchFamily="18" charset="0"/>
                <a:cs typeface="Times New Roman" panose="02020603050405020304" pitchFamily="18" charset="0"/>
              </a:rPr>
              <a:t>Dharmanshu</a:t>
            </a:r>
            <a:r>
              <a:rPr lang="en-US" sz="2000" dirty="0">
                <a:solidFill>
                  <a:schemeClr val="tx1">
                    <a:lumMod val="75000"/>
                  </a:schemeClr>
                </a:solidFill>
                <a:latin typeface="Times New Roman" panose="02020603050405020304" pitchFamily="18" charset="0"/>
                <a:cs typeface="Times New Roman" panose="02020603050405020304" pitchFamily="18" charset="0"/>
              </a:rPr>
              <a:t> Sharma</a:t>
            </a:r>
          </a:p>
          <a:p>
            <a:pPr algn="ctr"/>
            <a:r>
              <a:rPr lang="en-US" sz="2000" dirty="0" err="1">
                <a:solidFill>
                  <a:schemeClr val="tx1">
                    <a:lumMod val="75000"/>
                  </a:schemeClr>
                </a:solidFill>
                <a:latin typeface="Times New Roman" panose="02020603050405020304" pitchFamily="18" charset="0"/>
                <a:cs typeface="Times New Roman" panose="02020603050405020304" pitchFamily="18" charset="0"/>
              </a:rPr>
              <a:t>Anjali</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Priya</a:t>
            </a:r>
            <a:endParaRPr lang="en-US" sz="2000" dirty="0">
              <a:solidFill>
                <a:schemeClr val="tx1">
                  <a:lumMod val="75000"/>
                </a:schemeClr>
              </a:solidFill>
              <a:latin typeface="Times New Roman" panose="02020603050405020304" pitchFamily="18" charset="0"/>
              <a:cs typeface="Times New Roman" panose="02020603050405020304" pitchFamily="18" charset="0"/>
            </a:endParaRPr>
          </a:p>
          <a:p>
            <a:pPr algn="ctr"/>
            <a:r>
              <a:rPr lang="en-US" sz="2000" dirty="0" err="1">
                <a:solidFill>
                  <a:schemeClr val="tx1">
                    <a:lumMod val="75000"/>
                  </a:schemeClr>
                </a:solidFill>
                <a:latin typeface="Times New Roman" panose="02020603050405020304" pitchFamily="18" charset="0"/>
                <a:cs typeface="Times New Roman" panose="02020603050405020304" pitchFamily="18" charset="0"/>
              </a:rPr>
              <a:t>Abhinandan</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Singhal</a:t>
            </a:r>
            <a:endParaRPr lang="en-US" sz="2000" dirty="0">
              <a:solidFill>
                <a:schemeClr val="tx1">
                  <a:lumMod val="75000"/>
                </a:schemeClr>
              </a:solidFill>
              <a:latin typeface="Times New Roman" panose="02020603050405020304" pitchFamily="18" charset="0"/>
              <a:cs typeface="Times New Roman" panose="02020603050405020304" pitchFamily="18" charset="0"/>
            </a:endParaRPr>
          </a:p>
          <a:p>
            <a:pPr algn="ctr"/>
            <a:r>
              <a:rPr lang="en-US" sz="2000" dirty="0" err="1">
                <a:solidFill>
                  <a:schemeClr val="tx1">
                    <a:lumMod val="75000"/>
                  </a:schemeClr>
                </a:solidFill>
                <a:latin typeface="Times New Roman" panose="02020603050405020304" pitchFamily="18" charset="0"/>
                <a:cs typeface="Times New Roman" panose="02020603050405020304" pitchFamily="18" charset="0"/>
              </a:rPr>
              <a:t>Divya</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Jyoti</a:t>
            </a:r>
            <a:endParaRPr lang="en-US" sz="2000" dirty="0">
              <a:solidFill>
                <a:schemeClr val="tx1">
                  <a:lumMod val="75000"/>
                </a:schemeClr>
              </a:solidFill>
              <a:latin typeface="Times New Roman" panose="02020603050405020304" pitchFamily="18" charset="0"/>
              <a:cs typeface="Times New Roman" panose="02020603050405020304" pitchFamily="18" charset="0"/>
            </a:endParaRPr>
          </a:p>
          <a:p>
            <a:endParaRPr lang="en-US" sz="2000" dirty="0">
              <a:solidFill>
                <a:schemeClr val="tx1">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53B3C97-0383-42A5-AA73-8F8C79BDB4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588" y="1402137"/>
            <a:ext cx="1980823" cy="1993898"/>
          </a:xfrm>
          <a:prstGeom prst="rect">
            <a:avLst/>
          </a:prstGeom>
        </p:spPr>
      </p:pic>
      <p:sp>
        <p:nvSpPr>
          <p:cNvPr id="12" name="TextBox 11">
            <a:extLst>
              <a:ext uri="{FF2B5EF4-FFF2-40B4-BE49-F238E27FC236}">
                <a16:creationId xmlns:a16="http://schemas.microsoft.com/office/drawing/2014/main" id="{24B331B1-BE6A-3C1E-685B-19A154F64322}"/>
              </a:ext>
            </a:extLst>
          </p:cNvPr>
          <p:cNvSpPr txBox="1"/>
          <p:nvPr/>
        </p:nvSpPr>
        <p:spPr>
          <a:xfrm>
            <a:off x="4299566" y="3782826"/>
            <a:ext cx="3592866" cy="52322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Topic</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Rivest</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Cipher 4</a:t>
            </a:r>
          </a:p>
        </p:txBody>
      </p:sp>
      <p:sp>
        <p:nvSpPr>
          <p:cNvPr id="15" name="Subtitle 2">
            <a:extLst>
              <a:ext uri="{FF2B5EF4-FFF2-40B4-BE49-F238E27FC236}">
                <a16:creationId xmlns:a16="http://schemas.microsoft.com/office/drawing/2014/main" id="{2D6638D0-776F-AAF0-6B5A-CADE26DF1F00}"/>
              </a:ext>
            </a:extLst>
          </p:cNvPr>
          <p:cNvSpPr txBox="1">
            <a:spLocks/>
          </p:cNvSpPr>
          <p:nvPr/>
        </p:nvSpPr>
        <p:spPr>
          <a:xfrm>
            <a:off x="-303195" y="4292841"/>
            <a:ext cx="4769846" cy="2565159"/>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0" marR="0" lvl="0" indent="0" algn="ctr" defTabSz="457200" rtl="0" eaLnBrk="1" fontAlgn="auto" latinLnBrk="0" hangingPunct="1">
              <a:lnSpc>
                <a:spcPct val="100000"/>
              </a:lnSpc>
              <a:spcBef>
                <a:spcPct val="20000"/>
              </a:spcBef>
              <a:spcAft>
                <a:spcPts val="600"/>
              </a:spcAft>
              <a:buClr>
                <a:srgbClr val="5FCBEF">
                  <a:lumMod val="75000"/>
                </a:srgbClr>
              </a:buClr>
              <a:buSzPct val="145000"/>
              <a:buFont typeface="Arial"/>
              <a:buNone/>
              <a:tabLst/>
              <a:defRPr/>
            </a:pPr>
            <a:r>
              <a:rPr kumimoji="0" lang="en-US" sz="3200" b="1" i="0" u="none" strike="noStrike" kern="1200" cap="none" spc="0" normalizeH="0" baseline="0" noProof="0" dirty="0">
                <a:ln>
                  <a:noFill/>
                </a:ln>
                <a:solidFill>
                  <a:prstClr val="black">
                    <a:lumMod val="75000"/>
                  </a:prstClr>
                </a:solidFill>
                <a:effectLst/>
                <a:uLnTx/>
                <a:uFillTx/>
                <a:latin typeface="Times New Roman" panose="02020603050405020304" pitchFamily="18" charset="0"/>
                <a:ea typeface="+mn-ea"/>
                <a:cs typeface="Times New Roman" panose="02020603050405020304" pitchFamily="18" charset="0"/>
              </a:rPr>
              <a:t>Submitted To:</a:t>
            </a:r>
          </a:p>
          <a:p>
            <a:pPr marL="0" marR="0" lvl="0" indent="0" algn="ctr" defTabSz="457200" rtl="0" eaLnBrk="1" fontAlgn="auto" latinLnBrk="0" hangingPunct="1">
              <a:lnSpc>
                <a:spcPct val="100000"/>
              </a:lnSpc>
              <a:spcBef>
                <a:spcPct val="20000"/>
              </a:spcBef>
              <a:spcAft>
                <a:spcPts val="600"/>
              </a:spcAft>
              <a:buClr>
                <a:srgbClr val="5FCBEF">
                  <a:lumMod val="75000"/>
                </a:srgbClr>
              </a:buClr>
              <a:buSzPct val="145000"/>
              <a:buFont typeface="Arial"/>
              <a:buNone/>
              <a:tabLst/>
              <a:defRPr/>
            </a:pPr>
            <a:r>
              <a:rPr kumimoji="0" lang="en-US" sz="2800" b="0" i="0" u="none" strike="noStrike" kern="1200" cap="none" spc="0" normalizeH="0" baseline="0" noProof="0" dirty="0">
                <a:ln>
                  <a:noFill/>
                </a:ln>
                <a:solidFill>
                  <a:prstClr val="black">
                    <a:lumMod val="75000"/>
                  </a:prstClr>
                </a:solidFill>
                <a:effectLst/>
                <a:uLnTx/>
                <a:uFillTx/>
                <a:latin typeface="Times New Roman" panose="02020603050405020304" pitchFamily="18" charset="0"/>
                <a:ea typeface="+mn-ea"/>
                <a:cs typeface="Times New Roman" panose="02020603050405020304" pitchFamily="18" charset="0"/>
              </a:rPr>
              <a:t>Dr. </a:t>
            </a:r>
            <a:r>
              <a:rPr kumimoji="0" lang="en-US" sz="2800" b="0" i="0" u="none" strike="noStrike" kern="1200" cap="none" spc="0" normalizeH="0" baseline="0" noProof="0" dirty="0" err="1">
                <a:ln>
                  <a:noFill/>
                </a:ln>
                <a:solidFill>
                  <a:prstClr val="black">
                    <a:lumMod val="75000"/>
                  </a:prstClr>
                </a:solidFill>
                <a:effectLst/>
                <a:uLnTx/>
                <a:uFillTx/>
                <a:latin typeface="Times New Roman" panose="02020603050405020304" pitchFamily="18" charset="0"/>
                <a:ea typeface="+mn-ea"/>
                <a:cs typeface="Times New Roman" panose="02020603050405020304" pitchFamily="18" charset="0"/>
              </a:rPr>
              <a:t>Meenakshi</a:t>
            </a:r>
            <a:r>
              <a:rPr kumimoji="0" lang="en-US" sz="2800" b="0" i="0" u="none" strike="noStrike" kern="1200" cap="none" spc="0" normalizeH="0" baseline="0" noProof="0" dirty="0">
                <a:ln>
                  <a:noFill/>
                </a:ln>
                <a:solidFill>
                  <a:prstClr val="black">
                    <a:lumMod val="75000"/>
                  </a:prstClr>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0" normalizeH="0" baseline="0" noProof="0" dirty="0" err="1">
                <a:ln>
                  <a:noFill/>
                </a:ln>
                <a:solidFill>
                  <a:prstClr val="black">
                    <a:lumMod val="75000"/>
                  </a:prstClr>
                </a:solidFill>
                <a:effectLst/>
                <a:uLnTx/>
                <a:uFillTx/>
                <a:latin typeface="Times New Roman" panose="02020603050405020304" pitchFamily="18" charset="0"/>
                <a:ea typeface="+mn-ea"/>
                <a:cs typeface="Times New Roman" panose="02020603050405020304" pitchFamily="18" charset="0"/>
              </a:rPr>
              <a:t>Tripathi</a:t>
            </a:r>
            <a:endParaRPr kumimoji="0" lang="en-US" sz="2800" b="0" i="0" u="none" strike="noStrike" kern="1200" cap="none" spc="0" normalizeH="0" baseline="0" noProof="0" dirty="0">
              <a:ln>
                <a:noFill/>
              </a:ln>
              <a:solidFill>
                <a:prstClr val="black">
                  <a:lumMod val="75000"/>
                </a:prstClr>
              </a:solidFill>
              <a:effectLst/>
              <a:uLnTx/>
              <a:uFillTx/>
              <a:latin typeface="Times New Roman" panose="02020603050405020304" pitchFamily="18" charset="0"/>
              <a:ea typeface="+mn-ea"/>
              <a:cs typeface="Times New Roman" panose="02020603050405020304" pitchFamily="18" charset="0"/>
            </a:endParaRPr>
          </a:p>
          <a:p>
            <a:pPr marL="0" marR="0" lvl="0" indent="0" algn="r" defTabSz="457200" rtl="0" eaLnBrk="1" fontAlgn="auto" latinLnBrk="0" hangingPunct="1">
              <a:lnSpc>
                <a:spcPct val="100000"/>
              </a:lnSpc>
              <a:spcBef>
                <a:spcPct val="20000"/>
              </a:spcBef>
              <a:spcAft>
                <a:spcPts val="600"/>
              </a:spcAft>
              <a:buClr>
                <a:srgbClr val="5FCBEF">
                  <a:lumMod val="75000"/>
                </a:srgbClr>
              </a:buClr>
              <a:buSzPct val="145000"/>
              <a:buFont typeface="Arial"/>
              <a:buNone/>
              <a:tabLst/>
              <a:defRPr/>
            </a:pPr>
            <a:endParaRPr kumimoji="0" lang="en-US" sz="2800" b="0" i="0" u="none" strike="noStrike" kern="1200" cap="none" spc="0" normalizeH="0" baseline="0" noProof="0" dirty="0">
              <a:ln>
                <a:noFill/>
              </a:ln>
              <a:solidFill>
                <a:prstClr val="black">
                  <a:lumMod val="75000"/>
                </a:prstClr>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612008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895D4-E823-4485-819D-A2CB8556B0E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4) Encryption and Decryption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0C7899-3594-47A9-857C-AA37F0AEC512}"/>
              </a:ext>
            </a:extLst>
          </p:cNvPr>
          <p:cNvSpPr>
            <a:spLocks noGrp="1"/>
          </p:cNvSpPr>
          <p:nvPr>
            <p:ph idx="1"/>
          </p:nvPr>
        </p:nvSpPr>
        <p:spPr>
          <a:xfrm>
            <a:off x="1484312" y="2265683"/>
            <a:ext cx="10018713" cy="3251199"/>
          </a:xfrm>
        </p:spPr>
        <p:txBody>
          <a:bodyPr/>
          <a:lstStyle/>
          <a:p>
            <a:r>
              <a:rPr lang="en-US" dirty="0">
                <a:latin typeface="Times New Roman" panose="02020603050405020304" pitchFamily="18" charset="0"/>
                <a:cs typeface="Times New Roman" panose="02020603050405020304" pitchFamily="18" charset="0"/>
              </a:rPr>
              <a:t>To encrypt, XOR the value of K with the next byte of the plain text.</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decrypt, XOR the value K with the next byte of the cipher text.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1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lowchart of RC4 Algorithm ">
            <a:extLst>
              <a:ext uri="{FF2B5EF4-FFF2-40B4-BE49-F238E27FC236}">
                <a16:creationId xmlns:a16="http://schemas.microsoft.com/office/drawing/2014/main" id="{8EF3730F-EC03-57D2-F4BB-9AFDD7BAF2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0132" y="217812"/>
            <a:ext cx="4431736" cy="6422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368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EE0CF-862D-473C-B02D-8F7834FAF24C}"/>
              </a:ext>
            </a:extLst>
          </p:cNvPr>
          <p:cNvSpPr>
            <a:spLocks noGrp="1"/>
          </p:cNvSpPr>
          <p:nvPr>
            <p:ph type="title"/>
          </p:nvPr>
        </p:nvSpPr>
        <p:spPr>
          <a:xfrm>
            <a:off x="838200" y="327420"/>
            <a:ext cx="10515600" cy="860359"/>
          </a:xfrm>
        </p:spPr>
        <p:txBody>
          <a:bodyPr/>
          <a:lstStyle/>
          <a:p>
            <a:r>
              <a:rPr lang="en-US" b="1" dirty="0">
                <a:latin typeface="Times New Roman" panose="02020603050405020304" pitchFamily="18" charset="0"/>
                <a:cs typeface="Times New Roman" panose="02020603050405020304" pitchFamily="18" charset="0"/>
              </a:rPr>
              <a:t>Example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EC38F6-F88A-4897-9227-0518B7C00709}"/>
              </a:ext>
            </a:extLst>
          </p:cNvPr>
          <p:cNvSpPr>
            <a:spLocks noGrp="1"/>
          </p:cNvSpPr>
          <p:nvPr>
            <p:ph idx="1"/>
          </p:nvPr>
        </p:nvSpPr>
        <p:spPr>
          <a:xfrm>
            <a:off x="1600200" y="1269058"/>
            <a:ext cx="10515600" cy="5588943"/>
          </a:xfrm>
        </p:spPr>
        <p:txBody>
          <a:bodyPr>
            <a:noAutofit/>
          </a:bodyPr>
          <a:lstStyle/>
          <a:p>
            <a:pPr marL="0" indent="0" algn="just">
              <a:lnSpc>
                <a:spcPct val="120000"/>
              </a:lnSpc>
              <a:buNone/>
            </a:pPr>
            <a:r>
              <a:rPr lang="en-US" sz="2000" dirty="0">
                <a:latin typeface="Times New Roman" panose="02020603050405020304" pitchFamily="18" charset="0"/>
                <a:cs typeface="Times New Roman" panose="02020603050405020304" pitchFamily="18" charset="0"/>
              </a:rPr>
              <a:t>Given,      Key-array= [1,2,3,6]</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                 Plain text= [1,2,2,2]</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Step 1: Initialization of S- vector </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              S- array = [0,1,2,3,4,5,6,7]</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             Initialization of T-array with key</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              T = [1,2,3,6,1,2,3,6]</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Step 2: Key Scheduling</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Iteration 1</a:t>
            </a:r>
            <a:r>
              <a:rPr lang="en-US" sz="2000" dirty="0">
                <a:latin typeface="Times New Roman" panose="02020603050405020304" pitchFamily="18" charset="0"/>
                <a:cs typeface="Times New Roman" panose="02020603050405020304" pitchFamily="18" charset="0"/>
              </a:rPr>
              <a:t>: j=0,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=0</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                            j= [0+0+1] mod 8   </a:t>
            </a:r>
            <a:r>
              <a:rPr lang="en-US" sz="2000" i="1" dirty="0">
                <a:solidFill>
                  <a:srgbClr val="FF0000"/>
                </a:solidFill>
                <a:latin typeface="Times New Roman" panose="02020603050405020304" pitchFamily="18" charset="0"/>
                <a:cs typeface="Times New Roman" panose="02020603050405020304" pitchFamily="18" charset="0"/>
              </a:rPr>
              <a:t>// j= [j+ S[</a:t>
            </a:r>
            <a:r>
              <a:rPr lang="en-US" sz="2000" i="1" dirty="0" err="1">
                <a:solidFill>
                  <a:srgbClr val="FF0000"/>
                </a:solidFill>
                <a:latin typeface="Times New Roman" panose="02020603050405020304" pitchFamily="18" charset="0"/>
                <a:cs typeface="Times New Roman" panose="02020603050405020304" pitchFamily="18" charset="0"/>
              </a:rPr>
              <a:t>i</a:t>
            </a:r>
            <a:r>
              <a:rPr lang="en-US" sz="2000" i="1" dirty="0">
                <a:solidFill>
                  <a:srgbClr val="FF0000"/>
                </a:solidFill>
                <a:latin typeface="Times New Roman" panose="02020603050405020304" pitchFamily="18" charset="0"/>
                <a:cs typeface="Times New Roman" panose="02020603050405020304" pitchFamily="18" charset="0"/>
              </a:rPr>
              <a:t>] + T[</a:t>
            </a:r>
            <a:r>
              <a:rPr lang="en-US" sz="2000" i="1" dirty="0" err="1">
                <a:solidFill>
                  <a:srgbClr val="FF0000"/>
                </a:solidFill>
                <a:latin typeface="Times New Roman" panose="02020603050405020304" pitchFamily="18" charset="0"/>
                <a:cs typeface="Times New Roman" panose="02020603050405020304" pitchFamily="18" charset="0"/>
              </a:rPr>
              <a:t>i</a:t>
            </a:r>
            <a:r>
              <a:rPr lang="en-US" sz="2000" i="1" dirty="0">
                <a:solidFill>
                  <a:srgbClr val="FF0000"/>
                </a:solidFill>
                <a:latin typeface="Times New Roman" panose="02020603050405020304" pitchFamily="18" charset="0"/>
                <a:cs typeface="Times New Roman" panose="02020603050405020304" pitchFamily="18" charset="0"/>
              </a:rPr>
              <a:t>]] here, S[0] = 0, T[0] = 1</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                            j =1</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                            swap(S[0], S[1])</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        Now , new State Vector = [1,0,2,3,4,5,6,7]</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022021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FF3E29-C9D3-47FC-B7A2-9EC13641CEB0}"/>
              </a:ext>
            </a:extLst>
          </p:cNvPr>
          <p:cNvSpPr>
            <a:spLocks noGrp="1"/>
          </p:cNvSpPr>
          <p:nvPr>
            <p:ph idx="1"/>
          </p:nvPr>
        </p:nvSpPr>
        <p:spPr>
          <a:xfrm>
            <a:off x="1676400" y="705170"/>
            <a:ext cx="10515600" cy="5167311"/>
          </a:xfrm>
        </p:spPr>
        <p:txBody>
          <a:bodyPr/>
          <a:lstStyle/>
          <a:p>
            <a:pPr marL="0" indent="0">
              <a:buNone/>
            </a:pPr>
            <a:r>
              <a:rPr lang="en-US" dirty="0"/>
              <a:t> </a:t>
            </a:r>
            <a:r>
              <a:rPr lang="en-US" b="1" dirty="0">
                <a:latin typeface="Times New Roman" panose="02020603050405020304" pitchFamily="18" charset="0"/>
                <a:cs typeface="Times New Roman" panose="02020603050405020304" pitchFamily="18" charset="0"/>
              </a:rPr>
              <a:t>Iteration 2</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=1</a:t>
            </a:r>
          </a:p>
          <a:p>
            <a:pPr marL="0" indent="0">
              <a:buNone/>
            </a:pPr>
            <a:r>
              <a:rPr lang="en-US" dirty="0">
                <a:latin typeface="Times New Roman" panose="02020603050405020304" pitchFamily="18" charset="0"/>
                <a:cs typeface="Times New Roman" panose="02020603050405020304" pitchFamily="18" charset="0"/>
              </a:rPr>
              <a:t>                     j= [1+0+2] mod 8   </a:t>
            </a:r>
            <a:r>
              <a:rPr lang="en-US" i="1" dirty="0">
                <a:solidFill>
                  <a:srgbClr val="FF0000"/>
                </a:solidFill>
                <a:latin typeface="Times New Roman" panose="02020603050405020304" pitchFamily="18" charset="0"/>
                <a:cs typeface="Times New Roman" panose="02020603050405020304" pitchFamily="18" charset="0"/>
              </a:rPr>
              <a:t>// j= [j+ S[</a:t>
            </a:r>
            <a:r>
              <a:rPr lang="en-US" i="1" dirty="0" err="1">
                <a:solidFill>
                  <a:srgbClr val="FF0000"/>
                </a:solidFill>
                <a:latin typeface="Times New Roman" panose="02020603050405020304" pitchFamily="18" charset="0"/>
                <a:cs typeface="Times New Roman" panose="02020603050405020304" pitchFamily="18" charset="0"/>
              </a:rPr>
              <a:t>i</a:t>
            </a:r>
            <a:r>
              <a:rPr lang="en-US" i="1" dirty="0">
                <a:solidFill>
                  <a:srgbClr val="FF0000"/>
                </a:solidFill>
                <a:latin typeface="Times New Roman" panose="02020603050405020304" pitchFamily="18" charset="0"/>
                <a:cs typeface="Times New Roman" panose="02020603050405020304" pitchFamily="18" charset="0"/>
              </a:rPr>
              <a:t>] + T[</a:t>
            </a:r>
            <a:r>
              <a:rPr lang="en-US" i="1" dirty="0" err="1">
                <a:solidFill>
                  <a:srgbClr val="FF0000"/>
                </a:solidFill>
                <a:latin typeface="Times New Roman" panose="02020603050405020304" pitchFamily="18" charset="0"/>
                <a:cs typeface="Times New Roman" panose="02020603050405020304" pitchFamily="18" charset="0"/>
              </a:rPr>
              <a:t>i</a:t>
            </a:r>
            <a:r>
              <a:rPr lang="en-US" i="1" dirty="0">
                <a:solidFill>
                  <a:srgbClr val="FF0000"/>
                </a:solidFill>
                <a:latin typeface="Times New Roman" panose="02020603050405020304" pitchFamily="18" charset="0"/>
                <a:cs typeface="Times New Roman" panose="02020603050405020304" pitchFamily="18" charset="0"/>
              </a:rPr>
              <a:t>]] here, S[1] = 0, T[1] = 2</a:t>
            </a:r>
          </a:p>
          <a:p>
            <a:pPr marL="0" indent="0">
              <a:buNone/>
            </a:pPr>
            <a:r>
              <a:rPr lang="en-US" dirty="0">
                <a:latin typeface="Times New Roman" panose="02020603050405020304" pitchFamily="18" charset="0"/>
                <a:cs typeface="Times New Roman" panose="02020603050405020304" pitchFamily="18" charset="0"/>
              </a:rPr>
              <a:t>                     j = 3</a:t>
            </a:r>
          </a:p>
          <a:p>
            <a:pPr marL="0" indent="0">
              <a:buNone/>
            </a:pPr>
            <a:r>
              <a:rPr lang="en-US" dirty="0">
                <a:latin typeface="Times New Roman" panose="02020603050405020304" pitchFamily="18" charset="0"/>
                <a:cs typeface="Times New Roman" panose="02020603050405020304" pitchFamily="18" charset="0"/>
              </a:rPr>
              <a:t>                     swap(S[1], S[3])</a:t>
            </a:r>
          </a:p>
          <a:p>
            <a:pPr marL="0" indent="0">
              <a:buNone/>
            </a:pPr>
            <a:r>
              <a:rPr lang="en-US" dirty="0">
                <a:latin typeface="Times New Roman" panose="02020603050405020304" pitchFamily="18" charset="0"/>
                <a:cs typeface="Times New Roman" panose="02020603050405020304" pitchFamily="18" charset="0"/>
              </a:rPr>
              <a:t>        Now , new State Vector = [1,3,2,0,4,5,6,7]  and so on…..</a:t>
            </a:r>
          </a:p>
          <a:p>
            <a:pPr marL="0" indent="0">
              <a:buNone/>
            </a:pPr>
            <a:r>
              <a:rPr lang="en-US" dirty="0">
                <a:latin typeface="Times New Roman" panose="02020603050405020304" pitchFamily="18" charset="0"/>
                <a:cs typeface="Times New Roman" panose="02020603050405020304" pitchFamily="18" charset="0"/>
              </a:rPr>
              <a:t>Now Final State Vector –S  after 8 iterations is: [1,3,7,4,6,0,2,5]</a:t>
            </a:r>
          </a:p>
          <a:p>
            <a:pPr marL="0" indent="0">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5647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781BCC-BE10-4A88-BBBF-25BCCB5B1EE2}"/>
              </a:ext>
            </a:extLst>
          </p:cNvPr>
          <p:cNvSpPr>
            <a:spLocks noGrp="1"/>
          </p:cNvSpPr>
          <p:nvPr>
            <p:ph idx="1"/>
          </p:nvPr>
        </p:nvSpPr>
        <p:spPr>
          <a:xfrm>
            <a:off x="2063432" y="853443"/>
            <a:ext cx="10018713" cy="4815839"/>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Step 3: Stream Generation</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0, j= 0</a:t>
            </a:r>
          </a:p>
          <a:p>
            <a:pPr marL="0" indent="0">
              <a:buNone/>
            </a:pPr>
            <a:r>
              <a:rPr lang="en-US" b="1" dirty="0">
                <a:latin typeface="Times New Roman" panose="02020603050405020304" pitchFamily="18" charset="0"/>
                <a:cs typeface="Times New Roman" panose="02020603050405020304" pitchFamily="18" charset="0"/>
              </a:rPr>
              <a:t>Iteration 1</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[0+1] mod 8</a:t>
            </a:r>
          </a:p>
          <a:p>
            <a:pPr marL="0" indent="0">
              <a:buNone/>
            </a:pPr>
            <a:r>
              <a:rPr lang="en-US" dirty="0">
                <a:latin typeface="Times New Roman" panose="02020603050405020304" pitchFamily="18" charset="0"/>
                <a:cs typeface="Times New Roman" panose="02020603050405020304" pitchFamily="18" charset="0"/>
              </a:rPr>
              <a:t>                     j = [ 0 + 3] mod 8   </a:t>
            </a:r>
            <a:r>
              <a:rPr lang="en-US" i="1" dirty="0">
                <a:solidFill>
                  <a:srgbClr val="FF0000"/>
                </a:solidFill>
                <a:latin typeface="Times New Roman" panose="02020603050405020304" pitchFamily="18" charset="0"/>
                <a:cs typeface="Times New Roman" panose="02020603050405020304" pitchFamily="18" charset="0"/>
              </a:rPr>
              <a:t>// S[1] = 3 here j=[</a:t>
            </a:r>
            <a:r>
              <a:rPr lang="en-US" i="1" dirty="0" err="1">
                <a:solidFill>
                  <a:srgbClr val="FF0000"/>
                </a:solidFill>
                <a:latin typeface="Times New Roman" panose="02020603050405020304" pitchFamily="18" charset="0"/>
                <a:cs typeface="Times New Roman" panose="02020603050405020304" pitchFamily="18" charset="0"/>
              </a:rPr>
              <a:t>j+S</a:t>
            </a:r>
            <a:r>
              <a:rPr lang="en-US" i="1" dirty="0">
                <a:solidFill>
                  <a:srgbClr val="FF0000"/>
                </a:solidFill>
                <a:latin typeface="Times New Roman" panose="02020603050405020304" pitchFamily="18" charset="0"/>
                <a:cs typeface="Times New Roman" panose="02020603050405020304" pitchFamily="18" charset="0"/>
              </a:rPr>
              <a:t>[</a:t>
            </a:r>
            <a:r>
              <a:rPr lang="en-US" i="1" dirty="0" err="1">
                <a:solidFill>
                  <a:srgbClr val="FF0000"/>
                </a:solidFill>
                <a:latin typeface="Times New Roman" panose="02020603050405020304" pitchFamily="18" charset="0"/>
                <a:cs typeface="Times New Roman" panose="02020603050405020304" pitchFamily="18" charset="0"/>
              </a:rPr>
              <a:t>i</a:t>
            </a:r>
            <a:r>
              <a:rPr lang="en-US" i="1" dirty="0">
                <a:solidFill>
                  <a:srgbClr val="FF0000"/>
                </a:solidFill>
                <a:latin typeface="Times New Roman" panose="02020603050405020304" pitchFamily="18" charset="0"/>
                <a:cs typeface="Times New Roman" panose="02020603050405020304" pitchFamily="18" charset="0"/>
              </a:rPr>
              <a:t>]]mod 8</a:t>
            </a:r>
          </a:p>
          <a:p>
            <a:pPr marL="0" indent="0">
              <a:buNone/>
            </a:pPr>
            <a:r>
              <a:rPr lang="en-US" dirty="0">
                <a:latin typeface="Times New Roman" panose="02020603050405020304" pitchFamily="18" charset="0"/>
                <a:cs typeface="Times New Roman" panose="02020603050405020304" pitchFamily="18" charset="0"/>
              </a:rPr>
              <a:t>                     swap(S[1], S[3])</a:t>
            </a:r>
          </a:p>
          <a:p>
            <a:pPr marL="0" indent="0">
              <a:buNone/>
            </a:pPr>
            <a:r>
              <a:rPr lang="en-US" dirty="0">
                <a:latin typeface="Times New Roman" panose="02020603050405020304" pitchFamily="18" charset="0"/>
                <a:cs typeface="Times New Roman" panose="02020603050405020304" pitchFamily="18" charset="0"/>
              </a:rPr>
              <a:t>                     t = (3 + 4) mod 8 = 7   </a:t>
            </a:r>
            <a:r>
              <a:rPr lang="en-US" i="1" dirty="0">
                <a:solidFill>
                  <a:srgbClr val="FF0000"/>
                </a:solidFill>
                <a:latin typeface="Times New Roman" panose="02020603050405020304" pitchFamily="18" charset="0"/>
                <a:cs typeface="Times New Roman" panose="02020603050405020304" pitchFamily="18" charset="0"/>
              </a:rPr>
              <a:t>// t = (S[</a:t>
            </a:r>
            <a:r>
              <a:rPr lang="en-US" i="1" dirty="0" err="1">
                <a:solidFill>
                  <a:srgbClr val="FF0000"/>
                </a:solidFill>
                <a:latin typeface="Times New Roman" panose="02020603050405020304" pitchFamily="18" charset="0"/>
                <a:cs typeface="Times New Roman" panose="02020603050405020304" pitchFamily="18" charset="0"/>
              </a:rPr>
              <a:t>i</a:t>
            </a:r>
            <a:r>
              <a:rPr lang="en-US" i="1" dirty="0">
                <a:solidFill>
                  <a:srgbClr val="FF0000"/>
                </a:solidFill>
                <a:latin typeface="Times New Roman" panose="02020603050405020304" pitchFamily="18" charset="0"/>
                <a:cs typeface="Times New Roman" panose="02020603050405020304" pitchFamily="18" charset="0"/>
              </a:rPr>
              <a:t>] +S[j])mod 8</a:t>
            </a:r>
          </a:p>
          <a:p>
            <a:pPr marL="0" indent="0">
              <a:buNone/>
            </a:pPr>
            <a:r>
              <a:rPr lang="en-US" dirty="0">
                <a:latin typeface="Times New Roman" panose="02020603050405020304" pitchFamily="18" charset="0"/>
                <a:cs typeface="Times New Roman" panose="02020603050405020304" pitchFamily="18" charset="0"/>
              </a:rPr>
              <a:t>                     k = S[7] =5                </a:t>
            </a:r>
            <a:r>
              <a:rPr lang="en-US" i="1" dirty="0">
                <a:solidFill>
                  <a:srgbClr val="FF0000"/>
                </a:solidFill>
                <a:latin typeface="Times New Roman" panose="02020603050405020304" pitchFamily="18" charset="0"/>
                <a:cs typeface="Times New Roman" panose="02020603050405020304" pitchFamily="18" charset="0"/>
              </a:rPr>
              <a:t>// here, the output of first iteration is 5</a:t>
            </a:r>
          </a:p>
          <a:p>
            <a:pPr marL="0" indent="0">
              <a:buNone/>
            </a:pPr>
            <a:r>
              <a:rPr lang="en-US" dirty="0">
                <a:latin typeface="Times New Roman" panose="02020603050405020304" pitchFamily="18" charset="0"/>
                <a:cs typeface="Times New Roman" panose="02020603050405020304" pitchFamily="18" charset="0"/>
              </a:rPr>
              <a:t> 	          New state Vector = [1,4,7,3,6,0,2,5]</a:t>
            </a:r>
          </a:p>
          <a:p>
            <a:pPr marL="0" indent="0">
              <a:buNone/>
            </a:pPr>
            <a:endParaRPr lang="en-US" dirty="0"/>
          </a:p>
        </p:txBody>
      </p:sp>
      <p:sp>
        <p:nvSpPr>
          <p:cNvPr id="7" name="Arrow: Curved Right 6">
            <a:extLst>
              <a:ext uri="{FF2B5EF4-FFF2-40B4-BE49-F238E27FC236}">
                <a16:creationId xmlns:a16="http://schemas.microsoft.com/office/drawing/2014/main" id="{2AB29339-AFE5-DFB1-39D4-B4AAA6942CE6}"/>
              </a:ext>
            </a:extLst>
          </p:cNvPr>
          <p:cNvSpPr/>
          <p:nvPr/>
        </p:nvSpPr>
        <p:spPr>
          <a:xfrm>
            <a:off x="2063432" y="3261362"/>
            <a:ext cx="1304818" cy="1728000"/>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i-IN">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958611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9104DA-E011-4DE4-B580-DA9895955B53}"/>
              </a:ext>
            </a:extLst>
          </p:cNvPr>
          <p:cNvSpPr>
            <a:spLocks noGrp="1"/>
          </p:cNvSpPr>
          <p:nvPr>
            <p:ph idx="1"/>
          </p:nvPr>
        </p:nvSpPr>
        <p:spPr>
          <a:xfrm>
            <a:off x="1819592" y="1991361"/>
            <a:ext cx="10018713" cy="3977924"/>
          </a:xfrm>
        </p:spPr>
        <p:txBody>
          <a:bodyPr>
            <a:normAutofit fontScale="92500" lnSpcReduction="20000"/>
          </a:bodyPr>
          <a:lstStyle/>
          <a:p>
            <a:pPr marL="0" indent="0" algn="just">
              <a:buNone/>
            </a:pPr>
            <a:r>
              <a:rPr lang="en-US" b="1" dirty="0">
                <a:latin typeface="Times New Roman" panose="02020603050405020304" pitchFamily="18" charset="0"/>
                <a:cs typeface="Times New Roman" panose="02020603050405020304" pitchFamily="18" charset="0"/>
              </a:rPr>
              <a:t>Iteration 2: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[1+1] mod 8 = 2</a:t>
            </a:r>
          </a:p>
          <a:p>
            <a:pPr marL="0" indent="0" algn="just">
              <a:buNone/>
            </a:pPr>
            <a:r>
              <a:rPr lang="en-US" dirty="0">
                <a:latin typeface="Times New Roman" panose="02020603050405020304" pitchFamily="18" charset="0"/>
                <a:cs typeface="Times New Roman" panose="02020603050405020304" pitchFamily="18" charset="0"/>
              </a:rPr>
              <a:t>                     j = [ 3+7] mod 8   </a:t>
            </a:r>
            <a:r>
              <a:rPr lang="en-US" i="1" dirty="0">
                <a:solidFill>
                  <a:srgbClr val="FF0000"/>
                </a:solidFill>
                <a:latin typeface="Times New Roman" panose="02020603050405020304" pitchFamily="18" charset="0"/>
                <a:cs typeface="Times New Roman" panose="02020603050405020304" pitchFamily="18" charset="0"/>
              </a:rPr>
              <a:t>// S[2] = 7</a:t>
            </a:r>
          </a:p>
          <a:p>
            <a:pPr marL="0" indent="0" algn="just">
              <a:buNone/>
            </a:pPr>
            <a:r>
              <a:rPr lang="en-US" dirty="0">
                <a:latin typeface="Times New Roman" panose="02020603050405020304" pitchFamily="18" charset="0"/>
                <a:cs typeface="Times New Roman" panose="02020603050405020304" pitchFamily="18" charset="0"/>
              </a:rPr>
              <a:t>                     swap(S[2], S[2])</a:t>
            </a:r>
          </a:p>
          <a:p>
            <a:pPr marL="0" indent="0" algn="just">
              <a:buNone/>
            </a:pPr>
            <a:r>
              <a:rPr lang="en-US" dirty="0">
                <a:latin typeface="Times New Roman" panose="02020603050405020304" pitchFamily="18" charset="0"/>
                <a:cs typeface="Times New Roman" panose="02020603050405020304" pitchFamily="18" charset="0"/>
              </a:rPr>
              <a:t>                     t = (2 + 2) mod 8 = 4</a:t>
            </a:r>
          </a:p>
          <a:p>
            <a:pPr marL="0" indent="0" algn="just">
              <a:buNone/>
            </a:pPr>
            <a:r>
              <a:rPr lang="en-US" dirty="0">
                <a:latin typeface="Times New Roman" panose="02020603050405020304" pitchFamily="18" charset="0"/>
                <a:cs typeface="Times New Roman" panose="02020603050405020304" pitchFamily="18" charset="0"/>
              </a:rPr>
              <a:t>                     k = S[4] =6           </a:t>
            </a:r>
            <a:r>
              <a:rPr lang="en-US" i="1" dirty="0">
                <a:solidFill>
                  <a:srgbClr val="FF0000"/>
                </a:solidFill>
                <a:latin typeface="Times New Roman" panose="02020603050405020304" pitchFamily="18" charset="0"/>
                <a:cs typeface="Times New Roman" panose="02020603050405020304" pitchFamily="18" charset="0"/>
              </a:rPr>
              <a:t>// here, the output of second iteration is 6</a:t>
            </a:r>
          </a:p>
          <a:p>
            <a:pPr marL="0" indent="0" algn="just">
              <a:buNone/>
            </a:pPr>
            <a:r>
              <a:rPr lang="en-US" dirty="0">
                <a:latin typeface="Times New Roman" panose="02020603050405020304" pitchFamily="18" charset="0"/>
                <a:cs typeface="Times New Roman" panose="02020603050405020304" pitchFamily="18" charset="0"/>
              </a:rPr>
              <a:t> 	          New state Vector = [1,4,7,3,6,0,2,5] , and so on…..</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After 4 iterations, the key is : [5,6,0,2]</a:t>
            </a:r>
          </a:p>
          <a:p>
            <a:endParaRPr lang="en-IN" dirty="0"/>
          </a:p>
        </p:txBody>
      </p:sp>
      <p:sp>
        <p:nvSpPr>
          <p:cNvPr id="2" name="Arrow: Curved Right 1">
            <a:extLst>
              <a:ext uri="{FF2B5EF4-FFF2-40B4-BE49-F238E27FC236}">
                <a16:creationId xmlns:a16="http://schemas.microsoft.com/office/drawing/2014/main" id="{4EA6FC34-B1F6-F95E-A36D-3297CE377277}"/>
              </a:ext>
            </a:extLst>
          </p:cNvPr>
          <p:cNvSpPr/>
          <p:nvPr/>
        </p:nvSpPr>
        <p:spPr>
          <a:xfrm>
            <a:off x="2238092" y="2794570"/>
            <a:ext cx="710591" cy="1550971"/>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i-IN">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896898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B3B12A-817E-4E24-BD9A-BB849CFB08D0}"/>
              </a:ext>
            </a:extLst>
          </p:cNvPr>
          <p:cNvSpPr>
            <a:spLocks noGrp="1"/>
          </p:cNvSpPr>
          <p:nvPr>
            <p:ph idx="1"/>
          </p:nvPr>
        </p:nvSpPr>
        <p:spPr>
          <a:xfrm>
            <a:off x="1616392" y="1127761"/>
            <a:ext cx="10018713" cy="4805680"/>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Step 4: Encryption </a:t>
            </a:r>
          </a:p>
          <a:p>
            <a:pPr marL="0" indent="0">
              <a:buNone/>
            </a:pPr>
            <a:r>
              <a:rPr lang="en-US" dirty="0">
                <a:latin typeface="Times New Roman" panose="02020603050405020304" pitchFamily="18" charset="0"/>
                <a:cs typeface="Times New Roman" panose="02020603050405020304" pitchFamily="18" charset="0"/>
              </a:rPr>
              <a:t>             Plain text = [1,2,2,2]</a:t>
            </a:r>
          </a:p>
          <a:p>
            <a:pPr marL="0" indent="0">
              <a:buNone/>
            </a:pPr>
            <a:r>
              <a:rPr lang="en-US" dirty="0">
                <a:latin typeface="Times New Roman" panose="02020603050405020304" pitchFamily="18" charset="0"/>
                <a:cs typeface="Times New Roman" panose="02020603050405020304" pitchFamily="18" charset="0"/>
              </a:rPr>
              <a:t>             New Key array = [5,6,0,2]</a:t>
            </a:r>
          </a:p>
          <a:p>
            <a:pPr marL="0" indent="0">
              <a:buNone/>
            </a:pPr>
            <a:r>
              <a:rPr lang="en-US" dirty="0">
                <a:latin typeface="Times New Roman" panose="02020603050405020304" pitchFamily="18" charset="0"/>
                <a:cs typeface="Times New Roman" panose="02020603050405020304" pitchFamily="18" charset="0"/>
              </a:rPr>
              <a:t>Now it will be converted into binary So,</a:t>
            </a:r>
          </a:p>
          <a:p>
            <a:pPr marL="0" indent="0">
              <a:buNone/>
            </a:pPr>
            <a:r>
              <a:rPr lang="en-US" dirty="0">
                <a:latin typeface="Times New Roman" panose="02020603050405020304" pitchFamily="18" charset="0"/>
                <a:cs typeface="Times New Roman" panose="02020603050405020304" pitchFamily="18" charset="0"/>
              </a:rPr>
              <a:t>             Plain Text = [001 010 010 010]</a:t>
            </a:r>
          </a:p>
          <a:p>
            <a:pPr marL="0" indent="0">
              <a:buNone/>
            </a:pPr>
            <a:r>
              <a:rPr lang="en-US" dirty="0">
                <a:latin typeface="Times New Roman" panose="02020603050405020304" pitchFamily="18" charset="0"/>
                <a:cs typeface="Times New Roman" panose="02020603050405020304" pitchFamily="18" charset="0"/>
              </a:rPr>
              <a:t>             New Key array = [101 110 000 010]</a:t>
            </a:r>
          </a:p>
          <a:p>
            <a:pPr marL="0" indent="0">
              <a:buNone/>
            </a:pPr>
            <a:r>
              <a:rPr lang="en-US" dirty="0">
                <a:latin typeface="Times New Roman" panose="02020603050405020304" pitchFamily="18" charset="0"/>
                <a:cs typeface="Times New Roman" panose="02020603050405020304" pitchFamily="18" charset="0"/>
              </a:rPr>
              <a:t>             Cipher Text = (Plain text)  XOR  (New Key Array)</a:t>
            </a:r>
          </a:p>
          <a:p>
            <a:pPr marL="0" indent="0">
              <a:buNone/>
            </a:pPr>
            <a:r>
              <a:rPr lang="en-US" dirty="0">
                <a:latin typeface="Times New Roman" panose="02020603050405020304" pitchFamily="18" charset="0"/>
                <a:cs typeface="Times New Roman" panose="02020603050405020304" pitchFamily="18" charset="0"/>
              </a:rPr>
              <a:t>                                 = [ 100 100 010 000]</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7363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8E4EF-D3B0-4509-A07C-F62D5EEE8603}"/>
              </a:ext>
            </a:extLst>
          </p:cNvPr>
          <p:cNvSpPr>
            <a:spLocks noGrp="1"/>
          </p:cNvSpPr>
          <p:nvPr>
            <p:ph idx="1"/>
          </p:nvPr>
        </p:nvSpPr>
        <p:spPr>
          <a:xfrm>
            <a:off x="1484312" y="1076961"/>
            <a:ext cx="10018713" cy="4714240"/>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Decryption </a:t>
            </a:r>
          </a:p>
          <a:p>
            <a:pPr marL="0" indent="0">
              <a:buNone/>
            </a:pPr>
            <a:r>
              <a:rPr lang="en-US" dirty="0">
                <a:latin typeface="Times New Roman" panose="02020603050405020304" pitchFamily="18" charset="0"/>
                <a:cs typeface="Times New Roman" panose="02020603050405020304" pitchFamily="18" charset="0"/>
              </a:rPr>
              <a:t>             Cipher Text  = [4,4,2,0]</a:t>
            </a:r>
          </a:p>
          <a:p>
            <a:pPr marL="0" indent="0">
              <a:buNone/>
            </a:pPr>
            <a:r>
              <a:rPr lang="en-US" dirty="0">
                <a:latin typeface="Times New Roman" panose="02020603050405020304" pitchFamily="18" charset="0"/>
                <a:cs typeface="Times New Roman" panose="02020603050405020304" pitchFamily="18" charset="0"/>
              </a:rPr>
              <a:t>             New Key array = [5,6,0,2]</a:t>
            </a:r>
          </a:p>
          <a:p>
            <a:pPr marL="0" indent="0">
              <a:buNone/>
            </a:pPr>
            <a:r>
              <a:rPr lang="en-US" dirty="0">
                <a:latin typeface="Times New Roman" panose="02020603050405020304" pitchFamily="18" charset="0"/>
                <a:cs typeface="Times New Roman" panose="02020603050405020304" pitchFamily="18" charset="0"/>
              </a:rPr>
              <a:t>Now it will be converted into binary So,</a:t>
            </a:r>
          </a:p>
          <a:p>
            <a:pPr marL="0" indent="0">
              <a:buNone/>
            </a:pPr>
            <a:r>
              <a:rPr lang="en-US" dirty="0">
                <a:latin typeface="Times New Roman" panose="02020603050405020304" pitchFamily="18" charset="0"/>
                <a:cs typeface="Times New Roman" panose="02020603050405020304" pitchFamily="18" charset="0"/>
              </a:rPr>
              <a:t>             Cipher Text = [100 100 010 000]</a:t>
            </a:r>
          </a:p>
          <a:p>
            <a:pPr marL="0" indent="0">
              <a:buNone/>
            </a:pPr>
            <a:r>
              <a:rPr lang="en-US" dirty="0">
                <a:latin typeface="Times New Roman" panose="02020603050405020304" pitchFamily="18" charset="0"/>
                <a:cs typeface="Times New Roman" panose="02020603050405020304" pitchFamily="18" charset="0"/>
              </a:rPr>
              <a:t>             New Key array = [101 110 000 010]</a:t>
            </a:r>
          </a:p>
          <a:p>
            <a:pPr marL="0" indent="0">
              <a:buNone/>
            </a:pPr>
            <a:r>
              <a:rPr lang="en-US" dirty="0">
                <a:latin typeface="Times New Roman" panose="02020603050405020304" pitchFamily="18" charset="0"/>
                <a:cs typeface="Times New Roman" panose="02020603050405020304" pitchFamily="18" charset="0"/>
              </a:rPr>
              <a:t>             Plain Text = (Cipher text)  XOR  (New Key Array)</a:t>
            </a:r>
          </a:p>
          <a:p>
            <a:pPr marL="0" indent="0">
              <a:buNone/>
            </a:pPr>
            <a:r>
              <a:rPr lang="en-US" dirty="0">
                <a:latin typeface="Times New Roman" panose="02020603050405020304" pitchFamily="18" charset="0"/>
                <a:cs typeface="Times New Roman" panose="02020603050405020304" pitchFamily="18" charset="0"/>
              </a:rPr>
              <a:t>                              = [ 001 010 010 010]</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315283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B7AF6-F811-4181-AB9F-84487E0DC5C9}"/>
              </a:ext>
            </a:extLst>
          </p:cNvPr>
          <p:cNvSpPr>
            <a:spLocks noGrp="1"/>
          </p:cNvSpPr>
          <p:nvPr>
            <p:ph type="title"/>
          </p:nvPr>
        </p:nvSpPr>
        <p:spPr>
          <a:xfrm>
            <a:off x="1553139" y="2"/>
            <a:ext cx="10018713" cy="1752599"/>
          </a:xfrm>
        </p:spPr>
        <p:txBody>
          <a:bodyPr/>
          <a:lstStyle/>
          <a:p>
            <a:r>
              <a:rPr lang="en-US" b="1" dirty="0">
                <a:latin typeface="Times New Roman" panose="02020603050405020304" pitchFamily="18" charset="0"/>
                <a:cs typeface="Times New Roman" panose="02020603050405020304" pitchFamily="18" charset="0"/>
              </a:rPr>
              <a:t>Advantage of RC4</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3D2EB9-6913-45AD-A9C6-1DA86321CCA0}"/>
              </a:ext>
            </a:extLst>
          </p:cNvPr>
          <p:cNvSpPr>
            <a:spLocks noGrp="1"/>
          </p:cNvSpPr>
          <p:nvPr>
            <p:ph idx="1"/>
          </p:nvPr>
        </p:nvSpPr>
        <p:spPr>
          <a:xfrm>
            <a:off x="1494144" y="1192162"/>
            <a:ext cx="10018713" cy="3124201"/>
          </a:xfrm>
        </p:spPr>
        <p:txBody>
          <a:bodyPr/>
          <a:lstStyle/>
          <a:p>
            <a:pPr algn="just"/>
            <a:r>
              <a:rPr lang="en-US" dirty="0">
                <a:latin typeface="Times New Roman" panose="02020603050405020304" pitchFamily="18" charset="0"/>
                <a:cs typeface="Times New Roman" panose="02020603050405020304" pitchFamily="18" charset="0"/>
              </a:rPr>
              <a:t>Simple to implement and speed of operation and deployment.</a:t>
            </a:r>
          </a:p>
          <a:p>
            <a:pPr algn="just"/>
            <a:r>
              <a:rPr lang="en-US" dirty="0">
                <a:latin typeface="Times New Roman" panose="02020603050405020304" pitchFamily="18" charset="0"/>
                <a:cs typeface="Times New Roman" panose="02020603050405020304" pitchFamily="18" charset="0"/>
              </a:rPr>
              <a:t>It allows working with massive data stream in an efficient and fast way.</a:t>
            </a:r>
          </a:p>
          <a:p>
            <a:pPr algn="just"/>
            <a:r>
              <a:rPr lang="en-US" dirty="0">
                <a:latin typeface="Times New Roman" panose="02020603050405020304" pitchFamily="18" charset="0"/>
                <a:cs typeface="Times New Roman" panose="02020603050405020304" pitchFamily="18" charset="0"/>
              </a:rPr>
              <a:t>Rc4 stream cipher are light in terms of  memory use.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7537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762D8-DCD5-4E42-90CA-F75EF7D0D385}"/>
              </a:ext>
            </a:extLst>
          </p:cNvPr>
          <p:cNvSpPr>
            <a:spLocks noGrp="1"/>
          </p:cNvSpPr>
          <p:nvPr>
            <p:ph type="title"/>
          </p:nvPr>
        </p:nvSpPr>
        <p:spPr>
          <a:xfrm>
            <a:off x="1646873" y="2"/>
            <a:ext cx="10018713" cy="1752599"/>
          </a:xfrm>
        </p:spPr>
        <p:txBody>
          <a:bodyPr/>
          <a:lstStyle/>
          <a:p>
            <a:r>
              <a:rPr lang="en-US" b="1" dirty="0">
                <a:latin typeface="Times New Roman" panose="02020603050405020304" pitchFamily="18" charset="0"/>
                <a:cs typeface="Times New Roman" panose="02020603050405020304" pitchFamily="18" charset="0"/>
              </a:rPr>
              <a:t>Weakness of RC4</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564A27-41DF-4DA9-BB96-B7ADF83D20A3}"/>
              </a:ext>
            </a:extLst>
          </p:cNvPr>
          <p:cNvSpPr>
            <a:spLocks noGrp="1"/>
          </p:cNvSpPr>
          <p:nvPr>
            <p:ph idx="1"/>
          </p:nvPr>
        </p:nvSpPr>
        <p:spPr>
          <a:xfrm>
            <a:off x="1484312" y="1635761"/>
            <a:ext cx="10018713" cy="4460240"/>
          </a:xfrm>
        </p:spPr>
        <p:txBody>
          <a:bodyPr>
            <a:normAutofit fontScale="92500"/>
          </a:bodyPr>
          <a:lstStyle/>
          <a:p>
            <a:pPr algn="just"/>
            <a:r>
              <a:rPr lang="en-US" dirty="0">
                <a:latin typeface="Times New Roman" panose="02020603050405020304" pitchFamily="18" charset="0"/>
                <a:cs typeface="Times New Roman" panose="02020603050405020304" pitchFamily="18" charset="0"/>
              </a:rPr>
              <a:t>Weak key: Small set of key in RC4 leaves some traces in keystream generated after KSA or in the output bytes after PRGA. If such trace are followed by attacker than he can able to recover  key.</a:t>
            </a:r>
          </a:p>
          <a:p>
            <a:pPr algn="just"/>
            <a:r>
              <a:rPr lang="en-US" dirty="0">
                <a:latin typeface="Times New Roman" panose="02020603050405020304" pitchFamily="18" charset="0"/>
                <a:cs typeface="Times New Roman" panose="02020603050405020304" pitchFamily="18" charset="0"/>
              </a:rPr>
              <a:t>Key collision : In KSA it may be possible to generate a similar state even if two different keys are used and a similar output key stream will be produce.</a:t>
            </a:r>
          </a:p>
          <a:p>
            <a:pPr algn="just"/>
            <a:r>
              <a:rPr lang="en-US" dirty="0">
                <a:latin typeface="Times New Roman" panose="02020603050405020304" pitchFamily="18" charset="0"/>
                <a:cs typeface="Times New Roman" panose="02020603050405020304" pitchFamily="18" charset="0"/>
              </a:rPr>
              <a:t>Bias in the first few bytes: The initial output bytes of the key stream exhibit biases that can be exploited by the attacker.</a:t>
            </a:r>
          </a:p>
          <a:p>
            <a:pPr algn="just"/>
            <a:r>
              <a:rPr lang="en-US" dirty="0">
                <a:latin typeface="Times New Roman" panose="02020603050405020304" pitchFamily="18" charset="0"/>
                <a:cs typeface="Times New Roman" panose="02020603050405020304" pitchFamily="18" charset="0"/>
              </a:rPr>
              <a:t>State Recovery : The state space size in RC4 is N!*N^2 where N! is the space of N bytes in the internal state S and N^2 comes from all possible combination of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and j. Hence in RC4 for N=256 the total state space is 256!*256^2 is approx. 2^1700. </a:t>
            </a:r>
            <a:r>
              <a:rPr lang="en-US" dirty="0" err="1">
                <a:latin typeface="Times New Roman" panose="02020603050405020304" pitchFamily="18" charset="0"/>
                <a:cs typeface="Times New Roman" panose="02020603050405020304" pitchFamily="18" charset="0"/>
              </a:rPr>
              <a:t>Inspite</a:t>
            </a:r>
            <a:r>
              <a:rPr lang="en-US" dirty="0">
                <a:latin typeface="Times New Roman" panose="02020603050405020304" pitchFamily="18" charset="0"/>
                <a:cs typeface="Times New Roman" panose="02020603050405020304" pitchFamily="18" charset="0"/>
              </a:rPr>
              <a:t> of big  state space state recovery is possible.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5499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4C299-7375-44DF-A27C-64B56B5014D4}"/>
              </a:ext>
            </a:extLst>
          </p:cNvPr>
          <p:cNvSpPr>
            <a:spLocks noGrp="1"/>
          </p:cNvSpPr>
          <p:nvPr>
            <p:ph type="title"/>
          </p:nvPr>
        </p:nvSpPr>
        <p:spPr>
          <a:xfrm>
            <a:off x="1657033" y="76202"/>
            <a:ext cx="10018713" cy="1752599"/>
          </a:xfrm>
        </p:spPr>
        <p:txBody>
          <a:bodyPr/>
          <a:lstStyle/>
          <a:p>
            <a:r>
              <a:rPr lang="en-US"/>
              <a:t>Contents</a:t>
            </a:r>
            <a:endParaRPr lang="en-IN" dirty="0"/>
          </a:p>
        </p:txBody>
      </p:sp>
      <p:sp>
        <p:nvSpPr>
          <p:cNvPr id="3" name="Content Placeholder 2">
            <a:extLst>
              <a:ext uri="{FF2B5EF4-FFF2-40B4-BE49-F238E27FC236}">
                <a16:creationId xmlns:a16="http://schemas.microsoft.com/office/drawing/2014/main" id="{F61DFE25-1F4C-41B4-A43C-DA718A38225C}"/>
              </a:ext>
            </a:extLst>
          </p:cNvPr>
          <p:cNvSpPr>
            <a:spLocks noGrp="1"/>
          </p:cNvSpPr>
          <p:nvPr>
            <p:ph idx="1"/>
          </p:nvPr>
        </p:nvSpPr>
        <p:spPr>
          <a:xfrm>
            <a:off x="1484312" y="1524001"/>
            <a:ext cx="10018713" cy="4648200"/>
          </a:xfrm>
        </p:spPr>
        <p:txBody>
          <a:bodyPr>
            <a:normAutofit fontScale="70000" lnSpcReduction="20000"/>
          </a:bodyPr>
          <a:lstStyle/>
          <a:p>
            <a:endParaRPr lang="en-US" dirty="0"/>
          </a:p>
          <a:p>
            <a:endParaRPr lang="en-US" dirty="0"/>
          </a:p>
          <a:p>
            <a:r>
              <a:rPr lang="en-US" sz="3600" dirty="0">
                <a:latin typeface="Times New Roman" panose="02020603050405020304" pitchFamily="18" charset="0"/>
                <a:cs typeface="Times New Roman" panose="02020603050405020304" pitchFamily="18" charset="0"/>
              </a:rPr>
              <a:t>Stream Cipher</a:t>
            </a:r>
          </a:p>
          <a:p>
            <a:r>
              <a:rPr lang="en-US" sz="3600" dirty="0">
                <a:latin typeface="Times New Roman" panose="02020603050405020304" pitchFamily="18" charset="0"/>
                <a:cs typeface="Times New Roman" panose="02020603050405020304" pitchFamily="18" charset="0"/>
              </a:rPr>
              <a:t>Introduction to RC4</a:t>
            </a:r>
          </a:p>
          <a:p>
            <a:r>
              <a:rPr lang="en-US" sz="3600" dirty="0">
                <a:latin typeface="Times New Roman" panose="02020603050405020304" pitchFamily="18" charset="0"/>
                <a:cs typeface="Times New Roman" panose="02020603050405020304" pitchFamily="18" charset="0"/>
              </a:rPr>
              <a:t>RC4 algorithm</a:t>
            </a:r>
          </a:p>
          <a:p>
            <a:r>
              <a:rPr lang="en-US" sz="3600" dirty="0">
                <a:latin typeface="Times New Roman" panose="02020603050405020304" pitchFamily="18" charset="0"/>
                <a:cs typeface="Times New Roman" panose="02020603050405020304" pitchFamily="18" charset="0"/>
              </a:rPr>
              <a:t>Example</a:t>
            </a:r>
          </a:p>
          <a:p>
            <a:r>
              <a:rPr lang="en-US" sz="3600" dirty="0">
                <a:latin typeface="Times New Roman" panose="02020603050405020304" pitchFamily="18" charset="0"/>
                <a:cs typeface="Times New Roman" panose="02020603050405020304" pitchFamily="18" charset="0"/>
              </a:rPr>
              <a:t>Advantages</a:t>
            </a:r>
          </a:p>
          <a:p>
            <a:r>
              <a:rPr lang="en-US" sz="3600" dirty="0">
                <a:latin typeface="Times New Roman" panose="02020603050405020304" pitchFamily="18" charset="0"/>
                <a:cs typeface="Times New Roman" panose="02020603050405020304" pitchFamily="18" charset="0"/>
              </a:rPr>
              <a:t>Weakness of RC4</a:t>
            </a:r>
          </a:p>
          <a:p>
            <a:r>
              <a:rPr lang="en-US" sz="3600" dirty="0">
                <a:latin typeface="Times New Roman" panose="02020603050405020304" pitchFamily="18" charset="0"/>
                <a:cs typeface="Times New Roman" panose="02020603050405020304" pitchFamily="18" charset="0"/>
              </a:rPr>
              <a:t>Applications</a:t>
            </a:r>
          </a:p>
          <a:p>
            <a:r>
              <a:rPr lang="en-US" sz="3600" dirty="0">
                <a:latin typeface="Times New Roman" panose="02020603050405020304" pitchFamily="18" charset="0"/>
                <a:cs typeface="Times New Roman" panose="02020603050405020304" pitchFamily="18" charset="0"/>
              </a:rPr>
              <a:t>Conclusion</a:t>
            </a:r>
          </a:p>
          <a:p>
            <a:pPr marL="0" indent="0">
              <a:buNone/>
            </a:pPr>
            <a:endParaRPr lang="en-US" dirty="0"/>
          </a:p>
          <a:p>
            <a:endParaRPr lang="en-US" dirty="0"/>
          </a:p>
          <a:p>
            <a:endParaRPr lang="en-US" dirty="0"/>
          </a:p>
          <a:p>
            <a:endParaRPr lang="en-IN" dirty="0"/>
          </a:p>
        </p:txBody>
      </p:sp>
    </p:spTree>
    <p:extLst>
      <p:ext uri="{BB962C8B-B14F-4D97-AF65-F5344CB8AC3E}">
        <p14:creationId xmlns:p14="http://schemas.microsoft.com/office/powerpoint/2010/main" val="2833045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680C4-F3AA-4E52-8C51-22A481868310}"/>
              </a:ext>
            </a:extLst>
          </p:cNvPr>
          <p:cNvSpPr>
            <a:spLocks noGrp="1"/>
          </p:cNvSpPr>
          <p:nvPr>
            <p:ph type="title"/>
          </p:nvPr>
        </p:nvSpPr>
        <p:spPr>
          <a:xfrm>
            <a:off x="1086644" y="90295"/>
            <a:ext cx="10018713" cy="1752599"/>
          </a:xfrm>
        </p:spPr>
        <p:txBody>
          <a:bodyPr/>
          <a:lstStyle/>
          <a:p>
            <a:r>
              <a:rPr lang="en-US" b="1" dirty="0">
                <a:latin typeface="Times New Roman" panose="02020603050405020304" pitchFamily="18" charset="0"/>
                <a:cs typeface="Times New Roman" panose="02020603050405020304" pitchFamily="18" charset="0"/>
              </a:rPr>
              <a:t>Application</a:t>
            </a:r>
            <a:r>
              <a:rPr lang="en-US" dirty="0"/>
              <a:t> </a:t>
            </a:r>
            <a:endParaRPr lang="en-IN" dirty="0"/>
          </a:p>
        </p:txBody>
      </p:sp>
      <p:sp>
        <p:nvSpPr>
          <p:cNvPr id="3" name="Content Placeholder 2">
            <a:extLst>
              <a:ext uri="{FF2B5EF4-FFF2-40B4-BE49-F238E27FC236}">
                <a16:creationId xmlns:a16="http://schemas.microsoft.com/office/drawing/2014/main" id="{61755DC5-3B3B-466D-B9A9-2C1025C89051}"/>
              </a:ext>
            </a:extLst>
          </p:cNvPr>
          <p:cNvSpPr>
            <a:spLocks noGrp="1"/>
          </p:cNvSpPr>
          <p:nvPr>
            <p:ph idx="1"/>
          </p:nvPr>
        </p:nvSpPr>
        <p:spPr>
          <a:xfrm>
            <a:off x="1484312" y="1473201"/>
            <a:ext cx="10018713" cy="4318000"/>
          </a:xfrm>
        </p:spPr>
        <p:txBody>
          <a:bodyPr/>
          <a:lstStyle/>
          <a:p>
            <a:r>
              <a:rPr lang="en-US" dirty="0">
                <a:latin typeface="Times New Roman" panose="02020603050405020304" pitchFamily="18" charset="0"/>
                <a:cs typeface="Times New Roman" panose="02020603050405020304" pitchFamily="18" charset="0"/>
              </a:rPr>
              <a:t>Secure sockets layer (SSL) : RC4 was extensively used for SSL protocol, which was primarily used for secure transaction.</a:t>
            </a:r>
          </a:p>
          <a:p>
            <a:r>
              <a:rPr lang="en-US" dirty="0">
                <a:latin typeface="Times New Roman" panose="02020603050405020304" pitchFamily="18" charset="0"/>
                <a:cs typeface="Times New Roman" panose="02020603050405020304" pitchFamily="18" charset="0"/>
              </a:rPr>
              <a:t>Wired equivalent privacy(WEP) : RC4 was used for key streaming for wireless networks to provide privacy. It was later replaced because of its known vulnerabilities.</a:t>
            </a:r>
          </a:p>
          <a:p>
            <a:r>
              <a:rPr lang="en-US" dirty="0">
                <a:latin typeface="Times New Roman" panose="02020603050405020304" pitchFamily="18" charset="0"/>
                <a:cs typeface="Times New Roman" panose="02020603050405020304" pitchFamily="18" charset="0"/>
              </a:rPr>
              <a:t>Transport layer Security (TSL) :RC4 was used for the TSL protocol, mainly used for securing communication over the internet.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454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74046-5CD4-4B4C-B386-C9A990A6BF5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267F57-7ABA-471C-B60F-A421EC06147B}"/>
              </a:ext>
            </a:extLst>
          </p:cNvPr>
          <p:cNvSpPr>
            <a:spLocks noGrp="1"/>
          </p:cNvSpPr>
          <p:nvPr>
            <p:ph idx="1"/>
          </p:nvPr>
        </p:nvSpPr>
        <p:spPr>
          <a:xfrm>
            <a:off x="1474480" y="2227153"/>
            <a:ext cx="10018713" cy="3920150"/>
          </a:xfrm>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It is found that simple and robust structure of RC4 is still attracting community by improving security of the cipher. </a:t>
            </a:r>
          </a:p>
          <a:p>
            <a:pPr algn="just"/>
            <a:r>
              <a:rPr lang="en-US" dirty="0">
                <a:latin typeface="Times New Roman" panose="02020603050405020304" pitchFamily="18" charset="0"/>
                <a:cs typeface="Times New Roman" panose="02020603050405020304" pitchFamily="18" charset="0"/>
              </a:rPr>
              <a:t> It is extensively deployed  in wireless network  and internet protocol . </a:t>
            </a:r>
          </a:p>
          <a:p>
            <a:pPr algn="just"/>
            <a:r>
              <a:rPr lang="en-US" dirty="0">
                <a:latin typeface="Times New Roman" panose="02020603050405020304" pitchFamily="18" charset="0"/>
                <a:cs typeface="Times New Roman" panose="02020603050405020304" pitchFamily="18" charset="0"/>
              </a:rPr>
              <a:t> Although many improved variants of RC4 which removes the existing weaknesses and enhance the security of the cipher there are still many open research challenges and issue related to search for more biases , Key collision in key stream and key recovery attack . </a:t>
            </a:r>
          </a:p>
          <a:p>
            <a:pPr algn="just"/>
            <a:r>
              <a:rPr lang="en-US" dirty="0">
                <a:latin typeface="Times New Roman" panose="02020603050405020304" pitchFamily="18" charset="0"/>
                <a:cs typeface="Times New Roman" panose="02020603050405020304" pitchFamily="18" charset="0"/>
              </a:rPr>
              <a:t>Therefore there is many scope to further investigate the issues in RC4 particularly the random </a:t>
            </a:r>
            <a:r>
              <a:rPr lang="en-US" dirty="0" err="1">
                <a:latin typeface="Times New Roman" panose="02020603050405020304" pitchFamily="18" charset="0"/>
                <a:cs typeface="Times New Roman" panose="02020603050405020304" pitchFamily="18" charset="0"/>
              </a:rPr>
              <a:t>behaviour</a:t>
            </a:r>
            <a:r>
              <a:rPr lang="en-US" dirty="0">
                <a:latin typeface="Times New Roman" panose="02020603050405020304" pitchFamily="18" charset="0"/>
                <a:cs typeface="Times New Roman" panose="02020603050405020304" pitchFamily="18" charset="0"/>
              </a:rPr>
              <a:t> of bytes in the state permutation and develop more efficient and effective RC4 encryption Algorithm.</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475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17AEF-4282-4144-8969-87F0C22CCBA2}"/>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E91E5AF7-C3FB-447C-80CD-B47267F4D2F6}"/>
              </a:ext>
            </a:extLst>
          </p:cNvPr>
          <p:cNvSpPr>
            <a:spLocks noGrp="1"/>
          </p:cNvSpPr>
          <p:nvPr>
            <p:ph idx="1"/>
          </p:nvPr>
        </p:nvSpPr>
        <p:spPr/>
        <p:txBody>
          <a:bodyPr/>
          <a:lstStyle/>
          <a:p>
            <a:r>
              <a:rPr lang="en-IN" dirty="0">
                <a:hlinkClick r:id="rId2"/>
              </a:rPr>
              <a:t>https://www.researchgate.net/publication/283005916_A_Survey_on_RC4_Stream_Cipher</a:t>
            </a:r>
            <a:endParaRPr lang="en-IN" dirty="0"/>
          </a:p>
          <a:p>
            <a:r>
              <a:rPr lang="en-US" dirty="0"/>
              <a:t>C</a:t>
            </a:r>
            <a:r>
              <a:rPr lang="en-IN" dirty="0" err="1"/>
              <a:t>ryptography</a:t>
            </a:r>
            <a:r>
              <a:rPr lang="en-IN" dirty="0"/>
              <a:t> and Network Security by William Stallings</a:t>
            </a:r>
          </a:p>
          <a:p>
            <a:endParaRPr lang="en-IN" dirty="0"/>
          </a:p>
        </p:txBody>
      </p:sp>
    </p:spTree>
    <p:extLst>
      <p:ext uri="{BB962C8B-B14F-4D97-AF65-F5344CB8AC3E}">
        <p14:creationId xmlns:p14="http://schemas.microsoft.com/office/powerpoint/2010/main" val="134073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06E2D0-C32A-450A-A96D-4C721968CA89}"/>
              </a:ext>
            </a:extLst>
          </p:cNvPr>
          <p:cNvSpPr>
            <a:spLocks noGrp="1"/>
          </p:cNvSpPr>
          <p:nvPr>
            <p:ph idx="1"/>
          </p:nvPr>
        </p:nvSpPr>
        <p:spPr>
          <a:xfrm>
            <a:off x="1585912" y="1783081"/>
            <a:ext cx="10018713" cy="3124201"/>
          </a:xfrm>
        </p:spPr>
        <p:txBody>
          <a:bodyPr>
            <a:normAutofit/>
          </a:bodyPr>
          <a:lstStyle/>
          <a:p>
            <a:pPr marL="0" indent="0" algn="ctr">
              <a:buNone/>
            </a:pPr>
            <a:r>
              <a:rPr lang="en-US" sz="5400" b="1" dirty="0"/>
              <a:t>THANK YOU</a:t>
            </a:r>
            <a:endParaRPr lang="en-IN" sz="5400" b="1" dirty="0"/>
          </a:p>
        </p:txBody>
      </p:sp>
    </p:spTree>
    <p:extLst>
      <p:ext uri="{BB962C8B-B14F-4D97-AF65-F5344CB8AC3E}">
        <p14:creationId xmlns:p14="http://schemas.microsoft.com/office/powerpoint/2010/main" val="170021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A1394-3986-44C2-9C35-095B55EC934F}"/>
              </a:ext>
            </a:extLst>
          </p:cNvPr>
          <p:cNvSpPr>
            <a:spLocks noGrp="1"/>
          </p:cNvSpPr>
          <p:nvPr>
            <p:ph type="title"/>
          </p:nvPr>
        </p:nvSpPr>
        <p:spPr>
          <a:xfrm>
            <a:off x="838200" y="289713"/>
            <a:ext cx="10515600" cy="1325563"/>
          </a:xfrm>
        </p:spPr>
        <p:txBody>
          <a:bodyPr/>
          <a:lstStyle/>
          <a:p>
            <a:r>
              <a:rPr lang="en-US" dirty="0"/>
              <a:t>                        </a:t>
            </a:r>
            <a:r>
              <a:rPr lang="en-US" b="1" dirty="0"/>
              <a:t>Stream Cipher</a:t>
            </a:r>
            <a:endParaRPr lang="en-IN" b="1" dirty="0"/>
          </a:p>
        </p:txBody>
      </p:sp>
      <p:sp>
        <p:nvSpPr>
          <p:cNvPr id="3" name="Content Placeholder 2">
            <a:extLst>
              <a:ext uri="{FF2B5EF4-FFF2-40B4-BE49-F238E27FC236}">
                <a16:creationId xmlns:a16="http://schemas.microsoft.com/office/drawing/2014/main" id="{C0938028-4606-495B-8C09-BD1F8DC72943}"/>
              </a:ext>
            </a:extLst>
          </p:cNvPr>
          <p:cNvSpPr>
            <a:spLocks noGrp="1"/>
          </p:cNvSpPr>
          <p:nvPr>
            <p:ph idx="1"/>
          </p:nvPr>
        </p:nvSpPr>
        <p:spPr/>
        <p:txBody>
          <a:bodyPr/>
          <a:lstStyle/>
          <a:p>
            <a:pPr algn="just">
              <a:lnSpc>
                <a:spcPct val="100000"/>
              </a:lnSpc>
            </a:pPr>
            <a:r>
              <a:rPr lang="en-US">
                <a:latin typeface="Times New Roman" panose="02020603050405020304" pitchFamily="18" charset="0"/>
                <a:cs typeface="Times New Roman" panose="02020603050405020304" pitchFamily="18" charset="0"/>
              </a:rPr>
              <a:t>A stream cipher is an encryption technique that works byte by byte to transform plain text into code that's unreadable to anyone without the proper key.</a:t>
            </a:r>
          </a:p>
          <a:p>
            <a:pPr algn="just">
              <a:lnSpc>
                <a:spcPct val="100000"/>
              </a:lnSpc>
            </a:pPr>
            <a:r>
              <a:rPr lang="en-US">
                <a:latin typeface="Times New Roman" panose="02020603050405020304" pitchFamily="18" charset="0"/>
                <a:cs typeface="Times New Roman" panose="02020603050405020304" pitchFamily="18" charset="0"/>
              </a:rPr>
              <a:t>In this cipher a key is input to a pseudorandom bit generator that produces a stream of 8 bit numbers.</a:t>
            </a:r>
          </a:p>
          <a:p>
            <a:pPr algn="just">
              <a:lnSpc>
                <a:spcPct val="100000"/>
              </a:lnSpc>
            </a:pPr>
            <a:r>
              <a:rPr lang="en-US">
                <a:latin typeface="Times New Roman" panose="02020603050405020304" pitchFamily="18" charset="0"/>
                <a:cs typeface="Times New Roman" panose="02020603050405020304" pitchFamily="18" charset="0"/>
              </a:rPr>
              <a:t>The output of the generator is generated by using the bitwise exclusive-OR(XOR) operation.</a:t>
            </a:r>
          </a:p>
          <a:p>
            <a:pPr marL="0" indent="0">
              <a:buNone/>
            </a:pPr>
            <a:endParaRPr lang="en-IN" dirty="0"/>
          </a:p>
        </p:txBody>
      </p:sp>
    </p:spTree>
    <p:extLst>
      <p:ext uri="{BB962C8B-B14F-4D97-AF65-F5344CB8AC3E}">
        <p14:creationId xmlns:p14="http://schemas.microsoft.com/office/powerpoint/2010/main" val="454267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CA76-778D-4678-820A-4EB5C08A8FAC}"/>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Introduction to RC4(Rivest Cipher 4)</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1038AF-0750-4BD9-A50F-D83CC454D0BE}"/>
              </a:ext>
            </a:extLst>
          </p:cNvPr>
          <p:cNvSpPr>
            <a:spLocks noGrp="1"/>
          </p:cNvSpPr>
          <p:nvPr>
            <p:ph idx="1"/>
          </p:nvPr>
        </p:nvSpPr>
        <p:spPr>
          <a:xfrm>
            <a:off x="1481546" y="1998483"/>
            <a:ext cx="10021478" cy="4103066"/>
          </a:xfrm>
        </p:spPr>
        <p:txBody>
          <a:bodyPr/>
          <a:lstStyle/>
          <a:p>
            <a:pPr algn="just"/>
            <a:r>
              <a:rPr lang="en-US">
                <a:latin typeface="Times New Roman" panose="02020603050405020304" pitchFamily="18" charset="0"/>
                <a:cs typeface="Times New Roman" panose="02020603050405020304" pitchFamily="18" charset="0"/>
              </a:rPr>
              <a:t>RC4 was created in 1987 by Ron Rivest, a cryptographer at MIT, as a trade secret algorithm for RSA Security.</a:t>
            </a:r>
          </a:p>
          <a:p>
            <a:pPr algn="just"/>
            <a:r>
              <a:rPr lang="en-US">
                <a:latin typeface="Times New Roman" panose="02020603050405020304" pitchFamily="18" charset="0"/>
                <a:cs typeface="Times New Roman" panose="02020603050405020304" pitchFamily="18" charset="0"/>
              </a:rPr>
              <a:t>I</a:t>
            </a:r>
            <a:r>
              <a:rPr lang="en-IN">
                <a:latin typeface="Times New Roman" panose="02020603050405020304" pitchFamily="18" charset="0"/>
                <a:cs typeface="Times New Roman" panose="02020603050405020304" pitchFamily="18" charset="0"/>
              </a:rPr>
              <a:t>t is a symmetric key stream cipher algorithm.</a:t>
            </a:r>
          </a:p>
          <a:p>
            <a:pPr algn="just"/>
            <a:r>
              <a:rPr lang="en-GB">
                <a:latin typeface="Times New Roman" panose="02020603050405020304" pitchFamily="18" charset="0"/>
                <a:cs typeface="Times New Roman" panose="02020603050405020304" pitchFamily="18" charset="0"/>
              </a:rPr>
              <a:t>It is a variable key-size stream cipher with byte-oriented operations. </a:t>
            </a:r>
          </a:p>
          <a:p>
            <a:pPr algn="just"/>
            <a:r>
              <a:rPr lang="en-GB">
                <a:latin typeface="Times New Roman" panose="02020603050405020304" pitchFamily="18" charset="0"/>
                <a:cs typeface="Times New Roman" panose="02020603050405020304" pitchFamily="18" charset="0"/>
              </a:rPr>
              <a:t>The algorithm is based on the use of a random permutation.</a:t>
            </a:r>
            <a:endParaRPr lang="en-IN">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806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arn(inVertical)">
                                      <p:cBhvr>
                                        <p:cTn id="10" dur="500"/>
                                        <p:tgtEl>
                                          <p:spTgt spid="3">
                                            <p:txEl>
                                              <p:pRg st="0" end="0"/>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500"/>
                                        <p:tgtEl>
                                          <p:spTgt spid="3">
                                            <p:txEl>
                                              <p:pRg st="1" end="1"/>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arn(inVertical)">
                                      <p:cBhvr>
                                        <p:cTn id="16" dur="500"/>
                                        <p:tgtEl>
                                          <p:spTgt spid="3">
                                            <p:txEl>
                                              <p:pRg st="2" end="2"/>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1E3A-CA49-42E3-A3F3-3B1A2F7FDA03}"/>
              </a:ext>
            </a:extLst>
          </p:cNvPr>
          <p:cNvSpPr>
            <a:spLocks noGrp="1"/>
          </p:cNvSpPr>
          <p:nvPr>
            <p:ph type="title"/>
          </p:nvPr>
        </p:nvSpPr>
        <p:spPr/>
        <p:txBody>
          <a:bodyPr/>
          <a:lstStyle/>
          <a:p>
            <a:r>
              <a:rPr lang="en-US" b="1" dirty="0"/>
              <a:t>RC4 Algorithm</a:t>
            </a:r>
            <a:endParaRPr lang="en-IN" b="1" dirty="0"/>
          </a:p>
        </p:txBody>
      </p:sp>
      <p:sp>
        <p:nvSpPr>
          <p:cNvPr id="3" name="Content Placeholder 2">
            <a:extLst>
              <a:ext uri="{FF2B5EF4-FFF2-40B4-BE49-F238E27FC236}">
                <a16:creationId xmlns:a16="http://schemas.microsoft.com/office/drawing/2014/main" id="{FBABE886-F342-49A2-A664-D11D2AB0AFA5}"/>
              </a:ext>
            </a:extLst>
          </p:cNvPr>
          <p:cNvSpPr>
            <a:spLocks noGrp="1"/>
          </p:cNvSpPr>
          <p:nvPr>
            <p:ph idx="1"/>
          </p:nvPr>
        </p:nvSpPr>
        <p:spPr>
          <a:xfrm>
            <a:off x="1625714" y="2026765"/>
            <a:ext cx="10018713" cy="4062951"/>
          </a:xfrm>
        </p:spPr>
        <p:txBody>
          <a:bodyPr>
            <a:normAutofit fontScale="92500"/>
          </a:bodyPr>
          <a:lstStyle/>
          <a:p>
            <a:pPr algn="just"/>
            <a:r>
              <a:rPr lang="en-GB" dirty="0">
                <a:latin typeface="Times New Roman" panose="02020603050405020304" pitchFamily="18" charset="0"/>
                <a:cs typeface="Times New Roman" panose="02020603050405020304" pitchFamily="18" charset="0"/>
              </a:rPr>
              <a:t>It uses an array- state vector(S) of length 256 with elements </a:t>
            </a:r>
            <a:r>
              <a:rPr lang="en-GB" b="1" dirty="0">
                <a:latin typeface="Times New Roman" panose="02020603050405020304" pitchFamily="18" charset="0"/>
                <a:cs typeface="Times New Roman" panose="02020603050405020304" pitchFamily="18" charset="0"/>
              </a:rPr>
              <a:t>S</a:t>
            </a:r>
            <a:r>
              <a:rPr lang="en-GB" dirty="0">
                <a:latin typeface="Times New Roman" panose="02020603050405020304" pitchFamily="18" charset="0"/>
                <a:cs typeface="Times New Roman" panose="02020603050405020304" pitchFamily="18" charset="0"/>
              </a:rPr>
              <a:t>[0], </a:t>
            </a:r>
            <a:r>
              <a:rPr lang="en-GB" b="1" dirty="0">
                <a:latin typeface="Times New Roman" panose="02020603050405020304" pitchFamily="18" charset="0"/>
                <a:cs typeface="Times New Roman" panose="02020603050405020304" pitchFamily="18" charset="0"/>
              </a:rPr>
              <a:t>S</a:t>
            </a:r>
            <a:r>
              <a:rPr lang="en-GB" dirty="0">
                <a:latin typeface="Times New Roman" panose="02020603050405020304" pitchFamily="18" charset="0"/>
                <a:cs typeface="Times New Roman" panose="02020603050405020304" pitchFamily="18" charset="0"/>
              </a:rPr>
              <a:t>[1],..., </a:t>
            </a:r>
            <a:r>
              <a:rPr lang="en-GB" b="1" dirty="0">
                <a:latin typeface="Times New Roman" panose="02020603050405020304" pitchFamily="18" charset="0"/>
                <a:cs typeface="Times New Roman" panose="02020603050405020304" pitchFamily="18" charset="0"/>
              </a:rPr>
              <a:t>S</a:t>
            </a:r>
            <a:r>
              <a:rPr lang="en-GB" dirty="0">
                <a:latin typeface="Times New Roman" panose="02020603050405020304" pitchFamily="18" charset="0"/>
                <a:cs typeface="Times New Roman" panose="02020603050405020304" pitchFamily="18" charset="0"/>
              </a:rPr>
              <a:t>[255].</a:t>
            </a:r>
          </a:p>
          <a:p>
            <a:pPr algn="just"/>
            <a:r>
              <a:rPr lang="en-GB" dirty="0">
                <a:latin typeface="Times New Roman" panose="02020603050405020304" pitchFamily="18" charset="0"/>
                <a:cs typeface="Times New Roman" panose="02020603050405020304" pitchFamily="18" charset="0"/>
              </a:rPr>
              <a:t>It has a key array of length 256 (0 - 255).</a:t>
            </a:r>
          </a:p>
          <a:p>
            <a:pPr algn="just"/>
            <a:r>
              <a:rPr lang="en-GB" dirty="0">
                <a:latin typeface="Times New Roman" panose="02020603050405020304" pitchFamily="18" charset="0"/>
                <a:cs typeface="Times New Roman" panose="02020603050405020304" pitchFamily="18" charset="0"/>
              </a:rPr>
              <a:t>The algorithm has 4 steps-</a:t>
            </a:r>
          </a:p>
          <a:p>
            <a:pPr marL="0" indent="0" algn="just">
              <a:buNone/>
            </a:pPr>
            <a:r>
              <a:rPr lang="en-GB" dirty="0">
                <a:latin typeface="Times New Roman" panose="02020603050405020304" pitchFamily="18" charset="0"/>
                <a:cs typeface="Times New Roman" panose="02020603050405020304" pitchFamily="18" charset="0"/>
              </a:rPr>
              <a:t> 	1) Initialization of state vector S</a:t>
            </a:r>
          </a:p>
          <a:p>
            <a:pPr marL="0" indent="0" algn="just">
              <a:buNone/>
            </a:pPr>
            <a:r>
              <a:rPr lang="en-GB" dirty="0">
                <a:latin typeface="Times New Roman" panose="02020603050405020304" pitchFamily="18" charset="0"/>
                <a:cs typeface="Times New Roman" panose="02020603050405020304" pitchFamily="18" charset="0"/>
              </a:rPr>
              <a:t>       2) Key Scheduling</a:t>
            </a:r>
          </a:p>
          <a:p>
            <a:pPr marL="0" indent="0" algn="just">
              <a:buNone/>
            </a:pPr>
            <a:r>
              <a:rPr lang="en-GB" dirty="0">
                <a:latin typeface="Times New Roman" panose="02020603050405020304" pitchFamily="18" charset="0"/>
                <a:cs typeface="Times New Roman" panose="02020603050405020304" pitchFamily="18" charset="0"/>
              </a:rPr>
              <a:t>       3) Key Stream Generation</a:t>
            </a:r>
          </a:p>
          <a:p>
            <a:pPr marL="0" indent="0" algn="just">
              <a:buNone/>
            </a:pPr>
            <a:r>
              <a:rPr lang="en-GB" dirty="0">
                <a:latin typeface="Times New Roman" panose="02020603050405020304" pitchFamily="18" charset="0"/>
                <a:cs typeface="Times New Roman" panose="02020603050405020304" pitchFamily="18" charset="0"/>
              </a:rPr>
              <a:t>       4) Encryption and Decryption</a:t>
            </a:r>
          </a:p>
          <a:p>
            <a:pPr marL="0" indent="0">
              <a:buNone/>
            </a:pPr>
            <a:r>
              <a:rPr lang="en-GB" dirty="0"/>
              <a:t> </a:t>
            </a:r>
            <a:endParaRPr lang="en-IN" dirty="0"/>
          </a:p>
        </p:txBody>
      </p:sp>
    </p:spTree>
    <p:extLst>
      <p:ext uri="{BB962C8B-B14F-4D97-AF65-F5344CB8AC3E}">
        <p14:creationId xmlns:p14="http://schemas.microsoft.com/office/powerpoint/2010/main" val="3471192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5D352-6BB6-4BE7-A2A9-B02023969C5B}"/>
              </a:ext>
            </a:extLst>
          </p:cNvPr>
          <p:cNvSpPr>
            <a:spLocks noGrp="1"/>
          </p:cNvSpPr>
          <p:nvPr>
            <p:ph type="title"/>
          </p:nvPr>
        </p:nvSpPr>
        <p:spPr>
          <a:xfrm>
            <a:off x="1484313" y="164972"/>
            <a:ext cx="10018713" cy="1660655"/>
          </a:xfrm>
        </p:spPr>
        <p:txBody>
          <a:bodyPr/>
          <a:lstStyle/>
          <a:p>
            <a:r>
              <a:rPr lang="en-US" b="1" dirty="0">
                <a:latin typeface="Times New Roman" panose="02020603050405020304" pitchFamily="18" charset="0"/>
                <a:cs typeface="Times New Roman" panose="02020603050405020304" pitchFamily="18" charset="0"/>
              </a:rPr>
              <a:t>1) Initialization of 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2B1DCF-72C1-4E81-BAB5-5282BB03C6C3}"/>
              </a:ext>
            </a:extLst>
          </p:cNvPr>
          <p:cNvSpPr>
            <a:spLocks noGrp="1"/>
          </p:cNvSpPr>
          <p:nvPr>
            <p:ph idx="1"/>
          </p:nvPr>
        </p:nvSpPr>
        <p:spPr>
          <a:xfrm>
            <a:off x="1982153" y="1515274"/>
            <a:ext cx="10018713" cy="4867406"/>
          </a:xfrm>
        </p:spPr>
        <p:txBody>
          <a:bodyPr>
            <a:normAutofit/>
          </a:bodyPr>
          <a:lstStyle/>
          <a:p>
            <a:pPr algn="just"/>
            <a:r>
              <a:rPr lang="en-US" dirty="0">
                <a:latin typeface="Times New Roman" panose="02020603050405020304" pitchFamily="18" charset="0"/>
                <a:cs typeface="Times New Roman" panose="02020603050405020304" pitchFamily="18" charset="0"/>
              </a:rPr>
              <a:t>The entries of S are set equal to the values from 0 through 255, that is S[0] = 0, S[1] = 1……., S[255] = 255.</a:t>
            </a:r>
          </a:p>
          <a:p>
            <a:pPr algn="just"/>
            <a:r>
              <a:rPr lang="en-US" dirty="0">
                <a:latin typeface="Times New Roman" panose="02020603050405020304" pitchFamily="18" charset="0"/>
                <a:cs typeface="Times New Roman" panose="02020603050405020304" pitchFamily="18" charset="0"/>
              </a:rPr>
              <a:t>A temporary vector, T is also created.</a:t>
            </a:r>
          </a:p>
          <a:p>
            <a:pPr algn="just"/>
            <a:r>
              <a:rPr lang="en-US" dirty="0">
                <a:latin typeface="Times New Roman" panose="02020603050405020304" pitchFamily="18" charset="0"/>
                <a:cs typeface="Times New Roman" panose="02020603050405020304" pitchFamily="18" charset="0"/>
              </a:rPr>
              <a:t>If the length of the key K is 256 bytes, then K is transferred to T. </a:t>
            </a:r>
          </a:p>
          <a:p>
            <a:pPr algn="just"/>
            <a:r>
              <a:rPr lang="en-US" dirty="0">
                <a:latin typeface="Times New Roman" panose="02020603050405020304" pitchFamily="18" charset="0"/>
                <a:cs typeface="Times New Roman" panose="02020603050405020304" pitchFamily="18" charset="0"/>
              </a:rPr>
              <a:t>Otherwise, elements of T are copied from K, and then K is repeated as many times as necessary to fill out T.</a:t>
            </a:r>
          </a:p>
          <a:p>
            <a:pPr marL="0" indent="0" algn="just">
              <a:buNone/>
            </a:pPr>
            <a:r>
              <a:rPr lang="en-US" dirty="0">
                <a:latin typeface="Times New Roman" panose="02020603050405020304" pitchFamily="18" charset="0"/>
                <a:cs typeface="Times New Roman" panose="02020603050405020304" pitchFamily="18" charset="0"/>
              </a:rPr>
              <a:t> /* Initialization of S*/</a:t>
            </a:r>
          </a:p>
          <a:p>
            <a:pPr marL="0" indent="0" algn="just">
              <a:buNone/>
            </a:pPr>
            <a:r>
              <a:rPr lang="en-US" dirty="0">
                <a:latin typeface="Times New Roman" panose="02020603050405020304" pitchFamily="18" charset="0"/>
                <a:cs typeface="Times New Roman" panose="02020603050405020304" pitchFamily="18" charset="0"/>
              </a:rPr>
              <a:t>for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=0 to 255 do</a:t>
            </a:r>
          </a:p>
          <a:p>
            <a:pPr marL="0" indent="0" algn="just">
              <a:buNone/>
            </a:pPr>
            <a:r>
              <a:rPr lang="en-US" dirty="0">
                <a:latin typeface="Times New Roman" panose="02020603050405020304" pitchFamily="18" charset="0"/>
                <a:cs typeface="Times New Roman" panose="02020603050405020304" pitchFamily="18" charset="0"/>
              </a:rPr>
              <a:t>S[</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K[</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mod </a:t>
            </a:r>
            <a:r>
              <a:rPr lang="en-US" dirty="0" err="1">
                <a:latin typeface="Times New Roman" panose="02020603050405020304" pitchFamily="18" charset="0"/>
                <a:cs typeface="Times New Roman" panose="02020603050405020304" pitchFamily="18" charset="0"/>
              </a:rPr>
              <a:t>keylen</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keylen</a:t>
            </a:r>
            <a:r>
              <a:rPr lang="en-US" i="1" dirty="0">
                <a:latin typeface="Times New Roman" panose="02020603050405020304" pitchFamily="18" charset="0"/>
                <a:cs typeface="Times New Roman" panose="02020603050405020304" pitchFamily="18" charset="0"/>
              </a:rPr>
              <a:t> is length of K array</a:t>
            </a:r>
          </a:p>
        </p:txBody>
      </p:sp>
    </p:spTree>
    <p:extLst>
      <p:ext uri="{BB962C8B-B14F-4D97-AF65-F5344CB8AC3E}">
        <p14:creationId xmlns:p14="http://schemas.microsoft.com/office/powerpoint/2010/main" val="231746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arn(inVertic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barn(inVertical)">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9272C-5BD9-46FA-81C0-2E5A8EAC1DBE}"/>
              </a:ext>
            </a:extLst>
          </p:cNvPr>
          <p:cNvSpPr>
            <a:spLocks noGrp="1"/>
          </p:cNvSpPr>
          <p:nvPr>
            <p:ph type="title"/>
          </p:nvPr>
        </p:nvSpPr>
        <p:spPr>
          <a:xfrm>
            <a:off x="1484313" y="367647"/>
            <a:ext cx="10018713" cy="1432875"/>
          </a:xfrm>
        </p:spPr>
        <p:txBody>
          <a:bodyPr/>
          <a:lstStyle/>
          <a:p>
            <a:r>
              <a:rPr lang="en-US" b="1" dirty="0">
                <a:latin typeface="Times New Roman" panose="02020603050405020304" pitchFamily="18" charset="0"/>
                <a:cs typeface="Times New Roman" panose="02020603050405020304" pitchFamily="18" charset="0"/>
              </a:rPr>
              <a:t>2) Key Scheduling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BAF15F-5EDC-4CF8-81E1-6F1EEFFF5D10}"/>
              </a:ext>
            </a:extLst>
          </p:cNvPr>
          <p:cNvSpPr>
            <a:spLocks noGrp="1"/>
          </p:cNvSpPr>
          <p:nvPr>
            <p:ph idx="1"/>
          </p:nvPr>
        </p:nvSpPr>
        <p:spPr>
          <a:xfrm>
            <a:off x="1484312" y="1300482"/>
            <a:ext cx="10018713" cy="5189875"/>
          </a:xfrm>
        </p:spPr>
        <p:txBody>
          <a:bodyPr>
            <a:normAutofit/>
          </a:bodyPr>
          <a:lstStyle/>
          <a:p>
            <a:r>
              <a:rPr lang="en-US" sz="2800" dirty="0">
                <a:latin typeface="Times New Roman" panose="02020603050405020304" pitchFamily="18" charset="0"/>
                <a:cs typeface="Times New Roman" panose="02020603050405020304" pitchFamily="18" charset="0"/>
              </a:rPr>
              <a:t>We use T to produce initial permutation of S.</a:t>
            </a:r>
          </a:p>
          <a:p>
            <a:r>
              <a:rPr lang="en-US" sz="2800" dirty="0">
                <a:latin typeface="Times New Roman" panose="02020603050405020304" pitchFamily="18" charset="0"/>
                <a:cs typeface="Times New Roman" panose="02020603050405020304" pitchFamily="18" charset="0"/>
              </a:rPr>
              <a:t>Here number of iterations = size of S array</a:t>
            </a:r>
          </a:p>
          <a:p>
            <a:r>
              <a:rPr lang="en-US" sz="2800" dirty="0">
                <a:latin typeface="Times New Roman" panose="02020603050405020304" pitchFamily="18" charset="0"/>
                <a:cs typeface="Times New Roman" panose="02020603050405020304" pitchFamily="18" charset="0"/>
              </a:rPr>
              <a:t>Algorithm:</a:t>
            </a:r>
          </a:p>
          <a:p>
            <a:pPr marL="914400" lvl="2" indent="0">
              <a:buNone/>
            </a:pPr>
            <a:r>
              <a:rPr lang="en-US" sz="2800" dirty="0">
                <a:latin typeface="Times New Roman" panose="02020603050405020304" pitchFamily="18" charset="0"/>
                <a:cs typeface="Times New Roman" panose="02020603050405020304" pitchFamily="18" charset="0"/>
              </a:rPr>
              <a:t>/* Initial Permutation of S */</a:t>
            </a:r>
          </a:p>
          <a:p>
            <a:pPr marL="914400" lvl="2" indent="0">
              <a:buNone/>
            </a:pPr>
            <a:r>
              <a:rPr lang="en-US" sz="2800" dirty="0">
                <a:latin typeface="Times New Roman" panose="02020603050405020304" pitchFamily="18" charset="0"/>
                <a:cs typeface="Times New Roman" panose="02020603050405020304" pitchFamily="18" charset="0"/>
              </a:rPr>
              <a:t>j=0;</a:t>
            </a:r>
          </a:p>
          <a:p>
            <a:pPr marL="914400" lvl="2" indent="0">
              <a:buNone/>
            </a:pPr>
            <a:r>
              <a:rPr lang="en-US" sz="2800" dirty="0">
                <a:latin typeface="Times New Roman" panose="02020603050405020304" pitchFamily="18" charset="0"/>
                <a:cs typeface="Times New Roman" panose="02020603050405020304" pitchFamily="18" charset="0"/>
              </a:rPr>
              <a:t>for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 0 to 255 do</a:t>
            </a:r>
          </a:p>
          <a:p>
            <a:pPr marL="914400" lvl="2" indent="0">
              <a:buNone/>
            </a:pPr>
            <a:r>
              <a:rPr lang="en-US" sz="2800" dirty="0">
                <a:latin typeface="Times New Roman" panose="02020603050405020304" pitchFamily="18" charset="0"/>
                <a:cs typeface="Times New Roman" panose="02020603050405020304" pitchFamily="18" charset="0"/>
              </a:rPr>
              <a:t>      j = (j + S[</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 T[</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mod 256;</a:t>
            </a:r>
          </a:p>
          <a:p>
            <a:pPr marL="914400" lvl="2" indent="0">
              <a:buNone/>
            </a:pPr>
            <a:r>
              <a:rPr lang="en-US" sz="2800" dirty="0">
                <a:latin typeface="Times New Roman" panose="02020603050405020304" pitchFamily="18" charset="0"/>
                <a:cs typeface="Times New Roman" panose="02020603050405020304" pitchFamily="18" charset="0"/>
              </a:rPr>
              <a:t>      Swap(S[</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S[j]);</a:t>
            </a:r>
          </a:p>
        </p:txBody>
      </p:sp>
    </p:spTree>
    <p:extLst>
      <p:ext uri="{BB962C8B-B14F-4D97-AF65-F5344CB8AC3E}">
        <p14:creationId xmlns:p14="http://schemas.microsoft.com/office/powerpoint/2010/main" val="3652020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1000"/>
                                        <p:tgtEl>
                                          <p:spTgt spid="3">
                                            <p:txEl>
                                              <p:pRg st="5" end="5"/>
                                            </p:txEl>
                                          </p:spTgt>
                                        </p:tgtEl>
                                      </p:cBhvr>
                                    </p:animEffect>
                                    <p:anim calcmode="lin" valueType="num">
                                      <p:cBhvr>
                                        <p:cTn id="4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fade">
                                      <p:cBhvr>
                                        <p:cTn id="48" dur="1000"/>
                                        <p:tgtEl>
                                          <p:spTgt spid="3">
                                            <p:txEl>
                                              <p:pRg st="6" end="6"/>
                                            </p:txEl>
                                          </p:spTgt>
                                        </p:tgtEl>
                                      </p:cBhvr>
                                    </p:animEffect>
                                    <p:anim calcmode="lin" valueType="num">
                                      <p:cBhvr>
                                        <p:cTn id="4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Effect transition="in" filter="fade">
                                      <p:cBhvr>
                                        <p:cTn id="53" dur="1000"/>
                                        <p:tgtEl>
                                          <p:spTgt spid="3">
                                            <p:txEl>
                                              <p:pRg st="7" end="7"/>
                                            </p:txEl>
                                          </p:spTgt>
                                        </p:tgtEl>
                                      </p:cBhvr>
                                    </p:animEffect>
                                    <p:anim calcmode="lin" valueType="num">
                                      <p:cBhvr>
                                        <p:cTn id="5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41620-4666-4024-A73A-0363488259F9}"/>
              </a:ext>
            </a:extLst>
          </p:cNvPr>
          <p:cNvSpPr>
            <a:spLocks noGrp="1"/>
          </p:cNvSpPr>
          <p:nvPr>
            <p:ph type="title"/>
          </p:nvPr>
        </p:nvSpPr>
        <p:spPr>
          <a:xfrm>
            <a:off x="1484313" y="212103"/>
            <a:ext cx="10018713" cy="1850378"/>
          </a:xfrm>
        </p:spPr>
        <p:txBody>
          <a:bodyPr/>
          <a:lstStyle/>
          <a:p>
            <a:r>
              <a:rPr lang="en-US" b="1" dirty="0">
                <a:latin typeface="Times New Roman" panose="02020603050405020304" pitchFamily="18" charset="0"/>
                <a:cs typeface="Times New Roman" panose="02020603050405020304" pitchFamily="18" charset="0"/>
              </a:rPr>
              <a:t>3)Key Stream Generation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FB14AF-9CA3-4DA4-96D9-79D134CD97B1}"/>
              </a:ext>
            </a:extLst>
          </p:cNvPr>
          <p:cNvSpPr>
            <a:spLocks noGrp="1"/>
          </p:cNvSpPr>
          <p:nvPr>
            <p:ph idx="1"/>
          </p:nvPr>
        </p:nvSpPr>
        <p:spPr>
          <a:xfrm>
            <a:off x="1874520" y="1219201"/>
            <a:ext cx="10515600" cy="4917440"/>
          </a:xfrm>
        </p:spPr>
        <p:txBody>
          <a:bodyPr>
            <a:normAutofit/>
          </a:bodyPr>
          <a:lstStyle/>
          <a:p>
            <a:r>
              <a:rPr lang="en-US" sz="2800" dirty="0">
                <a:latin typeface="Times New Roman" panose="02020603050405020304" pitchFamily="18" charset="0"/>
                <a:cs typeface="Times New Roman" panose="02020603050405020304" pitchFamily="18" charset="0"/>
              </a:rPr>
              <a:t>Number of iterations = Size of key array</a:t>
            </a:r>
          </a:p>
          <a:p>
            <a:r>
              <a:rPr lang="en-US" sz="2800" dirty="0">
                <a:latin typeface="Times New Roman" panose="02020603050405020304" pitchFamily="18" charset="0"/>
                <a:cs typeface="Times New Roman" panose="02020603050405020304" pitchFamily="18" charset="0"/>
              </a:rPr>
              <a:t>Stream generation involves cycling through all the elements of S[</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and for each S[</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swapping S[</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with another byte in S.</a:t>
            </a:r>
          </a:p>
          <a:p>
            <a:r>
              <a:rPr lang="en-US" sz="2800" dirty="0">
                <a:latin typeface="Times New Roman" panose="02020603050405020304" pitchFamily="18" charset="0"/>
                <a:cs typeface="Times New Roman" panose="02020603050405020304" pitchFamily="18" charset="0"/>
              </a:rPr>
              <a:t>After S[255] is reached, the process continues starting over again at S[0].</a:t>
            </a:r>
          </a:p>
        </p:txBody>
      </p:sp>
    </p:spTree>
    <p:extLst>
      <p:ext uri="{BB962C8B-B14F-4D97-AF65-F5344CB8AC3E}">
        <p14:creationId xmlns:p14="http://schemas.microsoft.com/office/powerpoint/2010/main" val="421428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AC4F57-6543-4FC9-863E-1FE15CA0EBC0}"/>
              </a:ext>
            </a:extLst>
          </p:cNvPr>
          <p:cNvSpPr>
            <a:spLocks noGrp="1"/>
          </p:cNvSpPr>
          <p:nvPr>
            <p:ph idx="1"/>
          </p:nvPr>
        </p:nvSpPr>
        <p:spPr>
          <a:xfrm>
            <a:off x="2500312" y="965202"/>
            <a:ext cx="10018713" cy="4927599"/>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 Stream Generation*/</a:t>
            </a:r>
          </a:p>
          <a:p>
            <a:pPr marL="0" indent="0">
              <a:buNone/>
            </a:pPr>
            <a:r>
              <a:rPr lang="en-US" dirty="0">
                <a:latin typeface="Times New Roman" panose="02020603050405020304" pitchFamily="18" charset="0"/>
                <a:cs typeface="Times New Roman" panose="02020603050405020304" pitchFamily="18" charset="0"/>
              </a:rPr>
              <a:t>I, j = 0;</a:t>
            </a:r>
          </a:p>
          <a:p>
            <a:pPr marL="0" indent="0">
              <a:buNone/>
            </a:pPr>
            <a:r>
              <a:rPr lang="en-US" dirty="0">
                <a:latin typeface="Times New Roman" panose="02020603050405020304" pitchFamily="18" charset="0"/>
                <a:cs typeface="Times New Roman" panose="02020603050405020304" pitchFamily="18" charset="0"/>
              </a:rPr>
              <a:t>While (true)</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(i+1)mod 256;</a:t>
            </a:r>
          </a:p>
          <a:p>
            <a:pPr marL="0" indent="0">
              <a:buNone/>
            </a:pPr>
            <a:r>
              <a:rPr lang="en-US" dirty="0">
                <a:latin typeface="Times New Roman" panose="02020603050405020304" pitchFamily="18" charset="0"/>
                <a:cs typeface="Times New Roman" panose="02020603050405020304" pitchFamily="18" charset="0"/>
              </a:rPr>
              <a:t>     j =(</a:t>
            </a:r>
            <a:r>
              <a:rPr lang="en-US" dirty="0" err="1">
                <a:latin typeface="Times New Roman" panose="02020603050405020304" pitchFamily="18" charset="0"/>
                <a:cs typeface="Times New Roman" panose="02020603050405020304" pitchFamily="18" charset="0"/>
              </a:rPr>
              <a:t>j+S</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])mod 256;</a:t>
            </a:r>
          </a:p>
          <a:p>
            <a:pPr marL="0" indent="0">
              <a:buNone/>
            </a:pPr>
            <a:r>
              <a:rPr lang="en-US" dirty="0">
                <a:latin typeface="Times New Roman" panose="02020603050405020304" pitchFamily="18" charset="0"/>
                <a:cs typeface="Times New Roman" panose="02020603050405020304" pitchFamily="18" charset="0"/>
              </a:rPr>
              <a:t>     swap(S[</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S[j]);</a:t>
            </a:r>
          </a:p>
          <a:p>
            <a:pPr marL="0" indent="0">
              <a:buNone/>
            </a:pPr>
            <a:r>
              <a:rPr lang="en-US" dirty="0">
                <a:latin typeface="Times New Roman" panose="02020603050405020304" pitchFamily="18" charset="0"/>
                <a:cs typeface="Times New Roman" panose="02020603050405020304" pitchFamily="18" charset="0"/>
              </a:rPr>
              <a:t>     t = (S[</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+S[j])mod 256</a:t>
            </a:r>
          </a:p>
          <a:p>
            <a:pPr marL="0" indent="0">
              <a:buNone/>
            </a:pPr>
            <a:r>
              <a:rPr lang="en-US" dirty="0">
                <a:latin typeface="Times New Roman" panose="02020603050405020304" pitchFamily="18" charset="0"/>
                <a:cs typeface="Times New Roman" panose="02020603050405020304" pitchFamily="18" charset="0"/>
              </a:rPr>
              <a:t>      k = S[t];</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531692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292</TotalTime>
  <Words>1622</Words>
  <Application>Microsoft Office PowerPoint</Application>
  <PresentationFormat>Widescreen</PresentationFormat>
  <Paragraphs>151</Paragraphs>
  <Slides>23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Arial</vt:lpstr>
      <vt:lpstr>Corbel</vt:lpstr>
      <vt:lpstr>Times New Roman</vt:lpstr>
      <vt:lpstr>Trebuchet MS</vt:lpstr>
      <vt:lpstr>Wingdings 3</vt:lpstr>
      <vt:lpstr>Parallax</vt:lpstr>
      <vt:lpstr>Facet</vt:lpstr>
      <vt:lpstr>Department of Computer Science, MNIT </vt:lpstr>
      <vt:lpstr>Contents</vt:lpstr>
      <vt:lpstr>                        Stream Cipher</vt:lpstr>
      <vt:lpstr>Introduction to RC4(Rivest Cipher 4)</vt:lpstr>
      <vt:lpstr>RC4 Algorithm</vt:lpstr>
      <vt:lpstr>1) Initialization of S</vt:lpstr>
      <vt:lpstr>2) Key Scheduling</vt:lpstr>
      <vt:lpstr>3)Key Stream Generation </vt:lpstr>
      <vt:lpstr>PowerPoint Presentation</vt:lpstr>
      <vt:lpstr>4) Encryption and Decryption</vt:lpstr>
      <vt:lpstr>PowerPoint Presentation</vt:lpstr>
      <vt:lpstr>Example</vt:lpstr>
      <vt:lpstr>PowerPoint Presentation</vt:lpstr>
      <vt:lpstr>PowerPoint Presentation</vt:lpstr>
      <vt:lpstr>PowerPoint Presentation</vt:lpstr>
      <vt:lpstr>PowerPoint Presentation</vt:lpstr>
      <vt:lpstr>PowerPoint Presentation</vt:lpstr>
      <vt:lpstr>Advantage of RC4</vt:lpstr>
      <vt:lpstr>Weakness of RC4</vt:lpstr>
      <vt:lpstr>Application </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Akshita Sharma</cp:lastModifiedBy>
  <cp:revision>49</cp:revision>
  <dcterms:created xsi:type="dcterms:W3CDTF">2023-11-21T08:52:51Z</dcterms:created>
  <dcterms:modified xsi:type="dcterms:W3CDTF">2023-11-22T02:24:26Z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2023-11-21T13:32:24Z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97710920-ef2e-41da-b223-5cf385491b19</vt:lpwstr>
  </property>
  <property fmtid="{D5CDD505-2E9C-101B-9397-08002B2CF9AE}" pid="7" name="MSIP_Label_defa4170-0d19-0005-0004-bc88714345d2_ActionId">
    <vt:lpwstr>6bfb11ef-b9a0-47c4-a43f-3d637c165902</vt:lpwstr>
  </property>
  <property fmtid="{D5CDD505-2E9C-101B-9397-08002B2CF9AE}" pid="8" name="MSIP_Label_defa4170-0d19-0005-0004-bc88714345d2_ContentBits">
    <vt:lpwstr>0</vt:lpwstr>
  </property>
</Properties>
</file>