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0" r:id="rId5"/>
    <p:sldId id="261" r:id="rId6"/>
    <p:sldId id="262" r:id="rId7"/>
    <p:sldId id="263" r:id="rId8"/>
    <p:sldId id="264" r:id="rId9"/>
    <p:sldId id="265" r:id="rId10"/>
    <p:sldId id="266" r:id="rId11"/>
    <p:sldId id="259"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AC2AF20-0206-477F-96B7-FD416DD23AAC}">
          <p14:sldIdLst/>
        </p14:section>
        <p14:section name="vhv" id="{112E01CB-6F37-45D7-A1F8-8C7B0CD73A38}">
          <p14:sldIdLst>
            <p14:sldId id="256"/>
            <p14:sldId id="257"/>
            <p14:sldId id="258"/>
            <p14:sldId id="260"/>
            <p14:sldId id="261"/>
            <p14:sldId id="262"/>
            <p14:sldId id="263"/>
            <p14:sldId id="264"/>
            <p14:sldId id="265"/>
            <p14:sldId id="266"/>
            <p14:sldId id="259"/>
            <p14:sldId id="267"/>
            <p14:sldId id="269"/>
            <p14:sldId id="268"/>
            <p14:sldId id="270"/>
            <p14:sldId id="271"/>
            <p14:sldId id="272"/>
            <p14:sldId id="273"/>
            <p14:sldId id="274"/>
            <p14:sldId id="275"/>
            <p14:sldId id="276"/>
            <p14:sldId id="277"/>
            <p14:sldId id="278"/>
            <p14:sldId id="279"/>
            <p14:sldId id="280"/>
            <p14:sldId id="281"/>
            <p14:sldId id="282"/>
            <p14:sldId id="283"/>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shek Gupta" userId="14cebe501ffca63e" providerId="LiveId" clId="{7E6758D1-9A70-4506-B6C8-A88C0403552C}"/>
    <pc:docChg chg="undo custSel modSld">
      <pc:chgData name="Abhishek Gupta" userId="14cebe501ffca63e" providerId="LiveId" clId="{7E6758D1-9A70-4506-B6C8-A88C0403552C}" dt="2023-11-27T06:49:51.343" v="28" actId="27636"/>
      <pc:docMkLst>
        <pc:docMk/>
      </pc:docMkLst>
      <pc:sldChg chg="modSp mod modAnim">
        <pc:chgData name="Abhishek Gupta" userId="14cebe501ffca63e" providerId="LiveId" clId="{7E6758D1-9A70-4506-B6C8-A88C0403552C}" dt="2023-11-27T06:49:51.343" v="28" actId="27636"/>
        <pc:sldMkLst>
          <pc:docMk/>
          <pc:sldMk cId="2989435379" sldId="257"/>
        </pc:sldMkLst>
        <pc:spChg chg="mod">
          <ac:chgData name="Abhishek Gupta" userId="14cebe501ffca63e" providerId="LiveId" clId="{7E6758D1-9A70-4506-B6C8-A88C0403552C}" dt="2023-11-27T06:49:51.343" v="28" actId="27636"/>
          <ac:spMkLst>
            <pc:docMk/>
            <pc:sldMk cId="2989435379" sldId="257"/>
            <ac:spMk id="3" creationId="{E1E11ABD-3A5C-A2CF-7057-B46610694AF3}"/>
          </ac:spMkLst>
        </pc:spChg>
      </pc:sldChg>
      <pc:sldChg chg="modSp mod modAnim">
        <pc:chgData name="Abhishek Gupta" userId="14cebe501ffca63e" providerId="LiveId" clId="{7E6758D1-9A70-4506-B6C8-A88C0403552C}" dt="2023-11-27T06:48:54.314" v="11" actId="27636"/>
        <pc:sldMkLst>
          <pc:docMk/>
          <pc:sldMk cId="1790732944" sldId="259"/>
        </pc:sldMkLst>
        <pc:spChg chg="mod">
          <ac:chgData name="Abhishek Gupta" userId="14cebe501ffca63e" providerId="LiveId" clId="{7E6758D1-9A70-4506-B6C8-A88C0403552C}" dt="2023-11-27T06:48:54.314" v="11" actId="27636"/>
          <ac:spMkLst>
            <pc:docMk/>
            <pc:sldMk cId="1790732944" sldId="259"/>
            <ac:spMk id="3" creationId="{4AE6FF59-A09E-7261-BAAE-62B11BF21FA4}"/>
          </ac:spMkLst>
        </pc:spChg>
      </pc:sldChg>
      <pc:sldChg chg="modSp mod">
        <pc:chgData name="Abhishek Gupta" userId="14cebe501ffca63e" providerId="LiveId" clId="{7E6758D1-9A70-4506-B6C8-A88C0403552C}" dt="2023-11-27T06:48:15.445" v="1" actId="27636"/>
        <pc:sldMkLst>
          <pc:docMk/>
          <pc:sldMk cId="3467802078" sldId="280"/>
        </pc:sldMkLst>
        <pc:spChg chg="mod">
          <ac:chgData name="Abhishek Gupta" userId="14cebe501ffca63e" providerId="LiveId" clId="{7E6758D1-9A70-4506-B6C8-A88C0403552C}" dt="2023-11-27T06:48:15.445" v="1" actId="27636"/>
          <ac:spMkLst>
            <pc:docMk/>
            <pc:sldMk cId="3467802078" sldId="280"/>
            <ac:spMk id="3" creationId="{9442AD5B-39B0-B428-006B-EF3FBA292C6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012CCF-0526-4992-B6B2-71C00AC9D3E0}" type="datetimeFigureOut">
              <a:rPr lang="en-US" smtClean="0"/>
              <a:t>11/27/2023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84ED454-0A53-42CF-8C27-138DE7572A47}" type="slidenum">
              <a:rPr lang="en-US" smtClean="0"/>
              <a:t>‹#›</a:t>
            </a:fld>
            <a:endParaRPr lang="en-US"/>
          </a:p>
        </p:txBody>
      </p:sp>
    </p:spTree>
    <p:extLst>
      <p:ext uri="{BB962C8B-B14F-4D97-AF65-F5344CB8AC3E}">
        <p14:creationId xmlns:p14="http://schemas.microsoft.com/office/powerpoint/2010/main" val="2175311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012CCF-0526-4992-B6B2-71C00AC9D3E0}"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4ED454-0A53-42CF-8C27-138DE7572A47}" type="slidenum">
              <a:rPr lang="en-US" smtClean="0"/>
              <a:t>‹#›</a:t>
            </a:fld>
            <a:endParaRPr lang="en-US"/>
          </a:p>
        </p:txBody>
      </p:sp>
    </p:spTree>
    <p:extLst>
      <p:ext uri="{BB962C8B-B14F-4D97-AF65-F5344CB8AC3E}">
        <p14:creationId xmlns:p14="http://schemas.microsoft.com/office/powerpoint/2010/main" val="108193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012CCF-0526-4992-B6B2-71C00AC9D3E0}"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4ED454-0A53-42CF-8C27-138DE7572A47}" type="slidenum">
              <a:rPr lang="en-US" smtClean="0"/>
              <a:t>‹#›</a:t>
            </a:fld>
            <a:endParaRPr lang="en-US"/>
          </a:p>
        </p:txBody>
      </p:sp>
    </p:spTree>
    <p:extLst>
      <p:ext uri="{BB962C8B-B14F-4D97-AF65-F5344CB8AC3E}">
        <p14:creationId xmlns:p14="http://schemas.microsoft.com/office/powerpoint/2010/main" val="2440289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012CCF-0526-4992-B6B2-71C00AC9D3E0}"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4ED454-0A53-42CF-8C27-138DE7572A47}" type="slidenum">
              <a:rPr lang="en-US" smtClean="0"/>
              <a:t>‹#›</a:t>
            </a:fld>
            <a:endParaRPr lang="en-US"/>
          </a:p>
        </p:txBody>
      </p:sp>
    </p:spTree>
    <p:extLst>
      <p:ext uri="{BB962C8B-B14F-4D97-AF65-F5344CB8AC3E}">
        <p14:creationId xmlns:p14="http://schemas.microsoft.com/office/powerpoint/2010/main" val="941293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012CCF-0526-4992-B6B2-71C00AC9D3E0}"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4ED454-0A53-42CF-8C27-138DE7572A47}" type="slidenum">
              <a:rPr lang="en-US" smtClean="0"/>
              <a:t>‹#›</a:t>
            </a:fld>
            <a:endParaRPr lang="en-US"/>
          </a:p>
        </p:txBody>
      </p:sp>
    </p:spTree>
    <p:extLst>
      <p:ext uri="{BB962C8B-B14F-4D97-AF65-F5344CB8AC3E}">
        <p14:creationId xmlns:p14="http://schemas.microsoft.com/office/powerpoint/2010/main" val="3084136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012CCF-0526-4992-B6B2-71C00AC9D3E0}"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4ED454-0A53-42CF-8C27-138DE7572A47}" type="slidenum">
              <a:rPr lang="en-US" smtClean="0"/>
              <a:t>‹#›</a:t>
            </a:fld>
            <a:endParaRPr lang="en-US"/>
          </a:p>
        </p:txBody>
      </p:sp>
    </p:spTree>
    <p:extLst>
      <p:ext uri="{BB962C8B-B14F-4D97-AF65-F5344CB8AC3E}">
        <p14:creationId xmlns:p14="http://schemas.microsoft.com/office/powerpoint/2010/main" val="2123631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012CCF-0526-4992-B6B2-71C00AC9D3E0}"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4ED454-0A53-42CF-8C27-138DE7572A47}" type="slidenum">
              <a:rPr lang="en-US" smtClean="0"/>
              <a:t>‹#›</a:t>
            </a:fld>
            <a:endParaRPr lang="en-US"/>
          </a:p>
        </p:txBody>
      </p:sp>
    </p:spTree>
    <p:extLst>
      <p:ext uri="{BB962C8B-B14F-4D97-AF65-F5344CB8AC3E}">
        <p14:creationId xmlns:p14="http://schemas.microsoft.com/office/powerpoint/2010/main" val="413463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012CCF-0526-4992-B6B2-71C00AC9D3E0}"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4ED454-0A53-42CF-8C27-138DE7572A47}" type="slidenum">
              <a:rPr lang="en-US" smtClean="0"/>
              <a:t>‹#›</a:t>
            </a:fld>
            <a:endParaRPr lang="en-US"/>
          </a:p>
        </p:txBody>
      </p:sp>
    </p:spTree>
    <p:extLst>
      <p:ext uri="{BB962C8B-B14F-4D97-AF65-F5344CB8AC3E}">
        <p14:creationId xmlns:p14="http://schemas.microsoft.com/office/powerpoint/2010/main" val="324010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012CCF-0526-4992-B6B2-71C00AC9D3E0}"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4ED454-0A53-42CF-8C27-138DE7572A47}" type="slidenum">
              <a:rPr lang="en-US" smtClean="0"/>
              <a:t>‹#›</a:t>
            </a:fld>
            <a:endParaRPr lang="en-US"/>
          </a:p>
        </p:txBody>
      </p:sp>
    </p:spTree>
    <p:extLst>
      <p:ext uri="{BB962C8B-B14F-4D97-AF65-F5344CB8AC3E}">
        <p14:creationId xmlns:p14="http://schemas.microsoft.com/office/powerpoint/2010/main" val="155204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012CCF-0526-4992-B6B2-71C00AC9D3E0}"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84ED454-0A53-42CF-8C27-138DE7572A47}" type="slidenum">
              <a:rPr lang="en-US" smtClean="0"/>
              <a:t>‹#›</a:t>
            </a:fld>
            <a:endParaRPr lang="en-US"/>
          </a:p>
        </p:txBody>
      </p:sp>
    </p:spTree>
    <p:extLst>
      <p:ext uri="{BB962C8B-B14F-4D97-AF65-F5344CB8AC3E}">
        <p14:creationId xmlns:p14="http://schemas.microsoft.com/office/powerpoint/2010/main" val="3436704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012CCF-0526-4992-B6B2-71C00AC9D3E0}"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4ED454-0A53-42CF-8C27-138DE7572A47}" type="slidenum">
              <a:rPr lang="en-US" smtClean="0"/>
              <a:t>‹#›</a:t>
            </a:fld>
            <a:endParaRPr lang="en-US"/>
          </a:p>
        </p:txBody>
      </p:sp>
    </p:spTree>
    <p:extLst>
      <p:ext uri="{BB962C8B-B14F-4D97-AF65-F5344CB8AC3E}">
        <p14:creationId xmlns:p14="http://schemas.microsoft.com/office/powerpoint/2010/main" val="3795803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012CCF-0526-4992-B6B2-71C00AC9D3E0}"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4ED454-0A53-42CF-8C27-138DE7572A47}" type="slidenum">
              <a:rPr lang="en-US" smtClean="0"/>
              <a:t>‹#›</a:t>
            </a:fld>
            <a:endParaRPr lang="en-US"/>
          </a:p>
        </p:txBody>
      </p:sp>
    </p:spTree>
    <p:extLst>
      <p:ext uri="{BB962C8B-B14F-4D97-AF65-F5344CB8AC3E}">
        <p14:creationId xmlns:p14="http://schemas.microsoft.com/office/powerpoint/2010/main" val="4177943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012CCF-0526-4992-B6B2-71C00AC9D3E0}" type="datetimeFigureOut">
              <a:rPr lang="en-US" smtClean="0"/>
              <a:t>11/27/2023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4ED454-0A53-42CF-8C27-138DE7572A47}" type="slidenum">
              <a:rPr lang="en-US" smtClean="0"/>
              <a:t>‹#›</a:t>
            </a:fld>
            <a:endParaRPr lang="en-US"/>
          </a:p>
        </p:txBody>
      </p:sp>
    </p:spTree>
    <p:extLst>
      <p:ext uri="{BB962C8B-B14F-4D97-AF65-F5344CB8AC3E}">
        <p14:creationId xmlns:p14="http://schemas.microsoft.com/office/powerpoint/2010/main" val="2165107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012CCF-0526-4992-B6B2-71C00AC9D3E0}" type="datetimeFigureOut">
              <a:rPr lang="en-US" smtClean="0"/>
              <a:t>11/27/2023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4ED454-0A53-42CF-8C27-138DE7572A47}" type="slidenum">
              <a:rPr lang="en-US" smtClean="0"/>
              <a:t>‹#›</a:t>
            </a:fld>
            <a:endParaRPr lang="en-US"/>
          </a:p>
        </p:txBody>
      </p:sp>
    </p:spTree>
    <p:extLst>
      <p:ext uri="{BB962C8B-B14F-4D97-AF65-F5344CB8AC3E}">
        <p14:creationId xmlns:p14="http://schemas.microsoft.com/office/powerpoint/2010/main" val="1618623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012CCF-0526-4992-B6B2-71C00AC9D3E0}" type="datetimeFigureOut">
              <a:rPr lang="en-US" smtClean="0"/>
              <a:t>11/27/2023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4ED454-0A53-42CF-8C27-138DE7572A47}" type="slidenum">
              <a:rPr lang="en-US" smtClean="0"/>
              <a:t>‹#›</a:t>
            </a:fld>
            <a:endParaRPr lang="en-US"/>
          </a:p>
        </p:txBody>
      </p:sp>
    </p:spTree>
    <p:extLst>
      <p:ext uri="{BB962C8B-B14F-4D97-AF65-F5344CB8AC3E}">
        <p14:creationId xmlns:p14="http://schemas.microsoft.com/office/powerpoint/2010/main" val="278556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012CCF-0526-4992-B6B2-71C00AC9D3E0}"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4ED454-0A53-42CF-8C27-138DE7572A47}" type="slidenum">
              <a:rPr lang="en-US" smtClean="0"/>
              <a:t>‹#›</a:t>
            </a:fld>
            <a:endParaRPr lang="en-US"/>
          </a:p>
        </p:txBody>
      </p:sp>
    </p:spTree>
    <p:extLst>
      <p:ext uri="{BB962C8B-B14F-4D97-AF65-F5344CB8AC3E}">
        <p14:creationId xmlns:p14="http://schemas.microsoft.com/office/powerpoint/2010/main" val="2771362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012CCF-0526-4992-B6B2-71C00AC9D3E0}"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4ED454-0A53-42CF-8C27-138DE7572A47}" type="slidenum">
              <a:rPr lang="en-US" smtClean="0"/>
              <a:t>‹#›</a:t>
            </a:fld>
            <a:endParaRPr lang="en-US"/>
          </a:p>
        </p:txBody>
      </p:sp>
    </p:spTree>
    <p:extLst>
      <p:ext uri="{BB962C8B-B14F-4D97-AF65-F5344CB8AC3E}">
        <p14:creationId xmlns:p14="http://schemas.microsoft.com/office/powerpoint/2010/main" val="3216045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3012CCF-0526-4992-B6B2-71C00AC9D3E0}" type="datetimeFigureOut">
              <a:rPr lang="en-US" smtClean="0"/>
              <a:t>11/27/2023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84ED454-0A53-42CF-8C27-138DE7572A47}" type="slidenum">
              <a:rPr lang="en-US" smtClean="0"/>
              <a:t>‹#›</a:t>
            </a:fld>
            <a:endParaRPr lang="en-US"/>
          </a:p>
        </p:txBody>
      </p:sp>
    </p:spTree>
    <p:extLst>
      <p:ext uri="{BB962C8B-B14F-4D97-AF65-F5344CB8AC3E}">
        <p14:creationId xmlns:p14="http://schemas.microsoft.com/office/powerpoint/2010/main" val="392877041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9AC07-0A52-AE5A-51AA-1C89581223AB}"/>
              </a:ext>
            </a:extLst>
          </p:cNvPr>
          <p:cNvSpPr>
            <a:spLocks noGrp="1"/>
          </p:cNvSpPr>
          <p:nvPr>
            <p:ph type="ctrTitle"/>
          </p:nvPr>
        </p:nvSpPr>
        <p:spPr>
          <a:xfrm>
            <a:off x="2928401" y="1380069"/>
            <a:ext cx="8574622" cy="1309344"/>
          </a:xfrm>
        </p:spPr>
        <p:txBody>
          <a:bodyPr/>
          <a:lstStyle/>
          <a:p>
            <a:r>
              <a:rPr lang="en-US" dirty="0"/>
              <a:t>RSA Algorithm</a:t>
            </a:r>
          </a:p>
        </p:txBody>
      </p:sp>
      <p:sp>
        <p:nvSpPr>
          <p:cNvPr id="3" name="Subtitle 2">
            <a:extLst>
              <a:ext uri="{FF2B5EF4-FFF2-40B4-BE49-F238E27FC236}">
                <a16:creationId xmlns:a16="http://schemas.microsoft.com/office/drawing/2014/main" id="{877C6224-4FD2-1576-6247-1C385A07A655}"/>
              </a:ext>
            </a:extLst>
          </p:cNvPr>
          <p:cNvSpPr>
            <a:spLocks noGrp="1"/>
          </p:cNvSpPr>
          <p:nvPr>
            <p:ph type="subTitle" idx="1"/>
          </p:nvPr>
        </p:nvSpPr>
        <p:spPr/>
        <p:txBody>
          <a:bodyPr/>
          <a:lstStyle/>
          <a:p>
            <a:r>
              <a:rPr lang="en-US" dirty="0"/>
              <a:t>- Given By </a:t>
            </a:r>
            <a:r>
              <a:rPr lang="en-US" b="1" i="0" dirty="0">
                <a:solidFill>
                  <a:srgbClr val="202122"/>
                </a:solidFill>
                <a:effectLst/>
                <a:latin typeface="Arial" panose="020B0604020202020204" pitchFamily="34" charset="0"/>
              </a:rPr>
              <a:t>Rivest–Shamir–Adleman</a:t>
            </a:r>
            <a:r>
              <a:rPr lang="en-US" dirty="0">
                <a:solidFill>
                  <a:srgbClr val="202122"/>
                </a:solidFill>
                <a:latin typeface="Arial" panose="020B0604020202020204" pitchFamily="34" charset="0"/>
              </a:rPr>
              <a:t> in 1997</a:t>
            </a:r>
            <a:endParaRPr lang="en-US" dirty="0"/>
          </a:p>
        </p:txBody>
      </p:sp>
    </p:spTree>
    <p:extLst>
      <p:ext uri="{BB962C8B-B14F-4D97-AF65-F5344CB8AC3E}">
        <p14:creationId xmlns:p14="http://schemas.microsoft.com/office/powerpoint/2010/main" val="342612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DF349-FDED-2520-A552-51BBA1DA9737}"/>
              </a:ext>
            </a:extLst>
          </p:cNvPr>
          <p:cNvSpPr>
            <a:spLocks noGrp="1"/>
          </p:cNvSpPr>
          <p:nvPr>
            <p:ph type="title"/>
          </p:nvPr>
        </p:nvSpPr>
        <p:spPr>
          <a:xfrm>
            <a:off x="1458678" y="461683"/>
            <a:ext cx="10018713" cy="1116106"/>
          </a:xfrm>
        </p:spPr>
        <p:txBody>
          <a:bodyPr/>
          <a:lstStyle/>
          <a:p>
            <a:r>
              <a:rPr lang="en-US" dirty="0"/>
              <a:t>Flow of RSA</a:t>
            </a:r>
          </a:p>
        </p:txBody>
      </p:sp>
      <p:pic>
        <p:nvPicPr>
          <p:cNvPr id="5" name="Content Placeholder 4" descr="RSA algorithm main components and processes. | Download Scientific Diagram">
            <a:extLst>
              <a:ext uri="{FF2B5EF4-FFF2-40B4-BE49-F238E27FC236}">
                <a16:creationId xmlns:a16="http://schemas.microsoft.com/office/drawing/2014/main" id="{C339E434-4A81-8EB2-75D7-E812BD4ED03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74894" y="2120152"/>
            <a:ext cx="6786282" cy="3538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729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7C51A-7159-4FEF-EBDA-96CEE22AF4D0}"/>
              </a:ext>
            </a:extLst>
          </p:cNvPr>
          <p:cNvSpPr>
            <a:spLocks noGrp="1"/>
          </p:cNvSpPr>
          <p:nvPr>
            <p:ph type="title"/>
          </p:nvPr>
        </p:nvSpPr>
        <p:spPr>
          <a:xfrm>
            <a:off x="519953" y="255495"/>
            <a:ext cx="7066102" cy="1196788"/>
          </a:xfrm>
        </p:spPr>
        <p:txBody>
          <a:bodyPr>
            <a:normAutofit/>
          </a:bodyPr>
          <a:lstStyle/>
          <a:p>
            <a:r>
              <a:rPr lang="en-US" dirty="0">
                <a:solidFill>
                  <a:schemeClr val="accent1"/>
                </a:solidFill>
              </a:rPr>
              <a:t>Key Generation in RSA</a:t>
            </a:r>
            <a:endParaRPr lang="en-US" dirty="0"/>
          </a:p>
        </p:txBody>
      </p:sp>
      <p:sp>
        <p:nvSpPr>
          <p:cNvPr id="3" name="Content Placeholder 2">
            <a:extLst>
              <a:ext uri="{FF2B5EF4-FFF2-40B4-BE49-F238E27FC236}">
                <a16:creationId xmlns:a16="http://schemas.microsoft.com/office/drawing/2014/main" id="{4AE6FF59-A09E-7261-BAAE-62B11BF21FA4}"/>
              </a:ext>
            </a:extLst>
          </p:cNvPr>
          <p:cNvSpPr>
            <a:spLocks noGrp="1"/>
          </p:cNvSpPr>
          <p:nvPr>
            <p:ph idx="1"/>
          </p:nvPr>
        </p:nvSpPr>
        <p:spPr>
          <a:xfrm>
            <a:off x="1566908" y="1927414"/>
            <a:ext cx="10018713" cy="3379694"/>
          </a:xfrm>
        </p:spPr>
        <p:txBody>
          <a:bodyPr>
            <a:normAutofit/>
          </a:bodyPr>
          <a:lstStyle/>
          <a:p>
            <a:pPr algn="l">
              <a:buFont typeface="Arial" panose="020B0604020202020204" pitchFamily="34" charset="0"/>
              <a:buChar char="•"/>
            </a:pPr>
            <a:r>
              <a:rPr lang="en-US" sz="2400" b="0" i="0" dirty="0">
                <a:effectLst/>
                <a:latin typeface="Roboto" panose="020F0502020204030204" pitchFamily="2" charset="0"/>
              </a:rPr>
              <a:t>Choose two large prime numbers (p and q)</a:t>
            </a:r>
          </a:p>
          <a:p>
            <a:pPr>
              <a:buFont typeface="Arial" panose="020B0604020202020204" pitchFamily="34" charset="0"/>
              <a:buChar char="•"/>
            </a:pPr>
            <a:r>
              <a:rPr lang="en-US" sz="2400" b="0" i="0" dirty="0">
                <a:effectLst/>
                <a:latin typeface="Roboto" panose="020F0502020204030204" pitchFamily="2" charset="0"/>
              </a:rPr>
              <a:t>Calculate n = p*q and </a:t>
            </a:r>
            <a:r>
              <a:rPr lang="pt-BR" dirty="0">
                <a:solidFill>
                  <a:srgbClr val="0F0F0F"/>
                </a:solidFill>
                <a:latin typeface="Söhne"/>
              </a:rPr>
              <a:t>φ(n)</a:t>
            </a:r>
            <a:r>
              <a:rPr lang="en-US" sz="2400" b="0" i="0" dirty="0">
                <a:effectLst/>
                <a:latin typeface="Roboto" panose="020F0502020204030204" pitchFamily="2" charset="0"/>
              </a:rPr>
              <a:t> = (p-1)(q-1)</a:t>
            </a:r>
          </a:p>
          <a:p>
            <a:pPr>
              <a:buFont typeface="Arial" panose="020B0604020202020204" pitchFamily="34" charset="0"/>
              <a:buChar char="•"/>
            </a:pPr>
            <a:r>
              <a:rPr lang="en-US" sz="2400" b="0" i="0" dirty="0">
                <a:effectLst/>
                <a:latin typeface="Roboto" panose="020F0502020204030204" pitchFamily="2" charset="0"/>
              </a:rPr>
              <a:t>Choose a number e where 1 &lt; e &lt; </a:t>
            </a:r>
            <a:r>
              <a:rPr lang="pt-BR" dirty="0">
                <a:solidFill>
                  <a:srgbClr val="0F0F0F"/>
                </a:solidFill>
                <a:latin typeface="Söhne"/>
              </a:rPr>
              <a:t>φ(n)</a:t>
            </a:r>
            <a:endParaRPr lang="en-US" sz="2400" b="0" i="0" dirty="0">
              <a:effectLst/>
              <a:latin typeface="Roboto" panose="020F0502020204030204" pitchFamily="2" charset="0"/>
            </a:endParaRPr>
          </a:p>
          <a:p>
            <a:pPr algn="l">
              <a:buFont typeface="Arial" panose="020B0604020202020204" pitchFamily="34" charset="0"/>
              <a:buChar char="•"/>
            </a:pPr>
            <a:r>
              <a:rPr lang="en-US" sz="2400" b="0" i="0" dirty="0">
                <a:effectLst/>
                <a:latin typeface="Roboto" panose="020F0502020204030204" pitchFamily="2" charset="0"/>
              </a:rPr>
              <a:t>Calculate </a:t>
            </a:r>
            <a:r>
              <a:rPr lang="pt-BR" sz="2400" b="0" i="0" dirty="0">
                <a:solidFill>
                  <a:srgbClr val="0F0F0F"/>
                </a:solidFill>
                <a:effectLst/>
                <a:latin typeface="Söhne"/>
              </a:rPr>
              <a:t>(d * e) ≡ 1 (mod φ(n))</a:t>
            </a:r>
          </a:p>
          <a:p>
            <a:pPr>
              <a:buFont typeface="Arial" panose="020B0604020202020204" pitchFamily="34" charset="0"/>
              <a:buChar char="•"/>
            </a:pPr>
            <a:r>
              <a:rPr lang="en-US" dirty="0">
                <a:latin typeface="Roboto" panose="020F0502020204030204" pitchFamily="2" charset="0"/>
              </a:rPr>
              <a:t>You can bundle public key pair as (</a:t>
            </a:r>
            <a:r>
              <a:rPr lang="en-US" dirty="0" err="1">
                <a:latin typeface="Roboto" panose="020F0502020204030204" pitchFamily="2" charset="0"/>
              </a:rPr>
              <a:t>n,e</a:t>
            </a:r>
            <a:r>
              <a:rPr lang="en-US" dirty="0">
                <a:latin typeface="Roboto" panose="020F0502020204030204" pitchFamily="2" charset="0"/>
              </a:rPr>
              <a:t>)</a:t>
            </a:r>
            <a:endParaRPr lang="pt-BR" sz="2400" b="0" i="0" dirty="0">
              <a:solidFill>
                <a:srgbClr val="0F0F0F"/>
              </a:solidFill>
              <a:effectLst/>
              <a:latin typeface="Söhne"/>
            </a:endParaRPr>
          </a:p>
          <a:p>
            <a:pPr algn="l">
              <a:buFont typeface="Arial" panose="020B0604020202020204" pitchFamily="34" charset="0"/>
              <a:buChar char="•"/>
            </a:pPr>
            <a:r>
              <a:rPr lang="en-US" sz="2400" b="0" i="0" dirty="0">
                <a:effectLst/>
                <a:latin typeface="Roboto" panose="020F0502020204030204" pitchFamily="2" charset="0"/>
              </a:rPr>
              <a:t>You can bundle private key pair as (</a:t>
            </a:r>
            <a:r>
              <a:rPr lang="en-US" sz="2400" b="0" i="0" dirty="0" err="1">
                <a:effectLst/>
                <a:latin typeface="Roboto" panose="020F0502020204030204" pitchFamily="2" charset="0"/>
              </a:rPr>
              <a:t>n,d</a:t>
            </a:r>
            <a:r>
              <a:rPr lang="en-US" sz="2400" b="0" i="0" dirty="0">
                <a:effectLst/>
                <a:latin typeface="Roboto" panose="020F0502020204030204" pitchFamily="2" charset="0"/>
              </a:rPr>
              <a:t>)</a:t>
            </a:r>
          </a:p>
          <a:p>
            <a:endParaRPr lang="en-US" dirty="0"/>
          </a:p>
        </p:txBody>
      </p:sp>
    </p:spTree>
    <p:extLst>
      <p:ext uri="{BB962C8B-B14F-4D97-AF65-F5344CB8AC3E}">
        <p14:creationId xmlns:p14="http://schemas.microsoft.com/office/powerpoint/2010/main" val="179073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2CFF1-7E4E-BF08-D7CC-CDB5AFFAC069}"/>
              </a:ext>
            </a:extLst>
          </p:cNvPr>
          <p:cNvSpPr>
            <a:spLocks noGrp="1"/>
          </p:cNvSpPr>
          <p:nvPr>
            <p:ph type="title" idx="4294967295"/>
          </p:nvPr>
        </p:nvSpPr>
        <p:spPr>
          <a:xfrm>
            <a:off x="685147" y="112058"/>
            <a:ext cx="10018712" cy="1752600"/>
          </a:xfrm>
        </p:spPr>
        <p:txBody>
          <a:bodyPr/>
          <a:lstStyle/>
          <a:p>
            <a:r>
              <a:rPr lang="en-US" sz="4000" b="1" kern="0" spc="-131" dirty="0">
                <a:solidFill>
                  <a:schemeClr val="accent1"/>
                </a:solidFill>
                <a:latin typeface="Inter" pitchFamily="34" charset="0"/>
                <a:ea typeface="Inter" pitchFamily="34" charset="-122"/>
                <a:cs typeface="Inter" pitchFamily="34" charset="-120"/>
              </a:rPr>
              <a:t>Encryption process in RSA</a:t>
            </a:r>
            <a:br>
              <a:rPr lang="en-US" sz="4000" dirty="0">
                <a:solidFill>
                  <a:schemeClr val="accent1"/>
                </a:solidFill>
              </a:rPr>
            </a:br>
            <a:endParaRPr lang="en-US" dirty="0"/>
          </a:p>
        </p:txBody>
      </p:sp>
      <p:sp>
        <p:nvSpPr>
          <p:cNvPr id="8" name="TextBox 7">
            <a:extLst>
              <a:ext uri="{FF2B5EF4-FFF2-40B4-BE49-F238E27FC236}">
                <a16:creationId xmlns:a16="http://schemas.microsoft.com/office/drawing/2014/main" id="{32646701-521C-7BAD-2289-58D2154C4500}"/>
              </a:ext>
            </a:extLst>
          </p:cNvPr>
          <p:cNvSpPr txBox="1"/>
          <p:nvPr/>
        </p:nvSpPr>
        <p:spPr>
          <a:xfrm>
            <a:off x="1954306" y="1855693"/>
            <a:ext cx="2976282" cy="2163413"/>
          </a:xfrm>
          <a:prstGeom prst="rect">
            <a:avLst/>
          </a:prstGeom>
          <a:noFill/>
        </p:spPr>
        <p:txBody>
          <a:bodyPr wrap="square" rtlCol="0">
            <a:spAutoFit/>
          </a:bodyPr>
          <a:lstStyle/>
          <a:p>
            <a:pPr>
              <a:lnSpc>
                <a:spcPts val="3281"/>
              </a:lnSpc>
            </a:pPr>
            <a:r>
              <a:rPr lang="en-US" b="1" kern="0" spc="-79" dirty="0">
                <a:solidFill>
                  <a:srgbClr val="000000"/>
                </a:solidFill>
                <a:latin typeface="Inter" pitchFamily="34" charset="0"/>
                <a:ea typeface="Inter" pitchFamily="34" charset="-122"/>
                <a:cs typeface="Inter" pitchFamily="34" charset="-120"/>
              </a:rPr>
              <a:t>1.     </a:t>
            </a:r>
            <a:r>
              <a:rPr lang="en-US" sz="1800" b="1" kern="0" spc="-79" dirty="0">
                <a:solidFill>
                  <a:srgbClr val="000000"/>
                </a:solidFill>
                <a:latin typeface="Inter" pitchFamily="34" charset="0"/>
                <a:ea typeface="Inter" pitchFamily="34" charset="-122"/>
                <a:cs typeface="Inter" pitchFamily="34" charset="-120"/>
              </a:rPr>
              <a:t>Message Encoding</a:t>
            </a:r>
          </a:p>
          <a:p>
            <a:pPr>
              <a:lnSpc>
                <a:spcPts val="3281"/>
              </a:lnSpc>
            </a:pPr>
            <a:r>
              <a:rPr lang="en-US" sz="1800" kern="0" spc="-35" dirty="0">
                <a:solidFill>
                  <a:srgbClr val="272525"/>
                </a:solidFill>
                <a:latin typeface="Inter" pitchFamily="34" charset="0"/>
                <a:ea typeface="Inter" pitchFamily="34" charset="-122"/>
                <a:cs typeface="Inter" pitchFamily="34" charset="-120"/>
              </a:rPr>
              <a:t>The message is encoded into a numerical representation suitable for RSA encryption.</a:t>
            </a:r>
            <a:endParaRPr lang="en-US" sz="1800" dirty="0"/>
          </a:p>
          <a:p>
            <a:pPr marL="342900" indent="-342900">
              <a:lnSpc>
                <a:spcPts val="3281"/>
              </a:lnSpc>
              <a:buAutoNum type="arabicPeriod"/>
            </a:pPr>
            <a:endParaRPr lang="en-US" sz="1800" dirty="0"/>
          </a:p>
        </p:txBody>
      </p:sp>
      <p:sp>
        <p:nvSpPr>
          <p:cNvPr id="9" name="TextBox 8">
            <a:extLst>
              <a:ext uri="{FF2B5EF4-FFF2-40B4-BE49-F238E27FC236}">
                <a16:creationId xmlns:a16="http://schemas.microsoft.com/office/drawing/2014/main" id="{A3E1D41C-0764-BDED-3225-EBCD3A963EA1}"/>
              </a:ext>
            </a:extLst>
          </p:cNvPr>
          <p:cNvSpPr txBox="1"/>
          <p:nvPr/>
        </p:nvSpPr>
        <p:spPr>
          <a:xfrm>
            <a:off x="5253318" y="1864658"/>
            <a:ext cx="3209364" cy="2031325"/>
          </a:xfrm>
          <a:prstGeom prst="rect">
            <a:avLst/>
          </a:prstGeom>
          <a:noFill/>
        </p:spPr>
        <p:txBody>
          <a:bodyPr wrap="square" rtlCol="0">
            <a:spAutoFit/>
          </a:bodyPr>
          <a:lstStyle/>
          <a:p>
            <a:pPr marL="342900" indent="-342900">
              <a:buAutoNum type="arabicPeriod" startAt="2"/>
            </a:pPr>
            <a:r>
              <a:rPr lang="en-US" sz="1800" b="1" kern="0" spc="-79" dirty="0">
                <a:solidFill>
                  <a:srgbClr val="000000"/>
                </a:solidFill>
                <a:latin typeface="Inter" pitchFamily="34" charset="0"/>
                <a:ea typeface="Inter" pitchFamily="34" charset="-122"/>
                <a:cs typeface="Inter" pitchFamily="34" charset="-120"/>
              </a:rPr>
              <a:t>Public Key Encryption</a:t>
            </a:r>
          </a:p>
          <a:p>
            <a:pPr marL="342900" indent="-342900">
              <a:buAutoNum type="arabicPeriod" startAt="2"/>
            </a:pPr>
            <a:endParaRPr lang="en-US" sz="1800" dirty="0"/>
          </a:p>
          <a:p>
            <a:r>
              <a:rPr lang="en-US" sz="1800" kern="0" spc="-35" dirty="0">
                <a:solidFill>
                  <a:srgbClr val="272525"/>
                </a:solidFill>
                <a:latin typeface="Inter" pitchFamily="34" charset="0"/>
                <a:ea typeface="Inter" pitchFamily="34" charset="-122"/>
                <a:cs typeface="Inter" pitchFamily="34" charset="-120"/>
              </a:rPr>
              <a:t>The encoded message is raised to the power of the public exponent and modulo the public modulus to produce the ciphertext.</a:t>
            </a:r>
            <a:endParaRPr lang="en-US" sz="1800" dirty="0"/>
          </a:p>
          <a:p>
            <a:endParaRPr lang="en-US" dirty="0"/>
          </a:p>
        </p:txBody>
      </p:sp>
      <p:sp>
        <p:nvSpPr>
          <p:cNvPr id="10" name="TextBox 9">
            <a:extLst>
              <a:ext uri="{FF2B5EF4-FFF2-40B4-BE49-F238E27FC236}">
                <a16:creationId xmlns:a16="http://schemas.microsoft.com/office/drawing/2014/main" id="{B5E218F6-A0E1-8C47-5BB6-173296E90CB1}"/>
              </a:ext>
            </a:extLst>
          </p:cNvPr>
          <p:cNvSpPr txBox="1"/>
          <p:nvPr/>
        </p:nvSpPr>
        <p:spPr>
          <a:xfrm>
            <a:off x="8731624" y="1855693"/>
            <a:ext cx="3065929" cy="2031325"/>
          </a:xfrm>
          <a:prstGeom prst="rect">
            <a:avLst/>
          </a:prstGeom>
          <a:noFill/>
        </p:spPr>
        <p:txBody>
          <a:bodyPr wrap="square" rtlCol="0">
            <a:spAutoFit/>
          </a:bodyPr>
          <a:lstStyle/>
          <a:p>
            <a:r>
              <a:rPr lang="en-US" sz="1800" b="1" kern="0" spc="-79" dirty="0">
                <a:solidFill>
                  <a:srgbClr val="000000"/>
                </a:solidFill>
                <a:latin typeface="Inter" pitchFamily="34" charset="0"/>
                <a:ea typeface="Inter" pitchFamily="34" charset="-122"/>
                <a:cs typeface="Inter" pitchFamily="34" charset="-120"/>
              </a:rPr>
              <a:t>3.   Ciphertext Transmission</a:t>
            </a:r>
          </a:p>
          <a:p>
            <a:endParaRPr lang="en-US" sz="1800" dirty="0"/>
          </a:p>
          <a:p>
            <a:r>
              <a:rPr lang="en-US" sz="1800" kern="0" spc="-35" dirty="0">
                <a:solidFill>
                  <a:srgbClr val="272525"/>
                </a:solidFill>
                <a:latin typeface="Inter" pitchFamily="34" charset="0"/>
                <a:ea typeface="Inter" pitchFamily="34" charset="-122"/>
                <a:cs typeface="Inter" pitchFamily="34" charset="-120"/>
              </a:rPr>
              <a:t>The encrypted message (ciphertext) can be safely transmitted to the recipient over an insecure channel.</a:t>
            </a:r>
            <a:endParaRPr lang="en-US" sz="1800" dirty="0"/>
          </a:p>
          <a:p>
            <a:endParaRPr lang="en-US" dirty="0"/>
          </a:p>
        </p:txBody>
      </p:sp>
    </p:spTree>
    <p:extLst>
      <p:ext uri="{BB962C8B-B14F-4D97-AF65-F5344CB8AC3E}">
        <p14:creationId xmlns:p14="http://schemas.microsoft.com/office/powerpoint/2010/main" val="2722404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2CFF1-7E4E-BF08-D7CC-CDB5AFFAC069}"/>
              </a:ext>
            </a:extLst>
          </p:cNvPr>
          <p:cNvSpPr>
            <a:spLocks noGrp="1"/>
          </p:cNvSpPr>
          <p:nvPr>
            <p:ph type="title" idx="4294967295"/>
          </p:nvPr>
        </p:nvSpPr>
        <p:spPr>
          <a:xfrm>
            <a:off x="685147" y="112058"/>
            <a:ext cx="10018712" cy="1752600"/>
          </a:xfrm>
        </p:spPr>
        <p:txBody>
          <a:bodyPr/>
          <a:lstStyle/>
          <a:p>
            <a:pPr marL="0" indent="0">
              <a:lnSpc>
                <a:spcPts val="5468"/>
              </a:lnSpc>
              <a:buNone/>
            </a:pPr>
            <a:r>
              <a:rPr lang="en-US" sz="4000" b="1" kern="0" spc="-131" dirty="0">
                <a:solidFill>
                  <a:schemeClr val="accent1"/>
                </a:solidFill>
                <a:latin typeface="Inter" pitchFamily="34" charset="0"/>
                <a:ea typeface="Inter" pitchFamily="34" charset="-122"/>
                <a:cs typeface="Inter" pitchFamily="34" charset="-120"/>
              </a:rPr>
              <a:t>Decryption Process in RSA</a:t>
            </a:r>
            <a:endParaRPr lang="en-US" sz="4000" dirty="0">
              <a:solidFill>
                <a:schemeClr val="accent1"/>
              </a:solidFill>
            </a:endParaRPr>
          </a:p>
        </p:txBody>
      </p:sp>
      <p:sp>
        <p:nvSpPr>
          <p:cNvPr id="8" name="TextBox 7">
            <a:extLst>
              <a:ext uri="{FF2B5EF4-FFF2-40B4-BE49-F238E27FC236}">
                <a16:creationId xmlns:a16="http://schemas.microsoft.com/office/drawing/2014/main" id="{32646701-521C-7BAD-2289-58D2154C4500}"/>
              </a:ext>
            </a:extLst>
          </p:cNvPr>
          <p:cNvSpPr txBox="1"/>
          <p:nvPr/>
        </p:nvSpPr>
        <p:spPr>
          <a:xfrm>
            <a:off x="1954306" y="1855693"/>
            <a:ext cx="2976282" cy="2163413"/>
          </a:xfrm>
          <a:prstGeom prst="rect">
            <a:avLst/>
          </a:prstGeom>
          <a:noFill/>
        </p:spPr>
        <p:txBody>
          <a:bodyPr wrap="square" rtlCol="0">
            <a:spAutoFit/>
          </a:bodyPr>
          <a:lstStyle/>
          <a:p>
            <a:pPr marL="342900" indent="-342900">
              <a:lnSpc>
                <a:spcPts val="3281"/>
              </a:lnSpc>
              <a:buAutoNum type="arabicPeriod"/>
            </a:pPr>
            <a:r>
              <a:rPr lang="en-US" b="1" kern="0" spc="-79" dirty="0">
                <a:solidFill>
                  <a:srgbClr val="000000"/>
                </a:solidFill>
                <a:latin typeface="Inter" pitchFamily="34" charset="0"/>
                <a:ea typeface="Inter" pitchFamily="34" charset="-122"/>
                <a:cs typeface="Inter" pitchFamily="34" charset="-120"/>
              </a:rPr>
              <a:t>Ciphertext Reception</a:t>
            </a:r>
          </a:p>
          <a:p>
            <a:pPr>
              <a:lnSpc>
                <a:spcPts val="3281"/>
              </a:lnSpc>
            </a:pPr>
            <a:r>
              <a:rPr lang="en-US" kern="0" spc="-35" dirty="0">
                <a:solidFill>
                  <a:srgbClr val="272525"/>
                </a:solidFill>
                <a:latin typeface="Inter" pitchFamily="34" charset="0"/>
                <a:ea typeface="Inter" pitchFamily="34" charset="-122"/>
                <a:cs typeface="Inter" pitchFamily="34" charset="-120"/>
              </a:rPr>
              <a:t>The recipient receives the ciphertext and prepares for decryption.</a:t>
            </a:r>
            <a:endParaRPr lang="en-US" dirty="0"/>
          </a:p>
          <a:p>
            <a:pPr marL="342900" indent="-342900">
              <a:lnSpc>
                <a:spcPts val="3281"/>
              </a:lnSpc>
              <a:buAutoNum type="arabicPeriod"/>
            </a:pPr>
            <a:endParaRPr lang="en-US" dirty="0"/>
          </a:p>
        </p:txBody>
      </p:sp>
      <p:sp>
        <p:nvSpPr>
          <p:cNvPr id="9" name="TextBox 8">
            <a:extLst>
              <a:ext uri="{FF2B5EF4-FFF2-40B4-BE49-F238E27FC236}">
                <a16:creationId xmlns:a16="http://schemas.microsoft.com/office/drawing/2014/main" id="{A3E1D41C-0764-BDED-3225-EBCD3A963EA1}"/>
              </a:ext>
            </a:extLst>
          </p:cNvPr>
          <p:cNvSpPr txBox="1"/>
          <p:nvPr/>
        </p:nvSpPr>
        <p:spPr>
          <a:xfrm>
            <a:off x="5253318" y="1864658"/>
            <a:ext cx="3209364" cy="2586606"/>
          </a:xfrm>
          <a:prstGeom prst="rect">
            <a:avLst/>
          </a:prstGeom>
          <a:noFill/>
        </p:spPr>
        <p:txBody>
          <a:bodyPr wrap="square" rtlCol="0">
            <a:spAutoFit/>
          </a:bodyPr>
          <a:lstStyle/>
          <a:p>
            <a:pPr>
              <a:lnSpc>
                <a:spcPts val="3281"/>
              </a:lnSpc>
            </a:pPr>
            <a:r>
              <a:rPr lang="en-US" b="1" kern="0" spc="-79" dirty="0">
                <a:solidFill>
                  <a:srgbClr val="000000"/>
                </a:solidFill>
                <a:latin typeface="Inter" pitchFamily="34" charset="0"/>
                <a:ea typeface="Inter" pitchFamily="34" charset="-122"/>
                <a:cs typeface="Inter" pitchFamily="34" charset="-120"/>
              </a:rPr>
              <a:t>2. Private Key Decryption</a:t>
            </a:r>
          </a:p>
          <a:p>
            <a:pPr>
              <a:lnSpc>
                <a:spcPts val="3281"/>
              </a:lnSpc>
            </a:pPr>
            <a:r>
              <a:rPr lang="en-US" kern="0" spc="-35" dirty="0">
                <a:solidFill>
                  <a:srgbClr val="272525"/>
                </a:solidFill>
                <a:latin typeface="Inter" pitchFamily="34" charset="0"/>
                <a:ea typeface="Inter" pitchFamily="34" charset="-122"/>
                <a:cs typeface="Inter" pitchFamily="34" charset="-120"/>
              </a:rPr>
              <a:t>The ciphertext is raised to the power of the private exponent and modulo the private modulus to recover the original message.</a:t>
            </a:r>
            <a:endParaRPr lang="en-US" dirty="0"/>
          </a:p>
          <a:p>
            <a:pPr>
              <a:lnSpc>
                <a:spcPts val="3281"/>
              </a:lnSpc>
            </a:pPr>
            <a:endParaRPr lang="en-US" dirty="0"/>
          </a:p>
        </p:txBody>
      </p:sp>
      <p:sp>
        <p:nvSpPr>
          <p:cNvPr id="10" name="TextBox 9">
            <a:extLst>
              <a:ext uri="{FF2B5EF4-FFF2-40B4-BE49-F238E27FC236}">
                <a16:creationId xmlns:a16="http://schemas.microsoft.com/office/drawing/2014/main" id="{B5E218F6-A0E1-8C47-5BB6-173296E90CB1}"/>
              </a:ext>
            </a:extLst>
          </p:cNvPr>
          <p:cNvSpPr txBox="1"/>
          <p:nvPr/>
        </p:nvSpPr>
        <p:spPr>
          <a:xfrm>
            <a:off x="8731624" y="1855693"/>
            <a:ext cx="3065929" cy="2586606"/>
          </a:xfrm>
          <a:prstGeom prst="rect">
            <a:avLst/>
          </a:prstGeom>
          <a:noFill/>
        </p:spPr>
        <p:txBody>
          <a:bodyPr wrap="square" rtlCol="0">
            <a:spAutoFit/>
          </a:bodyPr>
          <a:lstStyle/>
          <a:p>
            <a:pPr>
              <a:lnSpc>
                <a:spcPts val="3281"/>
              </a:lnSpc>
            </a:pPr>
            <a:r>
              <a:rPr lang="en-US" b="1" kern="0" spc="-79" dirty="0">
                <a:solidFill>
                  <a:srgbClr val="000000"/>
                </a:solidFill>
                <a:latin typeface="Inter" pitchFamily="34" charset="0"/>
                <a:ea typeface="Inter" pitchFamily="34" charset="-122"/>
                <a:cs typeface="Inter" pitchFamily="34" charset="-120"/>
              </a:rPr>
              <a:t>3. Message Decoding</a:t>
            </a:r>
          </a:p>
          <a:p>
            <a:pPr>
              <a:lnSpc>
                <a:spcPts val="3281"/>
              </a:lnSpc>
            </a:pPr>
            <a:r>
              <a:rPr lang="en-US" kern="0" spc="-35" dirty="0">
                <a:solidFill>
                  <a:srgbClr val="272525"/>
                </a:solidFill>
                <a:latin typeface="Inter" pitchFamily="34" charset="0"/>
                <a:ea typeface="Inter" pitchFamily="34" charset="-122"/>
                <a:cs typeface="Inter" pitchFamily="34" charset="-120"/>
              </a:rPr>
              <a:t>The decrypted numerical representation is converted back into a human-readable message.</a:t>
            </a:r>
            <a:endParaRPr lang="en-US" dirty="0"/>
          </a:p>
          <a:p>
            <a:pPr>
              <a:lnSpc>
                <a:spcPts val="3281"/>
              </a:lnSpc>
            </a:pPr>
            <a:endParaRPr lang="en-US" dirty="0"/>
          </a:p>
        </p:txBody>
      </p:sp>
    </p:spTree>
    <p:extLst>
      <p:ext uri="{BB962C8B-B14F-4D97-AF65-F5344CB8AC3E}">
        <p14:creationId xmlns:p14="http://schemas.microsoft.com/office/powerpoint/2010/main" val="328442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05E5-3830-2AC0-5C51-8C822CE2ED39}"/>
              </a:ext>
            </a:extLst>
          </p:cNvPr>
          <p:cNvSpPr>
            <a:spLocks noGrp="1"/>
          </p:cNvSpPr>
          <p:nvPr>
            <p:ph type="title"/>
          </p:nvPr>
        </p:nvSpPr>
        <p:spPr/>
        <p:txBody>
          <a:bodyPr/>
          <a:lstStyle/>
          <a:p>
            <a:r>
              <a:rPr lang="en-US" dirty="0"/>
              <a:t>Encryption Algorithm</a:t>
            </a:r>
            <a:br>
              <a:rPr lang="en-US" dirty="0"/>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78F221-F782-9899-9697-CB5576828ADA}"/>
                  </a:ext>
                </a:extLst>
              </p:cNvPr>
              <p:cNvSpPr>
                <a:spLocks noGrp="1"/>
              </p:cNvSpPr>
              <p:nvPr>
                <p:ph idx="1"/>
              </p:nvPr>
            </p:nvSpPr>
            <p:spPr>
              <a:xfrm>
                <a:off x="1780146" y="1866899"/>
                <a:ext cx="10018713" cy="3124201"/>
              </a:xfrm>
            </p:spPr>
            <p:txBody>
              <a:bodyPr/>
              <a:lstStyle/>
              <a:p>
                <a:r>
                  <a:rPr lang="en-US" dirty="0"/>
                  <a:t>A plain text message m is encrypted using public key &lt;</a:t>
                </a:r>
                <a:r>
                  <a:rPr lang="en-US" dirty="0" err="1"/>
                  <a:t>e,n</a:t>
                </a:r>
                <a:r>
                  <a:rPr lang="en-US" dirty="0"/>
                  <a:t>&gt;. </a:t>
                </a:r>
              </a:p>
              <a:p>
                <a:r>
                  <a:rPr lang="en-US" dirty="0"/>
                  <a:t>To find cipher text from the plain text , the following formula is used:</a:t>
                </a:r>
              </a:p>
              <a:p>
                <a:r>
                  <a:rPr lang="en-US" dirty="0"/>
                  <a:t>C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𝑒</m:t>
                        </m:r>
                      </m:sup>
                    </m:sSup>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𝑛</m:t>
                    </m:r>
                  </m:oMath>
                </a14:m>
                <a:endParaRPr lang="en-US" dirty="0"/>
              </a:p>
            </p:txBody>
          </p:sp>
        </mc:Choice>
        <mc:Fallback xmlns="">
          <p:sp>
            <p:nvSpPr>
              <p:cNvPr id="3" name="Content Placeholder 2">
                <a:extLst>
                  <a:ext uri="{FF2B5EF4-FFF2-40B4-BE49-F238E27FC236}">
                    <a16:creationId xmlns:a16="http://schemas.microsoft.com/office/drawing/2014/main" id="{D978F221-F782-9899-9697-CB5576828ADA}"/>
                  </a:ext>
                </a:extLst>
              </p:cNvPr>
              <p:cNvSpPr>
                <a:spLocks noGrp="1" noRot="1" noChangeAspect="1" noMove="1" noResize="1" noEditPoints="1" noAdjustHandles="1" noChangeArrowheads="1" noChangeShapeType="1" noTextEdit="1"/>
              </p:cNvSpPr>
              <p:nvPr>
                <p:ph idx="1"/>
              </p:nvPr>
            </p:nvSpPr>
            <p:spPr>
              <a:xfrm>
                <a:off x="1780146" y="1866899"/>
                <a:ext cx="10018713" cy="3124201"/>
              </a:xfrm>
              <a:blipFill>
                <a:blip r:embed="rId2"/>
                <a:stretch>
                  <a:fillRect l="-1521"/>
                </a:stretch>
              </a:blipFill>
            </p:spPr>
            <p:txBody>
              <a:bodyPr/>
              <a:lstStyle/>
              <a:p>
                <a:r>
                  <a:rPr lang="en-US">
                    <a:noFill/>
                  </a:rPr>
                  <a:t> </a:t>
                </a:r>
              </a:p>
            </p:txBody>
          </p:sp>
        </mc:Fallback>
      </mc:AlternateContent>
    </p:spTree>
    <p:extLst>
      <p:ext uri="{BB962C8B-B14F-4D97-AF65-F5344CB8AC3E}">
        <p14:creationId xmlns:p14="http://schemas.microsoft.com/office/powerpoint/2010/main" val="389672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4E572-2918-F7BF-200E-4CCED8504665}"/>
              </a:ext>
            </a:extLst>
          </p:cNvPr>
          <p:cNvSpPr>
            <a:spLocks noGrp="1"/>
          </p:cNvSpPr>
          <p:nvPr>
            <p:ph type="title"/>
          </p:nvPr>
        </p:nvSpPr>
        <p:spPr/>
        <p:txBody>
          <a:bodyPr/>
          <a:lstStyle/>
          <a:p>
            <a:r>
              <a:rPr lang="en-US" dirty="0"/>
              <a:t>Decryption Algorithm</a:t>
            </a:r>
            <a:br>
              <a:rPr lang="en-US" dirty="0"/>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299E83-995E-6BC7-A9CC-A83C6A250B15}"/>
                  </a:ext>
                </a:extLst>
              </p:cNvPr>
              <p:cNvSpPr>
                <a:spLocks noGrp="1"/>
              </p:cNvSpPr>
              <p:nvPr>
                <p:ph idx="1"/>
              </p:nvPr>
            </p:nvSpPr>
            <p:spPr/>
            <p:txBody>
              <a:bodyPr/>
              <a:lstStyle/>
              <a:p>
                <a:r>
                  <a:rPr lang="en-US" dirty="0"/>
                  <a:t>A cipher text message c is decrypted using private key &lt;</a:t>
                </a:r>
                <a:r>
                  <a:rPr lang="en-US" dirty="0" err="1"/>
                  <a:t>d,n</a:t>
                </a:r>
                <a:r>
                  <a:rPr lang="en-US" dirty="0"/>
                  <a:t>&gt; .</a:t>
                </a:r>
              </a:p>
              <a:p>
                <a:r>
                  <a:rPr lang="en-US" dirty="0"/>
                  <a:t>To calculate plain text m from the cipher text c , the following formula is used:</a:t>
                </a:r>
              </a:p>
              <a:p>
                <a:r>
                  <a:rPr lang="en-US" dirty="0"/>
                  <a:t>M=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𝑑</m:t>
                        </m:r>
                      </m:sup>
                    </m:sSup>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𝑛</m:t>
                    </m:r>
                  </m:oMath>
                </a14:m>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93299E83-995E-6BC7-A9CC-A83C6A250B15}"/>
                  </a:ext>
                </a:extLst>
              </p:cNvPr>
              <p:cNvSpPr>
                <a:spLocks noGrp="1" noRot="1" noChangeAspect="1" noMove="1" noResize="1" noEditPoints="1" noAdjustHandles="1" noChangeArrowheads="1" noChangeShapeType="1" noTextEdit="1"/>
              </p:cNvSpPr>
              <p:nvPr>
                <p:ph idx="1"/>
              </p:nvPr>
            </p:nvSpPr>
            <p:spPr>
              <a:blipFill>
                <a:blip r:embed="rId2"/>
                <a:stretch>
                  <a:fillRect l="-1521" t="-2144"/>
                </a:stretch>
              </a:blipFill>
            </p:spPr>
            <p:txBody>
              <a:bodyPr/>
              <a:lstStyle/>
              <a:p>
                <a:r>
                  <a:rPr lang="en-US">
                    <a:noFill/>
                  </a:rPr>
                  <a:t> </a:t>
                </a:r>
              </a:p>
            </p:txBody>
          </p:sp>
        </mc:Fallback>
      </mc:AlternateContent>
    </p:spTree>
    <p:extLst>
      <p:ext uri="{BB962C8B-B14F-4D97-AF65-F5344CB8AC3E}">
        <p14:creationId xmlns:p14="http://schemas.microsoft.com/office/powerpoint/2010/main" val="567807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0A52A-4783-82A8-CA98-4DAE7CB207A8}"/>
              </a:ext>
            </a:extLst>
          </p:cNvPr>
          <p:cNvSpPr>
            <a:spLocks noGrp="1"/>
          </p:cNvSpPr>
          <p:nvPr>
            <p:ph type="title"/>
          </p:nvPr>
        </p:nvSpPr>
        <p:spPr>
          <a:xfrm>
            <a:off x="1484310" y="354106"/>
            <a:ext cx="10018713" cy="1178859"/>
          </a:xfrm>
        </p:spPr>
        <p:txBody>
          <a:bodyPr/>
          <a:lstStyle/>
          <a:p>
            <a:r>
              <a:rPr lang="en-US" dirty="0"/>
              <a:t>Example of RSA </a:t>
            </a:r>
          </a:p>
        </p:txBody>
      </p:sp>
      <p:sp>
        <p:nvSpPr>
          <p:cNvPr id="3" name="Content Placeholder 2">
            <a:extLst>
              <a:ext uri="{FF2B5EF4-FFF2-40B4-BE49-F238E27FC236}">
                <a16:creationId xmlns:a16="http://schemas.microsoft.com/office/drawing/2014/main" id="{F2CE57B4-7C4F-623D-E780-104EBDD4B899}"/>
              </a:ext>
            </a:extLst>
          </p:cNvPr>
          <p:cNvSpPr>
            <a:spLocks noGrp="1"/>
          </p:cNvSpPr>
          <p:nvPr>
            <p:ph idx="1"/>
          </p:nvPr>
        </p:nvSpPr>
        <p:spPr>
          <a:xfrm>
            <a:off x="1126373" y="2680447"/>
            <a:ext cx="11065627" cy="4267199"/>
          </a:xfrm>
        </p:spPr>
        <p:txBody>
          <a:bodyPr>
            <a:normAutofit lnSpcReduction="10000"/>
          </a:bodyPr>
          <a:lstStyle/>
          <a:p>
            <a:pPr marL="0" indent="0">
              <a:buNone/>
            </a:pPr>
            <a:r>
              <a:rPr lang="en-GB" sz="2400" dirty="0"/>
              <a:t>This example uses prime numbers 3 and 11 to generate the public and private keys.</a:t>
            </a:r>
          </a:p>
          <a:p>
            <a:pPr marL="0" indent="0">
              <a:buNone/>
            </a:pPr>
            <a:r>
              <a:rPr lang="en-GB" sz="2400" u="sng" dirty="0"/>
              <a:t>Explanation:</a:t>
            </a:r>
          </a:p>
          <a:p>
            <a:pPr marL="0" indent="0" algn="l">
              <a:buNone/>
            </a:pPr>
            <a:r>
              <a:rPr lang="en-US" b="0" i="0" dirty="0">
                <a:solidFill>
                  <a:srgbClr val="000000"/>
                </a:solidFill>
                <a:effectLst/>
                <a:latin typeface="Times New Roman" panose="02020603050405020304" pitchFamily="18" charset="0"/>
              </a:rPr>
              <a:t>Step 1: Choose p = 3 and q = 11</a:t>
            </a:r>
          </a:p>
          <a:p>
            <a:pPr marL="0" indent="0" algn="l">
              <a:buNone/>
            </a:pPr>
            <a:r>
              <a:rPr lang="en-US" b="0" i="0" dirty="0">
                <a:solidFill>
                  <a:srgbClr val="000000"/>
                </a:solidFill>
                <a:effectLst/>
                <a:latin typeface="Times New Roman" panose="02020603050405020304" pitchFamily="18" charset="0"/>
              </a:rPr>
              <a:t>Step2: Compute n = p * q = 3 * 11 = 33</a:t>
            </a:r>
          </a:p>
          <a:p>
            <a:pPr marL="0" indent="0" algn="l">
              <a:buNone/>
            </a:pPr>
            <a:r>
              <a:rPr lang="en-US" b="0" i="0" dirty="0">
                <a:solidFill>
                  <a:srgbClr val="000000"/>
                </a:solidFill>
                <a:effectLst/>
                <a:latin typeface="Times New Roman" panose="02020603050405020304" pitchFamily="18" charset="0"/>
              </a:rPr>
              <a:t>Step3: Compute φ(n) = (p - 1) * (q - 1) = 2 * 10 = 20</a:t>
            </a:r>
          </a:p>
          <a:p>
            <a:pPr marL="0" indent="0" algn="l">
              <a:buNone/>
            </a:pPr>
            <a:r>
              <a:rPr lang="en-US" b="0" i="0" dirty="0">
                <a:solidFill>
                  <a:srgbClr val="000000"/>
                </a:solidFill>
                <a:effectLst/>
                <a:latin typeface="Times New Roman" panose="02020603050405020304" pitchFamily="18" charset="0"/>
              </a:rPr>
              <a:t>Step4: Choose e such that 1 &lt; e &lt; φ(n) and e and φ (n) are coprime. Let e = 7</a:t>
            </a:r>
          </a:p>
          <a:p>
            <a:pPr>
              <a:buNone/>
            </a:pPr>
            <a:br>
              <a:rPr lang="pt-BR" dirty="0"/>
            </a:br>
            <a:br>
              <a:rPr lang="en-GB" dirty="0"/>
            </a:br>
            <a:endParaRPr lang="en-GB" dirty="0"/>
          </a:p>
          <a:p>
            <a:pPr marL="0" indent="0">
              <a:buNone/>
            </a:pPr>
            <a:endParaRPr lang="en-GB" sz="2400" u="sng" dirty="0"/>
          </a:p>
          <a:p>
            <a:pPr marL="0" indent="0">
              <a:buNone/>
            </a:pPr>
            <a:endParaRPr lang="en-GB" sz="2400" dirty="0"/>
          </a:p>
          <a:p>
            <a:pPr marL="0" indent="0">
              <a:buNone/>
            </a:pPr>
            <a:endParaRPr lang="en-US" dirty="0"/>
          </a:p>
        </p:txBody>
      </p:sp>
    </p:spTree>
    <p:extLst>
      <p:ext uri="{BB962C8B-B14F-4D97-AF65-F5344CB8AC3E}">
        <p14:creationId xmlns:p14="http://schemas.microsoft.com/office/powerpoint/2010/main" val="4229225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F2328B-02F5-D24E-6A4E-C5B87C1918B5}"/>
                  </a:ext>
                </a:extLst>
              </p:cNvPr>
              <p:cNvSpPr>
                <a:spLocks noGrp="1"/>
              </p:cNvSpPr>
              <p:nvPr>
                <p:ph idx="1"/>
              </p:nvPr>
            </p:nvSpPr>
            <p:spPr>
              <a:xfrm>
                <a:off x="1448452" y="2398057"/>
                <a:ext cx="10322207" cy="3563472"/>
              </a:xfrm>
            </p:spPr>
            <p:txBody>
              <a:bodyPr>
                <a:normAutofit/>
              </a:bodyPr>
              <a:lstStyle/>
              <a:p>
                <a:pPr marL="0" indent="0" algn="l">
                  <a:buNone/>
                </a:pPr>
                <a:r>
                  <a:rPr lang="en-US" sz="2400" b="0" i="0" dirty="0">
                    <a:solidFill>
                      <a:srgbClr val="000000"/>
                    </a:solidFill>
                    <a:effectLst/>
                    <a:latin typeface="Times New Roman" panose="02020603050405020304" pitchFamily="18" charset="0"/>
                  </a:rPr>
                  <a:t>Step6: Public key is (e, n) =&gt; (7, 33)</a:t>
                </a:r>
              </a:p>
              <a:p>
                <a:pPr marL="0" indent="0" algn="l">
                  <a:buNone/>
                </a:pPr>
                <a:r>
                  <a:rPr lang="en-US" sz="2400" b="0" i="0" dirty="0">
                    <a:solidFill>
                      <a:srgbClr val="000000"/>
                    </a:solidFill>
                    <a:effectLst/>
                    <a:latin typeface="Times New Roman" panose="02020603050405020304" pitchFamily="18" charset="0"/>
                  </a:rPr>
                  <a:t>Step7: Private key is (d, n) =&gt; (3, 33)</a:t>
                </a:r>
              </a:p>
              <a:p>
                <a:pPr marL="0" indent="0">
                  <a:buNone/>
                </a:pPr>
                <a:r>
                  <a:rPr lang="en-US" sz="2400" b="0" i="0" dirty="0">
                    <a:solidFill>
                      <a:srgbClr val="000000"/>
                    </a:solidFill>
                    <a:effectLst/>
                    <a:latin typeface="Times New Roman" panose="02020603050405020304" pitchFamily="18" charset="0"/>
                  </a:rPr>
                  <a:t>Step8: The encryption of </a:t>
                </a:r>
                <a:r>
                  <a:rPr lang="en-US" sz="2400" b="0" i="1" dirty="0">
                    <a:solidFill>
                      <a:srgbClr val="000000"/>
                    </a:solidFill>
                    <a:effectLst/>
                    <a:latin typeface="Times New Roman" panose="02020603050405020304" pitchFamily="18" charset="0"/>
                  </a:rPr>
                  <a:t>m = 2</a:t>
                </a:r>
                <a:r>
                  <a:rPr lang="en-US" sz="2400" b="0" i="0" dirty="0">
                    <a:solidFill>
                      <a:srgbClr val="000000"/>
                    </a:solidFill>
                    <a:effectLst/>
                    <a:latin typeface="Times New Roman" panose="02020603050405020304" pitchFamily="18" charset="0"/>
                  </a:rPr>
                  <a:t> is </a:t>
                </a:r>
                <a:r>
                  <a:rPr lang="en-US" sz="2400" b="0" i="1" dirty="0">
                    <a:solidFill>
                      <a:srgbClr val="000000"/>
                    </a:solidFill>
                    <a:effectLst/>
                    <a:latin typeface="Times New Roman" panose="02020603050405020304" pitchFamily="18" charset="0"/>
                  </a:rPr>
                  <a:t>c = 2</a:t>
                </a:r>
                <a:r>
                  <a:rPr lang="en-US" sz="2400" b="0" i="1" baseline="30000" dirty="0">
                    <a:solidFill>
                      <a:srgbClr val="000000"/>
                    </a:solidFill>
                    <a:effectLst/>
                    <a:latin typeface="Times New Roman" panose="02020603050405020304" pitchFamily="18" charset="0"/>
                  </a:rPr>
                  <a:t>7</a:t>
                </a:r>
                <a:r>
                  <a:rPr lang="en-US" sz="2400" b="0" i="1" dirty="0">
                    <a:solidFill>
                      <a:srgbClr val="000000"/>
                    </a:solidFill>
                    <a:effectLst/>
                    <a:latin typeface="Times New Roman" panose="02020603050405020304" pitchFamily="18" charset="0"/>
                  </a:rPr>
                  <a:t> % 33 = 29   (</a:t>
                </a:r>
                <a:r>
                  <a:rPr lang="en-US" sz="2400" dirty="0"/>
                  <a:t>C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𝑚</m:t>
                        </m:r>
                      </m:e>
                      <m:sup>
                        <m:r>
                          <a:rPr lang="en-US" sz="2400" b="0" i="1" smtClean="0">
                            <a:latin typeface="Cambria Math" panose="02040503050406030204" pitchFamily="18" charset="0"/>
                          </a:rPr>
                          <m:t>𝑒</m:t>
                        </m:r>
                      </m:sup>
                    </m:sSup>
                    <m:r>
                      <a:rPr lang="en-US" sz="2400" b="0" i="1" smtClean="0">
                        <a:latin typeface="Cambria Math" panose="02040503050406030204" pitchFamily="18" charset="0"/>
                      </a:rPr>
                      <m:t> </m:t>
                    </m:r>
                    <m:r>
                      <a:rPr lang="en-US" sz="2400" b="0" i="1" smtClean="0">
                        <a:latin typeface="Cambria Math" panose="02040503050406030204" pitchFamily="18" charset="0"/>
                      </a:rPr>
                      <m:t>𝑚𝑜𝑑</m:t>
                    </m:r>
                    <m:r>
                      <a:rPr lang="en-US" sz="2400" b="0" i="1" smtClean="0">
                        <a:latin typeface="Cambria Math" panose="02040503050406030204" pitchFamily="18" charset="0"/>
                      </a:rPr>
                      <m:t> </m:t>
                    </m:r>
                    <m:r>
                      <a:rPr lang="en-US" sz="2400" b="0" i="1" smtClean="0">
                        <a:latin typeface="Cambria Math" panose="02040503050406030204" pitchFamily="18" charset="0"/>
                      </a:rPr>
                      <m:t>𝑛</m:t>
                    </m:r>
                  </m:oMath>
                </a14:m>
                <a:r>
                  <a:rPr lang="en-US" sz="2400" b="0" i="1" dirty="0">
                    <a:solidFill>
                      <a:srgbClr val="000000"/>
                    </a:solidFill>
                    <a:effectLst/>
                    <a:latin typeface="Times New Roman" panose="02020603050405020304" pitchFamily="18" charset="0"/>
                  </a:rPr>
                  <a:t>)</a:t>
                </a:r>
                <a:endParaRPr lang="en-US" sz="2400" b="0" i="0" dirty="0">
                  <a:solidFill>
                    <a:srgbClr val="000000"/>
                  </a:solidFill>
                  <a:effectLst/>
                  <a:latin typeface="Times New Roman" panose="02020603050405020304" pitchFamily="18" charset="0"/>
                </a:endParaRPr>
              </a:p>
              <a:p>
                <a:pPr marL="0" indent="0">
                  <a:buNone/>
                </a:pPr>
                <a:r>
                  <a:rPr lang="en-US" sz="2400" b="0" i="0" dirty="0">
                    <a:solidFill>
                      <a:srgbClr val="000000"/>
                    </a:solidFill>
                    <a:effectLst/>
                    <a:latin typeface="Times New Roman" panose="02020603050405020304" pitchFamily="18" charset="0"/>
                  </a:rPr>
                  <a:t>Step9: The decryption of </a:t>
                </a:r>
                <a:r>
                  <a:rPr lang="en-US" sz="2400" b="0" i="1" dirty="0">
                    <a:solidFill>
                      <a:srgbClr val="000000"/>
                    </a:solidFill>
                    <a:effectLst/>
                    <a:latin typeface="Times New Roman" panose="02020603050405020304" pitchFamily="18" charset="0"/>
                  </a:rPr>
                  <a:t>c = 29</a:t>
                </a:r>
                <a:r>
                  <a:rPr lang="en-US" sz="2400" b="0" i="0" dirty="0">
                    <a:solidFill>
                      <a:srgbClr val="000000"/>
                    </a:solidFill>
                    <a:effectLst/>
                    <a:latin typeface="Times New Roman" panose="02020603050405020304" pitchFamily="18" charset="0"/>
                  </a:rPr>
                  <a:t> is </a:t>
                </a:r>
                <a:r>
                  <a:rPr lang="en-US" sz="2400" b="0" i="1" dirty="0">
                    <a:solidFill>
                      <a:srgbClr val="000000"/>
                    </a:solidFill>
                    <a:effectLst/>
                    <a:latin typeface="Times New Roman" panose="02020603050405020304" pitchFamily="18" charset="0"/>
                  </a:rPr>
                  <a:t>m = 29</a:t>
                </a:r>
                <a:r>
                  <a:rPr lang="en-US" sz="2400" b="0" i="1" baseline="30000" dirty="0">
                    <a:solidFill>
                      <a:srgbClr val="000000"/>
                    </a:solidFill>
                    <a:effectLst/>
                    <a:latin typeface="Times New Roman" panose="02020603050405020304" pitchFamily="18" charset="0"/>
                  </a:rPr>
                  <a:t>3</a:t>
                </a:r>
                <a:r>
                  <a:rPr lang="en-US" sz="2400" b="0" i="1" dirty="0">
                    <a:solidFill>
                      <a:srgbClr val="000000"/>
                    </a:solidFill>
                    <a:effectLst/>
                    <a:latin typeface="Times New Roman" panose="02020603050405020304" pitchFamily="18" charset="0"/>
                  </a:rPr>
                  <a:t> % 33 = 2  (</a:t>
                </a:r>
                <a:r>
                  <a:rPr lang="en-US" sz="2400" dirty="0"/>
                  <a:t>M=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𝑐</m:t>
                        </m:r>
                      </m:e>
                      <m:sup>
                        <m:r>
                          <a:rPr lang="en-US" sz="2400" b="0" i="1" smtClean="0">
                            <a:latin typeface="Cambria Math" panose="02040503050406030204" pitchFamily="18" charset="0"/>
                          </a:rPr>
                          <m:t>𝑑</m:t>
                        </m:r>
                      </m:sup>
                    </m:sSup>
                    <m:r>
                      <a:rPr lang="en-US" sz="2400" b="0" i="1" smtClean="0">
                        <a:latin typeface="Cambria Math" panose="02040503050406030204" pitchFamily="18" charset="0"/>
                      </a:rPr>
                      <m:t>𝑚𝑜𝑑</m:t>
                    </m:r>
                    <m:r>
                      <a:rPr lang="en-US" sz="2400" b="0" i="1" smtClean="0">
                        <a:latin typeface="Cambria Math" panose="02040503050406030204" pitchFamily="18" charset="0"/>
                      </a:rPr>
                      <m:t> </m:t>
                    </m:r>
                    <m:r>
                      <a:rPr lang="en-US" sz="2400" b="0" i="1" smtClean="0">
                        <a:latin typeface="Cambria Math" panose="02040503050406030204" pitchFamily="18" charset="0"/>
                      </a:rPr>
                      <m:t>𝑛</m:t>
                    </m:r>
                  </m:oMath>
                </a14:m>
                <a:r>
                  <a:rPr lang="en-US" sz="2400" b="0" i="1" dirty="0">
                    <a:solidFill>
                      <a:srgbClr val="000000"/>
                    </a:solidFill>
                    <a:effectLst/>
                    <a:latin typeface="Times New Roman" panose="02020603050405020304" pitchFamily="18" charset="0"/>
                  </a:rPr>
                  <a:t>)</a:t>
                </a:r>
                <a:endParaRPr lang="en-US" sz="2400" b="0" i="0" dirty="0">
                  <a:solidFill>
                    <a:srgbClr val="000000"/>
                  </a:solidFill>
                  <a:effectLst/>
                  <a:latin typeface="Times New Roman" panose="02020603050405020304" pitchFamily="18" charset="0"/>
                </a:endParaRPr>
              </a:p>
              <a:p>
                <a:pPr>
                  <a:buNone/>
                </a:pPr>
                <a:endParaRPr lang="en-GB" sz="2400" dirty="0"/>
              </a:p>
              <a:p>
                <a:endParaRPr lang="en-US" dirty="0"/>
              </a:p>
            </p:txBody>
          </p:sp>
        </mc:Choice>
        <mc:Fallback xmlns="">
          <p:sp>
            <p:nvSpPr>
              <p:cNvPr id="3" name="Content Placeholder 2">
                <a:extLst>
                  <a:ext uri="{FF2B5EF4-FFF2-40B4-BE49-F238E27FC236}">
                    <a16:creationId xmlns:a16="http://schemas.microsoft.com/office/drawing/2014/main" id="{F6F2328B-02F5-D24E-6A4E-C5B87C1918B5}"/>
                  </a:ext>
                </a:extLst>
              </p:cNvPr>
              <p:cNvSpPr>
                <a:spLocks noGrp="1" noRot="1" noChangeAspect="1" noMove="1" noResize="1" noEditPoints="1" noAdjustHandles="1" noChangeArrowheads="1" noChangeShapeType="1" noTextEdit="1"/>
              </p:cNvSpPr>
              <p:nvPr>
                <p:ph idx="1"/>
              </p:nvPr>
            </p:nvSpPr>
            <p:spPr>
              <a:xfrm>
                <a:off x="1448452" y="2398057"/>
                <a:ext cx="10322207" cy="3563472"/>
              </a:xfrm>
              <a:blipFill>
                <a:blip r:embed="rId2"/>
                <a:stretch>
                  <a:fillRect l="-945"/>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F923635A-C884-F19A-FC3C-C1B346F28DC0}"/>
              </a:ext>
            </a:extLst>
          </p:cNvPr>
          <p:cNvSpPr txBox="1"/>
          <p:nvPr/>
        </p:nvSpPr>
        <p:spPr>
          <a:xfrm>
            <a:off x="1448452" y="1844059"/>
            <a:ext cx="9789459" cy="1107996"/>
          </a:xfrm>
          <a:prstGeom prst="rect">
            <a:avLst/>
          </a:prstGeom>
          <a:noFill/>
        </p:spPr>
        <p:txBody>
          <a:bodyPr wrap="square" rtlCol="0">
            <a:spAutoFit/>
          </a:bodyPr>
          <a:lstStyle/>
          <a:p>
            <a:r>
              <a:rPr lang="en-US" sz="2400" dirty="0">
                <a:solidFill>
                  <a:srgbClr val="000000"/>
                </a:solidFill>
                <a:latin typeface="Times New Roman" panose="02020603050405020304" pitchFamily="18" charset="0"/>
              </a:rPr>
              <a:t>Step5: Compute a value for d such that (d * e) % φ(n) = 1. One solution is d = 3 [(3 * 7) % 20 = 1]</a:t>
            </a:r>
          </a:p>
          <a:p>
            <a:endParaRPr lang="en-US" dirty="0"/>
          </a:p>
        </p:txBody>
      </p:sp>
    </p:spTree>
    <p:extLst>
      <p:ext uri="{BB962C8B-B14F-4D97-AF65-F5344CB8AC3E}">
        <p14:creationId xmlns:p14="http://schemas.microsoft.com/office/powerpoint/2010/main" val="3477591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AB190-1DDA-1CC9-1DC5-4C7565FB77F6}"/>
              </a:ext>
            </a:extLst>
          </p:cNvPr>
          <p:cNvSpPr>
            <a:spLocks noGrp="1"/>
          </p:cNvSpPr>
          <p:nvPr>
            <p:ph type="title"/>
          </p:nvPr>
        </p:nvSpPr>
        <p:spPr>
          <a:xfrm>
            <a:off x="1484309" y="363071"/>
            <a:ext cx="10018713" cy="1752599"/>
          </a:xfrm>
        </p:spPr>
        <p:txBody>
          <a:bodyPr/>
          <a:lstStyle/>
          <a:p>
            <a:r>
              <a:rPr lang="en-GB" dirty="0"/>
              <a:t>Attacks on RSA </a:t>
            </a:r>
            <a:endParaRPr lang="en-US" dirty="0"/>
          </a:p>
        </p:txBody>
      </p:sp>
      <p:sp>
        <p:nvSpPr>
          <p:cNvPr id="3" name="Content Placeholder 2">
            <a:extLst>
              <a:ext uri="{FF2B5EF4-FFF2-40B4-BE49-F238E27FC236}">
                <a16:creationId xmlns:a16="http://schemas.microsoft.com/office/drawing/2014/main" id="{18F88F83-F236-391D-0E4D-051B2F0C701D}"/>
              </a:ext>
            </a:extLst>
          </p:cNvPr>
          <p:cNvSpPr>
            <a:spLocks noGrp="1"/>
          </p:cNvSpPr>
          <p:nvPr>
            <p:ph idx="1"/>
          </p:nvPr>
        </p:nvSpPr>
        <p:spPr>
          <a:xfrm>
            <a:off x="1484308" y="2048436"/>
            <a:ext cx="10018713" cy="2953872"/>
          </a:xfrm>
        </p:spPr>
        <p:txBody>
          <a:bodyPr/>
          <a:lstStyle/>
          <a:p>
            <a:r>
              <a:rPr lang="en-GB" sz="2400" b="1" dirty="0"/>
              <a:t>Plain Text Attack </a:t>
            </a:r>
          </a:p>
          <a:p>
            <a:r>
              <a:rPr lang="en-GB" b="1" dirty="0"/>
              <a:t>Chosen Cipher Attack</a:t>
            </a:r>
          </a:p>
          <a:p>
            <a:r>
              <a:rPr lang="en-GB" sz="1600" dirty="0"/>
              <a:t> </a:t>
            </a:r>
            <a:r>
              <a:rPr lang="en-GB" sz="2400" b="1" dirty="0"/>
              <a:t>Factorization Attack </a:t>
            </a:r>
            <a:endParaRPr lang="en-GB" sz="1800" b="1" dirty="0"/>
          </a:p>
        </p:txBody>
      </p:sp>
    </p:spTree>
    <p:extLst>
      <p:ext uri="{BB962C8B-B14F-4D97-AF65-F5344CB8AC3E}">
        <p14:creationId xmlns:p14="http://schemas.microsoft.com/office/powerpoint/2010/main" val="2063859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77872-7505-651E-6B9E-DA3D580E3CE8}"/>
              </a:ext>
            </a:extLst>
          </p:cNvPr>
          <p:cNvSpPr>
            <a:spLocks noGrp="1"/>
          </p:cNvSpPr>
          <p:nvPr>
            <p:ph type="title"/>
          </p:nvPr>
        </p:nvSpPr>
        <p:spPr/>
        <p:txBody>
          <a:bodyPr/>
          <a:lstStyle/>
          <a:p>
            <a:r>
              <a:rPr lang="en-GB" b="1" dirty="0"/>
              <a:t>Plain text attacks</a:t>
            </a:r>
            <a:endParaRPr lang="en-US" dirty="0"/>
          </a:p>
        </p:txBody>
      </p:sp>
      <p:sp>
        <p:nvSpPr>
          <p:cNvPr id="3" name="Content Placeholder 2">
            <a:extLst>
              <a:ext uri="{FF2B5EF4-FFF2-40B4-BE49-F238E27FC236}">
                <a16:creationId xmlns:a16="http://schemas.microsoft.com/office/drawing/2014/main" id="{DCF4E6CA-4551-15A9-660A-5227904B7AE6}"/>
              </a:ext>
            </a:extLst>
          </p:cNvPr>
          <p:cNvSpPr>
            <a:spLocks noGrp="1"/>
          </p:cNvSpPr>
          <p:nvPr>
            <p:ph idx="1"/>
          </p:nvPr>
        </p:nvSpPr>
        <p:spPr/>
        <p:txBody>
          <a:bodyPr>
            <a:normAutofit fontScale="85000" lnSpcReduction="10000"/>
          </a:bodyPr>
          <a:lstStyle/>
          <a:p>
            <a:pPr marL="742950" indent="-742950"/>
            <a:r>
              <a:rPr lang="en-GB" b="1" dirty="0"/>
              <a:t>Short message attack </a:t>
            </a:r>
            <a:r>
              <a:rPr lang="en-GB" dirty="0"/>
              <a:t>: </a:t>
            </a:r>
            <a:r>
              <a:rPr lang="en-US" sz="2400" b="0" i="0" dirty="0">
                <a:solidFill>
                  <a:srgbClr val="273239"/>
                </a:solidFill>
                <a:effectLst/>
                <a:latin typeface="Nunito" panose="020F0502020204030204" pitchFamily="2" charset="0"/>
              </a:rPr>
              <a:t>In this we assume that attacker knows some blocks of plain text and tries to decode cipher text with the help of that. So, to prevent this pad the plain text before encrypting.</a:t>
            </a:r>
            <a:endParaRPr lang="en-GB" sz="2400" dirty="0"/>
          </a:p>
          <a:p>
            <a:pPr marL="742950" indent="-742950"/>
            <a:r>
              <a:rPr lang="en-GB" b="1" dirty="0"/>
              <a:t>Cycling attack</a:t>
            </a:r>
            <a:r>
              <a:rPr lang="en-GB" sz="2400" dirty="0"/>
              <a:t>:</a:t>
            </a:r>
            <a:r>
              <a:rPr lang="en-US" sz="2400" b="0" i="0" dirty="0">
                <a:solidFill>
                  <a:srgbClr val="273239"/>
                </a:solidFill>
                <a:effectLst/>
                <a:latin typeface="Nunito" pitchFamily="2" charset="0"/>
              </a:rPr>
              <a:t> In this attack, the attacker thinks that the cipher text has been generated by using some permutation. He uses all possible permutations of plain text to decipher the cipher text by ‘cycling’ the permutations.</a:t>
            </a:r>
            <a:endParaRPr lang="en-GB" sz="2400" dirty="0"/>
          </a:p>
          <a:p>
            <a:pPr marL="742950" indent="-742950"/>
            <a:r>
              <a:rPr lang="en-GB" b="1" dirty="0"/>
              <a:t>Unconcealed Message attack</a:t>
            </a:r>
            <a:r>
              <a:rPr lang="en-GB" sz="2400" dirty="0"/>
              <a:t>:</a:t>
            </a:r>
            <a:r>
              <a:rPr lang="en-US" sz="2400" b="0" i="0" dirty="0">
                <a:solidFill>
                  <a:srgbClr val="273239"/>
                </a:solidFill>
                <a:effectLst/>
                <a:latin typeface="Nunito" pitchFamily="2" charset="0"/>
              </a:rPr>
              <a:t> Sometimes it happens that plain text is same as cipher text after encryption. So it must be checked or it will be of no use as the attacker will see right through it. </a:t>
            </a:r>
            <a:endParaRPr lang="en-GB" sz="2400" dirty="0"/>
          </a:p>
          <a:p>
            <a:endParaRPr lang="en-US" dirty="0"/>
          </a:p>
        </p:txBody>
      </p:sp>
    </p:spTree>
    <p:extLst>
      <p:ext uri="{BB962C8B-B14F-4D97-AF65-F5344CB8AC3E}">
        <p14:creationId xmlns:p14="http://schemas.microsoft.com/office/powerpoint/2010/main" val="3318203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C3DD1-C421-01A2-1C58-880F1924E420}"/>
              </a:ext>
            </a:extLst>
          </p:cNvPr>
          <p:cNvSpPr>
            <a:spLocks noGrp="1"/>
          </p:cNvSpPr>
          <p:nvPr>
            <p:ph type="title"/>
          </p:nvPr>
        </p:nvSpPr>
        <p:spPr>
          <a:xfrm>
            <a:off x="1313983" y="0"/>
            <a:ext cx="2630488" cy="891988"/>
          </a:xfrm>
        </p:spPr>
        <p:txBody>
          <a:bodyPr>
            <a:normAutofit/>
          </a:bodyPr>
          <a:lstStyle/>
          <a:p>
            <a:r>
              <a:rPr lang="en-US" dirty="0"/>
              <a:t>Content</a:t>
            </a:r>
          </a:p>
        </p:txBody>
      </p:sp>
      <p:sp>
        <p:nvSpPr>
          <p:cNvPr id="3" name="Content Placeholder 2">
            <a:extLst>
              <a:ext uri="{FF2B5EF4-FFF2-40B4-BE49-F238E27FC236}">
                <a16:creationId xmlns:a16="http://schemas.microsoft.com/office/drawing/2014/main" id="{E1E11ABD-3A5C-A2CF-7057-B46610694AF3}"/>
              </a:ext>
            </a:extLst>
          </p:cNvPr>
          <p:cNvSpPr>
            <a:spLocks noGrp="1"/>
          </p:cNvSpPr>
          <p:nvPr>
            <p:ph idx="1"/>
          </p:nvPr>
        </p:nvSpPr>
        <p:spPr>
          <a:xfrm>
            <a:off x="1726359" y="1183342"/>
            <a:ext cx="5588842" cy="5280212"/>
          </a:xfrm>
        </p:spPr>
        <p:txBody>
          <a:bodyPr>
            <a:normAutofit fontScale="92500" lnSpcReduction="10000"/>
          </a:bodyPr>
          <a:lstStyle/>
          <a:p>
            <a:pPr>
              <a:buFont typeface="Arial" panose="020B0604020202020204" pitchFamily="34" charset="0"/>
              <a:buChar char="•"/>
            </a:pPr>
            <a:r>
              <a:rPr lang="en-US" dirty="0"/>
              <a:t>RSA Introduction</a:t>
            </a:r>
          </a:p>
          <a:p>
            <a:pPr>
              <a:buFont typeface="Arial" panose="020B0604020202020204" pitchFamily="34" charset="0"/>
              <a:buChar char="•"/>
            </a:pPr>
            <a:r>
              <a:rPr lang="en-US" dirty="0"/>
              <a:t>Types of Encryption</a:t>
            </a:r>
          </a:p>
          <a:p>
            <a:pPr>
              <a:buFont typeface="Arial" panose="020B0604020202020204" pitchFamily="34" charset="0"/>
              <a:buChar char="•"/>
            </a:pPr>
            <a:r>
              <a:rPr lang="en-US" dirty="0"/>
              <a:t>Flow of RSA</a:t>
            </a:r>
          </a:p>
          <a:p>
            <a:pPr>
              <a:buFont typeface="Arial" panose="020B0604020202020204" pitchFamily="34" charset="0"/>
              <a:buChar char="•"/>
            </a:pPr>
            <a:r>
              <a:rPr lang="en-US" dirty="0"/>
              <a:t>Key Generation in RSA</a:t>
            </a:r>
          </a:p>
          <a:p>
            <a:pPr>
              <a:buFont typeface="Arial" panose="020B0604020202020204" pitchFamily="34" charset="0"/>
              <a:buChar char="•"/>
            </a:pPr>
            <a:r>
              <a:rPr lang="en-US" dirty="0"/>
              <a:t>Encryption</a:t>
            </a:r>
          </a:p>
          <a:p>
            <a:pPr>
              <a:buFont typeface="Arial" panose="020B0604020202020204" pitchFamily="34" charset="0"/>
              <a:buChar char="•"/>
            </a:pPr>
            <a:r>
              <a:rPr lang="en-US" dirty="0"/>
              <a:t>Decryption</a:t>
            </a:r>
          </a:p>
          <a:p>
            <a:pPr>
              <a:buFont typeface="Arial" panose="020B0604020202020204" pitchFamily="34" charset="0"/>
              <a:buChar char="•"/>
            </a:pPr>
            <a:r>
              <a:rPr lang="en-US" dirty="0"/>
              <a:t>Example of RSA</a:t>
            </a:r>
          </a:p>
          <a:p>
            <a:pPr>
              <a:buFont typeface="Arial" panose="020B0604020202020204" pitchFamily="34" charset="0"/>
              <a:buChar char="•"/>
            </a:pPr>
            <a:r>
              <a:rPr lang="en-US" dirty="0"/>
              <a:t>Security Consideration in RSA</a:t>
            </a:r>
          </a:p>
          <a:p>
            <a:pPr>
              <a:buFont typeface="Arial" panose="020B0604020202020204" pitchFamily="34" charset="0"/>
              <a:buChar char="•"/>
            </a:pPr>
            <a:r>
              <a:rPr lang="en-US" dirty="0"/>
              <a:t>Attacks on RSA</a:t>
            </a:r>
          </a:p>
          <a:p>
            <a:pPr>
              <a:buFont typeface="Arial" panose="020B0604020202020204" pitchFamily="34" charset="0"/>
              <a:buChar char="•"/>
            </a:pPr>
            <a:r>
              <a:rPr lang="en-US" dirty="0"/>
              <a:t>Applications</a:t>
            </a:r>
          </a:p>
          <a:p>
            <a:pPr>
              <a:buFont typeface="Arial" panose="020B0604020202020204" pitchFamily="34" charset="0"/>
              <a:buChar char="•"/>
            </a:pPr>
            <a:r>
              <a:rPr lang="en-US" dirty="0"/>
              <a:t>Advantages &amp; Disadvantages of RSA</a:t>
            </a:r>
          </a:p>
          <a:p>
            <a:pPr marL="0" indent="0">
              <a:buNone/>
            </a:pPr>
            <a:endParaRPr lang="en-US" dirty="0"/>
          </a:p>
        </p:txBody>
      </p:sp>
    </p:spTree>
    <p:extLst>
      <p:ext uri="{BB962C8B-B14F-4D97-AF65-F5344CB8AC3E}">
        <p14:creationId xmlns:p14="http://schemas.microsoft.com/office/powerpoint/2010/main" val="2989435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1E293-2068-F6FF-8A1B-82411B3AFDD4}"/>
              </a:ext>
            </a:extLst>
          </p:cNvPr>
          <p:cNvSpPr>
            <a:spLocks noGrp="1"/>
          </p:cNvSpPr>
          <p:nvPr>
            <p:ph type="title"/>
          </p:nvPr>
        </p:nvSpPr>
        <p:spPr/>
        <p:txBody>
          <a:bodyPr/>
          <a:lstStyle/>
          <a:p>
            <a:r>
              <a:rPr lang="en-GB" b="1" dirty="0"/>
              <a:t>Chosen cipher attack</a:t>
            </a:r>
            <a:endParaRPr lang="en-US" dirty="0"/>
          </a:p>
        </p:txBody>
      </p:sp>
      <p:sp>
        <p:nvSpPr>
          <p:cNvPr id="3" name="Content Placeholder 2">
            <a:extLst>
              <a:ext uri="{FF2B5EF4-FFF2-40B4-BE49-F238E27FC236}">
                <a16:creationId xmlns:a16="http://schemas.microsoft.com/office/drawing/2014/main" id="{2B1EE87D-75FE-BE6D-5A95-86F056D9A435}"/>
              </a:ext>
            </a:extLst>
          </p:cNvPr>
          <p:cNvSpPr>
            <a:spLocks noGrp="1"/>
          </p:cNvSpPr>
          <p:nvPr>
            <p:ph idx="1"/>
          </p:nvPr>
        </p:nvSpPr>
        <p:spPr/>
        <p:txBody>
          <a:bodyPr/>
          <a:lstStyle/>
          <a:p>
            <a:r>
              <a:rPr lang="en-GB" dirty="0"/>
              <a:t>In this attacker is able to find out plain text based on cipher text using the Extended Euclidean Algorithm.</a:t>
            </a:r>
          </a:p>
          <a:p>
            <a:endParaRPr lang="en-US" dirty="0"/>
          </a:p>
        </p:txBody>
      </p:sp>
    </p:spTree>
    <p:extLst>
      <p:ext uri="{BB962C8B-B14F-4D97-AF65-F5344CB8AC3E}">
        <p14:creationId xmlns:p14="http://schemas.microsoft.com/office/powerpoint/2010/main" val="925656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EDDC4-3711-53B0-0441-73F708A9956A}"/>
              </a:ext>
            </a:extLst>
          </p:cNvPr>
          <p:cNvSpPr>
            <a:spLocks noGrp="1"/>
          </p:cNvSpPr>
          <p:nvPr>
            <p:ph type="title"/>
          </p:nvPr>
        </p:nvSpPr>
        <p:spPr/>
        <p:txBody>
          <a:bodyPr/>
          <a:lstStyle/>
          <a:p>
            <a:r>
              <a:rPr lang="en-GB" b="1" dirty="0"/>
              <a:t>Factorization attack</a:t>
            </a:r>
            <a:endParaRPr lang="en-US" dirty="0"/>
          </a:p>
        </p:txBody>
      </p:sp>
      <p:sp>
        <p:nvSpPr>
          <p:cNvPr id="3" name="Content Placeholder 2">
            <a:extLst>
              <a:ext uri="{FF2B5EF4-FFF2-40B4-BE49-F238E27FC236}">
                <a16:creationId xmlns:a16="http://schemas.microsoft.com/office/drawing/2014/main" id="{4AC88BD1-1B87-7D1A-0E57-1167D3549B38}"/>
              </a:ext>
            </a:extLst>
          </p:cNvPr>
          <p:cNvSpPr>
            <a:spLocks noGrp="1"/>
          </p:cNvSpPr>
          <p:nvPr>
            <p:ph idx="1"/>
          </p:nvPr>
        </p:nvSpPr>
        <p:spPr/>
        <p:txBody>
          <a:bodyPr/>
          <a:lstStyle/>
          <a:p>
            <a:r>
              <a:rPr lang="en-GB" dirty="0"/>
              <a:t>If the attacker is able to know P and Q using N, then he can find out value of private key. This fails when N contains at least 300 longer digits in decimal terms, attacker will not able to find it. </a:t>
            </a:r>
          </a:p>
        </p:txBody>
      </p:sp>
    </p:spTree>
    <p:extLst>
      <p:ext uri="{BB962C8B-B14F-4D97-AF65-F5344CB8AC3E}">
        <p14:creationId xmlns:p14="http://schemas.microsoft.com/office/powerpoint/2010/main" val="3334836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6E1DE-CD1D-848E-054F-7C3A5542E41B}"/>
              </a:ext>
            </a:extLst>
          </p:cNvPr>
          <p:cNvSpPr>
            <a:spLocks noGrp="1"/>
          </p:cNvSpPr>
          <p:nvPr>
            <p:ph type="title"/>
          </p:nvPr>
        </p:nvSpPr>
        <p:spPr>
          <a:xfrm>
            <a:off x="1224334" y="190500"/>
            <a:ext cx="10018713" cy="1752599"/>
          </a:xfrm>
        </p:spPr>
        <p:txBody>
          <a:bodyPr/>
          <a:lstStyle/>
          <a:p>
            <a:r>
              <a:rPr lang="en-US" sz="4000" b="1" kern="0" spc="-131" dirty="0">
                <a:solidFill>
                  <a:schemeClr val="accent1"/>
                </a:solidFill>
                <a:latin typeface="Inter" pitchFamily="34" charset="0"/>
                <a:ea typeface="Inter" pitchFamily="34" charset="-122"/>
                <a:cs typeface="Inter" pitchFamily="34" charset="-120"/>
              </a:rPr>
              <a:t>Real-World Applications of RSA</a:t>
            </a:r>
            <a:br>
              <a:rPr lang="en-US" sz="4000" dirty="0">
                <a:solidFill>
                  <a:schemeClr val="accent1"/>
                </a:solidFill>
              </a:rPr>
            </a:br>
            <a:endParaRPr lang="en-US" dirty="0"/>
          </a:p>
        </p:txBody>
      </p:sp>
      <p:sp>
        <p:nvSpPr>
          <p:cNvPr id="3" name="Content Placeholder 2">
            <a:extLst>
              <a:ext uri="{FF2B5EF4-FFF2-40B4-BE49-F238E27FC236}">
                <a16:creationId xmlns:a16="http://schemas.microsoft.com/office/drawing/2014/main" id="{480ED73C-6B47-0DEA-0172-55A8D8110D17}"/>
              </a:ext>
            </a:extLst>
          </p:cNvPr>
          <p:cNvSpPr>
            <a:spLocks noGrp="1"/>
          </p:cNvSpPr>
          <p:nvPr>
            <p:ph idx="1"/>
          </p:nvPr>
        </p:nvSpPr>
        <p:spPr>
          <a:xfrm>
            <a:off x="1735322" y="1943099"/>
            <a:ext cx="7552114" cy="3139889"/>
          </a:xfrm>
        </p:spPr>
        <p:txBody>
          <a:bodyPr/>
          <a:lstStyle/>
          <a:p>
            <a:r>
              <a:rPr lang="en-US" sz="2400" b="1" kern="0" spc="-66" dirty="0">
                <a:solidFill>
                  <a:srgbClr val="000000"/>
                </a:solidFill>
                <a:latin typeface="Inter" pitchFamily="34" charset="0"/>
                <a:ea typeface="Inter" pitchFamily="34" charset="-122"/>
                <a:cs typeface="Inter" pitchFamily="34" charset="-120"/>
              </a:rPr>
              <a:t>Secure Online Transactions</a:t>
            </a:r>
            <a:endParaRPr lang="en-US" sz="2400" dirty="0"/>
          </a:p>
          <a:p>
            <a:r>
              <a:rPr lang="en-US" sz="2400" b="1" kern="0" spc="-66" dirty="0">
                <a:solidFill>
                  <a:srgbClr val="000000"/>
                </a:solidFill>
                <a:latin typeface="Inter" pitchFamily="34" charset="0"/>
                <a:ea typeface="Inter" pitchFamily="34" charset="-122"/>
                <a:cs typeface="Inter" pitchFamily="34" charset="-120"/>
              </a:rPr>
              <a:t>Digital Signatures</a:t>
            </a:r>
            <a:endParaRPr lang="en-US" sz="2400" dirty="0"/>
          </a:p>
          <a:p>
            <a:r>
              <a:rPr lang="en-US" sz="2400" b="1" kern="0" spc="-66" dirty="0">
                <a:solidFill>
                  <a:srgbClr val="000000"/>
                </a:solidFill>
                <a:latin typeface="Inter" pitchFamily="34" charset="0"/>
                <a:ea typeface="Inter" pitchFamily="34" charset="-122"/>
                <a:cs typeface="Inter" pitchFamily="34" charset="-120"/>
              </a:rPr>
              <a:t>Virtual Private Networks (VPNs)</a:t>
            </a:r>
            <a:endParaRPr lang="en-US" sz="2400" dirty="0"/>
          </a:p>
        </p:txBody>
      </p:sp>
    </p:spTree>
    <p:extLst>
      <p:ext uri="{BB962C8B-B14F-4D97-AF65-F5344CB8AC3E}">
        <p14:creationId xmlns:p14="http://schemas.microsoft.com/office/powerpoint/2010/main" val="2370834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E5CEB-00DA-DDE6-7932-628B2ED66FBA}"/>
              </a:ext>
            </a:extLst>
          </p:cNvPr>
          <p:cNvSpPr>
            <a:spLocks noGrp="1"/>
          </p:cNvSpPr>
          <p:nvPr>
            <p:ph type="title"/>
          </p:nvPr>
        </p:nvSpPr>
        <p:spPr/>
        <p:txBody>
          <a:bodyPr/>
          <a:lstStyle/>
          <a:p>
            <a:r>
              <a:rPr lang="en-US" sz="4000" b="1" kern="0" spc="-66" dirty="0">
                <a:solidFill>
                  <a:srgbClr val="000000"/>
                </a:solidFill>
                <a:latin typeface="Inter" pitchFamily="34" charset="0"/>
                <a:ea typeface="Inter" pitchFamily="34" charset="-122"/>
                <a:cs typeface="Inter" pitchFamily="34" charset="-120"/>
              </a:rPr>
              <a:t>Secure Online Transactions</a:t>
            </a:r>
            <a:br>
              <a:rPr lang="en-US" sz="4000" dirty="0"/>
            </a:br>
            <a:endParaRPr lang="en-US" dirty="0"/>
          </a:p>
        </p:txBody>
      </p:sp>
      <p:sp>
        <p:nvSpPr>
          <p:cNvPr id="3" name="Content Placeholder 2">
            <a:extLst>
              <a:ext uri="{FF2B5EF4-FFF2-40B4-BE49-F238E27FC236}">
                <a16:creationId xmlns:a16="http://schemas.microsoft.com/office/drawing/2014/main" id="{A107B22B-F789-DE5B-2527-1047292F3551}"/>
              </a:ext>
            </a:extLst>
          </p:cNvPr>
          <p:cNvSpPr>
            <a:spLocks noGrp="1"/>
          </p:cNvSpPr>
          <p:nvPr>
            <p:ph idx="1"/>
          </p:nvPr>
        </p:nvSpPr>
        <p:spPr>
          <a:xfrm>
            <a:off x="1484311" y="3761660"/>
            <a:ext cx="10018713" cy="3124201"/>
          </a:xfrm>
        </p:spPr>
        <p:txBody>
          <a:bodyPr/>
          <a:lstStyle/>
          <a:p>
            <a:r>
              <a:rPr lang="en-US" sz="2400" kern="0" spc="-35" dirty="0">
                <a:solidFill>
                  <a:srgbClr val="272525"/>
                </a:solidFill>
                <a:latin typeface="Inter" pitchFamily="34" charset="0"/>
                <a:ea typeface="Inter" pitchFamily="34" charset="-122"/>
                <a:cs typeface="Inter" pitchFamily="34" charset="-120"/>
              </a:rPr>
              <a:t>RSA is widely used to secure online transactions, such as e-commerce and online banking, ensuring privacy and data integrity.</a:t>
            </a:r>
            <a:endParaRPr lang="en-US" sz="2400" dirty="0"/>
          </a:p>
          <a:p>
            <a:endParaRPr lang="en-US" dirty="0"/>
          </a:p>
        </p:txBody>
      </p:sp>
      <p:pic>
        <p:nvPicPr>
          <p:cNvPr id="4" name="Image 0">
            <a:extLst>
              <a:ext uri="{FF2B5EF4-FFF2-40B4-BE49-F238E27FC236}">
                <a16:creationId xmlns:a16="http://schemas.microsoft.com/office/drawing/2014/main" id="{DFC64F50-AF62-D219-94A7-90621F667EC4}"/>
              </a:ext>
            </a:extLst>
          </p:cNvPr>
          <p:cNvPicPr>
            <a:picLocks noChangeAspect="1"/>
          </p:cNvPicPr>
          <p:nvPr/>
        </p:nvPicPr>
        <p:blipFill>
          <a:blip r:embed="rId2"/>
          <a:stretch>
            <a:fillRect/>
          </a:stretch>
        </p:blipFill>
        <p:spPr>
          <a:xfrm>
            <a:off x="4370592" y="1991439"/>
            <a:ext cx="3295888" cy="2036921"/>
          </a:xfrm>
          <a:prstGeom prst="rect">
            <a:avLst/>
          </a:prstGeom>
        </p:spPr>
      </p:pic>
    </p:spTree>
    <p:extLst>
      <p:ext uri="{BB962C8B-B14F-4D97-AF65-F5344CB8AC3E}">
        <p14:creationId xmlns:p14="http://schemas.microsoft.com/office/powerpoint/2010/main" val="1630687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CEE18-7CB5-264E-ED1A-69DCEBB6820C}"/>
              </a:ext>
            </a:extLst>
          </p:cNvPr>
          <p:cNvSpPr>
            <a:spLocks noGrp="1"/>
          </p:cNvSpPr>
          <p:nvPr>
            <p:ph type="title"/>
          </p:nvPr>
        </p:nvSpPr>
        <p:spPr/>
        <p:txBody>
          <a:bodyPr/>
          <a:lstStyle/>
          <a:p>
            <a:r>
              <a:rPr lang="en-US" sz="4000" b="1" kern="0" spc="-66" dirty="0">
                <a:solidFill>
                  <a:srgbClr val="000000"/>
                </a:solidFill>
                <a:latin typeface="Inter" pitchFamily="34" charset="0"/>
                <a:ea typeface="Inter" pitchFamily="34" charset="-122"/>
                <a:cs typeface="Inter" pitchFamily="34" charset="-120"/>
              </a:rPr>
              <a:t>Digital Signatures</a:t>
            </a:r>
            <a:br>
              <a:rPr lang="en-US" sz="4000" dirty="0"/>
            </a:br>
            <a:endParaRPr lang="en-US" dirty="0"/>
          </a:p>
        </p:txBody>
      </p:sp>
      <p:sp>
        <p:nvSpPr>
          <p:cNvPr id="3" name="Content Placeholder 2">
            <a:extLst>
              <a:ext uri="{FF2B5EF4-FFF2-40B4-BE49-F238E27FC236}">
                <a16:creationId xmlns:a16="http://schemas.microsoft.com/office/drawing/2014/main" id="{F3EB020E-4CDB-4EB0-2317-48B876AD2C99}"/>
              </a:ext>
            </a:extLst>
          </p:cNvPr>
          <p:cNvSpPr>
            <a:spLocks noGrp="1"/>
          </p:cNvSpPr>
          <p:nvPr>
            <p:ph idx="1"/>
          </p:nvPr>
        </p:nvSpPr>
        <p:spPr>
          <a:xfrm>
            <a:off x="1484310" y="2097741"/>
            <a:ext cx="10018713" cy="3693459"/>
          </a:xfrm>
        </p:spPr>
        <p:txBody>
          <a:bodyPr/>
          <a:lstStyle/>
          <a:p>
            <a:r>
              <a:rPr lang="en-US" b="0" i="0" dirty="0">
                <a:solidFill>
                  <a:srgbClr val="202124"/>
                </a:solidFill>
                <a:effectLst/>
                <a:latin typeface="Roboto" panose="020F0502020204030204" pitchFamily="2" charset="0"/>
              </a:rPr>
              <a:t>A </a:t>
            </a:r>
            <a:r>
              <a:rPr lang="en-US" b="0" i="1" dirty="0">
                <a:solidFill>
                  <a:srgbClr val="202124"/>
                </a:solidFill>
                <a:effectLst/>
                <a:latin typeface="Roboto" panose="020F0502020204030204" pitchFamily="2" charset="0"/>
              </a:rPr>
              <a:t>digital signature</a:t>
            </a:r>
            <a:r>
              <a:rPr lang="en-US" b="0" i="0" dirty="0">
                <a:solidFill>
                  <a:srgbClr val="202124"/>
                </a:solidFill>
                <a:effectLst/>
                <a:latin typeface="Roboto" panose="020F0502020204030204" pitchFamily="2" charset="0"/>
              </a:rPr>
              <a:t> is a cryptographic output used to verify the authenticity of data.</a:t>
            </a:r>
          </a:p>
          <a:p>
            <a:r>
              <a:rPr lang="en-US" dirty="0">
                <a:solidFill>
                  <a:srgbClr val="202124"/>
                </a:solidFill>
                <a:latin typeface="Roboto" panose="020F0502020204030204" pitchFamily="2" charset="0"/>
              </a:rPr>
              <a:t>A</a:t>
            </a:r>
            <a:r>
              <a:rPr lang="en-US" b="0" i="0" dirty="0">
                <a:solidFill>
                  <a:srgbClr val="202124"/>
                </a:solidFill>
                <a:effectLst/>
                <a:latin typeface="Roboto" panose="020F0502020204030204" pitchFamily="2" charset="0"/>
              </a:rPr>
              <a:t> signing operation, which uses a signing key to produce a signature over raw data.</a:t>
            </a:r>
          </a:p>
          <a:p>
            <a:r>
              <a:rPr lang="en-US" dirty="0">
                <a:solidFill>
                  <a:srgbClr val="202124"/>
                </a:solidFill>
                <a:latin typeface="Roboto" panose="020F0502020204030204" pitchFamily="2" charset="0"/>
              </a:rPr>
              <a:t>A</a:t>
            </a:r>
            <a:r>
              <a:rPr lang="en-US" b="0" i="0" dirty="0">
                <a:solidFill>
                  <a:srgbClr val="202124"/>
                </a:solidFill>
                <a:effectLst/>
                <a:latin typeface="Roboto" panose="020F0502020204030204" pitchFamily="2" charset="0"/>
              </a:rPr>
              <a:t> verification operation, where the signature can be validated by a party who has no knowledge of the signing key.</a:t>
            </a:r>
          </a:p>
          <a:p>
            <a:endParaRPr lang="en-US" b="0" i="0" dirty="0">
              <a:solidFill>
                <a:srgbClr val="202124"/>
              </a:solidFill>
              <a:effectLst/>
              <a:latin typeface="Roboto" panose="020F0502020204030204" pitchFamily="2" charset="0"/>
            </a:endParaRPr>
          </a:p>
          <a:p>
            <a:endParaRPr lang="en-US" dirty="0"/>
          </a:p>
        </p:txBody>
      </p:sp>
    </p:spTree>
    <p:extLst>
      <p:ext uri="{BB962C8B-B14F-4D97-AF65-F5344CB8AC3E}">
        <p14:creationId xmlns:p14="http://schemas.microsoft.com/office/powerpoint/2010/main" val="1121382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C0C5E-1340-4637-5D55-4CEDC36393B4}"/>
              </a:ext>
            </a:extLst>
          </p:cNvPr>
          <p:cNvSpPr>
            <a:spLocks noGrp="1"/>
          </p:cNvSpPr>
          <p:nvPr>
            <p:ph type="title"/>
          </p:nvPr>
        </p:nvSpPr>
        <p:spPr/>
        <p:txBody>
          <a:bodyPr/>
          <a:lstStyle/>
          <a:p>
            <a:r>
              <a:rPr lang="en-US" b="1" i="0" dirty="0">
                <a:solidFill>
                  <a:srgbClr val="202124"/>
                </a:solidFill>
                <a:effectLst/>
              </a:rPr>
              <a:t>Digital signing workflow using RSA</a:t>
            </a:r>
            <a:br>
              <a:rPr lang="en-US" b="1" i="0" dirty="0">
                <a:solidFill>
                  <a:srgbClr val="202124"/>
                </a:solidFill>
                <a:effectLst/>
              </a:rPr>
            </a:br>
            <a:endParaRPr lang="en-US" dirty="0"/>
          </a:p>
        </p:txBody>
      </p:sp>
      <p:sp>
        <p:nvSpPr>
          <p:cNvPr id="3" name="Content Placeholder 2">
            <a:extLst>
              <a:ext uri="{FF2B5EF4-FFF2-40B4-BE49-F238E27FC236}">
                <a16:creationId xmlns:a16="http://schemas.microsoft.com/office/drawing/2014/main" id="{9442AD5B-39B0-B428-006B-EF3FBA292C65}"/>
              </a:ext>
            </a:extLst>
          </p:cNvPr>
          <p:cNvSpPr>
            <a:spLocks noGrp="1"/>
          </p:cNvSpPr>
          <p:nvPr>
            <p:ph idx="1"/>
          </p:nvPr>
        </p:nvSpPr>
        <p:spPr>
          <a:xfrm>
            <a:off x="1484310" y="2241177"/>
            <a:ext cx="10018713" cy="3550024"/>
          </a:xfrm>
        </p:spPr>
        <p:txBody>
          <a:bodyPr>
            <a:normAutofit fontScale="92500"/>
          </a:bodyPr>
          <a:lstStyle/>
          <a:p>
            <a:r>
              <a:rPr lang="en-US" b="0" i="0" dirty="0">
                <a:solidFill>
                  <a:srgbClr val="202124"/>
                </a:solidFill>
                <a:effectLst/>
                <a:latin typeface="Roboto" panose="020F0502020204030204" pitchFamily="2" charset="0"/>
              </a:rPr>
              <a:t>The signer creates an asymmetric key that supports digital signing.</a:t>
            </a:r>
          </a:p>
          <a:p>
            <a:r>
              <a:rPr lang="en-US" b="0" i="0" dirty="0">
                <a:solidFill>
                  <a:srgbClr val="202124"/>
                </a:solidFill>
                <a:effectLst/>
                <a:latin typeface="Roboto" panose="020F0502020204030204" pitchFamily="2" charset="0"/>
              </a:rPr>
              <a:t>The signer can use this key to create multiple signatures.</a:t>
            </a:r>
          </a:p>
          <a:p>
            <a:r>
              <a:rPr lang="en-US" dirty="0">
                <a:solidFill>
                  <a:srgbClr val="202124"/>
                </a:solidFill>
                <a:latin typeface="Roboto" panose="020F0502020204030204" pitchFamily="2" charset="0"/>
              </a:rPr>
              <a:t>T</a:t>
            </a:r>
            <a:r>
              <a:rPr lang="en-US" b="0" i="0" dirty="0">
                <a:solidFill>
                  <a:srgbClr val="202124"/>
                </a:solidFill>
                <a:effectLst/>
                <a:latin typeface="Roboto" panose="020F0502020204030204" pitchFamily="2" charset="0"/>
              </a:rPr>
              <a:t>he signer performs a private key operation over the data to create a digital signature</a:t>
            </a:r>
            <a:endParaRPr lang="en-US" dirty="0">
              <a:solidFill>
                <a:srgbClr val="202124"/>
              </a:solidFill>
              <a:latin typeface="Roboto" panose="020F0502020204030204" pitchFamily="2" charset="0"/>
            </a:endParaRPr>
          </a:p>
          <a:p>
            <a:r>
              <a:rPr lang="en-US" b="0" i="0" dirty="0">
                <a:solidFill>
                  <a:srgbClr val="202124"/>
                </a:solidFill>
                <a:effectLst/>
                <a:latin typeface="Roboto" panose="020F0502020204030204" pitchFamily="2" charset="0"/>
              </a:rPr>
              <a:t>The signer provides the data and the digital signature to the data recipient.</a:t>
            </a:r>
          </a:p>
          <a:p>
            <a:r>
              <a:rPr lang="en-US" b="0" i="0" dirty="0">
                <a:solidFill>
                  <a:srgbClr val="202124"/>
                </a:solidFill>
                <a:effectLst/>
                <a:latin typeface="Roboto" panose="020F0502020204030204" pitchFamily="2" charset="0"/>
              </a:rPr>
              <a:t>The recipient uses the public key portion of the signer's public/private key pair to verify the digital signature. If verification is unsuccessful, then the data has been altered.</a:t>
            </a:r>
          </a:p>
          <a:p>
            <a:endParaRPr lang="en-US" dirty="0"/>
          </a:p>
        </p:txBody>
      </p:sp>
    </p:spTree>
    <p:extLst>
      <p:ext uri="{BB962C8B-B14F-4D97-AF65-F5344CB8AC3E}">
        <p14:creationId xmlns:p14="http://schemas.microsoft.com/office/powerpoint/2010/main" val="3467802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5C7C9-C7F9-BD75-55EE-3750F486C0EF}"/>
              </a:ext>
            </a:extLst>
          </p:cNvPr>
          <p:cNvSpPr>
            <a:spLocks noGrp="1"/>
          </p:cNvSpPr>
          <p:nvPr>
            <p:ph type="title"/>
          </p:nvPr>
        </p:nvSpPr>
        <p:spPr/>
        <p:txBody>
          <a:bodyPr/>
          <a:lstStyle/>
          <a:p>
            <a:r>
              <a:rPr lang="en-US" sz="4000" b="1" kern="0" spc="-66" dirty="0">
                <a:solidFill>
                  <a:srgbClr val="000000"/>
                </a:solidFill>
                <a:latin typeface="Inter" pitchFamily="34" charset="0"/>
                <a:ea typeface="Inter" pitchFamily="34" charset="-122"/>
                <a:cs typeface="Inter" pitchFamily="34" charset="-120"/>
              </a:rPr>
              <a:t>Virtual Private Networks (VPNs)</a:t>
            </a:r>
            <a:br>
              <a:rPr lang="en-US" sz="4000" dirty="0"/>
            </a:br>
            <a:endParaRPr lang="en-US" dirty="0"/>
          </a:p>
        </p:txBody>
      </p:sp>
      <p:sp>
        <p:nvSpPr>
          <p:cNvPr id="3" name="Content Placeholder 2">
            <a:extLst>
              <a:ext uri="{FF2B5EF4-FFF2-40B4-BE49-F238E27FC236}">
                <a16:creationId xmlns:a16="http://schemas.microsoft.com/office/drawing/2014/main" id="{4EFB283F-D70A-2625-5567-CBC74CEC0CF2}"/>
              </a:ext>
            </a:extLst>
          </p:cNvPr>
          <p:cNvSpPr>
            <a:spLocks noGrp="1"/>
          </p:cNvSpPr>
          <p:nvPr>
            <p:ph idx="1"/>
          </p:nvPr>
        </p:nvSpPr>
        <p:spPr/>
        <p:txBody>
          <a:bodyPr>
            <a:normAutofit lnSpcReduction="10000"/>
          </a:bodyPr>
          <a:lstStyle/>
          <a:p>
            <a:r>
              <a:rPr lang="en-US" sz="2400" kern="0" spc="-35" dirty="0">
                <a:solidFill>
                  <a:srgbClr val="272525"/>
                </a:solidFill>
                <a:latin typeface="Inter" pitchFamily="34" charset="0"/>
                <a:ea typeface="Inter" pitchFamily="34" charset="-122"/>
                <a:cs typeface="Inter" pitchFamily="34" charset="-120"/>
              </a:rPr>
              <a:t>RSA helps establish secure VPN tunnels, allowing remote employees to access corporate networks safely and securely.</a:t>
            </a:r>
            <a:endParaRPr lang="en-US" sz="2400" dirty="0"/>
          </a:p>
          <a:p>
            <a:r>
              <a:rPr lang="en-US" b="0" i="0" dirty="0">
                <a:solidFill>
                  <a:srgbClr val="0C0C0C"/>
                </a:solidFill>
                <a:effectLst/>
                <a:latin typeface="Inter"/>
              </a:rPr>
              <a:t>On putty you can give the public key for authentication so that you can manipulate the files on that server. These are mainly used by developers to give support to their client. They take the public key from client and do the required modification to communicate with the server. RSA is the first algorithm which supported secure communication without a shared key where the encryption is easy and decryption is hard without the private key. </a:t>
            </a:r>
            <a:endParaRPr lang="en-US" dirty="0"/>
          </a:p>
        </p:txBody>
      </p:sp>
    </p:spTree>
    <p:extLst>
      <p:ext uri="{BB962C8B-B14F-4D97-AF65-F5344CB8AC3E}">
        <p14:creationId xmlns:p14="http://schemas.microsoft.com/office/powerpoint/2010/main" val="1763208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A3F07-ECD4-A759-6080-0AE97E196F81}"/>
              </a:ext>
            </a:extLst>
          </p:cNvPr>
          <p:cNvSpPr>
            <a:spLocks noGrp="1"/>
          </p:cNvSpPr>
          <p:nvPr>
            <p:ph type="title"/>
          </p:nvPr>
        </p:nvSpPr>
        <p:spPr/>
        <p:txBody>
          <a:bodyPr/>
          <a:lstStyle/>
          <a:p>
            <a:r>
              <a:rPr lang="en-GB" b="1" dirty="0">
                <a:solidFill>
                  <a:schemeClr val="accent1"/>
                </a:solidFill>
              </a:rPr>
              <a:t>ADVANTAGES</a:t>
            </a:r>
            <a:endParaRPr lang="en-US" dirty="0"/>
          </a:p>
        </p:txBody>
      </p:sp>
      <p:sp>
        <p:nvSpPr>
          <p:cNvPr id="3" name="Content Placeholder 2">
            <a:extLst>
              <a:ext uri="{FF2B5EF4-FFF2-40B4-BE49-F238E27FC236}">
                <a16:creationId xmlns:a16="http://schemas.microsoft.com/office/drawing/2014/main" id="{CA41B740-B8E7-4192-461D-40B7CB63C935}"/>
              </a:ext>
            </a:extLst>
          </p:cNvPr>
          <p:cNvSpPr>
            <a:spLocks noGrp="1"/>
          </p:cNvSpPr>
          <p:nvPr>
            <p:ph idx="1"/>
          </p:nvPr>
        </p:nvSpPr>
        <p:spPr/>
        <p:txBody>
          <a:bodyPr>
            <a:normAutofit fontScale="92500" lnSpcReduction="20000"/>
          </a:bodyPr>
          <a:lstStyle/>
          <a:p>
            <a:pPr algn="l" fontAlgn="base">
              <a:buFont typeface="Arial" panose="020B0604020202020204" pitchFamily="34" charset="0"/>
              <a:buChar char="•"/>
            </a:pPr>
            <a:r>
              <a:rPr lang="en-US" b="1" i="0" dirty="0">
                <a:solidFill>
                  <a:srgbClr val="273239"/>
                </a:solidFill>
                <a:effectLst/>
                <a:latin typeface="Nunito" pitchFamily="2" charset="0"/>
              </a:rPr>
              <a:t>Security: </a:t>
            </a:r>
            <a:r>
              <a:rPr lang="en-US" b="0" i="0" dirty="0">
                <a:solidFill>
                  <a:srgbClr val="273239"/>
                </a:solidFill>
                <a:effectLst/>
                <a:latin typeface="Nunito" pitchFamily="2" charset="0"/>
              </a:rPr>
              <a:t>RSA algorithm is considered to be very secure and is widely used for secure data transmission.</a:t>
            </a:r>
          </a:p>
          <a:p>
            <a:pPr algn="l" fontAlgn="base">
              <a:buFont typeface="Arial" panose="020B0604020202020204" pitchFamily="34" charset="0"/>
              <a:buChar char="•"/>
            </a:pPr>
            <a:r>
              <a:rPr lang="en-US" b="1" i="0" dirty="0">
                <a:solidFill>
                  <a:srgbClr val="273239"/>
                </a:solidFill>
                <a:effectLst/>
                <a:latin typeface="Nunito" pitchFamily="2" charset="0"/>
              </a:rPr>
              <a:t>Public-key cryptography: </a:t>
            </a:r>
            <a:r>
              <a:rPr lang="en-US" b="0" i="0" dirty="0">
                <a:solidFill>
                  <a:srgbClr val="273239"/>
                </a:solidFill>
                <a:effectLst/>
                <a:latin typeface="Nunito" pitchFamily="2" charset="0"/>
              </a:rPr>
              <a:t>RSA algorithm is a public-key cryptography algorithm, which means that it uses two different keys for encryption and decryption. The public key is used to encrypt the data, while the private key is used to decrypt the data.</a:t>
            </a:r>
          </a:p>
          <a:p>
            <a:pPr algn="l" fontAlgn="base">
              <a:buFont typeface="Arial" panose="020B0604020202020204" pitchFamily="34" charset="0"/>
              <a:buChar char="•"/>
            </a:pPr>
            <a:r>
              <a:rPr lang="en-US" b="1" i="0" dirty="0">
                <a:solidFill>
                  <a:srgbClr val="273239"/>
                </a:solidFill>
                <a:effectLst/>
                <a:latin typeface="Nunito" pitchFamily="2" charset="0"/>
              </a:rPr>
              <a:t>Key exchange: </a:t>
            </a:r>
            <a:r>
              <a:rPr lang="en-US" b="0" i="0" dirty="0">
                <a:solidFill>
                  <a:srgbClr val="273239"/>
                </a:solidFill>
                <a:effectLst/>
                <a:latin typeface="Nunito" pitchFamily="2" charset="0"/>
              </a:rPr>
              <a:t>RSA algorithm can be used for secure key exchange, which means that two parties can exchange a secret key without actually sending the key over the network.</a:t>
            </a:r>
          </a:p>
          <a:p>
            <a:endParaRPr lang="en-US" dirty="0"/>
          </a:p>
        </p:txBody>
      </p:sp>
    </p:spTree>
    <p:extLst>
      <p:ext uri="{BB962C8B-B14F-4D97-AF65-F5344CB8AC3E}">
        <p14:creationId xmlns:p14="http://schemas.microsoft.com/office/powerpoint/2010/main" val="370625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52641-F3F2-B4AA-85CB-2445313DA117}"/>
              </a:ext>
            </a:extLst>
          </p:cNvPr>
          <p:cNvSpPr>
            <a:spLocks noGrp="1"/>
          </p:cNvSpPr>
          <p:nvPr>
            <p:ph type="title"/>
          </p:nvPr>
        </p:nvSpPr>
        <p:spPr/>
        <p:txBody>
          <a:bodyPr/>
          <a:lstStyle/>
          <a:p>
            <a:r>
              <a:rPr lang="en-GB" b="1" dirty="0">
                <a:solidFill>
                  <a:schemeClr val="accent1"/>
                </a:solidFill>
              </a:rPr>
              <a:t>DISADVANTAGES</a:t>
            </a:r>
            <a:endParaRPr lang="en-US" dirty="0"/>
          </a:p>
        </p:txBody>
      </p:sp>
      <p:sp>
        <p:nvSpPr>
          <p:cNvPr id="3" name="Content Placeholder 2">
            <a:extLst>
              <a:ext uri="{FF2B5EF4-FFF2-40B4-BE49-F238E27FC236}">
                <a16:creationId xmlns:a16="http://schemas.microsoft.com/office/drawing/2014/main" id="{856B3AB2-663D-9FF9-5025-9A7CAD64969E}"/>
              </a:ext>
            </a:extLst>
          </p:cNvPr>
          <p:cNvSpPr>
            <a:spLocks noGrp="1"/>
          </p:cNvSpPr>
          <p:nvPr>
            <p:ph idx="1"/>
          </p:nvPr>
        </p:nvSpPr>
        <p:spPr>
          <a:xfrm>
            <a:off x="1484310" y="2277035"/>
            <a:ext cx="10018713" cy="3514165"/>
          </a:xfrm>
        </p:spPr>
        <p:txBody>
          <a:bodyPr>
            <a:normAutofit fontScale="92500"/>
          </a:bodyPr>
          <a:lstStyle/>
          <a:p>
            <a:pPr fontAlgn="base"/>
            <a:r>
              <a:rPr lang="en-US" b="1" i="0" dirty="0">
                <a:solidFill>
                  <a:srgbClr val="273239"/>
                </a:solidFill>
                <a:effectLst/>
                <a:latin typeface="Nunito" pitchFamily="2" charset="0"/>
              </a:rPr>
              <a:t>Slow processing speed: </a:t>
            </a:r>
            <a:r>
              <a:rPr lang="en-US" sz="2400" b="0" i="0" dirty="0">
                <a:solidFill>
                  <a:srgbClr val="273239"/>
                </a:solidFill>
                <a:effectLst/>
                <a:latin typeface="Nunito" pitchFamily="2" charset="0"/>
              </a:rPr>
              <a:t>RSA algorithm is slower than other encryption algorithms, especially when dealing with large amounts of data.</a:t>
            </a:r>
          </a:p>
          <a:p>
            <a:pPr fontAlgn="base"/>
            <a:r>
              <a:rPr lang="en-US" b="1" i="0" dirty="0">
                <a:solidFill>
                  <a:srgbClr val="273239"/>
                </a:solidFill>
                <a:effectLst/>
                <a:latin typeface="Nunito" pitchFamily="2" charset="0"/>
              </a:rPr>
              <a:t>Large key size: </a:t>
            </a:r>
            <a:r>
              <a:rPr lang="en-US" sz="2400" b="0" i="0" dirty="0">
                <a:solidFill>
                  <a:srgbClr val="273239"/>
                </a:solidFill>
                <a:effectLst/>
                <a:latin typeface="Nunito" pitchFamily="2" charset="0"/>
              </a:rPr>
              <a:t>RSA algorithm requires large key sizes to be secure, which means that it requires more computational resources and storage space.</a:t>
            </a:r>
          </a:p>
          <a:p>
            <a:r>
              <a:rPr lang="en-US" b="1" i="0" dirty="0">
                <a:solidFill>
                  <a:srgbClr val="273239"/>
                </a:solidFill>
                <a:effectLst/>
                <a:latin typeface="Nunito" pitchFamily="2" charset="0"/>
              </a:rPr>
              <a:t>Limited use in some applications:</a:t>
            </a:r>
            <a:r>
              <a:rPr lang="en-US" b="0" i="0" dirty="0">
                <a:solidFill>
                  <a:srgbClr val="273239"/>
                </a:solidFill>
                <a:effectLst/>
                <a:latin typeface="Nunito" pitchFamily="2" charset="0"/>
              </a:rPr>
              <a:t> </a:t>
            </a:r>
            <a:r>
              <a:rPr lang="en-US" sz="2400" b="0" i="0" dirty="0">
                <a:solidFill>
                  <a:srgbClr val="273239"/>
                </a:solidFill>
                <a:effectLst/>
                <a:latin typeface="Nunito" pitchFamily="2" charset="0"/>
              </a:rPr>
              <a:t>RSA algorithm is not suitable for some applications, such as those that require constant encryption and decryption of large amounts of data, due to its slow processing speed.</a:t>
            </a:r>
          </a:p>
          <a:p>
            <a:endParaRPr lang="en-GB" dirty="0"/>
          </a:p>
          <a:p>
            <a:endParaRPr lang="en-US" dirty="0"/>
          </a:p>
        </p:txBody>
      </p:sp>
    </p:spTree>
    <p:extLst>
      <p:ext uri="{BB962C8B-B14F-4D97-AF65-F5344CB8AC3E}">
        <p14:creationId xmlns:p14="http://schemas.microsoft.com/office/powerpoint/2010/main" val="1393478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5754-CF6E-87B7-800A-9E16AABBDEF1}"/>
              </a:ext>
            </a:extLst>
          </p:cNvPr>
          <p:cNvSpPr>
            <a:spLocks noGrp="1"/>
          </p:cNvSpPr>
          <p:nvPr>
            <p:ph type="title"/>
          </p:nvPr>
        </p:nvSpPr>
        <p:spPr>
          <a:xfrm>
            <a:off x="1484311" y="685800"/>
            <a:ext cx="9685713" cy="4701988"/>
          </a:xfrm>
        </p:spPr>
        <p:txBody>
          <a:bodyPr/>
          <a:lstStyle/>
          <a:p>
            <a:r>
              <a:rPr lang="en-US" sz="6000" dirty="0">
                <a:solidFill>
                  <a:schemeClr val="tx1"/>
                </a:solidFill>
              </a:rPr>
              <a:t>THANK YOU!!</a:t>
            </a:r>
            <a:endParaRPr lang="en-US" sz="6000" dirty="0"/>
          </a:p>
        </p:txBody>
      </p:sp>
    </p:spTree>
    <p:extLst>
      <p:ext uri="{BB962C8B-B14F-4D97-AF65-F5344CB8AC3E}">
        <p14:creationId xmlns:p14="http://schemas.microsoft.com/office/powerpoint/2010/main" val="3083902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5B0A4-27D8-B4D5-E8B2-80190178A5D3}"/>
              </a:ext>
            </a:extLst>
          </p:cNvPr>
          <p:cNvSpPr>
            <a:spLocks noGrp="1"/>
          </p:cNvSpPr>
          <p:nvPr>
            <p:ph type="title"/>
          </p:nvPr>
        </p:nvSpPr>
        <p:spPr>
          <a:xfrm>
            <a:off x="1550894" y="-44824"/>
            <a:ext cx="4089212" cy="1752599"/>
          </a:xfrm>
        </p:spPr>
        <p:txBody>
          <a:bodyPr/>
          <a:lstStyle/>
          <a:p>
            <a:r>
              <a:rPr lang="en-GB" b="1" dirty="0">
                <a:solidFill>
                  <a:schemeClr val="accent1"/>
                </a:solidFill>
              </a:rPr>
              <a:t>INTRODUCTION</a:t>
            </a:r>
            <a:endParaRPr lang="en-US" dirty="0"/>
          </a:p>
        </p:txBody>
      </p:sp>
      <p:sp>
        <p:nvSpPr>
          <p:cNvPr id="3" name="Content Placeholder 2">
            <a:extLst>
              <a:ext uri="{FF2B5EF4-FFF2-40B4-BE49-F238E27FC236}">
                <a16:creationId xmlns:a16="http://schemas.microsoft.com/office/drawing/2014/main" id="{AB09C93D-2F1F-E9E8-B0E6-90B9340ACC32}"/>
              </a:ext>
            </a:extLst>
          </p:cNvPr>
          <p:cNvSpPr>
            <a:spLocks noGrp="1"/>
          </p:cNvSpPr>
          <p:nvPr>
            <p:ph idx="1"/>
          </p:nvPr>
        </p:nvSpPr>
        <p:spPr>
          <a:xfrm>
            <a:off x="1466381" y="1465729"/>
            <a:ext cx="10018713" cy="3124201"/>
          </a:xfrm>
        </p:spPr>
        <p:txBody>
          <a:bodyPr/>
          <a:lstStyle/>
          <a:p>
            <a:r>
              <a:rPr lang="en-GB" dirty="0"/>
              <a:t>RSA algorithm is an asymmetric cryptography algorithm.</a:t>
            </a:r>
          </a:p>
          <a:p>
            <a:r>
              <a:rPr lang="en-GB" dirty="0"/>
              <a:t>The RSA algorithm is based on public-key encryption technology .</a:t>
            </a:r>
          </a:p>
          <a:p>
            <a:r>
              <a:rPr lang="en-GB" dirty="0"/>
              <a:t>Best known and  widely used public key scheme.</a:t>
            </a:r>
          </a:p>
          <a:p>
            <a:pPr marL="0" indent="0">
              <a:buNone/>
            </a:pPr>
            <a:endParaRPr lang="en-US" dirty="0"/>
          </a:p>
        </p:txBody>
      </p:sp>
    </p:spTree>
    <p:extLst>
      <p:ext uri="{BB962C8B-B14F-4D97-AF65-F5344CB8AC3E}">
        <p14:creationId xmlns:p14="http://schemas.microsoft.com/office/powerpoint/2010/main" val="2396554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E315B-1F40-7D3C-DF4B-6B6581E057F4}"/>
              </a:ext>
            </a:extLst>
          </p:cNvPr>
          <p:cNvSpPr>
            <a:spLocks noGrp="1"/>
          </p:cNvSpPr>
          <p:nvPr>
            <p:ph type="title"/>
          </p:nvPr>
        </p:nvSpPr>
        <p:spPr>
          <a:xfrm>
            <a:off x="1116757" y="363071"/>
            <a:ext cx="5275077" cy="1071282"/>
          </a:xfrm>
        </p:spPr>
        <p:txBody>
          <a:bodyPr/>
          <a:lstStyle/>
          <a:p>
            <a:r>
              <a:rPr lang="en-US" b="1" dirty="0">
                <a:solidFill>
                  <a:schemeClr val="accent1"/>
                </a:solidFill>
              </a:rPr>
              <a:t>Types of Encryption</a:t>
            </a:r>
          </a:p>
        </p:txBody>
      </p:sp>
      <p:sp>
        <p:nvSpPr>
          <p:cNvPr id="3" name="Content Placeholder 2">
            <a:extLst>
              <a:ext uri="{FF2B5EF4-FFF2-40B4-BE49-F238E27FC236}">
                <a16:creationId xmlns:a16="http://schemas.microsoft.com/office/drawing/2014/main" id="{2BD0D172-9B18-4470-21B6-3CA27FEC1585}"/>
              </a:ext>
            </a:extLst>
          </p:cNvPr>
          <p:cNvSpPr>
            <a:spLocks noGrp="1"/>
          </p:cNvSpPr>
          <p:nvPr>
            <p:ph idx="1"/>
          </p:nvPr>
        </p:nvSpPr>
        <p:spPr>
          <a:xfrm>
            <a:off x="1382477" y="1788458"/>
            <a:ext cx="7250535" cy="2810436"/>
          </a:xfrm>
        </p:spPr>
        <p:txBody>
          <a:bodyPr>
            <a:normAutofit/>
          </a:bodyPr>
          <a:lstStyle/>
          <a:p>
            <a:r>
              <a:rPr lang="en-US" b="0" i="0" dirty="0">
                <a:effectLst/>
                <a:latin typeface="Google Sans"/>
              </a:rPr>
              <a:t>Symmetric Key Encryption</a:t>
            </a:r>
          </a:p>
          <a:p>
            <a:r>
              <a:rPr lang="en-US" b="0" i="0" dirty="0">
                <a:effectLst/>
                <a:latin typeface="Google Sans"/>
              </a:rPr>
              <a:t>Asymmetric Key Encryption</a:t>
            </a:r>
            <a:br>
              <a:rPr lang="en-US" b="0" i="0" u="sng" dirty="0">
                <a:effectLst/>
                <a:latin typeface="Google Sans"/>
              </a:rPr>
            </a:br>
            <a:endParaRPr lang="en-US" dirty="0"/>
          </a:p>
        </p:txBody>
      </p:sp>
    </p:spTree>
    <p:extLst>
      <p:ext uri="{BB962C8B-B14F-4D97-AF65-F5344CB8AC3E}">
        <p14:creationId xmlns:p14="http://schemas.microsoft.com/office/powerpoint/2010/main" val="1257311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086C2-B347-2CD5-1146-19ACB71461AC}"/>
              </a:ext>
            </a:extLst>
          </p:cNvPr>
          <p:cNvSpPr>
            <a:spLocks noGrp="1"/>
          </p:cNvSpPr>
          <p:nvPr>
            <p:ph type="title"/>
          </p:nvPr>
        </p:nvSpPr>
        <p:spPr>
          <a:xfrm>
            <a:off x="1230077" y="820272"/>
            <a:ext cx="5795030" cy="1116106"/>
          </a:xfrm>
        </p:spPr>
        <p:txBody>
          <a:bodyPr>
            <a:normAutofit fontScale="90000"/>
          </a:bodyPr>
          <a:lstStyle/>
          <a:p>
            <a:r>
              <a:rPr lang="en-US" b="0" i="0" dirty="0">
                <a:effectLst/>
                <a:latin typeface="Google Sans"/>
              </a:rPr>
              <a:t>Symmetric Key Encryption</a:t>
            </a:r>
            <a:br>
              <a:rPr lang="en-US" b="0" i="0" dirty="0">
                <a:effectLst/>
                <a:latin typeface="Google Sans"/>
              </a:rPr>
            </a:br>
            <a:endParaRPr lang="en-US" dirty="0"/>
          </a:p>
        </p:txBody>
      </p:sp>
      <p:sp>
        <p:nvSpPr>
          <p:cNvPr id="3" name="Content Placeholder 2">
            <a:extLst>
              <a:ext uri="{FF2B5EF4-FFF2-40B4-BE49-F238E27FC236}">
                <a16:creationId xmlns:a16="http://schemas.microsoft.com/office/drawing/2014/main" id="{6956F9FC-6295-3BF4-CCC3-795223141690}"/>
              </a:ext>
            </a:extLst>
          </p:cNvPr>
          <p:cNvSpPr>
            <a:spLocks noGrp="1"/>
          </p:cNvSpPr>
          <p:nvPr>
            <p:ph idx="1"/>
          </p:nvPr>
        </p:nvSpPr>
        <p:spPr>
          <a:xfrm>
            <a:off x="1537401" y="1850092"/>
            <a:ext cx="9354718" cy="3157815"/>
          </a:xfrm>
        </p:spPr>
        <p:txBody>
          <a:bodyPr/>
          <a:lstStyle/>
          <a:p>
            <a:pPr marL="0" indent="0">
              <a:buNone/>
            </a:pPr>
            <a:r>
              <a:rPr lang="en-US" dirty="0">
                <a:solidFill>
                  <a:srgbClr val="273239"/>
                </a:solidFill>
                <a:latin typeface="Nunito" panose="020F0502020204030204" pitchFamily="2" charset="0"/>
              </a:rPr>
              <a:t>I</a:t>
            </a:r>
            <a:r>
              <a:rPr lang="en-US" b="0" i="0" dirty="0">
                <a:solidFill>
                  <a:srgbClr val="273239"/>
                </a:solidFill>
                <a:effectLst/>
                <a:latin typeface="Nunito" panose="020F0502020204030204" pitchFamily="2" charset="0"/>
              </a:rPr>
              <a:t>n Symmetric-key encryption the message is encrypted by using a key and the same key is used to decrypt the message which makes it easy to use but less secure.</a:t>
            </a:r>
          </a:p>
          <a:p>
            <a:pPr marL="0" indent="0">
              <a:buNone/>
            </a:pPr>
            <a:endParaRPr lang="en-US" dirty="0">
              <a:solidFill>
                <a:srgbClr val="273239"/>
              </a:solidFill>
              <a:latin typeface="Nunito" panose="020F0502020204030204" pitchFamily="2" charset="0"/>
            </a:endParaRPr>
          </a:p>
          <a:p>
            <a:pPr marL="0" indent="0">
              <a:buNone/>
            </a:pPr>
            <a:endParaRPr lang="en-US" dirty="0"/>
          </a:p>
        </p:txBody>
      </p:sp>
    </p:spTree>
    <p:extLst>
      <p:ext uri="{BB962C8B-B14F-4D97-AF65-F5344CB8AC3E}">
        <p14:creationId xmlns:p14="http://schemas.microsoft.com/office/powerpoint/2010/main" val="102930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5C24D-DE77-FA0E-3528-CAAD4417DD06}"/>
              </a:ext>
            </a:extLst>
          </p:cNvPr>
          <p:cNvSpPr>
            <a:spLocks noGrp="1"/>
          </p:cNvSpPr>
          <p:nvPr>
            <p:ph type="title"/>
          </p:nvPr>
        </p:nvSpPr>
        <p:spPr>
          <a:xfrm>
            <a:off x="1376734" y="345142"/>
            <a:ext cx="10018713" cy="1752599"/>
          </a:xfrm>
        </p:spPr>
        <p:txBody>
          <a:bodyPr/>
          <a:lstStyle/>
          <a:p>
            <a:r>
              <a:rPr lang="en-US" b="1" dirty="0"/>
              <a:t>Flow of Symmetric Key Encryption</a:t>
            </a:r>
          </a:p>
        </p:txBody>
      </p:sp>
      <p:pic>
        <p:nvPicPr>
          <p:cNvPr id="4" name="Picture 2" descr="Symmetric vs. Asymmetric Encryption - What are differences?">
            <a:extLst>
              <a:ext uri="{FF2B5EF4-FFF2-40B4-BE49-F238E27FC236}">
                <a16:creationId xmlns:a16="http://schemas.microsoft.com/office/drawing/2014/main" id="{786CA3D5-CFF1-7CD5-436D-49DB5F5DFA9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35206" y="2667000"/>
            <a:ext cx="5716926"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620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B2C53-A394-4B38-F20A-C73BBABEED67}"/>
              </a:ext>
            </a:extLst>
          </p:cNvPr>
          <p:cNvSpPr>
            <a:spLocks noGrp="1"/>
          </p:cNvSpPr>
          <p:nvPr>
            <p:ph type="title"/>
          </p:nvPr>
        </p:nvSpPr>
        <p:spPr>
          <a:xfrm>
            <a:off x="399579" y="268942"/>
            <a:ext cx="8046479" cy="1739152"/>
          </a:xfrm>
        </p:spPr>
        <p:txBody>
          <a:bodyPr/>
          <a:lstStyle/>
          <a:p>
            <a:r>
              <a:rPr lang="en-US" dirty="0"/>
              <a:t>A</a:t>
            </a:r>
            <a:r>
              <a:rPr lang="en-US" dirty="0">
                <a:latin typeface="Google Sans"/>
              </a:rPr>
              <a:t>s</a:t>
            </a:r>
            <a:r>
              <a:rPr lang="en-US" b="0" i="0" dirty="0">
                <a:effectLst/>
                <a:latin typeface="Google Sans"/>
              </a:rPr>
              <a:t>ymmetric Key Encryption</a:t>
            </a:r>
            <a:br>
              <a:rPr lang="en-US" b="0" i="0" dirty="0">
                <a:effectLst/>
                <a:latin typeface="Google Sans"/>
              </a:rPr>
            </a:br>
            <a:endParaRPr lang="en-US" dirty="0"/>
          </a:p>
        </p:txBody>
      </p:sp>
      <p:sp>
        <p:nvSpPr>
          <p:cNvPr id="3" name="Content Placeholder 2">
            <a:extLst>
              <a:ext uri="{FF2B5EF4-FFF2-40B4-BE49-F238E27FC236}">
                <a16:creationId xmlns:a16="http://schemas.microsoft.com/office/drawing/2014/main" id="{875BB9C1-E66C-9F55-5A88-D4E2EBC9E2FB}"/>
              </a:ext>
            </a:extLst>
          </p:cNvPr>
          <p:cNvSpPr>
            <a:spLocks noGrp="1"/>
          </p:cNvSpPr>
          <p:nvPr>
            <p:ph idx="1"/>
          </p:nvPr>
        </p:nvSpPr>
        <p:spPr>
          <a:xfrm>
            <a:off x="1502240" y="1407458"/>
            <a:ext cx="10018713" cy="3124201"/>
          </a:xfrm>
        </p:spPr>
        <p:txBody>
          <a:bodyPr/>
          <a:lstStyle/>
          <a:p>
            <a:pPr marL="0" indent="0">
              <a:buNone/>
            </a:pPr>
            <a:r>
              <a:rPr lang="en-US" b="0" i="0" dirty="0">
                <a:solidFill>
                  <a:srgbClr val="273239"/>
                </a:solidFill>
                <a:effectLst/>
                <a:latin typeface="Nunito" pitchFamily="2" charset="0"/>
              </a:rPr>
              <a:t>Asymmetric Key Encryption is based on public and private key encryption techniques. It uses two different key to encrypt and decrypt the message. It is more secure than the symmetric key encryption technique but is much slower.</a:t>
            </a:r>
            <a:endParaRPr lang="en-US" dirty="0"/>
          </a:p>
        </p:txBody>
      </p:sp>
    </p:spTree>
    <p:extLst>
      <p:ext uri="{BB962C8B-B14F-4D97-AF65-F5344CB8AC3E}">
        <p14:creationId xmlns:p14="http://schemas.microsoft.com/office/powerpoint/2010/main" val="3806600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9FEE9-C109-DE33-9C7E-A69363FF0E74}"/>
              </a:ext>
            </a:extLst>
          </p:cNvPr>
          <p:cNvSpPr>
            <a:spLocks noGrp="1"/>
          </p:cNvSpPr>
          <p:nvPr>
            <p:ph type="title"/>
          </p:nvPr>
        </p:nvSpPr>
        <p:spPr>
          <a:xfrm>
            <a:off x="1740393" y="143436"/>
            <a:ext cx="9073589" cy="1671917"/>
          </a:xfrm>
        </p:spPr>
        <p:txBody>
          <a:bodyPr/>
          <a:lstStyle/>
          <a:p>
            <a:r>
              <a:rPr lang="en-US" dirty="0"/>
              <a:t>Flow of Asymmetric Key Encryption</a:t>
            </a:r>
          </a:p>
        </p:txBody>
      </p:sp>
      <p:pic>
        <p:nvPicPr>
          <p:cNvPr id="2050" name="Picture 2" descr="Types of Encryption: Symmetric or Asymmetric? RSA or AES? | Prey Blog">
            <a:extLst>
              <a:ext uri="{FF2B5EF4-FFF2-40B4-BE49-F238E27FC236}">
                <a16:creationId xmlns:a16="http://schemas.microsoft.com/office/drawing/2014/main" id="{4BD89644-832F-2154-DEC1-536700929D5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26887" y="1707776"/>
            <a:ext cx="5766200" cy="4666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070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68B40-97C8-9E2D-AC66-096DAB55F236}"/>
              </a:ext>
            </a:extLst>
          </p:cNvPr>
          <p:cNvSpPr>
            <a:spLocks noGrp="1"/>
          </p:cNvSpPr>
          <p:nvPr>
            <p:ph type="title"/>
          </p:nvPr>
        </p:nvSpPr>
        <p:spPr>
          <a:xfrm>
            <a:off x="1484311" y="403413"/>
            <a:ext cx="10018713" cy="1479176"/>
          </a:xfrm>
        </p:spPr>
        <p:txBody>
          <a:bodyPr/>
          <a:lstStyle/>
          <a:p>
            <a:r>
              <a:rPr lang="en-US" dirty="0"/>
              <a:t>Flow of RSA</a:t>
            </a:r>
          </a:p>
        </p:txBody>
      </p:sp>
      <p:sp>
        <p:nvSpPr>
          <p:cNvPr id="3" name="Content Placeholder 2">
            <a:extLst>
              <a:ext uri="{FF2B5EF4-FFF2-40B4-BE49-F238E27FC236}">
                <a16:creationId xmlns:a16="http://schemas.microsoft.com/office/drawing/2014/main" id="{D181C1A3-660A-2F38-6039-4A08636AA724}"/>
              </a:ext>
            </a:extLst>
          </p:cNvPr>
          <p:cNvSpPr>
            <a:spLocks noGrp="1"/>
          </p:cNvSpPr>
          <p:nvPr>
            <p:ph idx="1"/>
          </p:nvPr>
        </p:nvSpPr>
        <p:spPr>
          <a:xfrm>
            <a:off x="1484311" y="1712260"/>
            <a:ext cx="10018713" cy="3612776"/>
          </a:xfrm>
        </p:spPr>
        <p:txBody>
          <a:bodyPr/>
          <a:lstStyle/>
          <a:p>
            <a:r>
              <a:rPr lang="en-US" b="0" i="0" dirty="0">
                <a:solidFill>
                  <a:srgbClr val="273239"/>
                </a:solidFill>
                <a:effectLst/>
                <a:latin typeface="Nunito" pitchFamily="2" charset="0"/>
              </a:rPr>
              <a:t>A client (for example browser) sends its public key to the server and requests some data.</a:t>
            </a:r>
          </a:p>
          <a:p>
            <a:r>
              <a:rPr lang="en-US" b="0" i="0" dirty="0">
                <a:solidFill>
                  <a:srgbClr val="273239"/>
                </a:solidFill>
                <a:effectLst/>
                <a:latin typeface="Nunito" pitchFamily="2" charset="0"/>
              </a:rPr>
              <a:t>The server encrypts the data using the client’s public key and sends the encrypted data</a:t>
            </a:r>
            <a:r>
              <a:rPr lang="en-US" dirty="0">
                <a:solidFill>
                  <a:srgbClr val="273239"/>
                </a:solidFill>
                <a:latin typeface="Nunito" pitchFamily="2" charset="0"/>
              </a:rPr>
              <a:t>.</a:t>
            </a:r>
          </a:p>
          <a:p>
            <a:r>
              <a:rPr lang="en-US" b="0" i="0" dirty="0">
                <a:solidFill>
                  <a:srgbClr val="273239"/>
                </a:solidFill>
                <a:effectLst/>
                <a:latin typeface="Nunito" pitchFamily="2" charset="0"/>
              </a:rPr>
              <a:t>The client receives this data and decrypts it using it’s own private key.</a:t>
            </a:r>
          </a:p>
        </p:txBody>
      </p:sp>
    </p:spTree>
    <p:extLst>
      <p:ext uri="{BB962C8B-B14F-4D97-AF65-F5344CB8AC3E}">
        <p14:creationId xmlns:p14="http://schemas.microsoft.com/office/powerpoint/2010/main" val="26307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160</TotalTime>
  <Words>1416</Words>
  <Application>Microsoft Office PowerPoint</Application>
  <PresentationFormat>Widescreen</PresentationFormat>
  <Paragraphs>117</Paragraphs>
  <Slides>29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Cambria Math</vt:lpstr>
      <vt:lpstr>Corbel</vt:lpstr>
      <vt:lpstr>Google Sans</vt:lpstr>
      <vt:lpstr>Inter</vt:lpstr>
      <vt:lpstr>Nunito</vt:lpstr>
      <vt:lpstr>Roboto</vt:lpstr>
      <vt:lpstr>Söhne</vt:lpstr>
      <vt:lpstr>Times New Roman</vt:lpstr>
      <vt:lpstr>Parallax</vt:lpstr>
      <vt:lpstr>RSA Algorithm</vt:lpstr>
      <vt:lpstr>Content</vt:lpstr>
      <vt:lpstr>INTRODUCTION</vt:lpstr>
      <vt:lpstr>Types of Encryption</vt:lpstr>
      <vt:lpstr>Symmetric Key Encryption </vt:lpstr>
      <vt:lpstr>Flow of Symmetric Key Encryption</vt:lpstr>
      <vt:lpstr>Asymmetric Key Encryption </vt:lpstr>
      <vt:lpstr>Flow of Asymmetric Key Encryption</vt:lpstr>
      <vt:lpstr>Flow of RSA</vt:lpstr>
      <vt:lpstr>Flow of RSA</vt:lpstr>
      <vt:lpstr>Key Generation in RSA</vt:lpstr>
      <vt:lpstr>Encryption process in RSA </vt:lpstr>
      <vt:lpstr>Decryption Process in RSA</vt:lpstr>
      <vt:lpstr>Encryption Algorithm </vt:lpstr>
      <vt:lpstr>Decryption Algorithm </vt:lpstr>
      <vt:lpstr>Example of RSA </vt:lpstr>
      <vt:lpstr>PowerPoint Presentation</vt:lpstr>
      <vt:lpstr>Attacks on RSA </vt:lpstr>
      <vt:lpstr>Plain text attacks</vt:lpstr>
      <vt:lpstr>Chosen cipher attack</vt:lpstr>
      <vt:lpstr>Factorization attack</vt:lpstr>
      <vt:lpstr>Real-World Applications of RSA </vt:lpstr>
      <vt:lpstr>Secure Online Transactions </vt:lpstr>
      <vt:lpstr>Digital Signatures </vt:lpstr>
      <vt:lpstr>Digital signing workflow using RSA </vt:lpstr>
      <vt:lpstr>Virtual Private Networks (VPNs) </vt:lpstr>
      <vt:lpstr>ADVANTAGES</vt:lpstr>
      <vt:lpstr>DISADVANTAGES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RSA Algorithm</dc:title>
  <dc:creator>Abhishek Gupta</dc:creator>
  <cp:lastModifiedBy>Abhishek Gupta</cp:lastModifiedBy>
  <cp:revision>1</cp:revision>
  <dcterms:created xsi:type="dcterms:W3CDTF">2023-11-26T17:38:55Z</dcterms:created>
  <dcterms:modified xsi:type="dcterms:W3CDTF">2023-11-27T06:50:00Z</dcterms:modified>
</cp:coreProperties>
</file>