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708" r:id="rId3"/>
    <p:sldId id="658" r:id="rId4"/>
    <p:sldId id="659" r:id="rId5"/>
    <p:sldId id="648" r:id="rId6"/>
    <p:sldId id="649" r:id="rId7"/>
    <p:sldId id="650" r:id="rId8"/>
    <p:sldId id="677" r:id="rId9"/>
    <p:sldId id="661" r:id="rId10"/>
    <p:sldId id="662" r:id="rId11"/>
    <p:sldId id="663" r:id="rId12"/>
    <p:sldId id="664" r:id="rId13"/>
    <p:sldId id="665" r:id="rId14"/>
    <p:sldId id="666" r:id="rId15"/>
    <p:sldId id="667" r:id="rId16"/>
    <p:sldId id="668" r:id="rId17"/>
    <p:sldId id="673" r:id="rId18"/>
    <p:sldId id="669" r:id="rId19"/>
    <p:sldId id="674" r:id="rId20"/>
    <p:sldId id="671" r:id="rId21"/>
    <p:sldId id="672" r:id="rId22"/>
    <p:sldId id="675" r:id="rId23"/>
    <p:sldId id="676" r:id="rId24"/>
    <p:sldId id="678" r:id="rId25"/>
    <p:sldId id="679" r:id="rId26"/>
    <p:sldId id="709" r:id="rId27"/>
    <p:sldId id="680" r:id="rId28"/>
    <p:sldId id="681" r:id="rId29"/>
    <p:sldId id="691" r:id="rId30"/>
    <p:sldId id="682" r:id="rId31"/>
    <p:sldId id="684" r:id="rId32"/>
    <p:sldId id="685" r:id="rId33"/>
    <p:sldId id="687" r:id="rId34"/>
    <p:sldId id="688" r:id="rId35"/>
    <p:sldId id="689" r:id="rId36"/>
    <p:sldId id="690" r:id="rId37"/>
    <p:sldId id="693" r:id="rId38"/>
    <p:sldId id="692" r:id="rId39"/>
    <p:sldId id="694" r:id="rId40"/>
    <p:sldId id="651" r:id="rId41"/>
    <p:sldId id="652" r:id="rId42"/>
    <p:sldId id="653" r:id="rId43"/>
    <p:sldId id="695" r:id="rId44"/>
    <p:sldId id="654" r:id="rId45"/>
    <p:sldId id="656" r:id="rId46"/>
    <p:sldId id="657" r:id="rId47"/>
    <p:sldId id="696" r:id="rId48"/>
    <p:sldId id="697" r:id="rId49"/>
    <p:sldId id="710" r:id="rId50"/>
    <p:sldId id="698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62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F7E19-5E58-4A0D-942E-F728F20487D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42AE6-878C-46A5-A432-87C112332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98CC-5660-44C1-B068-F179A9DC2F99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i="1" smtClean="0">
                <a:solidFill>
                  <a:schemeClr val="tx1"/>
                </a:solidFill>
              </a:rPr>
              <a:t>Lecture 11</a:t>
            </a:r>
            <a:endParaRPr lang="en-US" sz="4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upe, Magnifier, Loupe, Glass, Magnify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86000"/>
            <a:ext cx="2438400" cy="246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585268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585268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8077200" y="3047943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010" y="3962401"/>
            <a:ext cx="22284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t</a:t>
            </a:r>
            <a:endParaRPr lang="en-US" sz="2800" dirty="0" smtClean="0"/>
          </a:p>
          <a:p>
            <a:pPr algn="ctr"/>
            <a:r>
              <a:rPr lang="en-US" sz="2800" dirty="0" smtClean="0"/>
              <a:t>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>
                <a:sym typeface="Symbol"/>
              </a:rPr>
              <a:t></a:t>
            </a:r>
            <a:r>
              <a:rPr lang="en-US" sz="2800" dirty="0" smtClean="0"/>
              <a:t> </a:t>
            </a:r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…</a:t>
            </a:r>
            <a:br>
              <a:rPr lang="en-US" sz="2800" dirty="0" smtClean="0"/>
            </a:br>
            <a:r>
              <a:rPr lang="en-US" sz="2800" dirty="0" err="1" smtClean="0"/>
              <a:t>c</a:t>
            </a:r>
            <a:r>
              <a:rPr lang="en-US" sz="2800" baseline="-25000" dirty="0" err="1" smtClean="0"/>
              <a:t>t</a:t>
            </a:r>
            <a:r>
              <a:rPr lang="en-US" sz="2800" dirty="0" smtClean="0"/>
              <a:t> </a:t>
            </a:r>
            <a:r>
              <a:rPr lang="en-US" sz="2800" dirty="0">
                <a:sym typeface="Symbol"/>
              </a:rPr>
              <a:t></a:t>
            </a:r>
            <a:r>
              <a:rPr lang="en-US" sz="2800" dirty="0"/>
              <a:t> </a:t>
            </a:r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6228" y="3047943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590800" y="2743200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2590800" y="3733800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66410" y="2209800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287249" y="3210580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</a:t>
            </a:r>
            <a:r>
              <a:rPr lang="en-US" sz="2800" baseline="-25000" dirty="0" err="1"/>
              <a:t>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 rot="5400000">
            <a:off x="4299420" y="2785600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 attacker can be </a:t>
            </a:r>
            <a:r>
              <a:rPr lang="en-US" i="1" dirty="0" smtClean="0"/>
              <a:t>active?</a:t>
            </a:r>
          </a:p>
          <a:p>
            <a:pPr lvl="1"/>
            <a:r>
              <a:rPr lang="en-US" dirty="0" smtClean="0"/>
              <a:t>Modifying what is sent over the channel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njecting traffic on the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747847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747847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077200" y="3210522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0837" y="4124980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 </a:t>
            </a:r>
            <a:r>
              <a:rPr lang="en-US" sz="2800" dirty="0">
                <a:sym typeface="Symbol"/>
              </a:rPr>
              <a:t></a:t>
            </a:r>
            <a:r>
              <a:rPr lang="en-US" sz="2800" dirty="0" smtClean="0"/>
              <a:t> </a:t>
            </a:r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(m)</a:t>
            </a:r>
            <a:endParaRPr lang="en-US" sz="280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66228" y="3210522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590800" y="35814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68248" y="30480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393210" y="4112062"/>
            <a:ext cx="2109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m’ </a:t>
            </a:r>
            <a:r>
              <a:rPr lang="en-US" sz="2800" dirty="0" smtClean="0">
                <a:sym typeface="Symbol"/>
              </a:rPr>
              <a:t>:=</a:t>
            </a:r>
            <a:r>
              <a:rPr lang="en-US" sz="2800" dirty="0" smtClean="0"/>
              <a:t> </a:t>
            </a:r>
            <a:r>
              <a:rPr lang="en-US" sz="2800" dirty="0" smtClean="0"/>
              <a:t>Dec</a:t>
            </a:r>
            <a:r>
              <a:rPr lang="en-US" sz="2800" baseline="-25000" dirty="0" smtClean="0"/>
              <a:t>k</a:t>
            </a:r>
            <a:r>
              <a:rPr lang="en-US" sz="2800" dirty="0" smtClean="0"/>
              <a:t>(c')</a:t>
            </a:r>
            <a:endParaRPr lang="en-US" sz="2800" dirty="0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4648200" y="3568483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225648" y="3035083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399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6" grpId="0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Malleability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(Informal</a:t>
            </a:r>
            <a:r>
              <a:rPr lang="en-US" dirty="0" smtClean="0">
                <a:sym typeface="Wingdings" panose="05000000000000000000" pitchFamily="2" charset="2"/>
              </a:rPr>
              <a:t>:) </a:t>
            </a:r>
            <a:r>
              <a:rPr lang="en-US" dirty="0" smtClean="0"/>
              <a:t>A scheme is </a:t>
            </a:r>
            <a:r>
              <a:rPr lang="en-US" i="1" dirty="0" smtClean="0"/>
              <a:t>malleable</a:t>
            </a:r>
            <a:r>
              <a:rPr lang="en-US" dirty="0" smtClean="0"/>
              <a:t> if it is possible to modify a </a:t>
            </a:r>
            <a:r>
              <a:rPr lang="en-US" dirty="0" err="1" smtClean="0"/>
              <a:t>ciphertext</a:t>
            </a:r>
            <a:r>
              <a:rPr lang="en-US" dirty="0" smtClean="0"/>
              <a:t> and thereby cause a </a:t>
            </a:r>
            <a:r>
              <a:rPr lang="en-US" i="1" dirty="0" smtClean="0"/>
              <a:t>predictable change</a:t>
            </a:r>
            <a:r>
              <a:rPr lang="en-US" dirty="0" smtClean="0"/>
              <a:t> to the plaintext</a:t>
            </a:r>
          </a:p>
          <a:p>
            <a:endParaRPr lang="en-US" dirty="0"/>
          </a:p>
          <a:p>
            <a:r>
              <a:rPr lang="en-US" dirty="0" smtClean="0"/>
              <a:t>Malleability can be dangerous!</a:t>
            </a:r>
          </a:p>
          <a:p>
            <a:pPr lvl="1"/>
            <a:r>
              <a:rPr lang="en-US" dirty="0" smtClean="0"/>
              <a:t>E.g., encrypted bank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3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Malleability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encryption schemes we have seen so far are malleable!</a:t>
            </a:r>
          </a:p>
          <a:p>
            <a:endParaRPr lang="en-US" dirty="0"/>
          </a:p>
          <a:p>
            <a:r>
              <a:rPr lang="en-US" dirty="0" smtClean="0"/>
              <a:t>E.g., the one-time pad...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1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747847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747847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077200" y="3210522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570" y="4124980"/>
            <a:ext cx="291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 </a:t>
            </a:r>
            <a:r>
              <a:rPr lang="en-US" sz="2800" dirty="0" smtClean="0">
                <a:sym typeface="Symbol"/>
              </a:rPr>
              <a:t>:= (m</a:t>
            </a:r>
            <a:r>
              <a:rPr lang="en-US" sz="2800" baseline="-25000" dirty="0" smtClean="0">
                <a:sym typeface="Symbol"/>
              </a:rPr>
              <a:t>1</a:t>
            </a:r>
            <a:r>
              <a:rPr lang="en-US" sz="2800" dirty="0" smtClean="0">
                <a:sym typeface="Symbol"/>
              </a:rPr>
              <a:t>m</a:t>
            </a:r>
            <a:r>
              <a:rPr lang="en-US" sz="2800" baseline="-25000" dirty="0" smtClean="0">
                <a:sym typeface="Symbol"/>
              </a:rPr>
              <a:t>2</a:t>
            </a:r>
            <a:r>
              <a:rPr lang="en-US" sz="2800" dirty="0" smtClean="0">
                <a:sym typeface="Symbol"/>
              </a:rPr>
              <a:t>…</a:t>
            </a:r>
            <a:r>
              <a:rPr lang="en-US" sz="2800" dirty="0" err="1" smtClean="0">
                <a:sym typeface="Symbol"/>
              </a:rPr>
              <a:t>m</a:t>
            </a:r>
            <a:r>
              <a:rPr lang="en-US" sz="2800" baseline="-25000" dirty="0" err="1" smtClean="0">
                <a:sym typeface="Symbol"/>
              </a:rPr>
              <a:t>n</a:t>
            </a:r>
            <a:r>
              <a:rPr lang="en-US" sz="2800" dirty="0">
                <a:sym typeface="Symbol"/>
              </a:rPr>
              <a:t>)</a:t>
            </a:r>
            <a:r>
              <a:rPr lang="en-US" sz="2800" dirty="0" smtClean="0">
                <a:sym typeface="Symbol"/>
              </a:rPr>
              <a:t>k</a:t>
            </a:r>
            <a:endParaRPr lang="en-US" sz="280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66228" y="3210522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590800" y="35814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67000" y="3048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c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…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n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029200" y="4112062"/>
            <a:ext cx="399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m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…</a:t>
            </a:r>
            <a:r>
              <a:rPr lang="en-US" sz="2800" dirty="0" err="1" smtClean="0"/>
              <a:t>m’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:= (c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c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…</a:t>
            </a:r>
            <a:r>
              <a:rPr lang="en-US" sz="2800" dirty="0" err="1" smtClean="0"/>
              <a:t>c’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)</a:t>
            </a:r>
            <a:r>
              <a:rPr lang="en-US" sz="2800" dirty="0" smtClean="0">
                <a:sym typeface="Symbol"/>
              </a:rPr>
              <a:t>k</a:t>
            </a:r>
            <a:endParaRPr lang="en-US" sz="2800" dirty="0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4648200" y="3568483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79240" y="3035083"/>
            <a:ext cx="1340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c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…</a:t>
            </a:r>
            <a:r>
              <a:rPr lang="en-US" sz="2800" dirty="0" err="1" smtClean="0"/>
              <a:t>c’</a:t>
            </a:r>
            <a:r>
              <a:rPr lang="en-US" sz="2800" baseline="-25000" dirty="0" err="1" smtClean="0"/>
              <a:t>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213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6" grpId="0"/>
      <p:bldP spid="17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Malleability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schemes we have seen so far are malleable!</a:t>
            </a:r>
          </a:p>
          <a:p>
            <a:endParaRPr lang="en-US" dirty="0"/>
          </a:p>
          <a:p>
            <a:r>
              <a:rPr lang="en-US" dirty="0" smtClean="0"/>
              <a:t>E.g., the one-time pad...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erfect secrecy does not imply non-malleability!</a:t>
            </a:r>
          </a:p>
          <a:p>
            <a:pPr lvl="1"/>
            <a:endParaRPr lang="en-US" dirty="0"/>
          </a:p>
          <a:p>
            <a:r>
              <a:rPr lang="en-US" dirty="0" smtClean="0"/>
              <a:t>Similar attacks (and sometimes others) on </a:t>
            </a:r>
            <a:r>
              <a:rPr lang="en-US" i="1" dirty="0" smtClean="0"/>
              <a:t>all</a:t>
            </a:r>
            <a:r>
              <a:rPr lang="en-US" dirty="0" smtClean="0"/>
              <a:t> the encryption schemes we have seen so 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9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Chosen-</a:t>
            </a:r>
            <a:r>
              <a:rPr lang="en-US" i="1" dirty="0" err="1" smtClean="0"/>
              <a:t>ciphertext</a:t>
            </a:r>
            <a:r>
              <a:rPr lang="en-US" dirty="0" smtClean="0"/>
              <a:t>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settings in which the attacker can influence what gets </a:t>
            </a:r>
            <a:r>
              <a:rPr lang="en-US" i="1" dirty="0" smtClean="0"/>
              <a:t>decrypted, </a:t>
            </a:r>
            <a:r>
              <a:rPr lang="en-US" dirty="0" smtClean="0"/>
              <a:t>and observe the effects</a:t>
            </a:r>
          </a:p>
          <a:p>
            <a:pPr lvl="1"/>
            <a:r>
              <a:rPr lang="en-US" dirty="0" smtClean="0"/>
              <a:t>I.e., </a:t>
            </a:r>
            <a:r>
              <a:rPr lang="en-US" dirty="0" smtClean="0"/>
              <a:t>interact </a:t>
            </a:r>
            <a:r>
              <a:rPr lang="en-US" dirty="0" smtClean="0"/>
              <a:t>with the receiver (who decrypts) in addition to the sender (who encrypts)</a:t>
            </a:r>
          </a:p>
        </p:txBody>
      </p:sp>
    </p:spTree>
    <p:extLst>
      <p:ext uri="{BB962C8B-B14F-4D97-AF65-F5344CB8AC3E}">
        <p14:creationId xmlns:p14="http://schemas.microsoft.com/office/powerpoint/2010/main" val="40406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upe, Magnifier, Loupe, Glass, Magnify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95400"/>
            <a:ext cx="1826525" cy="184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1912385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1912385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8077200" y="2375060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0837" y="3289518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 </a:t>
            </a:r>
            <a:r>
              <a:rPr lang="en-US" sz="2800" dirty="0">
                <a:sym typeface="Symbol"/>
              </a:rPr>
              <a:t></a:t>
            </a:r>
            <a:r>
              <a:rPr lang="en-US" sz="2800" dirty="0" smtClean="0"/>
              <a:t> </a:t>
            </a:r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(m)</a:t>
            </a:r>
            <a:endParaRPr lang="en-US" sz="2800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6228" y="2375060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590800" y="2070317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66410" y="1536917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V="1">
            <a:off x="4218994" y="3350776"/>
            <a:ext cx="1829940" cy="128724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38596" y="3505200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’</a:t>
            </a:r>
            <a:endParaRPr lang="en-US" sz="2800" dirty="0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4523792" y="3731776"/>
            <a:ext cx="1829940" cy="128724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43396" y="3810000"/>
            <a:ext cx="561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dirty="0" smtClean="0"/>
              <a:t>’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393211" y="3276600"/>
            <a:ext cx="2109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r>
              <a:rPr lang="en-US" sz="2800" dirty="0" smtClean="0"/>
              <a:t>’ </a:t>
            </a:r>
            <a:r>
              <a:rPr lang="en-US" sz="2800" dirty="0" smtClean="0">
                <a:sym typeface="Symbol"/>
              </a:rPr>
              <a:t>:=</a:t>
            </a:r>
            <a:r>
              <a:rPr lang="en-US" sz="2800" dirty="0" smtClean="0"/>
              <a:t> </a:t>
            </a:r>
            <a:r>
              <a:rPr lang="en-US" sz="2800" dirty="0" smtClean="0"/>
              <a:t>Dec</a:t>
            </a:r>
            <a:r>
              <a:rPr lang="en-US" sz="2800" baseline="-25000" dirty="0" smtClean="0"/>
              <a:t>k</a:t>
            </a:r>
            <a:r>
              <a:rPr lang="en-US" sz="2800" dirty="0" smtClean="0"/>
              <a:t>(c')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733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Chosen-</a:t>
            </a:r>
            <a:r>
              <a:rPr lang="en-US" i="1" dirty="0" err="1" smtClean="0"/>
              <a:t>ciphertext</a:t>
            </a:r>
            <a:r>
              <a:rPr lang="en-US" dirty="0" smtClean="0"/>
              <a:t>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Models settings in which the attacker can influence what gets </a:t>
            </a:r>
            <a:r>
              <a:rPr lang="en-US" i="1" dirty="0" smtClean="0"/>
              <a:t>decrypted, </a:t>
            </a:r>
            <a:r>
              <a:rPr lang="en-US" dirty="0" smtClean="0"/>
              <a:t>and observe the effects</a:t>
            </a:r>
          </a:p>
          <a:p>
            <a:pPr lvl="1"/>
            <a:r>
              <a:rPr lang="en-US" dirty="0" smtClean="0"/>
              <a:t>How to model?</a:t>
            </a:r>
            <a:endParaRPr lang="en-US" dirty="0"/>
          </a:p>
          <a:p>
            <a:r>
              <a:rPr lang="en-US" dirty="0" smtClean="0"/>
              <a:t>Allow attacker to submit </a:t>
            </a:r>
            <a:r>
              <a:rPr lang="en-US" dirty="0" err="1" smtClean="0"/>
              <a:t>ciphertexts</a:t>
            </a:r>
            <a:r>
              <a:rPr lang="en-US" dirty="0" smtClean="0"/>
              <a:t> of its choice</a:t>
            </a:r>
            <a:r>
              <a:rPr lang="en-US" baseline="30000" dirty="0" smtClean="0"/>
              <a:t>*</a:t>
            </a:r>
            <a:r>
              <a:rPr lang="en-US" dirty="0" smtClean="0"/>
              <a:t> to the receiver, and learn the corresponding plaintext</a:t>
            </a:r>
          </a:p>
          <a:p>
            <a:pPr lvl="1"/>
            <a:r>
              <a:rPr lang="en-US" dirty="0" smtClean="0"/>
              <a:t>In addition to being able to carry out a chosen-plaintext attack!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8600" y="6243935"/>
            <a:ext cx="482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*With one restriction, described </a:t>
            </a:r>
            <a:r>
              <a:rPr lang="en-US" sz="2400" dirty="0" smtClean="0"/>
              <a:t>next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95498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 is 1 week from today</a:t>
            </a:r>
          </a:p>
          <a:p>
            <a:r>
              <a:rPr lang="en-US" dirty="0" smtClean="0"/>
              <a:t>May try to find an overflow room</a:t>
            </a:r>
          </a:p>
          <a:p>
            <a:pPr lvl="1"/>
            <a:r>
              <a:rPr lang="en-US" dirty="0" smtClean="0"/>
              <a:t>Will post information on Piazza</a:t>
            </a:r>
          </a:p>
          <a:p>
            <a:r>
              <a:rPr lang="en-US" dirty="0" smtClean="0"/>
              <a:t>Covers material up to and including today’s lecture</a:t>
            </a:r>
          </a:p>
          <a:p>
            <a:r>
              <a:rPr lang="en-US" dirty="0" smtClean="0"/>
              <a:t>Open book/notes</a:t>
            </a:r>
          </a:p>
          <a:p>
            <a:pPr lvl="1"/>
            <a:r>
              <a:rPr lang="en-US" dirty="0" smtClean="0"/>
              <a:t>No electronic devices</a:t>
            </a:r>
          </a:p>
          <a:p>
            <a:r>
              <a:rPr lang="en-US" dirty="0" smtClean="0"/>
              <a:t>Practice midterm posted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CCA-security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a randomized </a:t>
            </a:r>
            <a:r>
              <a:rPr lang="en-US" dirty="0" err="1" smtClean="0"/>
              <a:t>exp’t</a:t>
            </a:r>
            <a:r>
              <a:rPr lang="en-US" dirty="0" smtClean="0"/>
              <a:t> </a:t>
            </a:r>
            <a:r>
              <a:rPr lang="en-US" dirty="0" err="1" smtClean="0"/>
              <a:t>PrivCCA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,</a:t>
            </a:r>
            <a:r>
              <a:rPr lang="en-US" baseline="-25000" dirty="0" smtClean="0">
                <a:sym typeface="Symbol"/>
              </a:rPr>
              <a:t></a:t>
            </a:r>
            <a:r>
              <a:rPr lang="en-US" dirty="0" smtClean="0">
                <a:sym typeface="Symbol"/>
              </a:rPr>
              <a:t>(n):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Symbol"/>
              </a:rPr>
              <a:t>k  Gen(1</a:t>
            </a:r>
            <a:r>
              <a:rPr lang="en-US" baseline="30000" dirty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A(1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 interacts with an </a:t>
            </a:r>
            <a:r>
              <a:rPr lang="en-US" i="1" dirty="0" smtClean="0">
                <a:sym typeface="Symbol"/>
              </a:rPr>
              <a:t>encryption oracle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Enc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(·), and a </a:t>
            </a:r>
            <a:r>
              <a:rPr lang="en-US" i="1" dirty="0" smtClean="0">
                <a:sym typeface="Symbol"/>
              </a:rPr>
              <a:t>decryption oracle</a:t>
            </a:r>
            <a:r>
              <a:rPr lang="en-US" dirty="0" smtClean="0">
                <a:sym typeface="Symbol"/>
              </a:rPr>
              <a:t> Dec</a:t>
            </a:r>
            <a:r>
              <a:rPr lang="en-US" baseline="-25000" dirty="0" smtClean="0">
                <a:sym typeface="Symbol"/>
              </a:rPr>
              <a:t>k</a:t>
            </a:r>
            <a:r>
              <a:rPr lang="en-US" dirty="0">
                <a:sym typeface="Symbol"/>
              </a:rPr>
              <a:t>(·), </a:t>
            </a:r>
            <a:r>
              <a:rPr lang="en-US" dirty="0" smtClean="0">
                <a:sym typeface="Symbol"/>
              </a:rPr>
              <a:t>and then outputs m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, 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of the same length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b  {0,1},  c  </a:t>
            </a:r>
            <a:r>
              <a:rPr lang="en-US" dirty="0" err="1" smtClean="0">
                <a:sym typeface="Symbol"/>
              </a:rPr>
              <a:t>Enc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),  give c to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A </a:t>
            </a:r>
            <a:r>
              <a:rPr lang="en-US" dirty="0" smtClean="0">
                <a:sym typeface="Symbol"/>
              </a:rPr>
              <a:t>continues </a:t>
            </a:r>
            <a:r>
              <a:rPr lang="en-US" dirty="0" smtClean="0">
                <a:sym typeface="Symbol"/>
              </a:rPr>
              <a:t>to interact with </a:t>
            </a:r>
            <a:r>
              <a:rPr lang="en-US" dirty="0" err="1">
                <a:sym typeface="Symbol"/>
              </a:rPr>
              <a:t>Enc</a:t>
            </a:r>
            <a:r>
              <a:rPr lang="en-US" baseline="-25000" dirty="0" err="1">
                <a:sym typeface="Symbol"/>
              </a:rPr>
              <a:t>k</a:t>
            </a:r>
            <a:r>
              <a:rPr lang="en-US" dirty="0" smtClean="0">
                <a:sym typeface="Symbol"/>
              </a:rPr>
              <a:t>(·) and </a:t>
            </a:r>
            <a:r>
              <a:rPr lang="en-US" dirty="0" smtClean="0">
                <a:sym typeface="Symbol"/>
              </a:rPr>
              <a:t>Dec</a:t>
            </a:r>
            <a:r>
              <a:rPr lang="en-US" baseline="-25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(·), </a:t>
            </a:r>
            <a:r>
              <a:rPr lang="en-US" u="sng" dirty="0" smtClean="0">
                <a:sym typeface="Symbol"/>
              </a:rPr>
              <a:t>but may not request decryption of 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A outputs b’;  A </a:t>
            </a:r>
            <a:r>
              <a:rPr lang="en-US" i="1" dirty="0" smtClean="0">
                <a:sym typeface="Symbol"/>
              </a:rPr>
              <a:t>succeeds</a:t>
            </a:r>
            <a:r>
              <a:rPr lang="en-US" dirty="0" smtClean="0">
                <a:sym typeface="Symbol"/>
              </a:rPr>
              <a:t> if b = b’, and experiment evaluates to 1 in this case</a:t>
            </a:r>
          </a:p>
        </p:txBody>
      </p:sp>
    </p:spTree>
    <p:extLst>
      <p:ext uri="{BB962C8B-B14F-4D97-AF65-F5344CB8AC3E}">
        <p14:creationId xmlns:p14="http://schemas.microsoft.com/office/powerpoint/2010/main" val="302561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CCA-security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 is </a:t>
            </a:r>
            <a:r>
              <a:rPr lang="en-US" i="1" dirty="0" smtClean="0">
                <a:sym typeface="Symbol"/>
              </a:rPr>
              <a:t>secure against chosen-</a:t>
            </a:r>
            <a:r>
              <a:rPr lang="en-US" i="1" dirty="0" err="1" smtClean="0">
                <a:sym typeface="Symbol"/>
              </a:rPr>
              <a:t>ciphertext</a:t>
            </a:r>
            <a:r>
              <a:rPr lang="en-US" i="1" dirty="0" smtClean="0">
                <a:sym typeface="Symbol"/>
              </a:rPr>
              <a:t> attacks (CCA-secure)</a:t>
            </a:r>
            <a:r>
              <a:rPr lang="en-US" dirty="0" smtClean="0">
                <a:sym typeface="Symbol"/>
              </a:rPr>
              <a:t> if for all PPT attackers A, there is a negligible function  such that 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</a:t>
            </a:r>
            <a:r>
              <a:rPr lang="en-US" dirty="0" err="1" smtClean="0">
                <a:sym typeface="Symbol"/>
              </a:rPr>
              <a:t>PrivCCA</a:t>
            </a:r>
            <a:r>
              <a:rPr lang="en-US" baseline="-25000" dirty="0" err="1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,</a:t>
            </a:r>
            <a:r>
              <a:rPr lang="en-US" dirty="0" smtClean="0">
                <a:sym typeface="Symbol"/>
              </a:rPr>
              <a:t>(n) = 1] ≤ ½ + (n)</a:t>
            </a:r>
          </a:p>
        </p:txBody>
      </p:sp>
    </p:spTree>
    <p:extLst>
      <p:ext uri="{BB962C8B-B14F-4D97-AF65-F5344CB8AC3E}">
        <p14:creationId xmlns:p14="http://schemas.microsoft.com/office/powerpoint/2010/main" val="26208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Chosen-</a:t>
            </a:r>
            <a:r>
              <a:rPr lang="en-US" dirty="0" err="1" smtClean="0"/>
              <a:t>ciphertext</a:t>
            </a:r>
            <a:r>
              <a:rPr lang="en-US" dirty="0" smtClean="0"/>
              <a:t> attacks and malleability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scheme is </a:t>
            </a:r>
            <a:r>
              <a:rPr lang="en-US" i="1" dirty="0" smtClean="0"/>
              <a:t>malleable</a:t>
            </a:r>
            <a:r>
              <a:rPr lang="en-US" dirty="0" smtClean="0"/>
              <a:t>, then it cannot be CCA-secure</a:t>
            </a:r>
          </a:p>
          <a:p>
            <a:pPr lvl="1"/>
            <a:r>
              <a:rPr lang="en-US" dirty="0" smtClean="0"/>
              <a:t>Modify c, submit modified </a:t>
            </a:r>
            <a:r>
              <a:rPr lang="en-US" dirty="0" err="1" smtClean="0"/>
              <a:t>ciphertext</a:t>
            </a:r>
            <a:r>
              <a:rPr lang="en-US" dirty="0" smtClean="0"/>
              <a:t> c’ to the decryption oracle and determine </a:t>
            </a:r>
            <a:r>
              <a:rPr lang="en-US" dirty="0" smtClean="0"/>
              <a:t>(information about) the original </a:t>
            </a:r>
            <a:r>
              <a:rPr lang="en-US" dirty="0" smtClean="0"/>
              <a:t>message based on the result</a:t>
            </a:r>
          </a:p>
          <a:p>
            <a:pPr lvl="1"/>
            <a:endParaRPr lang="en-US" dirty="0"/>
          </a:p>
          <a:p>
            <a:r>
              <a:rPr lang="en-US" dirty="0" smtClean="0"/>
              <a:t>CCA-security implies </a:t>
            </a:r>
            <a:r>
              <a:rPr lang="en-US" i="1" dirty="0" smtClean="0"/>
              <a:t>non</a:t>
            </a:r>
            <a:r>
              <a:rPr lang="en-US" dirty="0" smtClean="0"/>
              <a:t>-malleability</a:t>
            </a:r>
          </a:p>
          <a:p>
            <a:pPr lvl="1"/>
            <a:r>
              <a:rPr lang="en-US" dirty="0" smtClean="0"/>
              <a:t>So we will focus on CCA-security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CCA-security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definition of CCA-security, the attacker can obtain the decryption of any </a:t>
            </a:r>
            <a:r>
              <a:rPr lang="en-US" dirty="0" err="1" smtClean="0"/>
              <a:t>ciphertext</a:t>
            </a:r>
            <a:r>
              <a:rPr lang="en-US" dirty="0" smtClean="0"/>
              <a:t> of its choice (besides the challenge </a:t>
            </a:r>
            <a:r>
              <a:rPr lang="en-US" dirty="0" err="1" smtClean="0"/>
              <a:t>ciphertext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Is this realistic?</a:t>
            </a:r>
          </a:p>
          <a:p>
            <a:pPr lvl="1"/>
            <a:endParaRPr lang="en-US" dirty="0"/>
          </a:p>
          <a:p>
            <a:r>
              <a:rPr lang="en-US" dirty="0" smtClean="0"/>
              <a:t>We show a scenario where:</a:t>
            </a:r>
          </a:p>
          <a:p>
            <a:pPr lvl="1"/>
            <a:r>
              <a:rPr lang="en-US" i="1" dirty="0" smtClean="0"/>
              <a:t>One bit</a:t>
            </a:r>
            <a:r>
              <a:rPr lang="en-US" dirty="0" smtClean="0"/>
              <a:t> about decrypted </a:t>
            </a:r>
            <a:r>
              <a:rPr lang="en-US" dirty="0" err="1" smtClean="0"/>
              <a:t>ciphertexts</a:t>
            </a:r>
            <a:r>
              <a:rPr lang="en-US" dirty="0" smtClean="0"/>
              <a:t> is </a:t>
            </a:r>
            <a:r>
              <a:rPr lang="en-US" dirty="0" smtClean="0"/>
              <a:t>leaked</a:t>
            </a:r>
            <a:endParaRPr lang="en-US" dirty="0" smtClean="0"/>
          </a:p>
          <a:p>
            <a:pPr lvl="1"/>
            <a:r>
              <a:rPr lang="en-US" dirty="0"/>
              <a:t>The scenario </a:t>
            </a:r>
            <a:r>
              <a:rPr lang="en-US" dirty="0" smtClean="0"/>
              <a:t>occurs </a:t>
            </a:r>
            <a:r>
              <a:rPr lang="en-US" dirty="0"/>
              <a:t>in the real world!</a:t>
            </a:r>
          </a:p>
          <a:p>
            <a:pPr lvl="1"/>
            <a:r>
              <a:rPr lang="en-US" dirty="0" smtClean="0"/>
              <a:t>It can be exploited to learn the entire plaintext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CBC-mode encryption</a:t>
            </a:r>
            <a:endParaRPr lang="en-US" dirty="0"/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2362200" y="3205818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28110" y="3470930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F</a:t>
            </a:r>
            <a:r>
              <a:rPr lang="en-US" altLang="en-US" sz="2800" baseline="-25000" dirty="0" err="1">
                <a:latin typeface="+mn-lt"/>
              </a:rPr>
              <a:t>k</a:t>
            </a:r>
            <a:endParaRPr lang="en-US" altLang="en-US" sz="2800" dirty="0">
              <a:latin typeface="+mn-lt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43000" y="2225398"/>
            <a:ext cx="478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IV</a:t>
            </a:r>
            <a:endParaRPr lang="en-US" altLang="en-US" dirty="0">
              <a:latin typeface="+mn-lt"/>
            </a:endParaRPr>
          </a:p>
        </p:txBody>
      </p:sp>
      <p:cxnSp>
        <p:nvCxnSpPr>
          <p:cNvPr id="16" name="Straight Arrow Connector 16"/>
          <p:cNvCxnSpPr>
            <a:cxnSpLocks noChangeShapeType="1"/>
          </p:cNvCxnSpPr>
          <p:nvPr/>
        </p:nvCxnSpPr>
        <p:spPr bwMode="auto">
          <a:xfrm>
            <a:off x="2857500" y="4202768"/>
            <a:ext cx="0" cy="1293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2560784" y="1539598"/>
            <a:ext cx="5934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m</a:t>
            </a:r>
            <a:r>
              <a:rPr lang="en-US" altLang="en-US" sz="2800" baseline="-25000" dirty="0">
                <a:latin typeface="+mn-lt"/>
              </a:rPr>
              <a:t>1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33" name="Straight Arrow Connector 51"/>
          <p:cNvCxnSpPr>
            <a:cxnSpLocks noChangeShapeType="1"/>
          </p:cNvCxnSpPr>
          <p:nvPr/>
        </p:nvCxnSpPr>
        <p:spPr bwMode="auto">
          <a:xfrm>
            <a:off x="1390829" y="2708930"/>
            <a:ext cx="0" cy="278765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55"/>
          <p:cNvSpPr txBox="1">
            <a:spLocks noChangeArrowheads="1"/>
          </p:cNvSpPr>
          <p:nvPr/>
        </p:nvSpPr>
        <p:spPr bwMode="auto">
          <a:xfrm>
            <a:off x="1201924" y="5420380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>
                <a:latin typeface="+mn-lt"/>
              </a:rPr>
              <a:t>c</a:t>
            </a:r>
            <a:r>
              <a:rPr lang="en-US" altLang="en-US" sz="2800" baseline="-25000" dirty="0">
                <a:latin typeface="+mn-lt"/>
              </a:rPr>
              <a:t>0</a:t>
            </a:r>
            <a:endParaRPr lang="en-US" altLang="en-US" sz="2800" dirty="0">
              <a:latin typeface="+mn-lt"/>
            </a:endParaRPr>
          </a:p>
        </p:txBody>
      </p:sp>
      <p:sp>
        <p:nvSpPr>
          <p:cNvPr id="35" name="TextBox 56"/>
          <p:cNvSpPr txBox="1">
            <a:spLocks noChangeArrowheads="1"/>
          </p:cNvSpPr>
          <p:nvPr/>
        </p:nvSpPr>
        <p:spPr bwMode="auto">
          <a:xfrm>
            <a:off x="2667000" y="5420380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>
                <a:latin typeface="+mn-lt"/>
              </a:rPr>
              <a:t>c</a:t>
            </a:r>
            <a:r>
              <a:rPr lang="en-US" altLang="en-US" sz="2800" baseline="-25000" dirty="0">
                <a:latin typeface="+mn-lt"/>
              </a:rPr>
              <a:t>1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39" name="Straight Arrow Connector 16"/>
          <p:cNvCxnSpPr>
            <a:cxnSpLocks noChangeShapeType="1"/>
          </p:cNvCxnSpPr>
          <p:nvPr/>
        </p:nvCxnSpPr>
        <p:spPr bwMode="auto">
          <a:xfrm>
            <a:off x="2857500" y="1938993"/>
            <a:ext cx="0" cy="531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24"/>
          <p:cNvSpPr txBox="1">
            <a:spLocks noChangeArrowheads="1"/>
          </p:cNvSpPr>
          <p:nvPr/>
        </p:nvSpPr>
        <p:spPr bwMode="auto">
          <a:xfrm>
            <a:off x="2647157" y="2318405"/>
            <a:ext cx="420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sym typeface="Symbol" pitchFamily="18" charset="2"/>
              </a:rPr>
              <a:t></a:t>
            </a:r>
            <a:endParaRPr lang="en-US" altLang="en-US" dirty="0"/>
          </a:p>
        </p:txBody>
      </p:sp>
      <p:cxnSp>
        <p:nvCxnSpPr>
          <p:cNvPr id="42" name="Straight Arrow Connector 35"/>
          <p:cNvCxnSpPr>
            <a:cxnSpLocks noChangeShapeType="1"/>
          </p:cNvCxnSpPr>
          <p:nvPr/>
        </p:nvCxnSpPr>
        <p:spPr bwMode="auto">
          <a:xfrm>
            <a:off x="2857500" y="2623205"/>
            <a:ext cx="0" cy="582613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/>
          <p:nvPr/>
        </p:nvCxnSpPr>
        <p:spPr>
          <a:xfrm>
            <a:off x="1390829" y="4501218"/>
            <a:ext cx="66815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058986" y="2549387"/>
            <a:ext cx="69070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058986" y="2549387"/>
            <a:ext cx="1" cy="195183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>
            <a:spLocks noChangeArrowheads="1"/>
          </p:cNvSpPr>
          <p:nvPr/>
        </p:nvSpPr>
        <p:spPr bwMode="auto">
          <a:xfrm>
            <a:off x="3962400" y="3195638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228310" y="3460750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F</a:t>
            </a:r>
            <a:r>
              <a:rPr lang="en-US" altLang="en-US" sz="2800" baseline="-25000" dirty="0" err="1">
                <a:latin typeface="+mn-lt"/>
              </a:rPr>
              <a:t>k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58" name="Straight Arrow Connector 16"/>
          <p:cNvCxnSpPr>
            <a:cxnSpLocks noChangeShapeType="1"/>
          </p:cNvCxnSpPr>
          <p:nvPr/>
        </p:nvCxnSpPr>
        <p:spPr bwMode="auto">
          <a:xfrm>
            <a:off x="4457700" y="4192588"/>
            <a:ext cx="0" cy="1293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17"/>
          <p:cNvSpPr txBox="1">
            <a:spLocks noChangeArrowheads="1"/>
          </p:cNvSpPr>
          <p:nvPr/>
        </p:nvSpPr>
        <p:spPr bwMode="auto">
          <a:xfrm>
            <a:off x="4160984" y="1529418"/>
            <a:ext cx="5934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m</a:t>
            </a:r>
            <a:r>
              <a:rPr lang="en-US" altLang="en-US" sz="2800" baseline="-25000" dirty="0" smtClean="0">
                <a:latin typeface="+mn-lt"/>
              </a:rPr>
              <a:t>2</a:t>
            </a:r>
            <a:endParaRPr lang="en-US" altLang="en-US" sz="2800" dirty="0">
              <a:latin typeface="+mn-lt"/>
            </a:endParaRPr>
          </a:p>
        </p:txBody>
      </p:sp>
      <p:sp>
        <p:nvSpPr>
          <p:cNvPr id="60" name="TextBox 56"/>
          <p:cNvSpPr txBox="1">
            <a:spLocks noChangeArrowheads="1"/>
          </p:cNvSpPr>
          <p:nvPr/>
        </p:nvSpPr>
        <p:spPr bwMode="auto">
          <a:xfrm>
            <a:off x="4267200" y="5410200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c</a:t>
            </a:r>
            <a:r>
              <a:rPr lang="en-US" altLang="en-US" sz="2800" baseline="-25000" dirty="0" smtClean="0">
                <a:latin typeface="+mn-lt"/>
              </a:rPr>
              <a:t>2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61" name="Straight Arrow Connector 16"/>
          <p:cNvCxnSpPr>
            <a:cxnSpLocks noChangeShapeType="1"/>
          </p:cNvCxnSpPr>
          <p:nvPr/>
        </p:nvCxnSpPr>
        <p:spPr bwMode="auto">
          <a:xfrm>
            <a:off x="4457700" y="1928813"/>
            <a:ext cx="0" cy="531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Box 24"/>
          <p:cNvSpPr txBox="1">
            <a:spLocks noChangeArrowheads="1"/>
          </p:cNvSpPr>
          <p:nvPr/>
        </p:nvSpPr>
        <p:spPr bwMode="auto">
          <a:xfrm>
            <a:off x="4247357" y="2308225"/>
            <a:ext cx="420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sym typeface="Symbol" pitchFamily="18" charset="2"/>
              </a:rPr>
              <a:t></a:t>
            </a:r>
            <a:endParaRPr lang="en-US" altLang="en-US" dirty="0"/>
          </a:p>
        </p:txBody>
      </p:sp>
      <p:cxnSp>
        <p:nvCxnSpPr>
          <p:cNvPr id="63" name="Straight Arrow Connector 35"/>
          <p:cNvCxnSpPr>
            <a:cxnSpLocks noChangeShapeType="1"/>
          </p:cNvCxnSpPr>
          <p:nvPr/>
        </p:nvCxnSpPr>
        <p:spPr bwMode="auto">
          <a:xfrm>
            <a:off x="4457700" y="2613025"/>
            <a:ext cx="0" cy="582613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>
          <a:xfrm>
            <a:off x="2857500" y="4491038"/>
            <a:ext cx="801687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659186" y="2539207"/>
            <a:ext cx="69070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659186" y="2539207"/>
            <a:ext cx="1" cy="195183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>
            <a:spLocks noChangeArrowheads="1"/>
          </p:cNvSpPr>
          <p:nvPr/>
        </p:nvSpPr>
        <p:spPr bwMode="auto">
          <a:xfrm>
            <a:off x="6781800" y="3195638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7047710" y="3460750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F</a:t>
            </a:r>
            <a:r>
              <a:rPr lang="en-US" altLang="en-US" sz="2800" baseline="-25000" dirty="0" err="1">
                <a:latin typeface="+mn-lt"/>
              </a:rPr>
              <a:t>k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69" name="Straight Arrow Connector 16"/>
          <p:cNvCxnSpPr>
            <a:cxnSpLocks noChangeShapeType="1"/>
          </p:cNvCxnSpPr>
          <p:nvPr/>
        </p:nvCxnSpPr>
        <p:spPr bwMode="auto">
          <a:xfrm>
            <a:off x="7277100" y="4192588"/>
            <a:ext cx="0" cy="1293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17"/>
          <p:cNvSpPr txBox="1">
            <a:spLocks noChangeArrowheads="1"/>
          </p:cNvSpPr>
          <p:nvPr/>
        </p:nvSpPr>
        <p:spPr bwMode="auto">
          <a:xfrm>
            <a:off x="6980384" y="1529418"/>
            <a:ext cx="5484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m</a:t>
            </a:r>
            <a:r>
              <a:rPr lang="en-US" altLang="en-US" sz="2800" baseline="-25000" dirty="0">
                <a:latin typeface="Script MT Bold" panose="03040602040607080904" pitchFamily="66" charset="0"/>
              </a:rPr>
              <a:t>l</a:t>
            </a:r>
            <a:endParaRPr lang="en-US" altLang="en-US" sz="2800" dirty="0">
              <a:latin typeface="+mn-lt"/>
            </a:endParaRPr>
          </a:p>
        </p:txBody>
      </p:sp>
      <p:sp>
        <p:nvSpPr>
          <p:cNvPr id="71" name="TextBox 56"/>
          <p:cNvSpPr txBox="1">
            <a:spLocks noChangeArrowheads="1"/>
          </p:cNvSpPr>
          <p:nvPr/>
        </p:nvSpPr>
        <p:spPr bwMode="auto">
          <a:xfrm>
            <a:off x="7086600" y="5410200"/>
            <a:ext cx="417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c</a:t>
            </a:r>
            <a:r>
              <a:rPr lang="en-US" altLang="en-US" sz="2800" baseline="-25000" dirty="0">
                <a:latin typeface="Script MT Bold" panose="03040602040607080904" pitchFamily="66" charset="0"/>
              </a:rPr>
              <a:t>l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72" name="Straight Arrow Connector 16"/>
          <p:cNvCxnSpPr>
            <a:cxnSpLocks noChangeShapeType="1"/>
          </p:cNvCxnSpPr>
          <p:nvPr/>
        </p:nvCxnSpPr>
        <p:spPr bwMode="auto">
          <a:xfrm>
            <a:off x="7277100" y="1928813"/>
            <a:ext cx="0" cy="531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Box 24"/>
          <p:cNvSpPr txBox="1">
            <a:spLocks noChangeArrowheads="1"/>
          </p:cNvSpPr>
          <p:nvPr/>
        </p:nvSpPr>
        <p:spPr bwMode="auto">
          <a:xfrm>
            <a:off x="7066757" y="2308225"/>
            <a:ext cx="420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sym typeface="Symbol" pitchFamily="18" charset="2"/>
              </a:rPr>
              <a:t></a:t>
            </a:r>
            <a:endParaRPr lang="en-US" altLang="en-US" dirty="0"/>
          </a:p>
        </p:txBody>
      </p:sp>
      <p:cxnSp>
        <p:nvCxnSpPr>
          <p:cNvPr id="74" name="Straight Arrow Connector 35"/>
          <p:cNvCxnSpPr>
            <a:cxnSpLocks noChangeShapeType="1"/>
          </p:cNvCxnSpPr>
          <p:nvPr/>
        </p:nvCxnSpPr>
        <p:spPr bwMode="auto">
          <a:xfrm>
            <a:off x="7277100" y="2613025"/>
            <a:ext cx="0" cy="582613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/>
          <p:nvPr/>
        </p:nvCxnSpPr>
        <p:spPr>
          <a:xfrm>
            <a:off x="5943600" y="4491038"/>
            <a:ext cx="534987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478586" y="2539207"/>
            <a:ext cx="69070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478586" y="2539207"/>
            <a:ext cx="1" cy="195183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5334000" y="3205818"/>
            <a:ext cx="646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3600" b="1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CBC-mode decryption</a:t>
            </a:r>
            <a:endParaRPr lang="en-US" dirty="0"/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2362200" y="3205818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28110" y="3470930"/>
            <a:ext cx="6543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F</a:t>
            </a:r>
            <a:r>
              <a:rPr lang="en-US" altLang="en-US" sz="2800" baseline="-25000" dirty="0" smtClean="0">
                <a:latin typeface="+mn-lt"/>
              </a:rPr>
              <a:t>k</a:t>
            </a:r>
            <a:r>
              <a:rPr lang="en-US" altLang="en-US" sz="2800" baseline="30000" dirty="0" smtClean="0">
                <a:latin typeface="+mn-lt"/>
              </a:rPr>
              <a:t>-1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16" name="Straight Arrow Connector 16"/>
          <p:cNvCxnSpPr>
            <a:cxnSpLocks noChangeShapeType="1"/>
          </p:cNvCxnSpPr>
          <p:nvPr/>
        </p:nvCxnSpPr>
        <p:spPr bwMode="auto">
          <a:xfrm>
            <a:off x="2857500" y="4202768"/>
            <a:ext cx="0" cy="1293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 type="triangle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2560784" y="1539598"/>
            <a:ext cx="5934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m</a:t>
            </a:r>
            <a:r>
              <a:rPr lang="en-US" altLang="en-US" sz="2800" baseline="-25000" dirty="0">
                <a:latin typeface="+mn-lt"/>
              </a:rPr>
              <a:t>1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33" name="Straight Arrow Connector 51"/>
          <p:cNvCxnSpPr>
            <a:cxnSpLocks noChangeShapeType="1"/>
          </p:cNvCxnSpPr>
          <p:nvPr/>
        </p:nvCxnSpPr>
        <p:spPr bwMode="auto">
          <a:xfrm>
            <a:off x="1390829" y="4491038"/>
            <a:ext cx="0" cy="100554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55"/>
          <p:cNvSpPr txBox="1">
            <a:spLocks noChangeArrowheads="1"/>
          </p:cNvSpPr>
          <p:nvPr/>
        </p:nvSpPr>
        <p:spPr bwMode="auto">
          <a:xfrm>
            <a:off x="1201924" y="5420380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>
                <a:latin typeface="+mn-lt"/>
              </a:rPr>
              <a:t>c</a:t>
            </a:r>
            <a:r>
              <a:rPr lang="en-US" altLang="en-US" sz="2800" baseline="-25000" dirty="0">
                <a:latin typeface="+mn-lt"/>
              </a:rPr>
              <a:t>0</a:t>
            </a:r>
            <a:endParaRPr lang="en-US" altLang="en-US" sz="2800" dirty="0">
              <a:latin typeface="+mn-lt"/>
            </a:endParaRPr>
          </a:p>
        </p:txBody>
      </p:sp>
      <p:sp>
        <p:nvSpPr>
          <p:cNvPr id="35" name="TextBox 56"/>
          <p:cNvSpPr txBox="1">
            <a:spLocks noChangeArrowheads="1"/>
          </p:cNvSpPr>
          <p:nvPr/>
        </p:nvSpPr>
        <p:spPr bwMode="auto">
          <a:xfrm>
            <a:off x="2667000" y="5420380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>
                <a:latin typeface="+mn-lt"/>
              </a:rPr>
              <a:t>c</a:t>
            </a:r>
            <a:r>
              <a:rPr lang="en-US" altLang="en-US" sz="2800" baseline="-25000" dirty="0">
                <a:latin typeface="+mn-lt"/>
              </a:rPr>
              <a:t>1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39" name="Straight Arrow Connector 16"/>
          <p:cNvCxnSpPr>
            <a:cxnSpLocks noChangeShapeType="1"/>
          </p:cNvCxnSpPr>
          <p:nvPr/>
        </p:nvCxnSpPr>
        <p:spPr bwMode="auto">
          <a:xfrm>
            <a:off x="2857500" y="1938993"/>
            <a:ext cx="0" cy="531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 type="triangle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24"/>
          <p:cNvSpPr txBox="1">
            <a:spLocks noChangeArrowheads="1"/>
          </p:cNvSpPr>
          <p:nvPr/>
        </p:nvSpPr>
        <p:spPr bwMode="auto">
          <a:xfrm>
            <a:off x="2647157" y="2318405"/>
            <a:ext cx="420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sym typeface="Symbol" pitchFamily="18" charset="2"/>
              </a:rPr>
              <a:t></a:t>
            </a:r>
            <a:endParaRPr lang="en-US" altLang="en-US" dirty="0"/>
          </a:p>
        </p:txBody>
      </p:sp>
      <p:cxnSp>
        <p:nvCxnSpPr>
          <p:cNvPr id="42" name="Straight Arrow Connector 35"/>
          <p:cNvCxnSpPr>
            <a:cxnSpLocks noChangeShapeType="1"/>
          </p:cNvCxnSpPr>
          <p:nvPr/>
        </p:nvCxnSpPr>
        <p:spPr bwMode="auto">
          <a:xfrm>
            <a:off x="2857500" y="2623205"/>
            <a:ext cx="0" cy="582613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 type="triangle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/>
          <p:nvPr/>
        </p:nvCxnSpPr>
        <p:spPr>
          <a:xfrm>
            <a:off x="1390829" y="4501218"/>
            <a:ext cx="66815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058986" y="2549387"/>
            <a:ext cx="69070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058986" y="2549387"/>
            <a:ext cx="1" cy="195183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>
            <a:spLocks noChangeArrowheads="1"/>
          </p:cNvSpPr>
          <p:nvPr/>
        </p:nvSpPr>
        <p:spPr bwMode="auto">
          <a:xfrm>
            <a:off x="3962400" y="3195638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228310" y="3460750"/>
            <a:ext cx="6543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F</a:t>
            </a:r>
            <a:r>
              <a:rPr lang="en-US" altLang="en-US" sz="2800" baseline="-25000" dirty="0" smtClean="0">
                <a:latin typeface="+mn-lt"/>
              </a:rPr>
              <a:t>k</a:t>
            </a:r>
            <a:r>
              <a:rPr lang="en-US" altLang="en-US" sz="2800" baseline="30000" dirty="0" smtClean="0">
                <a:latin typeface="+mn-lt"/>
              </a:rPr>
              <a:t>-1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58" name="Straight Arrow Connector 16"/>
          <p:cNvCxnSpPr>
            <a:cxnSpLocks noChangeShapeType="1"/>
          </p:cNvCxnSpPr>
          <p:nvPr/>
        </p:nvCxnSpPr>
        <p:spPr bwMode="auto">
          <a:xfrm>
            <a:off x="4457700" y="4192588"/>
            <a:ext cx="0" cy="1293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 type="triangle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17"/>
          <p:cNvSpPr txBox="1">
            <a:spLocks noChangeArrowheads="1"/>
          </p:cNvSpPr>
          <p:nvPr/>
        </p:nvSpPr>
        <p:spPr bwMode="auto">
          <a:xfrm>
            <a:off x="4160984" y="1529418"/>
            <a:ext cx="5934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m</a:t>
            </a:r>
            <a:r>
              <a:rPr lang="en-US" altLang="en-US" sz="2800" baseline="-25000" dirty="0" smtClean="0">
                <a:latin typeface="+mn-lt"/>
              </a:rPr>
              <a:t>2</a:t>
            </a:r>
            <a:endParaRPr lang="en-US" altLang="en-US" sz="2800" dirty="0">
              <a:latin typeface="+mn-lt"/>
            </a:endParaRPr>
          </a:p>
        </p:txBody>
      </p:sp>
      <p:sp>
        <p:nvSpPr>
          <p:cNvPr id="60" name="TextBox 56"/>
          <p:cNvSpPr txBox="1">
            <a:spLocks noChangeArrowheads="1"/>
          </p:cNvSpPr>
          <p:nvPr/>
        </p:nvSpPr>
        <p:spPr bwMode="auto">
          <a:xfrm>
            <a:off x="4267200" y="5410200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c</a:t>
            </a:r>
            <a:r>
              <a:rPr lang="en-US" altLang="en-US" sz="2800" baseline="-25000" dirty="0" smtClean="0">
                <a:latin typeface="+mn-lt"/>
              </a:rPr>
              <a:t>2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61" name="Straight Arrow Connector 16"/>
          <p:cNvCxnSpPr>
            <a:cxnSpLocks noChangeShapeType="1"/>
          </p:cNvCxnSpPr>
          <p:nvPr/>
        </p:nvCxnSpPr>
        <p:spPr bwMode="auto">
          <a:xfrm>
            <a:off x="4457700" y="1928813"/>
            <a:ext cx="0" cy="531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 type="triangle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Box 24"/>
          <p:cNvSpPr txBox="1">
            <a:spLocks noChangeArrowheads="1"/>
          </p:cNvSpPr>
          <p:nvPr/>
        </p:nvSpPr>
        <p:spPr bwMode="auto">
          <a:xfrm>
            <a:off x="4247357" y="2308225"/>
            <a:ext cx="420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sym typeface="Symbol" pitchFamily="18" charset="2"/>
              </a:rPr>
              <a:t></a:t>
            </a:r>
            <a:endParaRPr lang="en-US" altLang="en-US" dirty="0"/>
          </a:p>
        </p:txBody>
      </p:sp>
      <p:cxnSp>
        <p:nvCxnSpPr>
          <p:cNvPr id="63" name="Straight Arrow Connector 35"/>
          <p:cNvCxnSpPr>
            <a:cxnSpLocks noChangeShapeType="1"/>
          </p:cNvCxnSpPr>
          <p:nvPr/>
        </p:nvCxnSpPr>
        <p:spPr bwMode="auto">
          <a:xfrm>
            <a:off x="4457700" y="2613025"/>
            <a:ext cx="0" cy="582613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 type="triangle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>
          <a:xfrm>
            <a:off x="2857500" y="4491038"/>
            <a:ext cx="801687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659186" y="2539207"/>
            <a:ext cx="69070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659186" y="2539207"/>
            <a:ext cx="1" cy="195183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>
            <a:spLocks noChangeArrowheads="1"/>
          </p:cNvSpPr>
          <p:nvPr/>
        </p:nvSpPr>
        <p:spPr bwMode="auto">
          <a:xfrm>
            <a:off x="6781800" y="3195638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7047710" y="3460750"/>
            <a:ext cx="6543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F</a:t>
            </a:r>
            <a:r>
              <a:rPr lang="en-US" altLang="en-US" sz="2800" baseline="-25000" dirty="0" smtClean="0">
                <a:latin typeface="+mn-lt"/>
              </a:rPr>
              <a:t>k</a:t>
            </a:r>
            <a:r>
              <a:rPr lang="en-US" altLang="en-US" sz="2800" baseline="30000" dirty="0" smtClean="0">
                <a:latin typeface="+mn-lt"/>
              </a:rPr>
              <a:t>-1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69" name="Straight Arrow Connector 16"/>
          <p:cNvCxnSpPr>
            <a:cxnSpLocks noChangeShapeType="1"/>
          </p:cNvCxnSpPr>
          <p:nvPr/>
        </p:nvCxnSpPr>
        <p:spPr bwMode="auto">
          <a:xfrm>
            <a:off x="7277100" y="4192588"/>
            <a:ext cx="0" cy="1293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 type="triangle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17"/>
          <p:cNvSpPr txBox="1">
            <a:spLocks noChangeArrowheads="1"/>
          </p:cNvSpPr>
          <p:nvPr/>
        </p:nvSpPr>
        <p:spPr bwMode="auto">
          <a:xfrm>
            <a:off x="6980384" y="1529418"/>
            <a:ext cx="5484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m</a:t>
            </a:r>
            <a:r>
              <a:rPr lang="en-US" altLang="en-US" sz="2800" baseline="-25000" dirty="0">
                <a:latin typeface="Script MT Bold" panose="03040602040607080904" pitchFamily="66" charset="0"/>
              </a:rPr>
              <a:t>l</a:t>
            </a:r>
            <a:endParaRPr lang="en-US" altLang="en-US" sz="2800" dirty="0">
              <a:latin typeface="+mn-lt"/>
            </a:endParaRPr>
          </a:p>
        </p:txBody>
      </p:sp>
      <p:sp>
        <p:nvSpPr>
          <p:cNvPr id="71" name="TextBox 56"/>
          <p:cNvSpPr txBox="1">
            <a:spLocks noChangeArrowheads="1"/>
          </p:cNvSpPr>
          <p:nvPr/>
        </p:nvSpPr>
        <p:spPr bwMode="auto">
          <a:xfrm>
            <a:off x="7086600" y="5410200"/>
            <a:ext cx="417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c</a:t>
            </a:r>
            <a:r>
              <a:rPr lang="en-US" altLang="en-US" sz="2800" baseline="-25000" dirty="0">
                <a:latin typeface="Script MT Bold" panose="03040602040607080904" pitchFamily="66" charset="0"/>
              </a:rPr>
              <a:t>l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72" name="Straight Arrow Connector 16"/>
          <p:cNvCxnSpPr>
            <a:cxnSpLocks noChangeShapeType="1"/>
          </p:cNvCxnSpPr>
          <p:nvPr/>
        </p:nvCxnSpPr>
        <p:spPr bwMode="auto">
          <a:xfrm>
            <a:off x="7277100" y="1928813"/>
            <a:ext cx="0" cy="531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 type="triangle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Box 24"/>
          <p:cNvSpPr txBox="1">
            <a:spLocks noChangeArrowheads="1"/>
          </p:cNvSpPr>
          <p:nvPr/>
        </p:nvSpPr>
        <p:spPr bwMode="auto">
          <a:xfrm>
            <a:off x="7066757" y="2308225"/>
            <a:ext cx="420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sym typeface="Symbol" pitchFamily="18" charset="2"/>
              </a:rPr>
              <a:t></a:t>
            </a:r>
            <a:endParaRPr lang="en-US" altLang="en-US" dirty="0"/>
          </a:p>
        </p:txBody>
      </p:sp>
      <p:cxnSp>
        <p:nvCxnSpPr>
          <p:cNvPr id="74" name="Straight Arrow Connector 35"/>
          <p:cNvCxnSpPr>
            <a:cxnSpLocks noChangeShapeType="1"/>
          </p:cNvCxnSpPr>
          <p:nvPr/>
        </p:nvCxnSpPr>
        <p:spPr bwMode="auto">
          <a:xfrm>
            <a:off x="7277100" y="2613025"/>
            <a:ext cx="0" cy="582613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 type="triangle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/>
          <p:nvPr/>
        </p:nvCxnSpPr>
        <p:spPr>
          <a:xfrm>
            <a:off x="5943600" y="4491038"/>
            <a:ext cx="534987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478586" y="2539207"/>
            <a:ext cx="69070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478586" y="2539207"/>
            <a:ext cx="1" cy="195183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5334000" y="3205818"/>
            <a:ext cx="646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3600" b="1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If </a:t>
            </a:r>
            <a:r>
              <a:rPr lang="en-US" dirty="0">
                <a:sym typeface="Symbol"/>
              </a:rPr>
              <a:t>an attacker modifies </a:t>
            </a: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i-1</a:t>
            </a:r>
            <a:r>
              <a:rPr lang="en-US" dirty="0" smtClean="0">
                <a:sym typeface="Symbol"/>
              </a:rPr>
              <a:t>, </a:t>
            </a:r>
            <a:r>
              <a:rPr lang="en-US" dirty="0">
                <a:sym typeface="Symbol"/>
              </a:rPr>
              <a:t>this causes a predictable change </a:t>
            </a:r>
            <a:r>
              <a:rPr lang="en-US" dirty="0" smtClean="0">
                <a:sym typeface="Symbol"/>
              </a:rPr>
              <a:t>to m</a:t>
            </a:r>
            <a:r>
              <a:rPr lang="en-US" baseline="-25000" dirty="0" smtClean="0">
                <a:sym typeface="Symbol"/>
              </a:rPr>
              <a:t>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Arbitrary-length messages?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encoded data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err="1" smtClean="0">
                <a:sym typeface="Symbol"/>
              </a:rPr>
              <a:t>ciphertext</a:t>
            </a: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PKCS #5 encoding:</a:t>
            </a:r>
          </a:p>
          <a:p>
            <a:pPr lvl="1"/>
            <a:r>
              <a:rPr lang="en-US" dirty="0">
                <a:sym typeface="Symbol"/>
              </a:rPr>
              <a:t>Assume message is an integral # of bytes</a:t>
            </a:r>
          </a:p>
          <a:p>
            <a:pPr lvl="1"/>
            <a:r>
              <a:rPr lang="en-US" dirty="0" smtClean="0">
                <a:sym typeface="Symbol"/>
              </a:rPr>
              <a:t>Let L be the block length (in bytes) of the cipher</a:t>
            </a:r>
          </a:p>
          <a:p>
            <a:pPr lvl="1"/>
            <a:r>
              <a:rPr lang="en-US" dirty="0" smtClean="0">
                <a:sym typeface="Symbol"/>
              </a:rPr>
              <a:t>Let b ≥ 1 be # of bytes that need to be appended to the message to get length a multiple of L</a:t>
            </a:r>
          </a:p>
          <a:p>
            <a:pPr lvl="2"/>
            <a:r>
              <a:rPr lang="en-US" dirty="0" smtClean="0">
                <a:sym typeface="Symbol"/>
              </a:rPr>
              <a:t>1 ≤ b ≤ L; note b  0</a:t>
            </a:r>
          </a:p>
          <a:p>
            <a:pPr lvl="1"/>
            <a:r>
              <a:rPr lang="en-US" dirty="0" smtClean="0">
                <a:sym typeface="Symbol"/>
              </a:rPr>
              <a:t>Append b (encoded in 1 byte), b times</a:t>
            </a:r>
          </a:p>
          <a:p>
            <a:pPr lvl="2"/>
            <a:r>
              <a:rPr lang="en-US" dirty="0" smtClean="0">
                <a:sym typeface="Symbol"/>
              </a:rPr>
              <a:t>I.e., if 3 bytes of padding are needed, append 0x030303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5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CBC-mode decryption to obtain encoded data</a:t>
            </a:r>
          </a:p>
          <a:p>
            <a:r>
              <a:rPr lang="en-US" dirty="0" smtClean="0"/>
              <a:t>Say the final byte of encoded data has value b</a:t>
            </a:r>
          </a:p>
          <a:p>
            <a:pPr lvl="1"/>
            <a:r>
              <a:rPr lang="en-US" dirty="0" smtClean="0"/>
              <a:t>If b=0 or b &gt; L, return “error”</a:t>
            </a:r>
          </a:p>
          <a:p>
            <a:pPr lvl="1"/>
            <a:r>
              <a:rPr lang="en-US" dirty="0" smtClean="0"/>
              <a:t>If final b bytes of encoded data are not all equal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b</a:t>
            </a:r>
            <a:r>
              <a:rPr lang="en-US" dirty="0" smtClean="0"/>
              <a:t>, return “error”</a:t>
            </a:r>
          </a:p>
          <a:p>
            <a:pPr lvl="1"/>
            <a:r>
              <a:rPr lang="en-US" dirty="0" smtClean="0"/>
              <a:t>Otherwise, strip off </a:t>
            </a:r>
            <a:r>
              <a:rPr lang="en-US" dirty="0" smtClean="0"/>
              <a:t>final </a:t>
            </a:r>
            <a:r>
              <a:rPr lang="en-US" dirty="0" smtClean="0"/>
              <a:t>b bytes of the encoded data, and output what remains as the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(L=8)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05000" y="1905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AB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514600" y="1905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01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124200" y="1905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4F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3733800" y="1905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21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4343400" y="1905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00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4953000" y="1905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7C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5562600" y="1905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02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6172200" y="1905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02</a:t>
            </a:r>
            <a:endParaRPr lang="en-US" sz="28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43400" y="2819400"/>
            <a:ext cx="0" cy="19050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05000" y="4953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AB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2514600" y="4953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01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3124200" y="4953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4F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3733800" y="4953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21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4343400" y="4953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00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>
            <a:off x="4953000" y="4953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7C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5562600" y="4953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02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6172200" y="4953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02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9" grpId="1" animBg="1"/>
      <p:bldP spid="30" grpId="0" animBg="1"/>
      <p:bldP spid="3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(Basic) CBC-MAC</a:t>
            </a:r>
            <a:endParaRPr lang="en-US" dirty="0"/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1828800" y="3205818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94710" y="3470930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F</a:t>
            </a:r>
            <a:r>
              <a:rPr lang="en-US" altLang="en-US" sz="2800" baseline="-25000" dirty="0" err="1">
                <a:latin typeface="+mn-lt"/>
              </a:rPr>
              <a:t>k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7" name="Straight Arrow Connector 16"/>
          <p:cNvCxnSpPr>
            <a:cxnSpLocks noChangeShapeType="1"/>
          </p:cNvCxnSpPr>
          <p:nvPr/>
        </p:nvCxnSpPr>
        <p:spPr bwMode="auto">
          <a:xfrm>
            <a:off x="2324100" y="4202768"/>
            <a:ext cx="0" cy="28827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17"/>
          <p:cNvSpPr txBox="1">
            <a:spLocks noChangeArrowheads="1"/>
          </p:cNvSpPr>
          <p:nvPr/>
        </p:nvSpPr>
        <p:spPr bwMode="auto">
          <a:xfrm>
            <a:off x="2027384" y="1539598"/>
            <a:ext cx="5934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m</a:t>
            </a:r>
            <a:r>
              <a:rPr lang="en-US" altLang="en-US" sz="2800" baseline="-25000" dirty="0">
                <a:latin typeface="+mn-lt"/>
              </a:rPr>
              <a:t>1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14" name="Straight Arrow Connector 35"/>
          <p:cNvCxnSpPr>
            <a:cxnSpLocks noChangeShapeType="1"/>
            <a:stCxn id="8" idx="2"/>
          </p:cNvCxnSpPr>
          <p:nvPr/>
        </p:nvCxnSpPr>
        <p:spPr bwMode="auto">
          <a:xfrm>
            <a:off x="2324100" y="2062818"/>
            <a:ext cx="0" cy="114300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3429000" y="3195638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694910" y="3460750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F</a:t>
            </a:r>
            <a:r>
              <a:rPr lang="en-US" altLang="en-US" sz="2800" baseline="-25000" dirty="0" err="1">
                <a:latin typeface="+mn-lt"/>
              </a:rPr>
              <a:t>k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20" name="Straight Arrow Connector 16"/>
          <p:cNvCxnSpPr>
            <a:cxnSpLocks noChangeShapeType="1"/>
          </p:cNvCxnSpPr>
          <p:nvPr/>
        </p:nvCxnSpPr>
        <p:spPr bwMode="auto">
          <a:xfrm>
            <a:off x="3924300" y="4197350"/>
            <a:ext cx="0" cy="29845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3627584" y="1529418"/>
            <a:ext cx="5934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m</a:t>
            </a:r>
            <a:r>
              <a:rPr lang="en-US" altLang="en-US" sz="2800" baseline="-25000" dirty="0" smtClean="0">
                <a:latin typeface="+mn-lt"/>
              </a:rPr>
              <a:t>2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23" name="Straight Arrow Connector 16"/>
          <p:cNvCxnSpPr>
            <a:cxnSpLocks noChangeShapeType="1"/>
          </p:cNvCxnSpPr>
          <p:nvPr/>
        </p:nvCxnSpPr>
        <p:spPr bwMode="auto">
          <a:xfrm>
            <a:off x="3924300" y="1928813"/>
            <a:ext cx="0" cy="531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3713957" y="2308225"/>
            <a:ext cx="420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sym typeface="Symbol" pitchFamily="18" charset="2"/>
              </a:rPr>
              <a:t></a:t>
            </a:r>
            <a:endParaRPr lang="en-US" altLang="en-US" dirty="0"/>
          </a:p>
        </p:txBody>
      </p:sp>
      <p:cxnSp>
        <p:nvCxnSpPr>
          <p:cNvPr id="25" name="Straight Arrow Connector 35"/>
          <p:cNvCxnSpPr>
            <a:cxnSpLocks noChangeShapeType="1"/>
          </p:cNvCxnSpPr>
          <p:nvPr/>
        </p:nvCxnSpPr>
        <p:spPr bwMode="auto">
          <a:xfrm>
            <a:off x="3924300" y="2634318"/>
            <a:ext cx="0" cy="56132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>
          <a:xfrm>
            <a:off x="2324100" y="4491038"/>
            <a:ext cx="801687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125786" y="2539207"/>
            <a:ext cx="69070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125786" y="2539207"/>
            <a:ext cx="1" cy="195183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6248400" y="3195638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514310" y="3460750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F</a:t>
            </a:r>
            <a:r>
              <a:rPr lang="en-US" altLang="en-US" sz="2800" baseline="-25000" dirty="0" err="1">
                <a:latin typeface="+mn-lt"/>
              </a:rPr>
              <a:t>k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31" name="Straight Arrow Connector 16"/>
          <p:cNvCxnSpPr>
            <a:cxnSpLocks noChangeShapeType="1"/>
          </p:cNvCxnSpPr>
          <p:nvPr/>
        </p:nvCxnSpPr>
        <p:spPr bwMode="auto">
          <a:xfrm>
            <a:off x="6743700" y="4192588"/>
            <a:ext cx="0" cy="1293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17"/>
          <p:cNvSpPr txBox="1">
            <a:spLocks noChangeArrowheads="1"/>
          </p:cNvSpPr>
          <p:nvPr/>
        </p:nvSpPr>
        <p:spPr bwMode="auto">
          <a:xfrm>
            <a:off x="6446984" y="1529418"/>
            <a:ext cx="5485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m</a:t>
            </a:r>
            <a:r>
              <a:rPr lang="en-US" altLang="en-US" sz="2800" baseline="-25000" dirty="0">
                <a:latin typeface="Script MT Bold" panose="03040602040607080904" pitchFamily="66" charset="0"/>
              </a:rPr>
              <a:t>l</a:t>
            </a:r>
            <a:endParaRPr lang="en-US" altLang="en-US" sz="2800" dirty="0">
              <a:latin typeface="Script MT Bold" panose="03040602040607080904" pitchFamily="66" charset="0"/>
            </a:endParaRPr>
          </a:p>
        </p:txBody>
      </p:sp>
      <p:sp>
        <p:nvSpPr>
          <p:cNvPr id="33" name="TextBox 56"/>
          <p:cNvSpPr txBox="1">
            <a:spLocks noChangeArrowheads="1"/>
          </p:cNvSpPr>
          <p:nvPr/>
        </p:nvSpPr>
        <p:spPr bwMode="auto">
          <a:xfrm>
            <a:off x="6601968" y="5410200"/>
            <a:ext cx="3048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>
                <a:latin typeface="+mn-lt"/>
              </a:rPr>
              <a:t>t</a:t>
            </a:r>
          </a:p>
        </p:txBody>
      </p:sp>
      <p:cxnSp>
        <p:nvCxnSpPr>
          <p:cNvPr id="34" name="Straight Arrow Connector 16"/>
          <p:cNvCxnSpPr>
            <a:cxnSpLocks noChangeShapeType="1"/>
          </p:cNvCxnSpPr>
          <p:nvPr/>
        </p:nvCxnSpPr>
        <p:spPr bwMode="auto">
          <a:xfrm>
            <a:off x="6743700" y="1928813"/>
            <a:ext cx="0" cy="531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24"/>
          <p:cNvSpPr txBox="1">
            <a:spLocks noChangeArrowheads="1"/>
          </p:cNvSpPr>
          <p:nvPr/>
        </p:nvSpPr>
        <p:spPr bwMode="auto">
          <a:xfrm>
            <a:off x="6533357" y="2308225"/>
            <a:ext cx="420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sym typeface="Symbol" pitchFamily="18" charset="2"/>
              </a:rPr>
              <a:t></a:t>
            </a:r>
            <a:endParaRPr lang="en-US" altLang="en-US" dirty="0"/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6743701" y="2634318"/>
            <a:ext cx="0" cy="56132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>
          <a:xfrm>
            <a:off x="5410200" y="4491038"/>
            <a:ext cx="534987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945186" y="2539207"/>
            <a:ext cx="69070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945186" y="2539207"/>
            <a:ext cx="1" cy="195183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800600" y="3205818"/>
            <a:ext cx="646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3600" b="1"/>
              <a:t>…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924300" y="4495800"/>
            <a:ext cx="534987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9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upe, Magnifier, Loupe, Glass, Magnify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95400"/>
            <a:ext cx="1826525" cy="184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1912385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1912385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8077200" y="2375060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0837" y="3289518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 </a:t>
            </a:r>
            <a:r>
              <a:rPr lang="en-US" sz="2800" dirty="0">
                <a:sym typeface="Symbol"/>
              </a:rPr>
              <a:t></a:t>
            </a:r>
            <a:r>
              <a:rPr lang="en-US" sz="2800" dirty="0" smtClean="0"/>
              <a:t> </a:t>
            </a:r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(m)</a:t>
            </a:r>
            <a:endParaRPr lang="en-US" sz="2800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6228" y="2375060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590800" y="2070317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66410" y="1536917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V="1">
            <a:off x="4218994" y="3350776"/>
            <a:ext cx="1829940" cy="128724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38596" y="3505200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’</a:t>
            </a:r>
            <a:endParaRPr lang="en-US" sz="2800" dirty="0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4523792" y="3731776"/>
            <a:ext cx="1829940" cy="128724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-2100000">
            <a:off x="4860210" y="3908135"/>
            <a:ext cx="1087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dirty="0" smtClean="0"/>
              <a:t>rror?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801174" y="3276600"/>
            <a:ext cx="1293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Dec</a:t>
            </a:r>
            <a:r>
              <a:rPr lang="en-US" sz="2800" baseline="-25000" dirty="0" smtClean="0"/>
              <a:t>k</a:t>
            </a:r>
            <a:r>
              <a:rPr lang="en-US" sz="2800" dirty="0" smtClean="0"/>
              <a:t>(c')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4876800"/>
            <a:ext cx="2767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Padding oracle!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8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  <p:bldP spid="17" grpId="0"/>
      <p:bldP spid="18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oracles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Padding oracles are frequently present in, e.g., web applications</a:t>
            </a:r>
          </a:p>
          <a:p>
            <a:endParaRPr lang="en-US" dirty="0"/>
          </a:p>
          <a:p>
            <a:r>
              <a:rPr lang="en-US" dirty="0" smtClean="0"/>
              <a:t>Even if an error is not explicitly returned, an attacker might be able to detect differences in timing, behavior,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5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 of the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two-block </a:t>
            </a:r>
            <a:r>
              <a:rPr lang="en-US" dirty="0" err="1" smtClean="0"/>
              <a:t>ciphertext</a:t>
            </a:r>
            <a:r>
              <a:rPr lang="en-US" dirty="0" smtClean="0"/>
              <a:t> IV, c</a:t>
            </a:r>
          </a:p>
          <a:p>
            <a:pPr lvl="1"/>
            <a:r>
              <a:rPr lang="en-US" dirty="0" smtClean="0"/>
              <a:t>Encoded data = F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-1</a:t>
            </a:r>
            <a:r>
              <a:rPr lang="en-US" dirty="0" smtClean="0"/>
              <a:t>(c) </a:t>
            </a:r>
            <a:r>
              <a:rPr lang="en-US" dirty="0" smtClean="0">
                <a:sym typeface="Symbol"/>
              </a:rPr>
              <a:t> IV</a:t>
            </a:r>
          </a:p>
          <a:p>
            <a:pPr lvl="1"/>
            <a:r>
              <a:rPr lang="en-US" dirty="0" smtClean="0">
                <a:sym typeface="Symbol"/>
              </a:rPr>
              <a:t>Goal is to learn the encoded data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Main observation: If an attacker modifies </a:t>
            </a:r>
            <a:r>
              <a:rPr lang="en-US" dirty="0" smtClean="0">
                <a:sym typeface="Symbol"/>
              </a:rPr>
              <a:t>(only) the </a:t>
            </a:r>
            <a:r>
              <a:rPr lang="en-US" i="1" dirty="0" err="1" smtClean="0">
                <a:sym typeface="Symbol"/>
              </a:rPr>
              <a:t>i</a:t>
            </a:r>
            <a:r>
              <a:rPr lang="en-US" dirty="0" err="1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byte of IV, this causes a predictable change (only) to the </a:t>
            </a:r>
            <a:r>
              <a:rPr lang="en-US" i="1" dirty="0" err="1" smtClean="0">
                <a:sym typeface="Symbol"/>
              </a:rPr>
              <a:t>i</a:t>
            </a:r>
            <a:r>
              <a:rPr lang="en-US" dirty="0" err="1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byte of the encoded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5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1143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XX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743200" y="1143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XX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352800" y="1143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XX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962400" y="1143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XX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572000" y="1143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XX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181600" y="1143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XX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791200" y="1143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XX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400800" y="1143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XX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2133600" y="28194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AB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2743200" y="28194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01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28194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4F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962400" y="28194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21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4572000" y="28194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00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5181600" y="28194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7C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791200" y="28194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02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6400800" y="28194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9</a:t>
            </a:r>
            <a:r>
              <a:rPr lang="en-US" sz="2800" dirty="0"/>
              <a:t>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61" y="1143000"/>
            <a:ext cx="12554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F</a:t>
            </a:r>
            <a:r>
              <a:rPr lang="en-US" sz="3200" baseline="-25000" dirty="0" smtClean="0"/>
              <a:t>k</a:t>
            </a:r>
            <a:r>
              <a:rPr lang="en-US" sz="3200" baseline="30000" dirty="0" smtClean="0"/>
              <a:t>-1</a:t>
            </a:r>
            <a:r>
              <a:rPr lang="en-US" sz="3200" dirty="0" smtClean="0"/>
              <a:t>(c):</a:t>
            </a:r>
            <a:endParaRPr 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1060148" y="2844225"/>
            <a:ext cx="6172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IV: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4337870" y="1905000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ym typeface="Symbol"/>
              </a:rPr>
              <a:t></a:t>
            </a:r>
            <a:endParaRPr lang="en-US" sz="3600" dirty="0"/>
          </a:p>
        </p:txBody>
      </p:sp>
      <p:sp>
        <p:nvSpPr>
          <p:cNvPr id="23" name="Rectangle 22"/>
          <p:cNvSpPr/>
          <p:nvPr/>
        </p:nvSpPr>
        <p:spPr>
          <a:xfrm>
            <a:off x="2133600" y="44196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XX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2743200" y="44196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XX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3352800" y="44196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XX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3962400" y="44196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XX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4572000" y="44196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XX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>
            <a:off x="5181600" y="44196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XX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5791200" y="44196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XX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6400800" y="44196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XX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4400387" y="358140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32" name="Rectangle 31"/>
          <p:cNvSpPr/>
          <p:nvPr/>
        </p:nvSpPr>
        <p:spPr>
          <a:xfrm>
            <a:off x="152400" y="4151293"/>
            <a:ext cx="152503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smtClean="0"/>
              <a:t>Encoded </a:t>
            </a:r>
            <a:br>
              <a:rPr lang="en-US" sz="2800" dirty="0" smtClean="0"/>
            </a:br>
            <a:r>
              <a:rPr lang="en-US" sz="2800" dirty="0" smtClean="0"/>
              <a:t>data: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2133600" y="2819400"/>
            <a:ext cx="609600" cy="609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2133600" y="4419600"/>
            <a:ext cx="609600" cy="609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381000" y="6019800"/>
            <a:ext cx="1803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“Success”</a:t>
            </a:r>
            <a:endParaRPr lang="en-US" sz="3200" dirty="0"/>
          </a:p>
        </p:txBody>
      </p:sp>
      <p:sp>
        <p:nvSpPr>
          <p:cNvPr id="36" name="Rectangle 35"/>
          <p:cNvSpPr/>
          <p:nvPr/>
        </p:nvSpPr>
        <p:spPr>
          <a:xfrm>
            <a:off x="2743200" y="2819400"/>
            <a:ext cx="609600" cy="609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2743200" y="4419600"/>
            <a:ext cx="609600" cy="609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8" name="Rectangle 37"/>
          <p:cNvSpPr/>
          <p:nvPr/>
        </p:nvSpPr>
        <p:spPr>
          <a:xfrm>
            <a:off x="3352800" y="2819400"/>
            <a:ext cx="609600" cy="609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/>
          <p:cNvSpPr/>
          <p:nvPr/>
        </p:nvSpPr>
        <p:spPr>
          <a:xfrm>
            <a:off x="3352800" y="4419600"/>
            <a:ext cx="609600" cy="609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6730701" y="6019800"/>
            <a:ext cx="1384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“Error”</a:t>
            </a:r>
            <a:endParaRPr lang="en-US" sz="3200" dirty="0"/>
          </a:p>
        </p:txBody>
      </p:sp>
      <p:sp>
        <p:nvSpPr>
          <p:cNvPr id="41" name="Right Brace 40"/>
          <p:cNvSpPr/>
          <p:nvPr/>
        </p:nvSpPr>
        <p:spPr>
          <a:xfrm rot="5400000">
            <a:off x="5044873" y="3520874"/>
            <a:ext cx="349651" cy="3581401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962400" y="4419600"/>
            <a:ext cx="6096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06</a:t>
            </a:r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4572000" y="4419600"/>
            <a:ext cx="6096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06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5181600" y="4419600"/>
            <a:ext cx="6096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06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5791200" y="4419600"/>
            <a:ext cx="6096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06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6400800" y="4419600"/>
            <a:ext cx="6096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06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33</a:t>
            </a:fld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6705600" y="874931"/>
            <a:ext cx="152400" cy="2680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21976" y="457200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0x9E </a:t>
            </a:r>
            <a:r>
              <a:rPr lang="en-US" sz="2000" dirty="0" smtClean="0">
                <a:sym typeface="Symbol"/>
              </a:rPr>
              <a:t> 0x06</a:t>
            </a:r>
            <a:endParaRPr lang="en-US" sz="2000" dirty="0"/>
          </a:p>
        </p:txBody>
      </p:sp>
      <p:sp>
        <p:nvSpPr>
          <p:cNvPr id="49" name="Rectangle 48"/>
          <p:cNvSpPr/>
          <p:nvPr/>
        </p:nvSpPr>
        <p:spPr>
          <a:xfrm>
            <a:off x="6400800" y="1143000"/>
            <a:ext cx="6096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98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034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/>
      <p:bldP spid="4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1143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XX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743200" y="1143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XX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352800" y="1143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XX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962400" y="1143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XX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572000" y="1143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XX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181600" y="1143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XX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791200" y="1143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XX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400800" y="11430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98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2133600" y="28194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AB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2743200" y="28194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01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352800" y="28194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4F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962400" y="28194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21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4572000" y="28194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00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5181600" y="28194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7C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791200" y="28194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02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6400800" y="28194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9</a:t>
            </a:r>
            <a:r>
              <a:rPr lang="en-US" sz="2800" dirty="0"/>
              <a:t>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61" y="1143000"/>
            <a:ext cx="12554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F</a:t>
            </a:r>
            <a:r>
              <a:rPr lang="en-US" sz="3200" baseline="-25000" dirty="0" smtClean="0"/>
              <a:t>k</a:t>
            </a:r>
            <a:r>
              <a:rPr lang="en-US" sz="3200" baseline="30000" dirty="0" smtClean="0"/>
              <a:t>-1</a:t>
            </a:r>
            <a:r>
              <a:rPr lang="en-US" sz="3200" dirty="0" smtClean="0"/>
              <a:t>(c):</a:t>
            </a:r>
            <a:endParaRPr 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1060148" y="2844225"/>
            <a:ext cx="6172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IV: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4337870" y="1905000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ym typeface="Symbol"/>
              </a:rPr>
              <a:t></a:t>
            </a:r>
            <a:endParaRPr lang="en-US" sz="3600" dirty="0"/>
          </a:p>
        </p:txBody>
      </p:sp>
      <p:sp>
        <p:nvSpPr>
          <p:cNvPr id="23" name="Rectangle 22"/>
          <p:cNvSpPr/>
          <p:nvPr/>
        </p:nvSpPr>
        <p:spPr>
          <a:xfrm>
            <a:off x="2133600" y="44196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XX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2743200" y="44196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XX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3352800" y="44196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06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3962400" y="44196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06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4572000" y="44196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06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>
            <a:off x="5181600" y="44196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06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5791200" y="44196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06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6400800" y="44196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06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4400387" y="358140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32" name="Rectangle 31"/>
          <p:cNvSpPr/>
          <p:nvPr/>
        </p:nvSpPr>
        <p:spPr>
          <a:xfrm>
            <a:off x="152400" y="4151293"/>
            <a:ext cx="152503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smtClean="0"/>
              <a:t>Encoded </a:t>
            </a:r>
            <a:br>
              <a:rPr lang="en-US" sz="2800" dirty="0" smtClean="0"/>
            </a:br>
            <a:r>
              <a:rPr lang="en-US" sz="2800" dirty="0" smtClean="0"/>
              <a:t>data: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38200" y="5562600"/>
            <a:ext cx="1936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“Success!”</a:t>
            </a:r>
            <a:endParaRPr lang="en-US" sz="3200" dirty="0"/>
          </a:p>
        </p:txBody>
      </p:sp>
      <p:sp>
        <p:nvSpPr>
          <p:cNvPr id="47" name="Rectangle 46"/>
          <p:cNvSpPr/>
          <p:nvPr/>
        </p:nvSpPr>
        <p:spPr>
          <a:xfrm>
            <a:off x="6400800" y="2819400"/>
            <a:ext cx="609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9F</a:t>
            </a:r>
            <a:endParaRPr lang="en-US" sz="28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729848" y="2551331"/>
            <a:ext cx="152400" cy="2680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98674" y="2190690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0x98 </a:t>
            </a:r>
            <a:r>
              <a:rPr lang="en-US" sz="2000" dirty="0">
                <a:sym typeface="Symbol"/>
              </a:rPr>
              <a:t> </a:t>
            </a:r>
            <a:r>
              <a:rPr lang="en-US" sz="2000" dirty="0" smtClean="0">
                <a:sym typeface="Symbol"/>
              </a:rPr>
              <a:t>0x07</a:t>
            </a:r>
            <a:endParaRPr lang="en-US" sz="2000" dirty="0"/>
          </a:p>
        </p:txBody>
      </p:sp>
      <p:sp>
        <p:nvSpPr>
          <p:cNvPr id="52" name="Rectangle 51"/>
          <p:cNvSpPr/>
          <p:nvPr/>
        </p:nvSpPr>
        <p:spPr>
          <a:xfrm>
            <a:off x="6400800" y="4419600"/>
            <a:ext cx="609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07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5791200" y="2819400"/>
            <a:ext cx="609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03</a:t>
            </a:r>
            <a:endParaRPr lang="en-US" sz="28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6096000" y="2551331"/>
            <a:ext cx="152400" cy="2680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334000" y="2190690"/>
            <a:ext cx="2310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0x02 </a:t>
            </a:r>
            <a:r>
              <a:rPr lang="en-US" sz="2000" dirty="0" smtClean="0">
                <a:sym typeface="Symbol"/>
              </a:rPr>
              <a:t> 0x06 </a:t>
            </a:r>
            <a:r>
              <a:rPr lang="en-US" sz="2000" dirty="0">
                <a:sym typeface="Symbol"/>
              </a:rPr>
              <a:t> </a:t>
            </a:r>
            <a:r>
              <a:rPr lang="en-US" sz="2000" dirty="0" smtClean="0">
                <a:sym typeface="Symbol"/>
              </a:rPr>
              <a:t>0x07</a:t>
            </a:r>
            <a:endParaRPr lang="en-US" sz="2000" dirty="0"/>
          </a:p>
        </p:txBody>
      </p:sp>
      <p:sp>
        <p:nvSpPr>
          <p:cNvPr id="57" name="Rectangle 56"/>
          <p:cNvSpPr/>
          <p:nvPr/>
        </p:nvSpPr>
        <p:spPr>
          <a:xfrm>
            <a:off x="5181600" y="2819400"/>
            <a:ext cx="609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7D</a:t>
            </a:r>
            <a:endParaRPr lang="en-US" sz="2800" dirty="0"/>
          </a:p>
        </p:txBody>
      </p:sp>
      <p:sp>
        <p:nvSpPr>
          <p:cNvPr id="58" name="Rectangle 57"/>
          <p:cNvSpPr/>
          <p:nvPr/>
        </p:nvSpPr>
        <p:spPr>
          <a:xfrm>
            <a:off x="4572000" y="2819400"/>
            <a:ext cx="609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01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3962400" y="2819400"/>
            <a:ext cx="609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20</a:t>
            </a:r>
            <a:endParaRPr lang="en-US" sz="2800" dirty="0"/>
          </a:p>
        </p:txBody>
      </p:sp>
      <p:sp>
        <p:nvSpPr>
          <p:cNvPr id="60" name="Rectangle 59"/>
          <p:cNvSpPr/>
          <p:nvPr/>
        </p:nvSpPr>
        <p:spPr>
          <a:xfrm>
            <a:off x="3352800" y="2819400"/>
            <a:ext cx="609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4E</a:t>
            </a:r>
            <a:endParaRPr lang="en-US" sz="2800" dirty="0"/>
          </a:p>
        </p:txBody>
      </p:sp>
      <p:sp>
        <p:nvSpPr>
          <p:cNvPr id="61" name="Rectangle 60"/>
          <p:cNvSpPr/>
          <p:nvPr/>
        </p:nvSpPr>
        <p:spPr>
          <a:xfrm>
            <a:off x="5791200" y="4419600"/>
            <a:ext cx="609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07</a:t>
            </a:r>
            <a:endParaRPr lang="en-US" sz="2800" dirty="0"/>
          </a:p>
        </p:txBody>
      </p:sp>
      <p:sp>
        <p:nvSpPr>
          <p:cNvPr id="62" name="Rectangle 61"/>
          <p:cNvSpPr/>
          <p:nvPr/>
        </p:nvSpPr>
        <p:spPr>
          <a:xfrm>
            <a:off x="5181600" y="4419600"/>
            <a:ext cx="609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07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4572000" y="4419600"/>
            <a:ext cx="609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07</a:t>
            </a:r>
            <a:endParaRPr lang="en-US" sz="2800" dirty="0"/>
          </a:p>
        </p:txBody>
      </p:sp>
      <p:sp>
        <p:nvSpPr>
          <p:cNvPr id="64" name="Rectangle 63"/>
          <p:cNvSpPr/>
          <p:nvPr/>
        </p:nvSpPr>
        <p:spPr>
          <a:xfrm>
            <a:off x="3962400" y="4419600"/>
            <a:ext cx="609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07</a:t>
            </a:r>
            <a:endParaRPr lang="en-US" sz="2800" dirty="0"/>
          </a:p>
        </p:txBody>
      </p:sp>
      <p:sp>
        <p:nvSpPr>
          <p:cNvPr id="65" name="Rectangle 64"/>
          <p:cNvSpPr/>
          <p:nvPr/>
        </p:nvSpPr>
        <p:spPr>
          <a:xfrm>
            <a:off x="3352800" y="4419600"/>
            <a:ext cx="609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07</a:t>
            </a:r>
            <a:endParaRPr lang="en-US" sz="2800" dirty="0"/>
          </a:p>
        </p:txBody>
      </p:sp>
      <p:sp>
        <p:nvSpPr>
          <p:cNvPr id="66" name="Rectangle 65"/>
          <p:cNvSpPr/>
          <p:nvPr/>
        </p:nvSpPr>
        <p:spPr>
          <a:xfrm>
            <a:off x="2743200" y="2819400"/>
            <a:ext cx="609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00</a:t>
            </a:r>
            <a:endParaRPr lang="en-US" sz="2800" dirty="0"/>
          </a:p>
        </p:txBody>
      </p:sp>
      <p:sp>
        <p:nvSpPr>
          <p:cNvPr id="67" name="Rectangle 66"/>
          <p:cNvSpPr/>
          <p:nvPr/>
        </p:nvSpPr>
        <p:spPr>
          <a:xfrm>
            <a:off x="2743200" y="2819400"/>
            <a:ext cx="609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01</a:t>
            </a:r>
            <a:endParaRPr lang="en-US" sz="2800" dirty="0"/>
          </a:p>
        </p:txBody>
      </p:sp>
      <p:sp>
        <p:nvSpPr>
          <p:cNvPr id="68" name="Rectangle 67"/>
          <p:cNvSpPr/>
          <p:nvPr/>
        </p:nvSpPr>
        <p:spPr>
          <a:xfrm>
            <a:off x="2743200" y="2819400"/>
            <a:ext cx="609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02</a:t>
            </a:r>
            <a:endParaRPr lang="en-US" sz="2800" dirty="0"/>
          </a:p>
        </p:txBody>
      </p:sp>
      <p:sp>
        <p:nvSpPr>
          <p:cNvPr id="69" name="Rectangle 68"/>
          <p:cNvSpPr/>
          <p:nvPr/>
        </p:nvSpPr>
        <p:spPr>
          <a:xfrm>
            <a:off x="2743200" y="2819400"/>
            <a:ext cx="609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41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2743200" y="4419600"/>
            <a:ext cx="609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07</a:t>
            </a:r>
            <a:endParaRPr lang="en-US" sz="2800" dirty="0"/>
          </a:p>
        </p:txBody>
      </p:sp>
      <p:sp>
        <p:nvSpPr>
          <p:cNvPr id="71" name="TextBox 70"/>
          <p:cNvSpPr txBox="1"/>
          <p:nvPr/>
        </p:nvSpPr>
        <p:spPr>
          <a:xfrm>
            <a:off x="4191000" y="5105400"/>
            <a:ext cx="47479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XX </a:t>
            </a:r>
            <a:r>
              <a:rPr lang="en-US" sz="2400" dirty="0" smtClean="0">
                <a:sym typeface="Symbol"/>
              </a:rPr>
              <a:t> 0x41 = 0x07</a:t>
            </a:r>
          </a:p>
          <a:p>
            <a:pPr algn="ctr"/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>
                <a:sym typeface="Symbol"/>
              </a:rPr>
              <a:t>XX = 0x41  0x07</a:t>
            </a:r>
          </a:p>
          <a:p>
            <a:pPr algn="ctr"/>
            <a:r>
              <a:rPr lang="en-US" sz="2400" dirty="0">
                <a:sym typeface="Symbol" panose="05050102010706020507" pitchFamily="18" charset="2"/>
              </a:rPr>
              <a:t> p</a:t>
            </a:r>
            <a:r>
              <a:rPr lang="en-US" sz="2400" dirty="0" smtClean="0">
                <a:sym typeface="Symbol" panose="05050102010706020507" pitchFamily="18" charset="2"/>
              </a:rPr>
              <a:t>laintext byte = </a:t>
            </a:r>
            <a:r>
              <a:rPr lang="en-US" sz="2400" dirty="0" smtClean="0">
                <a:sym typeface="Symbol"/>
              </a:rPr>
              <a:t>XX </a:t>
            </a:r>
            <a:r>
              <a:rPr lang="en-US" sz="2400" dirty="0">
                <a:sym typeface="Symbol"/>
              </a:rPr>
              <a:t> </a:t>
            </a:r>
            <a:r>
              <a:rPr lang="en-US" sz="2400" dirty="0" smtClean="0">
                <a:sym typeface="Symbol"/>
              </a:rPr>
              <a:t>0x01 = 0x47</a:t>
            </a:r>
          </a:p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5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7" grpId="0" animBg="1"/>
      <p:bldP spid="50" grpId="0"/>
      <p:bldP spid="52" grpId="0" animBg="1"/>
      <p:bldP spid="54" grpId="0" animBg="1"/>
      <p:bldP spid="56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Attack complexity?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≤ L tries to learn the # of padding bytes</a:t>
            </a:r>
          </a:p>
          <a:p>
            <a:endParaRPr lang="en-US" dirty="0" smtClean="0"/>
          </a:p>
          <a:p>
            <a:r>
              <a:rPr lang="en-US" dirty="0"/>
              <a:t>≤ </a:t>
            </a:r>
            <a:r>
              <a:rPr lang="en-US" dirty="0" smtClean="0"/>
              <a:t>2</a:t>
            </a:r>
            <a:r>
              <a:rPr lang="en-US" baseline="30000" dirty="0" smtClean="0"/>
              <a:t>8</a:t>
            </a:r>
            <a:r>
              <a:rPr lang="en-US" dirty="0" smtClean="0"/>
              <a:t> = 256 tries to learn each plaintext byte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7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CCA-security: </a:t>
            </a:r>
            <a:r>
              <a:rPr lang="en-US" dirty="0"/>
              <a:t>a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Chosen-</a:t>
            </a:r>
            <a:r>
              <a:rPr lang="en-US" dirty="0" err="1" smtClean="0"/>
              <a:t>ciphertext</a:t>
            </a:r>
            <a:r>
              <a:rPr lang="en-US" dirty="0" smtClean="0"/>
              <a:t> attacks are a significant, real-world threat</a:t>
            </a:r>
          </a:p>
          <a:p>
            <a:pPr lvl="1"/>
            <a:r>
              <a:rPr lang="en-US" dirty="0" smtClean="0"/>
              <a:t>Modern encryption schemes are designed to be CCA-secure</a:t>
            </a:r>
          </a:p>
          <a:p>
            <a:endParaRPr lang="en-US" dirty="0"/>
          </a:p>
          <a:p>
            <a:r>
              <a:rPr lang="en-US" dirty="0" smtClean="0"/>
              <a:t>None of the schemes we have seen so far is CCA-secure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9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CCA-secure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combine encryption with integrity</a:t>
            </a:r>
          </a:p>
          <a:p>
            <a:pPr lvl="1"/>
            <a:r>
              <a:rPr lang="en-US" dirty="0" smtClean="0"/>
              <a:t>Use a CPA-secure encryption scheme to encrypt the message</a:t>
            </a:r>
          </a:p>
          <a:p>
            <a:pPr lvl="1"/>
            <a:r>
              <a:rPr lang="en-US" dirty="0" smtClean="0"/>
              <a:t>Use a MAC to prevent the </a:t>
            </a:r>
            <a:r>
              <a:rPr lang="en-US" dirty="0" err="1" smtClean="0"/>
              <a:t>ciphertext</a:t>
            </a:r>
            <a:r>
              <a:rPr lang="en-US" dirty="0" smtClean="0"/>
              <a:t> from being modified!</a:t>
            </a:r>
          </a:p>
          <a:p>
            <a:endParaRPr lang="en-US" dirty="0"/>
          </a:p>
          <a:p>
            <a:r>
              <a:rPr lang="en-US" dirty="0" smtClean="0"/>
              <a:t>“Encrypt-then-authenticate”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495672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495672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9926" y="3872805"/>
            <a:ext cx="21066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endParaRPr lang="en-US" sz="2800" dirty="0" smtClean="0"/>
          </a:p>
          <a:p>
            <a:pPr algn="ctr"/>
            <a:r>
              <a:rPr lang="en-US" sz="2800" dirty="0"/>
              <a:t>c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 Enc</a:t>
            </a:r>
            <a:r>
              <a:rPr lang="en-US" sz="2800" baseline="-25000" dirty="0" smtClean="0">
                <a:sym typeface="Symbol"/>
              </a:rPr>
              <a:t>k1</a:t>
            </a:r>
            <a:r>
              <a:rPr lang="en-US" sz="2800" dirty="0" smtClean="0">
                <a:sym typeface="Symbol"/>
              </a:rPr>
              <a:t>(m)</a:t>
            </a:r>
          </a:p>
          <a:p>
            <a:pPr algn="ctr"/>
            <a:r>
              <a:rPr lang="en-US" sz="2800" dirty="0">
                <a:sym typeface="Symbol"/>
              </a:rPr>
              <a:t>t</a:t>
            </a:r>
            <a:r>
              <a:rPr lang="en-US" sz="2800" dirty="0" smtClean="0">
                <a:sym typeface="Symbol"/>
              </a:rPr>
              <a:t> = Mac</a:t>
            </a:r>
            <a:r>
              <a:rPr lang="en-US" sz="2800" baseline="-25000" dirty="0" smtClean="0">
                <a:sym typeface="Symbol"/>
              </a:rPr>
              <a:t>k2</a:t>
            </a:r>
            <a:r>
              <a:rPr lang="en-US" sz="2800" dirty="0" smtClean="0">
                <a:sym typeface="Symbol"/>
              </a:rPr>
              <a:t>(c)</a:t>
            </a:r>
            <a:endParaRPr lang="en-US" sz="2800" dirty="0" smtClean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6200" y="3415605"/>
            <a:ext cx="10486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/>
              <a:t>k</a:t>
            </a:r>
            <a:r>
              <a:rPr lang="en-US" altLang="en-US" sz="2800" dirty="0" smtClean="0">
                <a:solidFill>
                  <a:schemeClr val="tx1"/>
                </a:solidFill>
              </a:rPr>
              <a:t>1, k2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7168" y="3949005"/>
            <a:ext cx="23625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Vrfy</a:t>
            </a:r>
            <a:r>
              <a:rPr lang="en-US" sz="2800" baseline="-25000" dirty="0" smtClean="0"/>
              <a:t>k2</a:t>
            </a:r>
            <a:r>
              <a:rPr lang="en-US" sz="2800" dirty="0" smtClean="0"/>
              <a:t>(c, </a:t>
            </a:r>
            <a:r>
              <a:rPr lang="en-US" sz="2800" dirty="0"/>
              <a:t>t) = 1?</a:t>
            </a:r>
          </a:p>
          <a:p>
            <a:pPr algn="ctr"/>
            <a:r>
              <a:rPr lang="en-US" sz="2800" dirty="0" smtClean="0"/>
              <a:t>m = Dec</a:t>
            </a:r>
            <a:r>
              <a:rPr lang="en-US" sz="2800" baseline="-25000" dirty="0" smtClean="0"/>
              <a:t>k1</a:t>
            </a:r>
            <a:r>
              <a:rPr lang="en-US" sz="2800" dirty="0" smtClean="0"/>
              <a:t>(c)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2667000" y="3342620"/>
            <a:ext cx="373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19551" y="2819400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, t</a:t>
            </a:r>
            <a:endParaRPr lang="en-US" sz="2800" dirty="0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8019115" y="3405425"/>
            <a:ext cx="10486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/>
              <a:t>k</a:t>
            </a:r>
            <a:r>
              <a:rPr lang="en-US" altLang="en-US" sz="2800" dirty="0" smtClean="0">
                <a:solidFill>
                  <a:schemeClr val="tx1"/>
                </a:solidFill>
              </a:rPr>
              <a:t>1, k2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then authenticate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underlying encryption scheme is CPA-secure and the MAC is secure (with unique tags) then the combination is a CCA-secure encryption scheme</a:t>
            </a:r>
          </a:p>
          <a:p>
            <a:endParaRPr lang="en-US" dirty="0" smtClean="0"/>
          </a:p>
          <a:p>
            <a:r>
              <a:rPr lang="en-US" dirty="0" smtClean="0"/>
              <a:t>Note: independent keys must be used!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92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(basic) CBC-MAC?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F is a pseudorandom function with block length n, then for any </a:t>
            </a:r>
            <a:r>
              <a:rPr lang="en-US" u="sng" dirty="0" smtClean="0"/>
              <a:t>fixed</a:t>
            </a:r>
            <a:r>
              <a:rPr lang="en-US" dirty="0" smtClean="0"/>
              <a:t> </a:t>
            </a:r>
            <a:r>
              <a:rPr lang="en-US" dirty="0" smtClean="0">
                <a:latin typeface="Script MT Bold" panose="03040602040607080904" pitchFamily="66" charset="0"/>
              </a:rPr>
              <a:t>l</a:t>
            </a:r>
            <a:r>
              <a:rPr lang="en-US" dirty="0" smtClean="0"/>
              <a:t> basic CBC-MAC is a secure MAC for messages of length </a:t>
            </a:r>
            <a:r>
              <a:rPr lang="en-US" dirty="0" err="1" smtClean="0">
                <a:latin typeface="Script MT Bold" panose="03040602040607080904" pitchFamily="66" charset="0"/>
              </a:rPr>
              <a:t>l</a:t>
            </a:r>
            <a:r>
              <a:rPr lang="en-US" dirty="0" err="1" smtClean="0"/>
              <a:t>·n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sender and receiver must agree on the length parameter </a:t>
            </a:r>
            <a:r>
              <a:rPr lang="en-US" dirty="0" smtClean="0">
                <a:latin typeface="Script MT Bold" panose="03040602040607080904" pitchFamily="66" charset="0"/>
              </a:rPr>
              <a:t>l</a:t>
            </a:r>
            <a:r>
              <a:rPr lang="en-US" dirty="0" smtClean="0"/>
              <a:t> in advance</a:t>
            </a:r>
          </a:p>
          <a:p>
            <a:pPr lvl="1"/>
            <a:r>
              <a:rPr lang="en-US" dirty="0" smtClean="0"/>
              <a:t>Basic CBC-MAC is </a:t>
            </a:r>
            <a:r>
              <a:rPr lang="en-US" i="1" dirty="0" smtClean="0"/>
              <a:t>not</a:t>
            </a:r>
            <a:r>
              <a:rPr lang="en-US" dirty="0" smtClean="0"/>
              <a:t> secure if this is not done!</a:t>
            </a:r>
          </a:p>
          <a:p>
            <a:pPr lvl="1"/>
            <a:r>
              <a:rPr lang="en-US" dirty="0" smtClean="0"/>
              <a:t>See Exercise 4.13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Authenticated encryption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Secrecy + integrity?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shown primitives for achieving </a:t>
            </a:r>
            <a:r>
              <a:rPr lang="en-US" i="1" dirty="0" smtClean="0"/>
              <a:t>secrecy</a:t>
            </a:r>
            <a:r>
              <a:rPr lang="en-US" dirty="0" smtClean="0"/>
              <a:t> and </a:t>
            </a:r>
            <a:r>
              <a:rPr lang="en-US" i="1" dirty="0" smtClean="0"/>
              <a:t>integrity</a:t>
            </a:r>
            <a:r>
              <a:rPr lang="en-US" dirty="0" smtClean="0"/>
              <a:t> in the private-key setting</a:t>
            </a:r>
          </a:p>
          <a:p>
            <a:endParaRPr lang="en-US" dirty="0"/>
          </a:p>
          <a:p>
            <a:r>
              <a:rPr lang="en-US" dirty="0" smtClean="0"/>
              <a:t>What if we want to achieve both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Against active attackers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5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Authenticated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encryption scheme that achieves both secrecy </a:t>
            </a:r>
            <a:r>
              <a:rPr lang="en-US" i="1" dirty="0" smtClean="0"/>
              <a:t>and</a:t>
            </a:r>
            <a:r>
              <a:rPr lang="en-US" dirty="0" smtClean="0"/>
              <a:t> integrity</a:t>
            </a:r>
          </a:p>
          <a:p>
            <a:endParaRPr lang="en-US" dirty="0"/>
          </a:p>
          <a:p>
            <a:r>
              <a:rPr lang="en-US" dirty="0" smtClean="0"/>
              <a:t>Secrecy notion: CCA-security</a:t>
            </a:r>
          </a:p>
          <a:p>
            <a:endParaRPr lang="en-US" dirty="0"/>
          </a:p>
          <a:p>
            <a:r>
              <a:rPr lang="en-US" dirty="0" smtClean="0"/>
              <a:t>Integrity notion: </a:t>
            </a:r>
            <a:r>
              <a:rPr lang="en-US" i="1" dirty="0" err="1" smtClean="0"/>
              <a:t>unforgeability</a:t>
            </a:r>
            <a:endParaRPr lang="en-US" i="1" dirty="0" smtClean="0"/>
          </a:p>
          <a:p>
            <a:pPr lvl="1"/>
            <a:r>
              <a:rPr lang="en-US" dirty="0" smtClean="0"/>
              <a:t>Adversary cannot generate </a:t>
            </a:r>
            <a:r>
              <a:rPr lang="en-US" i="1" dirty="0" smtClean="0"/>
              <a:t>any</a:t>
            </a:r>
            <a:r>
              <a:rPr lang="en-US" dirty="0" smtClean="0"/>
              <a:t> </a:t>
            </a:r>
            <a:r>
              <a:rPr lang="en-US" dirty="0" err="1" smtClean="0"/>
              <a:t>ciphertext</a:t>
            </a:r>
            <a:r>
              <a:rPr lang="en-US" dirty="0" smtClean="0"/>
              <a:t> that decrypts to a previously unencrypted message</a:t>
            </a:r>
          </a:p>
          <a:p>
            <a:pPr lvl="1"/>
            <a:r>
              <a:rPr lang="en-US" dirty="0" smtClean="0"/>
              <a:t>This is </a:t>
            </a:r>
            <a:r>
              <a:rPr lang="en-US" dirty="0" smtClean="0"/>
              <a:t>not</a:t>
            </a:r>
            <a:r>
              <a:rPr lang="en-US" dirty="0" smtClean="0"/>
              <a:t> implied by </a:t>
            </a:r>
            <a:r>
              <a:rPr lang="en-US" dirty="0" smtClean="0"/>
              <a:t>CCA-security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7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Authenticated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2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Encrypt-then-authenticate works!</a:t>
            </a:r>
          </a:p>
          <a:p>
            <a:endParaRPr lang="en-US" dirty="0"/>
          </a:p>
          <a:p>
            <a:r>
              <a:rPr lang="en-US" dirty="0"/>
              <a:t>If the underlying encryption scheme is CPA-secure and the MAC is secure (with unique </a:t>
            </a:r>
            <a:r>
              <a:rPr lang="en-US" dirty="0" smtClean="0"/>
              <a:t>tags) then the combination is an AE scheme</a:t>
            </a:r>
          </a:p>
          <a:p>
            <a:endParaRPr lang="en-US" dirty="0"/>
          </a:p>
          <a:p>
            <a:r>
              <a:rPr lang="en-US" dirty="0" smtClean="0"/>
              <a:t>This is the recommended </a:t>
            </a:r>
            <a:r>
              <a:rPr lang="en-US" i="1" dirty="0" smtClean="0"/>
              <a:t>generic</a:t>
            </a:r>
            <a:r>
              <a:rPr lang="en-US" dirty="0" smtClean="0"/>
              <a:t> approach to constructing an AE scheme </a:t>
            </a:r>
          </a:p>
          <a:p>
            <a:pPr lvl="1"/>
            <a:r>
              <a:rPr lang="en-US" dirty="0" smtClean="0"/>
              <a:t>“Generic” = using any CPA-secure scheme and any secure 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generic constructions?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 and authenticate</a:t>
            </a:r>
          </a:p>
          <a:p>
            <a:r>
              <a:rPr lang="en-US" dirty="0" smtClean="0"/>
              <a:t>Authenticate-then-encrypt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495672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495672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9926" y="3872805"/>
            <a:ext cx="21066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endParaRPr lang="en-US" sz="2800" dirty="0" smtClean="0"/>
          </a:p>
          <a:p>
            <a:pPr algn="ctr"/>
            <a:r>
              <a:rPr lang="en-US" sz="2800" dirty="0"/>
              <a:t>c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 Enc</a:t>
            </a:r>
            <a:r>
              <a:rPr lang="en-US" sz="2800" baseline="-25000" dirty="0" smtClean="0">
                <a:sym typeface="Symbol"/>
              </a:rPr>
              <a:t>k1</a:t>
            </a:r>
            <a:r>
              <a:rPr lang="en-US" sz="2800" dirty="0" smtClean="0">
                <a:sym typeface="Symbol"/>
              </a:rPr>
              <a:t>(m)</a:t>
            </a:r>
          </a:p>
          <a:p>
            <a:pPr algn="ctr"/>
            <a:r>
              <a:rPr lang="en-US" sz="2800" dirty="0">
                <a:sym typeface="Symbol"/>
              </a:rPr>
              <a:t>t</a:t>
            </a:r>
            <a:r>
              <a:rPr lang="en-US" sz="2800" dirty="0" smtClean="0">
                <a:sym typeface="Symbol"/>
              </a:rPr>
              <a:t> = Mac</a:t>
            </a:r>
            <a:r>
              <a:rPr lang="en-US" sz="2800" baseline="-25000" dirty="0" smtClean="0">
                <a:sym typeface="Symbol"/>
              </a:rPr>
              <a:t>k2</a:t>
            </a:r>
            <a:r>
              <a:rPr lang="en-US" sz="2800" dirty="0" smtClean="0">
                <a:sym typeface="Symbol"/>
              </a:rPr>
              <a:t>(m)</a:t>
            </a:r>
            <a:endParaRPr lang="en-US" sz="2800" dirty="0" smtClean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6200" y="3415605"/>
            <a:ext cx="10486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/>
              <a:t>k</a:t>
            </a:r>
            <a:r>
              <a:rPr lang="en-US" altLang="en-US" sz="2800" dirty="0" smtClean="0">
                <a:solidFill>
                  <a:schemeClr val="tx1"/>
                </a:solidFill>
              </a:rPr>
              <a:t>1, k2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9842" y="3949005"/>
            <a:ext cx="24971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 = Dec</a:t>
            </a:r>
            <a:r>
              <a:rPr lang="en-US" sz="2800" baseline="-25000" dirty="0" smtClean="0"/>
              <a:t>k1</a:t>
            </a:r>
            <a:r>
              <a:rPr lang="en-US" sz="2800" dirty="0" smtClean="0"/>
              <a:t>(c)</a:t>
            </a:r>
          </a:p>
          <a:p>
            <a:pPr algn="ctr"/>
            <a:r>
              <a:rPr lang="en-US" sz="2800" dirty="0" smtClean="0"/>
              <a:t>Vrfy</a:t>
            </a:r>
            <a:r>
              <a:rPr lang="en-US" sz="2800" baseline="-25000" dirty="0" smtClean="0"/>
              <a:t>k2</a:t>
            </a:r>
            <a:r>
              <a:rPr lang="en-US" sz="2800" dirty="0" smtClean="0"/>
              <a:t>(m, t) = 1?</a:t>
            </a:r>
            <a:endParaRPr lang="en-US" sz="2800" dirty="0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2667000" y="3342620"/>
            <a:ext cx="373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19551" y="2819400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, t</a:t>
            </a:r>
            <a:endParaRPr lang="en-US" sz="2800" dirty="0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8019115" y="3405425"/>
            <a:ext cx="10486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/>
              <a:t>k</a:t>
            </a:r>
            <a:r>
              <a:rPr lang="en-US" altLang="en-US" sz="2800" dirty="0" smtClean="0">
                <a:solidFill>
                  <a:schemeClr val="tx1"/>
                </a:solidFill>
              </a:rPr>
              <a:t>1, k2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and authenticate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6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tag t might leak information about m!</a:t>
            </a:r>
          </a:p>
          <a:p>
            <a:pPr lvl="1"/>
            <a:r>
              <a:rPr lang="en-US" dirty="0" smtClean="0"/>
              <a:t>Nothing in the definition of security for a MAC implies that it hides information about m</a:t>
            </a:r>
          </a:p>
          <a:p>
            <a:pPr lvl="1"/>
            <a:r>
              <a:rPr lang="en-US" dirty="0" smtClean="0"/>
              <a:t>So the combination may not even be EAV-secure</a:t>
            </a:r>
          </a:p>
          <a:p>
            <a:endParaRPr lang="en-US" dirty="0" smtClean="0"/>
          </a:p>
          <a:p>
            <a:r>
              <a:rPr lang="en-US" dirty="0" smtClean="0"/>
              <a:t>If the MAC is deterministic (as is CBC-MAC), then the tag leaks whether the same message is encrypted twice</a:t>
            </a:r>
          </a:p>
          <a:p>
            <a:pPr lvl="1"/>
            <a:r>
              <a:rPr lang="en-US" dirty="0" smtClean="0"/>
              <a:t>I.e., the combination will not be CPA-secure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2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495672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495672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5507" y="3872805"/>
            <a:ext cx="25555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>
                <a:sym typeface="Symbol"/>
              </a:rPr>
              <a:t>t = Mac</a:t>
            </a:r>
            <a:r>
              <a:rPr lang="en-US" sz="2800" baseline="-25000" dirty="0">
                <a:sym typeface="Symbol"/>
              </a:rPr>
              <a:t>k2</a:t>
            </a:r>
            <a:r>
              <a:rPr lang="en-US" sz="2800" dirty="0">
                <a:sym typeface="Symbol"/>
              </a:rPr>
              <a:t>(m</a:t>
            </a:r>
            <a:r>
              <a:rPr lang="en-US" sz="2800" dirty="0" smtClean="0">
                <a:sym typeface="Symbol"/>
              </a:rPr>
              <a:t>)</a:t>
            </a:r>
            <a:endParaRPr lang="en-US" sz="2800" dirty="0" smtClean="0"/>
          </a:p>
          <a:p>
            <a:pPr algn="ctr"/>
            <a:r>
              <a:rPr lang="en-US" sz="2800" dirty="0"/>
              <a:t>c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 Enc</a:t>
            </a:r>
            <a:r>
              <a:rPr lang="en-US" sz="2800" baseline="-25000" dirty="0" smtClean="0">
                <a:sym typeface="Symbol"/>
              </a:rPr>
              <a:t>k1</a:t>
            </a:r>
            <a:r>
              <a:rPr lang="en-US" sz="2800" dirty="0" smtClean="0">
                <a:sym typeface="Symbol"/>
              </a:rPr>
              <a:t>(m | t)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6200" y="3415605"/>
            <a:ext cx="10486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/>
              <a:t>k</a:t>
            </a:r>
            <a:r>
              <a:rPr lang="en-US" altLang="en-US" sz="2800" dirty="0" smtClean="0">
                <a:solidFill>
                  <a:schemeClr val="tx1"/>
                </a:solidFill>
              </a:rPr>
              <a:t>1, k2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27844" y="3949005"/>
            <a:ext cx="25811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r>
              <a:rPr lang="en-US" sz="2800" dirty="0" smtClean="0"/>
              <a:t> | t = Dec</a:t>
            </a:r>
            <a:r>
              <a:rPr lang="en-US" sz="2800" baseline="-25000" dirty="0" smtClean="0"/>
              <a:t>k1</a:t>
            </a:r>
            <a:r>
              <a:rPr lang="en-US" sz="2800" dirty="0" smtClean="0"/>
              <a:t>(c)</a:t>
            </a:r>
          </a:p>
          <a:p>
            <a:pPr algn="ctr"/>
            <a:r>
              <a:rPr lang="en-US" sz="2800" dirty="0" smtClean="0"/>
              <a:t>Vrfy</a:t>
            </a:r>
            <a:r>
              <a:rPr lang="en-US" sz="2800" baseline="-25000" dirty="0" smtClean="0"/>
              <a:t>k2</a:t>
            </a:r>
            <a:r>
              <a:rPr lang="en-US" sz="2800" dirty="0" smtClean="0"/>
              <a:t>(m, t) = 1?</a:t>
            </a:r>
            <a:endParaRPr lang="en-US" sz="2800" dirty="0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2667000" y="3342620"/>
            <a:ext cx="373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87448" y="28194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8019115" y="3405425"/>
            <a:ext cx="10486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/>
              <a:t>k</a:t>
            </a:r>
            <a:r>
              <a:rPr lang="en-US" altLang="en-US" sz="2800" dirty="0" smtClean="0">
                <a:solidFill>
                  <a:schemeClr val="tx1"/>
                </a:solidFill>
              </a:rPr>
              <a:t>1, k2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Authenticate-then-encrypt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4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Padding-oracle attack still works (if possible to distinguish padding failure from MAC failure)</a:t>
            </a:r>
          </a:p>
          <a:p>
            <a:endParaRPr lang="en-US" dirty="0" smtClean="0"/>
          </a:p>
          <a:p>
            <a:r>
              <a:rPr lang="en-US" dirty="0" smtClean="0"/>
              <a:t>Other counterexamples are also possible</a:t>
            </a:r>
          </a:p>
          <a:p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combination may not be </a:t>
            </a:r>
            <a:r>
              <a:rPr lang="en-US" sz="3200" dirty="0" smtClean="0"/>
              <a:t>CCA-secure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346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Authenticated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2999"/>
          </a:xfrm>
        </p:spPr>
        <p:txBody>
          <a:bodyPr>
            <a:normAutofit/>
          </a:bodyPr>
          <a:lstStyle/>
          <a:p>
            <a:r>
              <a:rPr lang="en-US" dirty="0" smtClean="0"/>
              <a:t>Encrypt-then-authenticate </a:t>
            </a:r>
            <a:r>
              <a:rPr lang="en-US" dirty="0" smtClean="0"/>
              <a:t>is </a:t>
            </a:r>
            <a:r>
              <a:rPr lang="en-US" dirty="0" smtClean="0"/>
              <a:t>the </a:t>
            </a:r>
            <a:r>
              <a:rPr lang="en-US" dirty="0" smtClean="0"/>
              <a:t>preferred </a:t>
            </a:r>
            <a:r>
              <a:rPr lang="en-US" i="1" dirty="0" smtClean="0"/>
              <a:t>generic</a:t>
            </a:r>
            <a:r>
              <a:rPr lang="en-US" dirty="0" smtClean="0"/>
              <a:t> </a:t>
            </a:r>
            <a:r>
              <a:rPr lang="en-US" dirty="0" smtClean="0"/>
              <a:t>approach </a:t>
            </a:r>
            <a:r>
              <a:rPr lang="en-US" dirty="0" smtClean="0"/>
              <a:t>for </a:t>
            </a:r>
            <a:r>
              <a:rPr lang="en-US" dirty="0" smtClean="0"/>
              <a:t>building an </a:t>
            </a:r>
            <a:r>
              <a:rPr lang="en-US" dirty="0" smtClean="0"/>
              <a:t>AE scheme </a:t>
            </a:r>
          </a:p>
        </p:txBody>
      </p:sp>
    </p:spTree>
    <p:extLst>
      <p:ext uri="{BB962C8B-B14F-4D97-AF65-F5344CB8AC3E}">
        <p14:creationId xmlns:p14="http://schemas.microsoft.com/office/powerpoint/2010/main" val="7094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CBC-MAC </a:t>
            </a:r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ways to handle variable-length messages</a:t>
            </a:r>
          </a:p>
          <a:p>
            <a:endParaRPr lang="en-US" dirty="0"/>
          </a:p>
          <a:p>
            <a:r>
              <a:rPr lang="en-US" dirty="0" smtClean="0"/>
              <a:t>One of the simplest: </a:t>
            </a:r>
            <a:r>
              <a:rPr lang="en-US" i="1" dirty="0" smtClean="0"/>
              <a:t>prepend</a:t>
            </a:r>
            <a:r>
              <a:rPr lang="en-US" dirty="0" smtClean="0"/>
              <a:t> the message length before applying (basic) CBC-MAC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constructions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Other, </a:t>
            </a:r>
            <a:r>
              <a:rPr lang="en-US" dirty="0" smtClean="0"/>
              <a:t>more-efficient </a:t>
            </a:r>
            <a:r>
              <a:rPr lang="en-US" dirty="0"/>
              <a:t>constructions have been proposed and are an active area of research and standardization</a:t>
            </a:r>
          </a:p>
          <a:p>
            <a:endParaRPr lang="en-US" dirty="0" smtClean="0"/>
          </a:p>
          <a:p>
            <a:r>
              <a:rPr lang="en-US" dirty="0" smtClean="0"/>
              <a:t>E.g., OCB, CCM, GCM</a:t>
            </a:r>
          </a:p>
          <a:p>
            <a:endParaRPr lang="en-US" dirty="0"/>
          </a:p>
          <a:p>
            <a:r>
              <a:rPr lang="en-US" dirty="0" smtClean="0"/>
              <a:t>Active competition:</a:t>
            </a:r>
          </a:p>
          <a:p>
            <a:pPr marL="457200" lvl="1" indent="0">
              <a:buNone/>
            </a:pPr>
            <a:r>
              <a:rPr lang="en-US" dirty="0" smtClean="0"/>
              <a:t>https</a:t>
            </a:r>
            <a:r>
              <a:rPr lang="en-US" dirty="0"/>
              <a:t>://competitions.cr.yp.to/caesar.html</a:t>
            </a:r>
          </a:p>
        </p:txBody>
      </p:sp>
    </p:spTree>
    <p:extLst>
      <p:ext uri="{BB962C8B-B14F-4D97-AF65-F5344CB8AC3E}">
        <p14:creationId xmlns:p14="http://schemas.microsoft.com/office/powerpoint/2010/main" val="7347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CBC-MAC</a:t>
            </a:r>
            <a:endParaRPr lang="en-US" dirty="0"/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2667000" y="3205818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32910" y="3470930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F</a:t>
            </a:r>
            <a:r>
              <a:rPr lang="en-US" altLang="en-US" sz="2800" baseline="-25000" dirty="0" err="1">
                <a:latin typeface="+mn-lt"/>
              </a:rPr>
              <a:t>k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7" name="Straight Arrow Connector 16"/>
          <p:cNvCxnSpPr>
            <a:cxnSpLocks noChangeShapeType="1"/>
          </p:cNvCxnSpPr>
          <p:nvPr/>
        </p:nvCxnSpPr>
        <p:spPr bwMode="auto">
          <a:xfrm>
            <a:off x="3162300" y="4202768"/>
            <a:ext cx="0" cy="28827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17"/>
          <p:cNvSpPr txBox="1">
            <a:spLocks noChangeArrowheads="1"/>
          </p:cNvSpPr>
          <p:nvPr/>
        </p:nvSpPr>
        <p:spPr bwMode="auto">
          <a:xfrm>
            <a:off x="2926080" y="1539598"/>
            <a:ext cx="5934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m</a:t>
            </a:r>
            <a:r>
              <a:rPr lang="en-US" altLang="en-US" sz="2800" baseline="-25000" dirty="0">
                <a:latin typeface="+mn-lt"/>
              </a:rPr>
              <a:t>1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12" name="Straight Arrow Connector 16"/>
          <p:cNvCxnSpPr>
            <a:cxnSpLocks noChangeShapeType="1"/>
          </p:cNvCxnSpPr>
          <p:nvPr/>
        </p:nvCxnSpPr>
        <p:spPr bwMode="auto">
          <a:xfrm>
            <a:off x="3162300" y="1938993"/>
            <a:ext cx="0" cy="531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24"/>
          <p:cNvSpPr txBox="1">
            <a:spLocks noChangeArrowheads="1"/>
          </p:cNvSpPr>
          <p:nvPr/>
        </p:nvSpPr>
        <p:spPr bwMode="auto">
          <a:xfrm>
            <a:off x="2951957" y="2318405"/>
            <a:ext cx="420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sym typeface="Symbol" pitchFamily="18" charset="2"/>
              </a:rPr>
              <a:t></a:t>
            </a:r>
            <a:endParaRPr lang="en-US" altLang="en-US" dirty="0"/>
          </a:p>
        </p:txBody>
      </p:sp>
      <p:cxnSp>
        <p:nvCxnSpPr>
          <p:cNvPr id="14" name="Straight Arrow Connector 35"/>
          <p:cNvCxnSpPr>
            <a:cxnSpLocks noChangeShapeType="1"/>
          </p:cNvCxnSpPr>
          <p:nvPr/>
        </p:nvCxnSpPr>
        <p:spPr bwMode="auto">
          <a:xfrm>
            <a:off x="3162300" y="2623205"/>
            <a:ext cx="0" cy="582613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4267200" y="3195638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33110" y="3460750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F</a:t>
            </a:r>
            <a:r>
              <a:rPr lang="en-US" altLang="en-US" sz="2800" baseline="-25000" dirty="0" err="1">
                <a:latin typeface="+mn-lt"/>
              </a:rPr>
              <a:t>k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20" name="Straight Arrow Connector 16"/>
          <p:cNvCxnSpPr>
            <a:cxnSpLocks noChangeShapeType="1"/>
          </p:cNvCxnSpPr>
          <p:nvPr/>
        </p:nvCxnSpPr>
        <p:spPr bwMode="auto">
          <a:xfrm>
            <a:off x="4762500" y="4197350"/>
            <a:ext cx="0" cy="29845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4526280" y="1539598"/>
            <a:ext cx="5934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m</a:t>
            </a:r>
            <a:r>
              <a:rPr lang="en-US" altLang="en-US" sz="2800" baseline="-25000" dirty="0" smtClean="0">
                <a:latin typeface="+mn-lt"/>
              </a:rPr>
              <a:t>2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23" name="Straight Arrow Connector 16"/>
          <p:cNvCxnSpPr>
            <a:cxnSpLocks noChangeShapeType="1"/>
          </p:cNvCxnSpPr>
          <p:nvPr/>
        </p:nvCxnSpPr>
        <p:spPr bwMode="auto">
          <a:xfrm>
            <a:off x="4762500" y="1928813"/>
            <a:ext cx="0" cy="531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4552157" y="2308225"/>
            <a:ext cx="420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sym typeface="Symbol" pitchFamily="18" charset="2"/>
              </a:rPr>
              <a:t></a:t>
            </a:r>
            <a:endParaRPr lang="en-US" altLang="en-US" dirty="0"/>
          </a:p>
        </p:txBody>
      </p:sp>
      <p:cxnSp>
        <p:nvCxnSpPr>
          <p:cNvPr id="25" name="Straight Arrow Connector 35"/>
          <p:cNvCxnSpPr>
            <a:cxnSpLocks noChangeShapeType="1"/>
          </p:cNvCxnSpPr>
          <p:nvPr/>
        </p:nvCxnSpPr>
        <p:spPr bwMode="auto">
          <a:xfrm>
            <a:off x="4762500" y="2613025"/>
            <a:ext cx="0" cy="582613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>
          <a:xfrm>
            <a:off x="3162300" y="4491038"/>
            <a:ext cx="801687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963986" y="2539207"/>
            <a:ext cx="69070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963986" y="2539207"/>
            <a:ext cx="1" cy="195183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7086600" y="3195638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352510" y="3460750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F</a:t>
            </a:r>
            <a:r>
              <a:rPr lang="en-US" altLang="en-US" sz="2800" baseline="-25000" dirty="0" err="1">
                <a:latin typeface="+mn-lt"/>
              </a:rPr>
              <a:t>k</a:t>
            </a:r>
            <a:endParaRPr lang="en-US" altLang="en-US" sz="2800" dirty="0">
              <a:latin typeface="+mn-lt"/>
            </a:endParaRPr>
          </a:p>
        </p:txBody>
      </p:sp>
      <p:cxnSp>
        <p:nvCxnSpPr>
          <p:cNvPr id="31" name="Straight Arrow Connector 16"/>
          <p:cNvCxnSpPr>
            <a:cxnSpLocks noChangeShapeType="1"/>
          </p:cNvCxnSpPr>
          <p:nvPr/>
        </p:nvCxnSpPr>
        <p:spPr bwMode="auto">
          <a:xfrm>
            <a:off x="7581900" y="4192588"/>
            <a:ext cx="0" cy="1293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17"/>
          <p:cNvSpPr txBox="1">
            <a:spLocks noChangeArrowheads="1"/>
          </p:cNvSpPr>
          <p:nvPr/>
        </p:nvSpPr>
        <p:spPr bwMode="auto">
          <a:xfrm>
            <a:off x="7333488" y="1539598"/>
            <a:ext cx="5485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>
                <a:latin typeface="+mn-lt"/>
              </a:rPr>
              <a:t>m</a:t>
            </a:r>
            <a:r>
              <a:rPr lang="en-US" altLang="en-US" sz="2800" baseline="-25000" dirty="0">
                <a:latin typeface="Script MT Bold" panose="03040602040607080904" pitchFamily="66" charset="0"/>
              </a:rPr>
              <a:t>l</a:t>
            </a:r>
            <a:endParaRPr lang="en-US" altLang="en-US" sz="2800" dirty="0">
              <a:latin typeface="Script MT Bold" panose="03040602040607080904" pitchFamily="66" charset="0"/>
            </a:endParaRPr>
          </a:p>
        </p:txBody>
      </p:sp>
      <p:sp>
        <p:nvSpPr>
          <p:cNvPr id="33" name="TextBox 56"/>
          <p:cNvSpPr txBox="1">
            <a:spLocks noChangeArrowheads="1"/>
          </p:cNvSpPr>
          <p:nvPr/>
        </p:nvSpPr>
        <p:spPr bwMode="auto">
          <a:xfrm>
            <a:off x="7434072" y="5410200"/>
            <a:ext cx="3048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>
                <a:latin typeface="+mn-lt"/>
              </a:rPr>
              <a:t>t</a:t>
            </a:r>
          </a:p>
        </p:txBody>
      </p:sp>
      <p:cxnSp>
        <p:nvCxnSpPr>
          <p:cNvPr id="34" name="Straight Arrow Connector 16"/>
          <p:cNvCxnSpPr>
            <a:cxnSpLocks noChangeShapeType="1"/>
          </p:cNvCxnSpPr>
          <p:nvPr/>
        </p:nvCxnSpPr>
        <p:spPr bwMode="auto">
          <a:xfrm>
            <a:off x="7581900" y="1928813"/>
            <a:ext cx="0" cy="53181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24"/>
          <p:cNvSpPr txBox="1">
            <a:spLocks noChangeArrowheads="1"/>
          </p:cNvSpPr>
          <p:nvPr/>
        </p:nvSpPr>
        <p:spPr bwMode="auto">
          <a:xfrm>
            <a:off x="7371557" y="2308225"/>
            <a:ext cx="420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sym typeface="Symbol" pitchFamily="18" charset="2"/>
              </a:rPr>
              <a:t></a:t>
            </a:r>
            <a:endParaRPr lang="en-US" altLang="en-US" dirty="0"/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7581900" y="2613025"/>
            <a:ext cx="0" cy="582613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>
          <a:xfrm>
            <a:off x="6248400" y="4491038"/>
            <a:ext cx="534987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783386" y="2539207"/>
            <a:ext cx="69070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783386" y="2539207"/>
            <a:ext cx="1" cy="195183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638800" y="3205818"/>
            <a:ext cx="646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3600" b="1"/>
              <a:t>…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762500" y="4495800"/>
            <a:ext cx="534987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1066800" y="3210580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42" name="Straight Arrow Connector 16"/>
          <p:cNvCxnSpPr>
            <a:cxnSpLocks noChangeShapeType="1"/>
          </p:cNvCxnSpPr>
          <p:nvPr/>
        </p:nvCxnSpPr>
        <p:spPr bwMode="auto">
          <a:xfrm>
            <a:off x="1562100" y="4207530"/>
            <a:ext cx="0" cy="288270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17"/>
          <p:cNvSpPr txBox="1">
            <a:spLocks noChangeArrowheads="1"/>
          </p:cNvSpPr>
          <p:nvPr/>
        </p:nvSpPr>
        <p:spPr bwMode="auto">
          <a:xfrm>
            <a:off x="1412059" y="1539598"/>
            <a:ext cx="300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>
                <a:latin typeface="Script MT Bold" panose="03040602040607080904" pitchFamily="66" charset="0"/>
              </a:rPr>
              <a:t>l</a:t>
            </a:r>
          </a:p>
        </p:txBody>
      </p:sp>
      <p:cxnSp>
        <p:nvCxnSpPr>
          <p:cNvPr id="47" name="Straight Arrow Connector 35"/>
          <p:cNvCxnSpPr>
            <a:cxnSpLocks noChangeShapeType="1"/>
            <a:stCxn id="44" idx="2"/>
          </p:cNvCxnSpPr>
          <p:nvPr/>
        </p:nvCxnSpPr>
        <p:spPr bwMode="auto">
          <a:xfrm>
            <a:off x="1562100" y="2062818"/>
            <a:ext cx="0" cy="1147762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>
          <a:xfrm>
            <a:off x="1562100" y="4495800"/>
            <a:ext cx="801687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363786" y="2543969"/>
            <a:ext cx="69070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363786" y="2543969"/>
            <a:ext cx="1" cy="195183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1332710" y="3444270"/>
            <a:ext cx="458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sz="2800" dirty="0" err="1">
                <a:latin typeface="+mn-lt"/>
              </a:rPr>
              <a:t>F</a:t>
            </a:r>
            <a:r>
              <a:rPr lang="en-US" altLang="en-US" sz="2800" baseline="-25000" dirty="0" err="1">
                <a:latin typeface="+mn-lt"/>
              </a:rPr>
              <a:t>k</a:t>
            </a: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126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CBC-MAC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ways to handle variable length messages</a:t>
            </a:r>
          </a:p>
          <a:p>
            <a:endParaRPr lang="en-US" dirty="0"/>
          </a:p>
          <a:p>
            <a:r>
              <a:rPr lang="en-US" dirty="0" smtClean="0"/>
              <a:t>One of the simplest: </a:t>
            </a:r>
            <a:r>
              <a:rPr lang="en-US" i="1" dirty="0" smtClean="0"/>
              <a:t>prepend</a:t>
            </a:r>
            <a:r>
              <a:rPr lang="en-US" dirty="0" smtClean="0"/>
              <a:t> the message length before applying (basic) CBC-MAC</a:t>
            </a:r>
          </a:p>
          <a:p>
            <a:pPr lvl="1"/>
            <a:r>
              <a:rPr lang="en-US" dirty="0" smtClean="0"/>
              <a:t>Can also be adapted to handle messages whose length is not a multiple of the </a:t>
            </a:r>
            <a:r>
              <a:rPr lang="en-US" smtClean="0"/>
              <a:t>block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Back to secrecy…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context of encryption (privacy), we have been considering only a </a:t>
            </a:r>
            <a:r>
              <a:rPr lang="en-US" i="1" dirty="0" smtClean="0"/>
              <a:t>passive, eavesdropping</a:t>
            </a:r>
            <a:r>
              <a:rPr lang="en-US" dirty="0"/>
              <a:t> </a:t>
            </a:r>
            <a:r>
              <a:rPr lang="en-US" dirty="0" smtClean="0"/>
              <a:t>attacker</a:t>
            </a:r>
          </a:p>
        </p:txBody>
      </p:sp>
    </p:spTree>
    <p:extLst>
      <p:ext uri="{BB962C8B-B14F-4D97-AF65-F5344CB8AC3E}">
        <p14:creationId xmlns:p14="http://schemas.microsoft.com/office/powerpoint/2010/main" val="720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5622</TotalTime>
  <Words>1630</Words>
  <Application>Microsoft Office PowerPoint</Application>
  <PresentationFormat>On-screen Show (4:3)</PresentationFormat>
  <Paragraphs>408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Script MT Bold</vt:lpstr>
      <vt:lpstr>Symbol</vt:lpstr>
      <vt:lpstr>Wingdings</vt:lpstr>
      <vt:lpstr>Office Theme</vt:lpstr>
      <vt:lpstr>Cryptography</vt:lpstr>
      <vt:lpstr>Midterm exam</vt:lpstr>
      <vt:lpstr>(Basic) CBC-MAC</vt:lpstr>
      <vt:lpstr>Security of (basic) CBC-MAC?</vt:lpstr>
      <vt:lpstr>CBC-MAC extensions</vt:lpstr>
      <vt:lpstr>CBC-MAC</vt:lpstr>
      <vt:lpstr>CBC-MAC extensions</vt:lpstr>
      <vt:lpstr>PowerPoint Presentation</vt:lpstr>
      <vt:lpstr>So far…</vt:lpstr>
      <vt:lpstr>PowerPoint Presentation</vt:lpstr>
      <vt:lpstr>So far…</vt:lpstr>
      <vt:lpstr>PowerPoint Presentation</vt:lpstr>
      <vt:lpstr>Malleability</vt:lpstr>
      <vt:lpstr>Malleability</vt:lpstr>
      <vt:lpstr>PowerPoint Presentation</vt:lpstr>
      <vt:lpstr>Malleability</vt:lpstr>
      <vt:lpstr>Chosen-ciphertext attacks</vt:lpstr>
      <vt:lpstr>PowerPoint Presentation</vt:lpstr>
      <vt:lpstr>Chosen-ciphertext attacks</vt:lpstr>
      <vt:lpstr>CCA-security</vt:lpstr>
      <vt:lpstr>CCA-security</vt:lpstr>
      <vt:lpstr>Chosen-ciphertext attacks and malleability</vt:lpstr>
      <vt:lpstr>CCA-security</vt:lpstr>
      <vt:lpstr>CBC-mode encryption</vt:lpstr>
      <vt:lpstr>CBC-mode decryption</vt:lpstr>
      <vt:lpstr>Observation</vt:lpstr>
      <vt:lpstr>Arbitrary-length messages?</vt:lpstr>
      <vt:lpstr>Decryption?</vt:lpstr>
      <vt:lpstr>Example (L=8)</vt:lpstr>
      <vt:lpstr>PowerPoint Presentation</vt:lpstr>
      <vt:lpstr>Padding oracles</vt:lpstr>
      <vt:lpstr>Main idea of the attack</vt:lpstr>
      <vt:lpstr>PowerPoint Presentation</vt:lpstr>
      <vt:lpstr>PowerPoint Presentation</vt:lpstr>
      <vt:lpstr>Attack complexity?</vt:lpstr>
      <vt:lpstr>CCA-security: a summary</vt:lpstr>
      <vt:lpstr>A CCA-secure scheme</vt:lpstr>
      <vt:lpstr>Encrypt then authenticate</vt:lpstr>
      <vt:lpstr>Security?</vt:lpstr>
      <vt:lpstr>PowerPoint Presentation</vt:lpstr>
      <vt:lpstr>Secrecy + integrity?</vt:lpstr>
      <vt:lpstr>Authenticated encryption</vt:lpstr>
      <vt:lpstr>Authenticated encryption</vt:lpstr>
      <vt:lpstr>Other generic constructions?</vt:lpstr>
      <vt:lpstr>Encrypt and authenticate</vt:lpstr>
      <vt:lpstr>Problems</vt:lpstr>
      <vt:lpstr>Authenticate-then-encrypt</vt:lpstr>
      <vt:lpstr>Problems</vt:lpstr>
      <vt:lpstr>Authenticated encryption</vt:lpstr>
      <vt:lpstr>Direct constructions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489</cp:revision>
  <dcterms:created xsi:type="dcterms:W3CDTF">2014-06-02T02:25:30Z</dcterms:created>
  <dcterms:modified xsi:type="dcterms:W3CDTF">2019-03-07T21:50:22Z</dcterms:modified>
</cp:coreProperties>
</file>