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701" r:id="rId3"/>
    <p:sldId id="702" r:id="rId4"/>
    <p:sldId id="703" r:id="rId5"/>
    <p:sldId id="704" r:id="rId6"/>
    <p:sldId id="705" r:id="rId7"/>
    <p:sldId id="706" r:id="rId8"/>
    <p:sldId id="707" r:id="rId9"/>
    <p:sldId id="708" r:id="rId10"/>
    <p:sldId id="711" r:id="rId11"/>
    <p:sldId id="712" r:id="rId12"/>
    <p:sldId id="713" r:id="rId13"/>
    <p:sldId id="714" r:id="rId14"/>
    <p:sldId id="709" r:id="rId15"/>
    <p:sldId id="710" r:id="rId16"/>
    <p:sldId id="700" r:id="rId17"/>
    <p:sldId id="654" r:id="rId18"/>
    <p:sldId id="655" r:id="rId19"/>
    <p:sldId id="656" r:id="rId20"/>
    <p:sldId id="657" r:id="rId21"/>
    <p:sldId id="658" r:id="rId22"/>
    <p:sldId id="659" r:id="rId23"/>
    <p:sldId id="6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smtClean="0">
                <a:solidFill>
                  <a:schemeClr val="tx1"/>
                </a:solidFill>
              </a:rPr>
              <a:t>Lecture 13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Two-stage approach</a:t>
            </a:r>
          </a:p>
          <a:p>
            <a:pPr lvl="1"/>
            <a:r>
              <a:rPr lang="en-US" dirty="0" smtClean="0"/>
              <a:t>Build a </a:t>
            </a:r>
            <a:r>
              <a:rPr lang="en-US" i="1" dirty="0" smtClean="0"/>
              <a:t>compression function </a:t>
            </a:r>
            <a:r>
              <a:rPr lang="en-US" dirty="0" smtClean="0"/>
              <a:t>h</a:t>
            </a:r>
            <a:endParaRPr lang="en-US" i="1" dirty="0" smtClean="0"/>
          </a:p>
          <a:p>
            <a:pPr lvl="2"/>
            <a:r>
              <a:rPr lang="en-US" dirty="0" smtClean="0"/>
              <a:t>I.e., hash function for </a:t>
            </a:r>
            <a:r>
              <a:rPr lang="en-US" i="1" dirty="0" smtClean="0"/>
              <a:t>fixed-length inputs</a:t>
            </a:r>
          </a:p>
          <a:p>
            <a:pPr lvl="1"/>
            <a:r>
              <a:rPr lang="en-US" dirty="0" smtClean="0"/>
              <a:t>Build a full-fledged hash function (for arbitrary length inputs) from a compression function 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now…</a:t>
            </a:r>
          </a:p>
          <a:p>
            <a:pPr lvl="1"/>
            <a:r>
              <a:rPr lang="en-US" dirty="0"/>
              <a:t>Assume we have a “good” compression </a:t>
            </a:r>
            <a:r>
              <a:rPr lang="en-US" dirty="0" smtClean="0"/>
              <a:t>function </a:t>
            </a:r>
            <a:r>
              <a:rPr lang="en-US" i="1" dirty="0" smtClean="0"/>
              <a:t>h</a:t>
            </a:r>
            <a:endParaRPr lang="en-US" i="1" dirty="0"/>
          </a:p>
          <a:p>
            <a:pPr lvl="2"/>
            <a:r>
              <a:rPr lang="en-US" dirty="0"/>
              <a:t>I.e., collision-resistant for fixed-length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Will discuss how to construct such an </a:t>
            </a:r>
            <a:r>
              <a:rPr lang="en-US" i="1" dirty="0" smtClean="0"/>
              <a:t>h</a:t>
            </a:r>
            <a:r>
              <a:rPr lang="en-US" dirty="0" smtClean="0"/>
              <a:t> later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Construct a hash function H (for arbitrary length inputs) based on </a:t>
            </a:r>
            <a:r>
              <a:rPr lang="en-US" i="1" dirty="0" smtClean="0"/>
              <a:t>h</a:t>
            </a:r>
          </a:p>
          <a:p>
            <a:pPr lvl="1"/>
            <a:r>
              <a:rPr lang="en-US" dirty="0" smtClean="0"/>
              <a:t>Prove that collision resistance of </a:t>
            </a:r>
            <a:r>
              <a:rPr lang="en-US" i="1" dirty="0" smtClean="0"/>
              <a:t>h</a:t>
            </a:r>
            <a:r>
              <a:rPr lang="en-US" dirty="0" smtClean="0"/>
              <a:t> implies collision resistance of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Merkle-Damgard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549400" y="3648075"/>
            <a:ext cx="673100" cy="990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25612" y="3913188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h</a:t>
            </a:r>
          </a:p>
        </p:txBody>
      </p:sp>
      <p:sp>
        <p:nvSpPr>
          <p:cNvPr id="6" name="Rounded Rectangle 3"/>
          <p:cNvSpPr>
            <a:spLocks noChangeArrowheads="1"/>
          </p:cNvSpPr>
          <p:nvPr/>
        </p:nvSpPr>
        <p:spPr bwMode="auto">
          <a:xfrm>
            <a:off x="2933700" y="3657600"/>
            <a:ext cx="673100" cy="990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109912" y="3922713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h</a:t>
            </a:r>
          </a:p>
        </p:txBody>
      </p:sp>
      <p:sp>
        <p:nvSpPr>
          <p:cNvPr id="8" name="Rounded Rectangle 3"/>
          <p:cNvSpPr>
            <a:spLocks noChangeArrowheads="1"/>
          </p:cNvSpPr>
          <p:nvPr/>
        </p:nvSpPr>
        <p:spPr bwMode="auto">
          <a:xfrm>
            <a:off x="5700712" y="3657600"/>
            <a:ext cx="673100" cy="990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878512" y="39227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h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16412" y="3773488"/>
            <a:ext cx="646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/>
              <a:t>…</a:t>
            </a:r>
          </a:p>
        </p:txBody>
      </p:sp>
      <p:cxnSp>
        <p:nvCxnSpPr>
          <p:cNvPr id="11" name="Straight Arrow Connector 12"/>
          <p:cNvCxnSpPr>
            <a:cxnSpLocks noChangeShapeType="1"/>
          </p:cNvCxnSpPr>
          <p:nvPr/>
        </p:nvCxnSpPr>
        <p:spPr bwMode="auto">
          <a:xfrm>
            <a:off x="2222500" y="4129088"/>
            <a:ext cx="711200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6"/>
          <p:cNvCxnSpPr>
            <a:cxnSpLocks noChangeShapeType="1"/>
          </p:cNvCxnSpPr>
          <p:nvPr/>
        </p:nvCxnSpPr>
        <p:spPr bwMode="auto">
          <a:xfrm>
            <a:off x="3606800" y="4129088"/>
            <a:ext cx="709612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7"/>
          <p:cNvCxnSpPr>
            <a:cxnSpLocks noChangeShapeType="1"/>
          </p:cNvCxnSpPr>
          <p:nvPr/>
        </p:nvCxnSpPr>
        <p:spPr bwMode="auto">
          <a:xfrm>
            <a:off x="4978400" y="4114800"/>
            <a:ext cx="709612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655763" y="2667000"/>
            <a:ext cx="554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2974975" y="2667000"/>
            <a:ext cx="555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m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5792787" y="2667000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 smtClean="0"/>
              <a:t>m</a:t>
            </a:r>
            <a:r>
              <a:rPr lang="en-US" baseline="-25000" dirty="0" err="1"/>
              <a:t>B</a:t>
            </a:r>
            <a:endParaRPr lang="en-US" dirty="0"/>
          </a:p>
        </p:txBody>
      </p:sp>
      <p:sp>
        <p:nvSpPr>
          <p:cNvPr id="20" name="Rounded Rectangle 3"/>
          <p:cNvSpPr>
            <a:spLocks noChangeArrowheads="1"/>
          </p:cNvSpPr>
          <p:nvPr/>
        </p:nvSpPr>
        <p:spPr bwMode="auto">
          <a:xfrm>
            <a:off x="7072312" y="3657600"/>
            <a:ext cx="673100" cy="990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7250112" y="39227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h</a:t>
            </a:r>
          </a:p>
        </p:txBody>
      </p:sp>
      <p:cxnSp>
        <p:nvCxnSpPr>
          <p:cNvPr id="22" name="Straight Arrow Connector 27"/>
          <p:cNvCxnSpPr>
            <a:cxnSpLocks noChangeShapeType="1"/>
          </p:cNvCxnSpPr>
          <p:nvPr/>
        </p:nvCxnSpPr>
        <p:spPr bwMode="auto">
          <a:xfrm>
            <a:off x="6350000" y="4114800"/>
            <a:ext cx="709612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7086600" y="2667000"/>
            <a:ext cx="601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|M|</a:t>
            </a:r>
            <a:endParaRPr lang="en-US" dirty="0"/>
          </a:p>
        </p:txBody>
      </p:sp>
      <p:cxnSp>
        <p:nvCxnSpPr>
          <p:cNvPr id="25" name="Straight Arrow Connector 30"/>
          <p:cNvCxnSpPr>
            <a:cxnSpLocks noChangeShapeType="1"/>
          </p:cNvCxnSpPr>
          <p:nvPr/>
        </p:nvCxnSpPr>
        <p:spPr bwMode="auto">
          <a:xfrm>
            <a:off x="7745412" y="4114800"/>
            <a:ext cx="711200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31"/>
          <p:cNvCxnSpPr>
            <a:cxnSpLocks noChangeShapeType="1"/>
          </p:cNvCxnSpPr>
          <p:nvPr/>
        </p:nvCxnSpPr>
        <p:spPr bwMode="auto">
          <a:xfrm>
            <a:off x="838200" y="4105275"/>
            <a:ext cx="711200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>
          <a:xfrm>
            <a:off x="1885950" y="3048000"/>
            <a:ext cx="0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0400" y="3048000"/>
            <a:ext cx="0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3048000"/>
            <a:ext cx="0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391400" y="3048000"/>
            <a:ext cx="0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0930" y="6128691"/>
            <a:ext cx="616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M = 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…</a:t>
            </a:r>
            <a:r>
              <a:rPr lang="en-US" sz="2400" dirty="0" err="1" smtClean="0"/>
              <a:t>m</a:t>
            </a:r>
            <a:r>
              <a:rPr lang="en-US" sz="2400" baseline="-25000" dirty="0" err="1"/>
              <a:t>B</a:t>
            </a:r>
            <a:r>
              <a:rPr lang="en-US" sz="2400" dirty="0" smtClean="0"/>
              <a:t> is padded with 0s if necessary</a:t>
            </a:r>
            <a:endParaRPr lang="en-US" sz="24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95363" y="3657600"/>
            <a:ext cx="452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z</a:t>
            </a:r>
            <a:r>
              <a:rPr lang="en-US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Merkle-Damgard</a:t>
            </a:r>
            <a:r>
              <a:rPr lang="en-US" dirty="0" smtClean="0"/>
              <a:t> transform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Claim: if h is collision-resistant, than so is 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Proof: Collision in H </a:t>
            </a:r>
            <a:r>
              <a:rPr lang="en-US" dirty="0" smtClean="0">
                <a:sym typeface="Symbol" panose="05050102010706020507" pitchFamily="18" charset="2"/>
              </a:rPr>
              <a:t> collision in h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Say H(m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m</a:t>
            </a:r>
            <a:r>
              <a:rPr lang="en-US" baseline="-25000" dirty="0" err="1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) = H(m’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m’</a:t>
            </a:r>
            <a:r>
              <a:rPr lang="en-US" baseline="-25000" dirty="0" err="1">
                <a:sym typeface="Symbol" panose="05050102010706020507" pitchFamily="18" charset="2"/>
              </a:rPr>
              <a:t>B</a:t>
            </a:r>
            <a:r>
              <a:rPr lang="en-US" baseline="-25000" dirty="0" smtClean="0">
                <a:sym typeface="Symbol" panose="05050102010706020507" pitchFamily="18" charset="2"/>
              </a:rPr>
              <a:t>’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|M|  |M’|, obvious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|M| = |M’|, look at largest 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with (z</a:t>
            </a:r>
            <a:r>
              <a:rPr lang="en-US" baseline="-25000" dirty="0" smtClean="0">
                <a:sym typeface="Symbol" panose="05050102010706020507" pitchFamily="18" charset="2"/>
              </a:rPr>
              <a:t>i-1</a:t>
            </a:r>
            <a:r>
              <a:rPr lang="en-US" dirty="0" smtClean="0">
                <a:sym typeface="Symbol" panose="05050102010706020507" pitchFamily="18" charset="2"/>
              </a:rPr>
              <a:t>, m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)  (z’</a:t>
            </a:r>
            <a:r>
              <a:rPr lang="en-US" baseline="-25000" dirty="0" smtClean="0">
                <a:sym typeface="Symbol" panose="05050102010706020507" pitchFamily="18" charset="2"/>
              </a:rPr>
              <a:t>i-1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m’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 smtClean="0"/>
          </a:p>
        </p:txBody>
      </p:sp>
      <p:sp>
        <p:nvSpPr>
          <p:cNvPr id="60420" name="Rounded Rectangle 3"/>
          <p:cNvSpPr>
            <a:spLocks noChangeArrowheads="1"/>
          </p:cNvSpPr>
          <p:nvPr/>
        </p:nvSpPr>
        <p:spPr bwMode="auto">
          <a:xfrm>
            <a:off x="1320800" y="3114675"/>
            <a:ext cx="673100" cy="990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1497012" y="3379788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h</a:t>
            </a:r>
          </a:p>
        </p:txBody>
      </p:sp>
      <p:sp>
        <p:nvSpPr>
          <p:cNvPr id="60422" name="Rounded Rectangle 3"/>
          <p:cNvSpPr>
            <a:spLocks noChangeArrowheads="1"/>
          </p:cNvSpPr>
          <p:nvPr/>
        </p:nvSpPr>
        <p:spPr bwMode="auto">
          <a:xfrm>
            <a:off x="2705100" y="3124200"/>
            <a:ext cx="673100" cy="990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0423" name="TextBox 4"/>
          <p:cNvSpPr txBox="1">
            <a:spLocks noChangeArrowheads="1"/>
          </p:cNvSpPr>
          <p:nvPr/>
        </p:nvSpPr>
        <p:spPr bwMode="auto">
          <a:xfrm>
            <a:off x="2881312" y="3389313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h</a:t>
            </a:r>
          </a:p>
        </p:txBody>
      </p:sp>
      <p:sp>
        <p:nvSpPr>
          <p:cNvPr id="60424" name="Rounded Rectangle 3"/>
          <p:cNvSpPr>
            <a:spLocks noChangeArrowheads="1"/>
          </p:cNvSpPr>
          <p:nvPr/>
        </p:nvSpPr>
        <p:spPr bwMode="auto">
          <a:xfrm>
            <a:off x="5472112" y="3124200"/>
            <a:ext cx="673100" cy="990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0425" name="TextBox 4"/>
          <p:cNvSpPr txBox="1">
            <a:spLocks noChangeArrowheads="1"/>
          </p:cNvSpPr>
          <p:nvPr/>
        </p:nvSpPr>
        <p:spPr bwMode="auto">
          <a:xfrm>
            <a:off x="5649912" y="33893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h</a:t>
            </a:r>
          </a:p>
        </p:txBody>
      </p:sp>
      <p:sp>
        <p:nvSpPr>
          <p:cNvPr id="60426" name="TextBox 9"/>
          <p:cNvSpPr txBox="1">
            <a:spLocks noChangeArrowheads="1"/>
          </p:cNvSpPr>
          <p:nvPr/>
        </p:nvSpPr>
        <p:spPr bwMode="auto">
          <a:xfrm>
            <a:off x="4087812" y="3240088"/>
            <a:ext cx="646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/>
              <a:t>…</a:t>
            </a:r>
          </a:p>
        </p:txBody>
      </p:sp>
      <p:cxnSp>
        <p:nvCxnSpPr>
          <p:cNvPr id="60427" name="Straight Arrow Connector 10"/>
          <p:cNvCxnSpPr>
            <a:cxnSpLocks noChangeShapeType="1"/>
          </p:cNvCxnSpPr>
          <p:nvPr/>
        </p:nvCxnSpPr>
        <p:spPr bwMode="auto">
          <a:xfrm>
            <a:off x="1993900" y="3595688"/>
            <a:ext cx="711200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8" name="Straight Arrow Connector 11"/>
          <p:cNvCxnSpPr>
            <a:cxnSpLocks noChangeShapeType="1"/>
          </p:cNvCxnSpPr>
          <p:nvPr/>
        </p:nvCxnSpPr>
        <p:spPr bwMode="auto">
          <a:xfrm>
            <a:off x="3378200" y="3595688"/>
            <a:ext cx="709612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9" name="Straight Arrow Connector 12"/>
          <p:cNvCxnSpPr>
            <a:cxnSpLocks noChangeShapeType="1"/>
          </p:cNvCxnSpPr>
          <p:nvPr/>
        </p:nvCxnSpPr>
        <p:spPr bwMode="auto">
          <a:xfrm>
            <a:off x="4749800" y="3581400"/>
            <a:ext cx="709612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30" name="TextBox 13"/>
          <p:cNvSpPr txBox="1">
            <a:spLocks noChangeArrowheads="1"/>
          </p:cNvSpPr>
          <p:nvPr/>
        </p:nvSpPr>
        <p:spPr bwMode="auto">
          <a:xfrm>
            <a:off x="1397000" y="2133600"/>
            <a:ext cx="554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60432" name="TextBox 15"/>
          <p:cNvSpPr txBox="1">
            <a:spLocks noChangeArrowheads="1"/>
          </p:cNvSpPr>
          <p:nvPr/>
        </p:nvSpPr>
        <p:spPr bwMode="auto">
          <a:xfrm>
            <a:off x="2746375" y="2133600"/>
            <a:ext cx="555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m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60434" name="TextBox 17"/>
          <p:cNvSpPr txBox="1">
            <a:spLocks noChangeArrowheads="1"/>
          </p:cNvSpPr>
          <p:nvPr/>
        </p:nvSpPr>
        <p:spPr bwMode="auto">
          <a:xfrm>
            <a:off x="5564187" y="2133600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 smtClean="0"/>
              <a:t>m</a:t>
            </a:r>
            <a:r>
              <a:rPr lang="en-US" baseline="-25000" dirty="0" err="1"/>
              <a:t>B</a:t>
            </a:r>
            <a:endParaRPr lang="en-US" dirty="0"/>
          </a:p>
        </p:txBody>
      </p:sp>
      <p:sp>
        <p:nvSpPr>
          <p:cNvPr id="60436" name="Rounded Rectangle 3"/>
          <p:cNvSpPr>
            <a:spLocks noChangeArrowheads="1"/>
          </p:cNvSpPr>
          <p:nvPr/>
        </p:nvSpPr>
        <p:spPr bwMode="auto">
          <a:xfrm>
            <a:off x="6843712" y="3124200"/>
            <a:ext cx="673100" cy="990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0437" name="TextBox 4"/>
          <p:cNvSpPr txBox="1">
            <a:spLocks noChangeArrowheads="1"/>
          </p:cNvSpPr>
          <p:nvPr/>
        </p:nvSpPr>
        <p:spPr bwMode="auto">
          <a:xfrm>
            <a:off x="7021512" y="33893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h</a:t>
            </a:r>
          </a:p>
        </p:txBody>
      </p:sp>
      <p:cxnSp>
        <p:nvCxnSpPr>
          <p:cNvPr id="60438" name="Straight Arrow Connector 21"/>
          <p:cNvCxnSpPr>
            <a:cxnSpLocks noChangeShapeType="1"/>
          </p:cNvCxnSpPr>
          <p:nvPr/>
        </p:nvCxnSpPr>
        <p:spPr bwMode="auto">
          <a:xfrm>
            <a:off x="6121400" y="3581400"/>
            <a:ext cx="709612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39" name="TextBox 22"/>
          <p:cNvSpPr txBox="1">
            <a:spLocks noChangeArrowheads="1"/>
          </p:cNvSpPr>
          <p:nvPr/>
        </p:nvSpPr>
        <p:spPr bwMode="auto">
          <a:xfrm>
            <a:off x="6521450" y="2133600"/>
            <a:ext cx="1577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|M| </a:t>
            </a:r>
            <a:r>
              <a:rPr lang="en-US" dirty="0"/>
              <a:t>= </a:t>
            </a:r>
            <a:r>
              <a:rPr lang="en-US" dirty="0" smtClean="0"/>
              <a:t>m</a:t>
            </a:r>
            <a:r>
              <a:rPr lang="en-US" baseline="-25000" dirty="0"/>
              <a:t>B</a:t>
            </a:r>
            <a:r>
              <a:rPr lang="en-US" baseline="-25000" dirty="0" smtClean="0"/>
              <a:t>+1</a:t>
            </a:r>
            <a:endParaRPr lang="en-US" dirty="0"/>
          </a:p>
        </p:txBody>
      </p:sp>
      <p:cxnSp>
        <p:nvCxnSpPr>
          <p:cNvPr id="60441" name="Straight Arrow Connector 24"/>
          <p:cNvCxnSpPr>
            <a:cxnSpLocks noChangeShapeType="1"/>
          </p:cNvCxnSpPr>
          <p:nvPr/>
        </p:nvCxnSpPr>
        <p:spPr bwMode="auto">
          <a:xfrm>
            <a:off x="7516812" y="3581400"/>
            <a:ext cx="711200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2" name="Straight Arrow Connector 25"/>
          <p:cNvCxnSpPr>
            <a:cxnSpLocks noChangeShapeType="1"/>
          </p:cNvCxnSpPr>
          <p:nvPr/>
        </p:nvCxnSpPr>
        <p:spPr bwMode="auto">
          <a:xfrm>
            <a:off x="609600" y="3571875"/>
            <a:ext cx="711200" cy="9525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43" name="TextBox 26"/>
          <p:cNvSpPr txBox="1">
            <a:spLocks noChangeArrowheads="1"/>
          </p:cNvSpPr>
          <p:nvPr/>
        </p:nvSpPr>
        <p:spPr bwMode="auto">
          <a:xfrm>
            <a:off x="750888" y="3124200"/>
            <a:ext cx="452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z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60444" name="TextBox 27"/>
          <p:cNvSpPr txBox="1">
            <a:spLocks noChangeArrowheads="1"/>
          </p:cNvSpPr>
          <p:nvPr/>
        </p:nvSpPr>
        <p:spPr bwMode="auto">
          <a:xfrm>
            <a:off x="2132012" y="3124200"/>
            <a:ext cx="452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z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0445" name="TextBox 28"/>
          <p:cNvSpPr txBox="1">
            <a:spLocks noChangeArrowheads="1"/>
          </p:cNvSpPr>
          <p:nvPr/>
        </p:nvSpPr>
        <p:spPr bwMode="auto">
          <a:xfrm>
            <a:off x="3503612" y="3124200"/>
            <a:ext cx="452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z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0446" name="TextBox 29"/>
          <p:cNvSpPr txBox="1">
            <a:spLocks noChangeArrowheads="1"/>
          </p:cNvSpPr>
          <p:nvPr/>
        </p:nvSpPr>
        <p:spPr bwMode="auto">
          <a:xfrm>
            <a:off x="6162675" y="3124200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 smtClean="0"/>
              <a:t>z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60447" name="TextBox 30"/>
          <p:cNvSpPr txBox="1">
            <a:spLocks noChangeArrowheads="1"/>
          </p:cNvSpPr>
          <p:nvPr/>
        </p:nvSpPr>
        <p:spPr bwMode="auto">
          <a:xfrm>
            <a:off x="7542212" y="3124200"/>
            <a:ext cx="708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z</a:t>
            </a:r>
            <a:r>
              <a:rPr lang="en-US" baseline="-25000" dirty="0" smtClean="0"/>
              <a:t>B+1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146925" y="2524125"/>
            <a:ext cx="0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75325" y="2514600"/>
            <a:ext cx="0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955925" y="2514600"/>
            <a:ext cx="0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60525" y="2514600"/>
            <a:ext cx="0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MD5</a:t>
            </a:r>
          </a:p>
          <a:p>
            <a:pPr lvl="1"/>
            <a:r>
              <a:rPr lang="en-US" dirty="0" smtClean="0"/>
              <a:t>Developed in 1991</a:t>
            </a:r>
          </a:p>
          <a:p>
            <a:pPr lvl="1"/>
            <a:r>
              <a:rPr lang="en-US" dirty="0" smtClean="0"/>
              <a:t>128-bit output length</a:t>
            </a:r>
          </a:p>
          <a:p>
            <a:pPr lvl="1"/>
            <a:r>
              <a:rPr lang="en-US" dirty="0" smtClean="0"/>
              <a:t>Collisions found in 2004, should no longer be used</a:t>
            </a:r>
          </a:p>
          <a:p>
            <a:endParaRPr lang="en-US" dirty="0" smtClean="0"/>
          </a:p>
          <a:p>
            <a:r>
              <a:rPr lang="en-US" dirty="0" smtClean="0"/>
              <a:t>SHA-1</a:t>
            </a:r>
          </a:p>
          <a:p>
            <a:pPr lvl="1"/>
            <a:r>
              <a:rPr lang="en-US" dirty="0" smtClean="0"/>
              <a:t>Introduced in 1995</a:t>
            </a:r>
          </a:p>
          <a:p>
            <a:pPr lvl="1"/>
            <a:r>
              <a:rPr lang="en-US" dirty="0" smtClean="0"/>
              <a:t>160-bit output length</a:t>
            </a:r>
          </a:p>
          <a:p>
            <a:pPr lvl="1"/>
            <a:r>
              <a:rPr lang="en-US" dirty="0" smtClean="0"/>
              <a:t>Very common; current trend to migrate to SHA-2</a:t>
            </a:r>
          </a:p>
          <a:p>
            <a:pPr lvl="1"/>
            <a:r>
              <a:rPr lang="en-US" dirty="0" smtClean="0"/>
              <a:t>Collision found by brute force in 2017</a:t>
            </a:r>
          </a:p>
        </p:txBody>
      </p:sp>
    </p:spTree>
    <p:extLst>
      <p:ext uri="{BB962C8B-B14F-4D97-AF65-F5344CB8AC3E}">
        <p14:creationId xmlns:p14="http://schemas.microsoft.com/office/powerpoint/2010/main" val="42704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SHA-2</a:t>
            </a:r>
          </a:p>
          <a:p>
            <a:pPr lvl="1"/>
            <a:r>
              <a:rPr lang="en-US" dirty="0" smtClean="0"/>
              <a:t>Introduced in 2001</a:t>
            </a:r>
          </a:p>
          <a:p>
            <a:pPr lvl="1"/>
            <a:r>
              <a:rPr lang="en-US" dirty="0" smtClean="0"/>
              <a:t>Versions with 224</a:t>
            </a:r>
            <a:r>
              <a:rPr lang="en-US" dirty="0"/>
              <a:t>, 256, 384, and 512-bit outputs</a:t>
            </a:r>
          </a:p>
          <a:p>
            <a:pPr lvl="1"/>
            <a:r>
              <a:rPr lang="en-US" dirty="0" smtClean="0"/>
              <a:t>No significant known weaknesses</a:t>
            </a:r>
          </a:p>
          <a:p>
            <a:endParaRPr lang="en-US" dirty="0" smtClean="0"/>
          </a:p>
          <a:p>
            <a:r>
              <a:rPr lang="en-US" dirty="0" smtClean="0"/>
              <a:t>SHA-3/</a:t>
            </a:r>
            <a:r>
              <a:rPr lang="en-US" dirty="0" err="1" smtClean="0"/>
              <a:t>Keccak</a:t>
            </a:r>
            <a:endParaRPr lang="en-US" dirty="0" smtClean="0"/>
          </a:p>
          <a:p>
            <a:pPr lvl="1"/>
            <a:r>
              <a:rPr lang="en-US" dirty="0" smtClean="0"/>
              <a:t>Result of a public competition from 2008-2012</a:t>
            </a:r>
          </a:p>
          <a:p>
            <a:pPr lvl="1"/>
            <a:r>
              <a:rPr lang="en-US" dirty="0" smtClean="0"/>
              <a:t>Very different design than </a:t>
            </a:r>
            <a:r>
              <a:rPr lang="en-US" dirty="0" smtClean="0"/>
              <a:t>SHA-1/SHA-2</a:t>
            </a:r>
          </a:p>
          <a:p>
            <a:pPr lvl="2"/>
            <a:r>
              <a:rPr lang="en-US" dirty="0"/>
              <a:t>Does not use </a:t>
            </a:r>
            <a:r>
              <a:rPr lang="en-US" dirty="0" err="1"/>
              <a:t>Merkle-Damgard</a:t>
            </a:r>
            <a:r>
              <a:rPr lang="en-US" dirty="0"/>
              <a:t> </a:t>
            </a:r>
            <a:r>
              <a:rPr lang="en-US" dirty="0" smtClean="0"/>
              <a:t>transform</a:t>
            </a:r>
            <a:endParaRPr lang="en-US" dirty="0" smtClean="0"/>
          </a:p>
          <a:p>
            <a:pPr lvl="1"/>
            <a:r>
              <a:rPr lang="en-US" dirty="0" smtClean="0"/>
              <a:t>Supports 224, 256, 384, and 512-bit outputs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Applications of </a:t>
            </a:r>
            <a:r>
              <a:rPr lang="en-US" sz="4000" smtClean="0">
                <a:solidFill>
                  <a:schemeClr val="tx1"/>
                </a:solidFill>
              </a:rPr>
              <a:t>hash functions to </a:t>
            </a:r>
            <a:r>
              <a:rPr lang="en-US" sz="4000" dirty="0" smtClean="0">
                <a:solidFill>
                  <a:schemeClr val="tx1"/>
                </a:solidFill>
              </a:rPr>
              <a:t>message authentication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showed how to construct a secure MAC for short, fixed-length messages based on any PRF/block cipher</a:t>
            </a:r>
          </a:p>
          <a:p>
            <a:pPr lvl="1"/>
            <a:endParaRPr lang="en-US" dirty="0"/>
          </a:p>
          <a:p>
            <a:r>
              <a:rPr lang="en-US" dirty="0" smtClean="0"/>
              <a:t>We want to extend this to a secure MAC for arbitrary-length messages</a:t>
            </a:r>
          </a:p>
          <a:p>
            <a:pPr lvl="1"/>
            <a:r>
              <a:rPr lang="en-US" dirty="0" smtClean="0"/>
              <a:t>Before: using CBC-MAC</a:t>
            </a:r>
          </a:p>
          <a:p>
            <a:pPr lvl="1"/>
            <a:r>
              <a:rPr lang="en-US" dirty="0" smtClean="0"/>
              <a:t>Here: using hash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97035" y="412498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667000" y="2905779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7679" y="2372379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2019" y="4201180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</a:t>
            </a:r>
            <a:r>
              <a:rPr lang="en-US" sz="2800" dirty="0" smtClean="0"/>
              <a:t> =? H(M)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Intuition…</a:t>
            </a:r>
            <a:endParaRPr lang="en-US" dirty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667000" y="388620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0580" y="33629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02507" y="4572000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 = H(M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Flowchart: Direct Access Storage 11"/>
          <p:cNvSpPr/>
          <p:nvPr/>
        </p:nvSpPr>
        <p:spPr>
          <a:xfrm>
            <a:off x="2819400" y="3362980"/>
            <a:ext cx="3352800" cy="599420"/>
          </a:xfrm>
          <a:prstGeom prst="flowChartMagneticDrum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/>
      <p:bldP spid="13" grpId="0" animBg="1"/>
      <p:bldP spid="14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077200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7035" y="412498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6228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667000" y="2905779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7679" y="2372379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79648" y="4201180"/>
            <a:ext cx="2277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</a:t>
            </a:r>
            <a:r>
              <a:rPr lang="en-US" sz="2800" dirty="0" smtClean="0"/>
              <a:t> = H(M)</a:t>
            </a:r>
          </a:p>
          <a:p>
            <a:pPr algn="ctr"/>
            <a:r>
              <a:rPr lang="en-US" sz="2800" dirty="0" err="1" smtClean="0"/>
              <a:t>Vrfy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(h, t) = 1?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Hash-and-MAC</a:t>
            </a:r>
            <a:endParaRPr lang="en-US" dirty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667000" y="388620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01117" y="3362980"/>
            <a:ext cx="665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dirty="0" smtClean="0"/>
              <a:t>, 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572000"/>
            <a:ext cx="179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 = H(M)</a:t>
            </a:r>
          </a:p>
          <a:p>
            <a:pPr algn="ctr"/>
            <a:r>
              <a:rPr lang="en-US" sz="2800" dirty="0"/>
              <a:t>t = Mac</a:t>
            </a:r>
            <a:r>
              <a:rPr lang="en-US" sz="2800" baseline="-25000" dirty="0"/>
              <a:t>k</a:t>
            </a:r>
            <a:r>
              <a:rPr lang="en-US" sz="2800" dirty="0"/>
              <a:t>(h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381454" y="336298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794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/>
      <p:bldP spid="13" grpId="0" animBg="1"/>
      <p:bldP spid="14" grpId="0"/>
      <p:bldP spid="14" grpId="1"/>
      <p:bldP spid="3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Hash functions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MAC is secure for fixed-length messages and H is collision-resistant, then the previous construction is a secure MAC for arbitrary-length messages</a:t>
            </a:r>
          </a:p>
        </p:txBody>
      </p:sp>
    </p:spTree>
    <p:extLst>
      <p:ext uri="{BB962C8B-B14F-4D97-AF65-F5344CB8AC3E}">
        <p14:creationId xmlns:p14="http://schemas.microsoft.com/office/powerpoint/2010/main" val="16872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Say the sender authenticates 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</a:p>
          <a:p>
            <a:pPr lvl="1"/>
            <a:r>
              <a:rPr lang="en-US" dirty="0" smtClean="0"/>
              <a:t>Let </a:t>
            </a:r>
            <a:r>
              <a:rPr lang="en-US" dirty="0"/>
              <a:t>m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H(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Attacker </a:t>
            </a:r>
            <a:r>
              <a:rPr lang="en-US" dirty="0" smtClean="0"/>
              <a:t>outputs forgery (M, t), </a:t>
            </a:r>
            <a:r>
              <a:rPr lang="en-US" dirty="0" err="1"/>
              <a:t>M</a:t>
            </a:r>
            <a:r>
              <a:rPr lang="en-US" dirty="0" err="1" smtClean="0">
                <a:sym typeface="Symbol"/>
              </a:rPr>
              <a:t></a:t>
            </a:r>
            <a:r>
              <a:rPr lang="en-US" dirty="0" err="1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for all </a:t>
            </a:r>
            <a:r>
              <a:rPr lang="en-US" dirty="0" smtClean="0">
                <a:sym typeface="Symbol"/>
              </a:rPr>
              <a:t>I</a:t>
            </a:r>
          </a:p>
          <a:p>
            <a:pPr lvl="1"/>
            <a:r>
              <a:rPr lang="en-US" dirty="0" smtClean="0">
                <a:sym typeface="Symbol"/>
              </a:rPr>
              <a:t>Let m = H(M)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smtClean="0"/>
              <a:t>cases:</a:t>
            </a:r>
          </a:p>
          <a:p>
            <a:pPr lvl="1"/>
            <a:r>
              <a:rPr lang="en-US" dirty="0" smtClean="0"/>
              <a:t>H(M) = H(</a:t>
            </a:r>
            <a:r>
              <a:rPr lang="en-US" dirty="0" err="1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) for some </a:t>
            </a:r>
            <a:r>
              <a:rPr lang="en-US" dirty="0" err="1" smtClean="0"/>
              <a:t>i</a:t>
            </a:r>
            <a:endParaRPr lang="en-US" dirty="0" smtClean="0"/>
          </a:p>
          <a:p>
            <a:pPr lvl="2"/>
            <a:r>
              <a:rPr lang="en-US" dirty="0" smtClean="0"/>
              <a:t>Collision in H!</a:t>
            </a:r>
          </a:p>
          <a:p>
            <a:pPr lvl="1"/>
            <a:r>
              <a:rPr lang="en-US" dirty="0" smtClean="0"/>
              <a:t>H(M</a:t>
            </a:r>
            <a:r>
              <a:rPr lang="en-US" dirty="0" smtClean="0"/>
              <a:t>) = m </a:t>
            </a:r>
            <a:r>
              <a:rPr lang="en-US" dirty="0" smtClean="0">
                <a:sym typeface="Symbol"/>
              </a:rPr>
              <a:t> m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for all </a:t>
            </a:r>
            <a:r>
              <a:rPr lang="en-US" dirty="0" err="1" smtClean="0">
                <a:sym typeface="Symbol"/>
              </a:rPr>
              <a:t>i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/>
              <a:t>Forgery in the underlying, fixed-length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function + block-cipher-based MAC?</a:t>
            </a:r>
          </a:p>
          <a:p>
            <a:pPr lvl="1"/>
            <a:r>
              <a:rPr lang="en-US" dirty="0" smtClean="0"/>
              <a:t>Block-length </a:t>
            </a:r>
            <a:r>
              <a:rPr lang="en-US" dirty="0" smtClean="0"/>
              <a:t>mismatch (e.g., if using AES as the block cipher)</a:t>
            </a:r>
            <a:endParaRPr lang="en-US" dirty="0" smtClean="0"/>
          </a:p>
          <a:p>
            <a:pPr lvl="1"/>
            <a:r>
              <a:rPr lang="en-US" dirty="0" smtClean="0"/>
              <a:t>Need to implement two crypto primitives (block cipher and hash function)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1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Constructed entirely from </a:t>
            </a:r>
            <a:r>
              <a:rPr lang="en-US" dirty="0" err="1" smtClean="0"/>
              <a:t>Merkle-Damgard</a:t>
            </a:r>
            <a:r>
              <a:rPr lang="en-US" dirty="0" smtClean="0"/>
              <a:t> hash functions</a:t>
            </a:r>
          </a:p>
          <a:p>
            <a:pPr lvl="1"/>
            <a:r>
              <a:rPr lang="en-US" dirty="0" smtClean="0"/>
              <a:t>MD5, SHA-1, SHA-2</a:t>
            </a:r>
          </a:p>
          <a:p>
            <a:pPr lvl="1"/>
            <a:r>
              <a:rPr lang="en-US" dirty="0" smtClean="0"/>
              <a:t>Not SHA-3</a:t>
            </a:r>
          </a:p>
          <a:p>
            <a:endParaRPr lang="en-US" dirty="0" smtClean="0"/>
          </a:p>
          <a:p>
            <a:r>
              <a:rPr lang="en-US" dirty="0" smtClean="0"/>
              <a:t>Can be viewed as following the hash-and-MAC paradigm</a:t>
            </a:r>
          </a:p>
          <a:p>
            <a:pPr lvl="1"/>
            <a:r>
              <a:rPr lang="en-US" dirty="0" smtClean="0"/>
              <a:t>With (part of the) hash function being used as a pseudorandom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(Cryptographic) hash function: deterministic function mapping </a:t>
            </a:r>
            <a:r>
              <a:rPr lang="en-US" i="1" dirty="0" smtClean="0"/>
              <a:t>arbitrary length inputs </a:t>
            </a:r>
            <a:r>
              <a:rPr lang="en-US" dirty="0" smtClean="0"/>
              <a:t>to a </a:t>
            </a:r>
            <a:r>
              <a:rPr lang="en-US" i="1" dirty="0" smtClean="0"/>
              <a:t>short, fixed-length output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Hash functions can be </a:t>
            </a:r>
            <a:r>
              <a:rPr lang="en-US" i="1" dirty="0" smtClean="0"/>
              <a:t>keyed</a:t>
            </a:r>
            <a:r>
              <a:rPr lang="en-US" dirty="0" smtClean="0"/>
              <a:t> or </a:t>
            </a:r>
            <a:r>
              <a:rPr lang="en-US" i="1" dirty="0" err="1" smtClean="0"/>
              <a:t>unkeyed</a:t>
            </a:r>
            <a:endParaRPr lang="en-US" dirty="0" smtClean="0"/>
          </a:p>
          <a:p>
            <a:pPr lvl="1"/>
            <a:r>
              <a:rPr lang="en-US" dirty="0" smtClean="0"/>
              <a:t>Theoretically, need to be keyed (as in book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Key is </a:t>
            </a:r>
            <a:r>
              <a:rPr lang="en-US" b="1" dirty="0" smtClean="0"/>
              <a:t>public</a:t>
            </a:r>
            <a:endParaRPr lang="en-US" dirty="0" smtClean="0"/>
          </a:p>
          <a:p>
            <a:pPr lvl="1"/>
            <a:r>
              <a:rPr lang="en-US" dirty="0" smtClean="0"/>
              <a:t>In practice, hash functions are </a:t>
            </a:r>
            <a:r>
              <a:rPr lang="en-US" dirty="0" err="1" smtClean="0"/>
              <a:t>unkeyed</a:t>
            </a:r>
            <a:endParaRPr lang="en-US" dirty="0"/>
          </a:p>
          <a:p>
            <a:pPr lvl="1"/>
            <a:r>
              <a:rPr lang="en-US" dirty="0" smtClean="0"/>
              <a:t>Assume </a:t>
            </a:r>
            <a:r>
              <a:rPr lang="en-US" dirty="0" err="1" smtClean="0"/>
              <a:t>unkeyed</a:t>
            </a:r>
            <a:r>
              <a:rPr lang="en-US" dirty="0" smtClean="0"/>
              <a:t> hash functions</a:t>
            </a:r>
            <a:r>
              <a:rPr lang="en-US" dirty="0"/>
              <a:t> </a:t>
            </a:r>
            <a:r>
              <a:rPr lang="en-US" dirty="0" smtClean="0"/>
              <a:t>for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Collision-resistance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H: {0,1}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{0,1}</a:t>
            </a:r>
            <a:r>
              <a:rPr lang="en-US" altLang="en-US" baseline="30000" dirty="0" smtClean="0">
                <a:latin typeface="Script MT Bold" panose="03040602040607080904" pitchFamily="66" charset="0"/>
              </a:rPr>
              <a:t>l</a:t>
            </a:r>
            <a:r>
              <a:rPr lang="en-US" dirty="0" smtClean="0"/>
              <a:t> be a hash function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collision</a:t>
            </a:r>
            <a:r>
              <a:rPr lang="en-US" dirty="0" smtClean="0"/>
              <a:t> is a pair of </a:t>
            </a:r>
            <a:r>
              <a:rPr lang="en-US" u="sng" dirty="0" smtClean="0"/>
              <a:t>distinct</a:t>
            </a:r>
            <a:r>
              <a:rPr lang="en-US" dirty="0" smtClean="0"/>
              <a:t> inputs x, x’ such that H(x) = H(x’)</a:t>
            </a:r>
          </a:p>
          <a:p>
            <a:endParaRPr lang="en-US" dirty="0"/>
          </a:p>
          <a:p>
            <a:r>
              <a:rPr lang="en-US" dirty="0" smtClean="0"/>
              <a:t>H is </a:t>
            </a:r>
            <a:r>
              <a:rPr lang="en-US" i="1" dirty="0" smtClean="0"/>
              <a:t>collision-resistant</a:t>
            </a:r>
            <a:r>
              <a:rPr lang="en-US" dirty="0" smtClean="0"/>
              <a:t> if it is infeasible to find a collision in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hash-function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best “generic” collision attack on a hash function H: {0,1}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>
                <a:sym typeface="Symbol"/>
              </a:rPr>
              <a:t>{0,1}</a:t>
            </a:r>
            <a:r>
              <a:rPr lang="en-US" altLang="en-US" baseline="30000" dirty="0">
                <a:latin typeface="Script MT Bold" panose="03040602040607080904" pitchFamily="66" charset="0"/>
              </a:rPr>
              <a:t>l</a:t>
            </a:r>
            <a:r>
              <a:rPr lang="en-US" dirty="0" smtClean="0">
                <a:sym typeface="Symbol"/>
              </a:rPr>
              <a:t> ?</a:t>
            </a:r>
          </a:p>
          <a:p>
            <a:pPr lvl="1"/>
            <a:r>
              <a:rPr lang="en-US" dirty="0" smtClean="0">
                <a:sym typeface="Symbol"/>
              </a:rPr>
              <a:t>Note that collisions are guaranteed to exist…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If we compute H(x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), …, H(x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altLang="en-US" sz="2400" baseline="-10000" dirty="0">
                <a:latin typeface="Script MT Bold" panose="03040602040607080904" pitchFamily="66" charset="0"/>
              </a:rPr>
              <a:t>l</a:t>
            </a:r>
            <a:r>
              <a:rPr lang="en-US" sz="2400" baseline="-15000" dirty="0" smtClean="0">
                <a:sym typeface="Symbol"/>
              </a:rPr>
              <a:t> </a:t>
            </a:r>
            <a:r>
              <a:rPr lang="en-US" baseline="-25000" dirty="0" smtClean="0">
                <a:sym typeface="Symbol"/>
              </a:rPr>
              <a:t>+ 1</a:t>
            </a:r>
            <a:r>
              <a:rPr lang="en-US" dirty="0" smtClean="0">
                <a:sym typeface="Symbol"/>
              </a:rPr>
              <a:t>), we are guaranteed to find a collision (why?)</a:t>
            </a:r>
          </a:p>
          <a:p>
            <a:pPr lvl="1"/>
            <a:r>
              <a:rPr lang="en-US" dirty="0" smtClean="0">
                <a:sym typeface="Symbol"/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5857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“Birthday”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H(x</a:t>
            </a:r>
            <a:r>
              <a:rPr lang="en-US" baseline="-25000" dirty="0" smtClean="0"/>
              <a:t>1</a:t>
            </a:r>
            <a:r>
              <a:rPr lang="en-US" dirty="0" smtClean="0"/>
              <a:t>), …, H(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What is the probability of a collision (as a function of k)?</a:t>
            </a:r>
          </a:p>
          <a:p>
            <a:pPr lvl="1"/>
            <a:endParaRPr lang="en-US" dirty="0"/>
          </a:p>
          <a:p>
            <a:r>
              <a:rPr lang="en-US" dirty="0" smtClean="0"/>
              <a:t>Related to the so-called </a:t>
            </a:r>
            <a:r>
              <a:rPr lang="en-US" i="1" dirty="0" smtClean="0"/>
              <a:t>birthday paradox</a:t>
            </a:r>
            <a:endParaRPr lang="en-US" dirty="0" smtClean="0"/>
          </a:p>
          <a:p>
            <a:pPr lvl="1"/>
            <a:r>
              <a:rPr lang="en-US" dirty="0" smtClean="0"/>
              <a:t>How many people are needed to have a 50% chance that some two people share a birthday?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96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525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478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47800" y="525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4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0" y="525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956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242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25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38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624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2400" y="525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006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00600" y="525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102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388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38800" y="525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484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770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77000" y="525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866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152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15200" y="525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248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1534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153400" y="525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63000" y="48768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 rot="16200000">
            <a:off x="4419601" y="1600199"/>
            <a:ext cx="533399" cy="8153402"/>
          </a:xfrm>
          <a:prstGeom prst="lef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77748" y="5867400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</a:t>
            </a:r>
            <a:endParaRPr lang="en-US" sz="2800" dirty="0"/>
          </a:p>
        </p:txBody>
      </p:sp>
      <p:sp>
        <p:nvSpPr>
          <p:cNvPr id="40" name="Oval 39"/>
          <p:cNvSpPr/>
          <p:nvPr/>
        </p:nvSpPr>
        <p:spPr>
          <a:xfrm>
            <a:off x="24384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200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532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058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004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818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1000" y="1836003"/>
            <a:ext cx="3915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Bins</a:t>
            </a:r>
            <a:r>
              <a:rPr lang="en-US" sz="2400" dirty="0" smtClean="0"/>
              <a:t>: days of the year (N=365)</a:t>
            </a:r>
          </a:p>
          <a:p>
            <a:r>
              <a:rPr lang="en-US" sz="2400" u="sng" dirty="0" smtClean="0"/>
              <a:t>Balls</a:t>
            </a:r>
            <a:r>
              <a:rPr lang="en-US" sz="2400" dirty="0" smtClean="0"/>
              <a:t>: k people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495800" y="1828800"/>
            <a:ext cx="4638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Bins</a:t>
            </a:r>
            <a:r>
              <a:rPr lang="en-US" sz="2400" dirty="0" smtClean="0"/>
              <a:t>: values in </a:t>
            </a:r>
            <a:r>
              <a:rPr lang="en-US" sz="2400" dirty="0">
                <a:sym typeface="Symbol"/>
              </a:rPr>
              <a:t>{0,1}</a:t>
            </a:r>
            <a:r>
              <a:rPr lang="en-US" altLang="en-US" sz="2400" baseline="30000" dirty="0">
                <a:latin typeface="Script MT Bold" panose="03040602040607080904" pitchFamily="66" charset="0"/>
              </a:rPr>
              <a:t>l</a:t>
            </a:r>
            <a:r>
              <a:rPr lang="en-US" sz="2400" dirty="0" smtClean="0"/>
              <a:t>  (N = </a:t>
            </a:r>
            <a:r>
              <a:rPr lang="en-US" sz="2400" dirty="0" smtClean="0">
                <a:sym typeface="Symbol"/>
              </a:rPr>
              <a:t>2</a:t>
            </a:r>
            <a:r>
              <a:rPr lang="en-US" altLang="en-US" sz="2400" baseline="30000" dirty="0" smtClean="0">
                <a:latin typeface="Script MT Bold" panose="03040602040607080904" pitchFamily="66" charset="0"/>
              </a:rPr>
              <a:t>l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)</a:t>
            </a:r>
          </a:p>
          <a:p>
            <a:r>
              <a:rPr lang="en-US" sz="2400" u="sng" dirty="0" smtClean="0"/>
              <a:t>Balls</a:t>
            </a:r>
            <a:r>
              <a:rPr lang="en-US" sz="2400" dirty="0" smtClean="0"/>
              <a:t>: k hash-function computations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133600" y="3276600"/>
            <a:ext cx="4717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How many balls do we need</a:t>
            </a:r>
            <a:br>
              <a:rPr lang="en-US" sz="2400" dirty="0" smtClean="0"/>
            </a:br>
            <a:r>
              <a:rPr lang="en-US" sz="2400" dirty="0" smtClean="0"/>
              <a:t>to have a 50% chance of a collision?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101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“Birthday”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Theorem</a:t>
            </a:r>
            <a:r>
              <a:rPr lang="en-US" dirty="0" smtClean="0"/>
              <a:t>: the collision probability is O(k</a:t>
            </a:r>
            <a:r>
              <a:rPr lang="en-US" baseline="30000" dirty="0" smtClean="0"/>
              <a:t>2</a:t>
            </a:r>
            <a:r>
              <a:rPr lang="en-US" dirty="0" smtClean="0"/>
              <a:t>/N)</a:t>
            </a:r>
          </a:p>
          <a:p>
            <a:endParaRPr lang="en-US" dirty="0"/>
          </a:p>
          <a:p>
            <a:r>
              <a:rPr lang="en-US" dirty="0" smtClean="0"/>
              <a:t>When k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N</a:t>
            </a:r>
            <a:r>
              <a:rPr lang="en-US" baseline="30000" dirty="0" smtClean="0"/>
              <a:t>1/2</a:t>
            </a:r>
            <a:r>
              <a:rPr lang="en-US" dirty="0" smtClean="0"/>
              <a:t>, probability of a collision is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50%</a:t>
            </a:r>
          </a:p>
          <a:p>
            <a:pPr lvl="1"/>
            <a:r>
              <a:rPr lang="en-US" dirty="0" smtClean="0"/>
              <a:t>Birthdays: 23 people suffice!</a:t>
            </a:r>
          </a:p>
          <a:p>
            <a:pPr lvl="1"/>
            <a:r>
              <a:rPr lang="en-US" dirty="0" smtClean="0"/>
              <a:t>Hash functions: O(</a:t>
            </a:r>
            <a:r>
              <a:rPr lang="en-US" dirty="0" smtClean="0">
                <a:sym typeface="Symbol"/>
              </a:rPr>
              <a:t>2</a:t>
            </a:r>
            <a:r>
              <a:rPr lang="en-US" altLang="en-US" baseline="30000" dirty="0" smtClean="0">
                <a:latin typeface="Script MT Bold" panose="03040602040607080904" pitchFamily="66" charset="0"/>
              </a:rPr>
              <a:t>l</a:t>
            </a:r>
            <a:r>
              <a:rPr lang="en-US" altLang="en-US" baseline="30000" dirty="0" smtClean="0"/>
              <a:t>/2</a:t>
            </a:r>
            <a:r>
              <a:rPr lang="en-US" dirty="0" smtClean="0"/>
              <a:t>) hash-function evaluations</a:t>
            </a:r>
          </a:p>
          <a:p>
            <a:pPr lvl="1"/>
            <a:endParaRPr lang="en-US" dirty="0"/>
          </a:p>
          <a:p>
            <a:r>
              <a:rPr lang="en-US" dirty="0" smtClean="0"/>
              <a:t>Need </a:t>
            </a:r>
            <a:r>
              <a:rPr lang="en-US" sz="3500" dirty="0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 = 2n to get security against attackers running in time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Note: </a:t>
            </a:r>
            <a:r>
              <a:rPr lang="en-US" i="1" dirty="0" smtClean="0"/>
              <a:t>twice as long </a:t>
            </a:r>
            <a:r>
              <a:rPr lang="en-US" dirty="0" smtClean="0"/>
              <a:t>as symmetric keys (e.g., block-cipher keys or PRG seeds) for the same security</a:t>
            </a:r>
          </a:p>
        </p:txBody>
      </p:sp>
    </p:spTree>
    <p:extLst>
      <p:ext uri="{BB962C8B-B14F-4D97-AF65-F5344CB8AC3E}">
        <p14:creationId xmlns:p14="http://schemas.microsoft.com/office/powerpoint/2010/main" val="10948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“Birthday bound”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birthday bound comes up in many other cryptographic contexts</a:t>
            </a:r>
          </a:p>
          <a:p>
            <a:endParaRPr lang="en-US" dirty="0"/>
          </a:p>
          <a:p>
            <a:r>
              <a:rPr lang="en-US" dirty="0" smtClean="0"/>
              <a:t>Example: IV reuse in CTR-mode encryption</a:t>
            </a:r>
          </a:p>
          <a:p>
            <a:pPr lvl="1"/>
            <a:r>
              <a:rPr lang="en-US" dirty="0" smtClean="0"/>
              <a:t>If k messages are encrypted, what are the chances that some IV is used twice?</a:t>
            </a:r>
          </a:p>
          <a:p>
            <a:pPr lvl="1"/>
            <a:r>
              <a:rPr lang="en-US" dirty="0" smtClean="0"/>
              <a:t>Note: this is much higher than the probability that a </a:t>
            </a:r>
            <a:r>
              <a:rPr lang="en-US" i="1" dirty="0" smtClean="0"/>
              <a:t>specific</a:t>
            </a:r>
            <a:r>
              <a:rPr lang="en-US" dirty="0" smtClean="0"/>
              <a:t> IV is used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7152</TotalTime>
  <Words>919</Words>
  <Application>Microsoft Office PowerPoint</Application>
  <PresentationFormat>On-screen Show (4:3)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Brush Script MT</vt:lpstr>
      <vt:lpstr>Calibri</vt:lpstr>
      <vt:lpstr>Script MT Bold</vt:lpstr>
      <vt:lpstr>Symbol</vt:lpstr>
      <vt:lpstr>Office Theme</vt:lpstr>
      <vt:lpstr>Cryptography</vt:lpstr>
      <vt:lpstr>PowerPoint Presentation</vt:lpstr>
      <vt:lpstr>Hash functions</vt:lpstr>
      <vt:lpstr>Collision-resistance</vt:lpstr>
      <vt:lpstr>Generic hash-function attacks</vt:lpstr>
      <vt:lpstr>“Birthday” attacks</vt:lpstr>
      <vt:lpstr>PowerPoint Presentation</vt:lpstr>
      <vt:lpstr>“Birthday” attacks</vt:lpstr>
      <vt:lpstr>“Birthday bound”</vt:lpstr>
      <vt:lpstr>Building a hash function</vt:lpstr>
      <vt:lpstr>Building a hash function</vt:lpstr>
      <vt:lpstr>Merkle-Damgard transform</vt:lpstr>
      <vt:lpstr>Merkle-Damgard transform</vt:lpstr>
      <vt:lpstr>Hash functions in practice</vt:lpstr>
      <vt:lpstr>Hash functions in practice</vt:lpstr>
      <vt:lpstr>PowerPoint Presentation</vt:lpstr>
      <vt:lpstr>Recall…</vt:lpstr>
      <vt:lpstr>Intuition…</vt:lpstr>
      <vt:lpstr>Hash-and-MAC</vt:lpstr>
      <vt:lpstr>Security?</vt:lpstr>
      <vt:lpstr>Proof sketch</vt:lpstr>
      <vt:lpstr>Instantiation?</vt:lpstr>
      <vt:lpstr>HMAC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554</cp:revision>
  <dcterms:created xsi:type="dcterms:W3CDTF">2014-06-02T02:25:30Z</dcterms:created>
  <dcterms:modified xsi:type="dcterms:W3CDTF">2019-03-26T23:27:57Z</dcterms:modified>
</cp:coreProperties>
</file>