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713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3" r:id="rId12"/>
    <p:sldId id="724" r:id="rId13"/>
    <p:sldId id="725" r:id="rId14"/>
    <p:sldId id="726" r:id="rId15"/>
    <p:sldId id="727" r:id="rId16"/>
    <p:sldId id="728" r:id="rId17"/>
    <p:sldId id="735" r:id="rId18"/>
    <p:sldId id="734" r:id="rId19"/>
    <p:sldId id="730" r:id="rId20"/>
    <p:sldId id="731" r:id="rId21"/>
    <p:sldId id="73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F7E19-5E58-4A0D-942E-F728F20487D2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2AE6-878C-46A5-A432-87C112332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7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898CC-5660-44C1-B068-F179A9DC2F9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14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 err="1" smtClean="0"/>
              <a:t>Merkle</a:t>
            </a:r>
            <a:r>
              <a:rPr lang="en-US" dirty="0" smtClean="0"/>
              <a:t> tree, we can solve the outsourcing problem with O(1) client storage and |x| + O(log n)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random-oracle (RO)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H as a public, random function</a:t>
            </a:r>
          </a:p>
          <a:p>
            <a:endParaRPr lang="en-US" dirty="0"/>
          </a:p>
          <a:p>
            <a:r>
              <a:rPr lang="en-US" dirty="0" smtClean="0"/>
              <a:t>Then H(x) is uniform for any x…</a:t>
            </a:r>
          </a:p>
          <a:p>
            <a:pPr lvl="1"/>
            <a:r>
              <a:rPr lang="en-US" dirty="0" smtClean="0"/>
              <a:t>…unless the attacker computes H(x) explicitly</a:t>
            </a:r>
          </a:p>
          <a:p>
            <a:pPr lvl="1"/>
            <a:endParaRPr lang="en-US" dirty="0"/>
          </a:p>
          <a:p>
            <a:r>
              <a:rPr lang="en-US" dirty="0" smtClean="0"/>
              <a:t>This implies collision resistance (if output is large enough)</a:t>
            </a:r>
          </a:p>
          <a:p>
            <a:pPr lvl="1"/>
            <a:r>
              <a:rPr lang="en-US" dirty="0" smtClean="0"/>
              <a:t>Much stronger than collision resistance</a:t>
            </a:r>
          </a:p>
        </p:txBody>
      </p:sp>
    </p:spTree>
    <p:extLst>
      <p:ext uri="{BB962C8B-B14F-4D97-AF65-F5344CB8AC3E}">
        <p14:creationId xmlns:p14="http://schemas.microsoft.com/office/powerpoint/2010/main" val="938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</a:t>
            </a:r>
          </a:p>
          <a:p>
            <a:pPr lvl="1"/>
            <a:r>
              <a:rPr lang="en-US" dirty="0"/>
              <a:t>Assume the hash function </a:t>
            </a:r>
            <a:r>
              <a:rPr lang="en-US" dirty="0" smtClean="0"/>
              <a:t>“is random</a:t>
            </a:r>
            <a:r>
              <a:rPr lang="en-US" dirty="0"/>
              <a:t>”</a:t>
            </a:r>
          </a:p>
          <a:p>
            <a:pPr lvl="1"/>
            <a:r>
              <a:rPr lang="en-US" dirty="0" smtClean="0"/>
              <a:t>Models </a:t>
            </a:r>
            <a:r>
              <a:rPr lang="en-US" dirty="0"/>
              <a:t>attacks that are agnostic to the specific hash function being used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ecurity in the real world as </a:t>
            </a:r>
            <a:r>
              <a:rPr lang="en-US" dirty="0"/>
              <a:t>long as “no weaknesses found” in the hash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</a:t>
            </a:r>
          </a:p>
          <a:p>
            <a:pPr lvl="1"/>
            <a:r>
              <a:rPr lang="en-US" dirty="0"/>
              <a:t>Choose </a:t>
            </a:r>
            <a:r>
              <a:rPr lang="en-US" dirty="0" smtClean="0"/>
              <a:t>a uniform hash </a:t>
            </a:r>
            <a:r>
              <a:rPr lang="en-US" dirty="0"/>
              <a:t>function </a:t>
            </a:r>
            <a:r>
              <a:rPr lang="en-US" i="1" dirty="0" smtClean="0"/>
              <a:t>as </a:t>
            </a:r>
            <a:r>
              <a:rPr lang="en-US" i="1" dirty="0"/>
              <a:t>part of the security experiment</a:t>
            </a:r>
            <a:endParaRPr lang="en-US" dirty="0"/>
          </a:p>
          <a:p>
            <a:pPr lvl="1"/>
            <a:r>
              <a:rPr lang="en-US" dirty="0"/>
              <a:t>Attacker can only evaluate H via </a:t>
            </a:r>
            <a:r>
              <a:rPr lang="en-US" i="1" dirty="0"/>
              <a:t>explicit</a:t>
            </a:r>
            <a:r>
              <a:rPr lang="en-US" dirty="0"/>
              <a:t> queries to an oracle</a:t>
            </a:r>
          </a:p>
          <a:p>
            <a:pPr lvl="1"/>
            <a:r>
              <a:rPr lang="en-US" dirty="0"/>
              <a:t>Simulate </a:t>
            </a:r>
            <a:r>
              <a:rPr lang="en-US" dirty="0" smtClean="0"/>
              <a:t>H </a:t>
            </a:r>
            <a:r>
              <a:rPr lang="en-US" dirty="0"/>
              <a:t>as part of the security </a:t>
            </a:r>
            <a:r>
              <a:rPr lang="en-US" dirty="0" smtClean="0"/>
              <a:t>proof</a:t>
            </a:r>
          </a:p>
          <a:p>
            <a:r>
              <a:rPr lang="en-US" dirty="0" smtClean="0"/>
              <a:t>Different from a PRF</a:t>
            </a:r>
          </a:p>
          <a:p>
            <a:pPr lvl="1"/>
            <a:r>
              <a:rPr lang="en-US" dirty="0" smtClean="0"/>
              <a:t>There is no key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</a:t>
            </a:r>
            <a:r>
              <a:rPr lang="en-US" dirty="0" smtClean="0"/>
              <a:t>practice</a:t>
            </a:r>
            <a:endParaRPr lang="en-US" dirty="0"/>
          </a:p>
          <a:p>
            <a:pPr lvl="1">
              <a:defRPr/>
            </a:pPr>
            <a:r>
              <a:rPr lang="en-US" dirty="0"/>
              <a:t>Prove security in the RO model</a:t>
            </a:r>
          </a:p>
          <a:p>
            <a:pPr lvl="1">
              <a:defRPr/>
            </a:pPr>
            <a:r>
              <a:rPr lang="en-US" dirty="0"/>
              <a:t>Instantiate the RO with </a:t>
            </a:r>
            <a:r>
              <a:rPr lang="en-US" dirty="0" smtClean="0"/>
              <a:t>a “good” hash function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Hope </a:t>
            </a:r>
            <a:r>
              <a:rPr lang="en-US" dirty="0"/>
              <a:t>for the best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the RO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There is no such thing as a </a:t>
            </a:r>
            <a:r>
              <a:rPr lang="en-US" dirty="0" smtClean="0"/>
              <a:t>public hash </a:t>
            </a:r>
            <a:r>
              <a:rPr lang="en-US" dirty="0"/>
              <a:t>function that </a:t>
            </a:r>
            <a:r>
              <a:rPr lang="en-US" dirty="0" smtClean="0"/>
              <a:t>“is random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Not even clear what </a:t>
            </a:r>
            <a:r>
              <a:rPr lang="en-US" dirty="0" smtClean="0"/>
              <a:t>this would mean, formally</a:t>
            </a:r>
            <a:endParaRPr lang="en-US" dirty="0"/>
          </a:p>
          <a:p>
            <a:pPr lvl="1"/>
            <a:r>
              <a:rPr lang="en-US" dirty="0"/>
              <a:t>Known counterexamples</a:t>
            </a:r>
          </a:p>
          <a:p>
            <a:pPr lvl="2"/>
            <a:r>
              <a:rPr lang="en-US" dirty="0" smtClean="0"/>
              <a:t>There are (contrived) schemes </a:t>
            </a:r>
            <a:r>
              <a:rPr lang="en-US" dirty="0"/>
              <a:t>secure in the RO model, but insecure when using </a:t>
            </a:r>
            <a:r>
              <a:rPr lang="en-US" i="1" dirty="0"/>
              <a:t>any</a:t>
            </a:r>
            <a:r>
              <a:rPr lang="en-US" dirty="0"/>
              <a:t> real-world hash function </a:t>
            </a:r>
          </a:p>
        </p:txBody>
      </p:sp>
    </p:spTree>
    <p:extLst>
      <p:ext uri="{BB962C8B-B14F-4D97-AF65-F5344CB8AC3E}">
        <p14:creationId xmlns:p14="http://schemas.microsoft.com/office/powerpoint/2010/main" val="11018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the RO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No known example of </a:t>
            </a:r>
            <a:r>
              <a:rPr lang="en-US" dirty="0" smtClean="0"/>
              <a:t>“natural” scheme secure </a:t>
            </a:r>
            <a:r>
              <a:rPr lang="en-US" dirty="0"/>
              <a:t>in the RO model being attacked in the real </a:t>
            </a:r>
            <a:r>
              <a:rPr lang="en-US" dirty="0" smtClean="0"/>
              <a:t>world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an attack </a:t>
            </a:r>
            <a:r>
              <a:rPr lang="en-US" i="1" dirty="0"/>
              <a:t>is</a:t>
            </a:r>
            <a:r>
              <a:rPr lang="en-US" dirty="0"/>
              <a:t> found, just replace the hash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in the RO model better than no proof at all</a:t>
            </a:r>
          </a:p>
          <a:p>
            <a:pPr lvl="2"/>
            <a:r>
              <a:rPr lang="en-US" dirty="0"/>
              <a:t>Evidence that the basic design principles are </a:t>
            </a:r>
            <a:r>
              <a:rPr lang="en-US" dirty="0" smtClean="0"/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applications of random oracles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hashing</a:t>
            </a:r>
          </a:p>
          <a:p>
            <a:r>
              <a:rPr lang="en-US" dirty="0" smtClean="0"/>
              <a:t>Key derivation</a:t>
            </a:r>
          </a:p>
          <a:p>
            <a:r>
              <a:rPr lang="en-US" dirty="0" smtClean="0"/>
              <a:t>Will see many more in the context of public-key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stores H(pw) instead of pw</a:t>
            </a:r>
          </a:p>
          <a:p>
            <a:pPr lvl="1"/>
            <a:r>
              <a:rPr lang="en-US" dirty="0" smtClean="0"/>
              <a:t>(Ignore “salting” here)</a:t>
            </a:r>
          </a:p>
          <a:p>
            <a:endParaRPr lang="en-US" dirty="0" smtClean="0"/>
          </a:p>
          <a:p>
            <a:r>
              <a:rPr lang="en-US" dirty="0" smtClean="0"/>
              <a:t>Recovering pw from H(pw) in q tries should be as hard as guessing pw in q tries</a:t>
            </a:r>
          </a:p>
          <a:p>
            <a:pPr lvl="1"/>
            <a:r>
              <a:rPr lang="en-US" dirty="0" smtClean="0"/>
              <a:t>Even if the distribution of pw is </a:t>
            </a:r>
            <a:r>
              <a:rPr lang="en-US" dirty="0" err="1" smtClean="0"/>
              <a:t>nonuniform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848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deriving a (shared) key k from (shared) high-entropy information x</a:t>
            </a:r>
          </a:p>
          <a:p>
            <a:pPr lvl="1"/>
            <a:r>
              <a:rPr lang="en-US" dirty="0" smtClean="0"/>
              <a:t>E.g., biometric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Cryptographic keys must be </a:t>
            </a:r>
            <a:r>
              <a:rPr lang="en-US" i="1" dirty="0" smtClean="0"/>
              <a:t>uniform</a:t>
            </a:r>
            <a:r>
              <a:rPr lang="en-US" dirty="0" smtClean="0"/>
              <a:t>, but shared data is only </a:t>
            </a:r>
            <a:r>
              <a:rPr lang="en-US" i="1" dirty="0" smtClean="0"/>
              <a:t>high-entropy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44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Other applications of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hash functions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X be a distribution</a:t>
            </a:r>
          </a:p>
          <a:p>
            <a:endParaRPr lang="en-US" dirty="0"/>
          </a:p>
          <a:p>
            <a:r>
              <a:rPr lang="en-US" dirty="0" smtClean="0"/>
              <a:t>The min-entropy of X (measured in bits) </a:t>
            </a:r>
            <a:r>
              <a:rPr lang="en-US" dirty="0" smtClean="0">
                <a:sym typeface="Symbol" panose="05050102010706020507" pitchFamily="18" charset="2"/>
              </a:rPr>
              <a:t>is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</a:t>
            </a:r>
            <a:r>
              <a:rPr lang="en-US" dirty="0" smtClean="0"/>
              <a:t>H</a:t>
            </a:r>
            <a:r>
              <a:rPr lang="en-US" baseline="-25000" dirty="0">
                <a:sym typeface="Symbol" panose="05050102010706020507" pitchFamily="18" charset="2"/>
              </a:rPr>
              <a:t></a:t>
            </a:r>
            <a:r>
              <a:rPr lang="en-US" dirty="0">
                <a:sym typeface="Symbol" panose="05050102010706020507" pitchFamily="18" charset="2"/>
              </a:rPr>
              <a:t>(X</a:t>
            </a:r>
            <a:r>
              <a:rPr lang="en-US" dirty="0" smtClean="0">
                <a:sym typeface="Symbol" panose="05050102010706020507" pitchFamily="18" charset="2"/>
              </a:rPr>
              <a:t>) = - log </a:t>
            </a:r>
            <a:r>
              <a:rPr lang="en-US" dirty="0" err="1" smtClean="0">
                <a:sym typeface="Symbol" panose="05050102010706020507" pitchFamily="18" charset="2"/>
              </a:rPr>
              <a:t>max</a:t>
            </a:r>
            <a:r>
              <a:rPr lang="en-US" baseline="-25000" dirty="0" err="1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 { </a:t>
            </a:r>
            <a:r>
              <a:rPr lang="en-US" dirty="0" err="1" smtClean="0">
                <a:sym typeface="Symbol" panose="05050102010706020507" pitchFamily="18" charset="2"/>
              </a:rPr>
              <a:t>Pr</a:t>
            </a:r>
            <a:r>
              <a:rPr lang="en-US" dirty="0" smtClean="0">
                <a:sym typeface="Symbol" panose="05050102010706020507" pitchFamily="18" charset="2"/>
              </a:rPr>
              <a:t>[X=x] 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I.e., if </a:t>
            </a:r>
            <a:r>
              <a:rPr lang="en-US" dirty="0"/>
              <a:t>H</a:t>
            </a:r>
            <a:r>
              <a:rPr lang="en-US" baseline="-25000" dirty="0">
                <a:sym typeface="Symbol" panose="05050102010706020507" pitchFamily="18" charset="2"/>
              </a:rPr>
              <a:t></a:t>
            </a:r>
            <a:r>
              <a:rPr lang="en-US" dirty="0">
                <a:sym typeface="Symbol" panose="05050102010706020507" pitchFamily="18" charset="2"/>
              </a:rPr>
              <a:t>(X</a:t>
            </a:r>
            <a:r>
              <a:rPr lang="en-US" dirty="0" smtClean="0">
                <a:sym typeface="Symbol" panose="05050102010706020507" pitchFamily="18" charset="2"/>
              </a:rPr>
              <a:t>) = n, then the probability of guessing x sampled from X is (at most) 2</a:t>
            </a:r>
            <a:r>
              <a:rPr lang="en-US" baseline="30000" dirty="0" smtClean="0">
                <a:sym typeface="Symbol" panose="05050102010706020507" pitchFamily="18" charset="2"/>
              </a:rPr>
              <a:t>-n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M</a:t>
            </a:r>
            <a:r>
              <a:rPr lang="en-US" dirty="0" smtClean="0">
                <a:sym typeface="Symbol" panose="05050102010706020507" pitchFamily="18" charset="2"/>
              </a:rPr>
              <a:t>in-entropy is more suitable for crypto than standard (Shannon) entropy</a:t>
            </a:r>
          </a:p>
        </p:txBody>
      </p:sp>
    </p:spTree>
    <p:extLst>
      <p:ext uri="{BB962C8B-B14F-4D97-AF65-F5344CB8AC3E}">
        <p14:creationId xmlns:p14="http://schemas.microsoft.com/office/powerpoint/2010/main" val="32278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shared information x (sampled from distribution X), derive shared key k=H(x)</a:t>
            </a:r>
          </a:p>
          <a:p>
            <a:pPr lvl="1"/>
            <a:r>
              <a:rPr lang="en-US" dirty="0" smtClean="0"/>
              <a:t>In what sense can we claim that k is a good (i.e., uniform) cryptographic key?</a:t>
            </a:r>
          </a:p>
          <a:p>
            <a:endParaRPr lang="en-US" dirty="0"/>
          </a:p>
          <a:p>
            <a:r>
              <a:rPr lang="en-US" dirty="0" smtClean="0"/>
              <a:t>If H is a random oracle, then H(x) is uniform as long as the attacker does not query x to H</a:t>
            </a:r>
          </a:p>
          <a:p>
            <a:pPr lvl="1"/>
            <a:r>
              <a:rPr lang="en-US" dirty="0"/>
              <a:t>…but the attacker cannot do that (with high probability) if X has high min-entropy!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57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 are ubiquitous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Collision-resistance </a:t>
            </a:r>
            <a:r>
              <a:rPr lang="en-US" dirty="0" smtClean="0">
                <a:sym typeface="Symbol" panose="05050102010706020507" pitchFamily="18" charset="2"/>
              </a:rPr>
              <a:t> “fingerprinting”</a:t>
            </a:r>
          </a:p>
          <a:p>
            <a:r>
              <a:rPr lang="en-US" dirty="0" smtClean="0">
                <a:sym typeface="Symbol" panose="05050102010706020507" pitchFamily="18" charset="2"/>
              </a:rPr>
              <a:t>Outsourced storage</a:t>
            </a:r>
          </a:p>
          <a:p>
            <a:r>
              <a:rPr lang="en-US" dirty="0">
                <a:sym typeface="Symbol" panose="05050102010706020507" pitchFamily="18" charset="2"/>
              </a:rPr>
              <a:t>Used as a “random oracle</a:t>
            </a:r>
            <a:r>
              <a:rPr lang="en-US" dirty="0" smtClean="0">
                <a:sym typeface="Symbol" panose="05050102010706020507" pitchFamily="18" charset="2"/>
              </a:rPr>
              <a:t>”</a:t>
            </a:r>
          </a:p>
          <a:p>
            <a:r>
              <a:rPr lang="en-US" dirty="0" smtClean="0">
                <a:sym typeface="Symbol" panose="05050102010706020507" pitchFamily="18" charset="2"/>
              </a:rPr>
              <a:t>Used as a one-way function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Password hashing</a:t>
            </a:r>
          </a:p>
          <a:p>
            <a:r>
              <a:rPr lang="en-US" dirty="0" smtClean="0">
                <a:sym typeface="Symbol" panose="05050102010706020507" pitchFamily="18" charset="2"/>
              </a:rPr>
              <a:t>Key </a:t>
            </a:r>
            <a:r>
              <a:rPr lang="en-US" dirty="0">
                <a:sym typeface="Symbol" panose="05050102010706020507" pitchFamily="18" charset="2"/>
              </a:rPr>
              <a:t>derivation</a:t>
            </a: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52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E.g., hash-and-MAC</a:t>
            </a:r>
          </a:p>
          <a:p>
            <a:r>
              <a:rPr lang="en-US" dirty="0" smtClean="0"/>
              <a:t>E.g., virus scanning</a:t>
            </a:r>
          </a:p>
          <a:p>
            <a:r>
              <a:rPr lang="en-US" dirty="0" smtClean="0"/>
              <a:t>E.g., </a:t>
            </a:r>
            <a:r>
              <a:rPr lang="en-US" dirty="0" err="1" smtClean="0"/>
              <a:t>deduplication</a:t>
            </a:r>
            <a:endParaRPr lang="en-US" dirty="0" smtClean="0"/>
          </a:p>
          <a:p>
            <a:r>
              <a:rPr lang="en-US" dirty="0" smtClean="0"/>
              <a:t>E.g., file integrity</a:t>
            </a:r>
          </a:p>
          <a:p>
            <a:pPr lvl="1"/>
            <a:r>
              <a:rPr lang="en-US" dirty="0" smtClean="0"/>
              <a:t>Assuming it is possible to get a reliable copy of H(x) for file x</a:t>
            </a:r>
          </a:p>
          <a:p>
            <a:pPr lvl="1"/>
            <a:r>
              <a:rPr lang="en-US" dirty="0"/>
              <a:t>Note: different from integrity in the context of message-authentication </a:t>
            </a:r>
            <a:r>
              <a:rPr lang="en-US" dirty="0" smtClean="0"/>
              <a:t>codes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0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How to outsource files to an untrusted server?</a:t>
            </a:r>
            <a:endParaRPr lang="en-US" dirty="0"/>
          </a:p>
        </p:txBody>
      </p:sp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43250" y="42627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08820" y="4547175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=H(x)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43200" y="4724400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411480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743200" y="5537775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43250" y="51009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33104" y="5486400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H(x)=?h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09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Outsourced storage</a:t>
            </a:r>
            <a:endParaRPr lang="en-US" dirty="0"/>
          </a:p>
        </p:txBody>
      </p:sp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14293" y="421582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673025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=H(x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4724400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600" y="411480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43200" y="5690175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43250" y="52533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548640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)=?h</a:t>
            </a:r>
            <a:r>
              <a:rPr lang="en-US" sz="2400" baseline="-25000" dirty="0" smtClean="0"/>
              <a:t>i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36935" y="6167735"/>
            <a:ext cx="263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O(n) client storage!</a:t>
            </a:r>
            <a:endParaRPr lang="en-US" sz="2400" b="1" dirty="0">
              <a:solidFill>
                <a:srgbClr val="0033CC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3200" y="5181600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5800" y="4796135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38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Outsourced storage</a:t>
            </a:r>
            <a:endParaRPr lang="en-US" dirty="0"/>
          </a:p>
        </p:txBody>
      </p:sp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426273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648200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 =H(x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4724400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600" y="411480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43200" y="5690175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90493" y="525333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5663625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)=?h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46579" y="6091535"/>
            <a:ext cx="349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O(n</a:t>
            </a:r>
            <a:r>
              <a:rPr lang="en-US" sz="2400" b="1" dirty="0" smtClean="0">
                <a:solidFill>
                  <a:srgbClr val="0033CC"/>
                </a:solidFill>
                <a:sym typeface="Symbol" panose="05050102010706020507" pitchFamily="18" charset="2"/>
              </a:rPr>
              <a:t></a:t>
            </a:r>
            <a:r>
              <a:rPr lang="en-US" sz="2400" b="1" dirty="0" smtClean="0">
                <a:solidFill>
                  <a:srgbClr val="0033CC"/>
                </a:solidFill>
              </a:rPr>
              <a:t>|x|) communication!</a:t>
            </a:r>
            <a:endParaRPr lang="en-US" sz="2400" b="1" dirty="0">
              <a:solidFill>
                <a:srgbClr val="0033CC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3200" y="5181600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5800" y="4796135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1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Outsourced storage</a:t>
            </a:r>
            <a:endParaRPr lang="en-US" dirty="0"/>
          </a:p>
        </p:txBody>
      </p:sp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747847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747847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426273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2446" y="4648200"/>
            <a:ext cx="26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 =H(H(x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), …, H(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4724400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600" y="411480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743200" y="5690175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90493" y="525333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/>
              <a:t>h</a:t>
            </a:r>
            <a:r>
              <a:rPr lang="en-US" sz="2400" baseline="-25000" dirty="0" err="1" smtClean="0"/>
              <a:t>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5663625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H(x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), …, </a:t>
            </a:r>
            <a:r>
              <a:rPr lang="en-US" sz="2400" dirty="0" err="1"/>
              <a:t>h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)=?h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6091535"/>
            <a:ext cx="368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|x</a:t>
            </a:r>
            <a:r>
              <a:rPr lang="en-US" sz="2400" b="1" baseline="-25000" dirty="0" smtClean="0">
                <a:solidFill>
                  <a:srgbClr val="0033CC"/>
                </a:solidFill>
              </a:rPr>
              <a:t>i</a:t>
            </a:r>
            <a:r>
              <a:rPr lang="en-US" sz="2400" b="1" dirty="0" smtClean="0">
                <a:solidFill>
                  <a:srgbClr val="0033CC"/>
                </a:solidFill>
              </a:rPr>
              <a:t>| + O(n) communication!</a:t>
            </a:r>
            <a:endParaRPr lang="en-US" sz="2400" b="1" dirty="0">
              <a:solidFill>
                <a:srgbClr val="0033CC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43200" y="5181600"/>
            <a:ext cx="381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5800" y="4796135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882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1600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7145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43100" y="19812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4200" y="1600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3909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19500" y="19812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3000" y="1600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2197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48300" y="19812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29400" y="16002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8961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24700" y="1981200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0" y="3657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3400" y="5257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0" idx="4"/>
            <a:endCxn id="31" idx="0"/>
          </p:cNvCxnSpPr>
          <p:nvPr/>
        </p:nvCxnSpPr>
        <p:spPr>
          <a:xfrm>
            <a:off x="1943100" y="2971800"/>
            <a:ext cx="87630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31" idx="0"/>
          </p:cNvCxnSpPr>
          <p:nvPr/>
        </p:nvCxnSpPr>
        <p:spPr>
          <a:xfrm flipH="1">
            <a:off x="2819400" y="2971800"/>
            <a:ext cx="80010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4"/>
            <a:endCxn id="32" idx="0"/>
          </p:cNvCxnSpPr>
          <p:nvPr/>
        </p:nvCxnSpPr>
        <p:spPr>
          <a:xfrm>
            <a:off x="5448300" y="2971800"/>
            <a:ext cx="87630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2" idx="0"/>
          </p:cNvCxnSpPr>
          <p:nvPr/>
        </p:nvCxnSpPr>
        <p:spPr>
          <a:xfrm flipH="1">
            <a:off x="6324600" y="2971800"/>
            <a:ext cx="800100" cy="6858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3" idx="0"/>
          </p:cNvCxnSpPr>
          <p:nvPr/>
        </p:nvCxnSpPr>
        <p:spPr>
          <a:xfrm>
            <a:off x="2819400" y="4114800"/>
            <a:ext cx="1752600" cy="1143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4"/>
            <a:endCxn id="33" idx="0"/>
          </p:cNvCxnSpPr>
          <p:nvPr/>
        </p:nvCxnSpPr>
        <p:spPr>
          <a:xfrm flipH="1">
            <a:off x="4572000" y="4114800"/>
            <a:ext cx="1752600" cy="1143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0" y="5282625"/>
            <a:ext cx="265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store the root!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3124200" y="1600200"/>
            <a:ext cx="9906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714500" y="25146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390900" y="25146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90800" y="36576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43400" y="52578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34000" y="5257800"/>
            <a:ext cx="1124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Verify…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636468" y="6091535"/>
            <a:ext cx="512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O(log n) communication/computation!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8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9614</TotalTime>
  <Words>693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Symbol</vt:lpstr>
      <vt:lpstr>Office Theme</vt:lpstr>
      <vt:lpstr>Cryptography</vt:lpstr>
      <vt:lpstr>PowerPoint Presentation</vt:lpstr>
      <vt:lpstr>Hash functions are ubiquitous</vt:lpstr>
      <vt:lpstr>Fingerprinting</vt:lpstr>
      <vt:lpstr>Outsourced storage</vt:lpstr>
      <vt:lpstr>Outsourced storage</vt:lpstr>
      <vt:lpstr>Outsourced storage</vt:lpstr>
      <vt:lpstr>Outsourced storage</vt:lpstr>
      <vt:lpstr>Merkle tree</vt:lpstr>
      <vt:lpstr>Outsourced storage</vt:lpstr>
      <vt:lpstr>The random-oracle (RO) model</vt:lpstr>
      <vt:lpstr>The RO model</vt:lpstr>
      <vt:lpstr>The RO model</vt:lpstr>
      <vt:lpstr>The RO model</vt:lpstr>
      <vt:lpstr>Pros and cons of the RO model</vt:lpstr>
      <vt:lpstr>Pros and cons of the RO model</vt:lpstr>
      <vt:lpstr>Many applications of random oracles</vt:lpstr>
      <vt:lpstr>Password hashing</vt:lpstr>
      <vt:lpstr>Key derivation</vt:lpstr>
      <vt:lpstr>Min-entropy</vt:lpstr>
      <vt:lpstr>Key derivation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563</cp:revision>
  <dcterms:created xsi:type="dcterms:W3CDTF">2014-06-02T02:25:30Z</dcterms:created>
  <dcterms:modified xsi:type="dcterms:W3CDTF">2019-03-29T00:41:05Z</dcterms:modified>
</cp:coreProperties>
</file>