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4" r:id="rId3"/>
    <p:sldId id="326" r:id="rId4"/>
    <p:sldId id="327" r:id="rId5"/>
    <p:sldId id="328" r:id="rId6"/>
    <p:sldId id="329" r:id="rId7"/>
    <p:sldId id="330" r:id="rId8"/>
    <p:sldId id="325" r:id="rId9"/>
    <p:sldId id="331" r:id="rId10"/>
    <p:sldId id="332" r:id="rId11"/>
    <p:sldId id="333" r:id="rId12"/>
    <p:sldId id="334" r:id="rId13"/>
    <p:sldId id="344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1" autoAdjust="0"/>
    <p:restoredTop sz="94660"/>
  </p:normalViewPr>
  <p:slideViewPr>
    <p:cSldViewPr>
      <p:cViewPr varScale="1">
        <p:scale>
          <a:sx n="64" d="100"/>
          <a:sy n="64" d="100"/>
        </p:scale>
        <p:origin x="34" y="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16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7400" y="44958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67000" y="44958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6600" y="44958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86200" y="44958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44958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05400" y="44958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5000" y="44958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24600" y="44958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2362200" y="25146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57400" y="3200400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k1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667000" y="3200400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k2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71800" y="25146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62200" y="3810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71800" y="3810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29400" y="25146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29400" y="3810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2171" y="2964359"/>
            <a:ext cx="1125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  .  .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5867400"/>
            <a:ext cx="566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a pseudorandom </a:t>
            </a:r>
            <a:r>
              <a:rPr lang="en-US" sz="2800" dirty="0" smtClean="0"/>
              <a:t>permutation?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324600" y="3200400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k8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has confusion but no diffusion</a:t>
            </a:r>
          </a:p>
          <a:p>
            <a:pPr lvl="1"/>
            <a:r>
              <a:rPr lang="en-US" dirty="0" smtClean="0"/>
              <a:t>Add a </a:t>
            </a:r>
            <a:r>
              <a:rPr lang="en-US" i="1" dirty="0" smtClean="0"/>
              <a:t>mixing permutation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152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152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152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152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152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152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00" y="152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7000" y="152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9800" y="3657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3657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29000" y="3657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3657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200" y="3657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57800" y="3657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3657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77000" y="3657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2514600" y="2133600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209800" y="2598241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k1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819400" y="2598241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k2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84571" y="2362200"/>
            <a:ext cx="1125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  .  .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24200" y="2133600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81800" y="2133600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14600" y="3207841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24200" y="3207841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781800" y="3207841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209800" y="533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19400" y="533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29000" y="533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038600" y="533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533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257800" y="533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7400" y="533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7000" y="5334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286000" y="42672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38400" y="4267200"/>
            <a:ext cx="5334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9" idx="0"/>
          </p:cNvCxnSpPr>
          <p:nvPr/>
        </p:nvCxnSpPr>
        <p:spPr>
          <a:xfrm>
            <a:off x="2667000" y="4267200"/>
            <a:ext cx="10668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24200" y="42672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76600" y="4267200"/>
            <a:ext cx="5334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505200" y="4267200"/>
            <a:ext cx="10668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34000" y="42672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486400" y="4267200"/>
            <a:ext cx="5334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15000" y="4267200"/>
            <a:ext cx="10668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53200" y="42672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0" idx="0"/>
          </p:cNvCxnSpPr>
          <p:nvPr/>
        </p:nvCxnSpPr>
        <p:spPr>
          <a:xfrm flipH="1">
            <a:off x="4343400" y="4267200"/>
            <a:ext cx="23622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1" idx="0"/>
          </p:cNvCxnSpPr>
          <p:nvPr/>
        </p:nvCxnSpPr>
        <p:spPr>
          <a:xfrm flipH="1">
            <a:off x="4953000" y="4267200"/>
            <a:ext cx="19812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14800" y="4183559"/>
            <a:ext cx="1125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  .  .</a:t>
            </a:r>
            <a:endParaRPr lang="en-US" sz="2400" dirty="0"/>
          </a:p>
        </p:txBody>
      </p:sp>
      <p:sp>
        <p:nvSpPr>
          <p:cNvPr id="59" name="Oval 58"/>
          <p:cNvSpPr/>
          <p:nvPr/>
        </p:nvSpPr>
        <p:spPr>
          <a:xfrm>
            <a:off x="6477000" y="2590800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k8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Mixing permutation is public </a:t>
            </a:r>
          </a:p>
          <a:p>
            <a:pPr lvl="1"/>
            <a:r>
              <a:rPr lang="en-US" dirty="0"/>
              <a:t>Chosen to ensure good </a:t>
            </a:r>
            <a:r>
              <a:rPr lang="en-US" dirty="0" smtClean="0"/>
              <a:t>diffusion </a:t>
            </a:r>
          </a:p>
          <a:p>
            <a:pPr lvl="1"/>
            <a:r>
              <a:rPr lang="en-US" dirty="0" smtClean="0"/>
              <a:t>(This will be more clear later)</a:t>
            </a:r>
          </a:p>
          <a:p>
            <a:pPr lvl="1"/>
            <a:endParaRPr lang="en-US" dirty="0"/>
          </a:p>
          <a:p>
            <a:r>
              <a:rPr lang="en-US" dirty="0"/>
              <a:t>Note that the structure is invertible (given the key) since the f’s are permutations and the mixing permutation is invertible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/>
          </a:bodyPr>
          <a:lstStyle/>
          <a:p>
            <a:r>
              <a:rPr lang="en-US" dirty="0" smtClean="0"/>
              <a:t>Does </a:t>
            </a:r>
            <a:r>
              <a:rPr lang="en-US" dirty="0" smtClean="0"/>
              <a:t>this give a pseudorandom </a:t>
            </a:r>
            <a:r>
              <a:rPr lang="en-US" dirty="0" smtClean="0"/>
              <a:t>permutation?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repeat for another round (with independent, random functions)?</a:t>
            </a:r>
          </a:p>
          <a:p>
            <a:pPr lvl="1"/>
            <a:r>
              <a:rPr lang="en-US" dirty="0" smtClean="0"/>
              <a:t>What is the minimal # of rounds we need?</a:t>
            </a:r>
          </a:p>
          <a:p>
            <a:pPr lvl="1"/>
            <a:r>
              <a:rPr lang="en-US" i="1" dirty="0" smtClean="0"/>
              <a:t>Avalanche </a:t>
            </a:r>
            <a:r>
              <a:rPr lang="en-US" i="1" dirty="0" smtClean="0"/>
              <a:t>effect</a:t>
            </a:r>
            <a:endParaRPr lang="en-US" dirty="0" smtClean="0"/>
          </a:p>
          <a:p>
            <a:pPr lvl="1"/>
            <a:r>
              <a:rPr lang="en-US" dirty="0" smtClean="0"/>
              <a:t>Judicious </a:t>
            </a:r>
            <a:r>
              <a:rPr lang="en-US" dirty="0" smtClean="0"/>
              <a:t>choice of mixing permutation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random f’s is not practical</a:t>
            </a:r>
          </a:p>
          <a:p>
            <a:pPr lvl="1"/>
            <a:r>
              <a:rPr lang="en-US" dirty="0" smtClean="0"/>
              <a:t>Key would be too </a:t>
            </a:r>
            <a:r>
              <a:rPr lang="en-US" dirty="0" smtClean="0"/>
              <a:t>large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Instead, use f’s of a particular form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ki</a:t>
            </a:r>
            <a:r>
              <a:rPr lang="en-US" dirty="0" smtClean="0"/>
              <a:t>(x) = S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 x), where </a:t>
            </a:r>
            <a:r>
              <a:rPr lang="en-US" dirty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is a </a:t>
            </a:r>
            <a:r>
              <a:rPr lang="en-US" dirty="0" smtClean="0">
                <a:sym typeface="Symbol" panose="05050102010706020507" pitchFamily="18" charset="2"/>
              </a:rPr>
              <a:t>fixed (public) permutation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The {S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} are </a:t>
            </a:r>
            <a:r>
              <a:rPr lang="en-US" dirty="0" smtClean="0">
                <a:sym typeface="Symbol" panose="05050102010706020507" pitchFamily="18" charset="2"/>
              </a:rPr>
              <a:t>called “S-boxes” (substitution boxes)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XORing</a:t>
            </a:r>
            <a:r>
              <a:rPr lang="en-US" dirty="0" smtClean="0">
                <a:sym typeface="Symbol" panose="05050102010706020507" pitchFamily="18" charset="2"/>
              </a:rPr>
              <a:t> the key is called “key mixing”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Note that this is still invertible (given the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8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8456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8456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8456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8456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8456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8456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00" y="8456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7000" y="8456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9800" y="46482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46482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29000" y="46482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46482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200" y="46482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57800" y="46482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46482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77000" y="46482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09800" y="3588841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819400" y="3588841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29754" y="1455241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14600" y="4198441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24200" y="4198441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781800" y="4198441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209800" y="5867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19400" y="5867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29000" y="5867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038600" y="5867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5867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257800" y="5867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7400" y="5867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7000" y="5867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286000" y="52578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38400" y="5257800"/>
            <a:ext cx="5334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9" idx="0"/>
          </p:cNvCxnSpPr>
          <p:nvPr/>
        </p:nvCxnSpPr>
        <p:spPr>
          <a:xfrm>
            <a:off x="2667000" y="5257800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0"/>
          </p:cNvCxnSpPr>
          <p:nvPr/>
        </p:nvCxnSpPr>
        <p:spPr>
          <a:xfrm>
            <a:off x="3124200" y="52578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76600" y="5257800"/>
            <a:ext cx="304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419600" y="5257800"/>
            <a:ext cx="9144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486400" y="5257800"/>
            <a:ext cx="5334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4" idx="0"/>
          </p:cNvCxnSpPr>
          <p:nvPr/>
        </p:nvCxnSpPr>
        <p:spPr>
          <a:xfrm>
            <a:off x="5715000" y="5257800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0"/>
          </p:cNvCxnSpPr>
          <p:nvPr/>
        </p:nvCxnSpPr>
        <p:spPr>
          <a:xfrm flipH="1">
            <a:off x="6172200" y="5257800"/>
            <a:ext cx="3810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1" idx="0"/>
          </p:cNvCxnSpPr>
          <p:nvPr/>
        </p:nvCxnSpPr>
        <p:spPr>
          <a:xfrm flipH="1">
            <a:off x="4953000" y="5257800"/>
            <a:ext cx="1752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2" idx="0"/>
          </p:cNvCxnSpPr>
          <p:nvPr/>
        </p:nvCxnSpPr>
        <p:spPr>
          <a:xfrm flipH="1">
            <a:off x="5562600" y="52578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19600" y="176004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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389888" y="1988641"/>
            <a:ext cx="3124200" cy="2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04192" y="177170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629754" y="2072282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209800" y="25220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819400" y="25220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429000" y="25220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038600" y="25220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48200" y="25220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257800" y="25220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867400" y="25220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77000" y="2522041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514600" y="3131641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84571" y="3124200"/>
            <a:ext cx="1125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  .  .</a:t>
            </a:r>
            <a:endParaRPr lang="en-US" sz="24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124200" y="3131641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781800" y="3131641"/>
            <a:ext cx="0" cy="44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477000" y="3581400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Avalanche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 S-</a:t>
            </a:r>
            <a:r>
              <a:rPr lang="en-US" dirty="0"/>
              <a:t>b</a:t>
            </a:r>
            <a:r>
              <a:rPr lang="en-US" dirty="0" smtClean="0"/>
              <a:t>oxes and mixing permutation to ensure avalanche effect</a:t>
            </a:r>
          </a:p>
          <a:p>
            <a:pPr lvl="1"/>
            <a:r>
              <a:rPr lang="en-US" dirty="0" smtClean="0"/>
              <a:t>Small differences should eventually propagate to entire output</a:t>
            </a:r>
          </a:p>
          <a:p>
            <a:r>
              <a:rPr lang="en-US" dirty="0" smtClean="0"/>
              <a:t>S-boxes: </a:t>
            </a:r>
            <a:r>
              <a:rPr lang="en-US" i="1" dirty="0" smtClean="0"/>
              <a:t>any</a:t>
            </a:r>
            <a:r>
              <a:rPr lang="en-US" dirty="0" smtClean="0"/>
              <a:t> 1-bit </a:t>
            </a:r>
            <a:r>
              <a:rPr lang="en-US" dirty="0" smtClean="0"/>
              <a:t>change in input causes ≥2-bit change in output</a:t>
            </a:r>
          </a:p>
          <a:p>
            <a:pPr lvl="1"/>
            <a:r>
              <a:rPr lang="en-US" dirty="0" smtClean="0"/>
              <a:t>Not so easy to ensure!</a:t>
            </a:r>
          </a:p>
          <a:p>
            <a:r>
              <a:rPr lang="en-US" dirty="0" smtClean="0"/>
              <a:t>Mixing permutation</a:t>
            </a:r>
          </a:p>
          <a:p>
            <a:pPr lvl="1"/>
            <a:r>
              <a:rPr lang="en-US" dirty="0" smtClean="0"/>
              <a:t>Each bit output from a given S-box should feed into a </a:t>
            </a:r>
            <a:r>
              <a:rPr lang="en-US" i="1" dirty="0" smtClean="0"/>
              <a:t>different</a:t>
            </a:r>
            <a:r>
              <a:rPr lang="en-US" dirty="0" smtClean="0"/>
              <a:t> S-box in the next round</a:t>
            </a:r>
          </a:p>
        </p:txBody>
      </p:sp>
    </p:spTree>
    <p:extLst>
      <p:ext uri="{BB962C8B-B14F-4D97-AF65-F5344CB8AC3E}">
        <p14:creationId xmlns:p14="http://schemas.microsoft.com/office/powerpoint/2010/main" val="2205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round of an SPN involves</a:t>
            </a:r>
          </a:p>
          <a:p>
            <a:pPr lvl="1"/>
            <a:r>
              <a:rPr lang="en-US" dirty="0" smtClean="0"/>
              <a:t>Key mixing</a:t>
            </a:r>
          </a:p>
          <a:p>
            <a:pPr lvl="2"/>
            <a:r>
              <a:rPr lang="en-US" dirty="0" smtClean="0"/>
              <a:t>Ideally, round keys are independent</a:t>
            </a:r>
          </a:p>
          <a:p>
            <a:pPr lvl="2"/>
            <a:r>
              <a:rPr lang="en-US" dirty="0" smtClean="0"/>
              <a:t>In practice, derived from a master key </a:t>
            </a:r>
            <a:r>
              <a:rPr lang="en-US" dirty="0" smtClean="0"/>
              <a:t>via a </a:t>
            </a:r>
            <a:r>
              <a:rPr lang="en-US" i="1" dirty="0" smtClean="0"/>
              <a:t>key schedule</a:t>
            </a:r>
            <a:endParaRPr lang="en-US" dirty="0" smtClean="0"/>
          </a:p>
          <a:p>
            <a:pPr lvl="1"/>
            <a:r>
              <a:rPr lang="en-US" dirty="0" smtClean="0"/>
              <a:t>Substitution (S-boxes)</a:t>
            </a:r>
          </a:p>
          <a:p>
            <a:pPr lvl="1"/>
            <a:r>
              <a:rPr lang="en-US" dirty="0" smtClean="0"/>
              <a:t>Permutation (mixing permutation)</a:t>
            </a:r>
          </a:p>
          <a:p>
            <a:r>
              <a:rPr lang="en-US" dirty="0" smtClean="0"/>
              <a:t>r-round SPN has r rounds as above, plus a final key-mixing step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Invertible regardless of how many rounds…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7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Key-recovery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Key-recovery attacks are even more damaging than distinguishing attacks</a:t>
            </a:r>
          </a:p>
          <a:p>
            <a:pPr lvl="1"/>
            <a:r>
              <a:rPr lang="en-US" dirty="0" smtClean="0"/>
              <a:t>As before, a cipher is secure only if the best key-recovery attack takes time </a:t>
            </a:r>
            <a:r>
              <a:rPr lang="en-US" dirty="0" smtClean="0">
                <a:sym typeface="Symbol" panose="05050102010706020507" pitchFamily="18" charset="2"/>
              </a:rPr>
              <a:t>2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endParaRPr lang="en-US" baseline="-25000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 fast key-recovery attack represents a “complete break” of the cipher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Block ciphers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Key-recovery attack, 1-round SPN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first the case where there is no final key-mixing step</a:t>
            </a:r>
          </a:p>
          <a:p>
            <a:pPr lvl="1"/>
            <a:r>
              <a:rPr lang="en-US" dirty="0" smtClean="0"/>
              <a:t>Possible to get the key immediately!</a:t>
            </a:r>
          </a:p>
          <a:p>
            <a:pPr lvl="1"/>
            <a:endParaRPr lang="en-US" dirty="0"/>
          </a:p>
          <a:p>
            <a:r>
              <a:rPr lang="en-US" dirty="0" smtClean="0"/>
              <a:t>What about a full 1-round </a:t>
            </a:r>
            <a:r>
              <a:rPr lang="en-US" dirty="0" smtClean="0"/>
              <a:t>SPN (with independent round keys)? </a:t>
            </a:r>
            <a:endParaRPr lang="en-US" dirty="0" smtClean="0"/>
          </a:p>
          <a:p>
            <a:pPr lvl="1"/>
            <a:r>
              <a:rPr lang="en-US" dirty="0" smtClean="0"/>
              <a:t>Attack 1: for each possible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-round</a:t>
            </a:r>
            <a:r>
              <a:rPr lang="en-US" dirty="0" smtClean="0"/>
              <a:t> key, get corresponding 2</a:t>
            </a:r>
            <a:r>
              <a:rPr lang="en-US" baseline="30000" dirty="0" smtClean="0"/>
              <a:t>nd</a:t>
            </a:r>
            <a:r>
              <a:rPr lang="en-US" dirty="0" smtClean="0"/>
              <a:t>-round key</a:t>
            </a:r>
          </a:p>
          <a:p>
            <a:pPr lvl="2"/>
            <a:r>
              <a:rPr lang="en-US" dirty="0" smtClean="0"/>
              <a:t>Continue process of </a:t>
            </a:r>
            <a:r>
              <a:rPr lang="en-US" dirty="0" smtClean="0"/>
              <a:t>elimination using additiona</a:t>
            </a:r>
            <a:r>
              <a:rPr lang="en-US" dirty="0" smtClean="0"/>
              <a:t>l plaintext/</a:t>
            </a:r>
            <a:r>
              <a:rPr lang="en-US" dirty="0" err="1" smtClean="0"/>
              <a:t>ciphertext</a:t>
            </a:r>
            <a:r>
              <a:rPr lang="en-US" dirty="0" smtClean="0"/>
              <a:t> pairs</a:t>
            </a:r>
            <a:endParaRPr lang="en-US" dirty="0" smtClean="0"/>
          </a:p>
          <a:p>
            <a:pPr lvl="2"/>
            <a:r>
              <a:rPr lang="en-US" dirty="0" smtClean="0"/>
              <a:t>Complexity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2</a:t>
            </a:r>
            <a:r>
              <a:rPr lang="en-US" baseline="30000" dirty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 for key of length 2</a:t>
            </a:r>
            <a:r>
              <a:rPr lang="en-US" dirty="0" smtClean="0">
                <a:latin typeface="Brush Script MT" panose="03060802040406070304" pitchFamily="66" charset="0"/>
              </a:rPr>
              <a:t>l</a:t>
            </a:r>
            <a:endParaRPr lang="en-US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Key-recovery attack, 1-round SPN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attack: work S-box-by-S-box</a:t>
            </a:r>
          </a:p>
          <a:p>
            <a:pPr lvl="1"/>
            <a:r>
              <a:rPr lang="en-US" dirty="0" smtClean="0"/>
              <a:t>Assume 8-bit S-box</a:t>
            </a:r>
          </a:p>
          <a:p>
            <a:pPr lvl="1"/>
            <a:r>
              <a:rPr lang="en-US" dirty="0" smtClean="0"/>
              <a:t>For each 8 bits of 1</a:t>
            </a:r>
            <a:r>
              <a:rPr lang="en-US" baseline="30000" dirty="0" smtClean="0"/>
              <a:t>st</a:t>
            </a:r>
            <a:r>
              <a:rPr lang="en-US" dirty="0" smtClean="0"/>
              <a:t>-round key, get corresponding 8 bits of 2</a:t>
            </a:r>
            <a:r>
              <a:rPr lang="en-US" baseline="30000" dirty="0" smtClean="0"/>
              <a:t>nd</a:t>
            </a:r>
            <a:r>
              <a:rPr lang="en-US" dirty="0" smtClean="0"/>
              <a:t>-round key</a:t>
            </a:r>
          </a:p>
          <a:p>
            <a:pPr lvl="2"/>
            <a:r>
              <a:rPr lang="en-US" dirty="0" smtClean="0"/>
              <a:t>Continue process of elimination</a:t>
            </a:r>
          </a:p>
          <a:p>
            <a:pPr lvl="2"/>
            <a:r>
              <a:rPr lang="en-US" dirty="0" smtClean="0"/>
              <a:t>Complexity?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keyed permutation </a:t>
            </a:r>
            <a:br>
              <a:rPr lang="en-US" dirty="0" smtClean="0"/>
            </a:br>
            <a:r>
              <a:rPr lang="en-US" dirty="0" smtClean="0"/>
              <a:t>            F: {0,1}</a:t>
            </a:r>
            <a:r>
              <a:rPr lang="en-US" baseline="30000" dirty="0" smtClean="0"/>
              <a:t>n</a:t>
            </a:r>
            <a:r>
              <a:rPr lang="en-US" dirty="0" smtClean="0"/>
              <a:t> x {0,1}</a:t>
            </a:r>
            <a:r>
              <a:rPr lang="en-US" altLang="en-US" baseline="30000" dirty="0" smtClean="0">
                <a:latin typeface="Script MT Bold" panose="03040602040607080904" pitchFamily="66" charset="0"/>
              </a:rPr>
              <a:t>l</a:t>
            </a:r>
            <a:r>
              <a:rPr lang="en-US" altLang="en-US" dirty="0" smtClean="0">
                <a:latin typeface="Script MT Bold" panose="03040602040607080904" pitchFamily="66" charset="0"/>
              </a:rPr>
              <a:t> </a:t>
            </a:r>
            <a:r>
              <a:rPr lang="en-US" altLang="en-US" dirty="0" smtClean="0">
                <a:latin typeface="Script MT Bold" panose="03040602040607080904" pitchFamily="66" charset="0"/>
                <a:sym typeface="Symbol" panose="05050102010706020507" pitchFamily="18" charset="2"/>
              </a:rPr>
              <a:t> </a:t>
            </a:r>
            <a:r>
              <a:rPr lang="en-US" dirty="0"/>
              <a:t>{</a:t>
            </a:r>
            <a:r>
              <a:rPr lang="en-US" dirty="0" smtClean="0"/>
              <a:t>0,1}</a:t>
            </a:r>
            <a:r>
              <a:rPr lang="en-US" altLang="en-US" baseline="30000" dirty="0" smtClean="0">
                <a:latin typeface="Script MT Bold" panose="03040602040607080904" pitchFamily="66" charset="0"/>
              </a:rPr>
              <a:t>l</a:t>
            </a:r>
            <a:endParaRPr lang="en-US" altLang="en-US" dirty="0" smtClean="0">
              <a:latin typeface="Script MT Bold" panose="03040602040607080904" pitchFamily="66" charset="0"/>
            </a:endParaRPr>
          </a:p>
          <a:p>
            <a:pPr lvl="1"/>
            <a:r>
              <a:rPr lang="en-US" altLang="en-US" dirty="0"/>
              <a:t>n</a:t>
            </a:r>
            <a:r>
              <a:rPr lang="en-US" altLang="en-US" dirty="0" smtClean="0"/>
              <a:t> = key length, </a:t>
            </a:r>
            <a:r>
              <a:rPr lang="en-US" altLang="en-US" dirty="0" smtClean="0">
                <a:latin typeface="Script MT Bold" panose="03040602040607080904" pitchFamily="66" charset="0"/>
              </a:rPr>
              <a:t>l</a:t>
            </a:r>
            <a:r>
              <a:rPr lang="en-US" altLang="en-US" baseline="30000" dirty="0" smtClean="0">
                <a:latin typeface="Script MT Bold" panose="03040602040607080904" pitchFamily="66" charset="0"/>
              </a:rPr>
              <a:t> </a:t>
            </a:r>
            <a:r>
              <a:rPr lang="en-US" altLang="en-US" dirty="0" smtClean="0"/>
              <a:t>= block length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Want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(for </a:t>
            </a:r>
            <a:r>
              <a:rPr lang="en-US" altLang="en-US" dirty="0"/>
              <a:t>uniform, unknown key </a:t>
            </a:r>
            <a:r>
              <a:rPr lang="en-US" altLang="en-US" dirty="0" smtClean="0"/>
              <a:t>k) to be indistinguishable from a uniform permutation over </a:t>
            </a:r>
            <a:r>
              <a:rPr lang="en-US" dirty="0"/>
              <a:t>{</a:t>
            </a:r>
            <a:r>
              <a:rPr lang="en-US" dirty="0" smtClean="0"/>
              <a:t>0,1}</a:t>
            </a:r>
            <a:r>
              <a:rPr lang="en-US" altLang="en-US" baseline="30000" dirty="0" smtClean="0">
                <a:latin typeface="Script MT Bold" panose="03040602040607080904" pitchFamily="66" charset="0"/>
              </a:rPr>
              <a:t>l</a:t>
            </a:r>
            <a:endParaRPr lang="en-US" altLang="en-US" dirty="0" smtClean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block cipher is </a:t>
            </a:r>
            <a:r>
              <a:rPr lang="en-US" i="1" dirty="0" smtClean="0"/>
              <a:t>not</a:t>
            </a:r>
            <a:r>
              <a:rPr lang="en-US" dirty="0" smtClean="0"/>
              <a:t> an encryption scheme!!</a:t>
            </a:r>
          </a:p>
          <a:p>
            <a:r>
              <a:rPr lang="en-US" dirty="0" smtClean="0"/>
              <a:t>Nevertheless, some of the terminology used </a:t>
            </a:r>
            <a:r>
              <a:rPr lang="en-US" dirty="0" smtClean="0"/>
              <a:t>is </a:t>
            </a:r>
            <a:r>
              <a:rPr lang="en-US" dirty="0" smtClean="0"/>
              <a:t>the same (for historical reasons)</a:t>
            </a:r>
          </a:p>
          <a:p>
            <a:pPr lvl="1"/>
            <a:r>
              <a:rPr lang="en-US" dirty="0" smtClean="0"/>
              <a:t>“known-plaintext attack”: attacker given {(x,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(x)} for </a:t>
            </a:r>
            <a:r>
              <a:rPr lang="en-US" dirty="0" smtClean="0"/>
              <a:t>arbitrary x </a:t>
            </a:r>
            <a:r>
              <a:rPr lang="en-US" dirty="0" smtClean="0"/>
              <a:t>(outside control of the attacker)</a:t>
            </a:r>
          </a:p>
          <a:p>
            <a:pPr lvl="1"/>
            <a:r>
              <a:rPr lang="en-US" dirty="0" smtClean="0"/>
              <a:t>“chosen-plaintext attack”: attacker can query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</a:t>
            </a:r>
            <a:r>
              <a:rPr lang="en-US" baseline="30000" dirty="0" smtClean="0"/>
              <a:t>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attack”: attacker can query </a:t>
            </a:r>
            <a:r>
              <a:rPr lang="en-US" dirty="0" smtClean="0"/>
              <a:t>both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</a:t>
            </a:r>
            <a:r>
              <a:rPr lang="en-US" baseline="30000" dirty="0" smtClean="0"/>
              <a:t>.</a:t>
            </a:r>
            <a:r>
              <a:rPr lang="en-US" dirty="0" smtClean="0"/>
              <a:t>) and F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baseline="30000" dirty="0" smtClean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6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</a:t>
            </a:r>
            <a:r>
              <a:rPr lang="en-US" dirty="0" smtClean="0"/>
              <a:t>in the case of stream </a:t>
            </a:r>
            <a:r>
              <a:rPr lang="en-US" dirty="0" smtClean="0"/>
              <a:t>ciphers, </a:t>
            </a:r>
            <a:r>
              <a:rPr lang="en-US" dirty="0" smtClean="0"/>
              <a:t>we are interested in </a:t>
            </a:r>
            <a:r>
              <a:rPr lang="en-US" i="1" dirty="0" smtClean="0"/>
              <a:t>concrete</a:t>
            </a:r>
            <a:r>
              <a:rPr lang="en-US" dirty="0" smtClean="0"/>
              <a:t> security for a given key length n</a:t>
            </a:r>
          </a:p>
          <a:p>
            <a:pPr lvl="1"/>
            <a:r>
              <a:rPr lang="en-US" dirty="0" smtClean="0"/>
              <a:t>Best attack should take time </a:t>
            </a:r>
            <a:r>
              <a:rPr lang="en-US" dirty="0" smtClean="0">
                <a:sym typeface="Symbol" panose="05050102010706020507" pitchFamily="18" charset="2"/>
              </a:rPr>
              <a:t> 2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If there is an attack taking time 2</a:t>
            </a:r>
            <a:r>
              <a:rPr lang="en-US" baseline="30000" dirty="0" smtClean="0">
                <a:sym typeface="Symbol" panose="05050102010706020507" pitchFamily="18" charset="2"/>
              </a:rPr>
              <a:t>n/2</a:t>
            </a:r>
            <a:r>
              <a:rPr lang="en-US" dirty="0" smtClean="0">
                <a:sym typeface="Symbol" panose="05050102010706020507" pitchFamily="18" charset="2"/>
              </a:rPr>
              <a:t> then the cipher is considered </a:t>
            </a:r>
            <a:r>
              <a:rPr lang="en-US" dirty="0" smtClean="0">
                <a:sym typeface="Symbol" panose="05050102010706020507" pitchFamily="18" charset="2"/>
              </a:rPr>
              <a:t>insecure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Look at distinguishing attacks and key-recovery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Want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k</a:t>
            </a:r>
            <a:r>
              <a:rPr lang="en-US" altLang="en-US" dirty="0"/>
              <a:t> (for uniform, unknown key k) to be indistinguishable from a uniform permutation over </a:t>
            </a:r>
            <a:r>
              <a:rPr lang="en-US" dirty="0"/>
              <a:t>{0,1}</a:t>
            </a:r>
            <a:r>
              <a:rPr lang="en-US" altLang="en-US" baseline="30000" dirty="0">
                <a:latin typeface="Script MT Bold" panose="03040602040607080904" pitchFamily="66" charset="0"/>
              </a:rPr>
              <a:t>l</a:t>
            </a:r>
            <a:endParaRPr lang="en-US" altLang="en-US" dirty="0">
              <a:latin typeface="Script MT Bold" panose="03040602040607080904" pitchFamily="66" charset="0"/>
            </a:endParaRPr>
          </a:p>
          <a:p>
            <a:r>
              <a:rPr lang="en-US" dirty="0" smtClean="0"/>
              <a:t>If x and x’ differ in one bit, what should be the relation between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(x) and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(x’)?</a:t>
            </a:r>
          </a:p>
          <a:p>
            <a:pPr lvl="1"/>
            <a:r>
              <a:rPr lang="en-US" dirty="0" smtClean="0"/>
              <a:t>How many bits should change (on average)?</a:t>
            </a:r>
          </a:p>
          <a:p>
            <a:pPr lvl="1"/>
            <a:r>
              <a:rPr lang="en-US" dirty="0" smtClean="0"/>
              <a:t>Which bits should change?</a:t>
            </a:r>
          </a:p>
          <a:p>
            <a:r>
              <a:rPr lang="en-US" dirty="0" smtClean="0"/>
              <a:t>How to achieve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8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Confusion/diffusion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“Confusion”</a:t>
            </a:r>
          </a:p>
          <a:p>
            <a:pPr lvl="1"/>
            <a:r>
              <a:rPr lang="en-US" dirty="0" smtClean="0"/>
              <a:t>Small change in input should result in local, “random” change in output</a:t>
            </a:r>
          </a:p>
          <a:p>
            <a:r>
              <a:rPr lang="en-US" dirty="0" smtClean="0"/>
              <a:t>“Diffusion”</a:t>
            </a:r>
          </a:p>
          <a:p>
            <a:pPr lvl="1"/>
            <a:r>
              <a:rPr lang="en-US" dirty="0" smtClean="0"/>
              <a:t>Local change in output should be propagated to entire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design paradigms</a:t>
            </a:r>
          </a:p>
          <a:p>
            <a:pPr lvl="1"/>
            <a:r>
              <a:rPr lang="en-US" dirty="0" smtClean="0"/>
              <a:t>Substitution-permutation networks (SPNs)</a:t>
            </a:r>
          </a:p>
          <a:p>
            <a:pPr lvl="1"/>
            <a:r>
              <a:rPr lang="en-US" dirty="0" err="1" smtClean="0"/>
              <a:t>Feistel</a:t>
            </a:r>
            <a:r>
              <a:rPr lang="en-US" dirty="0" smtClean="0"/>
              <a:t>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 “random-looking” </a:t>
            </a:r>
            <a:r>
              <a:rPr lang="en-US" dirty="0" smtClean="0"/>
              <a:t>perm. </a:t>
            </a:r>
            <a:r>
              <a:rPr lang="en-US" dirty="0" smtClean="0"/>
              <a:t>on </a:t>
            </a:r>
            <a:r>
              <a:rPr lang="en-US" b="1" dirty="0" smtClean="0"/>
              <a:t>long </a:t>
            </a:r>
            <a:r>
              <a:rPr lang="en-US" dirty="0" smtClean="0"/>
              <a:t>input </a:t>
            </a:r>
            <a:r>
              <a:rPr lang="en-US" dirty="0" smtClean="0"/>
              <a:t>from random </a:t>
            </a:r>
            <a:r>
              <a:rPr lang="en-US" dirty="0" smtClean="0"/>
              <a:t>perms. </a:t>
            </a:r>
            <a:r>
              <a:rPr lang="en-US" dirty="0" smtClean="0"/>
              <a:t>on </a:t>
            </a:r>
            <a:r>
              <a:rPr lang="en-US" b="1" dirty="0" smtClean="0"/>
              <a:t>short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What is the key length for a random permutation on {0,1}</a:t>
            </a:r>
            <a:r>
              <a:rPr lang="en-US" baseline="30000" dirty="0" smtClean="0">
                <a:latin typeface="Brush Script MT" panose="03060802040406070304" pitchFamily="66" charset="0"/>
              </a:rPr>
              <a:t>l 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 (assuming </a:t>
            </a:r>
            <a:r>
              <a:rPr lang="en-US" dirty="0" smtClean="0"/>
              <a:t>8-byte block </a:t>
            </a:r>
            <a:r>
              <a:rPr lang="en-US" dirty="0" smtClean="0"/>
              <a:t>length),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(x) = f</a:t>
            </a:r>
            <a:r>
              <a:rPr lang="en-US" baseline="-25000" dirty="0" smtClean="0"/>
              <a:t>k1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) f</a:t>
            </a:r>
            <a:r>
              <a:rPr lang="en-US" baseline="-25000" dirty="0" smtClean="0"/>
              <a:t>k2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) … f</a:t>
            </a:r>
            <a:r>
              <a:rPr lang="en-US" baseline="-25000" dirty="0" smtClean="0"/>
              <a:t>k8</a:t>
            </a:r>
            <a:r>
              <a:rPr lang="en-US" dirty="0" smtClean="0"/>
              <a:t>(x</a:t>
            </a:r>
            <a:r>
              <a:rPr lang="en-US" baseline="-25000" dirty="0"/>
              <a:t>8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where each f is a random </a:t>
            </a:r>
            <a:r>
              <a:rPr lang="en-US" dirty="0" smtClean="0"/>
              <a:t>perm. on {0,1}</a:t>
            </a:r>
            <a:r>
              <a:rPr lang="en-US" baseline="30000" dirty="0" smtClean="0"/>
              <a:t>8</a:t>
            </a:r>
            <a:endParaRPr lang="en-US" dirty="0" smtClean="0"/>
          </a:p>
          <a:p>
            <a:pPr lvl="1"/>
            <a:r>
              <a:rPr lang="en-US" dirty="0" smtClean="0"/>
              <a:t>How long is </a:t>
            </a:r>
            <a:r>
              <a:rPr lang="en-US" dirty="0" smtClean="0"/>
              <a:t>the key for F?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4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12082</TotalTime>
  <Words>719</Words>
  <Application>Microsoft Office PowerPoint</Application>
  <PresentationFormat>On-screen Show (4:3)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Brush Script MT</vt:lpstr>
      <vt:lpstr>Calibri</vt:lpstr>
      <vt:lpstr>Script MT Bold</vt:lpstr>
      <vt:lpstr>Symbol</vt:lpstr>
      <vt:lpstr>Office Theme</vt:lpstr>
      <vt:lpstr>Cryptography</vt:lpstr>
      <vt:lpstr>PowerPoint Presentation</vt:lpstr>
      <vt:lpstr>Recall…</vt:lpstr>
      <vt:lpstr>Attack models</vt:lpstr>
      <vt:lpstr>Concrete security</vt:lpstr>
      <vt:lpstr>Designing block ciphers</vt:lpstr>
      <vt:lpstr>Confusion/diffusion</vt:lpstr>
      <vt:lpstr>Design paradigms</vt:lpstr>
      <vt:lpstr>SPNs</vt:lpstr>
      <vt:lpstr>SPN</vt:lpstr>
      <vt:lpstr>SPN</vt:lpstr>
      <vt:lpstr>SPN</vt:lpstr>
      <vt:lpstr>SPN</vt:lpstr>
      <vt:lpstr>SPN</vt:lpstr>
      <vt:lpstr>SPNs</vt:lpstr>
      <vt:lpstr>PowerPoint Presentation</vt:lpstr>
      <vt:lpstr>Avalanche effect</vt:lpstr>
      <vt:lpstr>SPN</vt:lpstr>
      <vt:lpstr>Key-recovery attacks</vt:lpstr>
      <vt:lpstr>Key-recovery attack, 1-round SPN</vt:lpstr>
      <vt:lpstr>Key-recovery attack, 1-round SPN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902</cp:revision>
  <dcterms:created xsi:type="dcterms:W3CDTF">2014-06-02T02:25:30Z</dcterms:created>
  <dcterms:modified xsi:type="dcterms:W3CDTF">2019-04-04T20:51:45Z</dcterms:modified>
</cp:coreProperties>
</file>