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4" r:id="rId3"/>
    <p:sldId id="368" r:id="rId4"/>
    <p:sldId id="366" r:id="rId5"/>
    <p:sldId id="369" r:id="rId6"/>
    <p:sldId id="370" r:id="rId7"/>
    <p:sldId id="367" r:id="rId8"/>
    <p:sldId id="392" r:id="rId9"/>
    <p:sldId id="371" r:id="rId10"/>
    <p:sldId id="372" r:id="rId11"/>
    <p:sldId id="373" r:id="rId12"/>
    <p:sldId id="374" r:id="rId13"/>
    <p:sldId id="375" r:id="rId14"/>
    <p:sldId id="376" r:id="rId15"/>
    <p:sldId id="393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atz" initials="j" lastIdx="1" clrIdx="0">
    <p:extLst>
      <p:ext uri="{19B8F6BF-5375-455C-9EA6-DF929625EA0E}">
        <p15:presenceInfo xmlns:p15="http://schemas.microsoft.com/office/powerpoint/2012/main" userId="j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56" d="100"/>
          <a:sy n="56" d="100"/>
        </p:scale>
        <p:origin x="48" y="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18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not needed any number theory or “advanced math” until now</a:t>
            </a:r>
          </a:p>
          <a:p>
            <a:pPr lvl="1"/>
            <a:r>
              <a:rPr lang="en-US" dirty="0"/>
              <a:t>Practical private-key cryptography is based on stream ciphers, block ciphers, and hash functions</a:t>
            </a:r>
          </a:p>
          <a:p>
            <a:pPr lvl="1"/>
            <a:r>
              <a:rPr lang="en-US" dirty="0"/>
              <a:t>Lots of </a:t>
            </a:r>
            <a:r>
              <a:rPr lang="en-US" dirty="0" smtClean="0"/>
              <a:t>interesting and non-trivial </a:t>
            </a:r>
            <a:r>
              <a:rPr lang="en-US" dirty="0"/>
              <a:t>crypto can be done without any number </a:t>
            </a:r>
            <a:r>
              <a:rPr lang="en-US" dirty="0" smtClean="0"/>
              <a:t>theory!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1: Culmination of “top-down” approach</a:t>
            </a:r>
          </a:p>
          <a:p>
            <a:pPr lvl="1"/>
            <a:r>
              <a:rPr lang="en-US" dirty="0" smtClean="0"/>
              <a:t>For most cryptography, we ultimately need to assume some problem is hard</a:t>
            </a:r>
          </a:p>
          <a:p>
            <a:pPr lvl="1"/>
            <a:r>
              <a:rPr lang="en-US" dirty="0" smtClean="0"/>
              <a:t>The “lowest-level” assumptions we can make relate to problems in number theory</a:t>
            </a:r>
          </a:p>
          <a:p>
            <a:pPr lvl="1"/>
            <a:r>
              <a:rPr lang="en-US" dirty="0" smtClean="0"/>
              <a:t>These problems have often </a:t>
            </a:r>
            <a:r>
              <a:rPr lang="en-US" dirty="0" smtClean="0"/>
              <a:t>been </a:t>
            </a:r>
            <a:r>
              <a:rPr lang="en-US" dirty="0" smtClean="0"/>
              <a:t>studied a long time</a:t>
            </a:r>
          </a:p>
        </p:txBody>
      </p:sp>
    </p:spTree>
    <p:extLst>
      <p:ext uri="{BB962C8B-B14F-4D97-AF65-F5344CB8AC3E}">
        <p14:creationId xmlns:p14="http://schemas.microsoft.com/office/powerpoint/2010/main" val="36588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 2: The public-key setting</a:t>
            </a:r>
          </a:p>
          <a:p>
            <a:pPr lvl="1"/>
            <a:r>
              <a:rPr lang="en-US" dirty="0" smtClean="0"/>
              <a:t>Public-key </a:t>
            </a:r>
            <a:r>
              <a:rPr lang="en-US" dirty="0" smtClean="0"/>
              <a:t>encryption </a:t>
            </a:r>
            <a:r>
              <a:rPr lang="en-US" i="1" dirty="0" smtClean="0"/>
              <a:t>requires</a:t>
            </a:r>
            <a:r>
              <a:rPr lang="en-US" dirty="0" smtClean="0"/>
              <a:t> </a:t>
            </a:r>
            <a:r>
              <a:rPr lang="en-US" dirty="0" smtClean="0"/>
              <a:t>number theory (in some sense)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Cover basic number theory quickly!</a:t>
            </a:r>
          </a:p>
          <a:p>
            <a:endParaRPr lang="en-US" dirty="0" smtClean="0"/>
          </a:p>
          <a:p>
            <a:r>
              <a:rPr lang="en-US" dirty="0" smtClean="0"/>
              <a:t>Cover the minimum needed for all the applications we will study</a:t>
            </a:r>
          </a:p>
          <a:p>
            <a:pPr lvl="1"/>
            <a:r>
              <a:rPr lang="en-US" dirty="0" smtClean="0"/>
              <a:t>Some facts stated without proof</a:t>
            </a:r>
          </a:p>
          <a:p>
            <a:pPr lvl="1"/>
            <a:r>
              <a:rPr lang="en-US" dirty="0" smtClean="0"/>
              <a:t>Can take entire class(</a:t>
            </a:r>
            <a:r>
              <a:rPr lang="en-US" dirty="0" err="1" smtClean="0"/>
              <a:t>es</a:t>
            </a:r>
            <a:r>
              <a:rPr lang="en-US" dirty="0" smtClean="0"/>
              <a:t>) devoted to this material</a:t>
            </a:r>
          </a:p>
          <a:p>
            <a:endParaRPr lang="en-US" dirty="0" smtClean="0"/>
          </a:p>
          <a:p>
            <a:r>
              <a:rPr lang="en-US" dirty="0" smtClean="0"/>
              <a:t>Abstracting some of the ideas makes things easier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Computational</a:t>
            </a:r>
            <a:r>
              <a:rPr lang="en-US" dirty="0" smtClean="0"/>
              <a:t> number theory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interested in the computational difficulty of various problems</a:t>
            </a:r>
          </a:p>
          <a:p>
            <a:pPr lvl="1"/>
            <a:r>
              <a:rPr lang="en-US" dirty="0" smtClean="0"/>
              <a:t>Different from most of mathematics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representation</a:t>
            </a:r>
            <a:r>
              <a:rPr lang="en-US" dirty="0" smtClean="0"/>
              <a:t> of mathematical objects is crucial </a:t>
            </a:r>
            <a:r>
              <a:rPr lang="en-US" dirty="0" smtClean="0"/>
              <a:t>for understanding the </a:t>
            </a:r>
            <a:r>
              <a:rPr lang="en-US" dirty="0" smtClean="0"/>
              <a:t>computational efficiency of working with them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Computational</a:t>
            </a:r>
            <a:r>
              <a:rPr lang="en-US" dirty="0" smtClean="0"/>
              <a:t> number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running times of algorithms in terms of the </a:t>
            </a:r>
            <a:r>
              <a:rPr lang="en-US" i="1" dirty="0"/>
              <a:t>input lengths</a:t>
            </a:r>
            <a:r>
              <a:rPr lang="en-US" dirty="0"/>
              <a:t> involved</a:t>
            </a:r>
          </a:p>
          <a:p>
            <a:pPr lvl="1"/>
            <a:r>
              <a:rPr lang="en-US" dirty="0" smtClean="0"/>
              <a:t>For integer x, we have </a:t>
            </a:r>
            <a:r>
              <a:rPr lang="en-US" dirty="0" err="1" smtClean="0"/>
              <a:t>ǁxǁ</a:t>
            </a:r>
            <a:r>
              <a:rPr lang="en-US" dirty="0" smtClean="0"/>
              <a:t> </a:t>
            </a:r>
            <a:r>
              <a:rPr lang="en-US" dirty="0"/>
              <a:t>= O(log x</a:t>
            </a:r>
            <a:r>
              <a:rPr lang="en-US" dirty="0" smtClean="0"/>
              <a:t>), </a:t>
            </a:r>
            <a:r>
              <a:rPr lang="en-US" dirty="0"/>
              <a:t>x = </a:t>
            </a:r>
            <a:r>
              <a:rPr lang="en-US" dirty="0" smtClean="0"/>
              <a:t>O(2</a:t>
            </a:r>
            <a:r>
              <a:rPr lang="en-US" baseline="30000" dirty="0" smtClean="0"/>
              <a:t>ǁxǁ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An algorithm taking input x and running in time O(x) is </a:t>
            </a:r>
            <a:r>
              <a:rPr lang="en-US" i="1" dirty="0" smtClean="0"/>
              <a:t>exponential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Efficient algorithm must run in time poly(</a:t>
            </a:r>
            <a:r>
              <a:rPr lang="en-US" dirty="0" err="1" smtClean="0"/>
              <a:t>ǁxǁ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Computational</a:t>
            </a:r>
            <a:r>
              <a:rPr lang="en-US" dirty="0" smtClean="0"/>
              <a:t> number theory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goal: classify various problems as either “easy” or “hard”</a:t>
            </a:r>
          </a:p>
          <a:p>
            <a:pPr lvl="1"/>
            <a:r>
              <a:rPr lang="en-US" dirty="0" smtClean="0"/>
              <a:t>I.e., polynomial-time algorithms known or not</a:t>
            </a:r>
          </a:p>
          <a:p>
            <a:endParaRPr lang="en-US" dirty="0" smtClean="0"/>
          </a:p>
          <a:p>
            <a:r>
              <a:rPr lang="en-US" dirty="0" smtClean="0"/>
              <a:t>We will not focus on optimizations, although these are very important in practice</a:t>
            </a:r>
          </a:p>
          <a:p>
            <a:pPr lvl="1"/>
            <a:r>
              <a:rPr lang="en-US" dirty="0" smtClean="0"/>
              <a:t>For “easy” problems: speed up cryptographic implementations</a:t>
            </a:r>
          </a:p>
          <a:p>
            <a:pPr lvl="1"/>
            <a:r>
              <a:rPr lang="en-US" dirty="0" smtClean="0"/>
              <a:t>For “hard” problems: need to understand concrete hardness for concrete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Cryptography involves very large numbers!</a:t>
            </a:r>
          </a:p>
          <a:p>
            <a:r>
              <a:rPr lang="en-US" dirty="0" smtClean="0"/>
              <a:t>Standard (unsigned) integers </a:t>
            </a:r>
            <a:r>
              <a:rPr lang="en-US" dirty="0" smtClean="0"/>
              <a:t>(e.g., in C) </a:t>
            </a:r>
            <a:r>
              <a:rPr lang="en-US" dirty="0" smtClean="0"/>
              <a:t>are small, fixed length (e.g., 16 or 32 bits)</a:t>
            </a:r>
          </a:p>
          <a:p>
            <a:pPr lvl="1"/>
            <a:r>
              <a:rPr lang="en-US" dirty="0" smtClean="0"/>
              <a:t>For crypto, need to work with integers that are much longer (e.g., 2000 bits)</a:t>
            </a:r>
          </a:p>
          <a:p>
            <a:r>
              <a:rPr lang="en-US" dirty="0" smtClean="0"/>
              <a:t>Solution: use an </a:t>
            </a:r>
            <a:r>
              <a:rPr lang="en-US" i="1" dirty="0" smtClean="0"/>
              <a:t>array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“</a:t>
            </a:r>
            <a:r>
              <a:rPr lang="en-US" dirty="0" err="1" smtClean="0"/>
              <a:t>bignum</a:t>
            </a:r>
            <a:r>
              <a:rPr lang="en-US" dirty="0" smtClean="0"/>
              <a:t>” = array of unsigned chars (bytes)</a:t>
            </a:r>
          </a:p>
          <a:p>
            <a:pPr lvl="1"/>
            <a:r>
              <a:rPr lang="en-US" dirty="0" smtClean="0"/>
              <a:t>May be useful </a:t>
            </a:r>
            <a:r>
              <a:rPr lang="en-US" dirty="0" smtClean="0"/>
              <a:t>to also maintain </a:t>
            </a:r>
            <a:r>
              <a:rPr lang="en-US" dirty="0" smtClean="0"/>
              <a:t>a variable </a:t>
            </a:r>
            <a:r>
              <a:rPr lang="en-US" dirty="0" smtClean="0"/>
              <a:t>indicating the length of the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Or, assume fixed length (which bounds the maximum size of a </a:t>
            </a:r>
            <a:r>
              <a:rPr lang="en-US" dirty="0" err="1" smtClean="0"/>
              <a:t>bignum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19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need to define </a:t>
            </a:r>
            <a:r>
              <a:rPr lang="en-US" dirty="0" smtClean="0"/>
              <a:t>all arithmetic </a:t>
            </a:r>
            <a:r>
              <a:rPr lang="en-US" dirty="0"/>
              <a:t>operations on </a:t>
            </a:r>
            <a:r>
              <a:rPr lang="en-US" dirty="0" err="1"/>
              <a:t>bignums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by adding </a:t>
            </a:r>
            <a:r>
              <a:rPr lang="en-US" dirty="0" smtClean="0"/>
              <a:t>two </a:t>
            </a:r>
            <a:r>
              <a:rPr lang="en-US" dirty="0" smtClean="0"/>
              <a:t>bytes (e.g., </a:t>
            </a:r>
            <a:r>
              <a:rPr lang="en-US" dirty="0" err="1" smtClean="0"/>
              <a:t>bignum</a:t>
            </a:r>
            <a:r>
              <a:rPr lang="en-US" dirty="0" smtClean="0"/>
              <a:t> arrays of length 1)</a:t>
            </a:r>
            <a:endParaRPr lang="en-US" dirty="0" smtClean="0"/>
          </a:p>
          <a:p>
            <a:pPr lvl="1"/>
            <a:r>
              <a:rPr lang="en-US" dirty="0" smtClean="0"/>
              <a:t>Note that C </a:t>
            </a:r>
            <a:r>
              <a:rPr lang="en-US" dirty="0" smtClean="0"/>
              <a:t>discards </a:t>
            </a:r>
            <a:r>
              <a:rPr lang="en-US" dirty="0" smtClean="0"/>
              <a:t>the overflow, i.e., it does addition modulo 2</a:t>
            </a:r>
            <a:r>
              <a:rPr lang="en-US" baseline="30000" dirty="0" smtClean="0"/>
              <a:t>8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adding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AddWithCarry</a:t>
            </a:r>
            <a:r>
              <a:rPr lang="en-US" dirty="0" smtClean="0"/>
              <a:t>(char </a:t>
            </a:r>
            <a:r>
              <a:rPr lang="en-US" dirty="0"/>
              <a:t>a, char </a:t>
            </a:r>
            <a:r>
              <a:rPr lang="en-US" dirty="0" smtClean="0"/>
              <a:t>b, char carry)</a:t>
            </a:r>
          </a:p>
          <a:p>
            <a:pPr marL="457200" lvl="1" indent="0">
              <a:buNone/>
            </a:pPr>
            <a:r>
              <a:rPr lang="en-US" dirty="0" smtClean="0"/>
              <a:t>// carry is 0 or 1</a:t>
            </a:r>
            <a:endParaRPr lang="en-US" dirty="0"/>
          </a:p>
          <a:p>
            <a:pPr lvl="1"/>
            <a:r>
              <a:rPr lang="en-US" dirty="0"/>
              <a:t>If a &lt; 2</a:t>
            </a:r>
            <a:r>
              <a:rPr lang="en-US" baseline="30000" dirty="0"/>
              <a:t>7</a:t>
            </a:r>
            <a:r>
              <a:rPr lang="en-US" dirty="0"/>
              <a:t> and b &lt; 2</a:t>
            </a:r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 smtClean="0"/>
              <a:t>res=</a:t>
            </a:r>
            <a:r>
              <a:rPr lang="en-US" dirty="0" err="1" smtClean="0"/>
              <a:t>a+b+carry</a:t>
            </a:r>
            <a:r>
              <a:rPr lang="en-US" dirty="0" smtClean="0"/>
              <a:t>, carry=0</a:t>
            </a:r>
            <a:endParaRPr lang="en-US" dirty="0"/>
          </a:p>
          <a:p>
            <a:pPr lvl="1"/>
            <a:r>
              <a:rPr lang="en-US" dirty="0"/>
              <a:t>If a &lt; 2</a:t>
            </a:r>
            <a:r>
              <a:rPr lang="en-US" baseline="30000" dirty="0"/>
              <a:t>7</a:t>
            </a:r>
            <a:r>
              <a:rPr lang="en-US" dirty="0"/>
              <a:t> and b ≥ 2</a:t>
            </a:r>
            <a:r>
              <a:rPr lang="en-US" baseline="30000" dirty="0"/>
              <a:t>7</a:t>
            </a:r>
            <a:r>
              <a:rPr lang="en-US" dirty="0"/>
              <a:t> res=a+(b-2</a:t>
            </a:r>
            <a:r>
              <a:rPr lang="en-US" baseline="30000" dirty="0"/>
              <a:t>7</a:t>
            </a:r>
            <a:r>
              <a:rPr lang="en-US" dirty="0" smtClean="0"/>
              <a:t>)+carry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res ≥ 2</a:t>
            </a:r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 smtClean="0"/>
              <a:t>res=res-2</a:t>
            </a:r>
            <a:r>
              <a:rPr lang="en-US" baseline="30000" dirty="0" smtClean="0"/>
              <a:t>7</a:t>
            </a:r>
            <a:r>
              <a:rPr lang="en-US" dirty="0" smtClean="0"/>
              <a:t>, carry=1</a:t>
            </a:r>
            <a:endParaRPr lang="en-US" dirty="0"/>
          </a:p>
          <a:p>
            <a:pPr lvl="2"/>
            <a:r>
              <a:rPr lang="en-US" dirty="0"/>
              <a:t>Else </a:t>
            </a:r>
            <a:r>
              <a:rPr lang="en-US" dirty="0" smtClean="0"/>
              <a:t>res=res+2</a:t>
            </a:r>
            <a:r>
              <a:rPr lang="en-US" baseline="30000" dirty="0" smtClean="0"/>
              <a:t>7</a:t>
            </a:r>
            <a:r>
              <a:rPr lang="en-US" dirty="0" smtClean="0"/>
              <a:t>, carry=0</a:t>
            </a:r>
          </a:p>
          <a:p>
            <a:pPr lvl="1"/>
            <a:r>
              <a:rPr lang="en-US" dirty="0" smtClean="0"/>
              <a:t>If a </a:t>
            </a:r>
            <a:r>
              <a:rPr lang="en-US" dirty="0"/>
              <a:t>≥ 2</a:t>
            </a:r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b ≥ 2</a:t>
            </a:r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 smtClean="0"/>
              <a:t>res=(a-2</a:t>
            </a:r>
            <a:r>
              <a:rPr lang="en-US" baseline="30000" dirty="0" smtClean="0"/>
              <a:t>7</a:t>
            </a:r>
            <a:r>
              <a:rPr lang="en-US" dirty="0" smtClean="0"/>
              <a:t>)+(b-2</a:t>
            </a:r>
            <a:r>
              <a:rPr lang="en-US" baseline="30000" dirty="0" smtClean="0"/>
              <a:t>7</a:t>
            </a:r>
            <a:r>
              <a:rPr lang="en-US" dirty="0" smtClean="0"/>
              <a:t>)+carry, </a:t>
            </a:r>
            <a:r>
              <a:rPr lang="en-US" dirty="0" smtClean="0"/>
              <a:t>carry=1</a:t>
            </a:r>
          </a:p>
          <a:p>
            <a:pPr lvl="1"/>
            <a:endParaRPr lang="en-US" dirty="0"/>
          </a:p>
          <a:p>
            <a:r>
              <a:rPr lang="en-US" dirty="0"/>
              <a:t>Note a ≥ 2</a:t>
            </a:r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msb</a:t>
            </a:r>
            <a:r>
              <a:rPr lang="en-US" dirty="0"/>
              <a:t>(a)=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Hash functions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Add(</a:t>
            </a:r>
            <a:r>
              <a:rPr lang="en-US" dirty="0" err="1" smtClean="0"/>
              <a:t>bignum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L1</a:t>
            </a:r>
            <a:r>
              <a:rPr lang="en-US" dirty="0" smtClean="0"/>
              <a:t>, </a:t>
            </a:r>
            <a:r>
              <a:rPr lang="en-US" dirty="0" err="1" smtClean="0"/>
              <a:t>bignum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L</a:t>
            </a:r>
            <a:r>
              <a:rPr lang="en-US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grade-school addition, using </a:t>
            </a:r>
            <a:r>
              <a:rPr lang="en-US" dirty="0" err="1" smtClean="0"/>
              <a:t>AddWithCarry</a:t>
            </a:r>
            <a:r>
              <a:rPr lang="en-US" dirty="0" smtClean="0"/>
              <a:t> </a:t>
            </a:r>
            <a:r>
              <a:rPr lang="en-US" dirty="0" smtClean="0"/>
              <a:t>entry-by-entry…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time </a:t>
            </a:r>
            <a:r>
              <a:rPr lang="en-US" dirty="0" smtClean="0"/>
              <a:t>O(max{L1,L2</a:t>
            </a:r>
            <a:r>
              <a:rPr lang="en-US" dirty="0" smtClean="0"/>
              <a:t>}) </a:t>
            </a:r>
            <a:r>
              <a:rPr lang="en-US" dirty="0"/>
              <a:t>= </a:t>
            </a:r>
            <a:r>
              <a:rPr lang="en-US" dirty="0" smtClean="0"/>
              <a:t>O(max{</a:t>
            </a:r>
            <a:r>
              <a:rPr lang="en-US" dirty="0" err="1" smtClean="0"/>
              <a:t>ǁaǁ,ǁbǁ</a:t>
            </a:r>
            <a:r>
              <a:rPr lang="en-US" dirty="0" smtClean="0"/>
              <a:t>})</a:t>
            </a:r>
          </a:p>
          <a:p>
            <a:pPr lvl="1"/>
            <a:r>
              <a:rPr lang="en-US" dirty="0"/>
              <a:t>If </a:t>
            </a:r>
            <a:r>
              <a:rPr lang="en-US" dirty="0" err="1" smtClean="0"/>
              <a:t>ǁaǁ</a:t>
            </a:r>
            <a:r>
              <a:rPr lang="en-US" dirty="0" smtClean="0"/>
              <a:t>=</a:t>
            </a:r>
            <a:r>
              <a:rPr lang="en-US" dirty="0" err="1" smtClean="0"/>
              <a:t>ǁbǁ</a:t>
            </a:r>
            <a:r>
              <a:rPr lang="en-US" dirty="0" smtClean="0"/>
              <a:t>=n then O(n)</a:t>
            </a:r>
          </a:p>
          <a:p>
            <a:pPr lvl="1"/>
            <a:r>
              <a:rPr lang="en-US" dirty="0" smtClean="0"/>
              <a:t>Is it possible to do better?</a:t>
            </a:r>
          </a:p>
          <a:p>
            <a:pPr lvl="2"/>
            <a:r>
              <a:rPr lang="en-US" dirty="0" smtClean="0"/>
              <a:t>No – must read input (O(n)) and write output (O(n))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length of the </a:t>
            </a:r>
            <a:r>
              <a:rPr lang="en-US" dirty="0" smtClean="0"/>
              <a:t>result of a*b?</a:t>
            </a:r>
            <a:endParaRPr lang="en-US" dirty="0" smtClean="0"/>
          </a:p>
          <a:p>
            <a:pPr lvl="1"/>
            <a:r>
              <a:rPr lang="en-US" dirty="0" err="1" smtClean="0"/>
              <a:t>ǁabǁ</a:t>
            </a:r>
            <a:r>
              <a:rPr lang="en-US" dirty="0" smtClean="0"/>
              <a:t>=O(log </a:t>
            </a:r>
            <a:r>
              <a:rPr lang="en-US" dirty="0" err="1" smtClean="0"/>
              <a:t>ab</a:t>
            </a:r>
            <a:r>
              <a:rPr lang="en-US" dirty="0" smtClean="0"/>
              <a:t>)=O(log a + log b) =O(</a:t>
            </a:r>
            <a:r>
              <a:rPr lang="en-US" dirty="0" err="1" smtClean="0"/>
              <a:t>ǁaǁ+ǁbǁ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 grade-school multiplication…</a:t>
            </a:r>
          </a:p>
          <a:p>
            <a:r>
              <a:rPr lang="en-US" dirty="0" smtClean="0"/>
              <a:t>Running time O(</a:t>
            </a:r>
            <a:r>
              <a:rPr lang="en-US" dirty="0" err="1" smtClean="0"/>
              <a:t>ǁaǁ</a:t>
            </a:r>
            <a:r>
              <a:rPr lang="en-US" dirty="0" err="1" smtClean="0">
                <a:sym typeface="Symbol" panose="05050102010706020507" pitchFamily="18" charset="2"/>
              </a:rPr>
              <a:t></a:t>
            </a:r>
            <a:r>
              <a:rPr lang="en-US" dirty="0" err="1" smtClean="0"/>
              <a:t>ǁbǁ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ǁaǁ</a:t>
            </a:r>
            <a:r>
              <a:rPr lang="en-US" dirty="0"/>
              <a:t>=</a:t>
            </a:r>
            <a:r>
              <a:rPr lang="en-US" dirty="0" err="1"/>
              <a:t>ǁbǁ</a:t>
            </a:r>
            <a:r>
              <a:rPr lang="en-US" dirty="0"/>
              <a:t>=n then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we do better?</a:t>
            </a:r>
          </a:p>
          <a:p>
            <a:pPr lvl="2"/>
            <a:r>
              <a:rPr lang="en-US" dirty="0" smtClean="0"/>
              <a:t>Surprisingly…yes! But we will not cover here…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/ subtraction / multiplication can all be done efficiently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grade-school </a:t>
            </a:r>
            <a:r>
              <a:rPr lang="en-US" dirty="0" smtClean="0"/>
              <a:t>algorithms (or better)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Division-with-remainder </a:t>
            </a:r>
            <a:r>
              <a:rPr lang="en-US" dirty="0" smtClean="0"/>
              <a:t>can also be done efficiently</a:t>
            </a:r>
          </a:p>
          <a:p>
            <a:pPr lvl="1"/>
            <a:r>
              <a:rPr lang="en-US" dirty="0" smtClean="0"/>
              <a:t>Much less obvious!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Notation:</a:t>
            </a:r>
          </a:p>
          <a:p>
            <a:pPr lvl="1"/>
            <a:r>
              <a:rPr lang="en-US" dirty="0" smtClean="0"/>
              <a:t>[a mod N] is the remainder of a when divided by N</a:t>
            </a:r>
          </a:p>
          <a:p>
            <a:pPr lvl="1"/>
            <a:r>
              <a:rPr lang="en-US" dirty="0" smtClean="0"/>
              <a:t>Note 0 ≤ [a mod N] ≤ N-1</a:t>
            </a:r>
          </a:p>
          <a:p>
            <a:pPr lvl="1"/>
            <a:endParaRPr lang="en-US" dirty="0" smtClean="0"/>
          </a:p>
          <a:p>
            <a:r>
              <a:rPr lang="en-US" dirty="0"/>
              <a:t>a = b mod N </a:t>
            </a:r>
            <a:r>
              <a:rPr lang="en-US" dirty="0">
                <a:sym typeface="Symbol"/>
              </a:rPr>
              <a:t> </a:t>
            </a:r>
            <a:r>
              <a:rPr lang="en-US" dirty="0"/>
              <a:t>[a mod N] = [b mod N]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that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a+b</a:t>
            </a:r>
            <a:r>
              <a:rPr lang="en-US" dirty="0" smtClean="0"/>
              <a:t> mod N] = [[a mod N] + [b mod N] mod N]</a:t>
            </a:r>
            <a:br>
              <a:rPr lang="en-US" dirty="0" smtClean="0"/>
            </a:br>
            <a:r>
              <a:rPr lang="en-US" dirty="0"/>
              <a:t>[</a:t>
            </a:r>
            <a:r>
              <a:rPr lang="en-US" dirty="0" smtClean="0"/>
              <a:t>a-b </a:t>
            </a:r>
            <a:r>
              <a:rPr lang="en-US" dirty="0"/>
              <a:t>mod N] = [[a mod N] </a:t>
            </a:r>
            <a:r>
              <a:rPr lang="en-US" dirty="0" smtClean="0"/>
              <a:t>- </a:t>
            </a:r>
            <a:r>
              <a:rPr lang="en-US" dirty="0"/>
              <a:t>[b mod N] mod N]</a:t>
            </a:r>
            <a:br>
              <a:rPr lang="en-US" dirty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ab</a:t>
            </a:r>
            <a:r>
              <a:rPr lang="en-US" dirty="0" smtClean="0"/>
              <a:t> mod N] = [[a mod N][b mod N] mod N]</a:t>
            </a:r>
          </a:p>
          <a:p>
            <a:endParaRPr lang="en-US" dirty="0"/>
          </a:p>
          <a:p>
            <a:r>
              <a:rPr lang="en-US" dirty="0" smtClean="0"/>
              <a:t>I.e., can always work with reduced intermediate values</a:t>
            </a:r>
          </a:p>
          <a:p>
            <a:pPr lvl="1"/>
            <a:r>
              <a:rPr lang="en-US" dirty="0" smtClean="0"/>
              <a:t>This can be used to speed up computations</a:t>
            </a:r>
          </a:p>
        </p:txBody>
      </p:sp>
    </p:spTree>
    <p:extLst>
      <p:ext uri="{BB962C8B-B14F-4D97-AF65-F5344CB8AC3E}">
        <p14:creationId xmlns:p14="http://schemas.microsoft.com/office/powerpoint/2010/main" val="26780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Careful: not </a:t>
            </a:r>
            <a:r>
              <a:rPr lang="en-US" dirty="0" smtClean="0"/>
              <a:t>true for division!</a:t>
            </a:r>
          </a:p>
          <a:p>
            <a:endParaRPr lang="en-US" dirty="0" smtClean="0"/>
          </a:p>
          <a:p>
            <a:r>
              <a:rPr lang="en-US" dirty="0" smtClean="0"/>
              <a:t>I.e</a:t>
            </a:r>
            <a:r>
              <a:rPr lang="en-US" dirty="0" smtClean="0"/>
              <a:t>., [9/3 mod 6] = [3 mod 6] = 3</a:t>
            </a:r>
            <a:br>
              <a:rPr lang="en-US" dirty="0" smtClean="0"/>
            </a:br>
            <a:r>
              <a:rPr lang="en-US" dirty="0" smtClean="0"/>
              <a:t>but [[9 mod 6]/[3 mod 6] mod 6] = 3/3 = 1</a:t>
            </a:r>
          </a:p>
          <a:p>
            <a:pPr lvl="1"/>
            <a:r>
              <a:rPr lang="en-US" dirty="0" smtClean="0"/>
              <a:t>We will return to division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reduction can be done efficiently</a:t>
            </a:r>
          </a:p>
          <a:p>
            <a:pPr lvl="1"/>
            <a:r>
              <a:rPr lang="en-US" dirty="0" smtClean="0"/>
              <a:t>Use division-with-remainder</a:t>
            </a:r>
          </a:p>
          <a:p>
            <a:endParaRPr lang="en-US" dirty="0" smtClean="0"/>
          </a:p>
          <a:p>
            <a:r>
              <a:rPr lang="en-US" dirty="0" smtClean="0"/>
              <a:t>Modular </a:t>
            </a:r>
            <a:r>
              <a:rPr lang="en-US" dirty="0" smtClean="0"/>
              <a:t>addition / subtraction / multiplication can all be done efficiently</a:t>
            </a:r>
          </a:p>
          <a:p>
            <a:pPr lvl="1"/>
            <a:r>
              <a:rPr lang="en-US" dirty="0" smtClean="0"/>
              <a:t>We will return to division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Compute a</a:t>
            </a:r>
            <a:r>
              <a:rPr lang="en-US" baseline="30000" dirty="0" smtClean="0"/>
              <a:t>b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ǁa</a:t>
            </a:r>
            <a:r>
              <a:rPr lang="en-US" baseline="30000" dirty="0" err="1" smtClean="0"/>
              <a:t>b</a:t>
            </a:r>
            <a:r>
              <a:rPr lang="en-US" dirty="0" err="1" smtClean="0"/>
              <a:t>ǁ</a:t>
            </a:r>
            <a:r>
              <a:rPr lang="en-US" dirty="0" smtClean="0"/>
              <a:t> = O(b · </a:t>
            </a:r>
            <a:r>
              <a:rPr lang="en-US" dirty="0" err="1" smtClean="0"/>
              <a:t>ǁaǁ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writing down the answer takes </a:t>
            </a:r>
            <a:r>
              <a:rPr lang="en-US" i="1" dirty="0" smtClean="0"/>
              <a:t>exponential</a:t>
            </a:r>
            <a:r>
              <a:rPr lang="en-US" dirty="0" smtClean="0"/>
              <a:t> time!</a:t>
            </a:r>
          </a:p>
          <a:p>
            <a:pPr lvl="2"/>
            <a:endParaRPr lang="en-US" dirty="0"/>
          </a:p>
          <a:p>
            <a:r>
              <a:rPr lang="en-US" dirty="0" smtClean="0"/>
              <a:t>Instead, look at </a:t>
            </a:r>
            <a:r>
              <a:rPr lang="en-US" i="1" dirty="0" smtClean="0"/>
              <a:t>modular</a:t>
            </a:r>
            <a:r>
              <a:rPr lang="en-US" dirty="0" smtClean="0"/>
              <a:t> exponentiation</a:t>
            </a:r>
          </a:p>
          <a:p>
            <a:pPr lvl="1"/>
            <a:r>
              <a:rPr lang="en-US" dirty="0" smtClean="0"/>
              <a:t>I.e., </a:t>
            </a:r>
            <a:r>
              <a:rPr lang="en-US" dirty="0"/>
              <a:t>c</a:t>
            </a:r>
            <a:r>
              <a:rPr lang="en-US" dirty="0" smtClean="0"/>
              <a:t>ompute [a</a:t>
            </a:r>
            <a:r>
              <a:rPr lang="en-US" baseline="30000" dirty="0" smtClean="0"/>
              <a:t>b</a:t>
            </a:r>
            <a:r>
              <a:rPr lang="en-US" dirty="0" smtClean="0"/>
              <a:t> mod N]</a:t>
            </a:r>
          </a:p>
          <a:p>
            <a:pPr lvl="1"/>
            <a:r>
              <a:rPr lang="en-US" dirty="0" smtClean="0"/>
              <a:t>Size of the answer &lt; </a:t>
            </a:r>
            <a:r>
              <a:rPr lang="en-US" dirty="0" err="1" smtClean="0"/>
              <a:t>ǁNǁ</a:t>
            </a:r>
            <a:endParaRPr lang="en-US" dirty="0" smtClean="0"/>
          </a:p>
          <a:p>
            <a:pPr lvl="1"/>
            <a:r>
              <a:rPr lang="en-US" dirty="0" smtClean="0"/>
              <a:t>How to do it?</a:t>
            </a:r>
          </a:p>
          <a:p>
            <a:pPr lvl="2"/>
            <a:r>
              <a:rPr lang="en-US" dirty="0" smtClean="0"/>
              <a:t>Computing a</a:t>
            </a:r>
            <a:r>
              <a:rPr lang="en-US" baseline="30000" dirty="0" smtClean="0"/>
              <a:t>b</a:t>
            </a:r>
            <a:r>
              <a:rPr lang="en-US" dirty="0" smtClean="0"/>
              <a:t> and then reducing modulo N will not work…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building a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Two-stage approach</a:t>
            </a:r>
          </a:p>
          <a:p>
            <a:pPr lvl="1"/>
            <a:r>
              <a:rPr lang="en-US" dirty="0" smtClean="0"/>
              <a:t>Build a </a:t>
            </a:r>
            <a:r>
              <a:rPr lang="en-US" i="1" dirty="0" smtClean="0"/>
              <a:t>compression function </a:t>
            </a:r>
            <a:r>
              <a:rPr lang="en-US" dirty="0" smtClean="0"/>
              <a:t>h</a:t>
            </a:r>
            <a:endParaRPr lang="en-US" i="1" dirty="0" smtClean="0"/>
          </a:p>
          <a:p>
            <a:pPr lvl="2"/>
            <a:r>
              <a:rPr lang="en-US" dirty="0" smtClean="0"/>
              <a:t>I.e., hash function for </a:t>
            </a:r>
            <a:r>
              <a:rPr lang="en-US" i="1" dirty="0" smtClean="0"/>
              <a:t>fixed-length inputs</a:t>
            </a:r>
          </a:p>
          <a:p>
            <a:pPr lvl="1"/>
            <a:r>
              <a:rPr lang="en-US" dirty="0" smtClean="0"/>
              <a:t>Build a full-fledged hash function (for arbitrary length inputs) from a compression function h</a:t>
            </a:r>
          </a:p>
          <a:p>
            <a:pPr lvl="1"/>
            <a:endParaRPr lang="en-US" dirty="0"/>
          </a:p>
          <a:p>
            <a:r>
              <a:rPr lang="en-US" dirty="0" smtClean="0"/>
              <a:t>We have already discussed how to do the second step (</a:t>
            </a:r>
            <a:r>
              <a:rPr lang="en-US" dirty="0" err="1" smtClean="0"/>
              <a:t>Merkle-Damgard</a:t>
            </a:r>
            <a:r>
              <a:rPr lang="en-US" dirty="0" smtClean="0"/>
              <a:t> transform)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compression function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725487" y="1757431"/>
            <a:ext cx="7693025" cy="14778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Davies-Meyer</a:t>
            </a:r>
            <a:r>
              <a:rPr lang="en-US" dirty="0"/>
              <a:t> </a:t>
            </a:r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Others are also possible</a:t>
            </a:r>
          </a:p>
          <a:p>
            <a:r>
              <a:rPr lang="en-US" dirty="0" smtClean="0"/>
              <a:t>h(k, m)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(m) </a:t>
            </a:r>
            <a:r>
              <a:rPr lang="en-US" dirty="0" smtClean="0">
                <a:sym typeface="Symbol" panose="05050102010706020507" pitchFamily="18" charset="2"/>
              </a:rPr>
              <a:t> m</a:t>
            </a:r>
            <a:endParaRPr lang="en-US" dirty="0" smtClean="0"/>
          </a:p>
        </p:txBody>
      </p:sp>
      <p:sp>
        <p:nvSpPr>
          <p:cNvPr id="63492" name="Rounded Rectangle 5"/>
          <p:cNvSpPr>
            <a:spLocks noChangeArrowheads="1"/>
          </p:cNvSpPr>
          <p:nvPr/>
        </p:nvSpPr>
        <p:spPr bwMode="auto">
          <a:xfrm>
            <a:off x="4267200" y="45720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4576763" y="4837113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F</a:t>
            </a:r>
          </a:p>
        </p:txBody>
      </p:sp>
      <p:sp>
        <p:nvSpPr>
          <p:cNvPr id="63494" name="TextBox 5"/>
          <p:cNvSpPr txBox="1">
            <a:spLocks noChangeArrowheads="1"/>
          </p:cNvSpPr>
          <p:nvPr/>
        </p:nvSpPr>
        <p:spPr bwMode="auto">
          <a:xfrm>
            <a:off x="3429000" y="4800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k</a:t>
            </a:r>
          </a:p>
        </p:txBody>
      </p: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4511675" y="3500438"/>
            <a:ext cx="44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m</a:t>
            </a:r>
          </a:p>
        </p:txBody>
      </p:sp>
      <p:cxnSp>
        <p:nvCxnSpPr>
          <p:cNvPr id="63496" name="Straight Arrow Connector 10"/>
          <p:cNvCxnSpPr>
            <a:cxnSpLocks noChangeShapeType="1"/>
          </p:cNvCxnSpPr>
          <p:nvPr/>
        </p:nvCxnSpPr>
        <p:spPr bwMode="auto">
          <a:xfrm flipH="1">
            <a:off x="4732338" y="3967163"/>
            <a:ext cx="0" cy="604837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7" name="Straight Arrow Connector 12"/>
          <p:cNvCxnSpPr>
            <a:cxnSpLocks noChangeShapeType="1"/>
            <a:stCxn id="63494" idx="3"/>
          </p:cNvCxnSpPr>
          <p:nvPr/>
        </p:nvCxnSpPr>
        <p:spPr bwMode="auto">
          <a:xfrm flipV="1">
            <a:off x="3767138" y="5030788"/>
            <a:ext cx="500062" cy="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8" name="Straight Arrow Connector 13"/>
          <p:cNvCxnSpPr>
            <a:cxnSpLocks noChangeShapeType="1"/>
          </p:cNvCxnSpPr>
          <p:nvPr/>
        </p:nvCxnSpPr>
        <p:spPr bwMode="auto">
          <a:xfrm flipV="1">
            <a:off x="5257799" y="5029200"/>
            <a:ext cx="548640" cy="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9" name="Straight Connector 15"/>
          <p:cNvCxnSpPr>
            <a:cxnSpLocks noChangeShapeType="1"/>
          </p:cNvCxnSpPr>
          <p:nvPr/>
        </p:nvCxnSpPr>
        <p:spPr bwMode="auto">
          <a:xfrm>
            <a:off x="4732338" y="4268788"/>
            <a:ext cx="1192212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0" name="TextBox 18"/>
          <p:cNvSpPr txBox="1">
            <a:spLocks noChangeArrowheads="1"/>
          </p:cNvSpPr>
          <p:nvPr/>
        </p:nvSpPr>
        <p:spPr bwMode="auto">
          <a:xfrm>
            <a:off x="5715000" y="4795838"/>
            <a:ext cx="420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sym typeface="Symbol" panose="05050102010706020507" pitchFamily="18" charset="2"/>
              </a:rPr>
              <a:t></a:t>
            </a:r>
            <a:endParaRPr lang="en-US"/>
          </a:p>
        </p:txBody>
      </p:sp>
      <p:cxnSp>
        <p:nvCxnSpPr>
          <p:cNvPr id="63501" name="Straight Arrow Connector 21"/>
          <p:cNvCxnSpPr>
            <a:cxnSpLocks noChangeShapeType="1"/>
          </p:cNvCxnSpPr>
          <p:nvPr/>
        </p:nvCxnSpPr>
        <p:spPr bwMode="auto">
          <a:xfrm>
            <a:off x="5924550" y="4268787"/>
            <a:ext cx="0" cy="658368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Straight Arrow Connector 27"/>
          <p:cNvCxnSpPr>
            <a:cxnSpLocks noChangeShapeType="1"/>
          </p:cNvCxnSpPr>
          <p:nvPr/>
        </p:nvCxnSpPr>
        <p:spPr bwMode="auto">
          <a:xfrm flipV="1">
            <a:off x="6053138" y="5029200"/>
            <a:ext cx="500062" cy="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3" name="Rectangle 28"/>
          <p:cNvSpPr>
            <a:spLocks noChangeArrowheads="1"/>
          </p:cNvSpPr>
          <p:nvPr/>
        </p:nvSpPr>
        <p:spPr bwMode="auto">
          <a:xfrm>
            <a:off x="3962400" y="4144962"/>
            <a:ext cx="2286000" cy="1646238"/>
          </a:xfrm>
          <a:prstGeom prst="rect">
            <a:avLst/>
          </a:prstGeom>
          <a:solidFill>
            <a:schemeClr val="accent1">
              <a:alpha val="25098"/>
            </a:schemeClr>
          </a:solidFill>
          <a:ln w="19050" algn="ctr">
            <a:solidFill>
              <a:srgbClr val="000000"/>
            </a:solidFill>
            <a:prstDash val="dash"/>
            <a:round/>
            <a:headEnd/>
            <a:tailEnd type="none" w="lg" len="med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prove collision resistance if we model the underlying block cipher F as an </a:t>
            </a:r>
            <a:r>
              <a:rPr lang="en-US" i="1" dirty="0" smtClean="0"/>
              <a:t>ideal cipher</a:t>
            </a:r>
            <a:endParaRPr lang="en-US" dirty="0" smtClean="0"/>
          </a:p>
          <a:p>
            <a:pPr lvl="1"/>
            <a:r>
              <a:rPr lang="en-US" dirty="0" smtClean="0"/>
              <a:t>Stronger than the random-oracle model!</a:t>
            </a:r>
          </a:p>
          <a:p>
            <a:pPr lvl="1"/>
            <a:endParaRPr lang="en-US" dirty="0"/>
          </a:p>
          <a:p>
            <a:r>
              <a:rPr lang="en-US" dirty="0"/>
              <a:t>Model block cipher F: {0,1}</a:t>
            </a:r>
            <a:r>
              <a:rPr lang="en-US" baseline="30000" dirty="0"/>
              <a:t>n</a:t>
            </a:r>
            <a:r>
              <a:rPr lang="en-US" dirty="0"/>
              <a:t> x 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{0,1}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/>
              <a:t> as a collection of public, independent, random permutations</a:t>
            </a:r>
          </a:p>
          <a:p>
            <a:pPr lvl="1"/>
            <a:r>
              <a:rPr lang="en-US" dirty="0"/>
              <a:t>I.e., for each key k,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independent, </a:t>
            </a:r>
            <a:r>
              <a:rPr lang="en-US" dirty="0"/>
              <a:t>random permutation </a:t>
            </a:r>
            <a:r>
              <a:rPr lang="en-US" dirty="0" smtClean="0"/>
              <a:t>on </a:t>
            </a:r>
            <a:r>
              <a:rPr lang="en-US" dirty="0"/>
              <a:t>{</a:t>
            </a:r>
            <a:r>
              <a:rPr lang="en-US" dirty="0" smtClean="0"/>
              <a:t>0,1}</a:t>
            </a:r>
            <a:r>
              <a:rPr lang="en-US" baseline="30000" dirty="0" smtClean="0"/>
              <a:t>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ideal-cipher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</a:t>
            </a:r>
            <a:r>
              <a:rPr lang="en-US" u="sng" dirty="0" smtClean="0"/>
              <a:t>more </a:t>
            </a:r>
            <a:r>
              <a:rPr lang="en-US" dirty="0" smtClean="0"/>
              <a:t>than assuming F is a PRP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random </a:t>
            </a:r>
            <a:r>
              <a:rPr lang="en-US" i="1" dirty="0" smtClean="0"/>
              <a:t>even when k is known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No weak </a:t>
            </a:r>
            <a:r>
              <a:rPr lang="en-US" dirty="0" smtClean="0"/>
              <a:t>keys (i.e.,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random even when k is not uniform)</a:t>
            </a:r>
            <a:endParaRPr lang="en-US" dirty="0" smtClean="0"/>
          </a:p>
          <a:p>
            <a:pPr lvl="1"/>
            <a:r>
              <a:rPr lang="en-US" dirty="0" smtClean="0"/>
              <a:t>No related-key </a:t>
            </a:r>
            <a:r>
              <a:rPr lang="en-US" dirty="0" smtClean="0"/>
              <a:t>attacks (i.e.,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’</a:t>
            </a:r>
            <a:r>
              <a:rPr lang="en-US" sz="2600" dirty="0"/>
              <a:t> </a:t>
            </a:r>
            <a:r>
              <a:rPr lang="en-US" sz="2600" dirty="0" smtClean="0"/>
              <a:t>are independent even when k, k’ are related)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Formally, similar to the RO model</a:t>
            </a:r>
          </a:p>
          <a:p>
            <a:pPr lvl="1"/>
            <a:r>
              <a:rPr lang="en-US" dirty="0" smtClean="0"/>
              <a:t>In particular, the only way to evaluate F is via explicit oracle queries</a:t>
            </a:r>
          </a:p>
          <a:p>
            <a:pPr lvl="1"/>
            <a:r>
              <a:rPr lang="en-US" dirty="0" smtClean="0"/>
              <a:t>Attacker allowed </a:t>
            </a:r>
            <a:r>
              <a:rPr lang="en-US" dirty="0" smtClean="0"/>
              <a:t>to query F and F</a:t>
            </a:r>
            <a:r>
              <a:rPr lang="en-US" baseline="30000" dirty="0" smtClean="0"/>
              <a:t>-1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6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security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Claim: attacker making q queries finds a collision with probability </a:t>
            </a:r>
            <a:r>
              <a:rPr lang="en-US" dirty="0" smtClean="0">
                <a:sym typeface="Symbol" panose="05050102010706020507" pitchFamily="18" charset="2"/>
              </a:rPr>
              <a:t> q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/2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(optimal)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Proof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Each query to F/F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 reveals one value h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= h(</a:t>
            </a:r>
            <a:r>
              <a:rPr lang="en-US" dirty="0" err="1" smtClean="0">
                <a:sym typeface="Symbol" panose="05050102010706020507" pitchFamily="18" charset="2"/>
              </a:rPr>
              <a:t>k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,m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Moreover, each h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is (essentially) uniform and independent of all previous outputs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So probability of finding a collision is (essentially) the same as for a birthday attack</a:t>
            </a:r>
          </a:p>
        </p:txBody>
      </p:sp>
    </p:spTree>
    <p:extLst>
      <p:ext uri="{BB962C8B-B14F-4D97-AF65-F5344CB8AC3E}">
        <p14:creationId xmlns:p14="http://schemas.microsoft.com/office/powerpoint/2010/main" val="36335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function based on Davies-Meyer</a:t>
            </a:r>
          </a:p>
          <a:p>
            <a:pPr lvl="1"/>
            <a:r>
              <a:rPr lang="en-US" dirty="0" smtClean="0"/>
              <a:t>With “block cipher” specifically designed for SHA</a:t>
            </a:r>
          </a:p>
          <a:p>
            <a:endParaRPr lang="en-US" dirty="0" smtClean="0"/>
          </a:p>
          <a:p>
            <a:r>
              <a:rPr lang="en-US" dirty="0" smtClean="0"/>
              <a:t>Hash function built from compression function using </a:t>
            </a:r>
            <a:r>
              <a:rPr lang="en-US" dirty="0" err="1" smtClean="0"/>
              <a:t>Merkle-Damgard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(Computational)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number theory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13238</TotalTime>
  <Words>1137</Words>
  <Application>Microsoft Office PowerPoint</Application>
  <PresentationFormat>On-screen Show (4:3)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Symbol</vt:lpstr>
      <vt:lpstr>Office Theme</vt:lpstr>
      <vt:lpstr>Cryptography</vt:lpstr>
      <vt:lpstr>PowerPoint Presentation</vt:lpstr>
      <vt:lpstr>Recall: building a hash function</vt:lpstr>
      <vt:lpstr>Building a compression function</vt:lpstr>
      <vt:lpstr>Proof of security?</vt:lpstr>
      <vt:lpstr>The ideal-cipher model</vt:lpstr>
      <vt:lpstr>Proof of security</vt:lpstr>
      <vt:lpstr>SHA-2</vt:lpstr>
      <vt:lpstr>PowerPoint Presentation</vt:lpstr>
      <vt:lpstr>Why now?</vt:lpstr>
      <vt:lpstr>Why now?</vt:lpstr>
      <vt:lpstr>Why now?</vt:lpstr>
      <vt:lpstr>Our goal</vt:lpstr>
      <vt:lpstr>Computational number theory</vt:lpstr>
      <vt:lpstr>Computational number theory</vt:lpstr>
      <vt:lpstr>Computational number theory</vt:lpstr>
      <vt:lpstr>Representing integers</vt:lpstr>
      <vt:lpstr>Example: addition</vt:lpstr>
      <vt:lpstr>Example: adding bytes</vt:lpstr>
      <vt:lpstr>Example: addition</vt:lpstr>
      <vt:lpstr>Example: multiplication</vt:lpstr>
      <vt:lpstr>Basic arithmetic operations</vt:lpstr>
      <vt:lpstr>Modular arithmetic</vt:lpstr>
      <vt:lpstr>Modular arithmetic</vt:lpstr>
      <vt:lpstr>Modular arithmetic</vt:lpstr>
      <vt:lpstr>Modular arithmetic</vt:lpstr>
      <vt:lpstr>Exponentiation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965</cp:revision>
  <dcterms:created xsi:type="dcterms:W3CDTF">2014-06-02T02:25:30Z</dcterms:created>
  <dcterms:modified xsi:type="dcterms:W3CDTF">2019-04-11T20:35:14Z</dcterms:modified>
</cp:coreProperties>
</file>