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418" r:id="rId2"/>
    <p:sldId id="406" r:id="rId3"/>
    <p:sldId id="419" r:id="rId4"/>
    <p:sldId id="420" r:id="rId5"/>
    <p:sldId id="421" r:id="rId6"/>
    <p:sldId id="410" r:id="rId7"/>
    <p:sldId id="411" r:id="rId8"/>
    <p:sldId id="422" r:id="rId9"/>
    <p:sldId id="412" r:id="rId10"/>
    <p:sldId id="415" r:id="rId11"/>
    <p:sldId id="416" r:id="rId12"/>
    <p:sldId id="417" r:id="rId13"/>
    <p:sldId id="435" r:id="rId14"/>
    <p:sldId id="423" r:id="rId15"/>
    <p:sldId id="424" r:id="rId16"/>
    <p:sldId id="425" r:id="rId17"/>
    <p:sldId id="426" r:id="rId18"/>
    <p:sldId id="427" r:id="rId19"/>
    <p:sldId id="428" r:id="rId20"/>
    <p:sldId id="429" r:id="rId21"/>
    <p:sldId id="430" r:id="rId22"/>
    <p:sldId id="431" r:id="rId23"/>
    <p:sldId id="432" r:id="rId24"/>
    <p:sldId id="433" r:id="rId25"/>
    <p:sldId id="43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91" autoAdjust="0"/>
    <p:restoredTop sz="94660"/>
  </p:normalViewPr>
  <p:slideViewPr>
    <p:cSldViewPr>
      <p:cViewPr varScale="1">
        <p:scale>
          <a:sx n="76" d="100"/>
          <a:sy n="76" d="100"/>
        </p:scale>
        <p:origin x="19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66149-A0B5-4322-A8AB-C0A88804300F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F35FA-B3A9-45EC-BC36-DDE85C569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9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DE87-24B7-4FE6-8FA5-D89CE0F7B716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1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4C14-E5E2-4F8D-82E3-85BC10DDFAA6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370-89F3-488D-99FE-EEBD8BF3FA85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2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CE73-46AA-4832-9843-900C2210B121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2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006B-0220-41F0-AD15-958A03D4D19D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1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5EA0-F02C-4ABB-B512-39FA12AE0302}" type="datetime1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6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9422-6FFC-4226-A3D0-FBE1F09B4FC3}" type="datetime1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5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4A93-9868-4F69-A258-EDA1E5BDA486}" type="datetime1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7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D2E2-EC6E-4E56-86D8-3F5596F833B9}" type="datetime1">
              <a:rPr lang="en-US" smtClean="0"/>
              <a:t>4/16/2019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0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B7E6-5A2D-4B1D-894F-3F4B1ACFE506}" type="datetime1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8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D45-704E-414F-9878-7DC947D6768A}" type="datetime1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CC22E-AD3E-4BC8-9686-2E5E619B7B42}" type="datetime1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Cryptography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705600" cy="1752600"/>
          </a:xfrm>
        </p:spPr>
        <p:txBody>
          <a:bodyPr>
            <a:normAutofit/>
          </a:bodyPr>
          <a:lstStyle/>
          <a:p>
            <a:r>
              <a:rPr lang="en-US" sz="4000" i="1" dirty="0" smtClean="0">
                <a:solidFill>
                  <a:schemeClr val="tx1"/>
                </a:solidFill>
              </a:rPr>
              <a:t>Lecture 19</a:t>
            </a:r>
          </a:p>
        </p:txBody>
      </p:sp>
    </p:spTree>
    <p:extLst>
      <p:ext uri="{BB962C8B-B14F-4D97-AF65-F5344CB8AC3E}">
        <p14:creationId xmlns:p14="http://schemas.microsoft.com/office/powerpoint/2010/main" val="83642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inverses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 is </a:t>
            </a:r>
            <a:r>
              <a:rPr lang="en-US" i="1" dirty="0" smtClean="0"/>
              <a:t>invertible</a:t>
            </a:r>
            <a:r>
              <a:rPr lang="en-US" dirty="0" smtClean="0"/>
              <a:t> modulo N if there exists an integer a such that </a:t>
            </a:r>
            <a:r>
              <a:rPr lang="en-US" dirty="0" err="1" smtClean="0"/>
              <a:t>ab</a:t>
            </a:r>
            <a:r>
              <a:rPr lang="en-US" dirty="0" smtClean="0"/>
              <a:t> = 1 mod N</a:t>
            </a:r>
          </a:p>
          <a:p>
            <a:pPr lvl="1"/>
            <a:r>
              <a:rPr lang="en-US" dirty="0" smtClean="0"/>
              <a:t>Let </a:t>
            </a:r>
            <a:r>
              <a:rPr lang="en-US" dirty="0" smtClean="0"/>
              <a:t>[b</a:t>
            </a:r>
            <a:r>
              <a:rPr lang="en-US" baseline="30000" dirty="0" smtClean="0"/>
              <a:t>-1</a:t>
            </a:r>
            <a:r>
              <a:rPr lang="en-US" dirty="0" smtClean="0"/>
              <a:t> </a:t>
            </a:r>
            <a:r>
              <a:rPr lang="en-US" dirty="0" smtClean="0"/>
              <a:t>mod N] denote the unique such </a:t>
            </a:r>
            <a:r>
              <a:rPr lang="en-US" dirty="0" smtClean="0"/>
              <a:t>a </a:t>
            </a:r>
            <a:r>
              <a:rPr lang="en-US" dirty="0" smtClean="0"/>
              <a:t>that lies in the range {0, …, N-1}</a:t>
            </a:r>
          </a:p>
          <a:p>
            <a:endParaRPr lang="en-US" dirty="0"/>
          </a:p>
          <a:p>
            <a:r>
              <a:rPr lang="en-US" dirty="0" smtClean="0"/>
              <a:t>Division by b modulo N is only defined when b is invertible modulo N</a:t>
            </a:r>
          </a:p>
          <a:p>
            <a:pPr lvl="1"/>
            <a:r>
              <a:rPr lang="en-US" dirty="0" smtClean="0"/>
              <a:t>In that case, </a:t>
            </a:r>
            <a:r>
              <a:rPr lang="en-US" dirty="0" smtClean="0"/>
              <a:t>[c/b </a:t>
            </a:r>
            <a:r>
              <a:rPr lang="en-US" dirty="0" smtClean="0"/>
              <a:t>mod N] defined as </a:t>
            </a:r>
            <a:r>
              <a:rPr lang="en-US" dirty="0" smtClean="0"/>
              <a:t>[c </a:t>
            </a:r>
            <a:r>
              <a:rPr lang="en-US" dirty="0"/>
              <a:t>b</a:t>
            </a:r>
            <a:r>
              <a:rPr lang="en-US" baseline="30000" dirty="0" smtClean="0"/>
              <a:t>-1</a:t>
            </a:r>
            <a:r>
              <a:rPr lang="en-US" dirty="0" smtClean="0"/>
              <a:t> mod 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Cancellation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“expected</a:t>
            </a:r>
            <a:r>
              <a:rPr lang="en-US" dirty="0" smtClean="0"/>
              <a:t>” cancellation rule applies for invertible elements</a:t>
            </a:r>
          </a:p>
          <a:p>
            <a:r>
              <a:rPr lang="en-US" dirty="0" smtClean="0"/>
              <a:t>I.e., if </a:t>
            </a:r>
            <a:r>
              <a:rPr lang="en-US" dirty="0" err="1" smtClean="0"/>
              <a:t>a</a:t>
            </a:r>
            <a:r>
              <a:rPr lang="en-US" dirty="0" err="1"/>
              <a:t>b</a:t>
            </a:r>
            <a:r>
              <a:rPr lang="en-US" dirty="0" smtClean="0"/>
              <a:t> = </a:t>
            </a:r>
            <a:r>
              <a:rPr lang="en-US" dirty="0" err="1" smtClean="0"/>
              <a:t>cb</a:t>
            </a:r>
            <a:r>
              <a:rPr lang="en-US" dirty="0" smtClean="0"/>
              <a:t> mod N and b is invertible modulo N, then a = c mod N</a:t>
            </a:r>
          </a:p>
          <a:p>
            <a:pPr lvl="1"/>
            <a:r>
              <a:rPr lang="en-US" dirty="0" smtClean="0"/>
              <a:t>Proof: multiply both sides by b</a:t>
            </a:r>
            <a:r>
              <a:rPr lang="en-US" baseline="30000" dirty="0" smtClean="0"/>
              <a:t>-1</a:t>
            </a:r>
            <a:endParaRPr lang="en-US" dirty="0" smtClean="0"/>
          </a:p>
          <a:p>
            <a:r>
              <a:rPr lang="en-US" dirty="0" smtClean="0"/>
              <a:t>Note: this is </a:t>
            </a:r>
            <a:r>
              <a:rPr lang="en-US" u="sng" dirty="0" smtClean="0"/>
              <a:t>not true </a:t>
            </a:r>
            <a:r>
              <a:rPr lang="en-US" dirty="0" smtClean="0"/>
              <a:t>if b is not invertible</a:t>
            </a:r>
          </a:p>
          <a:p>
            <a:pPr lvl="1"/>
            <a:r>
              <a:rPr lang="en-US" dirty="0" smtClean="0"/>
              <a:t>E.g., 3*2 = 15*2 mod 8 but 3 </a:t>
            </a:r>
            <a:r>
              <a:rPr lang="en-US" dirty="0" smtClean="0">
                <a:sym typeface="Symbol" panose="05050102010706020507" pitchFamily="18" charset="2"/>
              </a:rPr>
              <a:t> 15 mod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0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Invertibility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determine whether b is invertible modulo N?</a:t>
            </a:r>
          </a:p>
          <a:p>
            <a:r>
              <a:rPr lang="en-US" dirty="0" err="1" smtClean="0"/>
              <a:t>Thm</a:t>
            </a:r>
            <a:r>
              <a:rPr lang="en-US" dirty="0" smtClean="0"/>
              <a:t>: b invertible modulo N </a:t>
            </a:r>
            <a:r>
              <a:rPr lang="en-US" dirty="0" err="1" smtClean="0"/>
              <a:t>iff</a:t>
            </a:r>
            <a:r>
              <a:rPr lang="en-US" dirty="0" smtClean="0"/>
              <a:t> </a:t>
            </a:r>
            <a:r>
              <a:rPr lang="en-US" dirty="0" err="1" smtClean="0"/>
              <a:t>gcd</a:t>
            </a:r>
            <a:r>
              <a:rPr lang="en-US" dirty="0" smtClean="0"/>
              <a:t>(b, N)=1</a:t>
            </a:r>
          </a:p>
          <a:p>
            <a:r>
              <a:rPr lang="en-US" dirty="0" smtClean="0"/>
              <a:t>To find the inverse, use extended Euclidean algorithm to find X, Y with </a:t>
            </a:r>
            <a:r>
              <a:rPr lang="en-US" dirty="0" err="1" smtClean="0"/>
              <a:t>Xb</a:t>
            </a:r>
            <a:r>
              <a:rPr lang="en-US" dirty="0" smtClean="0"/>
              <a:t> + YN = 1</a:t>
            </a:r>
          </a:p>
          <a:p>
            <a:pPr lvl="1"/>
            <a:r>
              <a:rPr lang="en-US" dirty="0" smtClean="0"/>
              <a:t>Then [X mod N] is </a:t>
            </a:r>
            <a:r>
              <a:rPr lang="en-US" dirty="0" smtClean="0"/>
              <a:t>the inverse of b modulo N</a:t>
            </a:r>
            <a:endParaRPr lang="en-US" dirty="0" smtClean="0"/>
          </a:p>
          <a:p>
            <a:r>
              <a:rPr lang="en-US" dirty="0" smtClean="0"/>
              <a:t>Conclusion: can efficiently test </a:t>
            </a:r>
            <a:r>
              <a:rPr lang="en-US" dirty="0" err="1" smtClean="0"/>
              <a:t>invertibility</a:t>
            </a:r>
            <a:r>
              <a:rPr lang="en-US" dirty="0" smtClean="0"/>
              <a:t> and compute inverses!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8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432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smtClean="0">
                <a:solidFill>
                  <a:schemeClr val="tx1"/>
                </a:solidFill>
              </a:rPr>
              <a:t>Group theory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3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the notion of a </a:t>
            </a:r>
            <a:r>
              <a:rPr lang="en-US" i="1" dirty="0" smtClean="0"/>
              <a:t>group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Provides a way of reasoning about objects that share the same mathematical structure</a:t>
            </a:r>
          </a:p>
          <a:p>
            <a:pPr lvl="1"/>
            <a:r>
              <a:rPr lang="en-US" dirty="0" smtClean="0"/>
              <a:t>Not absolutely needed to understand crypto applications, but does make it conceptually easier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41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abelian </a:t>
            </a:r>
            <a:r>
              <a:rPr lang="en-US" i="1" dirty="0" smtClean="0"/>
              <a:t>group</a:t>
            </a:r>
            <a:r>
              <a:rPr lang="en-US" dirty="0" smtClean="0"/>
              <a:t> is a set G and a binary operation ◦ defined on G such that:</a:t>
            </a:r>
          </a:p>
          <a:p>
            <a:pPr lvl="1"/>
            <a:r>
              <a:rPr lang="en-US" dirty="0" smtClean="0"/>
              <a:t>(</a:t>
            </a:r>
            <a:r>
              <a:rPr lang="en-US" b="1" dirty="0" smtClean="0"/>
              <a:t>Closure</a:t>
            </a:r>
            <a:r>
              <a:rPr lang="en-US" dirty="0" smtClean="0"/>
              <a:t>) </a:t>
            </a:r>
            <a:r>
              <a:rPr lang="en-US" dirty="0">
                <a:sym typeface="Symbol"/>
              </a:rPr>
              <a:t>For all g, </a:t>
            </a:r>
            <a:r>
              <a:rPr lang="en-US" dirty="0" err="1">
                <a:sym typeface="Symbol"/>
              </a:rPr>
              <a:t>hG</a:t>
            </a:r>
            <a:r>
              <a:rPr lang="en-US" dirty="0">
                <a:sym typeface="Symbol"/>
              </a:rPr>
              <a:t>,  </a:t>
            </a:r>
            <a:r>
              <a:rPr lang="en-US" dirty="0" err="1">
                <a:sym typeface="Symbol"/>
              </a:rPr>
              <a:t>g</a:t>
            </a:r>
            <a:r>
              <a:rPr lang="en-US" dirty="0" err="1"/>
              <a:t>◦</a:t>
            </a:r>
            <a:r>
              <a:rPr lang="en-US" dirty="0" err="1">
                <a:sym typeface="Symbol"/>
              </a:rPr>
              <a:t>h</a:t>
            </a: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is in G</a:t>
            </a:r>
            <a:endParaRPr lang="en-US" dirty="0" smtClean="0"/>
          </a:p>
          <a:p>
            <a:pPr lvl="1"/>
            <a:r>
              <a:rPr lang="en-US" dirty="0" smtClean="0"/>
              <a:t>There is an identity </a:t>
            </a:r>
            <a:r>
              <a:rPr lang="en-US" dirty="0" err="1" smtClean="0"/>
              <a:t>e</a:t>
            </a:r>
            <a:r>
              <a:rPr lang="en-US" dirty="0" err="1" smtClean="0">
                <a:sym typeface="Symbol"/>
              </a:rPr>
              <a:t>G</a:t>
            </a:r>
            <a:r>
              <a:rPr lang="en-US" dirty="0" smtClean="0">
                <a:sym typeface="Symbol"/>
              </a:rPr>
              <a:t> such that </a:t>
            </a:r>
            <a:r>
              <a:rPr lang="en-US" dirty="0" err="1" smtClean="0">
                <a:sym typeface="Symbol"/>
              </a:rPr>
              <a:t>e</a:t>
            </a:r>
            <a:r>
              <a:rPr lang="en-US" dirty="0" err="1" smtClean="0"/>
              <a:t>◦</a:t>
            </a:r>
            <a:r>
              <a:rPr lang="en-US" dirty="0" err="1" smtClean="0">
                <a:sym typeface="Symbol"/>
              </a:rPr>
              <a:t>g</a:t>
            </a:r>
            <a:r>
              <a:rPr lang="en-US" dirty="0" smtClean="0">
                <a:sym typeface="Symbol"/>
              </a:rPr>
              <a:t>=g for </a:t>
            </a:r>
            <a:r>
              <a:rPr lang="en-US" dirty="0" err="1" smtClean="0">
                <a:sym typeface="Symbol"/>
              </a:rPr>
              <a:t>gG</a:t>
            </a:r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Every </a:t>
            </a:r>
            <a:r>
              <a:rPr lang="en-US" dirty="0" err="1" smtClean="0">
                <a:sym typeface="Symbol"/>
              </a:rPr>
              <a:t>g</a:t>
            </a:r>
            <a:r>
              <a:rPr lang="en-US" dirty="0" err="1">
                <a:sym typeface="Symbol"/>
              </a:rPr>
              <a:t></a:t>
            </a:r>
            <a:r>
              <a:rPr lang="en-US" dirty="0" err="1" smtClean="0">
                <a:sym typeface="Symbol"/>
              </a:rPr>
              <a:t>G</a:t>
            </a:r>
            <a:r>
              <a:rPr lang="en-US" dirty="0" smtClean="0">
                <a:sym typeface="Symbol"/>
              </a:rPr>
              <a:t> has an inverse </a:t>
            </a:r>
            <a:r>
              <a:rPr lang="en-US" dirty="0" err="1">
                <a:sym typeface="Symbol"/>
              </a:rPr>
              <a:t>h</a:t>
            </a:r>
            <a:r>
              <a:rPr lang="en-US" dirty="0" err="1" smtClean="0">
                <a:sym typeface="Symbol"/>
              </a:rPr>
              <a:t>G</a:t>
            </a:r>
            <a:r>
              <a:rPr lang="en-US" dirty="0" smtClean="0">
                <a:sym typeface="Symbol"/>
              </a:rPr>
              <a:t> such that </a:t>
            </a:r>
            <a:r>
              <a:rPr lang="en-US" dirty="0" err="1">
                <a:sym typeface="Symbol"/>
              </a:rPr>
              <a:t>h</a:t>
            </a:r>
            <a:r>
              <a:rPr lang="en-US" dirty="0" err="1" smtClean="0"/>
              <a:t>◦</a:t>
            </a:r>
            <a:r>
              <a:rPr lang="en-US" dirty="0" err="1" smtClean="0">
                <a:sym typeface="Symbol"/>
              </a:rPr>
              <a:t>g</a:t>
            </a:r>
            <a:r>
              <a:rPr lang="en-US" dirty="0" smtClean="0">
                <a:sym typeface="Symbol"/>
              </a:rPr>
              <a:t> = e</a:t>
            </a:r>
          </a:p>
          <a:p>
            <a:pPr lvl="1"/>
            <a:r>
              <a:rPr lang="en-US" dirty="0" smtClean="0">
                <a:sym typeface="Symbol"/>
              </a:rPr>
              <a:t>(</a:t>
            </a:r>
            <a:r>
              <a:rPr lang="en-US" b="1" dirty="0" smtClean="0">
                <a:sym typeface="Symbol"/>
              </a:rPr>
              <a:t>Associativity</a:t>
            </a:r>
            <a:r>
              <a:rPr lang="en-US" dirty="0" smtClean="0">
                <a:sym typeface="Symbol"/>
              </a:rPr>
              <a:t>) For all f, g, </a:t>
            </a:r>
            <a:r>
              <a:rPr lang="en-US" dirty="0" err="1" smtClean="0">
                <a:sym typeface="Symbol"/>
              </a:rPr>
              <a:t>hG</a:t>
            </a:r>
            <a:r>
              <a:rPr lang="en-US" dirty="0" smtClean="0">
                <a:sym typeface="Symbol"/>
              </a:rPr>
              <a:t>, </a:t>
            </a: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 f</a:t>
            </a:r>
            <a:r>
              <a:rPr lang="en-US" dirty="0" smtClean="0"/>
              <a:t>◦(</a:t>
            </a:r>
            <a:r>
              <a:rPr lang="en-US" dirty="0" err="1" smtClean="0">
                <a:sym typeface="Symbol"/>
              </a:rPr>
              <a:t>g</a:t>
            </a:r>
            <a:r>
              <a:rPr lang="en-US" dirty="0" err="1" smtClean="0"/>
              <a:t>◦</a:t>
            </a:r>
            <a:r>
              <a:rPr lang="en-US" dirty="0" err="1" smtClean="0">
                <a:sym typeface="Symbol"/>
              </a:rPr>
              <a:t>h</a:t>
            </a:r>
            <a:r>
              <a:rPr lang="en-US" dirty="0" smtClean="0">
                <a:sym typeface="Symbol"/>
              </a:rPr>
              <a:t>) = (</a:t>
            </a:r>
            <a:r>
              <a:rPr lang="en-US" dirty="0" err="1" smtClean="0">
                <a:sym typeface="Symbol"/>
              </a:rPr>
              <a:t>f</a:t>
            </a:r>
            <a:r>
              <a:rPr lang="en-US" dirty="0" err="1" smtClean="0"/>
              <a:t>◦</a:t>
            </a:r>
            <a:r>
              <a:rPr lang="en-US" dirty="0" err="1" smtClean="0">
                <a:sym typeface="Symbol"/>
              </a:rPr>
              <a:t>g</a:t>
            </a:r>
            <a:r>
              <a:rPr lang="en-US" dirty="0" smtClean="0">
                <a:sym typeface="Symbol"/>
              </a:rPr>
              <a:t>)</a:t>
            </a:r>
            <a:r>
              <a:rPr lang="en-US" dirty="0" smtClean="0"/>
              <a:t>◦</a:t>
            </a:r>
            <a:r>
              <a:rPr lang="en-US" dirty="0" smtClean="0">
                <a:sym typeface="Symbol"/>
              </a:rPr>
              <a:t>h </a:t>
            </a:r>
          </a:p>
          <a:p>
            <a:pPr lvl="1"/>
            <a:r>
              <a:rPr lang="en-US" dirty="0" smtClean="0">
                <a:sym typeface="Symbol"/>
              </a:rPr>
              <a:t>(</a:t>
            </a:r>
            <a:r>
              <a:rPr lang="en-US" b="1" dirty="0" err="1" smtClean="0">
                <a:sym typeface="Symbol"/>
              </a:rPr>
              <a:t>Commutativity</a:t>
            </a:r>
            <a:r>
              <a:rPr lang="en-US" dirty="0" smtClean="0">
                <a:sym typeface="Symbol"/>
              </a:rPr>
              <a:t>) For all g, </a:t>
            </a:r>
            <a:r>
              <a:rPr lang="en-US" dirty="0" err="1" smtClean="0">
                <a:sym typeface="Symbol"/>
              </a:rPr>
              <a:t>h</a:t>
            </a:r>
            <a:r>
              <a:rPr lang="en-US" dirty="0" err="1">
                <a:sym typeface="Symbol"/>
              </a:rPr>
              <a:t>G</a:t>
            </a:r>
            <a:r>
              <a:rPr lang="en-US" dirty="0">
                <a:sym typeface="Symbol"/>
              </a:rPr>
              <a:t>,  </a:t>
            </a:r>
            <a:r>
              <a:rPr lang="en-US" dirty="0" err="1" smtClean="0">
                <a:sym typeface="Symbol"/>
              </a:rPr>
              <a:t>g</a:t>
            </a:r>
            <a:r>
              <a:rPr lang="en-US" dirty="0" err="1"/>
              <a:t>◦</a:t>
            </a:r>
            <a:r>
              <a:rPr lang="en-US" dirty="0" err="1" smtClean="0">
                <a:sym typeface="Symbol"/>
              </a:rPr>
              <a:t>h</a:t>
            </a:r>
            <a:r>
              <a:rPr lang="en-US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= </a:t>
            </a:r>
            <a:r>
              <a:rPr lang="en-US" dirty="0" err="1">
                <a:sym typeface="Symbol"/>
              </a:rPr>
              <a:t>h</a:t>
            </a:r>
            <a:r>
              <a:rPr lang="en-US" dirty="0" err="1" smtClean="0"/>
              <a:t>◦</a:t>
            </a:r>
            <a:r>
              <a:rPr lang="en-US" dirty="0" err="1" smtClean="0">
                <a:sym typeface="Symbol"/>
              </a:rPr>
              <a:t>g</a:t>
            </a:r>
            <a:endParaRPr lang="en-US" dirty="0" smtClean="0">
              <a:sym typeface="Symbol"/>
            </a:endParaRPr>
          </a:p>
          <a:p>
            <a:pPr lvl="1"/>
            <a:endParaRPr lang="en-US" dirty="0">
              <a:sym typeface="Symbol"/>
            </a:endParaRPr>
          </a:p>
          <a:p>
            <a:r>
              <a:rPr lang="en-US" dirty="0" smtClean="0">
                <a:sym typeface="Symbol"/>
              </a:rPr>
              <a:t>The </a:t>
            </a:r>
            <a:r>
              <a:rPr lang="en-US" i="1" dirty="0" smtClean="0">
                <a:sym typeface="Symbol"/>
              </a:rPr>
              <a:t>order</a:t>
            </a:r>
            <a:r>
              <a:rPr lang="en-US" dirty="0" smtClean="0">
                <a:sym typeface="Symbol"/>
              </a:rPr>
              <a:t> of a finite group G is the number of elements in 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7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mbria Math"/>
                <a:ea typeface="Cambria Math"/>
              </a:rPr>
              <a:t>ℤ</a:t>
            </a:r>
            <a:r>
              <a:rPr lang="en-US" dirty="0" smtClean="0"/>
              <a:t> under addition </a:t>
            </a:r>
          </a:p>
          <a:p>
            <a:r>
              <a:rPr lang="en-US" dirty="0" smtClean="0">
                <a:latin typeface="Cambria Math"/>
                <a:ea typeface="Cambria Math"/>
              </a:rPr>
              <a:t>ℤ</a:t>
            </a:r>
            <a:r>
              <a:rPr lang="en-US" dirty="0" smtClean="0"/>
              <a:t> under multiplication</a:t>
            </a:r>
          </a:p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ℝ</a:t>
            </a:r>
            <a:r>
              <a:rPr lang="en-US" dirty="0" smtClean="0"/>
              <a:t> under addition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ℝ</a:t>
            </a:r>
            <a:r>
              <a:rPr lang="en-US" dirty="0"/>
              <a:t> under </a:t>
            </a:r>
            <a:r>
              <a:rPr lang="en-US" dirty="0" smtClean="0"/>
              <a:t>multiplication</a:t>
            </a:r>
          </a:p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ℝ\{0}</a:t>
            </a:r>
            <a:r>
              <a:rPr lang="en-US" dirty="0" smtClean="0"/>
              <a:t> </a:t>
            </a:r>
            <a:r>
              <a:rPr lang="en-US" dirty="0"/>
              <a:t>under </a:t>
            </a:r>
            <a:r>
              <a:rPr lang="en-US" dirty="0" smtClean="0"/>
              <a:t>multiplication</a:t>
            </a:r>
          </a:p>
          <a:p>
            <a:r>
              <a:rPr lang="en-US" dirty="0" smtClean="0"/>
              <a:t>{0,1}</a:t>
            </a:r>
            <a:r>
              <a:rPr lang="en-US" baseline="30000" dirty="0" smtClean="0"/>
              <a:t>*</a:t>
            </a:r>
            <a:r>
              <a:rPr lang="en-US" dirty="0" smtClean="0"/>
              <a:t> under concatenation</a:t>
            </a:r>
          </a:p>
          <a:p>
            <a:r>
              <a:rPr lang="en-US" dirty="0" smtClean="0"/>
              <a:t>{0, 1}</a:t>
            </a:r>
            <a:r>
              <a:rPr lang="en-US" baseline="30000" dirty="0" smtClean="0"/>
              <a:t>n</a:t>
            </a:r>
            <a:r>
              <a:rPr lang="en-US" dirty="0" smtClean="0"/>
              <a:t> under bitwise XOR</a:t>
            </a:r>
          </a:p>
          <a:p>
            <a:r>
              <a:rPr lang="en-US" dirty="0" smtClean="0"/>
              <a:t>2 x 2 invertible, real matrices under </a:t>
            </a:r>
            <a:r>
              <a:rPr lang="en-US" dirty="0" err="1" smtClean="0"/>
              <a:t>mult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23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group operation can be written </a:t>
            </a:r>
            <a:r>
              <a:rPr lang="en-US" i="1" dirty="0" smtClean="0"/>
              <a:t>additively</a:t>
            </a:r>
            <a:r>
              <a:rPr lang="en-US" dirty="0" smtClean="0"/>
              <a:t> or </a:t>
            </a:r>
            <a:r>
              <a:rPr lang="en-US" i="1" dirty="0" smtClean="0"/>
              <a:t>multiplicatively</a:t>
            </a:r>
          </a:p>
          <a:p>
            <a:pPr lvl="1"/>
            <a:r>
              <a:rPr lang="en-US" dirty="0" smtClean="0"/>
              <a:t>I.e., instead of </a:t>
            </a:r>
            <a:r>
              <a:rPr lang="en-US" dirty="0" err="1">
                <a:sym typeface="Symbol"/>
              </a:rPr>
              <a:t>g</a:t>
            </a:r>
            <a:r>
              <a:rPr lang="en-US" dirty="0" err="1"/>
              <a:t>◦</a:t>
            </a:r>
            <a:r>
              <a:rPr lang="en-US" dirty="0" err="1" smtClean="0">
                <a:sym typeface="Symbol"/>
              </a:rPr>
              <a:t>h</a:t>
            </a:r>
            <a:r>
              <a:rPr lang="en-US" dirty="0" smtClean="0">
                <a:sym typeface="Symbol"/>
              </a:rPr>
              <a:t>, write </a:t>
            </a:r>
            <a:r>
              <a:rPr lang="en-US" dirty="0" err="1" smtClean="0">
                <a:sym typeface="Symbol"/>
              </a:rPr>
              <a:t>g+h</a:t>
            </a:r>
            <a:r>
              <a:rPr lang="en-US" dirty="0" smtClean="0">
                <a:sym typeface="Symbol"/>
              </a:rPr>
              <a:t> or </a:t>
            </a:r>
            <a:r>
              <a:rPr lang="en-US" dirty="0" err="1" smtClean="0">
                <a:sym typeface="Symbol"/>
              </a:rPr>
              <a:t>gh</a:t>
            </a:r>
            <a:endParaRPr lang="en-US" dirty="0" smtClean="0"/>
          </a:p>
          <a:p>
            <a:pPr lvl="1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mean that the group operation </a:t>
            </a:r>
            <a:r>
              <a:rPr lang="en-US" dirty="0" smtClean="0"/>
              <a:t>has anything to do with (integer</a:t>
            </a:r>
            <a:r>
              <a:rPr lang="en-US" dirty="0" smtClean="0"/>
              <a:t>) addition or multiplication</a:t>
            </a:r>
          </a:p>
          <a:p>
            <a:pPr lvl="1"/>
            <a:endParaRPr lang="en-US" dirty="0"/>
          </a:p>
          <a:p>
            <a:r>
              <a:rPr lang="en-US" dirty="0" smtClean="0"/>
              <a:t>Identity denoted by 0 or 1, respectively</a:t>
            </a:r>
          </a:p>
          <a:p>
            <a:r>
              <a:rPr lang="en-US" dirty="0" smtClean="0"/>
              <a:t>Inverse of g denoted by –g or g</a:t>
            </a:r>
            <a:r>
              <a:rPr lang="en-US" baseline="30000" dirty="0" smtClean="0"/>
              <a:t>-1</a:t>
            </a:r>
            <a:r>
              <a:rPr lang="en-US" dirty="0" smtClean="0"/>
              <a:t>, respectively</a:t>
            </a:r>
          </a:p>
          <a:p>
            <a:r>
              <a:rPr lang="en-US" dirty="0" smtClean="0"/>
              <a:t>Group exponentiation: m</a:t>
            </a:r>
            <a:r>
              <a:rPr lang="en-US" dirty="0">
                <a:ea typeface="Cambria Math"/>
              </a:rPr>
              <a:t> · </a:t>
            </a:r>
            <a:r>
              <a:rPr lang="en-US" dirty="0" smtClean="0">
                <a:ea typeface="Cambria Math"/>
              </a:rPr>
              <a:t>a or a</a:t>
            </a:r>
            <a:r>
              <a:rPr lang="en-US" baseline="30000" dirty="0" smtClean="0">
                <a:ea typeface="Cambria Math"/>
              </a:rPr>
              <a:t>m</a:t>
            </a:r>
            <a:r>
              <a:rPr lang="en-US" dirty="0" smtClean="0">
                <a:ea typeface="Cambria Math"/>
              </a:rPr>
              <a:t>, respectively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4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Computations in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When </a:t>
            </a:r>
            <a:r>
              <a:rPr lang="en-US" i="1" dirty="0" smtClean="0"/>
              <a:t>computing </a:t>
            </a:r>
            <a:r>
              <a:rPr lang="en-US" dirty="0" smtClean="0"/>
              <a:t>with groups, </a:t>
            </a:r>
            <a:r>
              <a:rPr lang="en-US" dirty="0" smtClean="0"/>
              <a:t>need to fix some representation of the group elements</a:t>
            </a:r>
          </a:p>
          <a:p>
            <a:pPr lvl="1"/>
            <a:r>
              <a:rPr lang="en-US" dirty="0" smtClean="0"/>
              <a:t>Must fix some representation for group elements</a:t>
            </a:r>
          </a:p>
          <a:p>
            <a:pPr lvl="2"/>
            <a:r>
              <a:rPr lang="en-US" dirty="0" smtClean="0"/>
              <a:t>Usually </a:t>
            </a:r>
            <a:r>
              <a:rPr lang="en-US" dirty="0" smtClean="0"/>
              <a:t>(but not always) </a:t>
            </a:r>
            <a:r>
              <a:rPr lang="en-US" dirty="0" smtClean="0"/>
              <a:t>some canonical representation</a:t>
            </a:r>
          </a:p>
          <a:p>
            <a:pPr lvl="2"/>
            <a:r>
              <a:rPr lang="en-US" dirty="0" smtClean="0"/>
              <a:t>Usually want a u</a:t>
            </a:r>
            <a:r>
              <a:rPr lang="en-US" dirty="0" smtClean="0"/>
              <a:t>nique representation for each element</a:t>
            </a:r>
            <a:endParaRPr lang="en-US" dirty="0" smtClean="0"/>
          </a:p>
          <a:p>
            <a:pPr lvl="1"/>
            <a:r>
              <a:rPr lang="en-US" dirty="0" smtClean="0"/>
              <a:t>Must be possible </a:t>
            </a:r>
            <a:r>
              <a:rPr lang="en-US" dirty="0"/>
              <a:t>to efficiently </a:t>
            </a:r>
            <a:r>
              <a:rPr lang="en-US" dirty="0" smtClean="0"/>
              <a:t>identify </a:t>
            </a:r>
            <a:r>
              <a:rPr lang="en-US" dirty="0" smtClean="0"/>
              <a:t>elements in the group</a:t>
            </a:r>
            <a:endParaRPr lang="en-US" dirty="0" smtClean="0"/>
          </a:p>
          <a:p>
            <a:pPr lvl="1"/>
            <a:r>
              <a:rPr lang="en-US" dirty="0" smtClean="0"/>
              <a:t>Must be possible to efficiently perform the group operation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sym typeface="Symbol"/>
              </a:rPr>
              <a:t> </a:t>
            </a:r>
            <a:r>
              <a:rPr lang="en-US" dirty="0" smtClean="0"/>
              <a:t>Group exponentiation can be computed efficiently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819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mbria Math"/>
                <a:ea typeface="Cambria Math"/>
              </a:rPr>
              <a:t>ℤ</a:t>
            </a:r>
            <a:r>
              <a:rPr lang="en-US" baseline="-25000" dirty="0" smtClean="0">
                <a:ea typeface="Cambria Math"/>
              </a:rPr>
              <a:t>N</a:t>
            </a:r>
            <a:r>
              <a:rPr lang="en-US" dirty="0" smtClean="0">
                <a:ea typeface="Cambria Math"/>
              </a:rPr>
              <a:t> = {0, …, N-1} under addition modulo N</a:t>
            </a:r>
          </a:p>
          <a:p>
            <a:pPr lvl="1"/>
            <a:r>
              <a:rPr lang="en-US" dirty="0" smtClean="0">
                <a:ea typeface="Cambria Math"/>
              </a:rPr>
              <a:t>Identity is 0</a:t>
            </a:r>
          </a:p>
          <a:p>
            <a:pPr lvl="1"/>
            <a:r>
              <a:rPr lang="en-US" dirty="0" smtClean="0">
                <a:ea typeface="Cambria Math"/>
              </a:rPr>
              <a:t>Inverse of a is [-a mod N]</a:t>
            </a:r>
            <a:endParaRPr lang="en-US" dirty="0" smtClean="0"/>
          </a:p>
          <a:p>
            <a:pPr lvl="1"/>
            <a:r>
              <a:rPr lang="en-US" dirty="0" smtClean="0">
                <a:ea typeface="Cambria Math"/>
              </a:rPr>
              <a:t>Associativity, </a:t>
            </a:r>
            <a:r>
              <a:rPr lang="en-US" dirty="0" err="1" smtClean="0">
                <a:ea typeface="Cambria Math"/>
              </a:rPr>
              <a:t>commutativity</a:t>
            </a:r>
            <a:r>
              <a:rPr lang="en-US" dirty="0" smtClean="0">
                <a:ea typeface="Cambria Math"/>
              </a:rPr>
              <a:t> obvious</a:t>
            </a:r>
          </a:p>
          <a:p>
            <a:pPr lvl="1"/>
            <a:r>
              <a:rPr lang="en-US" dirty="0" smtClean="0">
                <a:ea typeface="Cambria Math"/>
              </a:rPr>
              <a:t>Order N</a:t>
            </a:r>
          </a:p>
        </p:txBody>
      </p:sp>
    </p:spTree>
    <p:extLst>
      <p:ext uri="{BB962C8B-B14F-4D97-AF65-F5344CB8AC3E}">
        <p14:creationId xmlns:p14="http://schemas.microsoft.com/office/powerpoint/2010/main" val="156984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Compute a</a:t>
            </a:r>
            <a:r>
              <a:rPr lang="en-US" baseline="30000" dirty="0" smtClean="0"/>
              <a:t>b</a:t>
            </a:r>
            <a:r>
              <a:rPr lang="en-US" dirty="0" smtClean="0"/>
              <a:t> ?</a:t>
            </a:r>
          </a:p>
          <a:p>
            <a:pPr lvl="1"/>
            <a:r>
              <a:rPr lang="en-US" dirty="0" err="1" smtClean="0"/>
              <a:t>ǁa</a:t>
            </a:r>
            <a:r>
              <a:rPr lang="en-US" baseline="30000" dirty="0" err="1" smtClean="0"/>
              <a:t>b</a:t>
            </a:r>
            <a:r>
              <a:rPr lang="en-US" dirty="0" err="1" smtClean="0"/>
              <a:t>ǁ</a:t>
            </a:r>
            <a:r>
              <a:rPr lang="en-US" dirty="0" smtClean="0"/>
              <a:t> = O(b · </a:t>
            </a:r>
            <a:r>
              <a:rPr lang="en-US" dirty="0" err="1" smtClean="0"/>
              <a:t>ǁaǁ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Just writing down the answer takes </a:t>
            </a:r>
            <a:r>
              <a:rPr lang="en-US" i="1" dirty="0" smtClean="0"/>
              <a:t>exponential</a:t>
            </a:r>
            <a:r>
              <a:rPr lang="en-US" dirty="0" smtClean="0"/>
              <a:t> time!</a:t>
            </a:r>
          </a:p>
          <a:p>
            <a:pPr lvl="2"/>
            <a:endParaRPr lang="en-US" dirty="0"/>
          </a:p>
          <a:p>
            <a:r>
              <a:rPr lang="en-US" dirty="0" smtClean="0"/>
              <a:t>Instead, look at </a:t>
            </a:r>
            <a:r>
              <a:rPr lang="en-US" i="1" dirty="0" smtClean="0"/>
              <a:t>modular</a:t>
            </a:r>
            <a:r>
              <a:rPr lang="en-US" dirty="0" smtClean="0"/>
              <a:t> exponentiation</a:t>
            </a:r>
          </a:p>
          <a:p>
            <a:pPr lvl="1"/>
            <a:r>
              <a:rPr lang="en-US" dirty="0" smtClean="0"/>
              <a:t>I.e., </a:t>
            </a:r>
            <a:r>
              <a:rPr lang="en-US" dirty="0"/>
              <a:t>c</a:t>
            </a:r>
            <a:r>
              <a:rPr lang="en-US" dirty="0" smtClean="0"/>
              <a:t>ompute [a</a:t>
            </a:r>
            <a:r>
              <a:rPr lang="en-US" baseline="30000" dirty="0" smtClean="0"/>
              <a:t>b</a:t>
            </a:r>
            <a:r>
              <a:rPr lang="en-US" dirty="0" smtClean="0"/>
              <a:t> mod N]</a:t>
            </a:r>
          </a:p>
          <a:p>
            <a:pPr lvl="1"/>
            <a:r>
              <a:rPr lang="en-US" dirty="0" smtClean="0"/>
              <a:t>Size of the answer &lt; </a:t>
            </a:r>
            <a:r>
              <a:rPr lang="en-US" dirty="0" err="1" smtClean="0"/>
              <a:t>ǁNǁ</a:t>
            </a:r>
            <a:endParaRPr lang="en-US" dirty="0" smtClean="0"/>
          </a:p>
          <a:p>
            <a:pPr lvl="1"/>
            <a:r>
              <a:rPr lang="en-US" dirty="0" smtClean="0"/>
              <a:t>How to do it?</a:t>
            </a:r>
          </a:p>
          <a:p>
            <a:pPr lvl="2"/>
            <a:r>
              <a:rPr lang="en-US" dirty="0" smtClean="0"/>
              <a:t>Computing a</a:t>
            </a:r>
            <a:r>
              <a:rPr lang="en-US" baseline="30000" dirty="0" smtClean="0"/>
              <a:t>b</a:t>
            </a:r>
            <a:r>
              <a:rPr lang="en-US" dirty="0" smtClean="0"/>
              <a:t> and then reducing modulo N will not work…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we consider </a:t>
            </a:r>
            <a:r>
              <a:rPr lang="en-US" i="1" dirty="0" smtClean="0"/>
              <a:t>multiplication</a:t>
            </a:r>
            <a:r>
              <a:rPr lang="en-US" dirty="0" smtClean="0"/>
              <a:t> modulo N?</a:t>
            </a:r>
          </a:p>
          <a:p>
            <a:endParaRPr lang="en-US" dirty="0" smtClean="0"/>
          </a:p>
          <a:p>
            <a:r>
              <a:rPr lang="en-US" dirty="0" smtClean="0"/>
              <a:t>{</a:t>
            </a:r>
            <a:r>
              <a:rPr lang="en-US" dirty="0" smtClean="0"/>
              <a:t>0, …, N-1} is </a:t>
            </a:r>
            <a:r>
              <a:rPr lang="en-US" i="1" dirty="0" smtClean="0"/>
              <a:t>not </a:t>
            </a:r>
            <a:r>
              <a:rPr lang="en-US" dirty="0" smtClean="0"/>
              <a:t>a group under this operation!</a:t>
            </a:r>
          </a:p>
          <a:p>
            <a:pPr lvl="1"/>
            <a:r>
              <a:rPr lang="en-US" dirty="0" smtClean="0"/>
              <a:t>0 has no inverse</a:t>
            </a:r>
          </a:p>
          <a:p>
            <a:pPr lvl="1"/>
            <a:r>
              <a:rPr lang="en-US" dirty="0" smtClean="0"/>
              <a:t>Even if we exclude 0, there is, e.g., no inverse of 2 modulo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7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instead the </a:t>
            </a:r>
            <a:r>
              <a:rPr lang="en-US" i="1" dirty="0" smtClean="0"/>
              <a:t>invertible</a:t>
            </a:r>
            <a:r>
              <a:rPr lang="en-US" dirty="0" smtClean="0"/>
              <a:t> elements modulo N, under multiplication modulo N</a:t>
            </a:r>
          </a:p>
          <a:p>
            <a:r>
              <a:rPr lang="en-US" dirty="0" smtClean="0"/>
              <a:t>I.e., </a:t>
            </a:r>
            <a:r>
              <a:rPr lang="en-US" dirty="0">
                <a:latin typeface="Cambria Math"/>
                <a:ea typeface="Cambria Math"/>
              </a:rPr>
              <a:t>ℤ</a:t>
            </a:r>
            <a:r>
              <a:rPr lang="en-US" baseline="30000" dirty="0">
                <a:ea typeface="Cambria Math"/>
              </a:rPr>
              <a:t>*</a:t>
            </a:r>
            <a:r>
              <a:rPr lang="en-US" baseline="-25000" dirty="0">
                <a:ea typeface="Cambria Math"/>
              </a:rPr>
              <a:t>N</a:t>
            </a:r>
            <a:r>
              <a:rPr lang="en-US" dirty="0"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= {0 &lt; x &lt; N : </a:t>
            </a:r>
            <a:r>
              <a:rPr lang="en-US" dirty="0" err="1" smtClean="0">
                <a:ea typeface="Cambria Math"/>
              </a:rPr>
              <a:t>gcd</a:t>
            </a:r>
            <a:r>
              <a:rPr lang="en-US" dirty="0" smtClean="0">
                <a:ea typeface="Cambria Math"/>
              </a:rPr>
              <a:t>(x, N) = 1}</a:t>
            </a:r>
          </a:p>
          <a:p>
            <a:pPr lvl="1"/>
            <a:r>
              <a:rPr lang="en-US" dirty="0" smtClean="0">
                <a:ea typeface="Cambria Math"/>
              </a:rPr>
              <a:t>Closure</a:t>
            </a:r>
          </a:p>
          <a:p>
            <a:pPr lvl="1"/>
            <a:r>
              <a:rPr lang="en-US" dirty="0" smtClean="0">
                <a:ea typeface="Cambria Math"/>
              </a:rPr>
              <a:t>Identity is 1</a:t>
            </a:r>
          </a:p>
          <a:p>
            <a:pPr lvl="1"/>
            <a:r>
              <a:rPr lang="en-US" dirty="0">
                <a:ea typeface="Cambria Math"/>
              </a:rPr>
              <a:t>Inverse of a is [a</a:t>
            </a:r>
            <a:r>
              <a:rPr lang="en-US" baseline="30000" dirty="0">
                <a:ea typeface="Cambria Math"/>
              </a:rPr>
              <a:t>-1</a:t>
            </a:r>
            <a:r>
              <a:rPr lang="en-US" dirty="0">
                <a:ea typeface="Cambria Math"/>
              </a:rPr>
              <a:t> mod N]</a:t>
            </a:r>
            <a:endParaRPr lang="en-US" dirty="0"/>
          </a:p>
          <a:p>
            <a:pPr lvl="1"/>
            <a:r>
              <a:rPr lang="en-US" dirty="0">
                <a:ea typeface="Cambria Math"/>
              </a:rPr>
              <a:t>Associativity, </a:t>
            </a:r>
            <a:r>
              <a:rPr lang="en-US" dirty="0" err="1">
                <a:ea typeface="Cambria Math"/>
              </a:rPr>
              <a:t>commutativity</a:t>
            </a:r>
            <a:r>
              <a:rPr lang="en-US" dirty="0"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obvious</a:t>
            </a:r>
            <a:endParaRPr lang="en-US" dirty="0">
              <a:ea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428370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Symbol"/>
              </a:rPr>
              <a:t>(N)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Symbol"/>
              </a:rPr>
              <a:t></a:t>
            </a:r>
            <a:r>
              <a:rPr lang="en-US" dirty="0">
                <a:sym typeface="Symbol"/>
              </a:rPr>
              <a:t>(N) = the number of invertible elements modulo </a:t>
            </a:r>
            <a:r>
              <a:rPr lang="en-US" dirty="0" smtClean="0">
                <a:sym typeface="Symbol"/>
              </a:rPr>
              <a:t>N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           = </a:t>
            </a:r>
            <a:r>
              <a:rPr lang="en-US" dirty="0">
                <a:sym typeface="Symbol"/>
              </a:rPr>
              <a:t>|{a  {1, …, N-1} : </a:t>
            </a:r>
            <a:r>
              <a:rPr lang="en-US" dirty="0" err="1">
                <a:sym typeface="Symbol"/>
              </a:rPr>
              <a:t>gcd</a:t>
            </a:r>
            <a:r>
              <a:rPr lang="en-US" dirty="0">
                <a:sym typeface="Symbol"/>
              </a:rPr>
              <a:t>(a, N) = 1</a:t>
            </a:r>
            <a:r>
              <a:rPr lang="en-US" dirty="0" smtClean="0">
                <a:sym typeface="Symbol"/>
              </a:rPr>
              <a:t>}|</a:t>
            </a: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            = The order of </a:t>
            </a:r>
            <a:r>
              <a:rPr lang="en-US" dirty="0" smtClean="0">
                <a:latin typeface="Cambria Math"/>
                <a:ea typeface="Cambria Math"/>
              </a:rPr>
              <a:t>ℤ</a:t>
            </a:r>
            <a:r>
              <a:rPr lang="en-US" baseline="30000" dirty="0" smtClean="0">
                <a:ea typeface="Cambria Math"/>
              </a:rPr>
              <a:t>*</a:t>
            </a:r>
            <a:r>
              <a:rPr lang="en-US" baseline="-25000" dirty="0" smtClean="0">
                <a:ea typeface="Cambria Math"/>
              </a:rPr>
              <a:t>N</a:t>
            </a:r>
            <a:endParaRPr lang="en-US" dirty="0" smtClean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02942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special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p is prime, then 1, 2, 3, …, p-1 are all invertible modulo p</a:t>
            </a:r>
          </a:p>
          <a:p>
            <a:pPr lvl="1"/>
            <a:r>
              <a:rPr lang="en-US" dirty="0">
                <a:sym typeface="Symbol"/>
              </a:rPr>
              <a:t></a:t>
            </a:r>
            <a:r>
              <a:rPr lang="en-US" dirty="0" smtClean="0">
                <a:sym typeface="Symbol"/>
              </a:rPr>
              <a:t>(p) = </a:t>
            </a:r>
            <a:r>
              <a:rPr lang="en-US" dirty="0" smtClean="0">
                <a:ea typeface="Cambria Math"/>
              </a:rPr>
              <a:t>|</a:t>
            </a:r>
            <a:r>
              <a:rPr lang="en-US" dirty="0" smtClean="0">
                <a:latin typeface="Cambria Math"/>
                <a:ea typeface="Cambria Math"/>
              </a:rPr>
              <a:t>ℤ</a:t>
            </a:r>
            <a:r>
              <a:rPr lang="en-US" baseline="30000" dirty="0" smtClean="0">
                <a:ea typeface="Cambria Math"/>
              </a:rPr>
              <a:t>*</a:t>
            </a:r>
            <a:r>
              <a:rPr lang="en-US" baseline="-25000" dirty="0" smtClean="0">
                <a:ea typeface="Cambria Math"/>
              </a:rPr>
              <a:t>p</a:t>
            </a:r>
            <a:r>
              <a:rPr lang="en-US" dirty="0" smtClean="0">
                <a:ea typeface="Cambria Math"/>
              </a:rPr>
              <a:t>| = p-1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N=</a:t>
            </a:r>
            <a:r>
              <a:rPr lang="en-US" dirty="0" err="1" smtClean="0"/>
              <a:t>pq</a:t>
            </a:r>
            <a:r>
              <a:rPr lang="en-US" dirty="0" smtClean="0"/>
              <a:t> for p, q distinct primes, then the invertible elements are the integers from 1 to N-1 that are </a:t>
            </a:r>
            <a:r>
              <a:rPr lang="en-US" i="1" dirty="0" smtClean="0"/>
              <a:t>not</a:t>
            </a:r>
            <a:r>
              <a:rPr lang="en-US" dirty="0" smtClean="0"/>
              <a:t> multiples of p or q</a:t>
            </a:r>
          </a:p>
          <a:p>
            <a:pPr lvl="1"/>
            <a:r>
              <a:rPr lang="en-US" dirty="0">
                <a:sym typeface="Symbol"/>
              </a:rPr>
              <a:t>(N</a:t>
            </a:r>
            <a:r>
              <a:rPr lang="en-US" dirty="0" smtClean="0">
                <a:sym typeface="Symbol"/>
              </a:rPr>
              <a:t>) = </a:t>
            </a:r>
            <a:r>
              <a:rPr lang="en-US" dirty="0" smtClean="0"/>
              <a:t>|</a:t>
            </a:r>
            <a:r>
              <a:rPr lang="en-US" dirty="0" smtClean="0">
                <a:latin typeface="Cambria Math"/>
                <a:ea typeface="Cambria Math"/>
              </a:rPr>
              <a:t>ℤ</a:t>
            </a:r>
            <a:r>
              <a:rPr lang="en-US" baseline="30000" dirty="0" smtClean="0">
                <a:ea typeface="Cambria Math"/>
              </a:rPr>
              <a:t>*</a:t>
            </a:r>
            <a:r>
              <a:rPr lang="en-US" baseline="-25000" dirty="0" smtClean="0">
                <a:ea typeface="Cambria Math"/>
              </a:rPr>
              <a:t>N</a:t>
            </a:r>
            <a:r>
              <a:rPr lang="en-US" dirty="0" smtClean="0">
                <a:ea typeface="Cambria Math"/>
              </a:rPr>
              <a:t>| =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2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Fermat’s little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G be a finite group of order m. Then for any </a:t>
            </a:r>
            <a:r>
              <a:rPr lang="en-US" dirty="0" smtClean="0"/>
              <a:t>g </a:t>
            </a:r>
            <a:r>
              <a:rPr lang="en-US" dirty="0" smtClean="0">
                <a:sym typeface="Symbol"/>
              </a:rPr>
              <a:t> G</a:t>
            </a:r>
            <a:r>
              <a:rPr lang="en-US" dirty="0" smtClean="0">
                <a:sym typeface="Symbol"/>
              </a:rPr>
              <a:t>, it holds that g</a:t>
            </a:r>
            <a:r>
              <a:rPr lang="en-US" baseline="30000" dirty="0" smtClean="0">
                <a:sym typeface="Symbol"/>
              </a:rPr>
              <a:t>m</a:t>
            </a:r>
            <a:r>
              <a:rPr lang="en-US" dirty="0" smtClean="0">
                <a:sym typeface="Symbol"/>
              </a:rPr>
              <a:t> = 1</a:t>
            </a:r>
          </a:p>
          <a:p>
            <a:pPr lvl="1"/>
            <a:r>
              <a:rPr lang="en-US" dirty="0" smtClean="0">
                <a:sym typeface="Symbol"/>
              </a:rPr>
              <a:t>Proof (</a:t>
            </a:r>
            <a:r>
              <a:rPr lang="en-US" dirty="0" err="1" smtClean="0">
                <a:sym typeface="Symbol"/>
              </a:rPr>
              <a:t>abelian</a:t>
            </a:r>
            <a:r>
              <a:rPr lang="en-US" dirty="0" smtClean="0">
                <a:sym typeface="Symbol"/>
              </a:rPr>
              <a:t>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8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>
                <a:latin typeface="Cambria Math"/>
                <a:ea typeface="Cambria Math"/>
              </a:rPr>
              <a:t>ℤ</a:t>
            </a:r>
            <a:r>
              <a:rPr lang="en-US" baseline="-25000" dirty="0">
                <a:ea typeface="Cambria Math"/>
              </a:rPr>
              <a:t>N</a:t>
            </a:r>
            <a:r>
              <a:rPr lang="en-US" dirty="0"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:</a:t>
            </a:r>
          </a:p>
          <a:p>
            <a:pPr lvl="1"/>
            <a:r>
              <a:rPr lang="en-US" dirty="0" smtClean="0">
                <a:ea typeface="Cambria Math"/>
              </a:rPr>
              <a:t>For all </a:t>
            </a:r>
            <a:r>
              <a:rPr lang="en-US" dirty="0" err="1" smtClean="0">
                <a:ea typeface="Cambria Math"/>
              </a:rPr>
              <a:t>a</a:t>
            </a:r>
            <a:r>
              <a:rPr lang="en-US" dirty="0" err="1" smtClean="0">
                <a:ea typeface="Cambria Math"/>
                <a:sym typeface="Symbol"/>
              </a:rPr>
              <a:t></a:t>
            </a:r>
            <a:r>
              <a:rPr lang="en-US" dirty="0" err="1" smtClean="0">
                <a:latin typeface="Cambria Math"/>
                <a:ea typeface="Cambria Math"/>
              </a:rPr>
              <a:t>ℤ</a:t>
            </a:r>
            <a:r>
              <a:rPr lang="en-US" baseline="-25000" dirty="0" err="1" smtClean="0">
                <a:ea typeface="Cambria Math"/>
              </a:rPr>
              <a:t>N</a:t>
            </a:r>
            <a:r>
              <a:rPr lang="en-US" dirty="0" smtClean="0">
                <a:ea typeface="Cambria Math"/>
              </a:rPr>
              <a:t>, we have N · a = 0 mod </a:t>
            </a:r>
            <a:r>
              <a:rPr lang="en-US" dirty="0" smtClean="0">
                <a:ea typeface="Cambria Math"/>
              </a:rPr>
              <a:t>N</a:t>
            </a:r>
          </a:p>
          <a:p>
            <a:pPr marL="457200" lvl="1" indent="0">
              <a:buNone/>
            </a:pPr>
            <a:r>
              <a:rPr lang="en-US" dirty="0" smtClean="0">
                <a:ea typeface="Cambria Math"/>
              </a:rPr>
              <a:t>(Note that N is not in the group!)</a:t>
            </a:r>
            <a:endParaRPr lang="en-US" dirty="0" smtClean="0">
              <a:ea typeface="Cambria Math"/>
            </a:endParaRPr>
          </a:p>
          <a:p>
            <a:pPr lvl="1"/>
            <a:endParaRPr lang="en-US" dirty="0">
              <a:ea typeface="Cambria Math"/>
            </a:endParaRPr>
          </a:p>
          <a:p>
            <a:r>
              <a:rPr lang="en-US" dirty="0" smtClean="0">
                <a:ea typeface="Cambria Math"/>
              </a:rPr>
              <a:t>In </a:t>
            </a:r>
            <a:r>
              <a:rPr lang="en-US" dirty="0" smtClean="0">
                <a:latin typeface="Cambria Math"/>
                <a:ea typeface="Cambria Math"/>
              </a:rPr>
              <a:t>ℤ</a:t>
            </a:r>
            <a:r>
              <a:rPr lang="en-US" baseline="30000" dirty="0" smtClean="0">
                <a:ea typeface="Cambria Math"/>
              </a:rPr>
              <a:t>*</a:t>
            </a:r>
            <a:r>
              <a:rPr lang="en-US" baseline="-25000" dirty="0" smtClean="0">
                <a:ea typeface="Cambria Math"/>
              </a:rPr>
              <a:t>N</a:t>
            </a:r>
            <a:r>
              <a:rPr lang="en-US" dirty="0" smtClean="0">
                <a:ea typeface="Cambria Math"/>
              </a:rPr>
              <a:t> :</a:t>
            </a:r>
          </a:p>
          <a:p>
            <a:pPr lvl="1"/>
            <a:r>
              <a:rPr lang="en-US" dirty="0" smtClean="0">
                <a:ea typeface="Cambria Math"/>
              </a:rPr>
              <a:t>For </a:t>
            </a:r>
            <a:r>
              <a:rPr lang="en-US" dirty="0">
                <a:ea typeface="Cambria Math"/>
              </a:rPr>
              <a:t>all </a:t>
            </a:r>
            <a:r>
              <a:rPr lang="en-US" dirty="0" err="1">
                <a:ea typeface="Cambria Math"/>
              </a:rPr>
              <a:t>a</a:t>
            </a:r>
            <a:r>
              <a:rPr lang="en-US" dirty="0" err="1">
                <a:ea typeface="Cambria Math"/>
                <a:sym typeface="Symbol"/>
              </a:rPr>
              <a:t></a:t>
            </a:r>
            <a:r>
              <a:rPr lang="en-US" dirty="0" err="1">
                <a:latin typeface="Cambria Math"/>
                <a:ea typeface="Cambria Math"/>
              </a:rPr>
              <a:t>ℤ</a:t>
            </a:r>
            <a:r>
              <a:rPr lang="en-US" baseline="30000" dirty="0">
                <a:ea typeface="Cambria Math"/>
              </a:rPr>
              <a:t>*</a:t>
            </a:r>
            <a:r>
              <a:rPr lang="en-US" baseline="-25000" dirty="0">
                <a:ea typeface="Cambria Math"/>
              </a:rPr>
              <a:t>N</a:t>
            </a:r>
            <a:r>
              <a:rPr lang="en-US" dirty="0">
                <a:ea typeface="Cambria Math"/>
              </a:rPr>
              <a:t>, we have a</a:t>
            </a:r>
            <a:r>
              <a:rPr lang="en-US" baseline="30000" dirty="0">
                <a:ea typeface="Cambria Math"/>
                <a:sym typeface="Symbol"/>
              </a:rPr>
              <a:t>(N)</a:t>
            </a:r>
            <a:r>
              <a:rPr lang="en-US" dirty="0">
                <a:ea typeface="Cambria Math"/>
              </a:rPr>
              <a:t> = 1 mod N</a:t>
            </a:r>
          </a:p>
          <a:p>
            <a:pPr lvl="1"/>
            <a:r>
              <a:rPr lang="en-US" dirty="0">
                <a:ea typeface="Cambria Math"/>
              </a:rPr>
              <a:t>p</a:t>
            </a:r>
            <a:r>
              <a:rPr lang="en-US" dirty="0" smtClean="0">
                <a:ea typeface="Cambria Math"/>
              </a:rPr>
              <a:t> prime: for all </a:t>
            </a:r>
            <a:r>
              <a:rPr lang="en-US" dirty="0" smtClean="0">
                <a:ea typeface="Cambria Math"/>
              </a:rPr>
              <a:t>a </a:t>
            </a:r>
            <a:r>
              <a:rPr lang="en-US" dirty="0" smtClean="0">
                <a:ea typeface="Cambria Math"/>
                <a:sym typeface="Symbol"/>
              </a:rPr>
              <a:t> </a:t>
            </a:r>
            <a:r>
              <a:rPr lang="en-US" dirty="0" smtClean="0">
                <a:latin typeface="Cambria Math"/>
                <a:ea typeface="Cambria Math"/>
              </a:rPr>
              <a:t>ℤ</a:t>
            </a:r>
            <a:r>
              <a:rPr lang="en-US" baseline="30000" dirty="0" smtClean="0">
                <a:ea typeface="Cambria Math"/>
              </a:rPr>
              <a:t>*</a:t>
            </a:r>
            <a:r>
              <a:rPr lang="en-US" baseline="-25000" dirty="0" smtClean="0">
                <a:ea typeface="Cambria Math"/>
              </a:rPr>
              <a:t>p</a:t>
            </a:r>
            <a:r>
              <a:rPr lang="en-US" dirty="0" smtClean="0">
                <a:ea typeface="Cambria Math"/>
              </a:rPr>
              <a:t>, we have a</a:t>
            </a:r>
            <a:r>
              <a:rPr lang="en-US" baseline="30000" dirty="0">
                <a:ea typeface="Cambria Math"/>
              </a:rPr>
              <a:t>p</a:t>
            </a:r>
            <a:r>
              <a:rPr lang="en-US" baseline="30000" dirty="0" smtClean="0">
                <a:ea typeface="Cambria Math"/>
              </a:rPr>
              <a:t>-1</a:t>
            </a:r>
            <a:r>
              <a:rPr lang="en-US" dirty="0" smtClean="0">
                <a:ea typeface="Cambria Math"/>
              </a:rPr>
              <a:t> = 1 mod p</a:t>
            </a:r>
          </a:p>
        </p:txBody>
      </p:sp>
    </p:spTree>
    <p:extLst>
      <p:ext uri="{BB962C8B-B14F-4D97-AF65-F5344CB8AC3E}">
        <p14:creationId xmlns:p14="http://schemas.microsoft.com/office/powerpoint/2010/main" val="155933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exponentiation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the following algorithm: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b, N)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// assume b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 0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 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≤ b;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a mod N];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return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en-US" dirty="0" smtClean="0">
              <a:cs typeface="Courier New" panose="02070309020205020404" pitchFamily="49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This runs in time O(b * poly(</a:t>
            </a:r>
            <a:r>
              <a:rPr lang="en-US" dirty="0" err="1" smtClean="0"/>
              <a:t>ǁaǁ</a:t>
            </a:r>
            <a:r>
              <a:rPr lang="en-US" dirty="0" smtClean="0"/>
              <a:t>, </a:t>
            </a:r>
            <a:r>
              <a:rPr lang="en-US" dirty="0" err="1" smtClean="0"/>
              <a:t>ǁNǁ</a:t>
            </a:r>
            <a:r>
              <a:rPr lang="en-US" dirty="0" smtClean="0">
                <a:cs typeface="Courier New" panose="02070309020205020404" pitchFamily="49" charset="0"/>
              </a:rPr>
              <a:t>))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This is an exponential-time algorithm!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65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modular exponentiation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b = 2</a:t>
            </a:r>
            <a:r>
              <a:rPr lang="en-US" baseline="30000" dirty="0" smtClean="0"/>
              <a:t>k</a:t>
            </a:r>
            <a:r>
              <a:rPr lang="en-US" dirty="0" smtClean="0"/>
              <a:t> for simplicity</a:t>
            </a:r>
          </a:p>
          <a:p>
            <a:pPr lvl="1"/>
            <a:r>
              <a:rPr lang="en-US" dirty="0" smtClean="0"/>
              <a:t>The preceding algorithm roughly corresponds to computing a*a*a*…*a</a:t>
            </a:r>
          </a:p>
          <a:p>
            <a:pPr lvl="1"/>
            <a:r>
              <a:rPr lang="en-US" dirty="0" smtClean="0"/>
              <a:t>Better: compute (((a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r>
              <a:rPr lang="en-US" dirty="0" smtClean="0"/>
              <a:t>…)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k</a:t>
            </a:r>
            <a:r>
              <a:rPr lang="en-US" dirty="0" smtClean="0"/>
              <a:t> multiplications vs. k </a:t>
            </a:r>
            <a:r>
              <a:rPr lang="en-US" dirty="0" err="1" smtClean="0"/>
              <a:t>squarings</a:t>
            </a:r>
            <a:endParaRPr lang="en-US" dirty="0" smtClean="0"/>
          </a:p>
          <a:p>
            <a:pPr lvl="2"/>
            <a:r>
              <a:rPr lang="en-US" dirty="0" smtClean="0"/>
              <a:t>Note k = O(</a:t>
            </a:r>
            <a:r>
              <a:rPr lang="en-US" dirty="0" err="1" smtClean="0"/>
              <a:t>ǁbǁ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27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exponentiation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05399"/>
          </a:xfrm>
        </p:spPr>
        <p:txBody>
          <a:bodyPr>
            <a:normAutofit fontScale="92500" lnSpcReduction="10000"/>
          </a:bodyPr>
          <a:lstStyle/>
          <a:p>
            <a:r>
              <a:rPr lang="en-US" sz="3300" dirty="0" smtClean="0"/>
              <a:t>Consider the following algorithm:</a:t>
            </a:r>
            <a:br>
              <a:rPr lang="en-US" sz="3300" dirty="0" smtClean="0"/>
            </a:br>
            <a:r>
              <a:rPr lang="en-US" dirty="0" smtClean="0"/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b, N)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// assume b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 0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x=a, t=1;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while (b&gt;0)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(b odd)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t = [t * x mod N], b = b-1;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x = [x</a:t>
            </a:r>
            <a:r>
              <a:rPr lang="en-US" sz="24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 N],  b = b/2;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return t;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cs typeface="Courier New" panose="02070309020205020404" pitchFamily="49" charset="0"/>
            </a:endParaRPr>
          </a:p>
          <a:p>
            <a:endParaRPr lang="en-US" sz="3300" dirty="0" smtClean="0">
              <a:cs typeface="Courier New" panose="02070309020205020404" pitchFamily="49" charset="0"/>
            </a:endParaRPr>
          </a:p>
          <a:p>
            <a:r>
              <a:rPr lang="en-US" sz="3300" dirty="0" smtClean="0">
                <a:cs typeface="Courier New" panose="02070309020205020404" pitchFamily="49" charset="0"/>
              </a:rPr>
              <a:t>Why does this work?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</a:t>
            </a:r>
            <a:r>
              <a:rPr lang="en-US" dirty="0" smtClean="0">
                <a:cs typeface="Courier New" panose="02070309020205020404" pitchFamily="49" charset="0"/>
              </a:rPr>
              <a:t>nvariant</a:t>
            </a:r>
            <a:r>
              <a:rPr lang="en-US" dirty="0">
                <a:cs typeface="Courier New" panose="02070309020205020404" pitchFamily="49" charset="0"/>
              </a:rPr>
              <a:t>: answer is [t </a:t>
            </a:r>
            <a:r>
              <a:rPr lang="en-US" dirty="0" err="1">
                <a:cs typeface="Courier New" panose="02070309020205020404" pitchFamily="49" charset="0"/>
              </a:rPr>
              <a:t>x</a:t>
            </a:r>
            <a:r>
              <a:rPr lang="en-US" baseline="30000" dirty="0" err="1"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 mod N]</a:t>
            </a:r>
          </a:p>
          <a:p>
            <a:r>
              <a:rPr lang="en-US" sz="3300" dirty="0">
                <a:cs typeface="Courier New" panose="02070309020205020404" pitchFamily="49" charset="0"/>
              </a:rPr>
              <a:t>R</a:t>
            </a:r>
            <a:r>
              <a:rPr lang="en-US" sz="3300" dirty="0" smtClean="0">
                <a:cs typeface="Courier New" panose="02070309020205020404" pitchFamily="49" charset="0"/>
              </a:rPr>
              <a:t>unning time is polynomial in </a:t>
            </a:r>
            <a:r>
              <a:rPr lang="en-US" sz="3600" dirty="0" err="1" smtClean="0"/>
              <a:t>ǁaǁ</a:t>
            </a:r>
            <a:r>
              <a:rPr lang="en-US" sz="3600" dirty="0" smtClean="0"/>
              <a:t>, </a:t>
            </a:r>
            <a:r>
              <a:rPr lang="en-US" sz="3600" dirty="0" err="1" smtClean="0"/>
              <a:t>ǁbǁ</a:t>
            </a:r>
            <a:r>
              <a:rPr lang="en-US" sz="3600" dirty="0" smtClean="0"/>
              <a:t>, </a:t>
            </a:r>
            <a:r>
              <a:rPr lang="en-US" sz="3600" dirty="0" err="1" smtClean="0"/>
              <a:t>ǁNǁ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86638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and divisibility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you have encountered this before…</a:t>
            </a:r>
          </a:p>
          <a:p>
            <a:r>
              <a:rPr lang="en-US" dirty="0" smtClean="0"/>
              <a:t>Notation a | b</a:t>
            </a:r>
          </a:p>
          <a:p>
            <a:r>
              <a:rPr lang="en-US" dirty="0" smtClean="0"/>
              <a:t>If a | b then a is a </a:t>
            </a:r>
            <a:r>
              <a:rPr lang="en-US" i="1" dirty="0" smtClean="0"/>
              <a:t>divisor</a:t>
            </a:r>
            <a:r>
              <a:rPr lang="en-US" dirty="0" smtClean="0"/>
              <a:t> of b</a:t>
            </a:r>
          </a:p>
          <a:p>
            <a:r>
              <a:rPr lang="en-US" dirty="0"/>
              <a:t>p</a:t>
            </a:r>
            <a:r>
              <a:rPr lang="en-US" dirty="0" smtClean="0"/>
              <a:t> &gt; 1 is </a:t>
            </a:r>
            <a:r>
              <a:rPr lang="en-US" i="1" dirty="0" smtClean="0"/>
              <a:t>prime</a:t>
            </a:r>
            <a:r>
              <a:rPr lang="en-US" dirty="0" smtClean="0"/>
              <a:t> if its only divisors are 1 and p</a:t>
            </a:r>
          </a:p>
          <a:p>
            <a:pPr lvl="1"/>
            <a:r>
              <a:rPr lang="en-US" dirty="0" smtClean="0"/>
              <a:t>p is </a:t>
            </a:r>
            <a:r>
              <a:rPr lang="en-US" i="1" dirty="0" smtClean="0"/>
              <a:t>composite</a:t>
            </a:r>
            <a:r>
              <a:rPr lang="en-US" dirty="0" smtClean="0"/>
              <a:t> otherwise</a:t>
            </a:r>
          </a:p>
          <a:p>
            <a:r>
              <a:rPr lang="en-US" dirty="0" smtClean="0"/>
              <a:t>d = </a:t>
            </a:r>
            <a:r>
              <a:rPr lang="en-US" dirty="0" err="1" smtClean="0"/>
              <a:t>gcd</a:t>
            </a:r>
            <a:r>
              <a:rPr lang="en-US" dirty="0" smtClean="0"/>
              <a:t>(a, b) if both:</a:t>
            </a:r>
          </a:p>
          <a:p>
            <a:pPr lvl="1"/>
            <a:r>
              <a:rPr lang="en-US" dirty="0" smtClean="0"/>
              <a:t>d | a and d | b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 is the largest integer with that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3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 err="1" smtClean="0"/>
              <a:t>gcd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compute </a:t>
            </a:r>
            <a:r>
              <a:rPr lang="en-US" dirty="0" err="1" smtClean="0"/>
              <a:t>gcd</a:t>
            </a:r>
            <a:r>
              <a:rPr lang="en-US" dirty="0" smtClean="0"/>
              <a:t>(a, b) by factoring a and b and looking for common prime factors…</a:t>
            </a:r>
          </a:p>
          <a:p>
            <a:pPr lvl="1"/>
            <a:r>
              <a:rPr lang="en-US" dirty="0" smtClean="0"/>
              <a:t>This is not (known to be) efficient!</a:t>
            </a:r>
          </a:p>
          <a:p>
            <a:endParaRPr lang="en-US" dirty="0"/>
          </a:p>
          <a:p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i="1" dirty="0" smtClean="0"/>
              <a:t>Euclidean algorithm </a:t>
            </a:r>
            <a:r>
              <a:rPr lang="en-US" dirty="0" smtClean="0"/>
              <a:t>to compute </a:t>
            </a:r>
            <a:r>
              <a:rPr lang="en-US" dirty="0" err="1" smtClean="0"/>
              <a:t>gcd</a:t>
            </a:r>
            <a:r>
              <a:rPr lang="en-US" dirty="0" smtClean="0"/>
              <a:t>(a, b)</a:t>
            </a:r>
          </a:p>
          <a:p>
            <a:pPr lvl="1"/>
            <a:r>
              <a:rPr lang="en-US" dirty="0" smtClean="0"/>
              <a:t>One of the earliest nontrivial algorithms!</a:t>
            </a:r>
          </a:p>
        </p:txBody>
      </p:sp>
    </p:spTree>
    <p:extLst>
      <p:ext uri="{BB962C8B-B14F-4D97-AF65-F5344CB8AC3E}">
        <p14:creationId xmlns:p14="http://schemas.microsoft.com/office/powerpoint/2010/main" val="392029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Euclidean algorithm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665" y="1600200"/>
            <a:ext cx="6014669" cy="252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 a, b &gt; 0, there exist integers X, Y such that </a:t>
            </a:r>
            <a:r>
              <a:rPr lang="en-US" dirty="0" err="1" smtClean="0"/>
              <a:t>Xa</a:t>
            </a:r>
            <a:r>
              <a:rPr lang="en-US" dirty="0" smtClean="0"/>
              <a:t> + </a:t>
            </a:r>
            <a:r>
              <a:rPr lang="en-US" dirty="0" err="1" smtClean="0"/>
              <a:t>Yb</a:t>
            </a:r>
            <a:r>
              <a:rPr lang="en-US" dirty="0" smtClean="0"/>
              <a:t> = </a:t>
            </a:r>
            <a:r>
              <a:rPr lang="en-US" dirty="0" err="1" smtClean="0"/>
              <a:t>gcd</a:t>
            </a:r>
            <a:r>
              <a:rPr lang="en-US" dirty="0" smtClean="0"/>
              <a:t>(a, b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Moreover, d=</a:t>
            </a:r>
            <a:r>
              <a:rPr lang="en-US" dirty="0" err="1" smtClean="0"/>
              <a:t>gcd</a:t>
            </a:r>
            <a:r>
              <a:rPr lang="en-US" dirty="0" smtClean="0"/>
              <a:t>(a, b) is the </a:t>
            </a:r>
            <a:r>
              <a:rPr lang="en-US" i="1" dirty="0" smtClean="0"/>
              <a:t>smallest</a:t>
            </a:r>
            <a:r>
              <a:rPr lang="en-US" dirty="0" smtClean="0"/>
              <a:t> positive integer that can be written this way</a:t>
            </a:r>
            <a:endParaRPr lang="en-US" dirty="0" smtClean="0"/>
          </a:p>
          <a:p>
            <a:pPr lvl="1"/>
            <a:r>
              <a:rPr lang="en-US" dirty="0" smtClean="0"/>
              <a:t>See book for proof</a:t>
            </a:r>
          </a:p>
          <a:p>
            <a:pPr lvl="1"/>
            <a:endParaRPr lang="en-US" dirty="0"/>
          </a:p>
          <a:p>
            <a:r>
              <a:rPr lang="en-US" dirty="0" smtClean="0"/>
              <a:t>Can use the </a:t>
            </a:r>
            <a:r>
              <a:rPr lang="en-US" i="1" dirty="0" smtClean="0"/>
              <a:t>extended Euclidean algorithm </a:t>
            </a:r>
            <a:r>
              <a:rPr lang="en-US" dirty="0" smtClean="0"/>
              <a:t>to compute X, Y</a:t>
            </a:r>
          </a:p>
          <a:p>
            <a:pPr lvl="1"/>
            <a:r>
              <a:rPr lang="en-US" dirty="0" smtClean="0"/>
              <a:t>See book for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91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13664</TotalTime>
  <Words>1160</Words>
  <Application>Microsoft Office PowerPoint</Application>
  <PresentationFormat>On-screen Show (4:3)</PresentationFormat>
  <Paragraphs>150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Courier New</vt:lpstr>
      <vt:lpstr>Symbol</vt:lpstr>
      <vt:lpstr>Office Theme</vt:lpstr>
      <vt:lpstr>Cryptography</vt:lpstr>
      <vt:lpstr>Exponentiation</vt:lpstr>
      <vt:lpstr>Modular exponentiation</vt:lpstr>
      <vt:lpstr>Efficient modular exponentiation</vt:lpstr>
      <vt:lpstr>Efficient exponentiation</vt:lpstr>
      <vt:lpstr>Primes and divisibility</vt:lpstr>
      <vt:lpstr>Computing gcd?</vt:lpstr>
      <vt:lpstr>Euclidean algorithm</vt:lpstr>
      <vt:lpstr>Proposition</vt:lpstr>
      <vt:lpstr>Modular inverses</vt:lpstr>
      <vt:lpstr>Cancellation</vt:lpstr>
      <vt:lpstr>Invertibility</vt:lpstr>
      <vt:lpstr>PowerPoint Presentation</vt:lpstr>
      <vt:lpstr>Groups</vt:lpstr>
      <vt:lpstr>Groups</vt:lpstr>
      <vt:lpstr>Examples</vt:lpstr>
      <vt:lpstr>Groups</vt:lpstr>
      <vt:lpstr>Computations in groups</vt:lpstr>
      <vt:lpstr>Useful example</vt:lpstr>
      <vt:lpstr>Example</vt:lpstr>
      <vt:lpstr>Example</vt:lpstr>
      <vt:lpstr>(N)</vt:lpstr>
      <vt:lpstr>Two special cases</vt:lpstr>
      <vt:lpstr>Fermat’s little theorem</vt:lpstr>
      <vt:lpstr>Examples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katz</dc:creator>
  <cp:lastModifiedBy>jkatz</cp:lastModifiedBy>
  <cp:revision>1000</cp:revision>
  <dcterms:created xsi:type="dcterms:W3CDTF">2014-06-02T02:25:30Z</dcterms:created>
  <dcterms:modified xsi:type="dcterms:W3CDTF">2019-04-17T02:31:09Z</dcterms:modified>
</cp:coreProperties>
</file>