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418" r:id="rId2"/>
    <p:sldId id="435" r:id="rId3"/>
    <p:sldId id="428" r:id="rId4"/>
    <p:sldId id="429" r:id="rId5"/>
    <p:sldId id="430" r:id="rId6"/>
    <p:sldId id="436" r:id="rId7"/>
    <p:sldId id="431" r:id="rId8"/>
    <p:sldId id="432" r:id="rId9"/>
    <p:sldId id="433" r:id="rId10"/>
    <p:sldId id="434" r:id="rId11"/>
    <p:sldId id="437" r:id="rId12"/>
    <p:sldId id="438" r:id="rId13"/>
    <p:sldId id="439" r:id="rId14"/>
    <p:sldId id="440" r:id="rId15"/>
    <p:sldId id="441" r:id="rId16"/>
    <p:sldId id="442" r:id="rId17"/>
    <p:sldId id="443" r:id="rId18"/>
    <p:sldId id="457" r:id="rId19"/>
    <p:sldId id="458" r:id="rId20"/>
    <p:sldId id="459" r:id="rId21"/>
    <p:sldId id="460" r:id="rId22"/>
    <p:sldId id="461" r:id="rId23"/>
    <p:sldId id="444" r:id="rId24"/>
    <p:sldId id="445" r:id="rId25"/>
    <p:sldId id="446" r:id="rId26"/>
    <p:sldId id="447" r:id="rId27"/>
    <p:sldId id="448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91" autoAdjust="0"/>
    <p:restoredTop sz="94660"/>
  </p:normalViewPr>
  <p:slideViewPr>
    <p:cSldViewPr>
      <p:cViewPr varScale="1">
        <p:scale>
          <a:sx n="59" d="100"/>
          <a:sy n="59" d="100"/>
        </p:scale>
        <p:origin x="1190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D66149-A0B5-4322-A8AB-C0A88804300F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F35FA-B3A9-45EC-BC36-DDE85C569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92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4DE87-24B7-4FE6-8FA5-D89CE0F7B716}" type="datetime1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18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94C14-E5E2-4F8D-82E3-85BC10DDFAA6}" type="datetime1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8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6370-89F3-488D-99FE-EEBD8BF3FA85}" type="datetime1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20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CE73-46AA-4832-9843-900C2210B121}" type="datetime1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26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006B-0220-41F0-AD15-958A03D4D19D}" type="datetime1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1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5EA0-F02C-4ABB-B512-39FA12AE0302}" type="datetime1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6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9422-6FFC-4226-A3D0-FBE1F09B4FC3}" type="datetime1">
              <a:rPr lang="en-US" smtClean="0"/>
              <a:t>4/18/2019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55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44A93-9868-4F69-A258-EDA1E5BDA486}" type="datetime1">
              <a:rPr lang="en-US" smtClean="0"/>
              <a:t>4/18/2019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7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ED2E2-EC6E-4E56-86D8-3F5596F833B9}" type="datetime1">
              <a:rPr lang="en-US" smtClean="0"/>
              <a:t>4/18/2019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07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DB7E6-5A2D-4B1D-894F-3F4B1ACFE506}" type="datetime1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82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3D45-704E-414F-9878-7DC947D6768A}" type="datetime1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CC22E-AD3E-4BC8-9686-2E5E619B7B42}" type="datetime1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17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dirty="0" smtClean="0"/>
              <a:t>Cryptography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705600" cy="1752600"/>
          </a:xfrm>
        </p:spPr>
        <p:txBody>
          <a:bodyPr>
            <a:normAutofit/>
          </a:bodyPr>
          <a:lstStyle/>
          <a:p>
            <a:r>
              <a:rPr lang="en-US" sz="4000" i="1" smtClean="0">
                <a:solidFill>
                  <a:schemeClr val="tx1"/>
                </a:solidFill>
              </a:rPr>
              <a:t>Lecture 20</a:t>
            </a:r>
            <a:endParaRPr lang="en-US" sz="4000" i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42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>
                <a:latin typeface="Cambria Math"/>
                <a:ea typeface="Cambria Math"/>
              </a:rPr>
              <a:t>ℤ</a:t>
            </a:r>
            <a:r>
              <a:rPr lang="en-US" baseline="-25000" dirty="0">
                <a:ea typeface="Cambria Math"/>
              </a:rPr>
              <a:t>N</a:t>
            </a:r>
            <a:r>
              <a:rPr lang="en-US" dirty="0">
                <a:ea typeface="Cambria Math"/>
              </a:rPr>
              <a:t> </a:t>
            </a:r>
            <a:r>
              <a:rPr lang="en-US" dirty="0" smtClean="0">
                <a:ea typeface="Cambria Math"/>
              </a:rPr>
              <a:t>:</a:t>
            </a:r>
          </a:p>
          <a:p>
            <a:pPr lvl="1"/>
            <a:r>
              <a:rPr lang="en-US" dirty="0" smtClean="0">
                <a:ea typeface="Cambria Math"/>
              </a:rPr>
              <a:t>For all </a:t>
            </a:r>
            <a:r>
              <a:rPr lang="en-US" dirty="0" err="1" smtClean="0">
                <a:ea typeface="Cambria Math"/>
              </a:rPr>
              <a:t>a</a:t>
            </a:r>
            <a:r>
              <a:rPr lang="en-US" dirty="0" err="1" smtClean="0">
                <a:ea typeface="Cambria Math"/>
                <a:sym typeface="Symbol"/>
              </a:rPr>
              <a:t></a:t>
            </a:r>
            <a:r>
              <a:rPr lang="en-US" dirty="0" err="1" smtClean="0">
                <a:latin typeface="Cambria Math"/>
                <a:ea typeface="Cambria Math"/>
              </a:rPr>
              <a:t>ℤ</a:t>
            </a:r>
            <a:r>
              <a:rPr lang="en-US" baseline="-25000" dirty="0" err="1" smtClean="0">
                <a:ea typeface="Cambria Math"/>
              </a:rPr>
              <a:t>N</a:t>
            </a:r>
            <a:r>
              <a:rPr lang="en-US" dirty="0" smtClean="0">
                <a:ea typeface="Cambria Math"/>
              </a:rPr>
              <a:t>, we have N · a = 0 mod N</a:t>
            </a:r>
          </a:p>
          <a:p>
            <a:pPr marL="457200" lvl="1" indent="0">
              <a:buNone/>
            </a:pPr>
            <a:r>
              <a:rPr lang="en-US" dirty="0" smtClean="0">
                <a:ea typeface="Cambria Math"/>
              </a:rPr>
              <a:t>(Note that N is not in the group…)</a:t>
            </a:r>
          </a:p>
          <a:p>
            <a:pPr lvl="1"/>
            <a:endParaRPr lang="en-US" dirty="0">
              <a:ea typeface="Cambria Math"/>
            </a:endParaRPr>
          </a:p>
          <a:p>
            <a:r>
              <a:rPr lang="en-US" dirty="0" smtClean="0">
                <a:ea typeface="Cambria Math"/>
              </a:rPr>
              <a:t>In </a:t>
            </a:r>
            <a:r>
              <a:rPr lang="en-US" dirty="0" smtClean="0">
                <a:latin typeface="Cambria Math"/>
                <a:ea typeface="Cambria Math"/>
              </a:rPr>
              <a:t>ℤ</a:t>
            </a:r>
            <a:r>
              <a:rPr lang="en-US" baseline="30000" dirty="0" smtClean="0">
                <a:ea typeface="Cambria Math"/>
              </a:rPr>
              <a:t>*</a:t>
            </a:r>
            <a:r>
              <a:rPr lang="en-US" baseline="-25000" dirty="0" smtClean="0">
                <a:ea typeface="Cambria Math"/>
              </a:rPr>
              <a:t>N</a:t>
            </a:r>
            <a:r>
              <a:rPr lang="en-US" dirty="0" smtClean="0">
                <a:ea typeface="Cambria Math"/>
              </a:rPr>
              <a:t> :</a:t>
            </a:r>
          </a:p>
          <a:p>
            <a:pPr lvl="1"/>
            <a:r>
              <a:rPr lang="en-US" dirty="0" smtClean="0">
                <a:ea typeface="Cambria Math"/>
              </a:rPr>
              <a:t>For </a:t>
            </a:r>
            <a:r>
              <a:rPr lang="en-US" dirty="0">
                <a:ea typeface="Cambria Math"/>
              </a:rPr>
              <a:t>all </a:t>
            </a:r>
            <a:r>
              <a:rPr lang="en-US" dirty="0" err="1">
                <a:ea typeface="Cambria Math"/>
              </a:rPr>
              <a:t>a</a:t>
            </a:r>
            <a:r>
              <a:rPr lang="en-US" dirty="0" err="1">
                <a:ea typeface="Cambria Math"/>
                <a:sym typeface="Symbol"/>
              </a:rPr>
              <a:t></a:t>
            </a:r>
            <a:r>
              <a:rPr lang="en-US" dirty="0" err="1">
                <a:latin typeface="Cambria Math"/>
                <a:ea typeface="Cambria Math"/>
              </a:rPr>
              <a:t>ℤ</a:t>
            </a:r>
            <a:r>
              <a:rPr lang="en-US" baseline="30000" dirty="0">
                <a:ea typeface="Cambria Math"/>
              </a:rPr>
              <a:t>*</a:t>
            </a:r>
            <a:r>
              <a:rPr lang="en-US" baseline="-25000" dirty="0">
                <a:ea typeface="Cambria Math"/>
              </a:rPr>
              <a:t>N</a:t>
            </a:r>
            <a:r>
              <a:rPr lang="en-US" dirty="0">
                <a:ea typeface="Cambria Math"/>
              </a:rPr>
              <a:t>, we have a</a:t>
            </a:r>
            <a:r>
              <a:rPr lang="en-US" baseline="30000" dirty="0">
                <a:ea typeface="Cambria Math"/>
                <a:sym typeface="Symbol"/>
              </a:rPr>
              <a:t>(N)</a:t>
            </a:r>
            <a:r>
              <a:rPr lang="en-US" dirty="0">
                <a:ea typeface="Cambria Math"/>
              </a:rPr>
              <a:t> = 1 mod N</a:t>
            </a:r>
          </a:p>
          <a:p>
            <a:pPr lvl="1"/>
            <a:r>
              <a:rPr lang="en-US" dirty="0">
                <a:ea typeface="Cambria Math"/>
              </a:rPr>
              <a:t>p</a:t>
            </a:r>
            <a:r>
              <a:rPr lang="en-US" dirty="0" smtClean="0">
                <a:ea typeface="Cambria Math"/>
              </a:rPr>
              <a:t> prime: for all a </a:t>
            </a:r>
            <a:r>
              <a:rPr lang="en-US" dirty="0" smtClean="0">
                <a:ea typeface="Cambria Math"/>
                <a:sym typeface="Symbol"/>
              </a:rPr>
              <a:t> </a:t>
            </a:r>
            <a:r>
              <a:rPr lang="en-US" dirty="0" smtClean="0">
                <a:latin typeface="Cambria Math"/>
                <a:ea typeface="Cambria Math"/>
              </a:rPr>
              <a:t>ℤ</a:t>
            </a:r>
            <a:r>
              <a:rPr lang="en-US" baseline="30000" dirty="0" smtClean="0">
                <a:ea typeface="Cambria Math"/>
              </a:rPr>
              <a:t>*</a:t>
            </a:r>
            <a:r>
              <a:rPr lang="en-US" baseline="-25000" dirty="0" smtClean="0">
                <a:ea typeface="Cambria Math"/>
              </a:rPr>
              <a:t>p</a:t>
            </a:r>
            <a:r>
              <a:rPr lang="en-US" dirty="0" smtClean="0">
                <a:ea typeface="Cambria Math"/>
              </a:rPr>
              <a:t>, we have a</a:t>
            </a:r>
            <a:r>
              <a:rPr lang="en-US" baseline="30000" dirty="0">
                <a:ea typeface="Cambria Math"/>
              </a:rPr>
              <a:t>p</a:t>
            </a:r>
            <a:r>
              <a:rPr lang="en-US" baseline="30000" dirty="0" smtClean="0">
                <a:ea typeface="Cambria Math"/>
              </a:rPr>
              <a:t>-1</a:t>
            </a:r>
            <a:r>
              <a:rPr lang="en-US" dirty="0" smtClean="0">
                <a:ea typeface="Cambria Math"/>
              </a:rPr>
              <a:t> = 1 mod p</a:t>
            </a:r>
          </a:p>
        </p:txBody>
      </p:sp>
    </p:spTree>
    <p:extLst>
      <p:ext uri="{BB962C8B-B14F-4D97-AF65-F5344CB8AC3E}">
        <p14:creationId xmlns:p14="http://schemas.microsoft.com/office/powerpoint/2010/main" val="155933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Corollary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G be a finite group of order </a:t>
            </a:r>
            <a:r>
              <a:rPr lang="en-US" dirty="0" smtClean="0"/>
              <a:t>m. </a:t>
            </a:r>
            <a:r>
              <a:rPr lang="en-US" dirty="0"/>
              <a:t>Then for </a:t>
            </a:r>
            <a:r>
              <a:rPr lang="en-US" dirty="0" err="1" smtClean="0"/>
              <a:t>g</a:t>
            </a:r>
            <a:r>
              <a:rPr lang="en-US" dirty="0" err="1">
                <a:sym typeface="Symbol"/>
              </a:rPr>
              <a:t></a:t>
            </a:r>
            <a:r>
              <a:rPr lang="en-US" dirty="0" err="1" smtClean="0">
                <a:sym typeface="Symbol"/>
              </a:rPr>
              <a:t>G</a:t>
            </a:r>
            <a:r>
              <a:rPr lang="en-US" dirty="0" smtClean="0">
                <a:sym typeface="Symbol"/>
              </a:rPr>
              <a:t> and integer x, </a:t>
            </a:r>
            <a:r>
              <a:rPr lang="en-US" dirty="0">
                <a:sym typeface="Symbol"/>
              </a:rPr>
              <a:t>it holds that </a:t>
            </a:r>
            <a:r>
              <a:rPr lang="en-US" dirty="0" err="1" smtClean="0">
                <a:sym typeface="Symbol"/>
              </a:rPr>
              <a:t>g</a:t>
            </a:r>
            <a:r>
              <a:rPr lang="en-US" baseline="30000" dirty="0" err="1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</a:t>
            </a:r>
            <a:r>
              <a:rPr lang="en-US" dirty="0">
                <a:sym typeface="Symbol"/>
              </a:rPr>
              <a:t>= </a:t>
            </a:r>
            <a:r>
              <a:rPr lang="en-US" dirty="0" smtClean="0">
                <a:sym typeface="Symbol"/>
              </a:rPr>
              <a:t>g</a:t>
            </a:r>
            <a:r>
              <a:rPr lang="en-US" baseline="30000" dirty="0" smtClean="0">
                <a:sym typeface="Symbol"/>
              </a:rPr>
              <a:t>[x mod m]</a:t>
            </a:r>
            <a:endParaRPr lang="en-US" baseline="-25000" dirty="0">
              <a:sym typeface="Symbol"/>
            </a:endParaRPr>
          </a:p>
          <a:p>
            <a:pPr lvl="1"/>
            <a:r>
              <a:rPr lang="en-US" dirty="0" smtClean="0">
                <a:sym typeface="Symbol"/>
              </a:rPr>
              <a:t>Proof: Let x = </a:t>
            </a:r>
            <a:r>
              <a:rPr lang="en-US" dirty="0" err="1" smtClean="0">
                <a:sym typeface="Symbol"/>
              </a:rPr>
              <a:t>qm+r</a:t>
            </a:r>
            <a:r>
              <a:rPr lang="en-US" dirty="0" smtClean="0">
                <a:sym typeface="Symbol"/>
              </a:rPr>
              <a:t>. Then </a:t>
            </a:r>
            <a:r>
              <a:rPr lang="en-US" dirty="0" err="1" smtClean="0">
                <a:sym typeface="Symbol"/>
              </a:rPr>
              <a:t>g</a:t>
            </a:r>
            <a:r>
              <a:rPr lang="en-US" baseline="30000" dirty="0" err="1" smtClean="0">
                <a:sym typeface="Symbol"/>
              </a:rPr>
              <a:t>x</a:t>
            </a:r>
            <a:r>
              <a:rPr lang="en-US" baseline="30000" dirty="0" smtClean="0">
                <a:sym typeface="Symbol"/>
              </a:rPr>
              <a:t> </a:t>
            </a:r>
            <a:r>
              <a:rPr lang="en-US" dirty="0" smtClean="0">
                <a:sym typeface="Symbol"/>
              </a:rPr>
              <a:t>= </a:t>
            </a:r>
            <a:r>
              <a:rPr lang="en-US" dirty="0" err="1" smtClean="0">
                <a:sym typeface="Symbol"/>
              </a:rPr>
              <a:t>g</a:t>
            </a:r>
            <a:r>
              <a:rPr lang="en-US" baseline="30000" dirty="0" err="1" smtClean="0">
                <a:sym typeface="Symbol"/>
              </a:rPr>
              <a:t>qm+r</a:t>
            </a:r>
            <a:r>
              <a:rPr lang="en-US" baseline="30000" dirty="0" smtClean="0">
                <a:sym typeface="Symbol"/>
              </a:rPr>
              <a:t> </a:t>
            </a:r>
            <a:r>
              <a:rPr lang="en-US" dirty="0" smtClean="0">
                <a:sym typeface="Symbol"/>
              </a:rPr>
              <a:t>= (g</a:t>
            </a:r>
            <a:r>
              <a:rPr lang="en-US" baseline="30000" dirty="0" smtClean="0">
                <a:sym typeface="Symbol"/>
              </a:rPr>
              <a:t>m</a:t>
            </a:r>
            <a:r>
              <a:rPr lang="en-US" dirty="0" smtClean="0">
                <a:sym typeface="Symbol"/>
              </a:rPr>
              <a:t>)</a:t>
            </a:r>
            <a:r>
              <a:rPr lang="en-US" baseline="30000" dirty="0" err="1" smtClean="0">
                <a:sym typeface="Symbol"/>
              </a:rPr>
              <a:t>q</a:t>
            </a:r>
            <a:r>
              <a:rPr lang="en-US" dirty="0" err="1" smtClean="0">
                <a:sym typeface="Symbol"/>
              </a:rPr>
              <a:t>g</a:t>
            </a:r>
            <a:r>
              <a:rPr lang="en-US" baseline="30000" dirty="0" err="1" smtClean="0">
                <a:sym typeface="Symbol"/>
              </a:rPr>
              <a:t>r</a:t>
            </a:r>
            <a:r>
              <a:rPr lang="en-US" dirty="0" smtClean="0">
                <a:sym typeface="Symbol"/>
              </a:rPr>
              <a:t> = g</a:t>
            </a:r>
            <a:r>
              <a:rPr lang="en-US" baseline="30000" dirty="0" smtClean="0">
                <a:sym typeface="Symbol"/>
              </a:rPr>
              <a:t>r</a:t>
            </a:r>
            <a:endParaRPr lang="en-US" dirty="0" smtClean="0">
              <a:sym typeface="Symbol"/>
            </a:endParaRPr>
          </a:p>
          <a:p>
            <a:pPr lvl="1"/>
            <a:endParaRPr lang="en-US" dirty="0">
              <a:sym typeface="Symbol"/>
            </a:endParaRPr>
          </a:p>
          <a:p>
            <a:r>
              <a:rPr lang="en-US" dirty="0" smtClean="0">
                <a:sym typeface="Symbol"/>
              </a:rPr>
              <a:t>This can be used for efficient computation…</a:t>
            </a:r>
          </a:p>
          <a:p>
            <a:pPr lvl="1"/>
            <a:r>
              <a:rPr lang="en-US" dirty="0" smtClean="0">
                <a:sym typeface="Symbol"/>
              </a:rPr>
              <a:t>…reduce the exponent modulo the order of the group before computing the exponentiation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12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Corollary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G be a finite group of order </a:t>
            </a:r>
            <a:r>
              <a:rPr lang="en-US" dirty="0" smtClean="0"/>
              <a:t>m</a:t>
            </a:r>
          </a:p>
          <a:p>
            <a:r>
              <a:rPr lang="en-US" dirty="0" smtClean="0"/>
              <a:t>For any positive integer e, define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e</a:t>
            </a:r>
            <a:r>
              <a:rPr lang="en-US" dirty="0" smtClean="0"/>
              <a:t>(g)=</a:t>
            </a:r>
            <a:r>
              <a:rPr lang="en-US" dirty="0" err="1" smtClean="0"/>
              <a:t>g</a:t>
            </a:r>
            <a:r>
              <a:rPr lang="en-US" baseline="30000" dirty="0" err="1" smtClean="0"/>
              <a:t>e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 err="1" smtClean="0"/>
              <a:t>gcd</a:t>
            </a:r>
            <a:r>
              <a:rPr lang="en-US" dirty="0" smtClean="0"/>
              <a:t>(</a:t>
            </a:r>
            <a:r>
              <a:rPr lang="en-US" dirty="0" err="1" smtClean="0"/>
              <a:t>e,m</a:t>
            </a:r>
            <a:r>
              <a:rPr lang="en-US" dirty="0" smtClean="0"/>
              <a:t>)=1, then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e</a:t>
            </a:r>
            <a:r>
              <a:rPr lang="en-US" dirty="0" smtClean="0"/>
              <a:t> is a permutation of G. Moreover, if d = e</a:t>
            </a:r>
            <a:r>
              <a:rPr lang="en-US" baseline="30000" dirty="0" smtClean="0"/>
              <a:t>-1</a:t>
            </a:r>
            <a:r>
              <a:rPr lang="en-US" dirty="0" smtClean="0"/>
              <a:t> mod m then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d</a:t>
            </a:r>
            <a:r>
              <a:rPr lang="en-US" dirty="0" smtClean="0"/>
              <a:t> is the inverse of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e</a:t>
            </a:r>
            <a:endParaRPr lang="en-US" dirty="0" smtClean="0"/>
          </a:p>
          <a:p>
            <a:pPr lvl="1"/>
            <a:r>
              <a:rPr lang="en-US" dirty="0" smtClean="0"/>
              <a:t>Proof: The first part follows from the second.</a:t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d</a:t>
            </a:r>
            <a:r>
              <a:rPr lang="en-US" dirty="0" smtClean="0"/>
              <a:t>(</a:t>
            </a:r>
            <a:r>
              <a:rPr lang="en-US" dirty="0" err="1" smtClean="0"/>
              <a:t>f</a:t>
            </a:r>
            <a:r>
              <a:rPr lang="en-US" baseline="-25000" dirty="0" err="1" smtClean="0"/>
              <a:t>e</a:t>
            </a:r>
            <a:r>
              <a:rPr lang="en-US" dirty="0" smtClean="0"/>
              <a:t>(g)) = (</a:t>
            </a:r>
            <a:r>
              <a:rPr lang="en-US" dirty="0" err="1" smtClean="0"/>
              <a:t>g</a:t>
            </a:r>
            <a:r>
              <a:rPr lang="en-US" baseline="30000" dirty="0" err="1" smtClean="0"/>
              <a:t>e</a:t>
            </a:r>
            <a:r>
              <a:rPr lang="en-US" dirty="0" smtClean="0"/>
              <a:t>)</a:t>
            </a:r>
            <a:r>
              <a:rPr lang="en-US" baseline="30000" dirty="0" smtClean="0"/>
              <a:t>d</a:t>
            </a:r>
            <a:r>
              <a:rPr lang="en-US" dirty="0" smtClean="0"/>
              <a:t> = </a:t>
            </a:r>
            <a:r>
              <a:rPr lang="en-US" dirty="0" err="1" smtClean="0"/>
              <a:t>g</a:t>
            </a:r>
            <a:r>
              <a:rPr lang="en-US" baseline="30000" dirty="0" err="1" smtClean="0"/>
              <a:t>ed</a:t>
            </a:r>
            <a:r>
              <a:rPr lang="en-US" dirty="0" smtClean="0"/>
              <a:t> = g</a:t>
            </a:r>
            <a:r>
              <a:rPr lang="en-US" baseline="30000" dirty="0" smtClean="0"/>
              <a:t>[</a:t>
            </a:r>
            <a:r>
              <a:rPr lang="en-US" baseline="30000" dirty="0" err="1" smtClean="0"/>
              <a:t>ed</a:t>
            </a:r>
            <a:r>
              <a:rPr lang="en-US" baseline="30000" dirty="0" smtClean="0"/>
              <a:t> mod m]</a:t>
            </a:r>
            <a:r>
              <a:rPr lang="en-US" dirty="0" smtClean="0"/>
              <a:t> = g</a:t>
            </a:r>
            <a:r>
              <a:rPr lang="en-US" baseline="30000" dirty="0" smtClean="0"/>
              <a:t>1</a:t>
            </a:r>
            <a:r>
              <a:rPr lang="en-US" dirty="0" smtClean="0"/>
              <a:t> = 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78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Corollary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Let </a:t>
            </a:r>
            <a:r>
              <a:rPr lang="en-US" dirty="0" smtClean="0"/>
              <a:t>N=</a:t>
            </a:r>
            <a:r>
              <a:rPr lang="en-US" dirty="0" err="1" smtClean="0"/>
              <a:t>pq</a:t>
            </a:r>
            <a:r>
              <a:rPr lang="en-US" dirty="0"/>
              <a:t> </a:t>
            </a:r>
            <a:r>
              <a:rPr lang="en-US" dirty="0" smtClean="0"/>
              <a:t>for p, q distinct primes</a:t>
            </a:r>
          </a:p>
          <a:p>
            <a:pPr lvl="1"/>
            <a:r>
              <a:rPr lang="en-US" dirty="0" smtClean="0"/>
              <a:t>So |</a:t>
            </a:r>
            <a:r>
              <a:rPr lang="en-US" dirty="0">
                <a:latin typeface="Cambria Math"/>
                <a:ea typeface="Cambria Math"/>
              </a:rPr>
              <a:t> ℤ</a:t>
            </a:r>
            <a:r>
              <a:rPr lang="en-US" baseline="30000" dirty="0">
                <a:ea typeface="Cambria Math"/>
              </a:rPr>
              <a:t>*</a:t>
            </a:r>
            <a:r>
              <a:rPr lang="en-US" baseline="-25000" dirty="0">
                <a:ea typeface="Cambria Math"/>
              </a:rPr>
              <a:t>N </a:t>
            </a:r>
            <a:r>
              <a:rPr lang="en-US" dirty="0" smtClean="0"/>
              <a:t>| = </a:t>
            </a:r>
            <a:r>
              <a:rPr lang="en-US" dirty="0" smtClean="0">
                <a:sym typeface="Symbol"/>
              </a:rPr>
              <a:t></a:t>
            </a:r>
            <a:r>
              <a:rPr lang="en-US" dirty="0">
                <a:sym typeface="Symbol"/>
              </a:rPr>
              <a:t>(N</a:t>
            </a:r>
            <a:r>
              <a:rPr lang="en-US" dirty="0" smtClean="0">
                <a:sym typeface="Symbol"/>
              </a:rPr>
              <a:t>) = (p-1)(q-1)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 err="1" smtClean="0"/>
              <a:t>gcd</a:t>
            </a:r>
            <a:r>
              <a:rPr lang="en-US" dirty="0" smtClean="0"/>
              <a:t>(e,</a:t>
            </a:r>
            <a:r>
              <a:rPr lang="en-US" dirty="0">
                <a:sym typeface="Symbol"/>
              </a:rPr>
              <a:t> (N</a:t>
            </a:r>
            <a:r>
              <a:rPr lang="en-US" dirty="0" smtClean="0">
                <a:sym typeface="Symbol"/>
              </a:rPr>
              <a:t>)</a:t>
            </a:r>
            <a:r>
              <a:rPr lang="en-US" dirty="0" smtClean="0"/>
              <a:t>)=1, then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e</a:t>
            </a:r>
            <a:r>
              <a:rPr lang="en-US" dirty="0" smtClean="0"/>
              <a:t>(x) = [</a:t>
            </a:r>
            <a:r>
              <a:rPr lang="en-US" dirty="0" err="1" smtClean="0"/>
              <a:t>x</a:t>
            </a:r>
            <a:r>
              <a:rPr lang="en-US" baseline="30000" dirty="0" err="1" smtClean="0"/>
              <a:t>e</a:t>
            </a:r>
            <a:r>
              <a:rPr lang="en-US" dirty="0" smtClean="0"/>
              <a:t> mod N] is a permutation</a:t>
            </a:r>
          </a:p>
          <a:p>
            <a:pPr lvl="1"/>
            <a:r>
              <a:rPr lang="en-US" dirty="0" smtClean="0"/>
              <a:t>In that case, let y</a:t>
            </a:r>
            <a:r>
              <a:rPr lang="en-US" baseline="30000" dirty="0" smtClean="0"/>
              <a:t>1/e</a:t>
            </a:r>
            <a:r>
              <a:rPr lang="en-US" dirty="0" smtClean="0"/>
              <a:t> mod N be the </a:t>
            </a:r>
            <a:r>
              <a:rPr lang="en-US" i="1" dirty="0" smtClean="0"/>
              <a:t>unique</a:t>
            </a:r>
            <a:r>
              <a:rPr lang="en-US" dirty="0" smtClean="0"/>
              <a:t> x </a:t>
            </a:r>
            <a:r>
              <a:rPr lang="en-US" dirty="0" smtClean="0">
                <a:sym typeface="Symbol" panose="05050102010706020507" pitchFamily="18" charset="2"/>
              </a:rPr>
              <a:t> </a:t>
            </a:r>
            <a:r>
              <a:rPr lang="en-US" dirty="0">
                <a:latin typeface="Cambria Math"/>
                <a:ea typeface="Cambria Math"/>
              </a:rPr>
              <a:t>ℤ</a:t>
            </a:r>
            <a:r>
              <a:rPr lang="en-US" baseline="30000" dirty="0">
                <a:ea typeface="Cambria Math"/>
              </a:rPr>
              <a:t>*</a:t>
            </a:r>
            <a:r>
              <a:rPr lang="en-US" baseline="-25000" dirty="0">
                <a:ea typeface="Cambria Math"/>
              </a:rPr>
              <a:t>N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smtClean="0"/>
              <a:t>such that </a:t>
            </a:r>
            <a:r>
              <a:rPr lang="en-US" dirty="0" err="1" smtClean="0"/>
              <a:t>x</a:t>
            </a:r>
            <a:r>
              <a:rPr lang="en-US" baseline="30000" dirty="0" err="1" smtClean="0"/>
              <a:t>e</a:t>
            </a:r>
            <a:r>
              <a:rPr lang="en-US" dirty="0" smtClean="0"/>
              <a:t> = y mod N</a:t>
            </a:r>
          </a:p>
          <a:p>
            <a:r>
              <a:rPr lang="en-US" dirty="0" smtClean="0"/>
              <a:t>Moreover, if d = e</a:t>
            </a:r>
            <a:r>
              <a:rPr lang="en-US" baseline="30000" dirty="0" smtClean="0"/>
              <a:t>-1</a:t>
            </a:r>
            <a:r>
              <a:rPr lang="en-US" dirty="0" smtClean="0"/>
              <a:t> mod </a:t>
            </a:r>
            <a:r>
              <a:rPr lang="en-US" dirty="0">
                <a:sym typeface="Symbol"/>
              </a:rPr>
              <a:t>(N)</a:t>
            </a:r>
            <a:r>
              <a:rPr lang="en-US" dirty="0" smtClean="0"/>
              <a:t> then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d</a:t>
            </a:r>
            <a:r>
              <a:rPr lang="en-US" dirty="0" smtClean="0"/>
              <a:t> is the inverse of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e</a:t>
            </a:r>
            <a:endParaRPr lang="en-US" dirty="0" smtClean="0"/>
          </a:p>
          <a:p>
            <a:pPr lvl="1"/>
            <a:r>
              <a:rPr lang="en-US" dirty="0" smtClean="0"/>
              <a:t>So for any x we have (</a:t>
            </a:r>
            <a:r>
              <a:rPr lang="en-US" dirty="0" err="1" smtClean="0"/>
              <a:t>x</a:t>
            </a:r>
            <a:r>
              <a:rPr lang="en-US" baseline="30000" dirty="0" err="1" smtClean="0"/>
              <a:t>e</a:t>
            </a:r>
            <a:r>
              <a:rPr lang="en-US" dirty="0" smtClean="0"/>
              <a:t>)</a:t>
            </a:r>
            <a:r>
              <a:rPr lang="en-US" baseline="30000" dirty="0" smtClean="0"/>
              <a:t>d</a:t>
            </a:r>
            <a:r>
              <a:rPr lang="en-US" dirty="0" smtClean="0"/>
              <a:t> = x mod N</a:t>
            </a:r>
          </a:p>
          <a:p>
            <a:pPr lvl="1"/>
            <a:r>
              <a:rPr lang="en-US" dirty="0" smtClean="0"/>
              <a:t>I.e., x</a:t>
            </a:r>
            <a:r>
              <a:rPr lang="en-US" baseline="30000" dirty="0" smtClean="0"/>
              <a:t>1/e</a:t>
            </a:r>
            <a:r>
              <a:rPr lang="en-US" dirty="0" smtClean="0"/>
              <a:t> = [</a:t>
            </a:r>
            <a:r>
              <a:rPr lang="en-US" dirty="0" err="1" smtClean="0"/>
              <a:t>x</a:t>
            </a:r>
            <a:r>
              <a:rPr lang="en-US" baseline="30000" dirty="0" err="1" smtClean="0"/>
              <a:t>d</a:t>
            </a:r>
            <a:r>
              <a:rPr lang="en-US" dirty="0" smtClean="0"/>
              <a:t> mod N]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561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</a:t>
            </a:r>
            <a:r>
              <a:rPr lang="en-US" dirty="0" smtClean="0"/>
              <a:t>N=15</a:t>
            </a:r>
          </a:p>
          <a:p>
            <a:pPr lvl="1"/>
            <a:r>
              <a:rPr lang="en-US" dirty="0" smtClean="0"/>
              <a:t>Look at table for f</a:t>
            </a:r>
            <a:r>
              <a:rPr lang="en-US" baseline="-25000" dirty="0"/>
              <a:t>3</a:t>
            </a:r>
            <a:r>
              <a:rPr lang="en-US" dirty="0" smtClean="0"/>
              <a:t>(x)</a:t>
            </a:r>
          </a:p>
          <a:p>
            <a:r>
              <a:rPr lang="en-US" dirty="0" smtClean="0"/>
              <a:t>N = 33</a:t>
            </a:r>
            <a:endParaRPr lang="en-US" dirty="0" smtClean="0"/>
          </a:p>
          <a:p>
            <a:pPr lvl="1"/>
            <a:r>
              <a:rPr lang="en-US" dirty="0" smtClean="0"/>
              <a:t>Take </a:t>
            </a:r>
            <a:r>
              <a:rPr lang="en-US" dirty="0" smtClean="0"/>
              <a:t>e=3</a:t>
            </a:r>
            <a:r>
              <a:rPr lang="en-US" dirty="0" smtClean="0"/>
              <a:t>, </a:t>
            </a:r>
            <a:r>
              <a:rPr lang="en-US" dirty="0" smtClean="0"/>
              <a:t>d=7, so 3</a:t>
            </a:r>
            <a:r>
              <a:rPr lang="en-US" baseline="30000" dirty="0" smtClean="0"/>
              <a:t>rd</a:t>
            </a:r>
            <a:r>
              <a:rPr lang="en-US" dirty="0" smtClean="0"/>
              <a:t> root of 2 is…?</a:t>
            </a:r>
            <a:endParaRPr lang="en-US" dirty="0" smtClean="0"/>
          </a:p>
          <a:p>
            <a:pPr lvl="1"/>
            <a:r>
              <a:rPr lang="en-US" dirty="0" smtClean="0"/>
              <a:t>e=2; squaring is not a permutation…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180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far, we have only discussed number-theoretic problems that are easy</a:t>
            </a:r>
          </a:p>
          <a:p>
            <a:pPr lvl="1"/>
            <a:r>
              <a:rPr lang="en-US" dirty="0" smtClean="0"/>
              <a:t>E.g., addition, multiplication, modular </a:t>
            </a:r>
            <a:r>
              <a:rPr lang="en-US" dirty="0"/>
              <a:t>arithmetic, exponentiation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/>
              <a:t>S</a:t>
            </a:r>
            <a:r>
              <a:rPr lang="en-US" dirty="0" smtClean="0"/>
              <a:t>ome problems are (conjectured to be) </a:t>
            </a:r>
            <a:r>
              <a:rPr lang="en-US" i="1" dirty="0" smtClean="0"/>
              <a:t>hard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4123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Multiplying two numbers is easy; factoring a number is hard</a:t>
            </a:r>
          </a:p>
          <a:p>
            <a:pPr lvl="1"/>
            <a:r>
              <a:rPr lang="en-US" dirty="0" smtClean="0"/>
              <a:t>Given x, y, easy to compute </a:t>
            </a:r>
            <a:r>
              <a:rPr lang="en-US" dirty="0" err="1" smtClean="0"/>
              <a:t>x·y</a:t>
            </a:r>
            <a:endParaRPr lang="en-US" dirty="0" smtClean="0"/>
          </a:p>
          <a:p>
            <a:pPr lvl="1"/>
            <a:r>
              <a:rPr lang="en-US" dirty="0" smtClean="0"/>
              <a:t>Given </a:t>
            </a:r>
            <a:r>
              <a:rPr lang="en-US" dirty="0"/>
              <a:t>N</a:t>
            </a:r>
            <a:r>
              <a:rPr lang="en-US" dirty="0" smtClean="0"/>
              <a:t>, hard (in general) to find x, y &gt; 1 </a:t>
            </a:r>
            <a:r>
              <a:rPr lang="en-US" dirty="0"/>
              <a:t>such that </a:t>
            </a:r>
            <a:r>
              <a:rPr lang="en-US" dirty="0" err="1" smtClean="0"/>
              <a:t>x·y</a:t>
            </a:r>
            <a:r>
              <a:rPr lang="en-US" dirty="0" smtClean="0"/>
              <a:t> = N </a:t>
            </a:r>
          </a:p>
          <a:p>
            <a:pPr lvl="1"/>
            <a:endParaRPr lang="en-US" dirty="0"/>
          </a:p>
          <a:p>
            <a:r>
              <a:rPr lang="en-US" dirty="0" smtClean="0"/>
              <a:t>Compare:</a:t>
            </a:r>
          </a:p>
          <a:p>
            <a:pPr lvl="1"/>
            <a:r>
              <a:rPr lang="en-US" dirty="0"/>
              <a:t>Multiply 10101023 and </a:t>
            </a:r>
            <a:r>
              <a:rPr lang="en-US" dirty="0" smtClean="0"/>
              <a:t>29100257</a:t>
            </a:r>
          </a:p>
          <a:p>
            <a:pPr lvl="1"/>
            <a:r>
              <a:rPr lang="en-US" dirty="0" smtClean="0"/>
              <a:t>Find the factors of 293942365262911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66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not hard to factor </a:t>
            </a:r>
            <a:r>
              <a:rPr lang="en-US" i="1" dirty="0" smtClean="0"/>
              <a:t>random </a:t>
            </a:r>
            <a:r>
              <a:rPr lang="en-US" dirty="0" smtClean="0"/>
              <a:t>numbers</a:t>
            </a:r>
          </a:p>
          <a:p>
            <a:pPr lvl="1"/>
            <a:r>
              <a:rPr lang="en-US" dirty="0" smtClean="0"/>
              <a:t>50% of the time, random number is even</a:t>
            </a:r>
          </a:p>
          <a:p>
            <a:pPr lvl="1"/>
            <a:r>
              <a:rPr lang="en-US" dirty="0" smtClean="0"/>
              <a:t>1/3 of the time, random number is divisible by 3…</a:t>
            </a:r>
          </a:p>
          <a:p>
            <a:pPr lvl="1"/>
            <a:endParaRPr lang="en-US" dirty="0"/>
          </a:p>
          <a:p>
            <a:r>
              <a:rPr lang="en-US" dirty="0" smtClean="0"/>
              <a:t>The hardest numbers to factor are those that are the product of two, equal-length </a:t>
            </a:r>
            <a:r>
              <a:rPr lang="en-US" i="1" dirty="0" smtClean="0"/>
              <a:t>primes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373624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primes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generate a (random) n-bit prime do:</a:t>
            </a:r>
          </a:p>
          <a:p>
            <a:pPr lvl="1"/>
            <a:r>
              <a:rPr lang="en-US" dirty="0" smtClean="0"/>
              <a:t>Choose random n-bit integer p</a:t>
            </a:r>
          </a:p>
          <a:p>
            <a:pPr lvl="1"/>
            <a:r>
              <a:rPr lang="en-US" dirty="0" smtClean="0"/>
              <a:t>If p is prime, output it; else, repeat</a:t>
            </a:r>
          </a:p>
          <a:p>
            <a:pPr lvl="1"/>
            <a:endParaRPr lang="en-US" dirty="0"/>
          </a:p>
          <a:p>
            <a:r>
              <a:rPr lang="en-US" dirty="0" smtClean="0"/>
              <a:t>Is this efficient?</a:t>
            </a:r>
          </a:p>
        </p:txBody>
      </p:sp>
    </p:spTree>
    <p:extLst>
      <p:ext uri="{BB962C8B-B14F-4D97-AF65-F5344CB8AC3E}">
        <p14:creationId xmlns:p14="http://schemas.microsoft.com/office/powerpoint/2010/main" val="278164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primes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this to be efficient, need two things:</a:t>
            </a:r>
          </a:p>
          <a:p>
            <a:pPr lvl="1"/>
            <a:r>
              <a:rPr lang="en-US" dirty="0" smtClean="0"/>
              <a:t>Primes should be sufficiently </a:t>
            </a:r>
            <a:r>
              <a:rPr lang="en-US" i="1" dirty="0" smtClean="0"/>
              <a:t>dense</a:t>
            </a:r>
            <a:endParaRPr lang="en-US" dirty="0" smtClean="0"/>
          </a:p>
          <a:p>
            <a:pPr lvl="2"/>
            <a:r>
              <a:rPr lang="en-US" dirty="0" smtClean="0"/>
              <a:t>I.e., probability that a random n-bit integer is prime should be sufficiently large</a:t>
            </a:r>
          </a:p>
          <a:p>
            <a:pPr lvl="1"/>
            <a:r>
              <a:rPr lang="en-US" dirty="0" smtClean="0"/>
              <a:t>Need an efficient way to test </a:t>
            </a:r>
            <a:r>
              <a:rPr lang="en-US" dirty="0" err="1" smtClean="0"/>
              <a:t>primality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282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 </a:t>
            </a:r>
            <a:r>
              <a:rPr lang="en-US" dirty="0" err="1" smtClean="0"/>
              <a:t>abelian</a:t>
            </a:r>
            <a:r>
              <a:rPr lang="en-US" dirty="0" smtClean="0"/>
              <a:t> </a:t>
            </a:r>
            <a:r>
              <a:rPr lang="en-US" i="1" dirty="0" smtClean="0"/>
              <a:t>group</a:t>
            </a:r>
            <a:r>
              <a:rPr lang="en-US" dirty="0" smtClean="0"/>
              <a:t> is a set G and a binary operation ◦ defined on G such that:</a:t>
            </a:r>
          </a:p>
          <a:p>
            <a:pPr lvl="1"/>
            <a:r>
              <a:rPr lang="en-US" dirty="0" smtClean="0"/>
              <a:t>(</a:t>
            </a:r>
            <a:r>
              <a:rPr lang="en-US" b="1" dirty="0" smtClean="0"/>
              <a:t>Closure</a:t>
            </a:r>
            <a:r>
              <a:rPr lang="en-US" dirty="0" smtClean="0"/>
              <a:t>) </a:t>
            </a:r>
            <a:r>
              <a:rPr lang="en-US" dirty="0">
                <a:sym typeface="Symbol"/>
              </a:rPr>
              <a:t>For all g, </a:t>
            </a:r>
            <a:r>
              <a:rPr lang="en-US" dirty="0" err="1">
                <a:sym typeface="Symbol"/>
              </a:rPr>
              <a:t>hG</a:t>
            </a:r>
            <a:r>
              <a:rPr lang="en-US" dirty="0">
                <a:sym typeface="Symbol"/>
              </a:rPr>
              <a:t>,  </a:t>
            </a:r>
            <a:r>
              <a:rPr lang="en-US" dirty="0" err="1">
                <a:sym typeface="Symbol"/>
              </a:rPr>
              <a:t>g</a:t>
            </a:r>
            <a:r>
              <a:rPr lang="en-US" dirty="0" err="1"/>
              <a:t>◦</a:t>
            </a:r>
            <a:r>
              <a:rPr lang="en-US" dirty="0" err="1">
                <a:sym typeface="Symbol"/>
              </a:rPr>
              <a:t>h</a:t>
            </a:r>
            <a:r>
              <a:rPr lang="en-US" dirty="0">
                <a:sym typeface="Symbol"/>
              </a:rPr>
              <a:t> </a:t>
            </a:r>
            <a:r>
              <a:rPr lang="en-US" dirty="0" smtClean="0">
                <a:sym typeface="Symbol"/>
              </a:rPr>
              <a:t>is in G</a:t>
            </a:r>
            <a:endParaRPr lang="en-US" dirty="0" smtClean="0"/>
          </a:p>
          <a:p>
            <a:pPr lvl="1"/>
            <a:r>
              <a:rPr lang="en-US" dirty="0" smtClean="0"/>
              <a:t>There is an identity </a:t>
            </a:r>
            <a:r>
              <a:rPr lang="en-US" dirty="0" err="1" smtClean="0"/>
              <a:t>e</a:t>
            </a:r>
            <a:r>
              <a:rPr lang="en-US" dirty="0" err="1" smtClean="0">
                <a:sym typeface="Symbol"/>
              </a:rPr>
              <a:t>G</a:t>
            </a:r>
            <a:r>
              <a:rPr lang="en-US" dirty="0" smtClean="0">
                <a:sym typeface="Symbol"/>
              </a:rPr>
              <a:t> such that </a:t>
            </a:r>
            <a:r>
              <a:rPr lang="en-US" dirty="0" err="1" smtClean="0">
                <a:sym typeface="Symbol"/>
              </a:rPr>
              <a:t>e</a:t>
            </a:r>
            <a:r>
              <a:rPr lang="en-US" dirty="0" err="1" smtClean="0"/>
              <a:t>◦</a:t>
            </a:r>
            <a:r>
              <a:rPr lang="en-US" dirty="0" err="1" smtClean="0">
                <a:sym typeface="Symbol"/>
              </a:rPr>
              <a:t>g</a:t>
            </a:r>
            <a:r>
              <a:rPr lang="en-US" dirty="0" smtClean="0">
                <a:sym typeface="Symbol"/>
              </a:rPr>
              <a:t>=g for </a:t>
            </a:r>
            <a:r>
              <a:rPr lang="en-US" dirty="0" err="1" smtClean="0">
                <a:sym typeface="Symbol"/>
              </a:rPr>
              <a:t>gG</a:t>
            </a:r>
            <a:endParaRPr lang="en-US" dirty="0" smtClean="0">
              <a:sym typeface="Symbol"/>
            </a:endParaRPr>
          </a:p>
          <a:p>
            <a:pPr lvl="1"/>
            <a:r>
              <a:rPr lang="en-US" dirty="0" smtClean="0">
                <a:sym typeface="Symbol"/>
              </a:rPr>
              <a:t>Every </a:t>
            </a:r>
            <a:r>
              <a:rPr lang="en-US" dirty="0" err="1" smtClean="0">
                <a:sym typeface="Symbol"/>
              </a:rPr>
              <a:t>g</a:t>
            </a:r>
            <a:r>
              <a:rPr lang="en-US" dirty="0" err="1">
                <a:sym typeface="Symbol"/>
              </a:rPr>
              <a:t></a:t>
            </a:r>
            <a:r>
              <a:rPr lang="en-US" dirty="0" err="1" smtClean="0">
                <a:sym typeface="Symbol"/>
              </a:rPr>
              <a:t>G</a:t>
            </a:r>
            <a:r>
              <a:rPr lang="en-US" dirty="0" smtClean="0">
                <a:sym typeface="Symbol"/>
              </a:rPr>
              <a:t> has an inverse </a:t>
            </a:r>
            <a:r>
              <a:rPr lang="en-US" dirty="0" err="1">
                <a:sym typeface="Symbol"/>
              </a:rPr>
              <a:t>h</a:t>
            </a:r>
            <a:r>
              <a:rPr lang="en-US" dirty="0" err="1" smtClean="0">
                <a:sym typeface="Symbol"/>
              </a:rPr>
              <a:t>G</a:t>
            </a:r>
            <a:r>
              <a:rPr lang="en-US" dirty="0" smtClean="0">
                <a:sym typeface="Symbol"/>
              </a:rPr>
              <a:t> such that </a:t>
            </a:r>
            <a:r>
              <a:rPr lang="en-US" dirty="0" err="1">
                <a:sym typeface="Symbol"/>
              </a:rPr>
              <a:t>h</a:t>
            </a:r>
            <a:r>
              <a:rPr lang="en-US" dirty="0" err="1" smtClean="0"/>
              <a:t>◦</a:t>
            </a:r>
            <a:r>
              <a:rPr lang="en-US" dirty="0" err="1" smtClean="0">
                <a:sym typeface="Symbol"/>
              </a:rPr>
              <a:t>g</a:t>
            </a:r>
            <a:r>
              <a:rPr lang="en-US" dirty="0" smtClean="0">
                <a:sym typeface="Symbol"/>
              </a:rPr>
              <a:t> = e</a:t>
            </a:r>
          </a:p>
          <a:p>
            <a:pPr lvl="1"/>
            <a:r>
              <a:rPr lang="en-US" dirty="0" smtClean="0">
                <a:sym typeface="Symbol"/>
              </a:rPr>
              <a:t>(</a:t>
            </a:r>
            <a:r>
              <a:rPr lang="en-US" b="1" dirty="0" smtClean="0">
                <a:sym typeface="Symbol"/>
              </a:rPr>
              <a:t>Associativity</a:t>
            </a:r>
            <a:r>
              <a:rPr lang="en-US" dirty="0" smtClean="0">
                <a:sym typeface="Symbol"/>
              </a:rPr>
              <a:t>) For all f, g, </a:t>
            </a:r>
            <a:r>
              <a:rPr lang="en-US" dirty="0" err="1" smtClean="0">
                <a:sym typeface="Symbol"/>
              </a:rPr>
              <a:t>hG</a:t>
            </a:r>
            <a:r>
              <a:rPr lang="en-US" dirty="0" smtClean="0">
                <a:sym typeface="Symbol"/>
              </a:rPr>
              <a:t>, </a:t>
            </a:r>
            <a:r>
              <a:rPr lang="en-US" dirty="0">
                <a:sym typeface="Symbol"/>
              </a:rPr>
              <a:t> </a:t>
            </a:r>
            <a:r>
              <a:rPr lang="en-US" dirty="0" smtClean="0">
                <a:sym typeface="Symbol"/>
              </a:rPr>
              <a:t> f</a:t>
            </a:r>
            <a:r>
              <a:rPr lang="en-US" dirty="0" smtClean="0"/>
              <a:t>◦(</a:t>
            </a:r>
            <a:r>
              <a:rPr lang="en-US" dirty="0" err="1" smtClean="0">
                <a:sym typeface="Symbol"/>
              </a:rPr>
              <a:t>g</a:t>
            </a:r>
            <a:r>
              <a:rPr lang="en-US" dirty="0" err="1" smtClean="0"/>
              <a:t>◦</a:t>
            </a:r>
            <a:r>
              <a:rPr lang="en-US" dirty="0" err="1" smtClean="0">
                <a:sym typeface="Symbol"/>
              </a:rPr>
              <a:t>h</a:t>
            </a:r>
            <a:r>
              <a:rPr lang="en-US" dirty="0" smtClean="0">
                <a:sym typeface="Symbol"/>
              </a:rPr>
              <a:t>) = (</a:t>
            </a:r>
            <a:r>
              <a:rPr lang="en-US" dirty="0" err="1" smtClean="0">
                <a:sym typeface="Symbol"/>
              </a:rPr>
              <a:t>f</a:t>
            </a:r>
            <a:r>
              <a:rPr lang="en-US" dirty="0" err="1" smtClean="0"/>
              <a:t>◦</a:t>
            </a:r>
            <a:r>
              <a:rPr lang="en-US" dirty="0" err="1" smtClean="0">
                <a:sym typeface="Symbol"/>
              </a:rPr>
              <a:t>g</a:t>
            </a:r>
            <a:r>
              <a:rPr lang="en-US" dirty="0" smtClean="0">
                <a:sym typeface="Symbol"/>
              </a:rPr>
              <a:t>)</a:t>
            </a:r>
            <a:r>
              <a:rPr lang="en-US" dirty="0" smtClean="0"/>
              <a:t>◦</a:t>
            </a:r>
            <a:r>
              <a:rPr lang="en-US" dirty="0" smtClean="0">
                <a:sym typeface="Symbol"/>
              </a:rPr>
              <a:t>h </a:t>
            </a:r>
          </a:p>
          <a:p>
            <a:pPr lvl="1"/>
            <a:r>
              <a:rPr lang="en-US" dirty="0" smtClean="0">
                <a:sym typeface="Symbol"/>
              </a:rPr>
              <a:t>(</a:t>
            </a:r>
            <a:r>
              <a:rPr lang="en-US" b="1" dirty="0" err="1" smtClean="0">
                <a:sym typeface="Symbol"/>
              </a:rPr>
              <a:t>Commutativity</a:t>
            </a:r>
            <a:r>
              <a:rPr lang="en-US" dirty="0" smtClean="0">
                <a:sym typeface="Symbol"/>
              </a:rPr>
              <a:t>) For all g, </a:t>
            </a:r>
            <a:r>
              <a:rPr lang="en-US" dirty="0" err="1" smtClean="0">
                <a:sym typeface="Symbol"/>
              </a:rPr>
              <a:t>h</a:t>
            </a:r>
            <a:r>
              <a:rPr lang="en-US" dirty="0" err="1">
                <a:sym typeface="Symbol"/>
              </a:rPr>
              <a:t>G</a:t>
            </a:r>
            <a:r>
              <a:rPr lang="en-US" dirty="0">
                <a:sym typeface="Symbol"/>
              </a:rPr>
              <a:t>,  </a:t>
            </a:r>
            <a:r>
              <a:rPr lang="en-US" dirty="0" err="1" smtClean="0">
                <a:sym typeface="Symbol"/>
              </a:rPr>
              <a:t>g</a:t>
            </a:r>
            <a:r>
              <a:rPr lang="en-US" dirty="0" err="1"/>
              <a:t>◦</a:t>
            </a:r>
            <a:r>
              <a:rPr lang="en-US" dirty="0" err="1" smtClean="0">
                <a:sym typeface="Symbol"/>
              </a:rPr>
              <a:t>h</a:t>
            </a:r>
            <a:r>
              <a:rPr lang="en-US" dirty="0" smtClean="0">
                <a:sym typeface="Symbol"/>
              </a:rPr>
              <a:t> </a:t>
            </a:r>
            <a:r>
              <a:rPr lang="en-US" dirty="0">
                <a:sym typeface="Symbol"/>
              </a:rPr>
              <a:t>= </a:t>
            </a:r>
            <a:r>
              <a:rPr lang="en-US" dirty="0" err="1">
                <a:sym typeface="Symbol"/>
              </a:rPr>
              <a:t>h</a:t>
            </a:r>
            <a:r>
              <a:rPr lang="en-US" dirty="0" err="1" smtClean="0"/>
              <a:t>◦</a:t>
            </a:r>
            <a:r>
              <a:rPr lang="en-US" dirty="0" err="1" smtClean="0">
                <a:sym typeface="Symbol"/>
              </a:rPr>
              <a:t>g</a:t>
            </a:r>
            <a:endParaRPr lang="en-US" dirty="0" smtClean="0">
              <a:sym typeface="Symbol"/>
            </a:endParaRPr>
          </a:p>
          <a:p>
            <a:pPr lvl="1"/>
            <a:endParaRPr lang="en-US" dirty="0">
              <a:sym typeface="Symbol"/>
            </a:endParaRPr>
          </a:p>
          <a:p>
            <a:r>
              <a:rPr lang="en-US" dirty="0" smtClean="0">
                <a:sym typeface="Symbol"/>
              </a:rPr>
              <a:t>The </a:t>
            </a:r>
            <a:r>
              <a:rPr lang="en-US" i="1" dirty="0" smtClean="0">
                <a:sym typeface="Symbol"/>
              </a:rPr>
              <a:t>order</a:t>
            </a:r>
            <a:r>
              <a:rPr lang="en-US" dirty="0" smtClean="0">
                <a:sym typeface="Symbol"/>
              </a:rPr>
              <a:t> of a finite group G is the number of elements in 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97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primes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Known that primes are sufficiently dense</a:t>
            </a:r>
          </a:p>
          <a:p>
            <a:pPr lvl="1"/>
            <a:r>
              <a:rPr lang="en-US" dirty="0" err="1" smtClean="0"/>
              <a:t>Pr</a:t>
            </a:r>
            <a:r>
              <a:rPr lang="en-US" dirty="0" smtClean="0"/>
              <a:t>[n-bit number is prime] &gt; 1/3n</a:t>
            </a:r>
          </a:p>
          <a:p>
            <a:pPr lvl="1"/>
            <a:r>
              <a:rPr lang="en-US" dirty="0" smtClean="0"/>
              <a:t>Probability that a random n-bit integer is prime is inverse polynomial</a:t>
            </a:r>
          </a:p>
          <a:p>
            <a:pPr lvl="2"/>
            <a:r>
              <a:rPr lang="en-US" dirty="0" smtClean="0"/>
              <a:t>If we choose poly(n) random n-bit integers, we find a prime with all but negligible probability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31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</a:t>
            </a:r>
            <a:r>
              <a:rPr lang="en-US" dirty="0" err="1" smtClean="0"/>
              <a:t>primality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the ‘70s, </a:t>
            </a:r>
            <a:r>
              <a:rPr lang="en-US" i="1" dirty="0" smtClean="0"/>
              <a:t>probabilistic</a:t>
            </a:r>
            <a:r>
              <a:rPr lang="en-US" dirty="0" smtClean="0"/>
              <a:t> poly-time algorithms for testing </a:t>
            </a:r>
            <a:r>
              <a:rPr lang="en-US" dirty="0" err="1" smtClean="0"/>
              <a:t>primality</a:t>
            </a:r>
            <a:r>
              <a:rPr lang="en-US" dirty="0" smtClean="0"/>
              <a:t> were developed</a:t>
            </a:r>
          </a:p>
          <a:p>
            <a:pPr lvl="1"/>
            <a:r>
              <a:rPr lang="en-US" dirty="0" smtClean="0"/>
              <a:t>These are quite efficient</a:t>
            </a:r>
          </a:p>
          <a:p>
            <a:r>
              <a:rPr lang="en-US" dirty="0" smtClean="0"/>
              <a:t>For decades, a classic example of a problem with an efficient </a:t>
            </a:r>
            <a:r>
              <a:rPr lang="en-US" i="1" dirty="0" smtClean="0"/>
              <a:t>randomized</a:t>
            </a:r>
            <a:r>
              <a:rPr lang="en-US" dirty="0" smtClean="0"/>
              <a:t> algorithm but no known efficient </a:t>
            </a:r>
            <a:r>
              <a:rPr lang="en-US" i="1" dirty="0" smtClean="0"/>
              <a:t>deterministic</a:t>
            </a:r>
            <a:r>
              <a:rPr lang="en-US" dirty="0" smtClean="0"/>
              <a:t> algorithm</a:t>
            </a:r>
          </a:p>
          <a:p>
            <a:r>
              <a:rPr lang="en-US" dirty="0" smtClean="0"/>
              <a:t>2002</a:t>
            </a:r>
            <a:r>
              <a:rPr lang="en-US" dirty="0"/>
              <a:t>:</a:t>
            </a:r>
            <a:r>
              <a:rPr lang="en-US" dirty="0" smtClean="0"/>
              <a:t> efficient deterministic algorithm found</a:t>
            </a:r>
          </a:p>
          <a:p>
            <a:pPr lvl="1"/>
            <a:r>
              <a:rPr lang="en-US" dirty="0" smtClean="0"/>
              <a:t>By undergraduates!</a:t>
            </a:r>
          </a:p>
          <a:p>
            <a:r>
              <a:rPr lang="en-US" dirty="0" smtClean="0"/>
              <a:t>In practice, randomized algorithms still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378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primes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Summarizing: there are efficient (randomized) algorithms for generating (random) primes</a:t>
            </a:r>
          </a:p>
          <a:p>
            <a:pPr lvl="1"/>
            <a:r>
              <a:rPr lang="en-US" dirty="0" smtClean="0"/>
              <a:t>These algorithms may fail…</a:t>
            </a:r>
          </a:p>
          <a:p>
            <a:pPr lvl="1"/>
            <a:r>
              <a:rPr lang="en-US" dirty="0" smtClean="0"/>
              <a:t>…but only with negligible probability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94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RSA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factoring problem is not </a:t>
            </a:r>
            <a:r>
              <a:rPr lang="en-US" i="1" dirty="0" smtClean="0"/>
              <a:t>directly</a:t>
            </a:r>
            <a:r>
              <a:rPr lang="en-US" dirty="0" smtClean="0"/>
              <a:t> useful </a:t>
            </a:r>
            <a:br>
              <a:rPr lang="en-US" dirty="0" smtClean="0"/>
            </a:br>
            <a:r>
              <a:rPr lang="en-US" dirty="0" smtClean="0"/>
              <a:t>for cryptography</a:t>
            </a:r>
          </a:p>
          <a:p>
            <a:endParaRPr lang="en-US" dirty="0"/>
          </a:p>
          <a:p>
            <a:r>
              <a:rPr lang="en-US" dirty="0" smtClean="0"/>
              <a:t>Instead, introduce a problem related to factoring: the </a:t>
            </a:r>
            <a:r>
              <a:rPr lang="en-US" i="1" dirty="0" smtClean="0"/>
              <a:t>RSA problem</a:t>
            </a:r>
          </a:p>
        </p:txBody>
      </p:sp>
    </p:spTree>
    <p:extLst>
      <p:ext uri="{BB962C8B-B14F-4D97-AF65-F5344CB8AC3E}">
        <p14:creationId xmlns:p14="http://schemas.microsoft.com/office/powerpoint/2010/main" val="198829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RSA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Calibri" panose="020F0502020204030204" pitchFamily="34" charset="0"/>
                <a:ea typeface="Cambria Math"/>
              </a:rPr>
              <a:t>For the next few slides, N=</a:t>
            </a:r>
            <a:r>
              <a:rPr lang="en-US" dirty="0" err="1" smtClean="0">
                <a:latin typeface="Calibri" panose="020F0502020204030204" pitchFamily="34" charset="0"/>
                <a:ea typeface="Cambria Math"/>
              </a:rPr>
              <a:t>pq</a:t>
            </a:r>
            <a:r>
              <a:rPr lang="en-US" dirty="0" smtClean="0">
                <a:latin typeface="Calibri" panose="020F0502020204030204" pitchFamily="34" charset="0"/>
                <a:ea typeface="Cambria Math"/>
              </a:rPr>
              <a:t> with p and q distinct, odd primes</a:t>
            </a:r>
          </a:p>
          <a:p>
            <a:endParaRPr lang="en-US" dirty="0" smtClean="0">
              <a:latin typeface="Calibri" panose="020F0502020204030204" pitchFamily="34" charset="0"/>
              <a:ea typeface="Cambria Math"/>
            </a:endParaRPr>
          </a:p>
          <a:p>
            <a:r>
              <a:rPr lang="en-US" dirty="0" smtClean="0">
                <a:latin typeface="Cambria Math"/>
                <a:ea typeface="Cambria Math"/>
              </a:rPr>
              <a:t>ℤ</a:t>
            </a:r>
            <a:r>
              <a:rPr lang="en-US" baseline="30000" dirty="0" smtClean="0">
                <a:ea typeface="Cambria Math"/>
              </a:rPr>
              <a:t>*</a:t>
            </a:r>
            <a:r>
              <a:rPr lang="en-US" baseline="-25000" dirty="0" smtClean="0">
                <a:ea typeface="Cambria Math"/>
              </a:rPr>
              <a:t>N</a:t>
            </a:r>
            <a:r>
              <a:rPr lang="en-US" dirty="0" smtClean="0">
                <a:ea typeface="Cambria Math"/>
              </a:rPr>
              <a:t> = invertible elements under multiplication modulo N</a:t>
            </a:r>
          </a:p>
          <a:p>
            <a:pPr lvl="1"/>
            <a:r>
              <a:rPr lang="en-US" dirty="0" smtClean="0"/>
              <a:t>The order of </a:t>
            </a:r>
            <a:r>
              <a:rPr lang="en-US" dirty="0">
                <a:latin typeface="Cambria Math"/>
                <a:ea typeface="Cambria Math"/>
              </a:rPr>
              <a:t>ℤ</a:t>
            </a:r>
            <a:r>
              <a:rPr lang="en-US" baseline="30000" dirty="0">
                <a:ea typeface="Cambria Math"/>
              </a:rPr>
              <a:t>*</a:t>
            </a:r>
            <a:r>
              <a:rPr lang="en-US" baseline="-25000" dirty="0">
                <a:ea typeface="Cambria Math"/>
              </a:rPr>
              <a:t>N</a:t>
            </a:r>
            <a:r>
              <a:rPr lang="en-US" dirty="0">
                <a:ea typeface="Cambria Math"/>
              </a:rPr>
              <a:t> </a:t>
            </a:r>
            <a:r>
              <a:rPr lang="en-US" dirty="0" smtClean="0"/>
              <a:t>is </a:t>
            </a:r>
            <a:r>
              <a:rPr lang="en-US" dirty="0" smtClean="0">
                <a:sym typeface="Symbol"/>
              </a:rPr>
              <a:t>(N) = (p-1)·(q-1)</a:t>
            </a:r>
          </a:p>
          <a:p>
            <a:r>
              <a:rPr lang="en-US" dirty="0" smtClean="0">
                <a:sym typeface="Symbol"/>
              </a:rPr>
              <a:t>Note:</a:t>
            </a:r>
          </a:p>
          <a:p>
            <a:pPr lvl="1"/>
            <a:r>
              <a:rPr lang="en-US" dirty="0" smtClean="0">
                <a:sym typeface="Symbol"/>
              </a:rPr>
              <a:t></a:t>
            </a:r>
            <a:r>
              <a:rPr lang="en-US" dirty="0">
                <a:sym typeface="Symbol"/>
              </a:rPr>
              <a:t>(N</a:t>
            </a:r>
            <a:r>
              <a:rPr lang="en-US" dirty="0" smtClean="0">
                <a:sym typeface="Symbol"/>
              </a:rPr>
              <a:t>) is </a:t>
            </a:r>
            <a:r>
              <a:rPr lang="en-US" i="1" dirty="0" smtClean="0">
                <a:sym typeface="Symbol"/>
              </a:rPr>
              <a:t>easy</a:t>
            </a:r>
            <a:r>
              <a:rPr lang="en-US" dirty="0" smtClean="0">
                <a:sym typeface="Symbol"/>
              </a:rPr>
              <a:t> to compute if p, q are known</a:t>
            </a:r>
          </a:p>
          <a:p>
            <a:pPr lvl="1"/>
            <a:r>
              <a:rPr lang="en-US" dirty="0">
                <a:sym typeface="Symbol"/>
              </a:rPr>
              <a:t>(N) is </a:t>
            </a:r>
            <a:r>
              <a:rPr lang="en-US" i="1" dirty="0" smtClean="0">
                <a:sym typeface="Symbol"/>
              </a:rPr>
              <a:t>hard </a:t>
            </a:r>
            <a:r>
              <a:rPr lang="en-US" dirty="0" smtClean="0">
                <a:sym typeface="Symbol"/>
              </a:rPr>
              <a:t>to </a:t>
            </a:r>
            <a:r>
              <a:rPr lang="en-US" dirty="0">
                <a:sym typeface="Symbol"/>
              </a:rPr>
              <a:t>compute if p, q are </a:t>
            </a:r>
            <a:r>
              <a:rPr lang="en-US" dirty="0" smtClean="0">
                <a:sym typeface="Symbol"/>
              </a:rPr>
              <a:t>not known</a:t>
            </a:r>
          </a:p>
          <a:p>
            <a:pPr lvl="2"/>
            <a:r>
              <a:rPr lang="en-US" dirty="0" smtClean="0">
                <a:sym typeface="Symbol"/>
              </a:rPr>
              <a:t>In fact, can be shown equivalent to factoring N</a:t>
            </a:r>
            <a:endParaRPr lang="en-US" dirty="0">
              <a:sym typeface="Symbol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41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RSA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 defines the group </a:t>
            </a:r>
            <a:r>
              <a:rPr lang="en-US" dirty="0" smtClean="0">
                <a:latin typeface="Cambria Math"/>
                <a:ea typeface="Cambria Math"/>
              </a:rPr>
              <a:t>ℤ</a:t>
            </a:r>
            <a:r>
              <a:rPr lang="en-US" baseline="30000" dirty="0" smtClean="0">
                <a:ea typeface="Cambria Math"/>
              </a:rPr>
              <a:t>*</a:t>
            </a:r>
            <a:r>
              <a:rPr lang="en-US" baseline="-25000" dirty="0" smtClean="0">
                <a:ea typeface="Cambria Math"/>
              </a:rPr>
              <a:t>N</a:t>
            </a:r>
            <a:r>
              <a:rPr lang="en-US" dirty="0" smtClean="0"/>
              <a:t> of order </a:t>
            </a:r>
            <a:r>
              <a:rPr lang="en-US" dirty="0" smtClean="0">
                <a:sym typeface="Symbol"/>
              </a:rPr>
              <a:t>(N)</a:t>
            </a:r>
          </a:p>
          <a:p>
            <a:endParaRPr lang="en-US" dirty="0" smtClean="0">
              <a:sym typeface="Symbol"/>
            </a:endParaRPr>
          </a:p>
          <a:p>
            <a:r>
              <a:rPr lang="en-US" dirty="0" smtClean="0">
                <a:sym typeface="Symbol"/>
              </a:rPr>
              <a:t>Fix e with </a:t>
            </a:r>
            <a:r>
              <a:rPr lang="en-US" dirty="0" err="1" smtClean="0">
                <a:sym typeface="Symbol"/>
              </a:rPr>
              <a:t>gcd</a:t>
            </a:r>
            <a:r>
              <a:rPr lang="en-US" dirty="0" smtClean="0">
                <a:sym typeface="Symbol"/>
              </a:rPr>
              <a:t>(e, </a:t>
            </a:r>
            <a:r>
              <a:rPr lang="en-US" dirty="0">
                <a:sym typeface="Symbol"/>
              </a:rPr>
              <a:t>(N</a:t>
            </a:r>
            <a:r>
              <a:rPr lang="en-US" dirty="0" smtClean="0">
                <a:sym typeface="Symbol"/>
              </a:rPr>
              <a:t>)) = 1</a:t>
            </a:r>
          </a:p>
          <a:p>
            <a:pPr lvl="1"/>
            <a:r>
              <a:rPr lang="en-US" dirty="0" smtClean="0">
                <a:sym typeface="Symbol"/>
              </a:rPr>
              <a:t>Raising to the e-</a:t>
            </a:r>
            <a:r>
              <a:rPr lang="en-US" dirty="0" err="1" smtClean="0">
                <a:sym typeface="Symbol"/>
              </a:rPr>
              <a:t>th</a:t>
            </a:r>
            <a:r>
              <a:rPr lang="en-US" dirty="0" smtClean="0">
                <a:sym typeface="Symbol"/>
              </a:rPr>
              <a:t> power is a permutation of </a:t>
            </a:r>
            <a:r>
              <a:rPr lang="en-US" dirty="0" smtClean="0">
                <a:latin typeface="Cambria Math"/>
                <a:ea typeface="Cambria Math"/>
              </a:rPr>
              <a:t>ℤ</a:t>
            </a:r>
            <a:r>
              <a:rPr lang="en-US" baseline="30000" dirty="0" smtClean="0">
                <a:ea typeface="Cambria Math"/>
              </a:rPr>
              <a:t>*</a:t>
            </a:r>
            <a:r>
              <a:rPr lang="en-US" baseline="-25000" dirty="0" smtClean="0">
                <a:ea typeface="Cambria Math"/>
              </a:rPr>
              <a:t>N</a:t>
            </a:r>
            <a:endParaRPr lang="en-US" dirty="0" smtClean="0">
              <a:ea typeface="Cambria Math"/>
            </a:endParaRPr>
          </a:p>
          <a:p>
            <a:pPr lvl="1"/>
            <a:endParaRPr lang="en-US" dirty="0">
              <a:ea typeface="Cambria Math"/>
              <a:sym typeface="Symbol"/>
            </a:endParaRPr>
          </a:p>
          <a:p>
            <a:r>
              <a:rPr lang="en-US" dirty="0" smtClean="0">
                <a:ea typeface="Cambria Math"/>
                <a:sym typeface="Symbol"/>
              </a:rPr>
              <a:t>If </a:t>
            </a:r>
            <a:r>
              <a:rPr lang="en-US" dirty="0" err="1" smtClean="0">
                <a:ea typeface="Cambria Math"/>
                <a:sym typeface="Symbol"/>
              </a:rPr>
              <a:t>ed</a:t>
            </a:r>
            <a:r>
              <a:rPr lang="en-US" dirty="0" smtClean="0">
                <a:ea typeface="Cambria Math"/>
                <a:sym typeface="Symbol"/>
              </a:rPr>
              <a:t> = 1 mod </a:t>
            </a:r>
            <a:r>
              <a:rPr lang="en-US" dirty="0">
                <a:sym typeface="Symbol"/>
              </a:rPr>
              <a:t>(N</a:t>
            </a:r>
            <a:r>
              <a:rPr lang="en-US" dirty="0" smtClean="0">
                <a:sym typeface="Symbol"/>
              </a:rPr>
              <a:t>), raising to the d-</a:t>
            </a:r>
            <a:r>
              <a:rPr lang="en-US" dirty="0" err="1" smtClean="0">
                <a:sym typeface="Symbol"/>
              </a:rPr>
              <a:t>th</a:t>
            </a:r>
            <a:r>
              <a:rPr lang="en-US" dirty="0" smtClean="0">
                <a:sym typeface="Symbol"/>
              </a:rPr>
              <a:t> power is the </a:t>
            </a:r>
            <a:r>
              <a:rPr lang="en-US" i="1" dirty="0" smtClean="0">
                <a:sym typeface="Symbol"/>
              </a:rPr>
              <a:t>inverse</a:t>
            </a:r>
            <a:r>
              <a:rPr lang="en-US" dirty="0" smtClean="0">
                <a:sym typeface="Symbol"/>
              </a:rPr>
              <a:t> of raising to the e-</a:t>
            </a:r>
            <a:r>
              <a:rPr lang="en-US" dirty="0" err="1" smtClean="0">
                <a:sym typeface="Symbol"/>
              </a:rPr>
              <a:t>th</a:t>
            </a:r>
            <a:r>
              <a:rPr lang="en-US" dirty="0" smtClean="0">
                <a:sym typeface="Symbol"/>
              </a:rPr>
              <a:t> power</a:t>
            </a:r>
          </a:p>
          <a:p>
            <a:pPr lvl="1"/>
            <a:r>
              <a:rPr lang="en-US" dirty="0" smtClean="0">
                <a:sym typeface="Symbol"/>
              </a:rPr>
              <a:t>I.e., (</a:t>
            </a:r>
            <a:r>
              <a:rPr lang="en-US" dirty="0" err="1" smtClean="0">
                <a:sym typeface="Symbol"/>
              </a:rPr>
              <a:t>x</a:t>
            </a:r>
            <a:r>
              <a:rPr lang="en-US" baseline="30000" dirty="0" err="1" smtClean="0">
                <a:sym typeface="Symbol"/>
              </a:rPr>
              <a:t>e</a:t>
            </a:r>
            <a:r>
              <a:rPr lang="en-US" dirty="0" smtClean="0">
                <a:sym typeface="Symbol"/>
              </a:rPr>
              <a:t>)</a:t>
            </a:r>
            <a:r>
              <a:rPr lang="en-US" baseline="30000" dirty="0" smtClean="0">
                <a:sym typeface="Symbol"/>
              </a:rPr>
              <a:t>d</a:t>
            </a:r>
            <a:r>
              <a:rPr lang="en-US" dirty="0" smtClean="0">
                <a:sym typeface="Symbol"/>
              </a:rPr>
              <a:t> = x mod N,     (</a:t>
            </a:r>
            <a:r>
              <a:rPr lang="en-US" dirty="0" err="1" smtClean="0">
                <a:sym typeface="Symbol"/>
              </a:rPr>
              <a:t>x</a:t>
            </a:r>
            <a:r>
              <a:rPr lang="en-US" baseline="30000" dirty="0" err="1" smtClean="0">
                <a:sym typeface="Symbol"/>
              </a:rPr>
              <a:t>d</a:t>
            </a:r>
            <a:r>
              <a:rPr lang="en-US" dirty="0" smtClean="0">
                <a:sym typeface="Symbol"/>
              </a:rPr>
              <a:t>)</a:t>
            </a:r>
            <a:r>
              <a:rPr lang="en-US" baseline="30000" dirty="0" smtClean="0">
                <a:sym typeface="Symbol"/>
              </a:rPr>
              <a:t>e</a:t>
            </a:r>
            <a:r>
              <a:rPr lang="en-US" dirty="0" smtClean="0">
                <a:sym typeface="Symbol"/>
              </a:rPr>
              <a:t> = x mod N</a:t>
            </a:r>
          </a:p>
          <a:p>
            <a:pPr lvl="1"/>
            <a:r>
              <a:rPr lang="en-US" dirty="0" err="1">
                <a:sym typeface="Symbol"/>
              </a:rPr>
              <a:t>x</a:t>
            </a:r>
            <a:r>
              <a:rPr lang="en-US" baseline="30000" dirty="0" err="1" smtClean="0">
                <a:sym typeface="Symbol"/>
              </a:rPr>
              <a:t>d</a:t>
            </a:r>
            <a:r>
              <a:rPr lang="en-US" dirty="0" smtClean="0">
                <a:sym typeface="Symbol"/>
              </a:rPr>
              <a:t> is the </a:t>
            </a:r>
            <a:r>
              <a:rPr lang="en-US" i="1" dirty="0" smtClean="0">
                <a:sym typeface="Symbol"/>
              </a:rPr>
              <a:t>e-</a:t>
            </a:r>
            <a:r>
              <a:rPr lang="en-US" i="1" dirty="0" err="1" smtClean="0">
                <a:sym typeface="Symbol"/>
              </a:rPr>
              <a:t>th</a:t>
            </a:r>
            <a:r>
              <a:rPr lang="en-US" i="1" dirty="0" smtClean="0">
                <a:sym typeface="Symbol"/>
              </a:rPr>
              <a:t> root of x modulo N</a:t>
            </a:r>
          </a:p>
        </p:txBody>
      </p:sp>
    </p:spTree>
    <p:extLst>
      <p:ext uri="{BB962C8B-B14F-4D97-AF65-F5344CB8AC3E}">
        <p14:creationId xmlns:p14="http://schemas.microsoft.com/office/powerpoint/2010/main" val="112395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RSA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p, q are known:</a:t>
            </a:r>
          </a:p>
          <a:p>
            <a:pPr marL="457200" lvl="1" indent="0">
              <a:buNone/>
            </a:pPr>
            <a:r>
              <a:rPr lang="en-US" dirty="0" smtClean="0">
                <a:sym typeface="Symbol"/>
              </a:rPr>
              <a:t> </a:t>
            </a:r>
            <a:r>
              <a:rPr lang="en-US" dirty="0">
                <a:sym typeface="Symbol"/>
              </a:rPr>
              <a:t>(N</a:t>
            </a:r>
            <a:r>
              <a:rPr lang="en-US" dirty="0" smtClean="0">
                <a:sym typeface="Symbol"/>
              </a:rPr>
              <a:t>) can be computed</a:t>
            </a:r>
          </a:p>
          <a:p>
            <a:pPr marL="457200" lvl="1" indent="0">
              <a:buNone/>
            </a:pPr>
            <a:r>
              <a:rPr lang="en-US" dirty="0" smtClean="0">
                <a:sym typeface="Symbol"/>
              </a:rPr>
              <a:t> d = e</a:t>
            </a:r>
            <a:r>
              <a:rPr lang="en-US" baseline="30000" dirty="0" smtClean="0">
                <a:sym typeface="Symbol"/>
              </a:rPr>
              <a:t>-1</a:t>
            </a:r>
            <a:r>
              <a:rPr lang="en-US" dirty="0" smtClean="0">
                <a:sym typeface="Symbol"/>
              </a:rPr>
              <a:t> mod </a:t>
            </a:r>
            <a:r>
              <a:rPr lang="en-US" dirty="0">
                <a:sym typeface="Symbol"/>
              </a:rPr>
              <a:t>(N</a:t>
            </a:r>
            <a:r>
              <a:rPr lang="en-US" dirty="0" smtClean="0">
                <a:sym typeface="Symbol"/>
              </a:rPr>
              <a:t>) can be computed</a:t>
            </a:r>
          </a:p>
          <a:p>
            <a:pPr marL="457200" lvl="1" indent="0">
              <a:buNone/>
            </a:pPr>
            <a:r>
              <a:rPr lang="en-US" dirty="0" smtClean="0">
                <a:sym typeface="Symbol"/>
              </a:rPr>
              <a:t> possible to compute e-</a:t>
            </a:r>
            <a:r>
              <a:rPr lang="en-US" dirty="0" err="1" smtClean="0">
                <a:sym typeface="Symbol"/>
              </a:rPr>
              <a:t>th</a:t>
            </a:r>
            <a:r>
              <a:rPr lang="en-US" dirty="0" smtClean="0">
                <a:sym typeface="Symbol"/>
              </a:rPr>
              <a:t> roots modulo N</a:t>
            </a:r>
          </a:p>
          <a:p>
            <a:pPr lvl="1"/>
            <a:endParaRPr lang="en-US" dirty="0">
              <a:sym typeface="Symbol"/>
            </a:endParaRPr>
          </a:p>
          <a:p>
            <a:r>
              <a:rPr lang="en-US" dirty="0" smtClean="0">
                <a:sym typeface="Symbol"/>
              </a:rPr>
              <a:t>If p, q are </a:t>
            </a:r>
            <a:r>
              <a:rPr lang="en-US" i="1" dirty="0" smtClean="0">
                <a:sym typeface="Symbol"/>
              </a:rPr>
              <a:t>not</a:t>
            </a:r>
            <a:r>
              <a:rPr lang="en-US" dirty="0" smtClean="0">
                <a:sym typeface="Symbol"/>
              </a:rPr>
              <a:t> known:</a:t>
            </a:r>
          </a:p>
          <a:p>
            <a:pPr marL="457200" lvl="1" indent="0">
              <a:buNone/>
            </a:pPr>
            <a:r>
              <a:rPr lang="en-US" dirty="0" smtClean="0">
                <a:sym typeface="Symbol"/>
              </a:rPr>
              <a:t> computing </a:t>
            </a:r>
            <a:r>
              <a:rPr lang="en-US" dirty="0">
                <a:sym typeface="Symbol"/>
              </a:rPr>
              <a:t>(N</a:t>
            </a:r>
            <a:r>
              <a:rPr lang="en-US" dirty="0" smtClean="0">
                <a:sym typeface="Symbol"/>
              </a:rPr>
              <a:t>) is as hard as factoring N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en-US" dirty="0" smtClean="0">
                <a:sym typeface="Symbol"/>
              </a:rPr>
              <a:t> computing </a:t>
            </a:r>
            <a:r>
              <a:rPr lang="en-US" dirty="0" smtClean="0">
                <a:sym typeface="Symbol"/>
              </a:rPr>
              <a:t>d is as hard as factoring </a:t>
            </a:r>
            <a:r>
              <a:rPr lang="en-US" dirty="0" smtClean="0">
                <a:sym typeface="Symbol"/>
              </a:rPr>
              <a:t>N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en-US" dirty="0" smtClean="0"/>
              <a:t> appears hard to compute e-</a:t>
            </a:r>
            <a:r>
              <a:rPr lang="en-US" dirty="0" err="1" smtClean="0"/>
              <a:t>th</a:t>
            </a:r>
            <a:r>
              <a:rPr lang="en-US" dirty="0" smtClean="0"/>
              <a:t> roots modulo 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31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RSA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Informally: given N, e, </a:t>
            </a:r>
            <a:r>
              <a:rPr lang="en-US" dirty="0"/>
              <a:t>and uniform element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y </a:t>
            </a:r>
            <a:r>
              <a:rPr lang="en-US" dirty="0">
                <a:sym typeface="Symbol"/>
              </a:rPr>
              <a:t> </a:t>
            </a:r>
            <a:r>
              <a:rPr lang="en-US" dirty="0" smtClean="0">
                <a:latin typeface="Cambria Math"/>
                <a:ea typeface="Cambria Math"/>
              </a:rPr>
              <a:t>ℤ</a:t>
            </a:r>
            <a:r>
              <a:rPr lang="en-US" baseline="30000" dirty="0" smtClean="0">
                <a:ea typeface="Cambria Math"/>
              </a:rPr>
              <a:t>*</a:t>
            </a:r>
            <a:r>
              <a:rPr lang="en-US" baseline="-25000" dirty="0" smtClean="0">
                <a:ea typeface="Cambria Math"/>
              </a:rPr>
              <a:t>N</a:t>
            </a:r>
            <a:r>
              <a:rPr lang="en-US" dirty="0" smtClean="0"/>
              <a:t>, compute the e-</a:t>
            </a:r>
            <a:r>
              <a:rPr lang="en-US" dirty="0" err="1" smtClean="0"/>
              <a:t>th</a:t>
            </a:r>
            <a:r>
              <a:rPr lang="en-US" dirty="0" smtClean="0"/>
              <a:t> root of y</a:t>
            </a:r>
          </a:p>
          <a:p>
            <a:endParaRPr lang="en-US" dirty="0"/>
          </a:p>
          <a:p>
            <a:r>
              <a:rPr lang="en-US" dirty="0" smtClean="0"/>
              <a:t>RSA assumption: this is a hard problem!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342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mbria Math"/>
                <a:ea typeface="Cambria Math"/>
              </a:rPr>
              <a:t>ℤ</a:t>
            </a:r>
            <a:r>
              <a:rPr lang="en-US" baseline="-25000" dirty="0" smtClean="0">
                <a:ea typeface="Cambria Math"/>
              </a:rPr>
              <a:t>N</a:t>
            </a:r>
            <a:r>
              <a:rPr lang="en-US" dirty="0" smtClean="0">
                <a:ea typeface="Cambria Math"/>
              </a:rPr>
              <a:t> = {0, …, N-1} is a group under addition modulo N</a:t>
            </a:r>
          </a:p>
          <a:p>
            <a:pPr lvl="1"/>
            <a:r>
              <a:rPr lang="en-US" dirty="0" smtClean="0">
                <a:ea typeface="Cambria Math"/>
              </a:rPr>
              <a:t>Identity is 0</a:t>
            </a:r>
          </a:p>
          <a:p>
            <a:pPr lvl="1"/>
            <a:r>
              <a:rPr lang="en-US" dirty="0" smtClean="0">
                <a:ea typeface="Cambria Math"/>
              </a:rPr>
              <a:t>Inverse of a is </a:t>
            </a:r>
            <a:r>
              <a:rPr lang="en-US" dirty="0" smtClean="0">
                <a:ea typeface="Cambria Math"/>
              </a:rPr>
              <a:t>N-a</a:t>
            </a:r>
            <a:endParaRPr lang="en-US" dirty="0" smtClean="0"/>
          </a:p>
          <a:p>
            <a:pPr lvl="1"/>
            <a:r>
              <a:rPr lang="en-US" dirty="0" smtClean="0">
                <a:ea typeface="Cambria Math"/>
              </a:rPr>
              <a:t>Associativity, </a:t>
            </a:r>
            <a:r>
              <a:rPr lang="en-US" dirty="0" err="1" smtClean="0">
                <a:ea typeface="Cambria Math"/>
              </a:rPr>
              <a:t>commutativity</a:t>
            </a:r>
            <a:r>
              <a:rPr lang="en-US" dirty="0" smtClean="0">
                <a:ea typeface="Cambria Math"/>
              </a:rPr>
              <a:t> obvious</a:t>
            </a:r>
          </a:p>
          <a:p>
            <a:pPr lvl="1"/>
            <a:r>
              <a:rPr lang="en-US" dirty="0" smtClean="0">
                <a:ea typeface="Cambria Math"/>
              </a:rPr>
              <a:t>Order N</a:t>
            </a:r>
          </a:p>
        </p:txBody>
      </p:sp>
    </p:spTree>
    <p:extLst>
      <p:ext uri="{BB962C8B-B14F-4D97-AF65-F5344CB8AC3E}">
        <p14:creationId xmlns:p14="http://schemas.microsoft.com/office/powerpoint/2010/main" val="156984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happens if we consider </a:t>
            </a:r>
            <a:r>
              <a:rPr lang="en-US" i="1" dirty="0" smtClean="0"/>
              <a:t>multiplication</a:t>
            </a:r>
            <a:r>
              <a:rPr lang="en-US" dirty="0" smtClean="0"/>
              <a:t> modulo N?</a:t>
            </a:r>
          </a:p>
          <a:p>
            <a:endParaRPr lang="en-US" dirty="0" smtClean="0"/>
          </a:p>
          <a:p>
            <a:r>
              <a:rPr lang="en-US" dirty="0" smtClean="0"/>
              <a:t>{0, …, N-1} is </a:t>
            </a:r>
            <a:r>
              <a:rPr lang="en-US" i="1" dirty="0" smtClean="0"/>
              <a:t>not </a:t>
            </a:r>
            <a:r>
              <a:rPr lang="en-US" dirty="0" smtClean="0"/>
              <a:t>a group under this operation!</a:t>
            </a:r>
          </a:p>
          <a:p>
            <a:pPr lvl="1"/>
            <a:r>
              <a:rPr lang="en-US" dirty="0" smtClean="0"/>
              <a:t>0 has no inverse</a:t>
            </a:r>
          </a:p>
          <a:p>
            <a:pPr lvl="1"/>
            <a:r>
              <a:rPr lang="en-US" dirty="0" smtClean="0"/>
              <a:t>Even if we exclude 0, there is, e.g., no inverse of 2 modulo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78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52999"/>
          </a:xfrm>
        </p:spPr>
        <p:txBody>
          <a:bodyPr>
            <a:normAutofit/>
          </a:bodyPr>
          <a:lstStyle/>
          <a:p>
            <a:r>
              <a:rPr lang="en-US" dirty="0" smtClean="0"/>
              <a:t>Consider instead the </a:t>
            </a:r>
            <a:r>
              <a:rPr lang="en-US" i="1" dirty="0" smtClean="0"/>
              <a:t>invertible</a:t>
            </a:r>
            <a:r>
              <a:rPr lang="en-US" dirty="0" smtClean="0"/>
              <a:t> elements modulo N, under multiplication modulo N</a:t>
            </a:r>
          </a:p>
          <a:p>
            <a:pPr lvl="1"/>
            <a:r>
              <a:rPr lang="en-US" dirty="0" smtClean="0"/>
              <a:t>I.e., </a:t>
            </a:r>
            <a:r>
              <a:rPr lang="en-US" dirty="0">
                <a:latin typeface="Cambria Math"/>
                <a:ea typeface="Cambria Math"/>
              </a:rPr>
              <a:t>ℤ</a:t>
            </a:r>
            <a:r>
              <a:rPr lang="en-US" baseline="30000" dirty="0">
                <a:ea typeface="Cambria Math"/>
              </a:rPr>
              <a:t>*</a:t>
            </a:r>
            <a:r>
              <a:rPr lang="en-US" baseline="-25000" dirty="0">
                <a:ea typeface="Cambria Math"/>
              </a:rPr>
              <a:t>N</a:t>
            </a:r>
            <a:r>
              <a:rPr lang="en-US" dirty="0">
                <a:ea typeface="Cambria Math"/>
              </a:rPr>
              <a:t> </a:t>
            </a:r>
            <a:r>
              <a:rPr lang="en-US" dirty="0" smtClean="0">
                <a:ea typeface="Cambria Math"/>
              </a:rPr>
              <a:t>= {0 &lt; x &lt; N : </a:t>
            </a:r>
            <a:r>
              <a:rPr lang="en-US" dirty="0" err="1" smtClean="0">
                <a:ea typeface="Cambria Math"/>
              </a:rPr>
              <a:t>gcd</a:t>
            </a:r>
            <a:r>
              <a:rPr lang="en-US" dirty="0" smtClean="0">
                <a:ea typeface="Cambria Math"/>
              </a:rPr>
              <a:t>(x, N) = 1}</a:t>
            </a:r>
          </a:p>
          <a:p>
            <a:endParaRPr lang="en-US" dirty="0" smtClean="0">
              <a:ea typeface="Cambria Math"/>
            </a:endParaRPr>
          </a:p>
          <a:p>
            <a:r>
              <a:rPr lang="en-US" dirty="0" smtClean="0">
                <a:ea typeface="Cambria Math"/>
              </a:rPr>
              <a:t>This is a group!</a:t>
            </a:r>
          </a:p>
          <a:p>
            <a:pPr lvl="1"/>
            <a:r>
              <a:rPr lang="en-US" dirty="0" smtClean="0">
                <a:ea typeface="Cambria Math"/>
              </a:rPr>
              <a:t>Closure</a:t>
            </a:r>
          </a:p>
          <a:p>
            <a:pPr lvl="1"/>
            <a:r>
              <a:rPr lang="en-US" dirty="0" smtClean="0">
                <a:ea typeface="Cambria Math"/>
              </a:rPr>
              <a:t>Identity is 1</a:t>
            </a:r>
          </a:p>
          <a:p>
            <a:pPr lvl="1"/>
            <a:r>
              <a:rPr lang="en-US" dirty="0">
                <a:ea typeface="Cambria Math"/>
              </a:rPr>
              <a:t>Inverse of a is [a</a:t>
            </a:r>
            <a:r>
              <a:rPr lang="en-US" baseline="30000" dirty="0">
                <a:ea typeface="Cambria Math"/>
              </a:rPr>
              <a:t>-1</a:t>
            </a:r>
            <a:r>
              <a:rPr lang="en-US" dirty="0">
                <a:ea typeface="Cambria Math"/>
              </a:rPr>
              <a:t> mod N]</a:t>
            </a:r>
            <a:endParaRPr lang="en-US" dirty="0"/>
          </a:p>
          <a:p>
            <a:pPr lvl="1"/>
            <a:r>
              <a:rPr lang="en-US" dirty="0">
                <a:ea typeface="Cambria Math"/>
              </a:rPr>
              <a:t>Associativity, </a:t>
            </a:r>
            <a:r>
              <a:rPr lang="en-US" dirty="0" err="1">
                <a:ea typeface="Cambria Math"/>
              </a:rPr>
              <a:t>commutativity</a:t>
            </a:r>
            <a:r>
              <a:rPr lang="en-US" dirty="0">
                <a:ea typeface="Cambria Math"/>
              </a:rPr>
              <a:t> </a:t>
            </a:r>
            <a:r>
              <a:rPr lang="en-US" dirty="0" smtClean="0">
                <a:ea typeface="Cambria Math"/>
              </a:rPr>
              <a:t>obvious</a:t>
            </a:r>
            <a:endParaRPr lang="en-US" dirty="0">
              <a:ea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428370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Determining </a:t>
            </a:r>
            <a:r>
              <a:rPr lang="en-US" dirty="0" err="1" smtClean="0"/>
              <a:t>invertibility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determine whether </a:t>
            </a:r>
            <a:r>
              <a:rPr lang="en-US" dirty="0"/>
              <a:t>b</a:t>
            </a:r>
            <a:r>
              <a:rPr lang="en-US" dirty="0" smtClean="0"/>
              <a:t> is invertible modulo N?</a:t>
            </a:r>
          </a:p>
          <a:p>
            <a:r>
              <a:rPr lang="en-US" dirty="0" smtClean="0"/>
              <a:t>Theorem: </a:t>
            </a:r>
            <a:br>
              <a:rPr lang="en-US" dirty="0" smtClean="0"/>
            </a:br>
            <a:r>
              <a:rPr lang="en-US" dirty="0" smtClean="0"/>
              <a:t>b is invertible modulo N </a:t>
            </a:r>
            <a:r>
              <a:rPr lang="en-US" dirty="0" err="1" smtClean="0"/>
              <a:t>iff</a:t>
            </a:r>
            <a:r>
              <a:rPr lang="en-US" dirty="0" smtClean="0"/>
              <a:t> </a:t>
            </a:r>
            <a:r>
              <a:rPr lang="en-US" dirty="0" err="1" smtClean="0"/>
              <a:t>gcd</a:t>
            </a:r>
            <a:r>
              <a:rPr lang="en-US" dirty="0" smtClean="0"/>
              <a:t>(b, N)=1</a:t>
            </a:r>
          </a:p>
          <a:p>
            <a:r>
              <a:rPr lang="en-US" dirty="0" smtClean="0"/>
              <a:t>To find the inverse, use extended Euclidean algorithm to find X, Y with </a:t>
            </a:r>
            <a:r>
              <a:rPr lang="en-US" dirty="0" err="1" smtClean="0"/>
              <a:t>Xb</a:t>
            </a:r>
            <a:r>
              <a:rPr lang="en-US" dirty="0" smtClean="0"/>
              <a:t> + YN = 1</a:t>
            </a:r>
          </a:p>
          <a:p>
            <a:pPr lvl="1"/>
            <a:r>
              <a:rPr lang="en-US" dirty="0" smtClean="0"/>
              <a:t>Then [X mod N] is the inverse of b modulo N</a:t>
            </a:r>
          </a:p>
        </p:txBody>
      </p:sp>
    </p:spTree>
    <p:extLst>
      <p:ext uri="{BB962C8B-B14F-4D97-AF65-F5344CB8AC3E}">
        <p14:creationId xmlns:p14="http://schemas.microsoft.com/office/powerpoint/2010/main" val="381116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Symbol"/>
              </a:rPr>
              <a:t>(N)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Symbol"/>
              </a:rPr>
              <a:t></a:t>
            </a:r>
            <a:r>
              <a:rPr lang="en-US" dirty="0">
                <a:sym typeface="Symbol"/>
              </a:rPr>
              <a:t>(N) = the number of invertible elements modulo </a:t>
            </a:r>
            <a:r>
              <a:rPr lang="en-US" dirty="0" smtClean="0">
                <a:sym typeface="Symbol"/>
              </a:rPr>
              <a:t>N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 </a:t>
            </a:r>
            <a:r>
              <a:rPr lang="en-US" dirty="0" smtClean="0">
                <a:sym typeface="Symbol"/>
              </a:rPr>
              <a:t>           = </a:t>
            </a:r>
            <a:r>
              <a:rPr lang="en-US" dirty="0">
                <a:sym typeface="Symbol"/>
              </a:rPr>
              <a:t>|{a  {1, …, N-1} : </a:t>
            </a:r>
            <a:r>
              <a:rPr lang="en-US" dirty="0" err="1">
                <a:sym typeface="Symbol"/>
              </a:rPr>
              <a:t>gcd</a:t>
            </a:r>
            <a:r>
              <a:rPr lang="en-US" dirty="0">
                <a:sym typeface="Symbol"/>
              </a:rPr>
              <a:t>(a, N) = 1</a:t>
            </a:r>
            <a:r>
              <a:rPr lang="en-US" dirty="0" smtClean="0">
                <a:sym typeface="Symbol"/>
              </a:rPr>
              <a:t>}|</a:t>
            </a:r>
            <a:endParaRPr lang="en-US" dirty="0">
              <a:sym typeface="Symbol"/>
            </a:endParaRPr>
          </a:p>
          <a:p>
            <a:pPr marL="0" indent="0">
              <a:buNone/>
            </a:pPr>
            <a:r>
              <a:rPr lang="en-US" dirty="0" smtClean="0">
                <a:sym typeface="Symbol"/>
              </a:rPr>
              <a:t>            = The order of the group </a:t>
            </a:r>
            <a:r>
              <a:rPr lang="en-US" dirty="0" smtClean="0">
                <a:latin typeface="Cambria Math"/>
                <a:ea typeface="Cambria Math"/>
              </a:rPr>
              <a:t>ℤ</a:t>
            </a:r>
            <a:r>
              <a:rPr lang="en-US" baseline="30000" dirty="0" smtClean="0">
                <a:ea typeface="Cambria Math"/>
              </a:rPr>
              <a:t>*</a:t>
            </a:r>
            <a:r>
              <a:rPr lang="en-US" baseline="-25000" dirty="0" smtClean="0">
                <a:ea typeface="Cambria Math"/>
              </a:rPr>
              <a:t>N</a:t>
            </a:r>
            <a:endParaRPr lang="en-US" dirty="0" smtClean="0"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102942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important special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p is prime, then 1, 2, 3, …, p-1 are all invertible modulo p</a:t>
            </a:r>
          </a:p>
          <a:p>
            <a:pPr lvl="1"/>
            <a:r>
              <a:rPr lang="en-US" dirty="0">
                <a:sym typeface="Symbol"/>
              </a:rPr>
              <a:t></a:t>
            </a:r>
            <a:r>
              <a:rPr lang="en-US" dirty="0" smtClean="0">
                <a:sym typeface="Symbol"/>
              </a:rPr>
              <a:t>(p) = </a:t>
            </a:r>
            <a:r>
              <a:rPr lang="en-US" dirty="0" smtClean="0">
                <a:ea typeface="Cambria Math"/>
              </a:rPr>
              <a:t>|</a:t>
            </a:r>
            <a:r>
              <a:rPr lang="en-US" dirty="0" smtClean="0">
                <a:latin typeface="Cambria Math"/>
                <a:ea typeface="Cambria Math"/>
              </a:rPr>
              <a:t>ℤ</a:t>
            </a:r>
            <a:r>
              <a:rPr lang="en-US" baseline="30000" dirty="0" smtClean="0">
                <a:ea typeface="Cambria Math"/>
              </a:rPr>
              <a:t>*</a:t>
            </a:r>
            <a:r>
              <a:rPr lang="en-US" baseline="-25000" dirty="0" smtClean="0">
                <a:ea typeface="Cambria Math"/>
              </a:rPr>
              <a:t>p</a:t>
            </a:r>
            <a:r>
              <a:rPr lang="en-US" dirty="0" smtClean="0">
                <a:ea typeface="Cambria Math"/>
              </a:rPr>
              <a:t>| = p-1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N=</a:t>
            </a:r>
            <a:r>
              <a:rPr lang="en-US" dirty="0" err="1" smtClean="0"/>
              <a:t>pq</a:t>
            </a:r>
            <a:r>
              <a:rPr lang="en-US" dirty="0" smtClean="0"/>
              <a:t> for p, q distinct primes, then the invertible elements are the integers from 1 to N-1 that are </a:t>
            </a:r>
            <a:r>
              <a:rPr lang="en-US" i="1" dirty="0" smtClean="0"/>
              <a:t>not</a:t>
            </a:r>
            <a:r>
              <a:rPr lang="en-US" dirty="0" smtClean="0"/>
              <a:t> multiples of p or q</a:t>
            </a:r>
          </a:p>
          <a:p>
            <a:pPr lvl="1"/>
            <a:r>
              <a:rPr lang="en-US" dirty="0">
                <a:sym typeface="Symbol"/>
              </a:rPr>
              <a:t>(N</a:t>
            </a:r>
            <a:r>
              <a:rPr lang="en-US" dirty="0" smtClean="0">
                <a:sym typeface="Symbol"/>
              </a:rPr>
              <a:t>) = </a:t>
            </a:r>
            <a:r>
              <a:rPr lang="en-US" dirty="0" smtClean="0"/>
              <a:t>|</a:t>
            </a:r>
            <a:r>
              <a:rPr lang="en-US" dirty="0" smtClean="0">
                <a:latin typeface="Cambria Math"/>
                <a:ea typeface="Cambria Math"/>
              </a:rPr>
              <a:t>ℤ</a:t>
            </a:r>
            <a:r>
              <a:rPr lang="en-US" baseline="30000" dirty="0" smtClean="0">
                <a:ea typeface="Cambria Math"/>
              </a:rPr>
              <a:t>*</a:t>
            </a:r>
            <a:r>
              <a:rPr lang="en-US" baseline="-25000" dirty="0" smtClean="0">
                <a:ea typeface="Cambria Math"/>
              </a:rPr>
              <a:t>N</a:t>
            </a:r>
            <a:r>
              <a:rPr lang="en-US" dirty="0" smtClean="0">
                <a:ea typeface="Cambria Math"/>
              </a:rPr>
              <a:t>| =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721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Fermat’s little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G be a finite group of order m (written multiplicatively). Then for any g </a:t>
            </a:r>
            <a:r>
              <a:rPr lang="en-US" dirty="0" smtClean="0">
                <a:sym typeface="Symbol"/>
              </a:rPr>
              <a:t> G, it holds that g</a:t>
            </a:r>
            <a:r>
              <a:rPr lang="en-US" baseline="30000" dirty="0" smtClean="0">
                <a:sym typeface="Symbol"/>
              </a:rPr>
              <a:t>m</a:t>
            </a:r>
            <a:r>
              <a:rPr lang="en-US" dirty="0" smtClean="0">
                <a:sym typeface="Symbol"/>
              </a:rPr>
              <a:t> = 1</a:t>
            </a:r>
          </a:p>
          <a:p>
            <a:pPr lvl="1"/>
            <a:r>
              <a:rPr lang="en-US" dirty="0" smtClean="0">
                <a:sym typeface="Symbol"/>
              </a:rPr>
              <a:t>Proof (</a:t>
            </a:r>
            <a:r>
              <a:rPr lang="en-US" dirty="0" err="1" smtClean="0">
                <a:sym typeface="Symbol"/>
              </a:rPr>
              <a:t>abelian</a:t>
            </a:r>
            <a:r>
              <a:rPr lang="en-US" dirty="0" smtClean="0">
                <a:sym typeface="Symbol"/>
              </a:rPr>
              <a:t>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18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tx1"/>
          </a:solidFill>
          <a:tailEnd type="non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13715</TotalTime>
  <Words>1343</Words>
  <Application>Microsoft Office PowerPoint</Application>
  <PresentationFormat>On-screen Show (4:3)</PresentationFormat>
  <Paragraphs>165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Cambria Math</vt:lpstr>
      <vt:lpstr>Symbol</vt:lpstr>
      <vt:lpstr>Office Theme</vt:lpstr>
      <vt:lpstr>Cryptography</vt:lpstr>
      <vt:lpstr>Groups</vt:lpstr>
      <vt:lpstr>Example</vt:lpstr>
      <vt:lpstr>Example</vt:lpstr>
      <vt:lpstr>Example</vt:lpstr>
      <vt:lpstr>Determining invertibility?</vt:lpstr>
      <vt:lpstr>(N)</vt:lpstr>
      <vt:lpstr>Two important special cases</vt:lpstr>
      <vt:lpstr>Fermat’s little theorem</vt:lpstr>
      <vt:lpstr>Examples</vt:lpstr>
      <vt:lpstr>Corollary</vt:lpstr>
      <vt:lpstr>Corollary</vt:lpstr>
      <vt:lpstr>Corollary</vt:lpstr>
      <vt:lpstr>Example</vt:lpstr>
      <vt:lpstr>Hard problems</vt:lpstr>
      <vt:lpstr>Factoring</vt:lpstr>
      <vt:lpstr>Factoring</vt:lpstr>
      <vt:lpstr>Generating primes</vt:lpstr>
      <vt:lpstr>Generating primes</vt:lpstr>
      <vt:lpstr>Distribution of primes</vt:lpstr>
      <vt:lpstr>Testing primality</vt:lpstr>
      <vt:lpstr>Generating primes</vt:lpstr>
      <vt:lpstr>The RSA problem</vt:lpstr>
      <vt:lpstr>The RSA problem</vt:lpstr>
      <vt:lpstr>The RSA problem</vt:lpstr>
      <vt:lpstr>The RSA problem</vt:lpstr>
      <vt:lpstr>The RSA problem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</dc:title>
  <dc:creator>katz</dc:creator>
  <cp:lastModifiedBy>jkatz</cp:lastModifiedBy>
  <cp:revision>1044</cp:revision>
  <dcterms:created xsi:type="dcterms:W3CDTF">2014-06-02T02:25:30Z</dcterms:created>
  <dcterms:modified xsi:type="dcterms:W3CDTF">2019-04-18T19:45:09Z</dcterms:modified>
</cp:coreProperties>
</file>