
<file path=[Content_Types].xml><?xml version="1.0" encoding="utf-8"?>
<Types xmlns="http://schemas.openxmlformats.org/package/2006/content-types"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418" r:id="rId2"/>
    <p:sldId id="583" r:id="rId3"/>
    <p:sldId id="540" r:id="rId4"/>
    <p:sldId id="541" r:id="rId5"/>
    <p:sldId id="542" r:id="rId6"/>
    <p:sldId id="543" r:id="rId7"/>
    <p:sldId id="544" r:id="rId8"/>
    <p:sldId id="561" r:id="rId9"/>
    <p:sldId id="551" r:id="rId10"/>
    <p:sldId id="552" r:id="rId11"/>
    <p:sldId id="560" r:id="rId12"/>
    <p:sldId id="562" r:id="rId13"/>
    <p:sldId id="563" r:id="rId14"/>
    <p:sldId id="564" r:id="rId15"/>
    <p:sldId id="565" r:id="rId16"/>
    <p:sldId id="566" r:id="rId17"/>
    <p:sldId id="556" r:id="rId18"/>
    <p:sldId id="567" r:id="rId19"/>
    <p:sldId id="557" r:id="rId20"/>
    <p:sldId id="568" r:id="rId21"/>
    <p:sldId id="558" r:id="rId22"/>
    <p:sldId id="569" r:id="rId23"/>
    <p:sldId id="570" r:id="rId24"/>
    <p:sldId id="559" r:id="rId25"/>
    <p:sldId id="571" r:id="rId26"/>
    <p:sldId id="572" r:id="rId27"/>
    <p:sldId id="555" r:id="rId28"/>
    <p:sldId id="55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91" autoAdjust="0"/>
    <p:restoredTop sz="94660"/>
  </p:normalViewPr>
  <p:slideViewPr>
    <p:cSldViewPr>
      <p:cViewPr varScale="1">
        <p:scale>
          <a:sx n="48" d="100"/>
          <a:sy n="48" d="100"/>
        </p:scale>
        <p:origin x="542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66149-A0B5-4322-A8AB-C0A88804300F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F35FA-B3A9-45EC-BC36-DDE85C569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9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DE87-24B7-4FE6-8FA5-D89CE0F7B716}" type="datetime1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4C14-E5E2-4F8D-82E3-85BC10DDFAA6}" type="datetime1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370-89F3-488D-99FE-EEBD8BF3FA85}" type="datetime1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2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CE73-46AA-4832-9843-900C2210B121}" type="datetime1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2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006B-0220-41F0-AD15-958A03D4D19D}" type="datetime1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5EA0-F02C-4ABB-B512-39FA12AE0302}" type="datetime1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6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9422-6FFC-4226-A3D0-FBE1F09B4FC3}" type="datetime1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4A93-9868-4F69-A258-EDA1E5BDA486}" type="datetime1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D2E2-EC6E-4E56-86D8-3F5596F833B9}" type="datetime1">
              <a:rPr lang="en-US" smtClean="0"/>
              <a:t>5/2/2019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B7E6-5A2D-4B1D-894F-3F4B1ACFE506}" type="datetime1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D45-704E-414F-9878-7DC947D6768A}" type="datetime1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CC22E-AD3E-4BC8-9686-2E5E619B7B42}" type="datetime1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Cryptography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705600" cy="1752600"/>
          </a:xfrm>
        </p:spPr>
        <p:txBody>
          <a:bodyPr>
            <a:normAutofit/>
          </a:bodyPr>
          <a:lstStyle/>
          <a:p>
            <a:r>
              <a:rPr lang="en-US" sz="4000" i="1" dirty="0" smtClean="0">
                <a:solidFill>
                  <a:schemeClr val="tx1"/>
                </a:solidFill>
              </a:rPr>
              <a:t>Lecture 24</a:t>
            </a:r>
          </a:p>
        </p:txBody>
      </p:sp>
    </p:spTree>
    <p:extLst>
      <p:ext uri="{BB962C8B-B14F-4D97-AF65-F5344CB8AC3E}">
        <p14:creationId xmlns:p14="http://schemas.microsoft.com/office/powerpoint/2010/main" val="83642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1546524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2" y="2971029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07" y="4723629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789412" y="1676400"/>
            <a:ext cx="1287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G, q, g, h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43200" y="2537895"/>
            <a:ext cx="3581400" cy="914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78183" y="2510135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c</a:t>
            </a:r>
            <a:r>
              <a:rPr lang="en-US" sz="2400" baseline="-25000" dirty="0" smtClean="0"/>
              <a:t>2</a:t>
            </a:r>
            <a:endParaRPr lang="en-US" sz="2400" dirty="0" smtClean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743200" y="4419600"/>
            <a:ext cx="3581400" cy="914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62400" y="4338935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2 ·c</a:t>
            </a:r>
            <a:r>
              <a:rPr lang="en-US" sz="2400" baseline="-25000" dirty="0" smtClean="0"/>
              <a:t>2</a:t>
            </a:r>
            <a:endParaRPr lang="en-US" sz="2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895600" y="1066800"/>
            <a:ext cx="3321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(Assume 2 </a:t>
            </a:r>
            <a:r>
              <a:rPr lang="en-US" sz="2800" dirty="0" smtClean="0">
                <a:sym typeface="Symbol"/>
              </a:rPr>
              <a:t> </a:t>
            </a:r>
            <a:r>
              <a:rPr lang="en-US" sz="2800" dirty="0" smtClean="0"/>
              <a:t>G </a:t>
            </a:r>
            <a:r>
              <a:rPr lang="en-US" sz="2800" dirty="0" smtClean="0">
                <a:sym typeface="Symbol"/>
              </a:rPr>
              <a:t> </a:t>
            </a:r>
            <a:r>
              <a:rPr lang="en-US" sz="2800" dirty="0" smtClean="0">
                <a:latin typeface="Cambria Math"/>
                <a:ea typeface="Cambria Math"/>
              </a:rPr>
              <a:t>ℤ</a:t>
            </a:r>
            <a:r>
              <a:rPr lang="en-US" sz="2800" baseline="30000" dirty="0" smtClean="0">
                <a:latin typeface="Cambria Math"/>
                <a:ea typeface="Cambria Math"/>
              </a:rPr>
              <a:t>*</a:t>
            </a:r>
            <a:r>
              <a:rPr lang="en-US" sz="2800" baseline="-25000" dirty="0" smtClean="0">
                <a:ea typeface="Cambria Math"/>
              </a:rPr>
              <a:t>p</a:t>
            </a:r>
            <a:r>
              <a:rPr lang="en-US" sz="2800" dirty="0" smtClean="0">
                <a:ea typeface="Cambria Math"/>
              </a:rPr>
              <a:t>)</a:t>
            </a:r>
            <a:endParaRPr lang="en-US" sz="28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400800" y="4648200"/>
            <a:ext cx="2107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First bid: m</a:t>
            </a:r>
            <a:br>
              <a:rPr lang="en-US" sz="2400" dirty="0" smtClean="0"/>
            </a:br>
            <a:r>
              <a:rPr lang="en-US" sz="2400" dirty="0" smtClean="0"/>
              <a:t>Second bid: 2m</a:t>
            </a:r>
          </a:p>
        </p:txBody>
      </p:sp>
    </p:spTree>
    <p:extLst>
      <p:ext uri="{BB962C8B-B14F-4D97-AF65-F5344CB8AC3E}">
        <p14:creationId xmlns:p14="http://schemas.microsoft.com/office/powerpoint/2010/main" val="9667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Hybrid encryption and KEMs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21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Encrypting long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ublic-key encryption schemes “natively” defined for short messages</a:t>
            </a:r>
          </a:p>
          <a:p>
            <a:pPr lvl="1"/>
            <a:r>
              <a:rPr lang="en-US" dirty="0" smtClean="0"/>
              <a:t>E.g., El </a:t>
            </a:r>
            <a:r>
              <a:rPr lang="en-US" dirty="0" err="1" smtClean="0"/>
              <a:t>Gamal</a:t>
            </a:r>
            <a:r>
              <a:rPr lang="en-US" dirty="0" smtClean="0"/>
              <a:t> encryption</a:t>
            </a:r>
          </a:p>
          <a:p>
            <a:endParaRPr lang="en-US" dirty="0" smtClean="0"/>
          </a:p>
          <a:p>
            <a:r>
              <a:rPr lang="en-US" dirty="0" smtClean="0"/>
              <a:t>How can longer messages be encrypted?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57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Encrypting long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an always encrypt block-by-block</a:t>
            </a:r>
          </a:p>
          <a:p>
            <a:pPr lvl="1"/>
            <a:r>
              <a:rPr lang="en-US" dirty="0" smtClean="0"/>
              <a:t>I.e., to encrypt M = m</a:t>
            </a:r>
            <a:r>
              <a:rPr lang="en-US" baseline="-25000" dirty="0" smtClean="0"/>
              <a:t>1</a:t>
            </a:r>
            <a:r>
              <a:rPr lang="en-US" dirty="0" smtClean="0"/>
              <a:t>, m</a:t>
            </a:r>
            <a:r>
              <a:rPr lang="en-US" baseline="-25000" dirty="0" smtClean="0"/>
              <a:t>2</a:t>
            </a:r>
            <a:r>
              <a:rPr lang="en-US" dirty="0" smtClean="0"/>
              <a:t>, …, m</a:t>
            </a:r>
            <a:r>
              <a:rPr lang="en-US" altLang="en-US" baseline="-25000" dirty="0" smtClean="0">
                <a:latin typeface="Script MT Bold" panose="03040602040607080904" pitchFamily="66" charset="0"/>
              </a:rPr>
              <a:t>l</a:t>
            </a:r>
            <a:r>
              <a:rPr lang="en-US" dirty="0" smtClean="0"/>
              <a:t>, do: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err="1" smtClean="0"/>
              <a:t>Enc</a:t>
            </a:r>
            <a:r>
              <a:rPr lang="en-US" baseline="-25000" dirty="0" err="1" smtClean="0"/>
              <a:t>pk</a:t>
            </a:r>
            <a:r>
              <a:rPr lang="en-US" dirty="0" smtClean="0"/>
              <a:t>(m</a:t>
            </a:r>
            <a:r>
              <a:rPr lang="en-US" baseline="-25000" dirty="0" smtClean="0"/>
              <a:t>1</a:t>
            </a:r>
            <a:r>
              <a:rPr lang="en-US" dirty="0" smtClean="0"/>
              <a:t>), …, </a:t>
            </a:r>
            <a:r>
              <a:rPr lang="en-US" dirty="0" err="1" smtClean="0"/>
              <a:t>Enc</a:t>
            </a:r>
            <a:r>
              <a:rPr lang="en-US" baseline="-25000" dirty="0" err="1" smtClean="0"/>
              <a:t>pk</a:t>
            </a:r>
            <a:r>
              <a:rPr lang="en-US" dirty="0" smtClean="0"/>
              <a:t>(m</a:t>
            </a:r>
            <a:r>
              <a:rPr lang="en-US" altLang="en-US" baseline="-25000" dirty="0" smtClean="0">
                <a:latin typeface="Script MT Bold" panose="03040602040607080904" pitchFamily="66" charset="0"/>
              </a:rPr>
              <a:t>l</a:t>
            </a:r>
            <a:r>
              <a:rPr lang="en-US" alt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If the underlying scheme is CPA-secure (for short messages), then this is CPA-secure (for arbitrary length messages)</a:t>
            </a:r>
          </a:p>
          <a:p>
            <a:pPr lvl="1"/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9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(Public-key) encryption is NOT a block cipher</a:t>
            </a:r>
          </a:p>
          <a:p>
            <a:pPr lvl="1"/>
            <a:r>
              <a:rPr lang="en-US" dirty="0" err="1" smtClean="0"/>
              <a:t>F</a:t>
            </a:r>
            <a:r>
              <a:rPr lang="en-US" baseline="-25000" dirty="0" err="1" smtClean="0"/>
              <a:t>k</a:t>
            </a:r>
            <a:r>
              <a:rPr lang="en-US" dirty="0" smtClean="0"/>
              <a:t> is deterministic, one-to-one, and looks random</a:t>
            </a:r>
          </a:p>
          <a:p>
            <a:pPr lvl="1"/>
            <a:r>
              <a:rPr lang="en-US" dirty="0" err="1" smtClean="0"/>
              <a:t>Enc</a:t>
            </a:r>
            <a:r>
              <a:rPr lang="en-US" baseline="-25000" dirty="0" err="1" smtClean="0"/>
              <a:t>pk</a:t>
            </a:r>
            <a:r>
              <a:rPr lang="en-US" dirty="0"/>
              <a:t> </a:t>
            </a:r>
            <a:r>
              <a:rPr lang="en-US" dirty="0" smtClean="0"/>
              <a:t>is randomized (if it is CPA-secure), thus not one-to-one, and may not look random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 smtClean="0">
                <a:sym typeface="Symbol" panose="05050102010706020507" pitchFamily="18" charset="2"/>
              </a:rPr>
              <a:t> CTR-mode/CBC-mode don’t make sense for public-key encryption</a:t>
            </a:r>
          </a:p>
          <a:p>
            <a:pPr marL="914400" lvl="2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CTR-mode is completely insecure...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“ECB mode” is secure for public-key encryption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Because underlying scheme is randomized</a:t>
            </a:r>
          </a:p>
        </p:txBody>
      </p:sp>
    </p:spTree>
    <p:extLst>
      <p:ext uri="{BB962C8B-B14F-4D97-AF65-F5344CB8AC3E}">
        <p14:creationId xmlns:p14="http://schemas.microsoft.com/office/powerpoint/2010/main" val="417983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Encrypting long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Encrypting block-by-block is inefficient</a:t>
            </a:r>
          </a:p>
          <a:p>
            <a:pPr lvl="1"/>
            <a:r>
              <a:rPr lang="en-US" dirty="0" err="1" smtClean="0"/>
              <a:t>Ciphertext</a:t>
            </a:r>
            <a:r>
              <a:rPr lang="en-US" dirty="0" smtClean="0"/>
              <a:t> expansion in each block</a:t>
            </a:r>
          </a:p>
          <a:p>
            <a:pPr lvl="1"/>
            <a:r>
              <a:rPr lang="en-US" dirty="0" smtClean="0"/>
              <a:t>Public-key encryption is “expensive”</a:t>
            </a:r>
          </a:p>
          <a:p>
            <a:pPr lvl="1"/>
            <a:endParaRPr lang="en-US" dirty="0"/>
          </a:p>
          <a:p>
            <a:r>
              <a:rPr lang="en-US" dirty="0" smtClean="0"/>
              <a:t>Can we do better?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3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Main idea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public-key encryption to establish a (shared, secret) key k</a:t>
            </a:r>
          </a:p>
          <a:p>
            <a:pPr lvl="1"/>
            <a:r>
              <a:rPr lang="en-US" dirty="0" smtClean="0"/>
              <a:t>Use k to encrypt the message </a:t>
            </a:r>
            <a:r>
              <a:rPr lang="en-US" i="1" dirty="0" smtClean="0"/>
              <a:t>with a symmetric-key encryption scheme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Lower </a:t>
            </a:r>
            <a:r>
              <a:rPr lang="en-US" dirty="0" err="1" smtClean="0"/>
              <a:t>ciphertext</a:t>
            </a:r>
            <a:r>
              <a:rPr lang="en-US" dirty="0" smtClean="0"/>
              <a:t> expansion</a:t>
            </a:r>
          </a:p>
          <a:p>
            <a:pPr lvl="1"/>
            <a:r>
              <a:rPr lang="en-US" dirty="0" smtClean="0"/>
              <a:t>Amortized efficiency of </a:t>
            </a:r>
            <a:r>
              <a:rPr lang="en-US" i="1" dirty="0" smtClean="0"/>
              <a:t>symmetric-key </a:t>
            </a:r>
            <a:r>
              <a:rPr lang="en-US" dirty="0" smtClean="0"/>
              <a:t>encryption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9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 rot="2700000" flipV="1">
            <a:off x="2748612" y="2820809"/>
            <a:ext cx="0" cy="230832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8900000" flipH="1" flipV="1">
            <a:off x="2895600" y="2820809"/>
            <a:ext cx="0" cy="230832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encryption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17</a:t>
            </a:fld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1905000" y="2690018"/>
            <a:ext cx="533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657336" y="3660428"/>
            <a:ext cx="3241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latin typeface="+mn-lt"/>
              </a:rPr>
              <a:t>k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4344988" y="4262735"/>
            <a:ext cx="0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114800" y="4567535"/>
            <a:ext cx="4860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 err="1">
                <a:latin typeface="+mn-lt"/>
              </a:rPr>
              <a:t>pk</a:t>
            </a:r>
            <a:endParaRPr lang="en-US" altLang="en-US" dirty="0">
              <a:latin typeface="+mn-lt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4648200" y="3891260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019800" y="2451893"/>
            <a:ext cx="1981200" cy="476250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dirty="0" err="1">
                <a:latin typeface="+mn-lt"/>
              </a:rPr>
              <a:t>ciphertext</a:t>
            </a:r>
            <a:endParaRPr lang="en-US" altLang="en-US" dirty="0">
              <a:latin typeface="+mn-lt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019800" y="3475762"/>
            <a:ext cx="1981200" cy="830997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dirty="0">
                <a:latin typeface="+mn-lt"/>
              </a:rPr>
              <a:t>“encapsulated key”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979936" y="5188803"/>
            <a:ext cx="709726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dirty="0">
                <a:latin typeface="+mn-lt"/>
              </a:rPr>
              <a:t>The </a:t>
            </a:r>
            <a:r>
              <a:rPr lang="en-US" altLang="en-US" i="1" dirty="0">
                <a:latin typeface="+mn-lt"/>
              </a:rPr>
              <a:t>functionality</a:t>
            </a:r>
            <a:r>
              <a:rPr lang="en-US" altLang="en-US" dirty="0">
                <a:latin typeface="+mn-lt"/>
              </a:rPr>
              <a:t> of public-key encryption </a:t>
            </a:r>
          </a:p>
          <a:p>
            <a:pPr algn="ctr"/>
            <a:r>
              <a:rPr lang="en-US" altLang="en-US" dirty="0">
                <a:latin typeface="+mn-lt"/>
              </a:rPr>
              <a:t>at the (asymptotic) </a:t>
            </a:r>
            <a:r>
              <a:rPr lang="en-US" altLang="en-US" i="1" dirty="0">
                <a:latin typeface="+mn-lt"/>
              </a:rPr>
              <a:t>efficiency</a:t>
            </a:r>
            <a:r>
              <a:rPr lang="en-US" altLang="en-US" dirty="0">
                <a:latin typeface="+mn-lt"/>
              </a:rPr>
              <a:t> of private-key encryption!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92563" y="3563442"/>
            <a:ext cx="655637" cy="655637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Enc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2438400" y="2362200"/>
            <a:ext cx="762000" cy="655637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Enc</a:t>
            </a:r>
            <a:r>
              <a:rPr lang="en-US" sz="2400" dirty="0" smtClean="0"/>
              <a:t>’</a:t>
            </a:r>
            <a:endParaRPr lang="en-US" sz="24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991128" y="3891260"/>
            <a:ext cx="1001435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200400" y="2690018"/>
            <a:ext cx="2743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24000" y="243840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819400" y="3017837"/>
            <a:ext cx="0" cy="64259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438400" y="2013744"/>
            <a:ext cx="3124200" cy="2205335"/>
          </a:xfrm>
          <a:prstGeom prst="rect">
            <a:avLst/>
          </a:prstGeom>
          <a:solidFill>
            <a:schemeClr val="bg1">
              <a:alpha val="70000"/>
            </a:schemeClr>
          </a:soli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2700000" flipV="1">
            <a:off x="4255005" y="4022051"/>
            <a:ext cx="0" cy="230832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8900000" flipH="1" flipV="1">
            <a:off x="4401993" y="4022051"/>
            <a:ext cx="0" cy="230832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Brace 2"/>
          <p:cNvSpPr/>
          <p:nvPr/>
        </p:nvSpPr>
        <p:spPr>
          <a:xfrm>
            <a:off x="8077200" y="2438400"/>
            <a:ext cx="228600" cy="1868359"/>
          </a:xfrm>
          <a:prstGeom prst="rightBrac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709168" y="1493178"/>
            <a:ext cx="5638800" cy="523220"/>
          </a:xfrm>
          <a:prstGeom prst="rect">
            <a:avLst/>
          </a:prstGeom>
          <a:ln cap="sq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solidFill>
                  <a:srgbClr val="000000"/>
                </a:solidFill>
                <a:cs typeface="Arial" charset="0"/>
                <a:sym typeface="Symbol" pitchFamily="18" charset="2"/>
              </a:rPr>
              <a:t>Decryption done in the obvious way</a:t>
            </a:r>
            <a:endParaRPr lang="en-US" sz="2800" dirty="0">
              <a:solidFill>
                <a:srgbClr val="000000"/>
              </a:solidFill>
              <a:cs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6290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  <p:bldP spid="19" grpId="0" animBg="1"/>
      <p:bldP spid="20" grpId="0" animBg="1"/>
      <p:bldP spid="21" grpId="0" animBg="1"/>
      <p:bldP spid="23" grpId="0"/>
      <p:bldP spid="25" grpId="0" animBg="1"/>
      <p:bldP spid="36" grpId="0" animBg="1"/>
      <p:bldP spid="3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</a:t>
            </a:r>
            <a:r>
              <a:rPr lang="en-US" dirty="0">
                <a:sym typeface="Symbol"/>
              </a:rPr>
              <a:t> be </a:t>
            </a:r>
            <a:r>
              <a:rPr lang="en-US" dirty="0" smtClean="0">
                <a:sym typeface="Symbol"/>
              </a:rPr>
              <a:t>a public-key scheme, </a:t>
            </a:r>
            <a:r>
              <a:rPr lang="en-US" dirty="0">
                <a:sym typeface="Symbol"/>
              </a:rPr>
              <a:t>and </a:t>
            </a:r>
            <a:r>
              <a:rPr lang="en-US" dirty="0" smtClean="0">
                <a:sym typeface="Symbol"/>
              </a:rPr>
              <a:t>let </a:t>
            </a:r>
            <a:r>
              <a:rPr lang="en-US" dirty="0">
                <a:sym typeface="Symbol"/>
              </a:rPr>
              <a:t>’ </a:t>
            </a:r>
            <a:r>
              <a:rPr lang="en-US" dirty="0" smtClean="0">
                <a:sym typeface="Symbol"/>
              </a:rPr>
              <a:t>be a symmetric-key scheme</a:t>
            </a:r>
          </a:p>
          <a:p>
            <a:r>
              <a:rPr lang="en-US" dirty="0" smtClean="0">
                <a:sym typeface="Symbol"/>
              </a:rPr>
              <a:t>Define </a:t>
            </a:r>
            <a:r>
              <a:rPr lang="en-US" dirty="0">
                <a:sym typeface="Symbol"/>
              </a:rPr>
              <a:t></a:t>
            </a:r>
            <a:r>
              <a:rPr lang="en-US" baseline="-25000" dirty="0" err="1">
                <a:sym typeface="Symbol"/>
              </a:rPr>
              <a:t>hy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as follows:</a:t>
            </a:r>
          </a:p>
          <a:p>
            <a:pPr lvl="1"/>
            <a:r>
              <a:rPr lang="en-US" dirty="0" err="1" smtClean="0">
                <a:sym typeface="Symbol"/>
              </a:rPr>
              <a:t>Gen</a:t>
            </a:r>
            <a:r>
              <a:rPr lang="en-US" baseline="-25000" dirty="0" err="1" smtClean="0">
                <a:sym typeface="Symbol"/>
              </a:rPr>
              <a:t>hy</a:t>
            </a:r>
            <a:r>
              <a:rPr lang="en-US" dirty="0" smtClean="0">
                <a:sym typeface="Symbol"/>
              </a:rPr>
              <a:t> = Gen (i.e., same as )</a:t>
            </a:r>
          </a:p>
          <a:p>
            <a:pPr lvl="1"/>
            <a:r>
              <a:rPr lang="en-US" dirty="0" err="1" smtClean="0">
                <a:sym typeface="Symbol"/>
              </a:rPr>
              <a:t>Enc</a:t>
            </a:r>
            <a:r>
              <a:rPr lang="en-US" baseline="-25000" dirty="0" err="1" smtClean="0">
                <a:sym typeface="Symbol"/>
              </a:rPr>
              <a:t>hy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pk</a:t>
            </a:r>
            <a:r>
              <a:rPr lang="en-US" dirty="0" smtClean="0">
                <a:sym typeface="Symbol"/>
              </a:rPr>
              <a:t>, m):</a:t>
            </a:r>
          </a:p>
          <a:p>
            <a:pPr lvl="2"/>
            <a:r>
              <a:rPr lang="en-US" dirty="0" smtClean="0">
                <a:sym typeface="Symbol"/>
              </a:rPr>
              <a:t>Choose k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 smtClean="0">
                <a:sym typeface="Symbol" panose="05050102010706020507" pitchFamily="18" charset="2"/>
              </a:rPr>
              <a:t> {0,1}</a:t>
            </a:r>
            <a:r>
              <a:rPr lang="en-US" baseline="30000" dirty="0" smtClean="0">
                <a:sym typeface="Symbol" panose="05050102010706020507" pitchFamily="18" charset="2"/>
              </a:rPr>
              <a:t>n</a:t>
            </a:r>
            <a:endParaRPr lang="en-US" dirty="0" smtClean="0">
              <a:sym typeface="Symbol" panose="05050102010706020507" pitchFamily="18" charset="2"/>
            </a:endParaRP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c  </a:t>
            </a:r>
            <a:r>
              <a:rPr lang="en-US" dirty="0" err="1" smtClean="0">
                <a:sym typeface="Symbol" panose="05050102010706020507" pitchFamily="18" charset="2"/>
              </a:rPr>
              <a:t>Enc</a:t>
            </a:r>
            <a:r>
              <a:rPr lang="en-US" baseline="-25000" dirty="0" err="1" smtClean="0">
                <a:sym typeface="Symbol" panose="05050102010706020507" pitchFamily="18" charset="2"/>
              </a:rPr>
              <a:t>pk</a:t>
            </a:r>
            <a:r>
              <a:rPr lang="en-US" dirty="0" smtClean="0">
                <a:sym typeface="Symbol" panose="05050102010706020507" pitchFamily="18" charset="2"/>
              </a:rPr>
              <a:t>(k)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c’  </a:t>
            </a:r>
            <a:r>
              <a:rPr lang="en-US" dirty="0" err="1" smtClean="0">
                <a:sym typeface="Symbol" panose="05050102010706020507" pitchFamily="18" charset="2"/>
              </a:rPr>
              <a:t>Enc’</a:t>
            </a:r>
            <a:r>
              <a:rPr lang="en-US" baseline="-25000" dirty="0" err="1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(m)</a:t>
            </a:r>
          </a:p>
          <a:p>
            <a:pPr lvl="2"/>
            <a:r>
              <a:rPr lang="en-US" smtClean="0">
                <a:sym typeface="Symbol" panose="05050102010706020507" pitchFamily="18" charset="2"/>
              </a:rPr>
              <a:t>Output c, c’</a:t>
            </a:r>
            <a:endParaRPr lang="en-US" dirty="0" smtClean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Decryption done in the natural way…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of hybrid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If  is a CPA-secure public-key scheme, and ’ is a CPA-secure private-key scheme, then </a:t>
            </a:r>
            <a:r>
              <a:rPr lang="en-US" dirty="0">
                <a:sym typeface="Symbol"/>
              </a:rPr>
              <a:t></a:t>
            </a:r>
            <a:r>
              <a:rPr lang="en-US" baseline="-25000" dirty="0" err="1">
                <a:sym typeface="Symbol"/>
              </a:rPr>
              <a:t>hy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is a CPA-secure public-key scheme</a:t>
            </a:r>
          </a:p>
          <a:p>
            <a:pPr lvl="1"/>
            <a:r>
              <a:rPr lang="en-US" dirty="0" smtClean="0">
                <a:sym typeface="Symbol"/>
              </a:rPr>
              <a:t>Suffices for </a:t>
            </a:r>
            <a:r>
              <a:rPr lang="en-US" dirty="0">
                <a:sym typeface="Symbol"/>
              </a:rPr>
              <a:t></a:t>
            </a:r>
            <a:r>
              <a:rPr lang="en-US" dirty="0" smtClean="0">
                <a:sym typeface="Symbol"/>
              </a:rPr>
              <a:t>’ to be EAV-secure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If  is a </a:t>
            </a:r>
            <a:r>
              <a:rPr lang="en-US" dirty="0" smtClean="0">
                <a:sym typeface="Symbol"/>
              </a:rPr>
              <a:t>CCA-secure </a:t>
            </a:r>
            <a:r>
              <a:rPr lang="en-US" dirty="0">
                <a:sym typeface="Symbol"/>
              </a:rPr>
              <a:t>public-key scheme, and ’ is a </a:t>
            </a:r>
            <a:r>
              <a:rPr lang="en-US" dirty="0" smtClean="0">
                <a:sym typeface="Symbol"/>
              </a:rPr>
              <a:t>CCA-secure </a:t>
            </a:r>
            <a:r>
              <a:rPr lang="en-US" dirty="0">
                <a:sym typeface="Symbol"/>
              </a:rPr>
              <a:t>private-key scheme, then </a:t>
            </a:r>
            <a:r>
              <a:rPr lang="en-US" baseline="-25000" dirty="0" err="1">
                <a:sym typeface="Symbol"/>
              </a:rPr>
              <a:t>hy</a:t>
            </a:r>
            <a:r>
              <a:rPr lang="en-US" dirty="0">
                <a:sym typeface="Symbol"/>
              </a:rPr>
              <a:t> is a </a:t>
            </a:r>
            <a:r>
              <a:rPr lang="en-US" dirty="0" smtClean="0">
                <a:sym typeface="Symbol"/>
              </a:rPr>
              <a:t>CCA-secure </a:t>
            </a:r>
            <a:r>
              <a:rPr lang="en-US" dirty="0">
                <a:sym typeface="Symbol"/>
              </a:rPr>
              <a:t>public-key scheme</a:t>
            </a:r>
          </a:p>
          <a:p>
            <a:endParaRPr lang="en-US" dirty="0" smtClean="0"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6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topics?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looks like we will have 1-2 lectures devoted to “special topics”</a:t>
            </a:r>
          </a:p>
          <a:p>
            <a:pPr lvl="1"/>
            <a:r>
              <a:rPr lang="en-US" dirty="0" smtClean="0"/>
              <a:t>Will not be on final exam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Schedule on webpage has some candidate topics</a:t>
            </a:r>
          </a:p>
          <a:p>
            <a:endParaRPr lang="en-US" dirty="0"/>
          </a:p>
          <a:p>
            <a:r>
              <a:rPr lang="en-US" dirty="0" smtClean="0"/>
              <a:t>Feel free to email me suggestions for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to El </a:t>
            </a:r>
            <a:r>
              <a:rPr lang="en-US" dirty="0" err="1" smtClean="0"/>
              <a:t>Gamal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 hybrid encryption with El </a:t>
            </a:r>
            <a:r>
              <a:rPr lang="en-US" dirty="0" err="1" smtClean="0"/>
              <a:t>Gamal</a:t>
            </a:r>
            <a:r>
              <a:rPr lang="en-US" dirty="0" smtClean="0"/>
              <a:t>, would need to encode key k as a group element</a:t>
            </a:r>
          </a:p>
          <a:p>
            <a:pPr lvl="1"/>
            <a:r>
              <a:rPr lang="en-US" dirty="0" smtClean="0"/>
              <a:t>Can we avoid this?</a:t>
            </a:r>
          </a:p>
          <a:p>
            <a:pPr lvl="1"/>
            <a:endParaRPr lang="en-US" dirty="0"/>
          </a:p>
          <a:p>
            <a:r>
              <a:rPr lang="en-US" dirty="0" smtClean="0"/>
              <a:t>The sender doesn’t care about encrypting a </a:t>
            </a:r>
            <a:r>
              <a:rPr lang="en-US" i="1" dirty="0" smtClean="0"/>
              <a:t>specific</a:t>
            </a:r>
            <a:r>
              <a:rPr lang="en-US" dirty="0" smtClean="0"/>
              <a:t> key, it just needs to send a random key</a:t>
            </a:r>
          </a:p>
          <a:p>
            <a:pPr lvl="1"/>
            <a:r>
              <a:rPr lang="en-US" dirty="0" smtClean="0"/>
              <a:t>Idea: encrypt a random group element K; define the key as k = H(K)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4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hybrid encryption, something </a:t>
            </a:r>
            <a:r>
              <a:rPr lang="en-US" i="1" dirty="0" smtClean="0"/>
              <a:t>weaker </a:t>
            </a:r>
            <a:r>
              <a:rPr lang="en-US" dirty="0" smtClean="0"/>
              <a:t>than public-key encryption suffices</a:t>
            </a:r>
          </a:p>
          <a:p>
            <a:r>
              <a:rPr lang="en-US" dirty="0" smtClean="0"/>
              <a:t>Sufficient to have a “key encapsulation mechanism” (KEM) that takes a public key and outputs a </a:t>
            </a:r>
            <a:r>
              <a:rPr lang="en-US" dirty="0" err="1" smtClean="0"/>
              <a:t>ciphertext</a:t>
            </a:r>
            <a:r>
              <a:rPr lang="en-US" dirty="0"/>
              <a:t> </a:t>
            </a:r>
            <a:r>
              <a:rPr lang="en-US" dirty="0" smtClean="0"/>
              <a:t>c and a key </a:t>
            </a:r>
            <a:r>
              <a:rPr lang="en-US" dirty="0"/>
              <a:t>k</a:t>
            </a:r>
            <a:endParaRPr lang="en-US" dirty="0" smtClean="0"/>
          </a:p>
          <a:p>
            <a:pPr lvl="1"/>
            <a:r>
              <a:rPr lang="en-US" dirty="0" smtClean="0"/>
              <a:t>Correctness: k can be recovered from c given </a:t>
            </a:r>
            <a:r>
              <a:rPr lang="en-US" dirty="0" err="1" smtClean="0"/>
              <a:t>sk</a:t>
            </a:r>
            <a:endParaRPr lang="en-US" dirty="0" smtClean="0"/>
          </a:p>
          <a:p>
            <a:pPr lvl="1"/>
            <a:r>
              <a:rPr lang="en-US" dirty="0" smtClean="0"/>
              <a:t>Security: k is indistinguishable from uniform given </a:t>
            </a:r>
            <a:r>
              <a:rPr lang="en-US" dirty="0" err="1" smtClean="0"/>
              <a:t>pk</a:t>
            </a:r>
            <a:r>
              <a:rPr lang="en-US" dirty="0" smtClean="0"/>
              <a:t> and c; can define CPA-/CCA-security</a:t>
            </a:r>
          </a:p>
          <a:p>
            <a:r>
              <a:rPr lang="en-US" dirty="0" smtClean="0"/>
              <a:t>Can still combine with symmetric-key encryption as before!</a:t>
            </a:r>
          </a:p>
        </p:txBody>
      </p:sp>
    </p:spTree>
    <p:extLst>
      <p:ext uri="{BB962C8B-B14F-4D97-AF65-F5344CB8AC3E}">
        <p14:creationId xmlns:p14="http://schemas.microsoft.com/office/powerpoint/2010/main" val="18667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KEM/DEM paradigm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14600"/>
            <a:ext cx="3956638" cy="281940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6" y="2465670"/>
            <a:ext cx="3711267" cy="28683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5486400"/>
            <a:ext cx="2438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Hybrid encryption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5486400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KEM/DEM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82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of KEM/DEM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If  is a CPA-secure KEM, and ’ is a CPA-secure private-key scheme, then combination is a CPA-secure public-key scheme</a:t>
            </a:r>
          </a:p>
          <a:p>
            <a:pPr lvl="1"/>
            <a:r>
              <a:rPr lang="en-US" dirty="0" smtClean="0">
                <a:sym typeface="Symbol"/>
              </a:rPr>
              <a:t>Suffices for </a:t>
            </a:r>
            <a:r>
              <a:rPr lang="en-US" dirty="0">
                <a:sym typeface="Symbol"/>
              </a:rPr>
              <a:t></a:t>
            </a:r>
            <a:r>
              <a:rPr lang="en-US" dirty="0" smtClean="0">
                <a:sym typeface="Symbol"/>
              </a:rPr>
              <a:t>’ to be EAV-secure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If  is a </a:t>
            </a:r>
            <a:r>
              <a:rPr lang="en-US" dirty="0" smtClean="0">
                <a:sym typeface="Symbol"/>
              </a:rPr>
              <a:t>CCA-secure KEM, </a:t>
            </a:r>
            <a:r>
              <a:rPr lang="en-US" dirty="0">
                <a:sym typeface="Symbol"/>
              </a:rPr>
              <a:t>and ’ is a </a:t>
            </a:r>
            <a:r>
              <a:rPr lang="en-US" dirty="0" smtClean="0">
                <a:sym typeface="Symbol"/>
              </a:rPr>
              <a:t>CCA-secure </a:t>
            </a:r>
            <a:r>
              <a:rPr lang="en-US" dirty="0">
                <a:sym typeface="Symbol"/>
              </a:rPr>
              <a:t>private-key scheme, then </a:t>
            </a:r>
            <a:r>
              <a:rPr lang="en-US" dirty="0" smtClean="0">
                <a:sym typeface="Symbol"/>
              </a:rPr>
              <a:t>combination is </a:t>
            </a:r>
            <a:r>
              <a:rPr lang="en-US" dirty="0">
                <a:sym typeface="Symbol"/>
              </a:rPr>
              <a:t>a </a:t>
            </a:r>
            <a:r>
              <a:rPr lang="en-US" dirty="0" smtClean="0">
                <a:sym typeface="Symbol"/>
              </a:rPr>
              <a:t>CCA-secure </a:t>
            </a:r>
            <a:r>
              <a:rPr lang="en-US" dirty="0">
                <a:sym typeface="Symbol"/>
              </a:rPr>
              <a:t>public-key scheme</a:t>
            </a:r>
          </a:p>
          <a:p>
            <a:endParaRPr lang="en-US" dirty="0" smtClean="0"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6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KEMs vs. PKE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short messages, direct encryption using a PKE scheme (with no hybrid encryption) can sometimes be the best choice</a:t>
            </a:r>
          </a:p>
          <a:p>
            <a:endParaRPr lang="en-US" dirty="0" smtClean="0"/>
          </a:p>
          <a:p>
            <a:r>
              <a:rPr lang="en-US" dirty="0" smtClean="0"/>
              <a:t>For anything longer, </a:t>
            </a:r>
            <a:r>
              <a:rPr lang="en-US" dirty="0" smtClean="0"/>
              <a:t>KEM/DEM or hybrid encryption </a:t>
            </a:r>
            <a:r>
              <a:rPr lang="en-US" dirty="0" smtClean="0"/>
              <a:t>will be</a:t>
            </a:r>
            <a:r>
              <a:rPr lang="en-US" dirty="0" smtClean="0"/>
              <a:t> </a:t>
            </a:r>
            <a:r>
              <a:rPr lang="en-US" dirty="0" smtClean="0"/>
              <a:t>more efficient</a:t>
            </a:r>
          </a:p>
          <a:p>
            <a:pPr lvl="1"/>
            <a:r>
              <a:rPr lang="en-US" dirty="0" smtClean="0"/>
              <a:t>This is </a:t>
            </a:r>
            <a:r>
              <a:rPr lang="en-US" dirty="0"/>
              <a:t>how things are done in </a:t>
            </a:r>
            <a:r>
              <a:rPr lang="en-US" dirty="0" smtClean="0"/>
              <a:t>practice (unless very short messages are being encrypted)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8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KEM based on El </a:t>
            </a:r>
            <a:r>
              <a:rPr lang="en-US" dirty="0" err="1" smtClean="0"/>
              <a:t>Gamal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Gen(1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Run </a:t>
            </a:r>
            <a:r>
              <a:rPr lang="en-US" dirty="0">
                <a:latin typeface="Brush Script MT" panose="03060802040406070304" pitchFamily="66" charset="0"/>
              </a:rPr>
              <a:t>G</a:t>
            </a:r>
            <a:r>
              <a:rPr lang="en-US" dirty="0"/>
              <a:t>(1</a:t>
            </a:r>
            <a:r>
              <a:rPr lang="en-US" baseline="30000" dirty="0"/>
              <a:t>n</a:t>
            </a:r>
            <a:r>
              <a:rPr lang="en-US" dirty="0" smtClean="0"/>
              <a:t>) to obtain G, q, g. Choose uniform </a:t>
            </a:r>
            <a:r>
              <a:rPr lang="en-US" dirty="0" err="1" smtClean="0"/>
              <a:t>x</a:t>
            </a:r>
            <a:r>
              <a:rPr lang="en-US" dirty="0" err="1" smtClean="0">
                <a:sym typeface="Symbol"/>
              </a:rPr>
              <a:t></a:t>
            </a:r>
            <a:r>
              <a:rPr lang="en-US" dirty="0" err="1" smtClean="0">
                <a:latin typeface="Cambria Math"/>
                <a:ea typeface="Cambria Math"/>
              </a:rPr>
              <a:t>ℤ</a:t>
            </a:r>
            <a:r>
              <a:rPr lang="en-US" baseline="-25000" dirty="0" err="1" smtClean="0">
                <a:ea typeface="Cambria Math"/>
              </a:rPr>
              <a:t>q</a:t>
            </a:r>
            <a:r>
              <a:rPr lang="en-US" baseline="-25000" dirty="0" smtClean="0"/>
              <a:t>.</a:t>
            </a:r>
            <a:r>
              <a:rPr lang="en-US" dirty="0" smtClean="0"/>
              <a:t> The public key is (G, q, g, </a:t>
            </a:r>
            <a:r>
              <a:rPr lang="en-US" dirty="0" err="1" smtClean="0"/>
              <a:t>g</a:t>
            </a:r>
            <a:r>
              <a:rPr lang="en-US" baseline="30000" dirty="0" err="1" smtClean="0"/>
              <a:t>x</a:t>
            </a:r>
            <a:r>
              <a:rPr lang="en-US" dirty="0" smtClean="0"/>
              <a:t>) and the private key is x</a:t>
            </a:r>
          </a:p>
          <a:p>
            <a:endParaRPr lang="en-US" dirty="0" smtClean="0"/>
          </a:p>
          <a:p>
            <a:r>
              <a:rPr lang="en-US" dirty="0" err="1" smtClean="0"/>
              <a:t>Ecaps</a:t>
            </a:r>
            <a:r>
              <a:rPr lang="en-US" baseline="-25000" dirty="0" err="1" smtClean="0"/>
              <a:t>pk</a:t>
            </a:r>
            <a:r>
              <a:rPr lang="en-US" dirty="0"/>
              <a:t>, where </a:t>
            </a:r>
            <a:r>
              <a:rPr lang="en-US" dirty="0" err="1"/>
              <a:t>pk</a:t>
            </a:r>
            <a:r>
              <a:rPr lang="en-US" dirty="0"/>
              <a:t> = (G, q, g, 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Choose uniform y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 </a:t>
            </a:r>
            <a:r>
              <a:rPr lang="en-US" dirty="0" err="1" smtClean="0">
                <a:latin typeface="Cambria Math"/>
                <a:ea typeface="Cambria Math"/>
              </a:rPr>
              <a:t>ℤ</a:t>
            </a:r>
            <a:r>
              <a:rPr lang="en-US" baseline="-25000" dirty="0" err="1" smtClean="0">
                <a:ea typeface="Cambria Math"/>
              </a:rPr>
              <a:t>q</a:t>
            </a:r>
            <a:r>
              <a:rPr lang="en-US" baseline="-25000" dirty="0"/>
              <a:t>.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 err="1" smtClean="0"/>
              <a:t>ciphertext</a:t>
            </a:r>
            <a:r>
              <a:rPr lang="en-US" dirty="0" smtClean="0"/>
              <a:t> is</a:t>
            </a:r>
            <a:r>
              <a:rPr lang="en-US" dirty="0"/>
              <a:t> </a:t>
            </a:r>
            <a:r>
              <a:rPr lang="en-US" dirty="0" err="1" smtClean="0"/>
              <a:t>g</a:t>
            </a:r>
            <a:r>
              <a:rPr lang="en-US" baseline="30000" dirty="0" err="1" smtClean="0"/>
              <a:t>y</a:t>
            </a:r>
            <a:r>
              <a:rPr lang="en-US" dirty="0" smtClean="0"/>
              <a:t>, and the key is k = H(</a:t>
            </a:r>
            <a:r>
              <a:rPr lang="en-US" dirty="0" err="1" smtClean="0"/>
              <a:t>h</a:t>
            </a:r>
            <a:r>
              <a:rPr lang="en-US" baseline="30000" dirty="0" err="1" smtClean="0"/>
              <a:t>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Decaps</a:t>
            </a:r>
            <a:r>
              <a:rPr lang="en-US" baseline="-25000" dirty="0" err="1" smtClean="0"/>
              <a:t>sk</a:t>
            </a:r>
            <a:r>
              <a:rPr lang="en-US" dirty="0" smtClean="0"/>
              <a:t>(c), where </a:t>
            </a:r>
            <a:r>
              <a:rPr lang="en-US" dirty="0" err="1" smtClean="0"/>
              <a:t>sk</a:t>
            </a:r>
            <a:r>
              <a:rPr lang="en-US" dirty="0" smtClean="0"/>
              <a:t> = x</a:t>
            </a:r>
          </a:p>
          <a:p>
            <a:pPr lvl="1"/>
            <a:r>
              <a:rPr lang="en-US" dirty="0" smtClean="0"/>
              <a:t>Output k = H(c</a:t>
            </a:r>
            <a:r>
              <a:rPr lang="en-US" baseline="30000" dirty="0" smtClean="0"/>
              <a:t>x</a:t>
            </a:r>
            <a:r>
              <a:rPr lang="en-US" dirty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77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DDH assumption holds, and H is modeled as a random oracle, then this KEM is CPA-secure </a:t>
            </a:r>
          </a:p>
        </p:txBody>
      </p:sp>
    </p:spTree>
    <p:extLst>
      <p:ext uri="{BB962C8B-B14F-4D97-AF65-F5344CB8AC3E}">
        <p14:creationId xmlns:p14="http://schemas.microsoft.com/office/powerpoint/2010/main" val="425770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Combine the KEM with private-key encryption</a:t>
            </a:r>
          </a:p>
          <a:p>
            <a:endParaRPr lang="en-US" dirty="0" smtClean="0"/>
          </a:p>
          <a:p>
            <a:r>
              <a:rPr lang="en-US" dirty="0" smtClean="0"/>
              <a:t>I.e., encryption of message m is</a:t>
            </a:r>
            <a:br>
              <a:rPr lang="en-US" dirty="0" smtClean="0"/>
            </a:br>
            <a:r>
              <a:rPr lang="en-US" dirty="0" smtClean="0"/>
              <a:t>                               </a:t>
            </a:r>
            <a:r>
              <a:rPr lang="en-US" dirty="0" err="1" smtClean="0"/>
              <a:t>g</a:t>
            </a:r>
            <a:r>
              <a:rPr lang="en-US" baseline="30000" dirty="0" err="1" smtClean="0"/>
              <a:t>y</a:t>
            </a:r>
            <a:r>
              <a:rPr lang="en-US" dirty="0"/>
              <a:t>, </a:t>
            </a:r>
            <a:r>
              <a:rPr lang="en-US" dirty="0" err="1"/>
              <a:t>Enc’</a:t>
            </a:r>
            <a:r>
              <a:rPr lang="en-US" baseline="-25000" dirty="0" err="1"/>
              <a:t>k</a:t>
            </a:r>
            <a:r>
              <a:rPr lang="en-US" dirty="0"/>
              <a:t>(m</a:t>
            </a:r>
            <a:r>
              <a:rPr lang="en-US" dirty="0" smtClean="0"/>
              <a:t>),</a:t>
            </a:r>
            <a:br>
              <a:rPr lang="en-US" dirty="0" smtClean="0"/>
            </a:br>
            <a:r>
              <a:rPr lang="en-US" dirty="0" smtClean="0"/>
              <a:t>where k = H(</a:t>
            </a:r>
            <a:r>
              <a:rPr lang="en-US" dirty="0" err="1" smtClean="0"/>
              <a:t>h</a:t>
            </a:r>
            <a:r>
              <a:rPr lang="en-US" baseline="30000" dirty="0" err="1" smtClean="0"/>
              <a:t>y</a:t>
            </a:r>
            <a:r>
              <a:rPr lang="en-US" dirty="0" smtClean="0"/>
              <a:t>) and </a:t>
            </a:r>
            <a:r>
              <a:rPr lang="en-US" dirty="0" err="1" smtClean="0"/>
              <a:t>Enc</a:t>
            </a:r>
            <a:r>
              <a:rPr lang="en-US" dirty="0" smtClean="0"/>
              <a:t>’ is a symmetric-key encryption scheme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Enc</a:t>
            </a:r>
            <a:r>
              <a:rPr lang="en-US" dirty="0" smtClean="0"/>
              <a:t>’ is CPA-secure and H is modeled as a random oracle, this is a CPA-secure public-key encryption scheme</a:t>
            </a:r>
          </a:p>
        </p:txBody>
      </p:sp>
    </p:spTree>
    <p:extLst>
      <p:ext uri="{BB962C8B-B14F-4D97-AF65-F5344CB8AC3E}">
        <p14:creationId xmlns:p14="http://schemas.microsoft.com/office/powerpoint/2010/main" val="164137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Chosen-</a:t>
            </a:r>
            <a:r>
              <a:rPr lang="en-US" dirty="0" err="1" smtClean="0"/>
              <a:t>ciphertext</a:t>
            </a:r>
            <a:r>
              <a:rPr lang="en-US" dirty="0" smtClean="0"/>
              <a:t>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 stronger assumptions, this approach can be proven to give CCA security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Enc</a:t>
            </a:r>
            <a:r>
              <a:rPr lang="en-US" dirty="0" smtClean="0"/>
              <a:t>’ is a CCA-secure symmetric-key scheme</a:t>
            </a:r>
          </a:p>
          <a:p>
            <a:pPr lvl="1"/>
            <a:endParaRPr lang="en-US" dirty="0"/>
          </a:p>
          <a:p>
            <a:r>
              <a:rPr lang="en-US" dirty="0" smtClean="0"/>
              <a:t>Can at least see why </a:t>
            </a:r>
            <a:r>
              <a:rPr lang="en-US" dirty="0" smtClean="0"/>
              <a:t>the previous </a:t>
            </a:r>
            <a:r>
              <a:rPr lang="en-US" dirty="0" smtClean="0"/>
              <a:t>attack no longer works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Standardized as DHIES/ECIES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9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chemeClr val="tx1"/>
                </a:solidFill>
              </a:rPr>
              <a:t>Dlog</a:t>
            </a:r>
            <a:r>
              <a:rPr lang="en-US" sz="4000" dirty="0" smtClean="0">
                <a:solidFill>
                  <a:schemeClr val="tx1"/>
                </a:solidFill>
              </a:rPr>
              <a:t>-based PKE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77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Diffie</a:t>
            </a:r>
            <a:r>
              <a:rPr lang="en-US" altLang="en-US" dirty="0" smtClean="0"/>
              <a:t>-Hellman key exchange</a:t>
            </a:r>
            <a:endParaRPr lang="en-US" altLang="en-US" dirty="0"/>
          </a:p>
        </p:txBody>
      </p:sp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2457271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3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2" y="2457271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3200400" y="3753442"/>
            <a:ext cx="28956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00400" y="2762842"/>
            <a:ext cx="2895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2512" y="5257800"/>
            <a:ext cx="1476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k = (h</a:t>
            </a:r>
            <a:r>
              <a:rPr lang="en-US" sz="2400" baseline="-25000" dirty="0" smtClean="0">
                <a:sym typeface="Symbol"/>
              </a:rPr>
              <a:t>2</a:t>
            </a:r>
            <a:r>
              <a:rPr lang="en-US" sz="2400" dirty="0" smtClean="0">
                <a:sym typeface="Symbol"/>
              </a:rPr>
              <a:t>)</a:t>
            </a:r>
            <a:r>
              <a:rPr lang="en-US" sz="2400" baseline="30000" dirty="0" smtClean="0">
                <a:sym typeface="Symbol"/>
              </a:rPr>
              <a:t>x</a:t>
            </a:r>
            <a:endParaRPr lang="en-US" sz="2400" dirty="0" smtClean="0">
              <a:sym typeface="Symbol"/>
            </a:endParaRPr>
          </a:p>
          <a:p>
            <a:r>
              <a:rPr lang="en-US" sz="2400" dirty="0">
                <a:sym typeface="Symbol"/>
              </a:rPr>
              <a:t>m</a:t>
            </a:r>
            <a:r>
              <a:rPr lang="en-US" sz="2400" dirty="0" smtClean="0">
                <a:sym typeface="Symbol"/>
              </a:rPr>
              <a:t> = </a:t>
            </a:r>
            <a:r>
              <a:rPr lang="en-US" sz="2400" dirty="0" smtClean="0">
                <a:sym typeface="Symbol"/>
              </a:rPr>
              <a:t>c</a:t>
            </a:r>
            <a:r>
              <a:rPr lang="en-US" sz="2400" baseline="-25000" dirty="0" smtClean="0">
                <a:sym typeface="Symbol"/>
              </a:rPr>
              <a:t>2</a:t>
            </a:r>
            <a:r>
              <a:rPr lang="en-US" sz="2400" dirty="0">
                <a:sym typeface="Symbol"/>
              </a:rPr>
              <a:t> </a:t>
            </a:r>
            <a:r>
              <a:rPr lang="en-US" sz="2400" dirty="0"/>
              <a:t>· </a:t>
            </a:r>
            <a:r>
              <a:rPr lang="en-US" sz="2400" dirty="0" smtClean="0">
                <a:sym typeface="Symbol"/>
              </a:rPr>
              <a:t>k</a:t>
            </a:r>
            <a:r>
              <a:rPr lang="en-US" sz="2400" baseline="30000" dirty="0" smtClean="0">
                <a:sym typeface="Symbol"/>
              </a:rPr>
              <a:t>-1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63905" y="51054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k = (h</a:t>
            </a:r>
            <a:r>
              <a:rPr lang="en-US" sz="2400" baseline="-25000" dirty="0" smtClean="0">
                <a:sym typeface="Symbol"/>
              </a:rPr>
              <a:t>1</a:t>
            </a:r>
            <a:r>
              <a:rPr lang="en-US" sz="2400" dirty="0" smtClean="0">
                <a:sym typeface="Symbol"/>
              </a:rPr>
              <a:t>)</a:t>
            </a:r>
            <a:r>
              <a:rPr lang="en-US" sz="2400" baseline="30000" dirty="0" smtClean="0">
                <a:sym typeface="Symbol"/>
              </a:rPr>
              <a:t>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7911" y="3962400"/>
            <a:ext cx="22252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en-US" sz="2400" dirty="0"/>
              <a:t>(G, q, g) </a:t>
            </a:r>
            <a:r>
              <a:rPr lang="en-US" sz="2400" dirty="0">
                <a:sym typeface="Symbol"/>
              </a:rPr>
              <a:t> </a:t>
            </a:r>
            <a:r>
              <a:rPr lang="en-US" sz="2400" dirty="0">
                <a:latin typeface="Brush Script MT" panose="03060802040406070304" pitchFamily="66" charset="0"/>
              </a:rPr>
              <a:t>G</a:t>
            </a:r>
            <a:r>
              <a:rPr lang="en-US" sz="2400" dirty="0"/>
              <a:t>(1</a:t>
            </a:r>
            <a:r>
              <a:rPr lang="en-US" sz="2400" baseline="30000" dirty="0"/>
              <a:t>n</a:t>
            </a:r>
            <a:r>
              <a:rPr lang="en-US" sz="2400" dirty="0" smtClean="0"/>
              <a:t>)</a:t>
            </a:r>
          </a:p>
          <a:p>
            <a:pPr marL="0" lvl="1" algn="ctr"/>
            <a:r>
              <a:rPr lang="en-US" sz="2400" dirty="0" smtClean="0"/>
              <a:t>x </a:t>
            </a:r>
            <a:r>
              <a:rPr lang="en-US" sz="2400" dirty="0" smtClean="0">
                <a:sym typeface="Symbol"/>
              </a:rPr>
              <a:t> </a:t>
            </a:r>
            <a:r>
              <a:rPr lang="en-US" sz="2400" dirty="0" err="1" smtClean="0">
                <a:latin typeface="Cambria Math"/>
                <a:ea typeface="Cambria Math"/>
              </a:rPr>
              <a:t>ℤ</a:t>
            </a:r>
            <a:r>
              <a:rPr lang="en-US" sz="2400" baseline="-25000" dirty="0" err="1" smtClean="0">
                <a:latin typeface="Cambria Math"/>
                <a:ea typeface="Cambria Math"/>
              </a:rPr>
              <a:t>q</a:t>
            </a:r>
            <a:endParaRPr lang="en-US" sz="2400" dirty="0" smtClean="0">
              <a:latin typeface="Cambria Math"/>
              <a:ea typeface="Cambria Math"/>
            </a:endParaRPr>
          </a:p>
          <a:p>
            <a:pPr marL="0" lvl="1" algn="ctr"/>
            <a:r>
              <a:rPr lang="en-US" sz="2400" dirty="0">
                <a:ea typeface="Cambria Math"/>
              </a:rPr>
              <a:t>h</a:t>
            </a:r>
            <a:r>
              <a:rPr lang="en-US" sz="2400" baseline="-25000" dirty="0" smtClean="0">
                <a:ea typeface="Cambria Math"/>
              </a:rPr>
              <a:t>1</a:t>
            </a:r>
            <a:r>
              <a:rPr lang="en-US" sz="2400" dirty="0" smtClean="0">
                <a:ea typeface="Cambria Math"/>
              </a:rPr>
              <a:t> = </a:t>
            </a:r>
            <a:r>
              <a:rPr lang="en-US" sz="2400" dirty="0" err="1" smtClean="0">
                <a:ea typeface="Cambria Math"/>
              </a:rPr>
              <a:t>g</a:t>
            </a:r>
            <a:r>
              <a:rPr lang="en-US" sz="2400" baseline="30000" dirty="0" err="1" smtClean="0">
                <a:ea typeface="Cambria Math"/>
              </a:rPr>
              <a:t>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2208" y="2304871"/>
            <a:ext cx="1391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G, q, g, h</a:t>
            </a:r>
            <a:r>
              <a:rPr lang="en-US" sz="2400" baseline="-25000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36596" y="3962400"/>
            <a:ext cx="10631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en-US" sz="2400" dirty="0" smtClean="0"/>
              <a:t>y </a:t>
            </a:r>
            <a:r>
              <a:rPr lang="en-US" sz="2400" dirty="0" smtClean="0">
                <a:sym typeface="Symbol"/>
              </a:rPr>
              <a:t> </a:t>
            </a:r>
            <a:r>
              <a:rPr lang="en-US" sz="2400" dirty="0" err="1" smtClean="0">
                <a:latin typeface="Cambria Math"/>
                <a:ea typeface="Cambria Math"/>
              </a:rPr>
              <a:t>ℤ</a:t>
            </a:r>
            <a:r>
              <a:rPr lang="en-US" sz="2400" baseline="-25000" dirty="0" err="1" smtClean="0">
                <a:latin typeface="Cambria Math"/>
                <a:ea typeface="Cambria Math"/>
              </a:rPr>
              <a:t>q</a:t>
            </a:r>
            <a:endParaRPr lang="en-US" sz="2400" dirty="0" smtClean="0">
              <a:latin typeface="Cambria Math"/>
              <a:ea typeface="Cambria Math"/>
            </a:endParaRPr>
          </a:p>
          <a:p>
            <a:pPr marL="0" lvl="1" algn="ctr"/>
            <a:r>
              <a:rPr lang="en-US" sz="2400" dirty="0" smtClean="0">
                <a:ea typeface="Cambria Math"/>
              </a:rPr>
              <a:t>h</a:t>
            </a:r>
            <a:r>
              <a:rPr lang="en-US" sz="2400" baseline="-25000" dirty="0">
                <a:ea typeface="Cambria Math"/>
              </a:rPr>
              <a:t>2</a:t>
            </a:r>
            <a:r>
              <a:rPr lang="en-US" sz="2400" dirty="0" smtClean="0">
                <a:ea typeface="Cambria Math"/>
              </a:rPr>
              <a:t> = </a:t>
            </a:r>
            <a:r>
              <a:rPr lang="en-US" sz="2400" dirty="0" err="1" smtClean="0">
                <a:ea typeface="Cambria Math"/>
              </a:rPr>
              <a:t>g</a:t>
            </a:r>
            <a:r>
              <a:rPr lang="en-US" sz="2400" baseline="30000" dirty="0" err="1">
                <a:ea typeface="Cambria Math"/>
              </a:rPr>
              <a:t>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22818" y="3291006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r>
              <a:rPr lang="en-US" sz="2400" baseline="-25000" dirty="0"/>
              <a:t>2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00400" y="4495800"/>
            <a:ext cx="28956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62400" y="4038600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 k · m</a:t>
            </a:r>
          </a:p>
        </p:txBody>
      </p:sp>
    </p:spTree>
    <p:extLst>
      <p:ext uri="{BB962C8B-B14F-4D97-AF65-F5344CB8AC3E}">
        <p14:creationId xmlns:p14="http://schemas.microsoft.com/office/powerpoint/2010/main" val="420586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" grpId="0"/>
      <p:bldP spid="6" grpId="0"/>
      <p:bldP spid="14" grpId="0"/>
      <p:bldP spid="15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El </a:t>
            </a:r>
            <a:r>
              <a:rPr lang="en-US" altLang="en-US" dirty="0" err="1" smtClean="0"/>
              <a:t>Gamal</a:t>
            </a:r>
            <a:r>
              <a:rPr lang="en-US" altLang="en-US" dirty="0" smtClean="0"/>
              <a:t> encryption</a:t>
            </a:r>
            <a:endParaRPr lang="en-US" altLang="en-US" dirty="0"/>
          </a:p>
        </p:txBody>
      </p:sp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2457271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3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2" y="2457271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3200400" y="3753442"/>
            <a:ext cx="28956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00400" y="2762842"/>
            <a:ext cx="2895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2512" y="5257800"/>
            <a:ext cx="15119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k = (h</a:t>
            </a:r>
            <a:r>
              <a:rPr lang="en-US" sz="2400" baseline="-25000" dirty="0" smtClean="0">
                <a:sym typeface="Symbol"/>
              </a:rPr>
              <a:t>2</a:t>
            </a:r>
            <a:r>
              <a:rPr lang="en-US" sz="2400" dirty="0" smtClean="0">
                <a:sym typeface="Symbol"/>
              </a:rPr>
              <a:t>)</a:t>
            </a:r>
            <a:r>
              <a:rPr lang="en-US" sz="2400" baseline="30000" dirty="0" smtClean="0">
                <a:sym typeface="Symbol"/>
              </a:rPr>
              <a:t>x</a:t>
            </a:r>
            <a:endParaRPr lang="en-US" sz="2400" dirty="0" smtClean="0">
              <a:sym typeface="Symbol"/>
            </a:endParaRPr>
          </a:p>
          <a:p>
            <a:r>
              <a:rPr lang="en-US" sz="2400" dirty="0">
                <a:sym typeface="Symbol"/>
              </a:rPr>
              <a:t>m</a:t>
            </a:r>
            <a:r>
              <a:rPr lang="en-US" sz="2400" dirty="0" smtClean="0">
                <a:sym typeface="Symbol"/>
              </a:rPr>
              <a:t> = </a:t>
            </a:r>
            <a:r>
              <a:rPr lang="en-US" sz="2400" dirty="0" smtClean="0">
                <a:sym typeface="Symbol"/>
              </a:rPr>
              <a:t>c</a:t>
            </a:r>
            <a:r>
              <a:rPr lang="en-US" sz="2400" baseline="-25000" dirty="0" smtClean="0">
                <a:sym typeface="Symbol"/>
              </a:rPr>
              <a:t>2 </a:t>
            </a:r>
            <a:r>
              <a:rPr lang="en-US" sz="2400" dirty="0" smtClean="0"/>
              <a:t>· </a:t>
            </a:r>
            <a:r>
              <a:rPr lang="en-US" sz="2400" dirty="0" smtClean="0">
                <a:sym typeface="Symbol"/>
              </a:rPr>
              <a:t>k</a:t>
            </a:r>
            <a:r>
              <a:rPr lang="en-US" sz="2400" baseline="30000" dirty="0" smtClean="0">
                <a:sym typeface="Symbol"/>
              </a:rPr>
              <a:t>-1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63905" y="51054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k = (h</a:t>
            </a:r>
            <a:r>
              <a:rPr lang="en-US" sz="2400" baseline="-25000" dirty="0" smtClean="0">
                <a:sym typeface="Symbol"/>
              </a:rPr>
              <a:t>1</a:t>
            </a:r>
            <a:r>
              <a:rPr lang="en-US" sz="2400" dirty="0" smtClean="0">
                <a:sym typeface="Symbol"/>
              </a:rPr>
              <a:t>)</a:t>
            </a:r>
            <a:r>
              <a:rPr lang="en-US" sz="2400" baseline="30000" dirty="0" smtClean="0">
                <a:sym typeface="Symbol"/>
              </a:rPr>
              <a:t>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7911" y="3962400"/>
            <a:ext cx="22252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en-US" sz="2400" dirty="0"/>
              <a:t>(G, q, g) </a:t>
            </a:r>
            <a:r>
              <a:rPr lang="en-US" sz="2400" dirty="0">
                <a:sym typeface="Symbol"/>
              </a:rPr>
              <a:t> </a:t>
            </a:r>
            <a:r>
              <a:rPr lang="en-US" sz="2400" dirty="0">
                <a:latin typeface="Brush Script MT" panose="03060802040406070304" pitchFamily="66" charset="0"/>
              </a:rPr>
              <a:t>G</a:t>
            </a:r>
            <a:r>
              <a:rPr lang="en-US" sz="2400" dirty="0"/>
              <a:t>(1</a:t>
            </a:r>
            <a:r>
              <a:rPr lang="en-US" sz="2400" baseline="30000" dirty="0"/>
              <a:t>n</a:t>
            </a:r>
            <a:r>
              <a:rPr lang="en-US" sz="2400" dirty="0" smtClean="0"/>
              <a:t>)</a:t>
            </a:r>
          </a:p>
          <a:p>
            <a:pPr marL="0" lvl="1" algn="ctr"/>
            <a:r>
              <a:rPr lang="en-US" sz="2400" dirty="0" smtClean="0"/>
              <a:t>x </a:t>
            </a:r>
            <a:r>
              <a:rPr lang="en-US" sz="2400" dirty="0" smtClean="0">
                <a:sym typeface="Symbol"/>
              </a:rPr>
              <a:t> </a:t>
            </a:r>
            <a:r>
              <a:rPr lang="en-US" sz="2400" dirty="0" err="1" smtClean="0">
                <a:latin typeface="Cambria Math"/>
                <a:ea typeface="Cambria Math"/>
              </a:rPr>
              <a:t>ℤ</a:t>
            </a:r>
            <a:r>
              <a:rPr lang="en-US" sz="2400" baseline="-25000" dirty="0" err="1" smtClean="0">
                <a:latin typeface="Cambria Math"/>
                <a:ea typeface="Cambria Math"/>
              </a:rPr>
              <a:t>q</a:t>
            </a:r>
            <a:endParaRPr lang="en-US" sz="2400" dirty="0" smtClean="0">
              <a:latin typeface="Cambria Math"/>
              <a:ea typeface="Cambria Math"/>
            </a:endParaRPr>
          </a:p>
          <a:p>
            <a:pPr marL="0" lvl="1" algn="ctr"/>
            <a:r>
              <a:rPr lang="en-US" sz="2400" dirty="0">
                <a:ea typeface="Cambria Math"/>
              </a:rPr>
              <a:t>h</a:t>
            </a:r>
            <a:r>
              <a:rPr lang="en-US" sz="2400" baseline="-25000" dirty="0" smtClean="0">
                <a:ea typeface="Cambria Math"/>
              </a:rPr>
              <a:t>1</a:t>
            </a:r>
            <a:r>
              <a:rPr lang="en-US" sz="2400" dirty="0" smtClean="0">
                <a:ea typeface="Cambria Math"/>
              </a:rPr>
              <a:t> = </a:t>
            </a:r>
            <a:r>
              <a:rPr lang="en-US" sz="2400" dirty="0" err="1" smtClean="0">
                <a:ea typeface="Cambria Math"/>
              </a:rPr>
              <a:t>g</a:t>
            </a:r>
            <a:r>
              <a:rPr lang="en-US" sz="2400" baseline="30000" dirty="0" err="1" smtClean="0">
                <a:ea typeface="Cambria Math"/>
              </a:rPr>
              <a:t>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2208" y="2304871"/>
            <a:ext cx="1391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G, q, g, h</a:t>
            </a:r>
            <a:r>
              <a:rPr lang="en-US" sz="2400" baseline="-25000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36596" y="3962400"/>
            <a:ext cx="10631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en-US" sz="2400" dirty="0" smtClean="0"/>
              <a:t>y </a:t>
            </a:r>
            <a:r>
              <a:rPr lang="en-US" sz="2400" dirty="0" smtClean="0">
                <a:sym typeface="Symbol"/>
              </a:rPr>
              <a:t> </a:t>
            </a:r>
            <a:r>
              <a:rPr lang="en-US" sz="2400" dirty="0" err="1" smtClean="0">
                <a:latin typeface="Cambria Math"/>
                <a:ea typeface="Cambria Math"/>
              </a:rPr>
              <a:t>ℤ</a:t>
            </a:r>
            <a:r>
              <a:rPr lang="en-US" sz="2400" baseline="-25000" dirty="0" err="1" smtClean="0">
                <a:latin typeface="Cambria Math"/>
                <a:ea typeface="Cambria Math"/>
              </a:rPr>
              <a:t>q</a:t>
            </a:r>
            <a:endParaRPr lang="en-US" sz="2400" dirty="0" smtClean="0">
              <a:latin typeface="Cambria Math"/>
              <a:ea typeface="Cambria Math"/>
            </a:endParaRPr>
          </a:p>
          <a:p>
            <a:pPr marL="0" lvl="1" algn="ctr"/>
            <a:r>
              <a:rPr lang="en-US" sz="2400" dirty="0" smtClean="0">
                <a:ea typeface="Cambria Math"/>
              </a:rPr>
              <a:t>h</a:t>
            </a:r>
            <a:r>
              <a:rPr lang="en-US" sz="2400" baseline="-25000" dirty="0">
                <a:ea typeface="Cambria Math"/>
              </a:rPr>
              <a:t>2</a:t>
            </a:r>
            <a:r>
              <a:rPr lang="en-US" sz="2400" dirty="0" smtClean="0">
                <a:ea typeface="Cambria Math"/>
              </a:rPr>
              <a:t> = </a:t>
            </a:r>
            <a:r>
              <a:rPr lang="en-US" sz="2400" dirty="0" err="1" smtClean="0">
                <a:ea typeface="Cambria Math"/>
              </a:rPr>
              <a:t>g</a:t>
            </a:r>
            <a:r>
              <a:rPr lang="en-US" sz="2400" baseline="30000" dirty="0" err="1">
                <a:ea typeface="Cambria Math"/>
              </a:rPr>
              <a:t>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22818" y="3291006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r>
              <a:rPr lang="en-US" sz="2400" baseline="-25000" dirty="0"/>
              <a:t>2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00400" y="4495800"/>
            <a:ext cx="28956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62400" y="4038600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 k · m</a:t>
            </a:r>
          </a:p>
        </p:txBody>
      </p:sp>
      <p:sp>
        <p:nvSpPr>
          <p:cNvPr id="5" name="Rectangle 4"/>
          <p:cNvSpPr/>
          <p:nvPr/>
        </p:nvSpPr>
        <p:spPr>
          <a:xfrm>
            <a:off x="517911" y="3962400"/>
            <a:ext cx="2225289" cy="1200329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76600" y="2114729"/>
            <a:ext cx="838200" cy="2474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86000" y="1671935"/>
            <a:ext cx="1427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Public key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77000" y="4038600"/>
            <a:ext cx="1570793" cy="1634698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968972" y="3291005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h</a:t>
            </a:r>
            <a:r>
              <a:rPr lang="en-US" sz="2400" baseline="-25000" dirty="0" smtClean="0"/>
              <a:t>1</a:t>
            </a:r>
            <a:r>
              <a:rPr lang="en-US" sz="2400" baseline="30000" dirty="0" smtClean="0"/>
              <a:t>y</a:t>
            </a:r>
            <a:r>
              <a:rPr lang="en-US" sz="2400" dirty="0" smtClean="0"/>
              <a:t> · m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90601" y="5257800"/>
            <a:ext cx="1527175" cy="830997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2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10916E-6 L -0.00035 -0.1112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5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2" grpId="1"/>
      <p:bldP spid="5" grpId="0" animBg="1"/>
      <p:bldP spid="13" grpId="0"/>
      <p:bldP spid="17" grpId="0" animBg="1"/>
      <p:bldP spid="18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Gamal</a:t>
            </a:r>
            <a:r>
              <a:rPr lang="en-US" dirty="0" smtClean="0"/>
              <a:t>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Gen(1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Run </a:t>
            </a:r>
            <a:r>
              <a:rPr lang="en-US" dirty="0">
                <a:latin typeface="Brush Script MT" panose="03060802040406070304" pitchFamily="66" charset="0"/>
              </a:rPr>
              <a:t>G</a:t>
            </a:r>
            <a:r>
              <a:rPr lang="en-US" dirty="0"/>
              <a:t>(1</a:t>
            </a:r>
            <a:r>
              <a:rPr lang="en-US" baseline="30000" dirty="0"/>
              <a:t>n</a:t>
            </a:r>
            <a:r>
              <a:rPr lang="en-US" dirty="0" smtClean="0"/>
              <a:t>) to obtain G, q, g. Choose uniform </a:t>
            </a:r>
            <a:r>
              <a:rPr lang="en-US" dirty="0" err="1" smtClean="0"/>
              <a:t>x</a:t>
            </a:r>
            <a:r>
              <a:rPr lang="en-US" dirty="0" err="1" smtClean="0">
                <a:sym typeface="Symbol"/>
              </a:rPr>
              <a:t></a:t>
            </a:r>
            <a:r>
              <a:rPr lang="en-US" dirty="0" err="1" smtClean="0">
                <a:latin typeface="Cambria Math"/>
                <a:ea typeface="Cambria Math"/>
              </a:rPr>
              <a:t>ℤ</a:t>
            </a:r>
            <a:r>
              <a:rPr lang="en-US" baseline="-25000" dirty="0" err="1" smtClean="0">
                <a:ea typeface="Cambria Math"/>
              </a:rPr>
              <a:t>q</a:t>
            </a:r>
            <a:r>
              <a:rPr lang="en-US" baseline="-25000" dirty="0" smtClean="0"/>
              <a:t>.</a:t>
            </a:r>
            <a:r>
              <a:rPr lang="en-US" dirty="0" smtClean="0"/>
              <a:t> The public key is (G, q, g, </a:t>
            </a:r>
            <a:r>
              <a:rPr lang="en-US" dirty="0" err="1" smtClean="0"/>
              <a:t>g</a:t>
            </a:r>
            <a:r>
              <a:rPr lang="en-US" baseline="30000" dirty="0" err="1" smtClean="0"/>
              <a:t>x</a:t>
            </a:r>
            <a:r>
              <a:rPr lang="en-US" dirty="0" smtClean="0"/>
              <a:t>) and the private key is x</a:t>
            </a:r>
          </a:p>
          <a:p>
            <a:endParaRPr lang="en-US" dirty="0" smtClean="0"/>
          </a:p>
          <a:p>
            <a:r>
              <a:rPr lang="en-US" dirty="0" err="1" smtClean="0"/>
              <a:t>Enc</a:t>
            </a:r>
            <a:r>
              <a:rPr lang="en-US" baseline="-25000" dirty="0" err="1" smtClean="0"/>
              <a:t>pk</a:t>
            </a:r>
            <a:r>
              <a:rPr lang="en-US" dirty="0" smtClean="0"/>
              <a:t>(m), where </a:t>
            </a:r>
            <a:r>
              <a:rPr lang="en-US" dirty="0" err="1" smtClean="0"/>
              <a:t>pk</a:t>
            </a:r>
            <a:r>
              <a:rPr lang="en-US" dirty="0" smtClean="0"/>
              <a:t> = (G, q, g, h) and m </a:t>
            </a:r>
            <a:r>
              <a:rPr lang="en-US" dirty="0" smtClean="0">
                <a:sym typeface="Symbol"/>
              </a:rPr>
              <a:t> G</a:t>
            </a:r>
            <a:endParaRPr lang="en-US" dirty="0" smtClean="0"/>
          </a:p>
          <a:p>
            <a:pPr lvl="1"/>
            <a:r>
              <a:rPr lang="en-US" dirty="0" smtClean="0"/>
              <a:t>Choose uniform y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 </a:t>
            </a:r>
            <a:r>
              <a:rPr lang="en-US" dirty="0" err="1" smtClean="0">
                <a:latin typeface="Cambria Math"/>
                <a:ea typeface="Cambria Math"/>
              </a:rPr>
              <a:t>ℤ</a:t>
            </a:r>
            <a:r>
              <a:rPr lang="en-US" baseline="-25000" dirty="0" err="1" smtClean="0">
                <a:ea typeface="Cambria Math"/>
              </a:rPr>
              <a:t>q</a:t>
            </a:r>
            <a:r>
              <a:rPr lang="en-US" baseline="-25000" dirty="0"/>
              <a:t>.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 err="1" smtClean="0"/>
              <a:t>ciphertext</a:t>
            </a:r>
            <a:r>
              <a:rPr lang="en-US" dirty="0" smtClean="0"/>
              <a:t> is</a:t>
            </a:r>
            <a:r>
              <a:rPr lang="en-US" dirty="0"/>
              <a:t> </a:t>
            </a:r>
            <a:r>
              <a:rPr lang="en-US" dirty="0" err="1" smtClean="0"/>
              <a:t>g</a:t>
            </a:r>
            <a:r>
              <a:rPr lang="en-US" baseline="30000" dirty="0" err="1" smtClean="0"/>
              <a:t>y</a:t>
            </a:r>
            <a:r>
              <a:rPr lang="en-US" dirty="0" smtClean="0"/>
              <a:t>, </a:t>
            </a:r>
            <a:r>
              <a:rPr lang="en-US" dirty="0" err="1" smtClean="0"/>
              <a:t>h</a:t>
            </a:r>
            <a:r>
              <a:rPr lang="en-US" baseline="30000" dirty="0" err="1" smtClean="0"/>
              <a:t>y</a:t>
            </a:r>
            <a:r>
              <a:rPr lang="en-US" dirty="0" err="1" smtClean="0"/>
              <a:t>·m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Dec</a:t>
            </a:r>
            <a:r>
              <a:rPr lang="en-US" baseline="-25000" dirty="0" err="1" smtClean="0"/>
              <a:t>sk</a:t>
            </a:r>
            <a:r>
              <a:rPr lang="en-US" dirty="0" smtClean="0"/>
              <a:t>(c</a:t>
            </a:r>
            <a:r>
              <a:rPr lang="en-US" baseline="-25000" dirty="0" smtClean="0"/>
              <a:t>1</a:t>
            </a:r>
            <a:r>
              <a:rPr lang="en-US" dirty="0" smtClean="0"/>
              <a:t>, c</a:t>
            </a:r>
            <a:r>
              <a:rPr lang="en-US" baseline="-25000" dirty="0" smtClean="0"/>
              <a:t>2</a:t>
            </a:r>
            <a:r>
              <a:rPr lang="en-US" dirty="0" smtClean="0"/>
              <a:t>), where </a:t>
            </a:r>
            <a:r>
              <a:rPr lang="en-US" dirty="0" err="1" smtClean="0"/>
              <a:t>sk</a:t>
            </a:r>
            <a:r>
              <a:rPr lang="en-US" dirty="0" smtClean="0"/>
              <a:t> = x</a:t>
            </a:r>
          </a:p>
          <a:p>
            <a:pPr lvl="1"/>
            <a:r>
              <a:rPr lang="en-US" dirty="0" smtClean="0"/>
              <a:t>Output 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/c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x</a:t>
            </a:r>
            <a:r>
              <a:rPr lang="en-US" dirty="0" smtClean="0"/>
              <a:t> = c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 c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baseline="30000" dirty="0" smtClean="0">
                <a:sym typeface="Symbol" panose="05050102010706020507" pitchFamily="18" charset="2"/>
              </a:rPr>
              <a:t>-x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6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the DDH assumption is hard for </a:t>
            </a:r>
            <a:r>
              <a:rPr lang="en-US" dirty="0" smtClean="0">
                <a:latin typeface="Brush Script MT" panose="03060802040406070304" pitchFamily="66" charset="0"/>
              </a:rPr>
              <a:t>G</a:t>
            </a:r>
            <a:r>
              <a:rPr lang="en-US" dirty="0" smtClean="0"/>
              <a:t>, then the El </a:t>
            </a:r>
            <a:r>
              <a:rPr lang="en-US" dirty="0" err="1" smtClean="0"/>
              <a:t>Gamal</a:t>
            </a:r>
            <a:r>
              <a:rPr lang="en-US" dirty="0" smtClean="0"/>
              <a:t> encryption scheme is CPA-secure</a:t>
            </a:r>
          </a:p>
          <a:p>
            <a:pPr lvl="1"/>
            <a:r>
              <a:rPr lang="en-US" dirty="0" smtClean="0"/>
              <a:t>Follows from security of </a:t>
            </a:r>
            <a:r>
              <a:rPr lang="en-US" dirty="0" err="1" smtClean="0"/>
              <a:t>Diffie</a:t>
            </a:r>
            <a:r>
              <a:rPr lang="en-US" dirty="0" smtClean="0"/>
              <a:t>-Hellman key exchange, or can be proved directly</a:t>
            </a:r>
          </a:p>
          <a:p>
            <a:pPr lvl="1"/>
            <a:r>
              <a:rPr lang="en-US" dirty="0" smtClean="0"/>
              <a:t>Note that the </a:t>
            </a:r>
            <a:r>
              <a:rPr lang="en-US" dirty="0"/>
              <a:t>d</a:t>
            </a:r>
            <a:r>
              <a:rPr lang="en-US" dirty="0" smtClean="0"/>
              <a:t>iscrete-logarithm assumption alone is not enough here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 smtClean="0"/>
              <a:t> Secure for encryption of multiple messages (using the same public key)!</a:t>
            </a:r>
          </a:p>
          <a:p>
            <a:pPr lvl="1"/>
            <a:r>
              <a:rPr lang="en-US" dirty="0" smtClean="0"/>
              <a:t>Note that </a:t>
            </a:r>
            <a:r>
              <a:rPr lang="en-US" dirty="0" smtClean="0"/>
              <a:t>sender(s</a:t>
            </a:r>
            <a:r>
              <a:rPr lang="en-US" dirty="0" smtClean="0"/>
              <a:t>) must use fresh randomness </a:t>
            </a:r>
            <a:r>
              <a:rPr lang="en-US" dirty="0" smtClean="0"/>
              <a:t>for each encryption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5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Gamal</a:t>
            </a:r>
            <a:r>
              <a:rPr lang="en-US" dirty="0" smtClean="0"/>
              <a:t>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Parameters G, q, g are standardized and shared</a:t>
            </a:r>
          </a:p>
          <a:p>
            <a:endParaRPr lang="en-US" dirty="0"/>
          </a:p>
          <a:p>
            <a:r>
              <a:rPr lang="en-US" dirty="0" smtClean="0"/>
              <a:t>Need to encode message as a group element</a:t>
            </a:r>
          </a:p>
          <a:p>
            <a:pPr lvl="1"/>
            <a:r>
              <a:rPr lang="en-US" dirty="0" smtClean="0"/>
              <a:t>In some groups, there are natural ways to do this</a:t>
            </a:r>
          </a:p>
          <a:p>
            <a:pPr lvl="1"/>
            <a:r>
              <a:rPr lang="en-US" dirty="0" smtClean="0"/>
              <a:t>In other cases, not as easy</a:t>
            </a:r>
          </a:p>
          <a:p>
            <a:pPr lvl="1"/>
            <a:r>
              <a:rPr lang="en-US" dirty="0" smtClean="0"/>
              <a:t>Will see later a better way of resolving this issue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3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Chosen-</a:t>
            </a:r>
            <a:r>
              <a:rPr lang="en-US" dirty="0" err="1" smtClean="0"/>
              <a:t>ciphertext</a:t>
            </a:r>
            <a:r>
              <a:rPr lang="en-US" dirty="0" smtClean="0"/>
              <a:t> attacks?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Gamal</a:t>
            </a:r>
            <a:r>
              <a:rPr lang="en-US" dirty="0" smtClean="0"/>
              <a:t> encryption is </a:t>
            </a:r>
            <a:r>
              <a:rPr lang="en-US" i="1" dirty="0" smtClean="0"/>
              <a:t>not</a:t>
            </a:r>
            <a:r>
              <a:rPr lang="en-US" dirty="0" smtClean="0"/>
              <a:t> secure against chosen-</a:t>
            </a:r>
            <a:r>
              <a:rPr lang="en-US" dirty="0" err="1" smtClean="0"/>
              <a:t>ciphertext</a:t>
            </a:r>
            <a:r>
              <a:rPr lang="en-US" dirty="0" smtClean="0"/>
              <a:t> attacks</a:t>
            </a:r>
          </a:p>
          <a:p>
            <a:pPr lvl="1"/>
            <a:r>
              <a:rPr lang="en-US" dirty="0" smtClean="0"/>
              <a:t>Follows from the fact that it is </a:t>
            </a:r>
            <a:r>
              <a:rPr lang="en-US" i="1" dirty="0" smtClean="0"/>
              <a:t>malleable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Given </a:t>
            </a:r>
            <a:r>
              <a:rPr lang="en-US" dirty="0" err="1" smtClean="0"/>
              <a:t>ciphertext</a:t>
            </a:r>
            <a:r>
              <a:rPr lang="en-US" dirty="0" smtClean="0"/>
              <a:t> (c</a:t>
            </a:r>
            <a:r>
              <a:rPr lang="en-US" baseline="-25000" dirty="0" smtClean="0"/>
              <a:t>1</a:t>
            </a:r>
            <a:r>
              <a:rPr lang="en-US" dirty="0" smtClean="0"/>
              <a:t>, c</a:t>
            </a:r>
            <a:r>
              <a:rPr lang="en-US" baseline="-25000" dirty="0" smtClean="0"/>
              <a:t>2</a:t>
            </a:r>
            <a:r>
              <a:rPr lang="en-US" dirty="0" smtClean="0"/>
              <a:t>), transform it to obtain the </a:t>
            </a:r>
            <a:r>
              <a:rPr lang="en-US" dirty="0" err="1" smtClean="0"/>
              <a:t>ciphertext</a:t>
            </a:r>
            <a:r>
              <a:rPr lang="en-US" dirty="0" smtClean="0"/>
              <a:t> (c</a:t>
            </a:r>
            <a:r>
              <a:rPr lang="en-US" baseline="-25000" dirty="0" smtClean="0"/>
              <a:t>1</a:t>
            </a:r>
            <a:r>
              <a:rPr lang="en-US" dirty="0" smtClean="0"/>
              <a:t>, c’</a:t>
            </a:r>
            <a:r>
              <a:rPr lang="en-US" baseline="-25000" dirty="0" smtClean="0"/>
              <a:t>2</a:t>
            </a:r>
            <a:r>
              <a:rPr lang="en-US" dirty="0" smtClean="0"/>
              <a:t>) = (c</a:t>
            </a:r>
            <a:r>
              <a:rPr lang="en-US" baseline="-25000" dirty="0" smtClean="0"/>
              <a:t>1</a:t>
            </a:r>
            <a:r>
              <a:rPr lang="en-US" dirty="0" smtClean="0"/>
              <a:t>,  </a:t>
            </a:r>
            <a:r>
              <a:rPr lang="en-US" dirty="0" smtClean="0">
                <a:sym typeface="Symbol"/>
              </a:rPr>
              <a:t></a:t>
            </a:r>
            <a:r>
              <a:rPr lang="en-US" dirty="0" smtClean="0"/>
              <a:t> · c</a:t>
            </a:r>
            <a:r>
              <a:rPr lang="en-US" baseline="-25000" dirty="0" smtClean="0"/>
              <a:t>2</a:t>
            </a:r>
            <a:r>
              <a:rPr lang="en-US" dirty="0" smtClean="0"/>
              <a:t>) for arbitrary </a:t>
            </a:r>
            <a:r>
              <a:rPr lang="en-US" dirty="0">
                <a:sym typeface="Symbol"/>
              </a:rPr>
              <a:t></a:t>
            </a:r>
            <a:endParaRPr lang="en-US" dirty="0" smtClean="0"/>
          </a:p>
          <a:p>
            <a:pPr lvl="1"/>
            <a:r>
              <a:rPr lang="en-US" dirty="0" smtClean="0"/>
              <a:t>Since               (c</a:t>
            </a:r>
            <a:r>
              <a:rPr lang="en-US" baseline="-25000" dirty="0" smtClean="0"/>
              <a:t>1</a:t>
            </a:r>
            <a:r>
              <a:rPr lang="en-US" dirty="0" smtClean="0"/>
              <a:t>, c</a:t>
            </a:r>
            <a:r>
              <a:rPr lang="en-US" baseline="-25000" dirty="0" smtClean="0"/>
              <a:t>2</a:t>
            </a:r>
            <a:r>
              <a:rPr lang="en-US" dirty="0" smtClean="0"/>
              <a:t>) = (</a:t>
            </a:r>
            <a:r>
              <a:rPr lang="en-US" dirty="0" err="1" smtClean="0"/>
              <a:t>g</a:t>
            </a:r>
            <a:r>
              <a:rPr lang="en-US" baseline="30000" dirty="0" err="1" smtClean="0"/>
              <a:t>y</a:t>
            </a:r>
            <a:r>
              <a:rPr lang="en-US" dirty="0" smtClean="0"/>
              <a:t>,   </a:t>
            </a:r>
            <a:r>
              <a:rPr lang="en-US" dirty="0" err="1" smtClean="0"/>
              <a:t>h</a:t>
            </a:r>
            <a:r>
              <a:rPr lang="en-US" baseline="30000" dirty="0" err="1" smtClean="0"/>
              <a:t>y</a:t>
            </a:r>
            <a:r>
              <a:rPr lang="en-US" dirty="0" smtClean="0"/>
              <a:t> · m), </a:t>
            </a:r>
            <a:br>
              <a:rPr lang="en-US" dirty="0" smtClean="0"/>
            </a:br>
            <a:r>
              <a:rPr lang="en-US" dirty="0" smtClean="0"/>
              <a:t>we have        (c</a:t>
            </a:r>
            <a:r>
              <a:rPr lang="en-US" baseline="-25000" dirty="0" smtClean="0"/>
              <a:t>1</a:t>
            </a:r>
            <a:r>
              <a:rPr lang="en-US" dirty="0" smtClean="0"/>
              <a:t>, c’</a:t>
            </a:r>
            <a:r>
              <a:rPr lang="en-US" baseline="-25000" dirty="0" smtClean="0"/>
              <a:t>2</a:t>
            </a:r>
            <a:r>
              <a:rPr lang="en-US" dirty="0" smtClean="0"/>
              <a:t>) = (</a:t>
            </a:r>
            <a:r>
              <a:rPr lang="en-US" dirty="0" err="1" smtClean="0"/>
              <a:t>g</a:t>
            </a:r>
            <a:r>
              <a:rPr lang="en-US" baseline="30000" dirty="0" err="1" smtClean="0"/>
              <a:t>y</a:t>
            </a:r>
            <a:r>
              <a:rPr lang="en-US" dirty="0" smtClean="0"/>
              <a:t>,  </a:t>
            </a:r>
            <a:r>
              <a:rPr lang="en-US" dirty="0" err="1" smtClean="0"/>
              <a:t>h</a:t>
            </a:r>
            <a:r>
              <a:rPr lang="en-US" baseline="30000" dirty="0" err="1" smtClean="0"/>
              <a:t>y</a:t>
            </a:r>
            <a:r>
              <a:rPr lang="en-US" dirty="0" smtClean="0"/>
              <a:t> · (</a:t>
            </a:r>
            <a:r>
              <a:rPr lang="en-US" dirty="0" smtClean="0">
                <a:sym typeface="Symbol"/>
              </a:rPr>
              <a:t>m))</a:t>
            </a:r>
          </a:p>
          <a:p>
            <a:pPr lvl="1"/>
            <a:r>
              <a:rPr lang="en-US" dirty="0" smtClean="0">
                <a:sym typeface="Symbol"/>
              </a:rPr>
              <a:t>I.e., encryption of m becomes an encryption of </a:t>
            </a:r>
            <a:r>
              <a:rPr lang="en-US" dirty="0">
                <a:sym typeface="Symbol"/>
              </a:rPr>
              <a:t></a:t>
            </a:r>
            <a:r>
              <a:rPr lang="en-US" dirty="0" smtClean="0">
                <a:sym typeface="Symbol"/>
              </a:rPr>
              <a:t>m!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8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14794</TotalTime>
  <Words>1202</Words>
  <Application>Microsoft Office PowerPoint</Application>
  <PresentationFormat>On-screen Show (4:3)</PresentationFormat>
  <Paragraphs>190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Brush Script MT</vt:lpstr>
      <vt:lpstr>Calibri</vt:lpstr>
      <vt:lpstr>Cambria Math</vt:lpstr>
      <vt:lpstr>Script MT Bold</vt:lpstr>
      <vt:lpstr>Symbol</vt:lpstr>
      <vt:lpstr>Office Theme</vt:lpstr>
      <vt:lpstr>Cryptography</vt:lpstr>
      <vt:lpstr>Special topics?</vt:lpstr>
      <vt:lpstr>PowerPoint Presentation</vt:lpstr>
      <vt:lpstr>Diffie-Hellman key exchange</vt:lpstr>
      <vt:lpstr>El Gamal encryption</vt:lpstr>
      <vt:lpstr>El Gamal encryption</vt:lpstr>
      <vt:lpstr>Security?</vt:lpstr>
      <vt:lpstr>El Gamal in practice</vt:lpstr>
      <vt:lpstr>Chosen-ciphertext attacks?</vt:lpstr>
      <vt:lpstr>Attack!</vt:lpstr>
      <vt:lpstr>PowerPoint Presentation</vt:lpstr>
      <vt:lpstr>Encrypting long messages</vt:lpstr>
      <vt:lpstr>Encrypting long messages</vt:lpstr>
      <vt:lpstr>Note</vt:lpstr>
      <vt:lpstr>Encrypting long messages</vt:lpstr>
      <vt:lpstr>Hybrid encryption</vt:lpstr>
      <vt:lpstr>Hybrid encryption</vt:lpstr>
      <vt:lpstr>Formally</vt:lpstr>
      <vt:lpstr>Security of hybrid encryption</vt:lpstr>
      <vt:lpstr>Application to El Gamal?</vt:lpstr>
      <vt:lpstr>KEMs</vt:lpstr>
      <vt:lpstr>KEM/DEM paradigm</vt:lpstr>
      <vt:lpstr>Security of KEM/DEM</vt:lpstr>
      <vt:lpstr>KEMs vs. PKE schemes</vt:lpstr>
      <vt:lpstr>KEM based on El Gamal</vt:lpstr>
      <vt:lpstr>Security?</vt:lpstr>
      <vt:lpstr>Complete scheme</vt:lpstr>
      <vt:lpstr>Chosen-ciphertext security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katz</dc:creator>
  <cp:lastModifiedBy>jkatz</cp:lastModifiedBy>
  <cp:revision>1168</cp:revision>
  <dcterms:created xsi:type="dcterms:W3CDTF">2014-06-02T02:25:30Z</dcterms:created>
  <dcterms:modified xsi:type="dcterms:W3CDTF">2019-05-02T20:25:29Z</dcterms:modified>
</cp:coreProperties>
</file>