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18" r:id="rId2"/>
    <p:sldId id="589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35" r:id="rId12"/>
    <p:sldId id="636" r:id="rId13"/>
    <p:sldId id="634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37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>
      <p:cViewPr varScale="1">
        <p:scale>
          <a:sx n="70" d="100"/>
          <a:sy n="70" d="100"/>
        </p:scale>
        <p:origin x="79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26</a:t>
            </a:r>
            <a:endParaRPr lang="en-US" sz="40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Hash-and-sign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in the hash-and-MAC paradigm</a:t>
            </a:r>
          </a:p>
          <a:p>
            <a:endParaRPr lang="en-US" dirty="0"/>
          </a:p>
          <a:p>
            <a:r>
              <a:rPr lang="en-US" dirty="0" smtClean="0"/>
              <a:t>Can be viewed as analogous to hybrid encryption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functionality</a:t>
            </a:r>
            <a:r>
              <a:rPr lang="en-US" dirty="0" smtClean="0"/>
              <a:t> of digital signatures at the asymptotic cost of a </a:t>
            </a:r>
            <a:r>
              <a:rPr lang="en-US" i="1" dirty="0" smtClean="0"/>
              <a:t>symmetric-key</a:t>
            </a:r>
            <a:r>
              <a:rPr lang="en-US" dirty="0" smtClean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8824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discuss how to construct signature schemes for “short” messages</a:t>
            </a:r>
          </a:p>
          <a:p>
            <a:pPr lvl="1"/>
            <a:r>
              <a:rPr lang="en-US" dirty="0" smtClean="0"/>
              <a:t>Using hash-and-sign, this implies signatures for arbitrary length messages</a:t>
            </a:r>
          </a:p>
        </p:txBody>
      </p:sp>
    </p:spTree>
    <p:extLst>
      <p:ext uri="{BB962C8B-B14F-4D97-AF65-F5344CB8AC3E}">
        <p14:creationId xmlns:p14="http://schemas.microsoft.com/office/powerpoint/2010/main" val="419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schemes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RSA-based signatures</a:t>
            </a:r>
          </a:p>
          <a:p>
            <a:pPr lvl="1"/>
            <a:r>
              <a:rPr lang="en-US" dirty="0" smtClean="0"/>
              <a:t>Can be proven secure (based on RSA assumption, in random-oracle model)</a:t>
            </a:r>
          </a:p>
          <a:p>
            <a:r>
              <a:rPr lang="en-US" dirty="0" err="1" smtClean="0"/>
              <a:t>Dlog</a:t>
            </a:r>
            <a:r>
              <a:rPr lang="en-US" dirty="0" smtClean="0"/>
              <a:t>-based signatures</a:t>
            </a:r>
          </a:p>
          <a:p>
            <a:pPr lvl="1"/>
            <a:r>
              <a:rPr lang="en-US" dirty="0" smtClean="0"/>
              <a:t>Shorter signatures, faster signing than RSA-based signatures</a:t>
            </a:r>
          </a:p>
          <a:p>
            <a:pPr lvl="1"/>
            <a:r>
              <a:rPr lang="en-US" dirty="0" smtClean="0"/>
              <a:t>(EC)DSA</a:t>
            </a:r>
          </a:p>
          <a:p>
            <a:pPr lvl="2"/>
            <a:r>
              <a:rPr lang="en-US" dirty="0" smtClean="0"/>
              <a:t>Widely used, no proof of security</a:t>
            </a:r>
          </a:p>
          <a:p>
            <a:pPr lvl="1"/>
            <a:r>
              <a:rPr lang="en-US" dirty="0" err="1" smtClean="0"/>
              <a:t>Schnorr</a:t>
            </a:r>
            <a:endParaRPr lang="en-US" dirty="0" smtClean="0"/>
          </a:p>
          <a:p>
            <a:pPr lvl="2"/>
            <a:r>
              <a:rPr lang="en-US" dirty="0" smtClean="0"/>
              <a:t>Can be prove secure (based on </a:t>
            </a:r>
            <a:r>
              <a:rPr lang="en-US" dirty="0" err="1" smtClean="0"/>
              <a:t>dlog</a:t>
            </a:r>
            <a:r>
              <a:rPr lang="en-US" dirty="0" smtClean="0"/>
              <a:t> assumption, in random-oracle model)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RSA-based signatures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random, equal-length primes p, q</a:t>
            </a:r>
          </a:p>
          <a:p>
            <a:r>
              <a:rPr lang="en-US" dirty="0" smtClean="0"/>
              <a:t>Compute modulus N=</a:t>
            </a:r>
            <a:r>
              <a:rPr lang="en-US" dirty="0" err="1" smtClean="0"/>
              <a:t>pq</a:t>
            </a:r>
            <a:endParaRPr lang="en-US" dirty="0" smtClean="0"/>
          </a:p>
          <a:p>
            <a:r>
              <a:rPr lang="en-US" dirty="0" smtClean="0"/>
              <a:t>Choose e, d such that e · d = 1 mod </a:t>
            </a:r>
            <a:r>
              <a:rPr lang="en-US" dirty="0" smtClean="0">
                <a:sym typeface="Symbol"/>
              </a:rPr>
              <a:t>(N)</a:t>
            </a:r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The e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 of m modulo N is [</a:t>
            </a:r>
            <a:r>
              <a:rPr lang="en-US" dirty="0">
                <a:sym typeface="Symbol"/>
              </a:rPr>
              <a:t>m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mod N]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(</a:t>
            </a:r>
            <a:r>
              <a:rPr lang="en-US" dirty="0">
                <a:sym typeface="Symbol"/>
              </a:rPr>
              <a:t>m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>
                <a:sym typeface="Symbol"/>
              </a:rPr>
              <a:t>m</a:t>
            </a:r>
            <a:r>
              <a:rPr lang="en-US" baseline="30000" dirty="0" err="1" smtClean="0">
                <a:sym typeface="Symbol"/>
              </a:rPr>
              <a:t>de</a:t>
            </a:r>
            <a:r>
              <a:rPr lang="en-US" dirty="0" smtClean="0">
                <a:sym typeface="Symbol"/>
              </a:rPr>
              <a:t> = m</a:t>
            </a:r>
            <a:r>
              <a:rPr lang="en-US" baseline="30000" dirty="0" smtClean="0">
                <a:sym typeface="Symbol"/>
              </a:rPr>
              <a:t>[</a:t>
            </a:r>
            <a:r>
              <a:rPr lang="en-US" baseline="30000" dirty="0" err="1" smtClean="0">
                <a:sym typeface="Symbol"/>
              </a:rPr>
              <a:t>ed</a:t>
            </a:r>
            <a:r>
              <a:rPr lang="en-US" baseline="30000" dirty="0" smtClean="0">
                <a:sym typeface="Symbol"/>
              </a:rPr>
              <a:t> mod (N)]</a:t>
            </a:r>
            <a:r>
              <a:rPr lang="en-US" dirty="0" smtClean="0">
                <a:sym typeface="Symbol"/>
              </a:rPr>
              <a:t> = m mod N</a:t>
            </a:r>
          </a:p>
          <a:p>
            <a:r>
              <a:rPr lang="en-US" i="1" dirty="0" smtClean="0">
                <a:sym typeface="Symbol"/>
              </a:rPr>
              <a:t>RSA assumption</a:t>
            </a:r>
            <a:r>
              <a:rPr lang="en-US" dirty="0" smtClean="0">
                <a:sym typeface="Symbol"/>
              </a:rPr>
              <a:t>: given N, e </a:t>
            </a:r>
            <a:r>
              <a:rPr lang="en-US" u="sng" dirty="0" smtClean="0">
                <a:sym typeface="Symbol"/>
              </a:rPr>
              <a:t>only</a:t>
            </a:r>
            <a:r>
              <a:rPr lang="en-US" dirty="0" smtClean="0">
                <a:sym typeface="Symbol"/>
              </a:rPr>
              <a:t>, hard to compute the e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 of a uniform </a:t>
            </a:r>
            <a:r>
              <a:rPr lang="en-US" dirty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endParaRPr lang="en-US" i="1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“Plain” RSA signatures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22860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2286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19400" y="3582171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2591571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62481" y="5086529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= [</a:t>
            </a:r>
            <a:r>
              <a:rPr lang="en-US" sz="2400" dirty="0">
                <a:sym typeface="Symbol"/>
              </a:rPr>
              <a:t>m</a:t>
            </a:r>
            <a:r>
              <a:rPr lang="en-US" sz="2400" baseline="30000" dirty="0" smtClean="0">
                <a:sym typeface="Symbol"/>
              </a:rPr>
              <a:t>d</a:t>
            </a:r>
            <a:r>
              <a:rPr lang="en-US" sz="2400" dirty="0" smtClean="0">
                <a:sym typeface="Symbol"/>
              </a:rPr>
              <a:t> mod N]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2600" y="3791129"/>
            <a:ext cx="3053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(N, e, d)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sym typeface="Symbol"/>
              </a:rPr>
              <a:t>RSAGen</a:t>
            </a:r>
            <a:r>
              <a:rPr lang="en-US" sz="2400" dirty="0" smtClean="0">
                <a:sym typeface="Symbol"/>
              </a:rPr>
              <a:t>(1</a:t>
            </a:r>
            <a:r>
              <a:rPr lang="en-US" sz="2400" baseline="30000" dirty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0" lvl="1" algn="ctr"/>
            <a:r>
              <a:rPr lang="en-US" sz="2400" dirty="0" err="1" smtClean="0">
                <a:sym typeface="Symbol"/>
              </a:rPr>
              <a:t>pk</a:t>
            </a:r>
            <a:r>
              <a:rPr lang="en-US" sz="2400" dirty="0" smtClean="0">
                <a:sym typeface="Symbol"/>
              </a:rPr>
              <a:t> = (N, e)</a:t>
            </a:r>
          </a:p>
          <a:p>
            <a:pPr marL="0" lvl="1" algn="ctr"/>
            <a:r>
              <a:rPr lang="en-US" sz="2400" dirty="0" err="1" smtClean="0">
                <a:sym typeface="Symbol"/>
              </a:rPr>
              <a:t>sk</a:t>
            </a:r>
            <a:r>
              <a:rPr lang="en-US" sz="2400" dirty="0" smtClean="0">
                <a:sym typeface="Symbol"/>
              </a:rPr>
              <a:t> = d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25600" y="2133600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N, 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311973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/>
              </a:rPr>
              <a:t>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3943529"/>
            <a:ext cx="2105064" cy="609600"/>
            <a:chOff x="685800" y="4114800"/>
            <a:chExt cx="2105064" cy="6096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" y="4262735"/>
              <a:ext cx="2105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 algn="ctr"/>
              <a:r>
                <a:rPr lang="en-US" sz="2400" dirty="0">
                  <a:ea typeface="Cambria Math"/>
                </a:rPr>
                <a:t>m</a:t>
              </a:r>
              <a:r>
                <a:rPr lang="en-US" sz="2400" dirty="0" smtClean="0">
                  <a:ea typeface="Cambria Math"/>
                </a:rPr>
                <a:t> = [</a:t>
              </a:r>
              <a:r>
                <a:rPr lang="en-US" sz="2400" dirty="0" smtClean="0">
                  <a:ea typeface="Cambria Math"/>
                  <a:sym typeface="Symbol"/>
                </a:rPr>
                <a:t></a:t>
              </a:r>
              <a:r>
                <a:rPr lang="en-US" sz="2400" baseline="30000" dirty="0" smtClean="0">
                  <a:ea typeface="Cambria Math"/>
                </a:rPr>
                <a:t>e</a:t>
              </a:r>
              <a:r>
                <a:rPr lang="en-US" sz="2400" dirty="0" smtClean="0">
                  <a:ea typeface="Cambria Math"/>
                </a:rPr>
                <a:t> mod N]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23379" y="4114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7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</a:p>
          <a:p>
            <a:pPr lvl="1"/>
            <a:r>
              <a:rPr lang="en-US" dirty="0" smtClean="0"/>
              <a:t>Signature of m is the e</a:t>
            </a:r>
            <a:r>
              <a:rPr lang="en-US" baseline="30000" dirty="0" smtClean="0"/>
              <a:t>th</a:t>
            </a:r>
            <a:r>
              <a:rPr lang="en-US" dirty="0" smtClean="0"/>
              <a:t> root of m – supposedly hard to compute!</a:t>
            </a:r>
          </a:p>
        </p:txBody>
      </p:sp>
    </p:spTree>
    <p:extLst>
      <p:ext uri="{BB962C8B-B14F-4D97-AF65-F5344CB8AC3E}">
        <p14:creationId xmlns:p14="http://schemas.microsoft.com/office/powerpoint/2010/main" val="1180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sign </a:t>
            </a:r>
            <a:r>
              <a:rPr lang="en-US" i="1" dirty="0" smtClean="0"/>
              <a:t>specific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E.g., easy to compute the e</a:t>
            </a:r>
            <a:r>
              <a:rPr lang="en-US" baseline="30000" dirty="0" smtClean="0"/>
              <a:t>th</a:t>
            </a:r>
            <a:r>
              <a:rPr lang="en-US" dirty="0" smtClean="0"/>
              <a:t> root of m = 1, or the cube root of m = 8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4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smtClean="0"/>
              <a:t>generate signatures on “random</a:t>
            </a:r>
            <a:r>
              <a:rPr lang="en-US" dirty="0"/>
              <a:t>” messages</a:t>
            </a:r>
          </a:p>
          <a:p>
            <a:pPr lvl="1"/>
            <a:r>
              <a:rPr lang="en-US" dirty="0"/>
              <a:t>Choose arbitrary </a:t>
            </a:r>
            <a:r>
              <a:rPr lang="en-US" dirty="0">
                <a:sym typeface="Symbol"/>
              </a:rPr>
              <a:t>; set m = [</a:t>
            </a:r>
            <a:r>
              <a:rPr lang="en-US" baseline="30000" dirty="0">
                <a:sym typeface="Symbol"/>
              </a:rPr>
              <a:t>e</a:t>
            </a:r>
            <a:r>
              <a:rPr lang="en-US" dirty="0">
                <a:sym typeface="Symbol"/>
              </a:rPr>
              <a:t> mod N</a:t>
            </a:r>
            <a:r>
              <a:rPr lang="en-US" dirty="0" smtClean="0">
                <a:sym typeface="Symbol"/>
              </a:rPr>
              <a:t>]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2771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combine two signatures to obtain a third</a:t>
            </a:r>
          </a:p>
          <a:p>
            <a:pPr lvl="1"/>
            <a:r>
              <a:rPr lang="en-US" dirty="0"/>
              <a:t>Say </a:t>
            </a:r>
            <a:r>
              <a:rPr lang="en-US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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are valid signatures on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m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with respect to public key N, e</a:t>
            </a:r>
          </a:p>
          <a:p>
            <a:pPr lvl="1"/>
            <a:r>
              <a:rPr lang="en-US" dirty="0" smtClean="0">
                <a:sym typeface="Symbol"/>
              </a:rPr>
              <a:t>Then ’ = [</a:t>
            </a:r>
            <a:r>
              <a:rPr lang="en-US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· 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mod N] is a valid signature on </a:t>
            </a:r>
            <a:r>
              <a:rPr lang="en-US" dirty="0" smtClean="0">
                <a:sym typeface="Symbol"/>
              </a:rPr>
              <a:t>the message m’ = [m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· m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mod N]</a:t>
            </a:r>
          </a:p>
          <a:p>
            <a:pPr lvl="2"/>
            <a:r>
              <a:rPr lang="en-US" dirty="0">
                <a:sym typeface="Symbol"/>
              </a:rPr>
              <a:t>(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· 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  <a:r>
              <a:rPr lang="en-US" baseline="30000" dirty="0">
                <a:sym typeface="Symbol"/>
              </a:rPr>
              <a:t>e</a:t>
            </a:r>
            <a:r>
              <a:rPr lang="en-US" dirty="0">
                <a:sym typeface="Symbol"/>
              </a:rPr>
              <a:t> = </a:t>
            </a:r>
            <a:r>
              <a:rPr lang="en-US" baseline="-25000" dirty="0">
                <a:sym typeface="Symbol"/>
              </a:rPr>
              <a:t>1</a:t>
            </a:r>
            <a:r>
              <a:rPr lang="en-US" baseline="30000" dirty="0">
                <a:sym typeface="Symbol"/>
              </a:rPr>
              <a:t>e </a:t>
            </a:r>
            <a:r>
              <a:rPr lang="en-US" dirty="0">
                <a:sym typeface="Symbol"/>
              </a:rPr>
              <a:t>· </a:t>
            </a:r>
            <a:r>
              <a:rPr lang="en-US" baseline="-25000" dirty="0">
                <a:sym typeface="Symbol"/>
              </a:rPr>
              <a:t>2</a:t>
            </a:r>
            <a:r>
              <a:rPr lang="en-US" baseline="30000" dirty="0">
                <a:sym typeface="Symbol"/>
              </a:rPr>
              <a:t>e</a:t>
            </a:r>
            <a:r>
              <a:rPr lang="en-US" dirty="0">
                <a:sym typeface="Symbol"/>
              </a:rPr>
              <a:t> = m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· m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mod 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Digital signatures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RSA-FDH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idea: apply a “cryptographic transformation” to messages before signing</a:t>
            </a:r>
          </a:p>
          <a:p>
            <a:endParaRPr lang="en-US" dirty="0"/>
          </a:p>
          <a:p>
            <a:r>
              <a:rPr lang="en-US" dirty="0" smtClean="0"/>
              <a:t>Public key: (N, e)          private key: d</a:t>
            </a:r>
          </a:p>
          <a:p>
            <a:r>
              <a:rPr lang="en-US" dirty="0" err="1" smtClean="0"/>
              <a:t>Sign</a:t>
            </a:r>
            <a:r>
              <a:rPr lang="en-US" baseline="-25000" dirty="0" err="1" smtClean="0"/>
              <a:t>sk</a:t>
            </a:r>
            <a:r>
              <a:rPr lang="en-US" dirty="0" smtClean="0"/>
              <a:t>(m) = H(m)</a:t>
            </a:r>
            <a:r>
              <a:rPr lang="en-US" baseline="30000" dirty="0" smtClean="0"/>
              <a:t>d</a:t>
            </a:r>
            <a:r>
              <a:rPr lang="en-US" dirty="0" smtClean="0"/>
              <a:t> mod N</a:t>
            </a:r>
          </a:p>
          <a:p>
            <a:pPr lvl="1"/>
            <a:r>
              <a:rPr lang="en-US" dirty="0" smtClean="0"/>
              <a:t>H must map onto all of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latin typeface="Cambria Math"/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endParaRPr lang="en-US" dirty="0" smtClean="0"/>
          </a:p>
          <a:p>
            <a:r>
              <a:rPr lang="en-US" dirty="0" err="1" smtClean="0"/>
              <a:t>Vrfy</a:t>
            </a:r>
            <a:r>
              <a:rPr lang="en-US" baseline="-25000" dirty="0" err="1" smtClean="0"/>
              <a:t>pk</a:t>
            </a:r>
            <a:r>
              <a:rPr lang="en-US" dirty="0" smtClean="0"/>
              <a:t>(m, </a:t>
            </a:r>
            <a:r>
              <a:rPr lang="en-US" dirty="0" smtClean="0">
                <a:sym typeface="Symbol"/>
              </a:rPr>
              <a:t>): output 1 </a:t>
            </a:r>
            <a:r>
              <a:rPr lang="en-US" dirty="0" err="1" smtClean="0">
                <a:sym typeface="Symbol"/>
              </a:rPr>
              <a:t>iff</a:t>
            </a:r>
            <a:r>
              <a:rPr lang="en-US" dirty="0" smtClean="0">
                <a:sym typeface="Symbol"/>
              </a:rPr>
              <a:t>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     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= H(m) mod N</a:t>
            </a:r>
          </a:p>
          <a:p>
            <a:r>
              <a:rPr lang="en-US" dirty="0" smtClean="0">
                <a:sym typeface="Symbol"/>
              </a:rPr>
              <a:t>(This also handles long messages without additional hashing)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6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three previous attacks…</a:t>
            </a:r>
          </a:p>
          <a:p>
            <a:pPr lvl="1"/>
            <a:r>
              <a:rPr lang="en-US" dirty="0" smtClean="0"/>
              <a:t>Not easy to compute the e</a:t>
            </a:r>
            <a:r>
              <a:rPr lang="en-US" baseline="30000" dirty="0" smtClean="0"/>
              <a:t>th</a:t>
            </a:r>
            <a:r>
              <a:rPr lang="en-US" dirty="0" smtClean="0"/>
              <a:t> root of H(1), …</a:t>
            </a:r>
          </a:p>
          <a:p>
            <a:pPr lvl="1"/>
            <a:r>
              <a:rPr lang="en-US" dirty="0" smtClean="0"/>
              <a:t>Choose </a:t>
            </a:r>
            <a:r>
              <a:rPr lang="en-US" dirty="0" smtClean="0">
                <a:sym typeface="Symbol"/>
              </a:rPr>
              <a:t>…, but how do you find an m such that H(m) = 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mod N? </a:t>
            </a:r>
          </a:p>
          <a:p>
            <a:pPr lvl="2"/>
            <a:r>
              <a:rPr lang="en-US" dirty="0" smtClean="0">
                <a:sym typeface="Symbol"/>
              </a:rPr>
              <a:t>Computing inverses of H should be hard</a:t>
            </a:r>
          </a:p>
          <a:p>
            <a:pPr lvl="1"/>
            <a:r>
              <a:rPr lang="en-US" dirty="0" smtClean="0">
                <a:sym typeface="Symbol"/>
              </a:rPr>
              <a:t>H(m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· H(m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= 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· 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dirty="0" smtClean="0">
                <a:sym typeface="Symbol"/>
              </a:rPr>
              <a:t>  = (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· 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r>
              <a:rPr lang="en-US" baseline="30000" dirty="0" smtClean="0">
                <a:sym typeface="Symbol"/>
              </a:rPr>
              <a:t>e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latin typeface="Calibri"/>
                <a:sym typeface="Symbol"/>
              </a:rPr>
              <a:t>≠ </a:t>
            </a:r>
            <a:r>
              <a:rPr lang="en-US" dirty="0" smtClean="0">
                <a:sym typeface="Symbol"/>
              </a:rPr>
              <a:t>H(m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· m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5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RSA-FDH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RSA assumption holds, and H is modeled as a random oracle (mapping onto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/>
              <a:t>), then RSA-FDH is secure</a:t>
            </a:r>
          </a:p>
          <a:p>
            <a:pPr lvl="1"/>
            <a:endParaRPr lang="en-US" dirty="0">
              <a:ea typeface="Cambria Math"/>
            </a:endParaRPr>
          </a:p>
          <a:p>
            <a:r>
              <a:rPr lang="en-US" dirty="0" smtClean="0">
                <a:ea typeface="Cambria Math"/>
              </a:rPr>
              <a:t>In practice, H is instantiated with a (modified) cryptographic hash function</a:t>
            </a:r>
          </a:p>
          <a:p>
            <a:pPr lvl="1"/>
            <a:r>
              <a:rPr lang="en-US" dirty="0" smtClean="0">
                <a:ea typeface="Cambria Math"/>
              </a:rPr>
              <a:t>Must ensure that the range of H is large enough!</a:t>
            </a:r>
            <a:endParaRPr lang="en-US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04706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RSA-FDH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RSA PKCS #1 v2.1 standard includes a signature scheme inspired by RSA-FDH</a:t>
            </a:r>
          </a:p>
          <a:p>
            <a:pPr lvl="1"/>
            <a:r>
              <a:rPr lang="en-US" dirty="0" smtClean="0"/>
              <a:t>Essentially a randomized variant of RSA-FDH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dlog</a:t>
            </a:r>
            <a:r>
              <a:rPr lang="en-US" sz="4000" dirty="0" smtClean="0">
                <a:solidFill>
                  <a:schemeClr val="tx1"/>
                </a:solidFill>
              </a:rPr>
              <a:t>-based signatures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standard (DSS)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 government standard for digital signatures</a:t>
            </a:r>
          </a:p>
          <a:p>
            <a:pPr lvl="1"/>
            <a:r>
              <a:rPr lang="en-US" dirty="0" smtClean="0"/>
              <a:t>DSA, based on discrete-logarithm problem in subgroup of 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p</a:t>
            </a:r>
            <a:r>
              <a:rPr lang="en-US" baseline="30000" dirty="0" smtClean="0">
                <a:ea typeface="Cambria Math"/>
              </a:rPr>
              <a:t>*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</a:rPr>
              <a:t>ECDSA, based on elliptic-curve groups</a:t>
            </a:r>
          </a:p>
          <a:p>
            <a:pPr lvl="1"/>
            <a:r>
              <a:rPr lang="en-US" dirty="0" smtClean="0">
                <a:ea typeface="Cambria Math"/>
              </a:rPr>
              <a:t>See book for details</a:t>
            </a:r>
          </a:p>
          <a:p>
            <a:pPr lvl="1"/>
            <a:endParaRPr lang="en-US" dirty="0" smtClean="0">
              <a:ea typeface="Cambria Math"/>
            </a:endParaRPr>
          </a:p>
          <a:p>
            <a:r>
              <a:rPr lang="en-US" dirty="0" smtClean="0"/>
              <a:t>Compared to RSA-based signatures</a:t>
            </a:r>
          </a:p>
          <a:p>
            <a:pPr lvl="1"/>
            <a:r>
              <a:rPr lang="en-US" dirty="0" smtClean="0"/>
              <a:t>Shorter signatures and public keys (for EDCSA)</a:t>
            </a:r>
          </a:p>
          <a:p>
            <a:pPr lvl="1"/>
            <a:r>
              <a:rPr lang="en-US" dirty="0" smtClean="0"/>
              <a:t>Can have faster signing</a:t>
            </a:r>
          </a:p>
          <a:p>
            <a:pPr lvl="1"/>
            <a:r>
              <a:rPr lang="en-US" dirty="0" smtClean="0"/>
              <a:t>Slower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Public-key infrastructure (PKI)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Public-key distribution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3576164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3576164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Magnetic Disk 12"/>
          <p:cNvSpPr/>
          <p:nvPr/>
        </p:nvSpPr>
        <p:spPr>
          <a:xfrm>
            <a:off x="4114800" y="2052935"/>
            <a:ext cx="838200" cy="114300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05400" y="2891135"/>
            <a:ext cx="13716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10093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89113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570" y="251013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38400" y="2891135"/>
            <a:ext cx="13716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7400" y="289113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105400" y="2209800"/>
            <a:ext cx="2667000" cy="300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5000" y="1905000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r>
              <a:rPr lang="en-US" sz="2400" baseline="30000" dirty="0" smtClean="0"/>
              <a:t>*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230504" y="273575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1774" y="2891135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r>
              <a:rPr lang="en-US" sz="2400" baseline="30000" dirty="0" smtClean="0"/>
              <a:t>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12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1" grpId="0"/>
      <p:bldP spid="25" grpId="0"/>
      <p:bldP spid="25" grpId="1"/>
      <p:bldP spid="14" grpId="0"/>
      <p:bldP spid="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Public-key distribution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3576164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3576164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Magnetic Disk 12"/>
          <p:cNvSpPr/>
          <p:nvPr/>
        </p:nvSpPr>
        <p:spPr>
          <a:xfrm>
            <a:off x="4114800" y="2052935"/>
            <a:ext cx="838200" cy="114300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05400" y="2891135"/>
            <a:ext cx="13716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10093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89113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4570" y="251013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38400" y="2891135"/>
            <a:ext cx="1371600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41967" y="2891135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438400" y="326915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64480" y="3805535"/>
            <a:ext cx="993120" cy="644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3962400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Alice, </a:t>
            </a:r>
            <a:r>
              <a:rPr lang="en-US" sz="2400" dirty="0" err="1" smtClean="0"/>
              <a:t>pk</a:t>
            </a:r>
            <a:r>
              <a:rPr lang="en-US" sz="2400" baseline="30000" dirty="0" smtClean="0"/>
              <a:t>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7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signatures for secure key distribution!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trusted party with a public key known to everyone </a:t>
            </a:r>
          </a:p>
          <a:p>
            <a:pPr lvl="1"/>
            <a:r>
              <a:rPr lang="en-US" dirty="0" smtClean="0"/>
              <a:t>CA = certificate authority</a:t>
            </a:r>
          </a:p>
          <a:p>
            <a:pPr lvl="1"/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CA</a:t>
            </a:r>
            <a:endParaRPr lang="en-US" dirty="0" smtClean="0"/>
          </a:p>
          <a:p>
            <a:pPr lvl="1"/>
            <a:r>
              <a:rPr lang="en-US" dirty="0" smtClean="0"/>
              <a:t>Private key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Signature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 smtClean="0"/>
              <a:t>signature scheme </a:t>
            </a:r>
            <a:r>
              <a:rPr lang="en-US" dirty="0" smtClean="0"/>
              <a:t>is </a:t>
            </a:r>
            <a:r>
              <a:rPr lang="en-US" dirty="0"/>
              <a:t>defined by </a:t>
            </a:r>
            <a:r>
              <a:rPr lang="en-US" dirty="0" smtClean="0"/>
              <a:t>three PPT algorithms </a:t>
            </a:r>
            <a:r>
              <a:rPr lang="en-US" dirty="0"/>
              <a:t>(Gen, </a:t>
            </a:r>
            <a:r>
              <a:rPr lang="en-US" dirty="0" smtClean="0"/>
              <a:t>Sign, </a:t>
            </a:r>
            <a:r>
              <a:rPr lang="en-US" dirty="0" err="1" smtClean="0"/>
              <a:t>Vrfy</a:t>
            </a:r>
            <a:r>
              <a:rPr lang="en-US" dirty="0" smtClean="0"/>
              <a:t>): </a:t>
            </a:r>
            <a:endParaRPr lang="en-US" dirty="0"/>
          </a:p>
          <a:p>
            <a:pPr lvl="1"/>
            <a:r>
              <a:rPr lang="en-US" dirty="0" smtClean="0"/>
              <a:t>Gen: takes as input 1</a:t>
            </a:r>
            <a:r>
              <a:rPr lang="en-US" baseline="30000" dirty="0" smtClean="0"/>
              <a:t>n</a:t>
            </a:r>
            <a:r>
              <a:rPr lang="en-US" dirty="0" smtClean="0"/>
              <a:t>; outputs </a:t>
            </a:r>
            <a:r>
              <a:rPr lang="en-US" dirty="0" err="1" smtClean="0"/>
              <a:t>pk</a:t>
            </a:r>
            <a:r>
              <a:rPr lang="en-US" dirty="0" smtClean="0"/>
              <a:t>, </a:t>
            </a:r>
            <a:r>
              <a:rPr lang="en-US" dirty="0" err="1" smtClean="0"/>
              <a:t>sk</a:t>
            </a:r>
            <a:endParaRPr lang="en-US" dirty="0"/>
          </a:p>
          <a:p>
            <a:pPr lvl="1"/>
            <a:r>
              <a:rPr lang="en-US" dirty="0" smtClean="0"/>
              <a:t>Sign: </a:t>
            </a:r>
            <a:r>
              <a:rPr lang="en-US" dirty="0"/>
              <a:t>takes </a:t>
            </a:r>
            <a:r>
              <a:rPr lang="en-US" dirty="0" smtClean="0"/>
              <a:t>as input a private key </a:t>
            </a:r>
            <a:r>
              <a:rPr lang="en-US" dirty="0" err="1" smtClean="0"/>
              <a:t>sk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 message m</a:t>
            </a:r>
            <a:r>
              <a:rPr lang="en-US" dirty="0" smtClean="0">
                <a:sym typeface="Symbol"/>
              </a:rPr>
              <a:t>{0,1}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;</a:t>
            </a:r>
            <a:r>
              <a:rPr lang="en-US" dirty="0" smtClean="0"/>
              <a:t> </a:t>
            </a:r>
            <a:r>
              <a:rPr lang="en-US" dirty="0"/>
              <a:t>outputs </a:t>
            </a:r>
            <a:r>
              <a:rPr lang="en-US" dirty="0" smtClean="0"/>
              <a:t>signature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                          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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Sign</a:t>
            </a:r>
            <a:r>
              <a:rPr lang="en-US" baseline="-25000" dirty="0" err="1" smtClean="0"/>
              <a:t>sk</a:t>
            </a:r>
            <a:r>
              <a:rPr lang="en-US" dirty="0" smtClean="0"/>
              <a:t>(m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Vrfy</a:t>
            </a:r>
            <a:r>
              <a:rPr lang="en-US" dirty="0" smtClean="0"/>
              <a:t>: </a:t>
            </a:r>
            <a:r>
              <a:rPr lang="en-US" dirty="0"/>
              <a:t>takes </a:t>
            </a:r>
            <a:r>
              <a:rPr lang="en-US" dirty="0" smtClean="0"/>
              <a:t>public key </a:t>
            </a:r>
            <a:r>
              <a:rPr lang="en-US" dirty="0" err="1" smtClean="0"/>
              <a:t>pk</a:t>
            </a:r>
            <a:r>
              <a:rPr lang="en-US" dirty="0" smtClean="0"/>
              <a:t>, message m, </a:t>
            </a:r>
            <a:r>
              <a:rPr lang="en-US" dirty="0"/>
              <a:t>and </a:t>
            </a:r>
            <a:r>
              <a:rPr lang="en-US" dirty="0" smtClean="0"/>
              <a:t>signature </a:t>
            </a:r>
            <a:r>
              <a:rPr lang="en-US" dirty="0">
                <a:sym typeface="Symbol"/>
              </a:rPr>
              <a:t></a:t>
            </a:r>
            <a:r>
              <a:rPr lang="en-US" dirty="0" smtClean="0"/>
              <a:t> </a:t>
            </a:r>
            <a:r>
              <a:rPr lang="en-US" dirty="0"/>
              <a:t>as input; outputs </a:t>
            </a:r>
            <a:r>
              <a:rPr lang="en-US" dirty="0" smtClean="0"/>
              <a:t>1 or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5599093"/>
            <a:ext cx="5638800" cy="954107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For all </a:t>
            </a:r>
            <a:r>
              <a:rPr lang="en-US" sz="2800" dirty="0">
                <a:sym typeface="Symbol" pitchFamily="18" charset="2"/>
              </a:rPr>
              <a:t>m</a:t>
            </a:r>
            <a:r>
              <a:rPr lang="en-US" sz="2800" dirty="0" smtClean="0">
                <a:sym typeface="Symbol"/>
              </a:rPr>
              <a:t> and all </a:t>
            </a:r>
            <a:r>
              <a:rPr lang="en-US" sz="2800" dirty="0" err="1" smtClean="0">
                <a:sym typeface="Symbol"/>
              </a:rPr>
              <a:t>pk</a:t>
            </a:r>
            <a:r>
              <a:rPr lang="en-US" sz="2800" dirty="0" smtClean="0">
                <a:sym typeface="Symbol"/>
              </a:rPr>
              <a:t>, </a:t>
            </a:r>
            <a:r>
              <a:rPr lang="en-US" sz="2800" dirty="0" err="1" smtClean="0">
                <a:sym typeface="Symbol"/>
              </a:rPr>
              <a:t>sk</a:t>
            </a:r>
            <a:r>
              <a:rPr lang="en-US" sz="2800" dirty="0" smtClean="0">
                <a:sym typeface="Symbol"/>
              </a:rPr>
              <a:t> output by Gen,</a:t>
            </a:r>
            <a:br>
              <a:rPr lang="en-US" sz="2800" dirty="0" smtClean="0">
                <a:sym typeface="Symbol"/>
              </a:rPr>
            </a:br>
            <a:r>
              <a:rPr lang="en-US" sz="2800" dirty="0" err="1" smtClean="0">
                <a:sym typeface="Symbol"/>
              </a:rPr>
              <a:t>Vrfy</a:t>
            </a:r>
            <a:r>
              <a:rPr lang="en-US" sz="2800" baseline="-25000" dirty="0" err="1" smtClean="0">
                <a:sym typeface="Symbol"/>
              </a:rPr>
              <a:t>pk</a:t>
            </a:r>
            <a:r>
              <a:rPr lang="en-US" sz="2800" dirty="0" smtClean="0">
                <a:sym typeface="Symbol"/>
              </a:rPr>
              <a:t>(m, </a:t>
            </a:r>
            <a:r>
              <a:rPr lang="en-US" sz="2800" dirty="0" err="1" smtClean="0">
                <a:sym typeface="Symbol"/>
              </a:rPr>
              <a:t>Sign</a:t>
            </a:r>
            <a:r>
              <a:rPr lang="en-US" sz="2800" baseline="-25000" dirty="0" err="1" smtClean="0">
                <a:sym typeface="Symbol"/>
              </a:rPr>
              <a:t>sk</a:t>
            </a:r>
            <a:r>
              <a:rPr lang="en-US" sz="2800" dirty="0" smtClean="0">
                <a:sym typeface="Symbol"/>
              </a:rPr>
              <a:t>(m)) = 1</a:t>
            </a: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 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00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signatures for secure key distribution!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Alice asks </a:t>
            </a:r>
            <a:r>
              <a:rPr lang="en-US" dirty="0"/>
              <a:t>the CA to sign the </a:t>
            </a:r>
            <a:r>
              <a:rPr lang="en-US" i="1" dirty="0"/>
              <a:t>binding</a:t>
            </a:r>
            <a:r>
              <a:rPr lang="en-US" dirty="0"/>
              <a:t> (Alice, </a:t>
            </a:r>
            <a:r>
              <a:rPr lang="en-US" dirty="0" err="1"/>
              <a:t>pk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cert</a:t>
            </a:r>
            <a:r>
              <a:rPr lang="en-US" baseline="-25000" dirty="0" err="1" smtClean="0"/>
              <a:t>CA</a:t>
            </a:r>
            <a:r>
              <a:rPr lang="en-US" baseline="-25000" dirty="0" err="1">
                <a:sym typeface="Symbol"/>
              </a:rPr>
              <a:t>Alice</a:t>
            </a:r>
            <a:r>
              <a:rPr lang="en-US" dirty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sz="2400" baseline="-40000" dirty="0" err="1" smtClean="0">
                <a:sym typeface="Symbol"/>
              </a:rPr>
              <a:t>CA</a:t>
            </a:r>
            <a:r>
              <a:rPr lang="en-US" dirty="0" smtClean="0">
                <a:sym typeface="Symbol"/>
              </a:rPr>
              <a:t>(Alice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pk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(CA must verify Alice’s identity out of band)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signatures for secure key distribution!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Bob obtains Alice, </a:t>
            </a:r>
            <a:r>
              <a:rPr lang="en-US" dirty="0" err="1" smtClean="0"/>
              <a:t>pk</a:t>
            </a:r>
            <a:r>
              <a:rPr lang="en-US" dirty="0" smtClean="0"/>
              <a:t>, and the certificate </a:t>
            </a:r>
            <a:r>
              <a:rPr lang="en-US" dirty="0" err="1" smtClean="0"/>
              <a:t>cert</a:t>
            </a:r>
            <a:r>
              <a:rPr lang="en-US" baseline="-25000" dirty="0" err="1" smtClean="0"/>
              <a:t>CA</a:t>
            </a:r>
            <a:r>
              <a:rPr lang="en-US" baseline="-25000" dirty="0" err="1">
                <a:sym typeface="Symbol"/>
              </a:rPr>
              <a:t>Alice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…</a:t>
            </a:r>
          </a:p>
          <a:p>
            <a:pPr lvl="1"/>
            <a:r>
              <a:rPr lang="en-US" dirty="0" smtClean="0">
                <a:sym typeface="Symbol"/>
              </a:rPr>
              <a:t>… check that </a:t>
            </a:r>
            <a:r>
              <a:rPr lang="en-US" dirty="0" err="1" smtClean="0">
                <a:sym typeface="Symbol"/>
              </a:rPr>
              <a:t>Vrfy</a:t>
            </a:r>
            <a:r>
              <a:rPr lang="en-US" baseline="-25000" dirty="0" err="1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K</a:t>
            </a:r>
            <a:r>
              <a:rPr lang="en-US" sz="2400" baseline="-40000" dirty="0" err="1" smtClean="0">
                <a:sym typeface="Symbol"/>
              </a:rPr>
              <a:t>CA</a:t>
            </a:r>
            <a:r>
              <a:rPr lang="en-US" dirty="0" smtClean="0">
                <a:sym typeface="Symbol"/>
              </a:rPr>
              <a:t>((Alice, </a:t>
            </a:r>
            <a:r>
              <a:rPr lang="en-US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/>
              <a:t>cert</a:t>
            </a:r>
            <a:r>
              <a:rPr lang="en-US" baseline="-25000" dirty="0" err="1"/>
              <a:t>CA</a:t>
            </a:r>
            <a:r>
              <a:rPr lang="en-US" baseline="-25000" dirty="0" err="1">
                <a:sym typeface="Symbol"/>
              </a:rPr>
              <a:t></a:t>
            </a:r>
            <a:r>
              <a:rPr lang="en-US" baseline="-25000" dirty="0" err="1" smtClean="0">
                <a:sym typeface="Symbol"/>
              </a:rPr>
              <a:t>Alice</a:t>
            </a:r>
            <a:r>
              <a:rPr lang="en-US" dirty="0" smtClean="0">
                <a:sym typeface="Symbol"/>
              </a:rPr>
              <a:t>) = 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Bob is then assured that </a:t>
            </a:r>
            <a:r>
              <a:rPr lang="en-US" dirty="0" err="1" smtClean="0"/>
              <a:t>pk</a:t>
            </a:r>
            <a:r>
              <a:rPr lang="en-US" dirty="0" smtClean="0"/>
              <a:t> is Alice’s public key</a:t>
            </a:r>
          </a:p>
          <a:p>
            <a:pPr lvl="1"/>
            <a:r>
              <a:rPr lang="en-US" dirty="0" smtClean="0"/>
              <a:t>As long as the CA is trustworthy…</a:t>
            </a:r>
          </a:p>
          <a:p>
            <a:pPr lvl="2"/>
            <a:r>
              <a:rPr lang="en-US" dirty="0" smtClean="0"/>
              <a:t>Honest, and properly verifies Alice’s identity</a:t>
            </a:r>
          </a:p>
          <a:p>
            <a:pPr lvl="1"/>
            <a:r>
              <a:rPr lang="en-US" dirty="0" smtClean="0"/>
              <a:t>…and the CA’s private key has not been compromised</a:t>
            </a:r>
          </a:p>
        </p:txBody>
      </p:sp>
    </p:spTree>
    <p:extLst>
      <p:ext uri="{BB962C8B-B14F-4D97-AF65-F5344CB8AC3E}">
        <p14:creationId xmlns:p14="http://schemas.microsoft.com/office/powerpoint/2010/main" val="1012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Chicken-and-egg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Bob get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CA</a:t>
            </a:r>
            <a:r>
              <a:rPr lang="en-US" dirty="0" smtClean="0"/>
              <a:t> in the first place?</a:t>
            </a:r>
          </a:p>
          <a:p>
            <a:endParaRPr lang="en-US" dirty="0"/>
          </a:p>
          <a:p>
            <a:r>
              <a:rPr lang="en-US" dirty="0" smtClean="0"/>
              <a:t>Several possibilities…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“Roots of trust”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Bob only needs to securely obtain a </a:t>
            </a:r>
            <a:r>
              <a:rPr lang="en-US" i="1" dirty="0" smtClean="0"/>
              <a:t>small number</a:t>
            </a:r>
            <a:r>
              <a:rPr lang="en-US" dirty="0" smtClean="0"/>
              <a:t> of CA’s public keys</a:t>
            </a:r>
          </a:p>
          <a:p>
            <a:pPr lvl="1"/>
            <a:r>
              <a:rPr lang="en-US" dirty="0" smtClean="0"/>
              <a:t>Need to ensure secure distribution only for these few, initial public keys</a:t>
            </a:r>
          </a:p>
          <a:p>
            <a:pPr lvl="1"/>
            <a:endParaRPr lang="en-US" dirty="0"/>
          </a:p>
          <a:p>
            <a:r>
              <a:rPr lang="en-US" dirty="0" smtClean="0"/>
              <a:t>E.g., distribute as part of an operating system, or web browser</a:t>
            </a:r>
          </a:p>
          <a:p>
            <a:pPr lvl="1"/>
            <a:r>
              <a:rPr lang="en-US" dirty="0" smtClean="0"/>
              <a:t>Firefox: </a:t>
            </a:r>
            <a:br>
              <a:rPr lang="en-US" dirty="0" smtClean="0"/>
            </a:br>
            <a:r>
              <a:rPr lang="en-US" dirty="0" smtClean="0"/>
              <a:t>Tools-&gt;Options-&gt;Privacy &amp; Security-&gt;View Certificates-&gt;Authorities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7" y="457200"/>
            <a:ext cx="7102105" cy="61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“Web of trust”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 public keys </a:t>
            </a:r>
            <a:r>
              <a:rPr lang="en-US" i="1" dirty="0" smtClean="0"/>
              <a:t>in person</a:t>
            </a:r>
          </a:p>
          <a:p>
            <a:pPr lvl="1"/>
            <a:r>
              <a:rPr lang="en-US" dirty="0" smtClean="0"/>
              <a:t>“Key-signing parties”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Obtain “certificates” on your public key from people who know you</a:t>
            </a:r>
          </a:p>
          <a:p>
            <a:endParaRPr lang="en-US" dirty="0"/>
          </a:p>
          <a:p>
            <a:r>
              <a:rPr lang="en-US" dirty="0" smtClean="0"/>
              <a:t>If A knows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B</a:t>
            </a:r>
            <a:r>
              <a:rPr lang="en-US" dirty="0" smtClean="0"/>
              <a:t>, and B issued a certificate for C, then C can send that certificate to A</a:t>
            </a:r>
          </a:p>
          <a:p>
            <a:pPr lvl="1"/>
            <a:r>
              <a:rPr lang="en-US" dirty="0" smtClean="0"/>
              <a:t>What trust assumptions are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41391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Threat model</a:t>
            </a:r>
          </a:p>
          <a:p>
            <a:pPr lvl="1"/>
            <a:r>
              <a:rPr lang="en-US" dirty="0" smtClean="0"/>
              <a:t>“Adaptive chosen-message attack”</a:t>
            </a:r>
          </a:p>
          <a:p>
            <a:pPr lvl="1"/>
            <a:r>
              <a:rPr lang="en-US" dirty="0" smtClean="0"/>
              <a:t>Assume the attacker can induce the sender to sign </a:t>
            </a:r>
            <a:r>
              <a:rPr lang="en-US" i="1" dirty="0" smtClean="0"/>
              <a:t>messages of the attacker’s choice</a:t>
            </a:r>
            <a:endParaRPr lang="en-US" dirty="0" smtClean="0"/>
          </a:p>
          <a:p>
            <a:r>
              <a:rPr lang="en-US" dirty="0" smtClean="0"/>
              <a:t>Security goal</a:t>
            </a:r>
          </a:p>
          <a:p>
            <a:pPr lvl="1"/>
            <a:r>
              <a:rPr lang="en-US" dirty="0" smtClean="0"/>
              <a:t>“Existential </a:t>
            </a:r>
            <a:r>
              <a:rPr lang="en-US" dirty="0" err="1" smtClean="0"/>
              <a:t>unforgeability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Attacker should be unable to forge valid signature on </a:t>
            </a:r>
            <a:r>
              <a:rPr lang="en-US" i="1" dirty="0" smtClean="0"/>
              <a:t>any</a:t>
            </a:r>
            <a:r>
              <a:rPr lang="en-US" dirty="0" smtClean="0"/>
              <a:t> message not signed by the sender</a:t>
            </a:r>
          </a:p>
          <a:p>
            <a:r>
              <a:rPr lang="en-US" dirty="0" smtClean="0"/>
              <a:t>Attacker gets the public key…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A, </a:t>
            </a:r>
            <a:r>
              <a:rPr lang="en-US" dirty="0" smtClean="0">
                <a:sym typeface="Symbol"/>
              </a:rPr>
              <a:t></a:t>
            </a:r>
          </a:p>
          <a:p>
            <a:r>
              <a:rPr lang="en-US" dirty="0" smtClean="0">
                <a:sym typeface="Symbol"/>
              </a:rPr>
              <a:t>Define randomized experiment </a:t>
            </a:r>
            <a:r>
              <a:rPr lang="en-US" dirty="0" err="1" smtClean="0">
                <a:sym typeface="Symbol"/>
              </a:rPr>
              <a:t>Forge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>
                <a:sym typeface="Symbol"/>
              </a:rPr>
              <a:t>p</a:t>
            </a:r>
            <a:r>
              <a:rPr lang="en-US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  Gen(1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given </a:t>
            </a:r>
            <a:r>
              <a:rPr lang="en-US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, and interacts with oracle </a:t>
            </a:r>
            <a:r>
              <a:rPr lang="en-US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(·) ; let M be the set of messages sent to this oracle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outputs (m, </a:t>
            </a:r>
            <a:r>
              <a:rPr lang="en-US" dirty="0">
                <a:sym typeface="Symbol"/>
              </a:rPr>
              <a:t>)</a:t>
            </a:r>
            <a:endParaRPr lang="en-US" dirty="0" smtClean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/>
              </a:rPr>
              <a:t>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, and the experiment evaluates to 1, if </a:t>
            </a:r>
            <a:r>
              <a:rPr lang="en-US" dirty="0" err="1" smtClean="0">
                <a:sym typeface="Symbol"/>
              </a:rPr>
              <a:t>Vrfy</a:t>
            </a:r>
            <a:r>
              <a:rPr lang="en-US" baseline="-25000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(m, </a:t>
            </a:r>
            <a:r>
              <a:rPr lang="en-US" dirty="0">
                <a:sym typeface="Symbol"/>
              </a:rPr>
              <a:t>)=</a:t>
            </a:r>
            <a:r>
              <a:rPr lang="en-US" dirty="0" smtClean="0">
                <a:sym typeface="Symbol"/>
              </a:rPr>
              <a:t>1 and </a:t>
            </a:r>
            <a:r>
              <a:rPr lang="en-US" dirty="0" err="1" smtClean="0">
                <a:sym typeface="Symbol"/>
              </a:rPr>
              <a:t>m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M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for signature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secure</a:t>
            </a:r>
            <a:r>
              <a:rPr lang="en-US" dirty="0" smtClean="0">
                <a:sym typeface="Symbol"/>
              </a:rPr>
              <a:t> if for all PPT attackers A, there is a negligible function  such that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</a:t>
            </a:r>
            <a:r>
              <a:rPr lang="en-US" dirty="0" err="1" smtClean="0">
                <a:sym typeface="Symbol"/>
              </a:rPr>
              <a:t>Forge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baseline="-25000" dirty="0" smtClean="0">
                <a:sym typeface="Symbol"/>
              </a:rPr>
              <a:t>,</a:t>
            </a:r>
            <a:r>
              <a:rPr lang="en-US" dirty="0" smtClean="0">
                <a:sym typeface="Symbol"/>
              </a:rPr>
              <a:t>(n) = 1] ≤ (n)</a:t>
            </a:r>
          </a:p>
        </p:txBody>
      </p:sp>
    </p:spTree>
    <p:extLst>
      <p:ext uri="{BB962C8B-B14F-4D97-AF65-F5344CB8AC3E}">
        <p14:creationId xmlns:p14="http://schemas.microsoft.com/office/powerpoint/2010/main" val="3097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attacks need to be addressed just as in the symmetric-key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Hash-and-sign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signature scheme </a:t>
            </a:r>
            <a:r>
              <a:rPr lang="en-US" dirty="0" smtClean="0">
                <a:sym typeface="Symbol"/>
              </a:rPr>
              <a:t> = </a:t>
            </a:r>
            <a:r>
              <a:rPr lang="en-US" dirty="0" smtClean="0"/>
              <a:t>(Gen, Sign, </a:t>
            </a:r>
            <a:r>
              <a:rPr lang="en-US" dirty="0" err="1" smtClean="0"/>
              <a:t>Vrfy</a:t>
            </a:r>
            <a:r>
              <a:rPr lang="en-US" dirty="0" smtClean="0"/>
              <a:t>) for “short” messages of length n</a:t>
            </a:r>
          </a:p>
          <a:p>
            <a:pPr lvl="1"/>
            <a:r>
              <a:rPr lang="en-US" dirty="0" smtClean="0"/>
              <a:t>Hash function H: {0,1}</a:t>
            </a:r>
            <a:r>
              <a:rPr lang="en-US" baseline="30000" dirty="0" smtClean="0"/>
              <a:t>*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Construct a signature scheme ’=(Gen, Sign’, </a:t>
            </a:r>
            <a:r>
              <a:rPr lang="en-US" dirty="0" err="1" smtClean="0">
                <a:sym typeface="Symbol"/>
              </a:rPr>
              <a:t>Vrfy</a:t>
            </a:r>
            <a:r>
              <a:rPr lang="en-US" dirty="0" smtClean="0">
                <a:sym typeface="Symbol"/>
              </a:rPr>
              <a:t>’) for arbitrary-length messages:</a:t>
            </a:r>
          </a:p>
          <a:p>
            <a:pPr lvl="1"/>
            <a:r>
              <a:rPr lang="en-US" dirty="0" err="1" smtClean="0">
                <a:sym typeface="Symbol"/>
              </a:rPr>
              <a:t>Sign’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(m) = </a:t>
            </a:r>
            <a:r>
              <a:rPr lang="en-US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dirty="0" smtClean="0">
                <a:sym typeface="Symbol"/>
              </a:rPr>
              <a:t>(H(m))</a:t>
            </a:r>
          </a:p>
          <a:p>
            <a:pPr lvl="1"/>
            <a:r>
              <a:rPr lang="en-US" dirty="0" err="1" smtClean="0">
                <a:sym typeface="Symbol"/>
              </a:rPr>
              <a:t>Vrfy’</a:t>
            </a:r>
            <a:r>
              <a:rPr lang="en-US" baseline="-25000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(m, ) = </a:t>
            </a:r>
            <a:r>
              <a:rPr lang="en-US" dirty="0" err="1" smtClean="0">
                <a:sym typeface="Symbol"/>
              </a:rPr>
              <a:t>Vrfy</a:t>
            </a:r>
            <a:r>
              <a:rPr lang="en-US" baseline="-25000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(H(m), )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Hash-and-sign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Theorem</a:t>
            </a:r>
            <a:r>
              <a:rPr lang="en-US" dirty="0" smtClean="0"/>
              <a:t>: If </a:t>
            </a:r>
            <a:r>
              <a:rPr lang="en-US" dirty="0" smtClean="0">
                <a:sym typeface="Symbol"/>
              </a:rPr>
              <a:t> is secure and H is collision-resistant, then ’ is secure</a:t>
            </a:r>
          </a:p>
          <a:p>
            <a:r>
              <a:rPr lang="en-US" u="sng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</a:t>
            </a:r>
            <a:r>
              <a:rPr lang="en-US" dirty="0" smtClean="0"/>
              <a:t>Say </a:t>
            </a:r>
            <a:r>
              <a:rPr lang="en-US" dirty="0"/>
              <a:t>the sender </a:t>
            </a:r>
            <a:r>
              <a:rPr lang="en-US" dirty="0" smtClean="0"/>
              <a:t>signs m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/>
              <a:t>, … </a:t>
            </a:r>
          </a:p>
          <a:p>
            <a:pPr lvl="1"/>
            <a:r>
              <a:rPr lang="en-US" dirty="0"/>
              <a:t>Let h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smtClean="0"/>
              <a:t>H(m</a:t>
            </a:r>
            <a:r>
              <a:rPr lang="en-US" baseline="-25000" dirty="0" smtClean="0"/>
              <a:t>i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Attacker outputs forgery </a:t>
            </a:r>
            <a:r>
              <a:rPr lang="en-US" dirty="0" smtClean="0"/>
              <a:t>(m,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), m </a:t>
            </a:r>
            <a:r>
              <a:rPr lang="en-US" dirty="0" smtClean="0">
                <a:sym typeface="Symbol"/>
              </a:rPr>
              <a:t> m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for all </a:t>
            </a:r>
            <a:r>
              <a:rPr lang="en-US" dirty="0" err="1">
                <a:sym typeface="Symbol"/>
              </a:rPr>
              <a:t>i</a:t>
            </a:r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 smtClean="0"/>
              <a:t>H(m) </a:t>
            </a:r>
            <a:r>
              <a:rPr lang="en-US" dirty="0"/>
              <a:t>= </a:t>
            </a:r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for some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Collision in H!</a:t>
            </a:r>
          </a:p>
          <a:p>
            <a:pPr lvl="1"/>
            <a:r>
              <a:rPr lang="en-US" dirty="0" smtClean="0"/>
              <a:t>H(m) </a:t>
            </a:r>
            <a:r>
              <a:rPr lang="en-US" dirty="0">
                <a:sym typeface="Symbol"/>
              </a:rPr>
              <a:t> 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for all </a:t>
            </a:r>
            <a:r>
              <a:rPr lang="en-US" dirty="0" err="1">
                <a:sym typeface="Symbol"/>
              </a:rPr>
              <a:t>i</a:t>
            </a:r>
            <a:endParaRPr lang="en-US" dirty="0">
              <a:sym typeface="Symbol"/>
            </a:endParaRPr>
          </a:p>
          <a:p>
            <a:pPr lvl="2"/>
            <a:r>
              <a:rPr lang="en-US" dirty="0"/>
              <a:t>Forgery in the </a:t>
            </a:r>
            <a:r>
              <a:rPr lang="en-US" dirty="0" smtClean="0"/>
              <a:t>underlying</a:t>
            </a:r>
            <a:r>
              <a:rPr lang="en-US" dirty="0"/>
              <a:t> </a:t>
            </a:r>
            <a:r>
              <a:rPr lang="en-US" dirty="0" smtClean="0"/>
              <a:t>signature scheme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15318</TotalTime>
  <Words>1253</Words>
  <Application>Microsoft Office PowerPoint</Application>
  <PresentationFormat>On-screen Show (4:3)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Office Theme</vt:lpstr>
      <vt:lpstr>Cryptography</vt:lpstr>
      <vt:lpstr>PowerPoint Presentation</vt:lpstr>
      <vt:lpstr>Signature schemes</vt:lpstr>
      <vt:lpstr>Security?</vt:lpstr>
      <vt:lpstr>Formal definition</vt:lpstr>
      <vt:lpstr>Security for signature schemes</vt:lpstr>
      <vt:lpstr>Replay attacks</vt:lpstr>
      <vt:lpstr>Hash-and-sign paradigm</vt:lpstr>
      <vt:lpstr>Hash-and-sign paradigm</vt:lpstr>
      <vt:lpstr>Hash-and-sign paradigm</vt:lpstr>
      <vt:lpstr>Signature schemes</vt:lpstr>
      <vt:lpstr>Signature schemes in practice</vt:lpstr>
      <vt:lpstr>PowerPoint Presentation</vt:lpstr>
      <vt:lpstr>Recall…</vt:lpstr>
      <vt:lpstr>“Plain” RSA signatures</vt:lpstr>
      <vt:lpstr>Security?</vt:lpstr>
      <vt:lpstr>Attack 1</vt:lpstr>
      <vt:lpstr>Attack 2</vt:lpstr>
      <vt:lpstr>Attack 3</vt:lpstr>
      <vt:lpstr>RSA-FDH</vt:lpstr>
      <vt:lpstr>Intuition for security?</vt:lpstr>
      <vt:lpstr>Security of RSA-FDH</vt:lpstr>
      <vt:lpstr>RSA-FDH in practice</vt:lpstr>
      <vt:lpstr>PowerPoint Presentation</vt:lpstr>
      <vt:lpstr>Digital signature standard (DSS)</vt:lpstr>
      <vt:lpstr>PowerPoint Presentation</vt:lpstr>
      <vt:lpstr>Public-key distribution</vt:lpstr>
      <vt:lpstr>Public-key distribution</vt:lpstr>
      <vt:lpstr>Use signatures for secure key distribution!</vt:lpstr>
      <vt:lpstr>Use signatures for secure key distribution!</vt:lpstr>
      <vt:lpstr>Use signatures for secure key distribution!</vt:lpstr>
      <vt:lpstr>Chicken-and-egg problem?</vt:lpstr>
      <vt:lpstr>“Roots of trust”</vt:lpstr>
      <vt:lpstr>“Web of trust”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1235</cp:revision>
  <dcterms:created xsi:type="dcterms:W3CDTF">2014-06-02T02:25:30Z</dcterms:created>
  <dcterms:modified xsi:type="dcterms:W3CDTF">2019-05-09T19:37:29Z</dcterms:modified>
</cp:coreProperties>
</file>