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18" r:id="rId2"/>
    <p:sldId id="618" r:id="rId3"/>
    <p:sldId id="622" r:id="rId4"/>
    <p:sldId id="634" r:id="rId5"/>
    <p:sldId id="627" r:id="rId6"/>
    <p:sldId id="628" r:id="rId7"/>
    <p:sldId id="629" r:id="rId8"/>
    <p:sldId id="630" r:id="rId9"/>
    <p:sldId id="631" r:id="rId10"/>
    <p:sldId id="632" r:id="rId11"/>
    <p:sldId id="633" r:id="rId12"/>
    <p:sldId id="636" r:id="rId13"/>
    <p:sldId id="639" r:id="rId14"/>
    <p:sldId id="638" r:id="rId15"/>
    <p:sldId id="640" r:id="rId16"/>
    <p:sldId id="641" r:id="rId17"/>
    <p:sldId id="63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91" autoAdjust="0"/>
    <p:restoredTop sz="94660"/>
  </p:normalViewPr>
  <p:slideViewPr>
    <p:cSldViewPr>
      <p:cViewPr varScale="1">
        <p:scale>
          <a:sx n="70" d="100"/>
          <a:sy n="70" d="100"/>
        </p:scale>
        <p:origin x="792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66149-A0B5-4322-A8AB-C0A88804300F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F35FA-B3A9-45EC-BC36-DDE85C569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9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DE87-24B7-4FE6-8FA5-D89CE0F7B716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4C14-E5E2-4F8D-82E3-85BC10DDFAA6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370-89F3-488D-99FE-EEBD8BF3FA85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2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CE73-46AA-4832-9843-900C2210B121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2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006B-0220-41F0-AD15-958A03D4D19D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5EA0-F02C-4ABB-B512-39FA12AE0302}" type="datetime1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6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9422-6FFC-4226-A3D0-FBE1F09B4FC3}" type="datetime1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4A93-9868-4F69-A258-EDA1E5BDA486}" type="datetime1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D2E2-EC6E-4E56-86D8-3F5596F833B9}" type="datetime1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0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B7E6-5A2D-4B1D-894F-3F4B1ACFE506}" type="datetime1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8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D45-704E-414F-9878-7DC947D6768A}" type="datetime1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CC22E-AD3E-4BC8-9686-2E5E619B7B42}" type="datetime1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Cryptography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705600" cy="1752600"/>
          </a:xfrm>
        </p:spPr>
        <p:txBody>
          <a:bodyPr>
            <a:normAutofit/>
          </a:bodyPr>
          <a:lstStyle/>
          <a:p>
            <a:r>
              <a:rPr lang="en-US" sz="4000" i="1" dirty="0" smtClean="0">
                <a:solidFill>
                  <a:schemeClr val="tx1"/>
                </a:solidFill>
              </a:rPr>
              <a:t>Lecture 27</a:t>
            </a:r>
          </a:p>
        </p:txBody>
      </p:sp>
    </p:spTree>
    <p:extLst>
      <p:ext uri="{BB962C8B-B14F-4D97-AF65-F5344CB8AC3E}">
        <p14:creationId xmlns:p14="http://schemas.microsoft.com/office/powerpoint/2010/main" val="83642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Handshake protocol</a:t>
            </a:r>
            <a:endParaRPr lang="en-US" dirty="0"/>
          </a:p>
        </p:txBody>
      </p:sp>
      <p:pic>
        <p:nvPicPr>
          <p:cNvPr id="4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ank building - dollar sign by vokimon - Icon for a neoclasical bank building with marble columns. This version has a dollar sign at the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41616"/>
            <a:ext cx="1524002" cy="123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38200" y="3581400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pk</a:t>
            </a:r>
            <a:r>
              <a:rPr lang="en-US" sz="2400" baseline="-25000" dirty="0" err="1" smtClean="0"/>
              <a:t>CA</a:t>
            </a:r>
            <a:endParaRPr lang="en-US" sz="2400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14600" y="2209800"/>
            <a:ext cx="4038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55002" y="1752600"/>
            <a:ext cx="2957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https://bank.com,   N</a:t>
            </a:r>
            <a:r>
              <a:rPr lang="en-US" sz="2400" baseline="-25000" dirty="0" smtClean="0"/>
              <a:t>C</a:t>
            </a:r>
            <a:endParaRPr lang="en-US" sz="2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644997" y="3581400"/>
            <a:ext cx="237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k</a:t>
            </a:r>
            <a:r>
              <a:rPr lang="en-US" sz="2400" dirty="0" smtClean="0"/>
              <a:t>, </a:t>
            </a:r>
            <a:r>
              <a:rPr lang="en-US" sz="2400" dirty="0" err="1" smtClean="0"/>
              <a:t>pk</a:t>
            </a:r>
            <a:r>
              <a:rPr lang="en-US" sz="2400" dirty="0" smtClean="0"/>
              <a:t>, </a:t>
            </a:r>
            <a:r>
              <a:rPr lang="en-US" sz="2400" dirty="0" err="1" smtClean="0"/>
              <a:t>cert</a:t>
            </a:r>
            <a:r>
              <a:rPr lang="en-US" sz="2400" baseline="-25000" dirty="0" err="1" smtClean="0"/>
              <a:t>CA</a:t>
            </a:r>
            <a:r>
              <a:rPr lang="en-US" sz="2400" baseline="-25000" dirty="0" err="1" smtClean="0">
                <a:sym typeface="Symbol"/>
              </a:rPr>
              <a:t>Bank</a:t>
            </a:r>
            <a:endParaRPr lang="en-US" sz="2400" dirty="0" smtClean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14600" y="3008784"/>
            <a:ext cx="40386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42658" y="2586335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</a:t>
            </a:r>
            <a:r>
              <a:rPr lang="en-US" sz="2400" dirty="0" err="1" smtClean="0"/>
              <a:t>k</a:t>
            </a:r>
            <a:r>
              <a:rPr lang="en-US" sz="2400" dirty="0" smtClean="0"/>
              <a:t>, cert, N</a:t>
            </a:r>
            <a:r>
              <a:rPr lang="en-US" sz="2400" baseline="-25000" dirty="0"/>
              <a:t>B</a:t>
            </a:r>
            <a:endParaRPr lang="en-US" sz="2400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14600" y="3807768"/>
            <a:ext cx="4038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81400" y="3348335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 =</a:t>
            </a:r>
            <a:r>
              <a:rPr lang="en-US" sz="2400" dirty="0" err="1" smtClean="0"/>
              <a:t>Enc</a:t>
            </a:r>
            <a:r>
              <a:rPr lang="en-US" sz="2400" baseline="-25000" dirty="0" err="1" smtClean="0"/>
              <a:t>pk</a:t>
            </a:r>
            <a:r>
              <a:rPr lang="en-US" sz="2400" dirty="0" smtClean="0"/>
              <a:t>(</a:t>
            </a:r>
            <a:r>
              <a:rPr lang="en-US" sz="2400" dirty="0" err="1" smtClean="0"/>
              <a:t>pmk</a:t>
            </a:r>
            <a:r>
              <a:rPr lang="en-US" sz="2400" dirty="0" smtClean="0"/>
              <a:t>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514600" y="6010870"/>
            <a:ext cx="40386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04333" y="5558135"/>
            <a:ext cx="245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Mac</a:t>
            </a:r>
            <a:r>
              <a:rPr lang="en-US" sz="2400" baseline="-25000" dirty="0" err="1" smtClean="0"/>
              <a:t>mk</a:t>
            </a:r>
            <a:r>
              <a:rPr lang="en-US" sz="2400" dirty="0" smtClean="0"/>
              <a:t>(transcript’)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311" y="4245114"/>
            <a:ext cx="2412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m</a:t>
            </a:r>
            <a:r>
              <a:rPr lang="en-US" sz="2000" dirty="0" err="1" smtClean="0"/>
              <a:t>k</a:t>
            </a:r>
            <a:r>
              <a:rPr lang="en-US" sz="2000" dirty="0" smtClean="0"/>
              <a:t> = </a:t>
            </a:r>
            <a:r>
              <a:rPr lang="en-US" sz="2000" dirty="0"/>
              <a:t>H</a:t>
            </a:r>
            <a:r>
              <a:rPr lang="en-US" sz="2000" dirty="0" smtClean="0"/>
              <a:t>(</a:t>
            </a:r>
            <a:r>
              <a:rPr lang="en-US" sz="2000" dirty="0" err="1" smtClean="0"/>
              <a:t>pmk</a:t>
            </a:r>
            <a:r>
              <a:rPr lang="en-US" sz="2000" dirty="0" smtClean="0"/>
              <a:t>, N</a:t>
            </a:r>
            <a:r>
              <a:rPr lang="en-US" sz="2000" baseline="-25000" dirty="0" smtClean="0"/>
              <a:t>C</a:t>
            </a:r>
            <a:r>
              <a:rPr lang="en-US" sz="2000" dirty="0" smtClean="0"/>
              <a:t>, N</a:t>
            </a:r>
            <a:r>
              <a:rPr lang="en-US" sz="2000" baseline="-25000" dirty="0" smtClean="0"/>
              <a:t>B</a:t>
            </a:r>
            <a:r>
              <a:rPr lang="en-US" sz="2000" dirty="0" smtClean="0"/>
              <a:t>)</a:t>
            </a:r>
          </a:p>
          <a:p>
            <a:pPr algn="ctr"/>
            <a:r>
              <a:rPr lang="en-US" sz="2000" dirty="0" err="1" smtClean="0"/>
              <a:t>k</a:t>
            </a:r>
            <a:r>
              <a:rPr lang="en-US" sz="2000" baseline="-25000" dirty="0" err="1" smtClean="0"/>
              <a:t>C</a:t>
            </a:r>
            <a:r>
              <a:rPr lang="en-US" sz="2000" dirty="0" smtClean="0"/>
              <a:t>, </a:t>
            </a:r>
            <a:r>
              <a:rPr lang="en-US" sz="2000" dirty="0" err="1" smtClean="0"/>
              <a:t>k’</a:t>
            </a:r>
            <a:r>
              <a:rPr lang="en-US" sz="2000" baseline="-25000" dirty="0" err="1" smtClean="0"/>
              <a:t>C</a:t>
            </a:r>
            <a:r>
              <a:rPr lang="en-US" sz="2000" dirty="0" smtClean="0"/>
              <a:t>, 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S</a:t>
            </a:r>
            <a:r>
              <a:rPr lang="en-US" sz="2000" dirty="0" smtClean="0"/>
              <a:t>, </a:t>
            </a:r>
            <a:r>
              <a:rPr lang="en-US" sz="2000" dirty="0" err="1" smtClean="0"/>
              <a:t>k’</a:t>
            </a:r>
            <a:r>
              <a:rPr lang="en-US" sz="2000" baseline="-25000" dirty="0" err="1" smtClean="0"/>
              <a:t>S</a:t>
            </a:r>
            <a:r>
              <a:rPr lang="en-US" sz="2000" dirty="0" smtClean="0"/>
              <a:t> = G(</a:t>
            </a:r>
            <a:r>
              <a:rPr lang="en-US" sz="2000" dirty="0" err="1" smtClean="0"/>
              <a:t>mk</a:t>
            </a:r>
            <a:r>
              <a:rPr lang="en-US" sz="2000" dirty="0" smtClean="0"/>
              <a:t>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514600" y="4606752"/>
            <a:ext cx="4038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48127" y="4186535"/>
            <a:ext cx="2371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Mac</a:t>
            </a:r>
            <a:r>
              <a:rPr lang="en-US" sz="2400" baseline="-25000" dirty="0" err="1" smtClean="0"/>
              <a:t>mk</a:t>
            </a:r>
            <a:r>
              <a:rPr lang="en-US" sz="2400" dirty="0" smtClean="0"/>
              <a:t>(transcript)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05000" y="3124200"/>
            <a:ext cx="101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Verify!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20218" y="4245114"/>
            <a:ext cx="24120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/>
              <a:t>pmk</a:t>
            </a:r>
            <a:r>
              <a:rPr lang="en-US" sz="2000" dirty="0" smtClean="0"/>
              <a:t> = </a:t>
            </a:r>
            <a:r>
              <a:rPr lang="en-US" sz="2000" dirty="0" err="1" smtClean="0"/>
              <a:t>Dec</a:t>
            </a:r>
            <a:r>
              <a:rPr lang="en-US" sz="2000" baseline="-25000" dirty="0" err="1" smtClean="0"/>
              <a:t>sk</a:t>
            </a:r>
            <a:r>
              <a:rPr lang="en-US" sz="2000" dirty="0" smtClean="0"/>
              <a:t>(c) </a:t>
            </a:r>
          </a:p>
          <a:p>
            <a:pPr algn="ctr"/>
            <a:r>
              <a:rPr lang="en-US" sz="2000" dirty="0" err="1" smtClean="0"/>
              <a:t>mk</a:t>
            </a:r>
            <a:r>
              <a:rPr lang="en-US" sz="2000" dirty="0" smtClean="0"/>
              <a:t> = </a:t>
            </a:r>
            <a:r>
              <a:rPr lang="en-US" sz="2000" dirty="0"/>
              <a:t>H</a:t>
            </a:r>
            <a:r>
              <a:rPr lang="en-US" sz="2000" dirty="0" smtClean="0"/>
              <a:t>(</a:t>
            </a:r>
            <a:r>
              <a:rPr lang="en-US" sz="2000" dirty="0" err="1" smtClean="0"/>
              <a:t>pmk</a:t>
            </a:r>
            <a:r>
              <a:rPr lang="en-US" sz="2000" dirty="0" smtClean="0"/>
              <a:t>, N</a:t>
            </a:r>
            <a:r>
              <a:rPr lang="en-US" sz="2000" baseline="-25000" dirty="0" smtClean="0"/>
              <a:t>C</a:t>
            </a:r>
            <a:r>
              <a:rPr lang="en-US" sz="2000" dirty="0" smtClean="0"/>
              <a:t>, N</a:t>
            </a:r>
            <a:r>
              <a:rPr lang="en-US" sz="2000" baseline="-25000" dirty="0" smtClean="0"/>
              <a:t>B</a:t>
            </a:r>
            <a:r>
              <a:rPr lang="en-US" sz="2000" dirty="0" smtClean="0"/>
              <a:t>)</a:t>
            </a:r>
          </a:p>
          <a:p>
            <a:pPr algn="ctr"/>
            <a:r>
              <a:rPr lang="en-US" sz="2000" dirty="0" err="1" smtClean="0"/>
              <a:t>k</a:t>
            </a:r>
            <a:r>
              <a:rPr lang="en-US" sz="2000" baseline="-25000" dirty="0" err="1" smtClean="0"/>
              <a:t>C</a:t>
            </a:r>
            <a:r>
              <a:rPr lang="en-US" sz="2000" dirty="0" smtClean="0"/>
              <a:t>, </a:t>
            </a:r>
            <a:r>
              <a:rPr lang="en-US" sz="2000" dirty="0" err="1" smtClean="0"/>
              <a:t>k’</a:t>
            </a:r>
            <a:r>
              <a:rPr lang="en-US" sz="2000" baseline="-25000" dirty="0" err="1" smtClean="0"/>
              <a:t>C</a:t>
            </a:r>
            <a:r>
              <a:rPr lang="en-US" sz="2000" dirty="0" smtClean="0"/>
              <a:t>, </a:t>
            </a:r>
            <a:r>
              <a:rPr lang="en-US" sz="2000" dirty="0" err="1" smtClean="0"/>
              <a:t>k</a:t>
            </a:r>
            <a:r>
              <a:rPr lang="en-US" sz="2000" baseline="-25000" dirty="0" err="1" smtClean="0"/>
              <a:t>S</a:t>
            </a:r>
            <a:r>
              <a:rPr lang="en-US" sz="2000" dirty="0" smtClean="0"/>
              <a:t>, </a:t>
            </a:r>
            <a:r>
              <a:rPr lang="en-US" sz="2000" dirty="0" err="1" smtClean="0"/>
              <a:t>k’</a:t>
            </a:r>
            <a:r>
              <a:rPr lang="en-US" sz="2000" baseline="-25000" dirty="0" err="1" smtClean="0"/>
              <a:t>S</a:t>
            </a:r>
            <a:r>
              <a:rPr lang="en-US" sz="2000" dirty="0" smtClean="0"/>
              <a:t> = G(</a:t>
            </a:r>
            <a:r>
              <a:rPr lang="en-US" sz="2000" dirty="0" err="1" smtClean="0"/>
              <a:t>mk</a:t>
            </a:r>
            <a:r>
              <a:rPr lang="en-US" sz="2000" dirty="0" smtClean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55207" y="5405735"/>
            <a:ext cx="101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Verify!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59407" y="6091535"/>
            <a:ext cx="101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Verify!</a:t>
            </a:r>
          </a:p>
        </p:txBody>
      </p:sp>
      <p:sp>
        <p:nvSpPr>
          <p:cNvPr id="25" name="Oval 24"/>
          <p:cNvSpPr/>
          <p:nvPr/>
        </p:nvSpPr>
        <p:spPr>
          <a:xfrm>
            <a:off x="76200" y="4399002"/>
            <a:ext cx="1635557" cy="707886"/>
          </a:xfrm>
          <a:prstGeom prst="ellips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441643" y="4702314"/>
            <a:ext cx="1635557" cy="707886"/>
          </a:xfrm>
          <a:prstGeom prst="ellips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0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9" grpId="0"/>
      <p:bldP spid="21" grpId="0"/>
      <p:bldP spid="17" grpId="0"/>
      <p:bldP spid="24" grpId="0"/>
      <p:bldP spid="22" grpId="0"/>
      <p:bldP spid="26" grpId="0"/>
      <p:bldP spid="27" grpId="0"/>
      <p:bldP spid="28" grpId="0"/>
      <p:bldP spid="25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Record-layer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Parties now share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C</a:t>
            </a:r>
            <a:r>
              <a:rPr lang="en-US" dirty="0" smtClean="0"/>
              <a:t>, </a:t>
            </a:r>
            <a:r>
              <a:rPr lang="en-US" dirty="0" err="1" smtClean="0"/>
              <a:t>k’</a:t>
            </a:r>
            <a:r>
              <a:rPr lang="en-US" baseline="-25000" dirty="0" err="1" smtClean="0"/>
              <a:t>C</a:t>
            </a:r>
            <a:r>
              <a:rPr lang="en-US" dirty="0" smtClean="0"/>
              <a:t>,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S</a:t>
            </a:r>
            <a:r>
              <a:rPr lang="en-US" dirty="0" smtClean="0"/>
              <a:t>, </a:t>
            </a:r>
            <a:r>
              <a:rPr lang="en-US" dirty="0" err="1" smtClean="0"/>
              <a:t>k’</a:t>
            </a:r>
            <a:r>
              <a:rPr lang="en-US" baseline="-25000" dirty="0" err="1" smtClean="0"/>
              <a:t>S</a:t>
            </a:r>
            <a:endParaRPr lang="en-US" dirty="0" smtClean="0"/>
          </a:p>
          <a:p>
            <a:r>
              <a:rPr lang="en-US" dirty="0" smtClean="0"/>
              <a:t>Client uses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C</a:t>
            </a:r>
            <a:r>
              <a:rPr lang="en-US" dirty="0" smtClean="0"/>
              <a:t>, </a:t>
            </a:r>
            <a:r>
              <a:rPr lang="en-US" dirty="0" err="1" smtClean="0"/>
              <a:t>k’</a:t>
            </a:r>
            <a:r>
              <a:rPr lang="en-US" baseline="-25000" dirty="0" err="1" smtClean="0"/>
              <a:t>C</a:t>
            </a:r>
            <a:r>
              <a:rPr lang="en-US" dirty="0" smtClean="0"/>
              <a:t> to encrypt/authenticate all messages it sends</a:t>
            </a:r>
          </a:p>
          <a:p>
            <a:r>
              <a:rPr lang="en-US" dirty="0" smtClean="0"/>
              <a:t>Server uses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S</a:t>
            </a:r>
            <a:r>
              <a:rPr lang="en-US" dirty="0" smtClean="0"/>
              <a:t>, </a:t>
            </a:r>
            <a:r>
              <a:rPr lang="en-US" dirty="0" err="1" smtClean="0"/>
              <a:t>k’</a:t>
            </a:r>
            <a:r>
              <a:rPr lang="en-US" baseline="-25000" dirty="0" err="1" smtClean="0"/>
              <a:t>S</a:t>
            </a:r>
            <a:r>
              <a:rPr lang="en-US" dirty="0"/>
              <a:t> </a:t>
            </a:r>
            <a:r>
              <a:rPr lang="en-US" dirty="0" smtClean="0"/>
              <a:t>to encrypt/authenticate all messages it sends</a:t>
            </a:r>
          </a:p>
          <a:p>
            <a:pPr lvl="1"/>
            <a:r>
              <a:rPr lang="en-US" dirty="0" smtClean="0"/>
              <a:t>Prevents reflection attacks</a:t>
            </a:r>
          </a:p>
          <a:p>
            <a:r>
              <a:rPr lang="en-US" dirty="0" smtClean="0"/>
              <a:t>Sequence numbers prevent replay 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1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Final review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40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book/notes</a:t>
            </a:r>
          </a:p>
          <a:p>
            <a:pPr lvl="1"/>
            <a:r>
              <a:rPr lang="en-US" dirty="0" smtClean="0"/>
              <a:t>No electronic devices</a:t>
            </a:r>
          </a:p>
          <a:p>
            <a:r>
              <a:rPr lang="en-US" dirty="0" smtClean="0"/>
              <a:t>Covers material from the entire semester</a:t>
            </a:r>
          </a:p>
          <a:p>
            <a:pPr lvl="1"/>
            <a:r>
              <a:rPr lang="en-US" dirty="0" smtClean="0"/>
              <a:t>Focus will be on material since the midterm</a:t>
            </a:r>
          </a:p>
          <a:p>
            <a:r>
              <a:rPr lang="en-US" dirty="0" smtClean="0"/>
              <a:t>Practice exam posted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7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529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Defining security</a:t>
            </a:r>
          </a:p>
          <a:p>
            <a:pPr lvl="1"/>
            <a:r>
              <a:rPr lang="en-US" dirty="0" smtClean="0"/>
              <a:t>E.g., for private-key encryption: perfect secrecy, EAV-security, CPA-security, CCA-security</a:t>
            </a:r>
          </a:p>
          <a:p>
            <a:r>
              <a:rPr lang="en-US" dirty="0"/>
              <a:t>Security definitions will be tested</a:t>
            </a:r>
          </a:p>
          <a:p>
            <a:pPr lvl="1"/>
            <a:r>
              <a:rPr lang="en-US" dirty="0"/>
              <a:t>Must be able to write </a:t>
            </a:r>
            <a:r>
              <a:rPr lang="en-US" dirty="0" err="1"/>
              <a:t>pseudocode</a:t>
            </a:r>
            <a:r>
              <a:rPr lang="en-US" dirty="0"/>
              <a:t> and give analysis showing that some scheme is insecure because it does not satisfy a given </a:t>
            </a:r>
            <a:r>
              <a:rPr lang="en-US" dirty="0" smtClean="0"/>
              <a:t>definition</a:t>
            </a:r>
          </a:p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Primitives (PRGs, stream ciphers, PRFs, block ciphers, hash functions) and instantiations (AES, SHA-256, …)</a:t>
            </a:r>
          </a:p>
          <a:p>
            <a:pPr lvl="1"/>
            <a:r>
              <a:rPr lang="en-US" dirty="0" smtClean="0"/>
              <a:t>Number-theoretic assumptions</a:t>
            </a:r>
          </a:p>
          <a:p>
            <a:r>
              <a:rPr lang="en-US" dirty="0" smtClean="0"/>
              <a:t>Proofs</a:t>
            </a:r>
          </a:p>
        </p:txBody>
      </p:sp>
    </p:spTree>
    <p:extLst>
      <p:ext uri="{BB962C8B-B14F-4D97-AF65-F5344CB8AC3E}">
        <p14:creationId xmlns:p14="http://schemas.microsoft.com/office/powerpoint/2010/main" val="9028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Private-key encryption</a:t>
            </a:r>
          </a:p>
          <a:p>
            <a:r>
              <a:rPr lang="en-US" dirty="0" smtClean="0"/>
              <a:t>Message authentication codes</a:t>
            </a:r>
          </a:p>
          <a:p>
            <a:r>
              <a:rPr lang="en-US" dirty="0" smtClean="0"/>
              <a:t>Hash functions and applications</a:t>
            </a:r>
          </a:p>
          <a:p>
            <a:r>
              <a:rPr lang="en-US" dirty="0" smtClean="0"/>
              <a:t>Constructions of:</a:t>
            </a:r>
          </a:p>
          <a:p>
            <a:pPr lvl="1"/>
            <a:r>
              <a:rPr lang="en-US" dirty="0" smtClean="0"/>
              <a:t>Stream ciphers (LFSRs)</a:t>
            </a:r>
          </a:p>
          <a:p>
            <a:pPr lvl="1"/>
            <a:r>
              <a:rPr lang="en-US" dirty="0" smtClean="0"/>
              <a:t>Block ciphers (SPNs, </a:t>
            </a:r>
            <a:r>
              <a:rPr lang="en-US" dirty="0" err="1" smtClean="0"/>
              <a:t>Feistel</a:t>
            </a:r>
            <a:r>
              <a:rPr lang="en-US" dirty="0" smtClean="0"/>
              <a:t> networks)</a:t>
            </a:r>
          </a:p>
          <a:p>
            <a:pPr lvl="1"/>
            <a:r>
              <a:rPr lang="en-US" dirty="0" smtClean="0"/>
              <a:t>Hash functions (Davies-Meyer, </a:t>
            </a:r>
            <a:r>
              <a:rPr lang="en-US" dirty="0" err="1" smtClean="0"/>
              <a:t>Merkle-Damgard</a:t>
            </a:r>
            <a:r>
              <a:rPr lang="en-US" dirty="0" smtClean="0"/>
              <a:t>)</a:t>
            </a:r>
          </a:p>
          <a:p>
            <a:r>
              <a:rPr lang="en-US" dirty="0" smtClean="0"/>
              <a:t>Generic attacks on hash functions, block ciphers,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5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theory/group theory</a:t>
            </a:r>
          </a:p>
          <a:p>
            <a:r>
              <a:rPr lang="en-US" dirty="0" smtClean="0"/>
              <a:t>RSA assumption, </a:t>
            </a:r>
            <a:r>
              <a:rPr lang="en-US" dirty="0" err="1" smtClean="0"/>
              <a:t>dlog</a:t>
            </a:r>
            <a:r>
              <a:rPr lang="en-US" dirty="0" smtClean="0"/>
              <a:t> assumption, DH assumptions</a:t>
            </a:r>
          </a:p>
          <a:p>
            <a:r>
              <a:rPr lang="en-US" dirty="0" err="1" smtClean="0"/>
              <a:t>Diffie</a:t>
            </a:r>
            <a:r>
              <a:rPr lang="en-US" dirty="0" smtClean="0"/>
              <a:t>-Hellman key exchange</a:t>
            </a:r>
          </a:p>
          <a:p>
            <a:r>
              <a:rPr lang="en-US" dirty="0" smtClean="0"/>
              <a:t>Public-key encryption</a:t>
            </a:r>
          </a:p>
          <a:p>
            <a:r>
              <a:rPr lang="en-US" dirty="0" smtClean="0"/>
              <a:t>Digital signatures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5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real-world crypto</a:t>
            </a:r>
          </a:p>
          <a:p>
            <a:pPr lvl="1"/>
            <a:r>
              <a:rPr lang="en-US" dirty="0" smtClean="0"/>
              <a:t>Almost everything we have covered in class is used in practice, or is the basis for something used in practice</a:t>
            </a:r>
          </a:p>
          <a:p>
            <a:pPr lvl="1"/>
            <a:r>
              <a:rPr lang="en-US" dirty="0" smtClean="0"/>
              <a:t>Know when to use different schemes</a:t>
            </a:r>
          </a:p>
          <a:p>
            <a:pPr lvl="1"/>
            <a:r>
              <a:rPr lang="en-US" dirty="0" smtClean="0"/>
              <a:t>Understand the formal guarantees that different schemes provide</a:t>
            </a:r>
          </a:p>
          <a:p>
            <a:r>
              <a:rPr lang="en-US" dirty="0" smtClean="0"/>
              <a:t>To make sure you understand a scheme, ask yourself if you could implement it</a:t>
            </a:r>
          </a:p>
        </p:txBody>
      </p:sp>
    </p:spTree>
    <p:extLst>
      <p:ext uri="{BB962C8B-B14F-4D97-AF65-F5344CB8AC3E}">
        <p14:creationId xmlns:p14="http://schemas.microsoft.com/office/powerpoint/2010/main" val="374368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Public-key infrastructure (PKI)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44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signatures for secure key distribution!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Alice asks </a:t>
            </a:r>
            <a:r>
              <a:rPr lang="en-US" dirty="0"/>
              <a:t>the CA to sign the </a:t>
            </a:r>
            <a:r>
              <a:rPr lang="en-US" i="1" dirty="0"/>
              <a:t>binding</a:t>
            </a:r>
            <a:r>
              <a:rPr lang="en-US" dirty="0"/>
              <a:t> (Alice, </a:t>
            </a:r>
            <a:r>
              <a:rPr lang="en-US" dirty="0" err="1"/>
              <a:t>pk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cert</a:t>
            </a:r>
            <a:r>
              <a:rPr lang="en-US" baseline="-25000" dirty="0" err="1" smtClean="0"/>
              <a:t>CA</a:t>
            </a:r>
            <a:r>
              <a:rPr lang="en-US" baseline="-25000" dirty="0" err="1">
                <a:sym typeface="Symbol"/>
              </a:rPr>
              <a:t>Alice</a:t>
            </a:r>
            <a:r>
              <a:rPr lang="en-US" dirty="0">
                <a:sym typeface="Symbol"/>
              </a:rPr>
              <a:t> = </a:t>
            </a:r>
            <a:r>
              <a:rPr lang="en-US" dirty="0" err="1" smtClean="0">
                <a:sym typeface="Symbol"/>
              </a:rPr>
              <a:t>Sign</a:t>
            </a:r>
            <a:r>
              <a:rPr lang="en-US" baseline="-25000" dirty="0" err="1" smtClean="0">
                <a:sym typeface="Symbol"/>
              </a:rPr>
              <a:t>sk</a:t>
            </a:r>
            <a:r>
              <a:rPr lang="en-US" sz="2400" baseline="-40000" dirty="0" err="1" smtClean="0">
                <a:sym typeface="Symbol"/>
              </a:rPr>
              <a:t>CA</a:t>
            </a:r>
            <a:r>
              <a:rPr lang="en-US" dirty="0" smtClean="0">
                <a:sym typeface="Symbol"/>
              </a:rPr>
              <a:t>(Alice</a:t>
            </a:r>
            <a:r>
              <a:rPr lang="en-US" dirty="0">
                <a:sym typeface="Symbol"/>
              </a:rPr>
              <a:t>, </a:t>
            </a:r>
            <a:r>
              <a:rPr lang="en-US" dirty="0" err="1">
                <a:sym typeface="Symbol"/>
              </a:rPr>
              <a:t>pk</a:t>
            </a:r>
            <a:r>
              <a:rPr lang="en-US" dirty="0">
                <a:sym typeface="Symbol"/>
              </a:rPr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(CA must verify Alice’s identity out of band)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8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PKI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saw two models last time:</a:t>
            </a:r>
          </a:p>
          <a:p>
            <a:pPr lvl="1"/>
            <a:r>
              <a:rPr lang="en-US" dirty="0" smtClean="0"/>
              <a:t>Roots of trust</a:t>
            </a:r>
          </a:p>
          <a:p>
            <a:pPr lvl="1"/>
            <a:r>
              <a:rPr lang="en-US" dirty="0" smtClean="0"/>
              <a:t>Web of trust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03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certificates in a central repository</a:t>
            </a:r>
          </a:p>
          <a:p>
            <a:pPr lvl="1"/>
            <a:r>
              <a:rPr lang="en-US" dirty="0" smtClean="0"/>
              <a:t>E.g., MIT PGP </a:t>
            </a:r>
            <a:r>
              <a:rPr lang="en-US" dirty="0" err="1" smtClean="0"/>
              <a:t>keyserver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To find Alice’s public key</a:t>
            </a:r>
          </a:p>
          <a:p>
            <a:pPr lvl="1"/>
            <a:r>
              <a:rPr lang="en-US" dirty="0" smtClean="0"/>
              <a:t>Get all public keys for “Alice,” along with certificates on those keys</a:t>
            </a:r>
          </a:p>
          <a:p>
            <a:pPr lvl="1"/>
            <a:r>
              <a:rPr lang="en-US" dirty="0" smtClean="0"/>
              <a:t>Look for a certificate signed by someone you trust whose public key you already have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00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PKI in practice…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work quite as well as in theory…</a:t>
            </a:r>
          </a:p>
          <a:p>
            <a:pPr lvl="1"/>
            <a:r>
              <a:rPr lang="en-US" dirty="0" smtClean="0"/>
              <a:t>Proliferation of root CAs</a:t>
            </a:r>
          </a:p>
          <a:p>
            <a:pPr lvl="2"/>
            <a:r>
              <a:rPr lang="en-US" dirty="0" smtClean="0"/>
              <a:t>Compromises of CAs</a:t>
            </a:r>
          </a:p>
          <a:p>
            <a:pPr lvl="1"/>
            <a:r>
              <a:rPr lang="en-US" dirty="0" smtClean="0"/>
              <a:t>Revocation</a:t>
            </a:r>
          </a:p>
          <a:p>
            <a:pPr lvl="1"/>
            <a:r>
              <a:rPr lang="en-US" dirty="0" smtClean="0"/>
              <a:t>Users/browsers may not verify certificates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2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SSL/TLS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can you securely send your credit card number to Amazon?</a:t>
            </a:r>
          </a:p>
          <a:p>
            <a:endParaRPr lang="en-US" dirty="0"/>
          </a:p>
          <a:p>
            <a:r>
              <a:rPr lang="en-US" dirty="0" smtClean="0"/>
              <a:t>SSL/TLS</a:t>
            </a:r>
          </a:p>
          <a:p>
            <a:pPr lvl="1"/>
            <a:r>
              <a:rPr lang="en-US" dirty="0" smtClean="0"/>
              <a:t>Secure Socket Layer (Netscape, mid-’90s)</a:t>
            </a:r>
          </a:p>
          <a:p>
            <a:pPr lvl="1"/>
            <a:r>
              <a:rPr lang="en-US" dirty="0" smtClean="0"/>
              <a:t>Transport Layer Security </a:t>
            </a:r>
          </a:p>
          <a:p>
            <a:pPr lvl="2"/>
            <a:r>
              <a:rPr lang="en-US" dirty="0" smtClean="0"/>
              <a:t>TLS 1.0 (1999)</a:t>
            </a:r>
          </a:p>
          <a:p>
            <a:pPr lvl="2"/>
            <a:r>
              <a:rPr lang="en-US" dirty="0" smtClean="0"/>
              <a:t>TLS 1.2 (2008)</a:t>
            </a:r>
          </a:p>
          <a:p>
            <a:pPr lvl="2"/>
            <a:r>
              <a:rPr lang="en-US" dirty="0" smtClean="0"/>
              <a:t>TLS 1.3 (2018)</a:t>
            </a:r>
          </a:p>
          <a:p>
            <a:pPr lvl="1"/>
            <a:r>
              <a:rPr lang="en-US" dirty="0" smtClean="0"/>
              <a:t>Used by every web browser for https connections</a:t>
            </a:r>
          </a:p>
        </p:txBody>
      </p:sp>
    </p:spTree>
    <p:extLst>
      <p:ext uri="{BB962C8B-B14F-4D97-AF65-F5344CB8AC3E}">
        <p14:creationId xmlns:p14="http://schemas.microsoft.com/office/powerpoint/2010/main" val="218591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SSL/TLS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Understand (at a high level) a </a:t>
            </a:r>
            <a:r>
              <a:rPr lang="en-US" dirty="0" smtClean="0"/>
              <a:t>real-world </a:t>
            </a:r>
            <a:r>
              <a:rPr lang="en-US" dirty="0"/>
              <a:t>crypto protocol</a:t>
            </a:r>
          </a:p>
          <a:p>
            <a:pPr lvl="1"/>
            <a:r>
              <a:rPr lang="en-US" dirty="0"/>
              <a:t>Pull together </a:t>
            </a:r>
            <a:r>
              <a:rPr lang="en-US" dirty="0" smtClean="0"/>
              <a:t>everything </a:t>
            </a:r>
            <a:r>
              <a:rPr lang="en-US" dirty="0"/>
              <a:t>learned in this </a:t>
            </a:r>
            <a:r>
              <a:rPr lang="en-US" dirty="0" smtClean="0"/>
              <a:t>course</a:t>
            </a:r>
          </a:p>
          <a:p>
            <a:pPr lvl="1"/>
            <a:endParaRPr lang="en-US" dirty="0"/>
          </a:p>
          <a:p>
            <a:r>
              <a:rPr lang="en-US" dirty="0" smtClean="0"/>
              <a:t>Not goals</a:t>
            </a:r>
          </a:p>
          <a:p>
            <a:pPr lvl="1"/>
            <a:r>
              <a:rPr lang="en-US" dirty="0" smtClean="0"/>
              <a:t>Understanding low-level details/implementation</a:t>
            </a:r>
          </a:p>
          <a:p>
            <a:pPr lvl="1"/>
            <a:r>
              <a:rPr lang="en-US" dirty="0" smtClean="0"/>
              <a:t>Defining or proving security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66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SSL/TLS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phases</a:t>
            </a:r>
          </a:p>
          <a:p>
            <a:pPr lvl="1"/>
            <a:r>
              <a:rPr lang="en-US" dirty="0" smtClean="0"/>
              <a:t>Handshake protocol</a:t>
            </a:r>
          </a:p>
          <a:p>
            <a:pPr lvl="2"/>
            <a:r>
              <a:rPr lang="en-US" dirty="0" smtClean="0"/>
              <a:t>Establish a shared key between two entities</a:t>
            </a:r>
          </a:p>
          <a:p>
            <a:pPr lvl="1"/>
            <a:r>
              <a:rPr lang="en-US" dirty="0" smtClean="0"/>
              <a:t>Record-layer protocol</a:t>
            </a:r>
          </a:p>
          <a:p>
            <a:pPr lvl="2"/>
            <a:r>
              <a:rPr lang="en-US" dirty="0" smtClean="0"/>
              <a:t>Use the shared key for secure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2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16002</TotalTime>
  <Words>571</Words>
  <Application>Microsoft Office PowerPoint</Application>
  <PresentationFormat>On-screen Show (4:3)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Symbol</vt:lpstr>
      <vt:lpstr>Office Theme</vt:lpstr>
      <vt:lpstr>Cryptography</vt:lpstr>
      <vt:lpstr>PowerPoint Presentation</vt:lpstr>
      <vt:lpstr>Use signatures for secure key distribution!</vt:lpstr>
      <vt:lpstr>PKI models</vt:lpstr>
      <vt:lpstr>Public repository</vt:lpstr>
      <vt:lpstr>PKI in practice…</vt:lpstr>
      <vt:lpstr>SSL/TLS</vt:lpstr>
      <vt:lpstr>SSL/TLS</vt:lpstr>
      <vt:lpstr>SSL/TLS</vt:lpstr>
      <vt:lpstr>Handshake protocol</vt:lpstr>
      <vt:lpstr>Record-layer protocol</vt:lpstr>
      <vt:lpstr>PowerPoint Presentation</vt:lpstr>
      <vt:lpstr>Exam details</vt:lpstr>
      <vt:lpstr>Topics we covered</vt:lpstr>
      <vt:lpstr>Topics we covered</vt:lpstr>
      <vt:lpstr>Topics we covered</vt:lpstr>
      <vt:lpstr>Goals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katz</dc:creator>
  <cp:lastModifiedBy>jkatz</cp:lastModifiedBy>
  <cp:revision>1292</cp:revision>
  <dcterms:created xsi:type="dcterms:W3CDTF">2014-06-02T02:25:30Z</dcterms:created>
  <dcterms:modified xsi:type="dcterms:W3CDTF">2019-05-14T15:17:45Z</dcterms:modified>
</cp:coreProperties>
</file>