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7"/>
  </p:notesMasterIdLst>
  <p:sldIdLst>
    <p:sldId id="256" r:id="rId2"/>
    <p:sldId id="462" r:id="rId3"/>
    <p:sldId id="450" r:id="rId4"/>
    <p:sldId id="451" r:id="rId5"/>
    <p:sldId id="452" r:id="rId6"/>
    <p:sldId id="453" r:id="rId7"/>
    <p:sldId id="454" r:id="rId8"/>
    <p:sldId id="455" r:id="rId9"/>
    <p:sldId id="456" r:id="rId10"/>
    <p:sldId id="457" r:id="rId11"/>
    <p:sldId id="458" r:id="rId12"/>
    <p:sldId id="459" r:id="rId13"/>
    <p:sldId id="460" r:id="rId14"/>
    <p:sldId id="461" r:id="rId15"/>
    <p:sldId id="449" r:id="rId16"/>
    <p:sldId id="370" r:id="rId17"/>
    <p:sldId id="371" r:id="rId18"/>
    <p:sldId id="372" r:id="rId19"/>
    <p:sldId id="373" r:id="rId20"/>
    <p:sldId id="374" r:id="rId21"/>
    <p:sldId id="375" r:id="rId22"/>
    <p:sldId id="376" r:id="rId23"/>
    <p:sldId id="377" r:id="rId24"/>
    <p:sldId id="463" r:id="rId25"/>
    <p:sldId id="378" r:id="rId26"/>
    <p:sldId id="380" r:id="rId27"/>
    <p:sldId id="381" r:id="rId28"/>
    <p:sldId id="382" r:id="rId29"/>
    <p:sldId id="383" r:id="rId30"/>
    <p:sldId id="384" r:id="rId31"/>
    <p:sldId id="385" r:id="rId32"/>
    <p:sldId id="386" r:id="rId33"/>
    <p:sldId id="387" r:id="rId34"/>
    <p:sldId id="388" r:id="rId35"/>
    <p:sldId id="389" r:id="rId36"/>
    <p:sldId id="390" r:id="rId37"/>
    <p:sldId id="391" r:id="rId38"/>
    <p:sldId id="392" r:id="rId39"/>
    <p:sldId id="393" r:id="rId40"/>
    <p:sldId id="394" r:id="rId41"/>
    <p:sldId id="395" r:id="rId42"/>
    <p:sldId id="396" r:id="rId43"/>
    <p:sldId id="397" r:id="rId44"/>
    <p:sldId id="398" r:id="rId45"/>
    <p:sldId id="399" r:id="rId46"/>
    <p:sldId id="400" r:id="rId47"/>
    <p:sldId id="401" r:id="rId48"/>
    <p:sldId id="464" r:id="rId49"/>
    <p:sldId id="465" r:id="rId50"/>
    <p:sldId id="466" r:id="rId51"/>
    <p:sldId id="467" r:id="rId52"/>
    <p:sldId id="468" r:id="rId53"/>
    <p:sldId id="469" r:id="rId54"/>
    <p:sldId id="470" r:id="rId55"/>
    <p:sldId id="471" r:id="rId5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302" y="5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BF7E19-5E58-4A0D-942E-F728F20487D2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A42AE6-878C-46A5-A432-87C112332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7675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7CA986-3AF3-4A96-96D9-81DF283B3503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677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898CC-5660-44C1-B068-F179A9DC2F99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EBD89-05F3-4F96-A315-DC3652376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018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898CC-5660-44C1-B068-F179A9DC2F99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EBD89-05F3-4F96-A315-DC3652376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38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898CC-5660-44C1-B068-F179A9DC2F99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EBD89-05F3-4F96-A315-DC3652376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120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898CC-5660-44C1-B068-F179A9DC2F99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EBD89-05F3-4F96-A315-DC3652376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126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898CC-5660-44C1-B068-F179A9DC2F99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EBD89-05F3-4F96-A315-DC3652376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711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898CC-5660-44C1-B068-F179A9DC2F99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EBD89-05F3-4F96-A315-DC3652376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466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898CC-5660-44C1-B068-F179A9DC2F99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EBD89-05F3-4F96-A315-DC3652376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155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898CC-5660-44C1-B068-F179A9DC2F99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EBD89-05F3-4F96-A315-DC3652376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76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898CC-5660-44C1-B068-F179A9DC2F99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EBD89-05F3-4F96-A315-DC3652376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207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898CC-5660-44C1-B068-F179A9DC2F99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EBD89-05F3-4F96-A315-DC3652376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582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898CC-5660-44C1-B068-F179A9DC2F99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EBD89-05F3-4F96-A315-DC3652376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04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2898CC-5660-44C1-B068-F179A9DC2F99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BEBD89-05F3-4F96-A315-DC3652376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517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w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Cryptography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i="1" dirty="0" smtClean="0">
                <a:solidFill>
                  <a:schemeClr val="tx1"/>
                </a:solidFill>
              </a:rPr>
              <a:t>Lecture 3</a:t>
            </a:r>
            <a:endParaRPr lang="en-US" sz="4000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9665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Importance of clear assumptions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3820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Allow researchers to (attempt to) </a:t>
            </a:r>
            <a:r>
              <a:rPr lang="en-US" i="1" dirty="0" smtClean="0"/>
              <a:t>validate</a:t>
            </a:r>
            <a:r>
              <a:rPr lang="en-US" dirty="0" smtClean="0"/>
              <a:t> assumptions by studying them</a:t>
            </a:r>
          </a:p>
          <a:p>
            <a:r>
              <a:rPr lang="en-US" dirty="0" smtClean="0"/>
              <a:t>Allow meaningful </a:t>
            </a:r>
            <a:r>
              <a:rPr lang="en-US" i="1" dirty="0" smtClean="0"/>
              <a:t>comparison </a:t>
            </a:r>
            <a:r>
              <a:rPr lang="en-US" dirty="0" smtClean="0"/>
              <a:t>between schemes based on different assumptions</a:t>
            </a:r>
          </a:p>
          <a:p>
            <a:pPr lvl="1"/>
            <a:r>
              <a:rPr lang="en-US" dirty="0"/>
              <a:t>Useful to understand minimal </a:t>
            </a:r>
            <a:r>
              <a:rPr lang="en-US" dirty="0" smtClean="0"/>
              <a:t>assumptions needed</a:t>
            </a:r>
          </a:p>
          <a:p>
            <a:r>
              <a:rPr lang="en-US" dirty="0" smtClean="0"/>
              <a:t>Practical implications if assumptions are wrong</a:t>
            </a:r>
          </a:p>
          <a:p>
            <a:endParaRPr lang="en-US" dirty="0" smtClean="0"/>
          </a:p>
          <a:p>
            <a:r>
              <a:rPr lang="en-US" dirty="0" smtClean="0"/>
              <a:t>Enable proofs of security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4271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Proofs of 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Provide a rigorous proof that a construction satisfies a given definition under certain specified assumptions</a:t>
            </a:r>
          </a:p>
          <a:p>
            <a:pPr lvl="1"/>
            <a:r>
              <a:rPr lang="en-US" dirty="0" smtClean="0"/>
              <a:t>Provides an iron-clad guarantee (relative to your definition and assumptions!)</a:t>
            </a:r>
          </a:p>
          <a:p>
            <a:endParaRPr lang="en-US" dirty="0"/>
          </a:p>
          <a:p>
            <a:r>
              <a:rPr lang="en-US" dirty="0" smtClean="0"/>
              <a:t>Proofs are crucial in cryptography, where there is a malicious attacker trying to “break” the scheme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0576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Cryptography remains partly an </a:t>
            </a:r>
            <a:r>
              <a:rPr lang="en-US" i="1" dirty="0" smtClean="0"/>
              <a:t>art</a:t>
            </a:r>
            <a:r>
              <a:rPr lang="en-US" dirty="0" smtClean="0"/>
              <a:t> as well</a:t>
            </a:r>
          </a:p>
          <a:p>
            <a:endParaRPr lang="en-US" dirty="0"/>
          </a:p>
          <a:p>
            <a:r>
              <a:rPr lang="en-US" dirty="0" smtClean="0"/>
              <a:t>Given a proof of security based on some assumption, we still need to </a:t>
            </a:r>
            <a:r>
              <a:rPr lang="en-US" i="1" dirty="0" smtClean="0"/>
              <a:t>instantiate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the assumption</a:t>
            </a:r>
          </a:p>
          <a:p>
            <a:pPr lvl="1"/>
            <a:r>
              <a:rPr lang="en-US" dirty="0" smtClean="0"/>
              <a:t>Validity of various assumptions is an active area of research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050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Proofs given an iron-clad guarantee of security</a:t>
            </a:r>
          </a:p>
          <a:p>
            <a:pPr lvl="1"/>
            <a:r>
              <a:rPr lang="en-US" dirty="0" smtClean="0"/>
              <a:t>…relative to the definition and the assumptions!</a:t>
            </a:r>
          </a:p>
          <a:p>
            <a:pPr lvl="1"/>
            <a:endParaRPr lang="en-US" dirty="0"/>
          </a:p>
          <a:p>
            <a:r>
              <a:rPr lang="en-US" dirty="0" smtClean="0"/>
              <a:t>Provably secure schemes can be broken!</a:t>
            </a:r>
          </a:p>
          <a:p>
            <a:pPr lvl="1"/>
            <a:r>
              <a:rPr lang="en-US" dirty="0" smtClean="0"/>
              <a:t>If the definition does not correspond to the real-world threat model</a:t>
            </a:r>
          </a:p>
          <a:p>
            <a:pPr lvl="2"/>
            <a:r>
              <a:rPr lang="en-US" dirty="0" smtClean="0"/>
              <a:t>I.e., if attacker can go “outside the security model”</a:t>
            </a:r>
          </a:p>
          <a:p>
            <a:pPr lvl="2"/>
            <a:r>
              <a:rPr lang="en-US" dirty="0" smtClean="0"/>
              <a:t>This happens a lot in practice</a:t>
            </a:r>
          </a:p>
          <a:p>
            <a:pPr lvl="1"/>
            <a:r>
              <a:rPr lang="en-US" dirty="0" smtClean="0"/>
              <a:t>If the assumption is invalid</a:t>
            </a:r>
          </a:p>
          <a:p>
            <a:pPr lvl="1"/>
            <a:r>
              <a:rPr lang="en-US" dirty="0"/>
              <a:t>If the implementation is flawed</a:t>
            </a:r>
          </a:p>
          <a:p>
            <a:pPr lvl="2"/>
            <a:r>
              <a:rPr lang="en-US" dirty="0"/>
              <a:t>This happens a lot in </a:t>
            </a:r>
            <a:r>
              <a:rPr lang="en-US" dirty="0" smtClean="0"/>
              <a:t>practice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913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Nevertheless…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does not detract from the importance of having formal definitions in place</a:t>
            </a:r>
          </a:p>
          <a:p>
            <a:r>
              <a:rPr lang="en-US" dirty="0" smtClean="0"/>
              <a:t>This does not detract from the importance of proofs of security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1562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590800"/>
            <a:ext cx="6400800" cy="1752600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tx1"/>
                </a:solidFill>
              </a:rPr>
              <a:t>Defining secure encryption</a:t>
            </a:r>
            <a:endParaRPr lang="en-US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6633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Crypto definitions (generally)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Security guarantee/goal</a:t>
            </a:r>
          </a:p>
          <a:p>
            <a:pPr lvl="1"/>
            <a:r>
              <a:rPr lang="en-US" dirty="0"/>
              <a:t>What we want to </a:t>
            </a:r>
            <a:r>
              <a:rPr lang="en-US" dirty="0" smtClean="0"/>
              <a:t>achieve </a:t>
            </a:r>
            <a:r>
              <a:rPr lang="en-US" dirty="0"/>
              <a:t>(</a:t>
            </a:r>
            <a:r>
              <a:rPr lang="en-US" dirty="0" smtClean="0"/>
              <a:t>or </a:t>
            </a:r>
            <a:r>
              <a:rPr lang="en-US" dirty="0" smtClean="0"/>
              <a:t>what we want to prevent </a:t>
            </a:r>
            <a:r>
              <a:rPr lang="en-US" dirty="0"/>
              <a:t>the attacker from </a:t>
            </a:r>
            <a:r>
              <a:rPr lang="en-US" dirty="0" smtClean="0"/>
              <a:t>achieving)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Threat </a:t>
            </a:r>
            <a:r>
              <a:rPr lang="en-US" dirty="0"/>
              <a:t>model</a:t>
            </a:r>
          </a:p>
          <a:p>
            <a:pPr lvl="1"/>
            <a:r>
              <a:rPr lang="en-US" dirty="0"/>
              <a:t>What (real-world) capabilities the attacker </a:t>
            </a:r>
            <a:r>
              <a:rPr lang="en-US" dirty="0" smtClean="0"/>
              <a:t>is assumed </a:t>
            </a:r>
            <a:r>
              <a:rPr lang="en-US" dirty="0"/>
              <a:t>to </a:t>
            </a:r>
            <a:r>
              <a:rPr lang="en-US" dirty="0" smtClean="0"/>
              <a:t>have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252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A </a:t>
            </a:r>
            <a:r>
              <a:rPr lang="en-US" i="1" dirty="0" smtClean="0"/>
              <a:t>private-key encryption scheme</a:t>
            </a:r>
            <a:r>
              <a:rPr lang="en-US" dirty="0" smtClean="0"/>
              <a:t> is defined by a message space </a:t>
            </a:r>
            <a:r>
              <a:rPr lang="en-US" b="1" dirty="0">
                <a:latin typeface="Monotype Corsiva" panose="03010101010201010101" pitchFamily="66" charset="0"/>
              </a:rPr>
              <a:t>M</a:t>
            </a:r>
            <a:r>
              <a:rPr lang="en-US" dirty="0" smtClean="0"/>
              <a:t> and algorithms (Gen, </a:t>
            </a:r>
            <a:r>
              <a:rPr lang="en-US" dirty="0" err="1" smtClean="0"/>
              <a:t>Enc</a:t>
            </a:r>
            <a:r>
              <a:rPr lang="en-US" dirty="0" smtClean="0"/>
              <a:t>, Dec):</a:t>
            </a:r>
          </a:p>
          <a:p>
            <a:pPr lvl="1"/>
            <a:r>
              <a:rPr lang="en-US" dirty="0" smtClean="0"/>
              <a:t>Gen (key-generation algorithm): generates k</a:t>
            </a:r>
          </a:p>
          <a:p>
            <a:pPr lvl="1"/>
            <a:r>
              <a:rPr lang="en-US" dirty="0" err="1" smtClean="0"/>
              <a:t>Enc</a:t>
            </a:r>
            <a:r>
              <a:rPr lang="en-US" dirty="0" smtClean="0"/>
              <a:t> (encryption algorithm): takes key k and message </a:t>
            </a:r>
            <a:br>
              <a:rPr lang="en-US" dirty="0" smtClean="0"/>
            </a:br>
            <a:r>
              <a:rPr lang="en-US" dirty="0" smtClean="0"/>
              <a:t>m </a:t>
            </a:r>
            <a:r>
              <a:rPr lang="en-US" dirty="0" smtClean="0">
                <a:sym typeface="Symbol"/>
              </a:rPr>
              <a:t> </a:t>
            </a:r>
            <a:r>
              <a:rPr lang="en-US" b="1" dirty="0">
                <a:latin typeface="Monotype Corsiva" panose="03010101010201010101" pitchFamily="66" charset="0"/>
              </a:rPr>
              <a:t>M</a:t>
            </a:r>
            <a:r>
              <a:rPr lang="en-US" dirty="0" smtClean="0"/>
              <a:t> as input; outputs </a:t>
            </a:r>
            <a:r>
              <a:rPr lang="en-US" dirty="0" err="1" smtClean="0"/>
              <a:t>ciphertext</a:t>
            </a:r>
            <a:r>
              <a:rPr lang="en-US" dirty="0" smtClean="0"/>
              <a:t> c</a:t>
            </a:r>
            <a:br>
              <a:rPr lang="en-US" dirty="0" smtClean="0"/>
            </a:br>
            <a:r>
              <a:rPr lang="en-US" dirty="0" smtClean="0"/>
              <a:t>                               </a:t>
            </a:r>
            <a:r>
              <a:rPr lang="en-US" dirty="0" err="1" smtClean="0"/>
              <a:t>c</a:t>
            </a:r>
            <a:r>
              <a:rPr lang="en-US" dirty="0" smtClean="0"/>
              <a:t> </a:t>
            </a:r>
            <a:r>
              <a:rPr lang="en-US" dirty="0">
                <a:sym typeface="Symbol"/>
              </a:rPr>
              <a:t></a:t>
            </a:r>
            <a:r>
              <a:rPr lang="en-US" dirty="0" smtClean="0">
                <a:sym typeface="Symbol"/>
              </a:rPr>
              <a:t> </a:t>
            </a:r>
            <a:r>
              <a:rPr lang="en-US" dirty="0" err="1" smtClean="0"/>
              <a:t>Enc</a:t>
            </a:r>
            <a:r>
              <a:rPr lang="en-US" baseline="-25000" dirty="0" err="1" smtClean="0"/>
              <a:t>k</a:t>
            </a:r>
            <a:r>
              <a:rPr lang="en-US" dirty="0" smtClean="0"/>
              <a:t>(m)</a:t>
            </a:r>
          </a:p>
          <a:p>
            <a:pPr lvl="1"/>
            <a:r>
              <a:rPr lang="en-US" dirty="0" smtClean="0"/>
              <a:t>Dec (decryption algorithm): takes key k and </a:t>
            </a:r>
            <a:br>
              <a:rPr lang="en-US" dirty="0" smtClean="0"/>
            </a:br>
            <a:r>
              <a:rPr lang="en-US" dirty="0" err="1" smtClean="0"/>
              <a:t>ciphertext</a:t>
            </a:r>
            <a:r>
              <a:rPr lang="en-US" dirty="0" smtClean="0"/>
              <a:t> c as input; outputs m.</a:t>
            </a:r>
            <a:br>
              <a:rPr lang="en-US" dirty="0" smtClean="0"/>
            </a:br>
            <a:r>
              <a:rPr lang="en-US" dirty="0" smtClean="0"/>
              <a:t>                               </a:t>
            </a:r>
            <a:r>
              <a:rPr lang="en-US" dirty="0" err="1" smtClean="0"/>
              <a:t>m</a:t>
            </a:r>
            <a:r>
              <a:rPr lang="en-US" dirty="0" smtClean="0"/>
              <a:t> := Dec</a:t>
            </a:r>
            <a:r>
              <a:rPr lang="en-US" baseline="-25000" dirty="0" smtClean="0"/>
              <a:t>k</a:t>
            </a:r>
            <a:r>
              <a:rPr lang="en-US" dirty="0" smtClean="0"/>
              <a:t>(c)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248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Lupe, Magnifier, Loupe, Glass, Magnifyi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6013" y="2590800"/>
            <a:ext cx="1400829" cy="1418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6130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Private-key encryption</a:t>
            </a:r>
            <a:endParaRPr lang="en-US" altLang="en-US" dirty="0"/>
          </a:p>
        </p:txBody>
      </p:sp>
      <p:pic>
        <p:nvPicPr>
          <p:cNvPr id="176132" name="Picture 4" descr="j029202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015" y="2585268"/>
            <a:ext cx="1527175" cy="1448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6133" name="Picture 5" descr="j019538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4413" y="2585268"/>
            <a:ext cx="1418391" cy="1448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6134" name="Text Box 6"/>
          <p:cNvSpPr txBox="1">
            <a:spLocks noChangeArrowheads="1"/>
          </p:cNvSpPr>
          <p:nvPr/>
        </p:nvSpPr>
        <p:spPr bwMode="auto">
          <a:xfrm>
            <a:off x="333641" y="3047943"/>
            <a:ext cx="34817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2800" dirty="0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176135" name="Text Box 7"/>
          <p:cNvSpPr txBox="1">
            <a:spLocks noChangeArrowheads="1"/>
          </p:cNvSpPr>
          <p:nvPr/>
        </p:nvSpPr>
        <p:spPr bwMode="auto">
          <a:xfrm>
            <a:off x="7692211" y="3047943"/>
            <a:ext cx="34817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2800" dirty="0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176136" name="Line 8"/>
          <p:cNvSpPr>
            <a:spLocks noChangeShapeType="1"/>
          </p:cNvSpPr>
          <p:nvPr/>
        </p:nvSpPr>
        <p:spPr bwMode="auto">
          <a:xfrm>
            <a:off x="2358213" y="3309553"/>
            <a:ext cx="3810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76137" name="Text Box 9"/>
          <p:cNvSpPr txBox="1">
            <a:spLocks noChangeArrowheads="1"/>
          </p:cNvSpPr>
          <p:nvPr/>
        </p:nvSpPr>
        <p:spPr bwMode="auto">
          <a:xfrm>
            <a:off x="4084422" y="2717800"/>
            <a:ext cx="35758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2800" dirty="0" smtClean="0">
                <a:solidFill>
                  <a:schemeClr val="tx1"/>
                </a:solidFill>
              </a:rPr>
              <a:t>c</a:t>
            </a:r>
            <a:endParaRPr lang="en-US" altLang="en-US" sz="2800" dirty="0">
              <a:solidFill>
                <a:schemeClr val="tx1"/>
              </a:solidFill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300813" y="1905058"/>
            <a:ext cx="174086" cy="121914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0" y="1385457"/>
            <a:ext cx="6056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key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557525" y="3962401"/>
            <a:ext cx="190629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m</a:t>
            </a:r>
            <a:endParaRPr lang="en-US" sz="2800" dirty="0" smtClean="0"/>
          </a:p>
          <a:p>
            <a:pPr algn="ctr"/>
            <a:r>
              <a:rPr lang="en-US" sz="2800" dirty="0"/>
              <a:t>c</a:t>
            </a:r>
            <a:r>
              <a:rPr lang="en-US" sz="2800" dirty="0" smtClean="0"/>
              <a:t> := </a:t>
            </a:r>
            <a:r>
              <a:rPr lang="en-US" sz="2800" dirty="0" err="1" smtClean="0"/>
              <a:t>Enc</a:t>
            </a:r>
            <a:r>
              <a:rPr lang="en-US" sz="2800" baseline="-25000" dirty="0" err="1" smtClean="0"/>
              <a:t>k</a:t>
            </a:r>
            <a:r>
              <a:rPr lang="en-US" sz="2800" dirty="0" smtClean="0"/>
              <a:t>(m)</a:t>
            </a:r>
            <a:endParaRPr lang="en-US" sz="2800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748613" y="4267200"/>
            <a:ext cx="1676400" cy="30480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607597" y="4478694"/>
            <a:ext cx="24804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</a:t>
            </a:r>
            <a:r>
              <a:rPr lang="en-US" sz="2400" dirty="0" smtClean="0"/>
              <a:t>essage/plaintext</a:t>
            </a:r>
            <a:endParaRPr lang="en-US" sz="2400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901013" y="5029200"/>
            <a:ext cx="1371600" cy="785257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510613" y="5733793"/>
            <a:ext cx="15361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encryption</a:t>
            </a:r>
            <a:endParaRPr lang="en-US" sz="2400" dirty="0"/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4415613" y="2209800"/>
            <a:ext cx="811808" cy="68580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491813" y="1701801"/>
            <a:ext cx="14551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ciphertext</a:t>
            </a:r>
            <a:endParaRPr lang="en-US" sz="2400" dirty="0"/>
          </a:p>
        </p:txBody>
      </p:sp>
      <p:sp>
        <p:nvSpPr>
          <p:cNvPr id="33" name="TextBox 32"/>
          <p:cNvSpPr txBox="1"/>
          <p:nvPr/>
        </p:nvSpPr>
        <p:spPr>
          <a:xfrm>
            <a:off x="6057361" y="4038600"/>
            <a:ext cx="19415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m</a:t>
            </a:r>
            <a:r>
              <a:rPr lang="en-US" sz="2800" dirty="0" smtClean="0"/>
              <a:t> := Dec</a:t>
            </a:r>
            <a:r>
              <a:rPr lang="en-US" sz="2800" baseline="-25000" dirty="0" smtClean="0"/>
              <a:t>k</a:t>
            </a:r>
            <a:r>
              <a:rPr lang="en-US" sz="2800" dirty="0" smtClean="0"/>
              <a:t>(c)</a:t>
            </a:r>
            <a:endParaRPr lang="en-US" sz="2800" dirty="0"/>
          </a:p>
        </p:txBody>
      </p:sp>
      <p:cxnSp>
        <p:nvCxnSpPr>
          <p:cNvPr id="34" name="Straight Arrow Connector 33"/>
          <p:cNvCxnSpPr>
            <a:stCxn id="33" idx="2"/>
          </p:cNvCxnSpPr>
          <p:nvPr/>
        </p:nvCxnSpPr>
        <p:spPr>
          <a:xfrm flipH="1">
            <a:off x="6218080" y="4561820"/>
            <a:ext cx="810060" cy="84838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486400" y="5334001"/>
            <a:ext cx="15361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decryption</a:t>
            </a:r>
            <a:endParaRPr lang="en-US" sz="2400" dirty="0"/>
          </a:p>
        </p:txBody>
      </p:sp>
      <p:cxnSp>
        <p:nvCxnSpPr>
          <p:cNvPr id="38" name="Straight Arrow Connector 37"/>
          <p:cNvCxnSpPr/>
          <p:nvPr/>
        </p:nvCxnSpPr>
        <p:spPr>
          <a:xfrm flipH="1">
            <a:off x="7866297" y="2057459"/>
            <a:ext cx="283114" cy="106674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7848598" y="1537855"/>
            <a:ext cx="6056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key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36508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Threat models for encryption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Ciphertext</a:t>
            </a:r>
            <a:r>
              <a:rPr lang="en-US" dirty="0" smtClean="0"/>
              <a:t>-only attack</a:t>
            </a:r>
          </a:p>
          <a:p>
            <a:pPr lvl="1"/>
            <a:r>
              <a:rPr lang="en-US" dirty="0" smtClean="0"/>
              <a:t>One </a:t>
            </a:r>
            <a:r>
              <a:rPr lang="en-US" dirty="0" err="1" smtClean="0"/>
              <a:t>ciphertext</a:t>
            </a:r>
            <a:r>
              <a:rPr lang="en-US" dirty="0" smtClean="0"/>
              <a:t> or many?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Known-plaintext attack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Chosen-plaintext attack</a:t>
            </a:r>
          </a:p>
          <a:p>
            <a:endParaRPr lang="en-US" dirty="0"/>
          </a:p>
          <a:p>
            <a:r>
              <a:rPr lang="en-US" dirty="0" smtClean="0"/>
              <a:t>Chosen-</a:t>
            </a:r>
            <a:r>
              <a:rPr lang="en-US" dirty="0" err="1" smtClean="0"/>
              <a:t>ciphertext</a:t>
            </a:r>
            <a:r>
              <a:rPr lang="en-US" dirty="0" smtClean="0"/>
              <a:t> attack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924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Clicker quiz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the encryption of the plaintext 0101 0111 using the one-time pad with key 1111 1111?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0101 0111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1111 1111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1010 1000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0101 1010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6915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 of secure encryption?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would you define what it means for encryption scheme (Gen, </a:t>
            </a:r>
            <a:r>
              <a:rPr lang="en-US" dirty="0" err="1" smtClean="0"/>
              <a:t>Enc</a:t>
            </a:r>
            <a:r>
              <a:rPr lang="en-US" dirty="0" smtClean="0"/>
              <a:t>, Dec) over message space </a:t>
            </a:r>
            <a:r>
              <a:rPr lang="en-US" b="1" dirty="0">
                <a:latin typeface="Monotype Corsiva" panose="03010101010201010101" pitchFamily="66" charset="0"/>
              </a:rPr>
              <a:t>M</a:t>
            </a:r>
            <a:r>
              <a:rPr lang="en-US" dirty="0" smtClean="0"/>
              <a:t> to be secure?</a:t>
            </a:r>
          </a:p>
          <a:p>
            <a:pPr lvl="1"/>
            <a:r>
              <a:rPr lang="en-US" dirty="0" smtClean="0"/>
              <a:t>Against a (single) </a:t>
            </a:r>
            <a:r>
              <a:rPr lang="en-US" dirty="0" err="1" smtClean="0"/>
              <a:t>ciphertext</a:t>
            </a:r>
            <a:r>
              <a:rPr lang="en-US" dirty="0" smtClean="0"/>
              <a:t>-only attack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079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Secure encryption?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“Impossible for the attacker to learn the key”</a:t>
            </a:r>
          </a:p>
          <a:p>
            <a:pPr lvl="1"/>
            <a:r>
              <a:rPr lang="en-US" dirty="0" smtClean="0"/>
              <a:t>The key is a </a:t>
            </a:r>
            <a:r>
              <a:rPr lang="en-US" i="1" dirty="0" smtClean="0"/>
              <a:t>means to an end</a:t>
            </a:r>
            <a:r>
              <a:rPr lang="en-US" dirty="0" smtClean="0"/>
              <a:t>, not the end itself</a:t>
            </a:r>
          </a:p>
          <a:p>
            <a:pPr lvl="1"/>
            <a:r>
              <a:rPr lang="en-US" dirty="0" smtClean="0"/>
              <a:t>Necessary (to some extent) but not sufficient</a:t>
            </a:r>
          </a:p>
          <a:p>
            <a:pPr lvl="1"/>
            <a:r>
              <a:rPr lang="en-US" dirty="0" smtClean="0"/>
              <a:t>Easy to design an encryption scheme that </a:t>
            </a:r>
            <a:br>
              <a:rPr lang="en-US" dirty="0" smtClean="0"/>
            </a:br>
            <a:r>
              <a:rPr lang="en-US" dirty="0" smtClean="0"/>
              <a:t>hides the key completely, but is insecure</a:t>
            </a:r>
          </a:p>
          <a:p>
            <a:pPr lvl="1"/>
            <a:r>
              <a:rPr lang="en-US" dirty="0" smtClean="0"/>
              <a:t>Can design schemes where most of the key is leaked, but the scheme is still secure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4266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Secure encryption?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“Impossible for the attacker to learn the plaintext from the </a:t>
            </a:r>
            <a:r>
              <a:rPr lang="en-US" dirty="0" err="1" smtClean="0"/>
              <a:t>ciphertext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What if the attacker learns 90% of the plaintext?</a:t>
            </a:r>
          </a:p>
        </p:txBody>
      </p:sp>
    </p:spTree>
    <p:extLst>
      <p:ext uri="{BB962C8B-B14F-4D97-AF65-F5344CB8AC3E}">
        <p14:creationId xmlns:p14="http://schemas.microsoft.com/office/powerpoint/2010/main" val="247063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Secure encryption?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“Impossible for the attacker to learn any character of the plaintext from the </a:t>
            </a:r>
            <a:r>
              <a:rPr lang="en-US" dirty="0" err="1" smtClean="0"/>
              <a:t>ciphertext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What if the attacker is able to learn (other) </a:t>
            </a:r>
            <a:br>
              <a:rPr lang="en-US" dirty="0" smtClean="0"/>
            </a:br>
            <a:r>
              <a:rPr lang="en-US" dirty="0" smtClean="0"/>
              <a:t>partial information about the plaintext?</a:t>
            </a:r>
          </a:p>
          <a:p>
            <a:pPr lvl="2"/>
            <a:r>
              <a:rPr lang="en-US" dirty="0" smtClean="0"/>
              <a:t>E.g., salary is greater than $75K</a:t>
            </a:r>
          </a:p>
          <a:p>
            <a:pPr lvl="1"/>
            <a:r>
              <a:rPr lang="en-US" dirty="0" smtClean="0"/>
              <a:t>What if the attacker guesses a character correctly?</a:t>
            </a:r>
          </a:p>
        </p:txBody>
      </p:sp>
    </p:spTree>
    <p:extLst>
      <p:ext uri="{BB962C8B-B14F-4D97-AF65-F5344CB8AC3E}">
        <p14:creationId xmlns:p14="http://schemas.microsoft.com/office/powerpoint/2010/main" val="3761637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right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382000" cy="4525963"/>
          </a:xfrm>
        </p:spPr>
        <p:txBody>
          <a:bodyPr>
            <a:normAutofit/>
          </a:bodyPr>
          <a:lstStyle/>
          <a:p>
            <a:r>
              <a:rPr lang="en-US" dirty="0"/>
              <a:t>“Regardless of any </a:t>
            </a:r>
            <a:r>
              <a:rPr lang="en-US" i="1" dirty="0"/>
              <a:t>prior</a:t>
            </a:r>
            <a:r>
              <a:rPr lang="en-US" dirty="0"/>
              <a:t> </a:t>
            </a:r>
            <a:r>
              <a:rPr lang="en-US" dirty="0" smtClean="0"/>
              <a:t>information </a:t>
            </a:r>
            <a:r>
              <a:rPr lang="en-US" dirty="0"/>
              <a:t>the attacker has about the plaintext, the </a:t>
            </a:r>
            <a:r>
              <a:rPr lang="en-US" dirty="0" err="1"/>
              <a:t>ciphertext</a:t>
            </a:r>
            <a:r>
              <a:rPr lang="en-US" dirty="0"/>
              <a:t> should leak no </a:t>
            </a:r>
            <a:r>
              <a:rPr lang="en-US" i="1" dirty="0"/>
              <a:t>additional</a:t>
            </a:r>
            <a:r>
              <a:rPr lang="en-US" dirty="0"/>
              <a:t> information about the plaintext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How to formalize?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78841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590800"/>
            <a:ext cx="6400800" cy="1752600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tx1"/>
                </a:solidFill>
              </a:rPr>
              <a:t>Perfect secrecy</a:t>
            </a:r>
            <a:endParaRPr lang="en-US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4910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Probability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i="1" dirty="0" smtClean="0"/>
              <a:t>Random variable (</a:t>
            </a:r>
            <a:r>
              <a:rPr lang="en-US" sz="2800" i="1" dirty="0" err="1" smtClean="0"/>
              <a:t>r.v</a:t>
            </a:r>
            <a:r>
              <a:rPr lang="en-US" sz="2800" i="1" dirty="0" smtClean="0"/>
              <a:t>.):</a:t>
            </a:r>
            <a:r>
              <a:rPr lang="en-US" sz="2800" dirty="0" smtClean="0"/>
              <a:t> variable that takes on (discrete) values with certain probabilities</a:t>
            </a:r>
          </a:p>
          <a:p>
            <a:endParaRPr lang="en-US" sz="2800" dirty="0" smtClean="0"/>
          </a:p>
          <a:p>
            <a:r>
              <a:rPr lang="en-US" sz="2800" dirty="0" smtClean="0"/>
              <a:t>Probability distribution for a </a:t>
            </a:r>
            <a:r>
              <a:rPr lang="en-US" sz="2800" dirty="0" err="1" smtClean="0"/>
              <a:t>r.v</a:t>
            </a:r>
            <a:r>
              <a:rPr lang="en-US" sz="2800" dirty="0" smtClean="0"/>
              <a:t>. specifies the probabilities with which the variable takes on each possible value</a:t>
            </a:r>
          </a:p>
          <a:p>
            <a:pPr lvl="1"/>
            <a:r>
              <a:rPr lang="en-US" sz="2400" dirty="0" smtClean="0"/>
              <a:t>Each probability must be between 0 and 1</a:t>
            </a:r>
          </a:p>
          <a:p>
            <a:pPr lvl="1"/>
            <a:r>
              <a:rPr lang="en-US" sz="2400" dirty="0" smtClean="0"/>
              <a:t>The probabilities must sum to 1</a:t>
            </a:r>
          </a:p>
        </p:txBody>
      </p:sp>
    </p:spTree>
    <p:extLst>
      <p:ext uri="{BB962C8B-B14F-4D97-AF65-F5344CB8AC3E}">
        <p14:creationId xmlns:p14="http://schemas.microsoft.com/office/powerpoint/2010/main" val="255648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Probability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i="1" dirty="0" smtClean="0"/>
              <a:t>Event</a:t>
            </a:r>
            <a:r>
              <a:rPr lang="en-US" sz="2800" dirty="0"/>
              <a:t>:</a:t>
            </a:r>
            <a:r>
              <a:rPr lang="en-US" sz="2800" dirty="0" smtClean="0"/>
              <a:t> </a:t>
            </a:r>
            <a:r>
              <a:rPr lang="en-US" sz="2800" dirty="0"/>
              <a:t>a particular occurrence in </a:t>
            </a:r>
            <a:r>
              <a:rPr lang="en-US" sz="2800" dirty="0" smtClean="0"/>
              <a:t>some </a:t>
            </a:r>
            <a:r>
              <a:rPr lang="en-US" sz="2800" dirty="0"/>
              <a:t>experiment</a:t>
            </a:r>
          </a:p>
          <a:p>
            <a:pPr lvl="1"/>
            <a:r>
              <a:rPr lang="en-US" sz="2400" dirty="0" err="1"/>
              <a:t>Pr</a:t>
            </a:r>
            <a:r>
              <a:rPr lang="en-US" sz="2400" dirty="0"/>
              <a:t>[E</a:t>
            </a:r>
            <a:r>
              <a:rPr lang="en-US" sz="2400" dirty="0" smtClean="0"/>
              <a:t>]: </a:t>
            </a:r>
            <a:r>
              <a:rPr lang="en-US" sz="2400" dirty="0"/>
              <a:t>probability of event </a:t>
            </a:r>
            <a:r>
              <a:rPr lang="en-US" sz="2400" dirty="0" smtClean="0"/>
              <a:t>E</a:t>
            </a:r>
          </a:p>
          <a:p>
            <a:pPr lvl="1"/>
            <a:endParaRPr lang="en-US" sz="2800" dirty="0" smtClean="0"/>
          </a:p>
          <a:p>
            <a:r>
              <a:rPr lang="en-US" sz="2800" dirty="0" smtClean="0"/>
              <a:t>Conditional probability: probability that one event occurs, </a:t>
            </a:r>
            <a:r>
              <a:rPr lang="en-US" sz="2800" i="1" dirty="0" smtClean="0"/>
              <a:t>given that </a:t>
            </a:r>
            <a:r>
              <a:rPr lang="en-US" sz="2800" dirty="0" smtClean="0"/>
              <a:t>some other event occurred</a:t>
            </a:r>
          </a:p>
          <a:p>
            <a:pPr lvl="1"/>
            <a:r>
              <a:rPr lang="en-US" sz="2400" dirty="0" err="1" smtClean="0"/>
              <a:t>Pr</a:t>
            </a:r>
            <a:r>
              <a:rPr lang="en-US" sz="2400" dirty="0" smtClean="0"/>
              <a:t>[A | B] = </a:t>
            </a:r>
            <a:r>
              <a:rPr lang="en-US" sz="2400" dirty="0" err="1" smtClean="0"/>
              <a:t>Pr</a:t>
            </a:r>
            <a:r>
              <a:rPr lang="en-US" sz="2400" dirty="0" smtClean="0"/>
              <a:t>[A and B]/</a:t>
            </a:r>
            <a:r>
              <a:rPr lang="en-US" sz="2400" dirty="0" err="1" smtClean="0"/>
              <a:t>Pr</a:t>
            </a:r>
            <a:r>
              <a:rPr lang="en-US" sz="2400" dirty="0" smtClean="0"/>
              <a:t>[B]</a:t>
            </a:r>
          </a:p>
          <a:p>
            <a:pPr lvl="1"/>
            <a:endParaRPr lang="en-US" sz="2400" dirty="0"/>
          </a:p>
          <a:p>
            <a:r>
              <a:rPr lang="en-US" dirty="0" smtClean="0"/>
              <a:t>Two </a:t>
            </a:r>
            <a:r>
              <a:rPr lang="en-US" dirty="0" smtClean="0"/>
              <a:t>random variables </a:t>
            </a:r>
            <a:r>
              <a:rPr lang="en-US" dirty="0" smtClean="0"/>
              <a:t>X, Y are </a:t>
            </a:r>
            <a:r>
              <a:rPr lang="en-US" i="1" dirty="0" smtClean="0"/>
              <a:t>independent</a:t>
            </a:r>
            <a:r>
              <a:rPr lang="en-US" dirty="0" smtClean="0"/>
              <a:t> if</a:t>
            </a:r>
            <a:br>
              <a:rPr lang="en-US" dirty="0" smtClean="0"/>
            </a:br>
            <a:r>
              <a:rPr lang="en-US" dirty="0" smtClean="0"/>
              <a:t>  for all x, y: </a:t>
            </a:r>
            <a:r>
              <a:rPr lang="en-US" dirty="0" err="1" smtClean="0"/>
              <a:t>Pr</a:t>
            </a:r>
            <a:r>
              <a:rPr lang="en-US" dirty="0" smtClean="0"/>
              <a:t>[X=x | Y=y] = </a:t>
            </a:r>
            <a:r>
              <a:rPr lang="en-US" dirty="0" err="1" smtClean="0"/>
              <a:t>Pr</a:t>
            </a:r>
            <a:r>
              <a:rPr lang="en-US" dirty="0" smtClean="0"/>
              <a:t>[X=x]</a:t>
            </a:r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94874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Probability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Law of total </a:t>
            </a:r>
            <a:r>
              <a:rPr lang="en-US" sz="2800" dirty="0" smtClean="0"/>
              <a:t>probability: </a:t>
            </a:r>
            <a:r>
              <a:rPr lang="en-US" sz="2800" dirty="0"/>
              <a:t>say E</a:t>
            </a:r>
            <a:r>
              <a:rPr lang="en-US" sz="2800" baseline="-25000" dirty="0"/>
              <a:t>1</a:t>
            </a:r>
            <a:r>
              <a:rPr lang="en-US" sz="2800" dirty="0"/>
              <a:t>, …, E</a:t>
            </a:r>
            <a:r>
              <a:rPr lang="en-US" sz="2800" baseline="-25000" dirty="0"/>
              <a:t>n</a:t>
            </a:r>
            <a:r>
              <a:rPr lang="en-US" sz="2800" dirty="0"/>
              <a:t> are a </a:t>
            </a:r>
            <a:r>
              <a:rPr lang="en-US" sz="2800" i="1" dirty="0"/>
              <a:t>partition</a:t>
            </a:r>
            <a:r>
              <a:rPr lang="en-US" sz="2800" dirty="0"/>
              <a:t> of all possibilities. Then for any A:</a:t>
            </a:r>
            <a:br>
              <a:rPr lang="en-US" sz="2800" dirty="0"/>
            </a:br>
            <a:r>
              <a:rPr lang="en-US" sz="2800" dirty="0"/>
              <a:t>  </a:t>
            </a:r>
            <a:r>
              <a:rPr lang="en-US" sz="2800" dirty="0" smtClean="0"/>
              <a:t>   </a:t>
            </a:r>
            <a:r>
              <a:rPr lang="en-US" sz="2800" dirty="0" err="1" smtClean="0"/>
              <a:t>Pr</a:t>
            </a:r>
            <a:r>
              <a:rPr lang="en-US" sz="2800" dirty="0" smtClean="0"/>
              <a:t>[A</a:t>
            </a:r>
            <a:r>
              <a:rPr lang="en-US" sz="2800" dirty="0"/>
              <a:t>] = </a:t>
            </a:r>
            <a:r>
              <a:rPr lang="en-US" sz="2800" dirty="0">
                <a:sym typeface="Symbol"/>
              </a:rPr>
              <a:t></a:t>
            </a:r>
            <a:r>
              <a:rPr lang="en-US" sz="2800" baseline="-25000" dirty="0" err="1">
                <a:sym typeface="Symbol"/>
              </a:rPr>
              <a:t>i</a:t>
            </a:r>
            <a:r>
              <a:rPr lang="en-US" sz="2800" dirty="0">
                <a:sym typeface="Symbol"/>
              </a:rPr>
              <a:t> </a:t>
            </a:r>
            <a:r>
              <a:rPr lang="en-US" sz="2800" dirty="0" err="1">
                <a:sym typeface="Symbol"/>
              </a:rPr>
              <a:t>Pr</a:t>
            </a:r>
            <a:r>
              <a:rPr lang="en-US" sz="2800" dirty="0">
                <a:sym typeface="Symbol"/>
              </a:rPr>
              <a:t>[A and </a:t>
            </a:r>
            <a:r>
              <a:rPr lang="en-US" sz="2800" dirty="0" err="1">
                <a:sym typeface="Symbol"/>
              </a:rPr>
              <a:t>E</a:t>
            </a:r>
            <a:r>
              <a:rPr lang="en-US" sz="2800" baseline="-25000" dirty="0" err="1">
                <a:sym typeface="Symbol"/>
              </a:rPr>
              <a:t>i</a:t>
            </a:r>
            <a:r>
              <a:rPr lang="en-US" sz="2800" dirty="0">
                <a:sym typeface="Symbol"/>
              </a:rPr>
              <a:t>] = </a:t>
            </a:r>
            <a:r>
              <a:rPr lang="en-US" sz="2800" baseline="-25000" dirty="0" err="1">
                <a:sym typeface="Symbol"/>
              </a:rPr>
              <a:t>i</a:t>
            </a:r>
            <a:r>
              <a:rPr lang="en-US" sz="2800" dirty="0">
                <a:sym typeface="Symbol"/>
              </a:rPr>
              <a:t> </a:t>
            </a:r>
            <a:r>
              <a:rPr lang="en-US" sz="2800" dirty="0" err="1">
                <a:sym typeface="Symbol"/>
              </a:rPr>
              <a:t>Pr</a:t>
            </a:r>
            <a:r>
              <a:rPr lang="en-US" sz="2800" dirty="0">
                <a:sym typeface="Symbol"/>
              </a:rPr>
              <a:t>[A | </a:t>
            </a:r>
            <a:r>
              <a:rPr lang="en-US" sz="2800" dirty="0" err="1">
                <a:sym typeface="Symbol"/>
              </a:rPr>
              <a:t>E</a:t>
            </a:r>
            <a:r>
              <a:rPr lang="en-US" sz="2800" baseline="-25000" dirty="0" err="1">
                <a:sym typeface="Symbol"/>
              </a:rPr>
              <a:t>i</a:t>
            </a:r>
            <a:r>
              <a:rPr lang="en-US" sz="2800" dirty="0">
                <a:sym typeface="Symbol"/>
              </a:rPr>
              <a:t>] · </a:t>
            </a:r>
            <a:r>
              <a:rPr lang="en-US" sz="2800" dirty="0" err="1">
                <a:sym typeface="Symbol"/>
              </a:rPr>
              <a:t>Pr</a:t>
            </a:r>
            <a:r>
              <a:rPr lang="en-US" sz="2800" dirty="0">
                <a:sym typeface="Symbol"/>
              </a:rPr>
              <a:t>[</a:t>
            </a:r>
            <a:r>
              <a:rPr lang="en-US" sz="2800" dirty="0" err="1">
                <a:sym typeface="Symbol"/>
              </a:rPr>
              <a:t>E</a:t>
            </a:r>
            <a:r>
              <a:rPr lang="en-US" sz="2800" baseline="-25000" dirty="0" err="1">
                <a:sym typeface="Symbol"/>
              </a:rPr>
              <a:t>i</a:t>
            </a:r>
            <a:r>
              <a:rPr lang="en-US" sz="2800" dirty="0">
                <a:sym typeface="Symbol"/>
              </a:rPr>
              <a:t>] </a:t>
            </a:r>
            <a:endParaRPr lang="en-US" sz="28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144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3200" b="1" dirty="0" smtClean="0">
                <a:latin typeface="Monotype Corsiva" panose="03010101010201010101" pitchFamily="66" charset="0"/>
                <a:sym typeface="Symbol"/>
              </a:rPr>
              <a:t>K</a:t>
            </a:r>
            <a:r>
              <a:rPr lang="en-US" sz="3200" b="1" dirty="0" smtClean="0"/>
              <a:t> </a:t>
            </a:r>
            <a:r>
              <a:rPr lang="en-US" sz="3200" dirty="0" smtClean="0"/>
              <a:t>(key space) – set of all possible keys</a:t>
            </a:r>
            <a:endParaRPr lang="en-US" sz="3200" b="1" dirty="0" smtClean="0"/>
          </a:p>
          <a:p>
            <a:endParaRPr lang="en-US" b="1" dirty="0" smtClean="0"/>
          </a:p>
          <a:p>
            <a:r>
              <a:rPr lang="en-US" b="1" dirty="0" smtClean="0">
                <a:latin typeface="Monotype Corsiva" panose="03010101010201010101" pitchFamily="66" charset="0"/>
              </a:rPr>
              <a:t>C</a:t>
            </a:r>
            <a:r>
              <a:rPr lang="en-US" dirty="0" smtClean="0"/>
              <a:t> (</a:t>
            </a:r>
            <a:r>
              <a:rPr lang="en-US" dirty="0" err="1" smtClean="0"/>
              <a:t>ciphertext</a:t>
            </a:r>
            <a:r>
              <a:rPr lang="en-US" dirty="0" smtClean="0"/>
              <a:t> space) – set of all possible </a:t>
            </a:r>
            <a:r>
              <a:rPr lang="en-US" dirty="0" err="1" smtClean="0"/>
              <a:t>ciphertexts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51486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principles of modern crypto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Formal definitions</a:t>
            </a:r>
          </a:p>
          <a:p>
            <a:pPr lvl="1"/>
            <a:r>
              <a:rPr lang="en-US" dirty="0" smtClean="0"/>
              <a:t>Precise, mathematical model and definition of what security means</a:t>
            </a:r>
          </a:p>
          <a:p>
            <a:pPr lvl="1"/>
            <a:endParaRPr lang="en-US" dirty="0"/>
          </a:p>
          <a:p>
            <a:r>
              <a:rPr lang="en-US" dirty="0" smtClean="0"/>
              <a:t>Assumptions</a:t>
            </a:r>
          </a:p>
          <a:p>
            <a:pPr lvl="1"/>
            <a:r>
              <a:rPr lang="en-US" dirty="0" smtClean="0"/>
              <a:t>Clearly stated and unambiguous</a:t>
            </a:r>
          </a:p>
          <a:p>
            <a:pPr lvl="1"/>
            <a:endParaRPr lang="en-US" dirty="0"/>
          </a:p>
          <a:p>
            <a:r>
              <a:rPr lang="en-US" dirty="0"/>
              <a:t>Proofs of security</a:t>
            </a:r>
          </a:p>
          <a:p>
            <a:pPr lvl="1"/>
            <a:r>
              <a:rPr lang="en-US" dirty="0"/>
              <a:t>Move away from </a:t>
            </a:r>
            <a:r>
              <a:rPr lang="en-US" dirty="0" smtClean="0"/>
              <a:t>design-break-patch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767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Probability distributions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Let </a:t>
            </a:r>
            <a:r>
              <a:rPr lang="en-US" dirty="0"/>
              <a:t>M</a:t>
            </a:r>
            <a:r>
              <a:rPr lang="en-US" dirty="0" smtClean="0"/>
              <a:t> be the random variable denoting the value of the message</a:t>
            </a:r>
          </a:p>
          <a:p>
            <a:pPr lvl="1"/>
            <a:r>
              <a:rPr lang="en-US" dirty="0" smtClean="0"/>
              <a:t>M ranges over </a:t>
            </a:r>
            <a:r>
              <a:rPr lang="en-US" b="1" dirty="0">
                <a:latin typeface="Monotype Corsiva" panose="03010101010201010101" pitchFamily="66" charset="0"/>
                <a:sym typeface="Symbol"/>
              </a:rPr>
              <a:t>M</a:t>
            </a:r>
            <a:endParaRPr lang="en-US" dirty="0" smtClean="0"/>
          </a:p>
          <a:p>
            <a:pPr lvl="1"/>
            <a:r>
              <a:rPr lang="en-US" dirty="0" smtClean="0"/>
              <a:t>Context dependent!</a:t>
            </a:r>
          </a:p>
          <a:p>
            <a:pPr lvl="1"/>
            <a:r>
              <a:rPr lang="en-US" dirty="0"/>
              <a:t>R</a:t>
            </a:r>
            <a:r>
              <a:rPr lang="en-US" dirty="0" smtClean="0"/>
              <a:t>eflects </a:t>
            </a:r>
            <a:r>
              <a:rPr lang="en-US" dirty="0" smtClean="0"/>
              <a:t>the likelihood of different messages being </a:t>
            </a:r>
            <a:r>
              <a:rPr lang="en-US" dirty="0" smtClean="0"/>
              <a:t>sent, </a:t>
            </a:r>
            <a:r>
              <a:rPr lang="en-US" dirty="0" smtClean="0"/>
              <a:t>given the attacker’s prior knowledge</a:t>
            </a:r>
          </a:p>
          <a:p>
            <a:pPr lvl="1"/>
            <a:r>
              <a:rPr lang="en-US" dirty="0"/>
              <a:t>E.g., </a:t>
            </a:r>
            <a:br>
              <a:rPr lang="en-US" dirty="0"/>
            </a:br>
            <a:r>
              <a:rPr lang="en-US" dirty="0"/>
              <a:t>            </a:t>
            </a:r>
            <a:r>
              <a:rPr lang="en-US" dirty="0" err="1" smtClean="0"/>
              <a:t>Pr</a:t>
            </a:r>
            <a:r>
              <a:rPr lang="en-US" dirty="0" smtClean="0"/>
              <a:t>[M </a:t>
            </a:r>
            <a:r>
              <a:rPr lang="en-US" dirty="0"/>
              <a:t>= “attack today”] = 0.7</a:t>
            </a:r>
            <a:br>
              <a:rPr lang="en-US" dirty="0"/>
            </a:br>
            <a:r>
              <a:rPr lang="en-US" dirty="0"/>
              <a:t>            </a:t>
            </a:r>
            <a:r>
              <a:rPr lang="en-US" dirty="0" err="1" smtClean="0"/>
              <a:t>Pr</a:t>
            </a:r>
            <a:r>
              <a:rPr lang="en-US" dirty="0" smtClean="0"/>
              <a:t>[M </a:t>
            </a:r>
            <a:r>
              <a:rPr lang="en-US" dirty="0"/>
              <a:t>= “don’t attack”] = </a:t>
            </a:r>
            <a:r>
              <a:rPr lang="en-US" dirty="0" smtClean="0"/>
              <a:t>0.3</a:t>
            </a:r>
          </a:p>
        </p:txBody>
      </p:sp>
    </p:spTree>
    <p:extLst>
      <p:ext uri="{BB962C8B-B14F-4D97-AF65-F5344CB8AC3E}">
        <p14:creationId xmlns:p14="http://schemas.microsoft.com/office/powerpoint/2010/main" val="1918165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Probability distributions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 K be a random variable denoting the </a:t>
            </a:r>
            <a:r>
              <a:rPr lang="en-US" dirty="0" smtClean="0"/>
              <a:t>key</a:t>
            </a:r>
          </a:p>
          <a:p>
            <a:pPr lvl="1"/>
            <a:r>
              <a:rPr lang="en-US" dirty="0" smtClean="0"/>
              <a:t>K ranges over </a:t>
            </a:r>
            <a:r>
              <a:rPr lang="en-US" b="1" dirty="0" smtClean="0">
                <a:latin typeface="Monotype Corsiva" panose="03010101010201010101" pitchFamily="66" charset="0"/>
              </a:rPr>
              <a:t>K</a:t>
            </a:r>
            <a:r>
              <a:rPr lang="en-US" dirty="0" smtClean="0"/>
              <a:t> 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Fix some encryption scheme (Gen, </a:t>
            </a:r>
            <a:r>
              <a:rPr lang="en-US" dirty="0" err="1" smtClean="0"/>
              <a:t>Enc</a:t>
            </a:r>
            <a:r>
              <a:rPr lang="en-US" dirty="0" smtClean="0"/>
              <a:t>, Dec)</a:t>
            </a:r>
          </a:p>
          <a:p>
            <a:pPr lvl="1"/>
            <a:r>
              <a:rPr lang="en-US" dirty="0" smtClean="0"/>
              <a:t>Gen defines a probability distribution for K: </a:t>
            </a:r>
            <a:br>
              <a:rPr lang="en-US" dirty="0" smtClean="0"/>
            </a:br>
            <a:r>
              <a:rPr lang="en-US" dirty="0" smtClean="0"/>
              <a:t>          </a:t>
            </a:r>
            <a:r>
              <a:rPr lang="en-US" dirty="0" err="1" smtClean="0"/>
              <a:t>Pr</a:t>
            </a:r>
            <a:r>
              <a:rPr lang="en-US" dirty="0" smtClean="0"/>
              <a:t>[K = k] = </a:t>
            </a:r>
            <a:r>
              <a:rPr lang="en-US" dirty="0" err="1" smtClean="0"/>
              <a:t>Pr</a:t>
            </a:r>
            <a:r>
              <a:rPr lang="en-US" dirty="0" smtClean="0"/>
              <a:t>[Gen outputs key k]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3110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Probability distributions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Random variables M and K are </a:t>
            </a:r>
            <a:r>
              <a:rPr lang="en-US" i="1" dirty="0" smtClean="0"/>
              <a:t>independent</a:t>
            </a:r>
          </a:p>
          <a:p>
            <a:pPr lvl="1"/>
            <a:r>
              <a:rPr lang="en-US" dirty="0" smtClean="0"/>
              <a:t>Require that parties don’t pick the key based on the message, or the message based on the key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2972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Probability distributions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Fix some encryption scheme (Gen, </a:t>
            </a:r>
            <a:r>
              <a:rPr lang="en-US" sz="2800" dirty="0" err="1" smtClean="0"/>
              <a:t>Enc</a:t>
            </a:r>
            <a:r>
              <a:rPr lang="en-US" sz="2800" dirty="0" smtClean="0"/>
              <a:t>, Dec), and some distribution for M</a:t>
            </a:r>
          </a:p>
          <a:p>
            <a:r>
              <a:rPr lang="en-US" sz="2800" dirty="0" smtClean="0"/>
              <a:t>Consider the following (randomized) experiment: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400" dirty="0"/>
              <a:t>Generate a key k using Gen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400" dirty="0" smtClean="0"/>
              <a:t>Choose </a:t>
            </a:r>
            <a:r>
              <a:rPr lang="en-US" sz="2400" dirty="0" smtClean="0"/>
              <a:t>a message m, according to the given distribution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400" dirty="0" smtClean="0"/>
              <a:t>Compute </a:t>
            </a:r>
            <a:r>
              <a:rPr lang="en-US" sz="2400" dirty="0" smtClean="0"/>
              <a:t>c </a:t>
            </a:r>
            <a:r>
              <a:rPr lang="en-US" sz="2400" dirty="0" smtClean="0">
                <a:sym typeface="Symbol"/>
              </a:rPr>
              <a:t> </a:t>
            </a:r>
            <a:r>
              <a:rPr lang="en-US" sz="2400" dirty="0" err="1" smtClean="0">
                <a:sym typeface="Symbol"/>
              </a:rPr>
              <a:t>Enc</a:t>
            </a:r>
            <a:r>
              <a:rPr lang="en-US" sz="2400" baseline="-25000" dirty="0" err="1" smtClean="0">
                <a:sym typeface="Symbol"/>
              </a:rPr>
              <a:t>k</a:t>
            </a:r>
            <a:r>
              <a:rPr lang="en-US" sz="2400" dirty="0" smtClean="0">
                <a:sym typeface="Symbol"/>
              </a:rPr>
              <a:t>(m)</a:t>
            </a:r>
            <a:endParaRPr lang="en-US" sz="2400" dirty="0" smtClean="0"/>
          </a:p>
          <a:p>
            <a:r>
              <a:rPr lang="en-US" sz="2800" dirty="0" smtClean="0"/>
              <a:t>This defines a distribution on the </a:t>
            </a:r>
            <a:r>
              <a:rPr lang="en-US" sz="2800" dirty="0" err="1" smtClean="0"/>
              <a:t>ciphertext</a:t>
            </a:r>
            <a:r>
              <a:rPr lang="en-US" sz="2800" dirty="0" smtClean="0"/>
              <a:t>!</a:t>
            </a:r>
          </a:p>
          <a:p>
            <a:r>
              <a:rPr lang="en-US" sz="2800" dirty="0" smtClean="0"/>
              <a:t>Let C be a random variable denoting the value of the </a:t>
            </a:r>
            <a:r>
              <a:rPr lang="en-US" sz="2800" dirty="0" err="1" smtClean="0"/>
              <a:t>ciphertext</a:t>
            </a:r>
            <a:r>
              <a:rPr lang="en-US" sz="2800" dirty="0" smtClean="0"/>
              <a:t> in this experiment</a:t>
            </a:r>
          </a:p>
        </p:txBody>
      </p:sp>
    </p:spTree>
    <p:extLst>
      <p:ext uri="{BB962C8B-B14F-4D97-AF65-F5344CB8AC3E}">
        <p14:creationId xmlns:p14="http://schemas.microsoft.com/office/powerpoint/2010/main" val="4257554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Consider the shift cipher</a:t>
            </a:r>
          </a:p>
          <a:p>
            <a:pPr lvl="1"/>
            <a:r>
              <a:rPr lang="en-US" dirty="0" smtClean="0"/>
              <a:t>So for all k </a:t>
            </a:r>
            <a:r>
              <a:rPr lang="en-US" dirty="0" smtClean="0">
                <a:sym typeface="Symbol"/>
              </a:rPr>
              <a:t> {0, …, 25}, </a:t>
            </a:r>
            <a:r>
              <a:rPr lang="en-US" dirty="0" err="1" smtClean="0"/>
              <a:t>Pr</a:t>
            </a:r>
            <a:r>
              <a:rPr lang="en-US" dirty="0" smtClean="0"/>
              <a:t>[K = k] = 1/26 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Say </a:t>
            </a:r>
            <a:r>
              <a:rPr lang="en-US" dirty="0" err="1" smtClean="0"/>
              <a:t>Pr</a:t>
            </a:r>
            <a:r>
              <a:rPr lang="en-US" dirty="0" smtClean="0"/>
              <a:t>[M = ‘a’] = 0.7,  </a:t>
            </a:r>
            <a:r>
              <a:rPr lang="en-US" dirty="0" err="1" smtClean="0"/>
              <a:t>Pr</a:t>
            </a:r>
            <a:r>
              <a:rPr lang="en-US" dirty="0" smtClean="0"/>
              <a:t>[M = ‘z’] = 0.3</a:t>
            </a:r>
          </a:p>
          <a:p>
            <a:endParaRPr lang="en-US" dirty="0" smtClean="0"/>
          </a:p>
          <a:p>
            <a:r>
              <a:rPr lang="en-US" dirty="0" smtClean="0"/>
              <a:t>What is </a:t>
            </a:r>
            <a:r>
              <a:rPr lang="en-US" dirty="0" err="1" smtClean="0"/>
              <a:t>Pr</a:t>
            </a:r>
            <a:r>
              <a:rPr lang="en-US" dirty="0" smtClean="0"/>
              <a:t>[C = ‘b’] ?</a:t>
            </a:r>
          </a:p>
          <a:p>
            <a:pPr lvl="1"/>
            <a:r>
              <a:rPr lang="en-US" dirty="0" smtClean="0"/>
              <a:t>Either M = ‘a’ and K = 1, or M = ‘z’ and K = 2</a:t>
            </a:r>
          </a:p>
          <a:p>
            <a:pPr lvl="1"/>
            <a:r>
              <a:rPr lang="en-US" dirty="0" err="1" smtClean="0"/>
              <a:t>Pr</a:t>
            </a:r>
            <a:r>
              <a:rPr lang="en-US" dirty="0" smtClean="0"/>
              <a:t>[C=‘b’] = </a:t>
            </a:r>
            <a:r>
              <a:rPr lang="en-US" dirty="0" err="1" smtClean="0"/>
              <a:t>Pr</a:t>
            </a:r>
            <a:r>
              <a:rPr lang="en-US" dirty="0" smtClean="0"/>
              <a:t>[M=‘a’]·</a:t>
            </a:r>
            <a:r>
              <a:rPr lang="en-US" dirty="0" err="1" smtClean="0"/>
              <a:t>Pr</a:t>
            </a:r>
            <a:r>
              <a:rPr lang="en-US" dirty="0" smtClean="0"/>
              <a:t>[K=1] + </a:t>
            </a:r>
            <a:r>
              <a:rPr lang="en-US" dirty="0" err="1" smtClean="0"/>
              <a:t>Pr</a:t>
            </a:r>
            <a:r>
              <a:rPr lang="en-US" dirty="0" smtClean="0"/>
              <a:t>[M=‘z</a:t>
            </a:r>
            <a:r>
              <a:rPr lang="en-US" dirty="0"/>
              <a:t>’] ·</a:t>
            </a:r>
            <a:r>
              <a:rPr lang="en-US" dirty="0" err="1"/>
              <a:t>Pr</a:t>
            </a:r>
            <a:r>
              <a:rPr lang="en-US" dirty="0"/>
              <a:t>[K=2</a:t>
            </a:r>
            <a:r>
              <a:rPr lang="en-US" dirty="0" smtClean="0"/>
              <a:t>]</a:t>
            </a:r>
            <a:br>
              <a:rPr lang="en-US" dirty="0" smtClean="0"/>
            </a:br>
            <a:r>
              <a:rPr lang="en-US" dirty="0" err="1" smtClean="0"/>
              <a:t>Pr</a:t>
            </a:r>
            <a:r>
              <a:rPr lang="en-US" dirty="0" smtClean="0"/>
              <a:t>[C=‘b’] =  0.7 </a:t>
            </a:r>
            <a:r>
              <a:rPr lang="en-US" dirty="0"/>
              <a:t>· </a:t>
            </a:r>
            <a:r>
              <a:rPr lang="en-US" dirty="0" smtClean="0"/>
              <a:t>(1/26) + 0.3 </a:t>
            </a:r>
            <a:r>
              <a:rPr lang="en-US" dirty="0"/>
              <a:t>· </a:t>
            </a:r>
            <a:r>
              <a:rPr lang="en-US" dirty="0" smtClean="0"/>
              <a:t>(1/26)</a:t>
            </a:r>
            <a:br>
              <a:rPr lang="en-US" dirty="0" smtClean="0"/>
            </a:br>
            <a:r>
              <a:rPr lang="en-US" dirty="0" err="1" smtClean="0"/>
              <a:t>Pr</a:t>
            </a:r>
            <a:r>
              <a:rPr lang="en-US" dirty="0" smtClean="0"/>
              <a:t>[C=‘b’] = 1/26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14400" y="5029200"/>
            <a:ext cx="1600200" cy="1143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060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Consider the shift cipher, and the </a:t>
            </a:r>
            <a:r>
              <a:rPr lang="en-US" dirty="0" smtClean="0"/>
              <a:t>distribution on M given by</a:t>
            </a:r>
            <a:br>
              <a:rPr lang="en-US" dirty="0" smtClean="0"/>
            </a:br>
            <a:r>
              <a:rPr lang="en-US" dirty="0" smtClean="0"/>
              <a:t>       </a:t>
            </a:r>
            <a:r>
              <a:rPr lang="en-US" dirty="0" err="1" smtClean="0"/>
              <a:t>Pr</a:t>
            </a:r>
            <a:r>
              <a:rPr lang="en-US" dirty="0" smtClean="0"/>
              <a:t>[M </a:t>
            </a:r>
            <a:r>
              <a:rPr lang="en-US" dirty="0"/>
              <a:t>= </a:t>
            </a:r>
            <a:r>
              <a:rPr lang="en-US" dirty="0" smtClean="0"/>
              <a:t>‘one’] </a:t>
            </a:r>
            <a:r>
              <a:rPr lang="en-US" dirty="0"/>
              <a:t>= </a:t>
            </a:r>
            <a:r>
              <a:rPr lang="en-US" dirty="0" smtClean="0"/>
              <a:t>½,  </a:t>
            </a:r>
            <a:r>
              <a:rPr lang="en-US" dirty="0" err="1" smtClean="0"/>
              <a:t>Pr</a:t>
            </a:r>
            <a:r>
              <a:rPr lang="en-US" dirty="0" smtClean="0"/>
              <a:t>[M </a:t>
            </a:r>
            <a:r>
              <a:rPr lang="en-US" dirty="0"/>
              <a:t>= </a:t>
            </a:r>
            <a:r>
              <a:rPr lang="en-US" dirty="0" smtClean="0"/>
              <a:t>‘ten’] </a:t>
            </a:r>
            <a:r>
              <a:rPr lang="en-US" dirty="0"/>
              <a:t>= </a:t>
            </a:r>
            <a:r>
              <a:rPr lang="en-US" dirty="0" smtClean="0"/>
              <a:t>½ 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err="1" smtClean="0"/>
              <a:t>Pr</a:t>
            </a:r>
            <a:r>
              <a:rPr lang="en-US" dirty="0" smtClean="0"/>
              <a:t>[C = ‘</a:t>
            </a:r>
            <a:r>
              <a:rPr lang="en-US" dirty="0" err="1" smtClean="0"/>
              <a:t>rqh</a:t>
            </a:r>
            <a:r>
              <a:rPr lang="en-US" dirty="0" smtClean="0"/>
              <a:t>’] = ?</a:t>
            </a:r>
          </a:p>
          <a:p>
            <a:pPr marL="457200" lvl="1" indent="0">
              <a:buNone/>
            </a:pPr>
            <a:r>
              <a:rPr lang="en-US" dirty="0" smtClean="0"/>
              <a:t>= </a:t>
            </a:r>
            <a:r>
              <a:rPr lang="en-US" dirty="0" err="1" smtClean="0"/>
              <a:t>Pr</a:t>
            </a:r>
            <a:r>
              <a:rPr lang="en-US" dirty="0" smtClean="0"/>
              <a:t>[C = ‘</a:t>
            </a:r>
            <a:r>
              <a:rPr lang="en-US" dirty="0" err="1" smtClean="0"/>
              <a:t>rqh</a:t>
            </a:r>
            <a:r>
              <a:rPr lang="en-US" dirty="0" smtClean="0"/>
              <a:t>’ | M = ‘one’] · </a:t>
            </a:r>
            <a:r>
              <a:rPr lang="en-US" dirty="0" err="1" smtClean="0"/>
              <a:t>Pr</a:t>
            </a:r>
            <a:r>
              <a:rPr lang="en-US" dirty="0" smtClean="0"/>
              <a:t>[M = ‘one’] </a:t>
            </a:r>
            <a:br>
              <a:rPr lang="en-US" dirty="0" smtClean="0"/>
            </a:br>
            <a:r>
              <a:rPr lang="en-US" dirty="0" smtClean="0"/>
              <a:t>    + </a:t>
            </a:r>
            <a:r>
              <a:rPr lang="en-US" dirty="0" err="1" smtClean="0"/>
              <a:t>Pr</a:t>
            </a:r>
            <a:r>
              <a:rPr lang="en-US" dirty="0" smtClean="0"/>
              <a:t>[ C = ‘</a:t>
            </a:r>
            <a:r>
              <a:rPr lang="en-US" dirty="0" err="1" smtClean="0"/>
              <a:t>rqh</a:t>
            </a:r>
            <a:r>
              <a:rPr lang="en-US" dirty="0" smtClean="0"/>
              <a:t>’ | M = ‘ten’] </a:t>
            </a:r>
            <a:r>
              <a:rPr lang="en-US" dirty="0"/>
              <a:t>· </a:t>
            </a:r>
            <a:r>
              <a:rPr lang="en-US" dirty="0" err="1" smtClean="0"/>
              <a:t>Pr</a:t>
            </a:r>
            <a:r>
              <a:rPr lang="en-US" dirty="0" smtClean="0"/>
              <a:t>[M = ‘ten’]</a:t>
            </a:r>
          </a:p>
          <a:p>
            <a:pPr marL="457200" lvl="1" indent="0">
              <a:buNone/>
            </a:pPr>
            <a:r>
              <a:rPr lang="en-US" dirty="0" smtClean="0"/>
              <a:t>= 1/26 </a:t>
            </a:r>
            <a:r>
              <a:rPr lang="en-US" dirty="0"/>
              <a:t>· ½ + 0 · </a:t>
            </a:r>
            <a:r>
              <a:rPr lang="en-US" dirty="0" smtClean="0"/>
              <a:t>½ = 1/52</a:t>
            </a:r>
          </a:p>
        </p:txBody>
      </p:sp>
    </p:spTree>
    <p:extLst>
      <p:ext uri="{BB962C8B-B14F-4D97-AF65-F5344CB8AC3E}">
        <p14:creationId xmlns:p14="http://schemas.microsoft.com/office/powerpoint/2010/main" val="2814297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Perfect secrecy (informal)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382000" cy="4525963"/>
          </a:xfrm>
        </p:spPr>
        <p:txBody>
          <a:bodyPr>
            <a:normAutofit/>
          </a:bodyPr>
          <a:lstStyle/>
          <a:p>
            <a:r>
              <a:rPr lang="en-US" dirty="0"/>
              <a:t>“Regardless of any </a:t>
            </a:r>
            <a:r>
              <a:rPr lang="en-US" i="1" dirty="0"/>
              <a:t>prior</a:t>
            </a:r>
            <a:r>
              <a:rPr lang="en-US" dirty="0"/>
              <a:t> </a:t>
            </a:r>
            <a:r>
              <a:rPr lang="en-US" dirty="0" smtClean="0"/>
              <a:t>information </a:t>
            </a:r>
            <a:r>
              <a:rPr lang="en-US" dirty="0"/>
              <a:t>the attacker has about the plaintext, the </a:t>
            </a:r>
            <a:r>
              <a:rPr lang="en-US" dirty="0" err="1"/>
              <a:t>ciphertext</a:t>
            </a:r>
            <a:r>
              <a:rPr lang="en-US" dirty="0"/>
              <a:t> should leak no </a:t>
            </a:r>
            <a:r>
              <a:rPr lang="en-US" i="1" dirty="0"/>
              <a:t>additional</a:t>
            </a:r>
            <a:r>
              <a:rPr lang="en-US" dirty="0"/>
              <a:t> information about the plaintext</a:t>
            </a:r>
            <a:r>
              <a:rPr lang="en-US" dirty="0" smtClean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4084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Perfect secrecy (informal)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Attacker’s information about the plaintext = attacker-known </a:t>
            </a:r>
            <a:r>
              <a:rPr lang="en-US" i="1" dirty="0"/>
              <a:t>distribution</a:t>
            </a:r>
            <a:r>
              <a:rPr lang="en-US" dirty="0"/>
              <a:t> </a:t>
            </a:r>
            <a:r>
              <a:rPr lang="en-US" dirty="0" smtClean="0"/>
              <a:t>of M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Perfect </a:t>
            </a:r>
            <a:r>
              <a:rPr lang="en-US" dirty="0"/>
              <a:t>secrecy means that observing the </a:t>
            </a:r>
            <a:r>
              <a:rPr lang="en-US" dirty="0" err="1"/>
              <a:t>ciphertext</a:t>
            </a:r>
            <a:r>
              <a:rPr lang="en-US" dirty="0"/>
              <a:t> should not change the attacker’s knowledge about the distribution </a:t>
            </a:r>
            <a:r>
              <a:rPr lang="en-US" dirty="0" smtClean="0"/>
              <a:t>of M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4350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Perfect secrecy (formal)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Encryption scheme (Gen, </a:t>
            </a:r>
            <a:r>
              <a:rPr lang="en-US" sz="2800" dirty="0" err="1" smtClean="0"/>
              <a:t>Enc</a:t>
            </a:r>
            <a:r>
              <a:rPr lang="en-US" sz="2800" dirty="0" smtClean="0"/>
              <a:t>, Dec) with message space </a:t>
            </a:r>
            <a:r>
              <a:rPr lang="en-US" sz="2800" b="1" dirty="0" smtClean="0">
                <a:latin typeface="Monotype Corsiva" panose="03010101010201010101" pitchFamily="66" charset="0"/>
              </a:rPr>
              <a:t>M</a:t>
            </a:r>
            <a:r>
              <a:rPr lang="en-US" sz="2800" dirty="0" smtClean="0"/>
              <a:t> and </a:t>
            </a:r>
            <a:r>
              <a:rPr lang="en-US" sz="2800" dirty="0" err="1" smtClean="0"/>
              <a:t>ciphertext</a:t>
            </a:r>
            <a:r>
              <a:rPr lang="en-US" sz="2800" dirty="0" smtClean="0"/>
              <a:t> space </a:t>
            </a:r>
            <a:r>
              <a:rPr lang="en-US" sz="2800" b="1" dirty="0" smtClean="0">
                <a:latin typeface="Monotype Corsiva" panose="03010101010201010101" pitchFamily="66" charset="0"/>
              </a:rPr>
              <a:t>C</a:t>
            </a:r>
            <a:r>
              <a:rPr lang="en-US" sz="2800" dirty="0" smtClean="0"/>
              <a:t> is </a:t>
            </a:r>
            <a:r>
              <a:rPr lang="en-US" sz="2800" i="1" dirty="0" smtClean="0"/>
              <a:t>perfectly secret</a:t>
            </a:r>
            <a:r>
              <a:rPr lang="en-US" sz="2800" dirty="0" smtClean="0"/>
              <a:t> if for every distribution over </a:t>
            </a:r>
            <a:r>
              <a:rPr lang="en-US" sz="2800" b="1" dirty="0" smtClean="0">
                <a:latin typeface="Monotype Corsiva" panose="03010101010201010101" pitchFamily="66" charset="0"/>
              </a:rPr>
              <a:t>M</a:t>
            </a:r>
            <a:r>
              <a:rPr lang="en-US" sz="2800" dirty="0" smtClean="0"/>
              <a:t>, every m </a:t>
            </a:r>
            <a:r>
              <a:rPr lang="en-US" sz="2800" dirty="0" smtClean="0">
                <a:sym typeface="Symbol"/>
              </a:rPr>
              <a:t> </a:t>
            </a:r>
            <a:r>
              <a:rPr lang="en-US" sz="2800" b="1" dirty="0" smtClean="0">
                <a:latin typeface="Monotype Corsiva" panose="03010101010201010101" pitchFamily="66" charset="0"/>
                <a:sym typeface="Symbol"/>
              </a:rPr>
              <a:t>M</a:t>
            </a:r>
            <a:r>
              <a:rPr lang="en-US" sz="2800" dirty="0" smtClean="0">
                <a:sym typeface="Symbol"/>
              </a:rPr>
              <a:t>, and every c  </a:t>
            </a:r>
            <a:r>
              <a:rPr lang="en-US" sz="2800" b="1" dirty="0" smtClean="0">
                <a:latin typeface="Monotype Corsiva" panose="03010101010201010101" pitchFamily="66" charset="0"/>
                <a:sym typeface="Symbol"/>
              </a:rPr>
              <a:t>C</a:t>
            </a:r>
            <a:r>
              <a:rPr lang="en-US" sz="2800" b="1" dirty="0" smtClean="0">
                <a:sym typeface="Symbol"/>
              </a:rPr>
              <a:t> </a:t>
            </a:r>
            <a:r>
              <a:rPr lang="en-US" sz="2800" dirty="0" smtClean="0">
                <a:sym typeface="Symbol"/>
              </a:rPr>
              <a:t>with </a:t>
            </a:r>
            <a:r>
              <a:rPr lang="en-US" sz="2800" dirty="0" err="1" smtClean="0">
                <a:sym typeface="Symbol"/>
              </a:rPr>
              <a:t>Pr</a:t>
            </a:r>
            <a:r>
              <a:rPr lang="en-US" sz="2800" dirty="0" smtClean="0">
                <a:sym typeface="Symbol"/>
              </a:rPr>
              <a:t>[C=c] &gt; 0, it holds that</a:t>
            </a:r>
            <a:br>
              <a:rPr lang="en-US" sz="2800" dirty="0" smtClean="0">
                <a:sym typeface="Symbol"/>
              </a:rPr>
            </a:br>
            <a:r>
              <a:rPr lang="en-US" sz="2800" dirty="0" smtClean="0">
                <a:sym typeface="Symbol"/>
              </a:rPr>
              <a:t>                </a:t>
            </a:r>
            <a:br>
              <a:rPr lang="en-US" sz="2800" dirty="0" smtClean="0">
                <a:sym typeface="Symbol"/>
              </a:rPr>
            </a:br>
            <a:r>
              <a:rPr lang="en-US" sz="2800" dirty="0" smtClean="0">
                <a:sym typeface="Symbol"/>
              </a:rPr>
              <a:t>                 </a:t>
            </a:r>
            <a:r>
              <a:rPr lang="en-US" sz="2800" dirty="0" err="1" smtClean="0">
                <a:sym typeface="Symbol"/>
              </a:rPr>
              <a:t>Pr</a:t>
            </a:r>
            <a:r>
              <a:rPr lang="en-US" sz="2800" dirty="0" smtClean="0">
                <a:sym typeface="Symbol"/>
              </a:rPr>
              <a:t>[M = m | C = c] = </a:t>
            </a:r>
            <a:r>
              <a:rPr lang="en-US" sz="2800" dirty="0" err="1" smtClean="0">
                <a:sym typeface="Symbol"/>
              </a:rPr>
              <a:t>Pr</a:t>
            </a:r>
            <a:r>
              <a:rPr lang="en-US" sz="2800" dirty="0" smtClean="0">
                <a:sym typeface="Symbol"/>
              </a:rPr>
              <a:t>[M = m].</a:t>
            </a:r>
          </a:p>
          <a:p>
            <a:endParaRPr lang="en-US" sz="2800" dirty="0">
              <a:sym typeface="Symbol"/>
            </a:endParaRPr>
          </a:p>
          <a:p>
            <a:r>
              <a:rPr lang="en-US" sz="2800" dirty="0" smtClean="0">
                <a:sym typeface="Symbol"/>
              </a:rPr>
              <a:t>I.e., the distribution of M does not change conditioned on observing the </a:t>
            </a:r>
            <a:r>
              <a:rPr lang="en-US" sz="2800" dirty="0" err="1" smtClean="0">
                <a:sym typeface="Symbol"/>
              </a:rPr>
              <a:t>ciphertext</a:t>
            </a:r>
            <a:endParaRPr lang="en-US" sz="2800" dirty="0" smtClean="0">
              <a:sym typeface="Symbol"/>
            </a:endParaRPr>
          </a:p>
        </p:txBody>
      </p:sp>
    </p:spTree>
    <p:extLst>
      <p:ext uri="{BB962C8B-B14F-4D97-AF65-F5344CB8AC3E}">
        <p14:creationId xmlns:p14="http://schemas.microsoft.com/office/powerpoint/2010/main" val="1220538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Consider the shift cipher, and the distribution </a:t>
            </a:r>
            <a:r>
              <a:rPr lang="en-US" dirty="0" err="1" smtClean="0"/>
              <a:t>Pr</a:t>
            </a:r>
            <a:r>
              <a:rPr lang="en-US" dirty="0" smtClean="0"/>
              <a:t>[M </a:t>
            </a:r>
            <a:r>
              <a:rPr lang="en-US" dirty="0"/>
              <a:t>= </a:t>
            </a:r>
            <a:r>
              <a:rPr lang="en-US" dirty="0" smtClean="0"/>
              <a:t>‘one’] </a:t>
            </a:r>
            <a:r>
              <a:rPr lang="en-US" dirty="0"/>
              <a:t>= </a:t>
            </a:r>
            <a:r>
              <a:rPr lang="en-US" dirty="0" smtClean="0"/>
              <a:t>½,  </a:t>
            </a:r>
            <a:r>
              <a:rPr lang="en-US" dirty="0" err="1" smtClean="0"/>
              <a:t>Pr</a:t>
            </a:r>
            <a:r>
              <a:rPr lang="en-US" dirty="0" smtClean="0"/>
              <a:t>[M </a:t>
            </a:r>
            <a:r>
              <a:rPr lang="en-US" dirty="0"/>
              <a:t>= </a:t>
            </a:r>
            <a:r>
              <a:rPr lang="en-US" dirty="0" smtClean="0"/>
              <a:t>‘ten’] </a:t>
            </a:r>
            <a:r>
              <a:rPr lang="en-US" dirty="0"/>
              <a:t>= </a:t>
            </a:r>
            <a:r>
              <a:rPr lang="en-US" dirty="0" smtClean="0"/>
              <a:t>½ </a:t>
            </a:r>
          </a:p>
          <a:p>
            <a:r>
              <a:rPr lang="en-US" dirty="0" smtClean="0"/>
              <a:t>Take m = ‘ten’ and c = ‘</a:t>
            </a:r>
            <a:r>
              <a:rPr lang="en-US" dirty="0" err="1" smtClean="0"/>
              <a:t>rqh</a:t>
            </a:r>
            <a:r>
              <a:rPr lang="en-US" dirty="0" smtClean="0"/>
              <a:t>’</a:t>
            </a:r>
          </a:p>
          <a:p>
            <a:endParaRPr lang="en-US" dirty="0" smtClean="0"/>
          </a:p>
          <a:p>
            <a:r>
              <a:rPr lang="en-US" dirty="0" err="1" smtClean="0"/>
              <a:t>Pr</a:t>
            </a:r>
            <a:r>
              <a:rPr lang="en-US" dirty="0" smtClean="0"/>
              <a:t>[M = ‘ten’ | C = ‘</a:t>
            </a:r>
            <a:r>
              <a:rPr lang="en-US" dirty="0" err="1" smtClean="0"/>
              <a:t>rqh</a:t>
            </a:r>
            <a:r>
              <a:rPr lang="en-US" dirty="0" smtClean="0"/>
              <a:t>’] = ?</a:t>
            </a:r>
          </a:p>
          <a:p>
            <a:pPr marL="457200" lvl="1" indent="0">
              <a:buNone/>
            </a:pPr>
            <a:r>
              <a:rPr lang="en-US" dirty="0" smtClean="0"/>
              <a:t>= 0</a:t>
            </a:r>
          </a:p>
          <a:p>
            <a:pPr marL="457200" lvl="1" indent="0">
              <a:buNone/>
            </a:pPr>
            <a:r>
              <a:rPr lang="en-US" dirty="0" smtClean="0">
                <a:sym typeface="Symbol"/>
              </a:rPr>
              <a:t> </a:t>
            </a:r>
            <a:r>
              <a:rPr lang="en-US" dirty="0" err="1" smtClean="0">
                <a:sym typeface="Symbol"/>
              </a:rPr>
              <a:t>Pr</a:t>
            </a:r>
            <a:r>
              <a:rPr lang="en-US" dirty="0" smtClean="0">
                <a:sym typeface="Symbol"/>
              </a:rPr>
              <a:t>[M = ‘ten’]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37566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Importance of 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Definitions are </a:t>
            </a:r>
            <a:r>
              <a:rPr lang="en-US" i="1" dirty="0" smtClean="0"/>
              <a:t>essential</a:t>
            </a:r>
            <a:r>
              <a:rPr lang="en-US" dirty="0" smtClean="0"/>
              <a:t> for the design, analysis, </a:t>
            </a:r>
            <a:r>
              <a:rPr lang="en-US" smtClean="0"/>
              <a:t>and sound usage </a:t>
            </a:r>
            <a:r>
              <a:rPr lang="en-US" dirty="0" smtClean="0"/>
              <a:t>of crypto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382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Bayes’s</a:t>
            </a:r>
            <a:r>
              <a:rPr lang="en-US" dirty="0" smtClean="0"/>
              <a:t> theorem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Pr</a:t>
            </a:r>
            <a:r>
              <a:rPr lang="en-US" dirty="0" smtClean="0"/>
              <a:t>[A | B] = </a:t>
            </a:r>
            <a:r>
              <a:rPr lang="en-US" dirty="0" err="1" smtClean="0"/>
              <a:t>Pr</a:t>
            </a:r>
            <a:r>
              <a:rPr lang="en-US" dirty="0" smtClean="0"/>
              <a:t>[B | A] · </a:t>
            </a:r>
            <a:r>
              <a:rPr lang="en-US" dirty="0" err="1" smtClean="0"/>
              <a:t>Pr</a:t>
            </a:r>
            <a:r>
              <a:rPr lang="en-US" dirty="0" smtClean="0"/>
              <a:t>[A]/</a:t>
            </a:r>
            <a:r>
              <a:rPr lang="en-US" dirty="0" err="1" smtClean="0"/>
              <a:t>Pr</a:t>
            </a:r>
            <a:r>
              <a:rPr lang="en-US" dirty="0" smtClean="0"/>
              <a:t>[B]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8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Shift cipher</a:t>
            </a:r>
            <a:r>
              <a:rPr lang="en-US" sz="2800" dirty="0"/>
              <a:t>;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err="1" smtClean="0"/>
              <a:t>Pr</a:t>
            </a:r>
            <a:r>
              <a:rPr lang="en-US" sz="2800" dirty="0" smtClean="0"/>
              <a:t>[M=‘hi’] = 0.3, 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 err="1" smtClean="0"/>
              <a:t>Pr</a:t>
            </a:r>
            <a:r>
              <a:rPr lang="en-US" sz="2800" dirty="0" smtClean="0"/>
              <a:t>[M=‘no’] = 0.2, </a:t>
            </a:r>
            <a:br>
              <a:rPr lang="en-US" sz="2800" dirty="0" smtClean="0"/>
            </a:br>
            <a:r>
              <a:rPr lang="en-US" sz="2800" dirty="0" err="1" smtClean="0"/>
              <a:t>Pr</a:t>
            </a:r>
            <a:r>
              <a:rPr lang="en-US" sz="2800" dirty="0" smtClean="0"/>
              <a:t>[M=‘in’]= 0.5</a:t>
            </a:r>
          </a:p>
          <a:p>
            <a:endParaRPr lang="en-US" sz="2800" dirty="0" smtClean="0"/>
          </a:p>
          <a:p>
            <a:r>
              <a:rPr lang="en-US" sz="2800" dirty="0" err="1" smtClean="0"/>
              <a:t>Pr</a:t>
            </a:r>
            <a:r>
              <a:rPr lang="en-US" sz="2800" dirty="0" smtClean="0"/>
              <a:t>[M = ‘hi’ | C = ‘</a:t>
            </a:r>
            <a:r>
              <a:rPr lang="en-US" sz="2800" dirty="0" err="1" smtClean="0"/>
              <a:t>xy</a:t>
            </a:r>
            <a:r>
              <a:rPr lang="en-US" sz="2800" dirty="0" smtClean="0"/>
              <a:t>’] = ?</a:t>
            </a:r>
          </a:p>
          <a:p>
            <a:pPr marL="457200" lvl="1" indent="0">
              <a:buNone/>
            </a:pPr>
            <a:r>
              <a:rPr lang="en-US" sz="2400" dirty="0" smtClean="0"/>
              <a:t>= </a:t>
            </a:r>
            <a:r>
              <a:rPr lang="en-US" sz="2400" dirty="0" err="1" smtClean="0"/>
              <a:t>Pr</a:t>
            </a:r>
            <a:r>
              <a:rPr lang="en-US" sz="2400" dirty="0" smtClean="0"/>
              <a:t>[C = ‘</a:t>
            </a:r>
            <a:r>
              <a:rPr lang="en-US" sz="2400" dirty="0" err="1" smtClean="0"/>
              <a:t>xy</a:t>
            </a:r>
            <a:r>
              <a:rPr lang="en-US" sz="2400" dirty="0" smtClean="0"/>
              <a:t>’ | M = ‘hi’] </a:t>
            </a:r>
            <a:r>
              <a:rPr lang="en-US" sz="2400" dirty="0"/>
              <a:t>· </a:t>
            </a:r>
            <a:r>
              <a:rPr lang="en-US" sz="2400" dirty="0" err="1" smtClean="0"/>
              <a:t>Pr</a:t>
            </a:r>
            <a:r>
              <a:rPr lang="en-US" sz="2400" dirty="0" smtClean="0"/>
              <a:t>[M = ‘hi’]/</a:t>
            </a:r>
            <a:r>
              <a:rPr lang="en-US" sz="2400" dirty="0" err="1" smtClean="0"/>
              <a:t>Pr</a:t>
            </a:r>
            <a:r>
              <a:rPr lang="en-US" sz="2400" dirty="0" smtClean="0"/>
              <a:t>[C = ‘</a:t>
            </a:r>
            <a:r>
              <a:rPr lang="en-US" sz="2400" dirty="0" err="1" smtClean="0"/>
              <a:t>xy</a:t>
            </a:r>
            <a:r>
              <a:rPr lang="en-US" sz="2400" dirty="0" smtClean="0"/>
              <a:t>’]</a:t>
            </a:r>
          </a:p>
        </p:txBody>
      </p:sp>
    </p:spTree>
    <p:extLst>
      <p:ext uri="{BB962C8B-B14F-4D97-AF65-F5344CB8AC3E}">
        <p14:creationId xmlns:p14="http://schemas.microsoft.com/office/powerpoint/2010/main" val="2382276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4, 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Pr</a:t>
            </a:r>
            <a:r>
              <a:rPr lang="en-US" sz="2800" dirty="0"/>
              <a:t>[C = ‘</a:t>
            </a:r>
            <a:r>
              <a:rPr lang="en-US" sz="2800" dirty="0" err="1"/>
              <a:t>xy</a:t>
            </a:r>
            <a:r>
              <a:rPr lang="en-US" sz="2800" dirty="0"/>
              <a:t>’ | M = ‘hi’] = </a:t>
            </a:r>
            <a:r>
              <a:rPr lang="en-US" sz="2800" dirty="0" smtClean="0"/>
              <a:t>1/26</a:t>
            </a:r>
          </a:p>
          <a:p>
            <a:endParaRPr lang="en-US" sz="2800" dirty="0"/>
          </a:p>
          <a:p>
            <a:r>
              <a:rPr lang="en-US" sz="2800" dirty="0" err="1"/>
              <a:t>Pr</a:t>
            </a:r>
            <a:r>
              <a:rPr lang="en-US" sz="2800" dirty="0"/>
              <a:t>[C = ‘</a:t>
            </a:r>
            <a:r>
              <a:rPr lang="en-US" sz="2800" dirty="0" err="1"/>
              <a:t>xy</a:t>
            </a:r>
            <a:r>
              <a:rPr lang="en-US" sz="2800" dirty="0"/>
              <a:t>’] </a:t>
            </a:r>
          </a:p>
          <a:p>
            <a:pPr marL="457200" lvl="1" indent="0">
              <a:buNone/>
            </a:pPr>
            <a:r>
              <a:rPr lang="en-US" sz="2400" dirty="0"/>
              <a:t>= </a:t>
            </a:r>
            <a:r>
              <a:rPr lang="en-US" sz="2400" dirty="0" err="1"/>
              <a:t>Pr</a:t>
            </a:r>
            <a:r>
              <a:rPr lang="en-US" sz="2400" dirty="0"/>
              <a:t>[C = ‘</a:t>
            </a:r>
            <a:r>
              <a:rPr lang="en-US" sz="2400" dirty="0" err="1"/>
              <a:t>xy</a:t>
            </a:r>
            <a:r>
              <a:rPr lang="en-US" sz="2400" dirty="0"/>
              <a:t>’ | M = ‘hi’] · 0.3 </a:t>
            </a:r>
            <a:r>
              <a:rPr lang="en-US" sz="2400" dirty="0" smtClean="0"/>
              <a:t>+ </a:t>
            </a:r>
            <a:r>
              <a:rPr lang="en-US" sz="2400" dirty="0" err="1"/>
              <a:t>Pr</a:t>
            </a:r>
            <a:r>
              <a:rPr lang="en-US" sz="2400" dirty="0"/>
              <a:t>[C = ‘</a:t>
            </a:r>
            <a:r>
              <a:rPr lang="en-US" sz="2400" dirty="0" err="1"/>
              <a:t>xy</a:t>
            </a:r>
            <a:r>
              <a:rPr lang="en-US" sz="2400" dirty="0"/>
              <a:t>’ | M = ‘no’] · </a:t>
            </a:r>
            <a:r>
              <a:rPr lang="en-US" sz="2400" dirty="0" smtClean="0"/>
              <a:t>0.2</a:t>
            </a:r>
            <a:br>
              <a:rPr lang="en-US" sz="2400" dirty="0" smtClean="0"/>
            </a:br>
            <a:r>
              <a:rPr lang="en-US" sz="2400" dirty="0" smtClean="0"/>
              <a:t>   + </a:t>
            </a:r>
            <a:r>
              <a:rPr lang="en-US" sz="2400" dirty="0" err="1" smtClean="0"/>
              <a:t>Pr</a:t>
            </a:r>
            <a:r>
              <a:rPr lang="en-US" sz="2400" dirty="0" smtClean="0"/>
              <a:t>[C=‘</a:t>
            </a:r>
            <a:r>
              <a:rPr lang="en-US" sz="2400" dirty="0" err="1" smtClean="0"/>
              <a:t>xy</a:t>
            </a:r>
            <a:r>
              <a:rPr lang="en-US" sz="2400" dirty="0" smtClean="0"/>
              <a:t>’ | M=‘in</a:t>
            </a:r>
            <a:r>
              <a:rPr lang="en-US" sz="2400" dirty="0"/>
              <a:t>’] · </a:t>
            </a:r>
            <a:r>
              <a:rPr lang="en-US" sz="2400" dirty="0" smtClean="0"/>
              <a:t>0.5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= (1/26) · 0.3 + (1/26) · 0.2 + 0 · </a:t>
            </a:r>
            <a:r>
              <a:rPr lang="en-US" sz="2400" dirty="0" smtClean="0"/>
              <a:t>0.5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= </a:t>
            </a:r>
            <a:r>
              <a:rPr lang="en-US" sz="2400" dirty="0" smtClean="0"/>
              <a:t>1/52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04310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4, 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/>
              <a:t>Pr</a:t>
            </a:r>
            <a:r>
              <a:rPr lang="en-US" sz="2800" dirty="0" smtClean="0"/>
              <a:t>[M = ‘hi’ | C = ‘</a:t>
            </a:r>
            <a:r>
              <a:rPr lang="en-US" sz="2800" dirty="0" err="1" smtClean="0"/>
              <a:t>xy</a:t>
            </a:r>
            <a:r>
              <a:rPr lang="en-US" sz="2800" dirty="0" smtClean="0"/>
              <a:t>’] = ?</a:t>
            </a:r>
          </a:p>
          <a:p>
            <a:pPr marL="457200" lvl="1" indent="0">
              <a:buNone/>
            </a:pPr>
            <a:r>
              <a:rPr lang="en-US" sz="2400" dirty="0" smtClean="0"/>
              <a:t>= </a:t>
            </a:r>
            <a:r>
              <a:rPr lang="en-US" sz="2400" dirty="0" err="1" smtClean="0"/>
              <a:t>Pr</a:t>
            </a:r>
            <a:r>
              <a:rPr lang="en-US" sz="2400" dirty="0" smtClean="0"/>
              <a:t>[C = ‘</a:t>
            </a:r>
            <a:r>
              <a:rPr lang="en-US" sz="2400" dirty="0" err="1" smtClean="0"/>
              <a:t>xy</a:t>
            </a:r>
            <a:r>
              <a:rPr lang="en-US" sz="2400" dirty="0" smtClean="0"/>
              <a:t>’ | M = ‘hi’] </a:t>
            </a:r>
            <a:r>
              <a:rPr lang="en-US" sz="2400" dirty="0"/>
              <a:t>· </a:t>
            </a:r>
            <a:r>
              <a:rPr lang="en-US" sz="2400" dirty="0" err="1" smtClean="0"/>
              <a:t>Pr</a:t>
            </a:r>
            <a:r>
              <a:rPr lang="en-US" sz="2400" dirty="0" smtClean="0"/>
              <a:t>[M = ‘hi’]/</a:t>
            </a:r>
            <a:r>
              <a:rPr lang="en-US" sz="2400" dirty="0" err="1" smtClean="0"/>
              <a:t>Pr</a:t>
            </a:r>
            <a:r>
              <a:rPr lang="en-US" sz="2400" dirty="0" smtClean="0"/>
              <a:t>[C = ‘</a:t>
            </a:r>
            <a:r>
              <a:rPr lang="en-US" sz="2400" dirty="0" err="1" smtClean="0"/>
              <a:t>xy</a:t>
            </a:r>
            <a:r>
              <a:rPr lang="en-US" sz="2400" dirty="0" smtClean="0"/>
              <a:t>’]</a:t>
            </a:r>
          </a:p>
          <a:p>
            <a:pPr marL="457200" lvl="1" indent="0">
              <a:buNone/>
            </a:pPr>
            <a:r>
              <a:rPr lang="en-US" sz="2400" dirty="0" smtClean="0"/>
              <a:t>= (1/26) </a:t>
            </a:r>
            <a:r>
              <a:rPr lang="en-US" sz="2400" dirty="0"/>
              <a:t>· </a:t>
            </a:r>
            <a:r>
              <a:rPr lang="en-US" sz="2400" dirty="0" smtClean="0"/>
              <a:t>0.3/(1/52) </a:t>
            </a:r>
          </a:p>
          <a:p>
            <a:pPr marL="457200" lvl="1" indent="0">
              <a:buNone/>
            </a:pPr>
            <a:r>
              <a:rPr lang="en-US" sz="2400" dirty="0" smtClean="0"/>
              <a:t>= 0.6</a:t>
            </a:r>
            <a:endParaRPr lang="en-US" sz="2400" dirty="0"/>
          </a:p>
          <a:p>
            <a:pPr marL="457200" lvl="1" indent="0">
              <a:buNone/>
            </a:pPr>
            <a:r>
              <a:rPr lang="en-US" sz="2400" dirty="0" smtClean="0">
                <a:sym typeface="Symbol"/>
              </a:rPr>
              <a:t> </a:t>
            </a:r>
            <a:r>
              <a:rPr lang="en-US" sz="2400" dirty="0" err="1" smtClean="0">
                <a:sym typeface="Symbol"/>
              </a:rPr>
              <a:t>Pr</a:t>
            </a:r>
            <a:r>
              <a:rPr lang="en-US" sz="2400" dirty="0" smtClean="0">
                <a:sym typeface="Symbol"/>
              </a:rPr>
              <a:t>[M = ‘hi’]</a:t>
            </a:r>
            <a:endParaRPr lang="en-US" sz="2400" dirty="0" smtClean="0"/>
          </a:p>
          <a:p>
            <a:pPr marL="457200" lvl="1" indent="0">
              <a:buNone/>
            </a:pPr>
            <a:endParaRPr lang="en-US" sz="2400" dirty="0"/>
          </a:p>
          <a:p>
            <a:pPr marL="457200" lvl="1" indent="0">
              <a:buNone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551415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shift cipher is not perfectly secret!</a:t>
            </a:r>
          </a:p>
          <a:p>
            <a:pPr lvl="1"/>
            <a:r>
              <a:rPr lang="en-US" dirty="0" smtClean="0"/>
              <a:t>At least not </a:t>
            </a:r>
            <a:r>
              <a:rPr lang="en-US" smtClean="0"/>
              <a:t>for 2-character </a:t>
            </a:r>
            <a:r>
              <a:rPr lang="en-US" dirty="0" smtClean="0"/>
              <a:t>messages</a:t>
            </a:r>
          </a:p>
          <a:p>
            <a:endParaRPr lang="en-US" dirty="0"/>
          </a:p>
          <a:p>
            <a:r>
              <a:rPr lang="en-US" dirty="0" smtClean="0"/>
              <a:t>How to construct a perfectly secret scheme?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6448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One-time pad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Patented in 1917 by </a:t>
            </a:r>
            <a:r>
              <a:rPr lang="en-US" dirty="0" err="1" smtClean="0"/>
              <a:t>Vernam</a:t>
            </a:r>
            <a:endParaRPr lang="en-US" dirty="0" smtClean="0"/>
          </a:p>
          <a:p>
            <a:pPr lvl="1"/>
            <a:r>
              <a:rPr lang="en-US" dirty="0" smtClean="0"/>
              <a:t>Recent historical research indicates it was invented (at least) 35 years earlier</a:t>
            </a:r>
          </a:p>
          <a:p>
            <a:endParaRPr lang="en-US" dirty="0" smtClean="0"/>
          </a:p>
          <a:p>
            <a:r>
              <a:rPr lang="en-US" dirty="0" smtClean="0"/>
              <a:t>Proven </a:t>
            </a:r>
            <a:r>
              <a:rPr lang="en-US" dirty="0"/>
              <a:t>perfectly </a:t>
            </a:r>
            <a:r>
              <a:rPr lang="en-US" dirty="0" smtClean="0"/>
              <a:t>secret by Shannon (1949)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9057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One-time pad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Let </a:t>
            </a:r>
            <a:r>
              <a:rPr lang="en-US" b="1" dirty="0" smtClean="0">
                <a:latin typeface="Monotype Corsiva" panose="03010101010201010101" pitchFamily="66" charset="0"/>
              </a:rPr>
              <a:t>M</a:t>
            </a:r>
            <a:r>
              <a:rPr lang="en-US" dirty="0" smtClean="0"/>
              <a:t> = {0,1}</a:t>
            </a:r>
            <a:r>
              <a:rPr lang="en-US" baseline="30000" dirty="0" smtClean="0"/>
              <a:t>n</a:t>
            </a:r>
            <a:endParaRPr lang="en-US" dirty="0" smtClean="0"/>
          </a:p>
          <a:p>
            <a:r>
              <a:rPr lang="en-US" dirty="0" smtClean="0"/>
              <a:t>Gen: choose a uniform key k </a:t>
            </a:r>
            <a:r>
              <a:rPr lang="en-US" dirty="0" smtClean="0">
                <a:sym typeface="Symbol"/>
              </a:rPr>
              <a:t> {0,1}</a:t>
            </a:r>
            <a:r>
              <a:rPr lang="en-US" baseline="30000" dirty="0" smtClean="0">
                <a:sym typeface="Symbol"/>
              </a:rPr>
              <a:t>n</a:t>
            </a:r>
            <a:endParaRPr lang="en-US" dirty="0" smtClean="0">
              <a:sym typeface="Symbol"/>
            </a:endParaRPr>
          </a:p>
          <a:p>
            <a:r>
              <a:rPr lang="en-US" dirty="0" err="1" smtClean="0">
                <a:sym typeface="Symbol"/>
              </a:rPr>
              <a:t>Enc</a:t>
            </a:r>
            <a:r>
              <a:rPr lang="en-US" baseline="-25000" dirty="0" err="1" smtClean="0">
                <a:sym typeface="Symbol"/>
              </a:rPr>
              <a:t>k</a:t>
            </a:r>
            <a:r>
              <a:rPr lang="en-US" dirty="0" smtClean="0">
                <a:sym typeface="Symbol"/>
              </a:rPr>
              <a:t>(m) = k  m              </a:t>
            </a:r>
          </a:p>
          <a:p>
            <a:r>
              <a:rPr lang="en-US" dirty="0" smtClean="0">
                <a:sym typeface="Symbol"/>
              </a:rPr>
              <a:t>Dec</a:t>
            </a:r>
            <a:r>
              <a:rPr lang="en-US" baseline="-25000" dirty="0" smtClean="0">
                <a:sym typeface="Symbol"/>
              </a:rPr>
              <a:t>k</a:t>
            </a:r>
            <a:r>
              <a:rPr lang="en-US" dirty="0" smtClean="0">
                <a:sym typeface="Symbol"/>
              </a:rPr>
              <a:t>(c) = k </a:t>
            </a:r>
            <a:r>
              <a:rPr lang="en-US" dirty="0">
                <a:sym typeface="Symbol"/>
              </a:rPr>
              <a:t> c</a:t>
            </a:r>
            <a:endParaRPr lang="en-US" dirty="0" smtClean="0">
              <a:sym typeface="Symbol"/>
            </a:endParaRPr>
          </a:p>
          <a:p>
            <a:endParaRPr lang="en-US" dirty="0">
              <a:sym typeface="Symbol"/>
            </a:endParaRPr>
          </a:p>
          <a:p>
            <a:r>
              <a:rPr lang="en-US" dirty="0" smtClean="0">
                <a:sym typeface="Symbol"/>
              </a:rPr>
              <a:t>Correctness:</a:t>
            </a:r>
            <a:br>
              <a:rPr lang="en-US" dirty="0" smtClean="0">
                <a:sym typeface="Symbol"/>
              </a:rPr>
            </a:br>
            <a:r>
              <a:rPr lang="en-US" dirty="0" smtClean="0">
                <a:sym typeface="Symbol"/>
              </a:rPr>
              <a:t>Dec</a:t>
            </a:r>
            <a:r>
              <a:rPr lang="en-US" baseline="-25000" dirty="0" smtClean="0">
                <a:sym typeface="Symbol"/>
              </a:rPr>
              <a:t>k</a:t>
            </a:r>
            <a:r>
              <a:rPr lang="en-US" dirty="0" smtClean="0">
                <a:sym typeface="Symbol"/>
              </a:rPr>
              <a:t>( </a:t>
            </a:r>
            <a:r>
              <a:rPr lang="en-US" dirty="0" err="1" smtClean="0">
                <a:sym typeface="Symbol"/>
              </a:rPr>
              <a:t>Enc</a:t>
            </a:r>
            <a:r>
              <a:rPr lang="en-US" baseline="-25000" dirty="0" err="1" smtClean="0">
                <a:sym typeface="Symbol"/>
              </a:rPr>
              <a:t>k</a:t>
            </a:r>
            <a:r>
              <a:rPr lang="en-US" dirty="0" smtClean="0">
                <a:sym typeface="Symbol"/>
              </a:rPr>
              <a:t>(m) ) = k  (k  m) </a:t>
            </a:r>
            <a:br>
              <a:rPr lang="en-US" dirty="0" smtClean="0">
                <a:sym typeface="Symbol"/>
              </a:rPr>
            </a:br>
            <a:r>
              <a:rPr lang="en-US" dirty="0" smtClean="0">
                <a:sym typeface="Symbol"/>
              </a:rPr>
              <a:t>                            = (k  k)  m = m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20245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One-time pad</a:t>
            </a:r>
          </a:p>
        </p:txBody>
      </p:sp>
      <p:sp>
        <p:nvSpPr>
          <p:cNvPr id="32771" name="Rectangle 5"/>
          <p:cNvSpPr>
            <a:spLocks noChangeArrowheads="1"/>
          </p:cNvSpPr>
          <p:nvPr/>
        </p:nvSpPr>
        <p:spPr bwMode="auto">
          <a:xfrm>
            <a:off x="3810000" y="2433935"/>
            <a:ext cx="1487982" cy="461665"/>
          </a:xfrm>
          <a:prstGeom prst="rect">
            <a:avLst/>
          </a:prstGeom>
          <a:solidFill>
            <a:srgbClr val="FFFFFF"/>
          </a:solidFill>
          <a:ln w="19050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 sz="2400">
                <a:solidFill>
                  <a:srgbClr val="000000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dirty="0">
                <a:latin typeface="+mn-lt"/>
              </a:rPr>
              <a:t>k</a:t>
            </a:r>
            <a:r>
              <a:rPr lang="en-US" altLang="en-US" dirty="0" smtClean="0">
                <a:latin typeface="+mn-lt"/>
              </a:rPr>
              <a:t>ey</a:t>
            </a:r>
            <a:endParaRPr lang="en-US" altLang="en-US" dirty="0">
              <a:latin typeface="+mn-lt"/>
            </a:endParaRPr>
          </a:p>
        </p:txBody>
      </p:sp>
      <p:sp>
        <p:nvSpPr>
          <p:cNvPr id="32774" name="Line 14"/>
          <p:cNvSpPr>
            <a:spLocks noChangeShapeType="1"/>
          </p:cNvSpPr>
          <p:nvPr/>
        </p:nvSpPr>
        <p:spPr bwMode="auto">
          <a:xfrm>
            <a:off x="3048000" y="4195019"/>
            <a:ext cx="12954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 w="lg" len="med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2775" name="Line 18"/>
          <p:cNvSpPr>
            <a:spLocks noChangeShapeType="1"/>
          </p:cNvSpPr>
          <p:nvPr/>
        </p:nvSpPr>
        <p:spPr bwMode="auto">
          <a:xfrm flipV="1">
            <a:off x="4595976" y="2971800"/>
            <a:ext cx="0" cy="9906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 type="triangle" w="lg" len="med"/>
            <a:tailEnd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2776" name="Line 19"/>
          <p:cNvSpPr>
            <a:spLocks noChangeShapeType="1"/>
          </p:cNvSpPr>
          <p:nvPr/>
        </p:nvSpPr>
        <p:spPr bwMode="auto">
          <a:xfrm>
            <a:off x="4800600" y="4195019"/>
            <a:ext cx="1316736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 w="lg" len="med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2780" name="Text Box 26"/>
          <p:cNvSpPr txBox="1">
            <a:spLocks noChangeArrowheads="1"/>
          </p:cNvSpPr>
          <p:nvPr/>
        </p:nvSpPr>
        <p:spPr bwMode="auto">
          <a:xfrm>
            <a:off x="4118616" y="1595735"/>
            <a:ext cx="87075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rgbClr val="000000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altLang="en-US" dirty="0" smtClean="0">
                <a:latin typeface="+mn-lt"/>
              </a:rPr>
              <a:t>n </a:t>
            </a:r>
            <a:r>
              <a:rPr lang="en-US" altLang="en-US" dirty="0">
                <a:latin typeface="+mn-lt"/>
              </a:rPr>
              <a:t>bits</a:t>
            </a:r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1483818" y="3964187"/>
            <a:ext cx="1487982" cy="461665"/>
          </a:xfrm>
          <a:prstGeom prst="rect">
            <a:avLst/>
          </a:prstGeom>
          <a:solidFill>
            <a:srgbClr val="FFFFFF"/>
          </a:solidFill>
          <a:ln w="19050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 sz="2400">
                <a:solidFill>
                  <a:srgbClr val="000000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dirty="0" smtClean="0">
                <a:latin typeface="+mn-lt"/>
              </a:rPr>
              <a:t>message</a:t>
            </a:r>
            <a:endParaRPr lang="en-US" altLang="en-US" dirty="0">
              <a:latin typeface="+mn-lt"/>
            </a:endParaRPr>
          </a:p>
        </p:txBody>
      </p:sp>
      <p:sp>
        <p:nvSpPr>
          <p:cNvPr id="22" name="Text Box 26"/>
          <p:cNvSpPr txBox="1">
            <a:spLocks noChangeArrowheads="1"/>
          </p:cNvSpPr>
          <p:nvPr/>
        </p:nvSpPr>
        <p:spPr bwMode="auto">
          <a:xfrm>
            <a:off x="1788619" y="3200400"/>
            <a:ext cx="87075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rgbClr val="000000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altLang="en-US" dirty="0" smtClean="0">
                <a:latin typeface="+mn-lt"/>
              </a:rPr>
              <a:t>n </a:t>
            </a:r>
            <a:r>
              <a:rPr lang="en-US" altLang="en-US" dirty="0">
                <a:latin typeface="+mn-lt"/>
              </a:rPr>
              <a:t>bits</a:t>
            </a:r>
          </a:p>
        </p:txBody>
      </p:sp>
      <p:sp>
        <p:nvSpPr>
          <p:cNvPr id="23" name="Rectangle 5"/>
          <p:cNvSpPr>
            <a:spLocks noChangeArrowheads="1"/>
          </p:cNvSpPr>
          <p:nvPr/>
        </p:nvSpPr>
        <p:spPr bwMode="auto">
          <a:xfrm>
            <a:off x="6153354" y="3964187"/>
            <a:ext cx="1487982" cy="461665"/>
          </a:xfrm>
          <a:prstGeom prst="rect">
            <a:avLst/>
          </a:prstGeom>
          <a:solidFill>
            <a:srgbClr val="FFFFFF"/>
          </a:solidFill>
          <a:ln w="19050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 sz="2400">
                <a:solidFill>
                  <a:srgbClr val="000000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dirty="0" err="1" smtClean="0">
                <a:latin typeface="+mn-lt"/>
              </a:rPr>
              <a:t>ciphertext</a:t>
            </a:r>
            <a:endParaRPr lang="en-US" altLang="en-US" dirty="0">
              <a:latin typeface="+mn-lt"/>
            </a:endParaRPr>
          </a:p>
        </p:txBody>
      </p:sp>
      <p:sp>
        <p:nvSpPr>
          <p:cNvPr id="25" name="Text Box 26"/>
          <p:cNvSpPr txBox="1">
            <a:spLocks noChangeArrowheads="1"/>
          </p:cNvSpPr>
          <p:nvPr/>
        </p:nvSpPr>
        <p:spPr bwMode="auto">
          <a:xfrm>
            <a:off x="6458155" y="3124200"/>
            <a:ext cx="87075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rgbClr val="000000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altLang="en-US" dirty="0" smtClean="0">
                <a:latin typeface="+mn-lt"/>
              </a:rPr>
              <a:t>n </a:t>
            </a:r>
            <a:r>
              <a:rPr lang="en-US" altLang="en-US" dirty="0">
                <a:latin typeface="+mn-lt"/>
              </a:rPr>
              <a:t>bits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267200" y="3779521"/>
            <a:ext cx="6575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ym typeface="Symbol"/>
              </a:rPr>
              <a:t></a:t>
            </a:r>
            <a:endParaRPr lang="en-US" sz="4800" dirty="0"/>
          </a:p>
        </p:txBody>
      </p:sp>
      <p:sp>
        <p:nvSpPr>
          <p:cNvPr id="2" name="Right Brace 1"/>
          <p:cNvSpPr/>
          <p:nvPr/>
        </p:nvSpPr>
        <p:spPr>
          <a:xfrm rot="16200000">
            <a:off x="2063665" y="3001554"/>
            <a:ext cx="328288" cy="1487982"/>
          </a:xfrm>
          <a:prstGeom prst="rightBrac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Brace 16"/>
          <p:cNvSpPr/>
          <p:nvPr/>
        </p:nvSpPr>
        <p:spPr>
          <a:xfrm rot="16200000">
            <a:off x="4389847" y="1454065"/>
            <a:ext cx="328288" cy="1487982"/>
          </a:xfrm>
          <a:prstGeom prst="rightBrac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Brace 17"/>
          <p:cNvSpPr/>
          <p:nvPr/>
        </p:nvSpPr>
        <p:spPr>
          <a:xfrm rot="16200000">
            <a:off x="6733201" y="2978065"/>
            <a:ext cx="328288" cy="1487982"/>
          </a:xfrm>
          <a:prstGeom prst="rightBrac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575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Perfect secrecy of one-time pad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Note that </a:t>
            </a:r>
            <a:r>
              <a:rPr lang="en-US" i="1" dirty="0" smtClean="0"/>
              <a:t>any</a:t>
            </a:r>
            <a:r>
              <a:rPr lang="en-US" dirty="0" smtClean="0"/>
              <a:t> observed </a:t>
            </a:r>
            <a:r>
              <a:rPr lang="en-US" dirty="0" err="1" smtClean="0"/>
              <a:t>ciphertext</a:t>
            </a:r>
            <a:r>
              <a:rPr lang="en-US" dirty="0" smtClean="0"/>
              <a:t> can correspond to </a:t>
            </a:r>
            <a:r>
              <a:rPr lang="en-US" i="1" dirty="0" smtClean="0"/>
              <a:t>any </a:t>
            </a:r>
            <a:r>
              <a:rPr lang="en-US" dirty="0" smtClean="0"/>
              <a:t>message (why?)</a:t>
            </a:r>
          </a:p>
          <a:p>
            <a:pPr lvl="1"/>
            <a:r>
              <a:rPr lang="en-US" dirty="0" smtClean="0"/>
              <a:t>(This is necessary, but not sufficient, for perfect secrecy)</a:t>
            </a:r>
          </a:p>
          <a:p>
            <a:r>
              <a:rPr lang="en-US" dirty="0" smtClean="0"/>
              <a:t>So, having observed a </a:t>
            </a:r>
            <a:r>
              <a:rPr lang="en-US" dirty="0" err="1" smtClean="0"/>
              <a:t>ciphertext</a:t>
            </a:r>
            <a:r>
              <a:rPr lang="en-US" dirty="0" smtClean="0"/>
              <a:t>, the attacker cannot conclude for certain which message was sent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967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Perfect secrecy of one-time pad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Fix arbitrary distribution over </a:t>
            </a:r>
            <a:r>
              <a:rPr lang="en-US" b="1" dirty="0" smtClean="0">
                <a:latin typeface="Monotype Corsiva" panose="03010101010201010101" pitchFamily="66" charset="0"/>
              </a:rPr>
              <a:t>M</a:t>
            </a:r>
            <a:r>
              <a:rPr lang="en-US" b="1" dirty="0" smtClean="0"/>
              <a:t> </a:t>
            </a:r>
            <a:r>
              <a:rPr lang="en-US" dirty="0" smtClean="0"/>
              <a:t>= {0,1}</a:t>
            </a:r>
            <a:r>
              <a:rPr lang="en-US" baseline="30000" dirty="0" smtClean="0"/>
              <a:t>n</a:t>
            </a:r>
            <a:r>
              <a:rPr lang="en-US" dirty="0" smtClean="0"/>
              <a:t>, and </a:t>
            </a:r>
            <a:br>
              <a:rPr lang="en-US" dirty="0" smtClean="0"/>
            </a:br>
            <a:r>
              <a:rPr lang="en-US" dirty="0" smtClean="0"/>
              <a:t>arbitrary m, c </a:t>
            </a:r>
            <a:r>
              <a:rPr lang="en-US" dirty="0" smtClean="0">
                <a:sym typeface="Symbol"/>
              </a:rPr>
              <a:t> {0,1}</a:t>
            </a:r>
            <a:r>
              <a:rPr lang="en-US" baseline="30000" dirty="0" smtClean="0">
                <a:sym typeface="Symbol"/>
              </a:rPr>
              <a:t>n</a:t>
            </a:r>
            <a:endParaRPr lang="en-US" dirty="0" smtClean="0">
              <a:sym typeface="Symbol"/>
            </a:endParaRPr>
          </a:p>
          <a:p>
            <a:r>
              <a:rPr lang="en-US" dirty="0" err="1" smtClean="0">
                <a:sym typeface="Symbol"/>
              </a:rPr>
              <a:t>Pr</a:t>
            </a:r>
            <a:r>
              <a:rPr lang="en-US" dirty="0" smtClean="0">
                <a:sym typeface="Symbol"/>
              </a:rPr>
              <a:t>[M = m | C = c] = ?</a:t>
            </a:r>
          </a:p>
          <a:p>
            <a:pPr marL="457200" lvl="1" indent="0">
              <a:buNone/>
            </a:pPr>
            <a:r>
              <a:rPr lang="en-US" dirty="0" smtClean="0">
                <a:sym typeface="Symbol"/>
              </a:rPr>
              <a:t>= </a:t>
            </a:r>
            <a:r>
              <a:rPr lang="en-US" dirty="0" err="1" smtClean="0">
                <a:sym typeface="Symbol"/>
              </a:rPr>
              <a:t>Pr</a:t>
            </a:r>
            <a:r>
              <a:rPr lang="en-US" dirty="0" smtClean="0">
                <a:sym typeface="Symbol"/>
              </a:rPr>
              <a:t>[C = c | M = m] · </a:t>
            </a:r>
            <a:r>
              <a:rPr lang="en-US" dirty="0" err="1" smtClean="0">
                <a:sym typeface="Symbol"/>
              </a:rPr>
              <a:t>Pr</a:t>
            </a:r>
            <a:r>
              <a:rPr lang="en-US" dirty="0" smtClean="0">
                <a:sym typeface="Symbol"/>
              </a:rPr>
              <a:t>[M = m]/</a:t>
            </a:r>
            <a:r>
              <a:rPr lang="en-US" dirty="0" err="1" smtClean="0">
                <a:sym typeface="Symbol"/>
              </a:rPr>
              <a:t>Pr</a:t>
            </a:r>
            <a:r>
              <a:rPr lang="en-US" dirty="0" smtClean="0">
                <a:sym typeface="Symbol"/>
              </a:rPr>
              <a:t>[C = c]</a:t>
            </a:r>
          </a:p>
          <a:p>
            <a:pPr lvl="1"/>
            <a:endParaRPr lang="en-US" dirty="0">
              <a:sym typeface="Symbol"/>
            </a:endParaRPr>
          </a:p>
          <a:p>
            <a:r>
              <a:rPr lang="en-US" dirty="0" err="1" smtClean="0">
                <a:sym typeface="Symbol"/>
              </a:rPr>
              <a:t>Pr</a:t>
            </a:r>
            <a:r>
              <a:rPr lang="en-US" dirty="0" smtClean="0">
                <a:sym typeface="Symbol"/>
              </a:rPr>
              <a:t>[C = c]</a:t>
            </a:r>
          </a:p>
          <a:p>
            <a:pPr marL="457200" lvl="1" indent="0">
              <a:buNone/>
            </a:pPr>
            <a:r>
              <a:rPr lang="en-US" dirty="0" smtClean="0">
                <a:sym typeface="Symbol"/>
              </a:rPr>
              <a:t>= </a:t>
            </a:r>
            <a:r>
              <a:rPr lang="en-US" baseline="-25000" dirty="0" smtClean="0">
                <a:sym typeface="Symbol"/>
              </a:rPr>
              <a:t>m’</a:t>
            </a:r>
            <a:r>
              <a:rPr lang="en-US" dirty="0" smtClean="0">
                <a:sym typeface="Symbol"/>
              </a:rPr>
              <a:t> </a:t>
            </a:r>
            <a:r>
              <a:rPr lang="en-US" dirty="0" err="1" smtClean="0">
                <a:sym typeface="Symbol"/>
              </a:rPr>
              <a:t>Pr</a:t>
            </a:r>
            <a:r>
              <a:rPr lang="en-US" dirty="0" smtClean="0">
                <a:sym typeface="Symbol"/>
              </a:rPr>
              <a:t>[C = c | M = m’] </a:t>
            </a:r>
            <a:r>
              <a:rPr lang="en-US" dirty="0">
                <a:sym typeface="Symbol"/>
              </a:rPr>
              <a:t>· </a:t>
            </a:r>
            <a:r>
              <a:rPr lang="en-US" dirty="0" err="1" smtClean="0">
                <a:sym typeface="Symbol"/>
              </a:rPr>
              <a:t>Pr</a:t>
            </a:r>
            <a:r>
              <a:rPr lang="en-US" dirty="0" smtClean="0">
                <a:sym typeface="Symbol"/>
              </a:rPr>
              <a:t>[M = m’]</a:t>
            </a:r>
          </a:p>
          <a:p>
            <a:pPr marL="457200" lvl="1" indent="0">
              <a:buNone/>
            </a:pPr>
            <a:r>
              <a:rPr lang="en-US" dirty="0" smtClean="0">
                <a:sym typeface="Symbol"/>
              </a:rPr>
              <a:t>= </a:t>
            </a:r>
            <a:r>
              <a:rPr lang="en-US" dirty="0">
                <a:sym typeface="Symbol"/>
              </a:rPr>
              <a:t></a:t>
            </a:r>
            <a:r>
              <a:rPr lang="en-US" baseline="-25000" dirty="0">
                <a:sym typeface="Symbol"/>
              </a:rPr>
              <a:t>m’</a:t>
            </a:r>
            <a:r>
              <a:rPr lang="en-US" dirty="0">
                <a:sym typeface="Symbol"/>
              </a:rPr>
              <a:t> </a:t>
            </a:r>
            <a:r>
              <a:rPr lang="en-US" dirty="0" err="1" smtClean="0">
                <a:sym typeface="Symbol"/>
              </a:rPr>
              <a:t>Pr</a:t>
            </a:r>
            <a:r>
              <a:rPr lang="en-US" dirty="0" smtClean="0">
                <a:sym typeface="Symbol"/>
              </a:rPr>
              <a:t>[K = m’  </a:t>
            </a:r>
            <a:r>
              <a:rPr lang="en-US" dirty="0" smtClean="0">
                <a:sym typeface="Symbol"/>
              </a:rPr>
              <a:t>c | M = m’] </a:t>
            </a:r>
            <a:r>
              <a:rPr lang="en-US" dirty="0">
                <a:sym typeface="Symbol"/>
              </a:rPr>
              <a:t>· </a:t>
            </a:r>
            <a:r>
              <a:rPr lang="en-US" dirty="0" err="1">
                <a:sym typeface="Symbol"/>
              </a:rPr>
              <a:t>Pr</a:t>
            </a:r>
            <a:r>
              <a:rPr lang="en-US" dirty="0">
                <a:sym typeface="Symbol"/>
              </a:rPr>
              <a:t>[M = m</a:t>
            </a:r>
            <a:r>
              <a:rPr lang="en-US" dirty="0" smtClean="0">
                <a:sym typeface="Symbol"/>
              </a:rPr>
              <a:t>’]</a:t>
            </a:r>
          </a:p>
          <a:p>
            <a:pPr marL="457200" lvl="1" indent="0">
              <a:buNone/>
            </a:pPr>
            <a:r>
              <a:rPr lang="en-US" dirty="0" smtClean="0">
                <a:sym typeface="Symbol"/>
              </a:rPr>
              <a:t>= </a:t>
            </a:r>
            <a:r>
              <a:rPr lang="en-US" dirty="0">
                <a:sym typeface="Symbol"/>
              </a:rPr>
              <a:t></a:t>
            </a:r>
            <a:r>
              <a:rPr lang="en-US" baseline="-25000" dirty="0">
                <a:sym typeface="Symbol"/>
              </a:rPr>
              <a:t>m’</a:t>
            </a:r>
            <a:r>
              <a:rPr lang="en-US" dirty="0">
                <a:sym typeface="Symbol"/>
              </a:rPr>
              <a:t> </a:t>
            </a:r>
            <a:r>
              <a:rPr lang="en-US" dirty="0" smtClean="0">
                <a:sym typeface="Symbol"/>
              </a:rPr>
              <a:t>2</a:t>
            </a:r>
            <a:r>
              <a:rPr lang="en-US" baseline="30000" dirty="0" smtClean="0">
                <a:sym typeface="Symbol"/>
              </a:rPr>
              <a:t>-n</a:t>
            </a:r>
            <a:r>
              <a:rPr lang="en-US" dirty="0" smtClean="0">
                <a:sym typeface="Symbol"/>
              </a:rPr>
              <a:t> </a:t>
            </a:r>
            <a:r>
              <a:rPr lang="en-US" dirty="0">
                <a:sym typeface="Symbol"/>
              </a:rPr>
              <a:t>· </a:t>
            </a:r>
            <a:r>
              <a:rPr lang="en-US" dirty="0" err="1">
                <a:sym typeface="Symbol"/>
              </a:rPr>
              <a:t>Pr</a:t>
            </a:r>
            <a:r>
              <a:rPr lang="en-US" dirty="0">
                <a:sym typeface="Symbol"/>
              </a:rPr>
              <a:t>[M = m</a:t>
            </a:r>
            <a:r>
              <a:rPr lang="en-US" dirty="0" smtClean="0">
                <a:sym typeface="Symbol"/>
              </a:rPr>
              <a:t>’] </a:t>
            </a:r>
          </a:p>
          <a:p>
            <a:pPr marL="457200" lvl="1" indent="0">
              <a:buNone/>
            </a:pPr>
            <a:r>
              <a:rPr lang="en-US" dirty="0" smtClean="0">
                <a:sym typeface="Symbol"/>
              </a:rPr>
              <a:t>= 2</a:t>
            </a:r>
            <a:r>
              <a:rPr lang="en-US" baseline="30000" dirty="0" smtClean="0">
                <a:sym typeface="Symbol"/>
              </a:rPr>
              <a:t>-n</a:t>
            </a:r>
            <a:endParaRPr lang="en-US" dirty="0" smtClean="0">
              <a:sym typeface="Symbol"/>
            </a:endParaRPr>
          </a:p>
        </p:txBody>
      </p:sp>
    </p:spTree>
    <p:extLst>
      <p:ext uri="{BB962C8B-B14F-4D97-AF65-F5344CB8AC3E}">
        <p14:creationId xmlns:p14="http://schemas.microsoft.com/office/powerpoint/2010/main" val="2769013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Importance of definitions --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Developing a precise definition forces the designer to think about what they really want</a:t>
            </a:r>
          </a:p>
          <a:p>
            <a:pPr lvl="1"/>
            <a:r>
              <a:rPr lang="en-US" dirty="0" smtClean="0"/>
              <a:t>What is essential and </a:t>
            </a:r>
            <a:r>
              <a:rPr lang="en-US" dirty="0"/>
              <a:t>(</a:t>
            </a:r>
            <a:r>
              <a:rPr lang="en-US" dirty="0" smtClean="0"/>
              <a:t>sometimes more important) what is not</a:t>
            </a:r>
          </a:p>
          <a:p>
            <a:pPr lvl="2"/>
            <a:r>
              <a:rPr lang="en-US" dirty="0" smtClean="0"/>
              <a:t>Often reveals subtleties of the problem</a:t>
            </a:r>
          </a:p>
          <a:p>
            <a:pPr marL="91440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2427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Perfect secrecy of one-time pad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Fix arbitrary distribution over </a:t>
            </a:r>
            <a:r>
              <a:rPr lang="en-US" b="1" dirty="0" smtClean="0">
                <a:latin typeface="Monotype Corsiva" panose="03010101010201010101" pitchFamily="66" charset="0"/>
              </a:rPr>
              <a:t>M</a:t>
            </a:r>
            <a:r>
              <a:rPr lang="en-US" b="1" dirty="0" smtClean="0"/>
              <a:t> </a:t>
            </a:r>
            <a:r>
              <a:rPr lang="en-US" dirty="0" smtClean="0"/>
              <a:t>= {0,1}</a:t>
            </a:r>
            <a:r>
              <a:rPr lang="en-US" baseline="30000" dirty="0" smtClean="0"/>
              <a:t>n</a:t>
            </a:r>
            <a:r>
              <a:rPr lang="en-US" dirty="0" smtClean="0"/>
              <a:t>, and arbitrary m, c </a:t>
            </a:r>
            <a:r>
              <a:rPr lang="en-US" dirty="0" smtClean="0">
                <a:sym typeface="Symbol"/>
              </a:rPr>
              <a:t> {0,1}</a:t>
            </a:r>
            <a:r>
              <a:rPr lang="en-US" baseline="30000" dirty="0" smtClean="0">
                <a:sym typeface="Symbol"/>
              </a:rPr>
              <a:t>n</a:t>
            </a:r>
            <a:endParaRPr lang="en-US" dirty="0" smtClean="0">
              <a:sym typeface="Symbol"/>
            </a:endParaRPr>
          </a:p>
          <a:p>
            <a:r>
              <a:rPr lang="en-US" dirty="0" err="1" smtClean="0">
                <a:sym typeface="Symbol"/>
              </a:rPr>
              <a:t>Pr</a:t>
            </a:r>
            <a:r>
              <a:rPr lang="en-US" dirty="0" smtClean="0">
                <a:sym typeface="Symbol"/>
              </a:rPr>
              <a:t>[M = m | C = c] = ?</a:t>
            </a:r>
          </a:p>
          <a:p>
            <a:pPr marL="457200" lvl="1" indent="0">
              <a:buNone/>
            </a:pPr>
            <a:r>
              <a:rPr lang="en-US" dirty="0" smtClean="0">
                <a:sym typeface="Symbol"/>
              </a:rPr>
              <a:t>= </a:t>
            </a:r>
            <a:r>
              <a:rPr lang="en-US" dirty="0" err="1" smtClean="0">
                <a:sym typeface="Symbol"/>
              </a:rPr>
              <a:t>Pr</a:t>
            </a:r>
            <a:r>
              <a:rPr lang="en-US" dirty="0" smtClean="0">
                <a:sym typeface="Symbol"/>
              </a:rPr>
              <a:t>[C = c | M = m] </a:t>
            </a:r>
            <a:r>
              <a:rPr lang="en-US" dirty="0">
                <a:sym typeface="Symbol"/>
              </a:rPr>
              <a:t>· </a:t>
            </a:r>
            <a:r>
              <a:rPr lang="en-US" dirty="0" err="1" smtClean="0">
                <a:sym typeface="Symbol"/>
              </a:rPr>
              <a:t>Pr</a:t>
            </a:r>
            <a:r>
              <a:rPr lang="en-US" dirty="0" smtClean="0">
                <a:sym typeface="Symbol"/>
              </a:rPr>
              <a:t>[M = m]/</a:t>
            </a:r>
            <a:r>
              <a:rPr lang="en-US" dirty="0" err="1" smtClean="0">
                <a:sym typeface="Symbol"/>
              </a:rPr>
              <a:t>Pr</a:t>
            </a:r>
            <a:r>
              <a:rPr lang="en-US" dirty="0" smtClean="0">
                <a:sym typeface="Symbol"/>
              </a:rPr>
              <a:t>[C = c]</a:t>
            </a:r>
          </a:p>
          <a:p>
            <a:pPr marL="457200" lvl="1" indent="0">
              <a:buNone/>
            </a:pPr>
            <a:r>
              <a:rPr lang="en-US" dirty="0" smtClean="0">
                <a:sym typeface="Symbol"/>
              </a:rPr>
              <a:t>= </a:t>
            </a:r>
            <a:r>
              <a:rPr lang="en-US" dirty="0" err="1" smtClean="0">
                <a:sym typeface="Symbol"/>
              </a:rPr>
              <a:t>Pr</a:t>
            </a:r>
            <a:r>
              <a:rPr lang="en-US" dirty="0" smtClean="0">
                <a:sym typeface="Symbol"/>
              </a:rPr>
              <a:t>[K = m  </a:t>
            </a:r>
            <a:r>
              <a:rPr lang="en-US" dirty="0" smtClean="0">
                <a:sym typeface="Symbol"/>
              </a:rPr>
              <a:t>c | M = m] </a:t>
            </a:r>
            <a:r>
              <a:rPr lang="en-US" dirty="0">
                <a:sym typeface="Symbol"/>
              </a:rPr>
              <a:t>· </a:t>
            </a:r>
            <a:r>
              <a:rPr lang="en-US" dirty="0" err="1" smtClean="0">
                <a:sym typeface="Symbol"/>
              </a:rPr>
              <a:t>Pr</a:t>
            </a:r>
            <a:r>
              <a:rPr lang="en-US" dirty="0" smtClean="0">
                <a:sym typeface="Symbol"/>
              </a:rPr>
              <a:t>[M = m] / 2</a:t>
            </a:r>
            <a:r>
              <a:rPr lang="en-US" baseline="30000" dirty="0" smtClean="0">
                <a:sym typeface="Symbol"/>
              </a:rPr>
              <a:t>-n</a:t>
            </a:r>
            <a:endParaRPr lang="en-US" dirty="0" smtClean="0">
              <a:sym typeface="Symbol"/>
            </a:endParaRPr>
          </a:p>
          <a:p>
            <a:pPr marL="457200" lvl="1" indent="0">
              <a:buNone/>
            </a:pPr>
            <a:r>
              <a:rPr lang="en-US" dirty="0" smtClean="0">
                <a:sym typeface="Symbol"/>
              </a:rPr>
              <a:t>= 2</a:t>
            </a:r>
            <a:r>
              <a:rPr lang="en-US" baseline="30000" dirty="0" smtClean="0">
                <a:sym typeface="Symbol"/>
              </a:rPr>
              <a:t>-n</a:t>
            </a:r>
            <a:r>
              <a:rPr lang="en-US" dirty="0" smtClean="0">
                <a:sym typeface="Symbol"/>
              </a:rPr>
              <a:t> </a:t>
            </a:r>
            <a:r>
              <a:rPr lang="en-US" dirty="0">
                <a:sym typeface="Symbol"/>
              </a:rPr>
              <a:t>· </a:t>
            </a:r>
            <a:r>
              <a:rPr lang="en-US" dirty="0" err="1" smtClean="0">
                <a:sym typeface="Symbol"/>
              </a:rPr>
              <a:t>Pr</a:t>
            </a:r>
            <a:r>
              <a:rPr lang="en-US" dirty="0" smtClean="0">
                <a:sym typeface="Symbol"/>
              </a:rPr>
              <a:t>[M = m] / 2</a:t>
            </a:r>
            <a:r>
              <a:rPr lang="en-US" baseline="30000" dirty="0" smtClean="0">
                <a:sym typeface="Symbol"/>
              </a:rPr>
              <a:t>-n</a:t>
            </a:r>
            <a:endParaRPr lang="en-US" dirty="0" smtClean="0">
              <a:sym typeface="Symbol"/>
            </a:endParaRPr>
          </a:p>
          <a:p>
            <a:pPr marL="457200" lvl="1" indent="0">
              <a:buNone/>
            </a:pPr>
            <a:r>
              <a:rPr lang="en-US" dirty="0" smtClean="0">
                <a:sym typeface="Symbol"/>
              </a:rPr>
              <a:t>= </a:t>
            </a:r>
            <a:r>
              <a:rPr lang="en-US" dirty="0" err="1" smtClean="0">
                <a:sym typeface="Symbol"/>
              </a:rPr>
              <a:t>Pr</a:t>
            </a:r>
            <a:r>
              <a:rPr lang="en-US" dirty="0" smtClean="0">
                <a:sym typeface="Symbol"/>
              </a:rPr>
              <a:t>[M = m]</a:t>
            </a:r>
          </a:p>
          <a:p>
            <a:pPr marL="457200" lvl="1" indent="0">
              <a:buNone/>
            </a:pPr>
            <a:endParaRPr lang="en-US" dirty="0">
              <a:sym typeface="Symbol"/>
            </a:endParaRPr>
          </a:p>
          <a:p>
            <a:pPr marL="457200" lvl="1" indent="0">
              <a:buNone/>
            </a:pPr>
            <a:r>
              <a:rPr lang="en-US" dirty="0" smtClean="0">
                <a:sym typeface="Symbol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316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590800"/>
            <a:ext cx="6400800" cy="1752600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tx1"/>
                </a:solidFill>
              </a:rPr>
              <a:t>A brief detour:</a:t>
            </a:r>
          </a:p>
          <a:p>
            <a:r>
              <a:rPr lang="en-US" sz="4000" dirty="0">
                <a:solidFill>
                  <a:schemeClr val="tx1"/>
                </a:solidFill>
              </a:rPr>
              <a:t>r</a:t>
            </a:r>
            <a:r>
              <a:rPr lang="en-US" sz="4000" dirty="0" smtClean="0">
                <a:solidFill>
                  <a:schemeClr val="tx1"/>
                </a:solidFill>
              </a:rPr>
              <a:t>andomness generation</a:t>
            </a:r>
            <a:endParaRPr lang="en-US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0940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generation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describing algorithms, we assume access to uniformly distributed bits/bytes</a:t>
            </a:r>
          </a:p>
          <a:p>
            <a:r>
              <a:rPr lang="en-US" dirty="0" smtClean="0"/>
              <a:t>Where do these actually come from?</a:t>
            </a:r>
          </a:p>
          <a:p>
            <a:endParaRPr lang="en-US" dirty="0"/>
          </a:p>
          <a:p>
            <a:r>
              <a:rPr lang="en-US" i="1" dirty="0" smtClean="0"/>
              <a:t>Random-number generation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489187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Random-number generation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Precise details depend on the system</a:t>
            </a:r>
          </a:p>
          <a:p>
            <a:pPr lvl="1"/>
            <a:r>
              <a:rPr lang="en-US" dirty="0" smtClean="0"/>
              <a:t>Linux or </a:t>
            </a:r>
            <a:r>
              <a:rPr lang="en-US" dirty="0" err="1" smtClean="0"/>
              <a:t>unix</a:t>
            </a:r>
            <a:r>
              <a:rPr lang="en-US" dirty="0" smtClean="0"/>
              <a:t>: /</a:t>
            </a:r>
            <a:r>
              <a:rPr lang="en-US" dirty="0" err="1" smtClean="0"/>
              <a:t>dev</a:t>
            </a:r>
            <a:r>
              <a:rPr lang="en-US" dirty="0" smtClean="0"/>
              <a:t>/random or /</a:t>
            </a:r>
            <a:r>
              <a:rPr lang="en-US" dirty="0" err="1" smtClean="0"/>
              <a:t>dev</a:t>
            </a:r>
            <a:r>
              <a:rPr lang="en-US" dirty="0" smtClean="0"/>
              <a:t>/</a:t>
            </a:r>
            <a:r>
              <a:rPr lang="en-US" dirty="0" err="1" smtClean="0"/>
              <a:t>urandom</a:t>
            </a:r>
            <a:endParaRPr lang="en-US" dirty="0" smtClean="0"/>
          </a:p>
          <a:p>
            <a:pPr lvl="1"/>
            <a:r>
              <a:rPr lang="en-US" b="1" dirty="0" smtClean="0"/>
              <a:t>Do not use rand() or </a:t>
            </a:r>
            <a:r>
              <a:rPr lang="en-US" b="1" dirty="0" err="1" smtClean="0"/>
              <a:t>java.util.Random</a:t>
            </a:r>
            <a:endParaRPr lang="en-US" b="1" dirty="0"/>
          </a:p>
          <a:p>
            <a:pPr lvl="2"/>
            <a:r>
              <a:rPr lang="en-US" dirty="0" smtClean="0"/>
              <a:t>Use </a:t>
            </a:r>
            <a:r>
              <a:rPr lang="en-US" dirty="0"/>
              <a:t>c</a:t>
            </a:r>
            <a:r>
              <a:rPr lang="en-US" dirty="0" smtClean="0"/>
              <a:t>rypto libraries instead</a:t>
            </a:r>
          </a:p>
        </p:txBody>
      </p:sp>
    </p:spTree>
    <p:extLst>
      <p:ext uri="{BB962C8B-B14F-4D97-AF65-F5344CB8AC3E}">
        <p14:creationId xmlns:p14="http://schemas.microsoft.com/office/powerpoint/2010/main" val="1659232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Random-number generation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steps: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Continually collect a “pool” of high-entropy (i.e., “unpredictable”) data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When random bits are requested, process this data to generate a sequence of uniform, independent bits/bytes</a:t>
            </a:r>
          </a:p>
          <a:p>
            <a:pPr lvl="2"/>
            <a:r>
              <a:rPr lang="en-US" dirty="0" smtClean="0"/>
              <a:t>May “block” if insufficient entropy available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983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Collect a “pool” of high-entropy data</a:t>
            </a:r>
          </a:p>
          <a:p>
            <a:r>
              <a:rPr lang="en-US" dirty="0" smtClean="0"/>
              <a:t>Must ultimately come from some physical process (since computation is deterministic)</a:t>
            </a:r>
          </a:p>
          <a:p>
            <a:pPr lvl="1"/>
            <a:r>
              <a:rPr lang="en-US" dirty="0" smtClean="0"/>
              <a:t>External inputs</a:t>
            </a:r>
          </a:p>
          <a:p>
            <a:pPr lvl="2"/>
            <a:r>
              <a:rPr lang="en-US" dirty="0"/>
              <a:t>Keystroke/mouse movements</a:t>
            </a:r>
          </a:p>
          <a:p>
            <a:pPr lvl="2"/>
            <a:r>
              <a:rPr lang="en-US" dirty="0" smtClean="0"/>
              <a:t>Delays between network events</a:t>
            </a:r>
          </a:p>
          <a:p>
            <a:pPr lvl="2"/>
            <a:r>
              <a:rPr lang="en-US" dirty="0" smtClean="0"/>
              <a:t>Hard-disk access times</a:t>
            </a:r>
          </a:p>
          <a:p>
            <a:pPr lvl="2"/>
            <a:r>
              <a:rPr lang="en-US" dirty="0" smtClean="0"/>
              <a:t>Other</a:t>
            </a:r>
            <a:r>
              <a:rPr lang="en-US" dirty="0"/>
              <a:t> </a:t>
            </a:r>
            <a:r>
              <a:rPr lang="en-US" dirty="0" smtClean="0"/>
              <a:t>external sources</a:t>
            </a:r>
          </a:p>
          <a:p>
            <a:pPr lvl="1"/>
            <a:r>
              <a:rPr lang="en-US" dirty="0" smtClean="0"/>
              <a:t>Hardware random-number generation</a:t>
            </a:r>
            <a:r>
              <a:rPr lang="en-US" dirty="0"/>
              <a:t> </a:t>
            </a:r>
            <a:r>
              <a:rPr lang="en-US" dirty="0" smtClean="0"/>
              <a:t>(e.g., Intel)</a:t>
            </a:r>
          </a:p>
        </p:txBody>
      </p:sp>
    </p:spTree>
    <p:extLst>
      <p:ext uri="{BB962C8B-B14F-4D97-AF65-F5344CB8AC3E}">
        <p14:creationId xmlns:p14="http://schemas.microsoft.com/office/powerpoint/2010/main" val="2551658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Importance of definitions --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i="1" dirty="0" smtClean="0"/>
          </a:p>
          <a:p>
            <a:pPr marL="0" indent="0" algn="ctr">
              <a:buNone/>
            </a:pPr>
            <a:r>
              <a:rPr lang="en-US" i="1" dirty="0" smtClean="0"/>
              <a:t>If you don’t understand what you want to achieve, how can you possibly know when (or if) you have achieved it?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674912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Importance of definitions --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Definitions </a:t>
            </a:r>
            <a:r>
              <a:rPr lang="en-US" dirty="0"/>
              <a:t>enable </a:t>
            </a:r>
            <a:r>
              <a:rPr lang="en-US" dirty="0" smtClean="0"/>
              <a:t>meaningful analysis, evaluation, and comparison of schemes</a:t>
            </a:r>
          </a:p>
          <a:p>
            <a:pPr lvl="1"/>
            <a:r>
              <a:rPr lang="en-US" dirty="0" smtClean="0"/>
              <a:t>Does a scheme satisfy the definition?</a:t>
            </a:r>
          </a:p>
          <a:p>
            <a:pPr lvl="1"/>
            <a:r>
              <a:rPr lang="en-US" dirty="0" smtClean="0"/>
              <a:t>What definition does it satisfy?</a:t>
            </a:r>
          </a:p>
          <a:p>
            <a:pPr lvl="2"/>
            <a:r>
              <a:rPr lang="en-US" dirty="0" smtClean="0"/>
              <a:t>Note: there may be multiple meaningful definitions!</a:t>
            </a:r>
          </a:p>
          <a:p>
            <a:pPr lvl="2"/>
            <a:r>
              <a:rPr lang="en-US" dirty="0" smtClean="0"/>
              <a:t>One scheme may be less efficient than another, yet satisfy a stronger security definition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9871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Importance of definitions -- usage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</a:t>
            </a:r>
            <a:r>
              <a:rPr lang="en-US" dirty="0" smtClean="0"/>
              <a:t>efinitions allow </a:t>
            </a:r>
            <a:r>
              <a:rPr lang="en-US" dirty="0"/>
              <a:t>others to </a:t>
            </a:r>
            <a:r>
              <a:rPr lang="en-US" dirty="0" smtClean="0"/>
              <a:t>understand </a:t>
            </a:r>
            <a:r>
              <a:rPr lang="en-US" dirty="0"/>
              <a:t>the security guarantees </a:t>
            </a:r>
            <a:r>
              <a:rPr lang="en-US" dirty="0" smtClean="0"/>
              <a:t>provided </a:t>
            </a:r>
            <a:r>
              <a:rPr lang="en-US" dirty="0"/>
              <a:t>by </a:t>
            </a:r>
            <a:r>
              <a:rPr lang="en-US" dirty="0" smtClean="0"/>
              <a:t>a scheme</a:t>
            </a:r>
          </a:p>
          <a:p>
            <a:r>
              <a:rPr lang="en-US" dirty="0" smtClean="0"/>
              <a:t>Enables </a:t>
            </a:r>
            <a:r>
              <a:rPr lang="en-US" dirty="0"/>
              <a:t>schemes to be used as </a:t>
            </a:r>
            <a:r>
              <a:rPr lang="en-US" i="1" dirty="0"/>
              <a:t>components</a:t>
            </a:r>
            <a:r>
              <a:rPr lang="en-US" dirty="0"/>
              <a:t> of a larger system (modularity</a:t>
            </a:r>
            <a:r>
              <a:rPr lang="en-US" dirty="0" smtClean="0"/>
              <a:t>)</a:t>
            </a:r>
          </a:p>
          <a:p>
            <a:r>
              <a:rPr lang="en-US" dirty="0" smtClean="0"/>
              <a:t>Enables one scheme </a:t>
            </a:r>
            <a:r>
              <a:rPr lang="en-US" dirty="0"/>
              <a:t>to be substituted for </a:t>
            </a:r>
            <a:r>
              <a:rPr lang="en-US" dirty="0" smtClean="0"/>
              <a:t>another if they satisfy the same definition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316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Assumptions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With few exceptions, cryptography currently requires </a:t>
            </a:r>
            <a:r>
              <a:rPr lang="en-US" i="1" dirty="0" smtClean="0"/>
              <a:t>computational assumptions</a:t>
            </a:r>
            <a:endParaRPr lang="en-US" dirty="0" smtClean="0"/>
          </a:p>
          <a:p>
            <a:pPr lvl="1"/>
            <a:r>
              <a:rPr lang="en-US" dirty="0" smtClean="0"/>
              <a:t>At least until we prove P </a:t>
            </a:r>
            <a:r>
              <a:rPr lang="en-US" dirty="0" smtClean="0">
                <a:sym typeface="Symbol"/>
              </a:rPr>
              <a:t> NP (and even that would not be enough)</a:t>
            </a:r>
          </a:p>
          <a:p>
            <a:pPr lvl="1"/>
            <a:endParaRPr lang="en-US" dirty="0">
              <a:sym typeface="Symbol"/>
            </a:endParaRPr>
          </a:p>
          <a:p>
            <a:r>
              <a:rPr lang="en-US" dirty="0" smtClean="0">
                <a:sym typeface="Symbol"/>
              </a:rPr>
              <a:t>Principle: any such assumptions should </a:t>
            </a:r>
            <a:br>
              <a:rPr lang="en-US" dirty="0" smtClean="0">
                <a:sym typeface="Symbol"/>
              </a:rPr>
            </a:br>
            <a:r>
              <a:rPr lang="en-US" dirty="0" smtClean="0">
                <a:sym typeface="Symbol"/>
              </a:rPr>
              <a:t>be made explicit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046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3487</TotalTime>
  <Words>1874</Words>
  <Application>Microsoft Office PowerPoint</Application>
  <PresentationFormat>On-screen Show (4:3)</PresentationFormat>
  <Paragraphs>296</Paragraphs>
  <Slides>55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0" baseType="lpstr">
      <vt:lpstr>Arial</vt:lpstr>
      <vt:lpstr>Calibri</vt:lpstr>
      <vt:lpstr>Monotype Corsiva</vt:lpstr>
      <vt:lpstr>Symbol</vt:lpstr>
      <vt:lpstr>Office Theme</vt:lpstr>
      <vt:lpstr>Cryptography</vt:lpstr>
      <vt:lpstr>Clicker quiz</vt:lpstr>
      <vt:lpstr>Core principles of modern crypto</vt:lpstr>
      <vt:lpstr>Importance of definitions</vt:lpstr>
      <vt:lpstr>Importance of definitions -- design</vt:lpstr>
      <vt:lpstr>Importance of definitions -- design</vt:lpstr>
      <vt:lpstr>Importance of definitions -- analysis</vt:lpstr>
      <vt:lpstr>Importance of definitions -- usage</vt:lpstr>
      <vt:lpstr>Assumptions</vt:lpstr>
      <vt:lpstr>Importance of clear assumptions</vt:lpstr>
      <vt:lpstr>Proofs of security</vt:lpstr>
      <vt:lpstr>Limitations?</vt:lpstr>
      <vt:lpstr>Limitations?</vt:lpstr>
      <vt:lpstr>Nevertheless…</vt:lpstr>
      <vt:lpstr>PowerPoint Presentation</vt:lpstr>
      <vt:lpstr>Crypto definitions (generally)</vt:lpstr>
      <vt:lpstr>Recall</vt:lpstr>
      <vt:lpstr>Private-key encryption</vt:lpstr>
      <vt:lpstr>Threat models for encryption</vt:lpstr>
      <vt:lpstr>Goal of secure encryption?</vt:lpstr>
      <vt:lpstr>Secure encryption?</vt:lpstr>
      <vt:lpstr>Secure encryption?</vt:lpstr>
      <vt:lpstr>Secure encryption?</vt:lpstr>
      <vt:lpstr>The right definition</vt:lpstr>
      <vt:lpstr>PowerPoint Presentation</vt:lpstr>
      <vt:lpstr>Probability review</vt:lpstr>
      <vt:lpstr>Probability review</vt:lpstr>
      <vt:lpstr>Probability review</vt:lpstr>
      <vt:lpstr>Notation</vt:lpstr>
      <vt:lpstr>Probability distributions</vt:lpstr>
      <vt:lpstr>Probability distributions</vt:lpstr>
      <vt:lpstr>Probability distributions</vt:lpstr>
      <vt:lpstr>Probability distributions</vt:lpstr>
      <vt:lpstr>Example 1</vt:lpstr>
      <vt:lpstr>Example 2</vt:lpstr>
      <vt:lpstr>Perfect secrecy (informal)</vt:lpstr>
      <vt:lpstr>Perfect secrecy (informal)</vt:lpstr>
      <vt:lpstr>Perfect secrecy (formal)</vt:lpstr>
      <vt:lpstr>Example 3</vt:lpstr>
      <vt:lpstr>Bayes’s theorem</vt:lpstr>
      <vt:lpstr>Example 4</vt:lpstr>
      <vt:lpstr>Example 4, continued</vt:lpstr>
      <vt:lpstr>Example 4, continued</vt:lpstr>
      <vt:lpstr>Conclusion</vt:lpstr>
      <vt:lpstr>One-time pad</vt:lpstr>
      <vt:lpstr>One-time pad</vt:lpstr>
      <vt:lpstr>One-time pad</vt:lpstr>
      <vt:lpstr>Perfect secrecy of one-time pad</vt:lpstr>
      <vt:lpstr>Perfect secrecy of one-time pad</vt:lpstr>
      <vt:lpstr>Perfect secrecy of one-time pad</vt:lpstr>
      <vt:lpstr>PowerPoint Presentation</vt:lpstr>
      <vt:lpstr>Key generation</vt:lpstr>
      <vt:lpstr>Random-number generation</vt:lpstr>
      <vt:lpstr>Random-number generation</vt:lpstr>
      <vt:lpstr>Step 1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Cryptography</dc:title>
  <dc:creator>katz</dc:creator>
  <cp:lastModifiedBy>jkatz</cp:lastModifiedBy>
  <cp:revision>198</cp:revision>
  <dcterms:created xsi:type="dcterms:W3CDTF">2014-06-02T02:25:30Z</dcterms:created>
  <dcterms:modified xsi:type="dcterms:W3CDTF">2019-02-08T01:24:46Z</dcterms:modified>
</cp:coreProperties>
</file>