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54" r:id="rId3"/>
    <p:sldId id="453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55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56" r:id="rId27"/>
    <p:sldId id="427" r:id="rId28"/>
    <p:sldId id="457" r:id="rId29"/>
    <p:sldId id="458" r:id="rId30"/>
    <p:sldId id="459" r:id="rId31"/>
    <p:sldId id="460" r:id="rId32"/>
    <p:sldId id="461" r:id="rId33"/>
    <p:sldId id="462" r:id="rId34"/>
    <p:sldId id="46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58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smtClean="0">
                <a:solidFill>
                  <a:schemeClr val="tx1"/>
                </a:solidFill>
              </a:rPr>
              <a:t>Lecture 4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eliminate both </a:t>
            </a:r>
            <a:r>
              <a:rPr lang="en-US" i="1" dirty="0" smtClean="0"/>
              <a:t>bias</a:t>
            </a:r>
            <a:r>
              <a:rPr lang="en-US" dirty="0" smtClean="0"/>
              <a:t> and </a:t>
            </a:r>
            <a:r>
              <a:rPr lang="en-US" i="1" dirty="0" smtClean="0"/>
              <a:t>dependencies</a:t>
            </a:r>
          </a:p>
          <a:p>
            <a:endParaRPr lang="en-US" dirty="0" smtClean="0"/>
          </a:p>
          <a:p>
            <a:r>
              <a:rPr lang="en-US" dirty="0" smtClean="0"/>
              <a:t>von Neumann technique for eliminating bias:</a:t>
            </a:r>
          </a:p>
          <a:p>
            <a:pPr lvl="1"/>
            <a:r>
              <a:rPr lang="en-US" dirty="0" smtClean="0"/>
              <a:t>Collect two bits per output bit</a:t>
            </a:r>
          </a:p>
          <a:p>
            <a:pPr lvl="2"/>
            <a:r>
              <a:rPr lang="en-US" dirty="0" smtClean="0"/>
              <a:t>01 -&gt; 0</a:t>
            </a:r>
          </a:p>
          <a:p>
            <a:pPr lvl="2"/>
            <a:r>
              <a:rPr lang="en-US" dirty="0" smtClean="0"/>
              <a:t>10 -&gt; 1</a:t>
            </a:r>
          </a:p>
          <a:p>
            <a:pPr lvl="2"/>
            <a:r>
              <a:rPr lang="en-US" dirty="0" smtClean="0"/>
              <a:t>00, 11 -&gt; skip</a:t>
            </a:r>
          </a:p>
          <a:p>
            <a:pPr lvl="1"/>
            <a:r>
              <a:rPr lang="en-US" dirty="0" smtClean="0"/>
              <a:t>Note that this assumes </a:t>
            </a:r>
            <a:r>
              <a:rPr lang="en-US" i="1" dirty="0" smtClean="0"/>
              <a:t>independence </a:t>
            </a:r>
            <a:r>
              <a:rPr lang="en-US" dirty="0" smtClean="0"/>
              <a:t>(as well as constant bias)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95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</a:t>
            </a:r>
            <a:r>
              <a:rPr lang="en-US" i="1" dirty="0" smtClean="0"/>
              <a:t>randomness extraction</a:t>
            </a:r>
          </a:p>
          <a:p>
            <a:r>
              <a:rPr lang="en-US" dirty="0" err="1" smtClean="0"/>
              <a:t>Unkeyed</a:t>
            </a:r>
            <a:r>
              <a:rPr lang="en-US" dirty="0" smtClean="0"/>
              <a:t> extraction is possible for some input distributions; impossible for others</a:t>
            </a:r>
          </a:p>
          <a:p>
            <a:r>
              <a:rPr lang="en-US" dirty="0" smtClean="0"/>
              <a:t>Keyed extraction possible for all distributions</a:t>
            </a:r>
          </a:p>
          <a:p>
            <a:pPr lvl="1"/>
            <a:r>
              <a:rPr lang="en-US" dirty="0" smtClean="0"/>
              <a:t>Extracted randomness is less than the input min-entropy</a:t>
            </a:r>
          </a:p>
          <a:p>
            <a:pPr lvl="1"/>
            <a:r>
              <a:rPr lang="en-US" dirty="0" smtClean="0"/>
              <a:t>Where does the key come from?</a:t>
            </a:r>
          </a:p>
          <a:p>
            <a:r>
              <a:rPr lang="en-US" dirty="0" smtClean="0"/>
              <a:t>In practice, computational extraction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7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Implementing the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one-time pad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desired number of bytes from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urandom</a:t>
            </a:r>
            <a:endParaRPr lang="en-US" dirty="0" smtClean="0"/>
          </a:p>
          <a:p>
            <a:r>
              <a:rPr lang="en-US" dirty="0" smtClean="0"/>
              <a:t>Output the result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Plaintext = sequence of ASCII characters</a:t>
            </a:r>
          </a:p>
          <a:p>
            <a:r>
              <a:rPr lang="en-US" dirty="0" smtClean="0"/>
              <a:t>Key = sequence of hex digits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Read them; XOR them to get the </a:t>
            </a:r>
            <a:r>
              <a:rPr lang="en-US" dirty="0" err="1" smtClean="0"/>
              <a:t>ciphertext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encryption</a:t>
            </a:r>
          </a:p>
          <a:p>
            <a:r>
              <a:rPr lang="en-US" dirty="0" smtClean="0"/>
              <a:t>Read </a:t>
            </a:r>
            <a:r>
              <a:rPr lang="en-US" dirty="0" err="1" smtClean="0"/>
              <a:t>ciphertext</a:t>
            </a:r>
            <a:r>
              <a:rPr lang="en-US" dirty="0" smtClean="0"/>
              <a:t> and key; XOR them to recover the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one-time pad achieves perfect secrecy!</a:t>
            </a:r>
          </a:p>
          <a:p>
            <a:endParaRPr lang="en-US" dirty="0"/>
          </a:p>
          <a:p>
            <a:r>
              <a:rPr lang="en-US" dirty="0"/>
              <a:t>One-time pad has </a:t>
            </a:r>
            <a:r>
              <a:rPr lang="en-US" dirty="0" smtClean="0"/>
              <a:t>historically been </a:t>
            </a:r>
            <a:r>
              <a:rPr lang="en-US" dirty="0"/>
              <a:t>used in the real world</a:t>
            </a:r>
          </a:p>
          <a:p>
            <a:pPr lvl="1"/>
            <a:r>
              <a:rPr lang="en-US" dirty="0"/>
              <a:t>E.g., “red phone” between DC and </a:t>
            </a:r>
            <a:r>
              <a:rPr lang="en-US" dirty="0" smtClean="0"/>
              <a:t>Moscow</a:t>
            </a:r>
          </a:p>
          <a:p>
            <a:endParaRPr lang="en-US" dirty="0" smtClean="0"/>
          </a:p>
          <a:p>
            <a:r>
              <a:rPr lang="en-US" dirty="0" smtClean="0"/>
              <a:t>Not currently used!</a:t>
            </a:r>
            <a:endParaRPr lang="en-US" dirty="0"/>
          </a:p>
          <a:p>
            <a:pPr lvl="1"/>
            <a:r>
              <a:rPr lang="en-US" dirty="0" smtClean="0"/>
              <a:t>Why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everal limitations </a:t>
            </a:r>
          </a:p>
          <a:p>
            <a:pPr lvl="1"/>
            <a:r>
              <a:rPr lang="en-US" dirty="0" smtClean="0"/>
              <a:t>The key is as long as the message</a:t>
            </a:r>
          </a:p>
          <a:p>
            <a:pPr lvl="1"/>
            <a:r>
              <a:rPr lang="en-US" dirty="0" smtClean="0"/>
              <a:t>Only secure if each key is used to encrypt a </a:t>
            </a:r>
            <a:br>
              <a:rPr lang="en-US" dirty="0" smtClean="0"/>
            </a:br>
            <a:r>
              <a:rPr lang="en-US" i="1" dirty="0" smtClean="0"/>
              <a:t>single </a:t>
            </a:r>
            <a:r>
              <a:rPr lang="en-US" dirty="0" smtClean="0"/>
              <a:t>message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Trivially broken by a known-plaintext </a:t>
            </a:r>
            <a:r>
              <a:rPr lang="en-US" dirty="0" smtClean="0"/>
              <a:t>attack)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 Parties must share keys of (total) length equal to the (total) length of all the messages they might ever 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5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same key twice?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c</a:t>
            </a:r>
            <a:r>
              <a:rPr lang="en-US" baseline="-25000" dirty="0" smtClean="0"/>
              <a:t>1</a:t>
            </a:r>
            <a:r>
              <a:rPr lang="en-US" dirty="0" smtClean="0"/>
              <a:t> = k </a:t>
            </a:r>
            <a:r>
              <a:rPr lang="en-US" dirty="0" smtClean="0">
                <a:sym typeface="Symbol"/>
              </a:rPr>
              <a:t>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</a:t>
            </a:r>
            <a:r>
              <a:rPr lang="en-US" dirty="0"/>
              <a:t>k </a:t>
            </a:r>
            <a:r>
              <a:rPr lang="en-US" dirty="0">
                <a:sym typeface="Symbol"/>
              </a:rPr>
              <a:t> </a:t>
            </a:r>
            <a:r>
              <a:rPr lang="en-US" dirty="0" smtClean="0"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Attacker can compute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 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(</a:t>
            </a:r>
            <a:r>
              <a:rPr lang="en-US" dirty="0"/>
              <a:t>k </a:t>
            </a:r>
            <a:r>
              <a:rPr lang="en-US" dirty="0">
                <a:sym typeface="Symbol"/>
              </a:rPr>
              <a:t> </a:t>
            </a:r>
            <a:r>
              <a:rPr lang="en-US" dirty="0" smtClean="0"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  (</a:t>
            </a:r>
            <a:r>
              <a:rPr lang="en-US" dirty="0"/>
              <a:t>k </a:t>
            </a:r>
            <a:r>
              <a:rPr lang="en-US" dirty="0">
                <a:sym typeface="Symbol"/>
              </a:rPr>
              <a:t> </a:t>
            </a:r>
            <a:r>
              <a:rPr lang="en-US" dirty="0" smtClean="0"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=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 m</a:t>
            </a:r>
            <a:r>
              <a:rPr lang="en-US" baseline="-25000" dirty="0" smtClean="0">
                <a:sym typeface="Symbol"/>
              </a:rPr>
              <a:t>2</a:t>
            </a:r>
            <a:endParaRPr lang="en-US" dirty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This leaks information about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0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same key twice?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-25000" dirty="0" smtClean="0"/>
              <a:t>1 </a:t>
            </a:r>
            <a:r>
              <a:rPr lang="en-US" dirty="0" smtClean="0">
                <a:sym typeface="Symbol"/>
              </a:rPr>
              <a:t> 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is information about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m</a:t>
            </a:r>
            <a:r>
              <a:rPr lang="en-US" baseline="-25000" dirty="0" smtClean="0">
                <a:sym typeface="Symbol"/>
              </a:rPr>
              <a:t>2</a:t>
            </a:r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Is this significant?</a:t>
            </a:r>
          </a:p>
          <a:p>
            <a:pPr lvl="2"/>
            <a:r>
              <a:rPr lang="en-US" dirty="0" smtClean="0">
                <a:sym typeface="Symbol"/>
              </a:rPr>
              <a:t>No longer perfectly secret!</a:t>
            </a:r>
          </a:p>
          <a:p>
            <a:pPr lvl="2"/>
            <a:r>
              <a:rPr lang="en-US" dirty="0" smtClean="0"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 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reveals where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differ</a:t>
            </a:r>
          </a:p>
          <a:p>
            <a:pPr lvl="2"/>
            <a:r>
              <a:rPr lang="en-US" dirty="0" smtClean="0">
                <a:sym typeface="Symbol"/>
              </a:rPr>
              <a:t>Frequency analysis</a:t>
            </a:r>
          </a:p>
          <a:p>
            <a:pPr lvl="2"/>
            <a:r>
              <a:rPr lang="en-US" dirty="0" smtClean="0">
                <a:sym typeface="Symbol"/>
              </a:rPr>
              <a:t>Exploiting characteristics of ASCII…</a:t>
            </a:r>
          </a:p>
        </p:txBody>
      </p:sp>
    </p:spTree>
    <p:extLst>
      <p:ext uri="{BB962C8B-B14F-4D97-AF65-F5344CB8AC3E}">
        <p14:creationId xmlns:p14="http://schemas.microsoft.com/office/powerpoint/2010/main" val="89314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NOT a drawback of the one-time pad?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given key can only be used to encrypt one message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key is as long as the message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key must be chosen uniformly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scheme is insecure against chosen-plaintext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6592" y="6412469"/>
            <a:ext cx="422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http</a:t>
            </a:r>
            <a:r>
              <a:rPr lang="en-US" sz="1200" dirty="0"/>
              <a:t>://benborowiec.com/2011/07/23/better-ascii-table/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38800" y="381000"/>
            <a:ext cx="3235120" cy="6400800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3000" dirty="0" smtClean="0"/>
              <a:t>Letters </a:t>
            </a:r>
            <a:r>
              <a:rPr lang="en-US" sz="3000" dirty="0"/>
              <a:t>all </a:t>
            </a:r>
            <a:r>
              <a:rPr lang="en-US" sz="3000" dirty="0" smtClean="0"/>
              <a:t>begin with 01…</a:t>
            </a:r>
            <a:endParaRPr lang="en-US" sz="3000" dirty="0"/>
          </a:p>
          <a:p>
            <a:pPr marL="285750" indent="-285750"/>
            <a:r>
              <a:rPr lang="en-US" sz="3000" dirty="0"/>
              <a:t>The space character </a:t>
            </a:r>
            <a:r>
              <a:rPr lang="en-US" sz="3000" dirty="0" smtClean="0"/>
              <a:t>begins with 00…</a:t>
            </a:r>
            <a:endParaRPr lang="en-US" sz="3000" dirty="0"/>
          </a:p>
          <a:p>
            <a:pPr marL="285750" indent="-285750"/>
            <a:r>
              <a:rPr lang="en-US" sz="3000" dirty="0"/>
              <a:t>XOR of two letters </a:t>
            </a:r>
            <a:r>
              <a:rPr lang="en-US" sz="3000" dirty="0" smtClean="0"/>
              <a:t>gives 00…</a:t>
            </a:r>
            <a:endParaRPr lang="en-US" sz="3000" dirty="0"/>
          </a:p>
          <a:p>
            <a:pPr marL="285750" indent="-285750"/>
            <a:r>
              <a:rPr lang="en-US" sz="3000" dirty="0"/>
              <a:t>XOR of letter and space </a:t>
            </a:r>
            <a:r>
              <a:rPr lang="en-US" sz="3000" dirty="0" smtClean="0"/>
              <a:t>gives 01…</a:t>
            </a:r>
            <a:endParaRPr lang="en-US" sz="3000" dirty="0"/>
          </a:p>
          <a:p>
            <a:pPr marL="285750" indent="-285750"/>
            <a:endParaRPr lang="en-US" sz="3000" dirty="0"/>
          </a:p>
          <a:p>
            <a:pPr marL="285750" indent="-285750"/>
            <a:r>
              <a:rPr lang="en-US" sz="3000" dirty="0"/>
              <a:t>Easy to identify XOR of </a:t>
            </a:r>
            <a:r>
              <a:rPr lang="en-US" sz="3000" dirty="0" smtClean="0"/>
              <a:t>letter and </a:t>
            </a:r>
            <a:r>
              <a:rPr lang="en-US" sz="3000" dirty="0"/>
              <a:t>space!</a:t>
            </a:r>
          </a:p>
          <a:p>
            <a:pPr marL="285750" indent="-285750"/>
            <a:endParaRPr lang="en-US" dirty="0"/>
          </a:p>
        </p:txBody>
      </p:sp>
      <p:pic>
        <p:nvPicPr>
          <p:cNvPr id="7" name="Picture 2" descr="better ascii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0" y="234330"/>
            <a:ext cx="6858000" cy="607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52401" y="216931"/>
            <a:ext cx="1480705" cy="6260069"/>
          </a:xfrm>
          <a:prstGeom prst="rect">
            <a:avLst/>
          </a:prstGeom>
          <a:solidFill>
            <a:schemeClr val="bg1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9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pictures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1336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01…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286000" y="21336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01…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733800" y="21336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01…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181600" y="21336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00…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38200" y="3505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01…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3505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01…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3733800" y="3505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01…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181600" y="3505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01…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838200" y="5029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00…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286000" y="5029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00…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733800" y="5029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00…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181600" y="5029200"/>
            <a:ext cx="14478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  <a:r>
              <a:rPr lang="en-US" sz="2800" dirty="0" smtClean="0"/>
              <a:t>1…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0" y="200602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0" y="33528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48768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81600" y="2133600"/>
            <a:ext cx="1447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00…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5181600" y="3505200"/>
            <a:ext cx="1447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01…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5181600" y="5029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01010000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480164" y="6096000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01010000 = 00100000 </a:t>
            </a:r>
            <a:r>
              <a:rPr lang="en-US" sz="2400" dirty="0" smtClean="0">
                <a:sym typeface="Symbol"/>
              </a:rPr>
              <a:t> ??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459324" y="6096000"/>
            <a:ext cx="371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01010000 = 00100000 </a:t>
            </a:r>
            <a:r>
              <a:rPr lang="en-US" sz="2400" dirty="0" smtClean="0">
                <a:sym typeface="Symbol"/>
              </a:rPr>
              <a:t> ‘p’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479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6" grpId="1" animBg="1"/>
      <p:bldP spid="19" grpId="0"/>
      <p:bldP spid="20" grpId="0" animBg="1"/>
      <p:bldP spid="21" grpId="0" animBg="1"/>
      <p:bldP spid="22" grpId="0" animBg="1"/>
      <p:bldP spid="23" grpId="0"/>
      <p:bldP spid="23" grpId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Key as long the message</a:t>
            </a:r>
          </a:p>
          <a:p>
            <a:pPr lvl="1"/>
            <a:r>
              <a:rPr lang="en-US" dirty="0" smtClean="0"/>
              <a:t>Only secure if each key is used to encrypt </a:t>
            </a:r>
            <a:r>
              <a:rPr lang="en-US" i="1" dirty="0" smtClean="0"/>
              <a:t>once</a:t>
            </a:r>
          </a:p>
          <a:p>
            <a:pPr lvl="1"/>
            <a:r>
              <a:rPr lang="en-US" dirty="0" smtClean="0"/>
              <a:t>Trivially broken by a known-plaintext attack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These limitations are </a:t>
            </a:r>
            <a:r>
              <a:rPr lang="en-US" i="1" dirty="0" smtClean="0"/>
              <a:t>inherent</a:t>
            </a:r>
            <a:r>
              <a:rPr lang="en-US" dirty="0" smtClean="0"/>
              <a:t> for schemes achieving perfect secrecy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8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of the one-time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Theorem: if (Gen, </a:t>
            </a:r>
            <a:r>
              <a:rPr lang="en-US" dirty="0" err="1" smtClean="0"/>
              <a:t>Enc</a:t>
            </a:r>
            <a:r>
              <a:rPr lang="en-US" dirty="0" smtClean="0"/>
              <a:t>, Dec) with message space </a:t>
            </a:r>
            <a:r>
              <a:rPr lang="en-US" b="1" dirty="0" smtClean="0">
                <a:latin typeface="Monotype Corsiva" panose="03010101010201010101" pitchFamily="66" charset="0"/>
              </a:rPr>
              <a:t>M</a:t>
            </a:r>
            <a:r>
              <a:rPr lang="en-US" dirty="0" smtClean="0"/>
              <a:t> is perfectly secret, then |</a:t>
            </a:r>
            <a:r>
              <a:rPr lang="en-US" b="1" dirty="0" smtClean="0">
                <a:latin typeface="Monotype Corsiva" panose="03010101010201010101" pitchFamily="66" charset="0"/>
              </a:rPr>
              <a:t>K</a:t>
            </a:r>
            <a:r>
              <a:rPr lang="en-US" dirty="0" smtClean="0"/>
              <a:t>| ≥ |</a:t>
            </a:r>
            <a:r>
              <a:rPr lang="en-US" b="1" dirty="0" smtClean="0">
                <a:latin typeface="Monotype Corsiva" panose="03010101010201010101" pitchFamily="66" charset="0"/>
              </a:rPr>
              <a:t>M</a:t>
            </a:r>
            <a:r>
              <a:rPr lang="en-US" dirty="0" smtClean="0"/>
              <a:t>|.</a:t>
            </a:r>
          </a:p>
          <a:p>
            <a:r>
              <a:rPr lang="en-US" dirty="0" smtClean="0"/>
              <a:t>Intuition: </a:t>
            </a:r>
          </a:p>
          <a:p>
            <a:pPr lvl="1"/>
            <a:r>
              <a:rPr lang="en-US" dirty="0" smtClean="0"/>
              <a:t>Given any </a:t>
            </a:r>
            <a:r>
              <a:rPr lang="en-US" dirty="0" err="1" smtClean="0"/>
              <a:t>ciphertext</a:t>
            </a:r>
            <a:r>
              <a:rPr lang="en-US" dirty="0" smtClean="0"/>
              <a:t>, try decrypting under every possible key in </a:t>
            </a:r>
            <a:r>
              <a:rPr lang="en-US" b="1" dirty="0" smtClean="0">
                <a:latin typeface="Monotype Corsiva" panose="03010101010201010101" pitchFamily="66" charset="0"/>
              </a:rPr>
              <a:t>K</a:t>
            </a:r>
            <a:endParaRPr lang="en-US" dirty="0" smtClean="0">
              <a:latin typeface="Monotype Corsiva" panose="03010101010201010101" pitchFamily="66" charset="0"/>
            </a:endParaRPr>
          </a:p>
          <a:p>
            <a:pPr lvl="1"/>
            <a:r>
              <a:rPr lang="en-US" dirty="0" smtClean="0"/>
              <a:t>This gives a list of up to |</a:t>
            </a:r>
            <a:r>
              <a:rPr lang="en-US" b="1" dirty="0" smtClean="0">
                <a:latin typeface="Monotype Corsiva" panose="03010101010201010101" pitchFamily="66" charset="0"/>
              </a:rPr>
              <a:t>K</a:t>
            </a:r>
            <a:r>
              <a:rPr lang="en-US" dirty="0" smtClean="0"/>
              <a:t>| possible messages</a:t>
            </a:r>
          </a:p>
          <a:p>
            <a:pPr lvl="1"/>
            <a:r>
              <a:rPr lang="en-US" dirty="0" smtClean="0"/>
              <a:t>If |</a:t>
            </a:r>
            <a:r>
              <a:rPr lang="en-US" b="1" dirty="0" smtClean="0">
                <a:latin typeface="Monotype Corsiva" panose="03010101010201010101" pitchFamily="66" charset="0"/>
              </a:rPr>
              <a:t>K</a:t>
            </a:r>
            <a:r>
              <a:rPr lang="en-US" dirty="0" smtClean="0"/>
              <a:t>| &lt; |</a:t>
            </a:r>
            <a:r>
              <a:rPr lang="en-US" b="1" dirty="0" smtClean="0">
                <a:latin typeface="Monotype Corsiva" panose="03010101010201010101" pitchFamily="66" charset="0"/>
              </a:rPr>
              <a:t>M</a:t>
            </a:r>
            <a:r>
              <a:rPr lang="en-US" dirty="0" smtClean="0"/>
              <a:t>|, some message is not on the list</a:t>
            </a:r>
          </a:p>
        </p:txBody>
      </p:sp>
    </p:spTree>
    <p:extLst>
      <p:ext uri="{BB962C8B-B14F-4D97-AF65-F5344CB8AC3E}">
        <p14:creationId xmlns:p14="http://schemas.microsoft.com/office/powerpoint/2010/main" val="19711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of the one-time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Theorem: if (Gen, </a:t>
            </a:r>
            <a:r>
              <a:rPr lang="en-US" dirty="0" err="1" smtClean="0"/>
              <a:t>Enc</a:t>
            </a:r>
            <a:r>
              <a:rPr lang="en-US" dirty="0" smtClean="0"/>
              <a:t>, Dec) with message space </a:t>
            </a:r>
            <a:r>
              <a:rPr lang="en-US" b="1" dirty="0" smtClean="0">
                <a:latin typeface="Monotype Corsiva" panose="03010101010201010101" pitchFamily="66" charset="0"/>
              </a:rPr>
              <a:t>M</a:t>
            </a:r>
            <a:r>
              <a:rPr lang="en-US" dirty="0" smtClean="0"/>
              <a:t> is perfectly secret, then |</a:t>
            </a:r>
            <a:r>
              <a:rPr lang="en-US" b="1" dirty="0" smtClean="0">
                <a:latin typeface="Monotype Corsiva" panose="03010101010201010101" pitchFamily="66" charset="0"/>
              </a:rPr>
              <a:t>K</a:t>
            </a:r>
            <a:r>
              <a:rPr lang="en-US" dirty="0" smtClean="0"/>
              <a:t>| ≥ |</a:t>
            </a:r>
            <a:r>
              <a:rPr lang="en-US" b="1" dirty="0" smtClean="0">
                <a:latin typeface="Monotype Corsiva" panose="03010101010201010101" pitchFamily="66" charset="0"/>
              </a:rPr>
              <a:t>M</a:t>
            </a:r>
            <a:r>
              <a:rPr lang="en-US" dirty="0" smtClean="0"/>
              <a:t>|.</a:t>
            </a:r>
          </a:p>
          <a:p>
            <a:r>
              <a:rPr lang="en-US" dirty="0" smtClean="0"/>
              <a:t>Proof: </a:t>
            </a:r>
          </a:p>
          <a:p>
            <a:pPr lvl="1"/>
            <a:r>
              <a:rPr lang="en-US" dirty="0" smtClean="0"/>
              <a:t>Assume |</a:t>
            </a:r>
            <a:r>
              <a:rPr lang="en-US" b="1" dirty="0" smtClean="0">
                <a:latin typeface="Monotype Corsiva" panose="03010101010201010101" pitchFamily="66" charset="0"/>
              </a:rPr>
              <a:t>K</a:t>
            </a:r>
            <a:r>
              <a:rPr lang="en-US" dirty="0" smtClean="0"/>
              <a:t>| &lt; |</a:t>
            </a:r>
            <a:r>
              <a:rPr lang="en-US" b="1" dirty="0" smtClean="0">
                <a:latin typeface="Monotype Corsiva" panose="03010101010201010101" pitchFamily="66" charset="0"/>
              </a:rPr>
              <a:t>M</a:t>
            </a:r>
            <a:r>
              <a:rPr lang="en-US" dirty="0" smtClean="0"/>
              <a:t>|</a:t>
            </a:r>
          </a:p>
          <a:p>
            <a:pPr lvl="1"/>
            <a:r>
              <a:rPr lang="en-US" dirty="0" smtClean="0"/>
              <a:t>Need to show that there is a distribution on </a:t>
            </a:r>
            <a:r>
              <a:rPr lang="en-US" b="1" dirty="0" smtClean="0">
                <a:latin typeface="Monotype Corsiva" panose="03010101010201010101" pitchFamily="66" charset="0"/>
              </a:rPr>
              <a:t>M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 message m, and a </a:t>
            </a:r>
            <a:r>
              <a:rPr lang="en-US" dirty="0" err="1" smtClean="0"/>
              <a:t>ciphertext</a:t>
            </a:r>
            <a:r>
              <a:rPr lang="en-US" dirty="0" smtClean="0"/>
              <a:t> c such that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err="1" smtClean="0"/>
              <a:t>Pr</a:t>
            </a:r>
            <a:r>
              <a:rPr lang="en-US" dirty="0" smtClean="0"/>
              <a:t>[M=m | C=c] </a:t>
            </a:r>
            <a:r>
              <a:rPr lang="en-US" dirty="0" smtClean="0">
                <a:sym typeface="Symbol"/>
              </a:rPr>
              <a:t>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[M=m]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of the one-time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Proof, continued</a:t>
            </a:r>
          </a:p>
          <a:p>
            <a:pPr lvl="1"/>
            <a:r>
              <a:rPr lang="en-US" dirty="0" smtClean="0"/>
              <a:t>Take the uniform distribution on </a:t>
            </a:r>
            <a:r>
              <a:rPr lang="en-US" b="1" dirty="0" smtClean="0">
                <a:latin typeface="Monotype Corsiva" panose="03010101010201010101" pitchFamily="66" charset="0"/>
              </a:rPr>
              <a:t>M</a:t>
            </a:r>
            <a:endParaRPr lang="en-US" dirty="0" smtClean="0">
              <a:latin typeface="Monotype Corsiva" panose="03010101010201010101" pitchFamily="66" charset="0"/>
            </a:endParaRPr>
          </a:p>
          <a:p>
            <a:pPr lvl="1"/>
            <a:r>
              <a:rPr lang="en-US" dirty="0" smtClean="0"/>
              <a:t>Take any </a:t>
            </a:r>
            <a:r>
              <a:rPr lang="en-US" dirty="0" err="1" smtClean="0"/>
              <a:t>ciphertext</a:t>
            </a:r>
            <a:r>
              <a:rPr lang="en-US" dirty="0" smtClean="0"/>
              <a:t> c</a:t>
            </a:r>
          </a:p>
          <a:p>
            <a:pPr lvl="1"/>
            <a:r>
              <a:rPr lang="en-US" dirty="0" smtClean="0"/>
              <a:t>Consider the set M(c) = { Dec</a:t>
            </a:r>
            <a:r>
              <a:rPr lang="en-US" baseline="-25000" dirty="0" smtClean="0"/>
              <a:t>k</a:t>
            </a:r>
            <a:r>
              <a:rPr lang="en-US" dirty="0" smtClean="0"/>
              <a:t>(c) }</a:t>
            </a:r>
            <a:r>
              <a:rPr lang="en-US" baseline="-25000" dirty="0" err="1" smtClean="0"/>
              <a:t>k</a:t>
            </a:r>
            <a:r>
              <a:rPr lang="en-US" baseline="-25000" dirty="0" err="1" smtClean="0">
                <a:sym typeface="Symbol"/>
              </a:rPr>
              <a:t></a:t>
            </a:r>
            <a:r>
              <a:rPr lang="en-US" b="1" baseline="-25000" dirty="0" err="1" smtClean="0">
                <a:latin typeface="Monotype Corsiva" panose="03010101010201010101" pitchFamily="66" charset="0"/>
                <a:sym typeface="Symbol"/>
              </a:rPr>
              <a:t>K</a:t>
            </a:r>
            <a:r>
              <a:rPr lang="en-US" dirty="0">
                <a:sym typeface="Symbol"/>
              </a:rPr>
              <a:t> </a:t>
            </a:r>
          </a:p>
          <a:p>
            <a:pPr lvl="2"/>
            <a:r>
              <a:rPr lang="en-US" dirty="0" smtClean="0">
                <a:sym typeface="Symbol"/>
              </a:rPr>
              <a:t>These are the only possible messages that could yield the </a:t>
            </a:r>
            <a:r>
              <a:rPr lang="en-US" dirty="0" err="1" smtClean="0">
                <a:sym typeface="Symbol"/>
              </a:rPr>
              <a:t>ciphertext</a:t>
            </a:r>
            <a:r>
              <a:rPr lang="en-US" dirty="0" smtClean="0">
                <a:sym typeface="Symbol"/>
              </a:rPr>
              <a:t> c</a:t>
            </a:r>
          </a:p>
          <a:p>
            <a:pPr lvl="1"/>
            <a:r>
              <a:rPr lang="en-US" dirty="0" smtClean="0">
                <a:sym typeface="Symbol"/>
              </a:rPr>
              <a:t>|M(c)| ≤ |</a:t>
            </a:r>
            <a:r>
              <a:rPr lang="en-US" b="1" dirty="0" smtClean="0">
                <a:latin typeface="Monotype Corsiva" panose="03010101010201010101" pitchFamily="66" charset="0"/>
                <a:sym typeface="Symbol"/>
              </a:rPr>
              <a:t>K</a:t>
            </a:r>
            <a:r>
              <a:rPr lang="en-US" dirty="0" smtClean="0">
                <a:sym typeface="Symbol"/>
              </a:rPr>
              <a:t>| &lt; |</a:t>
            </a:r>
            <a:r>
              <a:rPr lang="en-US" b="1" dirty="0" smtClean="0">
                <a:latin typeface="Monotype Corsiva" panose="03010101010201010101" pitchFamily="66" charset="0"/>
                <a:sym typeface="Symbol"/>
              </a:rPr>
              <a:t>M</a:t>
            </a:r>
            <a:r>
              <a:rPr lang="en-US" dirty="0" smtClean="0">
                <a:sym typeface="Symbol"/>
              </a:rPr>
              <a:t>|, so there is some m that is not in M(c)</a:t>
            </a:r>
          </a:p>
          <a:p>
            <a:pPr lvl="2"/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[M=m | C=c] = 0 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[M=m]</a:t>
            </a:r>
          </a:p>
        </p:txBody>
      </p:sp>
    </p:spTree>
    <p:extLst>
      <p:ext uri="{BB962C8B-B14F-4D97-AF65-F5344CB8AC3E}">
        <p14:creationId xmlns:p14="http://schemas.microsoft.com/office/powerpoint/2010/main" val="420720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stand?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defined the notion of perfect secrecy</a:t>
            </a:r>
          </a:p>
          <a:p>
            <a:r>
              <a:rPr lang="en-US" dirty="0" smtClean="0"/>
              <a:t>We proved that the one-time pad achieves it!</a:t>
            </a:r>
          </a:p>
          <a:p>
            <a:r>
              <a:rPr lang="en-US" dirty="0" smtClean="0"/>
              <a:t>We proved that the one-time pad is optimal!</a:t>
            </a:r>
          </a:p>
          <a:p>
            <a:pPr lvl="1"/>
            <a:r>
              <a:rPr lang="en-US" dirty="0" smtClean="0"/>
              <a:t>I.e., we cannot improve the key length</a:t>
            </a:r>
          </a:p>
          <a:p>
            <a:r>
              <a:rPr lang="en-US" smtClean="0"/>
              <a:t>Are </a:t>
            </a:r>
            <a:r>
              <a:rPr lang="en-US" dirty="0" smtClean="0"/>
              <a:t>we done?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 better </a:t>
            </a:r>
            <a:r>
              <a:rPr lang="en-US" i="1" dirty="0" smtClean="0"/>
              <a:t>by relaxing the definition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ut in a meaningful way…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88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secrecy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that </a:t>
            </a:r>
            <a:r>
              <a:rPr lang="en-US" i="1" dirty="0" smtClean="0"/>
              <a:t>absolutely no information</a:t>
            </a:r>
            <a:r>
              <a:rPr lang="en-US" dirty="0" smtClean="0"/>
              <a:t> about the plaintext is leaked, even to eavesdroppers </a:t>
            </a:r>
            <a:r>
              <a:rPr lang="en-US" i="1" dirty="0" smtClean="0"/>
              <a:t>with unlimited computational power</a:t>
            </a:r>
            <a:endParaRPr lang="en-US" dirty="0" smtClean="0"/>
          </a:p>
          <a:p>
            <a:pPr lvl="1"/>
            <a:r>
              <a:rPr lang="en-US" dirty="0" smtClean="0"/>
              <a:t>Has some inherent drawbacks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eems unnecessarily strong</a:t>
            </a:r>
          </a:p>
        </p:txBody>
      </p:sp>
    </p:spTree>
    <p:extLst>
      <p:ext uri="{BB962C8B-B14F-4D97-AF65-F5344CB8AC3E}">
        <p14:creationId xmlns:p14="http://schemas.microsoft.com/office/powerpoint/2010/main" val="18185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secrecy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Would be ok if a scheme leaked information </a:t>
            </a:r>
            <a:r>
              <a:rPr lang="en-US" i="1" dirty="0" smtClean="0"/>
              <a:t>with tiny probability</a:t>
            </a:r>
            <a:r>
              <a:rPr lang="en-US" dirty="0" smtClean="0"/>
              <a:t> to eavesdroppers </a:t>
            </a:r>
            <a:r>
              <a:rPr lang="en-US" i="1" dirty="0" smtClean="0"/>
              <a:t>with bounded computational resources</a:t>
            </a:r>
            <a:endParaRPr lang="en-US" dirty="0"/>
          </a:p>
          <a:p>
            <a:r>
              <a:rPr lang="en-US" dirty="0" smtClean="0"/>
              <a:t>I.e., we can relax perfect secrecy by</a:t>
            </a:r>
          </a:p>
          <a:p>
            <a:pPr lvl="1"/>
            <a:r>
              <a:rPr lang="en-US" dirty="0" smtClean="0"/>
              <a:t>Allowing security to “fail” with tiny probability </a:t>
            </a:r>
          </a:p>
          <a:p>
            <a:pPr lvl="1"/>
            <a:r>
              <a:rPr lang="en-US" dirty="0" smtClean="0"/>
              <a:t>Restricting attention to “efficient” attackers</a:t>
            </a:r>
          </a:p>
        </p:txBody>
      </p:sp>
    </p:spTree>
    <p:extLst>
      <p:ext uri="{BB962C8B-B14F-4D97-AF65-F5344CB8AC3E}">
        <p14:creationId xmlns:p14="http://schemas.microsoft.com/office/powerpoint/2010/main" val="414890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probability of failure?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security fails with probability 2</a:t>
            </a:r>
            <a:r>
              <a:rPr lang="en-US" baseline="30000" dirty="0" smtClean="0"/>
              <a:t>-60</a:t>
            </a:r>
            <a:endParaRPr lang="en-US" dirty="0" smtClean="0"/>
          </a:p>
          <a:p>
            <a:pPr lvl="1"/>
            <a:r>
              <a:rPr lang="en-US" dirty="0" smtClean="0"/>
              <a:t>Should we be concerned about this?</a:t>
            </a:r>
          </a:p>
          <a:p>
            <a:pPr lvl="1"/>
            <a:r>
              <a:rPr lang="en-US" dirty="0" smtClean="0"/>
              <a:t>With probability &gt; 2</a:t>
            </a:r>
            <a:r>
              <a:rPr lang="en-US" baseline="30000" dirty="0" smtClean="0"/>
              <a:t>-60</a:t>
            </a:r>
            <a:r>
              <a:rPr lang="en-US" dirty="0" smtClean="0"/>
              <a:t>, the sender and receiver will both be struck by lightning in the next year…</a:t>
            </a:r>
          </a:p>
          <a:p>
            <a:pPr lvl="1"/>
            <a:r>
              <a:rPr lang="en-US" dirty="0" smtClean="0"/>
              <a:t>Something that occurs with probability 2</a:t>
            </a:r>
            <a:r>
              <a:rPr lang="en-US" baseline="30000" dirty="0" smtClean="0"/>
              <a:t>-60</a:t>
            </a:r>
            <a:r>
              <a:rPr lang="en-US" dirty="0" smtClean="0"/>
              <a:t>/sec is expected to occur once every 100 billion years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7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A brief detour:</a:t>
            </a:r>
          </a:p>
          <a:p>
            <a:r>
              <a:rPr lang="en-US" sz="4000" dirty="0">
                <a:solidFill>
                  <a:schemeClr val="tx1"/>
                </a:solidFill>
              </a:rPr>
              <a:t>r</a:t>
            </a:r>
            <a:r>
              <a:rPr lang="en-US" sz="4000" dirty="0" smtClean="0">
                <a:solidFill>
                  <a:schemeClr val="tx1"/>
                </a:solidFill>
              </a:rPr>
              <a:t>andomness generation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attackers?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brute-force search of key space; assume one key can be tested per clock cycle</a:t>
            </a:r>
          </a:p>
          <a:p>
            <a:r>
              <a:rPr lang="en-US" dirty="0" smtClean="0"/>
              <a:t>Desktop computer </a:t>
            </a:r>
            <a:r>
              <a:rPr lang="en-US" dirty="0" smtClean="0">
                <a:sym typeface="Symbol"/>
              </a:rPr>
              <a:t> 2</a:t>
            </a:r>
            <a:r>
              <a:rPr lang="en-US" baseline="30000" dirty="0" smtClean="0">
                <a:sym typeface="Symbol"/>
              </a:rPr>
              <a:t>57</a:t>
            </a:r>
            <a:r>
              <a:rPr lang="en-US" dirty="0" smtClean="0">
                <a:sym typeface="Symbol"/>
              </a:rPr>
              <a:t> keys/year</a:t>
            </a:r>
          </a:p>
          <a:p>
            <a:r>
              <a:rPr lang="en-US" dirty="0" smtClean="0">
                <a:sym typeface="Symbol"/>
              </a:rPr>
              <a:t>Supercomputer  2</a:t>
            </a:r>
            <a:r>
              <a:rPr lang="en-US" baseline="30000" dirty="0" smtClean="0">
                <a:sym typeface="Symbol"/>
              </a:rPr>
              <a:t>80</a:t>
            </a:r>
            <a:r>
              <a:rPr lang="en-US" dirty="0" smtClean="0">
                <a:sym typeface="Symbol"/>
              </a:rPr>
              <a:t> keys/year</a:t>
            </a:r>
          </a:p>
          <a:p>
            <a:r>
              <a:rPr lang="en-US" dirty="0" smtClean="0">
                <a:sym typeface="Symbol"/>
              </a:rPr>
              <a:t>Supercomputer since </a:t>
            </a:r>
            <a:r>
              <a:rPr lang="en-US" dirty="0">
                <a:sym typeface="Symbol"/>
              </a:rPr>
              <a:t>B</a:t>
            </a:r>
            <a:r>
              <a:rPr lang="en-US" dirty="0" smtClean="0">
                <a:sym typeface="Symbol"/>
              </a:rPr>
              <a:t>ig Bang  2</a:t>
            </a:r>
            <a:r>
              <a:rPr lang="en-US" baseline="30000" dirty="0" smtClean="0">
                <a:sym typeface="Symbol"/>
              </a:rPr>
              <a:t>112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keys</a:t>
            </a:r>
          </a:p>
          <a:p>
            <a:pPr lvl="1"/>
            <a:r>
              <a:rPr lang="en-US" dirty="0" smtClean="0">
                <a:sym typeface="Symbol"/>
              </a:rPr>
              <a:t>Restricting attention to attackers who can try 2</a:t>
            </a:r>
            <a:r>
              <a:rPr lang="en-US" baseline="30000" dirty="0" smtClean="0">
                <a:sym typeface="Symbol"/>
              </a:rPr>
              <a:t>112</a:t>
            </a:r>
            <a:r>
              <a:rPr lang="en-US" dirty="0" smtClean="0">
                <a:sym typeface="Symbol"/>
              </a:rPr>
              <a:t> keys is fine!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Modern key space: 2</a:t>
            </a:r>
            <a:r>
              <a:rPr lang="en-US" baseline="30000" dirty="0" smtClean="0">
                <a:sym typeface="Symbol"/>
              </a:rPr>
              <a:t>128</a:t>
            </a:r>
            <a:r>
              <a:rPr lang="en-US" dirty="0" smtClean="0">
                <a:sym typeface="Symbol"/>
              </a:rPr>
              <a:t> keys or more…</a:t>
            </a:r>
          </a:p>
        </p:txBody>
      </p:sp>
    </p:spTree>
    <p:extLst>
      <p:ext uri="{BB962C8B-B14F-4D97-AF65-F5344CB8AC3E}">
        <p14:creationId xmlns:p14="http://schemas.microsoft.com/office/powerpoint/2010/main" val="125125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give an alternate (but equivalent) definition of perfect secrecy</a:t>
            </a:r>
          </a:p>
          <a:p>
            <a:pPr lvl="1"/>
            <a:r>
              <a:rPr lang="en-US" dirty="0" smtClean="0"/>
              <a:t>Using a randomized experiment</a:t>
            </a:r>
          </a:p>
          <a:p>
            <a:r>
              <a:rPr lang="en-US" dirty="0" smtClean="0"/>
              <a:t>That definition has a natural relaxation</a:t>
            </a:r>
          </a:p>
          <a:p>
            <a:endParaRPr lang="en-US" dirty="0"/>
          </a:p>
          <a:p>
            <a:r>
              <a:rPr lang="en-US" b="1" dirty="0" smtClean="0"/>
              <a:t>Warning</a:t>
            </a:r>
            <a:r>
              <a:rPr lang="en-US" dirty="0" smtClean="0"/>
              <a:t>: the material gets much more difficult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</a:t>
            </a:r>
            <a:r>
              <a:rPr lang="en-US" dirty="0" err="1" smtClean="0"/>
              <a:t>indistinguishability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 </a:t>
            </a:r>
            <a:r>
              <a:rPr lang="en-US" dirty="0" smtClean="0"/>
              <a:t>= (Gen, </a:t>
            </a:r>
            <a:r>
              <a:rPr lang="en-US" dirty="0" err="1" smtClean="0"/>
              <a:t>Enc</a:t>
            </a:r>
            <a:r>
              <a:rPr lang="en-US" dirty="0" smtClean="0"/>
              <a:t>, Dec), message space </a:t>
            </a:r>
            <a:r>
              <a:rPr lang="en-US" b="1" dirty="0" smtClean="0">
                <a:latin typeface="Monotype Corsiva" panose="03010101010201010101" pitchFamily="66" charset="0"/>
              </a:rPr>
              <a:t>M</a:t>
            </a:r>
          </a:p>
          <a:p>
            <a:r>
              <a:rPr lang="en-US" dirty="0" smtClean="0"/>
              <a:t>Informal</a:t>
            </a:r>
            <a:r>
              <a:rPr lang="en-US" dirty="0" smtClean="0">
                <a:sym typeface="Wingdings" panose="05000000000000000000" pitchFamily="2" charset="2"/>
              </a:rPr>
              <a:t>ly: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Two messages m</a:t>
            </a:r>
            <a:r>
              <a:rPr lang="en-US" baseline="-25000" dirty="0" smtClean="0"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, m</a:t>
            </a:r>
            <a:r>
              <a:rPr lang="en-US" baseline="-25000" dirty="0" smtClean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; one is chosen and encrypted (using unknown k) to give c </a:t>
            </a:r>
            <a:r>
              <a:rPr lang="en-US" dirty="0" smtClean="0">
                <a:sym typeface="Symbol"/>
              </a:rPr>
              <a:t>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 </a:t>
            </a:r>
          </a:p>
          <a:p>
            <a:pPr lvl="1"/>
            <a:r>
              <a:rPr lang="en-US" dirty="0">
                <a:sym typeface="Symbol"/>
              </a:rPr>
              <a:t>A</a:t>
            </a:r>
            <a:r>
              <a:rPr lang="en-US" dirty="0" smtClean="0">
                <a:sym typeface="Symbol"/>
              </a:rPr>
              <a:t>dversary A is given c and tries to determine which message was encrypted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Symbol"/>
              </a:rPr>
              <a:t> </a:t>
            </a:r>
            <a:r>
              <a:rPr lang="en-US" dirty="0" smtClean="0">
                <a:sym typeface="Symbol"/>
              </a:rPr>
              <a:t> is perfectly indistinguishable if </a:t>
            </a:r>
            <a:r>
              <a:rPr lang="en-US" i="1" dirty="0" smtClean="0">
                <a:sym typeface="Symbol"/>
              </a:rPr>
              <a:t>no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 can guess correctly with probability </a:t>
            </a:r>
            <a:r>
              <a:rPr lang="en-US" i="1" dirty="0" smtClean="0">
                <a:sym typeface="Wingdings" panose="05000000000000000000" pitchFamily="2" charset="2"/>
              </a:rPr>
              <a:t>any better than ½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6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Perfect </a:t>
            </a:r>
            <a:r>
              <a:rPr lang="en-US" dirty="0" err="1" smtClean="0"/>
              <a:t>indistinguishability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dirty="0" smtClean="0">
                <a:sym typeface="Symbol"/>
              </a:rPr>
              <a:t>=(Gen, </a:t>
            </a:r>
            <a:r>
              <a:rPr lang="en-US" dirty="0" err="1" smtClean="0">
                <a:sym typeface="Symbol"/>
              </a:rPr>
              <a:t>Enc</a:t>
            </a:r>
            <a:r>
              <a:rPr lang="en-US" dirty="0" smtClean="0">
                <a:sym typeface="Symbol"/>
              </a:rPr>
              <a:t>, Dec) be an encryption scheme with message space </a:t>
            </a:r>
            <a:r>
              <a:rPr lang="en-US" b="1" dirty="0">
                <a:latin typeface="Monotype Corsiva" panose="03010101010201010101" pitchFamily="66" charset="0"/>
                <a:sym typeface="Symbol"/>
              </a:rPr>
              <a:t>M</a:t>
            </a:r>
            <a:r>
              <a:rPr lang="en-US" dirty="0" smtClean="0">
                <a:sym typeface="Symbol"/>
              </a:rPr>
              <a:t>, and A an adversary</a:t>
            </a:r>
            <a:endParaRPr lang="en-US" dirty="0" smtClean="0"/>
          </a:p>
          <a:p>
            <a:r>
              <a:rPr lang="en-US" dirty="0" smtClean="0"/>
              <a:t>Define a randomized </a:t>
            </a:r>
            <a:r>
              <a:rPr lang="en-US" dirty="0" err="1" smtClean="0"/>
              <a:t>exp’t</a:t>
            </a:r>
            <a:r>
              <a:rPr lang="en-US" dirty="0" smtClean="0"/>
              <a:t> </a:t>
            </a:r>
            <a:r>
              <a:rPr lang="en-US" dirty="0" err="1" smtClean="0"/>
              <a:t>PrivK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</a:t>
            </a:r>
            <a:r>
              <a:rPr lang="en-US" baseline="-25000" dirty="0" smtClean="0">
                <a:sym typeface="Symbol"/>
              </a:rPr>
              <a:t></a:t>
            </a:r>
            <a:r>
              <a:rPr lang="en-US" dirty="0" smtClean="0">
                <a:sym typeface="Symbol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 outputs m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 </a:t>
            </a:r>
            <a:r>
              <a:rPr lang="en-US" b="1" dirty="0" smtClean="0">
                <a:latin typeface="Monotype Corsiva" panose="03010101010201010101" pitchFamily="66" charset="0"/>
                <a:sym typeface="Symbol"/>
              </a:rPr>
              <a:t>M</a:t>
            </a:r>
            <a:endParaRPr lang="en-US" dirty="0" smtClean="0">
              <a:latin typeface="Monotype Corsiva" panose="03010101010201010101" pitchFamily="66" charset="0"/>
              <a:sym typeface="Symbol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k  Gen,   b  {0,1},  c 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/>
              </a:rPr>
              <a:t>b</a:t>
            </a:r>
            <a:r>
              <a:rPr lang="en-US" dirty="0" smtClean="0">
                <a:sym typeface="Symbol"/>
              </a:rPr>
              <a:t>’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A(c)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Adversary A </a:t>
            </a:r>
            <a:r>
              <a:rPr lang="en-US" i="1" dirty="0" smtClean="0">
                <a:sym typeface="Symbol"/>
              </a:rPr>
              <a:t>succeeds</a:t>
            </a:r>
            <a:r>
              <a:rPr lang="en-US" dirty="0" smtClean="0">
                <a:sym typeface="Symbol"/>
              </a:rPr>
              <a:t> if b = b’, and we say the experiment evaluates to 1 in this case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876800" y="4349771"/>
            <a:ext cx="1331322" cy="4793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08122" y="4705290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Challenge </a:t>
            </a:r>
            <a:r>
              <a:rPr lang="en-US" sz="2000" dirty="0" err="1" smtClean="0"/>
              <a:t>ciphertext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02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Perfect </a:t>
            </a:r>
            <a:r>
              <a:rPr lang="en-US" dirty="0" err="1"/>
              <a:t>indistinguishability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Easy to succeed with probability ½ …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 is </a:t>
            </a:r>
            <a:r>
              <a:rPr lang="en-US" i="1" dirty="0" smtClean="0">
                <a:sym typeface="Symbol"/>
              </a:rPr>
              <a:t>perfectly indistinguishable</a:t>
            </a:r>
            <a:r>
              <a:rPr lang="en-US" dirty="0" smtClean="0">
                <a:sym typeface="Symbol"/>
              </a:rPr>
              <a:t> if for all attackers (algorithms) A, it holds that </a:t>
            </a:r>
            <a:r>
              <a:rPr lang="en-US" dirty="0">
                <a:sym typeface="Symbol"/>
              </a:rPr>
              <a:t/>
            </a:r>
            <a:br>
              <a:rPr lang="en-US" dirty="0">
                <a:sym typeface="Symbol"/>
              </a:rPr>
            </a:br>
            <a:r>
              <a:rPr lang="en-US" dirty="0" smtClean="0">
                <a:sym typeface="Symbol"/>
              </a:rPr>
              <a:t>                    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</a:t>
            </a:r>
            <a:r>
              <a:rPr lang="en-US" dirty="0" err="1" smtClean="0">
                <a:sym typeface="Symbol"/>
              </a:rPr>
              <a:t>PrivK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,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= 1] = ½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7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describing algorithms, we assume access to uniformly distributed bits/bytes</a:t>
            </a:r>
          </a:p>
          <a:p>
            <a:r>
              <a:rPr lang="en-US" dirty="0" smtClean="0"/>
              <a:t>Where do these actually come from?</a:t>
            </a:r>
          </a:p>
          <a:p>
            <a:endParaRPr lang="en-US" dirty="0"/>
          </a:p>
          <a:p>
            <a:r>
              <a:rPr lang="en-US" i="1" dirty="0" smtClean="0"/>
              <a:t>Random-number generation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801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Random-number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Precise details depend on the system</a:t>
            </a:r>
          </a:p>
          <a:p>
            <a:pPr lvl="1"/>
            <a:r>
              <a:rPr lang="en-US" dirty="0" smtClean="0"/>
              <a:t>Linux or </a:t>
            </a:r>
            <a:r>
              <a:rPr lang="en-US" dirty="0" err="1" smtClean="0"/>
              <a:t>unix</a:t>
            </a:r>
            <a:r>
              <a:rPr lang="en-US" dirty="0" smtClean="0"/>
              <a:t>: /</a:t>
            </a:r>
            <a:r>
              <a:rPr lang="en-US" dirty="0" err="1" smtClean="0"/>
              <a:t>dev</a:t>
            </a:r>
            <a:r>
              <a:rPr lang="en-US" dirty="0" smtClean="0"/>
              <a:t>/random or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urandom</a:t>
            </a:r>
            <a:endParaRPr lang="en-US" dirty="0" smtClean="0"/>
          </a:p>
          <a:p>
            <a:pPr lvl="1"/>
            <a:r>
              <a:rPr lang="en-US" b="1" dirty="0" smtClean="0"/>
              <a:t>Do not use rand() or </a:t>
            </a:r>
            <a:r>
              <a:rPr lang="en-US" b="1" dirty="0" err="1" smtClean="0"/>
              <a:t>java.util.Random</a:t>
            </a:r>
            <a:endParaRPr lang="en-US" b="1" dirty="0"/>
          </a:p>
          <a:p>
            <a:pPr lvl="1"/>
            <a:r>
              <a:rPr lang="en-US" dirty="0" smtClean="0"/>
              <a:t>Use </a:t>
            </a:r>
            <a:r>
              <a:rPr lang="en-US" dirty="0"/>
              <a:t>c</a:t>
            </a:r>
            <a:r>
              <a:rPr lang="en-US" dirty="0" smtClean="0"/>
              <a:t>rypto libraries instead</a:t>
            </a:r>
          </a:p>
        </p:txBody>
      </p:sp>
    </p:spTree>
    <p:extLst>
      <p:ext uri="{BB962C8B-B14F-4D97-AF65-F5344CB8AC3E}">
        <p14:creationId xmlns:p14="http://schemas.microsoft.com/office/powerpoint/2010/main" val="6454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Random-number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Continually collect a “pool” of high-entropy (i.e., “unpredictable”)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random bits are requested, process this data to generate a sequence of uniform, independent bits/bytes</a:t>
            </a:r>
          </a:p>
          <a:p>
            <a:pPr lvl="2"/>
            <a:r>
              <a:rPr lang="en-US" dirty="0" smtClean="0"/>
              <a:t>May “block” if insufficient entropy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 a “pool” of high-entropy data</a:t>
            </a:r>
          </a:p>
          <a:p>
            <a:r>
              <a:rPr lang="en-US" dirty="0" smtClean="0"/>
              <a:t>Must ultimately come from some physical process (since computation is deterministic)</a:t>
            </a:r>
          </a:p>
          <a:p>
            <a:pPr lvl="1"/>
            <a:r>
              <a:rPr lang="en-US" dirty="0" smtClean="0"/>
              <a:t>External inputs</a:t>
            </a:r>
          </a:p>
          <a:p>
            <a:pPr lvl="2"/>
            <a:r>
              <a:rPr lang="en-US" dirty="0"/>
              <a:t>Keystroke/mouse movements</a:t>
            </a:r>
          </a:p>
          <a:p>
            <a:pPr lvl="2"/>
            <a:r>
              <a:rPr lang="en-US" dirty="0" smtClean="0"/>
              <a:t>Delays between network events</a:t>
            </a:r>
          </a:p>
          <a:p>
            <a:pPr lvl="2"/>
            <a:r>
              <a:rPr lang="en-US" dirty="0" smtClean="0"/>
              <a:t>Hard-disk access times</a:t>
            </a:r>
          </a:p>
          <a:p>
            <a:pPr lvl="2"/>
            <a:r>
              <a:rPr lang="en-US" dirty="0" smtClean="0"/>
              <a:t>Other</a:t>
            </a:r>
            <a:r>
              <a:rPr lang="en-US" dirty="0"/>
              <a:t> </a:t>
            </a:r>
            <a:r>
              <a:rPr lang="en-US" dirty="0" smtClean="0"/>
              <a:t>external sources</a:t>
            </a:r>
          </a:p>
          <a:p>
            <a:pPr lvl="1"/>
            <a:r>
              <a:rPr lang="en-US" dirty="0" smtClean="0"/>
              <a:t>Hardware random-number generation</a:t>
            </a:r>
            <a:r>
              <a:rPr lang="en-US" dirty="0"/>
              <a:t> </a:t>
            </a:r>
            <a:r>
              <a:rPr lang="en-US" dirty="0" smtClean="0"/>
              <a:t>(e.g., Intel)</a:t>
            </a:r>
          </a:p>
        </p:txBody>
      </p:sp>
    </p:spTree>
    <p:extLst>
      <p:ext uri="{BB962C8B-B14F-4D97-AF65-F5344CB8AC3E}">
        <p14:creationId xmlns:p14="http://schemas.microsoft.com/office/powerpoint/2010/main" val="9174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I.e., “guessing entropy”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i="1" dirty="0" smtClean="0"/>
              <a:t>min-entropy</a:t>
            </a:r>
            <a:r>
              <a:rPr lang="en-US" dirty="0" smtClean="0"/>
              <a:t> of a random variable X is defined as</a:t>
            </a:r>
            <a:br>
              <a:rPr lang="en-US" dirty="0" smtClean="0"/>
            </a:br>
            <a:r>
              <a:rPr lang="en-US" dirty="0" smtClean="0"/>
              <a:t>                H</a:t>
            </a:r>
            <a:r>
              <a:rPr lang="en-US" baseline="-25000" dirty="0" smtClean="0">
                <a:sym typeface="Symbol" panose="05050102010706020507" pitchFamily="18" charset="2"/>
              </a:rPr>
              <a:t></a:t>
            </a:r>
            <a:r>
              <a:rPr lang="en-US" dirty="0" smtClean="0">
                <a:sym typeface="Symbol" panose="05050102010706020507" pitchFamily="18" charset="2"/>
              </a:rPr>
              <a:t>(X) = </a:t>
            </a:r>
            <a:r>
              <a:rPr lang="en-US" dirty="0" smtClean="0"/>
              <a:t>-log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x</a:t>
            </a:r>
            <a:r>
              <a:rPr lang="en-US" dirty="0" smtClean="0"/>
              <a:t>{ </a:t>
            </a:r>
            <a:r>
              <a:rPr lang="en-US" dirty="0" err="1" smtClean="0"/>
              <a:t>Pr</a:t>
            </a:r>
            <a:r>
              <a:rPr lang="en-US" dirty="0" smtClean="0"/>
              <a:t>[X=x] }</a:t>
            </a:r>
            <a:br>
              <a:rPr lang="en-US" dirty="0" smtClean="0"/>
            </a:br>
            <a:r>
              <a:rPr lang="en-US" dirty="0" smtClean="0"/>
              <a:t>(in bits)</a:t>
            </a:r>
          </a:p>
          <a:p>
            <a:r>
              <a:rPr lang="en-US" dirty="0" smtClean="0"/>
              <a:t>If X ranges over n-bit strings, then </a:t>
            </a:r>
            <a:r>
              <a:rPr lang="en-US" dirty="0"/>
              <a:t>H</a:t>
            </a:r>
            <a:r>
              <a:rPr lang="en-US" baseline="-25000" dirty="0">
                <a:sym typeface="Symbol" panose="05050102010706020507" pitchFamily="18" charset="2"/>
              </a:rPr>
              <a:t></a:t>
            </a:r>
            <a:r>
              <a:rPr lang="en-US" dirty="0">
                <a:sym typeface="Symbol" panose="05050102010706020507" pitchFamily="18" charset="2"/>
              </a:rPr>
              <a:t>(X</a:t>
            </a:r>
            <a:r>
              <a:rPr lang="en-US" dirty="0" smtClean="0">
                <a:sym typeface="Symbol" panose="05050102010706020507" pitchFamily="18" charset="2"/>
              </a:rPr>
              <a:t>) ≤ n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Equality </a:t>
            </a:r>
            <a:r>
              <a:rPr lang="en-US" dirty="0" err="1" smtClean="0">
                <a:sym typeface="Symbol" panose="05050102010706020507" pitchFamily="18" charset="2"/>
              </a:rPr>
              <a:t>iff</a:t>
            </a:r>
            <a:r>
              <a:rPr lang="en-US" dirty="0" smtClean="0">
                <a:sym typeface="Symbol" panose="05050102010706020507" pitchFamily="18" charset="2"/>
              </a:rPr>
              <a:t> X has 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230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2819400"/>
            <a:ext cx="0" cy="3200400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0" y="2819400"/>
            <a:ext cx="0" cy="3200400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6019800"/>
            <a:ext cx="1524000" cy="0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0" y="3581400"/>
            <a:ext cx="1524000" cy="24384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2743200"/>
            <a:ext cx="1524000" cy="3276600"/>
          </a:xfrm>
          <a:prstGeom prst="rect">
            <a:avLst/>
          </a:prstGeom>
          <a:solidFill>
            <a:schemeClr val="bg1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314700" y="3581400"/>
            <a:ext cx="30099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55962" y="3124200"/>
            <a:ext cx="212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random bits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90900" y="51054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87888" y="4724400"/>
            <a:ext cx="1374712" cy="7620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Processing/</a:t>
            </a:r>
            <a:br>
              <a:rPr lang="en-US" dirty="0" smtClean="0"/>
            </a:br>
            <a:r>
              <a:rPr lang="en-US" dirty="0" smtClean="0"/>
              <a:t>smoothing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38800" y="51054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24000" y="1371600"/>
            <a:ext cx="1524000" cy="2362200"/>
          </a:xfrm>
          <a:prstGeom prst="rect">
            <a:avLst/>
          </a:prstGeom>
          <a:solidFill>
            <a:schemeClr val="bg1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Random-number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3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12766E-6 L 0 -0.3163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6" grpId="0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1233</Words>
  <Application>Microsoft Office PowerPoint</Application>
  <PresentationFormat>On-screen Show (4:3)</PresentationFormat>
  <Paragraphs>207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Monotype Corsiva</vt:lpstr>
      <vt:lpstr>Symbol</vt:lpstr>
      <vt:lpstr>Wingdings</vt:lpstr>
      <vt:lpstr>Office Theme</vt:lpstr>
      <vt:lpstr>Cryptography</vt:lpstr>
      <vt:lpstr>Clicker quiz</vt:lpstr>
      <vt:lpstr>PowerPoint Presentation</vt:lpstr>
      <vt:lpstr>Key generation</vt:lpstr>
      <vt:lpstr>Random-number generation</vt:lpstr>
      <vt:lpstr>Random-number generation</vt:lpstr>
      <vt:lpstr>Step 1</vt:lpstr>
      <vt:lpstr>Min-entropy</vt:lpstr>
      <vt:lpstr>Random-number generation</vt:lpstr>
      <vt:lpstr>Step 2: Smoothing</vt:lpstr>
      <vt:lpstr>Smoothing</vt:lpstr>
      <vt:lpstr>PowerPoint Presentation</vt:lpstr>
      <vt:lpstr>Key generation</vt:lpstr>
      <vt:lpstr>Encryption</vt:lpstr>
      <vt:lpstr>Decryption</vt:lpstr>
      <vt:lpstr>One-time pad</vt:lpstr>
      <vt:lpstr>One-time pad</vt:lpstr>
      <vt:lpstr>Using the same key twice?</vt:lpstr>
      <vt:lpstr>Using the same key twice?</vt:lpstr>
      <vt:lpstr>PowerPoint Presentation</vt:lpstr>
      <vt:lpstr>In pictures</vt:lpstr>
      <vt:lpstr>One-time pad</vt:lpstr>
      <vt:lpstr>Optimality of the one-time pad</vt:lpstr>
      <vt:lpstr>Optimality of the one-time pad</vt:lpstr>
      <vt:lpstr>Optimality of the one-time pad</vt:lpstr>
      <vt:lpstr>Where do we stand?</vt:lpstr>
      <vt:lpstr>Perfect secrecy</vt:lpstr>
      <vt:lpstr>Computational secrecy</vt:lpstr>
      <vt:lpstr>Tiny probability of failure?</vt:lpstr>
      <vt:lpstr>Bounded attackers?</vt:lpstr>
      <vt:lpstr>Roadmap</vt:lpstr>
      <vt:lpstr>Perfect indistinguishability</vt:lpstr>
      <vt:lpstr>Perfect indistinguishability</vt:lpstr>
      <vt:lpstr>Perfect indistinguishability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214</cp:revision>
  <dcterms:created xsi:type="dcterms:W3CDTF">2014-06-02T02:25:30Z</dcterms:created>
  <dcterms:modified xsi:type="dcterms:W3CDTF">2019-02-12T20:37:06Z</dcterms:modified>
</cp:coreProperties>
</file>