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65" r:id="rId17"/>
    <p:sldId id="450" r:id="rId18"/>
    <p:sldId id="451" r:id="rId19"/>
    <p:sldId id="447" r:id="rId20"/>
    <p:sldId id="448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6" r:id="rId32"/>
    <p:sldId id="46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9AB0C-D430-4F1A-9AA2-4DEE606A15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5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</a:t>
            </a:r>
            <a:r>
              <a:rPr lang="en-US" dirty="0" err="1" smtClean="0"/>
              <a:t>indistinguishability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(asymptotic)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Computational </a:t>
            </a:r>
            <a:r>
              <a:rPr lang="en-US" sz="3200" dirty="0" err="1" smtClean="0"/>
              <a:t>indistinguishability</a:t>
            </a:r>
            <a:r>
              <a:rPr lang="en-US" sz="3200" dirty="0"/>
              <a:t>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ecurity may </a:t>
            </a:r>
            <a:r>
              <a:rPr lang="en-US" dirty="0"/>
              <a:t>fail with </a:t>
            </a:r>
            <a:r>
              <a:rPr lang="en-US" dirty="0" smtClean="0"/>
              <a:t>probability </a:t>
            </a:r>
            <a:r>
              <a:rPr lang="en-US" i="1" dirty="0" smtClean="0"/>
              <a:t>negligible in n</a:t>
            </a:r>
            <a:endParaRPr lang="en-US" dirty="0"/>
          </a:p>
          <a:p>
            <a:pPr lvl="1"/>
            <a:r>
              <a:rPr lang="en-US" dirty="0"/>
              <a:t>Restrict attention </a:t>
            </a:r>
            <a:r>
              <a:rPr lang="en-US" dirty="0" smtClean="0"/>
              <a:t>to attackers running in time (at most) </a:t>
            </a:r>
            <a:r>
              <a:rPr lang="en-US" i="1" dirty="0" smtClean="0"/>
              <a:t>polynomial in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f: Z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Z</a:t>
            </a:r>
            <a:r>
              <a:rPr lang="en-US" baseline="30000" dirty="0" smtClean="0">
                <a:sym typeface="Symbol"/>
              </a:rPr>
              <a:t>+</a:t>
            </a:r>
            <a:r>
              <a:rPr lang="en-US" dirty="0" smtClean="0"/>
              <a:t> is </a:t>
            </a:r>
            <a:r>
              <a:rPr lang="en-US" i="1" dirty="0" smtClean="0"/>
              <a:t>polynomial</a:t>
            </a:r>
            <a:r>
              <a:rPr lang="en-US" dirty="0" smtClean="0"/>
              <a:t> if there exists c such that</a:t>
            </a:r>
            <a:r>
              <a:rPr lang="en-US" dirty="0"/>
              <a:t> </a:t>
            </a:r>
            <a:r>
              <a:rPr lang="en-US" dirty="0" smtClean="0"/>
              <a:t>f(n) &lt; </a:t>
            </a:r>
            <a:r>
              <a:rPr lang="en-US" dirty="0" err="1" smtClean="0">
                <a:sym typeface="Symbol"/>
              </a:rPr>
              <a:t>n</a:t>
            </a:r>
            <a:r>
              <a:rPr lang="en-US" baseline="30000" dirty="0" err="1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function f: Z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[0,1] is</a:t>
            </a:r>
            <a:r>
              <a:rPr lang="en-US" dirty="0" smtClean="0"/>
              <a:t> </a:t>
            </a:r>
            <a:r>
              <a:rPr lang="en-US" i="1" dirty="0" smtClean="0"/>
              <a:t>negligible</a:t>
            </a:r>
            <a:r>
              <a:rPr lang="en-US" dirty="0" smtClean="0"/>
              <a:t> if for </a:t>
            </a:r>
            <a:r>
              <a:rPr lang="en-US" u="sng" dirty="0" smtClean="0"/>
              <a:t>every</a:t>
            </a:r>
            <a:r>
              <a:rPr lang="en-US" dirty="0" smtClean="0"/>
              <a:t> polynomial p it holds that</a:t>
            </a:r>
            <a:r>
              <a:rPr lang="en-US" dirty="0"/>
              <a:t> </a:t>
            </a:r>
            <a:r>
              <a:rPr lang="en-US" dirty="0" smtClean="0"/>
              <a:t>f(n) &lt; 1/p(n) for large enough n</a:t>
            </a:r>
          </a:p>
          <a:p>
            <a:pPr lvl="1"/>
            <a:r>
              <a:rPr lang="en-US" dirty="0" smtClean="0"/>
              <a:t>I.e., decays faster than any inverse polynomial</a:t>
            </a:r>
          </a:p>
          <a:p>
            <a:pPr lvl="1"/>
            <a:r>
              <a:rPr lang="en-US" dirty="0" smtClean="0"/>
              <a:t>Typical example: f(n) = poly(n)∙2</a:t>
            </a:r>
            <a:r>
              <a:rPr lang="en-US" baseline="30000" dirty="0" smtClean="0"/>
              <a:t>-cn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these specific choices?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Somewhat arbitrary</a:t>
            </a:r>
          </a:p>
          <a:p>
            <a:r>
              <a:rPr lang="en-US" dirty="0" smtClean="0"/>
              <a:t>“Efficient” = “probabilistic polynomial-time (PPT)” borrowed from complexity theory</a:t>
            </a:r>
          </a:p>
          <a:p>
            <a:r>
              <a:rPr lang="en-US" dirty="0" smtClean="0"/>
              <a:t>Convenient closure properties</a:t>
            </a:r>
          </a:p>
          <a:p>
            <a:pPr lvl="1"/>
            <a:r>
              <a:rPr lang="en-US" dirty="0" smtClean="0"/>
              <a:t>Poly * poly = poly</a:t>
            </a:r>
          </a:p>
          <a:p>
            <a:pPr lvl="2"/>
            <a:r>
              <a:rPr lang="en-US" dirty="0" smtClean="0"/>
              <a:t>A PPT algorithm making calls to PPT subroutines is PPT</a:t>
            </a:r>
          </a:p>
          <a:p>
            <a:pPr lvl="1"/>
            <a:r>
              <a:rPr lang="en-US" dirty="0"/>
              <a:t>Poly * negligible = negligible</a:t>
            </a:r>
          </a:p>
          <a:p>
            <a:pPr lvl="2"/>
            <a:r>
              <a:rPr lang="en-US" dirty="0" smtClean="0"/>
              <a:t>Poly-many calls to subroutines that fail with negligible probability fail with negligible probability overall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(Re)defining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private-key encryption scheme</a:t>
            </a:r>
            <a:r>
              <a:rPr lang="en-US" dirty="0"/>
              <a:t> is defined by </a:t>
            </a:r>
            <a:r>
              <a:rPr lang="en-US" dirty="0" smtClean="0"/>
              <a:t>three PPT algorithms </a:t>
            </a:r>
            <a:r>
              <a:rPr lang="en-US" dirty="0"/>
              <a:t>(Gen, </a:t>
            </a:r>
            <a:r>
              <a:rPr lang="en-US" dirty="0" err="1"/>
              <a:t>Enc</a:t>
            </a:r>
            <a:r>
              <a:rPr lang="en-US" dirty="0"/>
              <a:t>, Dec): </a:t>
            </a:r>
          </a:p>
          <a:p>
            <a:pPr lvl="1"/>
            <a:r>
              <a:rPr lang="en-US" dirty="0" smtClean="0"/>
              <a:t>Gen: takes as input 1</a:t>
            </a:r>
            <a:r>
              <a:rPr lang="en-US" baseline="30000" dirty="0" smtClean="0"/>
              <a:t>n</a:t>
            </a:r>
            <a:r>
              <a:rPr lang="en-US" dirty="0" smtClean="0"/>
              <a:t>; outputs k. (Assume |k|≥n.)</a:t>
            </a:r>
            <a:endParaRPr lang="en-US" dirty="0"/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: </a:t>
            </a:r>
            <a:r>
              <a:rPr lang="en-US" dirty="0"/>
              <a:t>takes </a:t>
            </a:r>
            <a:r>
              <a:rPr lang="en-US" dirty="0" smtClean="0"/>
              <a:t>as input a key </a:t>
            </a:r>
            <a:r>
              <a:rPr lang="en-US" dirty="0"/>
              <a:t>k and </a:t>
            </a:r>
            <a:r>
              <a:rPr lang="en-US" dirty="0" smtClean="0"/>
              <a:t>message m</a:t>
            </a:r>
            <a:r>
              <a:rPr lang="en-US" dirty="0" smtClean="0">
                <a:sym typeface="Symbol"/>
              </a:rPr>
              <a:t>{0,1}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/>
              <a:t>; </a:t>
            </a:r>
            <a:r>
              <a:rPr lang="en-US" dirty="0"/>
              <a:t>outputs </a:t>
            </a:r>
            <a:r>
              <a:rPr lang="en-US" dirty="0" err="1"/>
              <a:t>ciphertext</a:t>
            </a:r>
            <a:r>
              <a:rPr lang="en-US" dirty="0"/>
              <a:t> c </a:t>
            </a:r>
            <a:br>
              <a:rPr lang="en-US" dirty="0"/>
            </a:br>
            <a:r>
              <a:rPr lang="en-US" dirty="0"/>
              <a:t>                               </a:t>
            </a:r>
            <a:r>
              <a:rPr lang="en-US" dirty="0" err="1"/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(m)</a:t>
            </a:r>
          </a:p>
          <a:p>
            <a:pPr lvl="1"/>
            <a:r>
              <a:rPr lang="en-US" dirty="0" smtClean="0"/>
              <a:t>Dec: </a:t>
            </a:r>
            <a:r>
              <a:rPr lang="en-US" dirty="0"/>
              <a:t>takes key k and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r>
              <a:rPr lang="en-US" dirty="0"/>
              <a:t>c as input; outputs </a:t>
            </a:r>
            <a:r>
              <a:rPr lang="en-US" dirty="0" smtClean="0"/>
              <a:t>a message m </a:t>
            </a:r>
            <a:r>
              <a:rPr lang="en-US" dirty="0"/>
              <a:t>or “error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10400" y="3048000"/>
            <a:ext cx="14478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</a:t>
            </a:r>
            <a:r>
              <a:rPr lang="en-US" dirty="0" err="1" smtClean="0"/>
              <a:t>indistinguishability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(asymptotic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Fix a scheme </a:t>
            </a:r>
            <a:r>
              <a:rPr lang="en-US" dirty="0" smtClean="0">
                <a:sym typeface="Symbol"/>
              </a:rPr>
              <a:t>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and some adversary A</a:t>
            </a:r>
            <a:endParaRPr lang="en-US" dirty="0" smtClean="0"/>
          </a:p>
          <a:p>
            <a:r>
              <a:rPr lang="en-US" dirty="0" smtClean="0"/>
              <a:t>Define a randomized </a:t>
            </a:r>
            <a:r>
              <a:rPr lang="en-US" dirty="0" err="1" smtClean="0"/>
              <a:t>exp’t</a:t>
            </a:r>
            <a:r>
              <a:rPr lang="en-US" dirty="0" smtClean="0"/>
              <a:t> </a:t>
            </a:r>
            <a:r>
              <a:rPr lang="en-US" dirty="0" err="1" smtClean="0"/>
              <a:t>PrivK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(n):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outputs m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 {0,1}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 of equal length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k  Gen(1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  b  {0,1},  c 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b</a:t>
            </a:r>
            <a:r>
              <a:rPr lang="en-US" dirty="0" smtClean="0">
                <a:sym typeface="Symbol"/>
              </a:rPr>
              <a:t>’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A(c)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Adversary 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 if b = b’, and we say the experiment evaluates to 1 in this case</a:t>
            </a:r>
          </a:p>
        </p:txBody>
      </p:sp>
      <p:sp>
        <p:nvSpPr>
          <p:cNvPr id="4" name="Oval 3"/>
          <p:cNvSpPr/>
          <p:nvPr/>
        </p:nvSpPr>
        <p:spPr>
          <a:xfrm>
            <a:off x="6400800" y="2743200"/>
            <a:ext cx="8382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</a:t>
            </a:r>
            <a:r>
              <a:rPr lang="en-US" dirty="0" err="1" smtClean="0"/>
              <a:t>indistinguishability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(asymptotic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 is </a:t>
            </a:r>
            <a:r>
              <a:rPr lang="en-US" i="1" dirty="0" smtClean="0">
                <a:sym typeface="Symbol"/>
              </a:rPr>
              <a:t>computationally indistinguishable</a:t>
            </a:r>
            <a:r>
              <a:rPr lang="en-US" dirty="0" smtClean="0">
                <a:sym typeface="Symbol"/>
              </a:rPr>
              <a:t> (aka </a:t>
            </a:r>
            <a:r>
              <a:rPr lang="en-US" i="1" dirty="0" smtClean="0">
                <a:sym typeface="Symbol"/>
              </a:rPr>
              <a:t>EAV-secure</a:t>
            </a:r>
            <a:r>
              <a:rPr lang="en-US" dirty="0" smtClean="0">
                <a:sym typeface="Symbol"/>
              </a:rPr>
              <a:t>) if for all PPT attackers A, there is a negligible function  such that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PrivK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 smtClean="0">
                <a:sym typeface="Symbol"/>
              </a:rPr>
              <a:t>(n) = 1] ≤ ½ + (n)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scheme where </a:t>
            </a:r>
            <a:r>
              <a:rPr lang="en-US" dirty="0"/>
              <a:t>Gen(1</a:t>
            </a:r>
            <a:r>
              <a:rPr lang="en-US" baseline="30000" dirty="0"/>
              <a:t>n</a:t>
            </a:r>
            <a:r>
              <a:rPr lang="en-US" dirty="0"/>
              <a:t>) generates a uniform n-bit </a:t>
            </a:r>
            <a:r>
              <a:rPr lang="en-US" dirty="0" smtClean="0"/>
              <a:t>key, and the best attack is brute-force search </a:t>
            </a:r>
            <a:r>
              <a:rPr lang="en-US" dirty="0" smtClean="0"/>
              <a:t>of the </a:t>
            </a:r>
            <a:r>
              <a:rPr lang="en-US" dirty="0" smtClean="0"/>
              <a:t>key space</a:t>
            </a:r>
          </a:p>
          <a:p>
            <a:pPr lvl="1"/>
            <a:r>
              <a:rPr lang="en-US" dirty="0" smtClean="0"/>
              <a:t>So if A runs in time t(n), then 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PrivK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>
                <a:sym typeface="Symbol"/>
              </a:rPr>
              <a:t>,</a:t>
            </a:r>
            <a:r>
              <a:rPr lang="en-US" dirty="0">
                <a:sym typeface="Symbol"/>
              </a:rPr>
              <a:t>(n) = 1] &lt; ½ + </a:t>
            </a:r>
            <a:r>
              <a:rPr lang="en-US" dirty="0" smtClean="0">
                <a:sym typeface="Symbol"/>
              </a:rPr>
              <a:t>O(t(n)/2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This scheme is EAV-secure! </a:t>
            </a:r>
            <a:br>
              <a:rPr lang="en-US" dirty="0" smtClean="0">
                <a:sym typeface="Symbol"/>
              </a:rPr>
            </a:br>
            <a:r>
              <a:rPr lang="en-US" dirty="0">
                <a:sym typeface="Symbol"/>
              </a:rPr>
              <a:t>F</a:t>
            </a:r>
            <a:r>
              <a:rPr lang="en-US" dirty="0" smtClean="0">
                <a:sym typeface="Symbol"/>
              </a:rPr>
              <a:t>or any polynomial t, the function t(n)/2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is negligible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scheme and a particular attacker A that runs for n</a:t>
            </a:r>
            <a:r>
              <a:rPr lang="en-US" baseline="30000" dirty="0"/>
              <a:t>3</a:t>
            </a:r>
            <a:r>
              <a:rPr lang="en-US" dirty="0" smtClean="0"/>
              <a:t> minutes and breaks the scheme with probability 2</a:t>
            </a:r>
            <a:r>
              <a:rPr lang="en-US" baseline="30000" dirty="0" smtClean="0"/>
              <a:t>40</a:t>
            </a:r>
            <a:r>
              <a:rPr lang="en-US" dirty="0" smtClean="0"/>
              <a:t> 2</a:t>
            </a:r>
            <a:r>
              <a:rPr lang="en-US" baseline="30000" dirty="0" smtClean="0"/>
              <a:t>-n</a:t>
            </a:r>
            <a:endParaRPr lang="en-US" dirty="0" smtClean="0"/>
          </a:p>
          <a:p>
            <a:pPr lvl="1"/>
            <a:r>
              <a:rPr lang="en-US" dirty="0" smtClean="0"/>
              <a:t>This does not contradict asymptotic security</a:t>
            </a:r>
          </a:p>
          <a:p>
            <a:pPr lvl="1"/>
            <a:r>
              <a:rPr lang="en-US" dirty="0" smtClean="0"/>
              <a:t>What about real-world security (against this particular attacker)?</a:t>
            </a:r>
          </a:p>
          <a:p>
            <a:pPr lvl="2"/>
            <a:r>
              <a:rPr lang="en-US" dirty="0" smtClean="0"/>
              <a:t>n=40: A breaks scheme with prob. 1 in 6 weeks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=50: A breaks scheme with prob. 1/1000 in 3 months</a:t>
            </a:r>
          </a:p>
          <a:p>
            <a:pPr lvl="2"/>
            <a:r>
              <a:rPr lang="en-US" dirty="0" smtClean="0"/>
              <a:t>n=500: A breaks scheme with prob. 2</a:t>
            </a:r>
            <a:r>
              <a:rPr lang="en-US" baseline="30000" dirty="0" smtClean="0"/>
              <a:t>-500</a:t>
            </a:r>
            <a:r>
              <a:rPr lang="en-US" dirty="0" smtClean="0"/>
              <a:t> in 200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computers get faster?</a:t>
            </a:r>
          </a:p>
          <a:p>
            <a:r>
              <a:rPr lang="en-US" dirty="0" smtClean="0"/>
              <a:t>E.g., consider a scheme that takes time n</a:t>
            </a:r>
            <a:r>
              <a:rPr lang="en-US" baseline="30000" dirty="0" smtClean="0"/>
              <a:t>2</a:t>
            </a:r>
            <a:r>
              <a:rPr lang="en-US" dirty="0" smtClean="0"/>
              <a:t> to run but time 2</a:t>
            </a:r>
            <a:r>
              <a:rPr lang="en-US" baseline="30000" dirty="0" smtClean="0"/>
              <a:t>n</a:t>
            </a:r>
            <a:r>
              <a:rPr lang="en-US" dirty="0" smtClean="0"/>
              <a:t> to break with prob. 1</a:t>
            </a:r>
          </a:p>
          <a:p>
            <a:r>
              <a:rPr lang="en-US" dirty="0" smtClean="0"/>
              <a:t>What if computers get 4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faster?</a:t>
            </a:r>
          </a:p>
          <a:p>
            <a:pPr lvl="1"/>
            <a:r>
              <a:rPr lang="en-US" dirty="0" smtClean="0"/>
              <a:t>Honest users double n and can thus maintain the same running time</a:t>
            </a:r>
          </a:p>
          <a:p>
            <a:pPr lvl="1"/>
            <a:r>
              <a:rPr lang="en-US" dirty="0" smtClean="0"/>
              <a:t>Time to break scheme is squared!</a:t>
            </a:r>
          </a:p>
          <a:p>
            <a:pPr lvl="2"/>
            <a:r>
              <a:rPr lang="en-US" dirty="0" smtClean="0"/>
              <a:t>Time required to break the scheme </a:t>
            </a:r>
            <a:r>
              <a:rPr lang="en-US" i="1" dirty="0" smtClean="0"/>
              <a:t>increases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7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and plaintext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practice, we want encryption schemes that can encrypt arbitrary-length messages</a:t>
            </a:r>
          </a:p>
          <a:p>
            <a:r>
              <a:rPr lang="en-US" dirty="0"/>
              <a:t>E</a:t>
            </a:r>
            <a:r>
              <a:rPr lang="en-US" dirty="0" smtClean="0"/>
              <a:t>ncryption does not hide the plaintext length (in general)</a:t>
            </a:r>
          </a:p>
          <a:p>
            <a:pPr lvl="1"/>
            <a:r>
              <a:rPr lang="en-US" dirty="0" smtClean="0"/>
              <a:t>The definition takes this into account by requiring m</a:t>
            </a:r>
            <a:r>
              <a:rPr lang="en-US" baseline="-25000" dirty="0" smtClean="0"/>
              <a:t>0</a:t>
            </a:r>
            <a:r>
              <a:rPr lang="en-US" dirty="0" smtClean="0"/>
              <a:t>, m</a:t>
            </a:r>
            <a:r>
              <a:rPr lang="en-US" baseline="-25000" dirty="0" smtClean="0"/>
              <a:t>1</a:t>
            </a:r>
            <a:r>
              <a:rPr lang="en-US" dirty="0" smtClean="0"/>
              <a:t> to have the same length</a:t>
            </a:r>
          </a:p>
          <a:p>
            <a:r>
              <a:rPr lang="en-US" dirty="0" smtClean="0"/>
              <a:t>But beware that leaking plaintext length can often lead to problems in the real world!</a:t>
            </a:r>
          </a:p>
          <a:p>
            <a:pPr lvl="1"/>
            <a:r>
              <a:rPr lang="en-US" dirty="0" smtClean="0"/>
              <a:t>Obvious examples…</a:t>
            </a:r>
          </a:p>
          <a:p>
            <a:pPr lvl="1"/>
            <a:r>
              <a:rPr lang="en-US" dirty="0" smtClean="0"/>
              <a:t>Database searches</a:t>
            </a:r>
          </a:p>
          <a:p>
            <a:pPr lvl="1"/>
            <a:r>
              <a:rPr lang="en-US" dirty="0" smtClean="0"/>
              <a:t>Encrypting compressed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Perfect </a:t>
            </a:r>
            <a:r>
              <a:rPr lang="en-US" dirty="0" err="1" smtClean="0"/>
              <a:t>indistinguishability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sym typeface="Symbol"/>
              </a:rPr>
              <a:t>=(Gen, </a:t>
            </a:r>
            <a:r>
              <a:rPr lang="en-US" dirty="0" err="1" smtClean="0">
                <a:sym typeface="Symbol"/>
              </a:rPr>
              <a:t>Enc</a:t>
            </a:r>
            <a:r>
              <a:rPr lang="en-US" dirty="0" smtClean="0">
                <a:sym typeface="Symbol"/>
              </a:rPr>
              <a:t>, Dec) be an encryption scheme with message space </a:t>
            </a:r>
            <a:r>
              <a:rPr lang="en-US" b="1" dirty="0">
                <a:latin typeface="Monotype Corsiva" panose="03010101010201010101" pitchFamily="66" charset="0"/>
                <a:sym typeface="Symbol"/>
              </a:rPr>
              <a:t>M</a:t>
            </a:r>
            <a:r>
              <a:rPr lang="en-US" dirty="0" smtClean="0">
                <a:sym typeface="Symbol"/>
              </a:rPr>
              <a:t>, and let A be an adversary/algorithm</a:t>
            </a:r>
            <a:endParaRPr lang="en-US" dirty="0" smtClean="0"/>
          </a:p>
          <a:p>
            <a:r>
              <a:rPr lang="en-US" dirty="0" smtClean="0"/>
              <a:t>Define a randomized </a:t>
            </a:r>
            <a:r>
              <a:rPr lang="en-US" dirty="0" err="1" smtClean="0"/>
              <a:t>exp’t</a:t>
            </a:r>
            <a:r>
              <a:rPr lang="en-US" dirty="0" smtClean="0"/>
              <a:t> </a:t>
            </a:r>
            <a:r>
              <a:rPr lang="en-US" dirty="0" err="1" smtClean="0"/>
              <a:t>PrivK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outputs m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, 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 </a:t>
            </a:r>
            <a:r>
              <a:rPr lang="en-US" b="1" dirty="0" smtClean="0">
                <a:latin typeface="Monotype Corsiva" panose="03010101010201010101" pitchFamily="66" charset="0"/>
                <a:sym typeface="Symbol"/>
              </a:rPr>
              <a:t>M</a:t>
            </a:r>
            <a:endParaRPr lang="en-US" dirty="0" smtClean="0">
              <a:latin typeface="Monotype Corsiva" panose="03010101010201010101" pitchFamily="66" charset="0"/>
              <a:sym typeface="Symbol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k  Gen,   b  {0,1},  c  </a:t>
            </a:r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b</a:t>
            </a:r>
            <a:r>
              <a:rPr lang="en-US" dirty="0" smtClean="0">
                <a:sym typeface="Symbol"/>
              </a:rPr>
              <a:t>’ </a:t>
            </a:r>
            <a:r>
              <a:rPr lang="en-US" dirty="0">
                <a:sym typeface="Symbol"/>
              </a:rPr>
              <a:t> </a:t>
            </a:r>
            <a:r>
              <a:rPr lang="en-US" dirty="0" smtClean="0">
                <a:sym typeface="Symbol"/>
              </a:rPr>
              <a:t>A(c)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Adversary 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 if b = b’, and we say the experiment evaluates to 1 in this case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76800" y="4349771"/>
            <a:ext cx="1331322" cy="4793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08122" y="470529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Challenge </a:t>
            </a:r>
            <a:r>
              <a:rPr lang="en-US" sz="2000" dirty="0" err="1" smtClean="0"/>
              <a:t>ciphertext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89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10600" cy="4525963"/>
          </a:xfrm>
        </p:spPr>
        <p:txBody>
          <a:bodyPr/>
          <a:lstStyle/>
          <a:p>
            <a:r>
              <a:rPr lang="en-US" dirty="0" smtClean="0"/>
              <a:t>From now on, we will assume the computational setting by default</a:t>
            </a:r>
          </a:p>
          <a:p>
            <a:pPr lvl="1"/>
            <a:r>
              <a:rPr lang="en-US" dirty="0" smtClean="0"/>
              <a:t>Usually, the </a:t>
            </a:r>
            <a:r>
              <a:rPr lang="en-US" i="1" dirty="0" smtClean="0"/>
              <a:t>asymptotic</a:t>
            </a:r>
            <a:r>
              <a:rPr lang="en-US" dirty="0" smtClean="0"/>
              <a:t> setting</a:t>
            </a:r>
          </a:p>
        </p:txBody>
      </p:sp>
    </p:spTree>
    <p:extLst>
      <p:ext uri="{BB962C8B-B14F-4D97-AF65-F5344CB8AC3E}">
        <p14:creationId xmlns:p14="http://schemas.microsoft.com/office/powerpoint/2010/main" val="26628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</a:rPr>
              <a:t>Pseudorandomness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mportant building block for computationally secure encryption</a:t>
            </a:r>
          </a:p>
          <a:p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mportant concept in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“random”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“uniform” mean?</a:t>
            </a:r>
          </a:p>
          <a:p>
            <a:r>
              <a:rPr lang="en-US" dirty="0" smtClean="0"/>
              <a:t>Which of the following is a uniform string?</a:t>
            </a:r>
          </a:p>
          <a:p>
            <a:pPr lvl="1"/>
            <a:r>
              <a:rPr lang="en-US" dirty="0" smtClean="0"/>
              <a:t>0101010101010101</a:t>
            </a:r>
          </a:p>
          <a:p>
            <a:pPr lvl="1"/>
            <a:r>
              <a:rPr lang="en-US" dirty="0" smtClean="0"/>
              <a:t>0010111011100110</a:t>
            </a:r>
          </a:p>
          <a:p>
            <a:pPr lvl="1"/>
            <a:r>
              <a:rPr lang="en-US" dirty="0" smtClean="0"/>
              <a:t>0000000000000000</a:t>
            </a:r>
          </a:p>
          <a:p>
            <a:r>
              <a:rPr lang="en-US" dirty="0" smtClean="0"/>
              <a:t>If we generate a uniform 16-bit string, each of the above occurs with probability 2</a:t>
            </a:r>
            <a:r>
              <a:rPr lang="en-US" baseline="30000" dirty="0" smtClean="0"/>
              <a:t>-16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“uniform”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“Uniformity” is not a property of a </a:t>
            </a:r>
            <a:r>
              <a:rPr lang="en-US" i="1" dirty="0" smtClean="0"/>
              <a:t>string</a:t>
            </a:r>
            <a:r>
              <a:rPr lang="en-US" dirty="0" smtClean="0"/>
              <a:t>, but a property of a </a:t>
            </a:r>
            <a:r>
              <a:rPr lang="en-US" i="1" dirty="0" smtClean="0"/>
              <a:t>distribution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distribution on </a:t>
            </a:r>
            <a:r>
              <a:rPr lang="en-US" i="1" dirty="0" smtClean="0"/>
              <a:t>n</a:t>
            </a:r>
            <a:r>
              <a:rPr lang="en-US" dirty="0" smtClean="0"/>
              <a:t>-bit strings is a function </a:t>
            </a:r>
            <a:br>
              <a:rPr lang="en-US" dirty="0" smtClean="0"/>
            </a:br>
            <a:r>
              <a:rPr lang="en-US" dirty="0" smtClean="0"/>
              <a:t>D: {0,1}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[0,1] such that </a:t>
            </a:r>
            <a:r>
              <a:rPr lang="en-US" baseline="-25000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D(x) = 1</a:t>
            </a:r>
          </a:p>
          <a:p>
            <a:pPr lvl="1"/>
            <a:r>
              <a:rPr lang="en-US" dirty="0" smtClean="0">
                <a:sym typeface="Symbol"/>
              </a:rPr>
              <a:t>The </a:t>
            </a:r>
            <a:r>
              <a:rPr lang="en-US" i="1" dirty="0" smtClean="0">
                <a:sym typeface="Symbol"/>
              </a:rPr>
              <a:t>uniform</a:t>
            </a:r>
            <a:r>
              <a:rPr lang="en-US" dirty="0" smtClean="0">
                <a:sym typeface="Symbol"/>
              </a:rPr>
              <a:t> distribution on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-bit strings, denoted U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assigns probability 2</a:t>
            </a:r>
            <a:r>
              <a:rPr lang="en-US" baseline="30000" dirty="0" smtClean="0">
                <a:sym typeface="Symbol"/>
              </a:rPr>
              <a:t>-n</a:t>
            </a:r>
            <a:r>
              <a:rPr lang="en-US" dirty="0" smtClean="0">
                <a:sym typeface="Symbol"/>
              </a:rPr>
              <a:t> to every x  {0,1}</a:t>
            </a:r>
            <a:r>
              <a:rPr lang="en-US" baseline="30000" dirty="0" smtClean="0">
                <a:sym typeface="Symbol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“pseudorandom”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Informal: cannot be distinguished from uniform (i.e., random)</a:t>
            </a:r>
          </a:p>
          <a:p>
            <a:r>
              <a:rPr lang="en-US" dirty="0"/>
              <a:t>Which </a:t>
            </a:r>
            <a:r>
              <a:rPr lang="en-US" dirty="0" smtClean="0"/>
              <a:t>of </a:t>
            </a:r>
            <a:r>
              <a:rPr lang="en-US" dirty="0"/>
              <a:t>the following is </a:t>
            </a:r>
            <a:r>
              <a:rPr lang="en-US" dirty="0" smtClean="0"/>
              <a:t>pseudorandom?</a:t>
            </a:r>
            <a:endParaRPr lang="en-US" dirty="0"/>
          </a:p>
          <a:p>
            <a:pPr lvl="1"/>
            <a:r>
              <a:rPr lang="en-US" dirty="0"/>
              <a:t>0101010101010101</a:t>
            </a:r>
          </a:p>
          <a:p>
            <a:pPr lvl="1"/>
            <a:r>
              <a:rPr lang="en-US" dirty="0"/>
              <a:t>0010111011100110</a:t>
            </a:r>
          </a:p>
          <a:p>
            <a:pPr lvl="1"/>
            <a:r>
              <a:rPr lang="en-US" dirty="0" smtClean="0"/>
              <a:t>0000000000000000</a:t>
            </a:r>
          </a:p>
          <a:p>
            <a:r>
              <a:rPr lang="en-US" dirty="0" err="1" smtClean="0"/>
              <a:t>Pseudorandomness</a:t>
            </a:r>
            <a:r>
              <a:rPr lang="en-US" dirty="0" smtClean="0"/>
              <a:t> is a property of a </a:t>
            </a:r>
            <a:r>
              <a:rPr lang="en-US" i="1" dirty="0" smtClean="0"/>
              <a:t>distribution</a:t>
            </a:r>
            <a:r>
              <a:rPr lang="en-US" dirty="0" smtClean="0"/>
              <a:t>, not a </a:t>
            </a:r>
            <a:r>
              <a:rPr lang="en-US" i="1" dirty="0" smtClean="0"/>
              <a:t>string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60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Pseudorandomness</a:t>
            </a:r>
            <a:r>
              <a:rPr lang="en-US" dirty="0" smtClean="0"/>
              <a:t> (take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some distribution D on </a:t>
            </a:r>
            <a:r>
              <a:rPr lang="en-US" i="1" dirty="0" smtClean="0"/>
              <a:t>n</a:t>
            </a:r>
            <a:r>
              <a:rPr lang="en-US" dirty="0" smtClean="0"/>
              <a:t>-bit strings</a:t>
            </a:r>
          </a:p>
          <a:p>
            <a:pPr lvl="1"/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 D means “sample x according to D”</a:t>
            </a:r>
          </a:p>
          <a:p>
            <a:r>
              <a:rPr lang="en-US" dirty="0" smtClean="0">
                <a:sym typeface="Symbol"/>
              </a:rPr>
              <a:t>Historically, D was considered pseudorandom if it “passed a bunch of statistical tests”</a:t>
            </a:r>
          </a:p>
          <a:p>
            <a:pPr lvl="1"/>
            <a:r>
              <a:rPr lang="en-US" dirty="0" err="1" smtClean="0">
                <a:sym typeface="Symbol"/>
              </a:rPr>
              <a:t>Pr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baseline="-25000" dirty="0">
                <a:sym typeface="Symbol"/>
              </a:rPr>
              <a:t> </a:t>
            </a:r>
            <a:r>
              <a:rPr lang="en-US" baseline="-25000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[1</a:t>
            </a:r>
            <a:r>
              <a:rPr lang="en-US" baseline="30000" dirty="0" smtClean="0">
                <a:sym typeface="Symbol"/>
              </a:rPr>
              <a:t>st</a:t>
            </a:r>
            <a:r>
              <a:rPr lang="en-US" dirty="0" smtClean="0">
                <a:sym typeface="Symbol"/>
              </a:rPr>
              <a:t> bit of x is 1]  ½ </a:t>
            </a:r>
          </a:p>
          <a:p>
            <a:pPr lvl="1"/>
            <a:r>
              <a:rPr lang="en-US" dirty="0" err="1">
                <a:sym typeface="Symbol"/>
              </a:rPr>
              <a:t>Pr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baseline="-25000" dirty="0">
                <a:sym typeface="Symbol"/>
              </a:rPr>
              <a:t> </a:t>
            </a:r>
            <a:r>
              <a:rPr lang="en-US" baseline="-25000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[parity </a:t>
            </a:r>
            <a:r>
              <a:rPr lang="en-US" dirty="0">
                <a:sym typeface="Symbol"/>
              </a:rPr>
              <a:t>of x is </a:t>
            </a:r>
            <a:r>
              <a:rPr lang="en-US" dirty="0" smtClean="0">
                <a:sym typeface="Symbol"/>
              </a:rPr>
              <a:t>1] </a:t>
            </a:r>
            <a:r>
              <a:rPr lang="en-US" dirty="0">
                <a:sym typeface="Symbol"/>
              </a:rPr>
              <a:t> </a:t>
            </a:r>
            <a:r>
              <a:rPr lang="en-US" dirty="0" smtClean="0">
                <a:sym typeface="Symbol"/>
              </a:rPr>
              <a:t>½</a:t>
            </a:r>
          </a:p>
          <a:p>
            <a:pPr lvl="1"/>
            <a:r>
              <a:rPr lang="en-US" dirty="0" err="1">
                <a:sym typeface="Symbol"/>
              </a:rPr>
              <a:t>Pr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baseline="-25000" dirty="0">
                <a:sym typeface="Symbol"/>
              </a:rPr>
              <a:t> </a:t>
            </a:r>
            <a:r>
              <a:rPr lang="en-US" baseline="-25000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Test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(x)=1]  </a:t>
            </a:r>
            <a:r>
              <a:rPr lang="en-US" dirty="0" err="1">
                <a:sym typeface="Symbol"/>
              </a:rPr>
              <a:t>Pr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baseline="-25000" dirty="0">
                <a:sym typeface="Symbol"/>
              </a:rPr>
              <a:t> </a:t>
            </a:r>
            <a:r>
              <a:rPr lang="en-US" baseline="-25000" dirty="0" smtClean="0">
                <a:sym typeface="Symbol"/>
              </a:rPr>
              <a:t>U</a:t>
            </a:r>
            <a:r>
              <a:rPr lang="en-US" sz="2400" baseline="-4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Test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(x)=1] for 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1, …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4891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Pseudorandomness</a:t>
            </a:r>
            <a:r>
              <a:rPr lang="en-US" dirty="0" smtClean="0"/>
              <a:t> (take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not sufficient in an adversarial setting!</a:t>
            </a:r>
          </a:p>
          <a:p>
            <a:pPr lvl="1"/>
            <a:r>
              <a:rPr lang="en-US" dirty="0" smtClean="0"/>
              <a:t>Who knows what statistical test an attacker </a:t>
            </a:r>
            <a:br>
              <a:rPr lang="en-US" dirty="0" smtClean="0"/>
            </a:br>
            <a:r>
              <a:rPr lang="en-US" dirty="0" smtClean="0"/>
              <a:t>will use?</a:t>
            </a:r>
          </a:p>
          <a:p>
            <a:pPr lvl="1"/>
            <a:endParaRPr lang="en-US" dirty="0"/>
          </a:p>
          <a:p>
            <a:r>
              <a:rPr lang="en-US" dirty="0" smtClean="0"/>
              <a:t>Cryptographic </a:t>
            </a:r>
            <a:r>
              <a:rPr lang="en-US" dirty="0" err="1" smtClean="0"/>
              <a:t>def’n</a:t>
            </a:r>
            <a:r>
              <a:rPr lang="en-US" dirty="0" smtClean="0"/>
              <a:t> of </a:t>
            </a:r>
            <a:r>
              <a:rPr lang="en-US" dirty="0" err="1" smtClean="0"/>
              <a:t>pseudorandomness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 is pseudorandom if it passes </a:t>
            </a:r>
            <a:r>
              <a:rPr lang="en-US" u="sng" dirty="0" smtClean="0"/>
              <a:t>all</a:t>
            </a:r>
            <a:r>
              <a:rPr lang="en-US" dirty="0" smtClean="0"/>
              <a:t> </a:t>
            </a:r>
            <a:r>
              <a:rPr lang="en-US" i="1" dirty="0" smtClean="0"/>
              <a:t>efficient</a:t>
            </a:r>
            <a:r>
              <a:rPr lang="en-US" dirty="0" smtClean="0"/>
              <a:t> statistical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Pseudorandomness</a:t>
            </a:r>
            <a:r>
              <a:rPr lang="en-US" dirty="0" smtClean="0"/>
              <a:t> (concrete)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be a distribution on </a:t>
            </a:r>
            <a:r>
              <a:rPr lang="en-US" i="1" dirty="0"/>
              <a:t>p</a:t>
            </a:r>
            <a:r>
              <a:rPr lang="en-US" dirty="0" smtClean="0"/>
              <a:t>-bit strings</a:t>
            </a:r>
          </a:p>
          <a:p>
            <a:endParaRPr lang="en-US" dirty="0" smtClean="0"/>
          </a:p>
          <a:p>
            <a:r>
              <a:rPr lang="en-US" dirty="0" smtClean="0"/>
              <a:t>D is (t, </a:t>
            </a:r>
            <a:r>
              <a:rPr lang="en-US" dirty="0" smtClean="0">
                <a:sym typeface="Symbol"/>
              </a:rPr>
              <a:t>)-pseudorandom if for all A running in time at most t, 	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| </a:t>
            </a:r>
            <a:r>
              <a:rPr lang="en-US" dirty="0" err="1" smtClean="0">
                <a:sym typeface="Symbol"/>
              </a:rPr>
              <a:t>Pr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baseline="-25000" dirty="0">
                <a:sym typeface="Symbol"/>
              </a:rPr>
              <a:t> </a:t>
            </a:r>
            <a:r>
              <a:rPr lang="en-US" baseline="-25000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[A(x)=1] - </a:t>
            </a:r>
            <a:r>
              <a:rPr lang="en-US" dirty="0" err="1">
                <a:sym typeface="Symbol"/>
              </a:rPr>
              <a:t>Pr</a:t>
            </a:r>
            <a:r>
              <a:rPr lang="en-US" baseline="-25000" dirty="0" err="1"/>
              <a:t>x</a:t>
            </a:r>
            <a:r>
              <a:rPr lang="en-US" baseline="-25000" dirty="0"/>
              <a:t> </a:t>
            </a:r>
            <a:r>
              <a:rPr lang="en-US" baseline="-25000" dirty="0">
                <a:sym typeface="Symbol"/>
              </a:rPr>
              <a:t> </a:t>
            </a:r>
            <a:r>
              <a:rPr lang="en-US" baseline="-25000" dirty="0" smtClean="0">
                <a:sym typeface="Symbol"/>
              </a:rPr>
              <a:t>U</a:t>
            </a:r>
            <a:r>
              <a:rPr lang="en-US" sz="2800" baseline="-40000" dirty="0">
                <a:sym typeface="Symbol"/>
              </a:rPr>
              <a:t>p</a:t>
            </a:r>
            <a:r>
              <a:rPr lang="en-US" dirty="0" smtClean="0">
                <a:sym typeface="Symbol"/>
              </a:rPr>
              <a:t>[A(x)=1] | ≤ </a:t>
            </a:r>
            <a:r>
              <a:rPr lang="en-US" dirty="0">
                <a:sym typeface="Symbol"/>
              </a:rPr>
              <a:t></a:t>
            </a:r>
            <a:endParaRPr lang="en-US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6828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Pseudorandomness</a:t>
            </a:r>
            <a:r>
              <a:rPr lang="en-US" dirty="0" smtClean="0"/>
              <a:t> (asymptotic)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parameter </a:t>
            </a:r>
            <a:r>
              <a:rPr lang="en-US" i="1" dirty="0" smtClean="0"/>
              <a:t>n</a:t>
            </a:r>
            <a:r>
              <a:rPr lang="en-US" dirty="0" smtClean="0"/>
              <a:t>, polynomial </a:t>
            </a:r>
            <a:r>
              <a:rPr lang="en-US" i="1" dirty="0" smtClean="0"/>
              <a:t>p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 be a distribution over </a:t>
            </a:r>
            <a:r>
              <a:rPr lang="en-US" i="1" dirty="0" smtClean="0"/>
              <a:t>p(n)</a:t>
            </a:r>
            <a:r>
              <a:rPr lang="en-US" dirty="0" smtClean="0"/>
              <a:t>-bit strings</a:t>
            </a:r>
          </a:p>
          <a:p>
            <a:r>
              <a:rPr lang="en-US" dirty="0" err="1" smtClean="0"/>
              <a:t>Pseudorandomness</a:t>
            </a:r>
            <a:r>
              <a:rPr lang="en-US" dirty="0" smtClean="0"/>
              <a:t> is a property of a </a:t>
            </a:r>
            <a:r>
              <a:rPr lang="en-US" i="1" dirty="0" smtClean="0"/>
              <a:t>sequence</a:t>
            </a:r>
            <a:r>
              <a:rPr lang="en-US" dirty="0" smtClean="0"/>
              <a:t> of distributions {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} = {D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…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Perfect </a:t>
            </a:r>
            <a:r>
              <a:rPr lang="en-US" dirty="0" err="1"/>
              <a:t>indistinguishability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Easy to succeed with probability ½ …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Scheme  is </a:t>
            </a:r>
            <a:r>
              <a:rPr lang="en-US" i="1" dirty="0" smtClean="0">
                <a:sym typeface="Symbol"/>
              </a:rPr>
              <a:t>perfectly indistinguishable</a:t>
            </a:r>
            <a:r>
              <a:rPr lang="en-US" dirty="0" smtClean="0">
                <a:sym typeface="Symbol"/>
              </a:rPr>
              <a:t> if for </a:t>
            </a:r>
            <a:r>
              <a:rPr lang="en-US" u="sng" dirty="0" smtClean="0">
                <a:sym typeface="Symbol"/>
              </a:rPr>
              <a:t>all</a:t>
            </a:r>
            <a:r>
              <a:rPr lang="en-US" dirty="0" smtClean="0">
                <a:sym typeface="Symbol"/>
              </a:rPr>
              <a:t> attackers (algorithms) A, it holds that </a:t>
            </a:r>
            <a:r>
              <a:rPr lang="en-US" dirty="0">
                <a:sym typeface="Symbol"/>
              </a:rPr>
              <a:t/>
            </a:r>
            <a:br>
              <a:rPr lang="en-US" dirty="0">
                <a:sym typeface="Symbol"/>
              </a:rPr>
            </a:br>
            <a:r>
              <a:rPr lang="en-US" dirty="0" smtClean="0">
                <a:sym typeface="Symbol"/>
              </a:rPr>
              <a:t>          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PrivK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= 1] = ½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Pseudorandomness</a:t>
            </a:r>
            <a:r>
              <a:rPr lang="en-US" dirty="0"/>
              <a:t> (asymptotic)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} is </a:t>
            </a:r>
            <a:r>
              <a:rPr lang="en-US" i="1" dirty="0" smtClean="0"/>
              <a:t>pseudorandom</a:t>
            </a:r>
            <a:r>
              <a:rPr lang="en-US" dirty="0" smtClean="0"/>
              <a:t> if for all probabilistic, polynomial-time distinguishers A, there is a negligible function </a:t>
            </a:r>
            <a:r>
              <a:rPr lang="en-US" dirty="0" smtClean="0">
                <a:sym typeface="Symbol"/>
              </a:rPr>
              <a:t> such that</a:t>
            </a:r>
            <a:r>
              <a:rPr lang="en-US" sz="2800" dirty="0" smtClean="0">
                <a:sym typeface="Symbol"/>
              </a:rPr>
              <a:t/>
            </a:r>
            <a:br>
              <a:rPr lang="en-US" sz="2800" dirty="0" smtClean="0">
                <a:sym typeface="Symbol"/>
              </a:rPr>
            </a:br>
            <a:r>
              <a:rPr lang="en-US" sz="2800" dirty="0" smtClean="0">
                <a:sym typeface="Symbol"/>
              </a:rPr>
              <a:t/>
            </a:r>
            <a:br>
              <a:rPr lang="en-US" sz="2800" dirty="0" smtClean="0">
                <a:sym typeface="Symbol"/>
              </a:rPr>
            </a:br>
            <a:r>
              <a:rPr lang="en-US" sz="2800" dirty="0" smtClean="0">
                <a:sym typeface="Symbol"/>
              </a:rPr>
              <a:t>      </a:t>
            </a:r>
            <a:r>
              <a:rPr lang="en-US" sz="3600" dirty="0" smtClean="0">
                <a:sym typeface="Symbol"/>
              </a:rPr>
              <a:t>|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Pr</a:t>
            </a:r>
            <a:r>
              <a:rPr lang="en-US" sz="2800" baseline="-25000" dirty="0" err="1"/>
              <a:t>x</a:t>
            </a:r>
            <a:r>
              <a:rPr lang="en-US" sz="2800" baseline="-25000" dirty="0"/>
              <a:t> </a:t>
            </a:r>
            <a:r>
              <a:rPr lang="en-US" sz="2800" baseline="-25000" dirty="0">
                <a:sym typeface="Symbol"/>
              </a:rPr>
              <a:t> </a:t>
            </a:r>
            <a:r>
              <a:rPr lang="en-US" sz="2800" baseline="-25000" dirty="0" err="1" smtClean="0">
                <a:sym typeface="Symbol"/>
              </a:rPr>
              <a:t>D</a:t>
            </a:r>
            <a:r>
              <a:rPr lang="en-US" sz="2400" baseline="-40000" dirty="0" err="1" smtClean="0">
                <a:sym typeface="Symbol"/>
              </a:rPr>
              <a:t>n</a:t>
            </a:r>
            <a:r>
              <a:rPr lang="en-US" sz="2800" dirty="0" smtClean="0">
                <a:sym typeface="Symbol"/>
              </a:rPr>
              <a:t>[A(x</a:t>
            </a:r>
            <a:r>
              <a:rPr lang="en-US" sz="2800" dirty="0">
                <a:sym typeface="Symbol"/>
              </a:rPr>
              <a:t>)=1] - </a:t>
            </a:r>
            <a:r>
              <a:rPr lang="en-US" sz="2800" dirty="0" err="1">
                <a:sym typeface="Symbol"/>
              </a:rPr>
              <a:t>Pr</a:t>
            </a:r>
            <a:r>
              <a:rPr lang="en-US" sz="2800" baseline="-25000" dirty="0" err="1"/>
              <a:t>x</a:t>
            </a:r>
            <a:r>
              <a:rPr lang="en-US" sz="2800" baseline="-25000" dirty="0"/>
              <a:t> </a:t>
            </a:r>
            <a:r>
              <a:rPr lang="en-US" sz="2800" baseline="-25000" dirty="0">
                <a:sym typeface="Symbol"/>
              </a:rPr>
              <a:t> </a:t>
            </a:r>
            <a:r>
              <a:rPr lang="en-US" sz="2800" baseline="-25000" dirty="0" smtClean="0">
                <a:sym typeface="Symbol"/>
              </a:rPr>
              <a:t>U</a:t>
            </a:r>
            <a:r>
              <a:rPr lang="en-US" sz="2400" baseline="-40000" dirty="0" smtClean="0">
                <a:sym typeface="Symbol"/>
              </a:rPr>
              <a:t>p(n)</a:t>
            </a:r>
            <a:r>
              <a:rPr lang="en-US" sz="2800" dirty="0" smtClean="0">
                <a:sym typeface="Symbol"/>
              </a:rPr>
              <a:t>[</a:t>
            </a:r>
            <a:r>
              <a:rPr lang="en-US" sz="2800" dirty="0">
                <a:sym typeface="Symbol"/>
              </a:rPr>
              <a:t>A</a:t>
            </a:r>
            <a:r>
              <a:rPr lang="en-US" sz="2800" dirty="0" smtClean="0">
                <a:sym typeface="Symbol"/>
              </a:rPr>
              <a:t>(x</a:t>
            </a:r>
            <a:r>
              <a:rPr lang="en-US" sz="2800" dirty="0">
                <a:sym typeface="Symbol"/>
              </a:rPr>
              <a:t>)=1] </a:t>
            </a:r>
            <a:r>
              <a:rPr lang="en-US" sz="3600" dirty="0">
                <a:sym typeface="Symbol"/>
              </a:rPr>
              <a:t>|</a:t>
            </a:r>
            <a:r>
              <a:rPr lang="en-US" sz="2800" dirty="0">
                <a:sym typeface="Symbol"/>
              </a:rPr>
              <a:t> ≤ </a:t>
            </a:r>
            <a:r>
              <a:rPr lang="en-US" sz="2800" dirty="0" smtClean="0">
                <a:sym typeface="Symbol"/>
              </a:rPr>
              <a:t>(n)</a:t>
            </a: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0112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Pseudorandom generators</a:t>
            </a:r>
            <a:r>
              <a:rPr lang="en-US" dirty="0"/>
              <a:t> </a:t>
            </a:r>
            <a:r>
              <a:rPr lang="en-US" dirty="0" smtClean="0"/>
              <a:t>(PRGs)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PRG is an efficient, deterministic algorithm </a:t>
            </a:r>
            <a:br>
              <a:rPr lang="en-US" dirty="0" smtClean="0"/>
            </a:br>
            <a:r>
              <a:rPr lang="en-US" dirty="0" smtClean="0"/>
              <a:t>that expands a </a:t>
            </a:r>
            <a:r>
              <a:rPr lang="en-US" i="1" dirty="0" smtClean="0"/>
              <a:t>short, uniform seed </a:t>
            </a:r>
            <a:r>
              <a:rPr lang="en-US" dirty="0" smtClean="0"/>
              <a:t>into a </a:t>
            </a:r>
            <a:br>
              <a:rPr lang="en-US" dirty="0" smtClean="0"/>
            </a:br>
            <a:r>
              <a:rPr lang="en-US" i="1" dirty="0" smtClean="0"/>
              <a:t>longer, pseudorandom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Useful whenever you have a “small” number of true random bits, and want lots of “random-looking”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G be a deterministic, poly-time algorithm that is</a:t>
            </a:r>
            <a:r>
              <a:rPr lang="en-US" dirty="0"/>
              <a:t> </a:t>
            </a:r>
            <a:r>
              <a:rPr lang="en-US" i="1" dirty="0" smtClean="0"/>
              <a:t>expanding</a:t>
            </a:r>
            <a:r>
              <a:rPr lang="en-US" dirty="0" smtClean="0"/>
              <a:t>, i.e., |G(x)| = p(|x|) &gt; |x|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9500" y="3124200"/>
            <a:ext cx="1752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seed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3733800"/>
            <a:ext cx="0" cy="40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91000" y="4140200"/>
            <a:ext cx="571500" cy="50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5800" y="4648200"/>
            <a:ext cx="0" cy="40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0" y="5054600"/>
            <a:ext cx="73914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522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</a:t>
            </a:r>
            <a:r>
              <a:rPr lang="en-US" dirty="0" err="1"/>
              <a:t>indistinguishability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Claim: </a:t>
            </a:r>
            <a:r>
              <a:rPr lang="en-US" dirty="0" smtClean="0">
                <a:sym typeface="Symbol"/>
              </a:rPr>
              <a:t> is perfectly indistinguishable </a:t>
            </a:r>
            <a:r>
              <a:rPr lang="en-US" dirty="0" smtClean="0">
                <a:sym typeface="Symbol" panose="05050102010706020507" pitchFamily="18" charset="2"/>
              </a:rPr>
              <a:t> </a:t>
            </a:r>
            <a:r>
              <a:rPr lang="en-US" dirty="0" smtClean="0">
                <a:sym typeface="Symbol"/>
              </a:rPr>
              <a:t> is perfectly secret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I.e., perfect </a:t>
            </a:r>
            <a:r>
              <a:rPr lang="en-US" dirty="0" err="1" smtClean="0">
                <a:sym typeface="Symbol"/>
              </a:rPr>
              <a:t>indistinguishability</a:t>
            </a:r>
            <a:r>
              <a:rPr lang="en-US" dirty="0" smtClean="0">
                <a:sym typeface="Symbol"/>
              </a:rPr>
              <a:t> is just an alternate definition of perfect secrecy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secrecy?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relax perfect </a:t>
            </a:r>
            <a:r>
              <a:rPr lang="en-US" dirty="0" err="1" smtClean="0"/>
              <a:t>indistinguishability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Concrete security</a:t>
            </a:r>
          </a:p>
          <a:p>
            <a:pPr lvl="1"/>
            <a:r>
              <a:rPr lang="en-US" dirty="0" smtClean="0"/>
              <a:t>Asymptotic security</a:t>
            </a:r>
          </a:p>
        </p:txBody>
      </p:sp>
    </p:spTree>
    <p:extLst>
      <p:ext uri="{BB962C8B-B14F-4D97-AF65-F5344CB8AC3E}">
        <p14:creationId xmlns:p14="http://schemas.microsoft.com/office/powerpoint/2010/main" val="19879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</a:t>
            </a:r>
            <a:r>
              <a:rPr lang="en-US" dirty="0" err="1" smtClean="0"/>
              <a:t>indistinguishability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(concrete)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(t, </a:t>
            </a:r>
            <a:r>
              <a:rPr lang="en-US" sz="3200" dirty="0" smtClean="0">
                <a:sym typeface="Symbol"/>
              </a:rPr>
              <a:t>)-</a:t>
            </a:r>
            <a:r>
              <a:rPr lang="en-US" sz="3200" dirty="0" err="1" smtClean="0"/>
              <a:t>indistinguishability</a:t>
            </a:r>
            <a:r>
              <a:rPr lang="en-US" sz="3200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Security may </a:t>
            </a:r>
            <a:r>
              <a:rPr lang="en-US" dirty="0"/>
              <a:t>fail with </a:t>
            </a:r>
            <a:r>
              <a:rPr lang="en-US" dirty="0" smtClean="0"/>
              <a:t>probability ≤ </a:t>
            </a:r>
            <a:r>
              <a:rPr lang="en-US" dirty="0" smtClean="0">
                <a:sym typeface="Symbol"/>
              </a:rPr>
              <a:t></a:t>
            </a:r>
            <a:endParaRPr lang="en-US" dirty="0"/>
          </a:p>
          <a:p>
            <a:pPr lvl="1"/>
            <a:r>
              <a:rPr lang="en-US" dirty="0"/>
              <a:t>Restrict attention to </a:t>
            </a:r>
            <a:r>
              <a:rPr lang="en-US" dirty="0" smtClean="0"/>
              <a:t>attackers running in time </a:t>
            </a:r>
            <a:r>
              <a:rPr lang="en-US" dirty="0"/>
              <a:t>≤ </a:t>
            </a:r>
            <a:r>
              <a:rPr lang="en-US" dirty="0" smtClean="0"/>
              <a:t>t</a:t>
            </a:r>
          </a:p>
          <a:p>
            <a:pPr lvl="2"/>
            <a:r>
              <a:rPr lang="en-US" dirty="0" smtClean="0"/>
              <a:t>Or, t CPU cycles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</a:t>
            </a:r>
            <a:r>
              <a:rPr lang="en-US" dirty="0" err="1" smtClean="0"/>
              <a:t>indistinguishability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(concrete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 is (t, )-</a:t>
            </a:r>
            <a:r>
              <a:rPr lang="en-US" i="1" dirty="0" smtClean="0">
                <a:sym typeface="Symbol"/>
              </a:rPr>
              <a:t>indistinguishable</a:t>
            </a:r>
            <a:r>
              <a:rPr lang="en-US" dirty="0" smtClean="0">
                <a:sym typeface="Symbol"/>
              </a:rPr>
              <a:t> if for all attackers A running in time at most t, it holds that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PrivK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= 1] ≤ ½ + 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Note: (</a:t>
            </a:r>
            <a:r>
              <a:rPr lang="en-US" dirty="0" smtClean="0">
                <a:sym typeface="Symbol" panose="05050102010706020507" pitchFamily="18" charset="2"/>
              </a:rPr>
              <a:t>, 0)-indistinguishable = perfect </a:t>
            </a:r>
            <a:r>
              <a:rPr lang="en-US" dirty="0" err="1" smtClean="0">
                <a:sym typeface="Symbol" panose="05050102010706020507" pitchFamily="18" charset="2"/>
              </a:rPr>
              <a:t>indistinguishability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/>
              <a:t>Relax definition by taking t &lt; </a:t>
            </a:r>
            <a:r>
              <a:rPr lang="en-US" dirty="0" smtClean="0">
                <a:sym typeface="Symbol" panose="05050102010706020507" pitchFamily="18" charset="2"/>
              </a:rPr>
              <a:t> and </a:t>
            </a:r>
            <a:r>
              <a:rPr lang="en-US" dirty="0" smtClean="0">
                <a:sym typeface="Symbol"/>
              </a:rPr>
              <a:t> &gt;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3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t, </a:t>
            </a:r>
            <a:r>
              <a:rPr lang="en-US" dirty="0" smtClean="0">
                <a:sym typeface="Symbol"/>
              </a:rPr>
              <a:t> are what we ultimately care about in the real world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Does not lead to a clean theory...</a:t>
            </a:r>
          </a:p>
          <a:p>
            <a:pPr lvl="1"/>
            <a:r>
              <a:rPr lang="en-US" dirty="0" smtClean="0">
                <a:sym typeface="Symbol"/>
              </a:rPr>
              <a:t>Sensitive to exact computational model</a:t>
            </a:r>
          </a:p>
          <a:p>
            <a:pPr lvl="1"/>
            <a:r>
              <a:rPr lang="en-US" dirty="0" smtClean="0">
                <a:sym typeface="Symbol"/>
              </a:rPr>
              <a:t> can be (t, )-secure for many choices of </a:t>
            </a:r>
            <a:r>
              <a:rPr lang="en-US" dirty="0">
                <a:sym typeface="Symbol"/>
              </a:rPr>
              <a:t>t, 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Would like to have schemes where users can adjust the achieved security as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Introduce </a:t>
            </a:r>
            <a:r>
              <a:rPr lang="en-US" i="1" dirty="0" smtClean="0"/>
              <a:t>security parameter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For now, think of n as the key length</a:t>
            </a:r>
          </a:p>
          <a:p>
            <a:pPr lvl="1"/>
            <a:r>
              <a:rPr lang="en-US" dirty="0" smtClean="0"/>
              <a:t>Chosen by honest parties when they generate/share key</a:t>
            </a:r>
          </a:p>
          <a:p>
            <a:pPr lvl="2"/>
            <a:r>
              <a:rPr lang="en-US" dirty="0"/>
              <a:t>Allows users to tailor the security level</a:t>
            </a:r>
          </a:p>
          <a:p>
            <a:pPr lvl="1"/>
            <a:r>
              <a:rPr lang="en-US" dirty="0" smtClean="0"/>
              <a:t>Known by adversary</a:t>
            </a:r>
          </a:p>
          <a:p>
            <a:endParaRPr lang="en-US" dirty="0" smtClean="0"/>
          </a:p>
          <a:p>
            <a:r>
              <a:rPr lang="en-US" dirty="0" smtClean="0"/>
              <a:t>Measure running </a:t>
            </a:r>
            <a:r>
              <a:rPr lang="en-US" dirty="0"/>
              <a:t>times </a:t>
            </a:r>
            <a:r>
              <a:rPr lang="en-US" dirty="0" smtClean="0"/>
              <a:t>of all parties, and the success </a:t>
            </a:r>
            <a:r>
              <a:rPr lang="en-US" dirty="0"/>
              <a:t>probability </a:t>
            </a:r>
            <a:r>
              <a:rPr lang="en-US" dirty="0" smtClean="0"/>
              <a:t>of the adversary, as </a:t>
            </a:r>
            <a:r>
              <a:rPr lang="en-US" dirty="0"/>
              <a:t>f</a:t>
            </a:r>
            <a:r>
              <a:rPr lang="en-US" dirty="0" smtClean="0"/>
              <a:t>unctions </a:t>
            </a:r>
            <a:r>
              <a:rPr lang="en-US" dirty="0"/>
              <a:t>of </a:t>
            </a:r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1247</Words>
  <Application>Microsoft Office PowerPoint</Application>
  <PresentationFormat>On-screen Show (4:3)</PresentationFormat>
  <Paragraphs>176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Monotype Corsiva</vt:lpstr>
      <vt:lpstr>Symbol</vt:lpstr>
      <vt:lpstr>Office Theme</vt:lpstr>
      <vt:lpstr>Cryptography</vt:lpstr>
      <vt:lpstr>Perfect indistinguishability</vt:lpstr>
      <vt:lpstr>Perfect indistinguishability</vt:lpstr>
      <vt:lpstr>Perfect indistinguishability</vt:lpstr>
      <vt:lpstr>Computational secrecy?</vt:lpstr>
      <vt:lpstr>Computational indistinguishability (concrete)</vt:lpstr>
      <vt:lpstr>Computational indistinguishability (concrete version)</vt:lpstr>
      <vt:lpstr>Concrete security</vt:lpstr>
      <vt:lpstr>Asymptotic security</vt:lpstr>
      <vt:lpstr>Computational indistinguishability (asymptotic)</vt:lpstr>
      <vt:lpstr>Definitions</vt:lpstr>
      <vt:lpstr>Why these specific choices?</vt:lpstr>
      <vt:lpstr>(Re)defining encryption</vt:lpstr>
      <vt:lpstr>Computational indistinguishability (asymptotic version)</vt:lpstr>
      <vt:lpstr>Computational indistinguishability (asymptotic version)</vt:lpstr>
      <vt:lpstr>Example 1</vt:lpstr>
      <vt:lpstr>Example 2</vt:lpstr>
      <vt:lpstr>Example 3</vt:lpstr>
      <vt:lpstr>Encryption and plaintext length</vt:lpstr>
      <vt:lpstr>Computational secrecy</vt:lpstr>
      <vt:lpstr>PowerPoint Presentation</vt:lpstr>
      <vt:lpstr>Pseudorandomness</vt:lpstr>
      <vt:lpstr>What does “random” mean?</vt:lpstr>
      <vt:lpstr>What does “uniform” mean?</vt:lpstr>
      <vt:lpstr>What does “pseudorandom” mean?</vt:lpstr>
      <vt:lpstr>Pseudorandomness (take 1)</vt:lpstr>
      <vt:lpstr>Pseudorandomness (take 2)</vt:lpstr>
      <vt:lpstr>Pseudorandomness (concrete)</vt:lpstr>
      <vt:lpstr>Pseudorandomness (asymptotic)</vt:lpstr>
      <vt:lpstr>Pseudorandomness (asymptotic)</vt:lpstr>
      <vt:lpstr>Pseudorandom generators (PRGs)</vt:lpstr>
      <vt:lpstr>PRGs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278</cp:revision>
  <dcterms:created xsi:type="dcterms:W3CDTF">2014-06-02T02:25:30Z</dcterms:created>
  <dcterms:modified xsi:type="dcterms:W3CDTF">2019-02-14T21:36:55Z</dcterms:modified>
</cp:coreProperties>
</file>