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19" r:id="rId3"/>
    <p:sldId id="513" r:id="rId4"/>
    <p:sldId id="514" r:id="rId5"/>
    <p:sldId id="515" r:id="rId6"/>
    <p:sldId id="516" r:id="rId7"/>
    <p:sldId id="517" r:id="rId8"/>
    <p:sldId id="518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511" r:id="rId29"/>
    <p:sldId id="492" r:id="rId30"/>
    <p:sldId id="493" r:id="rId31"/>
    <p:sldId id="494" r:id="rId32"/>
    <p:sldId id="495" r:id="rId33"/>
    <p:sldId id="496" r:id="rId34"/>
    <p:sldId id="4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F35FA-B3A9-45EC-BC36-DDE85C569A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</a:t>
            </a:r>
            <a:r>
              <a:rPr lang="en-US" sz="4000" i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Recall: one-time pad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29000" y="3515548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latin typeface="+mn-lt"/>
              </a:rPr>
              <a:t>key</a:t>
            </a:r>
            <a:endParaRPr lang="en-US" altLang="en-US" dirty="0">
              <a:latin typeface="+mn-lt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971800" y="5227766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4519776" y="4004547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724400" y="5227766"/>
            <a:ext cx="131673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082249" y="2628482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p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1000" y="4812268"/>
            <a:ext cx="65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Symbol"/>
              </a:rPr>
              <a:t></a:t>
            </a:r>
            <a:endParaRPr lang="en-US" sz="4800" dirty="0"/>
          </a:p>
        </p:txBody>
      </p:sp>
      <p:sp>
        <p:nvSpPr>
          <p:cNvPr id="28" name="Right Brace 27"/>
          <p:cNvSpPr/>
          <p:nvPr/>
        </p:nvSpPr>
        <p:spPr>
          <a:xfrm rot="16200000">
            <a:off x="4369756" y="2125903"/>
            <a:ext cx="328288" cy="220980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096000" y="4996934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err="1" smtClean="0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749249" y="41910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p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31" name="Right Brace 30"/>
          <p:cNvSpPr/>
          <p:nvPr/>
        </p:nvSpPr>
        <p:spPr>
          <a:xfrm rot="16200000">
            <a:off x="7036756" y="3688421"/>
            <a:ext cx="328288" cy="220980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62000" y="4996934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latin typeface="+mn-lt"/>
              </a:rPr>
              <a:t>message</a:t>
            </a:r>
            <a:endParaRPr lang="en-US" altLang="en-US" dirty="0">
              <a:latin typeface="+mn-lt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1415249" y="41910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p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1702756" y="3688421"/>
            <a:ext cx="328288" cy="220980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“Pseudo” one-time pad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429000" y="3511083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latin typeface="+mn-lt"/>
              </a:rPr>
              <a:t>“pseudo” key</a:t>
            </a:r>
            <a:endParaRPr lang="en-US" altLang="en-US" dirty="0">
              <a:latin typeface="+mn-lt"/>
            </a:endParaRPr>
          </a:p>
        </p:txBody>
      </p:sp>
      <p:sp>
        <p:nvSpPr>
          <p:cNvPr id="32774" name="Line 14"/>
          <p:cNvSpPr>
            <a:spLocks noChangeShapeType="1"/>
          </p:cNvSpPr>
          <p:nvPr/>
        </p:nvSpPr>
        <p:spPr bwMode="auto">
          <a:xfrm>
            <a:off x="2971800" y="5223301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18"/>
          <p:cNvSpPr>
            <a:spLocks noChangeShapeType="1"/>
          </p:cNvSpPr>
          <p:nvPr/>
        </p:nvSpPr>
        <p:spPr bwMode="auto">
          <a:xfrm flipV="1">
            <a:off x="4519776" y="4000082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Line 19"/>
          <p:cNvSpPr>
            <a:spLocks noChangeShapeType="1"/>
          </p:cNvSpPr>
          <p:nvPr/>
        </p:nvSpPr>
        <p:spPr bwMode="auto">
          <a:xfrm>
            <a:off x="4724400" y="5223301"/>
            <a:ext cx="131673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Text Box 26"/>
          <p:cNvSpPr txBox="1">
            <a:spLocks noChangeArrowheads="1"/>
          </p:cNvSpPr>
          <p:nvPr/>
        </p:nvSpPr>
        <p:spPr bwMode="auto">
          <a:xfrm>
            <a:off x="4082249" y="2624017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p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4807803"/>
            <a:ext cx="65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Symbol"/>
              </a:rPr>
              <a:t></a:t>
            </a:r>
            <a:endParaRPr lang="en-US" sz="4800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4369756" y="2121438"/>
            <a:ext cx="328288" cy="220980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73337" y="3445231"/>
            <a:ext cx="617708" cy="593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066800" y="2357735"/>
            <a:ext cx="1052845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k</a:t>
            </a:r>
            <a:r>
              <a:rPr lang="en-US" altLang="en-US" dirty="0" smtClean="0">
                <a:latin typeface="+mn-lt"/>
              </a:rPr>
              <a:t>ey</a:t>
            </a:r>
            <a:endParaRPr lang="en-US" altLang="en-US" dirty="0">
              <a:latin typeface="+mn-lt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146816" y="1519535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096000" y="4992469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err="1" smtClean="0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49249" y="4186535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p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29" name="Right Brace 28"/>
          <p:cNvSpPr/>
          <p:nvPr/>
        </p:nvSpPr>
        <p:spPr>
          <a:xfrm rot="16200000">
            <a:off x="7036756" y="3683956"/>
            <a:ext cx="328288" cy="220980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762000" y="4992469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latin typeface="+mn-lt"/>
              </a:rPr>
              <a:t>message</a:t>
            </a:r>
            <a:endParaRPr lang="en-US" altLang="en-US" dirty="0">
              <a:latin typeface="+mn-lt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415249" y="4186535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p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32" name="Right Brace 31"/>
          <p:cNvSpPr/>
          <p:nvPr/>
        </p:nvSpPr>
        <p:spPr>
          <a:xfrm rot="16200000">
            <a:off x="1702756" y="3683956"/>
            <a:ext cx="328288" cy="220980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1429079" y="1618922"/>
            <a:ext cx="328288" cy="1052845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9" idx="3"/>
            <a:endCxn id="32771" idx="1"/>
          </p:cNvCxnSpPr>
          <p:nvPr/>
        </p:nvCxnSpPr>
        <p:spPr>
          <a:xfrm>
            <a:off x="1891045" y="3741916"/>
            <a:ext cx="15379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4" idx="2"/>
            <a:endCxn id="19" idx="0"/>
          </p:cNvCxnSpPr>
          <p:nvPr/>
        </p:nvCxnSpPr>
        <p:spPr>
          <a:xfrm flipH="1">
            <a:off x="1582191" y="2819400"/>
            <a:ext cx="11032" cy="6258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G be a deterministic algorithm, with </a:t>
            </a:r>
            <a:br>
              <a:rPr lang="en-US" dirty="0" smtClean="0"/>
            </a:br>
            <a:r>
              <a:rPr lang="en-US" dirty="0" smtClean="0"/>
              <a:t>|G(k)| = p(|k|)</a:t>
            </a:r>
          </a:p>
          <a:p>
            <a:r>
              <a:rPr lang="en-US" dirty="0" smtClean="0"/>
              <a:t>Gen(1</a:t>
            </a:r>
            <a:r>
              <a:rPr lang="en-US" baseline="30000" dirty="0" smtClean="0"/>
              <a:t>n</a:t>
            </a:r>
            <a:r>
              <a:rPr lang="en-US" dirty="0" smtClean="0"/>
              <a:t>): output uniform n-bit key k</a:t>
            </a:r>
          </a:p>
          <a:p>
            <a:pPr lvl="1"/>
            <a:r>
              <a:rPr lang="en-US" dirty="0" smtClean="0"/>
              <a:t>Security parameter n </a:t>
            </a:r>
            <a:r>
              <a:rPr lang="en-US" dirty="0" smtClean="0">
                <a:sym typeface="Symbol"/>
              </a:rPr>
              <a:t> message space {0,1}</a:t>
            </a:r>
            <a:r>
              <a:rPr lang="en-US" baseline="30000" dirty="0" smtClean="0">
                <a:sym typeface="Symbol"/>
              </a:rPr>
              <a:t>p(n)</a:t>
            </a:r>
            <a:endParaRPr lang="en-US" dirty="0" smtClean="0"/>
          </a:p>
          <a:p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(m): output G(k) </a:t>
            </a:r>
            <a:r>
              <a:rPr lang="en-US" dirty="0" smtClean="0">
                <a:sym typeface="Symbol"/>
              </a:rPr>
              <a:t> m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(c): output G(k)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c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Correctness is obvious…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pseudo-OTP?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like to be able to </a:t>
            </a:r>
            <a:r>
              <a:rPr lang="en-US" i="1" dirty="0" smtClean="0"/>
              <a:t>prove</a:t>
            </a:r>
            <a:r>
              <a:rPr lang="en-US" dirty="0" smtClean="0"/>
              <a:t> security</a:t>
            </a:r>
          </a:p>
          <a:p>
            <a:pPr lvl="1"/>
            <a:r>
              <a:rPr lang="en-US" dirty="0" smtClean="0"/>
              <a:t>Based on the </a:t>
            </a:r>
            <a:r>
              <a:rPr lang="en-US" i="1" dirty="0" smtClean="0"/>
              <a:t>assumption</a:t>
            </a:r>
            <a:r>
              <a:rPr lang="en-US" dirty="0" smtClean="0"/>
              <a:t> that G is a PRG</a:t>
            </a:r>
          </a:p>
        </p:txBody>
      </p:sp>
    </p:spTree>
    <p:extLst>
      <p:ext uri="{BB962C8B-B14F-4D97-AF65-F5344CB8AC3E}">
        <p14:creationId xmlns:p14="http://schemas.microsoft.com/office/powerpoint/2010/main" val="40040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Definitions, proofs,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</a:t>
            </a:r>
            <a:r>
              <a:rPr lang="en-US" i="1" dirty="0" smtClean="0"/>
              <a:t>defined</a:t>
            </a:r>
            <a:r>
              <a:rPr lang="en-US" dirty="0" smtClean="0"/>
              <a:t> computational secrecy</a:t>
            </a:r>
          </a:p>
          <a:p>
            <a:r>
              <a:rPr lang="en-US" dirty="0" smtClean="0"/>
              <a:t>Our goal is to </a:t>
            </a:r>
            <a:r>
              <a:rPr lang="en-US" i="1" dirty="0" smtClean="0"/>
              <a:t>prove</a:t>
            </a:r>
            <a:r>
              <a:rPr lang="en-US" dirty="0" smtClean="0"/>
              <a:t> that the pseudo OTP meets that definition</a:t>
            </a:r>
          </a:p>
          <a:p>
            <a:r>
              <a:rPr lang="en-US" dirty="0" smtClean="0"/>
              <a:t>We cannot prove this unconditionally</a:t>
            </a:r>
          </a:p>
          <a:p>
            <a:pPr lvl="1"/>
            <a:r>
              <a:rPr lang="en-US" dirty="0" smtClean="0"/>
              <a:t>Beyond our current techniques…</a:t>
            </a:r>
          </a:p>
          <a:p>
            <a:pPr lvl="1"/>
            <a:r>
              <a:rPr lang="en-US" dirty="0" smtClean="0"/>
              <a:t>Anyway, security clearly depends on G</a:t>
            </a:r>
          </a:p>
          <a:p>
            <a:r>
              <a:rPr lang="en-US" i="1" dirty="0" smtClean="0"/>
              <a:t>Can</a:t>
            </a:r>
            <a:r>
              <a:rPr lang="en-US" dirty="0" smtClean="0"/>
              <a:t> prove security based</a:t>
            </a:r>
            <a:r>
              <a:rPr lang="en-US" i="1" dirty="0" smtClean="0"/>
              <a:t> </a:t>
            </a:r>
            <a:r>
              <a:rPr lang="en-US" dirty="0" smtClean="0"/>
              <a:t>on</a:t>
            </a:r>
            <a:r>
              <a:rPr lang="en-US" i="1" dirty="0" smtClean="0"/>
              <a:t> the assumption </a:t>
            </a:r>
            <a:r>
              <a:rPr lang="en-US" dirty="0" smtClean="0"/>
              <a:t>that G is a pseudorandom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PRGs, revisited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/>
          <a:lstStyle/>
          <a:p>
            <a:r>
              <a:rPr lang="en-US" dirty="0" smtClean="0"/>
              <a:t>Let G be an efficient, deterministic function with |G(k)| = p(|k|)</a:t>
            </a:r>
            <a:endParaRPr lang="en-US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00200" y="2924175"/>
            <a:ext cx="1789801" cy="2065739"/>
            <a:chOff x="1921" y="2073"/>
            <a:chExt cx="2598" cy="2418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1921" y="2073"/>
              <a:ext cx="2544" cy="2304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prstDash val="sysDot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3820" y="3807"/>
              <a:ext cx="699" cy="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3200" dirty="0"/>
                <a:t>D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3352800" y="33528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2800" y="44958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600" y="28956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40386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2362200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 </a:t>
            </a:r>
            <a:r>
              <a:rPr lang="en-US" sz="2800" dirty="0" smtClean="0">
                <a:sym typeface="Symbol"/>
              </a:rPr>
              <a:t> U</a:t>
            </a:r>
            <a:r>
              <a:rPr lang="en-US" sz="2800" baseline="-25000" dirty="0" smtClean="0">
                <a:sym typeface="Symbol"/>
              </a:rPr>
              <a:t>p(n)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876800" y="3352800"/>
            <a:ext cx="838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15000" y="2885420"/>
            <a:ext cx="0" cy="46738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2006" y="160020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 U</a:t>
            </a:r>
            <a:r>
              <a:rPr lang="en-US" sz="2800" baseline="-25000" dirty="0" smtClean="0">
                <a:sym typeface="Symbol"/>
              </a:rPr>
              <a:t>n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244406" y="2123420"/>
            <a:ext cx="0" cy="46738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15806" y="2590800"/>
            <a:ext cx="457200" cy="4572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648200" y="3352800"/>
            <a:ext cx="259620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0" y="30480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7520" y="5181600"/>
            <a:ext cx="6439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any efficient D, the probabilities that </a:t>
            </a:r>
            <a:r>
              <a:rPr lang="en-US" sz="2800" dirty="0"/>
              <a:t>D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outputs 1 in each case must be “close”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0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/>
      <p:bldP spid="15" grpId="0"/>
      <p:bldP spid="16" grpId="0"/>
      <p:bldP spid="16" grpId="1"/>
      <p:bldP spid="23" grpId="0"/>
      <p:bldP spid="25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G is a pseudorandom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toward a contradiction that there is an efficient attacker A who “breaks” the pseudo-OTP scheme (as per the definition)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U</a:t>
            </a:r>
            <a:r>
              <a:rPr lang="en-US" altLang="en-US" dirty="0" smtClean="0"/>
              <a:t>se </a:t>
            </a:r>
            <a:r>
              <a:rPr lang="en-US" altLang="en-US" dirty="0"/>
              <a:t>A as a subroutine to </a:t>
            </a:r>
            <a:r>
              <a:rPr lang="en-US" altLang="en-US" dirty="0" smtClean="0"/>
              <a:t>build an </a:t>
            </a:r>
            <a:r>
              <a:rPr lang="en-US" altLang="en-US" dirty="0"/>
              <a:t>efficient </a:t>
            </a:r>
            <a:r>
              <a:rPr lang="en-US" altLang="en-US" dirty="0" smtClean="0"/>
              <a:t>D that “breaks” </a:t>
            </a:r>
            <a:r>
              <a:rPr lang="en-US" altLang="en-US" dirty="0" err="1" smtClean="0"/>
              <a:t>pseudorandomness</a:t>
            </a:r>
            <a:r>
              <a:rPr lang="en-US" altLang="en-US" dirty="0" smtClean="0"/>
              <a:t> of G</a:t>
            </a:r>
            <a:endParaRPr lang="en-US" altLang="en-US" dirty="0"/>
          </a:p>
          <a:p>
            <a:pPr lvl="1"/>
            <a:r>
              <a:rPr lang="en-US" altLang="en-US" dirty="0" smtClean="0"/>
              <a:t>By assumption, </a:t>
            </a:r>
            <a:r>
              <a:rPr lang="en-US" altLang="en-US" dirty="0"/>
              <a:t>no such D exists!</a:t>
            </a:r>
          </a:p>
          <a:p>
            <a:pPr marL="457200" lvl="1" indent="0">
              <a:buNone/>
            </a:pP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No such A can exist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G is a pseudorandom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some arbitrary, efficient A attacking the pseudo-OTP 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Use A as a subroutine to build an efficient D </a:t>
            </a:r>
            <a:r>
              <a:rPr lang="en-US" altLang="en-US" dirty="0" smtClean="0"/>
              <a:t>attacking G</a:t>
            </a:r>
          </a:p>
          <a:p>
            <a:pPr marL="914400" lvl="1" indent="-514350"/>
            <a:r>
              <a:rPr lang="en-US" altLang="en-US" dirty="0" smtClean="0"/>
              <a:t>Relate the distinguishing </a:t>
            </a:r>
            <a:r>
              <a:rPr lang="en-US" altLang="en-US" dirty="0" smtClean="0"/>
              <a:t>gap of </a:t>
            </a:r>
            <a:r>
              <a:rPr lang="en-US" altLang="en-US" dirty="0" smtClean="0"/>
              <a:t>D to the success probability of 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By assumption, the </a:t>
            </a:r>
            <a:r>
              <a:rPr lang="en-US" altLang="en-US" smtClean="0"/>
              <a:t>distinguishing </a:t>
            </a:r>
            <a:r>
              <a:rPr lang="en-US" altLang="en-US" smtClean="0"/>
              <a:t>gap of </a:t>
            </a:r>
            <a:r>
              <a:rPr lang="en-US" altLang="en-US" dirty="0" smtClean="0"/>
              <a:t>D must be negligible</a:t>
            </a:r>
          </a:p>
          <a:p>
            <a:pPr marL="400050" lvl="1" indent="0">
              <a:buNone/>
            </a:pPr>
            <a:r>
              <a:rPr lang="en-US" altLang="en-US" dirty="0" smtClean="0">
                <a:sym typeface="Symbol"/>
              </a:rPr>
              <a:t> Use this to b</a:t>
            </a:r>
            <a:r>
              <a:rPr lang="en-US" altLang="en-US" dirty="0" smtClean="0"/>
              <a:t>ound the success probability of 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 is a pseudorandom generator, then the pseudo one-time pad </a:t>
            </a:r>
            <a:r>
              <a:rPr lang="el-GR" altLang="en-US" dirty="0">
                <a:cs typeface="Arial" charset="0"/>
              </a:rPr>
              <a:t>Π</a:t>
            </a:r>
            <a:r>
              <a:rPr lang="en-US" dirty="0" smtClean="0"/>
              <a:t> is EAV-secure (i.e., computationally indistinguishable)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59285" y="2514600"/>
            <a:ext cx="112211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6" name="Picture 7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3429000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05400" y="2667000"/>
            <a:ext cx="1085850" cy="457200"/>
            <a:chOff x="2976" y="2304"/>
            <a:chExt cx="684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76" y="2304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0</a:t>
              </a:r>
              <a:r>
                <a:rPr lang="en-US" altLang="en-US"/>
                <a:t>, m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48200" y="3276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>
                <a:cs typeface="Arial" charset="0"/>
              </a:rPr>
              <a:t>←{0,1}</a:t>
            </a:r>
          </a:p>
        </p:txBody>
      </p: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29000" y="3429000"/>
            <a:ext cx="1295400" cy="609600"/>
            <a:chOff x="2592" y="2544"/>
            <a:chExt cx="816" cy="384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592" y="2736"/>
              <a:ext cx="192" cy="192"/>
              <a:chOff x="2928" y="2592"/>
              <a:chExt cx="288" cy="288"/>
            </a:xfrm>
          </p:grpSpPr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928" y="273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rot="5400000">
                <a:off x="2928" y="273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784" y="283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965" y="2544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b</a:t>
              </a:r>
              <a:endParaRPr lang="en-US" altLang="en-US"/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581400" y="25146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3581400" y="4038600"/>
            <a:ext cx="2590800" cy="496888"/>
            <a:chOff x="2688" y="2928"/>
            <a:chExt cx="1632" cy="313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688" y="2928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688" y="3216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398" y="29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5153025" y="4572000"/>
            <a:ext cx="990600" cy="457200"/>
            <a:chOff x="3006" y="2304"/>
            <a:chExt cx="624" cy="288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85" y="2304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b’</a:t>
              </a: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476625" y="4953000"/>
            <a:ext cx="128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if (b=b’)</a:t>
            </a:r>
            <a:br>
              <a:rPr lang="en-US" altLang="en-US"/>
            </a:br>
            <a:r>
              <a:rPr lang="en-US" altLang="en-US"/>
              <a:t>output 1</a:t>
            </a:r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3352800" y="2209800"/>
            <a:ext cx="4038600" cy="3657600"/>
            <a:chOff x="2544" y="1776"/>
            <a:chExt cx="2544" cy="2304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544" y="1776"/>
              <a:ext cx="2544" cy="2304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prstDash val="sysDot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33" y="37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/>
                <a:t>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7630" y="20574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6191250" y="2895600"/>
            <a:ext cx="1200150" cy="2286000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44086" y="4724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8" grpId="0" animBg="1"/>
      <p:bldP spid="26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G(x) = x || parity(x). Which of the following proves that G is not a pseudorandom generator?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 is not expanding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Consider the following distinguisher D: </a:t>
            </a:r>
            <a:br>
              <a:rPr lang="en-US" dirty="0" smtClean="0"/>
            </a:br>
            <a:r>
              <a:rPr lang="en-US" dirty="0" smtClean="0"/>
              <a:t>D(y) outputs 1 </a:t>
            </a:r>
            <a:r>
              <a:rPr lang="en-US" dirty="0" err="1" smtClean="0"/>
              <a:t>iff</a:t>
            </a:r>
            <a:r>
              <a:rPr lang="en-US" dirty="0" smtClean="0"/>
              <a:t> the first bit of y is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Consider the following distinguisher D: D(y) outputs 1 </a:t>
            </a:r>
            <a:r>
              <a:rPr lang="en-US" dirty="0" err="1" smtClean="0"/>
              <a:t>iff</a:t>
            </a:r>
            <a:r>
              <a:rPr lang="en-US" dirty="0" smtClean="0"/>
              <a:t> the parity of the first n bits of y is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Consider the following distinguisher D: D(y) outputs 1 </a:t>
            </a:r>
            <a:r>
              <a:rPr lang="en-US" dirty="0" err="1" smtClean="0"/>
              <a:t>iff</a:t>
            </a:r>
            <a:r>
              <a:rPr lang="en-US" dirty="0" smtClean="0"/>
              <a:t> the parity of the first n bits of y is equal to the last bit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runs in polynomial time, then so does 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cs typeface="Arial" charset="0"/>
              </a:rPr>
              <a:t>µ(n)</a:t>
            </a:r>
            <a:r>
              <a:rPr lang="en-US" altLang="en-US" dirty="0"/>
              <a:t> = </a:t>
            </a:r>
            <a:r>
              <a:rPr lang="en-US" altLang="en-US" dirty="0" err="1" smtClean="0"/>
              <a:t>Pr</a:t>
            </a:r>
            <a:r>
              <a:rPr lang="en-US" altLang="en-US" dirty="0" smtClean="0"/>
              <a:t>[</a:t>
            </a:r>
            <a:r>
              <a:rPr lang="en-US" altLang="en-US" dirty="0" err="1" smtClean="0">
                <a:cs typeface="Arial" charset="0"/>
              </a:rPr>
              <a:t>PrivK</a:t>
            </a:r>
            <a:r>
              <a:rPr lang="en-US" altLang="en-US" baseline="-25000" dirty="0" err="1" smtClean="0">
                <a:cs typeface="Arial" charset="0"/>
              </a:rPr>
              <a:t>A</a:t>
            </a:r>
            <a:r>
              <a:rPr lang="en-US" altLang="en-US" baseline="-25000" dirty="0" smtClean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 = 1]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cs typeface="Arial" charset="0"/>
              </a:rPr>
              <a:t>Claim: when y=G(x) for uniform x, then the </a:t>
            </a:r>
            <a:r>
              <a:rPr lang="en-US" altLang="en-US" dirty="0">
                <a:cs typeface="Arial" charset="0"/>
              </a:rPr>
              <a:t>view of A is </a:t>
            </a:r>
            <a:r>
              <a:rPr lang="en-US" altLang="en-US" i="1" dirty="0">
                <a:cs typeface="Arial" charset="0"/>
              </a:rPr>
              <a:t>exactly</a:t>
            </a:r>
            <a:r>
              <a:rPr lang="en-US" altLang="en-US" dirty="0">
                <a:cs typeface="Arial" charset="0"/>
              </a:rPr>
              <a:t> as in </a:t>
            </a:r>
            <a:r>
              <a:rPr lang="en-US" altLang="en-US" dirty="0" err="1">
                <a:cs typeface="Arial" charset="0"/>
              </a:rPr>
              <a:t>PrivK</a:t>
            </a:r>
            <a:r>
              <a:rPr lang="en-US" altLang="en-US" baseline="-25000" dirty="0" err="1">
                <a:cs typeface="Arial" charset="0"/>
              </a:rPr>
              <a:t>A</a:t>
            </a:r>
            <a:r>
              <a:rPr lang="en-US" altLang="en-US" baseline="-25000" dirty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 err="1"/>
              <a:t>Pr</a:t>
            </a:r>
            <a:r>
              <a:rPr lang="en-US" altLang="en-US" baseline="-25000" dirty="0" err="1"/>
              <a:t>x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cs typeface="Arial" charset="0"/>
              </a:rPr>
              <a:t>← U</a:t>
            </a:r>
            <a:r>
              <a:rPr lang="en-US" altLang="en-US" sz="2000" baseline="-40000" dirty="0">
                <a:cs typeface="Arial" charset="0"/>
              </a:rPr>
              <a:t>n</a:t>
            </a:r>
            <a:r>
              <a:rPr lang="en-US" altLang="en-US" dirty="0">
                <a:cs typeface="Arial" charset="0"/>
              </a:rPr>
              <a:t>[D(G(x))=1] = µ(n</a:t>
            </a:r>
            <a:r>
              <a:rPr lang="en-US" altLang="en-US" dirty="0" smtClean="0">
                <a:cs typeface="Arial" charset="0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9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59285" y="2514600"/>
            <a:ext cx="112211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6" name="Picture 7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3429000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05400" y="2667000"/>
            <a:ext cx="1085850" cy="457200"/>
            <a:chOff x="2976" y="2304"/>
            <a:chExt cx="684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76" y="2304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0</a:t>
              </a:r>
              <a:r>
                <a:rPr lang="en-US" altLang="en-US"/>
                <a:t>, m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48200" y="3276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>
                <a:cs typeface="Arial" charset="0"/>
              </a:rPr>
              <a:t>←{0,1}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29000" y="3733800"/>
            <a:ext cx="304800" cy="304800"/>
            <a:chOff x="2928" y="2592"/>
            <a:chExt cx="288" cy="288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928" y="2592"/>
              <a:ext cx="288" cy="28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5400000"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733800" y="388620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021138" y="3429000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  <a:r>
              <a:rPr lang="en-US" altLang="en-US" baseline="-25000"/>
              <a:t>b</a:t>
            </a:r>
            <a:endParaRPr lang="en-US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581400" y="25146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581400" y="4038600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581400" y="4495800"/>
            <a:ext cx="2590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708525" y="4078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5153025" y="4572000"/>
            <a:ext cx="990600" cy="457200"/>
            <a:chOff x="3006" y="2304"/>
            <a:chExt cx="624" cy="288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85" y="2304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b’</a:t>
              </a: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476625" y="5349875"/>
            <a:ext cx="128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if (b=b’)</a:t>
            </a:r>
            <a:br>
              <a:rPr lang="en-US" altLang="en-US" dirty="0"/>
            </a:br>
            <a:r>
              <a:rPr lang="en-US" altLang="en-US" dirty="0"/>
              <a:t>output 1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352800" y="2209800"/>
            <a:ext cx="4038600" cy="4038600"/>
          </a:xfrm>
          <a:prstGeom prst="rect">
            <a:avLst/>
          </a:prstGeom>
          <a:noFill/>
          <a:ln w="25400" algn="ctr">
            <a:solidFill>
              <a:srgbClr val="00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986588" y="5743575"/>
            <a:ext cx="404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7630" y="20574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6191250" y="2895600"/>
            <a:ext cx="1200150" cy="2286000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44086" y="4724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2806" y="129540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 U</a:t>
            </a:r>
            <a:r>
              <a:rPr lang="en-US" sz="2800" baseline="-25000" dirty="0" smtClean="0">
                <a:sym typeface="Symbol"/>
              </a:rPr>
              <a:t>n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09800" y="1818620"/>
            <a:ext cx="0" cy="46738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86606" y="2286000"/>
            <a:ext cx="457200" cy="4572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1828800" y="1219200"/>
            <a:ext cx="5562600" cy="4038600"/>
          </a:xfrm>
          <a:prstGeom prst="rect">
            <a:avLst/>
          </a:prstGeom>
          <a:noFill/>
          <a:ln w="25400" algn="ctr">
            <a:solidFill>
              <a:srgbClr val="00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062806" y="3733801"/>
            <a:ext cx="1670994" cy="838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Symbol"/>
              </a:rPr>
              <a:t></a:t>
            </a:r>
            <a:r>
              <a:rPr lang="en-US" sz="2800" dirty="0" smtClean="0"/>
              <a:t>-</a:t>
            </a:r>
            <a:r>
              <a:rPr lang="en-US" sz="2800" dirty="0" err="1" smtClean="0"/>
              <a:t>Enc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209800" y="1828800"/>
            <a:ext cx="0" cy="190500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29" grpId="0" animBg="1"/>
      <p:bldP spid="31" grpId="0"/>
      <p:bldP spid="35" grpId="0" animBg="1"/>
      <p:bldP spid="40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cs typeface="Arial" charset="0"/>
              </a:rPr>
              <a:t>µ(n)</a:t>
            </a:r>
            <a:r>
              <a:rPr lang="en-US" altLang="en-US" dirty="0"/>
              <a:t> = </a:t>
            </a:r>
            <a:r>
              <a:rPr lang="en-US" altLang="en-US" dirty="0" err="1" smtClean="0"/>
              <a:t>Pr</a:t>
            </a:r>
            <a:r>
              <a:rPr lang="en-US" altLang="en-US" dirty="0" smtClean="0"/>
              <a:t>[</a:t>
            </a:r>
            <a:r>
              <a:rPr lang="en-US" altLang="en-US" dirty="0" err="1" smtClean="0">
                <a:cs typeface="Arial" charset="0"/>
              </a:rPr>
              <a:t>PrivK</a:t>
            </a:r>
            <a:r>
              <a:rPr lang="en-US" altLang="en-US" baseline="-25000" dirty="0" err="1" smtClean="0">
                <a:cs typeface="Arial" charset="0"/>
              </a:rPr>
              <a:t>A</a:t>
            </a:r>
            <a:r>
              <a:rPr lang="en-US" altLang="en-US" baseline="-25000" dirty="0" smtClean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 = 1]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If </a:t>
            </a:r>
            <a:r>
              <a:rPr lang="en-US" altLang="en-US" dirty="0" smtClean="0">
                <a:cs typeface="Arial" charset="0"/>
              </a:rPr>
              <a:t>y=G(x) for uniform x, then the </a:t>
            </a:r>
            <a:r>
              <a:rPr lang="en-US" altLang="en-US" dirty="0">
                <a:cs typeface="Arial" charset="0"/>
              </a:rPr>
              <a:t>view of A is </a:t>
            </a:r>
            <a:r>
              <a:rPr lang="en-US" altLang="en-US" i="1" dirty="0">
                <a:cs typeface="Arial" charset="0"/>
              </a:rPr>
              <a:t>exactly</a:t>
            </a:r>
            <a:r>
              <a:rPr lang="en-US" altLang="en-US" dirty="0">
                <a:cs typeface="Arial" charset="0"/>
              </a:rPr>
              <a:t> as in </a:t>
            </a:r>
            <a:r>
              <a:rPr lang="en-US" altLang="en-US" dirty="0" err="1">
                <a:cs typeface="Arial" charset="0"/>
              </a:rPr>
              <a:t>PrivK</a:t>
            </a:r>
            <a:r>
              <a:rPr lang="en-US" altLang="en-US" baseline="-25000" dirty="0" err="1">
                <a:cs typeface="Arial" charset="0"/>
              </a:rPr>
              <a:t>A</a:t>
            </a:r>
            <a:r>
              <a:rPr lang="en-US" altLang="en-US" baseline="-25000" dirty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 err="1"/>
              <a:t>Pr</a:t>
            </a:r>
            <a:r>
              <a:rPr lang="en-US" altLang="en-US" baseline="-25000" dirty="0" err="1"/>
              <a:t>x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cs typeface="Arial" charset="0"/>
              </a:rPr>
              <a:t>← U</a:t>
            </a:r>
            <a:r>
              <a:rPr lang="en-US" altLang="en-US" sz="2000" baseline="-40000" dirty="0">
                <a:cs typeface="Arial" charset="0"/>
              </a:rPr>
              <a:t>n</a:t>
            </a:r>
            <a:r>
              <a:rPr lang="en-US" altLang="en-US" dirty="0">
                <a:cs typeface="Arial" charset="0"/>
              </a:rPr>
              <a:t>[D(G(x))=1] = µ(n)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distribution of y is uniform, then A </a:t>
            </a:r>
            <a:r>
              <a:rPr lang="en-US" altLang="en-US" dirty="0"/>
              <a:t>succeeds </a:t>
            </a:r>
            <a:r>
              <a:rPr lang="en-US" altLang="en-US" dirty="0" smtClean="0"/>
              <a:t>with probability </a:t>
            </a:r>
            <a:r>
              <a:rPr lang="en-US" altLang="en-US" dirty="0"/>
              <a:t>exactly ½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Pr</a:t>
            </a:r>
            <a:r>
              <a:rPr lang="en-US" altLang="en-US" baseline="-25000" dirty="0"/>
              <a:t>y </a:t>
            </a:r>
            <a:r>
              <a:rPr lang="en-US" altLang="en-US" baseline="-25000" dirty="0">
                <a:cs typeface="Arial" charset="0"/>
              </a:rPr>
              <a:t>← </a:t>
            </a:r>
            <a:r>
              <a:rPr lang="en-US" altLang="en-US" baseline="-25000" dirty="0" smtClean="0">
                <a:cs typeface="Arial" charset="0"/>
              </a:rPr>
              <a:t>U</a:t>
            </a:r>
            <a:r>
              <a:rPr lang="en-US" altLang="en-US" sz="2000" baseline="-40000" dirty="0" smtClean="0">
                <a:cs typeface="Arial" charset="0"/>
              </a:rPr>
              <a:t>p(n)</a:t>
            </a:r>
            <a:r>
              <a:rPr lang="en-US" altLang="en-US" dirty="0" smtClean="0">
                <a:cs typeface="Arial" charset="0"/>
              </a:rPr>
              <a:t>[D(y</a:t>
            </a:r>
            <a:r>
              <a:rPr lang="en-US" altLang="en-US" dirty="0">
                <a:cs typeface="Arial" charset="0"/>
              </a:rPr>
              <a:t>)=1] = ½ </a:t>
            </a:r>
          </a:p>
        </p:txBody>
      </p:sp>
    </p:spTree>
    <p:extLst>
      <p:ext uri="{BB962C8B-B14F-4D97-AF65-F5344CB8AC3E}">
        <p14:creationId xmlns:p14="http://schemas.microsoft.com/office/powerpoint/2010/main" val="7104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59285" y="2514600"/>
            <a:ext cx="112211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6" name="Picture 7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3429000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05400" y="2667000"/>
            <a:ext cx="1085850" cy="457200"/>
            <a:chOff x="2976" y="2304"/>
            <a:chExt cx="684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76" y="2304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0</a:t>
              </a:r>
              <a:r>
                <a:rPr lang="en-US" altLang="en-US"/>
                <a:t>, m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48200" y="3276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>
                <a:cs typeface="Arial" charset="0"/>
              </a:rPr>
              <a:t>←{0,1}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29000" y="3733800"/>
            <a:ext cx="304800" cy="304800"/>
            <a:chOff x="2928" y="2592"/>
            <a:chExt cx="288" cy="288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928" y="2592"/>
              <a:ext cx="288" cy="28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5400000"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733800" y="388620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021138" y="3429000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  <a:r>
              <a:rPr lang="en-US" altLang="en-US" baseline="-25000"/>
              <a:t>b</a:t>
            </a:r>
            <a:endParaRPr lang="en-US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581400" y="25146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581400" y="4038600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581400" y="4495800"/>
            <a:ext cx="2590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708525" y="4078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5153025" y="4572000"/>
            <a:ext cx="990600" cy="457200"/>
            <a:chOff x="3006" y="2304"/>
            <a:chExt cx="624" cy="288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85" y="2304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b’</a:t>
              </a: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476625" y="5349875"/>
            <a:ext cx="128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if (b=b’)</a:t>
            </a:r>
            <a:br>
              <a:rPr lang="en-US" altLang="en-US" dirty="0"/>
            </a:br>
            <a:r>
              <a:rPr lang="en-US" altLang="en-US" dirty="0"/>
              <a:t>output 1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352800" y="2209800"/>
            <a:ext cx="4038600" cy="4038600"/>
          </a:xfrm>
          <a:prstGeom prst="rect">
            <a:avLst/>
          </a:prstGeom>
          <a:noFill/>
          <a:ln w="25400" algn="ctr">
            <a:solidFill>
              <a:srgbClr val="00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986588" y="5743575"/>
            <a:ext cx="404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7630" y="20574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6191250" y="2895600"/>
            <a:ext cx="1200150" cy="2286000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44086" y="4724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0" y="1295400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 </a:t>
            </a:r>
            <a:r>
              <a:rPr lang="en-US" sz="2800" dirty="0" smtClean="0">
                <a:sym typeface="Symbol"/>
              </a:rPr>
              <a:t> U</a:t>
            </a:r>
            <a:r>
              <a:rPr lang="en-US" sz="2800" baseline="-25000" dirty="0" smtClean="0">
                <a:sym typeface="Symbol"/>
              </a:rPr>
              <a:t>p(n)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459285" y="1818620"/>
            <a:ext cx="0" cy="69598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1828800" y="1219200"/>
            <a:ext cx="5562600" cy="4038600"/>
          </a:xfrm>
          <a:prstGeom prst="rect">
            <a:avLst/>
          </a:prstGeom>
          <a:noFill/>
          <a:ln w="25400" algn="ctr">
            <a:solidFill>
              <a:srgbClr val="00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062806" y="3733801"/>
            <a:ext cx="1670994" cy="838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ym typeface="Symbol"/>
              </a:rPr>
              <a:t>OTP</a:t>
            </a:r>
            <a:r>
              <a:rPr lang="en-US" sz="2800" dirty="0" smtClean="0"/>
              <a:t>-</a:t>
            </a:r>
            <a:r>
              <a:rPr lang="en-US" sz="2800" dirty="0" err="1" smtClean="0"/>
              <a:t>Enc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59285" y="1828800"/>
            <a:ext cx="0" cy="190500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29" grpId="0" animBg="1"/>
      <p:bldP spid="31" grpId="0"/>
      <p:bldP spid="40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cs typeface="Arial" charset="0"/>
              </a:rPr>
              <a:t>µ(n)</a:t>
            </a:r>
            <a:r>
              <a:rPr lang="en-US" altLang="en-US" dirty="0"/>
              <a:t> = </a:t>
            </a:r>
            <a:r>
              <a:rPr lang="en-US" altLang="en-US" dirty="0" err="1" smtClean="0"/>
              <a:t>Pr</a:t>
            </a:r>
            <a:r>
              <a:rPr lang="en-US" altLang="en-US" dirty="0" smtClean="0"/>
              <a:t>[</a:t>
            </a:r>
            <a:r>
              <a:rPr lang="en-US" altLang="en-US" dirty="0" err="1" smtClean="0">
                <a:cs typeface="Arial" charset="0"/>
              </a:rPr>
              <a:t>PrivK</a:t>
            </a:r>
            <a:r>
              <a:rPr lang="en-US" altLang="en-US" baseline="-25000" dirty="0" err="1" smtClean="0">
                <a:cs typeface="Arial" charset="0"/>
              </a:rPr>
              <a:t>A</a:t>
            </a:r>
            <a:r>
              <a:rPr lang="en-US" altLang="en-US" baseline="-25000" dirty="0" smtClean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 = 1]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If </a:t>
            </a:r>
            <a:r>
              <a:rPr lang="en-US" altLang="en-US" dirty="0" smtClean="0">
                <a:cs typeface="Arial" charset="0"/>
              </a:rPr>
              <a:t>y=G(x) for uniform x, then the </a:t>
            </a:r>
            <a:r>
              <a:rPr lang="en-US" altLang="en-US" dirty="0">
                <a:cs typeface="Arial" charset="0"/>
              </a:rPr>
              <a:t>view of A is </a:t>
            </a:r>
            <a:r>
              <a:rPr lang="en-US" altLang="en-US" i="1" dirty="0">
                <a:cs typeface="Arial" charset="0"/>
              </a:rPr>
              <a:t>exactly</a:t>
            </a:r>
            <a:r>
              <a:rPr lang="en-US" altLang="en-US" dirty="0">
                <a:cs typeface="Arial" charset="0"/>
              </a:rPr>
              <a:t> as in </a:t>
            </a:r>
            <a:r>
              <a:rPr lang="en-US" altLang="en-US" dirty="0" err="1">
                <a:cs typeface="Arial" charset="0"/>
              </a:rPr>
              <a:t>PrivK</a:t>
            </a:r>
            <a:r>
              <a:rPr lang="en-US" altLang="en-US" baseline="-25000" dirty="0" err="1">
                <a:cs typeface="Arial" charset="0"/>
              </a:rPr>
              <a:t>A</a:t>
            </a:r>
            <a:r>
              <a:rPr lang="en-US" altLang="en-US" baseline="-25000" dirty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 err="1"/>
              <a:t>Pr</a:t>
            </a:r>
            <a:r>
              <a:rPr lang="en-US" altLang="en-US" baseline="-25000" dirty="0" err="1"/>
              <a:t>x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cs typeface="Arial" charset="0"/>
              </a:rPr>
              <a:t>← U</a:t>
            </a:r>
            <a:r>
              <a:rPr lang="en-US" altLang="en-US" sz="2000" baseline="-40000" dirty="0">
                <a:cs typeface="Arial" charset="0"/>
              </a:rPr>
              <a:t>n</a:t>
            </a:r>
            <a:r>
              <a:rPr lang="en-US" altLang="en-US" dirty="0">
                <a:cs typeface="Arial" charset="0"/>
              </a:rPr>
              <a:t>[D(G(x))=1] = µ(n)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distribution of y is uniform, then A </a:t>
            </a:r>
            <a:r>
              <a:rPr lang="en-US" altLang="en-US" dirty="0"/>
              <a:t>succeeds with probability exactly ½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Pr</a:t>
            </a:r>
            <a:r>
              <a:rPr lang="en-US" altLang="en-US" baseline="-25000" dirty="0"/>
              <a:t>y </a:t>
            </a:r>
            <a:r>
              <a:rPr lang="en-US" altLang="en-US" baseline="-25000" dirty="0">
                <a:cs typeface="Arial" charset="0"/>
              </a:rPr>
              <a:t>← </a:t>
            </a:r>
            <a:r>
              <a:rPr lang="en-US" altLang="en-US" baseline="-25000" dirty="0" smtClean="0">
                <a:cs typeface="Arial" charset="0"/>
              </a:rPr>
              <a:t>U</a:t>
            </a:r>
            <a:r>
              <a:rPr lang="en-US" altLang="en-US" sz="2000" baseline="-40000" dirty="0" smtClean="0">
                <a:cs typeface="Arial" charset="0"/>
              </a:rPr>
              <a:t>p(n)</a:t>
            </a:r>
            <a:r>
              <a:rPr lang="en-US" altLang="en-US" dirty="0" smtClean="0">
                <a:cs typeface="Arial" charset="0"/>
              </a:rPr>
              <a:t>[D(y</a:t>
            </a:r>
            <a:r>
              <a:rPr lang="en-US" altLang="en-US" dirty="0">
                <a:cs typeface="Arial" charset="0"/>
              </a:rPr>
              <a:t>)=1] = ½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Since </a:t>
            </a:r>
            <a:r>
              <a:rPr lang="en-US" altLang="en-US" dirty="0"/>
              <a:t>G is </a:t>
            </a:r>
            <a:r>
              <a:rPr lang="en-US" altLang="en-US" dirty="0" smtClean="0"/>
              <a:t>pseudorandom: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Arial" charset="0"/>
              </a:rPr>
              <a:t> </a:t>
            </a:r>
            <a:r>
              <a:rPr lang="en-US" altLang="en-US" dirty="0" smtClean="0">
                <a:cs typeface="Arial" charset="0"/>
              </a:rPr>
              <a:t>                      | </a:t>
            </a:r>
            <a:r>
              <a:rPr lang="en-US" altLang="en-US" dirty="0">
                <a:cs typeface="Arial" charset="0"/>
              </a:rPr>
              <a:t>µ(n) – ½ | ≤ </a:t>
            </a:r>
            <a:r>
              <a:rPr lang="en-US" altLang="en-US" dirty="0" err="1" smtClean="0">
                <a:cs typeface="Arial" charset="0"/>
              </a:rPr>
              <a:t>negl</a:t>
            </a:r>
            <a:r>
              <a:rPr lang="en-US" altLang="en-US" dirty="0" smtClean="0">
                <a:cs typeface="Arial" charset="0"/>
              </a:rPr>
              <a:t>(n)</a:t>
            </a:r>
          </a:p>
          <a:p>
            <a:pPr lvl="1">
              <a:lnSpc>
                <a:spcPct val="90000"/>
              </a:lnSpc>
              <a:buFont typeface="Symbol" pitchFamily="18" charset="2"/>
              <a:buChar char="Þ"/>
            </a:pPr>
            <a:r>
              <a:rPr lang="en-US" altLang="en-US" dirty="0">
                <a:cs typeface="Arial" charset="0"/>
              </a:rPr>
              <a:t> </a:t>
            </a:r>
            <a:r>
              <a:rPr lang="en-US" altLang="en-US" dirty="0" err="1"/>
              <a:t>Pr</a:t>
            </a:r>
            <a:r>
              <a:rPr lang="en-US" altLang="en-US" dirty="0"/>
              <a:t>[</a:t>
            </a:r>
            <a:r>
              <a:rPr lang="en-US" altLang="en-US" dirty="0" err="1">
                <a:cs typeface="Arial" charset="0"/>
              </a:rPr>
              <a:t>PrivK</a:t>
            </a:r>
            <a:r>
              <a:rPr lang="en-US" altLang="en-US" baseline="-25000" dirty="0" err="1">
                <a:cs typeface="Arial" charset="0"/>
              </a:rPr>
              <a:t>A</a:t>
            </a:r>
            <a:r>
              <a:rPr lang="en-US" altLang="en-US" baseline="-25000" dirty="0">
                <a:cs typeface="Arial" charset="0"/>
              </a:rPr>
              <a:t>,</a:t>
            </a:r>
            <a:r>
              <a:rPr lang="el-GR" altLang="en-US" baseline="-25000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(n) = 1</a:t>
            </a:r>
            <a:r>
              <a:rPr lang="en-US" altLang="en-US" dirty="0" smtClean="0">
                <a:cs typeface="Arial" charset="0"/>
              </a:rPr>
              <a:t>] ≤ ½ + </a:t>
            </a:r>
            <a:r>
              <a:rPr lang="en-US" altLang="en-US" dirty="0" err="1" smtClean="0">
                <a:cs typeface="Arial" charset="0"/>
              </a:rPr>
              <a:t>negl</a:t>
            </a:r>
            <a:r>
              <a:rPr lang="en-US" altLang="en-US" dirty="0" smtClean="0">
                <a:cs typeface="Arial" charset="0"/>
              </a:rPr>
              <a:t>(n)</a:t>
            </a:r>
            <a:endParaRPr lang="en-US" alt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back…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Proof</a:t>
            </a:r>
            <a:r>
              <a:rPr lang="en-US" dirty="0" smtClean="0"/>
              <a:t> that the pseudo OTP is secure…</a:t>
            </a:r>
          </a:p>
          <a:p>
            <a:pPr lvl="1"/>
            <a:r>
              <a:rPr lang="en-US" dirty="0" smtClean="0"/>
              <a:t>We have a provably secure scheme, rather than just a heuristic construction!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back…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Proof</a:t>
            </a:r>
            <a:r>
              <a:rPr lang="en-US" dirty="0" smtClean="0"/>
              <a:t> that the pseudo OTP is secure…</a:t>
            </a:r>
          </a:p>
          <a:p>
            <a:r>
              <a:rPr lang="en-US" dirty="0"/>
              <a:t>…with some caveats</a:t>
            </a:r>
          </a:p>
          <a:p>
            <a:pPr lvl="1"/>
            <a:r>
              <a:rPr lang="en-US" dirty="0"/>
              <a:t>Assuming G is a pseudorandom generator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to our definition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only</a:t>
            </a:r>
            <a:r>
              <a:rPr lang="en-US" dirty="0" smtClean="0"/>
              <a:t> ways the scheme can be broken are:</a:t>
            </a:r>
          </a:p>
          <a:p>
            <a:pPr lvl="1"/>
            <a:r>
              <a:rPr lang="en-US" dirty="0" smtClean="0"/>
              <a:t>If a weakness is found in G</a:t>
            </a:r>
          </a:p>
          <a:p>
            <a:pPr lvl="1"/>
            <a:r>
              <a:rPr lang="en-US" dirty="0" smtClean="0"/>
              <a:t>If the definition isn’t sufficiently strong…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we gained anything?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YES: the pseudo-OTP has a key shorter than the message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 bits vs. p(n) bits</a:t>
            </a:r>
          </a:p>
          <a:p>
            <a:r>
              <a:rPr lang="en-US" dirty="0" smtClean="0"/>
              <a:t>The fact that the parties </a:t>
            </a:r>
            <a:r>
              <a:rPr lang="en-US" i="1" dirty="0" smtClean="0"/>
              <a:t>internally</a:t>
            </a:r>
            <a:r>
              <a:rPr lang="en-US" dirty="0" smtClean="0"/>
              <a:t> generate a p(n)-bit temporary string to encrypt/decrypt is </a:t>
            </a:r>
            <a:r>
              <a:rPr lang="en-US" b="1" dirty="0" smtClean="0"/>
              <a:t>irrelevant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is what the parties share </a:t>
            </a:r>
            <a:r>
              <a:rPr lang="en-US" i="1" dirty="0" smtClean="0"/>
              <a:t>in advance</a:t>
            </a:r>
          </a:p>
          <a:p>
            <a:pPr lvl="1"/>
            <a:r>
              <a:rPr lang="en-US" dirty="0" smtClean="0"/>
              <a:t> Parties do not store the p(n)-bit temporary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Perfect secrecy has two limitations/drawbacks</a:t>
            </a:r>
          </a:p>
          <a:p>
            <a:pPr lvl="1"/>
            <a:r>
              <a:rPr lang="en-US" dirty="0" smtClean="0"/>
              <a:t>Key as long as the message</a:t>
            </a:r>
          </a:p>
          <a:p>
            <a:pPr lvl="1"/>
            <a:r>
              <a:rPr lang="en-US" dirty="0" smtClean="0"/>
              <a:t>Key can only be used once</a:t>
            </a:r>
          </a:p>
          <a:p>
            <a:pPr lvl="1"/>
            <a:endParaRPr lang="en-US" dirty="0"/>
          </a:p>
          <a:p>
            <a:r>
              <a:rPr lang="en-US" dirty="0" smtClean="0"/>
              <a:t>We have seen how to circumvent the first</a:t>
            </a:r>
          </a:p>
          <a:p>
            <a:r>
              <a:rPr lang="en-US" dirty="0" smtClean="0"/>
              <a:t>Does the pseudo OTP have the second limitation</a:t>
            </a:r>
            <a:r>
              <a:rPr lang="en-US" dirty="0"/>
              <a:t>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can we circumvent the second?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G be a deterministic, poly-time algorithm that is</a:t>
            </a:r>
            <a:r>
              <a:rPr lang="en-US" dirty="0"/>
              <a:t> </a:t>
            </a:r>
            <a:r>
              <a:rPr lang="en-US" i="1" dirty="0" smtClean="0"/>
              <a:t>expanding</a:t>
            </a:r>
            <a:r>
              <a:rPr lang="en-US" dirty="0" smtClean="0"/>
              <a:t>, i.e., |G(x)| = p(|x|) &gt; |x|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9500" y="3124200"/>
            <a:ext cx="1752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seed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733800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1000" y="4140200"/>
            <a:ext cx="571500" cy="5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4648200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5054600"/>
            <a:ext cx="73914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57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appropriate security definition</a:t>
            </a:r>
          </a:p>
          <a:p>
            <a:endParaRPr lang="en-US" dirty="0"/>
          </a:p>
          <a:p>
            <a:r>
              <a:rPr lang="en-US" dirty="0" smtClean="0"/>
              <a:t>Recall that security definitions have two parts</a:t>
            </a:r>
          </a:p>
          <a:p>
            <a:pPr lvl="1"/>
            <a:r>
              <a:rPr lang="en-US" dirty="0" smtClean="0"/>
              <a:t>Security goal</a:t>
            </a:r>
          </a:p>
          <a:p>
            <a:pPr lvl="1"/>
            <a:r>
              <a:rPr lang="en-US" dirty="0" smtClean="0"/>
              <a:t>Threat model</a:t>
            </a:r>
          </a:p>
          <a:p>
            <a:pPr lvl="1"/>
            <a:endParaRPr lang="en-US" dirty="0"/>
          </a:p>
          <a:p>
            <a:r>
              <a:rPr lang="en-US" dirty="0" smtClean="0"/>
              <a:t>We will keep the security goal the same, but strengthen the 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Single-message secrecy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590800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17009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838" y="3962401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66228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701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2438400" cy="24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Multiple-message secrecy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590800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810000" y="2717800"/>
            <a:ext cx="1550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c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800" dirty="0" smtClean="0">
                <a:solidFill>
                  <a:schemeClr val="tx1"/>
                </a:solidFill>
              </a:rPr>
              <a:t>, …,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c</a:t>
            </a:r>
            <a:r>
              <a:rPr lang="en-US" altLang="en-US" sz="2800" baseline="-25000" dirty="0" err="1" smtClean="0">
                <a:solidFill>
                  <a:schemeClr val="tx1"/>
                </a:solidFill>
              </a:rPr>
              <a:t>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010" y="3962401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t</a:t>
            </a:r>
            <a:endParaRPr lang="en-US" sz="2800" dirty="0" smtClean="0"/>
          </a:p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…</a:t>
            </a:r>
            <a:br>
              <a:rPr lang="en-US" sz="2800" dirty="0" smtClean="0"/>
            </a:br>
            <a:r>
              <a:rPr lang="en-US" sz="2800" dirty="0" err="1" smtClean="0"/>
              <a:t>c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6228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007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</a:t>
            </a:r>
            <a:r>
              <a:rPr lang="en-US" dirty="0" smtClean="0">
                <a:sym typeface="Symbol"/>
              </a:rPr>
              <a:t>, A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30000" dirty="0" err="1" smtClean="0"/>
              <a:t>mult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outputs two </a:t>
            </a:r>
            <a:r>
              <a:rPr lang="en-US" b="1" dirty="0" smtClean="0">
                <a:sym typeface="Symbol"/>
              </a:rPr>
              <a:t>vectors</a:t>
            </a:r>
            <a:r>
              <a:rPr lang="en-US" dirty="0" smtClean="0">
                <a:sym typeface="Symbol"/>
              </a:rPr>
              <a:t> (m</a:t>
            </a:r>
            <a:r>
              <a:rPr lang="en-US" baseline="-25000" dirty="0" smtClean="0">
                <a:sym typeface="Symbol"/>
              </a:rPr>
              <a:t>0,1</a:t>
            </a:r>
            <a:r>
              <a:rPr lang="en-US" dirty="0" smtClean="0">
                <a:sym typeface="Symbol"/>
              </a:rPr>
              <a:t>, …, m</a:t>
            </a:r>
            <a:r>
              <a:rPr lang="en-US" baseline="-25000" dirty="0" smtClean="0">
                <a:sym typeface="Symbol"/>
              </a:rPr>
              <a:t>0,t</a:t>
            </a:r>
            <a:r>
              <a:rPr lang="en-US" dirty="0" smtClean="0">
                <a:sym typeface="Symbol"/>
              </a:rPr>
              <a:t>) and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1,1</a:t>
            </a:r>
            <a:r>
              <a:rPr lang="en-US" dirty="0" smtClean="0">
                <a:sym typeface="Symbol"/>
              </a:rPr>
              <a:t>, …, m</a:t>
            </a:r>
            <a:r>
              <a:rPr lang="en-US" baseline="-25000" dirty="0" smtClean="0">
                <a:sym typeface="Symbol"/>
              </a:rPr>
              <a:t>1,t</a:t>
            </a:r>
            <a:r>
              <a:rPr lang="en-US" dirty="0" smtClean="0">
                <a:sym typeface="Symbol"/>
              </a:rPr>
              <a:t>)</a:t>
            </a:r>
          </a:p>
          <a:p>
            <a:pPr marL="1371600" lvl="2" indent="-514350"/>
            <a:r>
              <a:rPr lang="en-US" dirty="0" smtClean="0">
                <a:sym typeface="Symbol"/>
              </a:rPr>
              <a:t>Require that |m</a:t>
            </a:r>
            <a:r>
              <a:rPr lang="en-US" baseline="-25000" dirty="0" smtClean="0">
                <a:sym typeface="Symbol"/>
              </a:rPr>
              <a:t>0,i</a:t>
            </a:r>
            <a:r>
              <a:rPr lang="en-US" dirty="0" smtClean="0">
                <a:sym typeface="Symbol"/>
              </a:rPr>
              <a:t>| = |m</a:t>
            </a:r>
            <a:r>
              <a:rPr lang="en-US" baseline="-25000" dirty="0" smtClean="0">
                <a:sym typeface="Symbol"/>
              </a:rPr>
              <a:t>1,i</a:t>
            </a:r>
            <a:r>
              <a:rPr lang="en-US" dirty="0" smtClean="0">
                <a:sym typeface="Symbol"/>
              </a:rPr>
              <a:t>| for all </a:t>
            </a:r>
            <a:r>
              <a:rPr lang="en-US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  b  {0,1},  for all i: 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b,i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A(c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…,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); 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experiment evaluates to 1 in this case</a:t>
            </a:r>
          </a:p>
        </p:txBody>
      </p:sp>
    </p:spTree>
    <p:extLst>
      <p:ext uri="{BB962C8B-B14F-4D97-AF65-F5344CB8AC3E}">
        <p14:creationId xmlns:p14="http://schemas.microsoft.com/office/powerpoint/2010/main" val="3484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multiple-message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indistinguishable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/>
              <a:t>PrivK</a:t>
            </a:r>
            <a:r>
              <a:rPr lang="en-US" baseline="30000" dirty="0" err="1"/>
              <a:t>mult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n-US" baseline="-25000" dirty="0">
                <a:sym typeface="Symbol"/>
              </a:rPr>
              <a:t></a:t>
            </a:r>
            <a:r>
              <a:rPr lang="en-US" dirty="0">
                <a:sym typeface="Symbol"/>
              </a:rPr>
              <a:t>(n</a:t>
            </a:r>
            <a:r>
              <a:rPr lang="en-US" dirty="0" smtClean="0">
                <a:sym typeface="Symbol"/>
              </a:rPr>
              <a:t>) = 1] ≤ ½ + (n)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Exercise: show that the pseudo-OTP is </a:t>
            </a:r>
            <a:r>
              <a:rPr lang="en-US" i="1" dirty="0" smtClean="0">
                <a:sym typeface="Symbol"/>
              </a:rPr>
              <a:t>not</a:t>
            </a:r>
            <a:r>
              <a:rPr lang="en-US" dirty="0" smtClean="0">
                <a:sym typeface="Symbol"/>
              </a:rPr>
              <a:t> multiple-message indistinguishable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487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G be a deterministic, poly-time </a:t>
            </a:r>
            <a:r>
              <a:rPr lang="en-US" dirty="0" smtClean="0"/>
              <a:t>algorithm that </a:t>
            </a:r>
            <a:r>
              <a:rPr lang="en-US" dirty="0"/>
              <a:t>is </a:t>
            </a:r>
            <a:r>
              <a:rPr lang="en-US" i="1" dirty="0" smtClean="0"/>
              <a:t>expanding</a:t>
            </a:r>
            <a:r>
              <a:rPr lang="en-US" dirty="0" smtClean="0"/>
              <a:t>, i.e., </a:t>
            </a:r>
            <a:r>
              <a:rPr lang="en-US" dirty="0"/>
              <a:t>|G(x)| = p(|x|) &gt; |x|</a:t>
            </a:r>
          </a:p>
          <a:p>
            <a:r>
              <a:rPr lang="en-US" dirty="0" smtClean="0"/>
              <a:t>G defines a sequence of distributions!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= the distribution on p(n)-bit strings defined by choosing x </a:t>
            </a:r>
            <a:r>
              <a:rPr lang="en-US" dirty="0" smtClean="0">
                <a:sym typeface="Symbol"/>
              </a:rPr>
              <a:t> U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and outputting G(x)</a:t>
            </a:r>
          </a:p>
          <a:p>
            <a:pPr lvl="1"/>
            <a:r>
              <a:rPr lang="en-US" dirty="0" err="1" smtClean="0">
                <a:sym typeface="Symbol"/>
              </a:rPr>
              <a:t>Pr</a:t>
            </a:r>
            <a:r>
              <a:rPr lang="en-US" baseline="-25000" dirty="0" err="1" smtClean="0">
                <a:sym typeface="Symbol"/>
              </a:rPr>
              <a:t>D</a:t>
            </a:r>
            <a:r>
              <a:rPr lang="en-US" sz="2400" baseline="-40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[y] = </a:t>
            </a:r>
            <a:r>
              <a:rPr lang="en-US" dirty="0" err="1" smtClean="0">
                <a:sym typeface="Symbol"/>
              </a:rPr>
              <a:t>Pr</a:t>
            </a:r>
            <a:r>
              <a:rPr lang="en-US" baseline="-25000" dirty="0" err="1" smtClean="0">
                <a:sym typeface="Symbol"/>
              </a:rPr>
              <a:t>U</a:t>
            </a:r>
            <a:r>
              <a:rPr lang="en-US" sz="2400" baseline="-40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[G(x) = y] = </a:t>
            </a:r>
            <a:r>
              <a:rPr lang="en-US" baseline="-25000" dirty="0" smtClean="0">
                <a:sym typeface="Symbol"/>
              </a:rPr>
              <a:t>x : G(x)=y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Pr</a:t>
            </a:r>
            <a:r>
              <a:rPr lang="en-US" baseline="-25000" dirty="0" err="1" smtClean="0">
                <a:sym typeface="Symbol"/>
              </a:rPr>
              <a:t>U</a:t>
            </a:r>
            <a:r>
              <a:rPr lang="en-US" sz="2000" baseline="-40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[x]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x : </a:t>
            </a:r>
            <a:r>
              <a:rPr lang="en-US" baseline="-25000" dirty="0">
                <a:sym typeface="Symbol"/>
              </a:rPr>
              <a:t>G(x)=y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-n</a:t>
            </a:r>
            <a:r>
              <a:rPr lang="en-US" dirty="0" smtClean="0">
                <a:sym typeface="Symbol"/>
              </a:rPr>
              <a:t>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= |{x : G(x)=y}|/2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Note that most y occur with probability 0</a:t>
            </a:r>
          </a:p>
          <a:p>
            <a:pPr lvl="2"/>
            <a:r>
              <a:rPr lang="en-US" dirty="0" smtClean="0">
                <a:sym typeface="Symbol"/>
              </a:rPr>
              <a:t>I.e., 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is far from uniform</a:t>
            </a:r>
          </a:p>
        </p:txBody>
      </p:sp>
    </p:spTree>
    <p:extLst>
      <p:ext uri="{BB962C8B-B14F-4D97-AF65-F5344CB8AC3E}">
        <p14:creationId xmlns:p14="http://schemas.microsoft.com/office/powerpoint/2010/main" val="35465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 is a PRG </a:t>
            </a:r>
            <a:r>
              <a:rPr lang="en-US" dirty="0" err="1" smtClean="0"/>
              <a:t>iff</a:t>
            </a:r>
            <a:r>
              <a:rPr lang="en-US" dirty="0" smtClean="0"/>
              <a:t> {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sz="3600" dirty="0"/>
              <a:t>}</a:t>
            </a:r>
            <a:r>
              <a:rPr lang="en-US" sz="3600" dirty="0" smtClean="0"/>
              <a:t> is pseudorandom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</a:t>
            </a:r>
            <a:r>
              <a:rPr lang="en-US" dirty="0"/>
              <a:t>., for all </a:t>
            </a:r>
            <a:r>
              <a:rPr lang="en-US" dirty="0" smtClean="0"/>
              <a:t>efficient distinguishers A</a:t>
            </a:r>
            <a:r>
              <a:rPr lang="en-US" dirty="0"/>
              <a:t>, there is a negligible function </a:t>
            </a:r>
            <a:r>
              <a:rPr lang="en-US" dirty="0">
                <a:sym typeface="Symbol"/>
              </a:rPr>
              <a:t> such that</a:t>
            </a:r>
            <a:br>
              <a:rPr lang="en-US" dirty="0">
                <a:sym typeface="Symbol"/>
              </a:rPr>
            </a:br>
            <a:r>
              <a:rPr lang="en-US" dirty="0" smtClean="0">
                <a:sym typeface="Symbol"/>
              </a:rPr>
              <a:t>   </a:t>
            </a:r>
            <a:r>
              <a:rPr lang="en-US" sz="2800" dirty="0" smtClean="0">
                <a:sym typeface="Symbol"/>
              </a:rPr>
              <a:t>|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baseline="-25000" dirty="0" err="1"/>
              <a:t>x</a:t>
            </a:r>
            <a:r>
              <a:rPr lang="en-US" sz="2800" baseline="-25000" dirty="0"/>
              <a:t> </a:t>
            </a:r>
            <a:r>
              <a:rPr lang="en-US" sz="2800" baseline="-25000" dirty="0">
                <a:sym typeface="Symbol"/>
              </a:rPr>
              <a:t> U</a:t>
            </a:r>
            <a:r>
              <a:rPr lang="en-US" sz="2800" baseline="-40000" dirty="0">
                <a:sym typeface="Symbol"/>
              </a:rPr>
              <a:t>n</a:t>
            </a:r>
            <a:r>
              <a:rPr lang="en-US" sz="2800" dirty="0">
                <a:sym typeface="Symbol"/>
              </a:rPr>
              <a:t>[A(G(x))=1] - Pr</a:t>
            </a:r>
            <a:r>
              <a:rPr lang="en-US" sz="2800" baseline="-25000" dirty="0">
                <a:sym typeface="Symbol"/>
              </a:rPr>
              <a:t>y</a:t>
            </a:r>
            <a:r>
              <a:rPr lang="en-US" sz="2800" baseline="-25000" dirty="0"/>
              <a:t> </a:t>
            </a:r>
            <a:r>
              <a:rPr lang="en-US" sz="2800" baseline="-25000" dirty="0">
                <a:sym typeface="Symbol"/>
              </a:rPr>
              <a:t> U</a:t>
            </a:r>
            <a:r>
              <a:rPr lang="en-US" sz="2800" baseline="-40000" dirty="0">
                <a:sym typeface="Symbol"/>
              </a:rPr>
              <a:t>p(n)</a:t>
            </a:r>
            <a:r>
              <a:rPr lang="en-US" sz="2800" dirty="0">
                <a:sym typeface="Symbol"/>
              </a:rPr>
              <a:t>[A(y)=1] | ≤ (n)</a:t>
            </a:r>
            <a:endParaRPr lang="en-US" dirty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I.e., no efficient A can </a:t>
            </a:r>
            <a:r>
              <a:rPr lang="en-US" dirty="0">
                <a:sym typeface="Symbol"/>
              </a:rPr>
              <a:t>distinguish whether it is </a:t>
            </a:r>
            <a:r>
              <a:rPr lang="en-US" dirty="0" smtClean="0">
                <a:sym typeface="Symbol"/>
              </a:rPr>
              <a:t>given G(x</a:t>
            </a:r>
            <a:r>
              <a:rPr lang="en-US" dirty="0">
                <a:sym typeface="Symbol"/>
              </a:rPr>
              <a:t>) (for uniform x) or </a:t>
            </a:r>
            <a:r>
              <a:rPr lang="en-US" dirty="0" smtClean="0">
                <a:sym typeface="Symbol"/>
              </a:rPr>
              <a:t>a </a:t>
            </a:r>
            <a:r>
              <a:rPr lang="en-US" dirty="0">
                <a:sym typeface="Symbol"/>
              </a:rPr>
              <a:t>uniform string y</a:t>
            </a:r>
            <a:r>
              <a:rPr lang="en-US" dirty="0" smtClean="0">
                <a:sym typeface="Symbol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(insecure PRG)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G(x) = 0….0</a:t>
            </a:r>
          </a:p>
          <a:p>
            <a:pPr lvl="1"/>
            <a:r>
              <a:rPr lang="en-US" dirty="0" smtClean="0"/>
              <a:t>Distinguisher?</a:t>
            </a:r>
          </a:p>
          <a:p>
            <a:pPr lvl="1"/>
            <a:r>
              <a:rPr lang="en-US" dirty="0" smtClean="0"/>
              <a:t>Analysis?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(insecure PRG)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G(x) = x | OR(bits of x)</a:t>
            </a:r>
          </a:p>
          <a:p>
            <a:pPr lvl="1"/>
            <a:r>
              <a:rPr lang="en-US" dirty="0" smtClean="0"/>
              <a:t>Distinguisher?</a:t>
            </a:r>
          </a:p>
          <a:p>
            <a:pPr lvl="1"/>
            <a:r>
              <a:rPr lang="en-US" dirty="0" smtClean="0"/>
              <a:t>Analysis?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PRGs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know…</a:t>
            </a:r>
          </a:p>
          <a:p>
            <a:pPr lvl="1"/>
            <a:r>
              <a:rPr lang="en-US" dirty="0" smtClean="0"/>
              <a:t>Would imply P </a:t>
            </a:r>
            <a:r>
              <a:rPr lang="en-US" dirty="0" smtClean="0">
                <a:sym typeface="Symbol" panose="05050102010706020507" pitchFamily="18" charset="2"/>
              </a:rPr>
              <a:t> NP</a:t>
            </a:r>
            <a:endParaRPr lang="en-US" dirty="0" smtClean="0"/>
          </a:p>
          <a:p>
            <a:r>
              <a:rPr lang="en-US" dirty="0" smtClean="0"/>
              <a:t>We will </a:t>
            </a:r>
            <a:r>
              <a:rPr lang="en-US" i="1" dirty="0" smtClean="0"/>
              <a:t>assume</a:t>
            </a:r>
            <a:r>
              <a:rPr lang="en-US" dirty="0" smtClean="0"/>
              <a:t> certain algorithms are PRGs</a:t>
            </a:r>
          </a:p>
          <a:p>
            <a:pPr lvl="1"/>
            <a:r>
              <a:rPr lang="en-US" dirty="0" smtClean="0"/>
              <a:t>Recall the 3 principles of modern crypto…</a:t>
            </a:r>
          </a:p>
          <a:p>
            <a:pPr lvl="1"/>
            <a:r>
              <a:rPr lang="en-US" dirty="0" smtClean="0"/>
              <a:t>This is what is done in practice</a:t>
            </a:r>
          </a:p>
          <a:p>
            <a:pPr lvl="1"/>
            <a:r>
              <a:rPr lang="en-US" dirty="0" smtClean="0"/>
              <a:t>We will return to this later in the course</a:t>
            </a:r>
          </a:p>
          <a:p>
            <a:r>
              <a:rPr lang="en-US" dirty="0" smtClean="0"/>
              <a:t>Can </a:t>
            </a:r>
            <a:r>
              <a:rPr lang="en-US" i="1" dirty="0" smtClean="0"/>
              <a:t>construct</a:t>
            </a:r>
            <a:r>
              <a:rPr lang="en-US" dirty="0" smtClean="0"/>
              <a:t> PRGs from weaker assumptions</a:t>
            </a:r>
          </a:p>
          <a:p>
            <a:pPr lvl="1"/>
            <a:r>
              <a:rPr lang="en-US" dirty="0" smtClean="0"/>
              <a:t>For details, see 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that there are some inherent limitations if we want perfect secrecy</a:t>
            </a:r>
          </a:p>
          <a:p>
            <a:pPr lvl="1"/>
            <a:r>
              <a:rPr lang="en-US" dirty="0" smtClean="0"/>
              <a:t>In particular, key must be as long as the message</a:t>
            </a:r>
          </a:p>
          <a:p>
            <a:pPr lvl="1"/>
            <a:endParaRPr lang="en-US" dirty="0"/>
          </a:p>
          <a:p>
            <a:r>
              <a:rPr lang="en-US" dirty="0" smtClean="0"/>
              <a:t>We defined computational secrecy, a </a:t>
            </a:r>
            <a:br>
              <a:rPr lang="en-US" dirty="0" smtClean="0"/>
            </a:br>
            <a:r>
              <a:rPr lang="en-US" dirty="0" smtClean="0"/>
              <a:t>relaxed notion of security</a:t>
            </a:r>
          </a:p>
          <a:p>
            <a:endParaRPr lang="en-US" dirty="0"/>
          </a:p>
          <a:p>
            <a:r>
              <a:rPr lang="en-US" dirty="0" smtClean="0"/>
              <a:t>Can we overcome prior limitations?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1179</Words>
  <Application>Microsoft Office PowerPoint</Application>
  <PresentationFormat>On-screen Show (4:3)</PresentationFormat>
  <Paragraphs>232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Symbol</vt:lpstr>
      <vt:lpstr>Office Theme</vt:lpstr>
      <vt:lpstr>Cryptography</vt:lpstr>
      <vt:lpstr>Clicker quiz</vt:lpstr>
      <vt:lpstr>PRGs</vt:lpstr>
      <vt:lpstr>PRGs</vt:lpstr>
      <vt:lpstr>PRGs</vt:lpstr>
      <vt:lpstr>Example (insecure PRG)</vt:lpstr>
      <vt:lpstr>Example (insecure PRG)</vt:lpstr>
      <vt:lpstr>Do PRGs exist?</vt:lpstr>
      <vt:lpstr>Where things stand</vt:lpstr>
      <vt:lpstr>Recall: one-time pad</vt:lpstr>
      <vt:lpstr>“Pseudo” one-time pad</vt:lpstr>
      <vt:lpstr>Pseudo one-time pad</vt:lpstr>
      <vt:lpstr>Security of pseudo-OTP?</vt:lpstr>
      <vt:lpstr>Definitions, proofs, and assumptions</vt:lpstr>
      <vt:lpstr>PRGs, revisited</vt:lpstr>
      <vt:lpstr>Proof by reduction</vt:lpstr>
      <vt:lpstr>Alternately…</vt:lpstr>
      <vt:lpstr>Security theorem</vt:lpstr>
      <vt:lpstr>The reduction</vt:lpstr>
      <vt:lpstr>Analysis</vt:lpstr>
      <vt:lpstr>Analysis</vt:lpstr>
      <vt:lpstr>The reduction</vt:lpstr>
      <vt:lpstr>Analysis</vt:lpstr>
      <vt:lpstr>The reduction</vt:lpstr>
      <vt:lpstr>Analysis</vt:lpstr>
      <vt:lpstr>Stepping back…</vt:lpstr>
      <vt:lpstr>Stepping back…</vt:lpstr>
      <vt:lpstr>Have we gained anything?</vt:lpstr>
      <vt:lpstr>Recall…</vt:lpstr>
      <vt:lpstr>But first…</vt:lpstr>
      <vt:lpstr>Single-message secrecy</vt:lpstr>
      <vt:lpstr>Multiple-message secrecy</vt:lpstr>
      <vt:lpstr>A formal definition</vt:lpstr>
      <vt:lpstr>A formal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309</cp:revision>
  <dcterms:created xsi:type="dcterms:W3CDTF">2014-06-02T02:25:30Z</dcterms:created>
  <dcterms:modified xsi:type="dcterms:W3CDTF">2019-02-19T21:37:35Z</dcterms:modified>
</cp:coreProperties>
</file>