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559" r:id="rId3"/>
    <p:sldId id="560" r:id="rId4"/>
    <p:sldId id="558" r:id="rId5"/>
    <p:sldId id="556" r:id="rId6"/>
    <p:sldId id="557" r:id="rId7"/>
    <p:sldId id="551" r:id="rId8"/>
    <p:sldId id="561" r:id="rId9"/>
    <p:sldId id="552" r:id="rId10"/>
    <p:sldId id="553" r:id="rId11"/>
    <p:sldId id="554" r:id="rId12"/>
    <p:sldId id="555" r:id="rId13"/>
    <p:sldId id="503" r:id="rId14"/>
    <p:sldId id="504" r:id="rId15"/>
    <p:sldId id="566" r:id="rId16"/>
    <p:sldId id="513" r:id="rId17"/>
    <p:sldId id="565" r:id="rId18"/>
    <p:sldId id="562" r:id="rId19"/>
    <p:sldId id="563" r:id="rId20"/>
    <p:sldId id="564" r:id="rId21"/>
    <p:sldId id="507" r:id="rId22"/>
    <p:sldId id="514" r:id="rId23"/>
    <p:sldId id="515" r:id="rId24"/>
    <p:sldId id="550" r:id="rId25"/>
    <p:sldId id="516" r:id="rId26"/>
    <p:sldId id="517" r:id="rId27"/>
    <p:sldId id="51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658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F7E19-5E58-4A0D-942E-F728F20487D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42AE6-878C-46A5-A432-87C112332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7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42AE6-878C-46A5-A432-87C112332D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9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898CC-5660-44C1-B068-F179A9DC2F99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Cryptography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tx1"/>
                </a:solidFill>
              </a:rPr>
              <a:t>Lecture </a:t>
            </a:r>
            <a:r>
              <a:rPr lang="en-US" sz="4000" i="1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296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upe, Magnifier, Loupe, Glass, Magnify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571" y="2590800"/>
            <a:ext cx="1400829" cy="141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CPA-security</a:t>
            </a:r>
            <a:endParaRPr lang="en-US" altLang="en-US" dirty="0"/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585268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585268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8077200" y="3047943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76136" name="Line 8"/>
          <p:cNvSpPr>
            <a:spLocks noChangeShapeType="1"/>
          </p:cNvSpPr>
          <p:nvPr/>
        </p:nvSpPr>
        <p:spPr bwMode="auto">
          <a:xfrm>
            <a:off x="2590800" y="3309553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4317009" y="2717800"/>
            <a:ext cx="3575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c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428" y="3998893"/>
            <a:ext cx="19848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</a:t>
            </a:r>
            <a:endParaRPr lang="en-US" sz="2800" dirty="0" smtClean="0"/>
          </a:p>
          <a:p>
            <a:pPr algn="ctr"/>
            <a:r>
              <a:rPr lang="en-US" sz="2800" dirty="0"/>
              <a:t>c</a:t>
            </a:r>
            <a:r>
              <a:rPr lang="en-US" sz="2800" dirty="0" smtClean="0"/>
              <a:t> </a:t>
            </a:r>
            <a:r>
              <a:rPr lang="en-US" sz="2800" dirty="0">
                <a:sym typeface="Symbol"/>
              </a:rPr>
              <a:t></a:t>
            </a:r>
            <a:r>
              <a:rPr lang="en-US" sz="2800" dirty="0" smtClean="0"/>
              <a:t> </a:t>
            </a:r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(m)</a:t>
            </a:r>
            <a:endParaRPr lang="en-US" sz="2800" dirty="0"/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566228" y="3047943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590800" y="3334982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590800" y="4114800"/>
            <a:ext cx="2083794" cy="1447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05200" y="4343400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4393288"/>
            <a:ext cx="2228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>
                <a:sym typeface="Symbol"/>
              </a:rPr>
              <a:t></a:t>
            </a:r>
            <a:r>
              <a:rPr lang="en-US" sz="2800" dirty="0" smtClean="0"/>
              <a:t> </a:t>
            </a:r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(m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564406" y="4114800"/>
            <a:ext cx="2083794" cy="1447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78806" y="4343400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4429780"/>
            <a:ext cx="2228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</a:t>
            </a:r>
            <a:r>
              <a:rPr lang="en-US" sz="2800" baseline="-25000" dirty="0"/>
              <a:t>2</a:t>
            </a:r>
            <a:r>
              <a:rPr lang="en-US" sz="2800" dirty="0" smtClean="0"/>
              <a:t> </a:t>
            </a:r>
            <a:r>
              <a:rPr lang="en-US" sz="2800" dirty="0">
                <a:sym typeface="Symbol"/>
              </a:rPr>
              <a:t></a:t>
            </a:r>
            <a:r>
              <a:rPr lang="en-US" sz="2800" dirty="0" smtClean="0"/>
              <a:t> </a:t>
            </a:r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(m</a:t>
            </a:r>
            <a:r>
              <a:rPr lang="en-US" sz="2800" baseline="-25000" dirty="0"/>
              <a:t>2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4341585" y="2753380"/>
            <a:ext cx="5352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c</a:t>
            </a:r>
            <a:r>
              <a:rPr lang="en-US" altLang="en-US" sz="2800" baseline="-25000" dirty="0" smtClean="0">
                <a:solidFill>
                  <a:schemeClr val="tx1"/>
                </a:solidFill>
              </a:rPr>
              <a:t>1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2590800" y="3334982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4341585" y="2743200"/>
            <a:ext cx="5352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c</a:t>
            </a:r>
            <a:r>
              <a:rPr lang="en-US" altLang="en-US" sz="2800" baseline="-25000" dirty="0"/>
              <a:t>2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24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6" grpId="0" animBg="1"/>
      <p:bldP spid="176137" grpId="0"/>
      <p:bldP spid="5" grpId="0"/>
      <p:bldP spid="11" grpId="0" animBg="1"/>
      <p:bldP spid="11" grpId="1" animBg="1"/>
      <p:bldP spid="4" grpId="0"/>
      <p:bldP spid="4" grpId="1"/>
      <p:bldP spid="15" grpId="0"/>
      <p:bldP spid="15" grpId="1"/>
      <p:bldP spid="17" grpId="0"/>
      <p:bldP spid="17" grpId="1"/>
      <p:bldP spid="18" grpId="0"/>
      <p:bldP spid="18" grpId="1"/>
      <p:bldP spid="19" grpId="0"/>
      <p:bldP spid="19" grpId="1"/>
      <p:bldP spid="22" grpId="0" animBg="1"/>
      <p:bldP spid="22" grpId="1" animBg="1"/>
      <p:bldP spid="23" grpId="0"/>
      <p:bldP spid="2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threat model too strong?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practice, there are many ways an attacker can </a:t>
            </a:r>
            <a:r>
              <a:rPr lang="en-US" i="1" dirty="0" smtClean="0"/>
              <a:t>influence</a:t>
            </a:r>
            <a:r>
              <a:rPr lang="en-US" dirty="0" smtClean="0"/>
              <a:t> what gets encrypted</a:t>
            </a:r>
          </a:p>
          <a:p>
            <a:pPr lvl="1"/>
            <a:r>
              <a:rPr lang="en-US" dirty="0" smtClean="0"/>
              <a:t>Not clear how best to model this</a:t>
            </a:r>
          </a:p>
          <a:p>
            <a:pPr lvl="1"/>
            <a:r>
              <a:rPr lang="en-US" dirty="0" smtClean="0"/>
              <a:t>Chosen-plaintext attacks encompass any such influence</a:t>
            </a:r>
          </a:p>
          <a:p>
            <a:pPr lvl="1"/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 some cases an attacker may have complete control over what gets encrypted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0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“Midway”</a:t>
            </a:r>
            <a:endParaRPr lang="en-US" dirty="0"/>
          </a:p>
        </p:txBody>
      </p:sp>
      <p:sp>
        <p:nvSpPr>
          <p:cNvPr id="4" name="AutoShape 2" descr="http://upload.wikimedia.org/wikipedia/commons/a/a4/Flag_of_the_United_States.svg"/>
          <p:cNvSpPr>
            <a:spLocks noChangeAspect="1" noChangeArrowheads="1"/>
          </p:cNvSpPr>
          <p:nvPr/>
        </p:nvSpPr>
        <p:spPr bwMode="auto">
          <a:xfrm>
            <a:off x="155575" y="-1676400"/>
            <a:ext cx="665797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://upload.wikimedia.org/wikipedia/commons/a/a4/Flag_of_the_United_States.svg"/>
          <p:cNvSpPr>
            <a:spLocks noChangeAspect="1" noChangeArrowheads="1"/>
          </p:cNvSpPr>
          <p:nvPr/>
        </p:nvSpPr>
        <p:spPr bwMode="auto">
          <a:xfrm>
            <a:off x="307975" y="-1524000"/>
            <a:ext cx="665797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United States, Flag, National Flag, Nation, Count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287" y="4419599"/>
            <a:ext cx="148822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encrypted-tbn1.gstatic.com/images?q=tbn:ANd9GcQqmm2R70wOZrWsAdTLWj2uH_fLc-GiT7pp85BTuok5lssQDxb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38" y="4343400"/>
            <a:ext cx="1523998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ile:Flag of Japan (with border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824689"/>
            <a:ext cx="1524000" cy="101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US Navy 111120-N-RU841-414 The multi-purpose amphibious assault ship USS Essex (LHD 2) leads a formation of U.S. and Indonesian navy ship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4688"/>
            <a:ext cx="1558119" cy="111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794832" y="2332371"/>
            <a:ext cx="3352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24200" y="1838980"/>
            <a:ext cx="2502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Will attack AF …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90800" y="4876801"/>
            <a:ext cx="370923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5486401"/>
            <a:ext cx="1978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Midway Island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38400" y="4353581"/>
            <a:ext cx="3954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Help! Fresh water needed</a:t>
            </a:r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43200" y="2322191"/>
            <a:ext cx="3352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19400" y="1838980"/>
            <a:ext cx="299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AF is </a:t>
            </a:r>
            <a:r>
              <a:rPr lang="en-US" sz="2800" dirty="0" smtClean="0"/>
              <a:t>out of </a:t>
            </a:r>
            <a:r>
              <a:rPr lang="en-US" sz="2800" dirty="0" smtClean="0"/>
              <a:t>water…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993163" y="6412468"/>
            <a:ext cx="599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more details, see: http://www.navy.mil/midway/how.html</a:t>
            </a:r>
          </a:p>
        </p:txBody>
      </p:sp>
    </p:spTree>
    <p:extLst>
      <p:ext uri="{BB962C8B-B14F-4D97-AF65-F5344CB8AC3E}">
        <p14:creationId xmlns:p14="http://schemas.microsoft.com/office/powerpoint/2010/main" val="175866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8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CPA-security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Fix </a:t>
            </a:r>
            <a:r>
              <a:rPr lang="en-US" dirty="0" smtClean="0">
                <a:sym typeface="Symbol"/>
              </a:rPr>
              <a:t>, A</a:t>
            </a:r>
            <a:endParaRPr lang="en-US" dirty="0" smtClean="0"/>
          </a:p>
          <a:p>
            <a:r>
              <a:rPr lang="en-US" dirty="0" smtClean="0"/>
              <a:t>Define a randomized </a:t>
            </a:r>
            <a:r>
              <a:rPr lang="en-US" dirty="0" err="1" smtClean="0"/>
              <a:t>exp’t</a:t>
            </a:r>
            <a:r>
              <a:rPr lang="en-US" dirty="0" smtClean="0"/>
              <a:t> </a:t>
            </a:r>
            <a:r>
              <a:rPr lang="en-US" dirty="0" err="1" smtClean="0"/>
              <a:t>PrivKCPA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,</a:t>
            </a:r>
            <a:r>
              <a:rPr lang="en-US" baseline="-25000" dirty="0" smtClean="0">
                <a:sym typeface="Symbol"/>
              </a:rPr>
              <a:t></a:t>
            </a:r>
            <a:r>
              <a:rPr lang="en-US" dirty="0" smtClean="0">
                <a:sym typeface="Symbol"/>
              </a:rPr>
              <a:t>(n):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Symbol"/>
              </a:rPr>
              <a:t>k  Gen(1</a:t>
            </a:r>
            <a:r>
              <a:rPr lang="en-US" baseline="30000" dirty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A(1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 interacts with an </a:t>
            </a:r>
            <a:r>
              <a:rPr lang="en-US" i="1" dirty="0" smtClean="0">
                <a:sym typeface="Symbol"/>
              </a:rPr>
              <a:t>encryption oracle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Enc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(·), and then outputs m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, 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of the same length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b  {0,1},   c  </a:t>
            </a:r>
            <a:r>
              <a:rPr lang="en-US" dirty="0" err="1" smtClean="0">
                <a:sym typeface="Symbol"/>
              </a:rPr>
              <a:t>Enc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m</a:t>
            </a:r>
            <a:r>
              <a:rPr lang="en-US" baseline="-25000" dirty="0" err="1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),    give c to 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A can continue to interact with </a:t>
            </a:r>
            <a:r>
              <a:rPr lang="en-US" dirty="0" err="1">
                <a:sym typeface="Symbol"/>
              </a:rPr>
              <a:t>Enc</a:t>
            </a:r>
            <a:r>
              <a:rPr lang="en-US" baseline="-25000" dirty="0" err="1">
                <a:sym typeface="Symbol"/>
              </a:rPr>
              <a:t>k</a:t>
            </a:r>
            <a:r>
              <a:rPr lang="en-US" dirty="0" smtClean="0">
                <a:sym typeface="Symbol"/>
              </a:rPr>
              <a:t>(·)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A outputs b’;  A </a:t>
            </a:r>
            <a:r>
              <a:rPr lang="en-US" i="1" dirty="0" smtClean="0">
                <a:sym typeface="Symbol"/>
              </a:rPr>
              <a:t>succeeds</a:t>
            </a:r>
            <a:r>
              <a:rPr lang="en-US" dirty="0" smtClean="0">
                <a:sym typeface="Symbol"/>
              </a:rPr>
              <a:t> if b = b’, and experiment evaluates to 1 in this case</a:t>
            </a:r>
          </a:p>
        </p:txBody>
      </p:sp>
    </p:spTree>
    <p:extLst>
      <p:ext uri="{BB962C8B-B14F-4D97-AF65-F5344CB8AC3E}">
        <p14:creationId xmlns:p14="http://schemas.microsoft.com/office/powerpoint/2010/main" val="84645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CPA-security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 is </a:t>
            </a:r>
            <a:r>
              <a:rPr lang="en-US" i="1" dirty="0" smtClean="0">
                <a:sym typeface="Symbol"/>
              </a:rPr>
              <a:t>secure against chosen-plaintext attacks (CPA-secure)</a:t>
            </a:r>
            <a:r>
              <a:rPr lang="en-US" dirty="0" smtClean="0">
                <a:sym typeface="Symbol"/>
              </a:rPr>
              <a:t> if for all PPT attackers A, there is a negligible function  such that 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     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</a:t>
            </a:r>
            <a:r>
              <a:rPr lang="en-US" dirty="0" err="1" smtClean="0">
                <a:sym typeface="Symbol"/>
              </a:rPr>
              <a:t>PrivKCPA</a:t>
            </a:r>
            <a:r>
              <a:rPr lang="en-US" baseline="-25000" dirty="0" err="1" smtClean="0">
                <a:sym typeface="Symbol"/>
              </a:rPr>
              <a:t>A</a:t>
            </a:r>
            <a:r>
              <a:rPr lang="en-US" baseline="-25000" dirty="0" smtClean="0">
                <a:sym typeface="Symbol"/>
              </a:rPr>
              <a:t>,</a:t>
            </a:r>
            <a:r>
              <a:rPr lang="en-US" dirty="0" smtClean="0">
                <a:sym typeface="Symbol"/>
              </a:rPr>
              <a:t>(n) = 1] ≤ ½ + (n)</a:t>
            </a:r>
          </a:p>
        </p:txBody>
      </p:sp>
    </p:spTree>
    <p:extLst>
      <p:ext uri="{BB962C8B-B14F-4D97-AF65-F5344CB8AC3E}">
        <p14:creationId xmlns:p14="http://schemas.microsoft.com/office/powerpoint/2010/main" val="164744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with previous </a:t>
            </a:r>
            <a:r>
              <a:rPr lang="en-US" dirty="0" err="1" smtClean="0"/>
              <a:t>def’n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CPA-security is stronger than multiple-message </a:t>
            </a:r>
            <a:r>
              <a:rPr lang="en-US" dirty="0" err="1" smtClean="0"/>
              <a:t>indistingiushability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I.e., if </a:t>
            </a:r>
            <a:r>
              <a:rPr lang="en-US" dirty="0" smtClean="0">
                <a:sym typeface="Symbol" panose="05050102010706020507" pitchFamily="18" charset="2"/>
              </a:rPr>
              <a:t> is CPA-secure then it is also multiple-message indistinguishable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Corollary: no </a:t>
            </a:r>
            <a:r>
              <a:rPr lang="en-US" b="1" dirty="0" smtClean="0">
                <a:sym typeface="Symbol" panose="05050102010706020507" pitchFamily="18" charset="2"/>
              </a:rPr>
              <a:t>deterministic </a:t>
            </a:r>
            <a:r>
              <a:rPr lang="en-US" dirty="0" smtClean="0">
                <a:sym typeface="Symbol" panose="05050102010706020507" pitchFamily="18" charset="2"/>
              </a:rPr>
              <a:t>encryption scheme can </a:t>
            </a:r>
            <a:r>
              <a:rPr lang="en-US" smtClean="0">
                <a:sym typeface="Symbol" panose="05050102010706020507" pitchFamily="18" charset="2"/>
              </a:rPr>
              <a:t>be CPA-secure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0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Pseudorandom functions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we talk about a random function f, we mean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hoosing f uniformly at random (and then fixing 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Interacting with f</a:t>
            </a:r>
          </a:p>
          <a:p>
            <a:endParaRPr lang="en-US" dirty="0" smtClean="0"/>
          </a:p>
          <a:p>
            <a:r>
              <a:rPr lang="en-US" dirty="0" smtClean="0"/>
              <a:t>In particular, once we choose f there is no more randomness involved</a:t>
            </a:r>
          </a:p>
          <a:p>
            <a:pPr lvl="1"/>
            <a:r>
              <a:rPr lang="en-US" dirty="0" smtClean="0"/>
              <a:t>In particular, if we query f on the same input twice, we get the same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4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uniform function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191000" y="3383280"/>
          <a:ext cx="1219200" cy="3169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eft Brace 9"/>
          <p:cNvSpPr/>
          <p:nvPr/>
        </p:nvSpPr>
        <p:spPr>
          <a:xfrm flipH="1">
            <a:off x="5562600" y="3429000"/>
            <a:ext cx="304800" cy="3048000"/>
          </a:xfrm>
          <a:prstGeom prst="lef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3600" y="4724400"/>
            <a:ext cx="2458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# of entries: 2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= 8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971800" y="3383280"/>
          <a:ext cx="1219200" cy="3169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111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Func</a:t>
            </a:r>
            <a:r>
              <a:rPr lang="en-US" baseline="-25000" dirty="0" err="1"/>
              <a:t>n</a:t>
            </a:r>
            <a:r>
              <a:rPr lang="en-US" dirty="0"/>
              <a:t> = all functions mapping {0,1}</a:t>
            </a:r>
            <a:r>
              <a:rPr lang="en-US" baseline="30000" dirty="0"/>
              <a:t>n</a:t>
            </a:r>
            <a:r>
              <a:rPr lang="en-US" dirty="0"/>
              <a:t> to {</a:t>
            </a:r>
            <a:r>
              <a:rPr lang="en-US" dirty="0" smtClean="0"/>
              <a:t>0,1}</a:t>
            </a:r>
            <a:r>
              <a:rPr lang="en-US" baseline="30000" dirty="0" smtClean="0"/>
              <a:t>n</a:t>
            </a:r>
            <a:endParaRPr lang="en-US" baseline="30000" dirty="0"/>
          </a:p>
          <a:p>
            <a:endParaRPr lang="en-US" baseline="30000" dirty="0" smtClean="0"/>
          </a:p>
          <a:p>
            <a:r>
              <a:rPr lang="en-US" dirty="0" smtClean="0"/>
              <a:t>How big is </a:t>
            </a:r>
            <a:r>
              <a:rPr lang="en-US" dirty="0" err="1" smtClean="0"/>
              <a:t>Func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Can represent a function in </a:t>
            </a:r>
            <a:r>
              <a:rPr lang="en-US" dirty="0" err="1" smtClean="0"/>
              <a:t>Func</a:t>
            </a:r>
            <a:r>
              <a:rPr lang="en-US" baseline="-25000" dirty="0" err="1" smtClean="0"/>
              <a:t>n</a:t>
            </a:r>
            <a:r>
              <a:rPr lang="en-US" dirty="0" smtClean="0"/>
              <a:t> using n · 2</a:t>
            </a:r>
            <a:r>
              <a:rPr lang="en-US" baseline="30000" dirty="0" smtClean="0"/>
              <a:t>n</a:t>
            </a:r>
            <a:r>
              <a:rPr lang="en-US" dirty="0" smtClean="0"/>
              <a:t> bits</a:t>
            </a: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|</a:t>
            </a:r>
            <a:r>
              <a:rPr lang="en-US" dirty="0" err="1" smtClean="0">
                <a:sym typeface="Symbol"/>
              </a:rPr>
              <a:t>Func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| = 2</a:t>
            </a:r>
            <a:r>
              <a:rPr lang="en-US" baseline="30000" dirty="0" smtClean="0">
                <a:sym typeface="Symbol"/>
              </a:rPr>
              <a:t>n·2</a:t>
            </a:r>
            <a:r>
              <a:rPr lang="en-US" sz="2400" baseline="55000" dirty="0" smtClean="0">
                <a:sym typeface="Symbol"/>
              </a:rPr>
              <a:t>n</a:t>
            </a:r>
            <a:endParaRPr lang="en-US" sz="2400" baseline="55000" dirty="0"/>
          </a:p>
        </p:txBody>
      </p:sp>
    </p:spTree>
    <p:extLst>
      <p:ext uri="{BB962C8B-B14F-4D97-AF65-F5344CB8AC3E}">
        <p14:creationId xmlns:p14="http://schemas.microsoft.com/office/powerpoint/2010/main" val="194800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 smtClean="0"/>
              <a:t>many functions are there mapping </a:t>
            </a:r>
            <a:r>
              <a:rPr lang="en-US" dirty="0"/>
              <a:t>{0,1}</a:t>
            </a:r>
            <a:r>
              <a:rPr lang="en-US" baseline="30000" dirty="0"/>
              <a:t>n</a:t>
            </a:r>
            <a:r>
              <a:rPr lang="en-US" dirty="0"/>
              <a:t> to {</a:t>
            </a:r>
            <a:r>
              <a:rPr lang="en-US" dirty="0" smtClean="0"/>
              <a:t>0,1}</a:t>
            </a:r>
            <a:r>
              <a:rPr lang="en-US" baseline="30000" dirty="0" smtClean="0"/>
              <a:t>m</a:t>
            </a:r>
            <a:r>
              <a:rPr lang="en-US" dirty="0" smtClean="0"/>
              <a:t>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 </a:t>
            </a:r>
            <a:r>
              <a:rPr lang="en-US" dirty="0"/>
              <a:t>· </a:t>
            </a: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2</a:t>
            </a:r>
            <a:r>
              <a:rPr lang="en-US" baseline="30000" dirty="0" smtClean="0">
                <a:sym typeface="Symbol"/>
              </a:rPr>
              <a:t>n·2</a:t>
            </a:r>
            <a:r>
              <a:rPr lang="en-US" sz="2400" baseline="55000" dirty="0" smtClean="0">
                <a:sym typeface="Symbol"/>
              </a:rPr>
              <a:t>m</a:t>
            </a:r>
            <a:endParaRPr lang="en-US" sz="2400" baseline="550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 · </a:t>
            </a:r>
            <a:r>
              <a:rPr lang="en-US" dirty="0" smtClean="0">
                <a:sym typeface="Symbol"/>
              </a:rPr>
              <a:t>2</a:t>
            </a:r>
            <a:r>
              <a:rPr lang="en-US" baseline="30000" dirty="0" smtClean="0">
                <a:sym typeface="Symbol"/>
              </a:rPr>
              <a:t>n·2</a:t>
            </a:r>
            <a:r>
              <a:rPr lang="en-US" sz="2400" baseline="55000" dirty="0" smtClean="0">
                <a:sym typeface="Symbol"/>
              </a:rPr>
              <a:t>n</a:t>
            </a:r>
            <a:endParaRPr lang="en-US" sz="2400" baseline="550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2</a:t>
            </a:r>
            <a:r>
              <a:rPr lang="en-US" baseline="30000" dirty="0">
                <a:sym typeface="Symbol"/>
              </a:rPr>
              <a:t>m</a:t>
            </a:r>
            <a:r>
              <a:rPr lang="en-US" baseline="30000" dirty="0" smtClean="0">
                <a:sym typeface="Symbol"/>
              </a:rPr>
              <a:t>·2</a:t>
            </a:r>
            <a:r>
              <a:rPr lang="en-US" sz="2400" baseline="55000" dirty="0" smtClean="0">
                <a:sym typeface="Symbol"/>
              </a:rPr>
              <a:t>n</a:t>
            </a:r>
            <a:endParaRPr lang="en-US" sz="2400" baseline="55000" dirty="0"/>
          </a:p>
        </p:txBody>
      </p:sp>
    </p:spTree>
    <p:extLst>
      <p:ext uri="{BB962C8B-B14F-4D97-AF65-F5344CB8AC3E}">
        <p14:creationId xmlns:p14="http://schemas.microsoft.com/office/powerpoint/2010/main" val="16109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Computational </a:t>
            </a:r>
            <a:r>
              <a:rPr lang="en-US" dirty="0" err="1" smtClean="0"/>
              <a:t>indistinguishability</a:t>
            </a:r>
            <a:r>
              <a:rPr lang="en-US" dirty="0"/>
              <a:t> </a:t>
            </a:r>
            <a:r>
              <a:rPr lang="en-US" dirty="0" smtClean="0"/>
              <a:t>(EAV-security)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Fix a scheme </a:t>
            </a:r>
            <a:r>
              <a:rPr lang="en-US" dirty="0" smtClean="0">
                <a:sym typeface="Symbol"/>
              </a:rPr>
              <a:t>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and </a:t>
            </a:r>
            <a:r>
              <a:rPr lang="en-US" dirty="0" smtClean="0">
                <a:sym typeface="Symbol"/>
              </a:rPr>
              <a:t>some adversary </a:t>
            </a:r>
            <a:r>
              <a:rPr lang="en-US" dirty="0" smtClean="0">
                <a:sym typeface="Symbol"/>
              </a:rPr>
              <a:t>A</a:t>
            </a:r>
            <a:endParaRPr lang="en-US" dirty="0" smtClean="0"/>
          </a:p>
          <a:p>
            <a:r>
              <a:rPr lang="en-US" dirty="0" smtClean="0"/>
              <a:t>Define a randomized </a:t>
            </a:r>
            <a:r>
              <a:rPr lang="en-US" dirty="0" err="1" smtClean="0"/>
              <a:t>exp’t</a:t>
            </a:r>
            <a:r>
              <a:rPr lang="en-US" dirty="0" smtClean="0"/>
              <a:t> </a:t>
            </a:r>
            <a:r>
              <a:rPr lang="en-US" dirty="0" err="1" smtClean="0"/>
              <a:t>PrivK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,</a:t>
            </a:r>
            <a:r>
              <a:rPr lang="en-US" baseline="-25000" dirty="0" smtClean="0">
                <a:sym typeface="Symbol"/>
              </a:rPr>
              <a:t></a:t>
            </a:r>
            <a:r>
              <a:rPr lang="en-US" dirty="0" smtClean="0">
                <a:sym typeface="Symbol"/>
              </a:rPr>
              <a:t>(n):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A(1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 outputs m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, 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 {0,1}</a:t>
            </a:r>
            <a:r>
              <a:rPr lang="en-US" baseline="30000" dirty="0" smtClean="0">
                <a:sym typeface="Symbol"/>
              </a:rPr>
              <a:t>*</a:t>
            </a:r>
            <a:r>
              <a:rPr lang="en-US" dirty="0" smtClean="0">
                <a:sym typeface="Symbol"/>
              </a:rPr>
              <a:t> of equal length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k  Gen(1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),   b  {0,1},  c  </a:t>
            </a:r>
            <a:r>
              <a:rPr lang="en-US" dirty="0" err="1" smtClean="0">
                <a:sym typeface="Symbol"/>
              </a:rPr>
              <a:t>Enc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m</a:t>
            </a:r>
            <a:r>
              <a:rPr lang="en-US" baseline="-25000" dirty="0" err="1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Symbol"/>
              </a:rPr>
              <a:t>b</a:t>
            </a:r>
            <a:r>
              <a:rPr lang="en-US" dirty="0" smtClean="0">
                <a:sym typeface="Symbol"/>
              </a:rPr>
              <a:t>’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A(c)</a:t>
            </a: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Adversary A </a:t>
            </a:r>
            <a:r>
              <a:rPr lang="en-US" i="1" dirty="0" smtClean="0">
                <a:sym typeface="Symbol"/>
              </a:rPr>
              <a:t>succeeds</a:t>
            </a:r>
            <a:r>
              <a:rPr lang="en-US" dirty="0" smtClean="0">
                <a:sym typeface="Symbol"/>
              </a:rPr>
              <a:t> if b = b’, and we say the experiment evaluates to 1 in this case</a:t>
            </a:r>
          </a:p>
        </p:txBody>
      </p:sp>
    </p:spTree>
    <p:extLst>
      <p:ext uri="{BB962C8B-B14F-4D97-AF65-F5344CB8AC3E}">
        <p14:creationId xmlns:p14="http://schemas.microsoft.com/office/powerpoint/2010/main" val="202809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uniform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uniform f </a:t>
            </a:r>
            <a:r>
              <a:rPr lang="en-US" dirty="0" smtClean="0">
                <a:sym typeface="Symbol"/>
              </a:rPr>
              <a:t> </a:t>
            </a:r>
            <a:r>
              <a:rPr lang="en-US" dirty="0" err="1" smtClean="0">
                <a:sym typeface="Symbol"/>
              </a:rPr>
              <a:t>Func</a:t>
            </a:r>
            <a:r>
              <a:rPr lang="en-US" baseline="-25000" dirty="0" err="1" smtClean="0">
                <a:sym typeface="Symbol"/>
              </a:rPr>
              <a:t>n</a:t>
            </a:r>
            <a:endParaRPr lang="en-US" dirty="0" smtClean="0">
              <a:sym typeface="Symbol"/>
            </a:endParaRPr>
          </a:p>
          <a:p>
            <a:endParaRPr lang="en-US" dirty="0">
              <a:sym typeface="Symbol"/>
            </a:endParaRPr>
          </a:p>
          <a:p>
            <a:r>
              <a:rPr lang="en-US" u="sng" dirty="0" smtClean="0">
                <a:sym typeface="Symbol"/>
              </a:rPr>
              <a:t>Equivalent</a:t>
            </a:r>
            <a:r>
              <a:rPr lang="en-US" dirty="0" smtClean="0">
                <a:sym typeface="Symbol"/>
              </a:rPr>
              <a:t>: for each x  {0,1}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, choose f(x) uniformly in {0,1}</a:t>
            </a:r>
            <a:r>
              <a:rPr lang="en-US" baseline="30000" dirty="0" smtClean="0">
                <a:sym typeface="Symbol"/>
              </a:rPr>
              <a:t>n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I.e., fill up the function table with uniform values</a:t>
            </a:r>
          </a:p>
          <a:p>
            <a:pPr lvl="1"/>
            <a:r>
              <a:rPr lang="en-US" dirty="0" smtClean="0">
                <a:sym typeface="Symbol"/>
              </a:rPr>
              <a:t>Can also view this as being done “on-the-fly,” as values are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2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Pseudorandom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Informally, a pseudorandom function “looks like” a random (i.e., uniform) function</a:t>
            </a:r>
          </a:p>
        </p:txBody>
      </p:sp>
    </p:spTree>
    <p:extLst>
      <p:ext uri="{BB962C8B-B14F-4D97-AF65-F5344CB8AC3E}">
        <p14:creationId xmlns:p14="http://schemas.microsoft.com/office/powerpoint/2010/main" val="42796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Pseudorandom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Informally, a pseudorandom function “looks like” a random function</a:t>
            </a:r>
          </a:p>
          <a:p>
            <a:endParaRPr lang="en-US" dirty="0"/>
          </a:p>
          <a:p>
            <a:r>
              <a:rPr lang="en-US" dirty="0" smtClean="0"/>
              <a:t>As in our discussion of PRGs, it does not make sense to talk about any </a:t>
            </a:r>
            <a:r>
              <a:rPr lang="en-US" i="1" dirty="0" smtClean="0"/>
              <a:t>fixed</a:t>
            </a:r>
            <a:r>
              <a:rPr lang="en-US" dirty="0" smtClean="0"/>
              <a:t> function being pseudorandom</a:t>
            </a:r>
          </a:p>
          <a:p>
            <a:pPr lvl="1"/>
            <a:r>
              <a:rPr lang="en-US" dirty="0" smtClean="0"/>
              <a:t>We look instead at functions chosen according to some distribution</a:t>
            </a:r>
          </a:p>
          <a:p>
            <a:pPr lvl="1"/>
            <a:r>
              <a:rPr lang="en-US" dirty="0" smtClean="0"/>
              <a:t>In particular, we </a:t>
            </a:r>
            <a:r>
              <a:rPr lang="en-US" dirty="0" smtClean="0"/>
              <a:t>look instead at </a:t>
            </a:r>
            <a:r>
              <a:rPr lang="en-US" i="1" dirty="0" smtClean="0"/>
              <a:t>keyed</a:t>
            </a:r>
            <a:r>
              <a:rPr lang="en-US" dirty="0" smtClean="0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529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Let F: {0,1}</a:t>
            </a:r>
            <a:r>
              <a:rPr lang="en-US" baseline="30000" dirty="0" smtClean="0"/>
              <a:t>*</a:t>
            </a:r>
            <a:r>
              <a:rPr lang="en-US" dirty="0" smtClean="0"/>
              <a:t> x {0,1}</a:t>
            </a:r>
            <a:r>
              <a:rPr lang="en-US" baseline="30000" dirty="0" smtClean="0"/>
              <a:t>*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{0,1}</a:t>
            </a:r>
            <a:r>
              <a:rPr lang="en-US" baseline="30000" dirty="0" smtClean="0">
                <a:sym typeface="Symbol"/>
              </a:rPr>
              <a:t>*</a:t>
            </a:r>
            <a:r>
              <a:rPr lang="en-US" dirty="0" smtClean="0">
                <a:sym typeface="Symbol"/>
              </a:rPr>
              <a:t> be an efficient, deterministic algorithm</a:t>
            </a:r>
          </a:p>
          <a:p>
            <a:pPr lvl="1"/>
            <a:r>
              <a:rPr lang="en-US" dirty="0" smtClean="0">
                <a:sym typeface="Symbol"/>
              </a:rPr>
              <a:t>Define </a:t>
            </a:r>
            <a:r>
              <a:rPr lang="en-US" dirty="0" err="1" smtClean="0">
                <a:sym typeface="Symbol"/>
              </a:rPr>
              <a:t>F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(x) = F(k, x)</a:t>
            </a:r>
          </a:p>
          <a:p>
            <a:pPr lvl="1"/>
            <a:r>
              <a:rPr lang="en-US" dirty="0" smtClean="0">
                <a:sym typeface="Symbol"/>
              </a:rPr>
              <a:t>The first input is called the </a:t>
            </a:r>
            <a:r>
              <a:rPr lang="en-US" i="1" dirty="0" smtClean="0">
                <a:sym typeface="Symbol"/>
              </a:rPr>
              <a:t>key</a:t>
            </a:r>
            <a:endParaRPr lang="en-US" i="1" baseline="30000" dirty="0" smtClean="0">
              <a:sym typeface="Symbol"/>
            </a:endParaRPr>
          </a:p>
          <a:p>
            <a:pPr marL="0" indent="0">
              <a:buNone/>
            </a:pPr>
            <a:endParaRPr lang="en-US" dirty="0" smtClean="0">
              <a:sym typeface="Symbol"/>
            </a:endParaRPr>
          </a:p>
          <a:p>
            <a:r>
              <a:rPr lang="en-US" dirty="0">
                <a:sym typeface="Symbol"/>
              </a:rPr>
              <a:t>A</a:t>
            </a:r>
            <a:r>
              <a:rPr lang="en-US" dirty="0" smtClean="0">
                <a:sym typeface="Symbol"/>
              </a:rPr>
              <a:t>ssume F is </a:t>
            </a:r>
            <a:r>
              <a:rPr lang="en-US" i="1" dirty="0" smtClean="0">
                <a:sym typeface="Symbol"/>
              </a:rPr>
              <a:t>length preserving</a:t>
            </a:r>
            <a:r>
              <a:rPr lang="en-US" dirty="0" smtClean="0">
                <a:sym typeface="Symbol"/>
              </a:rPr>
              <a:t>: F(k, x) only defined if |k|=|x|, in which case |F(k, x)| = |k| = |x|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Choosing </a:t>
            </a:r>
            <a:r>
              <a:rPr lang="en-US" dirty="0">
                <a:sym typeface="Symbol"/>
              </a:rPr>
              <a:t>a uniform k  {0,1}</a:t>
            </a:r>
            <a:r>
              <a:rPr lang="en-US" baseline="30000" dirty="0">
                <a:sym typeface="Symbol"/>
              </a:rPr>
              <a:t>n</a:t>
            </a:r>
            <a:r>
              <a:rPr lang="en-US" dirty="0">
                <a:sym typeface="Symbol"/>
              </a:rPr>
              <a:t> is equivalent to choosing the function </a:t>
            </a:r>
            <a:r>
              <a:rPr lang="en-US" dirty="0" err="1">
                <a:sym typeface="Symbol"/>
              </a:rPr>
              <a:t>F</a:t>
            </a:r>
            <a:r>
              <a:rPr lang="en-US" baseline="-25000" dirty="0" err="1">
                <a:sym typeface="Symbol"/>
              </a:rPr>
              <a:t>k</a:t>
            </a:r>
            <a:r>
              <a:rPr lang="en-US" dirty="0">
                <a:sym typeface="Symbol"/>
              </a:rPr>
              <a:t> : {0,1}</a:t>
            </a:r>
            <a:r>
              <a:rPr lang="en-US" baseline="30000" dirty="0">
                <a:sym typeface="Symbol"/>
              </a:rPr>
              <a:t>n</a:t>
            </a:r>
            <a:r>
              <a:rPr lang="en-US" dirty="0">
                <a:sym typeface="Symbol"/>
              </a:rPr>
              <a:t>  {</a:t>
            </a:r>
            <a:r>
              <a:rPr lang="en-US" dirty="0" smtClean="0">
                <a:sym typeface="Symbol"/>
              </a:rPr>
              <a:t>0,1}</a:t>
            </a:r>
            <a:r>
              <a:rPr lang="en-US" baseline="30000" dirty="0" smtClean="0">
                <a:sym typeface="Symbol"/>
              </a:rPr>
              <a:t>n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T</a:t>
            </a:r>
            <a:r>
              <a:rPr lang="en-US" dirty="0" smtClean="0">
                <a:sym typeface="Symbol"/>
              </a:rPr>
              <a:t>he </a:t>
            </a:r>
            <a:r>
              <a:rPr lang="en-US" dirty="0" smtClean="0">
                <a:sym typeface="Symbol"/>
              </a:rPr>
              <a:t>algorithm F </a:t>
            </a:r>
            <a:r>
              <a:rPr lang="en-US" dirty="0">
                <a:sym typeface="Symbol"/>
              </a:rPr>
              <a:t>d</a:t>
            </a:r>
            <a:r>
              <a:rPr lang="en-US" dirty="0" smtClean="0">
                <a:sym typeface="Symbol"/>
              </a:rPr>
              <a:t>efines a </a:t>
            </a:r>
            <a:r>
              <a:rPr lang="en-US" i="1" dirty="0" smtClean="0">
                <a:sym typeface="Symbol"/>
              </a:rPr>
              <a:t>distribution</a:t>
            </a:r>
            <a:r>
              <a:rPr lang="en-US" dirty="0" smtClean="0">
                <a:sym typeface="Symbol"/>
              </a:rPr>
              <a:t> over functions in </a:t>
            </a:r>
            <a:r>
              <a:rPr lang="en-US" dirty="0" err="1" smtClean="0">
                <a:sym typeface="Symbol"/>
              </a:rPr>
              <a:t>Func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!</a:t>
            </a:r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7548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number of functions in </a:t>
            </a:r>
            <a:r>
              <a:rPr lang="en-US" dirty="0" err="1" smtClean="0"/>
              <a:t>Func</a:t>
            </a:r>
            <a:r>
              <a:rPr lang="en-US" baseline="-25000" dirty="0" err="1" smtClean="0"/>
              <a:t>n</a:t>
            </a:r>
            <a:r>
              <a:rPr lang="en-US" dirty="0" smtClean="0"/>
              <a:t> is </a:t>
            </a:r>
            <a:r>
              <a:rPr lang="en-US" dirty="0" smtClean="0">
                <a:sym typeface="Symbol"/>
              </a:rPr>
              <a:t>2</a:t>
            </a:r>
            <a:r>
              <a:rPr lang="en-US" baseline="30000" dirty="0" smtClean="0">
                <a:sym typeface="Symbol"/>
              </a:rPr>
              <a:t>n·2</a:t>
            </a:r>
            <a:r>
              <a:rPr lang="en-US" sz="2400" baseline="55000" dirty="0" smtClean="0">
                <a:sym typeface="Symbol"/>
              </a:rPr>
              <a:t>n</a:t>
            </a:r>
            <a:endParaRPr lang="en-US" sz="2400" baseline="60000" dirty="0" smtClean="0"/>
          </a:p>
          <a:p>
            <a:r>
              <a:rPr lang="en-US" dirty="0"/>
              <a:t>{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}</a:t>
            </a:r>
            <a:r>
              <a:rPr lang="en-US" baseline="-25000" dirty="0" smtClean="0"/>
              <a:t>k</a:t>
            </a:r>
            <a:r>
              <a:rPr lang="en-US" baseline="-25000" dirty="0" smtClean="0">
                <a:sym typeface="Symbol" panose="05050102010706020507" pitchFamily="18" charset="2"/>
              </a:rPr>
              <a:t>{0,1}</a:t>
            </a:r>
            <a:r>
              <a:rPr lang="en-US" sz="2400" baseline="-5000" dirty="0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 is a subset of </a:t>
            </a:r>
            <a:r>
              <a:rPr lang="en-US" dirty="0" err="1" smtClean="0">
                <a:sym typeface="Symbol" panose="05050102010706020507" pitchFamily="18" charset="2"/>
              </a:rPr>
              <a:t>Func</a:t>
            </a:r>
            <a:r>
              <a:rPr lang="en-US" baseline="-25000" dirty="0" err="1" smtClean="0">
                <a:sym typeface="Symbol" panose="05050102010706020507" pitchFamily="18" charset="2"/>
              </a:rPr>
              <a:t>n</a:t>
            </a:r>
            <a:endParaRPr lang="en-US" dirty="0" smtClean="0"/>
          </a:p>
          <a:p>
            <a:pPr lvl="1"/>
            <a:r>
              <a:rPr lang="en-US" dirty="0" smtClean="0"/>
              <a:t>The number of functions in </a:t>
            </a:r>
            <a:r>
              <a:rPr lang="en-US" dirty="0"/>
              <a:t>{</a:t>
            </a:r>
            <a:r>
              <a:rPr lang="en-US" dirty="0" err="1"/>
              <a:t>F</a:t>
            </a:r>
            <a:r>
              <a:rPr lang="en-US" baseline="-25000" dirty="0" err="1"/>
              <a:t>k</a:t>
            </a:r>
            <a:r>
              <a:rPr lang="en-US" dirty="0"/>
              <a:t>}</a:t>
            </a:r>
            <a:r>
              <a:rPr lang="en-US" baseline="-25000" dirty="0"/>
              <a:t>k</a:t>
            </a:r>
            <a:r>
              <a:rPr lang="en-US" baseline="-25000" dirty="0">
                <a:sym typeface="Symbol" panose="05050102010706020507" pitchFamily="18" charset="2"/>
              </a:rPr>
              <a:t>{0,1}</a:t>
            </a:r>
            <a:r>
              <a:rPr lang="en-US" sz="2000" baseline="-5000" dirty="0">
                <a:sym typeface="Symbol" panose="05050102010706020507" pitchFamily="18" charset="2"/>
              </a:rPr>
              <a:t>n</a:t>
            </a:r>
            <a:r>
              <a:rPr lang="en-US" dirty="0" smtClean="0"/>
              <a:t> is at most 2</a:t>
            </a:r>
            <a:r>
              <a:rPr lang="en-US" baseline="30000" dirty="0" smtClean="0"/>
              <a:t>n</a:t>
            </a:r>
            <a:endParaRPr lang="en-US" baseline="-25000" dirty="0" smtClean="0"/>
          </a:p>
          <a:p>
            <a:pPr lvl="1"/>
            <a:r>
              <a:rPr lang="en-US" dirty="0" smtClean="0"/>
              <a:t>This is only a tiny fraction of </a:t>
            </a:r>
            <a:r>
              <a:rPr lang="en-US" dirty="0" err="1" smtClean="0"/>
              <a:t>Func</a:t>
            </a:r>
            <a:r>
              <a:rPr lang="en-US" baseline="-25000" dirty="0" err="1" smtClean="0"/>
              <a:t>n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105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Pseudorandom functions (PRFs)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 is a </a:t>
            </a:r>
            <a:r>
              <a:rPr lang="en-US" i="1" dirty="0" smtClean="0"/>
              <a:t>pseudorandom function</a:t>
            </a:r>
            <a:r>
              <a:rPr lang="en-US" dirty="0" smtClean="0"/>
              <a:t> if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, for uniform key k </a:t>
            </a:r>
            <a:r>
              <a:rPr lang="en-US" dirty="0" smtClean="0">
                <a:sym typeface="Symbol"/>
              </a:rPr>
              <a:t> {0,1}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/>
              <a:t>, is indistinguishable from a uniform function f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 </a:t>
            </a:r>
            <a:r>
              <a:rPr lang="en-US" dirty="0" err="1" smtClean="0">
                <a:sym typeface="Symbol"/>
              </a:rPr>
              <a:t>Func</a:t>
            </a:r>
            <a:r>
              <a:rPr lang="en-US" baseline="-25000" dirty="0" err="1" smtClean="0">
                <a:sym typeface="Symbol"/>
              </a:rPr>
              <a:t>n</a:t>
            </a:r>
            <a:endParaRPr lang="en-US" dirty="0" smtClean="0">
              <a:sym typeface="Symbol"/>
            </a:endParaRPr>
          </a:p>
          <a:p>
            <a:endParaRPr lang="en-US" i="1" dirty="0">
              <a:sym typeface="Symbol"/>
            </a:endParaRPr>
          </a:p>
          <a:p>
            <a:r>
              <a:rPr lang="en-US" dirty="0" smtClean="0">
                <a:sym typeface="Symbol"/>
              </a:rPr>
              <a:t>Formally, for all poly-time distinguishers D</a:t>
            </a:r>
            <a:r>
              <a:rPr lang="en-US" altLang="en-US" dirty="0" smtClean="0">
                <a:cs typeface="Arial" charset="0"/>
              </a:rPr>
              <a:t>:</a:t>
            </a:r>
            <a:br>
              <a:rPr lang="en-US" altLang="en-US" dirty="0" smtClean="0">
                <a:cs typeface="Arial" charset="0"/>
              </a:rPr>
            </a:br>
            <a:r>
              <a:rPr lang="en-US" altLang="en-US" sz="3600" dirty="0" smtClean="0"/>
              <a:t>|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</a:t>
            </a:r>
            <a:r>
              <a:rPr lang="en-US" altLang="en-US" baseline="-25000" dirty="0" err="1" smtClean="0"/>
              <a:t>k</a:t>
            </a:r>
            <a:r>
              <a:rPr lang="en-US" altLang="en-US" baseline="-25000" dirty="0" smtClean="0">
                <a:sym typeface="Symbol"/>
              </a:rPr>
              <a:t>{0,1}</a:t>
            </a:r>
            <a:r>
              <a:rPr lang="en-US" altLang="en-US" sz="2800" baseline="-5000" dirty="0" smtClean="0">
                <a:sym typeface="Symbol"/>
              </a:rPr>
              <a:t>n</a:t>
            </a:r>
            <a:r>
              <a:rPr lang="en-US" altLang="en-US" dirty="0" smtClean="0">
                <a:cs typeface="Arial" charset="0"/>
              </a:rPr>
              <a:t>[</a:t>
            </a:r>
            <a:r>
              <a:rPr lang="en-US" altLang="en-US" dirty="0" err="1" smtClean="0">
                <a:cs typeface="Arial" charset="0"/>
              </a:rPr>
              <a:t>D</a:t>
            </a:r>
            <a:r>
              <a:rPr lang="en-US" altLang="en-US" baseline="30000" dirty="0" err="1" smtClean="0">
                <a:cs typeface="Arial" charset="0"/>
              </a:rPr>
              <a:t>F</a:t>
            </a:r>
            <a:r>
              <a:rPr lang="en-US" altLang="en-US" sz="2800" baseline="24000" dirty="0" err="1" smtClean="0">
                <a:cs typeface="Arial" charset="0"/>
              </a:rPr>
              <a:t>k</a:t>
            </a:r>
            <a:r>
              <a:rPr lang="en-US" altLang="en-US" baseline="30000" dirty="0" smtClean="0">
                <a:cs typeface="Arial" charset="0"/>
              </a:rPr>
              <a:t>(</a:t>
            </a:r>
            <a:r>
              <a:rPr lang="en-US" altLang="en-US" baseline="38000" dirty="0" smtClean="0">
                <a:cs typeface="Arial" charset="0"/>
              </a:rPr>
              <a:t>·</a:t>
            </a:r>
            <a:r>
              <a:rPr lang="en-US" altLang="en-US" baseline="30000" dirty="0" smtClean="0">
                <a:cs typeface="Arial" charset="0"/>
              </a:rPr>
              <a:t>)</a:t>
            </a:r>
            <a:r>
              <a:rPr lang="en-US" altLang="en-US" dirty="0" smtClean="0">
                <a:cs typeface="Arial" charset="0"/>
              </a:rPr>
              <a:t> </a:t>
            </a:r>
            <a:r>
              <a:rPr lang="en-US" altLang="en-US" dirty="0">
                <a:cs typeface="Arial" charset="0"/>
              </a:rPr>
              <a:t>= 1] - </a:t>
            </a:r>
            <a:r>
              <a:rPr lang="en-US" altLang="en-US" dirty="0" err="1" smtClean="0"/>
              <a:t>Pr</a:t>
            </a:r>
            <a:r>
              <a:rPr lang="en-US" altLang="en-US" baseline="-25000" dirty="0" err="1" smtClean="0"/>
              <a:t>f</a:t>
            </a:r>
            <a:r>
              <a:rPr lang="en-US" altLang="en-US" baseline="-25000" dirty="0" err="1" smtClean="0">
                <a:sym typeface="Symbol"/>
              </a:rPr>
              <a:t>Func</a:t>
            </a:r>
            <a:r>
              <a:rPr lang="en-US" altLang="en-US" sz="2800" baseline="-45000" dirty="0" err="1" smtClean="0">
                <a:sym typeface="Symbol"/>
              </a:rPr>
              <a:t>n</a:t>
            </a:r>
            <a:r>
              <a:rPr lang="en-US" altLang="en-US" dirty="0" smtClean="0">
                <a:cs typeface="Arial" charset="0"/>
              </a:rPr>
              <a:t>[</a:t>
            </a:r>
            <a:r>
              <a:rPr lang="en-US" altLang="en-US" dirty="0" err="1" smtClean="0">
                <a:cs typeface="Arial" charset="0"/>
              </a:rPr>
              <a:t>D</a:t>
            </a:r>
            <a:r>
              <a:rPr lang="en-US" altLang="en-US" baseline="30000" dirty="0" err="1" smtClean="0">
                <a:cs typeface="Arial" charset="0"/>
              </a:rPr>
              <a:t>f</a:t>
            </a:r>
            <a:r>
              <a:rPr lang="en-US" altLang="en-US" baseline="30000" dirty="0" smtClean="0">
                <a:cs typeface="Arial" charset="0"/>
              </a:rPr>
              <a:t>(</a:t>
            </a:r>
            <a:r>
              <a:rPr lang="en-US" altLang="en-US" baseline="38000" dirty="0" smtClean="0">
                <a:cs typeface="Arial" charset="0"/>
              </a:rPr>
              <a:t>·</a:t>
            </a:r>
            <a:r>
              <a:rPr lang="en-US" altLang="en-US" baseline="30000" dirty="0" smtClean="0">
                <a:cs typeface="Arial" charset="0"/>
              </a:rPr>
              <a:t>)</a:t>
            </a:r>
            <a:r>
              <a:rPr lang="en-US" altLang="en-US" dirty="0" smtClean="0">
                <a:cs typeface="Arial" charset="0"/>
              </a:rPr>
              <a:t> </a:t>
            </a:r>
            <a:r>
              <a:rPr lang="en-US" altLang="en-US" dirty="0">
                <a:cs typeface="Arial" charset="0"/>
              </a:rPr>
              <a:t>= 1] </a:t>
            </a:r>
            <a:r>
              <a:rPr lang="en-US" altLang="en-US" sz="3600" dirty="0">
                <a:cs typeface="Arial" charset="0"/>
              </a:rPr>
              <a:t>|</a:t>
            </a:r>
            <a:r>
              <a:rPr lang="en-US" altLang="en-US" dirty="0">
                <a:cs typeface="Arial" charset="0"/>
              </a:rPr>
              <a:t> ≤ </a:t>
            </a:r>
            <a:r>
              <a:rPr lang="el-GR" altLang="en-US" dirty="0">
                <a:cs typeface="Arial" charset="0"/>
              </a:rPr>
              <a:t>ε</a:t>
            </a:r>
            <a:r>
              <a:rPr lang="en-US" altLang="en-US" dirty="0">
                <a:cs typeface="Arial" charset="0"/>
              </a:rPr>
              <a:t>(n</a:t>
            </a:r>
            <a:r>
              <a:rPr lang="en-US" altLang="en-US" dirty="0" smtClean="0">
                <a:cs typeface="Arial" charset="0"/>
              </a:rPr>
              <a:t>)</a:t>
            </a:r>
            <a:endParaRPr lang="en-US" alt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Cj013903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838" y="2855912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2133600" y="3429000"/>
            <a:ext cx="47244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600950" y="2249487"/>
            <a:ext cx="692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3600"/>
              <a:t>??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7086600" y="3810000"/>
            <a:ext cx="162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latin typeface="+mn-lt"/>
              </a:rPr>
              <a:t>(poly-time)</a:t>
            </a:r>
          </a:p>
        </p:txBody>
      </p: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914400" y="3657599"/>
            <a:ext cx="5969000" cy="2022474"/>
            <a:chOff x="576" y="2905"/>
            <a:chExt cx="3760" cy="1274"/>
          </a:xfrm>
        </p:grpSpPr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>
              <a:off x="2640" y="3001"/>
              <a:ext cx="1152" cy="1152"/>
            </a:xfrm>
            <a:prstGeom prst="rect">
              <a:avLst/>
            </a:prstGeom>
            <a:solidFill>
              <a:srgbClr val="FFFFFF"/>
            </a:solidFill>
            <a:ln w="25400" algn="ctr">
              <a:solidFill>
                <a:srgbClr val="00000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584" y="2953"/>
              <a:ext cx="7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World 1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76" y="3340"/>
              <a:ext cx="1736" cy="523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k </a:t>
              </a:r>
              <a:r>
                <a:rPr lang="en-US" altLang="en-US" dirty="0">
                  <a:latin typeface="+mn-lt"/>
                  <a:sym typeface="Symbol" pitchFamily="18" charset="2"/>
                </a:rPr>
                <a:t> {0,1}</a:t>
              </a:r>
              <a:r>
                <a:rPr lang="en-US" altLang="en-US" baseline="30000" dirty="0">
                  <a:latin typeface="+mn-lt"/>
                  <a:sym typeface="Symbol" pitchFamily="18" charset="2"/>
                </a:rPr>
                <a:t>n</a:t>
              </a:r>
              <a:r>
                <a:rPr lang="en-US" altLang="en-US" dirty="0">
                  <a:latin typeface="+mn-lt"/>
                </a:rPr>
                <a:t> chosen </a:t>
              </a:r>
              <a:br>
                <a:rPr lang="en-US" altLang="en-US" dirty="0">
                  <a:latin typeface="+mn-lt"/>
                </a:rPr>
              </a:br>
              <a:r>
                <a:rPr lang="en-US" altLang="en-US" dirty="0">
                  <a:latin typeface="+mn-lt"/>
                </a:rPr>
                <a:t>uniformly at random</a:t>
              </a:r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3052" y="3414"/>
              <a:ext cx="28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sz="2800" dirty="0" err="1">
                  <a:latin typeface="+mn-lt"/>
                </a:rPr>
                <a:t>F</a:t>
              </a:r>
              <a:r>
                <a:rPr lang="en-US" altLang="en-US" sz="2800" baseline="-25000" dirty="0" err="1">
                  <a:latin typeface="+mn-lt"/>
                </a:rPr>
                <a:t>k</a:t>
              </a:r>
              <a:endParaRPr lang="en-US" altLang="en-US" sz="2800" dirty="0">
                <a:latin typeface="+mn-lt"/>
              </a:endParaRPr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H="1">
              <a:off x="3808" y="3193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3931" y="2905"/>
              <a:ext cx="2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x</a:t>
              </a:r>
              <a:r>
                <a:rPr lang="en-US" altLang="en-US" baseline="-25000" dirty="0">
                  <a:latin typeface="+mn-lt"/>
                </a:rPr>
                <a:t>1</a:t>
              </a:r>
              <a:endParaRPr lang="en-US" altLang="en-US" dirty="0">
                <a:latin typeface="+mn-lt"/>
              </a:endParaRPr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 flipH="1">
              <a:off x="3808" y="3456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3776" y="3193"/>
              <a:ext cx="5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dirty="0" err="1">
                  <a:latin typeface="+mn-lt"/>
                </a:rPr>
                <a:t>F</a:t>
              </a:r>
              <a:r>
                <a:rPr lang="en-US" altLang="en-US" baseline="-25000" dirty="0" err="1">
                  <a:latin typeface="+mn-lt"/>
                </a:rPr>
                <a:t>k</a:t>
              </a:r>
              <a:r>
                <a:rPr lang="en-US" altLang="en-US" dirty="0">
                  <a:latin typeface="+mn-lt"/>
                </a:rPr>
                <a:t>(x</a:t>
              </a:r>
              <a:r>
                <a:rPr lang="en-US" altLang="en-US" baseline="-25000" dirty="0">
                  <a:latin typeface="+mn-lt"/>
                </a:rPr>
                <a:t>1</a:t>
              </a:r>
              <a:r>
                <a:rPr lang="en-US" altLang="en-US" dirty="0">
                  <a:latin typeface="+mn-lt"/>
                </a:rPr>
                <a:t>)</a:t>
              </a:r>
            </a:p>
          </p:txBody>
        </p:sp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 rot="-5400000">
              <a:off x="3818" y="343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sz="2800"/>
                <a:t>…</a:t>
              </a:r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 flipH="1">
              <a:off x="3808" y="3888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" name="Text Box 28"/>
            <p:cNvSpPr txBox="1">
              <a:spLocks noChangeArrowheads="1"/>
            </p:cNvSpPr>
            <p:nvPr/>
          </p:nvSpPr>
          <p:spPr bwMode="auto">
            <a:xfrm>
              <a:off x="3947" y="3625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dirty="0" err="1">
                  <a:latin typeface="+mn-lt"/>
                </a:rPr>
                <a:t>x</a:t>
              </a:r>
              <a:r>
                <a:rPr lang="en-US" altLang="en-US" baseline="-25000" dirty="0" err="1">
                  <a:latin typeface="+mn-lt"/>
                </a:rPr>
                <a:t>t</a:t>
              </a:r>
              <a:endParaRPr lang="en-US" altLang="en-US" dirty="0">
                <a:latin typeface="+mn-lt"/>
              </a:endParaRPr>
            </a:p>
          </p:txBody>
        </p: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 flipH="1">
              <a:off x="3808" y="4151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>
              <a:off x="3793" y="3888"/>
              <a:ext cx="50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dirty="0" err="1">
                  <a:latin typeface="+mn-lt"/>
                </a:rPr>
                <a:t>F</a:t>
              </a:r>
              <a:r>
                <a:rPr lang="en-US" altLang="en-US" baseline="-25000" dirty="0" err="1">
                  <a:latin typeface="+mn-lt"/>
                </a:rPr>
                <a:t>k</a:t>
              </a:r>
              <a:r>
                <a:rPr lang="en-US" altLang="en-US" dirty="0">
                  <a:latin typeface="+mn-lt"/>
                </a:rPr>
                <a:t>(</a:t>
              </a:r>
              <a:r>
                <a:rPr lang="en-US" altLang="en-US" dirty="0" err="1">
                  <a:latin typeface="+mn-lt"/>
                </a:rPr>
                <a:t>x</a:t>
              </a:r>
              <a:r>
                <a:rPr lang="en-US" altLang="en-US" baseline="-25000" dirty="0" err="1">
                  <a:latin typeface="+mn-lt"/>
                </a:rPr>
                <a:t>t</a:t>
              </a:r>
              <a:r>
                <a:rPr lang="en-US" altLang="en-US" dirty="0">
                  <a:latin typeface="+mn-lt"/>
                </a:rPr>
                <a:t>)</a:t>
              </a:r>
            </a:p>
          </p:txBody>
        </p:sp>
      </p:grpSp>
      <p:grpSp>
        <p:nvGrpSpPr>
          <p:cNvPr id="22" name="Group 44"/>
          <p:cNvGrpSpPr>
            <a:grpSpLocks/>
          </p:cNvGrpSpPr>
          <p:nvPr/>
        </p:nvGrpSpPr>
        <p:grpSpPr bwMode="auto">
          <a:xfrm>
            <a:off x="914400" y="990600"/>
            <a:ext cx="5969000" cy="2022474"/>
            <a:chOff x="576" y="1417"/>
            <a:chExt cx="3760" cy="1274"/>
          </a:xfrm>
        </p:grpSpPr>
        <p:sp>
          <p:nvSpPr>
            <p:cNvPr id="23" name="Text Box 34"/>
            <p:cNvSpPr txBox="1">
              <a:spLocks noChangeArrowheads="1"/>
            </p:cNvSpPr>
            <p:nvPr/>
          </p:nvSpPr>
          <p:spPr bwMode="auto">
            <a:xfrm>
              <a:off x="3941" y="1417"/>
              <a:ext cx="2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x</a:t>
              </a:r>
              <a:r>
                <a:rPr lang="en-US" altLang="en-US" baseline="-25000" dirty="0">
                  <a:latin typeface="+mn-lt"/>
                </a:rPr>
                <a:t>1</a:t>
              </a:r>
              <a:endParaRPr lang="en-US" altLang="en-US" dirty="0">
                <a:latin typeface="+mn-lt"/>
              </a:endParaRPr>
            </a:p>
          </p:txBody>
        </p:sp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576" y="1779"/>
              <a:ext cx="1736" cy="523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f </a:t>
              </a:r>
              <a:r>
                <a:rPr lang="en-US" altLang="en-US" dirty="0">
                  <a:latin typeface="+mn-lt"/>
                  <a:sym typeface="Symbol" pitchFamily="18" charset="2"/>
                </a:rPr>
                <a:t></a:t>
              </a:r>
              <a:r>
                <a:rPr lang="en-US" altLang="en-US" dirty="0">
                  <a:latin typeface="+mn-lt"/>
                </a:rPr>
                <a:t> </a:t>
              </a:r>
              <a:r>
                <a:rPr lang="en-US" altLang="en-US" dirty="0" err="1" smtClean="0">
                  <a:latin typeface="+mn-lt"/>
                </a:rPr>
                <a:t>Func</a:t>
              </a:r>
              <a:r>
                <a:rPr lang="en-US" altLang="en-US" baseline="-25000" dirty="0" err="1" smtClean="0">
                  <a:latin typeface="+mn-lt"/>
                </a:rPr>
                <a:t>n</a:t>
              </a:r>
              <a:r>
                <a:rPr lang="en-US" altLang="en-US" dirty="0" smtClean="0">
                  <a:latin typeface="+mn-lt"/>
                </a:rPr>
                <a:t> </a:t>
              </a:r>
              <a:r>
                <a:rPr lang="en-US" altLang="en-US" dirty="0">
                  <a:latin typeface="+mn-lt"/>
                </a:rPr>
                <a:t>chosen </a:t>
              </a:r>
              <a:br>
                <a:rPr lang="en-US" altLang="en-US" dirty="0">
                  <a:latin typeface="+mn-lt"/>
                </a:rPr>
              </a:br>
              <a:r>
                <a:rPr lang="en-US" altLang="en-US" dirty="0">
                  <a:latin typeface="+mn-lt"/>
                </a:rPr>
                <a:t>uniformly at random</a:t>
              </a:r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1584" y="2400"/>
              <a:ext cx="7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World 0</a:t>
              </a: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2640" y="1513"/>
              <a:ext cx="1152" cy="1152"/>
            </a:xfrm>
            <a:prstGeom prst="rect">
              <a:avLst/>
            </a:prstGeom>
            <a:solidFill>
              <a:srgbClr val="FFFFFF"/>
            </a:solidFill>
            <a:ln w="25400" algn="ctr">
              <a:solidFill>
                <a:srgbClr val="00000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" name="Text Box 32"/>
            <p:cNvSpPr txBox="1">
              <a:spLocks noChangeArrowheads="1"/>
            </p:cNvSpPr>
            <p:nvPr/>
          </p:nvSpPr>
          <p:spPr bwMode="auto">
            <a:xfrm>
              <a:off x="3127" y="1926"/>
              <a:ext cx="18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sz="2800" dirty="0">
                  <a:latin typeface="+mn-lt"/>
                </a:rPr>
                <a:t>f</a:t>
              </a:r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 flipH="1">
              <a:off x="3808" y="1705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 flipH="1">
              <a:off x="3808" y="1968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" name="Text Box 36"/>
            <p:cNvSpPr txBox="1">
              <a:spLocks noChangeArrowheads="1"/>
            </p:cNvSpPr>
            <p:nvPr/>
          </p:nvSpPr>
          <p:spPr bwMode="auto">
            <a:xfrm>
              <a:off x="3840" y="1705"/>
              <a:ext cx="4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f(x</a:t>
              </a:r>
              <a:r>
                <a:rPr lang="en-US" altLang="en-US" baseline="-25000" dirty="0">
                  <a:latin typeface="+mn-lt"/>
                </a:rPr>
                <a:t>1</a:t>
              </a:r>
              <a:r>
                <a:rPr lang="en-US" altLang="en-US" dirty="0">
                  <a:latin typeface="+mn-lt"/>
                </a:rPr>
                <a:t>)</a:t>
              </a:r>
            </a:p>
          </p:txBody>
        </p:sp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 rot="-5400000">
              <a:off x="3818" y="195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sz="2800"/>
                <a:t>…</a:t>
              </a:r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 flipH="1">
              <a:off x="3808" y="2400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39"/>
            <p:cNvSpPr txBox="1">
              <a:spLocks noChangeArrowheads="1"/>
            </p:cNvSpPr>
            <p:nvPr/>
          </p:nvSpPr>
          <p:spPr bwMode="auto">
            <a:xfrm>
              <a:off x="3947" y="2137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dirty="0" err="1">
                  <a:latin typeface="+mn-lt"/>
                </a:rPr>
                <a:t>x</a:t>
              </a:r>
              <a:r>
                <a:rPr lang="en-US" altLang="en-US" baseline="-25000" dirty="0" err="1">
                  <a:latin typeface="+mn-lt"/>
                </a:rPr>
                <a:t>t</a:t>
              </a:r>
              <a:endParaRPr lang="en-US" altLang="en-US" dirty="0">
                <a:latin typeface="+mn-lt"/>
              </a:endParaRPr>
            </a:p>
          </p:txBody>
        </p:sp>
        <p:sp>
          <p:nvSpPr>
            <p:cNvPr id="34" name="Line 40"/>
            <p:cNvSpPr>
              <a:spLocks noChangeShapeType="1"/>
            </p:cNvSpPr>
            <p:nvPr/>
          </p:nvSpPr>
          <p:spPr bwMode="auto">
            <a:xfrm flipH="1">
              <a:off x="3808" y="2665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5" name="Text Box 41"/>
            <p:cNvSpPr txBox="1">
              <a:spLocks noChangeArrowheads="1"/>
            </p:cNvSpPr>
            <p:nvPr/>
          </p:nvSpPr>
          <p:spPr bwMode="auto">
            <a:xfrm>
              <a:off x="3857" y="2400"/>
              <a:ext cx="4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f(</a:t>
              </a:r>
              <a:r>
                <a:rPr lang="en-US" altLang="en-US" dirty="0" err="1">
                  <a:latin typeface="+mn-lt"/>
                </a:rPr>
                <a:t>x</a:t>
              </a:r>
              <a:r>
                <a:rPr lang="en-US" altLang="en-US" baseline="-25000" dirty="0" err="1">
                  <a:latin typeface="+mn-lt"/>
                </a:rPr>
                <a:t>t</a:t>
              </a:r>
              <a:r>
                <a:rPr lang="en-US" altLang="en-US" dirty="0">
                  <a:latin typeface="+mn-lt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404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(insecure)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F(k, x) = 0</a:t>
            </a:r>
            <a:r>
              <a:rPr lang="en-US" baseline="30000" dirty="0" smtClean="0"/>
              <a:t>n</a:t>
            </a:r>
            <a:endParaRPr lang="en-US" dirty="0" smtClean="0"/>
          </a:p>
          <a:p>
            <a:r>
              <a:rPr lang="en-US" dirty="0" smtClean="0">
                <a:sym typeface="Symbol" panose="05050102010706020507" pitchFamily="18" charset="2"/>
              </a:rPr>
              <a:t>F(k, x) = 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F(k, x) = k 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0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Computational </a:t>
            </a:r>
            <a:r>
              <a:rPr lang="en-US" dirty="0" err="1" smtClean="0"/>
              <a:t>indistinguishability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(EAV-security)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 </a:t>
            </a:r>
            <a:r>
              <a:rPr lang="en-US" dirty="0" smtClean="0">
                <a:sym typeface="Symbol"/>
              </a:rPr>
              <a:t>is </a:t>
            </a:r>
            <a:r>
              <a:rPr lang="en-US" i="1" dirty="0" smtClean="0">
                <a:sym typeface="Symbol"/>
              </a:rPr>
              <a:t>EAV-secure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if for all PPT attackers A, there is a negligible function  such that 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       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</a:t>
            </a:r>
            <a:r>
              <a:rPr lang="en-US" dirty="0" err="1" smtClean="0">
                <a:sym typeface="Symbol"/>
              </a:rPr>
              <a:t>PrivK</a:t>
            </a:r>
            <a:r>
              <a:rPr lang="en-US" baseline="-25000" dirty="0" err="1" smtClean="0">
                <a:sym typeface="Symbol"/>
              </a:rPr>
              <a:t>A</a:t>
            </a:r>
            <a:r>
              <a:rPr lang="en-US" baseline="-25000" dirty="0" smtClean="0">
                <a:sym typeface="Symbol"/>
              </a:rPr>
              <a:t>,</a:t>
            </a:r>
            <a:r>
              <a:rPr lang="en-US" dirty="0" smtClean="0">
                <a:sym typeface="Symbol"/>
              </a:rPr>
              <a:t>(n) = 1] ≤ ½ + (n)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05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Consider encryption scheme </a:t>
            </a:r>
            <a:r>
              <a:rPr lang="en-US" dirty="0" smtClean="0">
                <a:sym typeface="Symbol" panose="05050102010706020507" pitchFamily="18" charset="2"/>
              </a:rPr>
              <a:t></a:t>
            </a:r>
            <a:r>
              <a:rPr lang="en-US" dirty="0" smtClean="0"/>
              <a:t> that encrypts a 2n-bit message using an n-bit key via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Enc</a:t>
            </a:r>
            <a:r>
              <a:rPr lang="en-US" baseline="-25000" dirty="0" err="1" smtClean="0"/>
              <a:t>k</a:t>
            </a:r>
            <a:r>
              <a:rPr lang="en-US" dirty="0" smtClean="0"/>
              <a:t>(m</a:t>
            </a:r>
            <a:r>
              <a:rPr lang="en-US" baseline="-25000" dirty="0"/>
              <a:t>a</a:t>
            </a:r>
            <a:r>
              <a:rPr lang="en-US" dirty="0" smtClean="0"/>
              <a:t> | </a:t>
            </a:r>
            <a:r>
              <a:rPr lang="en-US" dirty="0" err="1" smtClean="0"/>
              <a:t>m</a:t>
            </a:r>
            <a:r>
              <a:rPr lang="en-US" baseline="-25000" dirty="0" err="1"/>
              <a:t>b</a:t>
            </a:r>
            <a:r>
              <a:rPr lang="en-US" dirty="0" smtClean="0"/>
              <a:t>) = </a:t>
            </a:r>
            <a:r>
              <a:rPr lang="en-US" dirty="0" err="1" smtClean="0"/>
              <a:t>k</a:t>
            </a:r>
            <a:r>
              <a:rPr lang="en-US" dirty="0" err="1" smtClean="0">
                <a:sym typeface="Symbol" panose="05050102010706020507" pitchFamily="18" charset="2"/>
              </a:rPr>
              <a:t>m</a:t>
            </a:r>
            <a:r>
              <a:rPr lang="en-US" baseline="-25000" dirty="0" err="1">
                <a:sym typeface="Symbol" panose="05050102010706020507" pitchFamily="18" charset="2"/>
              </a:rPr>
              <a:t>a</a:t>
            </a:r>
            <a:r>
              <a:rPr lang="en-US" dirty="0" smtClean="0">
                <a:sym typeface="Symbol" panose="05050102010706020507" pitchFamily="18" charset="2"/>
              </a:rPr>
              <a:t> | </a:t>
            </a:r>
            <a:r>
              <a:rPr lang="en-US" dirty="0" err="1" smtClean="0">
                <a:sym typeface="Symbol" panose="05050102010706020507" pitchFamily="18" charset="2"/>
              </a:rPr>
              <a:t>km</a:t>
            </a:r>
            <a:r>
              <a:rPr lang="en-US" baseline="-25000" dirty="0" err="1">
                <a:sym typeface="Symbol" panose="05050102010706020507" pitchFamily="18" charset="2"/>
              </a:rPr>
              <a:t>b</a:t>
            </a:r>
            <a:r>
              <a:rPr lang="en-US" dirty="0" smtClean="0">
                <a:sym typeface="Symbol" panose="05050102010706020507" pitchFamily="18" charset="2"/>
              </a:rPr>
              <a:t> .</a:t>
            </a:r>
            <a:r>
              <a:rPr lang="en-US" dirty="0">
                <a:sym typeface="Symbol" panose="05050102010706020507" pitchFamily="18" charset="2"/>
              </a:rPr>
              <a:t/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Which of the following could be the start of a proof that  is not EAV-secure?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 panose="05050102010706020507" pitchFamily="18" charset="2"/>
              </a:rPr>
              <a:t>Consider an attacker A who outputs 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m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 = 0</a:t>
            </a:r>
            <a:r>
              <a:rPr lang="en-US" baseline="30000" dirty="0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0</a:t>
            </a:r>
            <a:r>
              <a:rPr lang="en-US" baseline="30000" dirty="0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 and m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 = 1</a:t>
            </a:r>
            <a:r>
              <a:rPr lang="en-US" baseline="30000" dirty="0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1</a:t>
            </a:r>
            <a:r>
              <a:rPr lang="en-US" baseline="30000" dirty="0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 panose="05050102010706020507" pitchFamily="18" charset="2"/>
              </a:rPr>
              <a:t>Consider an attacker A who outputs 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m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 = 0</a:t>
            </a:r>
            <a:r>
              <a:rPr lang="en-US" baseline="30000" dirty="0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0</a:t>
            </a:r>
            <a:r>
              <a:rPr lang="en-US" baseline="30000" dirty="0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 and m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 = 0</a:t>
            </a:r>
            <a:r>
              <a:rPr lang="en-US" baseline="30000" dirty="0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1</a:t>
            </a:r>
            <a:r>
              <a:rPr lang="en-US" baseline="30000" dirty="0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 panose="05050102010706020507" pitchFamily="18" charset="2"/>
              </a:rPr>
              <a:t>Consider an attacker A who outputs 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m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 = 0</a:t>
            </a:r>
            <a:r>
              <a:rPr lang="en-US" baseline="30000" dirty="0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1</a:t>
            </a:r>
            <a:r>
              <a:rPr lang="en-US" baseline="30000" dirty="0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 and m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 = 1</a:t>
            </a:r>
            <a:r>
              <a:rPr lang="en-US" baseline="30000" dirty="0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0</a:t>
            </a:r>
            <a:r>
              <a:rPr lang="en-US" baseline="30000" dirty="0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</a:t>
            </a:r>
            <a:r>
              <a:rPr lang="en-US" dirty="0" smtClean="0">
                <a:sym typeface="Symbol" panose="05050102010706020507" pitchFamily="18" charset="2"/>
              </a:rPr>
              <a:t> is EAV-secure, since it uses the one-time pad</a:t>
            </a:r>
          </a:p>
        </p:txBody>
      </p:sp>
    </p:spTree>
    <p:extLst>
      <p:ext uri="{BB962C8B-B14F-4D97-AF65-F5344CB8AC3E}">
        <p14:creationId xmlns:p14="http://schemas.microsoft.com/office/powerpoint/2010/main" val="254103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Multiple-message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</a:t>
            </a:r>
            <a:r>
              <a:rPr lang="en-US" dirty="0" smtClean="0">
                <a:sym typeface="Symbol"/>
              </a:rPr>
              <a:t>, A</a:t>
            </a:r>
            <a:endParaRPr lang="en-US" dirty="0" smtClean="0"/>
          </a:p>
          <a:p>
            <a:r>
              <a:rPr lang="en-US" dirty="0" smtClean="0"/>
              <a:t>Define a randomized </a:t>
            </a:r>
            <a:r>
              <a:rPr lang="en-US" dirty="0" err="1" smtClean="0"/>
              <a:t>exp’t</a:t>
            </a:r>
            <a:r>
              <a:rPr lang="en-US" dirty="0" smtClean="0"/>
              <a:t> </a:t>
            </a:r>
            <a:r>
              <a:rPr lang="en-US" dirty="0" err="1" smtClean="0"/>
              <a:t>PrivK</a:t>
            </a:r>
            <a:r>
              <a:rPr lang="en-US" baseline="30000" dirty="0" err="1" smtClean="0"/>
              <a:t>mult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,</a:t>
            </a:r>
            <a:r>
              <a:rPr lang="en-US" baseline="-25000" dirty="0" smtClean="0">
                <a:sym typeface="Symbol"/>
              </a:rPr>
              <a:t></a:t>
            </a:r>
            <a:r>
              <a:rPr lang="en-US" dirty="0" smtClean="0">
                <a:sym typeface="Symbol"/>
              </a:rPr>
              <a:t>(n):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A(1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 outputs two </a:t>
            </a:r>
            <a:r>
              <a:rPr lang="en-US" b="1" dirty="0" smtClean="0">
                <a:sym typeface="Symbol"/>
              </a:rPr>
              <a:t>vectors</a:t>
            </a:r>
            <a:r>
              <a:rPr lang="en-US" dirty="0" smtClean="0">
                <a:sym typeface="Symbol"/>
              </a:rPr>
              <a:t> (m</a:t>
            </a:r>
            <a:r>
              <a:rPr lang="en-US" baseline="-25000" dirty="0" smtClean="0">
                <a:sym typeface="Symbol"/>
              </a:rPr>
              <a:t>0,1</a:t>
            </a:r>
            <a:r>
              <a:rPr lang="en-US" dirty="0" smtClean="0">
                <a:sym typeface="Symbol"/>
              </a:rPr>
              <a:t>, …, m</a:t>
            </a:r>
            <a:r>
              <a:rPr lang="en-US" baseline="-25000" dirty="0" smtClean="0">
                <a:sym typeface="Symbol"/>
              </a:rPr>
              <a:t>0,t</a:t>
            </a:r>
            <a:r>
              <a:rPr lang="en-US" dirty="0" smtClean="0">
                <a:sym typeface="Symbol"/>
              </a:rPr>
              <a:t>) and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(m</a:t>
            </a:r>
            <a:r>
              <a:rPr lang="en-US" baseline="-25000" dirty="0" smtClean="0">
                <a:sym typeface="Symbol"/>
              </a:rPr>
              <a:t>1,1</a:t>
            </a:r>
            <a:r>
              <a:rPr lang="en-US" dirty="0" smtClean="0">
                <a:sym typeface="Symbol"/>
              </a:rPr>
              <a:t>, …, m</a:t>
            </a:r>
            <a:r>
              <a:rPr lang="en-US" baseline="-25000" dirty="0" smtClean="0">
                <a:sym typeface="Symbol"/>
              </a:rPr>
              <a:t>1,t</a:t>
            </a:r>
            <a:r>
              <a:rPr lang="en-US" dirty="0" smtClean="0">
                <a:sym typeface="Symbol"/>
              </a:rPr>
              <a:t>)</a:t>
            </a:r>
          </a:p>
          <a:p>
            <a:pPr marL="1371600" lvl="2" indent="-514350"/>
            <a:r>
              <a:rPr lang="en-US" dirty="0" smtClean="0">
                <a:sym typeface="Symbol"/>
              </a:rPr>
              <a:t>Require that |m</a:t>
            </a:r>
            <a:r>
              <a:rPr lang="en-US" baseline="-25000" dirty="0" smtClean="0">
                <a:sym typeface="Symbol"/>
              </a:rPr>
              <a:t>0,i</a:t>
            </a:r>
            <a:r>
              <a:rPr lang="en-US" dirty="0" smtClean="0">
                <a:sym typeface="Symbol"/>
              </a:rPr>
              <a:t>| = |m</a:t>
            </a:r>
            <a:r>
              <a:rPr lang="en-US" baseline="-25000" dirty="0" smtClean="0">
                <a:sym typeface="Symbol"/>
              </a:rPr>
              <a:t>1,i</a:t>
            </a:r>
            <a:r>
              <a:rPr lang="en-US" dirty="0" smtClean="0">
                <a:sym typeface="Symbol"/>
              </a:rPr>
              <a:t>| for all </a:t>
            </a:r>
            <a:r>
              <a:rPr lang="en-US" dirty="0" err="1" smtClean="0">
                <a:sym typeface="Symbol"/>
              </a:rPr>
              <a:t>i</a:t>
            </a:r>
            <a:endParaRPr lang="en-US" dirty="0" smtClean="0">
              <a:sym typeface="Symbol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k  Gen(1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),   b  {0,1},  for all i: c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 </a:t>
            </a:r>
            <a:r>
              <a:rPr lang="en-US" dirty="0" err="1" smtClean="0">
                <a:sym typeface="Symbol"/>
              </a:rPr>
              <a:t>Enc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m</a:t>
            </a:r>
            <a:r>
              <a:rPr lang="en-US" baseline="-25000" dirty="0" err="1" smtClean="0">
                <a:sym typeface="Symbol"/>
              </a:rPr>
              <a:t>b,i</a:t>
            </a:r>
            <a:r>
              <a:rPr lang="en-US" dirty="0" smtClean="0">
                <a:sym typeface="Symbol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Symbol"/>
              </a:rPr>
              <a:t>b</a:t>
            </a:r>
            <a:r>
              <a:rPr lang="en-US" dirty="0" smtClean="0">
                <a:sym typeface="Symbol"/>
              </a:rPr>
              <a:t>’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A(c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 …, 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-25000" dirty="0" err="1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);  A </a:t>
            </a:r>
            <a:r>
              <a:rPr lang="en-US" i="1" dirty="0" smtClean="0">
                <a:sym typeface="Symbol"/>
              </a:rPr>
              <a:t>succeeds</a:t>
            </a:r>
            <a:r>
              <a:rPr lang="en-US" dirty="0" smtClean="0">
                <a:sym typeface="Symbol"/>
              </a:rPr>
              <a:t> if b = b’, and experiment evaluates to 1 in this case</a:t>
            </a:r>
          </a:p>
        </p:txBody>
      </p:sp>
    </p:spTree>
    <p:extLst>
      <p:ext uri="{BB962C8B-B14F-4D97-AF65-F5344CB8AC3E}">
        <p14:creationId xmlns:p14="http://schemas.microsoft.com/office/powerpoint/2010/main" val="248328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formal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 is </a:t>
            </a:r>
            <a:r>
              <a:rPr lang="en-US" i="1" dirty="0" smtClean="0">
                <a:sym typeface="Symbol"/>
              </a:rPr>
              <a:t>multiple-message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indistinguishable</a:t>
            </a:r>
            <a:r>
              <a:rPr lang="en-US" dirty="0" smtClean="0">
                <a:sym typeface="Symbol"/>
              </a:rPr>
              <a:t> if for all PPT attackers A, there is a negligible function  such that 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     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</a:t>
            </a:r>
            <a:r>
              <a:rPr lang="en-US" dirty="0" err="1"/>
              <a:t>PrivK</a:t>
            </a:r>
            <a:r>
              <a:rPr lang="en-US" baseline="30000" dirty="0" err="1"/>
              <a:t>mult</a:t>
            </a:r>
            <a:r>
              <a:rPr lang="en-US" baseline="-25000" dirty="0" err="1"/>
              <a:t>A</a:t>
            </a:r>
            <a:r>
              <a:rPr lang="en-US" baseline="-25000" dirty="0"/>
              <a:t>,</a:t>
            </a:r>
            <a:r>
              <a:rPr lang="en-US" baseline="-25000" dirty="0">
                <a:sym typeface="Symbol"/>
              </a:rPr>
              <a:t></a:t>
            </a:r>
            <a:r>
              <a:rPr lang="en-US" dirty="0">
                <a:sym typeface="Symbol"/>
              </a:rPr>
              <a:t>(n</a:t>
            </a:r>
            <a:r>
              <a:rPr lang="en-US" dirty="0" smtClean="0">
                <a:sym typeface="Symbol"/>
              </a:rPr>
              <a:t>) = 1] ≤ ½ + (n)</a:t>
            </a:r>
          </a:p>
          <a:p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Exercise: show that the pseudo-OTP is </a:t>
            </a:r>
            <a:r>
              <a:rPr lang="en-US" i="1" dirty="0" smtClean="0">
                <a:sym typeface="Symbol"/>
              </a:rPr>
              <a:t>not</a:t>
            </a:r>
            <a:r>
              <a:rPr lang="en-US" dirty="0" smtClean="0">
                <a:sym typeface="Symbol"/>
              </a:rPr>
              <a:t> multiple-message indistinguishable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Multiple-message secrecy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No</a:t>
            </a:r>
            <a:r>
              <a:rPr lang="en-US" dirty="0" smtClean="0"/>
              <a:t> </a:t>
            </a:r>
            <a:r>
              <a:rPr lang="en-US" dirty="0" smtClean="0"/>
              <a:t>encryption </a:t>
            </a:r>
            <a:r>
              <a:rPr lang="en-US" dirty="0" smtClean="0"/>
              <a:t>scheme is multiple-message </a:t>
            </a:r>
            <a:r>
              <a:rPr lang="en-US" dirty="0" smtClean="0"/>
              <a:t>indistinguishable!</a:t>
            </a:r>
            <a:endParaRPr lang="en-US" dirty="0" smtClean="0"/>
          </a:p>
          <a:p>
            <a:pPr lvl="1"/>
            <a:r>
              <a:rPr lang="en-US" dirty="0" smtClean="0"/>
              <a:t>Proof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smtClean="0"/>
              <a:t>What assumption did we make?</a:t>
            </a:r>
          </a:p>
          <a:p>
            <a:endParaRPr lang="en-US" dirty="0"/>
          </a:p>
          <a:p>
            <a:r>
              <a:rPr lang="en-US" dirty="0" smtClean="0"/>
              <a:t>No </a:t>
            </a:r>
            <a:r>
              <a:rPr lang="en-US" b="1" dirty="0" smtClean="0"/>
              <a:t>deterministic</a:t>
            </a:r>
            <a:r>
              <a:rPr lang="en-US" dirty="0" smtClean="0"/>
              <a:t> (and stateless) encryption scheme is multiple-message indistinguishable</a:t>
            </a:r>
          </a:p>
          <a:p>
            <a:pPr lvl="1"/>
            <a:r>
              <a:rPr lang="en-US" dirty="0" smtClean="0"/>
              <a:t>Need to consider </a:t>
            </a:r>
            <a:r>
              <a:rPr lang="en-US" b="1" dirty="0" smtClean="0"/>
              <a:t>randomized</a:t>
            </a:r>
            <a:r>
              <a:rPr lang="en-US" dirty="0" smtClean="0"/>
              <a:t> schemes!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8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issue is </a:t>
            </a:r>
            <a:r>
              <a:rPr lang="en-US" i="1" dirty="0" smtClean="0"/>
              <a:t>not </a:t>
            </a:r>
            <a:r>
              <a:rPr lang="en-US" dirty="0" smtClean="0"/>
              <a:t>an </a:t>
            </a:r>
            <a:r>
              <a:rPr lang="en-US" dirty="0" smtClean="0"/>
              <a:t>artifact </a:t>
            </a:r>
            <a:r>
              <a:rPr lang="en-US" dirty="0" smtClean="0"/>
              <a:t>of our definition</a:t>
            </a:r>
          </a:p>
          <a:p>
            <a:pPr lvl="1"/>
            <a:r>
              <a:rPr lang="en-US" dirty="0" smtClean="0"/>
              <a:t>It really is a problem if an attacker can tell when the same message is encrypted twice</a:t>
            </a:r>
          </a:p>
        </p:txBody>
      </p:sp>
    </p:spTree>
    <p:extLst>
      <p:ext uri="{BB962C8B-B14F-4D97-AF65-F5344CB8AC3E}">
        <p14:creationId xmlns:p14="http://schemas.microsoft.com/office/powerpoint/2010/main" val="311213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Multiple-message secrecy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not going to work with multiple-message </a:t>
            </a:r>
            <a:r>
              <a:rPr lang="en-US" dirty="0" err="1" smtClean="0"/>
              <a:t>indistinguishability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Instead, define something </a:t>
            </a:r>
            <a:r>
              <a:rPr lang="en-US" i="1" dirty="0" smtClean="0"/>
              <a:t>stronger</a:t>
            </a:r>
            <a:r>
              <a:rPr lang="en-US" dirty="0" smtClean="0"/>
              <a:t>: security against chosen-plaintext attacks (CPA-security)</a:t>
            </a:r>
          </a:p>
          <a:p>
            <a:pPr lvl="1"/>
            <a:r>
              <a:rPr lang="en-US" dirty="0" smtClean="0"/>
              <a:t>Nowadays, this is the </a:t>
            </a:r>
            <a:r>
              <a:rPr lang="en-US" i="1" dirty="0" smtClean="0"/>
              <a:t>minimal</a:t>
            </a:r>
            <a:r>
              <a:rPr lang="en-US" dirty="0" smtClean="0"/>
              <a:t> notion of security an encryption scheme should satisfy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8759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4584</TotalTime>
  <Words>996</Words>
  <Application>Microsoft Office PowerPoint</Application>
  <PresentationFormat>On-screen Show (4:3)</PresentationFormat>
  <Paragraphs>176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Symbol</vt:lpstr>
      <vt:lpstr>Office Theme</vt:lpstr>
      <vt:lpstr>Cryptography</vt:lpstr>
      <vt:lpstr>Computational indistinguishability (EAV-security)</vt:lpstr>
      <vt:lpstr>Computational indistinguishability (EAV-security)</vt:lpstr>
      <vt:lpstr>Clicker quiz</vt:lpstr>
      <vt:lpstr>Multiple-message security</vt:lpstr>
      <vt:lpstr>A formal definition</vt:lpstr>
      <vt:lpstr>Multiple-message secrecy</vt:lpstr>
      <vt:lpstr>Randomized encryption</vt:lpstr>
      <vt:lpstr>Multiple-message secrecy</vt:lpstr>
      <vt:lpstr>CPA-security</vt:lpstr>
      <vt:lpstr>Is the threat model too strong?</vt:lpstr>
      <vt:lpstr>“Midway”</vt:lpstr>
      <vt:lpstr>CPA-security</vt:lpstr>
      <vt:lpstr>CPA-security</vt:lpstr>
      <vt:lpstr>Relation with previous def’n?</vt:lpstr>
      <vt:lpstr>PowerPoint Presentation</vt:lpstr>
      <vt:lpstr>Random function</vt:lpstr>
      <vt:lpstr>Choosing a uniform function</vt:lpstr>
      <vt:lpstr>Clicker quiz</vt:lpstr>
      <vt:lpstr>Choosing a uniform function</vt:lpstr>
      <vt:lpstr>Pseudorandom functions</vt:lpstr>
      <vt:lpstr>Pseudorandom functions</vt:lpstr>
      <vt:lpstr>Keyed functions</vt:lpstr>
      <vt:lpstr>Note</vt:lpstr>
      <vt:lpstr>Pseudorandom functions (PRFs)</vt:lpstr>
      <vt:lpstr>PowerPoint Presentation</vt:lpstr>
      <vt:lpstr>Examples (insecure)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jkatz</cp:lastModifiedBy>
  <cp:revision>343</cp:revision>
  <dcterms:created xsi:type="dcterms:W3CDTF">2014-06-02T02:25:30Z</dcterms:created>
  <dcterms:modified xsi:type="dcterms:W3CDTF">2019-02-21T20:37:34Z</dcterms:modified>
</cp:coreProperties>
</file>