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0" r:id="rId3"/>
    <p:sldId id="257" r:id="rId4"/>
    <p:sldId id="270" r:id="rId5"/>
    <p:sldId id="281" r:id="rId6"/>
    <p:sldId id="258" r:id="rId7"/>
    <p:sldId id="282" r:id="rId8"/>
    <p:sldId id="259" r:id="rId9"/>
    <p:sldId id="272" r:id="rId10"/>
    <p:sldId id="273" r:id="rId11"/>
    <p:sldId id="260" r:id="rId12"/>
    <p:sldId id="283" r:id="rId13"/>
    <p:sldId id="285" r:id="rId14"/>
    <p:sldId id="284" r:id="rId15"/>
    <p:sldId id="261" r:id="rId16"/>
    <p:sldId id="274" r:id="rId17"/>
    <p:sldId id="276" r:id="rId18"/>
    <p:sldId id="286" r:id="rId19"/>
    <p:sldId id="262" r:id="rId20"/>
    <p:sldId id="263" r:id="rId21"/>
    <p:sldId id="277" r:id="rId22"/>
    <p:sldId id="278" r:id="rId23"/>
    <p:sldId id="279" r:id="rId24"/>
    <p:sldId id="264" r:id="rId25"/>
    <p:sldId id="287" r:id="rId26"/>
    <p:sldId id="265" r:id="rId27"/>
    <p:sldId id="288" r:id="rId28"/>
    <p:sldId id="268" r:id="rId29"/>
    <p:sldId id="269" r:id="rId30"/>
  </p:sldIdLst>
  <p:sldSz cx="5854700" cy="3295650"/>
  <p:notesSz cx="5854700" cy="3295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79" d="100"/>
          <a:sy n="179" d="100"/>
        </p:scale>
        <p:origin x="538" y="12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9102" y="1021651"/>
            <a:ext cx="4976495" cy="69208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878205" y="1845564"/>
            <a:ext cx="4098290" cy="8239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50" b="0"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50" b="0" i="0">
                <a:solidFill>
                  <a:schemeClr val="bg1"/>
                </a:solidFill>
                <a:latin typeface="Cambria"/>
                <a:cs typeface="Cambria"/>
              </a:defRPr>
            </a:lvl1pPr>
          </a:lstStyle>
          <a:p>
            <a:endParaRPr/>
          </a:p>
        </p:txBody>
      </p:sp>
      <p:sp>
        <p:nvSpPr>
          <p:cNvPr id="3" name="Holder 3"/>
          <p:cNvSpPr>
            <a:spLocks noGrp="1"/>
          </p:cNvSpPr>
          <p:nvPr>
            <p:ph sz="half" idx="2"/>
          </p:nvPr>
        </p:nvSpPr>
        <p:spPr>
          <a:xfrm>
            <a:off x="292735" y="757999"/>
            <a:ext cx="2546794" cy="217512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015170" y="757999"/>
            <a:ext cx="2546794" cy="217512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50" b="0"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12" y="8"/>
            <a:ext cx="5845810" cy="3288029"/>
          </a:xfrm>
          <a:custGeom>
            <a:avLst/>
            <a:gdLst/>
            <a:ahLst/>
            <a:cxnLst/>
            <a:rect l="l" t="t" r="r" b="b"/>
            <a:pathLst>
              <a:path w="5845810" h="3288029">
                <a:moveTo>
                  <a:pt x="0" y="3287938"/>
                </a:moveTo>
                <a:lnTo>
                  <a:pt x="5845240" y="3287938"/>
                </a:lnTo>
                <a:lnTo>
                  <a:pt x="5845240" y="0"/>
                </a:lnTo>
                <a:lnTo>
                  <a:pt x="0" y="0"/>
                </a:lnTo>
                <a:lnTo>
                  <a:pt x="0" y="3287938"/>
                </a:lnTo>
                <a:close/>
              </a:path>
            </a:pathLst>
          </a:custGeom>
          <a:solidFill>
            <a:srgbClr val="282937"/>
          </a:solidFill>
        </p:spPr>
        <p:txBody>
          <a:bodyPr wrap="square" lIns="0" tIns="0" rIns="0" bIns="0" rtlCol="0"/>
          <a:lstStyle/>
          <a:p>
            <a:endParaRPr/>
          </a:p>
        </p:txBody>
      </p:sp>
      <p:sp>
        <p:nvSpPr>
          <p:cNvPr id="2" name="Holder 2"/>
          <p:cNvSpPr>
            <a:spLocks noGrp="1"/>
          </p:cNvSpPr>
          <p:nvPr>
            <p:ph type="title"/>
          </p:nvPr>
        </p:nvSpPr>
        <p:spPr>
          <a:xfrm>
            <a:off x="302703" y="359979"/>
            <a:ext cx="5249292" cy="321309"/>
          </a:xfrm>
          <a:prstGeom prst="rect">
            <a:avLst/>
          </a:prstGeom>
        </p:spPr>
        <p:txBody>
          <a:bodyPr wrap="square" lIns="0" tIns="0" rIns="0" bIns="0">
            <a:spAutoFit/>
          </a:bodyPr>
          <a:lstStyle>
            <a:lvl1pPr>
              <a:defRPr sz="1950" b="0" i="0">
                <a:solidFill>
                  <a:schemeClr val="bg1"/>
                </a:solidFill>
                <a:latin typeface="Cambria"/>
                <a:cs typeface="Cambria"/>
              </a:defRPr>
            </a:lvl1pPr>
          </a:lstStyle>
          <a:p>
            <a:endParaRPr/>
          </a:p>
        </p:txBody>
      </p:sp>
      <p:sp>
        <p:nvSpPr>
          <p:cNvPr id="3" name="Holder 3"/>
          <p:cNvSpPr>
            <a:spLocks noGrp="1"/>
          </p:cNvSpPr>
          <p:nvPr>
            <p:ph type="body" idx="1"/>
          </p:nvPr>
        </p:nvSpPr>
        <p:spPr>
          <a:xfrm>
            <a:off x="292735" y="757999"/>
            <a:ext cx="5269230" cy="217512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990598" y="3064954"/>
            <a:ext cx="1873504" cy="16478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92735" y="3064954"/>
            <a:ext cx="1346581" cy="16478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11/28/2023</a:t>
            </a:fld>
            <a:endParaRPr lang="en-US"/>
          </a:p>
        </p:txBody>
      </p:sp>
      <p:sp>
        <p:nvSpPr>
          <p:cNvPr id="6" name="Holder 6"/>
          <p:cNvSpPr>
            <a:spLocks noGrp="1"/>
          </p:cNvSpPr>
          <p:nvPr>
            <p:ph type="sldNum" sz="quarter" idx="7"/>
          </p:nvPr>
        </p:nvSpPr>
        <p:spPr>
          <a:xfrm>
            <a:off x="4215384" y="3064954"/>
            <a:ext cx="1346581" cy="16478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9.svg"/><Relationship Id="rId7"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69098" y="1888166"/>
            <a:ext cx="777875" cy="1111250"/>
          </a:xfrm>
          <a:custGeom>
            <a:avLst/>
            <a:gdLst/>
            <a:ahLst/>
            <a:cxnLst/>
            <a:rect l="l" t="t" r="r" b="b"/>
            <a:pathLst>
              <a:path w="777875" h="1111250">
                <a:moveTo>
                  <a:pt x="555619" y="0"/>
                </a:moveTo>
                <a:lnTo>
                  <a:pt x="0" y="555604"/>
                </a:lnTo>
                <a:lnTo>
                  <a:pt x="555619" y="1111197"/>
                </a:lnTo>
                <a:lnTo>
                  <a:pt x="777632" y="889182"/>
                </a:lnTo>
                <a:lnTo>
                  <a:pt x="777632" y="222018"/>
                </a:lnTo>
                <a:lnTo>
                  <a:pt x="555619" y="0"/>
                </a:lnTo>
                <a:close/>
              </a:path>
            </a:pathLst>
          </a:custGeom>
          <a:solidFill>
            <a:srgbClr val="484C67"/>
          </a:solidFill>
        </p:spPr>
        <p:txBody>
          <a:bodyPr wrap="square" lIns="0" tIns="0" rIns="0" bIns="0" rtlCol="0"/>
          <a:lstStyle/>
          <a:p>
            <a:endParaRPr dirty="0"/>
          </a:p>
        </p:txBody>
      </p:sp>
      <p:grpSp>
        <p:nvGrpSpPr>
          <p:cNvPr id="3" name="object 3"/>
          <p:cNvGrpSpPr/>
          <p:nvPr/>
        </p:nvGrpSpPr>
        <p:grpSpPr>
          <a:xfrm>
            <a:off x="4513473" y="2563011"/>
            <a:ext cx="1111250" cy="713105"/>
            <a:chOff x="2600837" y="2575346"/>
            <a:chExt cx="1111250" cy="713105"/>
          </a:xfrm>
        </p:grpSpPr>
        <p:sp>
          <p:nvSpPr>
            <p:cNvPr id="4" name="object 4"/>
            <p:cNvSpPr/>
            <p:nvPr/>
          </p:nvSpPr>
          <p:spPr>
            <a:xfrm>
              <a:off x="2787598" y="2747223"/>
              <a:ext cx="924560" cy="541020"/>
            </a:xfrm>
            <a:custGeom>
              <a:avLst/>
              <a:gdLst/>
              <a:ahLst/>
              <a:cxnLst/>
              <a:rect l="l" t="t" r="r" b="b"/>
              <a:pathLst>
                <a:path w="924560" h="541020">
                  <a:moveTo>
                    <a:pt x="540695" y="0"/>
                  </a:moveTo>
                  <a:lnTo>
                    <a:pt x="0" y="540723"/>
                  </a:lnTo>
                  <a:lnTo>
                    <a:pt x="767438" y="540723"/>
                  </a:lnTo>
                  <a:lnTo>
                    <a:pt x="924435" y="383724"/>
                  </a:lnTo>
                  <a:lnTo>
                    <a:pt x="540695" y="0"/>
                  </a:lnTo>
                  <a:close/>
                </a:path>
              </a:pathLst>
            </a:custGeom>
            <a:solidFill>
              <a:srgbClr val="484C67"/>
            </a:solidFill>
          </p:spPr>
          <p:txBody>
            <a:bodyPr wrap="square" lIns="0" tIns="0" rIns="0" bIns="0" rtlCol="0"/>
            <a:lstStyle/>
            <a:p>
              <a:endParaRPr/>
            </a:p>
          </p:txBody>
        </p:sp>
        <p:sp>
          <p:nvSpPr>
            <p:cNvPr id="5" name="object 5"/>
            <p:cNvSpPr/>
            <p:nvPr/>
          </p:nvSpPr>
          <p:spPr>
            <a:xfrm>
              <a:off x="2600837" y="2575346"/>
              <a:ext cx="758190" cy="713105"/>
            </a:xfrm>
            <a:custGeom>
              <a:avLst/>
              <a:gdLst/>
              <a:ahLst/>
              <a:cxnLst/>
              <a:rect l="l" t="t" r="r" b="b"/>
              <a:pathLst>
                <a:path w="758189" h="713104">
                  <a:moveTo>
                    <a:pt x="555580" y="0"/>
                  </a:moveTo>
                  <a:lnTo>
                    <a:pt x="0" y="556402"/>
                  </a:lnTo>
                  <a:lnTo>
                    <a:pt x="156815" y="712600"/>
                  </a:lnTo>
                  <a:lnTo>
                    <a:pt x="247504" y="712600"/>
                  </a:lnTo>
                  <a:lnTo>
                    <a:pt x="757845" y="202250"/>
                  </a:lnTo>
                  <a:lnTo>
                    <a:pt x="555580" y="0"/>
                  </a:lnTo>
                  <a:close/>
                </a:path>
              </a:pathLst>
            </a:custGeom>
            <a:solidFill>
              <a:srgbClr val="6FB0DA"/>
            </a:solidFill>
          </p:spPr>
          <p:txBody>
            <a:bodyPr wrap="square" lIns="0" tIns="0" rIns="0" bIns="0" rtlCol="0"/>
            <a:lstStyle/>
            <a:p>
              <a:endParaRPr/>
            </a:p>
          </p:txBody>
        </p:sp>
      </p:grpSp>
      <p:sp>
        <p:nvSpPr>
          <p:cNvPr id="6" name="object 6"/>
          <p:cNvSpPr/>
          <p:nvPr/>
        </p:nvSpPr>
        <p:spPr>
          <a:xfrm rot="16200000">
            <a:off x="4688564" y="710766"/>
            <a:ext cx="1448282" cy="883997"/>
          </a:xfrm>
          <a:custGeom>
            <a:avLst/>
            <a:gdLst/>
            <a:ahLst/>
            <a:cxnLst/>
            <a:rect l="l" t="t" r="r" b="b"/>
            <a:pathLst>
              <a:path w="1845310" h="1082675">
                <a:moveTo>
                  <a:pt x="922842" y="0"/>
                </a:moveTo>
                <a:lnTo>
                  <a:pt x="0" y="922447"/>
                </a:lnTo>
                <a:lnTo>
                  <a:pt x="160181" y="1082563"/>
                </a:lnTo>
                <a:lnTo>
                  <a:pt x="1684849" y="1082563"/>
                </a:lnTo>
                <a:lnTo>
                  <a:pt x="1844893" y="922447"/>
                </a:lnTo>
                <a:lnTo>
                  <a:pt x="922842" y="0"/>
                </a:lnTo>
                <a:close/>
              </a:path>
            </a:pathLst>
          </a:custGeom>
          <a:solidFill>
            <a:srgbClr val="6FB0DA"/>
          </a:solidFill>
        </p:spPr>
        <p:txBody>
          <a:bodyPr wrap="square" lIns="0" tIns="0" rIns="0" bIns="0" rtlCol="0"/>
          <a:lstStyle/>
          <a:p>
            <a:endParaRPr dirty="0"/>
          </a:p>
        </p:txBody>
      </p:sp>
      <p:sp>
        <p:nvSpPr>
          <p:cNvPr id="8" name="object 8"/>
          <p:cNvSpPr txBox="1">
            <a:spLocks noGrp="1"/>
          </p:cNvSpPr>
          <p:nvPr>
            <p:ph type="title"/>
          </p:nvPr>
        </p:nvSpPr>
        <p:spPr>
          <a:xfrm>
            <a:off x="946150" y="961914"/>
            <a:ext cx="4024554" cy="914994"/>
          </a:xfrm>
          <a:prstGeom prst="rect">
            <a:avLst/>
          </a:prstGeom>
        </p:spPr>
        <p:txBody>
          <a:bodyPr vert="horz" wrap="square" lIns="0" tIns="67945" rIns="0" bIns="0" rtlCol="0">
            <a:spAutoFit/>
          </a:bodyPr>
          <a:lstStyle/>
          <a:p>
            <a:pPr marL="12700" marR="5080" algn="ctr">
              <a:lnSpc>
                <a:spcPts val="2180"/>
              </a:lnSpc>
              <a:spcBef>
                <a:spcPts val="535"/>
              </a:spcBef>
            </a:pPr>
            <a:br>
              <a:rPr lang="en-IN" sz="2150" spc="160" dirty="0">
                <a:solidFill>
                  <a:schemeClr val="tx1"/>
                </a:solidFill>
                <a:highlight>
                  <a:srgbClr val="C0C0C0"/>
                </a:highlight>
                <a:latin typeface="SimSun"/>
                <a:cs typeface="SimSun"/>
              </a:rPr>
            </a:br>
            <a:r>
              <a:rPr sz="2150" spc="140" dirty="0">
                <a:solidFill>
                  <a:schemeClr val="tx1"/>
                </a:solidFill>
                <a:highlight>
                  <a:srgbClr val="C0C0C0"/>
                </a:highlight>
              </a:rPr>
              <a:t>Diffie-Hellman</a:t>
            </a:r>
            <a:r>
              <a:rPr lang="en-IN" sz="2150" spc="140" dirty="0">
                <a:solidFill>
                  <a:schemeClr val="tx1"/>
                </a:solidFill>
                <a:highlight>
                  <a:srgbClr val="C0C0C0"/>
                </a:highlight>
              </a:rPr>
              <a:t> </a:t>
            </a:r>
            <a:r>
              <a:rPr lang="en-IN" sz="2150" spc="145" dirty="0">
                <a:solidFill>
                  <a:schemeClr val="tx1"/>
                </a:solidFill>
                <a:highlight>
                  <a:srgbClr val="C0C0C0"/>
                </a:highlight>
              </a:rPr>
              <a:t>Key Exchange </a:t>
            </a:r>
            <a:r>
              <a:rPr sz="2150" spc="100" dirty="0">
                <a:solidFill>
                  <a:schemeClr val="tx1"/>
                </a:solidFill>
                <a:highlight>
                  <a:srgbClr val="C0C0C0"/>
                </a:highlight>
              </a:rPr>
              <a:t>Algorithm</a:t>
            </a:r>
            <a:endParaRPr sz="2150" dirty="0">
              <a:solidFill>
                <a:schemeClr val="tx1"/>
              </a:solidFill>
              <a:highlight>
                <a:srgbClr val="C0C0C0"/>
              </a:highlight>
              <a:latin typeface="SimSun"/>
              <a:cs typeface="SimSun"/>
            </a:endParaRPr>
          </a:p>
        </p:txBody>
      </p:sp>
      <p:sp>
        <p:nvSpPr>
          <p:cNvPr id="13" name="TextBox 12">
            <a:extLst>
              <a:ext uri="{FF2B5EF4-FFF2-40B4-BE49-F238E27FC236}">
                <a16:creationId xmlns:a16="http://schemas.microsoft.com/office/drawing/2014/main" id="{D29F835C-891C-C7B5-65AD-24107E79194C}"/>
              </a:ext>
            </a:extLst>
          </p:cNvPr>
          <p:cNvSpPr txBox="1"/>
          <p:nvPr/>
        </p:nvSpPr>
        <p:spPr>
          <a:xfrm>
            <a:off x="90767" y="1858316"/>
            <a:ext cx="1253565" cy="1384995"/>
          </a:xfrm>
          <a:prstGeom prst="rect">
            <a:avLst/>
          </a:prstGeom>
          <a:noFill/>
        </p:spPr>
        <p:txBody>
          <a:bodyPr wrap="square" rtlCol="0">
            <a:spAutoFit/>
          </a:bodyPr>
          <a:lstStyle/>
          <a:p>
            <a:pPr algn="ctr"/>
            <a:r>
              <a:rPr lang="en-IN" sz="1200" dirty="0">
                <a:solidFill>
                  <a:schemeClr val="bg1"/>
                </a:solidFill>
                <a:latin typeface="Times New Roman" panose="02020603050405020304" pitchFamily="18" charset="0"/>
                <a:cs typeface="Times New Roman" panose="02020603050405020304" pitchFamily="18" charset="0"/>
              </a:rPr>
              <a:t>Submitted By-</a:t>
            </a:r>
          </a:p>
          <a:p>
            <a:pPr algn="ctr"/>
            <a:r>
              <a:rPr lang="en-IN" sz="1200" dirty="0">
                <a:solidFill>
                  <a:schemeClr val="bg1"/>
                </a:solidFill>
                <a:latin typeface="Times New Roman" panose="02020603050405020304" pitchFamily="18" charset="0"/>
                <a:cs typeface="Times New Roman" panose="02020603050405020304" pitchFamily="18" charset="0"/>
              </a:rPr>
              <a:t>Ronit Verma,</a:t>
            </a:r>
          </a:p>
          <a:p>
            <a:pPr algn="ctr"/>
            <a:r>
              <a:rPr lang="en-IN" sz="1200" dirty="0">
                <a:solidFill>
                  <a:schemeClr val="bg1"/>
                </a:solidFill>
                <a:latin typeface="Times New Roman" panose="02020603050405020304" pitchFamily="18" charset="0"/>
                <a:cs typeface="Times New Roman" panose="02020603050405020304" pitchFamily="18" charset="0"/>
              </a:rPr>
              <a:t>Saumya Gupta,</a:t>
            </a:r>
          </a:p>
          <a:p>
            <a:pPr algn="ctr"/>
            <a:r>
              <a:rPr lang="en-IN" sz="1200" dirty="0">
                <a:solidFill>
                  <a:schemeClr val="bg1"/>
                </a:solidFill>
                <a:latin typeface="Times New Roman" panose="02020603050405020304" pitchFamily="18" charset="0"/>
                <a:cs typeface="Times New Roman" panose="02020603050405020304" pitchFamily="18" charset="0"/>
              </a:rPr>
              <a:t>Ashish Kumar,</a:t>
            </a:r>
          </a:p>
          <a:p>
            <a:pPr algn="ctr"/>
            <a:r>
              <a:rPr lang="en-IN" sz="1200" dirty="0">
                <a:solidFill>
                  <a:schemeClr val="bg1"/>
                </a:solidFill>
                <a:latin typeface="Times New Roman" panose="02020603050405020304" pitchFamily="18" charset="0"/>
                <a:cs typeface="Times New Roman" panose="02020603050405020304" pitchFamily="18" charset="0"/>
              </a:rPr>
              <a:t>Saurabh Shakya,</a:t>
            </a:r>
          </a:p>
          <a:p>
            <a:pPr algn="ctr"/>
            <a:r>
              <a:rPr lang="en-IN" sz="1200">
                <a:solidFill>
                  <a:schemeClr val="bg1"/>
                </a:solidFill>
                <a:latin typeface="Times New Roman" panose="02020603050405020304" pitchFamily="18" charset="0"/>
                <a:cs typeface="Times New Roman" panose="02020603050405020304" pitchFamily="18" charset="0"/>
              </a:rPr>
              <a:t>Aman Mina,</a:t>
            </a:r>
            <a:endParaRPr lang="en-IN" sz="1200" dirty="0">
              <a:solidFill>
                <a:schemeClr val="bg1"/>
              </a:solidFill>
              <a:latin typeface="Times New Roman" panose="02020603050405020304" pitchFamily="18" charset="0"/>
              <a:cs typeface="Times New Roman" panose="02020603050405020304" pitchFamily="18" charset="0"/>
            </a:endParaRPr>
          </a:p>
          <a:p>
            <a:pPr algn="ctr"/>
            <a:r>
              <a:rPr lang="en-IN" sz="1200" dirty="0">
                <a:solidFill>
                  <a:schemeClr val="bg1"/>
                </a:solidFill>
                <a:latin typeface="Times New Roman" panose="02020603050405020304" pitchFamily="18" charset="0"/>
                <a:cs typeface="Times New Roman" panose="02020603050405020304" pitchFamily="18" charset="0"/>
              </a:rPr>
              <a:t>Priya</a:t>
            </a:r>
          </a:p>
        </p:txBody>
      </p:sp>
      <p:sp>
        <p:nvSpPr>
          <p:cNvPr id="14" name="TextBox 13">
            <a:extLst>
              <a:ext uri="{FF2B5EF4-FFF2-40B4-BE49-F238E27FC236}">
                <a16:creationId xmlns:a16="http://schemas.microsoft.com/office/drawing/2014/main" id="{A436A560-2F6A-B2F7-7D17-A0AB0D1EA49D}"/>
              </a:ext>
            </a:extLst>
          </p:cNvPr>
          <p:cNvSpPr txBox="1"/>
          <p:nvPr/>
        </p:nvSpPr>
        <p:spPr>
          <a:xfrm>
            <a:off x="1860550" y="894873"/>
            <a:ext cx="2438400" cy="338554"/>
          </a:xfrm>
          <a:prstGeom prst="rect">
            <a:avLst/>
          </a:prstGeom>
          <a:noFill/>
        </p:spPr>
        <p:txBody>
          <a:bodyPr wrap="square" rtlCol="0">
            <a:spAutoFit/>
          </a:bodyPr>
          <a:lstStyle/>
          <a:p>
            <a:r>
              <a:rPr lang="en-IN" sz="1600" spc="160" dirty="0">
                <a:solidFill>
                  <a:schemeClr val="bg1"/>
                </a:solidFill>
                <a:latin typeface="Times New Roman" panose="02020603050405020304" pitchFamily="18" charset="0"/>
                <a:cs typeface="Times New Roman" panose="02020603050405020304" pitchFamily="18" charset="0"/>
              </a:rPr>
              <a:t>Presentation Topic</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8ABB811-FCA0-4746-CF45-7482BE17E124}"/>
              </a:ext>
            </a:extLst>
          </p:cNvPr>
          <p:cNvSpPr txBox="1"/>
          <p:nvPr/>
        </p:nvSpPr>
        <p:spPr>
          <a:xfrm>
            <a:off x="2963440" y="1869359"/>
            <a:ext cx="2012277" cy="1200329"/>
          </a:xfrm>
          <a:prstGeom prst="rect">
            <a:avLst/>
          </a:prstGeom>
          <a:noFill/>
        </p:spPr>
        <p:txBody>
          <a:bodyPr wrap="square" rtlCol="0">
            <a:spAutoFit/>
          </a:bodyPr>
          <a:lstStyle/>
          <a:p>
            <a:pPr algn="ctr"/>
            <a:r>
              <a:rPr lang="en-IN" sz="1200" dirty="0">
                <a:solidFill>
                  <a:schemeClr val="bg1"/>
                </a:solidFill>
                <a:latin typeface="Times New Roman" panose="02020603050405020304" pitchFamily="18" charset="0"/>
                <a:cs typeface="Times New Roman" panose="02020603050405020304" pitchFamily="18" charset="0"/>
              </a:rPr>
              <a:t>Submitted To-</a:t>
            </a:r>
          </a:p>
          <a:p>
            <a:pPr algn="ctr"/>
            <a:r>
              <a:rPr lang="en-IN" sz="1200" b="1" i="0" dirty="0" err="1">
                <a:solidFill>
                  <a:schemeClr val="bg1"/>
                </a:solidFill>
                <a:effectLst/>
                <a:latin typeface="Times New Roman" panose="02020603050405020304" pitchFamily="18" charset="0"/>
                <a:cs typeface="Times New Roman" panose="02020603050405020304" pitchFamily="18" charset="0"/>
              </a:rPr>
              <a:t>Dr.</a:t>
            </a:r>
            <a:r>
              <a:rPr lang="en-IN" sz="1200" b="1" i="0" dirty="0">
                <a:solidFill>
                  <a:schemeClr val="bg1"/>
                </a:solidFill>
                <a:effectLst/>
                <a:latin typeface="Times New Roman" panose="02020603050405020304" pitchFamily="18" charset="0"/>
                <a:cs typeface="Times New Roman" panose="02020603050405020304" pitchFamily="18" charset="0"/>
              </a:rPr>
              <a:t> Meenakshi Tripathi,</a:t>
            </a:r>
          </a:p>
          <a:p>
            <a:pPr algn="ctr"/>
            <a:r>
              <a:rPr lang="en-IN" sz="1200" i="0" dirty="0">
                <a:solidFill>
                  <a:schemeClr val="bg1"/>
                </a:solidFill>
                <a:effectLst/>
                <a:latin typeface="Times New Roman" panose="02020603050405020304" pitchFamily="18" charset="0"/>
                <a:cs typeface="Times New Roman" panose="02020603050405020304" pitchFamily="18" charset="0"/>
              </a:rPr>
              <a:t>Associate Professor,</a:t>
            </a:r>
          </a:p>
          <a:p>
            <a:pPr algn="ctr"/>
            <a:r>
              <a:rPr lang="en-US" sz="1200" b="0" i="0" dirty="0">
                <a:solidFill>
                  <a:schemeClr val="bg1"/>
                </a:solidFill>
                <a:effectLst/>
                <a:latin typeface="Times New Roman" panose="02020603050405020304" pitchFamily="18" charset="0"/>
                <a:cs typeface="Times New Roman" panose="02020603050405020304" pitchFamily="18" charset="0"/>
              </a:rPr>
              <a:t>Department of Computer Science &amp; Engineering</a:t>
            </a:r>
            <a:endParaRPr lang="en-IN" sz="1200" b="1" i="0" dirty="0">
              <a:solidFill>
                <a:schemeClr val="bg1"/>
              </a:solidFill>
              <a:effectLst/>
              <a:latin typeface="Times New Roman" panose="02020603050405020304" pitchFamily="18" charset="0"/>
              <a:cs typeface="Times New Roman" panose="02020603050405020304" pitchFamily="18" charset="0"/>
            </a:endParaRPr>
          </a:p>
          <a:p>
            <a:pPr algn="ctr"/>
            <a:endParaRPr lang="en-IN" sz="1200" b="1"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D90A8DE-D161-536D-2B05-739AE0614855}"/>
              </a:ext>
            </a:extLst>
          </p:cNvPr>
          <p:cNvSpPr txBox="1"/>
          <p:nvPr/>
        </p:nvSpPr>
        <p:spPr>
          <a:xfrm>
            <a:off x="717550" y="332922"/>
            <a:ext cx="4876800"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Malviya National Institute Of Technology, Jaipur</a:t>
            </a:r>
          </a:p>
        </p:txBody>
      </p:sp>
      <p:pic>
        <p:nvPicPr>
          <p:cNvPr id="17" name="Picture 16" descr="A logo of a institute of technology&#10;&#10;Description automatically generated">
            <a:extLst>
              <a:ext uri="{FF2B5EF4-FFF2-40B4-BE49-F238E27FC236}">
                <a16:creationId xmlns:a16="http://schemas.microsoft.com/office/drawing/2014/main" id="{35C51AEB-D980-BADD-3BD6-93E965989F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266" y="237005"/>
            <a:ext cx="558626" cy="5611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41769" y="0"/>
            <a:ext cx="1805305" cy="1833245"/>
            <a:chOff x="4041769" y="0"/>
            <a:chExt cx="1805305" cy="1833245"/>
          </a:xfrm>
        </p:grpSpPr>
        <p:sp>
          <p:nvSpPr>
            <p:cNvPr id="3" name="object 3"/>
            <p:cNvSpPr/>
            <p:nvPr/>
          </p:nvSpPr>
          <p:spPr>
            <a:xfrm>
              <a:off x="5234726" y="893420"/>
              <a:ext cx="612140" cy="939800"/>
            </a:xfrm>
            <a:custGeom>
              <a:avLst/>
              <a:gdLst/>
              <a:ahLst/>
              <a:cxnLst/>
              <a:rect l="l" t="t" r="r" b="b"/>
              <a:pathLst>
                <a:path w="612139" h="939800">
                  <a:moveTo>
                    <a:pt x="555985" y="0"/>
                  </a:moveTo>
                  <a:lnTo>
                    <a:pt x="0" y="555604"/>
                  </a:lnTo>
                  <a:lnTo>
                    <a:pt x="383987" y="939332"/>
                  </a:lnTo>
                  <a:lnTo>
                    <a:pt x="612022" y="711465"/>
                  </a:lnTo>
                  <a:lnTo>
                    <a:pt x="612022" y="55994"/>
                  </a:lnTo>
                  <a:lnTo>
                    <a:pt x="555985" y="0"/>
                  </a:lnTo>
                  <a:close/>
                </a:path>
              </a:pathLst>
            </a:custGeom>
            <a:solidFill>
              <a:srgbClr val="484C67"/>
            </a:solidFill>
          </p:spPr>
          <p:txBody>
            <a:bodyPr wrap="square" lIns="0" tIns="0" rIns="0" bIns="0" rtlCol="0"/>
            <a:lstStyle/>
            <a:p>
              <a:endParaRPr/>
            </a:p>
          </p:txBody>
        </p:sp>
        <p:sp>
          <p:nvSpPr>
            <p:cNvPr id="4" name="object 4"/>
            <p:cNvSpPr/>
            <p:nvPr/>
          </p:nvSpPr>
          <p:spPr>
            <a:xfrm>
              <a:off x="4041762" y="12"/>
              <a:ext cx="1805305" cy="1479550"/>
            </a:xfrm>
            <a:custGeom>
              <a:avLst/>
              <a:gdLst/>
              <a:ahLst/>
              <a:cxnLst/>
              <a:rect l="l" t="t" r="r" b="b"/>
              <a:pathLst>
                <a:path w="1805304" h="1479550">
                  <a:moveTo>
                    <a:pt x="1779358" y="923798"/>
                  </a:moveTo>
                  <a:lnTo>
                    <a:pt x="1577733" y="721537"/>
                  </a:lnTo>
                  <a:lnTo>
                    <a:pt x="1021753" y="1277137"/>
                  </a:lnTo>
                  <a:lnTo>
                    <a:pt x="1223352" y="1479397"/>
                  </a:lnTo>
                  <a:lnTo>
                    <a:pt x="1779358" y="923798"/>
                  </a:lnTo>
                  <a:close/>
                </a:path>
                <a:path w="1805304" h="1479550">
                  <a:moveTo>
                    <a:pt x="1804962" y="0"/>
                  </a:moveTo>
                  <a:lnTo>
                    <a:pt x="0" y="0"/>
                  </a:lnTo>
                  <a:lnTo>
                    <a:pt x="983132" y="983132"/>
                  </a:lnTo>
                  <a:lnTo>
                    <a:pt x="1804962" y="161290"/>
                  </a:lnTo>
                  <a:lnTo>
                    <a:pt x="1804962" y="0"/>
                  </a:lnTo>
                  <a:close/>
                </a:path>
              </a:pathLst>
            </a:custGeom>
            <a:solidFill>
              <a:srgbClr val="6FB0DA"/>
            </a:solidFill>
          </p:spPr>
          <p:txBody>
            <a:bodyPr wrap="square" lIns="0" tIns="0" rIns="0" bIns="0" rtlCol="0"/>
            <a:lstStyle/>
            <a:p>
              <a:endParaRPr/>
            </a:p>
          </p:txBody>
        </p:sp>
      </p:grpSp>
      <p:sp>
        <p:nvSpPr>
          <p:cNvPr id="5" name="object 5"/>
          <p:cNvSpPr/>
          <p:nvPr/>
        </p:nvSpPr>
        <p:spPr>
          <a:xfrm>
            <a:off x="4815809" y="2133469"/>
            <a:ext cx="1031240" cy="1155065"/>
          </a:xfrm>
          <a:custGeom>
            <a:avLst/>
            <a:gdLst/>
            <a:ahLst/>
            <a:cxnLst/>
            <a:rect l="l" t="t" r="r" b="b"/>
            <a:pathLst>
              <a:path w="1031239" h="1155064">
                <a:moveTo>
                  <a:pt x="1030528" y="0"/>
                </a:moveTo>
                <a:lnTo>
                  <a:pt x="0" y="1030926"/>
                </a:lnTo>
                <a:lnTo>
                  <a:pt x="123599" y="1154477"/>
                </a:lnTo>
                <a:lnTo>
                  <a:pt x="1030936" y="1154477"/>
                </a:lnTo>
                <a:lnTo>
                  <a:pt x="1030936" y="408"/>
                </a:lnTo>
                <a:lnTo>
                  <a:pt x="1030528" y="0"/>
                </a:lnTo>
                <a:close/>
              </a:path>
            </a:pathLst>
          </a:custGeom>
          <a:solidFill>
            <a:srgbClr val="6FB0DA"/>
          </a:solidFill>
        </p:spPr>
        <p:txBody>
          <a:bodyPr wrap="square" lIns="0" tIns="0" rIns="0" bIns="0" rtlCol="0"/>
          <a:lstStyle/>
          <a:p>
            <a:endParaRPr/>
          </a:p>
        </p:txBody>
      </p:sp>
      <p:sp>
        <p:nvSpPr>
          <p:cNvPr id="6" name="TextBox 5">
            <a:extLst>
              <a:ext uri="{FF2B5EF4-FFF2-40B4-BE49-F238E27FC236}">
                <a16:creationId xmlns:a16="http://schemas.microsoft.com/office/drawing/2014/main" id="{2D7D8711-542F-CF23-97F5-90D8DB890C0A}"/>
              </a:ext>
            </a:extLst>
          </p:cNvPr>
          <p:cNvSpPr txBox="1"/>
          <p:nvPr/>
        </p:nvSpPr>
        <p:spPr>
          <a:xfrm>
            <a:off x="107950" y="276225"/>
            <a:ext cx="44958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Example 2: is 2 a primitive root of 7 ?</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56F5399E-ACB5-A4BE-E905-5F2BA296DDB3}"/>
                  </a:ext>
                </a:extLst>
              </p:cNvPr>
              <p:cNvGraphicFramePr>
                <a:graphicFrameLocks noGrp="1"/>
              </p:cNvGraphicFramePr>
              <p:nvPr>
                <p:extLst>
                  <p:ext uri="{D42A27DB-BD31-4B8C-83A1-F6EECF244321}">
                    <p14:modId xmlns:p14="http://schemas.microsoft.com/office/powerpoint/2010/main" val="2637713620"/>
                  </p:ext>
                </p:extLst>
              </p:nvPr>
            </p:nvGraphicFramePr>
            <p:xfrm>
              <a:off x="260350" y="660000"/>
              <a:ext cx="4378203" cy="2129538"/>
            </p:xfrm>
            <a:graphic>
              <a:graphicData uri="http://schemas.openxmlformats.org/drawingml/2006/table">
                <a:tbl>
                  <a:tblPr firstRow="1" bandRow="1">
                    <a:tableStyleId>{21E4AEA4-8DFA-4A89-87EB-49C32662AFE0}</a:tableStyleId>
                  </a:tblPr>
                  <a:tblGrid>
                    <a:gridCol w="1506895">
                      <a:extLst>
                        <a:ext uri="{9D8B030D-6E8A-4147-A177-3AD203B41FA5}">
                          <a16:colId xmlns:a16="http://schemas.microsoft.com/office/drawing/2014/main" val="3623347549"/>
                        </a:ext>
                      </a:extLst>
                    </a:gridCol>
                    <a:gridCol w="1506895">
                      <a:extLst>
                        <a:ext uri="{9D8B030D-6E8A-4147-A177-3AD203B41FA5}">
                          <a16:colId xmlns:a16="http://schemas.microsoft.com/office/drawing/2014/main" val="263664395"/>
                        </a:ext>
                      </a:extLst>
                    </a:gridCol>
                    <a:gridCol w="1364413">
                      <a:extLst>
                        <a:ext uri="{9D8B030D-6E8A-4147-A177-3AD203B41FA5}">
                          <a16:colId xmlns:a16="http://schemas.microsoft.com/office/drawing/2014/main" val="1048950947"/>
                        </a:ext>
                      </a:extLst>
                    </a:gridCol>
                  </a:tblGrid>
                  <a:tr h="283867">
                    <a:tc>
                      <a:txBody>
                        <a:bodyPr/>
                        <a:lstStyle/>
                        <a:p>
                          <a:pPr/>
                          <a14:m>
                            <m:oMathPara xmlns:m="http://schemas.openxmlformats.org/officeDocument/2006/math">
                              <m:oMathParaPr>
                                <m:jc m:val="centerGroup"/>
                              </m:oMathParaPr>
                              <m:oMath xmlns:m="http://schemas.openxmlformats.org/officeDocument/2006/math">
                                <m:sSup>
                                  <m:sSupPr>
                                    <m:ctrlPr>
                                      <a:rPr lang="en-IN" sz="1400" i="1" smtClean="0">
                                        <a:solidFill>
                                          <a:schemeClr val="tx1"/>
                                        </a:solidFill>
                                        <a:latin typeface="Cambria Math" panose="02040503050406030204" pitchFamily="18" charset="0"/>
                                      </a:rPr>
                                    </m:ctrlPr>
                                  </m:sSupPr>
                                  <m:e>
                                    <m:r>
                                      <a:rPr lang="en-IN" sz="1400" b="1" smtClean="0">
                                        <a:solidFill>
                                          <a:schemeClr val="tx1"/>
                                        </a:solidFill>
                                        <a:latin typeface="Cambria Math" panose="02040503050406030204" pitchFamily="18" charset="0"/>
                                      </a:rPr>
                                      <m:t>𝟐</m:t>
                                    </m:r>
                                  </m:e>
                                  <m:sup>
                                    <m:r>
                                      <a:rPr lang="en-IN" sz="1400" b="1" smtClean="0">
                                        <a:solidFill>
                                          <a:schemeClr val="tx1"/>
                                        </a:solidFill>
                                        <a:latin typeface="Cambria Math" panose="02040503050406030204" pitchFamily="18" charset="0"/>
                                      </a:rPr>
                                      <m:t>𝟏</m:t>
                                    </m:r>
                                  </m:sup>
                                </m:sSup>
                                <m:r>
                                  <a:rPr lang="en-IN" sz="1400" b="1" smtClean="0">
                                    <a:solidFill>
                                      <a:schemeClr val="tx1"/>
                                    </a:solidFill>
                                    <a:latin typeface="Cambria Math" panose="02040503050406030204" pitchFamily="18" charset="0"/>
                                  </a:rPr>
                                  <m:t>𝒎𝒐𝒅</m:t>
                                </m:r>
                                <m:r>
                                  <a:rPr lang="en-IN" sz="1400" b="1" smtClean="0">
                                    <a:solidFill>
                                      <a:schemeClr val="tx1"/>
                                    </a:solidFill>
                                    <a:latin typeface="Cambria Math" panose="02040503050406030204" pitchFamily="18" charset="0"/>
                                  </a:rPr>
                                  <m:t> </m:t>
                                </m:r>
                                <m:r>
                                  <a:rPr lang="en-IN" sz="1400" b="1" smtClean="0">
                                    <a:solidFill>
                                      <a:schemeClr val="tx1"/>
                                    </a:solidFill>
                                    <a:latin typeface="Cambria Math" panose="02040503050406030204" pitchFamily="18" charset="0"/>
                                  </a:rPr>
                                  <m:t>𝟕</m:t>
                                </m:r>
                              </m:oMath>
                            </m:oMathPara>
                          </a14:m>
                          <a:endParaRPr lang="en-IN" sz="1400" dirty="0"/>
                        </a:p>
                      </a:txBody>
                      <a:tcPr/>
                    </a:tc>
                    <a:tc>
                      <a:txBody>
                        <a:bodyPr/>
                        <a:lstStyle/>
                        <a:p>
                          <a:r>
                            <a:rPr lang="en-IN" sz="1400" b="1" dirty="0">
                              <a:solidFill>
                                <a:schemeClr val="tx1"/>
                              </a:solidFill>
                            </a:rPr>
                            <a:t>2</a:t>
                          </a:r>
                          <a:r>
                            <a:rPr lang="en-IN" sz="1400" b="1" baseline="0" dirty="0">
                              <a:solidFill>
                                <a:schemeClr val="tx1"/>
                              </a:solidFill>
                            </a:rPr>
                            <a:t> </a:t>
                          </a:r>
                          <a14:m>
                            <m:oMath xmlns:m="http://schemas.openxmlformats.org/officeDocument/2006/math">
                              <m:r>
                                <a:rPr lang="en-IN" sz="1400" b="1" smtClean="0">
                                  <a:solidFill>
                                    <a:schemeClr val="tx1"/>
                                  </a:solidFill>
                                  <a:latin typeface="Cambria Math" panose="02040503050406030204" pitchFamily="18" charset="0"/>
                                </a:rPr>
                                <m:t>𝒎𝒐𝒅</m:t>
                              </m:r>
                              <m:r>
                                <a:rPr lang="en-IN" sz="1400" b="1" smtClean="0">
                                  <a:solidFill>
                                    <a:schemeClr val="tx1"/>
                                  </a:solidFill>
                                  <a:latin typeface="Cambria Math" panose="02040503050406030204" pitchFamily="18" charset="0"/>
                                </a:rPr>
                                <m:t> </m:t>
                              </m:r>
                              <m:r>
                                <a:rPr lang="en-IN" sz="1400" b="1" i="0" smtClean="0">
                                  <a:solidFill>
                                    <a:schemeClr val="tx1"/>
                                  </a:solidFill>
                                  <a:latin typeface="Cambria Math" panose="02040503050406030204" pitchFamily="18" charset="0"/>
                                </a:rPr>
                                <m:t>𝟕</m:t>
                              </m:r>
                            </m:oMath>
                          </a14:m>
                          <a:endParaRPr lang="en-IN" sz="1400" dirty="0"/>
                        </a:p>
                      </a:txBody>
                      <a:tcPr/>
                    </a:tc>
                    <a:tc>
                      <a:txBody>
                        <a:bodyPr/>
                        <a:lstStyle/>
                        <a:p>
                          <a:pPr/>
                          <a14:m>
                            <m:oMathPara xmlns:m="http://schemas.openxmlformats.org/officeDocument/2006/math">
                              <m:oMathParaPr>
                                <m:jc m:val="centerGroup"/>
                              </m:oMathParaPr>
                              <m:oMath xmlns:m="http://schemas.openxmlformats.org/officeDocument/2006/math">
                                <m:r>
                                  <a:rPr lang="en-IN" sz="1400" b="1" smtClean="0">
                                    <a:solidFill>
                                      <a:schemeClr val="tx1"/>
                                    </a:solidFill>
                                    <a:latin typeface="Cambria Math" panose="02040503050406030204" pitchFamily="18" charset="0"/>
                                  </a:rPr>
                                  <m:t>𝟐</m:t>
                                </m:r>
                              </m:oMath>
                            </m:oMathPara>
                          </a14:m>
                          <a:endParaRPr lang="en-IN" sz="1400" dirty="0">
                            <a:solidFill>
                              <a:schemeClr val="tx1"/>
                            </a:solidFill>
                          </a:endParaRPr>
                        </a:p>
                      </a:txBody>
                      <a:tcPr/>
                    </a:tc>
                    <a:extLst>
                      <a:ext uri="{0D108BD9-81ED-4DB2-BD59-A6C34878D82A}">
                        <a16:rowId xmlns:a16="http://schemas.microsoft.com/office/drawing/2014/main" val="803554703"/>
                      </a:ext>
                    </a:extLst>
                  </a:tr>
                  <a:tr h="283867">
                    <a:tc>
                      <a:txBody>
                        <a:bodyPr/>
                        <a:lstStyle/>
                        <a:p>
                          <a:pPr/>
                          <a14:m>
                            <m:oMathPara xmlns:m="http://schemas.openxmlformats.org/officeDocument/2006/math">
                              <m:oMathParaPr>
                                <m:jc m:val="centerGroup"/>
                              </m:oMathParaPr>
                              <m:oMath xmlns:m="http://schemas.openxmlformats.org/officeDocument/2006/math">
                                <m:sSup>
                                  <m:sSupPr>
                                    <m:ctrlPr>
                                      <a:rPr lang="en-IN" sz="1400" i="1" smtClean="0">
                                        <a:solidFill>
                                          <a:schemeClr val="tx1"/>
                                        </a:solidFill>
                                        <a:latin typeface="Cambria Math" panose="02040503050406030204" pitchFamily="18" charset="0"/>
                                      </a:rPr>
                                    </m:ctrlPr>
                                  </m:sSupPr>
                                  <m:e>
                                    <m:r>
                                      <a:rPr lang="en-IN" sz="1400" b="1" smtClean="0">
                                        <a:solidFill>
                                          <a:schemeClr val="tx1"/>
                                        </a:solidFill>
                                        <a:latin typeface="Cambria Math" panose="02040503050406030204" pitchFamily="18" charset="0"/>
                                      </a:rPr>
                                      <m:t>𝟐</m:t>
                                    </m:r>
                                  </m:e>
                                  <m:sup>
                                    <m:r>
                                      <a:rPr lang="en-IN" sz="1400" b="1" smtClean="0">
                                        <a:solidFill>
                                          <a:schemeClr val="tx1"/>
                                        </a:solidFill>
                                        <a:latin typeface="Cambria Math" panose="02040503050406030204" pitchFamily="18" charset="0"/>
                                      </a:rPr>
                                      <m:t>𝟐</m:t>
                                    </m:r>
                                  </m:sup>
                                </m:sSup>
                                <m:r>
                                  <a:rPr lang="en-IN" sz="1400" b="1" smtClean="0">
                                    <a:solidFill>
                                      <a:schemeClr val="tx1"/>
                                    </a:solidFill>
                                    <a:latin typeface="Cambria Math" panose="02040503050406030204" pitchFamily="18" charset="0"/>
                                  </a:rPr>
                                  <m:t>𝒎𝒐𝒅</m:t>
                                </m:r>
                                <m:r>
                                  <a:rPr lang="en-IN" sz="1400" b="1" smtClean="0">
                                    <a:solidFill>
                                      <a:schemeClr val="tx1"/>
                                    </a:solidFill>
                                    <a:latin typeface="Cambria Math" panose="02040503050406030204" pitchFamily="18" charset="0"/>
                                  </a:rPr>
                                  <m:t> </m:t>
                                </m:r>
                                <m:r>
                                  <a:rPr lang="en-IN" sz="1400" b="1" smtClean="0">
                                    <a:solidFill>
                                      <a:schemeClr val="tx1"/>
                                    </a:solidFill>
                                    <a:latin typeface="Cambria Math" panose="02040503050406030204" pitchFamily="18" charset="0"/>
                                  </a:rPr>
                                  <m:t>𝟕</m:t>
                                </m:r>
                              </m:oMath>
                            </m:oMathPara>
                          </a14:m>
                          <a:endParaRPr lang="en-IN" sz="1400" dirty="0"/>
                        </a:p>
                      </a:txBody>
                      <a:tcPr/>
                    </a:tc>
                    <a:tc>
                      <a:txBody>
                        <a:bodyPr/>
                        <a:lstStyle/>
                        <a:p>
                          <a:r>
                            <a:rPr lang="en-IN" sz="1400" b="1" dirty="0">
                              <a:solidFill>
                                <a:schemeClr val="tx1"/>
                              </a:solidFill>
                            </a:rPr>
                            <a:t>4</a:t>
                          </a:r>
                          <a:r>
                            <a:rPr lang="en-IN" sz="1400" b="1" baseline="0" dirty="0">
                              <a:solidFill>
                                <a:schemeClr val="tx1"/>
                              </a:solidFill>
                            </a:rPr>
                            <a:t> </a:t>
                          </a:r>
                          <a14:m>
                            <m:oMath xmlns:m="http://schemas.openxmlformats.org/officeDocument/2006/math">
                              <m:r>
                                <a:rPr lang="en-IN" sz="1400" b="1" smtClean="0">
                                  <a:solidFill>
                                    <a:schemeClr val="tx1"/>
                                  </a:solidFill>
                                  <a:latin typeface="Cambria Math" panose="02040503050406030204" pitchFamily="18" charset="0"/>
                                </a:rPr>
                                <m:t>𝒎𝒐𝒅</m:t>
                              </m:r>
                              <m:r>
                                <a:rPr lang="en-IN" sz="1400" b="1" smtClean="0">
                                  <a:solidFill>
                                    <a:schemeClr val="tx1"/>
                                  </a:solidFill>
                                  <a:latin typeface="Cambria Math" panose="02040503050406030204" pitchFamily="18" charset="0"/>
                                </a:rPr>
                                <m:t> </m:t>
                              </m:r>
                              <m:r>
                                <a:rPr lang="en-IN" sz="1400" b="1" i="0" smtClean="0">
                                  <a:solidFill>
                                    <a:schemeClr val="tx1"/>
                                  </a:solidFill>
                                  <a:latin typeface="Cambria Math" panose="02040503050406030204" pitchFamily="18" charset="0"/>
                                </a:rPr>
                                <m:t>𝟕</m:t>
                              </m:r>
                            </m:oMath>
                          </a14:m>
                          <a:endParaRPr lang="en-IN" sz="1400" dirty="0"/>
                        </a:p>
                      </a:txBody>
                      <a:tcPr/>
                    </a:tc>
                    <a:tc>
                      <a:txBody>
                        <a:bodyPr/>
                        <a:lstStyle/>
                        <a:p>
                          <a:pPr/>
                          <a14:m>
                            <m:oMathPara xmlns:m="http://schemas.openxmlformats.org/officeDocument/2006/math">
                              <m:oMathParaPr>
                                <m:jc m:val="centerGroup"/>
                              </m:oMathParaPr>
                              <m:oMath xmlns:m="http://schemas.openxmlformats.org/officeDocument/2006/math">
                                <m:r>
                                  <a:rPr lang="en-IN" sz="1400" b="1" smtClean="0">
                                    <a:solidFill>
                                      <a:schemeClr val="tx1"/>
                                    </a:solidFill>
                                    <a:latin typeface="Cambria Math" panose="02040503050406030204" pitchFamily="18" charset="0"/>
                                  </a:rPr>
                                  <m:t>𝟒</m:t>
                                </m:r>
                              </m:oMath>
                            </m:oMathPara>
                          </a14:m>
                          <a:endParaRPr lang="en-IN" sz="1400" dirty="0"/>
                        </a:p>
                      </a:txBody>
                      <a:tcPr/>
                    </a:tc>
                    <a:extLst>
                      <a:ext uri="{0D108BD9-81ED-4DB2-BD59-A6C34878D82A}">
                        <a16:rowId xmlns:a16="http://schemas.microsoft.com/office/drawing/2014/main" val="2926674658"/>
                      </a:ext>
                    </a:extLst>
                  </a:tr>
                  <a:tr h="283867">
                    <a:tc>
                      <a:txBody>
                        <a:bodyPr/>
                        <a:lstStyle/>
                        <a:p>
                          <a:pPr/>
                          <a14:m>
                            <m:oMathPara xmlns:m="http://schemas.openxmlformats.org/officeDocument/2006/math">
                              <m:oMathParaPr>
                                <m:jc m:val="centerGroup"/>
                              </m:oMathParaPr>
                              <m:oMath xmlns:m="http://schemas.openxmlformats.org/officeDocument/2006/math">
                                <m:sSup>
                                  <m:sSupPr>
                                    <m:ctrlPr>
                                      <a:rPr lang="en-IN" sz="1400" i="1" smtClean="0">
                                        <a:solidFill>
                                          <a:schemeClr val="tx1"/>
                                        </a:solidFill>
                                        <a:latin typeface="Cambria Math" panose="02040503050406030204" pitchFamily="18" charset="0"/>
                                      </a:rPr>
                                    </m:ctrlPr>
                                  </m:sSupPr>
                                  <m:e>
                                    <m:r>
                                      <a:rPr lang="en-IN" sz="1400" b="1" smtClean="0">
                                        <a:solidFill>
                                          <a:schemeClr val="tx1"/>
                                        </a:solidFill>
                                        <a:latin typeface="Cambria Math" panose="02040503050406030204" pitchFamily="18" charset="0"/>
                                      </a:rPr>
                                      <m:t>𝟐</m:t>
                                    </m:r>
                                  </m:e>
                                  <m:sup>
                                    <m:r>
                                      <a:rPr lang="en-IN" sz="1400" b="1" smtClean="0">
                                        <a:solidFill>
                                          <a:schemeClr val="tx1"/>
                                        </a:solidFill>
                                        <a:latin typeface="Cambria Math" panose="02040503050406030204" pitchFamily="18" charset="0"/>
                                      </a:rPr>
                                      <m:t>𝟑</m:t>
                                    </m:r>
                                  </m:sup>
                                </m:sSup>
                                <m:r>
                                  <a:rPr lang="en-IN" sz="1400" b="1" smtClean="0">
                                    <a:solidFill>
                                      <a:schemeClr val="tx1"/>
                                    </a:solidFill>
                                    <a:latin typeface="Cambria Math" panose="02040503050406030204" pitchFamily="18" charset="0"/>
                                  </a:rPr>
                                  <m:t>𝒎𝒐𝒅</m:t>
                                </m:r>
                                <m:r>
                                  <a:rPr lang="en-IN" sz="1400" b="1" smtClean="0">
                                    <a:solidFill>
                                      <a:schemeClr val="tx1"/>
                                    </a:solidFill>
                                    <a:latin typeface="Cambria Math" panose="02040503050406030204" pitchFamily="18" charset="0"/>
                                  </a:rPr>
                                  <m:t> </m:t>
                                </m:r>
                                <m:r>
                                  <a:rPr lang="en-IN" sz="1400" b="1" smtClean="0">
                                    <a:solidFill>
                                      <a:schemeClr val="tx1"/>
                                    </a:solidFill>
                                    <a:latin typeface="Cambria Math" panose="02040503050406030204" pitchFamily="18" charset="0"/>
                                  </a:rPr>
                                  <m:t>𝟕</m:t>
                                </m:r>
                              </m:oMath>
                            </m:oMathPara>
                          </a14:m>
                          <a:endParaRPr lang="en-IN" sz="1400" dirty="0"/>
                        </a:p>
                      </a:txBody>
                      <a:tcPr/>
                    </a:tc>
                    <a:tc>
                      <a:txBody>
                        <a:bodyPr/>
                        <a:lstStyle/>
                        <a:p>
                          <a:r>
                            <a:rPr lang="en-IN" sz="1400" b="1" dirty="0">
                              <a:solidFill>
                                <a:schemeClr val="tx1"/>
                              </a:solidFill>
                            </a:rPr>
                            <a:t>8</a:t>
                          </a:r>
                          <a:r>
                            <a:rPr lang="en-IN" sz="1400" b="1" baseline="0" dirty="0">
                              <a:solidFill>
                                <a:schemeClr val="tx1"/>
                              </a:solidFill>
                            </a:rPr>
                            <a:t> </a:t>
                          </a:r>
                          <a14:m>
                            <m:oMath xmlns:m="http://schemas.openxmlformats.org/officeDocument/2006/math">
                              <m:r>
                                <a:rPr lang="en-IN" sz="1400" b="1" smtClean="0">
                                  <a:solidFill>
                                    <a:schemeClr val="tx1"/>
                                  </a:solidFill>
                                  <a:latin typeface="Cambria Math" panose="02040503050406030204" pitchFamily="18" charset="0"/>
                                </a:rPr>
                                <m:t>𝒎𝒐𝒅</m:t>
                              </m:r>
                              <m:r>
                                <a:rPr lang="en-IN" sz="1400" b="1" smtClean="0">
                                  <a:solidFill>
                                    <a:schemeClr val="tx1"/>
                                  </a:solidFill>
                                  <a:latin typeface="Cambria Math" panose="02040503050406030204" pitchFamily="18" charset="0"/>
                                </a:rPr>
                                <m:t> </m:t>
                              </m:r>
                              <m:r>
                                <a:rPr lang="en-IN" sz="1400" b="1" i="0" smtClean="0">
                                  <a:solidFill>
                                    <a:schemeClr val="tx1"/>
                                  </a:solidFill>
                                  <a:latin typeface="Cambria Math" panose="02040503050406030204" pitchFamily="18" charset="0"/>
                                </a:rPr>
                                <m:t>𝟕</m:t>
                              </m:r>
                            </m:oMath>
                          </a14:m>
                          <a:endParaRPr lang="en-IN" sz="1400" dirty="0"/>
                        </a:p>
                      </a:txBody>
                      <a:tcPr/>
                    </a:tc>
                    <a:tc>
                      <a:txBody>
                        <a:bodyPr/>
                        <a:lstStyle/>
                        <a:p>
                          <a:pPr/>
                          <a14:m>
                            <m:oMathPara xmlns:m="http://schemas.openxmlformats.org/officeDocument/2006/math">
                              <m:oMathParaPr>
                                <m:jc m:val="centerGroup"/>
                              </m:oMathParaPr>
                              <m:oMath xmlns:m="http://schemas.openxmlformats.org/officeDocument/2006/math">
                                <m:r>
                                  <a:rPr lang="en-IN" sz="1400" b="1" i="1" smtClean="0">
                                    <a:latin typeface="Cambria Math" panose="02040503050406030204" pitchFamily="18" charset="0"/>
                                  </a:rPr>
                                  <m:t>𝟏</m:t>
                                </m:r>
                              </m:oMath>
                            </m:oMathPara>
                          </a14:m>
                          <a:endParaRPr lang="en-IN" sz="1400" b="1" dirty="0"/>
                        </a:p>
                      </a:txBody>
                      <a:tcPr/>
                    </a:tc>
                    <a:extLst>
                      <a:ext uri="{0D108BD9-81ED-4DB2-BD59-A6C34878D82A}">
                        <a16:rowId xmlns:a16="http://schemas.microsoft.com/office/drawing/2014/main" val="240306853"/>
                      </a:ext>
                    </a:extLst>
                  </a:tr>
                  <a:tr h="283342">
                    <a:tc>
                      <a:txBody>
                        <a:bodyPr/>
                        <a:lstStyle/>
                        <a:p>
                          <a:pPr/>
                          <a14:m>
                            <m:oMathPara xmlns:m="http://schemas.openxmlformats.org/officeDocument/2006/math">
                              <m:oMathParaPr>
                                <m:jc m:val="centerGroup"/>
                              </m:oMathParaPr>
                              <m:oMath xmlns:m="http://schemas.openxmlformats.org/officeDocument/2006/math">
                                <m:sSup>
                                  <m:sSupPr>
                                    <m:ctrlPr>
                                      <a:rPr lang="en-IN" sz="1400" i="1" smtClean="0">
                                        <a:solidFill>
                                          <a:schemeClr val="tx1"/>
                                        </a:solidFill>
                                        <a:latin typeface="Cambria Math" panose="02040503050406030204" pitchFamily="18" charset="0"/>
                                      </a:rPr>
                                    </m:ctrlPr>
                                  </m:sSupPr>
                                  <m:e>
                                    <m:r>
                                      <a:rPr lang="en-IN" sz="1400" b="1" smtClean="0">
                                        <a:solidFill>
                                          <a:schemeClr val="tx1"/>
                                        </a:solidFill>
                                        <a:latin typeface="Cambria Math" panose="02040503050406030204" pitchFamily="18" charset="0"/>
                                      </a:rPr>
                                      <m:t>𝟐</m:t>
                                    </m:r>
                                  </m:e>
                                  <m:sup>
                                    <m:r>
                                      <a:rPr lang="en-IN" sz="1400" b="1" smtClean="0">
                                        <a:solidFill>
                                          <a:schemeClr val="tx1"/>
                                        </a:solidFill>
                                        <a:latin typeface="Cambria Math" panose="02040503050406030204" pitchFamily="18" charset="0"/>
                                      </a:rPr>
                                      <m:t>𝟒</m:t>
                                    </m:r>
                                  </m:sup>
                                </m:sSup>
                                <m:r>
                                  <a:rPr lang="en-IN" sz="1400" b="1" smtClean="0">
                                    <a:solidFill>
                                      <a:schemeClr val="tx1"/>
                                    </a:solidFill>
                                    <a:latin typeface="Cambria Math" panose="02040503050406030204" pitchFamily="18" charset="0"/>
                                  </a:rPr>
                                  <m:t>𝒎𝒐𝒅</m:t>
                                </m:r>
                                <m:r>
                                  <a:rPr lang="en-IN" sz="1400" b="1" smtClean="0">
                                    <a:solidFill>
                                      <a:schemeClr val="tx1"/>
                                    </a:solidFill>
                                    <a:latin typeface="Cambria Math" panose="02040503050406030204" pitchFamily="18" charset="0"/>
                                  </a:rPr>
                                  <m:t> </m:t>
                                </m:r>
                                <m:r>
                                  <a:rPr lang="en-IN" sz="1400" b="1" smtClean="0">
                                    <a:solidFill>
                                      <a:schemeClr val="tx1"/>
                                    </a:solidFill>
                                    <a:latin typeface="Cambria Math" panose="02040503050406030204" pitchFamily="18" charset="0"/>
                                  </a:rPr>
                                  <m:t>𝟕</m:t>
                                </m:r>
                              </m:oMath>
                            </m:oMathPara>
                          </a14:m>
                          <a:endParaRPr lang="en-IN" sz="1400" dirty="0">
                            <a:solidFill>
                              <a:schemeClr val="bg1"/>
                            </a:solidFill>
                          </a:endParaRPr>
                        </a:p>
                      </a:txBody>
                      <a:tcPr/>
                    </a:tc>
                    <a:tc>
                      <a:txBody>
                        <a:bodyPr/>
                        <a:lstStyle/>
                        <a:p>
                          <a:r>
                            <a:rPr lang="en-IN" sz="1400" b="1" dirty="0">
                              <a:solidFill>
                                <a:schemeClr val="tx1"/>
                              </a:solidFill>
                            </a:rPr>
                            <a:t>16</a:t>
                          </a:r>
                          <a:r>
                            <a:rPr lang="en-IN" sz="1400" b="1" baseline="0" dirty="0">
                              <a:solidFill>
                                <a:schemeClr val="tx1"/>
                              </a:solidFill>
                            </a:rPr>
                            <a:t> </a:t>
                          </a:r>
                          <a14:m>
                            <m:oMath xmlns:m="http://schemas.openxmlformats.org/officeDocument/2006/math">
                              <m:r>
                                <a:rPr lang="en-IN" sz="1400" b="1" smtClean="0">
                                  <a:solidFill>
                                    <a:schemeClr val="tx1"/>
                                  </a:solidFill>
                                  <a:latin typeface="Cambria Math" panose="02040503050406030204" pitchFamily="18" charset="0"/>
                                </a:rPr>
                                <m:t>𝒎𝒐𝒅</m:t>
                              </m:r>
                              <m:r>
                                <a:rPr lang="en-IN" sz="1400" b="1" smtClean="0">
                                  <a:solidFill>
                                    <a:schemeClr val="tx1"/>
                                  </a:solidFill>
                                  <a:latin typeface="Cambria Math" panose="02040503050406030204" pitchFamily="18" charset="0"/>
                                </a:rPr>
                                <m:t> </m:t>
                              </m:r>
                              <m:r>
                                <a:rPr lang="en-IN" sz="1400" b="1" i="0" smtClean="0">
                                  <a:solidFill>
                                    <a:schemeClr val="tx1"/>
                                  </a:solidFill>
                                  <a:latin typeface="Cambria Math" panose="02040503050406030204" pitchFamily="18" charset="0"/>
                                </a:rPr>
                                <m:t>𝟕</m:t>
                              </m:r>
                            </m:oMath>
                          </a14:m>
                          <a:endParaRPr lang="en-IN" sz="1400" dirty="0"/>
                        </a:p>
                      </a:txBody>
                      <a:tcPr/>
                    </a:tc>
                    <a:tc>
                      <a:txBody>
                        <a:bodyPr/>
                        <a:lstStyle/>
                        <a:p>
                          <a:pPr/>
                          <a14:m>
                            <m:oMathPara xmlns:m="http://schemas.openxmlformats.org/officeDocument/2006/math">
                              <m:oMathParaPr>
                                <m:jc m:val="centerGroup"/>
                              </m:oMathParaPr>
                              <m:oMath xmlns:m="http://schemas.openxmlformats.org/officeDocument/2006/math">
                                <m:r>
                                  <a:rPr lang="en-IN" sz="1400" b="1" i="1" smtClean="0">
                                    <a:latin typeface="Cambria Math" panose="02040503050406030204" pitchFamily="18" charset="0"/>
                                  </a:rPr>
                                  <m:t>𝟐</m:t>
                                </m:r>
                              </m:oMath>
                            </m:oMathPara>
                          </a14:m>
                          <a:endParaRPr lang="en-IN" sz="1400" b="1" dirty="0"/>
                        </a:p>
                      </a:txBody>
                      <a:tcPr/>
                    </a:tc>
                    <a:extLst>
                      <a:ext uri="{0D108BD9-81ED-4DB2-BD59-A6C34878D82A}">
                        <a16:rowId xmlns:a16="http://schemas.microsoft.com/office/drawing/2014/main" val="981272121"/>
                      </a:ext>
                    </a:extLst>
                  </a:tr>
                  <a:tr h="286778">
                    <a:tc>
                      <a:txBody>
                        <a:bodyPr/>
                        <a:lstStyle/>
                        <a:p>
                          <a:pPr/>
                          <a14:m>
                            <m:oMathPara xmlns:m="http://schemas.openxmlformats.org/officeDocument/2006/math">
                              <m:oMathParaPr>
                                <m:jc m:val="centerGroup"/>
                              </m:oMathParaPr>
                              <m:oMath xmlns:m="http://schemas.openxmlformats.org/officeDocument/2006/math">
                                <m:sSup>
                                  <m:sSupPr>
                                    <m:ctrlPr>
                                      <a:rPr lang="en-IN" sz="1400" i="1" smtClean="0">
                                        <a:solidFill>
                                          <a:schemeClr val="tx1"/>
                                        </a:solidFill>
                                        <a:latin typeface="Cambria Math" panose="02040503050406030204" pitchFamily="18" charset="0"/>
                                      </a:rPr>
                                    </m:ctrlPr>
                                  </m:sSupPr>
                                  <m:e>
                                    <m:r>
                                      <a:rPr lang="en-IN" sz="1400" b="1" smtClean="0">
                                        <a:solidFill>
                                          <a:schemeClr val="tx1"/>
                                        </a:solidFill>
                                        <a:latin typeface="Cambria Math" panose="02040503050406030204" pitchFamily="18" charset="0"/>
                                      </a:rPr>
                                      <m:t>𝟐</m:t>
                                    </m:r>
                                  </m:e>
                                  <m:sup>
                                    <m:r>
                                      <a:rPr lang="en-IN" sz="1400" b="1" i="1" smtClean="0">
                                        <a:solidFill>
                                          <a:schemeClr val="tx1"/>
                                        </a:solidFill>
                                        <a:latin typeface="Cambria Math" panose="02040503050406030204" pitchFamily="18" charset="0"/>
                                      </a:rPr>
                                      <m:t>𝟓</m:t>
                                    </m:r>
                                  </m:sup>
                                </m:sSup>
                                <m:r>
                                  <a:rPr lang="en-IN" sz="1400" b="1" smtClean="0">
                                    <a:solidFill>
                                      <a:schemeClr val="tx1"/>
                                    </a:solidFill>
                                    <a:latin typeface="Cambria Math" panose="02040503050406030204" pitchFamily="18" charset="0"/>
                                  </a:rPr>
                                  <m:t>𝒎𝒐𝒅</m:t>
                                </m:r>
                                <m:r>
                                  <a:rPr lang="en-IN" sz="1400" b="1" smtClean="0">
                                    <a:solidFill>
                                      <a:schemeClr val="tx1"/>
                                    </a:solidFill>
                                    <a:latin typeface="Cambria Math" panose="02040503050406030204" pitchFamily="18" charset="0"/>
                                  </a:rPr>
                                  <m:t> </m:t>
                                </m:r>
                                <m:r>
                                  <a:rPr lang="en-IN" sz="1400" b="1" smtClean="0">
                                    <a:solidFill>
                                      <a:schemeClr val="tx1"/>
                                    </a:solidFill>
                                    <a:latin typeface="Cambria Math" panose="02040503050406030204" pitchFamily="18" charset="0"/>
                                  </a:rPr>
                                  <m:t>𝟕</m:t>
                                </m:r>
                              </m:oMath>
                            </m:oMathPara>
                          </a14:m>
                          <a:endParaRPr lang="en-IN" dirty="0">
                            <a:solidFill>
                              <a:schemeClr val="bg1"/>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32 </a:t>
                          </a:r>
                          <a14:m>
                            <m:oMath xmlns:m="http://schemas.openxmlformats.org/officeDocument/2006/math">
                              <m:r>
                                <a:rPr lang="en-IN" sz="1400" b="1" smtClean="0">
                                  <a:solidFill>
                                    <a:schemeClr val="tx1"/>
                                  </a:solidFill>
                                  <a:latin typeface="Cambria Math" panose="02040503050406030204" pitchFamily="18" charset="0"/>
                                </a:rPr>
                                <m:t>𝒎𝒐𝒅</m:t>
                              </m:r>
                              <m:r>
                                <a:rPr lang="en-IN" sz="1400" b="1" smtClean="0">
                                  <a:solidFill>
                                    <a:schemeClr val="tx1"/>
                                  </a:solidFill>
                                  <a:latin typeface="Cambria Math" panose="02040503050406030204" pitchFamily="18" charset="0"/>
                                </a:rPr>
                                <m:t> </m:t>
                              </m:r>
                              <m:r>
                                <a:rPr lang="en-IN" sz="1400" b="1" i="0" smtClean="0">
                                  <a:solidFill>
                                    <a:schemeClr val="tx1"/>
                                  </a:solidFill>
                                  <a:latin typeface="Cambria Math" panose="02040503050406030204" pitchFamily="18" charset="0"/>
                                </a:rPr>
                                <m:t>𝟕</m:t>
                              </m:r>
                            </m:oMath>
                          </a14:m>
                          <a:endParaRPr lang="en-IN" sz="14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sz="1400" b="1" i="1" baseline="0" smtClean="0">
                                    <a:solidFill>
                                      <a:schemeClr val="tx1"/>
                                    </a:solidFill>
                                    <a:latin typeface="Cambria Math" panose="02040503050406030204" pitchFamily="18" charset="0"/>
                                  </a:rPr>
                                  <m:t>𝟒</m:t>
                                </m:r>
                              </m:oMath>
                            </m:oMathPara>
                          </a14:m>
                          <a:endParaRPr lang="en-IN" sz="1400" dirty="0"/>
                        </a:p>
                      </a:txBody>
                      <a:tcPr/>
                    </a:tc>
                    <a:extLst>
                      <a:ext uri="{0D108BD9-81ED-4DB2-BD59-A6C34878D82A}">
                        <a16:rowId xmlns:a16="http://schemas.microsoft.com/office/drawing/2014/main" val="1758969040"/>
                      </a:ext>
                    </a:extLst>
                  </a:tr>
                  <a:tr h="531048">
                    <a:tc>
                      <a:txBody>
                        <a:bodyPr/>
                        <a:lstStyle/>
                        <a:p>
                          <a:pPr/>
                          <a14:m>
                            <m:oMathPara xmlns:m="http://schemas.openxmlformats.org/officeDocument/2006/math">
                              <m:oMathParaPr>
                                <m:jc m:val="centerGroup"/>
                              </m:oMathParaPr>
                              <m:oMath xmlns:m="http://schemas.openxmlformats.org/officeDocument/2006/math">
                                <m:sSup>
                                  <m:sSupPr>
                                    <m:ctrlPr>
                                      <a:rPr lang="en-IN" sz="1400" i="1" smtClean="0">
                                        <a:solidFill>
                                          <a:schemeClr val="tx1"/>
                                        </a:solidFill>
                                        <a:latin typeface="Cambria Math" panose="02040503050406030204" pitchFamily="18" charset="0"/>
                                      </a:rPr>
                                    </m:ctrlPr>
                                  </m:sSupPr>
                                  <m:e>
                                    <m:r>
                                      <a:rPr lang="en-IN" sz="1400" b="1" smtClean="0">
                                        <a:solidFill>
                                          <a:schemeClr val="tx1"/>
                                        </a:solidFill>
                                        <a:latin typeface="Cambria Math" panose="02040503050406030204" pitchFamily="18" charset="0"/>
                                      </a:rPr>
                                      <m:t>𝟐</m:t>
                                    </m:r>
                                  </m:e>
                                  <m:sup>
                                    <m:r>
                                      <a:rPr lang="en-IN" sz="1400" b="1" i="1" smtClean="0">
                                        <a:solidFill>
                                          <a:schemeClr val="tx1"/>
                                        </a:solidFill>
                                        <a:latin typeface="Cambria Math" panose="02040503050406030204" pitchFamily="18" charset="0"/>
                                      </a:rPr>
                                      <m:t>𝟔</m:t>
                                    </m:r>
                                  </m:sup>
                                </m:sSup>
                                <m:r>
                                  <a:rPr lang="en-IN" sz="1400" b="1" smtClean="0">
                                    <a:solidFill>
                                      <a:schemeClr val="tx1"/>
                                    </a:solidFill>
                                    <a:latin typeface="Cambria Math" panose="02040503050406030204" pitchFamily="18" charset="0"/>
                                  </a:rPr>
                                  <m:t>𝒎𝒐𝒅</m:t>
                                </m:r>
                                <m:r>
                                  <a:rPr lang="en-IN" sz="1400" b="1" smtClean="0">
                                    <a:solidFill>
                                      <a:schemeClr val="tx1"/>
                                    </a:solidFill>
                                    <a:latin typeface="Cambria Math" panose="02040503050406030204" pitchFamily="18" charset="0"/>
                                  </a:rPr>
                                  <m:t> </m:t>
                                </m:r>
                                <m:r>
                                  <a:rPr lang="en-IN" sz="1400" b="1" smtClean="0">
                                    <a:solidFill>
                                      <a:schemeClr val="tx1"/>
                                    </a:solidFill>
                                    <a:latin typeface="Cambria Math" panose="02040503050406030204" pitchFamily="18" charset="0"/>
                                  </a:rPr>
                                  <m:t>𝟕</m:t>
                                </m:r>
                              </m:oMath>
                            </m:oMathPara>
                          </a14:m>
                          <a:endParaRPr lang="en-IN" dirty="0">
                            <a:solidFill>
                              <a:schemeClr val="bg1"/>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b="1" baseline="0" dirty="0">
                              <a:solidFill>
                                <a:schemeClr val="tx1"/>
                              </a:solidFill>
                            </a:rPr>
                            <a:t>64 </a:t>
                          </a:r>
                          <a14:m>
                            <m:oMath xmlns:m="http://schemas.openxmlformats.org/officeDocument/2006/math">
                              <m:r>
                                <a:rPr lang="en-IN" sz="1400" b="1" smtClean="0">
                                  <a:solidFill>
                                    <a:schemeClr val="tx1"/>
                                  </a:solidFill>
                                  <a:latin typeface="Cambria Math" panose="02040503050406030204" pitchFamily="18" charset="0"/>
                                </a:rPr>
                                <m:t>𝒎𝒐𝒅</m:t>
                              </m:r>
                              <m:r>
                                <a:rPr lang="en-IN" sz="1400" b="1" smtClean="0">
                                  <a:solidFill>
                                    <a:schemeClr val="tx1"/>
                                  </a:solidFill>
                                  <a:latin typeface="Cambria Math" panose="02040503050406030204" pitchFamily="18" charset="0"/>
                                </a:rPr>
                                <m:t> </m:t>
                              </m:r>
                              <m:r>
                                <a:rPr lang="en-IN" sz="1400" b="1" i="0" smtClean="0">
                                  <a:solidFill>
                                    <a:schemeClr val="tx1"/>
                                  </a:solidFill>
                                  <a:latin typeface="Cambria Math" panose="02040503050406030204" pitchFamily="18" charset="0"/>
                                </a:rPr>
                                <m:t>𝟕</m:t>
                              </m:r>
                            </m:oMath>
                          </a14:m>
                          <a:endParaRPr lang="en-IN" sz="14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sz="1400" b="1" i="0" smtClean="0">
                                    <a:solidFill>
                                      <a:schemeClr val="tx1"/>
                                    </a:solidFill>
                                    <a:latin typeface="Cambria Math" panose="02040503050406030204" pitchFamily="18" charset="0"/>
                                  </a:rPr>
                                  <m:t>𝟏</m:t>
                                </m:r>
                              </m:oMath>
                            </m:oMathPara>
                          </a14:m>
                          <a:endParaRPr lang="en-IN" sz="1400" dirty="0"/>
                        </a:p>
                        <a:p>
                          <a:pPr marL="0" marR="0" lvl="0" indent="0" defTabSz="914400" eaLnBrk="1" fontAlgn="auto" latinLnBrk="0" hangingPunct="1">
                            <a:lnSpc>
                              <a:spcPct val="100000"/>
                            </a:lnSpc>
                            <a:spcBef>
                              <a:spcPts val="0"/>
                            </a:spcBef>
                            <a:spcAft>
                              <a:spcPts val="0"/>
                            </a:spcAft>
                            <a:buClrTx/>
                            <a:buSzTx/>
                            <a:buFontTx/>
                            <a:buNone/>
                            <a:tabLst/>
                            <a:defRPr/>
                          </a:pPr>
                          <a:endParaRPr lang="en-IN" sz="1800" dirty="0"/>
                        </a:p>
                      </a:txBody>
                      <a:tcPr/>
                    </a:tc>
                    <a:extLst>
                      <a:ext uri="{0D108BD9-81ED-4DB2-BD59-A6C34878D82A}">
                        <a16:rowId xmlns:a16="http://schemas.microsoft.com/office/drawing/2014/main" val="2121514218"/>
                      </a:ext>
                    </a:extLst>
                  </a:tr>
                </a:tbl>
              </a:graphicData>
            </a:graphic>
          </p:graphicFrame>
        </mc:Choice>
        <mc:Fallback xmlns="">
          <p:graphicFrame>
            <p:nvGraphicFramePr>
              <p:cNvPr id="7" name="Table 6">
                <a:extLst>
                  <a:ext uri="{FF2B5EF4-FFF2-40B4-BE49-F238E27FC236}">
                    <a16:creationId xmlns:a16="http://schemas.microsoft.com/office/drawing/2014/main" id="{56F5399E-ACB5-A4BE-E905-5F2BA296DDB3}"/>
                  </a:ext>
                </a:extLst>
              </p:cNvPr>
              <p:cNvGraphicFramePr>
                <a:graphicFrameLocks noGrp="1"/>
              </p:cNvGraphicFramePr>
              <p:nvPr>
                <p:extLst>
                  <p:ext uri="{D42A27DB-BD31-4B8C-83A1-F6EECF244321}">
                    <p14:modId xmlns:p14="http://schemas.microsoft.com/office/powerpoint/2010/main" val="2637713620"/>
                  </p:ext>
                </p:extLst>
              </p:nvPr>
            </p:nvGraphicFramePr>
            <p:xfrm>
              <a:off x="260350" y="660000"/>
              <a:ext cx="4378203" cy="2129538"/>
            </p:xfrm>
            <a:graphic>
              <a:graphicData uri="http://schemas.openxmlformats.org/drawingml/2006/table">
                <a:tbl>
                  <a:tblPr firstRow="1" bandRow="1">
                    <a:tableStyleId>{21E4AEA4-8DFA-4A89-87EB-49C32662AFE0}</a:tableStyleId>
                  </a:tblPr>
                  <a:tblGrid>
                    <a:gridCol w="1506895">
                      <a:extLst>
                        <a:ext uri="{9D8B030D-6E8A-4147-A177-3AD203B41FA5}">
                          <a16:colId xmlns:a16="http://schemas.microsoft.com/office/drawing/2014/main" val="3623347549"/>
                        </a:ext>
                      </a:extLst>
                    </a:gridCol>
                    <a:gridCol w="1506895">
                      <a:extLst>
                        <a:ext uri="{9D8B030D-6E8A-4147-A177-3AD203B41FA5}">
                          <a16:colId xmlns:a16="http://schemas.microsoft.com/office/drawing/2014/main" val="263664395"/>
                        </a:ext>
                      </a:extLst>
                    </a:gridCol>
                    <a:gridCol w="1364413">
                      <a:extLst>
                        <a:ext uri="{9D8B030D-6E8A-4147-A177-3AD203B41FA5}">
                          <a16:colId xmlns:a16="http://schemas.microsoft.com/office/drawing/2014/main" val="1048950947"/>
                        </a:ext>
                      </a:extLst>
                    </a:gridCol>
                  </a:tblGrid>
                  <a:tr h="309563">
                    <a:tc>
                      <a:txBody>
                        <a:bodyPr/>
                        <a:lstStyle/>
                        <a:p>
                          <a:endParaRPr lang="en-US"/>
                        </a:p>
                      </a:txBody>
                      <a:tcPr>
                        <a:blipFill>
                          <a:blip r:embed="rId2"/>
                          <a:stretch>
                            <a:fillRect l="-405" t="-1961" r="-193117" b="-590196"/>
                          </a:stretch>
                        </a:blipFill>
                      </a:tcPr>
                    </a:tc>
                    <a:tc>
                      <a:txBody>
                        <a:bodyPr/>
                        <a:lstStyle/>
                        <a:p>
                          <a:endParaRPr lang="en-US"/>
                        </a:p>
                      </a:txBody>
                      <a:tcPr>
                        <a:blipFill>
                          <a:blip r:embed="rId2"/>
                          <a:stretch>
                            <a:fillRect l="-100000" t="-1961" r="-92339" b="-590196"/>
                          </a:stretch>
                        </a:blipFill>
                      </a:tcPr>
                    </a:tc>
                    <a:tc>
                      <a:txBody>
                        <a:bodyPr/>
                        <a:lstStyle/>
                        <a:p>
                          <a:endParaRPr lang="en-US"/>
                        </a:p>
                      </a:txBody>
                      <a:tcPr>
                        <a:blipFill>
                          <a:blip r:embed="rId2"/>
                          <a:stretch>
                            <a:fillRect l="-221429" t="-1961" r="-2232" b="-590196"/>
                          </a:stretch>
                        </a:blipFill>
                      </a:tcPr>
                    </a:tc>
                    <a:extLst>
                      <a:ext uri="{0D108BD9-81ED-4DB2-BD59-A6C34878D82A}">
                        <a16:rowId xmlns:a16="http://schemas.microsoft.com/office/drawing/2014/main" val="803554703"/>
                      </a:ext>
                    </a:extLst>
                  </a:tr>
                  <a:tr h="309563">
                    <a:tc>
                      <a:txBody>
                        <a:bodyPr/>
                        <a:lstStyle/>
                        <a:p>
                          <a:endParaRPr lang="en-US"/>
                        </a:p>
                      </a:txBody>
                      <a:tcPr>
                        <a:blipFill>
                          <a:blip r:embed="rId2"/>
                          <a:stretch>
                            <a:fillRect l="-405" t="-101961" r="-193117" b="-490196"/>
                          </a:stretch>
                        </a:blipFill>
                      </a:tcPr>
                    </a:tc>
                    <a:tc>
                      <a:txBody>
                        <a:bodyPr/>
                        <a:lstStyle/>
                        <a:p>
                          <a:endParaRPr lang="en-US"/>
                        </a:p>
                      </a:txBody>
                      <a:tcPr>
                        <a:blipFill>
                          <a:blip r:embed="rId2"/>
                          <a:stretch>
                            <a:fillRect l="-100000" t="-101961" r="-92339" b="-490196"/>
                          </a:stretch>
                        </a:blipFill>
                      </a:tcPr>
                    </a:tc>
                    <a:tc>
                      <a:txBody>
                        <a:bodyPr/>
                        <a:lstStyle/>
                        <a:p>
                          <a:endParaRPr lang="en-US"/>
                        </a:p>
                      </a:txBody>
                      <a:tcPr>
                        <a:blipFill>
                          <a:blip r:embed="rId2"/>
                          <a:stretch>
                            <a:fillRect l="-221429" t="-101961" r="-2232" b="-490196"/>
                          </a:stretch>
                        </a:blipFill>
                      </a:tcPr>
                    </a:tc>
                    <a:extLst>
                      <a:ext uri="{0D108BD9-81ED-4DB2-BD59-A6C34878D82A}">
                        <a16:rowId xmlns:a16="http://schemas.microsoft.com/office/drawing/2014/main" val="2926674658"/>
                      </a:ext>
                    </a:extLst>
                  </a:tr>
                  <a:tr h="309563">
                    <a:tc>
                      <a:txBody>
                        <a:bodyPr/>
                        <a:lstStyle/>
                        <a:p>
                          <a:endParaRPr lang="en-US"/>
                        </a:p>
                      </a:txBody>
                      <a:tcPr>
                        <a:blipFill>
                          <a:blip r:embed="rId2"/>
                          <a:stretch>
                            <a:fillRect l="-405" t="-201961" r="-193117" b="-390196"/>
                          </a:stretch>
                        </a:blipFill>
                      </a:tcPr>
                    </a:tc>
                    <a:tc>
                      <a:txBody>
                        <a:bodyPr/>
                        <a:lstStyle/>
                        <a:p>
                          <a:endParaRPr lang="en-US"/>
                        </a:p>
                      </a:txBody>
                      <a:tcPr>
                        <a:blipFill>
                          <a:blip r:embed="rId2"/>
                          <a:stretch>
                            <a:fillRect l="-100000" t="-201961" r="-92339" b="-390196"/>
                          </a:stretch>
                        </a:blipFill>
                      </a:tcPr>
                    </a:tc>
                    <a:tc>
                      <a:txBody>
                        <a:bodyPr/>
                        <a:lstStyle/>
                        <a:p>
                          <a:endParaRPr lang="en-US"/>
                        </a:p>
                      </a:txBody>
                      <a:tcPr>
                        <a:blipFill>
                          <a:blip r:embed="rId2"/>
                          <a:stretch>
                            <a:fillRect l="-221429" t="-201961" r="-2232" b="-390196"/>
                          </a:stretch>
                        </a:blipFill>
                      </a:tcPr>
                    </a:tc>
                    <a:extLst>
                      <a:ext uri="{0D108BD9-81ED-4DB2-BD59-A6C34878D82A}">
                        <a16:rowId xmlns:a16="http://schemas.microsoft.com/office/drawing/2014/main" val="240306853"/>
                      </a:ext>
                    </a:extLst>
                  </a:tr>
                  <a:tr h="308991">
                    <a:tc>
                      <a:txBody>
                        <a:bodyPr/>
                        <a:lstStyle/>
                        <a:p>
                          <a:endParaRPr lang="en-US"/>
                        </a:p>
                      </a:txBody>
                      <a:tcPr>
                        <a:blipFill>
                          <a:blip r:embed="rId2"/>
                          <a:stretch>
                            <a:fillRect l="-405" t="-308000" r="-193117" b="-298000"/>
                          </a:stretch>
                        </a:blipFill>
                      </a:tcPr>
                    </a:tc>
                    <a:tc>
                      <a:txBody>
                        <a:bodyPr/>
                        <a:lstStyle/>
                        <a:p>
                          <a:endParaRPr lang="en-US"/>
                        </a:p>
                      </a:txBody>
                      <a:tcPr>
                        <a:blipFill>
                          <a:blip r:embed="rId2"/>
                          <a:stretch>
                            <a:fillRect l="-100000" t="-308000" r="-92339" b="-298000"/>
                          </a:stretch>
                        </a:blipFill>
                      </a:tcPr>
                    </a:tc>
                    <a:tc>
                      <a:txBody>
                        <a:bodyPr/>
                        <a:lstStyle/>
                        <a:p>
                          <a:endParaRPr lang="en-US"/>
                        </a:p>
                      </a:txBody>
                      <a:tcPr>
                        <a:blipFill>
                          <a:blip r:embed="rId2"/>
                          <a:stretch>
                            <a:fillRect l="-221429" t="-308000" r="-2232" b="-298000"/>
                          </a:stretch>
                        </a:blipFill>
                      </a:tcPr>
                    </a:tc>
                    <a:extLst>
                      <a:ext uri="{0D108BD9-81ED-4DB2-BD59-A6C34878D82A}">
                        <a16:rowId xmlns:a16="http://schemas.microsoft.com/office/drawing/2014/main" val="981272121"/>
                      </a:ext>
                    </a:extLst>
                  </a:tr>
                  <a:tr h="312738">
                    <a:tc>
                      <a:txBody>
                        <a:bodyPr/>
                        <a:lstStyle/>
                        <a:p>
                          <a:endParaRPr lang="en-US"/>
                        </a:p>
                      </a:txBody>
                      <a:tcPr>
                        <a:blipFill>
                          <a:blip r:embed="rId2"/>
                          <a:stretch>
                            <a:fillRect l="-405" t="-392308" r="-193117" b="-186538"/>
                          </a:stretch>
                        </a:blipFill>
                      </a:tcPr>
                    </a:tc>
                    <a:tc>
                      <a:txBody>
                        <a:bodyPr/>
                        <a:lstStyle/>
                        <a:p>
                          <a:endParaRPr lang="en-US"/>
                        </a:p>
                      </a:txBody>
                      <a:tcPr>
                        <a:blipFill>
                          <a:blip r:embed="rId2"/>
                          <a:stretch>
                            <a:fillRect l="-100000" t="-392308" r="-92339" b="-186538"/>
                          </a:stretch>
                        </a:blipFill>
                      </a:tcPr>
                    </a:tc>
                    <a:tc>
                      <a:txBody>
                        <a:bodyPr/>
                        <a:lstStyle/>
                        <a:p>
                          <a:endParaRPr lang="en-US"/>
                        </a:p>
                      </a:txBody>
                      <a:tcPr>
                        <a:blipFill>
                          <a:blip r:embed="rId2"/>
                          <a:stretch>
                            <a:fillRect l="-221429" t="-392308" r="-2232" b="-186538"/>
                          </a:stretch>
                        </a:blipFill>
                      </a:tcPr>
                    </a:tc>
                    <a:extLst>
                      <a:ext uri="{0D108BD9-81ED-4DB2-BD59-A6C34878D82A}">
                        <a16:rowId xmlns:a16="http://schemas.microsoft.com/office/drawing/2014/main" val="1758969040"/>
                      </a:ext>
                    </a:extLst>
                  </a:tr>
                  <a:tr h="579120">
                    <a:tc>
                      <a:txBody>
                        <a:bodyPr/>
                        <a:lstStyle/>
                        <a:p>
                          <a:endParaRPr lang="en-US"/>
                        </a:p>
                      </a:txBody>
                      <a:tcPr>
                        <a:blipFill>
                          <a:blip r:embed="rId2"/>
                          <a:stretch>
                            <a:fillRect l="-405" t="-269474" r="-193117" b="-2105"/>
                          </a:stretch>
                        </a:blipFill>
                      </a:tcPr>
                    </a:tc>
                    <a:tc>
                      <a:txBody>
                        <a:bodyPr/>
                        <a:lstStyle/>
                        <a:p>
                          <a:endParaRPr lang="en-US"/>
                        </a:p>
                      </a:txBody>
                      <a:tcPr>
                        <a:blipFill>
                          <a:blip r:embed="rId2"/>
                          <a:stretch>
                            <a:fillRect l="-100000" t="-269474" r="-92339" b="-2105"/>
                          </a:stretch>
                        </a:blipFill>
                      </a:tcPr>
                    </a:tc>
                    <a:tc>
                      <a:txBody>
                        <a:bodyPr/>
                        <a:lstStyle/>
                        <a:p>
                          <a:endParaRPr lang="en-US"/>
                        </a:p>
                      </a:txBody>
                      <a:tcPr>
                        <a:blipFill>
                          <a:blip r:embed="rId2"/>
                          <a:stretch>
                            <a:fillRect l="-221429" t="-269474" r="-2232" b="-2105"/>
                          </a:stretch>
                        </a:blipFill>
                      </a:tcPr>
                    </a:tc>
                    <a:extLst>
                      <a:ext uri="{0D108BD9-81ED-4DB2-BD59-A6C34878D82A}">
                        <a16:rowId xmlns:a16="http://schemas.microsoft.com/office/drawing/2014/main" val="2121514218"/>
                      </a:ext>
                    </a:extLst>
                  </a:tr>
                </a:tbl>
              </a:graphicData>
            </a:graphic>
          </p:graphicFrame>
        </mc:Fallback>
      </mc:AlternateContent>
      <p:sp>
        <p:nvSpPr>
          <p:cNvPr id="8" name="TextBox 7">
            <a:extLst>
              <a:ext uri="{FF2B5EF4-FFF2-40B4-BE49-F238E27FC236}">
                <a16:creationId xmlns:a16="http://schemas.microsoft.com/office/drawing/2014/main" id="{002E5269-017F-0AC0-9498-8C1F526AABC0}"/>
              </a:ext>
            </a:extLst>
          </p:cNvPr>
          <p:cNvSpPr txBox="1"/>
          <p:nvPr/>
        </p:nvSpPr>
        <p:spPr>
          <a:xfrm>
            <a:off x="260350" y="2865536"/>
            <a:ext cx="32004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No, 2 is not a primitive root of 7.</a:t>
            </a:r>
          </a:p>
        </p:txBody>
      </p:sp>
    </p:spTree>
    <p:extLst>
      <p:ext uri="{BB962C8B-B14F-4D97-AF65-F5344CB8AC3E}">
        <p14:creationId xmlns:p14="http://schemas.microsoft.com/office/powerpoint/2010/main" val="289206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12" y="0"/>
            <a:ext cx="820419" cy="853440"/>
          </a:xfrm>
          <a:custGeom>
            <a:avLst/>
            <a:gdLst/>
            <a:ahLst/>
            <a:cxnLst/>
            <a:rect l="l" t="t" r="r" b="b"/>
            <a:pathLst>
              <a:path w="820419" h="853440">
                <a:moveTo>
                  <a:pt x="522571" y="0"/>
                </a:moveTo>
                <a:lnTo>
                  <a:pt x="6352" y="0"/>
                </a:lnTo>
                <a:lnTo>
                  <a:pt x="0" y="6352"/>
                </a:lnTo>
                <a:lnTo>
                  <a:pt x="0" y="588633"/>
                </a:lnTo>
                <a:lnTo>
                  <a:pt x="264461" y="853095"/>
                </a:lnTo>
                <a:lnTo>
                  <a:pt x="820067" y="297490"/>
                </a:lnTo>
                <a:lnTo>
                  <a:pt x="522571" y="0"/>
                </a:lnTo>
                <a:close/>
              </a:path>
            </a:pathLst>
          </a:custGeom>
          <a:solidFill>
            <a:srgbClr val="484C67"/>
          </a:solidFill>
        </p:spPr>
        <p:txBody>
          <a:bodyPr wrap="square" lIns="0" tIns="0" rIns="0" bIns="0" rtlCol="0"/>
          <a:lstStyle/>
          <a:p>
            <a:endParaRPr/>
          </a:p>
        </p:txBody>
      </p:sp>
      <p:sp>
        <p:nvSpPr>
          <p:cNvPr id="7" name="object 7"/>
          <p:cNvSpPr txBox="1">
            <a:spLocks noGrp="1"/>
          </p:cNvSpPr>
          <p:nvPr>
            <p:ph type="title"/>
          </p:nvPr>
        </p:nvSpPr>
        <p:spPr>
          <a:xfrm>
            <a:off x="1389143" y="188759"/>
            <a:ext cx="3076414" cy="232115"/>
          </a:xfrm>
          <a:prstGeom prst="rect">
            <a:avLst/>
          </a:prstGeom>
        </p:spPr>
        <p:txBody>
          <a:bodyPr vert="horz" wrap="square" lIns="0" tIns="16510" rIns="0" bIns="0" rtlCol="0">
            <a:spAutoFit/>
          </a:bodyPr>
          <a:lstStyle/>
          <a:p>
            <a:pPr marL="12700">
              <a:lnSpc>
                <a:spcPct val="100000"/>
              </a:lnSpc>
              <a:spcBef>
                <a:spcPts val="130"/>
              </a:spcBef>
            </a:pPr>
            <a:r>
              <a:rPr lang="en-IN" sz="1400" spc="80" dirty="0">
                <a:latin typeface="Times New Roman" panose="02020603050405020304" pitchFamily="18" charset="0"/>
                <a:cs typeface="Times New Roman" panose="02020603050405020304" pitchFamily="18" charset="0"/>
              </a:rPr>
              <a:t>The Discrete Logarithm Problem</a:t>
            </a:r>
            <a:endParaRPr sz="1400" dirty="0">
              <a:latin typeface="Times New Roman" panose="02020603050405020304" pitchFamily="18" charset="0"/>
              <a:cs typeface="Times New Roman" panose="02020603050405020304" pitchFamily="18" charset="0"/>
            </a:endParaRPr>
          </a:p>
        </p:txBody>
      </p:sp>
      <p:sp>
        <p:nvSpPr>
          <p:cNvPr id="10" name="object 10"/>
          <p:cNvSpPr/>
          <p:nvPr/>
        </p:nvSpPr>
        <p:spPr>
          <a:xfrm>
            <a:off x="2012950" y="486840"/>
            <a:ext cx="1141730" cy="30480"/>
          </a:xfrm>
          <a:custGeom>
            <a:avLst/>
            <a:gdLst/>
            <a:ahLst/>
            <a:cxnLst/>
            <a:rect l="l" t="t" r="r" b="b"/>
            <a:pathLst>
              <a:path w="1141729" h="30480">
                <a:moveTo>
                  <a:pt x="1141641" y="0"/>
                </a:moveTo>
                <a:lnTo>
                  <a:pt x="0" y="0"/>
                </a:lnTo>
                <a:lnTo>
                  <a:pt x="0" y="30454"/>
                </a:lnTo>
                <a:lnTo>
                  <a:pt x="1141641" y="30454"/>
                </a:lnTo>
                <a:lnTo>
                  <a:pt x="1141641" y="0"/>
                </a:lnTo>
                <a:close/>
              </a:path>
            </a:pathLst>
          </a:custGeom>
          <a:solidFill>
            <a:srgbClr val="6FB0DA"/>
          </a:solidFill>
        </p:spPr>
        <p:txBody>
          <a:bodyPr wrap="square" lIns="0" tIns="0" rIns="0" bIns="0" rtlCol="0"/>
          <a:lstStyle/>
          <a:p>
            <a:endParaRPr/>
          </a:p>
        </p:txBody>
      </p:sp>
      <p:sp>
        <p:nvSpPr>
          <p:cNvPr id="5" name="TextBox 4">
            <a:extLst>
              <a:ext uri="{FF2B5EF4-FFF2-40B4-BE49-F238E27FC236}">
                <a16:creationId xmlns:a16="http://schemas.microsoft.com/office/drawing/2014/main" id="{FF95B3B8-4EB6-17B2-1D40-C3A25DFF08F4}"/>
              </a:ext>
            </a:extLst>
          </p:cNvPr>
          <p:cNvSpPr txBox="1"/>
          <p:nvPr/>
        </p:nvSpPr>
        <p:spPr>
          <a:xfrm>
            <a:off x="411721" y="756994"/>
            <a:ext cx="12192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Analogy</a:t>
            </a:r>
          </a:p>
        </p:txBody>
      </p:sp>
      <p:sp>
        <p:nvSpPr>
          <p:cNvPr id="6" name="TextBox 5">
            <a:extLst>
              <a:ext uri="{FF2B5EF4-FFF2-40B4-BE49-F238E27FC236}">
                <a16:creationId xmlns:a16="http://schemas.microsoft.com/office/drawing/2014/main" id="{4F5A9220-523F-FE01-11D0-F66CAE3DA290}"/>
              </a:ext>
            </a:extLst>
          </p:cNvPr>
          <p:cNvSpPr txBox="1"/>
          <p:nvPr/>
        </p:nvSpPr>
        <p:spPr>
          <a:xfrm>
            <a:off x="821931" y="1539359"/>
            <a:ext cx="3934219" cy="369332"/>
          </a:xfrm>
          <a:prstGeom prst="rect">
            <a:avLst/>
          </a:prstGeom>
          <a:noFill/>
        </p:spPr>
        <p:txBody>
          <a:bodyPr wrap="square" rtlCol="0">
            <a:spAutoFit/>
          </a:bodyPr>
          <a:lstStyle/>
          <a:p>
            <a:r>
              <a:rPr lang="en-IN" dirty="0">
                <a:solidFill>
                  <a:schemeClr val="accent6">
                    <a:lumMod val="75000"/>
                  </a:schemeClr>
                </a:solidFill>
                <a:latin typeface="Times New Roman" panose="02020603050405020304" pitchFamily="18" charset="0"/>
                <a:cs typeface="Times New Roman" panose="02020603050405020304" pitchFamily="18" charset="0"/>
              </a:rPr>
              <a:t>Milk + Coffee Powder + Sugar = Coffee </a:t>
            </a:r>
          </a:p>
        </p:txBody>
      </p:sp>
      <p:cxnSp>
        <p:nvCxnSpPr>
          <p:cNvPr id="9" name="Straight Arrow Connector 8">
            <a:extLst>
              <a:ext uri="{FF2B5EF4-FFF2-40B4-BE49-F238E27FC236}">
                <a16:creationId xmlns:a16="http://schemas.microsoft.com/office/drawing/2014/main" id="{95956B27-25F8-D4FB-89FE-7F68AC40B464}"/>
              </a:ext>
            </a:extLst>
          </p:cNvPr>
          <p:cNvCxnSpPr/>
          <p:nvPr/>
        </p:nvCxnSpPr>
        <p:spPr>
          <a:xfrm>
            <a:off x="946150" y="1419225"/>
            <a:ext cx="3581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22F6B34-6D3C-61F4-2310-2976EC108FF4}"/>
              </a:ext>
            </a:extLst>
          </p:cNvPr>
          <p:cNvCxnSpPr/>
          <p:nvPr/>
        </p:nvCxnSpPr>
        <p:spPr>
          <a:xfrm flipH="1">
            <a:off x="946150" y="2028825"/>
            <a:ext cx="3581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2FD4E70-1A10-3B18-D776-C0FA739B11CC}"/>
              </a:ext>
            </a:extLst>
          </p:cNvPr>
          <p:cNvSpPr txBox="1"/>
          <p:nvPr/>
        </p:nvSpPr>
        <p:spPr>
          <a:xfrm>
            <a:off x="1708150" y="1111448"/>
            <a:ext cx="2681207" cy="307777"/>
          </a:xfrm>
          <a:prstGeom prst="rect">
            <a:avLst/>
          </a:prstGeom>
          <a:noFill/>
        </p:spPr>
        <p:txBody>
          <a:bodyPr wrap="square" rtlCol="0">
            <a:spAutoFit/>
          </a:bodyPr>
          <a:lstStyle/>
          <a:p>
            <a:r>
              <a:rPr lang="en-IN" sz="1400" dirty="0">
                <a:solidFill>
                  <a:schemeClr val="accent1"/>
                </a:solidFill>
                <a:latin typeface="Times New Roman" panose="02020603050405020304" pitchFamily="18" charset="0"/>
                <a:cs typeface="Times New Roman" panose="02020603050405020304" pitchFamily="18" charset="0"/>
              </a:rPr>
              <a:t>Easy in the forward direction</a:t>
            </a:r>
          </a:p>
        </p:txBody>
      </p:sp>
      <p:sp>
        <p:nvSpPr>
          <p:cNvPr id="16" name="TextBox 15">
            <a:extLst>
              <a:ext uri="{FF2B5EF4-FFF2-40B4-BE49-F238E27FC236}">
                <a16:creationId xmlns:a16="http://schemas.microsoft.com/office/drawing/2014/main" id="{D31F5556-B4F5-80AF-3595-ED36D80C7612}"/>
              </a:ext>
            </a:extLst>
          </p:cNvPr>
          <p:cNvSpPr txBox="1"/>
          <p:nvPr/>
        </p:nvSpPr>
        <p:spPr>
          <a:xfrm>
            <a:off x="1708150" y="2085498"/>
            <a:ext cx="2590800" cy="307777"/>
          </a:xfrm>
          <a:prstGeom prst="rect">
            <a:avLst/>
          </a:prstGeom>
          <a:noFill/>
        </p:spPr>
        <p:txBody>
          <a:bodyPr wrap="square" rtlCol="0">
            <a:spAutoFit/>
          </a:bodyPr>
          <a:lstStyle/>
          <a:p>
            <a:r>
              <a:rPr lang="en-IN" sz="1400" dirty="0">
                <a:solidFill>
                  <a:schemeClr val="accent1"/>
                </a:solidFill>
                <a:latin typeface="Times New Roman" panose="02020603050405020304" pitchFamily="18" charset="0"/>
                <a:cs typeface="Times New Roman" panose="02020603050405020304" pitchFamily="18" charset="0"/>
              </a:rPr>
              <a:t>Hard in the backward direction</a:t>
            </a:r>
          </a:p>
        </p:txBody>
      </p:sp>
      <p:grpSp>
        <p:nvGrpSpPr>
          <p:cNvPr id="3" name="object 2">
            <a:extLst>
              <a:ext uri="{FF2B5EF4-FFF2-40B4-BE49-F238E27FC236}">
                <a16:creationId xmlns:a16="http://schemas.microsoft.com/office/drawing/2014/main" id="{96CCF2AF-AC28-9C33-B067-22122CEB0AE0}"/>
              </a:ext>
            </a:extLst>
          </p:cNvPr>
          <p:cNvGrpSpPr/>
          <p:nvPr/>
        </p:nvGrpSpPr>
        <p:grpSpPr>
          <a:xfrm>
            <a:off x="4527550" y="-5740"/>
            <a:ext cx="1283652" cy="1030036"/>
            <a:chOff x="4041769" y="0"/>
            <a:chExt cx="1805305" cy="1833245"/>
          </a:xfrm>
        </p:grpSpPr>
        <p:sp>
          <p:nvSpPr>
            <p:cNvPr id="4" name="object 3">
              <a:extLst>
                <a:ext uri="{FF2B5EF4-FFF2-40B4-BE49-F238E27FC236}">
                  <a16:creationId xmlns:a16="http://schemas.microsoft.com/office/drawing/2014/main" id="{2C01DF41-60C1-80BD-8AD0-552779DE032D}"/>
                </a:ext>
              </a:extLst>
            </p:cNvPr>
            <p:cNvSpPr/>
            <p:nvPr/>
          </p:nvSpPr>
          <p:spPr>
            <a:xfrm>
              <a:off x="5234726" y="893420"/>
              <a:ext cx="612140" cy="939800"/>
            </a:xfrm>
            <a:custGeom>
              <a:avLst/>
              <a:gdLst/>
              <a:ahLst/>
              <a:cxnLst/>
              <a:rect l="l" t="t" r="r" b="b"/>
              <a:pathLst>
                <a:path w="612139" h="939800">
                  <a:moveTo>
                    <a:pt x="555985" y="0"/>
                  </a:moveTo>
                  <a:lnTo>
                    <a:pt x="0" y="555604"/>
                  </a:lnTo>
                  <a:lnTo>
                    <a:pt x="383987" y="939332"/>
                  </a:lnTo>
                  <a:lnTo>
                    <a:pt x="612022" y="711465"/>
                  </a:lnTo>
                  <a:lnTo>
                    <a:pt x="612022" y="55994"/>
                  </a:lnTo>
                  <a:lnTo>
                    <a:pt x="555985" y="0"/>
                  </a:lnTo>
                  <a:close/>
                </a:path>
              </a:pathLst>
            </a:custGeom>
            <a:solidFill>
              <a:srgbClr val="484C67"/>
            </a:solidFill>
          </p:spPr>
          <p:txBody>
            <a:bodyPr wrap="square" lIns="0" tIns="0" rIns="0" bIns="0" rtlCol="0"/>
            <a:lstStyle/>
            <a:p>
              <a:endParaRPr/>
            </a:p>
          </p:txBody>
        </p:sp>
        <p:sp>
          <p:nvSpPr>
            <p:cNvPr id="8" name="object 4">
              <a:extLst>
                <a:ext uri="{FF2B5EF4-FFF2-40B4-BE49-F238E27FC236}">
                  <a16:creationId xmlns:a16="http://schemas.microsoft.com/office/drawing/2014/main" id="{4F37DAC9-CD7A-6117-C446-62BB67B5D6B9}"/>
                </a:ext>
              </a:extLst>
            </p:cNvPr>
            <p:cNvSpPr/>
            <p:nvPr/>
          </p:nvSpPr>
          <p:spPr>
            <a:xfrm>
              <a:off x="4041762" y="12"/>
              <a:ext cx="1805305" cy="1479550"/>
            </a:xfrm>
            <a:custGeom>
              <a:avLst/>
              <a:gdLst/>
              <a:ahLst/>
              <a:cxnLst/>
              <a:rect l="l" t="t" r="r" b="b"/>
              <a:pathLst>
                <a:path w="1805304" h="1479550">
                  <a:moveTo>
                    <a:pt x="1779358" y="923798"/>
                  </a:moveTo>
                  <a:lnTo>
                    <a:pt x="1577733" y="721537"/>
                  </a:lnTo>
                  <a:lnTo>
                    <a:pt x="1021753" y="1277137"/>
                  </a:lnTo>
                  <a:lnTo>
                    <a:pt x="1223352" y="1479397"/>
                  </a:lnTo>
                  <a:lnTo>
                    <a:pt x="1779358" y="923798"/>
                  </a:lnTo>
                  <a:close/>
                </a:path>
                <a:path w="1805304" h="1479550">
                  <a:moveTo>
                    <a:pt x="1804962" y="0"/>
                  </a:moveTo>
                  <a:lnTo>
                    <a:pt x="0" y="0"/>
                  </a:lnTo>
                  <a:lnTo>
                    <a:pt x="983132" y="983132"/>
                  </a:lnTo>
                  <a:lnTo>
                    <a:pt x="1804962" y="161290"/>
                  </a:lnTo>
                  <a:lnTo>
                    <a:pt x="1804962" y="0"/>
                  </a:lnTo>
                  <a:close/>
                </a:path>
              </a:pathLst>
            </a:custGeom>
            <a:solidFill>
              <a:srgbClr val="6FB0DA"/>
            </a:solidFill>
          </p:spPr>
          <p:txBody>
            <a:bodyPr wrap="square" lIns="0" tIns="0" rIns="0" bIns="0" rtlCol="0"/>
            <a:lstStyle/>
            <a:p>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12" y="0"/>
            <a:ext cx="820419" cy="853440"/>
          </a:xfrm>
          <a:custGeom>
            <a:avLst/>
            <a:gdLst/>
            <a:ahLst/>
            <a:cxnLst/>
            <a:rect l="l" t="t" r="r" b="b"/>
            <a:pathLst>
              <a:path w="820419" h="853440">
                <a:moveTo>
                  <a:pt x="522571" y="0"/>
                </a:moveTo>
                <a:lnTo>
                  <a:pt x="6352" y="0"/>
                </a:lnTo>
                <a:lnTo>
                  <a:pt x="0" y="6352"/>
                </a:lnTo>
                <a:lnTo>
                  <a:pt x="0" y="588633"/>
                </a:lnTo>
                <a:lnTo>
                  <a:pt x="264461" y="853095"/>
                </a:lnTo>
                <a:lnTo>
                  <a:pt x="820067" y="297490"/>
                </a:lnTo>
                <a:lnTo>
                  <a:pt x="522571" y="0"/>
                </a:lnTo>
                <a:close/>
              </a:path>
            </a:pathLst>
          </a:custGeom>
          <a:solidFill>
            <a:srgbClr val="484C67"/>
          </a:solidFill>
        </p:spPr>
        <p:txBody>
          <a:bodyPr wrap="square" lIns="0" tIns="0" rIns="0" bIns="0" rtlCol="0"/>
          <a:lstStyle/>
          <a:p>
            <a:endParaRPr/>
          </a:p>
        </p:txBody>
      </p:sp>
      <p:sp>
        <p:nvSpPr>
          <p:cNvPr id="7" name="object 7"/>
          <p:cNvSpPr txBox="1">
            <a:spLocks noGrp="1"/>
          </p:cNvSpPr>
          <p:nvPr>
            <p:ph type="title"/>
          </p:nvPr>
        </p:nvSpPr>
        <p:spPr>
          <a:xfrm>
            <a:off x="1117194" y="205834"/>
            <a:ext cx="3519407" cy="232115"/>
          </a:xfrm>
          <a:prstGeom prst="rect">
            <a:avLst/>
          </a:prstGeom>
        </p:spPr>
        <p:txBody>
          <a:bodyPr vert="horz" wrap="square" lIns="0" tIns="16510" rIns="0" bIns="0" rtlCol="0">
            <a:spAutoFit/>
          </a:bodyPr>
          <a:lstStyle/>
          <a:p>
            <a:pPr marL="12700">
              <a:lnSpc>
                <a:spcPct val="100000"/>
              </a:lnSpc>
              <a:spcBef>
                <a:spcPts val="130"/>
              </a:spcBef>
            </a:pPr>
            <a:r>
              <a:rPr lang="en-IN" sz="1400" spc="80" dirty="0">
                <a:latin typeface="Times New Roman" panose="02020603050405020304" pitchFamily="18" charset="0"/>
                <a:cs typeface="Times New Roman" panose="02020603050405020304" pitchFamily="18" charset="0"/>
              </a:rPr>
              <a:t>The Discrete Logarithm Problem </a:t>
            </a:r>
            <a:r>
              <a:rPr lang="en-IN" sz="1400" i="1" spc="80" dirty="0">
                <a:latin typeface="Times New Roman" panose="02020603050405020304" pitchFamily="18" charset="0"/>
                <a:cs typeface="Times New Roman" panose="02020603050405020304" pitchFamily="18" charset="0"/>
              </a:rPr>
              <a:t>cont.</a:t>
            </a:r>
            <a:endParaRPr sz="1400" i="1" dirty="0">
              <a:latin typeface="Times New Roman" panose="02020603050405020304" pitchFamily="18" charset="0"/>
              <a:cs typeface="Times New Roman" panose="02020603050405020304" pitchFamily="18" charset="0"/>
            </a:endParaRPr>
          </a:p>
        </p:txBody>
      </p:sp>
      <p:sp>
        <p:nvSpPr>
          <p:cNvPr id="10" name="object 10"/>
          <p:cNvSpPr/>
          <p:nvPr/>
        </p:nvSpPr>
        <p:spPr>
          <a:xfrm>
            <a:off x="2012950" y="486840"/>
            <a:ext cx="1141730" cy="30480"/>
          </a:xfrm>
          <a:custGeom>
            <a:avLst/>
            <a:gdLst/>
            <a:ahLst/>
            <a:cxnLst/>
            <a:rect l="l" t="t" r="r" b="b"/>
            <a:pathLst>
              <a:path w="1141729" h="30480">
                <a:moveTo>
                  <a:pt x="1141641" y="0"/>
                </a:moveTo>
                <a:lnTo>
                  <a:pt x="0" y="0"/>
                </a:lnTo>
                <a:lnTo>
                  <a:pt x="0" y="30454"/>
                </a:lnTo>
                <a:lnTo>
                  <a:pt x="1141641" y="30454"/>
                </a:lnTo>
                <a:lnTo>
                  <a:pt x="1141641" y="0"/>
                </a:lnTo>
                <a:close/>
              </a:path>
            </a:pathLst>
          </a:custGeom>
          <a:solidFill>
            <a:srgbClr val="6FB0DA"/>
          </a:solidFill>
        </p:spPr>
        <p:txBody>
          <a:bodyPr wrap="square" lIns="0" tIns="0" rIns="0" bIns="0" rtlCol="0"/>
          <a:lstStyle/>
          <a:p>
            <a:endParaRPr/>
          </a:p>
        </p:txBody>
      </p:sp>
      <p:sp>
        <p:nvSpPr>
          <p:cNvPr id="11" name="TextBox 10">
            <a:extLst>
              <a:ext uri="{FF2B5EF4-FFF2-40B4-BE49-F238E27FC236}">
                <a16:creationId xmlns:a16="http://schemas.microsoft.com/office/drawing/2014/main" id="{BF6BEEE0-551D-4100-F8B6-1225782DB1A7}"/>
              </a:ext>
            </a:extLst>
          </p:cNvPr>
          <p:cNvSpPr txBox="1"/>
          <p:nvPr/>
        </p:nvSpPr>
        <p:spPr>
          <a:xfrm>
            <a:off x="325437" y="722828"/>
            <a:ext cx="5287613" cy="830997"/>
          </a:xfrm>
          <a:prstGeom prst="rect">
            <a:avLst/>
          </a:prstGeom>
          <a:noFill/>
        </p:spPr>
        <p:txBody>
          <a:bodyPr wrap="square" rtlCol="0">
            <a:spAutoFit/>
          </a:bodyPr>
          <a:lstStyle/>
          <a:p>
            <a:pPr algn="just"/>
            <a:r>
              <a:rPr lang="en-IN" sz="1200" b="0" i="0" dirty="0">
                <a:solidFill>
                  <a:schemeClr val="bg1"/>
                </a:solidFill>
                <a:effectLst/>
                <a:latin typeface="Times New Roman" panose="02020603050405020304" pitchFamily="18" charset="0"/>
                <a:cs typeface="Times New Roman" panose="02020603050405020304" pitchFamily="18" charset="0"/>
              </a:rPr>
              <a:t>1. Let’s take a prime number 17.</a:t>
            </a:r>
          </a:p>
          <a:p>
            <a:pPr algn="just"/>
            <a:r>
              <a:rPr lang="en-IN" sz="1200" b="0" i="0" dirty="0">
                <a:solidFill>
                  <a:schemeClr val="bg1"/>
                </a:solidFill>
                <a:effectLst/>
                <a:latin typeface="Times New Roman" panose="02020603050405020304" pitchFamily="18" charset="0"/>
                <a:cs typeface="Times New Roman" panose="02020603050405020304" pitchFamily="18" charset="0"/>
              </a:rPr>
              <a:t>2. </a:t>
            </a:r>
            <a:r>
              <a:rPr lang="en-IN" sz="1200" dirty="0">
                <a:solidFill>
                  <a:schemeClr val="bg1"/>
                </a:solidFill>
                <a:latin typeface="Times New Roman" panose="02020603050405020304" pitchFamily="18" charset="0"/>
                <a:cs typeface="Times New Roman" panose="02020603050405020304" pitchFamily="18" charset="0"/>
              </a:rPr>
              <a:t>P</a:t>
            </a:r>
            <a:r>
              <a:rPr lang="en-IN" sz="1200" b="0" i="0" dirty="0">
                <a:solidFill>
                  <a:schemeClr val="bg1"/>
                </a:solidFill>
                <a:effectLst/>
                <a:latin typeface="Times New Roman" panose="02020603050405020304" pitchFamily="18" charset="0"/>
                <a:cs typeface="Times New Roman" panose="02020603050405020304" pitchFamily="18" charset="0"/>
              </a:rPr>
              <a:t>rimitive roots of 17 are 3, 5, 6, 7, 10, 11, 12, 14</a:t>
            </a:r>
          </a:p>
          <a:p>
            <a:pPr algn="just"/>
            <a:r>
              <a:rPr lang="en-IN" sz="1200" dirty="0">
                <a:solidFill>
                  <a:schemeClr val="bg1"/>
                </a:solidFill>
                <a:latin typeface="Times New Roman" panose="02020603050405020304" pitchFamily="18" charset="0"/>
                <a:cs typeface="Times New Roman" panose="02020603050405020304" pitchFamily="18" charset="0"/>
              </a:rPr>
              <a:t>3. Let’s take 3.</a:t>
            </a:r>
          </a:p>
          <a:p>
            <a:pPr algn="just"/>
            <a:r>
              <a:rPr lang="en-IN" sz="1200" b="0" i="0" dirty="0">
                <a:solidFill>
                  <a:schemeClr val="bg1"/>
                </a:solidFill>
                <a:effectLst/>
                <a:latin typeface="Times New Roman" panose="02020603050405020304" pitchFamily="18" charset="0"/>
                <a:cs typeface="Times New Roman" panose="02020603050405020304" pitchFamily="18" charset="0"/>
              </a:rPr>
              <a:t>4. now </a:t>
            </a:r>
            <a:endParaRPr lang="en-IN" sz="12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A7A5EB6-8A55-1884-8799-39F9E208D7D2}"/>
                  </a:ext>
                </a:extLst>
              </p:cNvPr>
              <p:cNvSpPr txBox="1"/>
              <p:nvPr/>
            </p:nvSpPr>
            <p:spPr>
              <a:xfrm>
                <a:off x="819498" y="1495425"/>
                <a:ext cx="2057400" cy="1384995"/>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IN" sz="1400" b="0" i="1" smtClean="0">
                          <a:solidFill>
                            <a:schemeClr val="bg1"/>
                          </a:solidFill>
                          <a:latin typeface="Cambria Math" panose="02040503050406030204" pitchFamily="18" charset="0"/>
                          <a:cs typeface="Times New Roman" panose="02020603050405020304" pitchFamily="18" charset="0"/>
                        </a:rPr>
                        <m:t> </m:t>
                      </m:r>
                      <m:sSup>
                        <m:sSupPr>
                          <m:ctrlPr>
                            <a:rPr lang="en-IN" sz="1400" b="0" i="1" smtClean="0">
                              <a:solidFill>
                                <a:schemeClr val="bg1"/>
                              </a:solidFill>
                              <a:latin typeface="Cambria Math" panose="02040503050406030204" pitchFamily="18" charset="0"/>
                              <a:cs typeface="Times New Roman" panose="02020603050405020304" pitchFamily="18" charset="0"/>
                            </a:rPr>
                          </m:ctrlPr>
                        </m:sSupPr>
                        <m:e>
                          <m:r>
                            <a:rPr lang="en-IN" sz="1400" b="0" i="1" smtClean="0">
                              <a:solidFill>
                                <a:schemeClr val="bg1"/>
                              </a:solidFill>
                              <a:latin typeface="Cambria Math" panose="02040503050406030204" pitchFamily="18" charset="0"/>
                              <a:cs typeface="Times New Roman" panose="02020603050405020304" pitchFamily="18" charset="0"/>
                            </a:rPr>
                            <m:t>3</m:t>
                          </m:r>
                        </m:e>
                        <m:sup>
                          <m:r>
                            <a:rPr lang="en-IN" sz="1400" b="0" i="1" smtClean="0">
                              <a:solidFill>
                                <a:schemeClr val="bg1"/>
                              </a:solidFill>
                              <a:latin typeface="Cambria Math" panose="02040503050406030204" pitchFamily="18" charset="0"/>
                              <a:cs typeface="Times New Roman" panose="02020603050405020304" pitchFamily="18" charset="0"/>
                            </a:rPr>
                            <m:t>1</m:t>
                          </m:r>
                        </m:sup>
                      </m:sSup>
                      <m:r>
                        <a:rPr lang="en-IN" sz="1400" b="0" i="1" smtClean="0">
                          <a:solidFill>
                            <a:schemeClr val="bg1"/>
                          </a:solidFill>
                          <a:latin typeface="Cambria Math" panose="02040503050406030204" pitchFamily="18" charset="0"/>
                          <a:cs typeface="Times New Roman" panose="02020603050405020304" pitchFamily="18" charset="0"/>
                        </a:rPr>
                        <m:t>𝑚𝑜𝑑</m:t>
                      </m:r>
                      <m:r>
                        <a:rPr lang="en-IN" sz="1400" b="0" i="1" smtClean="0">
                          <a:solidFill>
                            <a:schemeClr val="bg1"/>
                          </a:solidFill>
                          <a:latin typeface="Cambria Math" panose="02040503050406030204" pitchFamily="18" charset="0"/>
                          <a:cs typeface="Times New Roman" panose="02020603050405020304" pitchFamily="18" charset="0"/>
                        </a:rPr>
                        <m:t> 17</m:t>
                      </m:r>
                      <m:r>
                        <a:rPr lang="en-IN" sz="1400" b="0" i="0" smtClean="0">
                          <a:solidFill>
                            <a:schemeClr val="bg1"/>
                          </a:solidFill>
                          <a:latin typeface="Cambria Math" panose="02040503050406030204" pitchFamily="18" charset="0"/>
                          <a:cs typeface="Times New Roman" panose="02020603050405020304" pitchFamily="18" charset="0"/>
                        </a:rPr>
                        <m:t>=3</m:t>
                      </m:r>
                    </m:oMath>
                    <m:oMath xmlns:m="http://schemas.openxmlformats.org/officeDocument/2006/math">
                      <m:sSup>
                        <m:sSupPr>
                          <m:ctrlPr>
                            <a:rPr lang="en-IN" sz="1400" b="0" i="1" smtClean="0">
                              <a:solidFill>
                                <a:schemeClr val="bg1"/>
                              </a:solidFill>
                              <a:latin typeface="Cambria Math" panose="02040503050406030204" pitchFamily="18" charset="0"/>
                              <a:cs typeface="Times New Roman" panose="02020603050405020304" pitchFamily="18" charset="0"/>
                            </a:rPr>
                          </m:ctrlPr>
                        </m:sSupPr>
                        <m:e>
                          <m:r>
                            <a:rPr lang="en-IN" sz="1400" b="0" i="1" smtClean="0">
                              <a:solidFill>
                                <a:schemeClr val="bg1"/>
                              </a:solidFill>
                              <a:latin typeface="Cambria Math" panose="02040503050406030204" pitchFamily="18" charset="0"/>
                              <a:cs typeface="Times New Roman" panose="02020603050405020304" pitchFamily="18" charset="0"/>
                            </a:rPr>
                            <m:t>3</m:t>
                          </m:r>
                        </m:e>
                        <m:sup>
                          <m:r>
                            <a:rPr lang="en-IN" sz="1400" b="0" i="1" smtClean="0">
                              <a:solidFill>
                                <a:schemeClr val="bg1"/>
                              </a:solidFill>
                              <a:latin typeface="Cambria Math" panose="02040503050406030204" pitchFamily="18" charset="0"/>
                              <a:cs typeface="Times New Roman" panose="02020603050405020304" pitchFamily="18" charset="0"/>
                            </a:rPr>
                            <m:t>2</m:t>
                          </m:r>
                        </m:sup>
                      </m:sSup>
                      <m:r>
                        <a:rPr lang="en-IN" sz="1400" b="0" i="1" smtClean="0">
                          <a:solidFill>
                            <a:schemeClr val="bg1"/>
                          </a:solidFill>
                          <a:latin typeface="Cambria Math" panose="02040503050406030204" pitchFamily="18" charset="0"/>
                          <a:cs typeface="Times New Roman" panose="02020603050405020304" pitchFamily="18" charset="0"/>
                        </a:rPr>
                        <m:t>𝑚𝑜𝑑</m:t>
                      </m:r>
                      <m:r>
                        <a:rPr lang="en-IN" sz="1400" b="0" i="1" smtClean="0">
                          <a:solidFill>
                            <a:schemeClr val="bg1"/>
                          </a:solidFill>
                          <a:latin typeface="Cambria Math" panose="02040503050406030204" pitchFamily="18" charset="0"/>
                          <a:cs typeface="Times New Roman" panose="02020603050405020304" pitchFamily="18" charset="0"/>
                        </a:rPr>
                        <m:t> 17=9</m:t>
                      </m:r>
                    </m:oMath>
                    <m:oMath xmlns:m="http://schemas.openxmlformats.org/officeDocument/2006/math">
                      <m:sSup>
                        <m:sSupPr>
                          <m:ctrlPr>
                            <a:rPr lang="en-IN" sz="1400" b="0" i="1" smtClean="0">
                              <a:solidFill>
                                <a:schemeClr val="bg1"/>
                              </a:solidFill>
                              <a:latin typeface="Cambria Math" panose="02040503050406030204" pitchFamily="18" charset="0"/>
                              <a:cs typeface="Times New Roman" panose="02020603050405020304" pitchFamily="18" charset="0"/>
                            </a:rPr>
                          </m:ctrlPr>
                        </m:sSupPr>
                        <m:e>
                          <m:r>
                            <a:rPr lang="en-IN" sz="1400" b="0" i="1" smtClean="0">
                              <a:solidFill>
                                <a:schemeClr val="bg1"/>
                              </a:solidFill>
                              <a:latin typeface="Cambria Math" panose="02040503050406030204" pitchFamily="18" charset="0"/>
                              <a:cs typeface="Times New Roman" panose="02020603050405020304" pitchFamily="18" charset="0"/>
                            </a:rPr>
                            <m:t>3</m:t>
                          </m:r>
                        </m:e>
                        <m:sup>
                          <m:r>
                            <a:rPr lang="en-IN" sz="1400" b="0" i="1" smtClean="0">
                              <a:solidFill>
                                <a:schemeClr val="bg1"/>
                              </a:solidFill>
                              <a:latin typeface="Cambria Math" panose="02040503050406030204" pitchFamily="18" charset="0"/>
                              <a:cs typeface="Times New Roman" panose="02020603050405020304" pitchFamily="18" charset="0"/>
                            </a:rPr>
                            <m:t>3</m:t>
                          </m:r>
                        </m:sup>
                      </m:sSup>
                      <m:r>
                        <a:rPr lang="en-IN" sz="1400" b="0" i="1" smtClean="0">
                          <a:solidFill>
                            <a:schemeClr val="bg1"/>
                          </a:solidFill>
                          <a:latin typeface="Cambria Math" panose="02040503050406030204" pitchFamily="18" charset="0"/>
                          <a:cs typeface="Times New Roman" panose="02020603050405020304" pitchFamily="18" charset="0"/>
                        </a:rPr>
                        <m:t>𝑚𝑜𝑑</m:t>
                      </m:r>
                      <m:r>
                        <a:rPr lang="en-IN" sz="1400" b="0" i="1" smtClean="0">
                          <a:solidFill>
                            <a:schemeClr val="bg1"/>
                          </a:solidFill>
                          <a:latin typeface="Cambria Math" panose="02040503050406030204" pitchFamily="18" charset="0"/>
                          <a:cs typeface="Times New Roman" panose="02020603050405020304" pitchFamily="18" charset="0"/>
                        </a:rPr>
                        <m:t> 17=10</m:t>
                      </m:r>
                    </m:oMath>
                    <m:oMath xmlns:m="http://schemas.openxmlformats.org/officeDocument/2006/math">
                      <m:sSup>
                        <m:sSupPr>
                          <m:ctrlPr>
                            <a:rPr lang="en-IN" sz="1400" b="0" i="1" smtClean="0">
                              <a:solidFill>
                                <a:schemeClr val="bg1"/>
                              </a:solidFill>
                              <a:latin typeface="Cambria Math" panose="02040503050406030204" pitchFamily="18" charset="0"/>
                              <a:cs typeface="Times New Roman" panose="02020603050405020304" pitchFamily="18" charset="0"/>
                            </a:rPr>
                          </m:ctrlPr>
                        </m:sSupPr>
                        <m:e>
                          <m:r>
                            <a:rPr lang="en-IN" sz="1400" b="0" i="1" smtClean="0">
                              <a:solidFill>
                                <a:schemeClr val="bg1"/>
                              </a:solidFill>
                              <a:latin typeface="Cambria Math" panose="02040503050406030204" pitchFamily="18" charset="0"/>
                              <a:cs typeface="Times New Roman" panose="02020603050405020304" pitchFamily="18" charset="0"/>
                            </a:rPr>
                            <m:t>3</m:t>
                          </m:r>
                        </m:e>
                        <m:sup>
                          <m:r>
                            <a:rPr lang="en-IN" sz="1400" b="0" i="1" smtClean="0">
                              <a:solidFill>
                                <a:schemeClr val="bg1"/>
                              </a:solidFill>
                              <a:latin typeface="Cambria Math" panose="02040503050406030204" pitchFamily="18" charset="0"/>
                              <a:cs typeface="Times New Roman" panose="02020603050405020304" pitchFamily="18" charset="0"/>
                            </a:rPr>
                            <m:t>4</m:t>
                          </m:r>
                        </m:sup>
                      </m:sSup>
                      <m:r>
                        <a:rPr lang="en-IN" sz="1400" b="0" i="1" smtClean="0">
                          <a:solidFill>
                            <a:schemeClr val="bg1"/>
                          </a:solidFill>
                          <a:latin typeface="Cambria Math" panose="02040503050406030204" pitchFamily="18" charset="0"/>
                          <a:cs typeface="Times New Roman" panose="02020603050405020304" pitchFamily="18" charset="0"/>
                        </a:rPr>
                        <m:t>𝑚𝑜𝑑</m:t>
                      </m:r>
                      <m:r>
                        <a:rPr lang="en-IN" sz="1400" b="0" i="1" smtClean="0">
                          <a:solidFill>
                            <a:schemeClr val="bg1"/>
                          </a:solidFill>
                          <a:latin typeface="Cambria Math" panose="02040503050406030204" pitchFamily="18" charset="0"/>
                          <a:cs typeface="Times New Roman" panose="02020603050405020304" pitchFamily="18" charset="0"/>
                        </a:rPr>
                        <m:t> 17=13</m:t>
                      </m:r>
                    </m:oMath>
                  </m:oMathPara>
                </a14:m>
                <a:endParaRPr lang="en-IN" sz="1400" b="0" dirty="0">
                  <a:solidFill>
                    <a:schemeClr val="bg1"/>
                  </a:solidFill>
                  <a:latin typeface="Times New Roman" panose="02020603050405020304" pitchFamily="18" charset="0"/>
                  <a:cs typeface="Times New Roman" panose="02020603050405020304" pitchFamily="18" charset="0"/>
                </a:endParaRPr>
              </a:p>
              <a:p>
                <a:pPr algn="just"/>
                <a:r>
                  <a:rPr lang="en-IN" sz="1400" dirty="0">
                    <a:solidFill>
                      <a:schemeClr val="bg1"/>
                    </a:solidFill>
                    <a:latin typeface="Times New Roman" panose="02020603050405020304" pitchFamily="18" charset="0"/>
                    <a:cs typeface="Times New Roman" panose="02020603050405020304" pitchFamily="18" charset="0"/>
                  </a:rPr>
                  <a:t>	. .</a:t>
                </a:r>
                <a:endParaRPr lang="en-IN" sz="1400" b="0" dirty="0">
                  <a:solidFill>
                    <a:schemeClr val="bg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p>
                        <m:sSupPr>
                          <m:ctrlPr>
                            <a:rPr lang="en-IN" sz="1400" b="0" i="1" smtClean="0">
                              <a:solidFill>
                                <a:schemeClr val="bg1"/>
                              </a:solidFill>
                              <a:latin typeface="Cambria Math" panose="02040503050406030204" pitchFamily="18" charset="0"/>
                              <a:cs typeface="Times New Roman" panose="02020603050405020304" pitchFamily="18" charset="0"/>
                            </a:rPr>
                          </m:ctrlPr>
                        </m:sSupPr>
                        <m:e>
                          <m:r>
                            <a:rPr lang="en-IN" sz="1400" b="0" i="1" smtClean="0">
                              <a:solidFill>
                                <a:schemeClr val="bg1"/>
                              </a:solidFill>
                              <a:latin typeface="Cambria Math" panose="02040503050406030204" pitchFamily="18" charset="0"/>
                              <a:cs typeface="Times New Roman" panose="02020603050405020304" pitchFamily="18" charset="0"/>
                            </a:rPr>
                            <m:t>3</m:t>
                          </m:r>
                        </m:e>
                        <m:sup>
                          <m:r>
                            <a:rPr lang="en-IN" sz="1400" b="0" i="1" smtClean="0">
                              <a:solidFill>
                                <a:schemeClr val="bg1"/>
                              </a:solidFill>
                              <a:latin typeface="Cambria Math" panose="02040503050406030204" pitchFamily="18" charset="0"/>
                              <a:cs typeface="Times New Roman" panose="02020603050405020304" pitchFamily="18" charset="0"/>
                            </a:rPr>
                            <m:t>16</m:t>
                          </m:r>
                        </m:sup>
                      </m:sSup>
                      <m:r>
                        <a:rPr lang="en-IN" sz="1400" b="0" i="1" smtClean="0">
                          <a:solidFill>
                            <a:schemeClr val="bg1"/>
                          </a:solidFill>
                          <a:latin typeface="Cambria Math" panose="02040503050406030204" pitchFamily="18" charset="0"/>
                          <a:cs typeface="Times New Roman" panose="02020603050405020304" pitchFamily="18" charset="0"/>
                        </a:rPr>
                        <m:t>𝑚𝑜𝑑</m:t>
                      </m:r>
                      <m:r>
                        <a:rPr lang="en-IN" sz="1400" b="0" i="1" smtClean="0">
                          <a:solidFill>
                            <a:schemeClr val="bg1"/>
                          </a:solidFill>
                          <a:latin typeface="Cambria Math" panose="02040503050406030204" pitchFamily="18" charset="0"/>
                          <a:cs typeface="Times New Roman" panose="02020603050405020304" pitchFamily="18" charset="0"/>
                        </a:rPr>
                        <m:t> 17=1</m:t>
                      </m:r>
                    </m:oMath>
                  </m:oMathPara>
                </a14:m>
                <a:endParaRPr lang="en-IN" sz="1400" b="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EA7A5EB6-8A55-1884-8799-39F9E208D7D2}"/>
                  </a:ext>
                </a:extLst>
              </p:cNvPr>
              <p:cNvSpPr txBox="1">
                <a:spLocks noRot="1" noChangeAspect="1" noMove="1" noResize="1" noEditPoints="1" noAdjustHandles="1" noChangeArrowheads="1" noChangeShapeType="1" noTextEdit="1"/>
              </p:cNvSpPr>
              <p:nvPr/>
            </p:nvSpPr>
            <p:spPr>
              <a:xfrm>
                <a:off x="819498" y="1495425"/>
                <a:ext cx="2057400" cy="1384995"/>
              </a:xfrm>
              <a:prstGeom prst="rect">
                <a:avLst/>
              </a:prstGeom>
              <a:blipFill>
                <a:blip r:embed="rId2"/>
                <a:stretch>
                  <a:fillRect/>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3464F66D-DAF8-ACDE-2DB3-2A5EAD4254EF}"/>
              </a:ext>
            </a:extLst>
          </p:cNvPr>
          <p:cNvPicPr>
            <a:picLocks noChangeAspect="1"/>
          </p:cNvPicPr>
          <p:nvPr/>
        </p:nvPicPr>
        <p:blipFill>
          <a:blip r:embed="rId3"/>
          <a:stretch>
            <a:fillRect/>
          </a:stretch>
        </p:blipFill>
        <p:spPr>
          <a:xfrm>
            <a:off x="4070350" y="1597699"/>
            <a:ext cx="1253696" cy="1357907"/>
          </a:xfrm>
          <a:prstGeom prst="rect">
            <a:avLst/>
          </a:prstGeom>
        </p:spPr>
      </p:pic>
      <p:sp>
        <p:nvSpPr>
          <p:cNvPr id="5" name="TextBox 4">
            <a:extLst>
              <a:ext uri="{FF2B5EF4-FFF2-40B4-BE49-F238E27FC236}">
                <a16:creationId xmlns:a16="http://schemas.microsoft.com/office/drawing/2014/main" id="{952DFAE6-9407-87A5-2E88-AE748A9198B5}"/>
              </a:ext>
            </a:extLst>
          </p:cNvPr>
          <p:cNvSpPr txBox="1"/>
          <p:nvPr/>
        </p:nvSpPr>
        <p:spPr>
          <a:xfrm>
            <a:off x="218646" y="2968391"/>
            <a:ext cx="5105400"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The solution is equally likely to be between 1 to 17</a:t>
            </a:r>
          </a:p>
        </p:txBody>
      </p:sp>
    </p:spTree>
    <p:extLst>
      <p:ext uri="{BB962C8B-B14F-4D97-AF65-F5344CB8AC3E}">
        <p14:creationId xmlns:p14="http://schemas.microsoft.com/office/powerpoint/2010/main" val="78760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12" y="0"/>
            <a:ext cx="820419" cy="853440"/>
          </a:xfrm>
          <a:custGeom>
            <a:avLst/>
            <a:gdLst/>
            <a:ahLst/>
            <a:cxnLst/>
            <a:rect l="l" t="t" r="r" b="b"/>
            <a:pathLst>
              <a:path w="820419" h="853440">
                <a:moveTo>
                  <a:pt x="522571" y="0"/>
                </a:moveTo>
                <a:lnTo>
                  <a:pt x="6352" y="0"/>
                </a:lnTo>
                <a:lnTo>
                  <a:pt x="0" y="6352"/>
                </a:lnTo>
                <a:lnTo>
                  <a:pt x="0" y="588633"/>
                </a:lnTo>
                <a:lnTo>
                  <a:pt x="264461" y="853095"/>
                </a:lnTo>
                <a:lnTo>
                  <a:pt x="820067" y="297490"/>
                </a:lnTo>
                <a:lnTo>
                  <a:pt x="522571" y="0"/>
                </a:lnTo>
                <a:close/>
              </a:path>
            </a:pathLst>
          </a:custGeom>
          <a:solidFill>
            <a:srgbClr val="484C67"/>
          </a:solidFill>
        </p:spPr>
        <p:txBody>
          <a:bodyPr wrap="square" lIns="0" tIns="0" rIns="0" bIns="0" rtlCol="0"/>
          <a:lstStyle/>
          <a:p>
            <a:endParaRPr/>
          </a:p>
        </p:txBody>
      </p:sp>
      <p:sp>
        <p:nvSpPr>
          <p:cNvPr id="7" name="object 7"/>
          <p:cNvSpPr txBox="1">
            <a:spLocks noGrp="1"/>
          </p:cNvSpPr>
          <p:nvPr>
            <p:ph type="title"/>
          </p:nvPr>
        </p:nvSpPr>
        <p:spPr>
          <a:xfrm>
            <a:off x="1389142" y="188759"/>
            <a:ext cx="3443207" cy="232115"/>
          </a:xfrm>
          <a:prstGeom prst="rect">
            <a:avLst/>
          </a:prstGeom>
        </p:spPr>
        <p:txBody>
          <a:bodyPr vert="horz" wrap="square" lIns="0" tIns="16510" rIns="0" bIns="0" rtlCol="0">
            <a:spAutoFit/>
          </a:bodyPr>
          <a:lstStyle/>
          <a:p>
            <a:pPr marL="12700">
              <a:lnSpc>
                <a:spcPct val="100000"/>
              </a:lnSpc>
              <a:spcBef>
                <a:spcPts val="130"/>
              </a:spcBef>
            </a:pPr>
            <a:r>
              <a:rPr lang="en-IN" sz="1400" spc="80" dirty="0">
                <a:latin typeface="Times New Roman" panose="02020603050405020304" pitchFamily="18" charset="0"/>
                <a:cs typeface="Times New Roman" panose="02020603050405020304" pitchFamily="18" charset="0"/>
              </a:rPr>
              <a:t>The Discrete Logarithm Problem </a:t>
            </a:r>
            <a:r>
              <a:rPr lang="en-IN" sz="1400" i="1" spc="80" dirty="0">
                <a:latin typeface="Times New Roman" panose="02020603050405020304" pitchFamily="18" charset="0"/>
                <a:cs typeface="Times New Roman" panose="02020603050405020304" pitchFamily="18" charset="0"/>
              </a:rPr>
              <a:t>cont.</a:t>
            </a:r>
            <a:endParaRPr sz="1400" i="1" dirty="0">
              <a:latin typeface="Times New Roman" panose="02020603050405020304" pitchFamily="18" charset="0"/>
              <a:cs typeface="Times New Roman" panose="02020603050405020304" pitchFamily="18" charset="0"/>
            </a:endParaRPr>
          </a:p>
        </p:txBody>
      </p:sp>
      <p:sp>
        <p:nvSpPr>
          <p:cNvPr id="10" name="object 10"/>
          <p:cNvSpPr/>
          <p:nvPr/>
        </p:nvSpPr>
        <p:spPr>
          <a:xfrm>
            <a:off x="2012950" y="486840"/>
            <a:ext cx="1141730" cy="30480"/>
          </a:xfrm>
          <a:custGeom>
            <a:avLst/>
            <a:gdLst/>
            <a:ahLst/>
            <a:cxnLst/>
            <a:rect l="l" t="t" r="r" b="b"/>
            <a:pathLst>
              <a:path w="1141729" h="30480">
                <a:moveTo>
                  <a:pt x="1141641" y="0"/>
                </a:moveTo>
                <a:lnTo>
                  <a:pt x="0" y="0"/>
                </a:lnTo>
                <a:lnTo>
                  <a:pt x="0" y="30454"/>
                </a:lnTo>
                <a:lnTo>
                  <a:pt x="1141641" y="30454"/>
                </a:lnTo>
                <a:lnTo>
                  <a:pt x="1141641" y="0"/>
                </a:lnTo>
                <a:close/>
              </a:path>
            </a:pathLst>
          </a:custGeom>
          <a:solidFill>
            <a:srgbClr val="6FB0DA"/>
          </a:solidFill>
        </p:spPr>
        <p:txBody>
          <a:bodyPr wrap="square" lIns="0" tIns="0" rIns="0" bIns="0" rtlCol="0"/>
          <a:lstStyle/>
          <a:p>
            <a:endParaRPr/>
          </a:p>
        </p:txBody>
      </p:sp>
      <p:sp>
        <p:nvSpPr>
          <p:cNvPr id="11" name="TextBox 10">
            <a:extLst>
              <a:ext uri="{FF2B5EF4-FFF2-40B4-BE49-F238E27FC236}">
                <a16:creationId xmlns:a16="http://schemas.microsoft.com/office/drawing/2014/main" id="{BF6BEEE0-551D-4100-F8B6-1225782DB1A7}"/>
              </a:ext>
            </a:extLst>
          </p:cNvPr>
          <p:cNvSpPr txBox="1"/>
          <p:nvPr/>
        </p:nvSpPr>
        <p:spPr>
          <a:xfrm>
            <a:off x="325437" y="722828"/>
            <a:ext cx="2220913" cy="276999"/>
          </a:xfrm>
          <a:prstGeom prst="rect">
            <a:avLst/>
          </a:prstGeom>
          <a:noFill/>
        </p:spPr>
        <p:txBody>
          <a:bodyPr wrap="square" rtlCol="0">
            <a:spAutoFit/>
          </a:bodyPr>
          <a:lstStyle/>
          <a:p>
            <a:pPr algn="just"/>
            <a:r>
              <a:rPr lang="en-IN" sz="1200" b="0" i="0" dirty="0">
                <a:solidFill>
                  <a:schemeClr val="bg1"/>
                </a:solidFill>
                <a:effectLst/>
                <a:latin typeface="Times New Roman" panose="02020603050405020304" pitchFamily="18" charset="0"/>
                <a:cs typeface="Times New Roman" panose="02020603050405020304" pitchFamily="18" charset="0"/>
              </a:rPr>
              <a:t>The reverse procedure is hard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A7A5EB6-8A55-1884-8799-39F9E208D7D2}"/>
                  </a:ext>
                </a:extLst>
              </p:cNvPr>
              <p:cNvSpPr txBox="1"/>
              <p:nvPr/>
            </p:nvSpPr>
            <p:spPr>
              <a:xfrm>
                <a:off x="1250950" y="1143613"/>
                <a:ext cx="2057400" cy="312650"/>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en-IN" sz="1400" b="0" i="1" smtClean="0">
                              <a:solidFill>
                                <a:schemeClr val="bg1"/>
                              </a:solidFill>
                              <a:latin typeface="Cambria Math" panose="02040503050406030204" pitchFamily="18" charset="0"/>
                              <a:cs typeface="Times New Roman" panose="02020603050405020304" pitchFamily="18" charset="0"/>
                            </a:rPr>
                          </m:ctrlPr>
                        </m:sSupPr>
                        <m:e>
                          <m:r>
                            <a:rPr lang="en-IN" sz="1400" b="0" i="1" smtClean="0">
                              <a:solidFill>
                                <a:schemeClr val="bg1"/>
                              </a:solidFill>
                              <a:latin typeface="Cambria Math" panose="02040503050406030204" pitchFamily="18" charset="0"/>
                              <a:cs typeface="Times New Roman" panose="02020603050405020304" pitchFamily="18" charset="0"/>
                            </a:rPr>
                            <m:t>3</m:t>
                          </m:r>
                        </m:e>
                        <m:sup>
                          <m:r>
                            <a:rPr lang="en-IN" sz="1400" b="0" i="1" smtClean="0">
                              <a:solidFill>
                                <a:schemeClr val="bg1"/>
                              </a:solidFill>
                              <a:latin typeface="Cambria Math" panose="02040503050406030204" pitchFamily="18" charset="0"/>
                              <a:cs typeface="Times New Roman" panose="02020603050405020304" pitchFamily="18" charset="0"/>
                            </a:rPr>
                            <m:t>?</m:t>
                          </m:r>
                        </m:sup>
                      </m:sSup>
                      <m:r>
                        <a:rPr lang="en-IN" sz="1400" b="0" i="1" smtClean="0">
                          <a:solidFill>
                            <a:schemeClr val="bg1"/>
                          </a:solidFill>
                          <a:latin typeface="Cambria Math" panose="02040503050406030204" pitchFamily="18" charset="0"/>
                          <a:cs typeface="Times New Roman" panose="02020603050405020304" pitchFamily="18" charset="0"/>
                        </a:rPr>
                        <m:t>𝑚𝑜𝑑</m:t>
                      </m:r>
                      <m:r>
                        <a:rPr lang="en-IN" sz="1400" b="0" i="1" smtClean="0">
                          <a:solidFill>
                            <a:schemeClr val="bg1"/>
                          </a:solidFill>
                          <a:latin typeface="Cambria Math" panose="02040503050406030204" pitchFamily="18" charset="0"/>
                          <a:cs typeface="Times New Roman" panose="02020603050405020304" pitchFamily="18" charset="0"/>
                        </a:rPr>
                        <m:t> 17</m:t>
                      </m:r>
                      <m:r>
                        <a:rPr lang="en-IN" sz="1400" b="0" i="0" smtClean="0">
                          <a:solidFill>
                            <a:schemeClr val="bg1"/>
                          </a:solidFill>
                          <a:latin typeface="Cambria Math" panose="02040503050406030204" pitchFamily="18" charset="0"/>
                          <a:cs typeface="Times New Roman" panose="02020603050405020304" pitchFamily="18" charset="0"/>
                        </a:rPr>
                        <m:t>=12</m:t>
                      </m:r>
                    </m:oMath>
                  </m:oMathPara>
                </a14:m>
                <a:br>
                  <a:rPr lang="en-IN" sz="1400" b="0" i="0" dirty="0">
                    <a:solidFill>
                      <a:schemeClr val="bg1"/>
                    </a:solidFill>
                    <a:latin typeface="Cambria Math" panose="02040503050406030204" pitchFamily="18" charset="0"/>
                    <a:cs typeface="Times New Roman" panose="02020603050405020304" pitchFamily="18" charset="0"/>
                  </a:rPr>
                </a:br>
                <a:endParaRPr lang="en-IN" sz="1400" b="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EA7A5EB6-8A55-1884-8799-39F9E208D7D2}"/>
                  </a:ext>
                </a:extLst>
              </p:cNvPr>
              <p:cNvSpPr txBox="1">
                <a:spLocks noRot="1" noChangeAspect="1" noMove="1" noResize="1" noEditPoints="1" noAdjustHandles="1" noChangeArrowheads="1" noChangeShapeType="1" noTextEdit="1"/>
              </p:cNvSpPr>
              <p:nvPr/>
            </p:nvSpPr>
            <p:spPr>
              <a:xfrm>
                <a:off x="1250950" y="1143613"/>
                <a:ext cx="2057400" cy="312650"/>
              </a:xfrm>
              <a:prstGeom prst="rect">
                <a:avLst/>
              </a:prstGeom>
              <a:blipFill>
                <a:blip r:embed="rId2"/>
                <a:stretch>
                  <a:fillRect/>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89856FD2-5608-9EDA-99C5-E09D1C472719}"/>
              </a:ext>
            </a:extLst>
          </p:cNvPr>
          <p:cNvSpPr txBox="1"/>
          <p:nvPr/>
        </p:nvSpPr>
        <p:spPr>
          <a:xfrm>
            <a:off x="325437" y="1491733"/>
            <a:ext cx="5164094" cy="461665"/>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This is called the discrete logarithm problem. To find the value of  “?” We have to apply brute force and check all values one by one.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07DD8F-61F0-E32C-E535-E66D641A4EAF}"/>
                  </a:ext>
                </a:extLst>
              </p:cNvPr>
              <p:cNvSpPr txBox="1"/>
              <p:nvPr/>
            </p:nvSpPr>
            <p:spPr>
              <a:xfrm>
                <a:off x="833741" y="2200191"/>
                <a:ext cx="889987" cy="4492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1400" i="1" smtClean="0">
                              <a:solidFill>
                                <a:schemeClr val="bg1"/>
                              </a:solidFill>
                              <a:latin typeface="Cambria Math" panose="02040503050406030204" pitchFamily="18" charset="0"/>
                            </a:rPr>
                          </m:ctrlPr>
                        </m:sSupPr>
                        <m:e>
                          <m:r>
                            <a:rPr lang="en-IN" sz="1400" b="0" i="1" smtClean="0">
                              <a:solidFill>
                                <a:schemeClr val="bg1"/>
                              </a:solidFill>
                              <a:latin typeface="Cambria Math" panose="02040503050406030204" pitchFamily="18" charset="0"/>
                            </a:rPr>
                            <m:t>3</m:t>
                          </m:r>
                        </m:e>
                        <m:sup>
                          <m:r>
                            <a:rPr lang="en-IN" sz="1400" b="0" i="1" smtClean="0">
                              <a:solidFill>
                                <a:schemeClr val="bg1"/>
                              </a:solidFill>
                              <a:latin typeface="Cambria Math" panose="02040503050406030204" pitchFamily="18" charset="0"/>
                            </a:rPr>
                            <m:t>29</m:t>
                          </m:r>
                        </m:sup>
                      </m:sSup>
                      <m:r>
                        <a:rPr lang="en-IN" sz="1400" b="0" i="1" smtClean="0">
                          <a:solidFill>
                            <a:schemeClr val="bg1"/>
                          </a:solidFill>
                          <a:latin typeface="Cambria Math" panose="02040503050406030204" pitchFamily="18" charset="0"/>
                        </a:rPr>
                        <m:t>𝑚𝑜𝑑</m:t>
                      </m:r>
                      <m:r>
                        <a:rPr lang="en-IN" sz="1400" b="0" i="1" smtClean="0">
                          <a:solidFill>
                            <a:schemeClr val="bg1"/>
                          </a:solidFill>
                          <a:latin typeface="Cambria Math" panose="02040503050406030204" pitchFamily="18" charset="0"/>
                        </a:rPr>
                        <m:t> 17</m:t>
                      </m:r>
                    </m:oMath>
                    <m:oMath xmlns:m="http://schemas.openxmlformats.org/officeDocument/2006/math">
                      <m:sSup>
                        <m:sSupPr>
                          <m:ctrlPr>
                            <a:rPr lang="en-IN" sz="1400" b="0" i="1" smtClean="0">
                              <a:solidFill>
                                <a:schemeClr val="bg1"/>
                              </a:solidFill>
                              <a:latin typeface="Cambria Math" panose="02040503050406030204" pitchFamily="18" charset="0"/>
                            </a:rPr>
                          </m:ctrlPr>
                        </m:sSupPr>
                        <m:e>
                          <m:r>
                            <a:rPr lang="en-IN" sz="1400" b="0" i="1" smtClean="0">
                              <a:solidFill>
                                <a:schemeClr val="bg1"/>
                              </a:solidFill>
                              <a:latin typeface="Cambria Math" panose="02040503050406030204" pitchFamily="18" charset="0"/>
                            </a:rPr>
                            <m:t>3</m:t>
                          </m:r>
                        </m:e>
                        <m:sup>
                          <m:r>
                            <a:rPr lang="en-IN" sz="1400" b="0" i="1" smtClean="0">
                              <a:solidFill>
                                <a:schemeClr val="bg1"/>
                              </a:solidFill>
                              <a:latin typeface="Cambria Math" panose="02040503050406030204" pitchFamily="18" charset="0"/>
                            </a:rPr>
                            <m:t>?</m:t>
                          </m:r>
                        </m:sup>
                      </m:sSup>
                      <m:r>
                        <a:rPr lang="en-IN" sz="1400" b="0" i="1" smtClean="0">
                          <a:solidFill>
                            <a:schemeClr val="bg1"/>
                          </a:solidFill>
                          <a:latin typeface="Cambria Math" panose="02040503050406030204" pitchFamily="18" charset="0"/>
                        </a:rPr>
                        <m:t>𝑚𝑜𝑑</m:t>
                      </m:r>
                      <m:r>
                        <a:rPr lang="en-IN" sz="1400" b="0" i="1" smtClean="0">
                          <a:solidFill>
                            <a:schemeClr val="bg1"/>
                          </a:solidFill>
                          <a:latin typeface="Cambria Math" panose="02040503050406030204" pitchFamily="18" charset="0"/>
                        </a:rPr>
                        <m:t> 17</m:t>
                      </m:r>
                    </m:oMath>
                  </m:oMathPara>
                </a14:m>
                <a:endParaRPr lang="en-IN" dirty="0"/>
              </a:p>
            </p:txBody>
          </p:sp>
        </mc:Choice>
        <mc:Fallback xmlns="">
          <p:sp>
            <p:nvSpPr>
              <p:cNvPr id="8" name="TextBox 7">
                <a:extLst>
                  <a:ext uri="{FF2B5EF4-FFF2-40B4-BE49-F238E27FC236}">
                    <a16:creationId xmlns:a16="http://schemas.microsoft.com/office/drawing/2014/main" id="{2807DD8F-61F0-E32C-E535-E66D641A4EAF}"/>
                  </a:ext>
                </a:extLst>
              </p:cNvPr>
              <p:cNvSpPr txBox="1">
                <a:spLocks noRot="1" noChangeAspect="1" noMove="1" noResize="1" noEditPoints="1" noAdjustHandles="1" noChangeArrowheads="1" noChangeShapeType="1" noTextEdit="1"/>
              </p:cNvSpPr>
              <p:nvPr/>
            </p:nvSpPr>
            <p:spPr>
              <a:xfrm>
                <a:off x="833741" y="2200191"/>
                <a:ext cx="889987" cy="449290"/>
              </a:xfrm>
              <a:prstGeom prst="rect">
                <a:avLst/>
              </a:prstGeom>
              <a:blipFill>
                <a:blip r:embed="rId3"/>
                <a:stretch>
                  <a:fillRect l="-4110" r="-4110"/>
                </a:stretch>
              </a:blipFill>
            </p:spPr>
            <p:txBody>
              <a:bodyPr/>
              <a:lstStyle/>
              <a:p>
                <a:r>
                  <a:rPr lang="en-IN">
                    <a:noFill/>
                  </a:rPr>
                  <a:t> </a:t>
                </a:r>
              </a:p>
            </p:txBody>
          </p:sp>
        </mc:Fallback>
      </mc:AlternateContent>
      <p:cxnSp>
        <p:nvCxnSpPr>
          <p:cNvPr id="13" name="Straight Arrow Connector 12">
            <a:extLst>
              <a:ext uri="{FF2B5EF4-FFF2-40B4-BE49-F238E27FC236}">
                <a16:creationId xmlns:a16="http://schemas.microsoft.com/office/drawing/2014/main" id="{885CB715-7727-2B31-E096-59DB87AA869F}"/>
              </a:ext>
            </a:extLst>
          </p:cNvPr>
          <p:cNvCxnSpPr/>
          <p:nvPr/>
        </p:nvCxnSpPr>
        <p:spPr>
          <a:xfrm>
            <a:off x="2012950" y="2307913"/>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48DB066-75BC-9A90-3C10-FD7BC14CAE96}"/>
                  </a:ext>
                </a:extLst>
              </p:cNvPr>
              <p:cNvSpPr txBox="1"/>
              <p:nvPr/>
            </p:nvSpPr>
            <p:spPr>
              <a:xfrm>
                <a:off x="3097148" y="2198436"/>
                <a:ext cx="23884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400" b="0" i="1" smtClean="0">
                          <a:solidFill>
                            <a:schemeClr val="bg1"/>
                          </a:solidFill>
                          <a:latin typeface="Cambria Math" panose="02040503050406030204" pitchFamily="18" charset="0"/>
                        </a:rPr>
                        <m:t>12</m:t>
                      </m:r>
                    </m:oMath>
                    <m:oMath xmlns:m="http://schemas.openxmlformats.org/officeDocument/2006/math">
                      <m:r>
                        <a:rPr lang="en-IN" sz="1400" b="0" i="1" smtClean="0">
                          <a:solidFill>
                            <a:schemeClr val="bg1"/>
                          </a:solidFill>
                          <a:latin typeface="Cambria Math" panose="02040503050406030204" pitchFamily="18" charset="0"/>
                        </a:rPr>
                        <m:t>12</m:t>
                      </m:r>
                    </m:oMath>
                  </m:oMathPara>
                </a14:m>
                <a:endParaRPr lang="en-IN" sz="1200" dirty="0">
                  <a:solidFill>
                    <a:schemeClr val="bg1"/>
                  </a:solidFill>
                </a:endParaRPr>
              </a:p>
            </p:txBody>
          </p:sp>
        </mc:Choice>
        <mc:Fallback xmlns="">
          <p:sp>
            <p:nvSpPr>
              <p:cNvPr id="14" name="TextBox 13">
                <a:extLst>
                  <a:ext uri="{FF2B5EF4-FFF2-40B4-BE49-F238E27FC236}">
                    <a16:creationId xmlns:a16="http://schemas.microsoft.com/office/drawing/2014/main" id="{C48DB066-75BC-9A90-3C10-FD7BC14CAE96}"/>
                  </a:ext>
                </a:extLst>
              </p:cNvPr>
              <p:cNvSpPr txBox="1">
                <a:spLocks noRot="1" noChangeAspect="1" noMove="1" noResize="1" noEditPoints="1" noAdjustHandles="1" noChangeArrowheads="1" noChangeShapeType="1" noTextEdit="1"/>
              </p:cNvSpPr>
              <p:nvPr/>
            </p:nvSpPr>
            <p:spPr>
              <a:xfrm>
                <a:off x="3097148" y="2198436"/>
                <a:ext cx="238848" cy="430887"/>
              </a:xfrm>
              <a:prstGeom prst="rect">
                <a:avLst/>
              </a:prstGeom>
              <a:blipFill>
                <a:blip r:embed="rId4"/>
                <a:stretch>
                  <a:fillRect l="-17949" r="-15385" b="-2857"/>
                </a:stretch>
              </a:blipFill>
            </p:spPr>
            <p:txBody>
              <a:bodyPr/>
              <a:lstStyle/>
              <a:p>
                <a:r>
                  <a:rPr lang="en-IN">
                    <a:noFill/>
                  </a:rPr>
                  <a:t> </a:t>
                </a:r>
              </a:p>
            </p:txBody>
          </p:sp>
        </mc:Fallback>
      </mc:AlternateContent>
      <p:cxnSp>
        <p:nvCxnSpPr>
          <p:cNvPr id="15" name="Straight Arrow Connector 14">
            <a:extLst>
              <a:ext uri="{FF2B5EF4-FFF2-40B4-BE49-F238E27FC236}">
                <a16:creationId xmlns:a16="http://schemas.microsoft.com/office/drawing/2014/main" id="{F8A4A7C7-92F4-3C76-8910-F1F4241AA56E}"/>
              </a:ext>
            </a:extLst>
          </p:cNvPr>
          <p:cNvCxnSpPr>
            <a:cxnSpLocks/>
          </p:cNvCxnSpPr>
          <p:nvPr/>
        </p:nvCxnSpPr>
        <p:spPr>
          <a:xfrm flipH="1">
            <a:off x="2012950" y="2562225"/>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EF4960D-F0E6-72B4-F4AD-3C1334A73C07}"/>
              </a:ext>
            </a:extLst>
          </p:cNvPr>
          <p:cNvSpPr txBox="1"/>
          <p:nvPr/>
        </p:nvSpPr>
        <p:spPr>
          <a:xfrm>
            <a:off x="2203450" y="2053602"/>
            <a:ext cx="685800" cy="246221"/>
          </a:xfrm>
          <a:prstGeom prst="rect">
            <a:avLst/>
          </a:prstGeom>
          <a:noFill/>
        </p:spPr>
        <p:txBody>
          <a:bodyPr wrap="square" rtlCol="0">
            <a:spAutoFit/>
          </a:bodyPr>
          <a:lstStyle/>
          <a:p>
            <a:r>
              <a:rPr lang="en-IN" sz="1000" dirty="0">
                <a:solidFill>
                  <a:schemeClr val="bg1"/>
                </a:solidFill>
              </a:rPr>
              <a:t>easy</a:t>
            </a:r>
          </a:p>
        </p:txBody>
      </p:sp>
      <p:sp>
        <p:nvSpPr>
          <p:cNvPr id="19" name="TextBox 18">
            <a:extLst>
              <a:ext uri="{FF2B5EF4-FFF2-40B4-BE49-F238E27FC236}">
                <a16:creationId xmlns:a16="http://schemas.microsoft.com/office/drawing/2014/main" id="{5F940FB2-9683-077C-205D-D1E3AF244180}"/>
              </a:ext>
            </a:extLst>
          </p:cNvPr>
          <p:cNvSpPr txBox="1"/>
          <p:nvPr/>
        </p:nvSpPr>
        <p:spPr>
          <a:xfrm>
            <a:off x="2203450" y="2572822"/>
            <a:ext cx="647700" cy="261610"/>
          </a:xfrm>
          <a:prstGeom prst="rect">
            <a:avLst/>
          </a:prstGeom>
          <a:noFill/>
        </p:spPr>
        <p:txBody>
          <a:bodyPr wrap="square" rtlCol="0">
            <a:spAutoFit/>
          </a:bodyPr>
          <a:lstStyle/>
          <a:p>
            <a:r>
              <a:rPr lang="en-IN" sz="1050" dirty="0">
                <a:solidFill>
                  <a:schemeClr val="bg1"/>
                </a:solidFill>
              </a:rPr>
              <a:t>hard</a:t>
            </a:r>
          </a:p>
        </p:txBody>
      </p:sp>
    </p:spTree>
    <p:extLst>
      <p:ext uri="{BB962C8B-B14F-4D97-AF65-F5344CB8AC3E}">
        <p14:creationId xmlns:p14="http://schemas.microsoft.com/office/powerpoint/2010/main" val="28692080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6" grpId="0"/>
      <p:bldP spid="8" grpId="0"/>
      <p:bldP spid="14" grpId="0"/>
      <p:bldP spid="16"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12" y="0"/>
            <a:ext cx="820419" cy="853440"/>
          </a:xfrm>
          <a:custGeom>
            <a:avLst/>
            <a:gdLst/>
            <a:ahLst/>
            <a:cxnLst/>
            <a:rect l="l" t="t" r="r" b="b"/>
            <a:pathLst>
              <a:path w="820419" h="853440">
                <a:moveTo>
                  <a:pt x="522571" y="0"/>
                </a:moveTo>
                <a:lnTo>
                  <a:pt x="6352" y="0"/>
                </a:lnTo>
                <a:lnTo>
                  <a:pt x="0" y="6352"/>
                </a:lnTo>
                <a:lnTo>
                  <a:pt x="0" y="588633"/>
                </a:lnTo>
                <a:lnTo>
                  <a:pt x="264461" y="853095"/>
                </a:lnTo>
                <a:lnTo>
                  <a:pt x="820067" y="297490"/>
                </a:lnTo>
                <a:lnTo>
                  <a:pt x="522571" y="0"/>
                </a:lnTo>
                <a:close/>
              </a:path>
            </a:pathLst>
          </a:custGeom>
          <a:solidFill>
            <a:srgbClr val="484C67"/>
          </a:solidFill>
        </p:spPr>
        <p:txBody>
          <a:bodyPr wrap="square" lIns="0" tIns="0" rIns="0" bIns="0" rtlCol="0"/>
          <a:lstStyle/>
          <a:p>
            <a:endParaRPr/>
          </a:p>
        </p:txBody>
      </p:sp>
      <p:sp>
        <p:nvSpPr>
          <p:cNvPr id="7" name="object 7"/>
          <p:cNvSpPr txBox="1">
            <a:spLocks noGrp="1"/>
          </p:cNvSpPr>
          <p:nvPr>
            <p:ph type="title"/>
          </p:nvPr>
        </p:nvSpPr>
        <p:spPr>
          <a:xfrm>
            <a:off x="1130930" y="192262"/>
            <a:ext cx="3394052" cy="232115"/>
          </a:xfrm>
          <a:prstGeom prst="rect">
            <a:avLst/>
          </a:prstGeom>
        </p:spPr>
        <p:txBody>
          <a:bodyPr vert="horz" wrap="square" lIns="0" tIns="16510" rIns="0" bIns="0" rtlCol="0">
            <a:spAutoFit/>
          </a:bodyPr>
          <a:lstStyle/>
          <a:p>
            <a:pPr marL="12700">
              <a:lnSpc>
                <a:spcPct val="100000"/>
              </a:lnSpc>
              <a:spcBef>
                <a:spcPts val="130"/>
              </a:spcBef>
            </a:pPr>
            <a:r>
              <a:rPr lang="en-IN" sz="1400" spc="80" dirty="0">
                <a:latin typeface="Times New Roman" panose="02020603050405020304" pitchFamily="18" charset="0"/>
                <a:cs typeface="Times New Roman" panose="02020603050405020304" pitchFamily="18" charset="0"/>
              </a:rPr>
              <a:t>The Discrete Logarithm Problem </a:t>
            </a:r>
            <a:r>
              <a:rPr lang="en-IN" sz="1400" i="1" spc="80" dirty="0">
                <a:latin typeface="Times New Roman" panose="02020603050405020304" pitchFamily="18" charset="0"/>
                <a:cs typeface="Times New Roman" panose="02020603050405020304" pitchFamily="18" charset="0"/>
              </a:rPr>
              <a:t>cont.</a:t>
            </a:r>
            <a:endParaRPr sz="1400" i="1" dirty="0">
              <a:latin typeface="Times New Roman" panose="02020603050405020304" pitchFamily="18" charset="0"/>
              <a:cs typeface="Times New Roman" panose="02020603050405020304" pitchFamily="18" charset="0"/>
            </a:endParaRPr>
          </a:p>
        </p:txBody>
      </p:sp>
      <p:sp>
        <p:nvSpPr>
          <p:cNvPr id="10" name="object 10"/>
          <p:cNvSpPr/>
          <p:nvPr/>
        </p:nvSpPr>
        <p:spPr>
          <a:xfrm>
            <a:off x="2198961" y="486840"/>
            <a:ext cx="1141730" cy="30480"/>
          </a:xfrm>
          <a:custGeom>
            <a:avLst/>
            <a:gdLst/>
            <a:ahLst/>
            <a:cxnLst/>
            <a:rect l="l" t="t" r="r" b="b"/>
            <a:pathLst>
              <a:path w="1141729" h="30480">
                <a:moveTo>
                  <a:pt x="1141641" y="0"/>
                </a:moveTo>
                <a:lnTo>
                  <a:pt x="0" y="0"/>
                </a:lnTo>
                <a:lnTo>
                  <a:pt x="0" y="30454"/>
                </a:lnTo>
                <a:lnTo>
                  <a:pt x="1141641" y="30454"/>
                </a:lnTo>
                <a:lnTo>
                  <a:pt x="1141641" y="0"/>
                </a:lnTo>
                <a:close/>
              </a:path>
            </a:pathLst>
          </a:custGeom>
          <a:solidFill>
            <a:srgbClr val="6FB0DA"/>
          </a:solidFill>
        </p:spPr>
        <p:txBody>
          <a:bodyPr wrap="square" lIns="0" tIns="0" rIns="0" bIns="0" rtlCol="0"/>
          <a:lstStyle/>
          <a:p>
            <a:endParaRPr/>
          </a:p>
        </p:txBody>
      </p:sp>
      <p:sp>
        <p:nvSpPr>
          <p:cNvPr id="11" name="TextBox 10">
            <a:extLst>
              <a:ext uri="{FF2B5EF4-FFF2-40B4-BE49-F238E27FC236}">
                <a16:creationId xmlns:a16="http://schemas.microsoft.com/office/drawing/2014/main" id="{BF6BEEE0-551D-4100-F8B6-1225782DB1A7}"/>
              </a:ext>
            </a:extLst>
          </p:cNvPr>
          <p:cNvSpPr txBox="1"/>
          <p:nvPr/>
        </p:nvSpPr>
        <p:spPr>
          <a:xfrm>
            <a:off x="184150" y="761604"/>
            <a:ext cx="5287613" cy="830997"/>
          </a:xfrm>
          <a:prstGeom prst="rect">
            <a:avLst/>
          </a:prstGeom>
          <a:noFill/>
        </p:spPr>
        <p:txBody>
          <a:bodyPr wrap="square" rtlCol="0">
            <a:spAutoFit/>
          </a:bodyPr>
          <a:lstStyle/>
          <a:p>
            <a:pPr algn="ctr"/>
            <a:r>
              <a:rPr lang="en-IN" sz="1200" b="0" i="0" dirty="0">
                <a:solidFill>
                  <a:schemeClr val="bg1"/>
                </a:solidFill>
                <a:effectLst/>
                <a:latin typeface="Times New Roman" panose="02020603050405020304" pitchFamily="18" charset="0"/>
                <a:cs typeface="Times New Roman" panose="02020603050405020304" pitchFamily="18" charset="0"/>
              </a:rPr>
              <a:t>How hard is this?</a:t>
            </a:r>
          </a:p>
          <a:p>
            <a:pPr algn="ctr"/>
            <a:endParaRPr lang="en-IN" sz="1200" b="0" i="0" dirty="0">
              <a:solidFill>
                <a:schemeClr val="bg1"/>
              </a:solidFill>
              <a:effectLst/>
              <a:latin typeface="Times New Roman" panose="02020603050405020304" pitchFamily="18" charset="0"/>
              <a:cs typeface="Times New Roman" panose="02020603050405020304" pitchFamily="18" charset="0"/>
            </a:endParaRPr>
          </a:p>
          <a:p>
            <a:pPr algn="just"/>
            <a:r>
              <a:rPr lang="en-IN" sz="1200" dirty="0">
                <a:solidFill>
                  <a:schemeClr val="bg1"/>
                </a:solidFill>
                <a:latin typeface="Times New Roman" panose="02020603050405020304" pitchFamily="18" charset="0"/>
                <a:cs typeface="Times New Roman" panose="02020603050405020304" pitchFamily="18" charset="0"/>
              </a:rPr>
              <a:t>For small numbers it’s easy but if we use a very large prime modulus which is hundreds of digits long. It becomes impractical to solve. </a:t>
            </a:r>
          </a:p>
        </p:txBody>
      </p:sp>
      <p:sp>
        <p:nvSpPr>
          <p:cNvPr id="12" name="TextBox 11">
            <a:extLst>
              <a:ext uri="{FF2B5EF4-FFF2-40B4-BE49-F238E27FC236}">
                <a16:creationId xmlns:a16="http://schemas.microsoft.com/office/drawing/2014/main" id="{EA7A5EB6-8A55-1884-8799-39F9E208D7D2}"/>
              </a:ext>
            </a:extLst>
          </p:cNvPr>
          <p:cNvSpPr txBox="1"/>
          <p:nvPr/>
        </p:nvSpPr>
        <p:spPr>
          <a:xfrm>
            <a:off x="184150" y="1836885"/>
            <a:ext cx="5417788" cy="461665"/>
          </a:xfrm>
          <a:prstGeom prst="rect">
            <a:avLst/>
          </a:prstGeom>
          <a:noFill/>
        </p:spPr>
        <p:txBody>
          <a:bodyPr wrap="square" rtlCol="0">
            <a:spAutoFit/>
          </a:bodyPr>
          <a:lstStyle/>
          <a:p>
            <a:r>
              <a:rPr lang="en-US" sz="1200" b="0" i="0" dirty="0">
                <a:solidFill>
                  <a:schemeClr val="bg1"/>
                </a:solidFill>
                <a:effectLst/>
                <a:latin typeface="Times New Roman" panose="02020603050405020304" pitchFamily="18" charset="0"/>
                <a:cs typeface="Times New Roman" panose="02020603050405020304" pitchFamily="18" charset="0"/>
              </a:rPr>
              <a:t>Even </a:t>
            </a:r>
            <a:r>
              <a:rPr lang="en-US" sz="1200" dirty="0">
                <a:solidFill>
                  <a:schemeClr val="bg1"/>
                </a:solidFill>
                <a:latin typeface="Times New Roman" panose="02020603050405020304" pitchFamily="18" charset="0"/>
                <a:cs typeface="Times New Roman" panose="02020603050405020304" pitchFamily="18" charset="0"/>
              </a:rPr>
              <a:t>i</a:t>
            </a:r>
            <a:r>
              <a:rPr lang="en-US" sz="1200" b="0" i="0" dirty="0">
                <a:solidFill>
                  <a:schemeClr val="bg1"/>
                </a:solidFill>
                <a:effectLst/>
                <a:latin typeface="Times New Roman" panose="02020603050405020304" pitchFamily="18" charset="0"/>
                <a:cs typeface="Times New Roman" panose="02020603050405020304" pitchFamily="18" charset="0"/>
              </a:rPr>
              <a:t>f you have all the computational power on earth, it could take thousands of years to check all the possibilities.</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3" name="object 2">
            <a:extLst>
              <a:ext uri="{FF2B5EF4-FFF2-40B4-BE49-F238E27FC236}">
                <a16:creationId xmlns:a16="http://schemas.microsoft.com/office/drawing/2014/main" id="{4B5672F4-7916-D2FA-FA45-65334FEF0D98}"/>
              </a:ext>
            </a:extLst>
          </p:cNvPr>
          <p:cNvSpPr/>
          <p:nvPr/>
        </p:nvSpPr>
        <p:spPr>
          <a:xfrm>
            <a:off x="5060950" y="2105025"/>
            <a:ext cx="777875" cy="1111250"/>
          </a:xfrm>
          <a:custGeom>
            <a:avLst/>
            <a:gdLst/>
            <a:ahLst/>
            <a:cxnLst/>
            <a:rect l="l" t="t" r="r" b="b"/>
            <a:pathLst>
              <a:path w="777875" h="1111250">
                <a:moveTo>
                  <a:pt x="555619" y="0"/>
                </a:moveTo>
                <a:lnTo>
                  <a:pt x="0" y="555604"/>
                </a:lnTo>
                <a:lnTo>
                  <a:pt x="555619" y="1111197"/>
                </a:lnTo>
                <a:lnTo>
                  <a:pt x="777632" y="889182"/>
                </a:lnTo>
                <a:lnTo>
                  <a:pt x="777632" y="222018"/>
                </a:lnTo>
                <a:lnTo>
                  <a:pt x="555619" y="0"/>
                </a:lnTo>
                <a:close/>
              </a:path>
            </a:pathLst>
          </a:custGeom>
          <a:solidFill>
            <a:srgbClr val="484C67"/>
          </a:solidFill>
        </p:spPr>
        <p:txBody>
          <a:bodyPr wrap="square" lIns="0" tIns="0" rIns="0" bIns="0" rtlCol="0"/>
          <a:lstStyle/>
          <a:p>
            <a:endParaRPr dirty="0"/>
          </a:p>
        </p:txBody>
      </p:sp>
      <p:grpSp>
        <p:nvGrpSpPr>
          <p:cNvPr id="4" name="object 2">
            <a:extLst>
              <a:ext uri="{FF2B5EF4-FFF2-40B4-BE49-F238E27FC236}">
                <a16:creationId xmlns:a16="http://schemas.microsoft.com/office/drawing/2014/main" id="{9174EEA2-4685-9FF5-7A8E-2A9585E1F3DA}"/>
              </a:ext>
            </a:extLst>
          </p:cNvPr>
          <p:cNvGrpSpPr/>
          <p:nvPr/>
        </p:nvGrpSpPr>
        <p:grpSpPr>
          <a:xfrm>
            <a:off x="4298950" y="7114"/>
            <a:ext cx="1555750" cy="1183511"/>
            <a:chOff x="3411077" y="0"/>
            <a:chExt cx="2435860" cy="1732914"/>
          </a:xfrm>
        </p:grpSpPr>
        <p:sp>
          <p:nvSpPr>
            <p:cNvPr id="5" name="object 3">
              <a:extLst>
                <a:ext uri="{FF2B5EF4-FFF2-40B4-BE49-F238E27FC236}">
                  <a16:creationId xmlns:a16="http://schemas.microsoft.com/office/drawing/2014/main" id="{A8147BC6-9BBF-E97E-75B1-7D7F54316ADF}"/>
                </a:ext>
              </a:extLst>
            </p:cNvPr>
            <p:cNvSpPr/>
            <p:nvPr/>
          </p:nvSpPr>
          <p:spPr>
            <a:xfrm>
              <a:off x="3582949" y="12"/>
              <a:ext cx="2264410" cy="1628139"/>
            </a:xfrm>
            <a:custGeom>
              <a:avLst/>
              <a:gdLst/>
              <a:ahLst/>
              <a:cxnLst/>
              <a:rect l="l" t="t" r="r" b="b"/>
              <a:pathLst>
                <a:path w="2264410" h="1628139">
                  <a:moveTo>
                    <a:pt x="939330" y="1012659"/>
                  </a:moveTo>
                  <a:lnTo>
                    <a:pt x="555586" y="628129"/>
                  </a:lnTo>
                  <a:lnTo>
                    <a:pt x="0" y="1183741"/>
                  </a:lnTo>
                  <a:lnTo>
                    <a:pt x="383717" y="1568259"/>
                  </a:lnTo>
                  <a:lnTo>
                    <a:pt x="939330" y="1012659"/>
                  </a:lnTo>
                  <a:close/>
                </a:path>
                <a:path w="2264410" h="1628139">
                  <a:moveTo>
                    <a:pt x="2263787" y="178587"/>
                  </a:moveTo>
                  <a:lnTo>
                    <a:pt x="2085200" y="0"/>
                  </a:lnTo>
                  <a:lnTo>
                    <a:pt x="1219022" y="0"/>
                  </a:lnTo>
                  <a:lnTo>
                    <a:pt x="621576" y="597433"/>
                  </a:lnTo>
                  <a:lnTo>
                    <a:pt x="1652104" y="1627962"/>
                  </a:lnTo>
                  <a:lnTo>
                    <a:pt x="2263787" y="1016292"/>
                  </a:lnTo>
                  <a:lnTo>
                    <a:pt x="2263787" y="178587"/>
                  </a:lnTo>
                  <a:close/>
                </a:path>
              </a:pathLst>
            </a:custGeom>
            <a:solidFill>
              <a:srgbClr val="6FB0DA"/>
            </a:solidFill>
          </p:spPr>
          <p:txBody>
            <a:bodyPr wrap="square" lIns="0" tIns="0" rIns="0" bIns="0" rtlCol="0"/>
            <a:lstStyle/>
            <a:p>
              <a:endParaRPr/>
            </a:p>
          </p:txBody>
        </p:sp>
        <p:sp>
          <p:nvSpPr>
            <p:cNvPr id="6" name="object 4">
              <a:extLst>
                <a:ext uri="{FF2B5EF4-FFF2-40B4-BE49-F238E27FC236}">
                  <a16:creationId xmlns:a16="http://schemas.microsoft.com/office/drawing/2014/main" id="{92205E2D-BD3F-913F-A2BF-F837948DF44D}"/>
                </a:ext>
              </a:extLst>
            </p:cNvPr>
            <p:cNvSpPr/>
            <p:nvPr/>
          </p:nvSpPr>
          <p:spPr>
            <a:xfrm>
              <a:off x="3411077" y="457056"/>
              <a:ext cx="758190" cy="758190"/>
            </a:xfrm>
            <a:custGeom>
              <a:avLst/>
              <a:gdLst/>
              <a:ahLst/>
              <a:cxnLst/>
              <a:rect l="l" t="t" r="r" b="b"/>
              <a:pathLst>
                <a:path w="758189" h="758190">
                  <a:moveTo>
                    <a:pt x="555589" y="0"/>
                  </a:moveTo>
                  <a:lnTo>
                    <a:pt x="0" y="555604"/>
                  </a:lnTo>
                  <a:lnTo>
                    <a:pt x="202265" y="757857"/>
                  </a:lnTo>
                  <a:lnTo>
                    <a:pt x="757854" y="201454"/>
                  </a:lnTo>
                  <a:lnTo>
                    <a:pt x="555589" y="0"/>
                  </a:lnTo>
                  <a:close/>
                </a:path>
              </a:pathLst>
            </a:custGeom>
            <a:solidFill>
              <a:srgbClr val="484C67"/>
            </a:solidFill>
          </p:spPr>
          <p:txBody>
            <a:bodyPr wrap="square" lIns="0" tIns="0" rIns="0" bIns="0" rtlCol="0"/>
            <a:lstStyle/>
            <a:p>
              <a:endParaRPr/>
            </a:p>
          </p:txBody>
        </p:sp>
        <p:sp>
          <p:nvSpPr>
            <p:cNvPr id="8" name="object 5">
              <a:extLst>
                <a:ext uri="{FF2B5EF4-FFF2-40B4-BE49-F238E27FC236}">
                  <a16:creationId xmlns:a16="http://schemas.microsoft.com/office/drawing/2014/main" id="{F0B87B54-BB12-27C3-050E-72616A5C480D}"/>
                </a:ext>
              </a:extLst>
            </p:cNvPr>
            <p:cNvSpPr/>
            <p:nvPr/>
          </p:nvSpPr>
          <p:spPr>
            <a:xfrm>
              <a:off x="5286451" y="1110581"/>
              <a:ext cx="560705" cy="622300"/>
            </a:xfrm>
            <a:custGeom>
              <a:avLst/>
              <a:gdLst/>
              <a:ahLst/>
              <a:cxnLst/>
              <a:rect l="l" t="t" r="r" b="b"/>
              <a:pathLst>
                <a:path w="560704" h="622300">
                  <a:moveTo>
                    <a:pt x="560295" y="0"/>
                  </a:moveTo>
                  <a:lnTo>
                    <a:pt x="0" y="559793"/>
                  </a:lnTo>
                  <a:lnTo>
                    <a:pt x="62240" y="622039"/>
                  </a:lnTo>
                  <a:lnTo>
                    <a:pt x="560295" y="123539"/>
                  </a:lnTo>
                  <a:lnTo>
                    <a:pt x="560295" y="0"/>
                  </a:lnTo>
                  <a:close/>
                </a:path>
              </a:pathLst>
            </a:custGeom>
            <a:solidFill>
              <a:srgbClr val="6FB0DA"/>
            </a:solidFill>
          </p:spPr>
          <p:txBody>
            <a:bodyPr wrap="square" lIns="0" tIns="0" rIns="0" bIns="0" rtlCol="0"/>
            <a:lstStyle/>
            <a:p>
              <a:endParaRPr/>
            </a:p>
          </p:txBody>
        </p:sp>
      </p:grpSp>
    </p:spTree>
    <p:extLst>
      <p:ext uri="{BB962C8B-B14F-4D97-AF65-F5344CB8AC3E}">
        <p14:creationId xmlns:p14="http://schemas.microsoft.com/office/powerpoint/2010/main" val="127107969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18840" y="7114"/>
            <a:ext cx="2435860" cy="1732914"/>
            <a:chOff x="3411077" y="0"/>
            <a:chExt cx="2435860" cy="1732914"/>
          </a:xfrm>
        </p:grpSpPr>
        <p:sp>
          <p:nvSpPr>
            <p:cNvPr id="3" name="object 3"/>
            <p:cNvSpPr/>
            <p:nvPr/>
          </p:nvSpPr>
          <p:spPr>
            <a:xfrm>
              <a:off x="3582949" y="12"/>
              <a:ext cx="2264410" cy="1628139"/>
            </a:xfrm>
            <a:custGeom>
              <a:avLst/>
              <a:gdLst/>
              <a:ahLst/>
              <a:cxnLst/>
              <a:rect l="l" t="t" r="r" b="b"/>
              <a:pathLst>
                <a:path w="2264410" h="1628139">
                  <a:moveTo>
                    <a:pt x="939330" y="1012659"/>
                  </a:moveTo>
                  <a:lnTo>
                    <a:pt x="555586" y="628129"/>
                  </a:lnTo>
                  <a:lnTo>
                    <a:pt x="0" y="1183741"/>
                  </a:lnTo>
                  <a:lnTo>
                    <a:pt x="383717" y="1568259"/>
                  </a:lnTo>
                  <a:lnTo>
                    <a:pt x="939330" y="1012659"/>
                  </a:lnTo>
                  <a:close/>
                </a:path>
                <a:path w="2264410" h="1628139">
                  <a:moveTo>
                    <a:pt x="2263787" y="178587"/>
                  </a:moveTo>
                  <a:lnTo>
                    <a:pt x="2085200" y="0"/>
                  </a:lnTo>
                  <a:lnTo>
                    <a:pt x="1219022" y="0"/>
                  </a:lnTo>
                  <a:lnTo>
                    <a:pt x="621576" y="597433"/>
                  </a:lnTo>
                  <a:lnTo>
                    <a:pt x="1652104" y="1627962"/>
                  </a:lnTo>
                  <a:lnTo>
                    <a:pt x="2263787" y="1016292"/>
                  </a:lnTo>
                  <a:lnTo>
                    <a:pt x="2263787" y="178587"/>
                  </a:lnTo>
                  <a:close/>
                </a:path>
              </a:pathLst>
            </a:custGeom>
            <a:solidFill>
              <a:srgbClr val="6FB0DA"/>
            </a:solidFill>
          </p:spPr>
          <p:txBody>
            <a:bodyPr wrap="square" lIns="0" tIns="0" rIns="0" bIns="0" rtlCol="0"/>
            <a:lstStyle/>
            <a:p>
              <a:endParaRPr/>
            </a:p>
          </p:txBody>
        </p:sp>
        <p:sp>
          <p:nvSpPr>
            <p:cNvPr id="4" name="object 4"/>
            <p:cNvSpPr/>
            <p:nvPr/>
          </p:nvSpPr>
          <p:spPr>
            <a:xfrm>
              <a:off x="3411077" y="457056"/>
              <a:ext cx="758190" cy="758190"/>
            </a:xfrm>
            <a:custGeom>
              <a:avLst/>
              <a:gdLst/>
              <a:ahLst/>
              <a:cxnLst/>
              <a:rect l="l" t="t" r="r" b="b"/>
              <a:pathLst>
                <a:path w="758189" h="758190">
                  <a:moveTo>
                    <a:pt x="555589" y="0"/>
                  </a:moveTo>
                  <a:lnTo>
                    <a:pt x="0" y="555604"/>
                  </a:lnTo>
                  <a:lnTo>
                    <a:pt x="202265" y="757857"/>
                  </a:lnTo>
                  <a:lnTo>
                    <a:pt x="757854" y="201454"/>
                  </a:lnTo>
                  <a:lnTo>
                    <a:pt x="555589" y="0"/>
                  </a:lnTo>
                  <a:close/>
                </a:path>
              </a:pathLst>
            </a:custGeom>
            <a:solidFill>
              <a:srgbClr val="484C67"/>
            </a:solidFill>
          </p:spPr>
          <p:txBody>
            <a:bodyPr wrap="square" lIns="0" tIns="0" rIns="0" bIns="0" rtlCol="0"/>
            <a:lstStyle/>
            <a:p>
              <a:endParaRPr/>
            </a:p>
          </p:txBody>
        </p:sp>
        <p:sp>
          <p:nvSpPr>
            <p:cNvPr id="5" name="object 5"/>
            <p:cNvSpPr/>
            <p:nvPr/>
          </p:nvSpPr>
          <p:spPr>
            <a:xfrm>
              <a:off x="5286451" y="1110581"/>
              <a:ext cx="560705" cy="622300"/>
            </a:xfrm>
            <a:custGeom>
              <a:avLst/>
              <a:gdLst/>
              <a:ahLst/>
              <a:cxnLst/>
              <a:rect l="l" t="t" r="r" b="b"/>
              <a:pathLst>
                <a:path w="560704" h="622300">
                  <a:moveTo>
                    <a:pt x="560295" y="0"/>
                  </a:moveTo>
                  <a:lnTo>
                    <a:pt x="0" y="559793"/>
                  </a:lnTo>
                  <a:lnTo>
                    <a:pt x="62240" y="622039"/>
                  </a:lnTo>
                  <a:lnTo>
                    <a:pt x="560295" y="123539"/>
                  </a:lnTo>
                  <a:lnTo>
                    <a:pt x="560295" y="0"/>
                  </a:lnTo>
                  <a:close/>
                </a:path>
              </a:pathLst>
            </a:custGeom>
            <a:solidFill>
              <a:srgbClr val="6FB0DA"/>
            </a:solidFill>
          </p:spPr>
          <p:txBody>
            <a:bodyPr wrap="square" lIns="0" tIns="0" rIns="0" bIns="0" rtlCol="0"/>
            <a:lstStyle/>
            <a:p>
              <a:endParaRPr/>
            </a:p>
          </p:txBody>
        </p:sp>
      </p:grpSp>
      <p:sp>
        <p:nvSpPr>
          <p:cNvPr id="7" name="object 7"/>
          <p:cNvSpPr txBox="1">
            <a:spLocks noGrp="1"/>
          </p:cNvSpPr>
          <p:nvPr>
            <p:ph type="title"/>
          </p:nvPr>
        </p:nvSpPr>
        <p:spPr>
          <a:xfrm>
            <a:off x="412751" y="685408"/>
            <a:ext cx="2209800" cy="232756"/>
          </a:xfrm>
          <a:prstGeom prst="rect">
            <a:avLst/>
          </a:prstGeom>
        </p:spPr>
        <p:txBody>
          <a:bodyPr vert="horz" wrap="square" lIns="0" tIns="17145" rIns="0" bIns="0" rtlCol="0">
            <a:spAutoFit/>
          </a:bodyPr>
          <a:lstStyle/>
          <a:p>
            <a:pPr marL="12700">
              <a:lnSpc>
                <a:spcPct val="100000"/>
              </a:lnSpc>
              <a:spcBef>
                <a:spcPts val="135"/>
              </a:spcBef>
            </a:pPr>
            <a:r>
              <a:rPr lang="en-IN" sz="1400" b="1" i="0" dirty="0">
                <a:effectLst/>
                <a:latin typeface="Times New Roman" panose="02020603050405020304" pitchFamily="18" charset="0"/>
                <a:ea typeface="SimSun" panose="02010600030101010101" pitchFamily="2" charset="-122"/>
                <a:cs typeface="Times New Roman" panose="02020603050405020304" pitchFamily="18" charset="0"/>
              </a:rPr>
              <a:t>The Diffie-Hellman Process</a:t>
            </a:r>
            <a:endParaRPr sz="16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9" name="object 9"/>
          <p:cNvSpPr/>
          <p:nvPr/>
        </p:nvSpPr>
        <p:spPr>
          <a:xfrm>
            <a:off x="707601" y="1054986"/>
            <a:ext cx="1294130" cy="30480"/>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sp>
        <p:nvSpPr>
          <p:cNvPr id="12" name="TextBox 11">
            <a:extLst>
              <a:ext uri="{FF2B5EF4-FFF2-40B4-BE49-F238E27FC236}">
                <a16:creationId xmlns:a16="http://schemas.microsoft.com/office/drawing/2014/main" id="{DC7723BB-6059-BA6D-7F1D-0BB9B22A106E}"/>
              </a:ext>
            </a:extLst>
          </p:cNvPr>
          <p:cNvSpPr txBox="1"/>
          <p:nvPr/>
        </p:nvSpPr>
        <p:spPr>
          <a:xfrm>
            <a:off x="151976" y="1353138"/>
            <a:ext cx="3352800" cy="646331"/>
          </a:xfrm>
          <a:prstGeom prst="rect">
            <a:avLst/>
          </a:prstGeom>
          <a:noFill/>
        </p:spPr>
        <p:txBody>
          <a:bodyPr wrap="square" rtlCol="0">
            <a:spAutoFit/>
          </a:bodyPr>
          <a:lstStyle/>
          <a:p>
            <a:r>
              <a:rPr lang="en-US" sz="1200" b="0" i="0" dirty="0">
                <a:solidFill>
                  <a:schemeClr val="bg1"/>
                </a:solidFill>
                <a:effectLst/>
                <a:latin typeface="Times New Roman" panose="02020603050405020304" pitchFamily="18" charset="0"/>
                <a:cs typeface="Times New Roman" panose="02020603050405020304" pitchFamily="18" charset="0"/>
              </a:rPr>
              <a:t>The Diffie-Hellman key exchange unfolds in three key steps, right from its generation up to its transmission.</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6A9C413-7BFA-9565-CFE2-73349D0B4105}"/>
              </a:ext>
            </a:extLst>
          </p:cNvPr>
          <p:cNvSpPr txBox="1"/>
          <p:nvPr/>
        </p:nvSpPr>
        <p:spPr>
          <a:xfrm>
            <a:off x="151976" y="2092309"/>
            <a:ext cx="4800600" cy="646331"/>
          </a:xfrm>
          <a:prstGeom prst="rect">
            <a:avLst/>
          </a:prstGeom>
          <a:noFill/>
        </p:spPr>
        <p:txBody>
          <a:bodyPr wrap="square" rtlCol="0">
            <a:spAutoFit/>
          </a:bodyPr>
          <a:lstStyle/>
          <a:p>
            <a:pPr algn="l"/>
            <a:r>
              <a:rPr lang="en-US" sz="1200" b="0" i="0" dirty="0">
                <a:solidFill>
                  <a:schemeClr val="bg1"/>
                </a:solidFill>
                <a:effectLst/>
                <a:latin typeface="Times New Roman" panose="02020603050405020304" pitchFamily="18" charset="0"/>
                <a:cs typeface="Times New Roman" panose="02020603050405020304" pitchFamily="18" charset="0"/>
              </a:rPr>
              <a:t>First, Alice and Bob agree on a large prime number, “</a:t>
            </a:r>
            <a:r>
              <a:rPr lang="en-US" sz="1200" b="0" i="1" dirty="0">
                <a:solidFill>
                  <a:schemeClr val="bg1"/>
                </a:solidFill>
                <a:effectLst/>
                <a:latin typeface="Times New Roman" panose="02020603050405020304" pitchFamily="18" charset="0"/>
                <a:cs typeface="Times New Roman" panose="02020603050405020304" pitchFamily="18" charset="0"/>
              </a:rPr>
              <a:t>p”</a:t>
            </a:r>
            <a:r>
              <a:rPr lang="en-US" sz="1200" b="0" i="0" dirty="0">
                <a:solidFill>
                  <a:schemeClr val="bg1"/>
                </a:solidFill>
                <a:effectLst/>
                <a:latin typeface="Times New Roman" panose="02020603050405020304" pitchFamily="18" charset="0"/>
                <a:cs typeface="Times New Roman" panose="02020603050405020304" pitchFamily="18" charset="0"/>
              </a:rPr>
              <a:t>, and a primitive root modulo </a:t>
            </a:r>
            <a:r>
              <a:rPr lang="en-US" sz="1200" b="0" i="1" dirty="0">
                <a:solidFill>
                  <a:schemeClr val="bg1"/>
                </a:solidFill>
                <a:effectLst/>
                <a:latin typeface="Times New Roman" panose="02020603050405020304" pitchFamily="18" charset="0"/>
                <a:cs typeface="Times New Roman" panose="02020603050405020304" pitchFamily="18" charset="0"/>
              </a:rPr>
              <a:t>p</a:t>
            </a:r>
            <a:r>
              <a:rPr lang="en-US" sz="1200" b="0" i="0" dirty="0">
                <a:solidFill>
                  <a:schemeClr val="bg1"/>
                </a:solidFill>
                <a:effectLst/>
                <a:latin typeface="Times New Roman" panose="02020603050405020304" pitchFamily="18" charset="0"/>
                <a:cs typeface="Times New Roman" panose="02020603050405020304" pitchFamily="18" charset="0"/>
              </a:rPr>
              <a:t>, “</a:t>
            </a:r>
            <a:r>
              <a:rPr lang="en-US" sz="1200" b="0" i="1" dirty="0">
                <a:solidFill>
                  <a:schemeClr val="bg1"/>
                </a:solidFill>
                <a:effectLst/>
                <a:latin typeface="Times New Roman" panose="02020603050405020304" pitchFamily="18" charset="0"/>
                <a:cs typeface="Times New Roman" panose="02020603050405020304" pitchFamily="18" charset="0"/>
              </a:rPr>
              <a:t>g”.</a:t>
            </a:r>
          </a:p>
          <a:p>
            <a:pPr algn="l"/>
            <a:r>
              <a:rPr lang="en-US" sz="1200" i="1" dirty="0">
                <a:solidFill>
                  <a:schemeClr val="bg1"/>
                </a:solidFill>
                <a:latin typeface="Times New Roman" panose="02020603050405020304" pitchFamily="18" charset="0"/>
                <a:cs typeface="Times New Roman" panose="02020603050405020304" pitchFamily="18" charset="0"/>
              </a:rPr>
              <a:t>e.g.- p=23 (prime number) and g=11 (primitive number)</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76330EE-D1FF-50DD-5663-144BB6F4EA21}"/>
                  </a:ext>
                </a:extLst>
              </p:cNvPr>
              <p:cNvSpPr txBox="1"/>
              <p:nvPr/>
            </p:nvSpPr>
            <p:spPr>
              <a:xfrm>
                <a:off x="254482" y="352425"/>
                <a:ext cx="5029200" cy="1575688"/>
              </a:xfrm>
              <a:prstGeom prst="rect">
                <a:avLst/>
              </a:prstGeom>
              <a:noFill/>
            </p:spPr>
            <p:txBody>
              <a:bodyPr wrap="square" rtlCol="0">
                <a:spAutoFit/>
              </a:bodyPr>
              <a:lstStyle/>
              <a:p>
                <a:pPr>
                  <a:lnSpc>
                    <a:spcPct val="150000"/>
                  </a:lnSpc>
                </a:pPr>
                <a:r>
                  <a:rPr lang="en-US" sz="1200" b="0" i="0" dirty="0">
                    <a:solidFill>
                      <a:schemeClr val="bg1"/>
                    </a:solidFill>
                    <a:effectLst/>
                    <a:latin typeface="Times New Roman" panose="02020603050405020304" pitchFamily="18" charset="0"/>
                    <a:cs typeface="Times New Roman" panose="02020603050405020304" pitchFamily="18" charset="0"/>
                  </a:rPr>
                  <a:t>Second, each participant randomly generates a private key (</a:t>
                </a:r>
                <a:r>
                  <a:rPr lang="en-US" sz="1200" b="0" i="1" dirty="0">
                    <a:solidFill>
                      <a:schemeClr val="bg1"/>
                    </a:solidFill>
                    <a:effectLst/>
                    <a:latin typeface="Times New Roman" panose="02020603050405020304" pitchFamily="18" charset="0"/>
                    <a:cs typeface="Times New Roman" panose="02020603050405020304" pitchFamily="18" charset="0"/>
                  </a:rPr>
                  <a:t>a=</a:t>
                </a:r>
                <a:r>
                  <a:rPr lang="en-US" sz="1200" dirty="0">
                    <a:solidFill>
                      <a:schemeClr val="bg1"/>
                    </a:solidFill>
                    <a:latin typeface="Times New Roman" panose="02020603050405020304" pitchFamily="18" charset="0"/>
                    <a:cs typeface="Times New Roman" panose="02020603050405020304" pitchFamily="18" charset="0"/>
                  </a:rPr>
                  <a:t>6 </a:t>
                </a:r>
                <a:r>
                  <a:rPr lang="en-US" sz="1200" b="0" i="0" dirty="0">
                    <a:solidFill>
                      <a:schemeClr val="bg1"/>
                    </a:solidFill>
                    <a:effectLst/>
                    <a:latin typeface="Times New Roman" panose="02020603050405020304" pitchFamily="18" charset="0"/>
                    <a:cs typeface="Times New Roman" panose="02020603050405020304" pitchFamily="18" charset="0"/>
                  </a:rPr>
                  <a:t>for Alice, </a:t>
                </a:r>
                <a:r>
                  <a:rPr lang="en-US" sz="1200" b="0" i="1" dirty="0">
                    <a:solidFill>
                      <a:schemeClr val="bg1"/>
                    </a:solidFill>
                    <a:effectLst/>
                    <a:latin typeface="Times New Roman" panose="02020603050405020304" pitchFamily="18" charset="0"/>
                    <a:cs typeface="Times New Roman" panose="02020603050405020304" pitchFamily="18" charset="0"/>
                  </a:rPr>
                  <a:t>b=5</a:t>
                </a:r>
                <a:r>
                  <a:rPr lang="en-US" sz="1200" b="0" i="0" dirty="0">
                    <a:solidFill>
                      <a:schemeClr val="bg1"/>
                    </a:solidFill>
                    <a:effectLst/>
                    <a:latin typeface="Times New Roman" panose="02020603050405020304" pitchFamily="18" charset="0"/>
                    <a:cs typeface="Times New Roman" panose="02020603050405020304" pitchFamily="18" charset="0"/>
                  </a:rPr>
                  <a:t> for Bob) and computes a public key (</a:t>
                </a:r>
                <a:r>
                  <a:rPr lang="en-US" sz="1200" i="1" dirty="0">
                    <a:solidFill>
                      <a:schemeClr val="bg1"/>
                    </a:solidFill>
                    <a:latin typeface="Times New Roman" panose="02020603050405020304" pitchFamily="18" charset="0"/>
                    <a:cs typeface="Times New Roman" panose="02020603050405020304" pitchFamily="18" charset="0"/>
                  </a:rPr>
                  <a:t>A</a:t>
                </a:r>
                <a:r>
                  <a:rPr lang="en-US" sz="1200" b="0" i="0" dirty="0">
                    <a:solidFill>
                      <a:schemeClr val="bg1"/>
                    </a:solidFill>
                    <a:effectLst/>
                    <a:latin typeface="Times New Roman" panose="02020603050405020304" pitchFamily="18" charset="0"/>
                    <a:cs typeface="Times New Roman" panose="02020603050405020304" pitchFamily="18" charset="0"/>
                  </a:rPr>
                  <a:t>, B) based on the agreed-upon values of </a:t>
                </a:r>
                <a:r>
                  <a:rPr lang="en-US" sz="1200" b="0" i="1" dirty="0">
                    <a:solidFill>
                      <a:schemeClr val="bg1"/>
                    </a:solidFill>
                    <a:effectLst/>
                    <a:latin typeface="Times New Roman" panose="02020603050405020304" pitchFamily="18" charset="0"/>
                    <a:cs typeface="Times New Roman" panose="02020603050405020304" pitchFamily="18" charset="0"/>
                  </a:rPr>
                  <a:t>p</a:t>
                </a:r>
                <a:r>
                  <a:rPr lang="en-US" sz="1200" b="0" i="0" dirty="0">
                    <a:solidFill>
                      <a:schemeClr val="bg1"/>
                    </a:solidFill>
                    <a:effectLst/>
                    <a:latin typeface="Times New Roman" panose="02020603050405020304" pitchFamily="18" charset="0"/>
                    <a:cs typeface="Times New Roman" panose="02020603050405020304" pitchFamily="18" charset="0"/>
                  </a:rPr>
                  <a:t> and </a:t>
                </a:r>
                <a:r>
                  <a:rPr lang="en-US" sz="1200" b="0" i="1" dirty="0">
                    <a:solidFill>
                      <a:schemeClr val="bg1"/>
                    </a:solidFill>
                    <a:effectLst/>
                    <a:latin typeface="Times New Roman" panose="02020603050405020304" pitchFamily="18" charset="0"/>
                    <a:cs typeface="Times New Roman" panose="02020603050405020304" pitchFamily="18" charset="0"/>
                  </a:rPr>
                  <a:t>g.</a:t>
                </a:r>
                <a:endParaRPr lang="en-US" sz="12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sz="1200" b="0" i="0" dirty="0">
                    <a:solidFill>
                      <a:schemeClr val="bg1"/>
                    </a:solidFill>
                    <a:effectLst/>
                    <a:latin typeface="Times New Roman" panose="02020603050405020304" pitchFamily="18" charset="0"/>
                    <a:cs typeface="Times New Roman" panose="02020603050405020304" pitchFamily="18" charset="0"/>
                  </a:rPr>
                  <a:t>The </a:t>
                </a:r>
                <a:r>
                  <a:rPr lang="en-US" sz="1200" dirty="0">
                    <a:solidFill>
                      <a:schemeClr val="bg1"/>
                    </a:solidFill>
                    <a:latin typeface="Times New Roman" panose="02020603050405020304" pitchFamily="18" charset="0"/>
                    <a:cs typeface="Times New Roman" panose="02020603050405020304" pitchFamily="18" charset="0"/>
                  </a:rPr>
                  <a:t>method for computing public keys is as follows:</a:t>
                </a:r>
              </a:p>
              <a:p>
                <a:endParaRPr lang="en-US" sz="1200" dirty="0">
                  <a:solidFill>
                    <a:schemeClr val="bg1"/>
                  </a:solidFill>
                  <a:latin typeface="Times New Roman" panose="02020603050405020304" pitchFamily="18" charset="0"/>
                  <a:cs typeface="Times New Roman" panose="02020603050405020304" pitchFamily="18" charset="0"/>
                </a:endParaRPr>
              </a:p>
              <a:p>
                <a:pPr algn="ctr"/>
                <a:r>
                  <a:rPr lang="en-US" sz="1200" b="0" dirty="0">
                    <a:solidFill>
                      <a:schemeClr val="bg1"/>
                    </a:solidFill>
                    <a:effectLst/>
                    <a:cs typeface="Times New Roman" panose="02020603050405020304" pitchFamily="18" charset="0"/>
                  </a:rPr>
                  <a:t>Public key=</a:t>
                </a:r>
                <a14:m>
                  <m:oMath xmlns:m="http://schemas.openxmlformats.org/officeDocument/2006/math">
                    <m:sSup>
                      <m:sSupPr>
                        <m:ctrlPr>
                          <a:rPr lang="en-US" sz="1200" b="0" i="1" smtClean="0">
                            <a:solidFill>
                              <a:schemeClr val="bg1"/>
                            </a:solidFill>
                            <a:effectLst/>
                            <a:latin typeface="Cambria Math" panose="02040503050406030204" pitchFamily="18" charset="0"/>
                            <a:cs typeface="Times New Roman" panose="02020603050405020304" pitchFamily="18" charset="0"/>
                          </a:rPr>
                        </m:ctrlPr>
                      </m:sSupPr>
                      <m:e>
                        <m:r>
                          <a:rPr lang="en-IN" sz="1200" b="0" i="1" smtClean="0">
                            <a:solidFill>
                              <a:schemeClr val="bg1"/>
                            </a:solidFill>
                            <a:effectLst/>
                            <a:latin typeface="Cambria Math" panose="02040503050406030204" pitchFamily="18" charset="0"/>
                            <a:cs typeface="Times New Roman" panose="02020603050405020304" pitchFamily="18" charset="0"/>
                          </a:rPr>
                          <m:t>𝑔</m:t>
                        </m:r>
                      </m:e>
                      <m:sup>
                        <m:r>
                          <a:rPr lang="en-IN" sz="1200" b="0" i="1" smtClean="0">
                            <a:solidFill>
                              <a:schemeClr val="bg1"/>
                            </a:solidFill>
                            <a:effectLst/>
                            <a:latin typeface="Cambria Math" panose="02040503050406030204" pitchFamily="18" charset="0"/>
                            <a:cs typeface="Times New Roman" panose="02020603050405020304" pitchFamily="18" charset="0"/>
                          </a:rPr>
                          <m:t>𝑝𝑟𝑖𝑣𝑎𝑡𝑒</m:t>
                        </m:r>
                      </m:sup>
                    </m:sSup>
                    <m:r>
                      <a:rPr lang="en-IN" sz="1200" b="0" i="1" smtClean="0">
                        <a:solidFill>
                          <a:schemeClr val="bg1"/>
                        </a:solidFill>
                        <a:effectLst/>
                        <a:latin typeface="Cambria Math" panose="02040503050406030204" pitchFamily="18" charset="0"/>
                        <a:cs typeface="Times New Roman" panose="02020603050405020304" pitchFamily="18" charset="0"/>
                      </a:rPr>
                      <m:t> </m:t>
                    </m:r>
                    <m:r>
                      <a:rPr lang="en-IN" sz="1200" b="0" i="1" smtClean="0">
                        <a:solidFill>
                          <a:schemeClr val="bg1"/>
                        </a:solidFill>
                        <a:effectLst/>
                        <a:latin typeface="Cambria Math" panose="02040503050406030204" pitchFamily="18" charset="0"/>
                        <a:cs typeface="Times New Roman" panose="02020603050405020304" pitchFamily="18" charset="0"/>
                      </a:rPr>
                      <m:t>𝑚𝑜𝑑</m:t>
                    </m:r>
                    <m:r>
                      <a:rPr lang="en-IN" sz="1200" b="0" i="1" smtClean="0">
                        <a:solidFill>
                          <a:schemeClr val="bg1"/>
                        </a:solidFill>
                        <a:effectLst/>
                        <a:latin typeface="Cambria Math" panose="02040503050406030204" pitchFamily="18" charset="0"/>
                        <a:cs typeface="Times New Roman" panose="02020603050405020304" pitchFamily="18" charset="0"/>
                      </a:rPr>
                      <m:t> </m:t>
                    </m:r>
                    <m:r>
                      <a:rPr lang="en-IN" sz="1200" b="0" i="1" smtClean="0">
                        <a:solidFill>
                          <a:schemeClr val="bg1"/>
                        </a:solidFill>
                        <a:effectLst/>
                        <a:latin typeface="Cambria Math" panose="02040503050406030204" pitchFamily="18" charset="0"/>
                        <a:cs typeface="Times New Roman" panose="02020603050405020304" pitchFamily="18" charset="0"/>
                      </a:rPr>
                      <m:t>𝑝</m:t>
                    </m:r>
                  </m:oMath>
                </a14:m>
                <a:endParaRPr lang="en-US" sz="1200" b="0" i="0" dirty="0">
                  <a:solidFill>
                    <a:schemeClr val="bg1"/>
                  </a:solidFill>
                  <a:effectLst/>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276330EE-D1FF-50DD-5663-144BB6F4EA21}"/>
                  </a:ext>
                </a:extLst>
              </p:cNvPr>
              <p:cNvSpPr txBox="1">
                <a:spLocks noRot="1" noChangeAspect="1" noMove="1" noResize="1" noEditPoints="1" noAdjustHandles="1" noChangeArrowheads="1" noChangeShapeType="1" noTextEdit="1"/>
              </p:cNvSpPr>
              <p:nvPr/>
            </p:nvSpPr>
            <p:spPr>
              <a:xfrm>
                <a:off x="254482" y="352425"/>
                <a:ext cx="5029200" cy="1575688"/>
              </a:xfrm>
              <a:prstGeom prst="rect">
                <a:avLst/>
              </a:prstGeom>
              <a:blipFill>
                <a:blip r:embed="rId2"/>
                <a:stretch>
                  <a:fillRect l="-121" b="-2713"/>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8901431B-3A8C-91B1-8BC7-4B1D4AB8D871}"/>
              </a:ext>
            </a:extLst>
          </p:cNvPr>
          <p:cNvSpPr txBox="1"/>
          <p:nvPr/>
        </p:nvSpPr>
        <p:spPr>
          <a:xfrm>
            <a:off x="793750" y="2607214"/>
            <a:ext cx="4876800"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These public keys are then exchanged between the participants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89AC91-2627-4B29-F600-125A6D2690FD}"/>
                  </a:ext>
                </a:extLst>
              </p:cNvPr>
              <p:cNvSpPr txBox="1"/>
              <p:nvPr/>
            </p:nvSpPr>
            <p:spPr>
              <a:xfrm>
                <a:off x="336550" y="2013748"/>
                <a:ext cx="1910868" cy="646331"/>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For </a:t>
                </a:r>
                <a:r>
                  <a:rPr lang="en-IN" sz="1200" dirty="0" err="1">
                    <a:solidFill>
                      <a:schemeClr val="bg1"/>
                    </a:solidFill>
                    <a:latin typeface="Times New Roman" panose="02020603050405020304" pitchFamily="18" charset="0"/>
                    <a:cs typeface="Times New Roman" panose="02020603050405020304" pitchFamily="18" charset="0"/>
                  </a:rPr>
                  <a:t>alice</a:t>
                </a:r>
                <a:r>
                  <a:rPr lang="en-IN" sz="12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IN" sz="1200" b="0" i="1" smtClean="0">
                        <a:solidFill>
                          <a:schemeClr val="bg1"/>
                        </a:solidFill>
                        <a:latin typeface="Cambria Math" panose="02040503050406030204" pitchFamily="18" charset="0"/>
                      </a:rPr>
                      <m:t>𝐴</m:t>
                    </m:r>
                    <m:r>
                      <a:rPr lang="en-IN" sz="1200" b="0" i="1" smtClean="0">
                        <a:solidFill>
                          <a:schemeClr val="bg1"/>
                        </a:solidFill>
                        <a:latin typeface="Cambria Math" panose="02040503050406030204" pitchFamily="18" charset="0"/>
                      </a:rPr>
                      <m:t>=</m:t>
                    </m:r>
                    <m:sSup>
                      <m:sSupPr>
                        <m:ctrlPr>
                          <a:rPr lang="en-IN" sz="1200" b="0" i="1" smtClean="0">
                            <a:solidFill>
                              <a:schemeClr val="bg1"/>
                            </a:solidFill>
                            <a:latin typeface="Cambria Math" panose="02040503050406030204" pitchFamily="18" charset="0"/>
                          </a:rPr>
                        </m:ctrlPr>
                      </m:sSupPr>
                      <m:e>
                        <m:r>
                          <a:rPr lang="en-IN" sz="1200" b="0" i="1" smtClean="0">
                            <a:solidFill>
                              <a:schemeClr val="bg1"/>
                            </a:solidFill>
                            <a:latin typeface="Cambria Math" panose="02040503050406030204" pitchFamily="18" charset="0"/>
                          </a:rPr>
                          <m:t>11</m:t>
                        </m:r>
                      </m:e>
                      <m:sup>
                        <m:r>
                          <a:rPr lang="en-IN" sz="1200" b="0" i="1" smtClean="0">
                            <a:solidFill>
                              <a:schemeClr val="bg1"/>
                            </a:solidFill>
                            <a:latin typeface="Cambria Math" panose="02040503050406030204" pitchFamily="18" charset="0"/>
                          </a:rPr>
                          <m:t>6</m:t>
                        </m:r>
                      </m:sup>
                    </m:sSup>
                    <m:r>
                      <a:rPr lang="en-IN" sz="1200" b="0" i="1" smtClean="0">
                        <a:solidFill>
                          <a:schemeClr val="bg1"/>
                        </a:solidFill>
                        <a:latin typeface="Cambria Math" panose="02040503050406030204" pitchFamily="18" charset="0"/>
                      </a:rPr>
                      <m:t>𝑚𝑜𝑑</m:t>
                    </m:r>
                    <m:r>
                      <a:rPr lang="en-IN" sz="1200" b="0" i="1" smtClean="0">
                        <a:solidFill>
                          <a:schemeClr val="bg1"/>
                        </a:solidFill>
                        <a:latin typeface="Cambria Math" panose="02040503050406030204" pitchFamily="18" charset="0"/>
                      </a:rPr>
                      <m:t> 23</m:t>
                    </m:r>
                  </m:oMath>
                </a14:m>
                <a:endParaRPr lang="en-IN" sz="1200" dirty="0">
                  <a:solidFill>
                    <a:schemeClr val="bg1"/>
                  </a:solidFill>
                  <a:latin typeface="Times New Roman" panose="02020603050405020304" pitchFamily="18" charset="0"/>
                  <a:cs typeface="Times New Roman" panose="02020603050405020304" pitchFamily="18" charset="0"/>
                </a:endParaRPr>
              </a:p>
              <a:p>
                <a:r>
                  <a:rPr lang="en-IN" sz="12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IN" sz="1200" b="0" i="1" smtClean="0">
                        <a:solidFill>
                          <a:schemeClr val="bg1"/>
                        </a:solidFill>
                        <a:latin typeface="Cambria Math" panose="02040503050406030204" pitchFamily="18" charset="0"/>
                        <a:cs typeface="Times New Roman" panose="02020603050405020304" pitchFamily="18" charset="0"/>
                      </a:rPr>
                      <m:t>𝐴</m:t>
                    </m:r>
                    <m:r>
                      <a:rPr lang="en-IN" sz="1200" b="0" i="1" smtClean="0">
                        <a:solidFill>
                          <a:schemeClr val="bg1"/>
                        </a:solidFill>
                        <a:latin typeface="Cambria Math" panose="02040503050406030204" pitchFamily="18" charset="0"/>
                        <a:cs typeface="Times New Roman" panose="02020603050405020304" pitchFamily="18" charset="0"/>
                      </a:rPr>
                      <m:t>=9</m:t>
                    </m:r>
                  </m:oMath>
                </a14:m>
                <a:r>
                  <a:rPr lang="en-IN" sz="1200" dirty="0">
                    <a:solidFill>
                      <a:schemeClr val="bg1"/>
                    </a:solidFill>
                    <a:latin typeface="Times New Roman" panose="02020603050405020304" pitchFamily="18" charset="0"/>
                    <a:cs typeface="Times New Roman" panose="02020603050405020304" pitchFamily="18" charset="0"/>
                  </a:rPr>
                  <a:t>	</a:t>
                </a:r>
              </a:p>
            </p:txBody>
          </p:sp>
        </mc:Choice>
        <mc:Fallback xmlns="">
          <p:sp>
            <p:nvSpPr>
              <p:cNvPr id="3" name="TextBox 2">
                <a:extLst>
                  <a:ext uri="{FF2B5EF4-FFF2-40B4-BE49-F238E27FC236}">
                    <a16:creationId xmlns:a16="http://schemas.microsoft.com/office/drawing/2014/main" id="{A589AC91-2627-4B29-F600-125A6D2690FD}"/>
                  </a:ext>
                </a:extLst>
              </p:cNvPr>
              <p:cNvSpPr txBox="1">
                <a:spLocks noRot="1" noChangeAspect="1" noMove="1" noResize="1" noEditPoints="1" noAdjustHandles="1" noChangeArrowheads="1" noChangeShapeType="1" noTextEdit="1"/>
              </p:cNvSpPr>
              <p:nvPr/>
            </p:nvSpPr>
            <p:spPr>
              <a:xfrm>
                <a:off x="336550" y="2013748"/>
                <a:ext cx="1910868" cy="64633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794094-E0C6-6940-8CBE-14E403905B4A}"/>
                  </a:ext>
                </a:extLst>
              </p:cNvPr>
              <p:cNvSpPr txBox="1"/>
              <p:nvPr/>
            </p:nvSpPr>
            <p:spPr>
              <a:xfrm>
                <a:off x="3536950" y="2040721"/>
                <a:ext cx="1674508" cy="463781"/>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For bob: B=</a:t>
                </a:r>
                <a14:m>
                  <m:oMath xmlns:m="http://schemas.openxmlformats.org/officeDocument/2006/math">
                    <m:sSup>
                      <m:sSupPr>
                        <m:ctrlPr>
                          <a:rPr lang="en-IN" sz="1200" i="1" smtClean="0">
                            <a:solidFill>
                              <a:schemeClr val="bg1"/>
                            </a:solidFill>
                            <a:latin typeface="Cambria Math" panose="02040503050406030204" pitchFamily="18" charset="0"/>
                          </a:rPr>
                        </m:ctrlPr>
                      </m:sSupPr>
                      <m:e>
                        <m:r>
                          <a:rPr lang="en-IN" sz="1200" b="0" i="1" smtClean="0">
                            <a:solidFill>
                              <a:schemeClr val="bg1"/>
                            </a:solidFill>
                            <a:latin typeface="Cambria Math" panose="02040503050406030204" pitchFamily="18" charset="0"/>
                          </a:rPr>
                          <m:t>11</m:t>
                        </m:r>
                      </m:e>
                      <m:sup>
                        <m:r>
                          <a:rPr lang="en-IN" sz="1200" b="0" i="1" smtClean="0">
                            <a:solidFill>
                              <a:schemeClr val="bg1"/>
                            </a:solidFill>
                            <a:latin typeface="Cambria Math" panose="02040503050406030204" pitchFamily="18" charset="0"/>
                          </a:rPr>
                          <m:t>5</m:t>
                        </m:r>
                      </m:sup>
                    </m:sSup>
                    <m:r>
                      <a:rPr lang="en-IN" sz="1200" b="0" i="1" smtClean="0">
                        <a:solidFill>
                          <a:schemeClr val="bg1"/>
                        </a:solidFill>
                        <a:latin typeface="Cambria Math" panose="02040503050406030204" pitchFamily="18" charset="0"/>
                      </a:rPr>
                      <m:t>𝑚𝑜𝑑</m:t>
                    </m:r>
                    <m:r>
                      <a:rPr lang="en-IN" sz="1200" b="0" i="1" smtClean="0">
                        <a:solidFill>
                          <a:schemeClr val="bg1"/>
                        </a:solidFill>
                        <a:latin typeface="Cambria Math" panose="02040503050406030204" pitchFamily="18" charset="0"/>
                      </a:rPr>
                      <m:t> 23</m:t>
                    </m:r>
                  </m:oMath>
                </a14:m>
                <a:endParaRPr lang="en-IN" sz="1200" b="0" i="1" dirty="0">
                  <a:solidFill>
                    <a:schemeClr val="bg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1200" b="0" i="1" smtClean="0">
                          <a:solidFill>
                            <a:schemeClr val="bg1"/>
                          </a:solidFill>
                          <a:latin typeface="Cambria Math" panose="02040503050406030204" pitchFamily="18" charset="0"/>
                          <a:cs typeface="Times New Roman" panose="02020603050405020304" pitchFamily="18" charset="0"/>
                        </a:rPr>
                        <m:t>𝐵</m:t>
                      </m:r>
                      <m:r>
                        <a:rPr lang="en-IN" sz="1200" b="0" i="1" smtClean="0">
                          <a:solidFill>
                            <a:schemeClr val="bg1"/>
                          </a:solidFill>
                          <a:latin typeface="Cambria Math" panose="02040503050406030204" pitchFamily="18" charset="0"/>
                          <a:cs typeface="Times New Roman" panose="02020603050405020304" pitchFamily="18" charset="0"/>
                        </a:rPr>
                        <m:t>=5</m:t>
                      </m:r>
                    </m:oMath>
                  </m:oMathPara>
                </a14:m>
                <a:endParaRPr lang="en-IN" sz="12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90794094-E0C6-6940-8CBE-14E403905B4A}"/>
                  </a:ext>
                </a:extLst>
              </p:cNvPr>
              <p:cNvSpPr txBox="1">
                <a:spLocks noRot="1" noChangeAspect="1" noMove="1" noResize="1" noEditPoints="1" noAdjustHandles="1" noChangeArrowheads="1" noChangeShapeType="1" noTextEdit="1"/>
              </p:cNvSpPr>
              <p:nvPr/>
            </p:nvSpPr>
            <p:spPr>
              <a:xfrm>
                <a:off x="3536950" y="2040721"/>
                <a:ext cx="1674508" cy="463781"/>
              </a:xfrm>
              <a:prstGeom prst="rect">
                <a:avLst/>
              </a:prstGeom>
              <a:blipFill>
                <a:blip r:embed="rId4"/>
                <a:stretch>
                  <a:fillRect/>
                </a:stretch>
              </a:blipFill>
            </p:spPr>
            <p:txBody>
              <a:bodyPr/>
              <a:lstStyle/>
              <a:p>
                <a:r>
                  <a:rPr lang="en-IN">
                    <a:noFill/>
                  </a:rPr>
                  <a:t> </a:t>
                </a:r>
              </a:p>
            </p:txBody>
          </p:sp>
        </mc:Fallback>
      </mc:AlternateContent>
      <p:sp>
        <p:nvSpPr>
          <p:cNvPr id="10" name="object 2">
            <a:extLst>
              <a:ext uri="{FF2B5EF4-FFF2-40B4-BE49-F238E27FC236}">
                <a16:creationId xmlns:a16="http://schemas.microsoft.com/office/drawing/2014/main" id="{55C1F9A1-FA5B-4805-D293-FE2D83EE7FFF}"/>
              </a:ext>
            </a:extLst>
          </p:cNvPr>
          <p:cNvSpPr/>
          <p:nvPr/>
        </p:nvSpPr>
        <p:spPr>
          <a:xfrm rot="10800000">
            <a:off x="5034281" y="2440034"/>
            <a:ext cx="820419" cy="853440"/>
          </a:xfrm>
          <a:custGeom>
            <a:avLst/>
            <a:gdLst/>
            <a:ahLst/>
            <a:cxnLst/>
            <a:rect l="l" t="t" r="r" b="b"/>
            <a:pathLst>
              <a:path w="820419" h="853440">
                <a:moveTo>
                  <a:pt x="522571" y="0"/>
                </a:moveTo>
                <a:lnTo>
                  <a:pt x="6352" y="0"/>
                </a:lnTo>
                <a:lnTo>
                  <a:pt x="0" y="6352"/>
                </a:lnTo>
                <a:lnTo>
                  <a:pt x="0" y="588633"/>
                </a:lnTo>
                <a:lnTo>
                  <a:pt x="264461" y="853095"/>
                </a:lnTo>
                <a:lnTo>
                  <a:pt x="820067" y="297490"/>
                </a:lnTo>
                <a:lnTo>
                  <a:pt x="522571" y="0"/>
                </a:lnTo>
                <a:close/>
              </a:path>
            </a:pathLst>
          </a:custGeom>
          <a:solidFill>
            <a:srgbClr val="484C67"/>
          </a:solidFill>
        </p:spPr>
        <p:txBody>
          <a:bodyPr wrap="square" lIns="0" tIns="0" rIns="0" bIns="0" rtlCol="0"/>
          <a:lstStyle/>
          <a:p>
            <a:endParaRPr/>
          </a:p>
        </p:txBody>
      </p:sp>
      <p:sp>
        <p:nvSpPr>
          <p:cNvPr id="11" name="object 2">
            <a:extLst>
              <a:ext uri="{FF2B5EF4-FFF2-40B4-BE49-F238E27FC236}">
                <a16:creationId xmlns:a16="http://schemas.microsoft.com/office/drawing/2014/main" id="{B31CA8C8-ABAA-8AE2-EBCA-088F134F82E6}"/>
              </a:ext>
            </a:extLst>
          </p:cNvPr>
          <p:cNvSpPr/>
          <p:nvPr/>
        </p:nvSpPr>
        <p:spPr>
          <a:xfrm rot="16200000">
            <a:off x="16512" y="2458720"/>
            <a:ext cx="820419" cy="853440"/>
          </a:xfrm>
          <a:custGeom>
            <a:avLst/>
            <a:gdLst/>
            <a:ahLst/>
            <a:cxnLst/>
            <a:rect l="l" t="t" r="r" b="b"/>
            <a:pathLst>
              <a:path w="820419" h="853440">
                <a:moveTo>
                  <a:pt x="522571" y="0"/>
                </a:moveTo>
                <a:lnTo>
                  <a:pt x="6352" y="0"/>
                </a:lnTo>
                <a:lnTo>
                  <a:pt x="0" y="6352"/>
                </a:lnTo>
                <a:lnTo>
                  <a:pt x="0" y="588633"/>
                </a:lnTo>
                <a:lnTo>
                  <a:pt x="264461" y="853095"/>
                </a:lnTo>
                <a:lnTo>
                  <a:pt x="820067" y="297490"/>
                </a:lnTo>
                <a:lnTo>
                  <a:pt x="522571" y="0"/>
                </a:lnTo>
                <a:close/>
              </a:path>
            </a:pathLst>
          </a:custGeom>
          <a:solidFill>
            <a:srgbClr val="484C67"/>
          </a:solidFill>
        </p:spPr>
        <p:txBody>
          <a:bodyPr wrap="square" lIns="0" tIns="0" rIns="0" bIns="0" rtlCol="0"/>
          <a:lstStyle/>
          <a:p>
            <a:endParaRPr/>
          </a:p>
        </p:txBody>
      </p:sp>
    </p:spTree>
    <p:extLst>
      <p:ext uri="{BB962C8B-B14F-4D97-AF65-F5344CB8AC3E}">
        <p14:creationId xmlns:p14="http://schemas.microsoft.com/office/powerpoint/2010/main" val="133132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500"/>
                                        <p:tgtEl>
                                          <p:spTgt spid="7">
                                            <p:txEl>
                                              <p:pRg st="1" end="1"/>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390B84A-C473-4732-6732-BE99C8CF2938}"/>
                  </a:ext>
                </a:extLst>
              </p:cNvPr>
              <p:cNvSpPr txBox="1"/>
              <p:nvPr/>
            </p:nvSpPr>
            <p:spPr>
              <a:xfrm>
                <a:off x="260350" y="428625"/>
                <a:ext cx="5029200" cy="1267911"/>
              </a:xfrm>
              <a:prstGeom prst="rect">
                <a:avLst/>
              </a:prstGeom>
              <a:noFill/>
            </p:spPr>
            <p:txBody>
              <a:bodyPr wrap="square" rtlCol="0">
                <a:spAutoFit/>
              </a:bodyPr>
              <a:lstStyle/>
              <a:p>
                <a:pPr algn="ctr"/>
                <a:r>
                  <a:rPr lang="en-US" sz="1400" b="0" i="0" dirty="0">
                    <a:solidFill>
                      <a:schemeClr val="bg1"/>
                    </a:solidFill>
                    <a:effectLst/>
                    <a:latin typeface="Times New Roman" panose="02020603050405020304" pitchFamily="18" charset="0"/>
                    <a:cs typeface="Times New Roman" panose="02020603050405020304" pitchFamily="18" charset="0"/>
                  </a:rPr>
                  <a:t>To generate the final secret key,</a:t>
                </a:r>
              </a:p>
              <a:p>
                <a:pPr algn="ctr"/>
                <a:endParaRPr lang="en-US" sz="1400" b="0" i="0" dirty="0">
                  <a:solidFill>
                    <a:schemeClr val="bg1"/>
                  </a:solidFill>
                  <a:effectLst/>
                  <a:latin typeface="Times New Roman" panose="02020603050405020304" pitchFamily="18" charset="0"/>
                  <a:cs typeface="Times New Roman" panose="02020603050405020304" pitchFamily="18" charset="0"/>
                </a:endParaRPr>
              </a:p>
              <a:p>
                <a:pPr algn="l"/>
                <a:r>
                  <a:rPr lang="en-US" sz="1200" b="0" i="0" dirty="0">
                    <a:solidFill>
                      <a:schemeClr val="bg1"/>
                    </a:solidFill>
                    <a:effectLst/>
                    <a:latin typeface="Times New Roman" panose="02020603050405020304" pitchFamily="18" charset="0"/>
                    <a:cs typeface="Times New Roman" panose="02020603050405020304" pitchFamily="18" charset="0"/>
                  </a:rPr>
                  <a:t>For the sender, the private key (a), the receiver’s public key(B), and the original p is used. The formula to calculate the key is:</a:t>
                </a:r>
              </a:p>
              <a:p>
                <a:pPr algn="l"/>
                <a:endParaRPr lang="en-US" sz="1200" b="0" i="0" dirty="0">
                  <a:solidFill>
                    <a:schemeClr val="bg1"/>
                  </a:solidFill>
                  <a:effectLst/>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centerGroup"/>
                    </m:oMathParaPr>
                    <m:oMath xmlns:m="http://schemas.openxmlformats.org/officeDocument/2006/math">
                      <m:sSup>
                        <m:sSupPr>
                          <m:ctrlPr>
                            <a:rPr lang="en-US" sz="1200" b="0" i="1" smtClean="0">
                              <a:solidFill>
                                <a:schemeClr val="bg1"/>
                              </a:solidFill>
                              <a:effectLst/>
                              <a:latin typeface="Cambria Math" panose="02040503050406030204" pitchFamily="18" charset="0"/>
                              <a:cs typeface="Times New Roman" panose="02020603050405020304" pitchFamily="18" charset="0"/>
                            </a:rPr>
                          </m:ctrlPr>
                        </m:sSupPr>
                        <m:e>
                          <m:r>
                            <a:rPr lang="en-IN" sz="1200" b="0" i="1" smtClean="0">
                              <a:solidFill>
                                <a:schemeClr val="bg1"/>
                              </a:solidFill>
                              <a:effectLst/>
                              <a:latin typeface="Cambria Math" panose="02040503050406030204" pitchFamily="18" charset="0"/>
                              <a:cs typeface="Times New Roman" panose="02020603050405020304" pitchFamily="18" charset="0"/>
                            </a:rPr>
                            <m:t>𝐾</m:t>
                          </m:r>
                          <m:r>
                            <a:rPr lang="en-IN" sz="1200" b="0" i="1" smtClean="0">
                              <a:solidFill>
                                <a:schemeClr val="bg1"/>
                              </a:solidFill>
                              <a:effectLst/>
                              <a:latin typeface="Cambria Math" panose="02040503050406030204" pitchFamily="18" charset="0"/>
                              <a:cs typeface="Times New Roman" panose="02020603050405020304" pitchFamily="18" charset="0"/>
                            </a:rPr>
                            <m:t>1=(</m:t>
                          </m:r>
                          <m:r>
                            <a:rPr lang="en-IN" sz="1200" b="0" i="1" smtClean="0">
                              <a:solidFill>
                                <a:schemeClr val="bg1"/>
                              </a:solidFill>
                              <a:effectLst/>
                              <a:latin typeface="Cambria Math" panose="02040503050406030204" pitchFamily="18" charset="0"/>
                              <a:cs typeface="Times New Roman" panose="02020603050405020304" pitchFamily="18" charset="0"/>
                            </a:rPr>
                            <m:t>𝑟𝑒𝑐𝑒𝑖𝑣𝑒</m:t>
                          </m:r>
                          <m:sSup>
                            <m:sSupPr>
                              <m:ctrlPr>
                                <a:rPr lang="en-IN" sz="1200" b="0" i="1" smtClean="0">
                                  <a:solidFill>
                                    <a:schemeClr val="bg1"/>
                                  </a:solidFill>
                                  <a:effectLst/>
                                  <a:latin typeface="Cambria Math" panose="02040503050406030204" pitchFamily="18" charset="0"/>
                                  <a:cs typeface="Times New Roman" panose="02020603050405020304" pitchFamily="18" charset="0"/>
                                </a:rPr>
                              </m:ctrlPr>
                            </m:sSupPr>
                            <m:e>
                              <m:r>
                                <a:rPr lang="en-IN" sz="1200" b="0" i="1" smtClean="0">
                                  <a:solidFill>
                                    <a:schemeClr val="bg1"/>
                                  </a:solidFill>
                                  <a:effectLst/>
                                  <a:latin typeface="Cambria Math" panose="02040503050406030204" pitchFamily="18" charset="0"/>
                                  <a:cs typeface="Times New Roman" panose="02020603050405020304" pitchFamily="18" charset="0"/>
                                </a:rPr>
                                <m:t>𝑟</m:t>
                              </m:r>
                            </m:e>
                            <m:sup>
                              <m:r>
                                <a:rPr lang="en-IN" sz="1200" b="0" i="1" smtClean="0">
                                  <a:solidFill>
                                    <a:schemeClr val="bg1"/>
                                  </a:solidFill>
                                  <a:effectLst/>
                                  <a:latin typeface="Cambria Math" panose="02040503050406030204" pitchFamily="18" charset="0"/>
                                  <a:cs typeface="Times New Roman" panose="02020603050405020304" pitchFamily="18" charset="0"/>
                                </a:rPr>
                                <m:t>′</m:t>
                              </m:r>
                            </m:sup>
                          </m:sSup>
                          <m:r>
                            <a:rPr lang="en-IN" sz="1200" b="0" i="1" smtClean="0">
                              <a:solidFill>
                                <a:schemeClr val="bg1"/>
                              </a:solidFill>
                              <a:effectLst/>
                              <a:latin typeface="Cambria Math" panose="02040503050406030204" pitchFamily="18" charset="0"/>
                              <a:cs typeface="Times New Roman" panose="02020603050405020304" pitchFamily="18" charset="0"/>
                            </a:rPr>
                            <m:t>𝑠</m:t>
                          </m:r>
                          <m:r>
                            <a:rPr lang="en-IN" sz="1200" b="0" i="1" smtClean="0">
                              <a:solidFill>
                                <a:schemeClr val="bg1"/>
                              </a:solidFill>
                              <a:effectLst/>
                              <a:latin typeface="Cambria Math" panose="02040503050406030204" pitchFamily="18" charset="0"/>
                              <a:cs typeface="Times New Roman" panose="02020603050405020304" pitchFamily="18" charset="0"/>
                            </a:rPr>
                            <m:t> </m:t>
                          </m:r>
                          <m:r>
                            <a:rPr lang="en-IN" sz="1200" b="0" i="1" smtClean="0">
                              <a:solidFill>
                                <a:schemeClr val="bg1"/>
                              </a:solidFill>
                              <a:effectLst/>
                              <a:latin typeface="Cambria Math" panose="02040503050406030204" pitchFamily="18" charset="0"/>
                              <a:cs typeface="Times New Roman" panose="02020603050405020304" pitchFamily="18" charset="0"/>
                            </a:rPr>
                            <m:t>𝑝𝑢𝑏𝑙𝑖𝑐</m:t>
                          </m:r>
                          <m:r>
                            <a:rPr lang="en-IN" sz="1200" b="0" i="1" smtClean="0">
                              <a:solidFill>
                                <a:schemeClr val="bg1"/>
                              </a:solidFill>
                              <a:effectLst/>
                              <a:latin typeface="Cambria Math" panose="02040503050406030204" pitchFamily="18" charset="0"/>
                              <a:cs typeface="Times New Roman" panose="02020603050405020304" pitchFamily="18" charset="0"/>
                            </a:rPr>
                            <m:t> </m:t>
                          </m:r>
                          <m:r>
                            <a:rPr lang="en-IN" sz="1200" b="0" i="1" smtClean="0">
                              <a:solidFill>
                                <a:schemeClr val="bg1"/>
                              </a:solidFill>
                              <a:effectLst/>
                              <a:latin typeface="Cambria Math" panose="02040503050406030204" pitchFamily="18" charset="0"/>
                              <a:cs typeface="Times New Roman" panose="02020603050405020304" pitchFamily="18" charset="0"/>
                            </a:rPr>
                            <m:t>𝑘𝑒𝑦</m:t>
                          </m:r>
                        </m:e>
                        <m:sup>
                          <m:r>
                            <a:rPr lang="en-IN" sz="1200" b="0" i="1" smtClean="0">
                              <a:solidFill>
                                <a:schemeClr val="bg1"/>
                              </a:solidFill>
                              <a:effectLst/>
                              <a:latin typeface="Cambria Math" panose="02040503050406030204" pitchFamily="18" charset="0"/>
                              <a:cs typeface="Times New Roman" panose="02020603050405020304" pitchFamily="18" charset="0"/>
                            </a:rPr>
                            <m:t>𝑠𝑒𝑛𝑑𝑒𝑟</m:t>
                          </m:r>
                          <m:r>
                            <a:rPr lang="en-IN" sz="1200" b="0" i="1" smtClean="0">
                              <a:solidFill>
                                <a:schemeClr val="bg1"/>
                              </a:solidFill>
                              <a:effectLst/>
                              <a:latin typeface="Cambria Math" panose="02040503050406030204" pitchFamily="18" charset="0"/>
                              <a:cs typeface="Times New Roman" panose="02020603050405020304" pitchFamily="18" charset="0"/>
                            </a:rPr>
                            <m:t>′</m:t>
                          </m:r>
                          <m:r>
                            <a:rPr lang="en-IN" sz="1200" b="0" i="1" smtClean="0">
                              <a:solidFill>
                                <a:schemeClr val="bg1"/>
                              </a:solidFill>
                              <a:effectLst/>
                              <a:latin typeface="Cambria Math" panose="02040503050406030204" pitchFamily="18" charset="0"/>
                              <a:cs typeface="Times New Roman" panose="02020603050405020304" pitchFamily="18" charset="0"/>
                            </a:rPr>
                            <m:t>𝑠</m:t>
                          </m:r>
                          <m:r>
                            <a:rPr lang="en-IN" sz="1200" b="0" i="1" smtClean="0">
                              <a:solidFill>
                                <a:schemeClr val="bg1"/>
                              </a:solidFill>
                              <a:effectLst/>
                              <a:latin typeface="Cambria Math" panose="02040503050406030204" pitchFamily="18" charset="0"/>
                              <a:cs typeface="Times New Roman" panose="02020603050405020304" pitchFamily="18" charset="0"/>
                            </a:rPr>
                            <m:t> </m:t>
                          </m:r>
                          <m:r>
                            <a:rPr lang="en-IN" sz="1200" b="0" i="1" smtClean="0">
                              <a:solidFill>
                                <a:schemeClr val="bg1"/>
                              </a:solidFill>
                              <a:effectLst/>
                              <a:latin typeface="Cambria Math" panose="02040503050406030204" pitchFamily="18" charset="0"/>
                              <a:cs typeface="Times New Roman" panose="02020603050405020304" pitchFamily="18" charset="0"/>
                            </a:rPr>
                            <m:t>𝑝𝑟𝑖𝑣𝑎𝑡𝑒</m:t>
                          </m:r>
                          <m:r>
                            <a:rPr lang="en-IN" sz="1200" b="0" i="1" smtClean="0">
                              <a:solidFill>
                                <a:schemeClr val="bg1"/>
                              </a:solidFill>
                              <a:effectLst/>
                              <a:latin typeface="Cambria Math" panose="02040503050406030204" pitchFamily="18" charset="0"/>
                              <a:cs typeface="Times New Roman" panose="02020603050405020304" pitchFamily="18" charset="0"/>
                            </a:rPr>
                            <m:t> </m:t>
                          </m:r>
                          <m:r>
                            <a:rPr lang="en-IN" sz="1200" b="0" i="1" smtClean="0">
                              <a:solidFill>
                                <a:schemeClr val="bg1"/>
                              </a:solidFill>
                              <a:effectLst/>
                              <a:latin typeface="Cambria Math" panose="02040503050406030204" pitchFamily="18" charset="0"/>
                              <a:cs typeface="Times New Roman" panose="02020603050405020304" pitchFamily="18" charset="0"/>
                            </a:rPr>
                            <m:t>𝑘𝑒𝑦</m:t>
                          </m:r>
                        </m:sup>
                      </m:sSup>
                      <m:r>
                        <a:rPr lang="en-IN" sz="1200" b="0" i="1" smtClean="0">
                          <a:solidFill>
                            <a:schemeClr val="bg1"/>
                          </a:solidFill>
                          <a:effectLst/>
                          <a:latin typeface="Cambria Math" panose="02040503050406030204" pitchFamily="18" charset="0"/>
                          <a:cs typeface="Times New Roman" panose="02020603050405020304" pitchFamily="18" charset="0"/>
                        </a:rPr>
                        <m:t>) </m:t>
                      </m:r>
                      <m:r>
                        <a:rPr lang="en-IN" sz="1200" b="0" i="1" smtClean="0">
                          <a:solidFill>
                            <a:schemeClr val="bg1"/>
                          </a:solidFill>
                          <a:effectLst/>
                          <a:latin typeface="Cambria Math" panose="02040503050406030204" pitchFamily="18" charset="0"/>
                          <a:cs typeface="Times New Roman" panose="02020603050405020304" pitchFamily="18" charset="0"/>
                        </a:rPr>
                        <m:t>𝑚𝑜𝑑</m:t>
                      </m:r>
                      <m:r>
                        <a:rPr lang="en-IN" sz="1200" b="0" i="1" smtClean="0">
                          <a:solidFill>
                            <a:schemeClr val="bg1"/>
                          </a:solidFill>
                          <a:effectLst/>
                          <a:latin typeface="Cambria Math" panose="02040503050406030204" pitchFamily="18" charset="0"/>
                          <a:cs typeface="Times New Roman" panose="02020603050405020304" pitchFamily="18" charset="0"/>
                        </a:rPr>
                        <m:t> </m:t>
                      </m:r>
                      <m:r>
                        <a:rPr lang="en-IN" sz="1200" b="0" i="1" smtClean="0">
                          <a:solidFill>
                            <a:schemeClr val="bg1"/>
                          </a:solidFill>
                          <a:effectLst/>
                          <a:latin typeface="Cambria Math" panose="02040503050406030204" pitchFamily="18" charset="0"/>
                          <a:cs typeface="Times New Roman" panose="02020603050405020304" pitchFamily="18" charset="0"/>
                        </a:rPr>
                        <m:t>𝑝</m:t>
                      </m:r>
                    </m:oMath>
                  </m:oMathPara>
                </a14:m>
                <a:endParaRPr lang="en-US" sz="1200" b="0" i="0" dirty="0">
                  <a:solidFill>
                    <a:schemeClr val="bg1"/>
                  </a:solidFill>
                  <a:effectLst/>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7390B84A-C473-4732-6732-BE99C8CF2938}"/>
                  </a:ext>
                </a:extLst>
              </p:cNvPr>
              <p:cNvSpPr txBox="1">
                <a:spLocks noRot="1" noChangeAspect="1" noMove="1" noResize="1" noEditPoints="1" noAdjustHandles="1" noChangeArrowheads="1" noChangeShapeType="1" noTextEdit="1"/>
              </p:cNvSpPr>
              <p:nvPr/>
            </p:nvSpPr>
            <p:spPr>
              <a:xfrm>
                <a:off x="260350" y="428625"/>
                <a:ext cx="5029200" cy="1267911"/>
              </a:xfrm>
              <a:prstGeom prst="rect">
                <a:avLst/>
              </a:prstGeom>
              <a:blipFill>
                <a:blip r:embed="rId2"/>
                <a:stretch>
                  <a:fillRect l="-121" t="-481" b="-14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47AB499-A6FD-35FD-2B30-2630D04E5669}"/>
                  </a:ext>
                </a:extLst>
              </p:cNvPr>
              <p:cNvSpPr txBox="1"/>
              <p:nvPr/>
            </p:nvSpPr>
            <p:spPr>
              <a:xfrm>
                <a:off x="1403350" y="1800225"/>
                <a:ext cx="22860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1400" b="0" i="1" smtClean="0">
                          <a:solidFill>
                            <a:schemeClr val="bg1"/>
                          </a:solidFill>
                          <a:latin typeface="Cambria Math" panose="02040503050406030204" pitchFamily="18" charset="0"/>
                        </a:rPr>
                        <m:t>𝐾</m:t>
                      </m:r>
                      <m:r>
                        <a:rPr lang="en-IN" sz="1400" b="0" i="1" smtClean="0">
                          <a:solidFill>
                            <a:schemeClr val="bg1"/>
                          </a:solidFill>
                          <a:latin typeface="Cambria Math" panose="02040503050406030204" pitchFamily="18" charset="0"/>
                        </a:rPr>
                        <m:t>1=</m:t>
                      </m:r>
                      <m:sSup>
                        <m:sSupPr>
                          <m:ctrlPr>
                            <a:rPr lang="en-IN" sz="1400" b="0" i="1" smtClean="0">
                              <a:solidFill>
                                <a:schemeClr val="bg1"/>
                              </a:solidFill>
                              <a:latin typeface="Cambria Math" panose="02040503050406030204" pitchFamily="18" charset="0"/>
                            </a:rPr>
                          </m:ctrlPr>
                        </m:sSupPr>
                        <m:e>
                          <m:r>
                            <a:rPr lang="en-IN" sz="1400" b="0" i="1" smtClean="0">
                              <a:solidFill>
                                <a:schemeClr val="bg1"/>
                              </a:solidFill>
                              <a:latin typeface="Cambria Math" panose="02040503050406030204" pitchFamily="18" charset="0"/>
                            </a:rPr>
                            <m:t>5</m:t>
                          </m:r>
                        </m:e>
                        <m:sup>
                          <m:r>
                            <a:rPr lang="en-IN" sz="1400" b="0" i="1" smtClean="0">
                              <a:solidFill>
                                <a:schemeClr val="bg1"/>
                              </a:solidFill>
                              <a:latin typeface="Cambria Math" panose="02040503050406030204" pitchFamily="18" charset="0"/>
                            </a:rPr>
                            <m:t>6</m:t>
                          </m:r>
                        </m:sup>
                      </m:sSup>
                      <m:r>
                        <a:rPr lang="en-IN" sz="1400" b="0" i="1" smtClean="0">
                          <a:solidFill>
                            <a:schemeClr val="bg1"/>
                          </a:solidFill>
                          <a:latin typeface="Cambria Math" panose="02040503050406030204" pitchFamily="18" charset="0"/>
                        </a:rPr>
                        <m:t>𝑚𝑜𝑑</m:t>
                      </m:r>
                      <m:r>
                        <a:rPr lang="en-IN" sz="1400" b="0" i="1" smtClean="0">
                          <a:solidFill>
                            <a:schemeClr val="bg1"/>
                          </a:solidFill>
                          <a:latin typeface="Cambria Math" panose="02040503050406030204" pitchFamily="18" charset="0"/>
                        </a:rPr>
                        <m:t> 23</m:t>
                      </m:r>
                    </m:oMath>
                    <m:oMath xmlns:m="http://schemas.openxmlformats.org/officeDocument/2006/math">
                      <m:r>
                        <a:rPr lang="en-IN" sz="1400" b="0" i="1" smtClean="0">
                          <a:solidFill>
                            <a:schemeClr val="bg1"/>
                          </a:solidFill>
                          <a:latin typeface="Cambria Math" panose="02040503050406030204" pitchFamily="18" charset="0"/>
                        </a:rPr>
                        <m:t>𝐾</m:t>
                      </m:r>
                      <m:r>
                        <a:rPr lang="en-IN" sz="1400" b="0" i="1" smtClean="0">
                          <a:solidFill>
                            <a:schemeClr val="bg1"/>
                          </a:solidFill>
                          <a:latin typeface="Cambria Math" panose="02040503050406030204" pitchFamily="18" charset="0"/>
                        </a:rPr>
                        <m:t>1=8</m:t>
                      </m:r>
                    </m:oMath>
                  </m:oMathPara>
                </a14:m>
                <a:endParaRPr lang="en-IN" sz="1400" dirty="0">
                  <a:solidFill>
                    <a:schemeClr val="bg1"/>
                  </a:solidFill>
                </a:endParaRPr>
              </a:p>
            </p:txBody>
          </p:sp>
        </mc:Choice>
        <mc:Fallback xmlns="">
          <p:sp>
            <p:nvSpPr>
              <p:cNvPr id="3" name="TextBox 2">
                <a:extLst>
                  <a:ext uri="{FF2B5EF4-FFF2-40B4-BE49-F238E27FC236}">
                    <a16:creationId xmlns:a16="http://schemas.microsoft.com/office/drawing/2014/main" id="{347AB499-A6FD-35FD-2B30-2630D04E5669}"/>
                  </a:ext>
                </a:extLst>
              </p:cNvPr>
              <p:cNvSpPr txBox="1">
                <a:spLocks noRot="1" noChangeAspect="1" noMove="1" noResize="1" noEditPoints="1" noAdjustHandles="1" noChangeArrowheads="1" noChangeShapeType="1" noTextEdit="1"/>
              </p:cNvSpPr>
              <p:nvPr/>
            </p:nvSpPr>
            <p:spPr>
              <a:xfrm>
                <a:off x="1403350" y="1800225"/>
                <a:ext cx="2286000" cy="523220"/>
              </a:xfrm>
              <a:prstGeom prst="rect">
                <a:avLst/>
              </a:prstGeom>
              <a:blipFill>
                <a:blip r:embed="rId3"/>
                <a:stretch>
                  <a:fillRect/>
                </a:stretch>
              </a:blipFill>
            </p:spPr>
            <p:txBody>
              <a:bodyPr/>
              <a:lstStyle/>
              <a:p>
                <a:r>
                  <a:rPr lang="en-IN">
                    <a:noFill/>
                  </a:rPr>
                  <a:t> </a:t>
                </a:r>
              </a:p>
            </p:txBody>
          </p:sp>
        </mc:Fallback>
      </mc:AlternateContent>
      <p:grpSp>
        <p:nvGrpSpPr>
          <p:cNvPr id="4" name="object 2">
            <a:extLst>
              <a:ext uri="{FF2B5EF4-FFF2-40B4-BE49-F238E27FC236}">
                <a16:creationId xmlns:a16="http://schemas.microsoft.com/office/drawing/2014/main" id="{EDB8AEA2-F70D-B8EC-24B3-62E91D57CB59}"/>
              </a:ext>
            </a:extLst>
          </p:cNvPr>
          <p:cNvGrpSpPr/>
          <p:nvPr/>
        </p:nvGrpSpPr>
        <p:grpSpPr>
          <a:xfrm>
            <a:off x="4041769" y="0"/>
            <a:ext cx="1805305" cy="1833245"/>
            <a:chOff x="4041769" y="0"/>
            <a:chExt cx="1805305" cy="1833245"/>
          </a:xfrm>
        </p:grpSpPr>
        <p:sp>
          <p:nvSpPr>
            <p:cNvPr id="5" name="object 3">
              <a:extLst>
                <a:ext uri="{FF2B5EF4-FFF2-40B4-BE49-F238E27FC236}">
                  <a16:creationId xmlns:a16="http://schemas.microsoft.com/office/drawing/2014/main" id="{A962379B-1B6A-C9F4-1393-4877D68D60A1}"/>
                </a:ext>
              </a:extLst>
            </p:cNvPr>
            <p:cNvSpPr/>
            <p:nvPr/>
          </p:nvSpPr>
          <p:spPr>
            <a:xfrm>
              <a:off x="5234726" y="893420"/>
              <a:ext cx="612140" cy="939800"/>
            </a:xfrm>
            <a:custGeom>
              <a:avLst/>
              <a:gdLst/>
              <a:ahLst/>
              <a:cxnLst/>
              <a:rect l="l" t="t" r="r" b="b"/>
              <a:pathLst>
                <a:path w="612139" h="939800">
                  <a:moveTo>
                    <a:pt x="555985" y="0"/>
                  </a:moveTo>
                  <a:lnTo>
                    <a:pt x="0" y="555604"/>
                  </a:lnTo>
                  <a:lnTo>
                    <a:pt x="383987" y="939332"/>
                  </a:lnTo>
                  <a:lnTo>
                    <a:pt x="612022" y="711465"/>
                  </a:lnTo>
                  <a:lnTo>
                    <a:pt x="612022" y="55994"/>
                  </a:lnTo>
                  <a:lnTo>
                    <a:pt x="555985" y="0"/>
                  </a:lnTo>
                  <a:close/>
                </a:path>
              </a:pathLst>
            </a:custGeom>
            <a:solidFill>
              <a:srgbClr val="484C67"/>
            </a:solidFill>
          </p:spPr>
          <p:txBody>
            <a:bodyPr wrap="square" lIns="0" tIns="0" rIns="0" bIns="0" rtlCol="0"/>
            <a:lstStyle/>
            <a:p>
              <a:endParaRPr/>
            </a:p>
          </p:txBody>
        </p:sp>
        <p:sp>
          <p:nvSpPr>
            <p:cNvPr id="6" name="object 4">
              <a:extLst>
                <a:ext uri="{FF2B5EF4-FFF2-40B4-BE49-F238E27FC236}">
                  <a16:creationId xmlns:a16="http://schemas.microsoft.com/office/drawing/2014/main" id="{6706F440-E5EE-FDF7-1AB5-630F91E5EE09}"/>
                </a:ext>
              </a:extLst>
            </p:cNvPr>
            <p:cNvSpPr/>
            <p:nvPr/>
          </p:nvSpPr>
          <p:spPr>
            <a:xfrm>
              <a:off x="4041762" y="12"/>
              <a:ext cx="1805305" cy="1479550"/>
            </a:xfrm>
            <a:custGeom>
              <a:avLst/>
              <a:gdLst/>
              <a:ahLst/>
              <a:cxnLst/>
              <a:rect l="l" t="t" r="r" b="b"/>
              <a:pathLst>
                <a:path w="1805304" h="1479550">
                  <a:moveTo>
                    <a:pt x="1779358" y="923798"/>
                  </a:moveTo>
                  <a:lnTo>
                    <a:pt x="1577733" y="721537"/>
                  </a:lnTo>
                  <a:lnTo>
                    <a:pt x="1021753" y="1277137"/>
                  </a:lnTo>
                  <a:lnTo>
                    <a:pt x="1223352" y="1479397"/>
                  </a:lnTo>
                  <a:lnTo>
                    <a:pt x="1779358" y="923798"/>
                  </a:lnTo>
                  <a:close/>
                </a:path>
                <a:path w="1805304" h="1479550">
                  <a:moveTo>
                    <a:pt x="1804962" y="0"/>
                  </a:moveTo>
                  <a:lnTo>
                    <a:pt x="0" y="0"/>
                  </a:lnTo>
                  <a:lnTo>
                    <a:pt x="983132" y="983132"/>
                  </a:lnTo>
                  <a:lnTo>
                    <a:pt x="1804962" y="161290"/>
                  </a:lnTo>
                  <a:lnTo>
                    <a:pt x="1804962" y="0"/>
                  </a:lnTo>
                  <a:close/>
                </a:path>
              </a:pathLst>
            </a:custGeom>
            <a:solidFill>
              <a:srgbClr val="6FB0DA"/>
            </a:solidFill>
          </p:spPr>
          <p:txBody>
            <a:bodyPr wrap="square" lIns="0" tIns="0" rIns="0" bIns="0" rtlCol="0"/>
            <a:lstStyle/>
            <a:p>
              <a:endParaRPr/>
            </a:p>
          </p:txBody>
        </p:sp>
      </p:grpSp>
      <p:sp>
        <p:nvSpPr>
          <p:cNvPr id="7" name="object 10">
            <a:extLst>
              <a:ext uri="{FF2B5EF4-FFF2-40B4-BE49-F238E27FC236}">
                <a16:creationId xmlns:a16="http://schemas.microsoft.com/office/drawing/2014/main" id="{FCFBBE98-1DEE-C551-5D40-D2825CC9A91D}"/>
              </a:ext>
            </a:extLst>
          </p:cNvPr>
          <p:cNvSpPr/>
          <p:nvPr/>
        </p:nvSpPr>
        <p:spPr>
          <a:xfrm rot="16200000">
            <a:off x="-179242" y="205687"/>
            <a:ext cx="879183" cy="496283"/>
          </a:xfrm>
          <a:custGeom>
            <a:avLst/>
            <a:gdLst/>
            <a:ahLst/>
            <a:cxnLst/>
            <a:rect l="l" t="t" r="r" b="b"/>
            <a:pathLst>
              <a:path w="1385570" h="692785">
                <a:moveTo>
                  <a:pt x="1385427" y="0"/>
                </a:moveTo>
                <a:lnTo>
                  <a:pt x="0" y="0"/>
                </a:lnTo>
                <a:lnTo>
                  <a:pt x="692710" y="692456"/>
                </a:lnTo>
                <a:lnTo>
                  <a:pt x="1385427" y="0"/>
                </a:lnTo>
                <a:close/>
              </a:path>
            </a:pathLst>
          </a:custGeom>
          <a:solidFill>
            <a:srgbClr val="484C67"/>
          </a:solidFill>
        </p:spPr>
        <p:txBody>
          <a:bodyPr wrap="square" lIns="0" tIns="0" rIns="0" bIns="0" rtlCol="0"/>
          <a:lstStyle/>
          <a:p>
            <a:endParaRPr/>
          </a:p>
        </p:txBody>
      </p:sp>
    </p:spTree>
    <p:extLst>
      <p:ext uri="{BB962C8B-B14F-4D97-AF65-F5344CB8AC3E}">
        <p14:creationId xmlns:p14="http://schemas.microsoft.com/office/powerpoint/2010/main" val="32697080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390B84A-C473-4732-6732-BE99C8CF2938}"/>
                  </a:ext>
                </a:extLst>
              </p:cNvPr>
              <p:cNvSpPr txBox="1"/>
              <p:nvPr/>
            </p:nvSpPr>
            <p:spPr>
              <a:xfrm>
                <a:off x="336550" y="581025"/>
                <a:ext cx="5029200" cy="856196"/>
              </a:xfrm>
              <a:prstGeom prst="rect">
                <a:avLst/>
              </a:prstGeom>
              <a:noFill/>
            </p:spPr>
            <p:txBody>
              <a:bodyPr wrap="square" rtlCol="0">
                <a:spAutoFit/>
              </a:bodyPr>
              <a:lstStyle/>
              <a:p>
                <a:pPr algn="l"/>
                <a:r>
                  <a:rPr lang="en-US" sz="1200" b="0" i="0" dirty="0">
                    <a:solidFill>
                      <a:schemeClr val="bg1"/>
                    </a:solidFill>
                    <a:effectLst/>
                    <a:latin typeface="Times New Roman" panose="02020603050405020304" pitchFamily="18" charset="0"/>
                    <a:cs typeface="Times New Roman" panose="02020603050405020304" pitchFamily="18" charset="0"/>
                  </a:rPr>
                  <a:t>For the receiver, the private key (b), the sender’s public key(A), and the original p is used. The formula to calculate the secret key is</a:t>
                </a:r>
              </a:p>
              <a:p>
                <a:pPr algn="l"/>
                <a:endParaRPr lang="en-US" sz="1200" b="0" i="0" dirty="0">
                  <a:solidFill>
                    <a:schemeClr val="bg1"/>
                  </a:solidFill>
                  <a:effectLst/>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sz="1200" b="0" i="1" smtClean="0">
                              <a:solidFill>
                                <a:schemeClr val="bg1"/>
                              </a:solidFill>
                              <a:effectLst/>
                              <a:latin typeface="Cambria Math" panose="02040503050406030204" pitchFamily="18" charset="0"/>
                              <a:cs typeface="Times New Roman" panose="02020603050405020304" pitchFamily="18" charset="0"/>
                            </a:rPr>
                          </m:ctrlPr>
                        </m:sSupPr>
                        <m:e>
                          <m:r>
                            <a:rPr lang="en-IN" sz="1200" b="0" i="1" smtClean="0">
                              <a:solidFill>
                                <a:schemeClr val="bg1"/>
                              </a:solidFill>
                              <a:effectLst/>
                              <a:latin typeface="Cambria Math" panose="02040503050406030204" pitchFamily="18" charset="0"/>
                              <a:cs typeface="Times New Roman" panose="02020603050405020304" pitchFamily="18" charset="0"/>
                            </a:rPr>
                            <m:t>𝐾</m:t>
                          </m:r>
                          <m:r>
                            <a:rPr lang="en-IN" sz="1200" b="0" i="1" smtClean="0">
                              <a:solidFill>
                                <a:schemeClr val="bg1"/>
                              </a:solidFill>
                              <a:effectLst/>
                              <a:latin typeface="Cambria Math" panose="02040503050406030204" pitchFamily="18" charset="0"/>
                              <a:cs typeface="Times New Roman" panose="02020603050405020304" pitchFamily="18" charset="0"/>
                            </a:rPr>
                            <m:t>2=(</m:t>
                          </m:r>
                          <m:r>
                            <a:rPr lang="en-IN" sz="1200" b="0" i="1" smtClean="0">
                              <a:solidFill>
                                <a:schemeClr val="bg1"/>
                              </a:solidFill>
                              <a:effectLst/>
                              <a:latin typeface="Cambria Math" panose="02040503050406030204" pitchFamily="18" charset="0"/>
                              <a:cs typeface="Times New Roman" panose="02020603050405020304" pitchFamily="18" charset="0"/>
                            </a:rPr>
                            <m:t>𝑠𝑒𝑛𝑑𝑒</m:t>
                          </m:r>
                          <m:sSup>
                            <m:sSupPr>
                              <m:ctrlPr>
                                <a:rPr lang="en-IN" sz="1200" b="0" i="1" smtClean="0">
                                  <a:solidFill>
                                    <a:schemeClr val="bg1"/>
                                  </a:solidFill>
                                  <a:effectLst/>
                                  <a:latin typeface="Cambria Math" panose="02040503050406030204" pitchFamily="18" charset="0"/>
                                  <a:cs typeface="Times New Roman" panose="02020603050405020304" pitchFamily="18" charset="0"/>
                                </a:rPr>
                              </m:ctrlPr>
                            </m:sSupPr>
                            <m:e>
                              <m:r>
                                <a:rPr lang="en-IN" sz="1200" b="0" i="1" smtClean="0">
                                  <a:solidFill>
                                    <a:schemeClr val="bg1"/>
                                  </a:solidFill>
                                  <a:effectLst/>
                                  <a:latin typeface="Cambria Math" panose="02040503050406030204" pitchFamily="18" charset="0"/>
                                  <a:cs typeface="Times New Roman" panose="02020603050405020304" pitchFamily="18" charset="0"/>
                                </a:rPr>
                                <m:t>𝑟</m:t>
                              </m:r>
                            </m:e>
                            <m:sup>
                              <m:r>
                                <a:rPr lang="en-IN" sz="1200" b="0" i="1" smtClean="0">
                                  <a:solidFill>
                                    <a:schemeClr val="bg1"/>
                                  </a:solidFill>
                                  <a:effectLst/>
                                  <a:latin typeface="Cambria Math" panose="02040503050406030204" pitchFamily="18" charset="0"/>
                                  <a:cs typeface="Times New Roman" panose="02020603050405020304" pitchFamily="18" charset="0"/>
                                </a:rPr>
                                <m:t>′</m:t>
                              </m:r>
                            </m:sup>
                          </m:sSup>
                          <m:r>
                            <a:rPr lang="en-IN" sz="1200" b="0" i="1" smtClean="0">
                              <a:solidFill>
                                <a:schemeClr val="bg1"/>
                              </a:solidFill>
                              <a:effectLst/>
                              <a:latin typeface="Cambria Math" panose="02040503050406030204" pitchFamily="18" charset="0"/>
                              <a:cs typeface="Times New Roman" panose="02020603050405020304" pitchFamily="18" charset="0"/>
                            </a:rPr>
                            <m:t>𝑠</m:t>
                          </m:r>
                          <m:r>
                            <a:rPr lang="en-IN" sz="1200" b="0" i="1" smtClean="0">
                              <a:solidFill>
                                <a:schemeClr val="bg1"/>
                              </a:solidFill>
                              <a:effectLst/>
                              <a:latin typeface="Cambria Math" panose="02040503050406030204" pitchFamily="18" charset="0"/>
                              <a:cs typeface="Times New Roman" panose="02020603050405020304" pitchFamily="18" charset="0"/>
                            </a:rPr>
                            <m:t> </m:t>
                          </m:r>
                          <m:r>
                            <a:rPr lang="en-IN" sz="1200" b="0" i="1" smtClean="0">
                              <a:solidFill>
                                <a:schemeClr val="bg1"/>
                              </a:solidFill>
                              <a:effectLst/>
                              <a:latin typeface="Cambria Math" panose="02040503050406030204" pitchFamily="18" charset="0"/>
                              <a:cs typeface="Times New Roman" panose="02020603050405020304" pitchFamily="18" charset="0"/>
                            </a:rPr>
                            <m:t>𝑝𝑢𝑏𝑙𝑖𝑐</m:t>
                          </m:r>
                          <m:r>
                            <a:rPr lang="en-IN" sz="1200" b="0" i="1" smtClean="0">
                              <a:solidFill>
                                <a:schemeClr val="bg1"/>
                              </a:solidFill>
                              <a:effectLst/>
                              <a:latin typeface="Cambria Math" panose="02040503050406030204" pitchFamily="18" charset="0"/>
                              <a:cs typeface="Times New Roman" panose="02020603050405020304" pitchFamily="18" charset="0"/>
                            </a:rPr>
                            <m:t> </m:t>
                          </m:r>
                          <m:r>
                            <a:rPr lang="en-IN" sz="1200" b="0" i="1" smtClean="0">
                              <a:solidFill>
                                <a:schemeClr val="bg1"/>
                              </a:solidFill>
                              <a:effectLst/>
                              <a:latin typeface="Cambria Math" panose="02040503050406030204" pitchFamily="18" charset="0"/>
                              <a:cs typeface="Times New Roman" panose="02020603050405020304" pitchFamily="18" charset="0"/>
                            </a:rPr>
                            <m:t>𝑘𝑒𝑦</m:t>
                          </m:r>
                        </m:e>
                        <m:sup>
                          <m:r>
                            <a:rPr lang="en-IN" sz="1200" b="0" i="1" smtClean="0">
                              <a:solidFill>
                                <a:schemeClr val="bg1"/>
                              </a:solidFill>
                              <a:effectLst/>
                              <a:latin typeface="Cambria Math" panose="02040503050406030204" pitchFamily="18" charset="0"/>
                              <a:cs typeface="Times New Roman" panose="02020603050405020304" pitchFamily="18" charset="0"/>
                            </a:rPr>
                            <m:t>𝑟𝑒𝑐𝑒𝑖𝑣𝑒</m:t>
                          </m:r>
                          <m:sSup>
                            <m:sSupPr>
                              <m:ctrlPr>
                                <a:rPr lang="en-IN" sz="1200" b="0" i="1" smtClean="0">
                                  <a:solidFill>
                                    <a:schemeClr val="bg1"/>
                                  </a:solidFill>
                                  <a:effectLst/>
                                  <a:latin typeface="Cambria Math" panose="02040503050406030204" pitchFamily="18" charset="0"/>
                                  <a:cs typeface="Times New Roman" panose="02020603050405020304" pitchFamily="18" charset="0"/>
                                </a:rPr>
                              </m:ctrlPr>
                            </m:sSupPr>
                            <m:e>
                              <m:r>
                                <a:rPr lang="en-IN" sz="1200" b="0" i="1" smtClean="0">
                                  <a:solidFill>
                                    <a:schemeClr val="bg1"/>
                                  </a:solidFill>
                                  <a:effectLst/>
                                  <a:latin typeface="Cambria Math" panose="02040503050406030204" pitchFamily="18" charset="0"/>
                                  <a:cs typeface="Times New Roman" panose="02020603050405020304" pitchFamily="18" charset="0"/>
                                </a:rPr>
                                <m:t>𝑟</m:t>
                              </m:r>
                            </m:e>
                            <m:sup>
                              <m:r>
                                <a:rPr lang="en-IN" sz="1200" b="0" i="1" smtClean="0">
                                  <a:solidFill>
                                    <a:schemeClr val="bg1"/>
                                  </a:solidFill>
                                  <a:effectLst/>
                                  <a:latin typeface="Cambria Math" panose="02040503050406030204" pitchFamily="18" charset="0"/>
                                  <a:cs typeface="Times New Roman" panose="02020603050405020304" pitchFamily="18" charset="0"/>
                                </a:rPr>
                                <m:t>′</m:t>
                              </m:r>
                            </m:sup>
                          </m:sSup>
                          <m:r>
                            <a:rPr lang="en-IN" sz="1200" b="0" i="1" smtClean="0">
                              <a:solidFill>
                                <a:schemeClr val="bg1"/>
                              </a:solidFill>
                              <a:effectLst/>
                              <a:latin typeface="Cambria Math" panose="02040503050406030204" pitchFamily="18" charset="0"/>
                              <a:cs typeface="Times New Roman" panose="02020603050405020304" pitchFamily="18" charset="0"/>
                            </a:rPr>
                            <m:t>𝑠</m:t>
                          </m:r>
                          <m:r>
                            <a:rPr lang="en-IN" sz="1200" b="0" i="1" smtClean="0">
                              <a:solidFill>
                                <a:schemeClr val="bg1"/>
                              </a:solidFill>
                              <a:effectLst/>
                              <a:latin typeface="Cambria Math" panose="02040503050406030204" pitchFamily="18" charset="0"/>
                              <a:cs typeface="Times New Roman" panose="02020603050405020304" pitchFamily="18" charset="0"/>
                            </a:rPr>
                            <m:t> </m:t>
                          </m:r>
                          <m:r>
                            <a:rPr lang="en-IN" sz="1200" b="0" i="1" smtClean="0">
                              <a:solidFill>
                                <a:schemeClr val="bg1"/>
                              </a:solidFill>
                              <a:effectLst/>
                              <a:latin typeface="Cambria Math" panose="02040503050406030204" pitchFamily="18" charset="0"/>
                              <a:cs typeface="Times New Roman" panose="02020603050405020304" pitchFamily="18" charset="0"/>
                            </a:rPr>
                            <m:t>𝑝𝑟𝑖𝑣𝑎𝑡𝑒</m:t>
                          </m:r>
                          <m:r>
                            <a:rPr lang="en-IN" sz="1200" b="0" i="1" smtClean="0">
                              <a:solidFill>
                                <a:schemeClr val="bg1"/>
                              </a:solidFill>
                              <a:effectLst/>
                              <a:latin typeface="Cambria Math" panose="02040503050406030204" pitchFamily="18" charset="0"/>
                              <a:cs typeface="Times New Roman" panose="02020603050405020304" pitchFamily="18" charset="0"/>
                            </a:rPr>
                            <m:t> </m:t>
                          </m:r>
                          <m:r>
                            <a:rPr lang="en-IN" sz="1200" b="0" i="1" smtClean="0">
                              <a:solidFill>
                                <a:schemeClr val="bg1"/>
                              </a:solidFill>
                              <a:effectLst/>
                              <a:latin typeface="Cambria Math" panose="02040503050406030204" pitchFamily="18" charset="0"/>
                              <a:cs typeface="Times New Roman" panose="02020603050405020304" pitchFamily="18" charset="0"/>
                            </a:rPr>
                            <m:t>𝑘𝑒𝑦</m:t>
                          </m:r>
                        </m:sup>
                      </m:sSup>
                      <m:r>
                        <a:rPr lang="en-IN" sz="1200" b="0" i="1" smtClean="0">
                          <a:solidFill>
                            <a:schemeClr val="bg1"/>
                          </a:solidFill>
                          <a:effectLst/>
                          <a:latin typeface="Cambria Math" panose="02040503050406030204" pitchFamily="18" charset="0"/>
                          <a:cs typeface="Times New Roman" panose="02020603050405020304" pitchFamily="18" charset="0"/>
                        </a:rPr>
                        <m:t>) </m:t>
                      </m:r>
                      <m:r>
                        <a:rPr lang="en-IN" sz="1200" b="0" i="1" smtClean="0">
                          <a:solidFill>
                            <a:schemeClr val="bg1"/>
                          </a:solidFill>
                          <a:effectLst/>
                          <a:latin typeface="Cambria Math" panose="02040503050406030204" pitchFamily="18" charset="0"/>
                          <a:cs typeface="Times New Roman" panose="02020603050405020304" pitchFamily="18" charset="0"/>
                        </a:rPr>
                        <m:t>𝑚𝑜𝑑</m:t>
                      </m:r>
                      <m:r>
                        <a:rPr lang="en-IN" sz="1200" b="0" i="1" smtClean="0">
                          <a:solidFill>
                            <a:schemeClr val="bg1"/>
                          </a:solidFill>
                          <a:effectLst/>
                          <a:latin typeface="Cambria Math" panose="02040503050406030204" pitchFamily="18" charset="0"/>
                          <a:cs typeface="Times New Roman" panose="02020603050405020304" pitchFamily="18" charset="0"/>
                        </a:rPr>
                        <m:t> </m:t>
                      </m:r>
                      <m:r>
                        <a:rPr lang="en-IN" sz="1200" b="0" i="1" smtClean="0">
                          <a:solidFill>
                            <a:schemeClr val="bg1"/>
                          </a:solidFill>
                          <a:effectLst/>
                          <a:latin typeface="Cambria Math" panose="02040503050406030204" pitchFamily="18" charset="0"/>
                          <a:cs typeface="Times New Roman" panose="02020603050405020304" pitchFamily="18" charset="0"/>
                        </a:rPr>
                        <m:t>𝑝</m:t>
                      </m:r>
                    </m:oMath>
                  </m:oMathPara>
                </a14:m>
                <a:endParaRPr lang="en-US" sz="1200" b="0" i="0" dirty="0">
                  <a:solidFill>
                    <a:schemeClr val="bg1"/>
                  </a:solidFill>
                  <a:effectLst/>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7390B84A-C473-4732-6732-BE99C8CF2938}"/>
                  </a:ext>
                </a:extLst>
              </p:cNvPr>
              <p:cNvSpPr txBox="1">
                <a:spLocks noRot="1" noChangeAspect="1" noMove="1" noResize="1" noEditPoints="1" noAdjustHandles="1" noChangeArrowheads="1" noChangeShapeType="1" noTextEdit="1"/>
              </p:cNvSpPr>
              <p:nvPr/>
            </p:nvSpPr>
            <p:spPr>
              <a:xfrm>
                <a:off x="336550" y="581025"/>
                <a:ext cx="5029200" cy="856196"/>
              </a:xfrm>
              <a:prstGeom prst="rect">
                <a:avLst/>
              </a:prstGeom>
              <a:blipFill>
                <a:blip r:embed="rId2"/>
                <a:stretch>
                  <a:fillRect b="-21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44C5DA-D126-919E-2B84-42986F084DF7}"/>
                  </a:ext>
                </a:extLst>
              </p:cNvPr>
              <p:cNvSpPr txBox="1"/>
              <p:nvPr/>
            </p:nvSpPr>
            <p:spPr>
              <a:xfrm>
                <a:off x="1022350" y="1666964"/>
                <a:ext cx="2895600" cy="5255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1400" b="0" i="1" smtClean="0">
                          <a:solidFill>
                            <a:schemeClr val="bg1"/>
                          </a:solidFill>
                          <a:latin typeface="Cambria Math" panose="02040503050406030204" pitchFamily="18" charset="0"/>
                        </a:rPr>
                        <m:t>𝐾</m:t>
                      </m:r>
                      <m:r>
                        <a:rPr lang="en-IN" sz="1400" b="0" i="1" smtClean="0">
                          <a:solidFill>
                            <a:schemeClr val="bg1"/>
                          </a:solidFill>
                          <a:latin typeface="Cambria Math" panose="02040503050406030204" pitchFamily="18" charset="0"/>
                        </a:rPr>
                        <m:t>2=</m:t>
                      </m:r>
                      <m:sSup>
                        <m:sSupPr>
                          <m:ctrlPr>
                            <a:rPr lang="en-IN" sz="1400" b="0" i="1" smtClean="0">
                              <a:solidFill>
                                <a:schemeClr val="bg1"/>
                              </a:solidFill>
                              <a:latin typeface="Cambria Math" panose="02040503050406030204" pitchFamily="18" charset="0"/>
                            </a:rPr>
                          </m:ctrlPr>
                        </m:sSupPr>
                        <m:e>
                          <m:r>
                            <a:rPr lang="en-IN" sz="1400" b="0" i="1" smtClean="0">
                              <a:solidFill>
                                <a:schemeClr val="bg1"/>
                              </a:solidFill>
                              <a:latin typeface="Cambria Math" panose="02040503050406030204" pitchFamily="18" charset="0"/>
                            </a:rPr>
                            <m:t>9</m:t>
                          </m:r>
                        </m:e>
                        <m:sup>
                          <m:r>
                            <a:rPr lang="en-IN" sz="1400" b="0" i="1" smtClean="0">
                              <a:solidFill>
                                <a:schemeClr val="bg1"/>
                              </a:solidFill>
                              <a:latin typeface="Cambria Math" panose="02040503050406030204" pitchFamily="18" charset="0"/>
                            </a:rPr>
                            <m:t>5</m:t>
                          </m:r>
                        </m:sup>
                      </m:sSup>
                      <m:r>
                        <a:rPr lang="en-IN" sz="1400" b="0" i="1" smtClean="0">
                          <a:solidFill>
                            <a:schemeClr val="bg1"/>
                          </a:solidFill>
                          <a:latin typeface="Cambria Math" panose="02040503050406030204" pitchFamily="18" charset="0"/>
                        </a:rPr>
                        <m:t>𝑚𝑜𝑑</m:t>
                      </m:r>
                      <m:r>
                        <a:rPr lang="en-IN" sz="1400" b="0" i="1" smtClean="0">
                          <a:solidFill>
                            <a:schemeClr val="bg1"/>
                          </a:solidFill>
                          <a:latin typeface="Cambria Math" panose="02040503050406030204" pitchFamily="18" charset="0"/>
                        </a:rPr>
                        <m:t> 23</m:t>
                      </m:r>
                    </m:oMath>
                    <m:oMath xmlns:m="http://schemas.openxmlformats.org/officeDocument/2006/math">
                      <m:r>
                        <a:rPr lang="en-IN" sz="1400" b="0" i="1" smtClean="0">
                          <a:solidFill>
                            <a:schemeClr val="bg1"/>
                          </a:solidFill>
                          <a:latin typeface="Cambria Math" panose="02040503050406030204" pitchFamily="18" charset="0"/>
                        </a:rPr>
                        <m:t>𝐾</m:t>
                      </m:r>
                      <m:r>
                        <a:rPr lang="en-IN" sz="1400" b="0" i="1" smtClean="0">
                          <a:solidFill>
                            <a:schemeClr val="bg1"/>
                          </a:solidFill>
                          <a:latin typeface="Cambria Math" panose="02040503050406030204" pitchFamily="18" charset="0"/>
                        </a:rPr>
                        <m:t>2=8</m:t>
                      </m:r>
                    </m:oMath>
                  </m:oMathPara>
                </a14:m>
                <a:endParaRPr lang="en-IN" sz="14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8E44C5DA-D126-919E-2B84-42986F084DF7}"/>
                  </a:ext>
                </a:extLst>
              </p:cNvPr>
              <p:cNvSpPr txBox="1">
                <a:spLocks noRot="1" noChangeAspect="1" noMove="1" noResize="1" noEditPoints="1" noAdjustHandles="1" noChangeArrowheads="1" noChangeShapeType="1" noTextEdit="1"/>
              </p:cNvSpPr>
              <p:nvPr/>
            </p:nvSpPr>
            <p:spPr>
              <a:xfrm>
                <a:off x="1022350" y="1666964"/>
                <a:ext cx="2895600" cy="525593"/>
              </a:xfrm>
              <a:prstGeom prst="rect">
                <a:avLst/>
              </a:prstGeom>
              <a:blipFill>
                <a:blip r:embed="rId3"/>
                <a:stretch>
                  <a:fillRect/>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FCF202E6-E428-BB50-6619-AD0BE02291F0}"/>
              </a:ext>
            </a:extLst>
          </p:cNvPr>
          <p:cNvSpPr txBox="1"/>
          <p:nvPr/>
        </p:nvSpPr>
        <p:spPr>
          <a:xfrm>
            <a:off x="336550" y="2422300"/>
            <a:ext cx="4648200" cy="738664"/>
          </a:xfrm>
          <a:prstGeom prst="rect">
            <a:avLst/>
          </a:prstGeom>
          <a:noFill/>
        </p:spPr>
        <p:txBody>
          <a:bodyPr wrap="square" rtlCol="0">
            <a:spAutoFit/>
          </a:bodyPr>
          <a:lstStyle/>
          <a:p>
            <a:r>
              <a:rPr lang="en-US" sz="1200" b="0" i="0" dirty="0">
                <a:solidFill>
                  <a:schemeClr val="bg1"/>
                </a:solidFill>
                <a:effectLst/>
                <a:latin typeface="Times New Roman" panose="02020603050405020304" pitchFamily="18" charset="0"/>
                <a:cs typeface="Times New Roman" panose="02020603050405020304" pitchFamily="18" charset="0"/>
              </a:rPr>
              <a:t>If both the values of K1 and K2 generated are equal, the Diffie-Hellman key exchange algorithm is complete.</a:t>
            </a:r>
          </a:p>
          <a:p>
            <a:endParaRPr lang="en-IN" dirty="0"/>
          </a:p>
        </p:txBody>
      </p:sp>
      <p:sp>
        <p:nvSpPr>
          <p:cNvPr id="5" name="object 10">
            <a:extLst>
              <a:ext uri="{FF2B5EF4-FFF2-40B4-BE49-F238E27FC236}">
                <a16:creationId xmlns:a16="http://schemas.microsoft.com/office/drawing/2014/main" id="{D4796634-0C0A-705D-9150-A904DBA45B21}"/>
              </a:ext>
            </a:extLst>
          </p:cNvPr>
          <p:cNvSpPr/>
          <p:nvPr/>
        </p:nvSpPr>
        <p:spPr>
          <a:xfrm rot="16200000">
            <a:off x="234994" y="1583543"/>
            <a:ext cx="784453" cy="491809"/>
          </a:xfrm>
          <a:custGeom>
            <a:avLst/>
            <a:gdLst/>
            <a:ahLst/>
            <a:cxnLst/>
            <a:rect l="l" t="t" r="r" b="b"/>
            <a:pathLst>
              <a:path w="1385570" h="692785">
                <a:moveTo>
                  <a:pt x="1385427" y="0"/>
                </a:moveTo>
                <a:lnTo>
                  <a:pt x="0" y="0"/>
                </a:lnTo>
                <a:lnTo>
                  <a:pt x="692710" y="692456"/>
                </a:lnTo>
                <a:lnTo>
                  <a:pt x="1385427" y="0"/>
                </a:lnTo>
                <a:close/>
              </a:path>
            </a:pathLst>
          </a:custGeom>
          <a:solidFill>
            <a:srgbClr val="484C67"/>
          </a:solidFill>
        </p:spPr>
        <p:txBody>
          <a:bodyPr wrap="square" lIns="0" tIns="0" rIns="0" bIns="0" rtlCol="0"/>
          <a:lstStyle/>
          <a:p>
            <a:endParaRPr/>
          </a:p>
        </p:txBody>
      </p:sp>
      <p:grpSp>
        <p:nvGrpSpPr>
          <p:cNvPr id="6" name="object 14">
            <a:extLst>
              <a:ext uri="{FF2B5EF4-FFF2-40B4-BE49-F238E27FC236}">
                <a16:creationId xmlns:a16="http://schemas.microsoft.com/office/drawing/2014/main" id="{BD2EC29D-F8C7-6E44-DF14-033A1D8F1045}"/>
              </a:ext>
            </a:extLst>
          </p:cNvPr>
          <p:cNvGrpSpPr/>
          <p:nvPr/>
        </p:nvGrpSpPr>
        <p:grpSpPr>
          <a:xfrm rot="10800000">
            <a:off x="4603750" y="0"/>
            <a:ext cx="1235075" cy="3068955"/>
            <a:chOff x="1512" y="219283"/>
            <a:chExt cx="1235075" cy="3068955"/>
          </a:xfrm>
        </p:grpSpPr>
        <p:sp>
          <p:nvSpPr>
            <p:cNvPr id="7" name="object 15">
              <a:extLst>
                <a:ext uri="{FF2B5EF4-FFF2-40B4-BE49-F238E27FC236}">
                  <a16:creationId xmlns:a16="http://schemas.microsoft.com/office/drawing/2014/main" id="{2293F202-F48F-5A6C-4D9B-3532C118A988}"/>
                </a:ext>
              </a:extLst>
            </p:cNvPr>
            <p:cNvSpPr/>
            <p:nvPr/>
          </p:nvSpPr>
          <p:spPr>
            <a:xfrm>
              <a:off x="1512" y="219283"/>
              <a:ext cx="936625" cy="1873250"/>
            </a:xfrm>
            <a:custGeom>
              <a:avLst/>
              <a:gdLst/>
              <a:ahLst/>
              <a:cxnLst/>
              <a:rect l="l" t="t" r="r" b="b"/>
              <a:pathLst>
                <a:path w="936625" h="1873250">
                  <a:moveTo>
                    <a:pt x="0" y="0"/>
                  </a:moveTo>
                  <a:lnTo>
                    <a:pt x="0" y="1873071"/>
                  </a:lnTo>
                  <a:lnTo>
                    <a:pt x="936546" y="936170"/>
                  </a:lnTo>
                  <a:lnTo>
                    <a:pt x="0" y="0"/>
                  </a:lnTo>
                  <a:close/>
                </a:path>
              </a:pathLst>
            </a:custGeom>
            <a:solidFill>
              <a:srgbClr val="484C67"/>
            </a:solidFill>
          </p:spPr>
          <p:txBody>
            <a:bodyPr wrap="square" lIns="0" tIns="0" rIns="0" bIns="0" rtlCol="0"/>
            <a:lstStyle/>
            <a:p>
              <a:endParaRPr/>
            </a:p>
          </p:txBody>
        </p:sp>
        <p:sp>
          <p:nvSpPr>
            <p:cNvPr id="8" name="object 16">
              <a:extLst>
                <a:ext uri="{FF2B5EF4-FFF2-40B4-BE49-F238E27FC236}">
                  <a16:creationId xmlns:a16="http://schemas.microsoft.com/office/drawing/2014/main" id="{F8F21C9E-1A72-BCC9-9745-4DDBFB6F1577}"/>
                </a:ext>
              </a:extLst>
            </p:cNvPr>
            <p:cNvSpPr/>
            <p:nvPr/>
          </p:nvSpPr>
          <p:spPr>
            <a:xfrm>
              <a:off x="1512" y="1987070"/>
              <a:ext cx="1235075" cy="1301115"/>
            </a:xfrm>
            <a:custGeom>
              <a:avLst/>
              <a:gdLst/>
              <a:ahLst/>
              <a:cxnLst/>
              <a:rect l="l" t="t" r="r" b="b"/>
              <a:pathLst>
                <a:path w="1235075" h="1301114">
                  <a:moveTo>
                    <a:pt x="204454" y="0"/>
                  </a:moveTo>
                  <a:lnTo>
                    <a:pt x="0" y="204451"/>
                  </a:lnTo>
                  <a:lnTo>
                    <a:pt x="0" y="1300876"/>
                  </a:lnTo>
                  <a:lnTo>
                    <a:pt x="964623" y="1300876"/>
                  </a:lnTo>
                  <a:lnTo>
                    <a:pt x="1234976" y="1030520"/>
                  </a:lnTo>
                  <a:lnTo>
                    <a:pt x="204454" y="0"/>
                  </a:lnTo>
                  <a:close/>
                </a:path>
              </a:pathLst>
            </a:custGeom>
            <a:solidFill>
              <a:srgbClr val="6FB0DA"/>
            </a:solidFill>
          </p:spPr>
          <p:txBody>
            <a:bodyPr wrap="square" lIns="0" tIns="0" rIns="0" bIns="0" rtlCol="0"/>
            <a:lstStyle/>
            <a:p>
              <a:endParaRPr/>
            </a:p>
          </p:txBody>
        </p:sp>
      </p:grpSp>
    </p:spTree>
    <p:extLst>
      <p:ext uri="{BB962C8B-B14F-4D97-AF65-F5344CB8AC3E}">
        <p14:creationId xmlns:p14="http://schemas.microsoft.com/office/powerpoint/2010/main" val="81418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793750" y="491799"/>
            <a:ext cx="685800" cy="45719"/>
          </a:xfrm>
          <a:custGeom>
            <a:avLst/>
            <a:gdLst/>
            <a:ahLst/>
            <a:cxnLst/>
            <a:rect l="l" t="t" r="r" b="b"/>
            <a:pathLst>
              <a:path w="1294129" h="30480">
                <a:moveTo>
                  <a:pt x="1293863" y="0"/>
                </a:moveTo>
                <a:lnTo>
                  <a:pt x="0" y="0"/>
                </a:lnTo>
                <a:lnTo>
                  <a:pt x="0" y="30441"/>
                </a:lnTo>
                <a:lnTo>
                  <a:pt x="1293863" y="30441"/>
                </a:lnTo>
                <a:lnTo>
                  <a:pt x="1293863" y="0"/>
                </a:lnTo>
                <a:close/>
              </a:path>
            </a:pathLst>
          </a:custGeom>
          <a:solidFill>
            <a:srgbClr val="6FB0DA"/>
          </a:solidFill>
        </p:spPr>
        <p:txBody>
          <a:bodyPr wrap="square" lIns="0" tIns="0" rIns="0" bIns="0" rtlCol="0"/>
          <a:lstStyle/>
          <a:p>
            <a:endParaRPr/>
          </a:p>
        </p:txBody>
      </p:sp>
      <p:sp>
        <p:nvSpPr>
          <p:cNvPr id="8" name="TextBox 7">
            <a:extLst>
              <a:ext uri="{FF2B5EF4-FFF2-40B4-BE49-F238E27FC236}">
                <a16:creationId xmlns:a16="http://schemas.microsoft.com/office/drawing/2014/main" id="{A6DF701A-D611-8FCD-D114-278A8C7FB7E8}"/>
              </a:ext>
            </a:extLst>
          </p:cNvPr>
          <p:cNvSpPr txBox="1"/>
          <p:nvPr/>
        </p:nvSpPr>
        <p:spPr>
          <a:xfrm>
            <a:off x="717550" y="212858"/>
            <a:ext cx="838200"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Example</a:t>
            </a:r>
            <a:endParaRPr lang="en-IN" sz="1400" dirty="0">
              <a:solidFill>
                <a:schemeClr val="bg1"/>
              </a:solidFill>
              <a:latin typeface="Times New Roman" panose="02020603050405020304" pitchFamily="18" charset="0"/>
              <a:cs typeface="Times New Roman" panose="02020603050405020304" pitchFamily="18" charset="0"/>
            </a:endParaRPr>
          </a:p>
        </p:txBody>
      </p:sp>
      <p:pic>
        <p:nvPicPr>
          <p:cNvPr id="21" name="Graphic 20" descr="School girl outline">
            <a:extLst>
              <a:ext uri="{FF2B5EF4-FFF2-40B4-BE49-F238E27FC236}">
                <a16:creationId xmlns:a16="http://schemas.microsoft.com/office/drawing/2014/main" id="{C7265479-71A3-BB0B-C1AB-BBD58339F2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353" y="670636"/>
            <a:ext cx="588732" cy="588732"/>
          </a:xfrm>
          <a:prstGeom prst="rect">
            <a:avLst/>
          </a:prstGeom>
        </p:spPr>
      </p:pic>
      <p:pic>
        <p:nvPicPr>
          <p:cNvPr id="23" name="Graphic 22" descr="Male profile outline">
            <a:extLst>
              <a:ext uri="{FF2B5EF4-FFF2-40B4-BE49-F238E27FC236}">
                <a16:creationId xmlns:a16="http://schemas.microsoft.com/office/drawing/2014/main" id="{1B5B4C2B-9F82-A52D-4C68-C767A13503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3846" y="657225"/>
            <a:ext cx="588732" cy="588732"/>
          </a:xfrm>
          <a:prstGeom prst="rect">
            <a:avLst/>
          </a:prstGeom>
        </p:spPr>
      </p:pic>
      <p:sp>
        <p:nvSpPr>
          <p:cNvPr id="24" name="TextBox 23">
            <a:extLst>
              <a:ext uri="{FF2B5EF4-FFF2-40B4-BE49-F238E27FC236}">
                <a16:creationId xmlns:a16="http://schemas.microsoft.com/office/drawing/2014/main" id="{15559FC5-D770-8BDF-7990-09D7FDB948C7}"/>
              </a:ext>
            </a:extLst>
          </p:cNvPr>
          <p:cNvSpPr txBox="1"/>
          <p:nvPr/>
        </p:nvSpPr>
        <p:spPr>
          <a:xfrm>
            <a:off x="1640242" y="745419"/>
            <a:ext cx="2543188" cy="677108"/>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Alice and Bob know and have the following-</a:t>
            </a:r>
          </a:p>
          <a:p>
            <a:pPr algn="ctr"/>
            <a:r>
              <a:rPr lang="en-US" sz="1000" dirty="0">
                <a:solidFill>
                  <a:schemeClr val="bg1"/>
                </a:solidFill>
                <a:latin typeface="Times New Roman" panose="02020603050405020304" pitchFamily="18" charset="0"/>
                <a:cs typeface="Times New Roman" panose="02020603050405020304" pitchFamily="18" charset="0"/>
              </a:rPr>
              <a:t>P=23 &amp; g=11</a:t>
            </a:r>
          </a:p>
          <a:p>
            <a:endParaRPr lang="en-IN" dirty="0"/>
          </a:p>
        </p:txBody>
      </p:sp>
      <p:sp>
        <p:nvSpPr>
          <p:cNvPr id="25" name="Parallelogram 24">
            <a:extLst>
              <a:ext uri="{FF2B5EF4-FFF2-40B4-BE49-F238E27FC236}">
                <a16:creationId xmlns:a16="http://schemas.microsoft.com/office/drawing/2014/main" id="{7E2B2B7E-BF3C-85FF-1FEB-D33DBA86981E}"/>
              </a:ext>
            </a:extLst>
          </p:cNvPr>
          <p:cNvSpPr/>
          <p:nvPr/>
        </p:nvSpPr>
        <p:spPr>
          <a:xfrm>
            <a:off x="69850" y="1259367"/>
            <a:ext cx="2362200" cy="312257"/>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Alice chooses a secret random number a=6</a:t>
            </a:r>
            <a:endParaRPr lang="en-IN" sz="1000" dirty="0">
              <a:latin typeface="Times New Roman" panose="02020603050405020304" pitchFamily="18" charset="0"/>
              <a:cs typeface="Times New Roman" panose="02020603050405020304" pitchFamily="18" charset="0"/>
            </a:endParaRPr>
          </a:p>
        </p:txBody>
      </p:sp>
      <p:sp>
        <p:nvSpPr>
          <p:cNvPr id="32" name="Parallelogram 31">
            <a:extLst>
              <a:ext uri="{FF2B5EF4-FFF2-40B4-BE49-F238E27FC236}">
                <a16:creationId xmlns:a16="http://schemas.microsoft.com/office/drawing/2014/main" id="{7E68C7A4-1D03-7499-91DD-2B212A0902BE}"/>
              </a:ext>
            </a:extLst>
          </p:cNvPr>
          <p:cNvSpPr/>
          <p:nvPr/>
        </p:nvSpPr>
        <p:spPr>
          <a:xfrm>
            <a:off x="3422652" y="1259367"/>
            <a:ext cx="2362200" cy="312257"/>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Bob chooses a secret random number b=5</a:t>
            </a:r>
            <a:endParaRPr lang="en-IN" sz="1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 name="Rectangle: Rounded Corners 32">
                <a:extLst>
                  <a:ext uri="{FF2B5EF4-FFF2-40B4-BE49-F238E27FC236}">
                    <a16:creationId xmlns:a16="http://schemas.microsoft.com/office/drawing/2014/main" id="{ED9D33DB-8E76-0257-B9DC-45F747861676}"/>
                  </a:ext>
                </a:extLst>
              </p:cNvPr>
              <p:cNvSpPr/>
              <p:nvPr/>
            </p:nvSpPr>
            <p:spPr>
              <a:xfrm>
                <a:off x="107950" y="1592666"/>
                <a:ext cx="2139950" cy="3122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Alice computes: </a:t>
                </a:r>
                <a14:m>
                  <m:oMath xmlns:m="http://schemas.openxmlformats.org/officeDocument/2006/math">
                    <m:r>
                      <a:rPr lang="en-US" sz="1000" b="0" i="1" smtClean="0">
                        <a:latin typeface="Cambria Math" panose="02040503050406030204" pitchFamily="18" charset="0"/>
                      </a:rPr>
                      <m:t>𝐴</m:t>
                    </m:r>
                    <m:r>
                      <a:rPr lang="en-US" sz="1000" b="0" i="1" smtClean="0">
                        <a:latin typeface="Cambria Math" panose="02040503050406030204" pitchFamily="18" charset="0"/>
                      </a:rPr>
                      <m:t>=</m:t>
                    </m:r>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𝑔</m:t>
                        </m:r>
                      </m:e>
                      <m:sup>
                        <m:r>
                          <a:rPr lang="en-US" sz="1000" b="0" i="1" smtClean="0">
                            <a:latin typeface="Cambria Math" panose="02040503050406030204" pitchFamily="18" charset="0"/>
                          </a:rPr>
                          <m:t>𝑎</m:t>
                        </m:r>
                      </m:sup>
                    </m:sSup>
                    <m:r>
                      <a:rPr lang="en-US" sz="1000" b="0" i="1" smtClean="0">
                        <a:latin typeface="Cambria Math" panose="02040503050406030204" pitchFamily="18" charset="0"/>
                      </a:rPr>
                      <m:t>𝑚𝑜𝑑</m:t>
                    </m:r>
                    <m:r>
                      <a:rPr lang="en-US" sz="1000" b="0" i="1" smtClean="0">
                        <a:latin typeface="Cambria Math" panose="02040503050406030204" pitchFamily="18" charset="0"/>
                      </a:rPr>
                      <m:t> </m:t>
                    </m:r>
                    <m:r>
                      <a:rPr lang="en-US" sz="1000" b="0" i="1" smtClean="0">
                        <a:latin typeface="Cambria Math" panose="02040503050406030204" pitchFamily="18" charset="0"/>
                      </a:rPr>
                      <m:t>𝑝</m:t>
                    </m:r>
                  </m:oMath>
                </a14:m>
                <a:endParaRPr lang="en-IN" sz="10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000" b="0" i="1" smtClean="0">
                        <a:latin typeface="Cambria Math" panose="02040503050406030204" pitchFamily="18" charset="0"/>
                        <a:cs typeface="Times New Roman" panose="02020603050405020304" pitchFamily="18" charset="0"/>
                      </a:rPr>
                      <m:t>𝐴</m:t>
                    </m:r>
                    <m:r>
                      <a:rPr lang="en-US" sz="1000" b="0" i="1" smtClean="0">
                        <a:latin typeface="Cambria Math" panose="02040503050406030204" pitchFamily="18" charset="0"/>
                        <a:cs typeface="Times New Roman" panose="02020603050405020304" pitchFamily="18" charset="0"/>
                      </a:rPr>
                      <m:t>=</m:t>
                    </m:r>
                    <m:sSup>
                      <m:sSupPr>
                        <m:ctrlPr>
                          <a:rPr lang="en-US" sz="1000" b="0" i="1" smtClean="0">
                            <a:latin typeface="Cambria Math" panose="02040503050406030204" pitchFamily="18" charset="0"/>
                            <a:cs typeface="Times New Roman" panose="02020603050405020304" pitchFamily="18" charset="0"/>
                          </a:rPr>
                        </m:ctrlPr>
                      </m:sSupPr>
                      <m:e>
                        <m:r>
                          <a:rPr lang="en-US" sz="1000" b="0" i="1" smtClean="0">
                            <a:latin typeface="Cambria Math" panose="02040503050406030204" pitchFamily="18" charset="0"/>
                            <a:cs typeface="Times New Roman" panose="02020603050405020304" pitchFamily="18" charset="0"/>
                          </a:rPr>
                          <m:t>11</m:t>
                        </m:r>
                      </m:e>
                      <m:sup>
                        <m:r>
                          <a:rPr lang="en-US" sz="1000" b="0" i="1" smtClean="0">
                            <a:latin typeface="Cambria Math" panose="02040503050406030204" pitchFamily="18" charset="0"/>
                            <a:cs typeface="Times New Roman" panose="02020603050405020304" pitchFamily="18" charset="0"/>
                          </a:rPr>
                          <m:t>6</m:t>
                        </m:r>
                      </m:sup>
                    </m:sSup>
                    <m:r>
                      <a:rPr lang="en-US" sz="1000" b="0" i="1" smtClean="0">
                        <a:latin typeface="Cambria Math" panose="02040503050406030204" pitchFamily="18" charset="0"/>
                        <a:cs typeface="Times New Roman" panose="02020603050405020304" pitchFamily="18" charset="0"/>
                      </a:rPr>
                      <m:t>𝑚𝑜𝑑</m:t>
                    </m:r>
                    <m:r>
                      <a:rPr lang="en-US" sz="1000" b="0" i="1" smtClean="0">
                        <a:latin typeface="Cambria Math" panose="02040503050406030204" pitchFamily="18" charset="0"/>
                        <a:cs typeface="Times New Roman" panose="02020603050405020304" pitchFamily="18" charset="0"/>
                      </a:rPr>
                      <m:t> 23</m:t>
                    </m:r>
                    <m:r>
                      <a:rPr lang="en-US" sz="1000" b="0" i="0" smtClean="0">
                        <a:latin typeface="Cambria Math" panose="02040503050406030204" pitchFamily="18" charset="0"/>
                        <a:cs typeface="Times New Roman" panose="02020603050405020304" pitchFamily="18" charset="0"/>
                      </a:rPr>
                      <m:t> </m:t>
                    </m:r>
                  </m:oMath>
                </a14:m>
                <a:r>
                  <a:rPr lang="en-IN" sz="1000" dirty="0">
                    <a:latin typeface="Times New Roman" panose="02020603050405020304" pitchFamily="18" charset="0"/>
                    <a:cs typeface="Times New Roman" panose="02020603050405020304" pitchFamily="18" charset="0"/>
                  </a:rPr>
                  <a:t>;  A=9</a:t>
                </a:r>
              </a:p>
            </p:txBody>
          </p:sp>
        </mc:Choice>
        <mc:Fallback xmlns="">
          <p:sp>
            <p:nvSpPr>
              <p:cNvPr id="33" name="Rectangle: Rounded Corners 32">
                <a:extLst>
                  <a:ext uri="{FF2B5EF4-FFF2-40B4-BE49-F238E27FC236}">
                    <a16:creationId xmlns:a16="http://schemas.microsoft.com/office/drawing/2014/main" id="{ED9D33DB-8E76-0257-B9DC-45F747861676}"/>
                  </a:ext>
                </a:extLst>
              </p:cNvPr>
              <p:cNvSpPr>
                <a:spLocks noRot="1" noChangeAspect="1" noMove="1" noResize="1" noEditPoints="1" noAdjustHandles="1" noChangeArrowheads="1" noChangeShapeType="1" noTextEdit="1"/>
              </p:cNvSpPr>
              <p:nvPr/>
            </p:nvSpPr>
            <p:spPr>
              <a:xfrm>
                <a:off x="107950" y="1592666"/>
                <a:ext cx="2139950" cy="312257"/>
              </a:xfrm>
              <a:prstGeom prst="roundRect">
                <a:avLst/>
              </a:prstGeom>
              <a:blipFill>
                <a:blip r:embed="rId6"/>
                <a:stretch>
                  <a:fillRect t="-7273"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Rectangle: Rounded Corners 33">
                <a:extLst>
                  <a:ext uri="{FF2B5EF4-FFF2-40B4-BE49-F238E27FC236}">
                    <a16:creationId xmlns:a16="http://schemas.microsoft.com/office/drawing/2014/main" id="{28231122-8084-8ECC-0312-5D9F02300721}"/>
                  </a:ext>
                </a:extLst>
              </p:cNvPr>
              <p:cNvSpPr/>
              <p:nvPr/>
            </p:nvSpPr>
            <p:spPr>
              <a:xfrm>
                <a:off x="3478844" y="1598924"/>
                <a:ext cx="2139950" cy="3122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Bob computes: B</a:t>
                </a:r>
                <a14:m>
                  <m:oMath xmlns:m="http://schemas.openxmlformats.org/officeDocument/2006/math">
                    <m:r>
                      <a:rPr lang="en-US" sz="1000" b="0" i="1" smtClean="0">
                        <a:latin typeface="Cambria Math" panose="02040503050406030204" pitchFamily="18" charset="0"/>
                      </a:rPr>
                      <m:t>=</m:t>
                    </m:r>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𝑔</m:t>
                        </m:r>
                      </m:e>
                      <m:sup>
                        <m:r>
                          <a:rPr lang="en-US" sz="1000" b="0" i="1" smtClean="0">
                            <a:latin typeface="Cambria Math" panose="02040503050406030204" pitchFamily="18" charset="0"/>
                          </a:rPr>
                          <m:t>𝑏</m:t>
                        </m:r>
                      </m:sup>
                    </m:sSup>
                    <m:r>
                      <a:rPr lang="en-US" sz="1000" b="0" i="1" smtClean="0">
                        <a:latin typeface="Cambria Math" panose="02040503050406030204" pitchFamily="18" charset="0"/>
                      </a:rPr>
                      <m:t>𝑚𝑜𝑑</m:t>
                    </m:r>
                    <m:r>
                      <a:rPr lang="en-US" sz="1000" b="0" i="1" smtClean="0">
                        <a:latin typeface="Cambria Math" panose="02040503050406030204" pitchFamily="18" charset="0"/>
                      </a:rPr>
                      <m:t> </m:t>
                    </m:r>
                    <m:r>
                      <a:rPr lang="en-US" sz="1000" b="0" i="1" smtClean="0">
                        <a:latin typeface="Cambria Math" panose="02040503050406030204" pitchFamily="18" charset="0"/>
                      </a:rPr>
                      <m:t>𝑝</m:t>
                    </m:r>
                  </m:oMath>
                </a14:m>
                <a:endParaRPr lang="en-IN" sz="1000"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sz="1000" b="0" i="1" smtClean="0">
                        <a:latin typeface="Cambria Math" panose="02040503050406030204" pitchFamily="18" charset="0"/>
                        <a:cs typeface="Times New Roman" panose="02020603050405020304" pitchFamily="18" charset="0"/>
                      </a:rPr>
                      <m:t>𝐵</m:t>
                    </m:r>
                    <m:r>
                      <a:rPr lang="en-US" sz="1000" b="0" i="1" smtClean="0">
                        <a:latin typeface="Cambria Math" panose="02040503050406030204" pitchFamily="18" charset="0"/>
                        <a:cs typeface="Times New Roman" panose="02020603050405020304" pitchFamily="18" charset="0"/>
                      </a:rPr>
                      <m:t>=</m:t>
                    </m:r>
                    <m:sSup>
                      <m:sSupPr>
                        <m:ctrlPr>
                          <a:rPr lang="en-US" sz="1000" b="0" i="1" smtClean="0">
                            <a:latin typeface="Cambria Math" panose="02040503050406030204" pitchFamily="18" charset="0"/>
                            <a:cs typeface="Times New Roman" panose="02020603050405020304" pitchFamily="18" charset="0"/>
                          </a:rPr>
                        </m:ctrlPr>
                      </m:sSupPr>
                      <m:e>
                        <m:r>
                          <a:rPr lang="en-US" sz="1000" b="0" i="1" smtClean="0">
                            <a:latin typeface="Cambria Math" panose="02040503050406030204" pitchFamily="18" charset="0"/>
                            <a:cs typeface="Times New Roman" panose="02020603050405020304" pitchFamily="18" charset="0"/>
                          </a:rPr>
                          <m:t>11</m:t>
                        </m:r>
                      </m:e>
                      <m:sup>
                        <m:r>
                          <a:rPr lang="en-US" sz="1000" b="0" i="1" smtClean="0">
                            <a:latin typeface="Cambria Math" panose="02040503050406030204" pitchFamily="18" charset="0"/>
                            <a:cs typeface="Times New Roman" panose="02020603050405020304" pitchFamily="18" charset="0"/>
                          </a:rPr>
                          <m:t>5</m:t>
                        </m:r>
                      </m:sup>
                    </m:sSup>
                    <m:r>
                      <a:rPr lang="en-US" sz="1000" b="0" i="1" smtClean="0">
                        <a:latin typeface="Cambria Math" panose="02040503050406030204" pitchFamily="18" charset="0"/>
                        <a:cs typeface="Times New Roman" panose="02020603050405020304" pitchFamily="18" charset="0"/>
                      </a:rPr>
                      <m:t>𝑚𝑜𝑑</m:t>
                    </m:r>
                    <m:r>
                      <a:rPr lang="en-US" sz="1000" b="0" i="1" smtClean="0">
                        <a:latin typeface="Cambria Math" panose="02040503050406030204" pitchFamily="18" charset="0"/>
                        <a:cs typeface="Times New Roman" panose="02020603050405020304" pitchFamily="18" charset="0"/>
                      </a:rPr>
                      <m:t> 23</m:t>
                    </m:r>
                    <m:r>
                      <a:rPr lang="en-US" sz="1000" b="0" i="0" smtClean="0">
                        <a:latin typeface="Cambria Math" panose="02040503050406030204" pitchFamily="18" charset="0"/>
                        <a:cs typeface="Times New Roman" panose="02020603050405020304" pitchFamily="18" charset="0"/>
                      </a:rPr>
                      <m:t> </m:t>
                    </m:r>
                  </m:oMath>
                </a14:m>
                <a:r>
                  <a:rPr lang="en-IN" sz="1000" dirty="0">
                    <a:latin typeface="Times New Roman" panose="02020603050405020304" pitchFamily="18" charset="0"/>
                    <a:cs typeface="Times New Roman" panose="02020603050405020304" pitchFamily="18" charset="0"/>
                  </a:rPr>
                  <a:t>;  B=5</a:t>
                </a:r>
              </a:p>
            </p:txBody>
          </p:sp>
        </mc:Choice>
        <mc:Fallback xmlns="">
          <p:sp>
            <p:nvSpPr>
              <p:cNvPr id="34" name="Rectangle: Rounded Corners 33">
                <a:extLst>
                  <a:ext uri="{FF2B5EF4-FFF2-40B4-BE49-F238E27FC236}">
                    <a16:creationId xmlns:a16="http://schemas.microsoft.com/office/drawing/2014/main" id="{28231122-8084-8ECC-0312-5D9F02300721}"/>
                  </a:ext>
                </a:extLst>
              </p:cNvPr>
              <p:cNvSpPr>
                <a:spLocks noRot="1" noChangeAspect="1" noMove="1" noResize="1" noEditPoints="1" noAdjustHandles="1" noChangeArrowheads="1" noChangeShapeType="1" noTextEdit="1"/>
              </p:cNvSpPr>
              <p:nvPr/>
            </p:nvSpPr>
            <p:spPr>
              <a:xfrm>
                <a:off x="3478844" y="1598924"/>
                <a:ext cx="2139950" cy="312257"/>
              </a:xfrm>
              <a:prstGeom prst="roundRect">
                <a:avLst/>
              </a:prstGeom>
              <a:blipFill>
                <a:blip r:embed="rId7"/>
                <a:stretch>
                  <a:fillRect t="-5357" b="-19643"/>
                </a:stretch>
              </a:blipFill>
            </p:spPr>
            <p:txBody>
              <a:bodyPr/>
              <a:lstStyle/>
              <a:p>
                <a:r>
                  <a:rPr lang="en-IN">
                    <a:noFill/>
                  </a:rPr>
                  <a:t> </a:t>
                </a:r>
              </a:p>
            </p:txBody>
          </p:sp>
        </mc:Fallback>
      </mc:AlternateContent>
      <p:sp>
        <p:nvSpPr>
          <p:cNvPr id="35" name="Parallelogram 34">
            <a:extLst>
              <a:ext uri="{FF2B5EF4-FFF2-40B4-BE49-F238E27FC236}">
                <a16:creationId xmlns:a16="http://schemas.microsoft.com/office/drawing/2014/main" id="{88371F5E-6585-2308-C28F-B1E4FAB1AA9F}"/>
              </a:ext>
            </a:extLst>
          </p:cNvPr>
          <p:cNvSpPr/>
          <p:nvPr/>
        </p:nvSpPr>
        <p:spPr>
          <a:xfrm>
            <a:off x="69850" y="1937550"/>
            <a:ext cx="2247900" cy="312257"/>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Alice receives B=5 from Bob</a:t>
            </a:r>
            <a:endParaRPr lang="en-IN" sz="1000" dirty="0">
              <a:latin typeface="Times New Roman" panose="02020603050405020304" pitchFamily="18" charset="0"/>
              <a:cs typeface="Times New Roman" panose="02020603050405020304" pitchFamily="18" charset="0"/>
            </a:endParaRPr>
          </a:p>
        </p:txBody>
      </p:sp>
      <p:sp>
        <p:nvSpPr>
          <p:cNvPr id="36" name="Parallelogram 35">
            <a:extLst>
              <a:ext uri="{FF2B5EF4-FFF2-40B4-BE49-F238E27FC236}">
                <a16:creationId xmlns:a16="http://schemas.microsoft.com/office/drawing/2014/main" id="{3410AEB2-D312-DE45-C320-A7C67FF4764F}"/>
              </a:ext>
            </a:extLst>
          </p:cNvPr>
          <p:cNvSpPr/>
          <p:nvPr/>
        </p:nvSpPr>
        <p:spPr>
          <a:xfrm>
            <a:off x="3418506" y="1943062"/>
            <a:ext cx="2247900" cy="312257"/>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Bob receives A=9 from Alice</a:t>
            </a:r>
            <a:endParaRPr lang="en-IN" sz="1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7" name="Rectangle: Rounded Corners 36">
                <a:extLst>
                  <a:ext uri="{FF2B5EF4-FFF2-40B4-BE49-F238E27FC236}">
                    <a16:creationId xmlns:a16="http://schemas.microsoft.com/office/drawing/2014/main" id="{99392A9C-4A0C-8F0C-7C1E-38EC5C4B8099}"/>
                  </a:ext>
                </a:extLst>
              </p:cNvPr>
              <p:cNvSpPr/>
              <p:nvPr/>
            </p:nvSpPr>
            <p:spPr>
              <a:xfrm>
                <a:off x="107950" y="2263318"/>
                <a:ext cx="2057400" cy="3122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Secret Key = K = </a:t>
                </a:r>
                <a14:m>
                  <m:oMath xmlns:m="http://schemas.openxmlformats.org/officeDocument/2006/math">
                    <m:sSup>
                      <m:sSupPr>
                        <m:ctrlPr>
                          <a:rPr lang="en-US" sz="1000" i="1" smtClean="0">
                            <a:latin typeface="Cambria Math" panose="02040503050406030204" pitchFamily="18" charset="0"/>
                          </a:rPr>
                        </m:ctrlPr>
                      </m:sSupPr>
                      <m:e>
                        <m:r>
                          <a:rPr lang="en-US" sz="1000" b="0" i="1" smtClean="0">
                            <a:latin typeface="Cambria Math" panose="02040503050406030204" pitchFamily="18" charset="0"/>
                          </a:rPr>
                          <m:t>𝐵</m:t>
                        </m:r>
                      </m:e>
                      <m:sup>
                        <m:r>
                          <a:rPr lang="en-US" sz="1000" b="0" i="1" smtClean="0">
                            <a:latin typeface="Cambria Math" panose="02040503050406030204" pitchFamily="18" charset="0"/>
                          </a:rPr>
                          <m:t>𝑎</m:t>
                        </m:r>
                      </m:sup>
                    </m:sSup>
                    <m:r>
                      <a:rPr lang="en-US" sz="1000" b="0" i="1" smtClean="0">
                        <a:latin typeface="Cambria Math" panose="02040503050406030204" pitchFamily="18" charset="0"/>
                      </a:rPr>
                      <m:t>𝑚𝑜𝑑</m:t>
                    </m:r>
                    <m:r>
                      <a:rPr lang="en-US" sz="1000" b="0" i="1" smtClean="0">
                        <a:latin typeface="Cambria Math" panose="02040503050406030204" pitchFamily="18" charset="0"/>
                      </a:rPr>
                      <m:t> </m:t>
                    </m:r>
                    <m:r>
                      <a:rPr lang="en-US" sz="1000" b="0" i="1" smtClean="0">
                        <a:latin typeface="Cambria Math" panose="02040503050406030204" pitchFamily="18" charset="0"/>
                      </a:rPr>
                      <m:t>𝑝</m:t>
                    </m:r>
                  </m:oMath>
                </a14:m>
                <a:endParaRPr lang="en-IN" sz="1000" dirty="0">
                  <a:latin typeface="Times New Roman" panose="02020603050405020304" pitchFamily="18" charset="0"/>
                  <a:cs typeface="Times New Roman" panose="02020603050405020304" pitchFamily="18" charset="0"/>
                </a:endParaRPr>
              </a:p>
            </p:txBody>
          </p:sp>
        </mc:Choice>
        <mc:Fallback xmlns="">
          <p:sp>
            <p:nvSpPr>
              <p:cNvPr id="37" name="Rectangle: Rounded Corners 36">
                <a:extLst>
                  <a:ext uri="{FF2B5EF4-FFF2-40B4-BE49-F238E27FC236}">
                    <a16:creationId xmlns:a16="http://schemas.microsoft.com/office/drawing/2014/main" id="{99392A9C-4A0C-8F0C-7C1E-38EC5C4B8099}"/>
                  </a:ext>
                </a:extLst>
              </p:cNvPr>
              <p:cNvSpPr>
                <a:spLocks noRot="1" noChangeAspect="1" noMove="1" noResize="1" noEditPoints="1" noAdjustHandles="1" noChangeArrowheads="1" noChangeShapeType="1" noTextEdit="1"/>
              </p:cNvSpPr>
              <p:nvPr/>
            </p:nvSpPr>
            <p:spPr>
              <a:xfrm>
                <a:off x="107950" y="2263318"/>
                <a:ext cx="2057400" cy="312257"/>
              </a:xfrm>
              <a:prstGeom prst="round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Rectangle: Rounded Corners 37">
                <a:extLst>
                  <a:ext uri="{FF2B5EF4-FFF2-40B4-BE49-F238E27FC236}">
                    <a16:creationId xmlns:a16="http://schemas.microsoft.com/office/drawing/2014/main" id="{C63B5972-66E3-356A-64D9-C4C552A73755}"/>
                  </a:ext>
                </a:extLst>
              </p:cNvPr>
              <p:cNvSpPr/>
              <p:nvPr/>
            </p:nvSpPr>
            <p:spPr>
              <a:xfrm>
                <a:off x="3418506" y="2296542"/>
                <a:ext cx="2139950" cy="3122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Times New Roman" panose="02020603050405020304" pitchFamily="18" charset="0"/>
                    <a:cs typeface="Times New Roman" panose="02020603050405020304" pitchFamily="18" charset="0"/>
                  </a:rPr>
                  <a:t>Secret Key = K = </a:t>
                </a:r>
                <a14:m>
                  <m:oMath xmlns:m="http://schemas.openxmlformats.org/officeDocument/2006/math">
                    <m:sSup>
                      <m:sSupPr>
                        <m:ctrlPr>
                          <a:rPr lang="en-US" sz="1000" i="1" smtClean="0">
                            <a:latin typeface="Cambria Math" panose="02040503050406030204" pitchFamily="18" charset="0"/>
                          </a:rPr>
                        </m:ctrlPr>
                      </m:sSupPr>
                      <m:e>
                        <m:r>
                          <a:rPr lang="en-US" sz="1000" b="0" i="1" smtClean="0">
                            <a:latin typeface="Cambria Math" panose="02040503050406030204" pitchFamily="18" charset="0"/>
                          </a:rPr>
                          <m:t>𝐴</m:t>
                        </m:r>
                      </m:e>
                      <m:sup>
                        <m:r>
                          <a:rPr lang="en-US" sz="1000" b="0" i="1" smtClean="0">
                            <a:latin typeface="Cambria Math" panose="02040503050406030204" pitchFamily="18" charset="0"/>
                          </a:rPr>
                          <m:t>𝑏</m:t>
                        </m:r>
                      </m:sup>
                    </m:sSup>
                    <m:r>
                      <a:rPr lang="en-US" sz="1000" b="0" i="1" smtClean="0">
                        <a:latin typeface="Cambria Math" panose="02040503050406030204" pitchFamily="18" charset="0"/>
                      </a:rPr>
                      <m:t>𝑚𝑜𝑑</m:t>
                    </m:r>
                    <m:r>
                      <a:rPr lang="en-US" sz="1000" b="0" i="1" smtClean="0">
                        <a:latin typeface="Cambria Math" panose="02040503050406030204" pitchFamily="18" charset="0"/>
                      </a:rPr>
                      <m:t> </m:t>
                    </m:r>
                    <m:r>
                      <a:rPr lang="en-US" sz="1000" b="0" i="1" smtClean="0">
                        <a:latin typeface="Cambria Math" panose="02040503050406030204" pitchFamily="18" charset="0"/>
                      </a:rPr>
                      <m:t>𝑝</m:t>
                    </m:r>
                  </m:oMath>
                </a14:m>
                <a:endParaRPr lang="en-IN" sz="1000" dirty="0">
                  <a:latin typeface="Times New Roman" panose="02020603050405020304" pitchFamily="18" charset="0"/>
                  <a:cs typeface="Times New Roman" panose="02020603050405020304" pitchFamily="18" charset="0"/>
                </a:endParaRPr>
              </a:p>
            </p:txBody>
          </p:sp>
        </mc:Choice>
        <mc:Fallback xmlns="">
          <p:sp>
            <p:nvSpPr>
              <p:cNvPr id="38" name="Rectangle: Rounded Corners 37">
                <a:extLst>
                  <a:ext uri="{FF2B5EF4-FFF2-40B4-BE49-F238E27FC236}">
                    <a16:creationId xmlns:a16="http://schemas.microsoft.com/office/drawing/2014/main" id="{C63B5972-66E3-356A-64D9-C4C552A73755}"/>
                  </a:ext>
                </a:extLst>
              </p:cNvPr>
              <p:cNvSpPr>
                <a:spLocks noRot="1" noChangeAspect="1" noMove="1" noResize="1" noEditPoints="1" noAdjustHandles="1" noChangeArrowheads="1" noChangeShapeType="1" noTextEdit="1"/>
              </p:cNvSpPr>
              <p:nvPr/>
            </p:nvSpPr>
            <p:spPr>
              <a:xfrm>
                <a:off x="3418506" y="2296542"/>
                <a:ext cx="2139950" cy="312257"/>
              </a:xfrm>
              <a:prstGeom prst="round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Parallelogram 38">
                <a:extLst>
                  <a:ext uri="{FF2B5EF4-FFF2-40B4-BE49-F238E27FC236}">
                    <a16:creationId xmlns:a16="http://schemas.microsoft.com/office/drawing/2014/main" id="{09D1A44C-8947-A386-E043-6A8A15CD1083}"/>
                  </a:ext>
                </a:extLst>
              </p:cNvPr>
              <p:cNvSpPr/>
              <p:nvPr/>
            </p:nvSpPr>
            <p:spPr>
              <a:xfrm>
                <a:off x="69850" y="2603472"/>
                <a:ext cx="2209800" cy="304800"/>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IN" sz="1000" b="0" i="0" smtClean="0">
                          <a:latin typeface="Cambria Math" panose="02040503050406030204" pitchFamily="18" charset="0"/>
                        </a:rPr>
                        <m:t>K</m:t>
                      </m:r>
                      <m:r>
                        <a:rPr lang="en-IN" sz="1000" b="0" i="0" smtClean="0">
                          <a:latin typeface="Cambria Math" panose="02040503050406030204" pitchFamily="18" charset="0"/>
                        </a:rPr>
                        <m:t>=</m:t>
                      </m:r>
                      <m:sSup>
                        <m:sSupPr>
                          <m:ctrlPr>
                            <a:rPr lang="en-IN" sz="1000" i="1" smtClean="0">
                              <a:latin typeface="Cambria Math" panose="02040503050406030204" pitchFamily="18" charset="0"/>
                            </a:rPr>
                          </m:ctrlPr>
                        </m:sSupPr>
                        <m:e>
                          <m:r>
                            <a:rPr lang="en-IN" sz="1000" b="0" i="1" smtClean="0">
                              <a:latin typeface="Cambria Math" panose="02040503050406030204" pitchFamily="18" charset="0"/>
                            </a:rPr>
                            <m:t>5</m:t>
                          </m:r>
                        </m:e>
                        <m:sup>
                          <m:r>
                            <a:rPr lang="en-IN" sz="1000" b="0" i="1" smtClean="0">
                              <a:latin typeface="Cambria Math" panose="02040503050406030204" pitchFamily="18" charset="0"/>
                            </a:rPr>
                            <m:t>6</m:t>
                          </m:r>
                        </m:sup>
                      </m:sSup>
                      <m:r>
                        <a:rPr lang="en-IN" sz="1000" b="0" i="1" smtClean="0">
                          <a:latin typeface="Cambria Math" panose="02040503050406030204" pitchFamily="18" charset="0"/>
                        </a:rPr>
                        <m:t>𝑚𝑜𝑑</m:t>
                      </m:r>
                      <m:r>
                        <a:rPr lang="en-IN" sz="1000" b="0" i="1" smtClean="0">
                          <a:latin typeface="Cambria Math" panose="02040503050406030204" pitchFamily="18" charset="0"/>
                        </a:rPr>
                        <m:t> 23=8</m:t>
                      </m:r>
                    </m:oMath>
                  </m:oMathPara>
                </a14:m>
                <a:endParaRPr lang="en-IN" sz="1000" dirty="0"/>
              </a:p>
            </p:txBody>
          </p:sp>
        </mc:Choice>
        <mc:Fallback xmlns="">
          <p:sp>
            <p:nvSpPr>
              <p:cNvPr id="39" name="Parallelogram 38">
                <a:extLst>
                  <a:ext uri="{FF2B5EF4-FFF2-40B4-BE49-F238E27FC236}">
                    <a16:creationId xmlns:a16="http://schemas.microsoft.com/office/drawing/2014/main" id="{09D1A44C-8947-A386-E043-6A8A15CD1083}"/>
                  </a:ext>
                </a:extLst>
              </p:cNvPr>
              <p:cNvSpPr>
                <a:spLocks noRot="1" noChangeAspect="1" noMove="1" noResize="1" noEditPoints="1" noAdjustHandles="1" noChangeArrowheads="1" noChangeShapeType="1" noTextEdit="1"/>
              </p:cNvSpPr>
              <p:nvPr/>
            </p:nvSpPr>
            <p:spPr>
              <a:xfrm>
                <a:off x="69850" y="2603472"/>
                <a:ext cx="2209800" cy="304800"/>
              </a:xfrm>
              <a:prstGeom prst="parallelogram">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Parallelogram 39">
                <a:extLst>
                  <a:ext uri="{FF2B5EF4-FFF2-40B4-BE49-F238E27FC236}">
                    <a16:creationId xmlns:a16="http://schemas.microsoft.com/office/drawing/2014/main" id="{66FAFE6D-F11C-B0C7-5863-2A6B00B5B140}"/>
                  </a:ext>
                </a:extLst>
              </p:cNvPr>
              <p:cNvSpPr/>
              <p:nvPr/>
            </p:nvSpPr>
            <p:spPr>
              <a:xfrm>
                <a:off x="3375066" y="2641480"/>
                <a:ext cx="2209800" cy="304800"/>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IN" sz="1000" b="0" i="0" smtClean="0">
                          <a:latin typeface="Cambria Math" panose="02040503050406030204" pitchFamily="18" charset="0"/>
                        </a:rPr>
                        <m:t>K</m:t>
                      </m:r>
                      <m:r>
                        <a:rPr lang="en-IN" sz="1000" b="0" i="0" smtClean="0">
                          <a:latin typeface="Cambria Math" panose="02040503050406030204" pitchFamily="18" charset="0"/>
                        </a:rPr>
                        <m:t>=</m:t>
                      </m:r>
                      <m:sSup>
                        <m:sSupPr>
                          <m:ctrlPr>
                            <a:rPr lang="en-IN" sz="1000" i="1" smtClean="0">
                              <a:latin typeface="Cambria Math" panose="02040503050406030204" pitchFamily="18" charset="0"/>
                            </a:rPr>
                          </m:ctrlPr>
                        </m:sSupPr>
                        <m:e>
                          <m:r>
                            <a:rPr lang="en-IN" sz="1000" b="0" i="1" smtClean="0">
                              <a:latin typeface="Cambria Math" panose="02040503050406030204" pitchFamily="18" charset="0"/>
                            </a:rPr>
                            <m:t>9</m:t>
                          </m:r>
                        </m:e>
                        <m:sup>
                          <m:r>
                            <a:rPr lang="en-IN" sz="1000" b="0" i="1" smtClean="0">
                              <a:latin typeface="Cambria Math" panose="02040503050406030204" pitchFamily="18" charset="0"/>
                            </a:rPr>
                            <m:t>5</m:t>
                          </m:r>
                        </m:sup>
                      </m:sSup>
                      <m:r>
                        <a:rPr lang="en-IN" sz="1000" b="0" i="1" smtClean="0">
                          <a:latin typeface="Cambria Math" panose="02040503050406030204" pitchFamily="18" charset="0"/>
                        </a:rPr>
                        <m:t>𝑚𝑜𝑑</m:t>
                      </m:r>
                      <m:r>
                        <a:rPr lang="en-IN" sz="1000" b="0" i="1" smtClean="0">
                          <a:latin typeface="Cambria Math" panose="02040503050406030204" pitchFamily="18" charset="0"/>
                        </a:rPr>
                        <m:t> 23=8</m:t>
                      </m:r>
                    </m:oMath>
                  </m:oMathPara>
                </a14:m>
                <a:endParaRPr lang="en-IN" sz="1000" dirty="0"/>
              </a:p>
            </p:txBody>
          </p:sp>
        </mc:Choice>
        <mc:Fallback xmlns="">
          <p:sp>
            <p:nvSpPr>
              <p:cNvPr id="40" name="Parallelogram 39">
                <a:extLst>
                  <a:ext uri="{FF2B5EF4-FFF2-40B4-BE49-F238E27FC236}">
                    <a16:creationId xmlns:a16="http://schemas.microsoft.com/office/drawing/2014/main" id="{66FAFE6D-F11C-B0C7-5863-2A6B00B5B140}"/>
                  </a:ext>
                </a:extLst>
              </p:cNvPr>
              <p:cNvSpPr>
                <a:spLocks noRot="1" noChangeAspect="1" noMove="1" noResize="1" noEditPoints="1" noAdjustHandles="1" noChangeArrowheads="1" noChangeShapeType="1" noTextEdit="1"/>
              </p:cNvSpPr>
              <p:nvPr/>
            </p:nvSpPr>
            <p:spPr>
              <a:xfrm>
                <a:off x="3375066" y="2641480"/>
                <a:ext cx="2209800" cy="304800"/>
              </a:xfrm>
              <a:prstGeom prst="parallelogram">
                <a:avLst/>
              </a:prstGeom>
              <a:blipFill>
                <a:blip r:embed="rId11"/>
                <a:stretch>
                  <a:fillRect/>
                </a:stretch>
              </a:blipFill>
            </p:spPr>
            <p:txBody>
              <a:bodyPr/>
              <a:lstStyle/>
              <a:p>
                <a:r>
                  <a:rPr lang="en-IN">
                    <a:noFill/>
                  </a:rPr>
                  <a:t> </a:t>
                </a:r>
              </a:p>
            </p:txBody>
          </p:sp>
        </mc:Fallback>
      </mc:AlternateContent>
      <p:cxnSp>
        <p:nvCxnSpPr>
          <p:cNvPr id="42" name="Straight Arrow Connector 41">
            <a:extLst>
              <a:ext uri="{FF2B5EF4-FFF2-40B4-BE49-F238E27FC236}">
                <a16:creationId xmlns:a16="http://schemas.microsoft.com/office/drawing/2014/main" id="{AE3BAC8F-C4C4-9A08-FBE6-52E08C2423C5}"/>
              </a:ext>
            </a:extLst>
          </p:cNvPr>
          <p:cNvCxnSpPr/>
          <p:nvPr/>
        </p:nvCxnSpPr>
        <p:spPr>
          <a:xfrm>
            <a:off x="2393950" y="1748794"/>
            <a:ext cx="990600" cy="37886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EC3B264-693F-B7BE-1E2D-A529468F3BFA}"/>
              </a:ext>
            </a:extLst>
          </p:cNvPr>
          <p:cNvCxnSpPr>
            <a:cxnSpLocks/>
          </p:cNvCxnSpPr>
          <p:nvPr/>
        </p:nvCxnSpPr>
        <p:spPr>
          <a:xfrm flipH="1">
            <a:off x="2317750" y="1748794"/>
            <a:ext cx="1104902" cy="3448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4BA103F-E0FD-20C0-CD4F-60E19BAC7242}"/>
              </a:ext>
            </a:extLst>
          </p:cNvPr>
          <p:cNvSpPr txBox="1"/>
          <p:nvPr/>
        </p:nvSpPr>
        <p:spPr>
          <a:xfrm>
            <a:off x="1936750" y="3008021"/>
            <a:ext cx="1752600" cy="25391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The common secret key is: 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2" grpId="0" animBg="1"/>
      <p:bldP spid="33" grpId="0" animBg="1"/>
      <p:bldP spid="34" grpId="0" animBg="1"/>
      <p:bldP spid="35" grpId="0" animBg="1"/>
      <p:bldP spid="36" grpId="0" animBg="1"/>
      <p:bldP spid="37" grpId="0" animBg="1"/>
      <p:bldP spid="38" grpId="0" animBg="1"/>
      <p:bldP spid="39" grpId="0" animBg="1"/>
      <p:bldP spid="40" grpId="0" animBg="1"/>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CBDD6C-510A-1696-88E0-6FD8369E5A75}"/>
              </a:ext>
            </a:extLst>
          </p:cNvPr>
          <p:cNvSpPr txBox="1"/>
          <p:nvPr/>
        </p:nvSpPr>
        <p:spPr>
          <a:xfrm>
            <a:off x="2012950" y="189053"/>
            <a:ext cx="14478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Table of Contents</a:t>
            </a:r>
          </a:p>
        </p:txBody>
      </p:sp>
      <p:sp>
        <p:nvSpPr>
          <p:cNvPr id="4" name="TextBox 3">
            <a:extLst>
              <a:ext uri="{FF2B5EF4-FFF2-40B4-BE49-F238E27FC236}">
                <a16:creationId xmlns:a16="http://schemas.microsoft.com/office/drawing/2014/main" id="{11DBAC1E-2863-D72B-F644-AABA044C6BD1}"/>
              </a:ext>
            </a:extLst>
          </p:cNvPr>
          <p:cNvSpPr txBox="1"/>
          <p:nvPr/>
        </p:nvSpPr>
        <p:spPr>
          <a:xfrm>
            <a:off x="560580" y="561690"/>
            <a:ext cx="381000" cy="307777"/>
          </a:xfrm>
          <a:prstGeom prst="rect">
            <a:avLst/>
          </a:prstGeom>
          <a:noFill/>
        </p:spPr>
        <p:txBody>
          <a:bodyPr wrap="square" rtlCol="0">
            <a:spAutoFit/>
          </a:bodyPr>
          <a:lstStyle/>
          <a:p>
            <a:r>
              <a:rPr lang="en" sz="1400" dirty="0">
                <a:solidFill>
                  <a:schemeClr val="bg1"/>
                </a:solidFill>
                <a:uFill>
                  <a:noFill/>
                </a:uFill>
                <a:latin typeface="Times New Roman" panose="02020603050405020304" pitchFamily="18" charset="0"/>
                <a:cs typeface="Times New Roman" panose="02020603050405020304" pitchFamily="18" charset="0"/>
              </a:rPr>
              <a:t>1.</a:t>
            </a:r>
            <a:endParaRPr lang="en" sz="1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B70DCC7-2883-2677-F43D-77236B7B8BEA}"/>
              </a:ext>
            </a:extLst>
          </p:cNvPr>
          <p:cNvSpPr txBox="1"/>
          <p:nvPr/>
        </p:nvSpPr>
        <p:spPr>
          <a:xfrm>
            <a:off x="753365" y="555258"/>
            <a:ext cx="16764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a16="http://schemas.microsoft.com/office/drawing/2014/main" id="{A38AB1A8-3284-BFDB-4231-4C6257255892}"/>
              </a:ext>
            </a:extLst>
          </p:cNvPr>
          <p:cNvSpPr txBox="1"/>
          <p:nvPr/>
        </p:nvSpPr>
        <p:spPr>
          <a:xfrm>
            <a:off x="562865" y="892160"/>
            <a:ext cx="3810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2.</a:t>
            </a:r>
          </a:p>
        </p:txBody>
      </p:sp>
      <p:sp>
        <p:nvSpPr>
          <p:cNvPr id="7" name="TextBox 6">
            <a:extLst>
              <a:ext uri="{FF2B5EF4-FFF2-40B4-BE49-F238E27FC236}">
                <a16:creationId xmlns:a16="http://schemas.microsoft.com/office/drawing/2014/main" id="{24A35007-02C5-EA7A-0D7C-2940BCE40998}"/>
              </a:ext>
            </a:extLst>
          </p:cNvPr>
          <p:cNvSpPr txBox="1"/>
          <p:nvPr/>
        </p:nvSpPr>
        <p:spPr>
          <a:xfrm>
            <a:off x="745798" y="883952"/>
            <a:ext cx="36576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The Need for Key Exchange</a:t>
            </a:r>
          </a:p>
        </p:txBody>
      </p:sp>
      <p:sp>
        <p:nvSpPr>
          <p:cNvPr id="8" name="TextBox 7">
            <a:extLst>
              <a:ext uri="{FF2B5EF4-FFF2-40B4-BE49-F238E27FC236}">
                <a16:creationId xmlns:a16="http://schemas.microsoft.com/office/drawing/2014/main" id="{671F6BB4-0F1D-5BE8-6A90-5605AD04F901}"/>
              </a:ext>
            </a:extLst>
          </p:cNvPr>
          <p:cNvSpPr txBox="1"/>
          <p:nvPr/>
        </p:nvSpPr>
        <p:spPr>
          <a:xfrm>
            <a:off x="569690" y="1167245"/>
            <a:ext cx="374175"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3.</a:t>
            </a:r>
          </a:p>
        </p:txBody>
      </p:sp>
      <p:sp>
        <p:nvSpPr>
          <p:cNvPr id="9" name="TextBox 8">
            <a:extLst>
              <a:ext uri="{FF2B5EF4-FFF2-40B4-BE49-F238E27FC236}">
                <a16:creationId xmlns:a16="http://schemas.microsoft.com/office/drawing/2014/main" id="{1AE3DFAB-81E2-1C5B-ED28-70E5C2CDD362}"/>
              </a:ext>
            </a:extLst>
          </p:cNvPr>
          <p:cNvSpPr txBox="1"/>
          <p:nvPr/>
        </p:nvSpPr>
        <p:spPr>
          <a:xfrm>
            <a:off x="753365" y="1458728"/>
            <a:ext cx="18288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Primitives Roots</a:t>
            </a:r>
          </a:p>
        </p:txBody>
      </p:sp>
      <p:sp>
        <p:nvSpPr>
          <p:cNvPr id="10" name="TextBox 9">
            <a:extLst>
              <a:ext uri="{FF2B5EF4-FFF2-40B4-BE49-F238E27FC236}">
                <a16:creationId xmlns:a16="http://schemas.microsoft.com/office/drawing/2014/main" id="{2853BA1A-BDAF-9E41-986D-445E36DCB5F6}"/>
              </a:ext>
            </a:extLst>
          </p:cNvPr>
          <p:cNvSpPr txBox="1"/>
          <p:nvPr/>
        </p:nvSpPr>
        <p:spPr>
          <a:xfrm>
            <a:off x="560580" y="1460680"/>
            <a:ext cx="374175"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4.</a:t>
            </a:r>
          </a:p>
        </p:txBody>
      </p:sp>
      <p:sp>
        <p:nvSpPr>
          <p:cNvPr id="11" name="TextBox 10">
            <a:extLst>
              <a:ext uri="{FF2B5EF4-FFF2-40B4-BE49-F238E27FC236}">
                <a16:creationId xmlns:a16="http://schemas.microsoft.com/office/drawing/2014/main" id="{23304FA2-4B92-D894-EEB6-DCDAC32BC9C6}"/>
              </a:ext>
            </a:extLst>
          </p:cNvPr>
          <p:cNvSpPr txBox="1"/>
          <p:nvPr/>
        </p:nvSpPr>
        <p:spPr>
          <a:xfrm>
            <a:off x="728554" y="1756116"/>
            <a:ext cx="34290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The Discrete Logarithm Problem</a:t>
            </a:r>
          </a:p>
        </p:txBody>
      </p:sp>
      <p:sp>
        <p:nvSpPr>
          <p:cNvPr id="12" name="TextBox 11">
            <a:extLst>
              <a:ext uri="{FF2B5EF4-FFF2-40B4-BE49-F238E27FC236}">
                <a16:creationId xmlns:a16="http://schemas.microsoft.com/office/drawing/2014/main" id="{9E14EA00-89E2-4D14-0A6B-18104846A9A4}"/>
              </a:ext>
            </a:extLst>
          </p:cNvPr>
          <p:cNvSpPr txBox="1"/>
          <p:nvPr/>
        </p:nvSpPr>
        <p:spPr>
          <a:xfrm>
            <a:off x="553013" y="1765544"/>
            <a:ext cx="6096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5.</a:t>
            </a:r>
          </a:p>
        </p:txBody>
      </p:sp>
      <p:sp>
        <p:nvSpPr>
          <p:cNvPr id="13" name="TextBox 12">
            <a:extLst>
              <a:ext uri="{FF2B5EF4-FFF2-40B4-BE49-F238E27FC236}">
                <a16:creationId xmlns:a16="http://schemas.microsoft.com/office/drawing/2014/main" id="{CBEA757D-D7CE-B2FD-F66F-245EAF6BDE02}"/>
              </a:ext>
            </a:extLst>
          </p:cNvPr>
          <p:cNvSpPr txBox="1"/>
          <p:nvPr/>
        </p:nvSpPr>
        <p:spPr>
          <a:xfrm>
            <a:off x="724137" y="2034962"/>
            <a:ext cx="35052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Diffie-Hellman key exchange Algorithm</a:t>
            </a:r>
          </a:p>
        </p:txBody>
      </p:sp>
      <p:sp>
        <p:nvSpPr>
          <p:cNvPr id="14" name="TextBox 13">
            <a:extLst>
              <a:ext uri="{FF2B5EF4-FFF2-40B4-BE49-F238E27FC236}">
                <a16:creationId xmlns:a16="http://schemas.microsoft.com/office/drawing/2014/main" id="{EF08E4DB-E87D-C8ED-955E-2BFD9B23D6B1}"/>
              </a:ext>
            </a:extLst>
          </p:cNvPr>
          <p:cNvSpPr txBox="1"/>
          <p:nvPr/>
        </p:nvSpPr>
        <p:spPr>
          <a:xfrm>
            <a:off x="544799" y="2039994"/>
            <a:ext cx="38557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6.</a:t>
            </a:r>
          </a:p>
        </p:txBody>
      </p:sp>
      <p:sp>
        <p:nvSpPr>
          <p:cNvPr id="15" name="TextBox 14">
            <a:extLst>
              <a:ext uri="{FF2B5EF4-FFF2-40B4-BE49-F238E27FC236}">
                <a16:creationId xmlns:a16="http://schemas.microsoft.com/office/drawing/2014/main" id="{5DAABDB3-7044-2811-FF29-346B62F4C243}"/>
              </a:ext>
            </a:extLst>
          </p:cNvPr>
          <p:cNvSpPr txBox="1"/>
          <p:nvPr/>
        </p:nvSpPr>
        <p:spPr>
          <a:xfrm>
            <a:off x="555728" y="2313461"/>
            <a:ext cx="3810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7.</a:t>
            </a:r>
          </a:p>
        </p:txBody>
      </p:sp>
      <p:sp>
        <p:nvSpPr>
          <p:cNvPr id="16" name="TextBox 15">
            <a:extLst>
              <a:ext uri="{FF2B5EF4-FFF2-40B4-BE49-F238E27FC236}">
                <a16:creationId xmlns:a16="http://schemas.microsoft.com/office/drawing/2014/main" id="{626E3837-952F-F0D1-0CC7-908D805E7A37}"/>
              </a:ext>
            </a:extLst>
          </p:cNvPr>
          <p:cNvSpPr txBox="1"/>
          <p:nvPr/>
        </p:nvSpPr>
        <p:spPr>
          <a:xfrm>
            <a:off x="727339" y="2298452"/>
            <a:ext cx="48768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Advantages of Diffie-Hellman key exchange Algorithm</a:t>
            </a:r>
          </a:p>
        </p:txBody>
      </p:sp>
      <p:sp>
        <p:nvSpPr>
          <p:cNvPr id="18" name="TextBox 17">
            <a:extLst>
              <a:ext uri="{FF2B5EF4-FFF2-40B4-BE49-F238E27FC236}">
                <a16:creationId xmlns:a16="http://schemas.microsoft.com/office/drawing/2014/main" id="{4EF22F61-0696-F7B6-F201-EC69F5D7C571}"/>
              </a:ext>
            </a:extLst>
          </p:cNvPr>
          <p:cNvSpPr txBox="1"/>
          <p:nvPr/>
        </p:nvSpPr>
        <p:spPr>
          <a:xfrm>
            <a:off x="731914" y="2601196"/>
            <a:ext cx="3265087"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Potential Vulnerabilities &amp; Applications</a:t>
            </a:r>
          </a:p>
        </p:txBody>
      </p:sp>
      <p:sp>
        <p:nvSpPr>
          <p:cNvPr id="19" name="TextBox 18">
            <a:extLst>
              <a:ext uri="{FF2B5EF4-FFF2-40B4-BE49-F238E27FC236}">
                <a16:creationId xmlns:a16="http://schemas.microsoft.com/office/drawing/2014/main" id="{C5793592-E6C1-7D76-BA07-377A8A734855}"/>
              </a:ext>
            </a:extLst>
          </p:cNvPr>
          <p:cNvSpPr txBox="1"/>
          <p:nvPr/>
        </p:nvSpPr>
        <p:spPr>
          <a:xfrm>
            <a:off x="562865" y="2617189"/>
            <a:ext cx="52883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8.</a:t>
            </a:r>
          </a:p>
        </p:txBody>
      </p:sp>
      <p:sp>
        <p:nvSpPr>
          <p:cNvPr id="20" name="TextBox 19">
            <a:extLst>
              <a:ext uri="{FF2B5EF4-FFF2-40B4-BE49-F238E27FC236}">
                <a16:creationId xmlns:a16="http://schemas.microsoft.com/office/drawing/2014/main" id="{8C8C17F0-2021-1220-6096-F9ECB74B08E7}"/>
              </a:ext>
            </a:extLst>
          </p:cNvPr>
          <p:cNvSpPr txBox="1"/>
          <p:nvPr/>
        </p:nvSpPr>
        <p:spPr>
          <a:xfrm>
            <a:off x="745798" y="2849966"/>
            <a:ext cx="305257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Future Scope &amp; Conclusion</a:t>
            </a:r>
          </a:p>
        </p:txBody>
      </p:sp>
      <p:sp>
        <p:nvSpPr>
          <p:cNvPr id="21" name="object 6">
            <a:extLst>
              <a:ext uri="{FF2B5EF4-FFF2-40B4-BE49-F238E27FC236}">
                <a16:creationId xmlns:a16="http://schemas.microsoft.com/office/drawing/2014/main" id="{5D4BF37D-327C-E935-2851-792A5C988922}"/>
              </a:ext>
            </a:extLst>
          </p:cNvPr>
          <p:cNvSpPr/>
          <p:nvPr/>
        </p:nvSpPr>
        <p:spPr>
          <a:xfrm rot="10800000">
            <a:off x="4123044" y="-45"/>
            <a:ext cx="1448282" cy="883997"/>
          </a:xfrm>
          <a:custGeom>
            <a:avLst/>
            <a:gdLst/>
            <a:ahLst/>
            <a:cxnLst/>
            <a:rect l="l" t="t" r="r" b="b"/>
            <a:pathLst>
              <a:path w="1845310" h="1082675">
                <a:moveTo>
                  <a:pt x="922842" y="0"/>
                </a:moveTo>
                <a:lnTo>
                  <a:pt x="0" y="922447"/>
                </a:lnTo>
                <a:lnTo>
                  <a:pt x="160181" y="1082563"/>
                </a:lnTo>
                <a:lnTo>
                  <a:pt x="1684849" y="1082563"/>
                </a:lnTo>
                <a:lnTo>
                  <a:pt x="1844893" y="922447"/>
                </a:lnTo>
                <a:lnTo>
                  <a:pt x="922842" y="0"/>
                </a:lnTo>
                <a:close/>
              </a:path>
            </a:pathLst>
          </a:custGeom>
          <a:solidFill>
            <a:srgbClr val="6FB0DA"/>
          </a:solidFill>
        </p:spPr>
        <p:txBody>
          <a:bodyPr wrap="square" lIns="0" tIns="0" rIns="0" bIns="0" rtlCol="0"/>
          <a:lstStyle/>
          <a:p>
            <a:endParaRPr dirty="0"/>
          </a:p>
        </p:txBody>
      </p:sp>
      <p:sp>
        <p:nvSpPr>
          <p:cNvPr id="23" name="object 2">
            <a:extLst>
              <a:ext uri="{FF2B5EF4-FFF2-40B4-BE49-F238E27FC236}">
                <a16:creationId xmlns:a16="http://schemas.microsoft.com/office/drawing/2014/main" id="{4B9B6AC0-E900-87B9-000F-B525C0EFA45D}"/>
              </a:ext>
            </a:extLst>
          </p:cNvPr>
          <p:cNvSpPr/>
          <p:nvPr/>
        </p:nvSpPr>
        <p:spPr>
          <a:xfrm>
            <a:off x="5071666" y="2141491"/>
            <a:ext cx="777875" cy="1111250"/>
          </a:xfrm>
          <a:custGeom>
            <a:avLst/>
            <a:gdLst/>
            <a:ahLst/>
            <a:cxnLst/>
            <a:rect l="l" t="t" r="r" b="b"/>
            <a:pathLst>
              <a:path w="777875" h="1111250">
                <a:moveTo>
                  <a:pt x="555619" y="0"/>
                </a:moveTo>
                <a:lnTo>
                  <a:pt x="0" y="555604"/>
                </a:lnTo>
                <a:lnTo>
                  <a:pt x="555619" y="1111197"/>
                </a:lnTo>
                <a:lnTo>
                  <a:pt x="777632" y="889182"/>
                </a:lnTo>
                <a:lnTo>
                  <a:pt x="777632" y="222018"/>
                </a:lnTo>
                <a:lnTo>
                  <a:pt x="555619" y="0"/>
                </a:lnTo>
                <a:close/>
              </a:path>
            </a:pathLst>
          </a:custGeom>
          <a:solidFill>
            <a:srgbClr val="484C67"/>
          </a:solidFill>
        </p:spPr>
        <p:txBody>
          <a:bodyPr wrap="square" lIns="0" tIns="0" rIns="0" bIns="0" rtlCol="0"/>
          <a:lstStyle/>
          <a:p>
            <a:endParaRPr dirty="0"/>
          </a:p>
        </p:txBody>
      </p:sp>
      <p:sp>
        <p:nvSpPr>
          <p:cNvPr id="24" name="object 2">
            <a:extLst>
              <a:ext uri="{FF2B5EF4-FFF2-40B4-BE49-F238E27FC236}">
                <a16:creationId xmlns:a16="http://schemas.microsoft.com/office/drawing/2014/main" id="{39351A23-FD44-BC54-B5A7-6837854BB4BB}"/>
              </a:ext>
            </a:extLst>
          </p:cNvPr>
          <p:cNvSpPr/>
          <p:nvPr/>
        </p:nvSpPr>
        <p:spPr>
          <a:xfrm rot="10800000">
            <a:off x="26862" y="189053"/>
            <a:ext cx="513023" cy="643126"/>
          </a:xfrm>
          <a:custGeom>
            <a:avLst/>
            <a:gdLst/>
            <a:ahLst/>
            <a:cxnLst/>
            <a:rect l="l" t="t" r="r" b="b"/>
            <a:pathLst>
              <a:path w="777875" h="1111250">
                <a:moveTo>
                  <a:pt x="555619" y="0"/>
                </a:moveTo>
                <a:lnTo>
                  <a:pt x="0" y="555604"/>
                </a:lnTo>
                <a:lnTo>
                  <a:pt x="555619" y="1111197"/>
                </a:lnTo>
                <a:lnTo>
                  <a:pt x="777632" y="889182"/>
                </a:lnTo>
                <a:lnTo>
                  <a:pt x="777632" y="222018"/>
                </a:lnTo>
                <a:lnTo>
                  <a:pt x="555619" y="0"/>
                </a:lnTo>
                <a:close/>
              </a:path>
            </a:pathLst>
          </a:custGeom>
          <a:solidFill>
            <a:srgbClr val="484C67"/>
          </a:solidFill>
        </p:spPr>
        <p:txBody>
          <a:bodyPr wrap="square" lIns="0" tIns="0" rIns="0" bIns="0" rtlCol="0"/>
          <a:lstStyle/>
          <a:p>
            <a:endParaRPr dirty="0"/>
          </a:p>
        </p:txBody>
      </p:sp>
      <p:sp>
        <p:nvSpPr>
          <p:cNvPr id="3" name="TextBox 2">
            <a:extLst>
              <a:ext uri="{FF2B5EF4-FFF2-40B4-BE49-F238E27FC236}">
                <a16:creationId xmlns:a16="http://schemas.microsoft.com/office/drawing/2014/main" id="{C939326F-EFC2-ADB5-60EF-BB8707CBCC4A}"/>
              </a:ext>
            </a:extLst>
          </p:cNvPr>
          <p:cNvSpPr txBox="1"/>
          <p:nvPr/>
        </p:nvSpPr>
        <p:spPr>
          <a:xfrm>
            <a:off x="745798" y="1171006"/>
            <a:ext cx="28956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Types of Cryptography Encryption</a:t>
            </a:r>
          </a:p>
        </p:txBody>
      </p:sp>
      <p:sp>
        <p:nvSpPr>
          <p:cNvPr id="17" name="TextBox 16">
            <a:extLst>
              <a:ext uri="{FF2B5EF4-FFF2-40B4-BE49-F238E27FC236}">
                <a16:creationId xmlns:a16="http://schemas.microsoft.com/office/drawing/2014/main" id="{C876FAC5-61A4-086E-E9CA-C6920EA2BA50}"/>
              </a:ext>
            </a:extLst>
          </p:cNvPr>
          <p:cNvSpPr txBox="1"/>
          <p:nvPr/>
        </p:nvSpPr>
        <p:spPr>
          <a:xfrm>
            <a:off x="565124" y="2855425"/>
            <a:ext cx="38557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24214596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3500"/>
                            </p:stCondLst>
                            <p:childTnLst>
                              <p:par>
                                <p:cTn id="25" presetID="10"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4000"/>
                            </p:stCondLst>
                            <p:childTnLst>
                              <p:par>
                                <p:cTn id="29" presetID="10" presetClass="entr" presetSubtype="0" fill="hold" nodeType="after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Effect transition="in" filter="fade">
                                      <p:cBhvr>
                                        <p:cTn id="31" dur="500"/>
                                        <p:tgtEl>
                                          <p:spTgt spid="10">
                                            <p:txEl>
                                              <p:pRg st="0" end="0"/>
                                            </p:txEl>
                                          </p:spTgt>
                                        </p:tgtEl>
                                      </p:cBhvr>
                                    </p:animEffect>
                                  </p:childTnLst>
                                </p:cTn>
                              </p:par>
                            </p:childTnLst>
                          </p:cTn>
                        </p:par>
                        <p:par>
                          <p:cTn id="32" fill="hold">
                            <p:stCondLst>
                              <p:cond delay="4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childTnLst>
                                </p:cTn>
                              </p:par>
                            </p:childTnLst>
                          </p:cTn>
                        </p:par>
                        <p:par>
                          <p:cTn id="36" fill="hold">
                            <p:stCondLst>
                              <p:cond delay="5500"/>
                            </p:stCondLst>
                            <p:childTnLst>
                              <p:par>
                                <p:cTn id="37" presetID="10" presetClass="entr" presetSubtype="0" fill="hold"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fade">
                                      <p:cBhvr>
                                        <p:cTn id="39" dur="500"/>
                                        <p:tgtEl>
                                          <p:spTgt spid="12">
                                            <p:txEl>
                                              <p:pRg st="0" end="0"/>
                                            </p:txEl>
                                          </p:spTgt>
                                        </p:tgtEl>
                                      </p:cBhvr>
                                    </p:animEffect>
                                  </p:childTnLst>
                                </p:cTn>
                              </p:par>
                            </p:childTnLst>
                          </p:cTn>
                        </p:par>
                        <p:par>
                          <p:cTn id="40" fill="hold">
                            <p:stCondLst>
                              <p:cond delay="6000"/>
                            </p:stCondLst>
                            <p:childTnLst>
                              <p:par>
                                <p:cTn id="41" presetID="10" presetClass="entr" presetSubtype="0" fill="hold" nodeType="after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fade">
                                      <p:cBhvr>
                                        <p:cTn id="43" dur="1000"/>
                                        <p:tgtEl>
                                          <p:spTgt spid="11">
                                            <p:txEl>
                                              <p:pRg st="0" end="0"/>
                                            </p:txEl>
                                          </p:spTgt>
                                        </p:tgtEl>
                                      </p:cBhvr>
                                    </p:animEffect>
                                  </p:childTnLst>
                                </p:cTn>
                              </p:par>
                            </p:childTnLst>
                          </p:cTn>
                        </p:par>
                        <p:par>
                          <p:cTn id="44" fill="hold">
                            <p:stCondLst>
                              <p:cond delay="7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par>
                          <p:cTn id="48" fill="hold">
                            <p:stCondLst>
                              <p:cond delay="7500"/>
                            </p:stCondLst>
                            <p:childTnLst>
                              <p:par>
                                <p:cTn id="49" presetID="10" presetClass="entr" presetSubtype="0" fill="hold" nodeType="afterEffect">
                                  <p:stCondLst>
                                    <p:cond delay="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1000"/>
                                        <p:tgtEl>
                                          <p:spTgt spid="13">
                                            <p:txEl>
                                              <p:pRg st="0" end="0"/>
                                            </p:txEl>
                                          </p:spTgt>
                                        </p:tgtEl>
                                      </p:cBhvr>
                                    </p:animEffect>
                                  </p:childTnLst>
                                </p:cTn>
                              </p:par>
                            </p:childTnLst>
                          </p:cTn>
                        </p:par>
                        <p:par>
                          <p:cTn id="52" fill="hold">
                            <p:stCondLst>
                              <p:cond delay="85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90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childTnLst>
                                </p:cTn>
                              </p:par>
                            </p:childTnLst>
                          </p:cTn>
                        </p:par>
                        <p:par>
                          <p:cTn id="60" fill="hold">
                            <p:stCondLst>
                              <p:cond delay="10000"/>
                            </p:stCondLst>
                            <p:childTnLst>
                              <p:par>
                                <p:cTn id="61" presetID="10" presetClass="entr" presetSubtype="0"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par>
                          <p:cTn id="64" fill="hold">
                            <p:stCondLst>
                              <p:cond delay="10500"/>
                            </p:stCondLst>
                            <p:childTnLst>
                              <p:par>
                                <p:cTn id="65" presetID="10"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childTnLst>
                                </p:cTn>
                              </p:par>
                            </p:childTnLst>
                          </p:cTn>
                        </p:par>
                        <p:par>
                          <p:cTn id="68" fill="hold">
                            <p:stCondLst>
                              <p:cond delay="11500"/>
                            </p:stCondLst>
                            <p:childTnLst>
                              <p:par>
                                <p:cTn id="69" presetID="10" presetClass="entr" presetSubtype="0"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childTnLst>
                          </p:cTn>
                        </p:par>
                        <p:par>
                          <p:cTn id="72" fill="hold">
                            <p:stCondLst>
                              <p:cond delay="12000"/>
                            </p:stCondLst>
                            <p:childTnLst>
                              <p:par>
                                <p:cTn id="73" presetID="10" presetClass="entr" presetSubtype="0" fill="hold" grpId="0" nodeType="after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4" grpId="0"/>
      <p:bldP spid="15" grpId="0"/>
      <p:bldP spid="16" grpId="0"/>
      <p:bldP spid="18" grpId="0"/>
      <p:bldP spid="19" grpId="0"/>
      <p:bldP spid="20" grpId="0"/>
      <p:bldP spid="3"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382801" y="7116"/>
            <a:ext cx="1471899" cy="1884983"/>
            <a:chOff x="4375150" y="12"/>
            <a:chExt cx="1479061" cy="1929602"/>
          </a:xfrm>
        </p:grpSpPr>
        <p:sp>
          <p:nvSpPr>
            <p:cNvPr id="3" name="object 3"/>
            <p:cNvSpPr/>
            <p:nvPr/>
          </p:nvSpPr>
          <p:spPr>
            <a:xfrm>
              <a:off x="5242071" y="989814"/>
              <a:ext cx="612140" cy="939800"/>
            </a:xfrm>
            <a:custGeom>
              <a:avLst/>
              <a:gdLst/>
              <a:ahLst/>
              <a:cxnLst/>
              <a:rect l="l" t="t" r="r" b="b"/>
              <a:pathLst>
                <a:path w="612139" h="939800">
                  <a:moveTo>
                    <a:pt x="555985" y="0"/>
                  </a:moveTo>
                  <a:lnTo>
                    <a:pt x="0" y="555604"/>
                  </a:lnTo>
                  <a:lnTo>
                    <a:pt x="383987" y="939332"/>
                  </a:lnTo>
                  <a:lnTo>
                    <a:pt x="612022" y="711465"/>
                  </a:lnTo>
                  <a:lnTo>
                    <a:pt x="612022" y="55994"/>
                  </a:lnTo>
                  <a:lnTo>
                    <a:pt x="555985" y="0"/>
                  </a:lnTo>
                  <a:close/>
                </a:path>
              </a:pathLst>
            </a:custGeom>
            <a:solidFill>
              <a:srgbClr val="484C67"/>
            </a:solidFill>
          </p:spPr>
          <p:txBody>
            <a:bodyPr wrap="square" lIns="0" tIns="0" rIns="0" bIns="0" rtlCol="0"/>
            <a:lstStyle/>
            <a:p>
              <a:endParaRPr/>
            </a:p>
          </p:txBody>
        </p:sp>
        <p:sp>
          <p:nvSpPr>
            <p:cNvPr id="4" name="object 4"/>
            <p:cNvSpPr/>
            <p:nvPr/>
          </p:nvSpPr>
          <p:spPr>
            <a:xfrm>
              <a:off x="4375150" y="12"/>
              <a:ext cx="1471917" cy="1162169"/>
            </a:xfrm>
            <a:custGeom>
              <a:avLst/>
              <a:gdLst/>
              <a:ahLst/>
              <a:cxnLst/>
              <a:rect l="l" t="t" r="r" b="b"/>
              <a:pathLst>
                <a:path w="1805304" h="1479550">
                  <a:moveTo>
                    <a:pt x="1779358" y="923798"/>
                  </a:moveTo>
                  <a:lnTo>
                    <a:pt x="1577733" y="721537"/>
                  </a:lnTo>
                  <a:lnTo>
                    <a:pt x="1021753" y="1277137"/>
                  </a:lnTo>
                  <a:lnTo>
                    <a:pt x="1223352" y="1479397"/>
                  </a:lnTo>
                  <a:lnTo>
                    <a:pt x="1779358" y="923798"/>
                  </a:lnTo>
                  <a:close/>
                </a:path>
                <a:path w="1805304" h="1479550">
                  <a:moveTo>
                    <a:pt x="1804962" y="0"/>
                  </a:moveTo>
                  <a:lnTo>
                    <a:pt x="0" y="0"/>
                  </a:lnTo>
                  <a:lnTo>
                    <a:pt x="983132" y="983132"/>
                  </a:lnTo>
                  <a:lnTo>
                    <a:pt x="1804962" y="161290"/>
                  </a:lnTo>
                  <a:lnTo>
                    <a:pt x="1804962" y="0"/>
                  </a:lnTo>
                  <a:close/>
                </a:path>
              </a:pathLst>
            </a:custGeom>
            <a:solidFill>
              <a:srgbClr val="6FB0DA"/>
            </a:solidFill>
          </p:spPr>
          <p:txBody>
            <a:bodyPr wrap="square" lIns="0" tIns="0" rIns="0" bIns="0" rtlCol="0"/>
            <a:lstStyle/>
            <a:p>
              <a:endParaRPr/>
            </a:p>
          </p:txBody>
        </p:sp>
      </p:grpSp>
      <p:sp>
        <p:nvSpPr>
          <p:cNvPr id="5" name="object 5"/>
          <p:cNvSpPr/>
          <p:nvPr/>
        </p:nvSpPr>
        <p:spPr>
          <a:xfrm>
            <a:off x="4815809" y="2133469"/>
            <a:ext cx="1031240" cy="1155065"/>
          </a:xfrm>
          <a:custGeom>
            <a:avLst/>
            <a:gdLst/>
            <a:ahLst/>
            <a:cxnLst/>
            <a:rect l="l" t="t" r="r" b="b"/>
            <a:pathLst>
              <a:path w="1031239" h="1155064">
                <a:moveTo>
                  <a:pt x="1030528" y="0"/>
                </a:moveTo>
                <a:lnTo>
                  <a:pt x="0" y="1030926"/>
                </a:lnTo>
                <a:lnTo>
                  <a:pt x="123599" y="1154477"/>
                </a:lnTo>
                <a:lnTo>
                  <a:pt x="1030936" y="1154477"/>
                </a:lnTo>
                <a:lnTo>
                  <a:pt x="1030936" y="408"/>
                </a:lnTo>
                <a:lnTo>
                  <a:pt x="1030528" y="0"/>
                </a:lnTo>
                <a:close/>
              </a:path>
            </a:pathLst>
          </a:custGeom>
          <a:solidFill>
            <a:srgbClr val="6FB0DA"/>
          </a:solidFill>
        </p:spPr>
        <p:txBody>
          <a:bodyPr wrap="square" lIns="0" tIns="0" rIns="0" bIns="0" rtlCol="0"/>
          <a:lstStyle/>
          <a:p>
            <a:endParaRPr/>
          </a:p>
        </p:txBody>
      </p:sp>
      <p:sp>
        <p:nvSpPr>
          <p:cNvPr id="9" name="object 9"/>
          <p:cNvSpPr txBox="1">
            <a:spLocks noGrp="1"/>
          </p:cNvSpPr>
          <p:nvPr>
            <p:ph type="title"/>
          </p:nvPr>
        </p:nvSpPr>
        <p:spPr>
          <a:xfrm>
            <a:off x="785436" y="279566"/>
            <a:ext cx="4132196" cy="230191"/>
          </a:xfrm>
          <a:prstGeom prst="rect">
            <a:avLst/>
          </a:prstGeom>
        </p:spPr>
        <p:txBody>
          <a:bodyPr vert="horz" wrap="square" lIns="0" tIns="14605" rIns="0" bIns="0" rtlCol="0">
            <a:spAutoFit/>
          </a:bodyPr>
          <a:lstStyle/>
          <a:p>
            <a:r>
              <a:rPr lang="en-IN" sz="1400" dirty="0">
                <a:solidFill>
                  <a:schemeClr val="bg1"/>
                </a:solidFill>
                <a:latin typeface="Times New Roman" panose="02020603050405020304" pitchFamily="18" charset="0"/>
                <a:cs typeface="Times New Roman" panose="02020603050405020304" pitchFamily="18" charset="0"/>
              </a:rPr>
              <a:t>Advantages of Diffie-Hellman key exchange Algorithm</a:t>
            </a:r>
          </a:p>
        </p:txBody>
      </p:sp>
      <p:sp>
        <p:nvSpPr>
          <p:cNvPr id="19" name="object 19"/>
          <p:cNvSpPr/>
          <p:nvPr/>
        </p:nvSpPr>
        <p:spPr>
          <a:xfrm>
            <a:off x="793750" y="570040"/>
            <a:ext cx="3276600" cy="45719"/>
          </a:xfrm>
          <a:custGeom>
            <a:avLst/>
            <a:gdLst/>
            <a:ahLst/>
            <a:cxnLst/>
            <a:rect l="l" t="t" r="r" b="b"/>
            <a:pathLst>
              <a:path w="1294129" h="30480">
                <a:moveTo>
                  <a:pt x="1293863" y="0"/>
                </a:moveTo>
                <a:lnTo>
                  <a:pt x="0" y="0"/>
                </a:lnTo>
                <a:lnTo>
                  <a:pt x="0" y="30441"/>
                </a:lnTo>
                <a:lnTo>
                  <a:pt x="1293863" y="30441"/>
                </a:lnTo>
                <a:lnTo>
                  <a:pt x="1293863" y="0"/>
                </a:lnTo>
                <a:close/>
              </a:path>
            </a:pathLst>
          </a:custGeom>
          <a:solidFill>
            <a:srgbClr val="6FB0DA"/>
          </a:solidFill>
        </p:spPr>
        <p:txBody>
          <a:bodyPr wrap="square" lIns="0" tIns="0" rIns="0" bIns="0" rtlCol="0"/>
          <a:lstStyle/>
          <a:p>
            <a:endParaRPr/>
          </a:p>
        </p:txBody>
      </p:sp>
      <p:grpSp>
        <p:nvGrpSpPr>
          <p:cNvPr id="20" name="object 20"/>
          <p:cNvGrpSpPr/>
          <p:nvPr/>
        </p:nvGrpSpPr>
        <p:grpSpPr>
          <a:xfrm>
            <a:off x="1512" y="661478"/>
            <a:ext cx="1031241" cy="2626760"/>
            <a:chOff x="1512" y="219283"/>
            <a:chExt cx="1235075" cy="3068955"/>
          </a:xfrm>
        </p:grpSpPr>
        <p:sp>
          <p:nvSpPr>
            <p:cNvPr id="21" name="object 21"/>
            <p:cNvSpPr/>
            <p:nvPr/>
          </p:nvSpPr>
          <p:spPr>
            <a:xfrm>
              <a:off x="1512" y="219283"/>
              <a:ext cx="936625" cy="1873250"/>
            </a:xfrm>
            <a:custGeom>
              <a:avLst/>
              <a:gdLst/>
              <a:ahLst/>
              <a:cxnLst/>
              <a:rect l="l" t="t" r="r" b="b"/>
              <a:pathLst>
                <a:path w="936625" h="1873250">
                  <a:moveTo>
                    <a:pt x="0" y="0"/>
                  </a:moveTo>
                  <a:lnTo>
                    <a:pt x="0" y="1873071"/>
                  </a:lnTo>
                  <a:lnTo>
                    <a:pt x="936546" y="936170"/>
                  </a:lnTo>
                  <a:lnTo>
                    <a:pt x="0" y="0"/>
                  </a:lnTo>
                  <a:close/>
                </a:path>
              </a:pathLst>
            </a:custGeom>
            <a:solidFill>
              <a:srgbClr val="484C67"/>
            </a:solidFill>
          </p:spPr>
          <p:txBody>
            <a:bodyPr wrap="square" lIns="0" tIns="0" rIns="0" bIns="0" rtlCol="0"/>
            <a:lstStyle/>
            <a:p>
              <a:endParaRPr/>
            </a:p>
          </p:txBody>
        </p:sp>
        <p:sp>
          <p:nvSpPr>
            <p:cNvPr id="22" name="object 22"/>
            <p:cNvSpPr/>
            <p:nvPr/>
          </p:nvSpPr>
          <p:spPr>
            <a:xfrm>
              <a:off x="1512" y="1987070"/>
              <a:ext cx="1235075" cy="1301115"/>
            </a:xfrm>
            <a:custGeom>
              <a:avLst/>
              <a:gdLst/>
              <a:ahLst/>
              <a:cxnLst/>
              <a:rect l="l" t="t" r="r" b="b"/>
              <a:pathLst>
                <a:path w="1235075" h="1301114">
                  <a:moveTo>
                    <a:pt x="204454" y="0"/>
                  </a:moveTo>
                  <a:lnTo>
                    <a:pt x="0" y="204451"/>
                  </a:lnTo>
                  <a:lnTo>
                    <a:pt x="0" y="1300876"/>
                  </a:lnTo>
                  <a:lnTo>
                    <a:pt x="964623" y="1300876"/>
                  </a:lnTo>
                  <a:lnTo>
                    <a:pt x="1234976" y="1030520"/>
                  </a:lnTo>
                  <a:lnTo>
                    <a:pt x="204454" y="0"/>
                  </a:lnTo>
                  <a:close/>
                </a:path>
              </a:pathLst>
            </a:custGeom>
            <a:solidFill>
              <a:srgbClr val="6FB0DA"/>
            </a:solidFill>
          </p:spPr>
          <p:txBody>
            <a:bodyPr wrap="square" lIns="0" tIns="0" rIns="0" bIns="0" rtlCol="0"/>
            <a:lstStyle/>
            <a:p>
              <a:endParaRPr/>
            </a:p>
          </p:txBody>
        </p:sp>
      </p:grpSp>
      <p:sp>
        <p:nvSpPr>
          <p:cNvPr id="23" name="TextBox 22">
            <a:extLst>
              <a:ext uri="{FF2B5EF4-FFF2-40B4-BE49-F238E27FC236}">
                <a16:creationId xmlns:a16="http://schemas.microsoft.com/office/drawing/2014/main" id="{5BCDB0C3-7688-30DA-F9C4-769FD1F5A0BB}"/>
              </a:ext>
            </a:extLst>
          </p:cNvPr>
          <p:cNvSpPr txBox="1"/>
          <p:nvPr/>
        </p:nvSpPr>
        <p:spPr>
          <a:xfrm>
            <a:off x="717550" y="953737"/>
            <a:ext cx="5052714" cy="1569660"/>
          </a:xfrm>
          <a:prstGeom prst="rect">
            <a:avLst/>
          </a:prstGeom>
          <a:noFill/>
        </p:spPr>
        <p:txBody>
          <a:bodyPr wrap="square" rtlCol="0">
            <a:spAutoFit/>
          </a:bodyPr>
          <a:lstStyle/>
          <a:p>
            <a:r>
              <a:rPr lang="en-US" sz="1200" b="0" i="0" dirty="0">
                <a:solidFill>
                  <a:schemeClr val="bg1"/>
                </a:solidFill>
                <a:effectLst/>
                <a:latin typeface="Times New Roman" panose="02020603050405020304" pitchFamily="18" charset="0"/>
                <a:cs typeface="Times New Roman" panose="02020603050405020304" pitchFamily="18" charset="0"/>
              </a:rPr>
              <a:t>The security considerations of the Diffie-Hellman key exchange algorithm are crucial to understanding its robustness in facilitating secure communication</a:t>
            </a:r>
          </a:p>
          <a:p>
            <a:endParaRPr lang="en-US" sz="12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200" b="1" i="0" dirty="0">
                <a:solidFill>
                  <a:schemeClr val="bg1"/>
                </a:solidFill>
                <a:effectLst/>
                <a:latin typeface="Times New Roman" panose="02020603050405020304" pitchFamily="18" charset="0"/>
                <a:cs typeface="Times New Roman" panose="02020603050405020304" pitchFamily="18" charset="0"/>
              </a:rPr>
              <a:t>Resistance to Eavesdropping:</a:t>
            </a:r>
            <a:r>
              <a:rPr lang="en-US" sz="1200" b="0" i="0" dirty="0">
                <a:solidFill>
                  <a:schemeClr val="bg1"/>
                </a:solidFill>
                <a:effectLst/>
                <a:latin typeface="Times New Roman" panose="02020603050405020304" pitchFamily="18" charset="0"/>
                <a:cs typeface="Times New Roman" panose="02020603050405020304" pitchFamily="18" charset="0"/>
              </a:rPr>
              <a:t> The algorithm is designed to resist eavesdropping attacks. Even if an adversary intercepts the public keys exchanged between parties, deriving the shared secret without knowledge of the private keys, which are never transmitted, remains computationally infeasible due to the discrete logarithm problem.</a:t>
            </a:r>
            <a:endParaRPr lang="en-IN" sz="1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4815809" y="2133469"/>
            <a:ext cx="1031240" cy="1155065"/>
          </a:xfrm>
          <a:custGeom>
            <a:avLst/>
            <a:gdLst/>
            <a:ahLst/>
            <a:cxnLst/>
            <a:rect l="l" t="t" r="r" b="b"/>
            <a:pathLst>
              <a:path w="1031239" h="1155064">
                <a:moveTo>
                  <a:pt x="1030528" y="0"/>
                </a:moveTo>
                <a:lnTo>
                  <a:pt x="0" y="1030926"/>
                </a:lnTo>
                <a:lnTo>
                  <a:pt x="123599" y="1154477"/>
                </a:lnTo>
                <a:lnTo>
                  <a:pt x="1030936" y="1154477"/>
                </a:lnTo>
                <a:lnTo>
                  <a:pt x="1030936" y="408"/>
                </a:lnTo>
                <a:lnTo>
                  <a:pt x="1030528" y="0"/>
                </a:lnTo>
                <a:close/>
              </a:path>
            </a:pathLst>
          </a:custGeom>
          <a:solidFill>
            <a:srgbClr val="6FB0DA"/>
          </a:solidFill>
        </p:spPr>
        <p:txBody>
          <a:bodyPr wrap="square" lIns="0" tIns="0" rIns="0" bIns="0" rtlCol="0"/>
          <a:lstStyle/>
          <a:p>
            <a:endParaRPr/>
          </a:p>
        </p:txBody>
      </p:sp>
      <p:sp>
        <p:nvSpPr>
          <p:cNvPr id="9" name="object 9"/>
          <p:cNvSpPr txBox="1">
            <a:spLocks noGrp="1"/>
          </p:cNvSpPr>
          <p:nvPr>
            <p:ph type="title"/>
          </p:nvPr>
        </p:nvSpPr>
        <p:spPr>
          <a:xfrm>
            <a:off x="641350" y="323114"/>
            <a:ext cx="4582950" cy="207108"/>
          </a:xfrm>
          <a:prstGeom prst="rect">
            <a:avLst/>
          </a:prstGeom>
        </p:spPr>
        <p:txBody>
          <a:bodyPr vert="horz" wrap="square" lIns="0" tIns="14605" rIns="0" bIns="0" rtlCol="0">
            <a:spAutoFit/>
          </a:bodyPr>
          <a:lstStyle/>
          <a:p>
            <a:pPr marR="5080" algn="l">
              <a:lnSpc>
                <a:spcPts val="1545"/>
              </a:lnSpc>
              <a:spcBef>
                <a:spcPts val="115"/>
              </a:spcBef>
            </a:pPr>
            <a:r>
              <a:rPr lang="en-IN" sz="1400" dirty="0">
                <a:solidFill>
                  <a:schemeClr val="bg1"/>
                </a:solidFill>
                <a:latin typeface="Times New Roman" panose="02020603050405020304" pitchFamily="18" charset="0"/>
                <a:cs typeface="Times New Roman" panose="02020603050405020304" pitchFamily="18" charset="0"/>
              </a:rPr>
              <a:t>Advantages of Diffie-Hellman key exchange Algorithm </a:t>
            </a:r>
            <a:r>
              <a:rPr lang="en-IN" sz="1400" i="1" dirty="0">
                <a:solidFill>
                  <a:schemeClr val="bg1"/>
                </a:solidFill>
                <a:latin typeface="Times New Roman" panose="02020603050405020304" pitchFamily="18" charset="0"/>
                <a:cs typeface="Times New Roman" panose="02020603050405020304" pitchFamily="18" charset="0"/>
              </a:rPr>
              <a:t>cont.</a:t>
            </a:r>
            <a:endParaRPr sz="1600" i="1" dirty="0">
              <a:latin typeface="SimSun" panose="02010600030101010101" pitchFamily="2" charset="-122"/>
              <a:ea typeface="SimSun" panose="02010600030101010101" pitchFamily="2" charset="-122"/>
            </a:endParaRPr>
          </a:p>
        </p:txBody>
      </p:sp>
      <p:sp>
        <p:nvSpPr>
          <p:cNvPr id="19" name="object 19"/>
          <p:cNvSpPr/>
          <p:nvPr/>
        </p:nvSpPr>
        <p:spPr>
          <a:xfrm flipV="1">
            <a:off x="869950" y="609178"/>
            <a:ext cx="3200400" cy="45719"/>
          </a:xfrm>
          <a:custGeom>
            <a:avLst/>
            <a:gdLst/>
            <a:ahLst/>
            <a:cxnLst/>
            <a:rect l="l" t="t" r="r" b="b"/>
            <a:pathLst>
              <a:path w="1294129" h="30480">
                <a:moveTo>
                  <a:pt x="1293863" y="0"/>
                </a:moveTo>
                <a:lnTo>
                  <a:pt x="0" y="0"/>
                </a:lnTo>
                <a:lnTo>
                  <a:pt x="0" y="30441"/>
                </a:lnTo>
                <a:lnTo>
                  <a:pt x="1293863" y="30441"/>
                </a:lnTo>
                <a:lnTo>
                  <a:pt x="1293863" y="0"/>
                </a:lnTo>
                <a:close/>
              </a:path>
            </a:pathLst>
          </a:custGeom>
          <a:solidFill>
            <a:srgbClr val="6FB0DA"/>
          </a:solidFill>
        </p:spPr>
        <p:txBody>
          <a:bodyPr wrap="square" lIns="0" tIns="0" rIns="0" bIns="0" rtlCol="0"/>
          <a:lstStyle/>
          <a:p>
            <a:endParaRPr/>
          </a:p>
        </p:txBody>
      </p:sp>
      <p:sp>
        <p:nvSpPr>
          <p:cNvPr id="22" name="object 22"/>
          <p:cNvSpPr/>
          <p:nvPr/>
        </p:nvSpPr>
        <p:spPr>
          <a:xfrm>
            <a:off x="-6747" y="1987366"/>
            <a:ext cx="876496" cy="1301115"/>
          </a:xfrm>
          <a:custGeom>
            <a:avLst/>
            <a:gdLst/>
            <a:ahLst/>
            <a:cxnLst/>
            <a:rect l="l" t="t" r="r" b="b"/>
            <a:pathLst>
              <a:path w="1235075" h="1301114">
                <a:moveTo>
                  <a:pt x="204454" y="0"/>
                </a:moveTo>
                <a:lnTo>
                  <a:pt x="0" y="204451"/>
                </a:lnTo>
                <a:lnTo>
                  <a:pt x="0" y="1300876"/>
                </a:lnTo>
                <a:lnTo>
                  <a:pt x="964623" y="1300876"/>
                </a:lnTo>
                <a:lnTo>
                  <a:pt x="1234976" y="1030520"/>
                </a:lnTo>
                <a:lnTo>
                  <a:pt x="204454" y="0"/>
                </a:lnTo>
                <a:close/>
              </a:path>
            </a:pathLst>
          </a:custGeom>
          <a:solidFill>
            <a:srgbClr val="6FB0DA"/>
          </a:solidFill>
        </p:spPr>
        <p:txBody>
          <a:bodyPr wrap="square" lIns="0" tIns="0" rIns="0" bIns="0" rtlCol="0"/>
          <a:lstStyle/>
          <a:p>
            <a:endParaRPr/>
          </a:p>
        </p:txBody>
      </p:sp>
      <p:sp>
        <p:nvSpPr>
          <p:cNvPr id="23" name="TextBox 22">
            <a:extLst>
              <a:ext uri="{FF2B5EF4-FFF2-40B4-BE49-F238E27FC236}">
                <a16:creationId xmlns:a16="http://schemas.microsoft.com/office/drawing/2014/main" id="{5BCDB0C3-7688-30DA-F9C4-769FD1F5A0BB}"/>
              </a:ext>
            </a:extLst>
          </p:cNvPr>
          <p:cNvSpPr txBox="1"/>
          <p:nvPr/>
        </p:nvSpPr>
        <p:spPr>
          <a:xfrm>
            <a:off x="609469" y="657706"/>
            <a:ext cx="5052714" cy="1600438"/>
          </a:xfrm>
          <a:prstGeom prst="rect">
            <a:avLst/>
          </a:prstGeom>
          <a:noFill/>
        </p:spPr>
        <p:txBody>
          <a:bodyPr wrap="square" rtlCol="0">
            <a:spAutoFit/>
          </a:bodyPr>
          <a:lstStyle/>
          <a:p>
            <a:endParaRPr lang="en-US" sz="1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200" b="1" i="0" dirty="0">
                <a:solidFill>
                  <a:schemeClr val="bg1"/>
                </a:solidFill>
                <a:effectLst/>
                <a:latin typeface="Times New Roman" panose="02020603050405020304" pitchFamily="18" charset="0"/>
                <a:cs typeface="Times New Roman" panose="02020603050405020304" pitchFamily="18" charset="0"/>
              </a:rPr>
              <a:t>Randomness of Private Keys:</a:t>
            </a:r>
            <a:r>
              <a:rPr lang="en-US" sz="1200" b="0" i="0" dirty="0">
                <a:solidFill>
                  <a:schemeClr val="bg1"/>
                </a:solidFill>
                <a:effectLst/>
                <a:latin typeface="Times New Roman" panose="02020603050405020304" pitchFamily="18" charset="0"/>
                <a:cs typeface="Times New Roman" panose="02020603050405020304" pitchFamily="18" charset="0"/>
              </a:rPr>
              <a:t> Another assumption is the randomness of the private keys chosen by the communicating parties. If private keys are predictable or generated with insufficient entropy, it could introduce vulnerabilities.</a:t>
            </a:r>
          </a:p>
          <a:p>
            <a:pPr marL="285750" indent="-285750">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r>
              <a:rPr lang="en-US" sz="1200" b="0" i="0" dirty="0">
                <a:solidFill>
                  <a:schemeClr val="bg1"/>
                </a:solidFill>
                <a:effectLst/>
                <a:latin typeface="Times New Roman" panose="02020603050405020304" pitchFamily="18" charset="0"/>
                <a:cs typeface="Times New Roman" panose="02020603050405020304" pitchFamily="18" charset="0"/>
              </a:rPr>
              <a:t>By relying on the assumed complexity of certain mathematical problems, the algorithm provides a powerful and practical solution for secure key exchange.</a:t>
            </a:r>
            <a:endParaRPr lang="en-IN"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18656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3F7020-7F66-3FEC-B83E-70CD88C29F8D}"/>
              </a:ext>
            </a:extLst>
          </p:cNvPr>
          <p:cNvSpPr txBox="1"/>
          <p:nvPr/>
        </p:nvSpPr>
        <p:spPr>
          <a:xfrm>
            <a:off x="1097634" y="733425"/>
            <a:ext cx="3352800" cy="307777"/>
          </a:xfrm>
          <a:prstGeom prst="rect">
            <a:avLst/>
          </a:prstGeom>
          <a:noFill/>
        </p:spPr>
        <p:txBody>
          <a:bodyPr wrap="square" rtlCol="0">
            <a:spAutoFit/>
          </a:bodyPr>
          <a:lstStyle/>
          <a:p>
            <a:pPr algn="ctr"/>
            <a:r>
              <a:rPr lang="en-US" sz="1400" b="1" i="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Potential Vulnerabilities:</a:t>
            </a:r>
            <a:endParaRPr lang="en-US" sz="1400" b="0" i="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TextBox 2">
            <a:extLst>
              <a:ext uri="{FF2B5EF4-FFF2-40B4-BE49-F238E27FC236}">
                <a16:creationId xmlns:a16="http://schemas.microsoft.com/office/drawing/2014/main" id="{CDE02C29-8A66-CB1A-7DBE-93A18D3F016F}"/>
              </a:ext>
            </a:extLst>
          </p:cNvPr>
          <p:cNvSpPr txBox="1"/>
          <p:nvPr/>
        </p:nvSpPr>
        <p:spPr>
          <a:xfrm>
            <a:off x="641350" y="1238786"/>
            <a:ext cx="5029200" cy="1015663"/>
          </a:xfrm>
          <a:prstGeom prst="rect">
            <a:avLst/>
          </a:prstGeom>
          <a:noFill/>
        </p:spPr>
        <p:txBody>
          <a:bodyPr wrap="square" rtlCol="0">
            <a:spAutoFit/>
          </a:bodyPr>
          <a:lstStyle/>
          <a:p>
            <a:pPr algn="just">
              <a:buFont typeface="+mj-lt"/>
              <a:buAutoNum type="arabicPeriod"/>
            </a:pPr>
            <a:r>
              <a:rPr lang="en-US" sz="1200" b="1" i="0" dirty="0">
                <a:solidFill>
                  <a:schemeClr val="bg1"/>
                </a:solidFill>
                <a:effectLst/>
                <a:latin typeface="Times New Roman" panose="02020603050405020304" pitchFamily="18" charset="0"/>
                <a:cs typeface="Times New Roman" panose="02020603050405020304" pitchFamily="18" charset="0"/>
              </a:rPr>
              <a:t> Man-in-the-Middle Attacks:</a:t>
            </a:r>
            <a:r>
              <a:rPr lang="en-US" sz="1200" b="0" i="0" dirty="0">
                <a:solidFill>
                  <a:schemeClr val="bg1"/>
                </a:solidFill>
                <a:effectLst/>
                <a:latin typeface="Times New Roman" panose="02020603050405020304" pitchFamily="18" charset="0"/>
                <a:cs typeface="Times New Roman" panose="02020603050405020304" pitchFamily="18" charset="0"/>
              </a:rPr>
              <a:t> A potential vulnerability is the susceptibility to man-in-the-middle attacks, where an adversary intercepts and alters the public keys exchanged between Alice and Bob. To mitigate this, additional measures such as digital signatures or public key infrastructure (PKI) can be incorporated to verify the authenticity of the exchanged keys.</a:t>
            </a:r>
          </a:p>
        </p:txBody>
      </p:sp>
      <p:sp>
        <p:nvSpPr>
          <p:cNvPr id="4" name="object 5">
            <a:extLst>
              <a:ext uri="{FF2B5EF4-FFF2-40B4-BE49-F238E27FC236}">
                <a16:creationId xmlns:a16="http://schemas.microsoft.com/office/drawing/2014/main" id="{1C77B247-3A98-ADBA-0885-53448ADD60D3}"/>
              </a:ext>
            </a:extLst>
          </p:cNvPr>
          <p:cNvSpPr/>
          <p:nvPr/>
        </p:nvSpPr>
        <p:spPr>
          <a:xfrm rot="16200000">
            <a:off x="4761548" y="-61913"/>
            <a:ext cx="1031240" cy="1155065"/>
          </a:xfrm>
          <a:custGeom>
            <a:avLst/>
            <a:gdLst/>
            <a:ahLst/>
            <a:cxnLst/>
            <a:rect l="l" t="t" r="r" b="b"/>
            <a:pathLst>
              <a:path w="1031239" h="1155064">
                <a:moveTo>
                  <a:pt x="1030528" y="0"/>
                </a:moveTo>
                <a:lnTo>
                  <a:pt x="0" y="1030926"/>
                </a:lnTo>
                <a:lnTo>
                  <a:pt x="123599" y="1154477"/>
                </a:lnTo>
                <a:lnTo>
                  <a:pt x="1030936" y="1154477"/>
                </a:lnTo>
                <a:lnTo>
                  <a:pt x="1030936" y="408"/>
                </a:lnTo>
                <a:lnTo>
                  <a:pt x="1030528" y="0"/>
                </a:lnTo>
                <a:close/>
              </a:path>
            </a:pathLst>
          </a:custGeom>
          <a:solidFill>
            <a:srgbClr val="6FB0DA"/>
          </a:solidFill>
        </p:spPr>
        <p:txBody>
          <a:bodyPr wrap="square" lIns="0" tIns="0" rIns="0" bIns="0" rtlCol="0"/>
          <a:lstStyle/>
          <a:p>
            <a:endParaRPr/>
          </a:p>
        </p:txBody>
      </p:sp>
      <p:sp>
        <p:nvSpPr>
          <p:cNvPr id="5" name="object 5">
            <a:extLst>
              <a:ext uri="{FF2B5EF4-FFF2-40B4-BE49-F238E27FC236}">
                <a16:creationId xmlns:a16="http://schemas.microsoft.com/office/drawing/2014/main" id="{62FC9E05-33C5-EB15-36DB-6770A1307904}"/>
              </a:ext>
            </a:extLst>
          </p:cNvPr>
          <p:cNvSpPr/>
          <p:nvPr/>
        </p:nvSpPr>
        <p:spPr>
          <a:xfrm rot="5400000">
            <a:off x="474662" y="2202498"/>
            <a:ext cx="1031240" cy="1155065"/>
          </a:xfrm>
          <a:custGeom>
            <a:avLst/>
            <a:gdLst/>
            <a:ahLst/>
            <a:cxnLst/>
            <a:rect l="l" t="t" r="r" b="b"/>
            <a:pathLst>
              <a:path w="1031239" h="1155064">
                <a:moveTo>
                  <a:pt x="1030528" y="0"/>
                </a:moveTo>
                <a:lnTo>
                  <a:pt x="0" y="1030926"/>
                </a:lnTo>
                <a:lnTo>
                  <a:pt x="123599" y="1154477"/>
                </a:lnTo>
                <a:lnTo>
                  <a:pt x="1030936" y="1154477"/>
                </a:lnTo>
                <a:lnTo>
                  <a:pt x="1030936" y="408"/>
                </a:lnTo>
                <a:lnTo>
                  <a:pt x="1030528" y="0"/>
                </a:lnTo>
                <a:close/>
              </a:path>
            </a:pathLst>
          </a:custGeom>
          <a:solidFill>
            <a:srgbClr val="6FB0DA"/>
          </a:solidFill>
        </p:spPr>
        <p:txBody>
          <a:bodyPr wrap="square" lIns="0" tIns="0" rIns="0" bIns="0" rtlCol="0"/>
          <a:lstStyle/>
          <a:p>
            <a:endParaRPr/>
          </a:p>
        </p:txBody>
      </p:sp>
    </p:spTree>
    <p:extLst>
      <p:ext uri="{BB962C8B-B14F-4D97-AF65-F5344CB8AC3E}">
        <p14:creationId xmlns:p14="http://schemas.microsoft.com/office/powerpoint/2010/main" val="14219538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D5A2C5-4330-A5E0-AE7B-FF911BEEDE19}"/>
              </a:ext>
            </a:extLst>
          </p:cNvPr>
          <p:cNvSpPr txBox="1"/>
          <p:nvPr/>
        </p:nvSpPr>
        <p:spPr>
          <a:xfrm>
            <a:off x="488950" y="504825"/>
            <a:ext cx="4876800" cy="1200329"/>
          </a:xfrm>
          <a:prstGeom prst="rect">
            <a:avLst/>
          </a:prstGeom>
          <a:noFill/>
        </p:spPr>
        <p:txBody>
          <a:bodyPr wrap="square" rtlCol="0">
            <a:spAutoFit/>
          </a:bodyPr>
          <a:lstStyle/>
          <a:p>
            <a:pPr algn="just"/>
            <a:r>
              <a:rPr lang="en-US" sz="1200" b="1" i="0" dirty="0">
                <a:solidFill>
                  <a:schemeClr val="bg1"/>
                </a:solidFill>
                <a:effectLst/>
                <a:latin typeface="Times New Roman" panose="02020603050405020304" pitchFamily="18" charset="0"/>
                <a:cs typeface="Times New Roman" panose="02020603050405020304" pitchFamily="18" charset="0"/>
              </a:rPr>
              <a:t>2. Quantum Threats:</a:t>
            </a:r>
            <a:r>
              <a:rPr lang="en-US" sz="1200" b="0" i="0" dirty="0">
                <a:solidFill>
                  <a:schemeClr val="bg1"/>
                </a:solidFill>
                <a:effectLst/>
                <a:latin typeface="Times New Roman" panose="02020603050405020304" pitchFamily="18" charset="0"/>
                <a:cs typeface="Times New Roman" panose="02020603050405020304" pitchFamily="18" charset="0"/>
              </a:rPr>
              <a:t> While not an immediate concern with current technology, the advent of quantum computers poses a potential threat to Diffie-Hellman. Quantum algorithms, such as Shor's algorithm, could efficiently solve the discrete logarithm problem, compromising the algorithm's security. Future-proofing cryptographic systems involves exploring post-quantum cryptographic alternatives.</a:t>
            </a:r>
          </a:p>
        </p:txBody>
      </p:sp>
      <p:sp>
        <p:nvSpPr>
          <p:cNvPr id="3" name="TextBox 2">
            <a:extLst>
              <a:ext uri="{FF2B5EF4-FFF2-40B4-BE49-F238E27FC236}">
                <a16:creationId xmlns:a16="http://schemas.microsoft.com/office/drawing/2014/main" id="{535302CD-0E6C-55A8-9AA4-3AAD5DBA611E}"/>
              </a:ext>
            </a:extLst>
          </p:cNvPr>
          <p:cNvSpPr txBox="1"/>
          <p:nvPr/>
        </p:nvSpPr>
        <p:spPr>
          <a:xfrm>
            <a:off x="488950" y="1800225"/>
            <a:ext cx="4953000" cy="830997"/>
          </a:xfrm>
          <a:prstGeom prst="rect">
            <a:avLst/>
          </a:prstGeom>
          <a:noFill/>
        </p:spPr>
        <p:txBody>
          <a:bodyPr wrap="square" rtlCol="0">
            <a:spAutoFit/>
          </a:bodyPr>
          <a:lstStyle/>
          <a:p>
            <a:pPr algn="just"/>
            <a:r>
              <a:rPr lang="en-US" sz="1200" b="1" dirty="0">
                <a:solidFill>
                  <a:schemeClr val="bg1"/>
                </a:solidFill>
                <a:latin typeface="Times New Roman" panose="02020603050405020304" pitchFamily="18" charset="0"/>
                <a:cs typeface="Times New Roman" panose="02020603050405020304" pitchFamily="18" charset="0"/>
              </a:rPr>
              <a:t>3</a:t>
            </a:r>
            <a:r>
              <a:rPr lang="en-US" sz="1200" b="1" i="0" dirty="0">
                <a:solidFill>
                  <a:schemeClr val="bg1"/>
                </a:solidFill>
                <a:effectLst/>
                <a:latin typeface="Times New Roman" panose="02020603050405020304" pitchFamily="18" charset="0"/>
                <a:cs typeface="Times New Roman" panose="02020603050405020304" pitchFamily="18" charset="0"/>
              </a:rPr>
              <a:t>. Small Subgroup Attack:</a:t>
            </a:r>
            <a:r>
              <a:rPr lang="en-US" sz="1200" b="0" i="0" dirty="0">
                <a:solidFill>
                  <a:schemeClr val="bg1"/>
                </a:solidFill>
                <a:effectLst/>
                <a:latin typeface="Times New Roman" panose="02020603050405020304" pitchFamily="18" charset="0"/>
                <a:cs typeface="Times New Roman" panose="02020603050405020304" pitchFamily="18" charset="0"/>
              </a:rPr>
              <a:t> Another consideration is the small subgroup attack, where an attacker exploits weaknesses in the choice of parameters (specifically, the generator </a:t>
            </a:r>
            <a:r>
              <a:rPr lang="en-US" sz="1200" b="0" i="1" dirty="0">
                <a:solidFill>
                  <a:schemeClr val="bg1"/>
                </a:solidFill>
                <a:effectLst/>
                <a:latin typeface="Times New Roman" panose="02020603050405020304" pitchFamily="18" charset="0"/>
                <a:cs typeface="Times New Roman" panose="02020603050405020304" pitchFamily="18" charset="0"/>
              </a:rPr>
              <a:t>g</a:t>
            </a:r>
            <a:r>
              <a:rPr lang="en-US" sz="1200" b="0" i="0" dirty="0">
                <a:solidFill>
                  <a:schemeClr val="bg1"/>
                </a:solidFill>
                <a:effectLst/>
                <a:latin typeface="Times New Roman" panose="02020603050405020304" pitchFamily="18" charset="0"/>
                <a:cs typeface="Times New Roman" panose="02020603050405020304" pitchFamily="18" charset="0"/>
              </a:rPr>
              <a:t> and the prime </a:t>
            </a:r>
            <a:r>
              <a:rPr lang="en-US" sz="1200" b="0" i="1" dirty="0">
                <a:solidFill>
                  <a:schemeClr val="bg1"/>
                </a:solidFill>
                <a:effectLst/>
                <a:latin typeface="Times New Roman" panose="02020603050405020304" pitchFamily="18" charset="0"/>
                <a:cs typeface="Times New Roman" panose="02020603050405020304" pitchFamily="18" charset="0"/>
              </a:rPr>
              <a:t>p</a:t>
            </a:r>
            <a:r>
              <a:rPr lang="en-US" sz="1200" b="0" i="0" dirty="0">
                <a:solidFill>
                  <a:schemeClr val="bg1"/>
                </a:solidFill>
                <a:effectLst/>
                <a:latin typeface="Times New Roman" panose="02020603050405020304" pitchFamily="18" charset="0"/>
                <a:cs typeface="Times New Roman" panose="02020603050405020304" pitchFamily="18" charset="0"/>
              </a:rPr>
              <a:t>). Ensuring the selection of robust parameters is crucial to thwarting such attacks.</a:t>
            </a:r>
          </a:p>
        </p:txBody>
      </p:sp>
      <p:sp>
        <p:nvSpPr>
          <p:cNvPr id="4" name="object 5">
            <a:extLst>
              <a:ext uri="{FF2B5EF4-FFF2-40B4-BE49-F238E27FC236}">
                <a16:creationId xmlns:a16="http://schemas.microsoft.com/office/drawing/2014/main" id="{5A9D3C83-1B0B-F137-C30E-EDF95A14DDAB}"/>
              </a:ext>
            </a:extLst>
          </p:cNvPr>
          <p:cNvSpPr/>
          <p:nvPr/>
        </p:nvSpPr>
        <p:spPr>
          <a:xfrm>
            <a:off x="5193884" y="2381251"/>
            <a:ext cx="660816" cy="914399"/>
          </a:xfrm>
          <a:custGeom>
            <a:avLst/>
            <a:gdLst/>
            <a:ahLst/>
            <a:cxnLst/>
            <a:rect l="l" t="t" r="r" b="b"/>
            <a:pathLst>
              <a:path w="1031239" h="1155064">
                <a:moveTo>
                  <a:pt x="1030528" y="0"/>
                </a:moveTo>
                <a:lnTo>
                  <a:pt x="0" y="1030926"/>
                </a:lnTo>
                <a:lnTo>
                  <a:pt x="123599" y="1154477"/>
                </a:lnTo>
                <a:lnTo>
                  <a:pt x="1030936" y="1154477"/>
                </a:lnTo>
                <a:lnTo>
                  <a:pt x="1030936" y="408"/>
                </a:lnTo>
                <a:lnTo>
                  <a:pt x="1030528" y="0"/>
                </a:lnTo>
                <a:close/>
              </a:path>
            </a:pathLst>
          </a:custGeom>
          <a:solidFill>
            <a:srgbClr val="6FB0DA"/>
          </a:solidFill>
        </p:spPr>
        <p:txBody>
          <a:bodyPr wrap="square" lIns="0" tIns="0" rIns="0" bIns="0" rtlCol="0"/>
          <a:lstStyle/>
          <a:p>
            <a:endParaRPr/>
          </a:p>
        </p:txBody>
      </p:sp>
      <p:sp>
        <p:nvSpPr>
          <p:cNvPr id="5" name="object 10">
            <a:extLst>
              <a:ext uri="{FF2B5EF4-FFF2-40B4-BE49-F238E27FC236}">
                <a16:creationId xmlns:a16="http://schemas.microsoft.com/office/drawing/2014/main" id="{9DBD9DDB-9933-0B1F-C085-FF87F92C7784}"/>
              </a:ext>
            </a:extLst>
          </p:cNvPr>
          <p:cNvSpPr/>
          <p:nvPr/>
        </p:nvSpPr>
        <p:spPr>
          <a:xfrm rot="16200000">
            <a:off x="-149181" y="146322"/>
            <a:ext cx="784453" cy="491809"/>
          </a:xfrm>
          <a:custGeom>
            <a:avLst/>
            <a:gdLst/>
            <a:ahLst/>
            <a:cxnLst/>
            <a:rect l="l" t="t" r="r" b="b"/>
            <a:pathLst>
              <a:path w="1385570" h="692785">
                <a:moveTo>
                  <a:pt x="1385427" y="0"/>
                </a:moveTo>
                <a:lnTo>
                  <a:pt x="0" y="0"/>
                </a:lnTo>
                <a:lnTo>
                  <a:pt x="692710" y="692456"/>
                </a:lnTo>
                <a:lnTo>
                  <a:pt x="1385427" y="0"/>
                </a:lnTo>
                <a:close/>
              </a:path>
            </a:pathLst>
          </a:custGeom>
          <a:solidFill>
            <a:srgbClr val="484C67"/>
          </a:solidFill>
        </p:spPr>
        <p:txBody>
          <a:bodyPr wrap="square" lIns="0" tIns="0" rIns="0" bIns="0" rtlCol="0"/>
          <a:lstStyle/>
          <a:p>
            <a:endParaRPr/>
          </a:p>
        </p:txBody>
      </p:sp>
    </p:spTree>
    <p:extLst>
      <p:ext uri="{BB962C8B-B14F-4D97-AF65-F5344CB8AC3E}">
        <p14:creationId xmlns:p14="http://schemas.microsoft.com/office/powerpoint/2010/main" val="345267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41769" y="0"/>
            <a:ext cx="1805305" cy="1833245"/>
            <a:chOff x="4041769" y="0"/>
            <a:chExt cx="1805305" cy="1833245"/>
          </a:xfrm>
        </p:grpSpPr>
        <p:sp>
          <p:nvSpPr>
            <p:cNvPr id="3" name="object 3"/>
            <p:cNvSpPr/>
            <p:nvPr/>
          </p:nvSpPr>
          <p:spPr>
            <a:xfrm>
              <a:off x="5234726" y="893420"/>
              <a:ext cx="612140" cy="939800"/>
            </a:xfrm>
            <a:custGeom>
              <a:avLst/>
              <a:gdLst/>
              <a:ahLst/>
              <a:cxnLst/>
              <a:rect l="l" t="t" r="r" b="b"/>
              <a:pathLst>
                <a:path w="612139" h="939800">
                  <a:moveTo>
                    <a:pt x="555985" y="0"/>
                  </a:moveTo>
                  <a:lnTo>
                    <a:pt x="0" y="555604"/>
                  </a:lnTo>
                  <a:lnTo>
                    <a:pt x="383987" y="939332"/>
                  </a:lnTo>
                  <a:lnTo>
                    <a:pt x="612022" y="711465"/>
                  </a:lnTo>
                  <a:lnTo>
                    <a:pt x="612022" y="55994"/>
                  </a:lnTo>
                  <a:lnTo>
                    <a:pt x="555985" y="0"/>
                  </a:lnTo>
                  <a:close/>
                </a:path>
              </a:pathLst>
            </a:custGeom>
            <a:solidFill>
              <a:srgbClr val="484C67"/>
            </a:solidFill>
          </p:spPr>
          <p:txBody>
            <a:bodyPr wrap="square" lIns="0" tIns="0" rIns="0" bIns="0" rtlCol="0"/>
            <a:lstStyle/>
            <a:p>
              <a:endParaRPr/>
            </a:p>
          </p:txBody>
        </p:sp>
        <p:sp>
          <p:nvSpPr>
            <p:cNvPr id="4" name="object 4"/>
            <p:cNvSpPr/>
            <p:nvPr/>
          </p:nvSpPr>
          <p:spPr>
            <a:xfrm>
              <a:off x="4041762" y="12"/>
              <a:ext cx="1805305" cy="1479550"/>
            </a:xfrm>
            <a:custGeom>
              <a:avLst/>
              <a:gdLst/>
              <a:ahLst/>
              <a:cxnLst/>
              <a:rect l="l" t="t" r="r" b="b"/>
              <a:pathLst>
                <a:path w="1805304" h="1479550">
                  <a:moveTo>
                    <a:pt x="1779358" y="923798"/>
                  </a:moveTo>
                  <a:lnTo>
                    <a:pt x="1577733" y="721537"/>
                  </a:lnTo>
                  <a:lnTo>
                    <a:pt x="1021753" y="1277137"/>
                  </a:lnTo>
                  <a:lnTo>
                    <a:pt x="1223352" y="1479397"/>
                  </a:lnTo>
                  <a:lnTo>
                    <a:pt x="1779358" y="923798"/>
                  </a:lnTo>
                  <a:close/>
                </a:path>
                <a:path w="1805304" h="1479550">
                  <a:moveTo>
                    <a:pt x="1804962" y="0"/>
                  </a:moveTo>
                  <a:lnTo>
                    <a:pt x="0" y="0"/>
                  </a:lnTo>
                  <a:lnTo>
                    <a:pt x="983132" y="983132"/>
                  </a:lnTo>
                  <a:lnTo>
                    <a:pt x="1804962" y="161290"/>
                  </a:lnTo>
                  <a:lnTo>
                    <a:pt x="1804962" y="0"/>
                  </a:lnTo>
                  <a:close/>
                </a:path>
              </a:pathLst>
            </a:custGeom>
            <a:solidFill>
              <a:srgbClr val="6FB0DA"/>
            </a:solidFill>
          </p:spPr>
          <p:txBody>
            <a:bodyPr wrap="square" lIns="0" tIns="0" rIns="0" bIns="0" rtlCol="0"/>
            <a:lstStyle/>
            <a:p>
              <a:endParaRPr/>
            </a:p>
          </p:txBody>
        </p:sp>
      </p:grpSp>
      <p:sp>
        <p:nvSpPr>
          <p:cNvPr id="5" name="object 5"/>
          <p:cNvSpPr/>
          <p:nvPr/>
        </p:nvSpPr>
        <p:spPr>
          <a:xfrm>
            <a:off x="4815809" y="2133469"/>
            <a:ext cx="1031240" cy="1155065"/>
          </a:xfrm>
          <a:custGeom>
            <a:avLst/>
            <a:gdLst/>
            <a:ahLst/>
            <a:cxnLst/>
            <a:rect l="l" t="t" r="r" b="b"/>
            <a:pathLst>
              <a:path w="1031239" h="1155064">
                <a:moveTo>
                  <a:pt x="1030528" y="0"/>
                </a:moveTo>
                <a:lnTo>
                  <a:pt x="0" y="1030926"/>
                </a:lnTo>
                <a:lnTo>
                  <a:pt x="123599" y="1154477"/>
                </a:lnTo>
                <a:lnTo>
                  <a:pt x="1030936" y="1154477"/>
                </a:lnTo>
                <a:lnTo>
                  <a:pt x="1030936" y="408"/>
                </a:lnTo>
                <a:lnTo>
                  <a:pt x="1030528" y="0"/>
                </a:lnTo>
                <a:close/>
              </a:path>
            </a:pathLst>
          </a:custGeom>
          <a:solidFill>
            <a:srgbClr val="6FB0DA"/>
          </a:solidFill>
        </p:spPr>
        <p:txBody>
          <a:bodyPr wrap="square" lIns="0" tIns="0" rIns="0" bIns="0" rtlCol="0"/>
          <a:lstStyle/>
          <a:p>
            <a:endParaRPr/>
          </a:p>
        </p:txBody>
      </p:sp>
      <p:sp>
        <p:nvSpPr>
          <p:cNvPr id="9" name="object 9"/>
          <p:cNvSpPr txBox="1">
            <a:spLocks noGrp="1"/>
          </p:cNvSpPr>
          <p:nvPr>
            <p:ph type="title"/>
          </p:nvPr>
        </p:nvSpPr>
        <p:spPr>
          <a:xfrm>
            <a:off x="2001482" y="273291"/>
            <a:ext cx="1851735" cy="232756"/>
          </a:xfrm>
          <a:prstGeom prst="rect">
            <a:avLst/>
          </a:prstGeom>
        </p:spPr>
        <p:txBody>
          <a:bodyPr vert="horz" wrap="square" lIns="0" tIns="17145" rIns="0" bIns="0" rtlCol="0">
            <a:spAutoFit/>
          </a:bodyPr>
          <a:lstStyle/>
          <a:p>
            <a:pPr marL="12700">
              <a:lnSpc>
                <a:spcPct val="100000"/>
              </a:lnSpc>
              <a:spcBef>
                <a:spcPts val="135"/>
              </a:spcBef>
            </a:pPr>
            <a:r>
              <a:rPr lang="en-IN" sz="1400" spc="90" dirty="0">
                <a:latin typeface="Times New Roman" panose="02020603050405020304" pitchFamily="18" charset="0"/>
                <a:cs typeface="Times New Roman" panose="02020603050405020304" pitchFamily="18" charset="0"/>
              </a:rPr>
              <a:t>Applications</a:t>
            </a:r>
            <a:endParaRPr sz="1400" dirty="0">
              <a:latin typeface="Times New Roman" panose="02020603050405020304" pitchFamily="18" charset="0"/>
              <a:cs typeface="Times New Roman" panose="02020603050405020304" pitchFamily="18" charset="0"/>
            </a:endParaRPr>
          </a:p>
        </p:txBody>
      </p:sp>
      <p:sp>
        <p:nvSpPr>
          <p:cNvPr id="13" name="object 13"/>
          <p:cNvSpPr/>
          <p:nvPr/>
        </p:nvSpPr>
        <p:spPr>
          <a:xfrm>
            <a:off x="1936750" y="583953"/>
            <a:ext cx="1294130" cy="30480"/>
          </a:xfrm>
          <a:custGeom>
            <a:avLst/>
            <a:gdLst/>
            <a:ahLst/>
            <a:cxnLst/>
            <a:rect l="l" t="t" r="r" b="b"/>
            <a:pathLst>
              <a:path w="1294129" h="30480">
                <a:moveTo>
                  <a:pt x="1293863" y="0"/>
                </a:moveTo>
                <a:lnTo>
                  <a:pt x="0" y="0"/>
                </a:lnTo>
                <a:lnTo>
                  <a:pt x="0" y="30441"/>
                </a:lnTo>
                <a:lnTo>
                  <a:pt x="1293863" y="30441"/>
                </a:lnTo>
                <a:lnTo>
                  <a:pt x="1293863" y="0"/>
                </a:lnTo>
                <a:close/>
              </a:path>
            </a:pathLst>
          </a:custGeom>
          <a:solidFill>
            <a:srgbClr val="6FB0DA"/>
          </a:solidFill>
        </p:spPr>
        <p:txBody>
          <a:bodyPr wrap="square" lIns="0" tIns="0" rIns="0" bIns="0" rtlCol="0"/>
          <a:lstStyle/>
          <a:p>
            <a:endParaRPr/>
          </a:p>
        </p:txBody>
      </p:sp>
      <p:grpSp>
        <p:nvGrpSpPr>
          <p:cNvPr id="14" name="object 14"/>
          <p:cNvGrpSpPr/>
          <p:nvPr/>
        </p:nvGrpSpPr>
        <p:grpSpPr>
          <a:xfrm>
            <a:off x="1" y="733425"/>
            <a:ext cx="717550" cy="2527365"/>
            <a:chOff x="1512" y="219283"/>
            <a:chExt cx="1235075" cy="3068955"/>
          </a:xfrm>
        </p:grpSpPr>
        <p:sp>
          <p:nvSpPr>
            <p:cNvPr id="15" name="object 15"/>
            <p:cNvSpPr/>
            <p:nvPr/>
          </p:nvSpPr>
          <p:spPr>
            <a:xfrm>
              <a:off x="1512" y="219283"/>
              <a:ext cx="936625" cy="1873250"/>
            </a:xfrm>
            <a:custGeom>
              <a:avLst/>
              <a:gdLst/>
              <a:ahLst/>
              <a:cxnLst/>
              <a:rect l="l" t="t" r="r" b="b"/>
              <a:pathLst>
                <a:path w="936625" h="1873250">
                  <a:moveTo>
                    <a:pt x="0" y="0"/>
                  </a:moveTo>
                  <a:lnTo>
                    <a:pt x="0" y="1873071"/>
                  </a:lnTo>
                  <a:lnTo>
                    <a:pt x="936546" y="936170"/>
                  </a:lnTo>
                  <a:lnTo>
                    <a:pt x="0" y="0"/>
                  </a:lnTo>
                  <a:close/>
                </a:path>
              </a:pathLst>
            </a:custGeom>
            <a:solidFill>
              <a:srgbClr val="484C67"/>
            </a:solidFill>
          </p:spPr>
          <p:txBody>
            <a:bodyPr wrap="square" lIns="0" tIns="0" rIns="0" bIns="0" rtlCol="0"/>
            <a:lstStyle/>
            <a:p>
              <a:endParaRPr/>
            </a:p>
          </p:txBody>
        </p:sp>
        <p:sp>
          <p:nvSpPr>
            <p:cNvPr id="16" name="object 16"/>
            <p:cNvSpPr/>
            <p:nvPr/>
          </p:nvSpPr>
          <p:spPr>
            <a:xfrm>
              <a:off x="1512" y="1987070"/>
              <a:ext cx="1235075" cy="1301115"/>
            </a:xfrm>
            <a:custGeom>
              <a:avLst/>
              <a:gdLst/>
              <a:ahLst/>
              <a:cxnLst/>
              <a:rect l="l" t="t" r="r" b="b"/>
              <a:pathLst>
                <a:path w="1235075" h="1301114">
                  <a:moveTo>
                    <a:pt x="204454" y="0"/>
                  </a:moveTo>
                  <a:lnTo>
                    <a:pt x="0" y="204451"/>
                  </a:lnTo>
                  <a:lnTo>
                    <a:pt x="0" y="1300876"/>
                  </a:lnTo>
                  <a:lnTo>
                    <a:pt x="964623" y="1300876"/>
                  </a:lnTo>
                  <a:lnTo>
                    <a:pt x="1234976" y="1030520"/>
                  </a:lnTo>
                  <a:lnTo>
                    <a:pt x="204454" y="0"/>
                  </a:lnTo>
                  <a:close/>
                </a:path>
              </a:pathLst>
            </a:custGeom>
            <a:solidFill>
              <a:srgbClr val="6FB0DA"/>
            </a:solidFill>
          </p:spPr>
          <p:txBody>
            <a:bodyPr wrap="square" lIns="0" tIns="0" rIns="0" bIns="0" rtlCol="0"/>
            <a:lstStyle/>
            <a:p>
              <a:endParaRPr/>
            </a:p>
          </p:txBody>
        </p:sp>
      </p:grpSp>
      <p:sp>
        <p:nvSpPr>
          <p:cNvPr id="17" name="TextBox 16">
            <a:extLst>
              <a:ext uri="{FF2B5EF4-FFF2-40B4-BE49-F238E27FC236}">
                <a16:creationId xmlns:a16="http://schemas.microsoft.com/office/drawing/2014/main" id="{51EEEEA0-3782-39CF-4A24-0B79BEC5D046}"/>
              </a:ext>
            </a:extLst>
          </p:cNvPr>
          <p:cNvSpPr txBox="1"/>
          <p:nvPr/>
        </p:nvSpPr>
        <p:spPr>
          <a:xfrm>
            <a:off x="798273" y="762179"/>
            <a:ext cx="4258153" cy="1415772"/>
          </a:xfrm>
          <a:prstGeom prst="rect">
            <a:avLst/>
          </a:prstGeom>
          <a:noFill/>
        </p:spPr>
        <p:txBody>
          <a:bodyPr wrap="square" rtlCol="0">
            <a:spAutoFit/>
          </a:bodyPr>
          <a:lstStyle/>
          <a:p>
            <a:r>
              <a:rPr lang="en-US" sz="1200" b="0" i="0" dirty="0">
                <a:solidFill>
                  <a:schemeClr val="bg1"/>
                </a:solidFill>
                <a:effectLst/>
                <a:latin typeface="Times New Roman" panose="02020603050405020304" pitchFamily="18" charset="0"/>
                <a:cs typeface="Times New Roman" panose="02020603050405020304" pitchFamily="18" charset="0"/>
              </a:rPr>
              <a:t>The Diffie-Hellman key exchange, with its ability to establish secure communication over insecure channels, finds widespread application in real-world scenarios.</a:t>
            </a:r>
          </a:p>
          <a:p>
            <a:endParaRPr lang="en-IN" sz="1400" dirty="0">
              <a:solidFill>
                <a:schemeClr val="bg1"/>
              </a:solidFill>
              <a:latin typeface="Times New Roman" panose="02020603050405020304" pitchFamily="18" charset="0"/>
              <a:cs typeface="Times New Roman" panose="02020603050405020304" pitchFamily="18" charset="0"/>
            </a:endParaRPr>
          </a:p>
          <a:p>
            <a:pPr marL="285750" indent="-285750">
              <a:buFont typeface="+mj-lt"/>
              <a:buAutoNum type="arabicPeriod"/>
            </a:pPr>
            <a:r>
              <a:rPr lang="en-IN" sz="1200" b="1" i="0" dirty="0">
                <a:solidFill>
                  <a:schemeClr val="bg1"/>
                </a:solidFill>
                <a:effectLst/>
                <a:latin typeface="Times New Roman" panose="02020603050405020304" pitchFamily="18" charset="0"/>
                <a:cs typeface="Times New Roman" panose="02020603050405020304" pitchFamily="18" charset="0"/>
              </a:rPr>
              <a:t>SSL/TLS Protocols</a:t>
            </a:r>
          </a:p>
          <a:p>
            <a:r>
              <a:rPr lang="en-US" sz="1200" b="0" i="0" dirty="0">
                <a:solidFill>
                  <a:schemeClr val="bg1"/>
                </a:solidFill>
                <a:effectLst/>
                <a:latin typeface="Times New Roman" panose="02020603050405020304" pitchFamily="18" charset="0"/>
                <a:cs typeface="Times New Roman" panose="02020603050405020304" pitchFamily="18" charset="0"/>
              </a:rPr>
              <a:t>- often used in conjunction with SSL/TLS protocols to establish a secure connection between a client and a server.</a:t>
            </a:r>
            <a:endParaRPr lang="en-IN" sz="1200" b="1" i="0" dirty="0">
              <a:solidFill>
                <a:schemeClr val="bg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70B5212-1908-43CC-F3E9-9051AD9C0B4E}"/>
              </a:ext>
            </a:extLst>
          </p:cNvPr>
          <p:cNvSpPr txBox="1"/>
          <p:nvPr/>
        </p:nvSpPr>
        <p:spPr>
          <a:xfrm>
            <a:off x="798273" y="2302638"/>
            <a:ext cx="4258153" cy="646331"/>
          </a:xfrm>
          <a:prstGeom prst="rect">
            <a:avLst/>
          </a:prstGeom>
          <a:noFill/>
        </p:spPr>
        <p:txBody>
          <a:bodyPr wrap="square" rtlCol="0">
            <a:spAutoFit/>
          </a:bodyPr>
          <a:lstStyle/>
          <a:p>
            <a:pPr marL="228600" indent="-228600">
              <a:buAutoNum type="arabicPeriod" startAt="2"/>
            </a:pPr>
            <a:r>
              <a:rPr lang="en-US" sz="1200" b="1" i="0" dirty="0">
                <a:solidFill>
                  <a:schemeClr val="bg1"/>
                </a:solidFill>
                <a:effectLst/>
                <a:latin typeface="Times New Roman" panose="02020603050405020304" pitchFamily="18" charset="0"/>
                <a:cs typeface="Times New Roman" panose="02020603050405020304" pitchFamily="18" charset="0"/>
              </a:rPr>
              <a:t>  SSH (Secure Shell)</a:t>
            </a:r>
          </a:p>
          <a:p>
            <a:r>
              <a:rPr lang="en-US" sz="1200" b="1" dirty="0">
                <a:solidFill>
                  <a:schemeClr val="bg1"/>
                </a:solidFill>
                <a:latin typeface="Times New Roman" panose="02020603050405020304" pitchFamily="18" charset="0"/>
                <a:cs typeface="Times New Roman" panose="02020603050405020304" pitchFamily="18" charset="0"/>
              </a:rPr>
              <a:t>- </a:t>
            </a:r>
            <a:r>
              <a:rPr lang="en-US" sz="1200" b="0" i="0" dirty="0">
                <a:solidFill>
                  <a:schemeClr val="bg1"/>
                </a:solidFill>
                <a:effectLst/>
                <a:latin typeface="Times New Roman" panose="02020603050405020304" pitchFamily="18" charset="0"/>
                <a:cs typeface="Times New Roman" panose="02020603050405020304" pitchFamily="18" charset="0"/>
              </a:rPr>
              <a:t>Diffie-Hellman is commonly used in the SSH protocol for secure remote login and file transfer.</a:t>
            </a:r>
            <a:endParaRPr lang="en-IN" sz="1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41769" y="0"/>
            <a:ext cx="1805305" cy="1833245"/>
            <a:chOff x="4041769" y="0"/>
            <a:chExt cx="1805305" cy="1833245"/>
          </a:xfrm>
        </p:grpSpPr>
        <p:sp>
          <p:nvSpPr>
            <p:cNvPr id="3" name="object 3"/>
            <p:cNvSpPr/>
            <p:nvPr/>
          </p:nvSpPr>
          <p:spPr>
            <a:xfrm>
              <a:off x="5234726" y="893420"/>
              <a:ext cx="612140" cy="939800"/>
            </a:xfrm>
            <a:custGeom>
              <a:avLst/>
              <a:gdLst/>
              <a:ahLst/>
              <a:cxnLst/>
              <a:rect l="l" t="t" r="r" b="b"/>
              <a:pathLst>
                <a:path w="612139" h="939800">
                  <a:moveTo>
                    <a:pt x="555985" y="0"/>
                  </a:moveTo>
                  <a:lnTo>
                    <a:pt x="0" y="555604"/>
                  </a:lnTo>
                  <a:lnTo>
                    <a:pt x="383987" y="939332"/>
                  </a:lnTo>
                  <a:lnTo>
                    <a:pt x="612022" y="711465"/>
                  </a:lnTo>
                  <a:lnTo>
                    <a:pt x="612022" y="55994"/>
                  </a:lnTo>
                  <a:lnTo>
                    <a:pt x="555985" y="0"/>
                  </a:lnTo>
                  <a:close/>
                </a:path>
              </a:pathLst>
            </a:custGeom>
            <a:solidFill>
              <a:srgbClr val="484C67"/>
            </a:solidFill>
          </p:spPr>
          <p:txBody>
            <a:bodyPr wrap="square" lIns="0" tIns="0" rIns="0" bIns="0" rtlCol="0"/>
            <a:lstStyle/>
            <a:p>
              <a:endParaRPr/>
            </a:p>
          </p:txBody>
        </p:sp>
        <p:sp>
          <p:nvSpPr>
            <p:cNvPr id="4" name="object 4"/>
            <p:cNvSpPr/>
            <p:nvPr/>
          </p:nvSpPr>
          <p:spPr>
            <a:xfrm>
              <a:off x="4041762" y="12"/>
              <a:ext cx="1805305" cy="1479550"/>
            </a:xfrm>
            <a:custGeom>
              <a:avLst/>
              <a:gdLst/>
              <a:ahLst/>
              <a:cxnLst/>
              <a:rect l="l" t="t" r="r" b="b"/>
              <a:pathLst>
                <a:path w="1805304" h="1479550">
                  <a:moveTo>
                    <a:pt x="1779358" y="923798"/>
                  </a:moveTo>
                  <a:lnTo>
                    <a:pt x="1577733" y="721537"/>
                  </a:lnTo>
                  <a:lnTo>
                    <a:pt x="1021753" y="1277137"/>
                  </a:lnTo>
                  <a:lnTo>
                    <a:pt x="1223352" y="1479397"/>
                  </a:lnTo>
                  <a:lnTo>
                    <a:pt x="1779358" y="923798"/>
                  </a:lnTo>
                  <a:close/>
                </a:path>
                <a:path w="1805304" h="1479550">
                  <a:moveTo>
                    <a:pt x="1804962" y="0"/>
                  </a:moveTo>
                  <a:lnTo>
                    <a:pt x="0" y="0"/>
                  </a:lnTo>
                  <a:lnTo>
                    <a:pt x="983132" y="983132"/>
                  </a:lnTo>
                  <a:lnTo>
                    <a:pt x="1804962" y="161290"/>
                  </a:lnTo>
                  <a:lnTo>
                    <a:pt x="1804962" y="0"/>
                  </a:lnTo>
                  <a:close/>
                </a:path>
              </a:pathLst>
            </a:custGeom>
            <a:solidFill>
              <a:srgbClr val="6FB0DA"/>
            </a:solidFill>
          </p:spPr>
          <p:txBody>
            <a:bodyPr wrap="square" lIns="0" tIns="0" rIns="0" bIns="0" rtlCol="0"/>
            <a:lstStyle/>
            <a:p>
              <a:endParaRPr/>
            </a:p>
          </p:txBody>
        </p:sp>
      </p:grpSp>
      <p:sp>
        <p:nvSpPr>
          <p:cNvPr id="5" name="object 5"/>
          <p:cNvSpPr/>
          <p:nvPr/>
        </p:nvSpPr>
        <p:spPr>
          <a:xfrm>
            <a:off x="4815809" y="2133469"/>
            <a:ext cx="1031240" cy="1155065"/>
          </a:xfrm>
          <a:custGeom>
            <a:avLst/>
            <a:gdLst/>
            <a:ahLst/>
            <a:cxnLst/>
            <a:rect l="l" t="t" r="r" b="b"/>
            <a:pathLst>
              <a:path w="1031239" h="1155064">
                <a:moveTo>
                  <a:pt x="1030528" y="0"/>
                </a:moveTo>
                <a:lnTo>
                  <a:pt x="0" y="1030926"/>
                </a:lnTo>
                <a:lnTo>
                  <a:pt x="123599" y="1154477"/>
                </a:lnTo>
                <a:lnTo>
                  <a:pt x="1030936" y="1154477"/>
                </a:lnTo>
                <a:lnTo>
                  <a:pt x="1030936" y="408"/>
                </a:lnTo>
                <a:lnTo>
                  <a:pt x="1030528" y="0"/>
                </a:lnTo>
                <a:close/>
              </a:path>
            </a:pathLst>
          </a:custGeom>
          <a:solidFill>
            <a:srgbClr val="6FB0DA"/>
          </a:solidFill>
        </p:spPr>
        <p:txBody>
          <a:bodyPr wrap="square" lIns="0" tIns="0" rIns="0" bIns="0" rtlCol="0"/>
          <a:lstStyle/>
          <a:p>
            <a:endParaRPr/>
          </a:p>
        </p:txBody>
      </p:sp>
      <p:sp>
        <p:nvSpPr>
          <p:cNvPr id="9" name="object 9"/>
          <p:cNvSpPr txBox="1">
            <a:spLocks noGrp="1"/>
          </p:cNvSpPr>
          <p:nvPr>
            <p:ph type="title"/>
          </p:nvPr>
        </p:nvSpPr>
        <p:spPr>
          <a:xfrm>
            <a:off x="2001482" y="273291"/>
            <a:ext cx="1851735" cy="232756"/>
          </a:xfrm>
          <a:prstGeom prst="rect">
            <a:avLst/>
          </a:prstGeom>
        </p:spPr>
        <p:txBody>
          <a:bodyPr vert="horz" wrap="square" lIns="0" tIns="17145" rIns="0" bIns="0" rtlCol="0">
            <a:spAutoFit/>
          </a:bodyPr>
          <a:lstStyle/>
          <a:p>
            <a:pPr marL="12700">
              <a:lnSpc>
                <a:spcPct val="100000"/>
              </a:lnSpc>
              <a:spcBef>
                <a:spcPts val="135"/>
              </a:spcBef>
            </a:pPr>
            <a:r>
              <a:rPr lang="en-IN" sz="1400" spc="90" dirty="0">
                <a:latin typeface="Times New Roman" panose="02020603050405020304" pitchFamily="18" charset="0"/>
                <a:cs typeface="Times New Roman" panose="02020603050405020304" pitchFamily="18" charset="0"/>
              </a:rPr>
              <a:t>Applications</a:t>
            </a:r>
            <a:endParaRPr sz="1400" dirty="0">
              <a:latin typeface="Times New Roman" panose="02020603050405020304" pitchFamily="18" charset="0"/>
              <a:cs typeface="Times New Roman" panose="02020603050405020304" pitchFamily="18" charset="0"/>
            </a:endParaRPr>
          </a:p>
        </p:txBody>
      </p:sp>
      <p:sp>
        <p:nvSpPr>
          <p:cNvPr id="13" name="object 13"/>
          <p:cNvSpPr/>
          <p:nvPr/>
        </p:nvSpPr>
        <p:spPr>
          <a:xfrm>
            <a:off x="1936750" y="583953"/>
            <a:ext cx="1294130" cy="30480"/>
          </a:xfrm>
          <a:custGeom>
            <a:avLst/>
            <a:gdLst/>
            <a:ahLst/>
            <a:cxnLst/>
            <a:rect l="l" t="t" r="r" b="b"/>
            <a:pathLst>
              <a:path w="1294129" h="30480">
                <a:moveTo>
                  <a:pt x="1293863" y="0"/>
                </a:moveTo>
                <a:lnTo>
                  <a:pt x="0" y="0"/>
                </a:lnTo>
                <a:lnTo>
                  <a:pt x="0" y="30441"/>
                </a:lnTo>
                <a:lnTo>
                  <a:pt x="1293863" y="30441"/>
                </a:lnTo>
                <a:lnTo>
                  <a:pt x="1293863" y="0"/>
                </a:lnTo>
                <a:close/>
              </a:path>
            </a:pathLst>
          </a:custGeom>
          <a:solidFill>
            <a:srgbClr val="6FB0DA"/>
          </a:solidFill>
        </p:spPr>
        <p:txBody>
          <a:bodyPr wrap="square" lIns="0" tIns="0" rIns="0" bIns="0" rtlCol="0"/>
          <a:lstStyle/>
          <a:p>
            <a:endParaRPr/>
          </a:p>
        </p:txBody>
      </p:sp>
      <p:grpSp>
        <p:nvGrpSpPr>
          <p:cNvPr id="14" name="object 14"/>
          <p:cNvGrpSpPr/>
          <p:nvPr/>
        </p:nvGrpSpPr>
        <p:grpSpPr>
          <a:xfrm>
            <a:off x="1512" y="219283"/>
            <a:ext cx="1235075" cy="3068955"/>
            <a:chOff x="1512" y="219283"/>
            <a:chExt cx="1235075" cy="3068955"/>
          </a:xfrm>
        </p:grpSpPr>
        <p:sp>
          <p:nvSpPr>
            <p:cNvPr id="15" name="object 15"/>
            <p:cNvSpPr/>
            <p:nvPr/>
          </p:nvSpPr>
          <p:spPr>
            <a:xfrm>
              <a:off x="1512" y="219283"/>
              <a:ext cx="936625" cy="1873250"/>
            </a:xfrm>
            <a:custGeom>
              <a:avLst/>
              <a:gdLst/>
              <a:ahLst/>
              <a:cxnLst/>
              <a:rect l="l" t="t" r="r" b="b"/>
              <a:pathLst>
                <a:path w="936625" h="1873250">
                  <a:moveTo>
                    <a:pt x="0" y="0"/>
                  </a:moveTo>
                  <a:lnTo>
                    <a:pt x="0" y="1873071"/>
                  </a:lnTo>
                  <a:lnTo>
                    <a:pt x="936546" y="936170"/>
                  </a:lnTo>
                  <a:lnTo>
                    <a:pt x="0" y="0"/>
                  </a:lnTo>
                  <a:close/>
                </a:path>
              </a:pathLst>
            </a:custGeom>
            <a:solidFill>
              <a:srgbClr val="484C67"/>
            </a:solidFill>
          </p:spPr>
          <p:txBody>
            <a:bodyPr wrap="square" lIns="0" tIns="0" rIns="0" bIns="0" rtlCol="0"/>
            <a:lstStyle/>
            <a:p>
              <a:endParaRPr/>
            </a:p>
          </p:txBody>
        </p:sp>
        <p:sp>
          <p:nvSpPr>
            <p:cNvPr id="16" name="object 16"/>
            <p:cNvSpPr/>
            <p:nvPr/>
          </p:nvSpPr>
          <p:spPr>
            <a:xfrm>
              <a:off x="1512" y="1987070"/>
              <a:ext cx="1235075" cy="1301115"/>
            </a:xfrm>
            <a:custGeom>
              <a:avLst/>
              <a:gdLst/>
              <a:ahLst/>
              <a:cxnLst/>
              <a:rect l="l" t="t" r="r" b="b"/>
              <a:pathLst>
                <a:path w="1235075" h="1301114">
                  <a:moveTo>
                    <a:pt x="204454" y="0"/>
                  </a:moveTo>
                  <a:lnTo>
                    <a:pt x="0" y="204451"/>
                  </a:lnTo>
                  <a:lnTo>
                    <a:pt x="0" y="1300876"/>
                  </a:lnTo>
                  <a:lnTo>
                    <a:pt x="964623" y="1300876"/>
                  </a:lnTo>
                  <a:lnTo>
                    <a:pt x="1234976" y="1030520"/>
                  </a:lnTo>
                  <a:lnTo>
                    <a:pt x="204454" y="0"/>
                  </a:lnTo>
                  <a:close/>
                </a:path>
              </a:pathLst>
            </a:custGeom>
            <a:solidFill>
              <a:srgbClr val="6FB0DA"/>
            </a:solidFill>
          </p:spPr>
          <p:txBody>
            <a:bodyPr wrap="square" lIns="0" tIns="0" rIns="0" bIns="0" rtlCol="0"/>
            <a:lstStyle/>
            <a:p>
              <a:endParaRPr/>
            </a:p>
          </p:txBody>
        </p:sp>
      </p:grpSp>
      <p:sp>
        <p:nvSpPr>
          <p:cNvPr id="17" name="TextBox 16">
            <a:extLst>
              <a:ext uri="{FF2B5EF4-FFF2-40B4-BE49-F238E27FC236}">
                <a16:creationId xmlns:a16="http://schemas.microsoft.com/office/drawing/2014/main" id="{51EEEEA0-3782-39CF-4A24-0B79BEC5D046}"/>
              </a:ext>
            </a:extLst>
          </p:cNvPr>
          <p:cNvSpPr txBox="1"/>
          <p:nvPr/>
        </p:nvSpPr>
        <p:spPr>
          <a:xfrm>
            <a:off x="1022350" y="780195"/>
            <a:ext cx="3398777" cy="861774"/>
          </a:xfrm>
          <a:prstGeom prst="rect">
            <a:avLst/>
          </a:prstGeom>
          <a:noFill/>
        </p:spPr>
        <p:txBody>
          <a:bodyPr wrap="square" rtlCol="0">
            <a:spAutoFit/>
          </a:bodyPr>
          <a:lstStyle/>
          <a:p>
            <a:r>
              <a:rPr lang="en-IN" sz="1200" b="1" i="0" dirty="0">
                <a:solidFill>
                  <a:schemeClr val="bg1"/>
                </a:solidFill>
                <a:effectLst/>
                <a:latin typeface="Times New Roman" panose="02020603050405020304" pitchFamily="18" charset="0"/>
                <a:cs typeface="Times New Roman" panose="02020603050405020304" pitchFamily="18" charset="0"/>
              </a:rPr>
              <a:t>3.    Blockchain and Cryptocurrencies</a:t>
            </a:r>
          </a:p>
          <a:p>
            <a:pPr algn="just"/>
            <a:r>
              <a:rPr lang="en-IN" sz="1200" b="1" dirty="0">
                <a:solidFill>
                  <a:schemeClr val="bg1"/>
                </a:solidFill>
                <a:latin typeface="Times New Roman" panose="02020603050405020304" pitchFamily="18" charset="0"/>
                <a:cs typeface="Times New Roman" panose="02020603050405020304" pitchFamily="18" charset="0"/>
              </a:rPr>
              <a:t>- </a:t>
            </a:r>
            <a:r>
              <a:rPr lang="en-US" sz="1200" b="0" i="0" dirty="0">
                <a:solidFill>
                  <a:schemeClr val="bg1"/>
                </a:solidFill>
                <a:effectLst/>
                <a:latin typeface="Times New Roman" panose="02020603050405020304" pitchFamily="18" charset="0"/>
                <a:cs typeface="Times New Roman" panose="02020603050405020304" pitchFamily="18" charset="0"/>
              </a:rPr>
              <a:t>Some blockchain systems, like Bitcoin, use elliptic curve Diffie-Hellman (ECDH) for key exchange in creating public and private key pairs</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155CC40-EA22-A151-5C61-EF63067F7EE8}"/>
              </a:ext>
            </a:extLst>
          </p:cNvPr>
          <p:cNvSpPr txBox="1"/>
          <p:nvPr/>
        </p:nvSpPr>
        <p:spPr>
          <a:xfrm>
            <a:off x="1012333" y="1653682"/>
            <a:ext cx="3418809" cy="1200329"/>
          </a:xfrm>
          <a:prstGeom prst="rect">
            <a:avLst/>
          </a:prstGeom>
          <a:noFill/>
        </p:spPr>
        <p:txBody>
          <a:bodyPr wrap="square" rtlCol="0">
            <a:spAutoFit/>
          </a:bodyPr>
          <a:lstStyle/>
          <a:p>
            <a:pPr marL="228600" indent="-228600">
              <a:buAutoNum type="arabicPeriod" startAt="4"/>
            </a:pPr>
            <a:r>
              <a:rPr lang="en-US" sz="1200" b="1" i="0" dirty="0">
                <a:solidFill>
                  <a:schemeClr val="bg1"/>
                </a:solidFill>
                <a:effectLst/>
                <a:latin typeface="Times New Roman" panose="02020603050405020304" pitchFamily="18" charset="0"/>
                <a:cs typeface="Times New Roman" panose="02020603050405020304" pitchFamily="18" charset="0"/>
              </a:rPr>
              <a:t>Wireless Security</a:t>
            </a:r>
          </a:p>
          <a:p>
            <a:pPr algn="just"/>
            <a:r>
              <a:rPr lang="en-US" sz="1200" b="1" dirty="0">
                <a:solidFill>
                  <a:schemeClr val="bg1"/>
                </a:solidFill>
                <a:latin typeface="Times New Roman" panose="02020603050405020304" pitchFamily="18" charset="0"/>
                <a:cs typeface="Times New Roman" panose="02020603050405020304" pitchFamily="18" charset="0"/>
              </a:rPr>
              <a:t>- </a:t>
            </a:r>
            <a:r>
              <a:rPr lang="en-US" sz="1200" b="0" i="0" dirty="0">
                <a:solidFill>
                  <a:schemeClr val="bg1"/>
                </a:solidFill>
                <a:effectLst/>
                <a:latin typeface="Times New Roman" panose="02020603050405020304" pitchFamily="18" charset="0"/>
                <a:cs typeface="Times New Roman" panose="02020603050405020304" pitchFamily="18" charset="0"/>
              </a:rPr>
              <a:t>Diffie-Hellman is used in securing wireless communication, such as in WPA (Wi-Fi Protected Access) protocols. It helps in establishing a secure key for encrypting data between a wireless access point and a device</a:t>
            </a:r>
            <a:endParaRPr lang="en-IN"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128" y="1086102"/>
            <a:ext cx="820419" cy="853440"/>
          </a:xfrm>
          <a:custGeom>
            <a:avLst/>
            <a:gdLst/>
            <a:ahLst/>
            <a:cxnLst/>
            <a:rect l="l" t="t" r="r" b="b"/>
            <a:pathLst>
              <a:path w="820419" h="853440">
                <a:moveTo>
                  <a:pt x="522571" y="0"/>
                </a:moveTo>
                <a:lnTo>
                  <a:pt x="6352" y="0"/>
                </a:lnTo>
                <a:lnTo>
                  <a:pt x="0" y="6352"/>
                </a:lnTo>
                <a:lnTo>
                  <a:pt x="0" y="588633"/>
                </a:lnTo>
                <a:lnTo>
                  <a:pt x="264461" y="853095"/>
                </a:lnTo>
                <a:lnTo>
                  <a:pt x="820067" y="297490"/>
                </a:lnTo>
                <a:lnTo>
                  <a:pt x="522571" y="0"/>
                </a:lnTo>
                <a:close/>
              </a:path>
            </a:pathLst>
          </a:custGeom>
          <a:solidFill>
            <a:srgbClr val="484C67"/>
          </a:solidFill>
        </p:spPr>
        <p:txBody>
          <a:bodyPr wrap="square" lIns="0" tIns="0" rIns="0" bIns="0" rtlCol="0"/>
          <a:lstStyle/>
          <a:p>
            <a:endParaRPr dirty="0"/>
          </a:p>
        </p:txBody>
      </p:sp>
      <p:grpSp>
        <p:nvGrpSpPr>
          <p:cNvPr id="3" name="object 3"/>
          <p:cNvGrpSpPr/>
          <p:nvPr/>
        </p:nvGrpSpPr>
        <p:grpSpPr>
          <a:xfrm>
            <a:off x="0" y="1495896"/>
            <a:ext cx="1478038" cy="1799754"/>
            <a:chOff x="1512" y="1331"/>
            <a:chExt cx="2413000" cy="3287168"/>
          </a:xfrm>
        </p:grpSpPr>
        <p:sp>
          <p:nvSpPr>
            <p:cNvPr id="4" name="object 4"/>
            <p:cNvSpPr/>
            <p:nvPr/>
          </p:nvSpPr>
          <p:spPr>
            <a:xfrm>
              <a:off x="317647" y="2034374"/>
              <a:ext cx="2061210" cy="1254125"/>
            </a:xfrm>
            <a:custGeom>
              <a:avLst/>
              <a:gdLst/>
              <a:ahLst/>
              <a:cxnLst/>
              <a:rect l="l" t="t" r="r" b="b"/>
              <a:pathLst>
                <a:path w="2061210" h="1254125">
                  <a:moveTo>
                    <a:pt x="1030922" y="0"/>
                  </a:moveTo>
                  <a:lnTo>
                    <a:pt x="0" y="1030520"/>
                  </a:lnTo>
                  <a:lnTo>
                    <a:pt x="223138" y="1253572"/>
                  </a:lnTo>
                  <a:lnTo>
                    <a:pt x="1838088" y="1253572"/>
                  </a:lnTo>
                  <a:lnTo>
                    <a:pt x="2061054" y="1030520"/>
                  </a:lnTo>
                  <a:lnTo>
                    <a:pt x="1030922" y="0"/>
                  </a:lnTo>
                  <a:close/>
                </a:path>
              </a:pathLst>
            </a:custGeom>
            <a:solidFill>
              <a:srgbClr val="484C67"/>
            </a:solidFill>
          </p:spPr>
          <p:txBody>
            <a:bodyPr wrap="square" lIns="0" tIns="0" rIns="0" bIns="0" rtlCol="0"/>
            <a:lstStyle/>
            <a:p>
              <a:endParaRPr/>
            </a:p>
          </p:txBody>
        </p:sp>
        <p:sp>
          <p:nvSpPr>
            <p:cNvPr id="5" name="object 5"/>
            <p:cNvSpPr/>
            <p:nvPr/>
          </p:nvSpPr>
          <p:spPr>
            <a:xfrm>
              <a:off x="1512" y="957239"/>
              <a:ext cx="1294765" cy="2061210"/>
            </a:xfrm>
            <a:custGeom>
              <a:avLst/>
              <a:gdLst/>
              <a:ahLst/>
              <a:cxnLst/>
              <a:rect l="l" t="t" r="r" b="b"/>
              <a:pathLst>
                <a:path w="1294765" h="2061210">
                  <a:moveTo>
                    <a:pt x="263949" y="0"/>
                  </a:moveTo>
                  <a:lnTo>
                    <a:pt x="0" y="264053"/>
                  </a:lnTo>
                  <a:lnTo>
                    <a:pt x="0" y="1797205"/>
                  </a:lnTo>
                  <a:lnTo>
                    <a:pt x="263949" y="2061054"/>
                  </a:lnTo>
                  <a:lnTo>
                    <a:pt x="1294482" y="1030925"/>
                  </a:lnTo>
                  <a:lnTo>
                    <a:pt x="263949" y="0"/>
                  </a:lnTo>
                  <a:close/>
                </a:path>
              </a:pathLst>
            </a:custGeom>
            <a:solidFill>
              <a:srgbClr val="6FB0DA"/>
            </a:solidFill>
          </p:spPr>
          <p:txBody>
            <a:bodyPr wrap="square" lIns="0" tIns="0" rIns="0" bIns="0" rtlCol="0"/>
            <a:lstStyle/>
            <a:p>
              <a:endParaRPr/>
            </a:p>
          </p:txBody>
        </p:sp>
        <p:pic>
          <p:nvPicPr>
            <p:cNvPr id="6" name="object 6"/>
            <p:cNvPicPr/>
            <p:nvPr/>
          </p:nvPicPr>
          <p:blipFill>
            <a:blip r:embed="rId2" cstate="print"/>
            <a:stretch>
              <a:fillRect/>
            </a:stretch>
          </p:blipFill>
          <p:spPr>
            <a:xfrm>
              <a:off x="377842" y="1331"/>
              <a:ext cx="2036670" cy="1933538"/>
            </a:xfrm>
            <a:prstGeom prst="rect">
              <a:avLst/>
            </a:prstGeom>
          </p:spPr>
        </p:pic>
      </p:grpSp>
      <p:sp>
        <p:nvSpPr>
          <p:cNvPr id="7" name="object 7"/>
          <p:cNvSpPr txBox="1">
            <a:spLocks noGrp="1"/>
          </p:cNvSpPr>
          <p:nvPr>
            <p:ph type="title"/>
          </p:nvPr>
        </p:nvSpPr>
        <p:spPr>
          <a:xfrm>
            <a:off x="-120650" y="285526"/>
            <a:ext cx="4343400" cy="226985"/>
          </a:xfrm>
          <a:prstGeom prst="rect">
            <a:avLst/>
          </a:prstGeom>
        </p:spPr>
        <p:txBody>
          <a:bodyPr vert="horz" wrap="square" lIns="0" tIns="11430" rIns="0" bIns="0" rtlCol="0">
            <a:spAutoFit/>
          </a:bodyPr>
          <a:lstStyle/>
          <a:p>
            <a:pPr marL="2456180" algn="l">
              <a:lnSpc>
                <a:spcPct val="100000"/>
              </a:lnSpc>
              <a:spcBef>
                <a:spcPts val="90"/>
              </a:spcBef>
            </a:pPr>
            <a:r>
              <a:rPr lang="en-IN" sz="1400" b="1" i="0" dirty="0">
                <a:effectLst/>
                <a:latin typeface="Times New Roman" panose="02020603050405020304" pitchFamily="18" charset="0"/>
                <a:ea typeface="SimSun" panose="02010600030101010101" pitchFamily="2" charset="-122"/>
                <a:cs typeface="Times New Roman" panose="02020603050405020304" pitchFamily="18" charset="0"/>
              </a:rPr>
              <a:t>Future </a:t>
            </a:r>
            <a:r>
              <a:rPr lang="en-IN" sz="1400" b="1" dirty="0">
                <a:latin typeface="Times New Roman" panose="02020603050405020304" pitchFamily="18" charset="0"/>
                <a:ea typeface="SimSun" panose="02010600030101010101" pitchFamily="2" charset="-122"/>
                <a:cs typeface="Times New Roman" panose="02020603050405020304" pitchFamily="18" charset="0"/>
              </a:rPr>
              <a:t>Scope</a:t>
            </a:r>
            <a:endParaRPr sz="1400" spc="7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object 10"/>
          <p:cNvSpPr/>
          <p:nvPr/>
        </p:nvSpPr>
        <p:spPr>
          <a:xfrm>
            <a:off x="2266825" y="597601"/>
            <a:ext cx="1141730" cy="30480"/>
          </a:xfrm>
          <a:custGeom>
            <a:avLst/>
            <a:gdLst/>
            <a:ahLst/>
            <a:cxnLst/>
            <a:rect l="l" t="t" r="r" b="b"/>
            <a:pathLst>
              <a:path w="1141729" h="30480">
                <a:moveTo>
                  <a:pt x="1141641" y="0"/>
                </a:moveTo>
                <a:lnTo>
                  <a:pt x="0" y="0"/>
                </a:lnTo>
                <a:lnTo>
                  <a:pt x="0" y="30454"/>
                </a:lnTo>
                <a:lnTo>
                  <a:pt x="1141641" y="30454"/>
                </a:lnTo>
                <a:lnTo>
                  <a:pt x="1141641" y="0"/>
                </a:lnTo>
                <a:close/>
              </a:path>
            </a:pathLst>
          </a:custGeom>
          <a:solidFill>
            <a:srgbClr val="6FB0DA"/>
          </a:solidFill>
        </p:spPr>
        <p:txBody>
          <a:bodyPr wrap="square" lIns="0" tIns="0" rIns="0" bIns="0" rtlCol="0"/>
          <a:lstStyle/>
          <a:p>
            <a:endParaRPr/>
          </a:p>
        </p:txBody>
      </p:sp>
      <p:sp>
        <p:nvSpPr>
          <p:cNvPr id="11" name="TextBox 10">
            <a:extLst>
              <a:ext uri="{FF2B5EF4-FFF2-40B4-BE49-F238E27FC236}">
                <a16:creationId xmlns:a16="http://schemas.microsoft.com/office/drawing/2014/main" id="{D632625A-7293-17AC-F2CA-B0C72107DF46}"/>
              </a:ext>
            </a:extLst>
          </p:cNvPr>
          <p:cNvSpPr txBox="1"/>
          <p:nvPr/>
        </p:nvSpPr>
        <p:spPr>
          <a:xfrm>
            <a:off x="1704076" y="713172"/>
            <a:ext cx="3408959" cy="646331"/>
          </a:xfrm>
          <a:prstGeom prst="rect">
            <a:avLst/>
          </a:prstGeom>
          <a:noFill/>
        </p:spPr>
        <p:txBody>
          <a:bodyPr wrap="square" rtlCol="0">
            <a:spAutoFit/>
          </a:bodyPr>
          <a:lstStyle/>
          <a:p>
            <a:pPr algn="just"/>
            <a:r>
              <a:rPr lang="en-US" sz="1200" b="0" i="0" dirty="0">
                <a:solidFill>
                  <a:schemeClr val="bg1"/>
                </a:solidFill>
                <a:effectLst/>
                <a:latin typeface="Times New Roman" panose="02020603050405020304" pitchFamily="18" charset="0"/>
                <a:cs typeface="Times New Roman" panose="02020603050405020304" pitchFamily="18" charset="0"/>
              </a:rPr>
              <a:t>The algorithm can be refined in parameter choices, algorithm variations, or new approaches that bolster the algorithm's resistance to evolving threats.</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19CB042-7D8D-EC27-A8C4-A54848077894}"/>
              </a:ext>
            </a:extLst>
          </p:cNvPr>
          <p:cNvSpPr txBox="1"/>
          <p:nvPr/>
        </p:nvSpPr>
        <p:spPr>
          <a:xfrm>
            <a:off x="1716821" y="1390322"/>
            <a:ext cx="3383468" cy="461665"/>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Some of the potential areas where the algorithm can further be enhanced are:</a:t>
            </a:r>
          </a:p>
        </p:txBody>
      </p:sp>
      <p:sp>
        <p:nvSpPr>
          <p:cNvPr id="9" name="TextBox 8">
            <a:extLst>
              <a:ext uri="{FF2B5EF4-FFF2-40B4-BE49-F238E27FC236}">
                <a16:creationId xmlns:a16="http://schemas.microsoft.com/office/drawing/2014/main" id="{BBE7DDD0-6B38-E350-FC06-BB7F3CB0AA56}"/>
              </a:ext>
            </a:extLst>
          </p:cNvPr>
          <p:cNvSpPr txBox="1"/>
          <p:nvPr/>
        </p:nvSpPr>
        <p:spPr>
          <a:xfrm>
            <a:off x="1704076" y="1847543"/>
            <a:ext cx="2736850" cy="276999"/>
          </a:xfrm>
          <a:prstGeom prst="rect">
            <a:avLst/>
          </a:prstGeom>
          <a:noFill/>
        </p:spPr>
        <p:txBody>
          <a:bodyPr wrap="square" rtlCol="0">
            <a:spAutoFit/>
          </a:bodyPr>
          <a:lstStyle/>
          <a:p>
            <a:pPr marL="285750" indent="-285750">
              <a:buFont typeface="Arial" panose="020B0604020202020204" pitchFamily="34" charset="0"/>
              <a:buChar char="•"/>
            </a:pPr>
            <a:r>
              <a:rPr lang="en-IN" sz="1200" b="1" i="0" dirty="0">
                <a:solidFill>
                  <a:schemeClr val="bg1"/>
                </a:solidFill>
                <a:effectLst/>
                <a:latin typeface="Times New Roman" panose="02020603050405020304" pitchFamily="18" charset="0"/>
                <a:cs typeface="Times New Roman" panose="02020603050405020304" pitchFamily="18" charset="0"/>
              </a:rPr>
              <a:t>Quantum Computing Implications</a:t>
            </a:r>
          </a:p>
        </p:txBody>
      </p:sp>
      <p:sp>
        <p:nvSpPr>
          <p:cNvPr id="12" name="TextBox 11">
            <a:extLst>
              <a:ext uri="{FF2B5EF4-FFF2-40B4-BE49-F238E27FC236}">
                <a16:creationId xmlns:a16="http://schemas.microsoft.com/office/drawing/2014/main" id="{6D0CDCCB-3CDD-6623-10A9-45DD92A4D213}"/>
              </a:ext>
            </a:extLst>
          </p:cNvPr>
          <p:cNvSpPr txBox="1"/>
          <p:nvPr/>
        </p:nvSpPr>
        <p:spPr>
          <a:xfrm>
            <a:off x="1936750" y="2101173"/>
            <a:ext cx="3460030" cy="1015663"/>
          </a:xfrm>
          <a:prstGeom prst="rect">
            <a:avLst/>
          </a:prstGeom>
          <a:noFill/>
        </p:spPr>
        <p:txBody>
          <a:bodyPr wrap="square" rtlCol="0">
            <a:spAutoFit/>
          </a:bodyPr>
          <a:lstStyle/>
          <a:p>
            <a:pPr algn="just"/>
            <a:r>
              <a:rPr lang="en-US" sz="1000" b="0" i="0" dirty="0">
                <a:solidFill>
                  <a:schemeClr val="bg1"/>
                </a:solidFill>
                <a:effectLst/>
                <a:latin typeface="Times New Roman" panose="02020603050405020304" pitchFamily="18" charset="0"/>
                <a:cs typeface="Times New Roman" panose="02020603050405020304" pitchFamily="18" charset="0"/>
              </a:rPr>
              <a:t>The advent of quantum computing introduces a significant consideration for the future of Diffie-Hellman. While the algorithm relies on the presumed difficulty of the discrete logarithm problem, quantum algorithms have the potential to efficiently solve this problem, jeopardizing the security it provides.</a:t>
            </a:r>
            <a:endParaRPr lang="en-IN" sz="1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8" grpId="0"/>
      <p:bldP spid="9"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rot="5400000">
            <a:off x="5017771" y="-27702"/>
            <a:ext cx="820419" cy="853440"/>
          </a:xfrm>
          <a:custGeom>
            <a:avLst/>
            <a:gdLst/>
            <a:ahLst/>
            <a:cxnLst/>
            <a:rect l="l" t="t" r="r" b="b"/>
            <a:pathLst>
              <a:path w="820419" h="853440">
                <a:moveTo>
                  <a:pt x="522571" y="0"/>
                </a:moveTo>
                <a:lnTo>
                  <a:pt x="6352" y="0"/>
                </a:lnTo>
                <a:lnTo>
                  <a:pt x="0" y="6352"/>
                </a:lnTo>
                <a:lnTo>
                  <a:pt x="0" y="588633"/>
                </a:lnTo>
                <a:lnTo>
                  <a:pt x="264461" y="853095"/>
                </a:lnTo>
                <a:lnTo>
                  <a:pt x="820067" y="297490"/>
                </a:lnTo>
                <a:lnTo>
                  <a:pt x="522571" y="0"/>
                </a:lnTo>
                <a:close/>
              </a:path>
            </a:pathLst>
          </a:custGeom>
          <a:solidFill>
            <a:srgbClr val="484C67"/>
          </a:solidFill>
        </p:spPr>
        <p:txBody>
          <a:bodyPr wrap="square" lIns="0" tIns="0" rIns="0" bIns="0" rtlCol="0"/>
          <a:lstStyle/>
          <a:p>
            <a:endParaRPr dirty="0"/>
          </a:p>
        </p:txBody>
      </p:sp>
      <p:grpSp>
        <p:nvGrpSpPr>
          <p:cNvPr id="3" name="object 3"/>
          <p:cNvGrpSpPr/>
          <p:nvPr/>
        </p:nvGrpSpPr>
        <p:grpSpPr>
          <a:xfrm>
            <a:off x="0" y="2019522"/>
            <a:ext cx="1456198" cy="1276385"/>
            <a:chOff x="1512" y="957239"/>
            <a:chExt cx="2377345" cy="2331260"/>
          </a:xfrm>
        </p:grpSpPr>
        <p:sp>
          <p:nvSpPr>
            <p:cNvPr id="4" name="object 4"/>
            <p:cNvSpPr/>
            <p:nvPr/>
          </p:nvSpPr>
          <p:spPr>
            <a:xfrm>
              <a:off x="317647" y="2034374"/>
              <a:ext cx="2061210" cy="1254125"/>
            </a:xfrm>
            <a:custGeom>
              <a:avLst/>
              <a:gdLst/>
              <a:ahLst/>
              <a:cxnLst/>
              <a:rect l="l" t="t" r="r" b="b"/>
              <a:pathLst>
                <a:path w="2061210" h="1254125">
                  <a:moveTo>
                    <a:pt x="1030922" y="0"/>
                  </a:moveTo>
                  <a:lnTo>
                    <a:pt x="0" y="1030520"/>
                  </a:lnTo>
                  <a:lnTo>
                    <a:pt x="223138" y="1253572"/>
                  </a:lnTo>
                  <a:lnTo>
                    <a:pt x="1838088" y="1253572"/>
                  </a:lnTo>
                  <a:lnTo>
                    <a:pt x="2061054" y="1030520"/>
                  </a:lnTo>
                  <a:lnTo>
                    <a:pt x="1030922" y="0"/>
                  </a:lnTo>
                  <a:close/>
                </a:path>
              </a:pathLst>
            </a:custGeom>
            <a:solidFill>
              <a:srgbClr val="484C67"/>
            </a:solidFill>
          </p:spPr>
          <p:txBody>
            <a:bodyPr wrap="square" lIns="0" tIns="0" rIns="0" bIns="0" rtlCol="0"/>
            <a:lstStyle/>
            <a:p>
              <a:endParaRPr/>
            </a:p>
          </p:txBody>
        </p:sp>
        <p:sp>
          <p:nvSpPr>
            <p:cNvPr id="5" name="object 5"/>
            <p:cNvSpPr/>
            <p:nvPr/>
          </p:nvSpPr>
          <p:spPr>
            <a:xfrm>
              <a:off x="1512" y="957239"/>
              <a:ext cx="1294765" cy="2061210"/>
            </a:xfrm>
            <a:custGeom>
              <a:avLst/>
              <a:gdLst/>
              <a:ahLst/>
              <a:cxnLst/>
              <a:rect l="l" t="t" r="r" b="b"/>
              <a:pathLst>
                <a:path w="1294765" h="2061210">
                  <a:moveTo>
                    <a:pt x="263949" y="0"/>
                  </a:moveTo>
                  <a:lnTo>
                    <a:pt x="0" y="264053"/>
                  </a:lnTo>
                  <a:lnTo>
                    <a:pt x="0" y="1797205"/>
                  </a:lnTo>
                  <a:lnTo>
                    <a:pt x="263949" y="2061054"/>
                  </a:lnTo>
                  <a:lnTo>
                    <a:pt x="1294482" y="1030925"/>
                  </a:lnTo>
                  <a:lnTo>
                    <a:pt x="263949" y="0"/>
                  </a:lnTo>
                  <a:close/>
                </a:path>
              </a:pathLst>
            </a:custGeom>
            <a:solidFill>
              <a:srgbClr val="6FB0DA"/>
            </a:solidFill>
          </p:spPr>
          <p:txBody>
            <a:bodyPr wrap="square" lIns="0" tIns="0" rIns="0" bIns="0" rtlCol="0"/>
            <a:lstStyle/>
            <a:p>
              <a:endParaRPr/>
            </a:p>
          </p:txBody>
        </p:sp>
      </p:grpSp>
      <p:sp>
        <p:nvSpPr>
          <p:cNvPr id="7" name="object 7"/>
          <p:cNvSpPr txBox="1">
            <a:spLocks noGrp="1"/>
          </p:cNvSpPr>
          <p:nvPr>
            <p:ph type="title"/>
          </p:nvPr>
        </p:nvSpPr>
        <p:spPr>
          <a:xfrm>
            <a:off x="-120650" y="285526"/>
            <a:ext cx="4343400" cy="226985"/>
          </a:xfrm>
          <a:prstGeom prst="rect">
            <a:avLst/>
          </a:prstGeom>
        </p:spPr>
        <p:txBody>
          <a:bodyPr vert="horz" wrap="square" lIns="0" tIns="11430" rIns="0" bIns="0" rtlCol="0">
            <a:spAutoFit/>
          </a:bodyPr>
          <a:lstStyle/>
          <a:p>
            <a:pPr marL="2456180" algn="l">
              <a:lnSpc>
                <a:spcPct val="100000"/>
              </a:lnSpc>
              <a:spcBef>
                <a:spcPts val="90"/>
              </a:spcBef>
            </a:pPr>
            <a:r>
              <a:rPr lang="en-IN" sz="1400" b="1" i="0" dirty="0">
                <a:effectLst/>
                <a:latin typeface="Times New Roman" panose="02020603050405020304" pitchFamily="18" charset="0"/>
                <a:ea typeface="SimSun" panose="02010600030101010101" pitchFamily="2" charset="-122"/>
                <a:cs typeface="Times New Roman" panose="02020603050405020304" pitchFamily="18" charset="0"/>
              </a:rPr>
              <a:t>Future Scope </a:t>
            </a:r>
            <a:r>
              <a:rPr lang="en-IN" sz="1400" b="1" i="1" dirty="0">
                <a:latin typeface="Times New Roman" panose="02020603050405020304" pitchFamily="18" charset="0"/>
                <a:ea typeface="SimSun" panose="02010600030101010101" pitchFamily="2" charset="-122"/>
                <a:cs typeface="Times New Roman" panose="02020603050405020304" pitchFamily="18" charset="0"/>
              </a:rPr>
              <a:t>cont.</a:t>
            </a:r>
            <a:endParaRPr sz="1400" i="1" spc="7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object 10"/>
          <p:cNvSpPr/>
          <p:nvPr/>
        </p:nvSpPr>
        <p:spPr>
          <a:xfrm>
            <a:off x="2622550" y="613577"/>
            <a:ext cx="1141730" cy="30480"/>
          </a:xfrm>
          <a:custGeom>
            <a:avLst/>
            <a:gdLst/>
            <a:ahLst/>
            <a:cxnLst/>
            <a:rect l="l" t="t" r="r" b="b"/>
            <a:pathLst>
              <a:path w="1141729" h="30480">
                <a:moveTo>
                  <a:pt x="1141641" y="0"/>
                </a:moveTo>
                <a:lnTo>
                  <a:pt x="0" y="0"/>
                </a:lnTo>
                <a:lnTo>
                  <a:pt x="0" y="30454"/>
                </a:lnTo>
                <a:lnTo>
                  <a:pt x="1141641" y="30454"/>
                </a:lnTo>
                <a:lnTo>
                  <a:pt x="1141641" y="0"/>
                </a:lnTo>
                <a:close/>
              </a:path>
            </a:pathLst>
          </a:custGeom>
          <a:solidFill>
            <a:srgbClr val="6FB0DA"/>
          </a:solidFill>
        </p:spPr>
        <p:txBody>
          <a:bodyPr wrap="square" lIns="0" tIns="0" rIns="0" bIns="0" rtlCol="0"/>
          <a:lstStyle/>
          <a:p>
            <a:endParaRPr/>
          </a:p>
        </p:txBody>
      </p:sp>
      <p:sp>
        <p:nvSpPr>
          <p:cNvPr id="11" name="TextBox 10">
            <a:extLst>
              <a:ext uri="{FF2B5EF4-FFF2-40B4-BE49-F238E27FC236}">
                <a16:creationId xmlns:a16="http://schemas.microsoft.com/office/drawing/2014/main" id="{D632625A-7293-17AC-F2CA-B0C72107DF46}"/>
              </a:ext>
            </a:extLst>
          </p:cNvPr>
          <p:cNvSpPr txBox="1"/>
          <p:nvPr/>
        </p:nvSpPr>
        <p:spPr>
          <a:xfrm>
            <a:off x="1704076" y="839514"/>
            <a:ext cx="3408959" cy="276999"/>
          </a:xfrm>
          <a:prstGeom prst="rect">
            <a:avLst/>
          </a:prstGeom>
          <a:noFill/>
        </p:spPr>
        <p:txBody>
          <a:bodyPr wrap="square" rtlCol="0">
            <a:spAutoFit/>
          </a:bodyPr>
          <a:lstStyle/>
          <a:p>
            <a:pPr marL="285750" indent="-285750">
              <a:buFont typeface="Arial" panose="020B0604020202020204" pitchFamily="34" charset="0"/>
              <a:buChar char="•"/>
            </a:pPr>
            <a:r>
              <a:rPr lang="en-IN" sz="1200" b="1" i="0" dirty="0">
                <a:solidFill>
                  <a:schemeClr val="bg1"/>
                </a:solidFill>
                <a:effectLst/>
                <a:latin typeface="Times New Roman" panose="02020603050405020304" pitchFamily="18" charset="0"/>
                <a:cs typeface="Times New Roman" panose="02020603050405020304" pitchFamily="18" charset="0"/>
              </a:rPr>
              <a:t>Algorithmic Improvements</a:t>
            </a:r>
          </a:p>
        </p:txBody>
      </p:sp>
      <p:sp>
        <p:nvSpPr>
          <p:cNvPr id="8" name="TextBox 7">
            <a:extLst>
              <a:ext uri="{FF2B5EF4-FFF2-40B4-BE49-F238E27FC236}">
                <a16:creationId xmlns:a16="http://schemas.microsoft.com/office/drawing/2014/main" id="{419CB042-7D8D-EC27-A8C4-A54848077894}"/>
              </a:ext>
            </a:extLst>
          </p:cNvPr>
          <p:cNvSpPr txBox="1"/>
          <p:nvPr/>
        </p:nvSpPr>
        <p:spPr>
          <a:xfrm>
            <a:off x="1936750" y="1181531"/>
            <a:ext cx="3383468" cy="400110"/>
          </a:xfrm>
          <a:prstGeom prst="rect">
            <a:avLst/>
          </a:prstGeom>
          <a:noFill/>
        </p:spPr>
        <p:txBody>
          <a:bodyPr wrap="square" rtlCol="0">
            <a:spAutoFit/>
          </a:bodyPr>
          <a:lstStyle/>
          <a:p>
            <a:pPr algn="just"/>
            <a:r>
              <a:rPr lang="en-US" sz="1000" b="0" i="0" dirty="0">
                <a:solidFill>
                  <a:schemeClr val="bg1"/>
                </a:solidFill>
                <a:effectLst/>
                <a:latin typeface="Times New Roman" panose="02020603050405020304" pitchFamily="18" charset="0"/>
                <a:cs typeface="Times New Roman" panose="02020603050405020304" pitchFamily="18" charset="0"/>
              </a:rPr>
              <a:t>the Diffie-Hellman algorithm can be enhanced on the  factors such as key generation speed and computational resources</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BE7DDD0-6B38-E350-FC06-BB7F3CB0AA56}"/>
              </a:ext>
            </a:extLst>
          </p:cNvPr>
          <p:cNvSpPr txBox="1"/>
          <p:nvPr/>
        </p:nvSpPr>
        <p:spPr>
          <a:xfrm>
            <a:off x="1704076" y="1600439"/>
            <a:ext cx="2736850" cy="276999"/>
          </a:xfrm>
          <a:prstGeom prst="rect">
            <a:avLst/>
          </a:prstGeom>
          <a:noFill/>
        </p:spPr>
        <p:txBody>
          <a:bodyPr wrap="square" rtlCol="0">
            <a:spAutoFit/>
          </a:bodyPr>
          <a:lstStyle/>
          <a:p>
            <a:pPr marL="285750" indent="-285750">
              <a:buFont typeface="Arial" panose="020B0604020202020204" pitchFamily="34" charset="0"/>
              <a:buChar char="•"/>
            </a:pPr>
            <a:r>
              <a:rPr lang="en-IN" sz="1200" b="1" i="0" dirty="0">
                <a:solidFill>
                  <a:schemeClr val="bg1"/>
                </a:solidFill>
                <a:effectLst/>
                <a:latin typeface="Times New Roman" panose="02020603050405020304" pitchFamily="18" charset="0"/>
                <a:cs typeface="Times New Roman" panose="02020603050405020304" pitchFamily="18" charset="0"/>
              </a:rPr>
              <a:t>Parameter Selection Guidance:</a:t>
            </a:r>
          </a:p>
        </p:txBody>
      </p:sp>
      <p:sp>
        <p:nvSpPr>
          <p:cNvPr id="13" name="TextBox 12">
            <a:extLst>
              <a:ext uri="{FF2B5EF4-FFF2-40B4-BE49-F238E27FC236}">
                <a16:creationId xmlns:a16="http://schemas.microsoft.com/office/drawing/2014/main" id="{6FDF9A44-1D88-8A5B-DDFE-A9D22CD3195E}"/>
              </a:ext>
            </a:extLst>
          </p:cNvPr>
          <p:cNvSpPr txBox="1"/>
          <p:nvPr/>
        </p:nvSpPr>
        <p:spPr>
          <a:xfrm>
            <a:off x="2012950" y="1953944"/>
            <a:ext cx="3078668" cy="553998"/>
          </a:xfrm>
          <a:prstGeom prst="rect">
            <a:avLst/>
          </a:prstGeom>
          <a:noFill/>
        </p:spPr>
        <p:txBody>
          <a:bodyPr wrap="square" rtlCol="0">
            <a:spAutoFit/>
          </a:bodyPr>
          <a:lstStyle/>
          <a:p>
            <a:r>
              <a:rPr lang="en-US" sz="1000" b="0" i="0" dirty="0">
                <a:solidFill>
                  <a:schemeClr val="bg1"/>
                </a:solidFill>
                <a:effectLst/>
                <a:latin typeface="Times New Roman" panose="02020603050405020304" pitchFamily="18" charset="0"/>
                <a:cs typeface="Times New Roman" panose="02020603050405020304" pitchFamily="18" charset="0"/>
              </a:rPr>
              <a:t>Providing clearer guidance on parameter selection, and considering various deployment scenarios, can contribute to better security practices.</a:t>
            </a:r>
            <a:endParaRPr lang="en-IN" sz="1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0135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9"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36172" y="0"/>
            <a:ext cx="1111250" cy="617220"/>
            <a:chOff x="3636172" y="0"/>
            <a:chExt cx="1111250" cy="617220"/>
          </a:xfrm>
        </p:grpSpPr>
        <p:sp>
          <p:nvSpPr>
            <p:cNvPr id="3" name="object 3"/>
            <p:cNvSpPr/>
            <p:nvPr/>
          </p:nvSpPr>
          <p:spPr>
            <a:xfrm>
              <a:off x="3807256" y="0"/>
              <a:ext cx="940435" cy="617220"/>
            </a:xfrm>
            <a:custGeom>
              <a:avLst/>
              <a:gdLst/>
              <a:ahLst/>
              <a:cxnLst/>
              <a:rect l="l" t="t" r="r" b="b"/>
              <a:pathLst>
                <a:path w="940435" h="617220">
                  <a:moveTo>
                    <a:pt x="878825" y="0"/>
                  </a:moveTo>
                  <a:lnTo>
                    <a:pt x="233037" y="0"/>
                  </a:lnTo>
                  <a:lnTo>
                    <a:pt x="0" y="233049"/>
                  </a:lnTo>
                  <a:lnTo>
                    <a:pt x="384505" y="616768"/>
                  </a:lnTo>
                  <a:lnTo>
                    <a:pt x="940112" y="61185"/>
                  </a:lnTo>
                  <a:lnTo>
                    <a:pt x="878825" y="0"/>
                  </a:lnTo>
                  <a:close/>
                </a:path>
              </a:pathLst>
            </a:custGeom>
            <a:solidFill>
              <a:srgbClr val="484C67"/>
            </a:solidFill>
          </p:spPr>
          <p:txBody>
            <a:bodyPr wrap="square" lIns="0" tIns="0" rIns="0" bIns="0" rtlCol="0"/>
            <a:lstStyle/>
            <a:p>
              <a:endParaRPr/>
            </a:p>
          </p:txBody>
        </p:sp>
        <p:sp>
          <p:nvSpPr>
            <p:cNvPr id="4" name="object 4"/>
            <p:cNvSpPr/>
            <p:nvPr/>
          </p:nvSpPr>
          <p:spPr>
            <a:xfrm>
              <a:off x="3636172" y="0"/>
              <a:ext cx="465455" cy="263525"/>
            </a:xfrm>
            <a:custGeom>
              <a:avLst/>
              <a:gdLst/>
              <a:ahLst/>
              <a:cxnLst/>
              <a:rect l="l" t="t" r="r" b="b"/>
              <a:pathLst>
                <a:path w="465454" h="263525">
                  <a:moveTo>
                    <a:pt x="464890" y="0"/>
                  </a:moveTo>
                  <a:lnTo>
                    <a:pt x="61173" y="0"/>
                  </a:lnTo>
                  <a:lnTo>
                    <a:pt x="0" y="61173"/>
                  </a:lnTo>
                  <a:lnTo>
                    <a:pt x="201472" y="263426"/>
                  </a:lnTo>
                  <a:lnTo>
                    <a:pt x="464890" y="0"/>
                  </a:lnTo>
                  <a:close/>
                </a:path>
              </a:pathLst>
            </a:custGeom>
            <a:solidFill>
              <a:srgbClr val="6FB0DA"/>
            </a:solidFill>
          </p:spPr>
          <p:txBody>
            <a:bodyPr wrap="square" lIns="0" tIns="0" rIns="0" bIns="0" rtlCol="0"/>
            <a:lstStyle/>
            <a:p>
              <a:endParaRPr/>
            </a:p>
          </p:txBody>
        </p:sp>
      </p:grpSp>
      <p:sp>
        <p:nvSpPr>
          <p:cNvPr id="9" name="object 9"/>
          <p:cNvSpPr/>
          <p:nvPr/>
        </p:nvSpPr>
        <p:spPr>
          <a:xfrm>
            <a:off x="4679950" y="0"/>
            <a:ext cx="1167064" cy="1166831"/>
          </a:xfrm>
          <a:custGeom>
            <a:avLst/>
            <a:gdLst/>
            <a:ahLst/>
            <a:cxnLst/>
            <a:rect l="l" t="t" r="r" b="b"/>
            <a:pathLst>
              <a:path w="1599564" h="1703705">
                <a:moveTo>
                  <a:pt x="1388727" y="0"/>
                </a:moveTo>
                <a:lnTo>
                  <a:pt x="672847" y="0"/>
                </a:lnTo>
                <a:lnTo>
                  <a:pt x="0" y="672333"/>
                </a:lnTo>
                <a:lnTo>
                  <a:pt x="1030925" y="1703259"/>
                </a:lnTo>
                <a:lnTo>
                  <a:pt x="1599294" y="1134452"/>
                </a:lnTo>
                <a:lnTo>
                  <a:pt x="1599294" y="210568"/>
                </a:lnTo>
                <a:lnTo>
                  <a:pt x="1388727" y="0"/>
                </a:lnTo>
                <a:close/>
              </a:path>
            </a:pathLst>
          </a:custGeom>
          <a:solidFill>
            <a:srgbClr val="484C67"/>
          </a:solidFill>
        </p:spPr>
        <p:txBody>
          <a:bodyPr wrap="square" lIns="0" tIns="0" rIns="0" bIns="0" rtlCol="0"/>
          <a:lstStyle/>
          <a:p>
            <a:endParaRPr/>
          </a:p>
        </p:txBody>
      </p:sp>
      <p:sp>
        <p:nvSpPr>
          <p:cNvPr id="10" name="object 10"/>
          <p:cNvSpPr/>
          <p:nvPr/>
        </p:nvSpPr>
        <p:spPr>
          <a:xfrm>
            <a:off x="182483" y="0"/>
            <a:ext cx="1385570" cy="692785"/>
          </a:xfrm>
          <a:custGeom>
            <a:avLst/>
            <a:gdLst/>
            <a:ahLst/>
            <a:cxnLst/>
            <a:rect l="l" t="t" r="r" b="b"/>
            <a:pathLst>
              <a:path w="1385570" h="692785">
                <a:moveTo>
                  <a:pt x="1385427" y="0"/>
                </a:moveTo>
                <a:lnTo>
                  <a:pt x="0" y="0"/>
                </a:lnTo>
                <a:lnTo>
                  <a:pt x="692710" y="692456"/>
                </a:lnTo>
                <a:lnTo>
                  <a:pt x="1385427" y="0"/>
                </a:lnTo>
                <a:close/>
              </a:path>
            </a:pathLst>
          </a:custGeom>
          <a:solidFill>
            <a:srgbClr val="484C67"/>
          </a:solidFill>
        </p:spPr>
        <p:txBody>
          <a:bodyPr wrap="square" lIns="0" tIns="0" rIns="0" bIns="0" rtlCol="0"/>
          <a:lstStyle/>
          <a:p>
            <a:endParaRPr/>
          </a:p>
        </p:txBody>
      </p:sp>
      <p:sp>
        <p:nvSpPr>
          <p:cNvPr id="17" name="object 17"/>
          <p:cNvSpPr txBox="1">
            <a:spLocks noGrp="1"/>
          </p:cNvSpPr>
          <p:nvPr>
            <p:ph type="title"/>
          </p:nvPr>
        </p:nvSpPr>
        <p:spPr>
          <a:xfrm>
            <a:off x="2185545" y="419149"/>
            <a:ext cx="1630680" cy="227626"/>
          </a:xfrm>
          <a:prstGeom prst="rect">
            <a:avLst/>
          </a:prstGeom>
        </p:spPr>
        <p:txBody>
          <a:bodyPr vert="horz" wrap="square" lIns="0" tIns="12065" rIns="0" bIns="0" rtlCol="0">
            <a:spAutoFit/>
          </a:bodyPr>
          <a:lstStyle/>
          <a:p>
            <a:pPr marL="12700">
              <a:lnSpc>
                <a:spcPct val="100000"/>
              </a:lnSpc>
              <a:spcBef>
                <a:spcPts val="95"/>
              </a:spcBef>
            </a:pPr>
            <a:r>
              <a:rPr sz="1400" spc="60" dirty="0">
                <a:latin typeface="Times New Roman" panose="02020603050405020304" pitchFamily="18" charset="0"/>
                <a:cs typeface="Times New Roman" panose="02020603050405020304" pitchFamily="18" charset="0"/>
              </a:rPr>
              <a:t>Conclusion</a:t>
            </a:r>
            <a:endParaRPr sz="1400" dirty="0">
              <a:latin typeface="Times New Roman" panose="02020603050405020304" pitchFamily="18" charset="0"/>
              <a:cs typeface="Times New Roman" panose="02020603050405020304" pitchFamily="18" charset="0"/>
            </a:endParaRPr>
          </a:p>
        </p:txBody>
      </p:sp>
      <p:sp>
        <p:nvSpPr>
          <p:cNvPr id="18" name="object 18"/>
          <p:cNvSpPr/>
          <p:nvPr/>
        </p:nvSpPr>
        <p:spPr>
          <a:xfrm>
            <a:off x="2089167" y="713447"/>
            <a:ext cx="1251585" cy="30480"/>
          </a:xfrm>
          <a:custGeom>
            <a:avLst/>
            <a:gdLst/>
            <a:ahLst/>
            <a:cxnLst/>
            <a:rect l="l" t="t" r="r" b="b"/>
            <a:pathLst>
              <a:path w="1251585" h="30480">
                <a:moveTo>
                  <a:pt x="1251242" y="0"/>
                </a:moveTo>
                <a:lnTo>
                  <a:pt x="0" y="0"/>
                </a:lnTo>
                <a:lnTo>
                  <a:pt x="0" y="30454"/>
                </a:lnTo>
                <a:lnTo>
                  <a:pt x="1251242" y="30454"/>
                </a:lnTo>
                <a:lnTo>
                  <a:pt x="1251242" y="0"/>
                </a:lnTo>
                <a:close/>
              </a:path>
            </a:pathLst>
          </a:custGeom>
          <a:solidFill>
            <a:srgbClr val="6FB0DA"/>
          </a:solidFill>
        </p:spPr>
        <p:txBody>
          <a:bodyPr wrap="square" lIns="0" tIns="0" rIns="0" bIns="0" rtlCol="0"/>
          <a:lstStyle/>
          <a:p>
            <a:endParaRPr/>
          </a:p>
        </p:txBody>
      </p:sp>
      <p:sp>
        <p:nvSpPr>
          <p:cNvPr id="19" name="TextBox 18">
            <a:extLst>
              <a:ext uri="{FF2B5EF4-FFF2-40B4-BE49-F238E27FC236}">
                <a16:creationId xmlns:a16="http://schemas.microsoft.com/office/drawing/2014/main" id="{2DB45F21-394B-FA8F-143B-59E489663E41}"/>
              </a:ext>
            </a:extLst>
          </p:cNvPr>
          <p:cNvSpPr txBox="1"/>
          <p:nvPr/>
        </p:nvSpPr>
        <p:spPr>
          <a:xfrm>
            <a:off x="284536" y="1166831"/>
            <a:ext cx="4978946" cy="1384995"/>
          </a:xfrm>
          <a:prstGeom prst="rect">
            <a:avLst/>
          </a:prstGeom>
          <a:noFill/>
        </p:spPr>
        <p:txBody>
          <a:bodyPr wrap="square" rtlCol="0">
            <a:spAutoFit/>
          </a:bodyPr>
          <a:lstStyle/>
          <a:p>
            <a:pPr algn="just"/>
            <a:r>
              <a:rPr lang="en-US" sz="1200" b="0" i="0" dirty="0">
                <a:solidFill>
                  <a:schemeClr val="bg1"/>
                </a:solidFill>
                <a:effectLst/>
                <a:latin typeface="Times New Roman" panose="02020603050405020304" pitchFamily="18" charset="0"/>
                <a:cs typeface="Times New Roman" panose="02020603050405020304" pitchFamily="18" charset="0"/>
              </a:rPr>
              <a:t>In closing, the Diffie-Hellman key exchange algorithm stands as a resilient pillar in the realm of cryptography, enabling secure communication without the need for a pre-shared secret. Its strengths in resisting eavesdropping and its versatility in applications from internet security to remote access underscore its significance. As we look ahead, ongoing research, potential improvements, and the quantum computing challenge underscore the dynamism of this foundational algorithm.</a:t>
            </a:r>
            <a:endParaRPr lang="en-IN" sz="1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title"/>
          </p:nvPr>
        </p:nvSpPr>
        <p:spPr>
          <a:xfrm>
            <a:off x="1393507" y="705622"/>
            <a:ext cx="3036570" cy="654025"/>
          </a:xfrm>
          <a:prstGeom prst="rect">
            <a:avLst/>
          </a:prstGeom>
        </p:spPr>
        <p:txBody>
          <a:bodyPr vert="horz" wrap="square" lIns="0" tIns="15240" rIns="0" bIns="0" rtlCol="0">
            <a:spAutoFit/>
          </a:bodyPr>
          <a:lstStyle/>
          <a:p>
            <a:pPr marL="12700">
              <a:lnSpc>
                <a:spcPct val="100000"/>
              </a:lnSpc>
              <a:spcBef>
                <a:spcPts val="120"/>
              </a:spcBef>
            </a:pPr>
            <a:r>
              <a:rPr sz="4150" spc="135" dirty="0"/>
              <a:t>Thank</a:t>
            </a:r>
            <a:r>
              <a:rPr lang="en-IN" sz="4150" spc="135" dirty="0"/>
              <a:t> You</a:t>
            </a:r>
            <a:r>
              <a:rPr sz="4150" spc="135" dirty="0"/>
              <a:t>!</a:t>
            </a:r>
            <a:endParaRPr sz="4150" dirty="0"/>
          </a:p>
        </p:txBody>
      </p:sp>
      <p:sp>
        <p:nvSpPr>
          <p:cNvPr id="15" name="object 15"/>
          <p:cNvSpPr txBox="1"/>
          <p:nvPr/>
        </p:nvSpPr>
        <p:spPr>
          <a:xfrm>
            <a:off x="2012950" y="1492885"/>
            <a:ext cx="1649730" cy="491800"/>
          </a:xfrm>
          <a:prstGeom prst="rect">
            <a:avLst/>
          </a:prstGeom>
        </p:spPr>
        <p:txBody>
          <a:bodyPr vert="horz" wrap="square" lIns="0" tIns="55244" rIns="0" bIns="0" rtlCol="0">
            <a:spAutoFit/>
          </a:bodyPr>
          <a:lstStyle/>
          <a:p>
            <a:pPr marL="12700" marR="5080" algn="ctr">
              <a:lnSpc>
                <a:spcPts val="1680"/>
              </a:lnSpc>
              <a:spcBef>
                <a:spcPts val="434"/>
              </a:spcBef>
            </a:pPr>
            <a:r>
              <a:rPr sz="1650" spc="180" dirty="0">
                <a:solidFill>
                  <a:srgbClr val="FFFFFF"/>
                </a:solidFill>
                <a:latin typeface="Cambria"/>
                <a:cs typeface="Cambria"/>
              </a:rPr>
              <a:t>Do</a:t>
            </a:r>
            <a:r>
              <a:rPr sz="1650" spc="-10" dirty="0">
                <a:solidFill>
                  <a:srgbClr val="FFFFFF"/>
                </a:solidFill>
                <a:latin typeface="Cambria"/>
                <a:cs typeface="Cambria"/>
              </a:rPr>
              <a:t> </a:t>
            </a:r>
            <a:r>
              <a:rPr sz="1650" spc="80" dirty="0">
                <a:solidFill>
                  <a:srgbClr val="FFFFFF"/>
                </a:solidFill>
                <a:latin typeface="Cambria"/>
                <a:cs typeface="Cambria"/>
              </a:rPr>
              <a:t>you</a:t>
            </a:r>
            <a:r>
              <a:rPr sz="1650" spc="30" dirty="0">
                <a:solidFill>
                  <a:srgbClr val="FFFFFF"/>
                </a:solidFill>
                <a:latin typeface="Cambria"/>
                <a:cs typeface="Cambria"/>
              </a:rPr>
              <a:t> </a:t>
            </a:r>
            <a:r>
              <a:rPr sz="1650" spc="55" dirty="0">
                <a:solidFill>
                  <a:srgbClr val="FFFFFF"/>
                </a:solidFill>
                <a:latin typeface="Cambria"/>
                <a:cs typeface="Cambria"/>
              </a:rPr>
              <a:t>have</a:t>
            </a:r>
            <a:r>
              <a:rPr sz="1650" spc="35" dirty="0">
                <a:solidFill>
                  <a:srgbClr val="FFFFFF"/>
                </a:solidFill>
                <a:latin typeface="Cambria"/>
                <a:cs typeface="Cambria"/>
              </a:rPr>
              <a:t> </a:t>
            </a:r>
            <a:r>
              <a:rPr sz="1650" spc="65" dirty="0">
                <a:solidFill>
                  <a:srgbClr val="FFFFFF"/>
                </a:solidFill>
                <a:latin typeface="Cambria"/>
                <a:cs typeface="Cambria"/>
              </a:rPr>
              <a:t>any </a:t>
            </a:r>
            <a:r>
              <a:rPr sz="1650" spc="-350" dirty="0">
                <a:solidFill>
                  <a:srgbClr val="FFFFFF"/>
                </a:solidFill>
                <a:latin typeface="Cambria"/>
                <a:cs typeface="Cambria"/>
              </a:rPr>
              <a:t> </a:t>
            </a:r>
            <a:r>
              <a:rPr sz="1650" spc="70" dirty="0">
                <a:solidFill>
                  <a:srgbClr val="FFFFFF"/>
                </a:solidFill>
                <a:latin typeface="Cambria"/>
                <a:cs typeface="Cambria"/>
              </a:rPr>
              <a:t>questions?</a:t>
            </a:r>
            <a:endParaRPr sz="1650" dirty="0">
              <a:latin typeface="Cambria"/>
              <a:cs typeface="Cambria"/>
            </a:endParaRPr>
          </a:p>
        </p:txBody>
      </p:sp>
      <p:sp>
        <p:nvSpPr>
          <p:cNvPr id="16" name="object 16"/>
          <p:cNvSpPr/>
          <p:nvPr/>
        </p:nvSpPr>
        <p:spPr>
          <a:xfrm>
            <a:off x="1948180" y="1359647"/>
            <a:ext cx="1927225" cy="30480"/>
          </a:xfrm>
          <a:custGeom>
            <a:avLst/>
            <a:gdLst/>
            <a:ahLst/>
            <a:cxnLst/>
            <a:rect l="l" t="t" r="r" b="b"/>
            <a:pathLst>
              <a:path w="1927225" h="30480">
                <a:moveTo>
                  <a:pt x="1927110" y="0"/>
                </a:moveTo>
                <a:lnTo>
                  <a:pt x="0" y="0"/>
                </a:lnTo>
                <a:lnTo>
                  <a:pt x="0" y="30441"/>
                </a:lnTo>
                <a:lnTo>
                  <a:pt x="1927110" y="30441"/>
                </a:lnTo>
                <a:lnTo>
                  <a:pt x="1927110" y="0"/>
                </a:lnTo>
                <a:close/>
              </a:path>
            </a:pathLst>
          </a:custGeom>
          <a:solidFill>
            <a:srgbClr val="6FB0DA"/>
          </a:solidFill>
        </p:spPr>
        <p:txBody>
          <a:bodyPr wrap="square" lIns="0" tIns="0" rIns="0" bIns="0" rtlCol="0"/>
          <a:lstStyle/>
          <a:p>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75150" y="0"/>
            <a:ext cx="1083310" cy="541655"/>
          </a:xfrm>
          <a:custGeom>
            <a:avLst/>
            <a:gdLst/>
            <a:ahLst/>
            <a:cxnLst/>
            <a:rect l="l" t="t" r="r" b="b"/>
            <a:pathLst>
              <a:path w="1083310" h="541655">
                <a:moveTo>
                  <a:pt x="1082975" y="0"/>
                </a:moveTo>
                <a:lnTo>
                  <a:pt x="0" y="0"/>
                </a:lnTo>
                <a:lnTo>
                  <a:pt x="541483" y="541483"/>
                </a:lnTo>
                <a:lnTo>
                  <a:pt x="1082975" y="0"/>
                </a:lnTo>
                <a:close/>
              </a:path>
            </a:pathLst>
          </a:custGeom>
          <a:solidFill>
            <a:srgbClr val="6FB0DA"/>
          </a:solidFill>
        </p:spPr>
        <p:txBody>
          <a:bodyPr wrap="square" lIns="0" tIns="0" rIns="0" bIns="0" rtlCol="0"/>
          <a:lstStyle/>
          <a:p>
            <a:endParaRPr/>
          </a:p>
        </p:txBody>
      </p:sp>
      <p:grpSp>
        <p:nvGrpSpPr>
          <p:cNvPr id="3" name="object 3"/>
          <p:cNvGrpSpPr/>
          <p:nvPr/>
        </p:nvGrpSpPr>
        <p:grpSpPr>
          <a:xfrm rot="16200000">
            <a:off x="269875" y="2444750"/>
            <a:ext cx="571500" cy="1111250"/>
            <a:chOff x="1512" y="1009211"/>
            <a:chExt cx="571500" cy="1111250"/>
          </a:xfrm>
        </p:grpSpPr>
        <p:sp>
          <p:nvSpPr>
            <p:cNvPr id="4" name="object 4"/>
            <p:cNvSpPr/>
            <p:nvPr/>
          </p:nvSpPr>
          <p:spPr>
            <a:xfrm>
              <a:off x="1512" y="1181075"/>
              <a:ext cx="571500" cy="939800"/>
            </a:xfrm>
            <a:custGeom>
              <a:avLst/>
              <a:gdLst/>
              <a:ahLst/>
              <a:cxnLst/>
              <a:rect l="l" t="t" r="r" b="b"/>
              <a:pathLst>
                <a:path w="571500" h="939800">
                  <a:moveTo>
                    <a:pt x="187320" y="0"/>
                  </a:moveTo>
                  <a:lnTo>
                    <a:pt x="0" y="187320"/>
                  </a:lnTo>
                  <a:lnTo>
                    <a:pt x="0" y="923890"/>
                  </a:lnTo>
                  <a:lnTo>
                    <a:pt x="15442" y="939332"/>
                  </a:lnTo>
                  <a:lnTo>
                    <a:pt x="571048" y="383727"/>
                  </a:lnTo>
                  <a:lnTo>
                    <a:pt x="187320" y="0"/>
                  </a:lnTo>
                  <a:close/>
                </a:path>
              </a:pathLst>
            </a:custGeom>
            <a:solidFill>
              <a:srgbClr val="484C67"/>
            </a:solidFill>
          </p:spPr>
          <p:txBody>
            <a:bodyPr wrap="square" lIns="0" tIns="0" rIns="0" bIns="0" rtlCol="0"/>
            <a:lstStyle/>
            <a:p>
              <a:endParaRPr/>
            </a:p>
          </p:txBody>
        </p:sp>
        <p:sp>
          <p:nvSpPr>
            <p:cNvPr id="5" name="object 5"/>
            <p:cNvSpPr/>
            <p:nvPr/>
          </p:nvSpPr>
          <p:spPr>
            <a:xfrm>
              <a:off x="1512" y="1009211"/>
              <a:ext cx="217804" cy="420370"/>
            </a:xfrm>
            <a:custGeom>
              <a:avLst/>
              <a:gdLst/>
              <a:ahLst/>
              <a:cxnLst/>
              <a:rect l="l" t="t" r="r" b="b"/>
              <a:pathLst>
                <a:path w="217804" h="420369">
                  <a:moveTo>
                    <a:pt x="15439" y="0"/>
                  </a:moveTo>
                  <a:lnTo>
                    <a:pt x="0" y="15439"/>
                  </a:lnTo>
                  <a:lnTo>
                    <a:pt x="0" y="419948"/>
                  </a:lnTo>
                  <a:lnTo>
                    <a:pt x="217693" y="202249"/>
                  </a:lnTo>
                  <a:lnTo>
                    <a:pt x="15439" y="0"/>
                  </a:lnTo>
                  <a:close/>
                </a:path>
              </a:pathLst>
            </a:custGeom>
            <a:solidFill>
              <a:srgbClr val="6FB0DA"/>
            </a:solidFill>
          </p:spPr>
          <p:txBody>
            <a:bodyPr wrap="square" lIns="0" tIns="0" rIns="0" bIns="0" rtlCol="0"/>
            <a:lstStyle/>
            <a:p>
              <a:endParaRPr/>
            </a:p>
          </p:txBody>
        </p:sp>
      </p:grpSp>
      <p:sp>
        <p:nvSpPr>
          <p:cNvPr id="15" name="object 15"/>
          <p:cNvSpPr/>
          <p:nvPr/>
        </p:nvSpPr>
        <p:spPr>
          <a:xfrm>
            <a:off x="717550" y="581025"/>
            <a:ext cx="1141730" cy="30480"/>
          </a:xfrm>
          <a:custGeom>
            <a:avLst/>
            <a:gdLst/>
            <a:ahLst/>
            <a:cxnLst/>
            <a:rect l="l" t="t" r="r" b="b"/>
            <a:pathLst>
              <a:path w="1141729" h="30480">
                <a:moveTo>
                  <a:pt x="1141653" y="0"/>
                </a:moveTo>
                <a:lnTo>
                  <a:pt x="0" y="0"/>
                </a:lnTo>
                <a:lnTo>
                  <a:pt x="0" y="30429"/>
                </a:lnTo>
                <a:lnTo>
                  <a:pt x="1141653" y="30429"/>
                </a:lnTo>
                <a:lnTo>
                  <a:pt x="1141653" y="0"/>
                </a:lnTo>
                <a:close/>
              </a:path>
            </a:pathLst>
          </a:custGeom>
          <a:solidFill>
            <a:srgbClr val="6FB0DA"/>
          </a:solidFill>
        </p:spPr>
        <p:txBody>
          <a:bodyPr wrap="square" lIns="0" tIns="0" rIns="0" bIns="0" rtlCol="0"/>
          <a:lstStyle/>
          <a:p>
            <a:endParaRPr/>
          </a:p>
        </p:txBody>
      </p:sp>
      <p:sp>
        <p:nvSpPr>
          <p:cNvPr id="16" name="TextBox 15">
            <a:extLst>
              <a:ext uri="{FF2B5EF4-FFF2-40B4-BE49-F238E27FC236}">
                <a16:creationId xmlns:a16="http://schemas.microsoft.com/office/drawing/2014/main" id="{3D877C60-DA5F-C279-58C8-5B13F99AB0E9}"/>
              </a:ext>
            </a:extLst>
          </p:cNvPr>
          <p:cNvSpPr txBox="1"/>
          <p:nvPr/>
        </p:nvSpPr>
        <p:spPr>
          <a:xfrm>
            <a:off x="869950" y="1647825"/>
            <a:ext cx="4459356" cy="646331"/>
          </a:xfrm>
          <a:prstGeom prst="rect">
            <a:avLst/>
          </a:prstGeom>
          <a:no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As we delve into cryptography, it becomes evident that the means</a:t>
            </a:r>
          </a:p>
          <a:p>
            <a:r>
              <a:rPr lang="en-US" sz="1200" dirty="0">
                <a:solidFill>
                  <a:schemeClr val="bg1"/>
                </a:solidFill>
                <a:latin typeface="Times New Roman" panose="02020603050405020304" pitchFamily="18" charset="0"/>
                <a:cs typeface="Times New Roman" panose="02020603050405020304" pitchFamily="18" charset="0"/>
              </a:rPr>
              <a:t>by which we exchange cryptographic keys play a pivotal role in ensuring the confidentiality and integrity of our communications.</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F141944-EFFA-7D55-4546-036668463754}"/>
              </a:ext>
            </a:extLst>
          </p:cNvPr>
          <p:cNvSpPr txBox="1"/>
          <p:nvPr/>
        </p:nvSpPr>
        <p:spPr>
          <a:xfrm>
            <a:off x="641350" y="200025"/>
            <a:ext cx="2171514" cy="338554"/>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Introduction</a:t>
            </a:r>
          </a:p>
        </p:txBody>
      </p:sp>
      <p:sp>
        <p:nvSpPr>
          <p:cNvPr id="13" name="TextBox 12">
            <a:extLst>
              <a:ext uri="{FF2B5EF4-FFF2-40B4-BE49-F238E27FC236}">
                <a16:creationId xmlns:a16="http://schemas.microsoft.com/office/drawing/2014/main" id="{C1B3FD79-1B30-BD70-B2DD-990946E7DEB2}"/>
              </a:ext>
            </a:extLst>
          </p:cNvPr>
          <p:cNvSpPr txBox="1"/>
          <p:nvPr/>
        </p:nvSpPr>
        <p:spPr>
          <a:xfrm>
            <a:off x="869950" y="962025"/>
            <a:ext cx="4191000" cy="461665"/>
          </a:xfrm>
          <a:prstGeom prst="rect">
            <a:avLst/>
          </a:prstGeom>
          <a:no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In today's digital landscape, secure communication stands as a cornerstone of our interconnected world.</a:t>
            </a:r>
            <a:endParaRPr lang="en-IN" sz="1200" dirty="0"/>
          </a:p>
        </p:txBody>
      </p:sp>
      <p:sp>
        <p:nvSpPr>
          <p:cNvPr id="14" name="object 2">
            <a:extLst>
              <a:ext uri="{FF2B5EF4-FFF2-40B4-BE49-F238E27FC236}">
                <a16:creationId xmlns:a16="http://schemas.microsoft.com/office/drawing/2014/main" id="{33056783-1374-6055-C7BA-63EAF099D1C3}"/>
              </a:ext>
            </a:extLst>
          </p:cNvPr>
          <p:cNvSpPr/>
          <p:nvPr/>
        </p:nvSpPr>
        <p:spPr>
          <a:xfrm rot="5400000">
            <a:off x="5026135" y="2375853"/>
            <a:ext cx="1083310" cy="541655"/>
          </a:xfrm>
          <a:custGeom>
            <a:avLst/>
            <a:gdLst/>
            <a:ahLst/>
            <a:cxnLst/>
            <a:rect l="l" t="t" r="r" b="b"/>
            <a:pathLst>
              <a:path w="1083310" h="541655">
                <a:moveTo>
                  <a:pt x="1082975" y="0"/>
                </a:moveTo>
                <a:lnTo>
                  <a:pt x="0" y="0"/>
                </a:lnTo>
                <a:lnTo>
                  <a:pt x="541483" y="541483"/>
                </a:lnTo>
                <a:lnTo>
                  <a:pt x="1082975" y="0"/>
                </a:lnTo>
                <a:close/>
              </a:path>
            </a:pathLst>
          </a:custGeom>
          <a:solidFill>
            <a:srgbClr val="6FB0DA"/>
          </a:solidFill>
        </p:spPr>
        <p:txBody>
          <a:bodyPr wrap="square" lIns="0" tIns="0" rIns="0" bIns="0" rtlCol="0"/>
          <a:lstStyle/>
          <a:p>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2800" y="0"/>
            <a:ext cx="1083310" cy="541655"/>
          </a:xfrm>
          <a:custGeom>
            <a:avLst/>
            <a:gdLst/>
            <a:ahLst/>
            <a:cxnLst/>
            <a:rect l="l" t="t" r="r" b="b"/>
            <a:pathLst>
              <a:path w="1083310" h="541655">
                <a:moveTo>
                  <a:pt x="1082975" y="0"/>
                </a:moveTo>
                <a:lnTo>
                  <a:pt x="0" y="0"/>
                </a:lnTo>
                <a:lnTo>
                  <a:pt x="541483" y="541483"/>
                </a:lnTo>
                <a:lnTo>
                  <a:pt x="1082975" y="0"/>
                </a:lnTo>
                <a:close/>
              </a:path>
            </a:pathLst>
          </a:custGeom>
          <a:solidFill>
            <a:srgbClr val="6FB0DA"/>
          </a:solidFill>
        </p:spPr>
        <p:txBody>
          <a:bodyPr wrap="square" lIns="0" tIns="0" rIns="0" bIns="0" rtlCol="0"/>
          <a:lstStyle/>
          <a:p>
            <a:endParaRPr/>
          </a:p>
        </p:txBody>
      </p:sp>
      <p:grpSp>
        <p:nvGrpSpPr>
          <p:cNvPr id="3" name="object 3"/>
          <p:cNvGrpSpPr/>
          <p:nvPr/>
        </p:nvGrpSpPr>
        <p:grpSpPr>
          <a:xfrm rot="16200000">
            <a:off x="269875" y="2452762"/>
            <a:ext cx="571500" cy="1111250"/>
            <a:chOff x="1512" y="1009211"/>
            <a:chExt cx="571500" cy="1111250"/>
          </a:xfrm>
        </p:grpSpPr>
        <p:sp>
          <p:nvSpPr>
            <p:cNvPr id="4" name="object 4"/>
            <p:cNvSpPr/>
            <p:nvPr/>
          </p:nvSpPr>
          <p:spPr>
            <a:xfrm>
              <a:off x="1512" y="1181075"/>
              <a:ext cx="571500" cy="939800"/>
            </a:xfrm>
            <a:custGeom>
              <a:avLst/>
              <a:gdLst/>
              <a:ahLst/>
              <a:cxnLst/>
              <a:rect l="l" t="t" r="r" b="b"/>
              <a:pathLst>
                <a:path w="571500" h="939800">
                  <a:moveTo>
                    <a:pt x="187320" y="0"/>
                  </a:moveTo>
                  <a:lnTo>
                    <a:pt x="0" y="187320"/>
                  </a:lnTo>
                  <a:lnTo>
                    <a:pt x="0" y="923890"/>
                  </a:lnTo>
                  <a:lnTo>
                    <a:pt x="15442" y="939332"/>
                  </a:lnTo>
                  <a:lnTo>
                    <a:pt x="571048" y="383727"/>
                  </a:lnTo>
                  <a:lnTo>
                    <a:pt x="187320" y="0"/>
                  </a:lnTo>
                  <a:close/>
                </a:path>
              </a:pathLst>
            </a:custGeom>
            <a:solidFill>
              <a:srgbClr val="484C67"/>
            </a:solidFill>
          </p:spPr>
          <p:txBody>
            <a:bodyPr wrap="square" lIns="0" tIns="0" rIns="0" bIns="0" rtlCol="0"/>
            <a:lstStyle/>
            <a:p>
              <a:endParaRPr/>
            </a:p>
          </p:txBody>
        </p:sp>
        <p:sp>
          <p:nvSpPr>
            <p:cNvPr id="5" name="object 5"/>
            <p:cNvSpPr/>
            <p:nvPr/>
          </p:nvSpPr>
          <p:spPr>
            <a:xfrm>
              <a:off x="1512" y="1009211"/>
              <a:ext cx="217804" cy="420370"/>
            </a:xfrm>
            <a:custGeom>
              <a:avLst/>
              <a:gdLst/>
              <a:ahLst/>
              <a:cxnLst/>
              <a:rect l="l" t="t" r="r" b="b"/>
              <a:pathLst>
                <a:path w="217804" h="420369">
                  <a:moveTo>
                    <a:pt x="15439" y="0"/>
                  </a:moveTo>
                  <a:lnTo>
                    <a:pt x="0" y="15439"/>
                  </a:lnTo>
                  <a:lnTo>
                    <a:pt x="0" y="419948"/>
                  </a:lnTo>
                  <a:lnTo>
                    <a:pt x="217693" y="202249"/>
                  </a:lnTo>
                  <a:lnTo>
                    <a:pt x="15439" y="0"/>
                  </a:lnTo>
                  <a:close/>
                </a:path>
              </a:pathLst>
            </a:custGeom>
            <a:solidFill>
              <a:srgbClr val="6FB0DA"/>
            </a:solidFill>
          </p:spPr>
          <p:txBody>
            <a:bodyPr wrap="square" lIns="0" tIns="0" rIns="0" bIns="0" rtlCol="0"/>
            <a:lstStyle/>
            <a:p>
              <a:endParaRPr/>
            </a:p>
          </p:txBody>
        </p:sp>
      </p:grpSp>
      <p:sp>
        <p:nvSpPr>
          <p:cNvPr id="15" name="object 15"/>
          <p:cNvSpPr/>
          <p:nvPr/>
        </p:nvSpPr>
        <p:spPr>
          <a:xfrm>
            <a:off x="392798" y="896173"/>
            <a:ext cx="1141730" cy="30480"/>
          </a:xfrm>
          <a:custGeom>
            <a:avLst/>
            <a:gdLst/>
            <a:ahLst/>
            <a:cxnLst/>
            <a:rect l="l" t="t" r="r" b="b"/>
            <a:pathLst>
              <a:path w="1141729" h="30480">
                <a:moveTo>
                  <a:pt x="1141653" y="0"/>
                </a:moveTo>
                <a:lnTo>
                  <a:pt x="0" y="0"/>
                </a:lnTo>
                <a:lnTo>
                  <a:pt x="0" y="30429"/>
                </a:lnTo>
                <a:lnTo>
                  <a:pt x="1141653" y="30429"/>
                </a:lnTo>
                <a:lnTo>
                  <a:pt x="1141653" y="0"/>
                </a:lnTo>
                <a:close/>
              </a:path>
            </a:pathLst>
          </a:custGeom>
          <a:solidFill>
            <a:srgbClr val="6FB0DA"/>
          </a:solidFill>
        </p:spPr>
        <p:txBody>
          <a:bodyPr wrap="square" lIns="0" tIns="0" rIns="0" bIns="0" rtlCol="0"/>
          <a:lstStyle/>
          <a:p>
            <a:endParaRPr/>
          </a:p>
        </p:txBody>
      </p:sp>
      <p:sp>
        <p:nvSpPr>
          <p:cNvPr id="16" name="TextBox 15">
            <a:extLst>
              <a:ext uri="{FF2B5EF4-FFF2-40B4-BE49-F238E27FC236}">
                <a16:creationId xmlns:a16="http://schemas.microsoft.com/office/drawing/2014/main" id="{3D877C60-DA5F-C279-58C8-5B13F99AB0E9}"/>
              </a:ext>
            </a:extLst>
          </p:cNvPr>
          <p:cNvSpPr txBox="1"/>
          <p:nvPr/>
        </p:nvSpPr>
        <p:spPr>
          <a:xfrm>
            <a:off x="283108" y="1046760"/>
            <a:ext cx="3771590" cy="646331"/>
          </a:xfrm>
          <a:prstGeom prst="rect">
            <a:avLst/>
          </a:prstGeom>
          <a:no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The Diffie-Hellman Key Exchange Algorithm was </a:t>
            </a:r>
          </a:p>
          <a:p>
            <a:r>
              <a:rPr lang="en-US" sz="1200" dirty="0">
                <a:solidFill>
                  <a:schemeClr val="bg1"/>
                </a:solidFill>
                <a:latin typeface="Times New Roman" panose="02020603050405020304" pitchFamily="18" charset="0"/>
                <a:cs typeface="Times New Roman" panose="02020603050405020304" pitchFamily="18" charset="0"/>
              </a:rPr>
              <a:t>introduced in 1976 by Whitfield Diffie and Martin Hellman.</a:t>
            </a:r>
          </a:p>
        </p:txBody>
      </p:sp>
      <p:sp>
        <p:nvSpPr>
          <p:cNvPr id="14" name="TextBox 13">
            <a:extLst>
              <a:ext uri="{FF2B5EF4-FFF2-40B4-BE49-F238E27FC236}">
                <a16:creationId xmlns:a16="http://schemas.microsoft.com/office/drawing/2014/main" id="{A499EF88-BC0B-E119-D905-213B947B1E78}"/>
              </a:ext>
            </a:extLst>
          </p:cNvPr>
          <p:cNvSpPr txBox="1"/>
          <p:nvPr/>
        </p:nvSpPr>
        <p:spPr>
          <a:xfrm>
            <a:off x="283108" y="532944"/>
            <a:ext cx="2171514"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Introduction cont.</a:t>
            </a:r>
          </a:p>
        </p:txBody>
      </p:sp>
      <p:sp>
        <p:nvSpPr>
          <p:cNvPr id="17" name="TextBox 16">
            <a:extLst>
              <a:ext uri="{FF2B5EF4-FFF2-40B4-BE49-F238E27FC236}">
                <a16:creationId xmlns:a16="http://schemas.microsoft.com/office/drawing/2014/main" id="{EABF079A-B657-D987-3EC1-BDA7AE289A9E}"/>
              </a:ext>
            </a:extLst>
          </p:cNvPr>
          <p:cNvSpPr txBox="1"/>
          <p:nvPr/>
        </p:nvSpPr>
        <p:spPr>
          <a:xfrm>
            <a:off x="251531" y="1751934"/>
            <a:ext cx="3769157" cy="923330"/>
          </a:xfrm>
          <a:prstGeom prst="rect">
            <a:avLst/>
          </a:prstGeom>
          <a:no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It transformed our understanding of sharing cryptographic keys and made it possible to communicate securely without requiring a prior shared secret.</a:t>
            </a:r>
            <a:endParaRPr lang="en-IN" sz="1200"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19" name="Picture 18" descr="A collage of two men&#10;&#10;Description automatically generated">
            <a:extLst>
              <a:ext uri="{FF2B5EF4-FFF2-40B4-BE49-F238E27FC236}">
                <a16:creationId xmlns:a16="http://schemas.microsoft.com/office/drawing/2014/main" id="{F08BADCE-035B-6A51-2260-156AE18E4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8734" y="454608"/>
            <a:ext cx="1651311" cy="1238483"/>
          </a:xfrm>
          <a:prstGeom prst="rect">
            <a:avLst/>
          </a:prstGeom>
        </p:spPr>
      </p:pic>
      <p:sp>
        <p:nvSpPr>
          <p:cNvPr id="20" name="TextBox 19">
            <a:extLst>
              <a:ext uri="{FF2B5EF4-FFF2-40B4-BE49-F238E27FC236}">
                <a16:creationId xmlns:a16="http://schemas.microsoft.com/office/drawing/2014/main" id="{E4232F13-0B4E-F87E-425F-7CA738D14A55}"/>
              </a:ext>
            </a:extLst>
          </p:cNvPr>
          <p:cNvSpPr txBox="1"/>
          <p:nvPr/>
        </p:nvSpPr>
        <p:spPr>
          <a:xfrm>
            <a:off x="4146550" y="1723624"/>
            <a:ext cx="1524000" cy="461665"/>
          </a:xfrm>
          <a:prstGeom prst="rect">
            <a:avLst/>
          </a:prstGeom>
          <a:noFill/>
        </p:spPr>
        <p:txBody>
          <a:bodyPr wrap="square" rtlCol="0">
            <a:spAutoFit/>
          </a:bodyPr>
          <a:lstStyle/>
          <a:p>
            <a:pPr algn="ctr"/>
            <a:r>
              <a:rPr lang="en-US" sz="800" dirty="0">
                <a:solidFill>
                  <a:schemeClr val="bg1"/>
                </a:solidFill>
                <a:cs typeface="Times New Roman" panose="02020603050405020304" pitchFamily="18" charset="0"/>
              </a:rPr>
              <a:t>(Whitfield Diffie and Martin Hellman)</a:t>
            </a:r>
          </a:p>
          <a:p>
            <a:pPr algn="ctr"/>
            <a:r>
              <a:rPr lang="en-US" sz="800" dirty="0">
                <a:solidFill>
                  <a:schemeClr val="bg1"/>
                </a:solidFill>
                <a:cs typeface="Times New Roman" panose="02020603050405020304" pitchFamily="18" charset="0"/>
              </a:rPr>
              <a:t>Source-Theguardian.com</a:t>
            </a:r>
            <a:endParaRPr lang="en-IN" sz="800" dirty="0"/>
          </a:p>
        </p:txBody>
      </p:sp>
    </p:spTree>
    <p:extLst>
      <p:ext uri="{BB962C8B-B14F-4D97-AF65-F5344CB8AC3E}">
        <p14:creationId xmlns:p14="http://schemas.microsoft.com/office/powerpoint/2010/main" val="16816649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D2CD90E-2FB1-3F3B-73F9-AE91C8FD562E}"/>
              </a:ext>
            </a:extLst>
          </p:cNvPr>
          <p:cNvSpPr txBox="1"/>
          <p:nvPr/>
        </p:nvSpPr>
        <p:spPr>
          <a:xfrm>
            <a:off x="488950" y="809625"/>
            <a:ext cx="5029200" cy="646331"/>
          </a:xfrm>
          <a:prstGeom prst="rect">
            <a:avLst/>
          </a:prstGeom>
          <a:no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Cryptographic keys are used to encrypt and decrypt messages. If two parties want to communicate securely, they need to share a secret key without revealing it to potential eavesdroppers.</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A22EA6A-1DE4-F387-082A-860E41C35AC3}"/>
              </a:ext>
            </a:extLst>
          </p:cNvPr>
          <p:cNvSpPr txBox="1"/>
          <p:nvPr/>
        </p:nvSpPr>
        <p:spPr>
          <a:xfrm>
            <a:off x="1555750" y="309979"/>
            <a:ext cx="2743200" cy="307777"/>
          </a:xfrm>
          <a:prstGeom prst="rect">
            <a:avLst/>
          </a:prstGeom>
          <a:noFill/>
        </p:spPr>
        <p:txBody>
          <a:bodyPr wrap="square" rtlCol="0">
            <a:spAutoFit/>
          </a:bodyPr>
          <a:lstStyle/>
          <a:p>
            <a:r>
              <a:rPr lang="en-US" sz="1400" b="1" i="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The Need for Key Exchange</a:t>
            </a:r>
            <a:endParaRPr lang="en-IN" sz="1400"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12AA1F9-96E6-F88E-D5F5-9E1320F400EF}"/>
              </a:ext>
            </a:extLst>
          </p:cNvPr>
          <p:cNvSpPr txBox="1"/>
          <p:nvPr/>
        </p:nvSpPr>
        <p:spPr>
          <a:xfrm>
            <a:off x="488950" y="1608862"/>
            <a:ext cx="4800600" cy="461665"/>
          </a:xfrm>
          <a:prstGeom prst="rect">
            <a:avLst/>
          </a:prstGeom>
          <a:noFill/>
        </p:spPr>
        <p:txBody>
          <a:bodyPr wrap="square" rtlCol="0">
            <a:spAutoFit/>
          </a:bodyPr>
          <a:lstStyle/>
          <a:p>
            <a:r>
              <a:rPr lang="en-US" sz="1200" b="0" i="0" dirty="0">
                <a:solidFill>
                  <a:schemeClr val="bg1"/>
                </a:solidFill>
                <a:effectLst/>
                <a:latin typeface="Times New Roman" panose="02020603050405020304" pitchFamily="18" charset="0"/>
                <a:cs typeface="Times New Roman" panose="02020603050405020304" pitchFamily="18" charset="0"/>
              </a:rPr>
              <a:t>key exchange is fundamental in ensuring the confidentiality, integrity, and authenticity of communications in cryptographic systems.</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16" name="object 6">
            <a:extLst>
              <a:ext uri="{FF2B5EF4-FFF2-40B4-BE49-F238E27FC236}">
                <a16:creationId xmlns:a16="http://schemas.microsoft.com/office/drawing/2014/main" id="{89370439-B547-670C-2A19-DF3B6FB7C4EA}"/>
              </a:ext>
            </a:extLst>
          </p:cNvPr>
          <p:cNvSpPr/>
          <p:nvPr/>
        </p:nvSpPr>
        <p:spPr>
          <a:xfrm rot="16200000">
            <a:off x="4688560" y="1929968"/>
            <a:ext cx="1448282" cy="883997"/>
          </a:xfrm>
          <a:custGeom>
            <a:avLst/>
            <a:gdLst/>
            <a:ahLst/>
            <a:cxnLst/>
            <a:rect l="l" t="t" r="r" b="b"/>
            <a:pathLst>
              <a:path w="1845310" h="1082675">
                <a:moveTo>
                  <a:pt x="922842" y="0"/>
                </a:moveTo>
                <a:lnTo>
                  <a:pt x="0" y="922447"/>
                </a:lnTo>
                <a:lnTo>
                  <a:pt x="160181" y="1082563"/>
                </a:lnTo>
                <a:lnTo>
                  <a:pt x="1684849" y="1082563"/>
                </a:lnTo>
                <a:lnTo>
                  <a:pt x="1844893" y="922447"/>
                </a:lnTo>
                <a:lnTo>
                  <a:pt x="922842" y="0"/>
                </a:lnTo>
                <a:close/>
              </a:path>
            </a:pathLst>
          </a:custGeom>
          <a:solidFill>
            <a:srgbClr val="6FB0DA"/>
          </a:solidFill>
        </p:spPr>
        <p:txBody>
          <a:bodyPr wrap="square" lIns="0" tIns="0" rIns="0" bIns="0" rtlCol="0"/>
          <a:lstStyle/>
          <a:p>
            <a:endParaRPr dirty="0"/>
          </a:p>
        </p:txBody>
      </p:sp>
      <p:sp>
        <p:nvSpPr>
          <p:cNvPr id="17" name="object 2">
            <a:extLst>
              <a:ext uri="{FF2B5EF4-FFF2-40B4-BE49-F238E27FC236}">
                <a16:creationId xmlns:a16="http://schemas.microsoft.com/office/drawing/2014/main" id="{0BEB5A77-DB30-6E86-01D5-AEAD327713BA}"/>
              </a:ext>
            </a:extLst>
          </p:cNvPr>
          <p:cNvSpPr/>
          <p:nvPr/>
        </p:nvSpPr>
        <p:spPr>
          <a:xfrm rot="10800000">
            <a:off x="0" y="2181225"/>
            <a:ext cx="777875" cy="1111250"/>
          </a:xfrm>
          <a:custGeom>
            <a:avLst/>
            <a:gdLst/>
            <a:ahLst/>
            <a:cxnLst/>
            <a:rect l="l" t="t" r="r" b="b"/>
            <a:pathLst>
              <a:path w="777875" h="1111250">
                <a:moveTo>
                  <a:pt x="555619" y="0"/>
                </a:moveTo>
                <a:lnTo>
                  <a:pt x="0" y="555604"/>
                </a:lnTo>
                <a:lnTo>
                  <a:pt x="555619" y="1111197"/>
                </a:lnTo>
                <a:lnTo>
                  <a:pt x="777632" y="889182"/>
                </a:lnTo>
                <a:lnTo>
                  <a:pt x="777632" y="222018"/>
                </a:lnTo>
                <a:lnTo>
                  <a:pt x="555619" y="0"/>
                </a:lnTo>
                <a:close/>
              </a:path>
            </a:pathLst>
          </a:custGeom>
          <a:solidFill>
            <a:srgbClr val="484C67"/>
          </a:solidFill>
        </p:spPr>
        <p:txBody>
          <a:bodyPr wrap="square" lIns="0" tIns="0" rIns="0" bIns="0" rtlCol="0"/>
          <a:lstStyle/>
          <a:p>
            <a:endParaRPr dirty="0"/>
          </a:p>
        </p:txBody>
      </p:sp>
      <p:grpSp>
        <p:nvGrpSpPr>
          <p:cNvPr id="18" name="object 3">
            <a:extLst>
              <a:ext uri="{FF2B5EF4-FFF2-40B4-BE49-F238E27FC236}">
                <a16:creationId xmlns:a16="http://schemas.microsoft.com/office/drawing/2014/main" id="{E466C18F-CA2E-8A21-2151-0DA4F90AF152}"/>
              </a:ext>
            </a:extLst>
          </p:cNvPr>
          <p:cNvGrpSpPr/>
          <p:nvPr/>
        </p:nvGrpSpPr>
        <p:grpSpPr>
          <a:xfrm rot="10800000">
            <a:off x="107950" y="585"/>
            <a:ext cx="1111250" cy="713105"/>
            <a:chOff x="2600837" y="2575346"/>
            <a:chExt cx="1111250" cy="713105"/>
          </a:xfrm>
        </p:grpSpPr>
        <p:sp>
          <p:nvSpPr>
            <p:cNvPr id="19" name="object 4">
              <a:extLst>
                <a:ext uri="{FF2B5EF4-FFF2-40B4-BE49-F238E27FC236}">
                  <a16:creationId xmlns:a16="http://schemas.microsoft.com/office/drawing/2014/main" id="{89A1647D-AC59-2EB4-A8EB-8899ACFDE18B}"/>
                </a:ext>
              </a:extLst>
            </p:cNvPr>
            <p:cNvSpPr/>
            <p:nvPr/>
          </p:nvSpPr>
          <p:spPr>
            <a:xfrm>
              <a:off x="2787598" y="2747223"/>
              <a:ext cx="924560" cy="541020"/>
            </a:xfrm>
            <a:custGeom>
              <a:avLst/>
              <a:gdLst/>
              <a:ahLst/>
              <a:cxnLst/>
              <a:rect l="l" t="t" r="r" b="b"/>
              <a:pathLst>
                <a:path w="924560" h="541020">
                  <a:moveTo>
                    <a:pt x="540695" y="0"/>
                  </a:moveTo>
                  <a:lnTo>
                    <a:pt x="0" y="540723"/>
                  </a:lnTo>
                  <a:lnTo>
                    <a:pt x="767438" y="540723"/>
                  </a:lnTo>
                  <a:lnTo>
                    <a:pt x="924435" y="383724"/>
                  </a:lnTo>
                  <a:lnTo>
                    <a:pt x="540695" y="0"/>
                  </a:lnTo>
                  <a:close/>
                </a:path>
              </a:pathLst>
            </a:custGeom>
            <a:solidFill>
              <a:srgbClr val="484C67"/>
            </a:solidFill>
          </p:spPr>
          <p:txBody>
            <a:bodyPr wrap="square" lIns="0" tIns="0" rIns="0" bIns="0" rtlCol="0"/>
            <a:lstStyle/>
            <a:p>
              <a:endParaRPr/>
            </a:p>
          </p:txBody>
        </p:sp>
        <p:sp>
          <p:nvSpPr>
            <p:cNvPr id="20" name="object 5">
              <a:extLst>
                <a:ext uri="{FF2B5EF4-FFF2-40B4-BE49-F238E27FC236}">
                  <a16:creationId xmlns:a16="http://schemas.microsoft.com/office/drawing/2014/main" id="{7F5AD6B4-4007-19DD-91AA-EDE5EC8BDDC3}"/>
                </a:ext>
              </a:extLst>
            </p:cNvPr>
            <p:cNvSpPr/>
            <p:nvPr/>
          </p:nvSpPr>
          <p:spPr>
            <a:xfrm>
              <a:off x="2600837" y="2575346"/>
              <a:ext cx="758190" cy="713105"/>
            </a:xfrm>
            <a:custGeom>
              <a:avLst/>
              <a:gdLst/>
              <a:ahLst/>
              <a:cxnLst/>
              <a:rect l="l" t="t" r="r" b="b"/>
              <a:pathLst>
                <a:path w="758189" h="713104">
                  <a:moveTo>
                    <a:pt x="555580" y="0"/>
                  </a:moveTo>
                  <a:lnTo>
                    <a:pt x="0" y="556402"/>
                  </a:lnTo>
                  <a:lnTo>
                    <a:pt x="156815" y="712600"/>
                  </a:lnTo>
                  <a:lnTo>
                    <a:pt x="247504" y="712600"/>
                  </a:lnTo>
                  <a:lnTo>
                    <a:pt x="757845" y="202250"/>
                  </a:lnTo>
                  <a:lnTo>
                    <a:pt x="555580" y="0"/>
                  </a:lnTo>
                  <a:close/>
                </a:path>
              </a:pathLst>
            </a:custGeom>
            <a:solidFill>
              <a:srgbClr val="6FB0DA"/>
            </a:solidFill>
          </p:spPr>
          <p:txBody>
            <a:bodyPr wrap="square" lIns="0" tIns="0" rIns="0" bIns="0" rtlCol="0"/>
            <a:lstStyle/>
            <a:p>
              <a:endParaRPr/>
            </a:p>
          </p:txBody>
        </p:sp>
      </p:grpSp>
    </p:spTree>
    <p:extLst>
      <p:ext uri="{BB962C8B-B14F-4D97-AF65-F5344CB8AC3E}">
        <p14:creationId xmlns:p14="http://schemas.microsoft.com/office/powerpoint/2010/main" val="6396231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2089150" y="730956"/>
            <a:ext cx="1294130" cy="30480"/>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sp>
        <p:nvSpPr>
          <p:cNvPr id="14" name="TextBox 13">
            <a:extLst>
              <a:ext uri="{FF2B5EF4-FFF2-40B4-BE49-F238E27FC236}">
                <a16:creationId xmlns:a16="http://schemas.microsoft.com/office/drawing/2014/main" id="{BB1F217C-0BED-BBFB-5F95-1FDB58014B89}"/>
              </a:ext>
            </a:extLst>
          </p:cNvPr>
          <p:cNvSpPr txBox="1"/>
          <p:nvPr/>
        </p:nvSpPr>
        <p:spPr>
          <a:xfrm>
            <a:off x="1631951" y="376478"/>
            <a:ext cx="28194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Types of Cryptography Encryptions</a:t>
            </a:r>
          </a:p>
        </p:txBody>
      </p:sp>
      <p:sp>
        <p:nvSpPr>
          <p:cNvPr id="15" name="TextBox 14">
            <a:extLst>
              <a:ext uri="{FF2B5EF4-FFF2-40B4-BE49-F238E27FC236}">
                <a16:creationId xmlns:a16="http://schemas.microsoft.com/office/drawing/2014/main" id="{036BB1F6-6B8D-D4B6-2A6D-909C60959F4E}"/>
              </a:ext>
            </a:extLst>
          </p:cNvPr>
          <p:cNvSpPr txBox="1"/>
          <p:nvPr/>
        </p:nvSpPr>
        <p:spPr>
          <a:xfrm>
            <a:off x="450850" y="962025"/>
            <a:ext cx="4953000" cy="1569660"/>
          </a:xfrm>
          <a:prstGeom prst="rect">
            <a:avLst/>
          </a:prstGeom>
          <a:noFill/>
        </p:spPr>
        <p:txBody>
          <a:bodyPr wrap="square" rtlCol="0">
            <a:spAutoFit/>
          </a:bodyPr>
          <a:lstStyle/>
          <a:p>
            <a:r>
              <a:rPr lang="en-US" sz="1200" b="0" i="0" dirty="0">
                <a:solidFill>
                  <a:schemeClr val="bg1"/>
                </a:solidFill>
                <a:effectLst/>
                <a:latin typeface="Times New Roman" panose="02020603050405020304" pitchFamily="18" charset="0"/>
                <a:cs typeface="Times New Roman" panose="02020603050405020304" pitchFamily="18" charset="0"/>
              </a:rPr>
              <a:t>There are two basic techniques for encrypting information: </a:t>
            </a:r>
          </a:p>
          <a:p>
            <a:endParaRPr lang="en-US" sz="1200" b="0" i="0" dirty="0">
              <a:solidFill>
                <a:schemeClr val="bg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200" dirty="0">
                <a:solidFill>
                  <a:schemeClr val="bg1"/>
                </a:solidFill>
                <a:latin typeface="Times New Roman" panose="02020603050405020304" pitchFamily="18" charset="0"/>
                <a:cs typeface="Times New Roman" panose="02020603050405020304" pitchFamily="18" charset="0"/>
              </a:rPr>
              <a:t> S</a:t>
            </a:r>
            <a:r>
              <a:rPr lang="en-US" sz="1200" b="0" i="0" dirty="0">
                <a:solidFill>
                  <a:schemeClr val="bg1"/>
                </a:solidFill>
                <a:effectLst/>
                <a:latin typeface="Times New Roman" panose="02020603050405020304" pitchFamily="18" charset="0"/>
                <a:cs typeface="Times New Roman" panose="02020603050405020304" pitchFamily="18" charset="0"/>
              </a:rPr>
              <a:t>ymmetric encryption (also called secret key encryption) :</a:t>
            </a:r>
            <a:endParaRPr lang="en-US" b="0" i="0" dirty="0">
              <a:effectLst/>
              <a:latin typeface="Söhne"/>
            </a:endParaRPr>
          </a:p>
          <a:p>
            <a:pPr marL="742950" lvl="1" indent="-285750" algn="l">
              <a:buFont typeface="Arial" panose="020B0604020202020204" pitchFamily="34" charset="0"/>
              <a:buChar char="•"/>
            </a:pPr>
            <a:r>
              <a:rPr lang="en-US" sz="1200" b="0" i="0" dirty="0">
                <a:solidFill>
                  <a:schemeClr val="bg1"/>
                </a:solidFill>
                <a:effectLst/>
                <a:latin typeface="Times New Roman" panose="02020603050405020304" pitchFamily="18" charset="0"/>
                <a:cs typeface="Times New Roman" panose="02020603050405020304" pitchFamily="18" charset="0"/>
              </a:rPr>
              <a:t>In symmetric encryption, a single secret key is used for both encryption and decryption.</a:t>
            </a:r>
          </a:p>
          <a:p>
            <a:pPr marL="742950" lvl="1" indent="-285750" algn="l">
              <a:buFont typeface="Arial" panose="020B0604020202020204" pitchFamily="34" charset="0"/>
              <a:buChar char="•"/>
            </a:pPr>
            <a:r>
              <a:rPr lang="en-US" sz="1200" b="0" i="0" dirty="0">
                <a:solidFill>
                  <a:schemeClr val="bg1"/>
                </a:solidFill>
                <a:effectLst/>
                <a:latin typeface="Times New Roman" panose="02020603050405020304" pitchFamily="18" charset="0"/>
                <a:cs typeface="Times New Roman" panose="02020603050405020304" pitchFamily="18" charset="0"/>
              </a:rPr>
              <a:t>The same key must be kept secret and shared securely between the communicating parties. </a:t>
            </a:r>
          </a:p>
          <a:p>
            <a:pPr marL="742950" lvl="1" indent="-285750" algn="l">
              <a:buFont typeface="Arial" panose="020B0604020202020204" pitchFamily="34" charset="0"/>
              <a:buChar char="•"/>
            </a:pPr>
            <a:r>
              <a:rPr lang="en-US" sz="1200" b="0" i="0" dirty="0">
                <a:solidFill>
                  <a:schemeClr val="bg1"/>
                </a:solidFill>
                <a:effectLst/>
                <a:latin typeface="Times New Roman" panose="02020603050405020304" pitchFamily="18" charset="0"/>
                <a:cs typeface="Times New Roman" panose="02020603050405020304" pitchFamily="18" charset="0"/>
              </a:rPr>
              <a:t>E.g. - AES, DES</a:t>
            </a:r>
          </a:p>
        </p:txBody>
      </p:sp>
      <p:sp>
        <p:nvSpPr>
          <p:cNvPr id="16" name="object 6">
            <a:extLst>
              <a:ext uri="{FF2B5EF4-FFF2-40B4-BE49-F238E27FC236}">
                <a16:creationId xmlns:a16="http://schemas.microsoft.com/office/drawing/2014/main" id="{B419549D-E5A3-E0C2-009F-E3920B8522B7}"/>
              </a:ext>
            </a:extLst>
          </p:cNvPr>
          <p:cNvSpPr/>
          <p:nvPr/>
        </p:nvSpPr>
        <p:spPr>
          <a:xfrm rot="10800000">
            <a:off x="4222750" y="0"/>
            <a:ext cx="1448282" cy="883997"/>
          </a:xfrm>
          <a:custGeom>
            <a:avLst/>
            <a:gdLst/>
            <a:ahLst/>
            <a:cxnLst/>
            <a:rect l="l" t="t" r="r" b="b"/>
            <a:pathLst>
              <a:path w="1845310" h="1082675">
                <a:moveTo>
                  <a:pt x="922842" y="0"/>
                </a:moveTo>
                <a:lnTo>
                  <a:pt x="0" y="922447"/>
                </a:lnTo>
                <a:lnTo>
                  <a:pt x="160181" y="1082563"/>
                </a:lnTo>
                <a:lnTo>
                  <a:pt x="1684849" y="1082563"/>
                </a:lnTo>
                <a:lnTo>
                  <a:pt x="1844893" y="922447"/>
                </a:lnTo>
                <a:lnTo>
                  <a:pt x="922842" y="0"/>
                </a:lnTo>
                <a:close/>
              </a:path>
            </a:pathLst>
          </a:custGeom>
          <a:solidFill>
            <a:srgbClr val="6FB0DA"/>
          </a:solidFill>
        </p:spPr>
        <p:txBody>
          <a:bodyPr wrap="square" lIns="0" tIns="0" rIns="0" bIns="0" rtlCol="0"/>
          <a:lstStyle/>
          <a:p>
            <a:endParaRPr dirty="0"/>
          </a:p>
        </p:txBody>
      </p:sp>
      <p:grpSp>
        <p:nvGrpSpPr>
          <p:cNvPr id="17" name="object 3">
            <a:extLst>
              <a:ext uri="{FF2B5EF4-FFF2-40B4-BE49-F238E27FC236}">
                <a16:creationId xmlns:a16="http://schemas.microsoft.com/office/drawing/2014/main" id="{CE14DFEF-4B41-746E-F116-2DECAC72E6FC}"/>
              </a:ext>
            </a:extLst>
          </p:cNvPr>
          <p:cNvGrpSpPr/>
          <p:nvPr/>
        </p:nvGrpSpPr>
        <p:grpSpPr>
          <a:xfrm rot="5400000">
            <a:off x="-199073" y="2253159"/>
            <a:ext cx="1111250" cy="713105"/>
            <a:chOff x="2600837" y="2575346"/>
            <a:chExt cx="1111250" cy="713105"/>
          </a:xfrm>
        </p:grpSpPr>
        <p:sp>
          <p:nvSpPr>
            <p:cNvPr id="18" name="object 4">
              <a:extLst>
                <a:ext uri="{FF2B5EF4-FFF2-40B4-BE49-F238E27FC236}">
                  <a16:creationId xmlns:a16="http://schemas.microsoft.com/office/drawing/2014/main" id="{27628819-D0AE-754E-4FAD-3EE52E6D46A0}"/>
                </a:ext>
              </a:extLst>
            </p:cNvPr>
            <p:cNvSpPr/>
            <p:nvPr/>
          </p:nvSpPr>
          <p:spPr>
            <a:xfrm>
              <a:off x="2787598" y="2747223"/>
              <a:ext cx="924560" cy="541020"/>
            </a:xfrm>
            <a:custGeom>
              <a:avLst/>
              <a:gdLst/>
              <a:ahLst/>
              <a:cxnLst/>
              <a:rect l="l" t="t" r="r" b="b"/>
              <a:pathLst>
                <a:path w="924560" h="541020">
                  <a:moveTo>
                    <a:pt x="540695" y="0"/>
                  </a:moveTo>
                  <a:lnTo>
                    <a:pt x="0" y="540723"/>
                  </a:lnTo>
                  <a:lnTo>
                    <a:pt x="767438" y="540723"/>
                  </a:lnTo>
                  <a:lnTo>
                    <a:pt x="924435" y="383724"/>
                  </a:lnTo>
                  <a:lnTo>
                    <a:pt x="540695" y="0"/>
                  </a:lnTo>
                  <a:close/>
                </a:path>
              </a:pathLst>
            </a:custGeom>
            <a:solidFill>
              <a:srgbClr val="484C67"/>
            </a:solidFill>
          </p:spPr>
          <p:txBody>
            <a:bodyPr wrap="square" lIns="0" tIns="0" rIns="0" bIns="0" rtlCol="0"/>
            <a:lstStyle/>
            <a:p>
              <a:endParaRPr/>
            </a:p>
          </p:txBody>
        </p:sp>
        <p:sp>
          <p:nvSpPr>
            <p:cNvPr id="19" name="object 5">
              <a:extLst>
                <a:ext uri="{FF2B5EF4-FFF2-40B4-BE49-F238E27FC236}">
                  <a16:creationId xmlns:a16="http://schemas.microsoft.com/office/drawing/2014/main" id="{88254A23-6BFE-49D8-3FB7-2F048815E8C1}"/>
                </a:ext>
              </a:extLst>
            </p:cNvPr>
            <p:cNvSpPr/>
            <p:nvPr/>
          </p:nvSpPr>
          <p:spPr>
            <a:xfrm>
              <a:off x="2600837" y="2575346"/>
              <a:ext cx="758190" cy="713105"/>
            </a:xfrm>
            <a:custGeom>
              <a:avLst/>
              <a:gdLst/>
              <a:ahLst/>
              <a:cxnLst/>
              <a:rect l="l" t="t" r="r" b="b"/>
              <a:pathLst>
                <a:path w="758189" h="713104">
                  <a:moveTo>
                    <a:pt x="555580" y="0"/>
                  </a:moveTo>
                  <a:lnTo>
                    <a:pt x="0" y="556402"/>
                  </a:lnTo>
                  <a:lnTo>
                    <a:pt x="156815" y="712600"/>
                  </a:lnTo>
                  <a:lnTo>
                    <a:pt x="247504" y="712600"/>
                  </a:lnTo>
                  <a:lnTo>
                    <a:pt x="757845" y="202250"/>
                  </a:lnTo>
                  <a:lnTo>
                    <a:pt x="555580" y="0"/>
                  </a:lnTo>
                  <a:close/>
                </a:path>
              </a:pathLst>
            </a:custGeom>
            <a:solidFill>
              <a:srgbClr val="6FB0DA"/>
            </a:solidFill>
          </p:spPr>
          <p:txBody>
            <a:bodyPr wrap="square" lIns="0" tIns="0" rIns="0" bIns="0" rtlCol="0"/>
            <a:lstStyle/>
            <a:p>
              <a:endParaRPr/>
            </a:p>
          </p:txBody>
        </p:sp>
      </p:grpSp>
      <p:sp>
        <p:nvSpPr>
          <p:cNvPr id="20" name="object 5">
            <a:extLst>
              <a:ext uri="{FF2B5EF4-FFF2-40B4-BE49-F238E27FC236}">
                <a16:creationId xmlns:a16="http://schemas.microsoft.com/office/drawing/2014/main" id="{A04B8E78-2037-9362-A5DD-52FC50FCAE82}"/>
              </a:ext>
            </a:extLst>
          </p:cNvPr>
          <p:cNvSpPr/>
          <p:nvPr/>
        </p:nvSpPr>
        <p:spPr>
          <a:xfrm>
            <a:off x="4823253" y="2140585"/>
            <a:ext cx="1031240" cy="1155065"/>
          </a:xfrm>
          <a:custGeom>
            <a:avLst/>
            <a:gdLst/>
            <a:ahLst/>
            <a:cxnLst/>
            <a:rect l="l" t="t" r="r" b="b"/>
            <a:pathLst>
              <a:path w="1031239" h="1155064">
                <a:moveTo>
                  <a:pt x="1030528" y="0"/>
                </a:moveTo>
                <a:lnTo>
                  <a:pt x="0" y="1030926"/>
                </a:lnTo>
                <a:lnTo>
                  <a:pt x="123599" y="1154477"/>
                </a:lnTo>
                <a:lnTo>
                  <a:pt x="1030936" y="1154477"/>
                </a:lnTo>
                <a:lnTo>
                  <a:pt x="1030936" y="408"/>
                </a:lnTo>
                <a:lnTo>
                  <a:pt x="1030528" y="0"/>
                </a:lnTo>
                <a:close/>
              </a:path>
            </a:pathLst>
          </a:custGeom>
          <a:solidFill>
            <a:srgbClr val="6FB0DA"/>
          </a:solid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2089150" y="730956"/>
            <a:ext cx="1294130" cy="30480"/>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sp>
        <p:nvSpPr>
          <p:cNvPr id="14" name="TextBox 13">
            <a:extLst>
              <a:ext uri="{FF2B5EF4-FFF2-40B4-BE49-F238E27FC236}">
                <a16:creationId xmlns:a16="http://schemas.microsoft.com/office/drawing/2014/main" id="{BB1F217C-0BED-BBFB-5F95-1FDB58014B89}"/>
              </a:ext>
            </a:extLst>
          </p:cNvPr>
          <p:cNvSpPr txBox="1"/>
          <p:nvPr/>
        </p:nvSpPr>
        <p:spPr>
          <a:xfrm>
            <a:off x="1479550" y="377967"/>
            <a:ext cx="32004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Types of Cryptography Encryptions </a:t>
            </a:r>
            <a:r>
              <a:rPr lang="en-IN" sz="1400" i="1" dirty="0">
                <a:solidFill>
                  <a:schemeClr val="bg1"/>
                </a:solidFill>
                <a:latin typeface="Times New Roman" panose="02020603050405020304" pitchFamily="18" charset="0"/>
                <a:cs typeface="Times New Roman" panose="02020603050405020304" pitchFamily="18" charset="0"/>
              </a:rPr>
              <a:t>cont.</a:t>
            </a:r>
          </a:p>
        </p:txBody>
      </p:sp>
      <p:sp>
        <p:nvSpPr>
          <p:cNvPr id="15" name="TextBox 14">
            <a:extLst>
              <a:ext uri="{FF2B5EF4-FFF2-40B4-BE49-F238E27FC236}">
                <a16:creationId xmlns:a16="http://schemas.microsoft.com/office/drawing/2014/main" id="{036BB1F6-6B8D-D4B6-2A6D-909C60959F4E}"/>
              </a:ext>
            </a:extLst>
          </p:cNvPr>
          <p:cNvSpPr txBox="1"/>
          <p:nvPr/>
        </p:nvSpPr>
        <p:spPr>
          <a:xfrm>
            <a:off x="450850" y="1114425"/>
            <a:ext cx="4953000" cy="1384995"/>
          </a:xfrm>
          <a:prstGeom prst="rect">
            <a:avLst/>
          </a:prstGeom>
          <a:noFill/>
        </p:spPr>
        <p:txBody>
          <a:bodyPr wrap="square" rtlCol="0">
            <a:spAutoFit/>
          </a:bodyPr>
          <a:lstStyle/>
          <a:p>
            <a:r>
              <a:rPr lang="en-US" sz="1200" dirty="0">
                <a:solidFill>
                  <a:schemeClr val="bg1"/>
                </a:solidFill>
                <a:latin typeface="Times New Roman" panose="02020603050405020304" pitchFamily="18" charset="0"/>
                <a:cs typeface="Times New Roman" panose="02020603050405020304" pitchFamily="18" charset="0"/>
              </a:rPr>
              <a:t>2. A</a:t>
            </a:r>
            <a:r>
              <a:rPr lang="en-US" sz="1200" b="0" i="0" dirty="0">
                <a:solidFill>
                  <a:schemeClr val="bg1"/>
                </a:solidFill>
                <a:effectLst/>
                <a:latin typeface="Times New Roman" panose="02020603050405020304" pitchFamily="18" charset="0"/>
                <a:cs typeface="Times New Roman" panose="02020603050405020304" pitchFamily="18" charset="0"/>
              </a:rPr>
              <a:t>symmetric encryption (also called public and private key encryption):</a:t>
            </a:r>
          </a:p>
          <a:p>
            <a:endParaRPr lang="en-US" sz="1200" b="0" i="0" dirty="0">
              <a:solidFill>
                <a:schemeClr val="bg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chemeClr val="bg1"/>
                </a:solidFill>
                <a:effectLst/>
                <a:latin typeface="Times New Roman" panose="02020603050405020304" pitchFamily="18" charset="0"/>
                <a:cs typeface="Times New Roman" panose="02020603050405020304" pitchFamily="18" charset="0"/>
              </a:rPr>
              <a:t>In asymmetric encryption, there are two keys: a public key and a private key.</a:t>
            </a:r>
          </a:p>
          <a:p>
            <a:pPr marL="171450" indent="-171450" algn="l">
              <a:buFont typeface="Arial" panose="020B0604020202020204" pitchFamily="34" charset="0"/>
              <a:buChar char="•"/>
            </a:pPr>
            <a:r>
              <a:rPr lang="en-US" sz="1200" b="0" i="0" dirty="0">
                <a:solidFill>
                  <a:schemeClr val="bg1"/>
                </a:solidFill>
                <a:effectLst/>
                <a:latin typeface="Times New Roman" panose="02020603050405020304" pitchFamily="18" charset="0"/>
                <a:cs typeface="Times New Roman" panose="02020603050405020304" pitchFamily="18" charset="0"/>
              </a:rPr>
              <a:t>The public key can be freely distributed, while the private key must be kept confidential.</a:t>
            </a:r>
          </a:p>
          <a:p>
            <a:pPr marL="171450" indent="-171450" algn="l">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E.g. - RSA</a:t>
            </a:r>
            <a:endParaRPr lang="en-US" sz="1200" b="0" i="0" dirty="0">
              <a:solidFill>
                <a:schemeClr val="bg1"/>
              </a:solidFill>
              <a:effectLst/>
              <a:latin typeface="Times New Roman" panose="02020603050405020304" pitchFamily="18" charset="0"/>
              <a:cs typeface="Times New Roman" panose="02020603050405020304" pitchFamily="18" charset="0"/>
            </a:endParaRPr>
          </a:p>
        </p:txBody>
      </p:sp>
      <p:sp>
        <p:nvSpPr>
          <p:cNvPr id="2" name="object 6">
            <a:extLst>
              <a:ext uri="{FF2B5EF4-FFF2-40B4-BE49-F238E27FC236}">
                <a16:creationId xmlns:a16="http://schemas.microsoft.com/office/drawing/2014/main" id="{324CD868-481A-C84C-4566-07D6D0895B92}"/>
              </a:ext>
            </a:extLst>
          </p:cNvPr>
          <p:cNvSpPr/>
          <p:nvPr/>
        </p:nvSpPr>
        <p:spPr>
          <a:xfrm rot="16200000">
            <a:off x="4673309" y="329768"/>
            <a:ext cx="1448282" cy="883997"/>
          </a:xfrm>
          <a:custGeom>
            <a:avLst/>
            <a:gdLst/>
            <a:ahLst/>
            <a:cxnLst/>
            <a:rect l="l" t="t" r="r" b="b"/>
            <a:pathLst>
              <a:path w="1845310" h="1082675">
                <a:moveTo>
                  <a:pt x="922842" y="0"/>
                </a:moveTo>
                <a:lnTo>
                  <a:pt x="0" y="922447"/>
                </a:lnTo>
                <a:lnTo>
                  <a:pt x="160181" y="1082563"/>
                </a:lnTo>
                <a:lnTo>
                  <a:pt x="1684849" y="1082563"/>
                </a:lnTo>
                <a:lnTo>
                  <a:pt x="1844893" y="922447"/>
                </a:lnTo>
                <a:lnTo>
                  <a:pt x="922842" y="0"/>
                </a:lnTo>
                <a:close/>
              </a:path>
            </a:pathLst>
          </a:custGeom>
          <a:solidFill>
            <a:srgbClr val="6FB0DA"/>
          </a:solidFill>
        </p:spPr>
        <p:txBody>
          <a:bodyPr wrap="square" lIns="0" tIns="0" rIns="0" bIns="0" rtlCol="0"/>
          <a:lstStyle/>
          <a:p>
            <a:endParaRPr dirty="0"/>
          </a:p>
        </p:txBody>
      </p:sp>
      <p:sp>
        <p:nvSpPr>
          <p:cNvPr id="3" name="object 5">
            <a:extLst>
              <a:ext uri="{FF2B5EF4-FFF2-40B4-BE49-F238E27FC236}">
                <a16:creationId xmlns:a16="http://schemas.microsoft.com/office/drawing/2014/main" id="{ED6C4199-76F6-8F86-7E02-1B71D2AC67D4}"/>
              </a:ext>
            </a:extLst>
          </p:cNvPr>
          <p:cNvSpPr/>
          <p:nvPr/>
        </p:nvSpPr>
        <p:spPr>
          <a:xfrm rot="10800000">
            <a:off x="0" y="0"/>
            <a:ext cx="1031240" cy="1155065"/>
          </a:xfrm>
          <a:custGeom>
            <a:avLst/>
            <a:gdLst/>
            <a:ahLst/>
            <a:cxnLst/>
            <a:rect l="l" t="t" r="r" b="b"/>
            <a:pathLst>
              <a:path w="1031239" h="1155064">
                <a:moveTo>
                  <a:pt x="1030528" y="0"/>
                </a:moveTo>
                <a:lnTo>
                  <a:pt x="0" y="1030926"/>
                </a:lnTo>
                <a:lnTo>
                  <a:pt x="123599" y="1154477"/>
                </a:lnTo>
                <a:lnTo>
                  <a:pt x="1030936" y="1154477"/>
                </a:lnTo>
                <a:lnTo>
                  <a:pt x="1030936" y="408"/>
                </a:lnTo>
                <a:lnTo>
                  <a:pt x="1030528" y="0"/>
                </a:lnTo>
                <a:close/>
              </a:path>
            </a:pathLst>
          </a:custGeom>
          <a:solidFill>
            <a:srgbClr val="6FB0DA"/>
          </a:solidFill>
        </p:spPr>
        <p:txBody>
          <a:bodyPr wrap="square" lIns="0" tIns="0" rIns="0" bIns="0" rtlCol="0"/>
          <a:lstStyle/>
          <a:p>
            <a:endParaRPr/>
          </a:p>
        </p:txBody>
      </p:sp>
      <p:grpSp>
        <p:nvGrpSpPr>
          <p:cNvPr id="4" name="object 3">
            <a:extLst>
              <a:ext uri="{FF2B5EF4-FFF2-40B4-BE49-F238E27FC236}">
                <a16:creationId xmlns:a16="http://schemas.microsoft.com/office/drawing/2014/main" id="{EBF76346-4EDA-C1CC-4E17-C8E12FFF770E}"/>
              </a:ext>
            </a:extLst>
          </p:cNvPr>
          <p:cNvGrpSpPr/>
          <p:nvPr/>
        </p:nvGrpSpPr>
        <p:grpSpPr>
          <a:xfrm rot="16200000">
            <a:off x="4927272" y="2253780"/>
            <a:ext cx="1111250" cy="713105"/>
            <a:chOff x="2600837" y="2575346"/>
            <a:chExt cx="1111250" cy="713105"/>
          </a:xfrm>
        </p:grpSpPr>
        <p:sp>
          <p:nvSpPr>
            <p:cNvPr id="5" name="object 4">
              <a:extLst>
                <a:ext uri="{FF2B5EF4-FFF2-40B4-BE49-F238E27FC236}">
                  <a16:creationId xmlns:a16="http://schemas.microsoft.com/office/drawing/2014/main" id="{6D03B92D-4C9C-23D8-D46A-65E6AE939E25}"/>
                </a:ext>
              </a:extLst>
            </p:cNvPr>
            <p:cNvSpPr/>
            <p:nvPr/>
          </p:nvSpPr>
          <p:spPr>
            <a:xfrm>
              <a:off x="2787598" y="2747223"/>
              <a:ext cx="924560" cy="541020"/>
            </a:xfrm>
            <a:custGeom>
              <a:avLst/>
              <a:gdLst/>
              <a:ahLst/>
              <a:cxnLst/>
              <a:rect l="l" t="t" r="r" b="b"/>
              <a:pathLst>
                <a:path w="924560" h="541020">
                  <a:moveTo>
                    <a:pt x="540695" y="0"/>
                  </a:moveTo>
                  <a:lnTo>
                    <a:pt x="0" y="540723"/>
                  </a:lnTo>
                  <a:lnTo>
                    <a:pt x="767438" y="540723"/>
                  </a:lnTo>
                  <a:lnTo>
                    <a:pt x="924435" y="383724"/>
                  </a:lnTo>
                  <a:lnTo>
                    <a:pt x="540695" y="0"/>
                  </a:lnTo>
                  <a:close/>
                </a:path>
              </a:pathLst>
            </a:custGeom>
            <a:solidFill>
              <a:srgbClr val="484C67"/>
            </a:solidFill>
          </p:spPr>
          <p:txBody>
            <a:bodyPr wrap="square" lIns="0" tIns="0" rIns="0" bIns="0" rtlCol="0"/>
            <a:lstStyle/>
            <a:p>
              <a:endParaRPr/>
            </a:p>
          </p:txBody>
        </p:sp>
        <p:sp>
          <p:nvSpPr>
            <p:cNvPr id="6" name="object 5">
              <a:extLst>
                <a:ext uri="{FF2B5EF4-FFF2-40B4-BE49-F238E27FC236}">
                  <a16:creationId xmlns:a16="http://schemas.microsoft.com/office/drawing/2014/main" id="{8BEF6E46-E194-D34D-4D6E-61B5E235E851}"/>
                </a:ext>
              </a:extLst>
            </p:cNvPr>
            <p:cNvSpPr/>
            <p:nvPr/>
          </p:nvSpPr>
          <p:spPr>
            <a:xfrm>
              <a:off x="2600837" y="2575346"/>
              <a:ext cx="758190" cy="713105"/>
            </a:xfrm>
            <a:custGeom>
              <a:avLst/>
              <a:gdLst/>
              <a:ahLst/>
              <a:cxnLst/>
              <a:rect l="l" t="t" r="r" b="b"/>
              <a:pathLst>
                <a:path w="758189" h="713104">
                  <a:moveTo>
                    <a:pt x="555580" y="0"/>
                  </a:moveTo>
                  <a:lnTo>
                    <a:pt x="0" y="556402"/>
                  </a:lnTo>
                  <a:lnTo>
                    <a:pt x="156815" y="712600"/>
                  </a:lnTo>
                  <a:lnTo>
                    <a:pt x="247504" y="712600"/>
                  </a:lnTo>
                  <a:lnTo>
                    <a:pt x="757845" y="202250"/>
                  </a:lnTo>
                  <a:lnTo>
                    <a:pt x="555580" y="0"/>
                  </a:lnTo>
                  <a:close/>
                </a:path>
              </a:pathLst>
            </a:custGeom>
            <a:solidFill>
              <a:srgbClr val="6FB0DA"/>
            </a:solidFill>
          </p:spPr>
          <p:txBody>
            <a:bodyPr wrap="square" lIns="0" tIns="0" rIns="0" bIns="0" rtlCol="0"/>
            <a:lstStyle/>
            <a:p>
              <a:endParaRPr/>
            </a:p>
          </p:txBody>
        </p:sp>
      </p:grpSp>
      <p:sp>
        <p:nvSpPr>
          <p:cNvPr id="7" name="TextBox 6">
            <a:extLst>
              <a:ext uri="{FF2B5EF4-FFF2-40B4-BE49-F238E27FC236}">
                <a16:creationId xmlns:a16="http://schemas.microsoft.com/office/drawing/2014/main" id="{C9EAF817-31C5-773B-49E1-42F80E7C20D8}"/>
              </a:ext>
            </a:extLst>
          </p:cNvPr>
          <p:cNvSpPr txBox="1"/>
          <p:nvPr/>
        </p:nvSpPr>
        <p:spPr>
          <a:xfrm>
            <a:off x="498395" y="2690177"/>
            <a:ext cx="4343400" cy="461665"/>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The Diffie Hellman key exchange algorithm is used in asymmetric key cryptography.</a:t>
            </a:r>
          </a:p>
        </p:txBody>
      </p:sp>
    </p:spTree>
    <p:extLst>
      <p:ext uri="{BB962C8B-B14F-4D97-AF65-F5344CB8AC3E}">
        <p14:creationId xmlns:p14="http://schemas.microsoft.com/office/powerpoint/2010/main" val="14158181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41769" y="0"/>
            <a:ext cx="1805305" cy="1833245"/>
            <a:chOff x="4041769" y="0"/>
            <a:chExt cx="1805305" cy="1833245"/>
          </a:xfrm>
        </p:grpSpPr>
        <p:sp>
          <p:nvSpPr>
            <p:cNvPr id="3" name="object 3"/>
            <p:cNvSpPr/>
            <p:nvPr/>
          </p:nvSpPr>
          <p:spPr>
            <a:xfrm>
              <a:off x="5234726" y="893420"/>
              <a:ext cx="612140" cy="939800"/>
            </a:xfrm>
            <a:custGeom>
              <a:avLst/>
              <a:gdLst/>
              <a:ahLst/>
              <a:cxnLst/>
              <a:rect l="l" t="t" r="r" b="b"/>
              <a:pathLst>
                <a:path w="612139" h="939800">
                  <a:moveTo>
                    <a:pt x="555985" y="0"/>
                  </a:moveTo>
                  <a:lnTo>
                    <a:pt x="0" y="555604"/>
                  </a:lnTo>
                  <a:lnTo>
                    <a:pt x="383987" y="939332"/>
                  </a:lnTo>
                  <a:lnTo>
                    <a:pt x="612022" y="711465"/>
                  </a:lnTo>
                  <a:lnTo>
                    <a:pt x="612022" y="55994"/>
                  </a:lnTo>
                  <a:lnTo>
                    <a:pt x="555985" y="0"/>
                  </a:lnTo>
                  <a:close/>
                </a:path>
              </a:pathLst>
            </a:custGeom>
            <a:solidFill>
              <a:srgbClr val="484C67"/>
            </a:solidFill>
          </p:spPr>
          <p:txBody>
            <a:bodyPr wrap="square" lIns="0" tIns="0" rIns="0" bIns="0" rtlCol="0"/>
            <a:lstStyle/>
            <a:p>
              <a:endParaRPr/>
            </a:p>
          </p:txBody>
        </p:sp>
        <p:sp>
          <p:nvSpPr>
            <p:cNvPr id="4" name="object 4"/>
            <p:cNvSpPr/>
            <p:nvPr/>
          </p:nvSpPr>
          <p:spPr>
            <a:xfrm>
              <a:off x="4041762" y="12"/>
              <a:ext cx="1805305" cy="1479550"/>
            </a:xfrm>
            <a:custGeom>
              <a:avLst/>
              <a:gdLst/>
              <a:ahLst/>
              <a:cxnLst/>
              <a:rect l="l" t="t" r="r" b="b"/>
              <a:pathLst>
                <a:path w="1805304" h="1479550">
                  <a:moveTo>
                    <a:pt x="1779358" y="923798"/>
                  </a:moveTo>
                  <a:lnTo>
                    <a:pt x="1577733" y="721537"/>
                  </a:lnTo>
                  <a:lnTo>
                    <a:pt x="1021753" y="1277137"/>
                  </a:lnTo>
                  <a:lnTo>
                    <a:pt x="1223352" y="1479397"/>
                  </a:lnTo>
                  <a:lnTo>
                    <a:pt x="1779358" y="923798"/>
                  </a:lnTo>
                  <a:close/>
                </a:path>
                <a:path w="1805304" h="1479550">
                  <a:moveTo>
                    <a:pt x="1804962" y="0"/>
                  </a:moveTo>
                  <a:lnTo>
                    <a:pt x="0" y="0"/>
                  </a:lnTo>
                  <a:lnTo>
                    <a:pt x="983132" y="983132"/>
                  </a:lnTo>
                  <a:lnTo>
                    <a:pt x="1804962" y="161290"/>
                  </a:lnTo>
                  <a:lnTo>
                    <a:pt x="1804962" y="0"/>
                  </a:lnTo>
                  <a:close/>
                </a:path>
              </a:pathLst>
            </a:custGeom>
            <a:solidFill>
              <a:srgbClr val="6FB0DA"/>
            </a:solidFill>
          </p:spPr>
          <p:txBody>
            <a:bodyPr wrap="square" lIns="0" tIns="0" rIns="0" bIns="0" rtlCol="0"/>
            <a:lstStyle/>
            <a:p>
              <a:endParaRPr/>
            </a:p>
          </p:txBody>
        </p:sp>
      </p:grpSp>
      <p:sp>
        <p:nvSpPr>
          <p:cNvPr id="5" name="object 5"/>
          <p:cNvSpPr/>
          <p:nvPr/>
        </p:nvSpPr>
        <p:spPr>
          <a:xfrm>
            <a:off x="4815809" y="2133469"/>
            <a:ext cx="1031240" cy="1155065"/>
          </a:xfrm>
          <a:custGeom>
            <a:avLst/>
            <a:gdLst/>
            <a:ahLst/>
            <a:cxnLst/>
            <a:rect l="l" t="t" r="r" b="b"/>
            <a:pathLst>
              <a:path w="1031239" h="1155064">
                <a:moveTo>
                  <a:pt x="1030528" y="0"/>
                </a:moveTo>
                <a:lnTo>
                  <a:pt x="0" y="1030926"/>
                </a:lnTo>
                <a:lnTo>
                  <a:pt x="123599" y="1154477"/>
                </a:lnTo>
                <a:lnTo>
                  <a:pt x="1030936" y="1154477"/>
                </a:lnTo>
                <a:lnTo>
                  <a:pt x="1030936" y="408"/>
                </a:lnTo>
                <a:lnTo>
                  <a:pt x="1030528" y="0"/>
                </a:lnTo>
                <a:close/>
              </a:path>
            </a:pathLst>
          </a:custGeom>
          <a:solidFill>
            <a:srgbClr val="6FB0DA"/>
          </a:solidFill>
        </p:spPr>
        <p:txBody>
          <a:bodyPr wrap="square" lIns="0" tIns="0" rIns="0" bIns="0" rtlCol="0"/>
          <a:lstStyle/>
          <a:p>
            <a:endParaRPr/>
          </a:p>
        </p:txBody>
      </p:sp>
      <p:sp>
        <p:nvSpPr>
          <p:cNvPr id="9" name="object 9"/>
          <p:cNvSpPr txBox="1">
            <a:spLocks noGrp="1"/>
          </p:cNvSpPr>
          <p:nvPr>
            <p:ph type="title"/>
          </p:nvPr>
        </p:nvSpPr>
        <p:spPr>
          <a:xfrm>
            <a:off x="1043106" y="831190"/>
            <a:ext cx="2893687" cy="229550"/>
          </a:xfrm>
          <a:prstGeom prst="rect">
            <a:avLst/>
          </a:prstGeom>
        </p:spPr>
        <p:txBody>
          <a:bodyPr vert="horz" wrap="square" lIns="0" tIns="13970" rIns="0" bIns="0" rtlCol="0">
            <a:spAutoFit/>
          </a:bodyPr>
          <a:lstStyle/>
          <a:p>
            <a:pPr marL="12700">
              <a:lnSpc>
                <a:spcPct val="100000"/>
              </a:lnSpc>
              <a:spcBef>
                <a:spcPts val="110"/>
              </a:spcBef>
            </a:pPr>
            <a:r>
              <a:rPr lang="en-GB" sz="1400" dirty="0">
                <a:latin typeface="Times New Roman" panose="02020603050405020304" pitchFamily="18" charset="0"/>
                <a:ea typeface="SimSun" panose="02010600030101010101" pitchFamily="2" charset="-122"/>
                <a:cs typeface="Times New Roman" panose="02020603050405020304" pitchFamily="18" charset="0"/>
              </a:rPr>
              <a:t>Primitive roots</a:t>
            </a:r>
            <a:endParaRPr sz="105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2" name="object 12"/>
          <p:cNvSpPr/>
          <p:nvPr/>
        </p:nvSpPr>
        <p:spPr>
          <a:xfrm>
            <a:off x="938137" y="1140668"/>
            <a:ext cx="1294130" cy="30480"/>
          </a:xfrm>
          <a:custGeom>
            <a:avLst/>
            <a:gdLst/>
            <a:ahLst/>
            <a:cxnLst/>
            <a:rect l="l" t="t" r="r" b="b"/>
            <a:pathLst>
              <a:path w="1294129" h="30480">
                <a:moveTo>
                  <a:pt x="1293863" y="0"/>
                </a:moveTo>
                <a:lnTo>
                  <a:pt x="0" y="0"/>
                </a:lnTo>
                <a:lnTo>
                  <a:pt x="0" y="30441"/>
                </a:lnTo>
                <a:lnTo>
                  <a:pt x="1293863" y="30441"/>
                </a:lnTo>
                <a:lnTo>
                  <a:pt x="1293863" y="0"/>
                </a:lnTo>
                <a:close/>
              </a:path>
            </a:pathLst>
          </a:custGeom>
          <a:solidFill>
            <a:srgbClr val="6FB0DA"/>
          </a:solidFill>
        </p:spPr>
        <p:txBody>
          <a:bodyPr wrap="square" lIns="0" tIns="0" rIns="0" bIns="0" rtlCol="0"/>
          <a:lstStyle/>
          <a:p>
            <a:endParaRPr/>
          </a:p>
        </p:txBody>
      </p:sp>
      <p:grpSp>
        <p:nvGrpSpPr>
          <p:cNvPr id="13" name="object 13"/>
          <p:cNvGrpSpPr/>
          <p:nvPr/>
        </p:nvGrpSpPr>
        <p:grpSpPr>
          <a:xfrm>
            <a:off x="1512" y="219283"/>
            <a:ext cx="1235075" cy="3068955"/>
            <a:chOff x="1512" y="219283"/>
            <a:chExt cx="1235075" cy="3068955"/>
          </a:xfrm>
        </p:grpSpPr>
        <p:sp>
          <p:nvSpPr>
            <p:cNvPr id="14" name="object 14"/>
            <p:cNvSpPr/>
            <p:nvPr/>
          </p:nvSpPr>
          <p:spPr>
            <a:xfrm>
              <a:off x="1512" y="219283"/>
              <a:ext cx="936625" cy="1873250"/>
            </a:xfrm>
            <a:custGeom>
              <a:avLst/>
              <a:gdLst/>
              <a:ahLst/>
              <a:cxnLst/>
              <a:rect l="l" t="t" r="r" b="b"/>
              <a:pathLst>
                <a:path w="936625" h="1873250">
                  <a:moveTo>
                    <a:pt x="0" y="0"/>
                  </a:moveTo>
                  <a:lnTo>
                    <a:pt x="0" y="1873071"/>
                  </a:lnTo>
                  <a:lnTo>
                    <a:pt x="936546" y="936170"/>
                  </a:lnTo>
                  <a:lnTo>
                    <a:pt x="0" y="0"/>
                  </a:lnTo>
                  <a:close/>
                </a:path>
              </a:pathLst>
            </a:custGeom>
            <a:solidFill>
              <a:srgbClr val="484C67"/>
            </a:solidFill>
          </p:spPr>
          <p:txBody>
            <a:bodyPr wrap="square" lIns="0" tIns="0" rIns="0" bIns="0" rtlCol="0"/>
            <a:lstStyle/>
            <a:p>
              <a:endParaRPr/>
            </a:p>
          </p:txBody>
        </p:sp>
        <p:sp>
          <p:nvSpPr>
            <p:cNvPr id="15" name="object 15"/>
            <p:cNvSpPr/>
            <p:nvPr/>
          </p:nvSpPr>
          <p:spPr>
            <a:xfrm>
              <a:off x="1512" y="1987070"/>
              <a:ext cx="1235075" cy="1301115"/>
            </a:xfrm>
            <a:custGeom>
              <a:avLst/>
              <a:gdLst/>
              <a:ahLst/>
              <a:cxnLst/>
              <a:rect l="l" t="t" r="r" b="b"/>
              <a:pathLst>
                <a:path w="1235075" h="1301114">
                  <a:moveTo>
                    <a:pt x="204454" y="0"/>
                  </a:moveTo>
                  <a:lnTo>
                    <a:pt x="0" y="204451"/>
                  </a:lnTo>
                  <a:lnTo>
                    <a:pt x="0" y="1300876"/>
                  </a:lnTo>
                  <a:lnTo>
                    <a:pt x="964623" y="1300876"/>
                  </a:lnTo>
                  <a:lnTo>
                    <a:pt x="1234976" y="1030520"/>
                  </a:lnTo>
                  <a:lnTo>
                    <a:pt x="204454" y="0"/>
                  </a:lnTo>
                  <a:close/>
                </a:path>
              </a:pathLst>
            </a:custGeom>
            <a:solidFill>
              <a:srgbClr val="6FB0DA"/>
            </a:solidFill>
          </p:spPr>
          <p:txBody>
            <a:bodyPr wrap="square" lIns="0" tIns="0" rIns="0" bIns="0" rtlCol="0"/>
            <a:lstStyle/>
            <a:p>
              <a:endParaRPr/>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F326BEF-8E0A-C440-3E43-50AAB15319F7}"/>
                  </a:ext>
                </a:extLst>
              </p:cNvPr>
              <p:cNvSpPr txBox="1"/>
              <p:nvPr/>
            </p:nvSpPr>
            <p:spPr>
              <a:xfrm>
                <a:off x="675748" y="1329462"/>
                <a:ext cx="4276302" cy="677108"/>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‘g’ is said to be a primitive root of prime number ‘p’,</a:t>
                </a:r>
              </a:p>
              <a:p>
                <a:r>
                  <a:rPr lang="en-IN" sz="1200" dirty="0">
                    <a:solidFill>
                      <a:schemeClr val="bg1"/>
                    </a:solidFill>
                    <a:latin typeface="Times New Roman" panose="02020603050405020304" pitchFamily="18" charset="0"/>
                    <a:cs typeface="Times New Roman" panose="02020603050405020304" pitchFamily="18" charset="0"/>
                  </a:rPr>
                  <a:t> if :</a:t>
                </a:r>
              </a:p>
              <a:p>
                <a:r>
                  <a:rPr lang="en-IN" sz="1400" b="0" dirty="0">
                    <a:solidFill>
                      <a:schemeClr val="bg1"/>
                    </a:solidFill>
                  </a:rPr>
                  <a:t> </a:t>
                </a:r>
                <a14:m>
                  <m:oMath xmlns:m="http://schemas.openxmlformats.org/officeDocument/2006/math">
                    <m:sSup>
                      <m:sSupPr>
                        <m:ctrlPr>
                          <a:rPr lang="en-IN" sz="1200" b="0" i="1" smtClean="0">
                            <a:solidFill>
                              <a:schemeClr val="bg1"/>
                            </a:solidFill>
                            <a:latin typeface="Cambria Math" panose="02040503050406030204" pitchFamily="18" charset="0"/>
                          </a:rPr>
                        </m:ctrlPr>
                      </m:sSupPr>
                      <m:e>
                        <m:r>
                          <a:rPr lang="en-IN" sz="1200" b="0" i="1" smtClean="0">
                            <a:solidFill>
                              <a:schemeClr val="bg1"/>
                            </a:solidFill>
                            <a:latin typeface="Cambria Math" panose="02040503050406030204" pitchFamily="18" charset="0"/>
                          </a:rPr>
                          <m:t>𝑔</m:t>
                        </m:r>
                      </m:e>
                      <m:sup>
                        <m:r>
                          <a:rPr lang="en-IN" sz="1200" b="0" i="1" smtClean="0">
                            <a:solidFill>
                              <a:schemeClr val="bg1"/>
                            </a:solidFill>
                            <a:latin typeface="Cambria Math" panose="02040503050406030204" pitchFamily="18" charset="0"/>
                          </a:rPr>
                          <m:t>1</m:t>
                        </m:r>
                      </m:sup>
                    </m:sSup>
                    <m:r>
                      <a:rPr lang="en-IN" sz="1200" b="0" i="1" smtClean="0">
                        <a:solidFill>
                          <a:schemeClr val="bg1"/>
                        </a:solidFill>
                        <a:latin typeface="Cambria Math" panose="02040503050406030204" pitchFamily="18" charset="0"/>
                      </a:rPr>
                      <m:t> </m:t>
                    </m:r>
                    <m:r>
                      <a:rPr lang="en-IN" sz="1200" b="0" i="1" smtClean="0">
                        <a:solidFill>
                          <a:schemeClr val="bg1"/>
                        </a:solidFill>
                        <a:latin typeface="Cambria Math" panose="02040503050406030204" pitchFamily="18" charset="0"/>
                      </a:rPr>
                      <m:t>𝑚𝑜𝑑</m:t>
                    </m:r>
                    <m:r>
                      <a:rPr lang="en-IN" sz="1200" b="0" i="1" smtClean="0">
                        <a:solidFill>
                          <a:schemeClr val="bg1"/>
                        </a:solidFill>
                        <a:latin typeface="Cambria Math" panose="02040503050406030204" pitchFamily="18" charset="0"/>
                      </a:rPr>
                      <m:t> </m:t>
                    </m:r>
                    <m:r>
                      <a:rPr lang="en-IN" sz="1200" b="0" i="1" smtClean="0">
                        <a:solidFill>
                          <a:schemeClr val="bg1"/>
                        </a:solidFill>
                        <a:latin typeface="Cambria Math" panose="02040503050406030204" pitchFamily="18" charset="0"/>
                      </a:rPr>
                      <m:t>𝑝</m:t>
                    </m:r>
                    <m:r>
                      <a:rPr lang="en-IN" sz="1200" b="0" i="1" smtClean="0">
                        <a:solidFill>
                          <a:schemeClr val="bg1"/>
                        </a:solidFill>
                        <a:latin typeface="Cambria Math" panose="02040503050406030204" pitchFamily="18" charset="0"/>
                      </a:rPr>
                      <m:t>, </m:t>
                    </m:r>
                    <m:sSup>
                      <m:sSupPr>
                        <m:ctrlPr>
                          <a:rPr lang="en-IN" sz="1200" b="0" i="1" smtClean="0">
                            <a:solidFill>
                              <a:schemeClr val="bg1"/>
                            </a:solidFill>
                            <a:latin typeface="Cambria Math" panose="02040503050406030204" pitchFamily="18" charset="0"/>
                          </a:rPr>
                        </m:ctrlPr>
                      </m:sSupPr>
                      <m:e>
                        <m:r>
                          <a:rPr lang="en-IN" sz="1200" b="0" i="1" smtClean="0">
                            <a:solidFill>
                              <a:schemeClr val="bg1"/>
                            </a:solidFill>
                            <a:latin typeface="Cambria Math" panose="02040503050406030204" pitchFamily="18" charset="0"/>
                          </a:rPr>
                          <m:t>𝑔</m:t>
                        </m:r>
                      </m:e>
                      <m:sup>
                        <m:r>
                          <a:rPr lang="en-IN" sz="1200" b="0" i="1" smtClean="0">
                            <a:solidFill>
                              <a:schemeClr val="bg1"/>
                            </a:solidFill>
                            <a:latin typeface="Cambria Math" panose="02040503050406030204" pitchFamily="18" charset="0"/>
                          </a:rPr>
                          <m:t>2</m:t>
                        </m:r>
                      </m:sup>
                    </m:sSup>
                    <m:r>
                      <a:rPr lang="en-IN" sz="1200" b="0" i="1" smtClean="0">
                        <a:solidFill>
                          <a:schemeClr val="bg1"/>
                        </a:solidFill>
                        <a:latin typeface="Cambria Math" panose="02040503050406030204" pitchFamily="18" charset="0"/>
                      </a:rPr>
                      <m:t>𝑚𝑜𝑑</m:t>
                    </m:r>
                    <m:r>
                      <a:rPr lang="en-IN" sz="1200" b="0" i="1" smtClean="0">
                        <a:solidFill>
                          <a:schemeClr val="bg1"/>
                        </a:solidFill>
                        <a:latin typeface="Cambria Math" panose="02040503050406030204" pitchFamily="18" charset="0"/>
                      </a:rPr>
                      <m:t> </m:t>
                    </m:r>
                    <m:r>
                      <a:rPr lang="en-IN" sz="1200" b="0" i="1" smtClean="0">
                        <a:solidFill>
                          <a:schemeClr val="bg1"/>
                        </a:solidFill>
                        <a:latin typeface="Cambria Math" panose="02040503050406030204" pitchFamily="18" charset="0"/>
                      </a:rPr>
                      <m:t>𝑝</m:t>
                    </m:r>
                    <m:r>
                      <a:rPr lang="en-IN" sz="1200" b="0" i="1" smtClean="0">
                        <a:solidFill>
                          <a:schemeClr val="bg1"/>
                        </a:solidFill>
                        <a:latin typeface="Cambria Math" panose="02040503050406030204" pitchFamily="18" charset="0"/>
                      </a:rPr>
                      <m:t>, </m:t>
                    </m:r>
                    <m:sSup>
                      <m:sSupPr>
                        <m:ctrlPr>
                          <a:rPr lang="en-IN" sz="1200" b="0" i="1" smtClean="0">
                            <a:solidFill>
                              <a:schemeClr val="bg1"/>
                            </a:solidFill>
                            <a:latin typeface="Cambria Math" panose="02040503050406030204" pitchFamily="18" charset="0"/>
                          </a:rPr>
                        </m:ctrlPr>
                      </m:sSupPr>
                      <m:e>
                        <m:r>
                          <a:rPr lang="en-IN" sz="1200" b="0" i="1" smtClean="0">
                            <a:solidFill>
                              <a:schemeClr val="bg1"/>
                            </a:solidFill>
                            <a:latin typeface="Cambria Math" panose="02040503050406030204" pitchFamily="18" charset="0"/>
                          </a:rPr>
                          <m:t>𝑔</m:t>
                        </m:r>
                      </m:e>
                      <m:sup>
                        <m:r>
                          <a:rPr lang="en-IN" sz="1200" b="0" i="1" smtClean="0">
                            <a:solidFill>
                              <a:schemeClr val="bg1"/>
                            </a:solidFill>
                            <a:latin typeface="Cambria Math" panose="02040503050406030204" pitchFamily="18" charset="0"/>
                          </a:rPr>
                          <m:t>3</m:t>
                        </m:r>
                      </m:sup>
                    </m:sSup>
                    <m:r>
                      <a:rPr lang="en-IN" sz="1200" b="0" i="1" smtClean="0">
                        <a:solidFill>
                          <a:schemeClr val="bg1"/>
                        </a:solidFill>
                        <a:latin typeface="Cambria Math" panose="02040503050406030204" pitchFamily="18" charset="0"/>
                      </a:rPr>
                      <m:t>𝑚𝑜𝑑</m:t>
                    </m:r>
                    <m:r>
                      <a:rPr lang="en-IN" sz="1200" b="0" i="1" smtClean="0">
                        <a:solidFill>
                          <a:schemeClr val="bg1"/>
                        </a:solidFill>
                        <a:latin typeface="Cambria Math" panose="02040503050406030204" pitchFamily="18" charset="0"/>
                      </a:rPr>
                      <m:t> </m:t>
                    </m:r>
                    <m:r>
                      <a:rPr lang="en-IN" sz="1200" b="0" i="1" smtClean="0">
                        <a:solidFill>
                          <a:schemeClr val="bg1"/>
                        </a:solidFill>
                        <a:latin typeface="Cambria Math" panose="02040503050406030204" pitchFamily="18" charset="0"/>
                      </a:rPr>
                      <m:t>𝑝</m:t>
                    </m:r>
                    <m:r>
                      <a:rPr lang="en-IN" sz="1200" b="0" i="1" smtClean="0">
                        <a:solidFill>
                          <a:schemeClr val="bg1"/>
                        </a:solidFill>
                        <a:latin typeface="Cambria Math" panose="02040503050406030204" pitchFamily="18" charset="0"/>
                      </a:rPr>
                      <m:t>,…….</m:t>
                    </m:r>
                    <m:sSup>
                      <m:sSupPr>
                        <m:ctrlPr>
                          <a:rPr lang="en-IN" sz="1200" b="0" i="1" smtClean="0">
                            <a:solidFill>
                              <a:schemeClr val="bg1"/>
                            </a:solidFill>
                            <a:latin typeface="Cambria Math" panose="02040503050406030204" pitchFamily="18" charset="0"/>
                          </a:rPr>
                        </m:ctrlPr>
                      </m:sSupPr>
                      <m:e>
                        <m:r>
                          <a:rPr lang="en-IN" sz="1200" b="0" i="1" smtClean="0">
                            <a:solidFill>
                              <a:schemeClr val="bg1"/>
                            </a:solidFill>
                            <a:latin typeface="Cambria Math" panose="02040503050406030204" pitchFamily="18" charset="0"/>
                          </a:rPr>
                          <m:t>𝑔</m:t>
                        </m:r>
                      </m:e>
                      <m:sup>
                        <m:r>
                          <a:rPr lang="en-IN" sz="1200" b="0" i="1" smtClean="0">
                            <a:solidFill>
                              <a:schemeClr val="bg1"/>
                            </a:solidFill>
                            <a:latin typeface="Cambria Math" panose="02040503050406030204" pitchFamily="18" charset="0"/>
                          </a:rPr>
                          <m:t>𝑝</m:t>
                        </m:r>
                        <m:r>
                          <a:rPr lang="en-IN" sz="1200" b="0" i="1" smtClean="0">
                            <a:solidFill>
                              <a:schemeClr val="bg1"/>
                            </a:solidFill>
                            <a:latin typeface="Cambria Math" panose="02040503050406030204" pitchFamily="18" charset="0"/>
                          </a:rPr>
                          <m:t>−1</m:t>
                        </m:r>
                      </m:sup>
                    </m:sSup>
                    <m:r>
                      <a:rPr lang="en-IN" sz="1200" b="0" i="1" smtClean="0">
                        <a:solidFill>
                          <a:schemeClr val="bg1"/>
                        </a:solidFill>
                        <a:latin typeface="Cambria Math" panose="02040503050406030204" pitchFamily="18" charset="0"/>
                      </a:rPr>
                      <m:t>𝑚𝑜𝑑</m:t>
                    </m:r>
                    <m:r>
                      <a:rPr lang="en-IN" sz="1200" b="0" i="1" smtClean="0">
                        <a:solidFill>
                          <a:schemeClr val="bg1"/>
                        </a:solidFill>
                        <a:latin typeface="Cambria Math" panose="02040503050406030204" pitchFamily="18" charset="0"/>
                      </a:rPr>
                      <m:t> </m:t>
                    </m:r>
                    <m:r>
                      <a:rPr lang="en-IN" sz="1200" b="0" i="1" smtClean="0">
                        <a:solidFill>
                          <a:schemeClr val="bg1"/>
                        </a:solidFill>
                        <a:latin typeface="Cambria Math" panose="02040503050406030204" pitchFamily="18" charset="0"/>
                      </a:rPr>
                      <m:t>𝑝</m:t>
                    </m:r>
                  </m:oMath>
                </a14:m>
                <a:r>
                  <a:rPr lang="en-IN" sz="1200" dirty="0">
                    <a:latin typeface="Times New Roman" panose="02020603050405020304" pitchFamily="18" charset="0"/>
                    <a:cs typeface="Times New Roman" panose="02020603050405020304" pitchFamily="18" charset="0"/>
                  </a:rPr>
                  <a:t>  </a:t>
                </a:r>
                <a:r>
                  <a:rPr lang="en-IN" sz="1200" dirty="0">
                    <a:solidFill>
                      <a:schemeClr val="bg1"/>
                    </a:solidFill>
                    <a:latin typeface="Times New Roman" panose="02020603050405020304" pitchFamily="18" charset="0"/>
                    <a:cs typeface="Times New Roman" panose="02020603050405020304" pitchFamily="18" charset="0"/>
                  </a:rPr>
                  <a:t>are distinct.</a:t>
                </a:r>
                <a:endParaRPr lang="en-IN" sz="14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2F326BEF-8E0A-C440-3E43-50AAB15319F7}"/>
                  </a:ext>
                </a:extLst>
              </p:cNvPr>
              <p:cNvSpPr txBox="1">
                <a:spLocks noRot="1" noChangeAspect="1" noMove="1" noResize="1" noEditPoints="1" noAdjustHandles="1" noChangeArrowheads="1" noChangeShapeType="1" noTextEdit="1"/>
              </p:cNvSpPr>
              <p:nvPr/>
            </p:nvSpPr>
            <p:spPr>
              <a:xfrm>
                <a:off x="675748" y="1329462"/>
                <a:ext cx="4276302" cy="677108"/>
              </a:xfrm>
              <a:prstGeom prst="rect">
                <a:avLst/>
              </a:prstGeom>
              <a:blipFill>
                <a:blip r:embed="rId2"/>
                <a:stretch>
                  <a:fillRect l="-143" b="-4505"/>
                </a:stretch>
              </a:blipFill>
            </p:spPr>
            <p:txBody>
              <a:bodyPr/>
              <a:lstStyle/>
              <a:p>
                <a:r>
                  <a:rPr lang="en-IN">
                    <a:noFill/>
                  </a:rPr>
                  <a:t> </a:t>
                </a:r>
              </a:p>
            </p:txBody>
          </p:sp>
        </mc:Fallback>
      </mc:AlternateContent>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41769" y="0"/>
            <a:ext cx="1805305" cy="1833245"/>
            <a:chOff x="4041769" y="0"/>
            <a:chExt cx="1805305" cy="1833245"/>
          </a:xfrm>
        </p:grpSpPr>
        <p:sp>
          <p:nvSpPr>
            <p:cNvPr id="3" name="object 3"/>
            <p:cNvSpPr/>
            <p:nvPr/>
          </p:nvSpPr>
          <p:spPr>
            <a:xfrm>
              <a:off x="5234726" y="893420"/>
              <a:ext cx="612140" cy="939800"/>
            </a:xfrm>
            <a:custGeom>
              <a:avLst/>
              <a:gdLst/>
              <a:ahLst/>
              <a:cxnLst/>
              <a:rect l="l" t="t" r="r" b="b"/>
              <a:pathLst>
                <a:path w="612139" h="939800">
                  <a:moveTo>
                    <a:pt x="555985" y="0"/>
                  </a:moveTo>
                  <a:lnTo>
                    <a:pt x="0" y="555604"/>
                  </a:lnTo>
                  <a:lnTo>
                    <a:pt x="383987" y="939332"/>
                  </a:lnTo>
                  <a:lnTo>
                    <a:pt x="612022" y="711465"/>
                  </a:lnTo>
                  <a:lnTo>
                    <a:pt x="612022" y="55994"/>
                  </a:lnTo>
                  <a:lnTo>
                    <a:pt x="555985" y="0"/>
                  </a:lnTo>
                  <a:close/>
                </a:path>
              </a:pathLst>
            </a:custGeom>
            <a:solidFill>
              <a:srgbClr val="484C67"/>
            </a:solidFill>
          </p:spPr>
          <p:txBody>
            <a:bodyPr wrap="square" lIns="0" tIns="0" rIns="0" bIns="0" rtlCol="0"/>
            <a:lstStyle/>
            <a:p>
              <a:endParaRPr/>
            </a:p>
          </p:txBody>
        </p:sp>
        <p:sp>
          <p:nvSpPr>
            <p:cNvPr id="4" name="object 4"/>
            <p:cNvSpPr/>
            <p:nvPr/>
          </p:nvSpPr>
          <p:spPr>
            <a:xfrm>
              <a:off x="4041762" y="12"/>
              <a:ext cx="1805305" cy="1479550"/>
            </a:xfrm>
            <a:custGeom>
              <a:avLst/>
              <a:gdLst/>
              <a:ahLst/>
              <a:cxnLst/>
              <a:rect l="l" t="t" r="r" b="b"/>
              <a:pathLst>
                <a:path w="1805304" h="1479550">
                  <a:moveTo>
                    <a:pt x="1779358" y="923798"/>
                  </a:moveTo>
                  <a:lnTo>
                    <a:pt x="1577733" y="721537"/>
                  </a:lnTo>
                  <a:lnTo>
                    <a:pt x="1021753" y="1277137"/>
                  </a:lnTo>
                  <a:lnTo>
                    <a:pt x="1223352" y="1479397"/>
                  </a:lnTo>
                  <a:lnTo>
                    <a:pt x="1779358" y="923798"/>
                  </a:lnTo>
                  <a:close/>
                </a:path>
                <a:path w="1805304" h="1479550">
                  <a:moveTo>
                    <a:pt x="1804962" y="0"/>
                  </a:moveTo>
                  <a:lnTo>
                    <a:pt x="0" y="0"/>
                  </a:lnTo>
                  <a:lnTo>
                    <a:pt x="983132" y="983132"/>
                  </a:lnTo>
                  <a:lnTo>
                    <a:pt x="1804962" y="161290"/>
                  </a:lnTo>
                  <a:lnTo>
                    <a:pt x="1804962" y="0"/>
                  </a:lnTo>
                  <a:close/>
                </a:path>
              </a:pathLst>
            </a:custGeom>
            <a:solidFill>
              <a:srgbClr val="6FB0DA"/>
            </a:solidFill>
          </p:spPr>
          <p:txBody>
            <a:bodyPr wrap="square" lIns="0" tIns="0" rIns="0" bIns="0" rtlCol="0"/>
            <a:lstStyle/>
            <a:p>
              <a:endParaRPr/>
            </a:p>
          </p:txBody>
        </p:sp>
      </p:grpSp>
      <p:sp>
        <p:nvSpPr>
          <p:cNvPr id="5" name="object 5"/>
          <p:cNvSpPr/>
          <p:nvPr/>
        </p:nvSpPr>
        <p:spPr>
          <a:xfrm>
            <a:off x="4815809" y="2133469"/>
            <a:ext cx="1031240" cy="1155065"/>
          </a:xfrm>
          <a:custGeom>
            <a:avLst/>
            <a:gdLst/>
            <a:ahLst/>
            <a:cxnLst/>
            <a:rect l="l" t="t" r="r" b="b"/>
            <a:pathLst>
              <a:path w="1031239" h="1155064">
                <a:moveTo>
                  <a:pt x="1030528" y="0"/>
                </a:moveTo>
                <a:lnTo>
                  <a:pt x="0" y="1030926"/>
                </a:lnTo>
                <a:lnTo>
                  <a:pt x="123599" y="1154477"/>
                </a:lnTo>
                <a:lnTo>
                  <a:pt x="1030936" y="1154477"/>
                </a:lnTo>
                <a:lnTo>
                  <a:pt x="1030936" y="408"/>
                </a:lnTo>
                <a:lnTo>
                  <a:pt x="1030528" y="0"/>
                </a:lnTo>
                <a:close/>
              </a:path>
            </a:pathLst>
          </a:custGeom>
          <a:solidFill>
            <a:srgbClr val="6FB0DA"/>
          </a:solidFill>
        </p:spPr>
        <p:txBody>
          <a:bodyPr wrap="square" lIns="0" tIns="0" rIns="0" bIns="0" rtlCol="0"/>
          <a:lstStyle/>
          <a:p>
            <a:endParaRPr/>
          </a:p>
        </p:txBody>
      </p:sp>
      <p:sp>
        <p:nvSpPr>
          <p:cNvPr id="6" name="TextBox 5">
            <a:extLst>
              <a:ext uri="{FF2B5EF4-FFF2-40B4-BE49-F238E27FC236}">
                <a16:creationId xmlns:a16="http://schemas.microsoft.com/office/drawing/2014/main" id="{2D7D8711-542F-CF23-97F5-90D8DB890C0A}"/>
              </a:ext>
            </a:extLst>
          </p:cNvPr>
          <p:cNvSpPr txBox="1"/>
          <p:nvPr/>
        </p:nvSpPr>
        <p:spPr>
          <a:xfrm>
            <a:off x="31750" y="266785"/>
            <a:ext cx="4495800"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Example 1: is 2 a primitive root of 5 ?</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56F5399E-ACB5-A4BE-E905-5F2BA296DDB3}"/>
                  </a:ext>
                </a:extLst>
              </p:cNvPr>
              <p:cNvGraphicFramePr>
                <a:graphicFrameLocks noGrp="1"/>
              </p:cNvGraphicFramePr>
              <p:nvPr>
                <p:extLst>
                  <p:ext uri="{D42A27DB-BD31-4B8C-83A1-F6EECF244321}">
                    <p14:modId xmlns:p14="http://schemas.microsoft.com/office/powerpoint/2010/main" val="574344633"/>
                  </p:ext>
                </p:extLst>
              </p:nvPr>
            </p:nvGraphicFramePr>
            <p:xfrm>
              <a:off x="149346" y="841335"/>
              <a:ext cx="4073403" cy="1486981"/>
            </p:xfrm>
            <a:graphic>
              <a:graphicData uri="http://schemas.openxmlformats.org/drawingml/2006/table">
                <a:tbl>
                  <a:tblPr firstRow="1" bandRow="1">
                    <a:tableStyleId>{21E4AEA4-8DFA-4A89-87EB-49C32662AFE0}</a:tableStyleId>
                  </a:tblPr>
                  <a:tblGrid>
                    <a:gridCol w="1357801">
                      <a:extLst>
                        <a:ext uri="{9D8B030D-6E8A-4147-A177-3AD203B41FA5}">
                          <a16:colId xmlns:a16="http://schemas.microsoft.com/office/drawing/2014/main" val="3623347549"/>
                        </a:ext>
                      </a:extLst>
                    </a:gridCol>
                    <a:gridCol w="1357801">
                      <a:extLst>
                        <a:ext uri="{9D8B030D-6E8A-4147-A177-3AD203B41FA5}">
                          <a16:colId xmlns:a16="http://schemas.microsoft.com/office/drawing/2014/main" val="263664395"/>
                        </a:ext>
                      </a:extLst>
                    </a:gridCol>
                    <a:gridCol w="1357801">
                      <a:extLst>
                        <a:ext uri="{9D8B030D-6E8A-4147-A177-3AD203B41FA5}">
                          <a16:colId xmlns:a16="http://schemas.microsoft.com/office/drawing/2014/main" val="1048950947"/>
                        </a:ext>
                      </a:extLst>
                    </a:gridCol>
                  </a:tblGrid>
                  <a:tr h="369888">
                    <a:tc>
                      <a:txBody>
                        <a:bodyPr/>
                        <a:lstStyle/>
                        <a:p>
                          <a:pPr/>
                          <a14:m>
                            <m:oMathPara xmlns:m="http://schemas.openxmlformats.org/officeDocument/2006/math">
                              <m:oMathParaPr>
                                <m:jc m:val="centerGroup"/>
                              </m:oMathParaPr>
                              <m:oMath xmlns:m="http://schemas.openxmlformats.org/officeDocument/2006/math">
                                <m:sSup>
                                  <m:sSupPr>
                                    <m:ctrlPr>
                                      <a:rPr lang="en-IN" i="1" smtClean="0">
                                        <a:solidFill>
                                          <a:schemeClr val="tx1"/>
                                        </a:solidFill>
                                        <a:latin typeface="Cambria Math" panose="02040503050406030204" pitchFamily="18" charset="0"/>
                                      </a:rPr>
                                    </m:ctrlPr>
                                  </m:sSupPr>
                                  <m:e>
                                    <m:r>
                                      <a:rPr lang="en-IN" b="1" smtClean="0">
                                        <a:solidFill>
                                          <a:schemeClr val="tx1"/>
                                        </a:solidFill>
                                        <a:latin typeface="Cambria Math" panose="02040503050406030204" pitchFamily="18" charset="0"/>
                                      </a:rPr>
                                      <m:t>𝟐</m:t>
                                    </m:r>
                                  </m:e>
                                  <m:sup>
                                    <m:r>
                                      <a:rPr lang="en-IN" b="1" smtClean="0">
                                        <a:solidFill>
                                          <a:schemeClr val="tx1"/>
                                        </a:solidFill>
                                        <a:latin typeface="Cambria Math" panose="02040503050406030204" pitchFamily="18" charset="0"/>
                                      </a:rPr>
                                      <m:t>𝟏</m:t>
                                    </m:r>
                                  </m:sup>
                                </m:sSup>
                                <m:r>
                                  <a:rPr lang="en-IN" b="1" smtClean="0">
                                    <a:solidFill>
                                      <a:schemeClr val="tx1"/>
                                    </a:solidFill>
                                    <a:latin typeface="Cambria Math" panose="02040503050406030204" pitchFamily="18" charset="0"/>
                                  </a:rPr>
                                  <m:t>𝒎𝒐𝒅</m:t>
                                </m:r>
                                <m:r>
                                  <a:rPr lang="en-IN" b="1" smtClean="0">
                                    <a:solidFill>
                                      <a:schemeClr val="tx1"/>
                                    </a:solidFill>
                                    <a:latin typeface="Cambria Math" panose="02040503050406030204" pitchFamily="18" charset="0"/>
                                  </a:rPr>
                                  <m:t> </m:t>
                                </m:r>
                                <m:r>
                                  <a:rPr lang="en-IN" b="1" smtClean="0">
                                    <a:solidFill>
                                      <a:schemeClr val="tx1"/>
                                    </a:solidFill>
                                    <a:latin typeface="Cambria Math" panose="02040503050406030204" pitchFamily="18" charset="0"/>
                                  </a:rPr>
                                  <m:t>𝟓</m:t>
                                </m:r>
                              </m:oMath>
                            </m:oMathPara>
                          </a14:m>
                          <a:endParaRPr lang="en-IN" dirty="0"/>
                        </a:p>
                      </a:txBody>
                      <a:tcPr/>
                    </a:tc>
                    <a:tc>
                      <a:txBody>
                        <a:bodyPr/>
                        <a:lstStyle/>
                        <a:p>
                          <a:r>
                            <a:rPr lang="en-IN" b="1" dirty="0">
                              <a:solidFill>
                                <a:schemeClr val="tx1"/>
                              </a:solidFill>
                            </a:rPr>
                            <a:t>2</a:t>
                          </a:r>
                          <a:r>
                            <a:rPr lang="en-IN" b="1" baseline="0" dirty="0">
                              <a:solidFill>
                                <a:schemeClr val="tx1"/>
                              </a:solidFill>
                            </a:rPr>
                            <a:t> </a:t>
                          </a:r>
                          <a14:m>
                            <m:oMath xmlns:m="http://schemas.openxmlformats.org/officeDocument/2006/math">
                              <m:r>
                                <a:rPr lang="en-IN" b="1" smtClean="0">
                                  <a:solidFill>
                                    <a:schemeClr val="tx1"/>
                                  </a:solidFill>
                                  <a:latin typeface="Cambria Math" panose="02040503050406030204" pitchFamily="18" charset="0"/>
                                </a:rPr>
                                <m:t>𝒎𝒐𝒅</m:t>
                              </m:r>
                              <m:r>
                                <a:rPr lang="en-IN" b="1" smtClean="0">
                                  <a:solidFill>
                                    <a:schemeClr val="tx1"/>
                                  </a:solidFill>
                                  <a:latin typeface="Cambria Math" panose="02040503050406030204" pitchFamily="18" charset="0"/>
                                </a:rPr>
                                <m:t> </m:t>
                              </m:r>
                              <m:r>
                                <a:rPr lang="en-IN" b="1" smtClean="0">
                                  <a:solidFill>
                                    <a:schemeClr val="tx1"/>
                                  </a:solidFill>
                                  <a:latin typeface="Cambria Math" panose="02040503050406030204" pitchFamily="18" charset="0"/>
                                </a:rPr>
                                <m:t>𝟓</m:t>
                              </m:r>
                            </m:oMath>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1" i="1" smtClean="0">
                                    <a:solidFill>
                                      <a:schemeClr val="tx1"/>
                                    </a:solidFill>
                                    <a:latin typeface="Cambria Math" panose="02040503050406030204" pitchFamily="18" charset="0"/>
                                  </a:rPr>
                                  <m:t>𝟐</m:t>
                                </m:r>
                              </m:oMath>
                            </m:oMathPara>
                          </a14:m>
                          <a:endParaRPr lang="en-IN" dirty="0">
                            <a:solidFill>
                              <a:schemeClr val="tx1"/>
                            </a:solidFill>
                          </a:endParaRPr>
                        </a:p>
                      </a:txBody>
                      <a:tcPr/>
                    </a:tc>
                    <a:extLst>
                      <a:ext uri="{0D108BD9-81ED-4DB2-BD59-A6C34878D82A}">
                        <a16:rowId xmlns:a16="http://schemas.microsoft.com/office/drawing/2014/main" val="803554703"/>
                      </a:ext>
                    </a:extLst>
                  </a:tr>
                  <a:tr h="369888">
                    <a:tc>
                      <a:txBody>
                        <a:bodyPr/>
                        <a:lstStyle/>
                        <a:p>
                          <a:pPr/>
                          <a14:m>
                            <m:oMathPara xmlns:m="http://schemas.openxmlformats.org/officeDocument/2006/math">
                              <m:oMathParaPr>
                                <m:jc m:val="centerGroup"/>
                              </m:oMathParaPr>
                              <m:oMath xmlns:m="http://schemas.openxmlformats.org/officeDocument/2006/math">
                                <m:sSup>
                                  <m:sSupPr>
                                    <m:ctrlPr>
                                      <a:rPr lang="en-IN" i="1" smtClean="0">
                                        <a:solidFill>
                                          <a:schemeClr val="tx1"/>
                                        </a:solidFill>
                                        <a:latin typeface="Cambria Math" panose="02040503050406030204" pitchFamily="18" charset="0"/>
                                      </a:rPr>
                                    </m:ctrlPr>
                                  </m:sSupPr>
                                  <m:e>
                                    <m:r>
                                      <a:rPr lang="en-IN" b="1" smtClean="0">
                                        <a:solidFill>
                                          <a:schemeClr val="tx1"/>
                                        </a:solidFill>
                                        <a:latin typeface="Cambria Math" panose="02040503050406030204" pitchFamily="18" charset="0"/>
                                      </a:rPr>
                                      <m:t>𝟐</m:t>
                                    </m:r>
                                  </m:e>
                                  <m:sup>
                                    <m:r>
                                      <a:rPr lang="en-IN" b="1" smtClean="0">
                                        <a:solidFill>
                                          <a:schemeClr val="tx1"/>
                                        </a:solidFill>
                                        <a:latin typeface="Cambria Math" panose="02040503050406030204" pitchFamily="18" charset="0"/>
                                      </a:rPr>
                                      <m:t>𝟐</m:t>
                                    </m:r>
                                  </m:sup>
                                </m:sSup>
                                <m:r>
                                  <a:rPr lang="en-IN" b="1" smtClean="0">
                                    <a:solidFill>
                                      <a:schemeClr val="tx1"/>
                                    </a:solidFill>
                                    <a:latin typeface="Cambria Math" panose="02040503050406030204" pitchFamily="18" charset="0"/>
                                  </a:rPr>
                                  <m:t>𝒎𝒐𝒅</m:t>
                                </m:r>
                                <m:r>
                                  <a:rPr lang="en-IN" b="1" smtClean="0">
                                    <a:solidFill>
                                      <a:schemeClr val="tx1"/>
                                    </a:solidFill>
                                    <a:latin typeface="Cambria Math" panose="02040503050406030204" pitchFamily="18" charset="0"/>
                                  </a:rPr>
                                  <m:t> </m:t>
                                </m:r>
                                <m:r>
                                  <a:rPr lang="en-IN" b="1" smtClean="0">
                                    <a:solidFill>
                                      <a:schemeClr val="tx1"/>
                                    </a:solidFill>
                                    <a:latin typeface="Cambria Math" panose="02040503050406030204" pitchFamily="18" charset="0"/>
                                  </a:rPr>
                                  <m:t>𝟓</m:t>
                                </m:r>
                              </m:oMath>
                            </m:oMathPara>
                          </a14:m>
                          <a:endParaRPr lang="en-IN" dirty="0"/>
                        </a:p>
                      </a:txBody>
                      <a:tcPr/>
                    </a:tc>
                    <a:tc>
                      <a:txBody>
                        <a:bodyPr/>
                        <a:lstStyle/>
                        <a:p>
                          <a:r>
                            <a:rPr lang="en-IN" b="1" dirty="0">
                              <a:solidFill>
                                <a:schemeClr val="tx1"/>
                              </a:solidFill>
                            </a:rPr>
                            <a:t>4</a:t>
                          </a:r>
                          <a:r>
                            <a:rPr lang="en-IN" b="1" baseline="0" dirty="0">
                              <a:solidFill>
                                <a:schemeClr val="tx1"/>
                              </a:solidFill>
                            </a:rPr>
                            <a:t> </a:t>
                          </a:r>
                          <a14:m>
                            <m:oMath xmlns:m="http://schemas.openxmlformats.org/officeDocument/2006/math">
                              <m:r>
                                <a:rPr lang="en-IN" b="1" smtClean="0">
                                  <a:solidFill>
                                    <a:schemeClr val="tx1"/>
                                  </a:solidFill>
                                  <a:latin typeface="Cambria Math" panose="02040503050406030204" pitchFamily="18" charset="0"/>
                                </a:rPr>
                                <m:t>𝒎𝒐𝒅</m:t>
                              </m:r>
                              <m:r>
                                <a:rPr lang="en-IN" b="1" smtClean="0">
                                  <a:solidFill>
                                    <a:schemeClr val="tx1"/>
                                  </a:solidFill>
                                  <a:latin typeface="Cambria Math" panose="02040503050406030204" pitchFamily="18" charset="0"/>
                                </a:rPr>
                                <m:t> </m:t>
                              </m:r>
                              <m:r>
                                <a:rPr lang="en-IN" b="1" smtClean="0">
                                  <a:solidFill>
                                    <a:schemeClr val="tx1"/>
                                  </a:solidFill>
                                  <a:latin typeface="Cambria Math" panose="02040503050406030204" pitchFamily="18" charset="0"/>
                                </a:rPr>
                                <m:t>𝟓</m:t>
                              </m:r>
                            </m:oMath>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1" i="0" smtClean="0">
                                    <a:solidFill>
                                      <a:schemeClr val="tx1"/>
                                    </a:solidFill>
                                    <a:latin typeface="Cambria Math" panose="02040503050406030204" pitchFamily="18" charset="0"/>
                                  </a:rPr>
                                  <m:t>𝟒</m:t>
                                </m:r>
                              </m:oMath>
                            </m:oMathPara>
                          </a14:m>
                          <a:endParaRPr lang="en-IN" dirty="0"/>
                        </a:p>
                      </a:txBody>
                      <a:tcPr/>
                    </a:tc>
                    <a:extLst>
                      <a:ext uri="{0D108BD9-81ED-4DB2-BD59-A6C34878D82A}">
                        <a16:rowId xmlns:a16="http://schemas.microsoft.com/office/drawing/2014/main" val="2926674658"/>
                      </a:ext>
                    </a:extLst>
                  </a:tr>
                  <a:tr h="369888">
                    <a:tc>
                      <a:txBody>
                        <a:bodyPr/>
                        <a:lstStyle/>
                        <a:p>
                          <a:pPr/>
                          <a14:m>
                            <m:oMathPara xmlns:m="http://schemas.openxmlformats.org/officeDocument/2006/math">
                              <m:oMathParaPr>
                                <m:jc m:val="centerGroup"/>
                              </m:oMathParaPr>
                              <m:oMath xmlns:m="http://schemas.openxmlformats.org/officeDocument/2006/math">
                                <m:sSup>
                                  <m:sSupPr>
                                    <m:ctrlPr>
                                      <a:rPr lang="en-IN" i="1" smtClean="0">
                                        <a:solidFill>
                                          <a:schemeClr val="tx1"/>
                                        </a:solidFill>
                                        <a:latin typeface="Cambria Math" panose="02040503050406030204" pitchFamily="18" charset="0"/>
                                      </a:rPr>
                                    </m:ctrlPr>
                                  </m:sSupPr>
                                  <m:e>
                                    <m:r>
                                      <a:rPr lang="en-IN" b="1" smtClean="0">
                                        <a:solidFill>
                                          <a:schemeClr val="tx1"/>
                                        </a:solidFill>
                                        <a:latin typeface="Cambria Math" panose="02040503050406030204" pitchFamily="18" charset="0"/>
                                      </a:rPr>
                                      <m:t>𝟐</m:t>
                                    </m:r>
                                  </m:e>
                                  <m:sup>
                                    <m:r>
                                      <a:rPr lang="en-IN" b="1" smtClean="0">
                                        <a:solidFill>
                                          <a:schemeClr val="tx1"/>
                                        </a:solidFill>
                                        <a:latin typeface="Cambria Math" panose="02040503050406030204" pitchFamily="18" charset="0"/>
                                      </a:rPr>
                                      <m:t>𝟑</m:t>
                                    </m:r>
                                  </m:sup>
                                </m:sSup>
                                <m:r>
                                  <a:rPr lang="en-IN" b="1" smtClean="0">
                                    <a:solidFill>
                                      <a:schemeClr val="tx1"/>
                                    </a:solidFill>
                                    <a:latin typeface="Cambria Math" panose="02040503050406030204" pitchFamily="18" charset="0"/>
                                  </a:rPr>
                                  <m:t>𝒎𝒐𝒅</m:t>
                                </m:r>
                                <m:r>
                                  <a:rPr lang="en-IN" b="1" smtClean="0">
                                    <a:solidFill>
                                      <a:schemeClr val="tx1"/>
                                    </a:solidFill>
                                    <a:latin typeface="Cambria Math" panose="02040503050406030204" pitchFamily="18" charset="0"/>
                                  </a:rPr>
                                  <m:t> </m:t>
                                </m:r>
                                <m:r>
                                  <a:rPr lang="en-IN" b="1" smtClean="0">
                                    <a:solidFill>
                                      <a:schemeClr val="tx1"/>
                                    </a:solidFill>
                                    <a:latin typeface="Cambria Math" panose="02040503050406030204" pitchFamily="18" charset="0"/>
                                  </a:rPr>
                                  <m:t>𝟓</m:t>
                                </m:r>
                              </m:oMath>
                            </m:oMathPara>
                          </a14:m>
                          <a:endParaRPr lang="en-IN" dirty="0"/>
                        </a:p>
                      </a:txBody>
                      <a:tcPr/>
                    </a:tc>
                    <a:tc>
                      <a:txBody>
                        <a:bodyPr/>
                        <a:lstStyle/>
                        <a:p>
                          <a:r>
                            <a:rPr lang="en-IN" b="1" dirty="0">
                              <a:solidFill>
                                <a:schemeClr val="tx1"/>
                              </a:solidFill>
                            </a:rPr>
                            <a:t>8</a:t>
                          </a:r>
                          <a:r>
                            <a:rPr lang="en-IN" b="1" baseline="0" dirty="0">
                              <a:solidFill>
                                <a:schemeClr val="tx1"/>
                              </a:solidFill>
                            </a:rPr>
                            <a:t> </a:t>
                          </a:r>
                          <a14:m>
                            <m:oMath xmlns:m="http://schemas.openxmlformats.org/officeDocument/2006/math">
                              <m:r>
                                <a:rPr lang="en-IN" b="1" smtClean="0">
                                  <a:solidFill>
                                    <a:schemeClr val="tx1"/>
                                  </a:solidFill>
                                  <a:latin typeface="Cambria Math" panose="02040503050406030204" pitchFamily="18" charset="0"/>
                                </a:rPr>
                                <m:t>𝒎𝒐𝒅</m:t>
                              </m:r>
                              <m:r>
                                <a:rPr lang="en-IN" b="1" smtClean="0">
                                  <a:solidFill>
                                    <a:schemeClr val="tx1"/>
                                  </a:solidFill>
                                  <a:latin typeface="Cambria Math" panose="02040503050406030204" pitchFamily="18" charset="0"/>
                                </a:rPr>
                                <m:t> </m:t>
                              </m:r>
                              <m:r>
                                <a:rPr lang="en-IN" b="1" smtClean="0">
                                  <a:solidFill>
                                    <a:schemeClr val="tx1"/>
                                  </a:solidFill>
                                  <a:latin typeface="Cambria Math" panose="02040503050406030204" pitchFamily="18" charset="0"/>
                                </a:rPr>
                                <m:t>𝟓</m:t>
                              </m:r>
                            </m:oMath>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1" i="0" smtClean="0">
                                    <a:solidFill>
                                      <a:schemeClr val="tx1"/>
                                    </a:solidFill>
                                    <a:latin typeface="Cambria Math" panose="02040503050406030204" pitchFamily="18" charset="0"/>
                                  </a:rPr>
                                  <m:t>𝟑</m:t>
                                </m:r>
                              </m:oMath>
                            </m:oMathPara>
                          </a14:m>
                          <a:endParaRPr lang="en-IN" dirty="0"/>
                        </a:p>
                      </a:txBody>
                      <a:tcPr/>
                    </a:tc>
                    <a:extLst>
                      <a:ext uri="{0D108BD9-81ED-4DB2-BD59-A6C34878D82A}">
                        <a16:rowId xmlns:a16="http://schemas.microsoft.com/office/drawing/2014/main" val="240306853"/>
                      </a:ext>
                    </a:extLst>
                  </a:tr>
                  <a:tr h="369888">
                    <a:tc>
                      <a:txBody>
                        <a:bodyPr/>
                        <a:lstStyle/>
                        <a:p>
                          <a:pPr/>
                          <a14:m>
                            <m:oMathPara xmlns:m="http://schemas.openxmlformats.org/officeDocument/2006/math">
                              <m:oMathParaPr>
                                <m:jc m:val="centerGroup"/>
                              </m:oMathParaPr>
                              <m:oMath xmlns:m="http://schemas.openxmlformats.org/officeDocument/2006/math">
                                <m:sSup>
                                  <m:sSupPr>
                                    <m:ctrlPr>
                                      <a:rPr lang="en-IN" i="1" smtClean="0">
                                        <a:solidFill>
                                          <a:schemeClr val="tx1"/>
                                        </a:solidFill>
                                        <a:latin typeface="Cambria Math" panose="02040503050406030204" pitchFamily="18" charset="0"/>
                                      </a:rPr>
                                    </m:ctrlPr>
                                  </m:sSupPr>
                                  <m:e>
                                    <m:r>
                                      <a:rPr lang="en-IN" b="1" smtClean="0">
                                        <a:solidFill>
                                          <a:schemeClr val="tx1"/>
                                        </a:solidFill>
                                        <a:latin typeface="Cambria Math" panose="02040503050406030204" pitchFamily="18" charset="0"/>
                                      </a:rPr>
                                      <m:t>𝟐</m:t>
                                    </m:r>
                                  </m:e>
                                  <m:sup>
                                    <m:r>
                                      <a:rPr lang="en-IN" b="1" smtClean="0">
                                        <a:solidFill>
                                          <a:schemeClr val="tx1"/>
                                        </a:solidFill>
                                        <a:latin typeface="Cambria Math" panose="02040503050406030204" pitchFamily="18" charset="0"/>
                                      </a:rPr>
                                      <m:t>𝟒</m:t>
                                    </m:r>
                                  </m:sup>
                                </m:sSup>
                                <m:r>
                                  <a:rPr lang="en-IN" b="1" smtClean="0">
                                    <a:solidFill>
                                      <a:schemeClr val="tx1"/>
                                    </a:solidFill>
                                    <a:latin typeface="Cambria Math" panose="02040503050406030204" pitchFamily="18" charset="0"/>
                                  </a:rPr>
                                  <m:t>𝒎𝒐𝒅</m:t>
                                </m:r>
                                <m:r>
                                  <a:rPr lang="en-IN" b="1" smtClean="0">
                                    <a:solidFill>
                                      <a:schemeClr val="tx1"/>
                                    </a:solidFill>
                                    <a:latin typeface="Cambria Math" panose="02040503050406030204" pitchFamily="18" charset="0"/>
                                  </a:rPr>
                                  <m:t> </m:t>
                                </m:r>
                                <m:r>
                                  <a:rPr lang="en-IN" b="1" smtClean="0">
                                    <a:solidFill>
                                      <a:schemeClr val="tx1"/>
                                    </a:solidFill>
                                    <a:latin typeface="Cambria Math" panose="02040503050406030204" pitchFamily="18" charset="0"/>
                                  </a:rPr>
                                  <m:t>𝟓</m:t>
                                </m:r>
                              </m:oMath>
                            </m:oMathPara>
                          </a14:m>
                          <a:endParaRPr lang="en-IN" dirty="0">
                            <a:solidFill>
                              <a:schemeClr val="bg1"/>
                            </a:solidFill>
                          </a:endParaRPr>
                        </a:p>
                      </a:txBody>
                      <a:tcPr/>
                    </a:tc>
                    <a:tc>
                      <a:txBody>
                        <a:bodyPr/>
                        <a:lstStyle/>
                        <a:p>
                          <a:r>
                            <a:rPr lang="en-IN" b="1" dirty="0">
                              <a:solidFill>
                                <a:schemeClr val="tx1"/>
                              </a:solidFill>
                            </a:rPr>
                            <a:t>16</a:t>
                          </a:r>
                          <a:r>
                            <a:rPr lang="en-IN" b="1" baseline="0" dirty="0">
                              <a:solidFill>
                                <a:schemeClr val="tx1"/>
                              </a:solidFill>
                            </a:rPr>
                            <a:t> </a:t>
                          </a:r>
                          <a14:m>
                            <m:oMath xmlns:m="http://schemas.openxmlformats.org/officeDocument/2006/math">
                              <m:r>
                                <a:rPr lang="en-IN" b="1" smtClean="0">
                                  <a:solidFill>
                                    <a:schemeClr val="tx1"/>
                                  </a:solidFill>
                                  <a:latin typeface="Cambria Math" panose="02040503050406030204" pitchFamily="18" charset="0"/>
                                </a:rPr>
                                <m:t>𝒎𝒐𝒅</m:t>
                              </m:r>
                              <m:r>
                                <a:rPr lang="en-IN" b="1" smtClean="0">
                                  <a:solidFill>
                                    <a:schemeClr val="tx1"/>
                                  </a:solidFill>
                                  <a:latin typeface="Cambria Math" panose="02040503050406030204" pitchFamily="18" charset="0"/>
                                </a:rPr>
                                <m:t> </m:t>
                              </m:r>
                              <m:r>
                                <a:rPr lang="en-IN" b="1" smtClean="0">
                                  <a:solidFill>
                                    <a:schemeClr val="tx1"/>
                                  </a:solidFill>
                                  <a:latin typeface="Cambria Math" panose="02040503050406030204" pitchFamily="18" charset="0"/>
                                </a:rPr>
                                <m:t>𝟓</m:t>
                              </m:r>
                            </m:oMath>
                          </a14:m>
                          <a:endParaRPr lang="en-IN" dirty="0"/>
                        </a:p>
                      </a:txBody>
                      <a:tcPr/>
                    </a:tc>
                    <a:tc>
                      <a:txBody>
                        <a:bodyPr/>
                        <a:lstStyle/>
                        <a:p>
                          <a:pPr/>
                          <a14:m>
                            <m:oMathPara xmlns:m="http://schemas.openxmlformats.org/officeDocument/2006/math">
                              <m:oMathParaPr>
                                <m:jc m:val="centerGroup"/>
                              </m:oMathParaPr>
                              <m:oMath xmlns:m="http://schemas.openxmlformats.org/officeDocument/2006/math">
                                <m:r>
                                  <a:rPr lang="en-IN" b="1" i="0" smtClean="0">
                                    <a:solidFill>
                                      <a:schemeClr val="tx1"/>
                                    </a:solidFill>
                                    <a:latin typeface="Cambria Math" panose="02040503050406030204" pitchFamily="18" charset="0"/>
                                  </a:rPr>
                                  <m:t>𝟏</m:t>
                                </m:r>
                              </m:oMath>
                            </m:oMathPara>
                          </a14:m>
                          <a:endParaRPr lang="en-IN" dirty="0"/>
                        </a:p>
                      </a:txBody>
                      <a:tcPr/>
                    </a:tc>
                    <a:extLst>
                      <a:ext uri="{0D108BD9-81ED-4DB2-BD59-A6C34878D82A}">
                        <a16:rowId xmlns:a16="http://schemas.microsoft.com/office/drawing/2014/main" val="981272121"/>
                      </a:ext>
                    </a:extLst>
                  </a:tr>
                </a:tbl>
              </a:graphicData>
            </a:graphic>
          </p:graphicFrame>
        </mc:Choice>
        <mc:Fallback xmlns="">
          <p:graphicFrame>
            <p:nvGraphicFramePr>
              <p:cNvPr id="7" name="Table 6">
                <a:extLst>
                  <a:ext uri="{FF2B5EF4-FFF2-40B4-BE49-F238E27FC236}">
                    <a16:creationId xmlns:a16="http://schemas.microsoft.com/office/drawing/2014/main" id="{56F5399E-ACB5-A4BE-E905-5F2BA296DDB3}"/>
                  </a:ext>
                </a:extLst>
              </p:cNvPr>
              <p:cNvGraphicFramePr>
                <a:graphicFrameLocks noGrp="1"/>
              </p:cNvGraphicFramePr>
              <p:nvPr>
                <p:extLst>
                  <p:ext uri="{D42A27DB-BD31-4B8C-83A1-F6EECF244321}">
                    <p14:modId xmlns:p14="http://schemas.microsoft.com/office/powerpoint/2010/main" val="574344633"/>
                  </p:ext>
                </p:extLst>
              </p:nvPr>
            </p:nvGraphicFramePr>
            <p:xfrm>
              <a:off x="149346" y="841335"/>
              <a:ext cx="4073403" cy="1486981"/>
            </p:xfrm>
            <a:graphic>
              <a:graphicData uri="http://schemas.openxmlformats.org/drawingml/2006/table">
                <a:tbl>
                  <a:tblPr firstRow="1" bandRow="1">
                    <a:tableStyleId>{21E4AEA4-8DFA-4A89-87EB-49C32662AFE0}</a:tableStyleId>
                  </a:tblPr>
                  <a:tblGrid>
                    <a:gridCol w="1357801">
                      <a:extLst>
                        <a:ext uri="{9D8B030D-6E8A-4147-A177-3AD203B41FA5}">
                          <a16:colId xmlns:a16="http://schemas.microsoft.com/office/drawing/2014/main" val="3623347549"/>
                        </a:ext>
                      </a:extLst>
                    </a:gridCol>
                    <a:gridCol w="1357801">
                      <a:extLst>
                        <a:ext uri="{9D8B030D-6E8A-4147-A177-3AD203B41FA5}">
                          <a16:colId xmlns:a16="http://schemas.microsoft.com/office/drawing/2014/main" val="263664395"/>
                        </a:ext>
                      </a:extLst>
                    </a:gridCol>
                    <a:gridCol w="1357801">
                      <a:extLst>
                        <a:ext uri="{9D8B030D-6E8A-4147-A177-3AD203B41FA5}">
                          <a16:colId xmlns:a16="http://schemas.microsoft.com/office/drawing/2014/main" val="1048950947"/>
                        </a:ext>
                      </a:extLst>
                    </a:gridCol>
                  </a:tblGrid>
                  <a:tr h="371920">
                    <a:tc>
                      <a:txBody>
                        <a:bodyPr/>
                        <a:lstStyle/>
                        <a:p>
                          <a:endParaRPr lang="en-US"/>
                        </a:p>
                      </a:txBody>
                      <a:tcPr>
                        <a:blipFill>
                          <a:blip r:embed="rId2"/>
                          <a:stretch>
                            <a:fillRect l="-448" t="-8197" r="-201794" b="-324590"/>
                          </a:stretch>
                        </a:blipFill>
                      </a:tcPr>
                    </a:tc>
                    <a:tc>
                      <a:txBody>
                        <a:bodyPr/>
                        <a:lstStyle/>
                        <a:p>
                          <a:endParaRPr lang="en-US"/>
                        </a:p>
                      </a:txBody>
                      <a:tcPr>
                        <a:blipFill>
                          <a:blip r:embed="rId2"/>
                          <a:stretch>
                            <a:fillRect l="-100448" t="-8197" r="-101794" b="-324590"/>
                          </a:stretch>
                        </a:blipFill>
                      </a:tcPr>
                    </a:tc>
                    <a:tc>
                      <a:txBody>
                        <a:bodyPr/>
                        <a:lstStyle/>
                        <a:p>
                          <a:endParaRPr lang="en-US"/>
                        </a:p>
                      </a:txBody>
                      <a:tcPr>
                        <a:blipFill>
                          <a:blip r:embed="rId2"/>
                          <a:stretch>
                            <a:fillRect l="-200448" t="-8197" r="-1794" b="-324590"/>
                          </a:stretch>
                        </a:blipFill>
                      </a:tcPr>
                    </a:tc>
                    <a:extLst>
                      <a:ext uri="{0D108BD9-81ED-4DB2-BD59-A6C34878D82A}">
                        <a16:rowId xmlns:a16="http://schemas.microsoft.com/office/drawing/2014/main" val="803554703"/>
                      </a:ext>
                    </a:extLst>
                  </a:tr>
                  <a:tr h="371920">
                    <a:tc>
                      <a:txBody>
                        <a:bodyPr/>
                        <a:lstStyle/>
                        <a:p>
                          <a:endParaRPr lang="en-US"/>
                        </a:p>
                      </a:txBody>
                      <a:tcPr>
                        <a:blipFill>
                          <a:blip r:embed="rId2"/>
                          <a:stretch>
                            <a:fillRect l="-448" t="-108197" r="-201794" b="-224590"/>
                          </a:stretch>
                        </a:blipFill>
                      </a:tcPr>
                    </a:tc>
                    <a:tc>
                      <a:txBody>
                        <a:bodyPr/>
                        <a:lstStyle/>
                        <a:p>
                          <a:endParaRPr lang="en-US"/>
                        </a:p>
                      </a:txBody>
                      <a:tcPr>
                        <a:blipFill>
                          <a:blip r:embed="rId2"/>
                          <a:stretch>
                            <a:fillRect l="-100448" t="-108197" r="-101794" b="-224590"/>
                          </a:stretch>
                        </a:blipFill>
                      </a:tcPr>
                    </a:tc>
                    <a:tc>
                      <a:txBody>
                        <a:bodyPr/>
                        <a:lstStyle/>
                        <a:p>
                          <a:endParaRPr lang="en-US"/>
                        </a:p>
                      </a:txBody>
                      <a:tcPr>
                        <a:blipFill>
                          <a:blip r:embed="rId2"/>
                          <a:stretch>
                            <a:fillRect l="-200448" t="-108197" r="-1794" b="-224590"/>
                          </a:stretch>
                        </a:blipFill>
                      </a:tcPr>
                    </a:tc>
                    <a:extLst>
                      <a:ext uri="{0D108BD9-81ED-4DB2-BD59-A6C34878D82A}">
                        <a16:rowId xmlns:a16="http://schemas.microsoft.com/office/drawing/2014/main" val="2926674658"/>
                      </a:ext>
                    </a:extLst>
                  </a:tr>
                  <a:tr h="371920">
                    <a:tc>
                      <a:txBody>
                        <a:bodyPr/>
                        <a:lstStyle/>
                        <a:p>
                          <a:endParaRPr lang="en-US"/>
                        </a:p>
                      </a:txBody>
                      <a:tcPr>
                        <a:blipFill>
                          <a:blip r:embed="rId2"/>
                          <a:stretch>
                            <a:fillRect l="-448" t="-208197" r="-201794" b="-124590"/>
                          </a:stretch>
                        </a:blipFill>
                      </a:tcPr>
                    </a:tc>
                    <a:tc>
                      <a:txBody>
                        <a:bodyPr/>
                        <a:lstStyle/>
                        <a:p>
                          <a:endParaRPr lang="en-US"/>
                        </a:p>
                      </a:txBody>
                      <a:tcPr>
                        <a:blipFill>
                          <a:blip r:embed="rId2"/>
                          <a:stretch>
                            <a:fillRect l="-100448" t="-208197" r="-101794" b="-124590"/>
                          </a:stretch>
                        </a:blipFill>
                      </a:tcPr>
                    </a:tc>
                    <a:tc>
                      <a:txBody>
                        <a:bodyPr/>
                        <a:lstStyle/>
                        <a:p>
                          <a:endParaRPr lang="en-US"/>
                        </a:p>
                      </a:txBody>
                      <a:tcPr>
                        <a:blipFill>
                          <a:blip r:embed="rId2"/>
                          <a:stretch>
                            <a:fillRect l="-200448" t="-208197" r="-1794" b="-124590"/>
                          </a:stretch>
                        </a:blipFill>
                      </a:tcPr>
                    </a:tc>
                    <a:extLst>
                      <a:ext uri="{0D108BD9-81ED-4DB2-BD59-A6C34878D82A}">
                        <a16:rowId xmlns:a16="http://schemas.microsoft.com/office/drawing/2014/main" val="240306853"/>
                      </a:ext>
                    </a:extLst>
                  </a:tr>
                  <a:tr h="371221">
                    <a:tc>
                      <a:txBody>
                        <a:bodyPr/>
                        <a:lstStyle/>
                        <a:p>
                          <a:endParaRPr lang="en-US"/>
                        </a:p>
                      </a:txBody>
                      <a:tcPr>
                        <a:blipFill>
                          <a:blip r:embed="rId2"/>
                          <a:stretch>
                            <a:fillRect l="-448" t="-308197" r="-201794" b="-24590"/>
                          </a:stretch>
                        </a:blipFill>
                      </a:tcPr>
                    </a:tc>
                    <a:tc>
                      <a:txBody>
                        <a:bodyPr/>
                        <a:lstStyle/>
                        <a:p>
                          <a:endParaRPr lang="en-US"/>
                        </a:p>
                      </a:txBody>
                      <a:tcPr>
                        <a:blipFill>
                          <a:blip r:embed="rId2"/>
                          <a:stretch>
                            <a:fillRect l="-100448" t="-308197" r="-101794" b="-24590"/>
                          </a:stretch>
                        </a:blipFill>
                      </a:tcPr>
                    </a:tc>
                    <a:tc>
                      <a:txBody>
                        <a:bodyPr/>
                        <a:lstStyle/>
                        <a:p>
                          <a:endParaRPr lang="en-US"/>
                        </a:p>
                      </a:txBody>
                      <a:tcPr>
                        <a:blipFill>
                          <a:blip r:embed="rId2"/>
                          <a:stretch>
                            <a:fillRect l="-200448" t="-308197" r="-1794" b="-24590"/>
                          </a:stretch>
                        </a:blipFill>
                      </a:tcPr>
                    </a:tc>
                    <a:extLst>
                      <a:ext uri="{0D108BD9-81ED-4DB2-BD59-A6C34878D82A}">
                        <a16:rowId xmlns:a16="http://schemas.microsoft.com/office/drawing/2014/main" val="981272121"/>
                      </a:ext>
                    </a:extLst>
                  </a:tr>
                </a:tbl>
              </a:graphicData>
            </a:graphic>
          </p:graphicFrame>
        </mc:Fallback>
      </mc:AlternateContent>
      <p:sp>
        <p:nvSpPr>
          <p:cNvPr id="8" name="TextBox 7">
            <a:extLst>
              <a:ext uri="{FF2B5EF4-FFF2-40B4-BE49-F238E27FC236}">
                <a16:creationId xmlns:a16="http://schemas.microsoft.com/office/drawing/2014/main" id="{002E5269-017F-0AC0-9498-8C1F526AABC0}"/>
              </a:ext>
            </a:extLst>
          </p:cNvPr>
          <p:cNvSpPr txBox="1"/>
          <p:nvPr/>
        </p:nvSpPr>
        <p:spPr>
          <a:xfrm>
            <a:off x="260350" y="2782467"/>
            <a:ext cx="3200400"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Yes, 2 is a primitive root of 5.</a:t>
            </a:r>
          </a:p>
        </p:txBody>
      </p:sp>
    </p:spTree>
    <p:extLst>
      <p:ext uri="{BB962C8B-B14F-4D97-AF65-F5344CB8AC3E}">
        <p14:creationId xmlns:p14="http://schemas.microsoft.com/office/powerpoint/2010/main" val="252213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646</TotalTime>
  <Words>1828</Words>
  <Application>Microsoft Office PowerPoint</Application>
  <PresentationFormat>Custom</PresentationFormat>
  <Paragraphs>204</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SimSun</vt:lpstr>
      <vt:lpstr>Arial</vt:lpstr>
      <vt:lpstr>Calibri</vt:lpstr>
      <vt:lpstr>Cambria</vt:lpstr>
      <vt:lpstr>Cambria Math</vt:lpstr>
      <vt:lpstr>Söhne</vt:lpstr>
      <vt:lpstr>Times New Roman</vt:lpstr>
      <vt:lpstr>Office Theme</vt:lpstr>
      <vt:lpstr> Diffie-Hellman Key Exchange Algorithm</vt:lpstr>
      <vt:lpstr>PowerPoint Presentation</vt:lpstr>
      <vt:lpstr>PowerPoint Presentation</vt:lpstr>
      <vt:lpstr>PowerPoint Presentation</vt:lpstr>
      <vt:lpstr>PowerPoint Presentation</vt:lpstr>
      <vt:lpstr>PowerPoint Presentation</vt:lpstr>
      <vt:lpstr>PowerPoint Presentation</vt:lpstr>
      <vt:lpstr>Primitive roots</vt:lpstr>
      <vt:lpstr>PowerPoint Presentation</vt:lpstr>
      <vt:lpstr>PowerPoint Presentation</vt:lpstr>
      <vt:lpstr>The Discrete Logarithm Problem</vt:lpstr>
      <vt:lpstr>The Discrete Logarithm Problem cont.</vt:lpstr>
      <vt:lpstr>The Discrete Logarithm Problem cont.</vt:lpstr>
      <vt:lpstr>The Discrete Logarithm Problem cont.</vt:lpstr>
      <vt:lpstr>The Diffie-Hellman Process</vt:lpstr>
      <vt:lpstr>PowerPoint Presentation</vt:lpstr>
      <vt:lpstr>PowerPoint Presentation</vt:lpstr>
      <vt:lpstr>PowerPoint Presentation</vt:lpstr>
      <vt:lpstr>PowerPoint Presentation</vt:lpstr>
      <vt:lpstr>Advantages of Diffie-Hellman key exchange Algorithm</vt:lpstr>
      <vt:lpstr>Advantages of Diffie-Hellman key exchange Algorithm cont.</vt:lpstr>
      <vt:lpstr>PowerPoint Presentation</vt:lpstr>
      <vt:lpstr>PowerPoint Presentation</vt:lpstr>
      <vt:lpstr>Applications</vt:lpstr>
      <vt:lpstr>Applications</vt:lpstr>
      <vt:lpstr>Future Scope</vt:lpstr>
      <vt:lpstr>Future Scope cont.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Diffie-Hellman  Algorithm</dc:title>
  <dc:creator>RONIT</dc:creator>
  <cp:lastModifiedBy>Aman Mina</cp:lastModifiedBy>
  <cp:revision>8</cp:revision>
  <dcterms:created xsi:type="dcterms:W3CDTF">2023-11-22T16:38:42Z</dcterms:created>
  <dcterms:modified xsi:type="dcterms:W3CDTF">2023-11-28T07:35:14Z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2023-11-22T00:00:00Z</vt:filetime>
  </property>
  <property fmtid="{D5CDD505-2E9C-101B-9397-08002B2CF9AE}" pid="3" name="LastSaved">
    <vt:filetime>2023-11-22T00:00:00Z</vt:filetime>
  </property>
</Properties>
</file>