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3" r:id="rId2"/>
    <p:sldId id="269" r:id="rId3"/>
    <p:sldId id="258" r:id="rId4"/>
    <p:sldId id="274" r:id="rId5"/>
    <p:sldId id="270" r:id="rId6"/>
    <p:sldId id="272" r:id="rId7"/>
    <p:sldId id="267" r:id="rId8"/>
    <p:sldId id="271" r:id="rId9"/>
    <p:sldId id="266" r:id="rId10"/>
    <p:sldId id="265" r:id="rId11"/>
    <p:sldId id="264" r:id="rId12"/>
    <p:sldId id="263" r:id="rId13"/>
    <p:sldId id="262" r:id="rId14"/>
    <p:sldId id="261"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660"/>
  </p:normalViewPr>
  <p:slideViewPr>
    <p:cSldViewPr>
      <p:cViewPr varScale="1">
        <p:scale>
          <a:sx n="77" d="100"/>
          <a:sy n="77" d="100"/>
        </p:scale>
        <p:origin x="-10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313C75-A468-4748-AC75-3BDB13A1A27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7E2AC-5F69-412D-9AB1-881589E5FFC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13C75-A468-4748-AC75-3BDB13A1A27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7E2AC-5F69-412D-9AB1-881589E5FF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313C75-A468-4748-AC75-3BDB13A1A27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7E2AC-5F69-412D-9AB1-881589E5FF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13C75-A468-4748-AC75-3BDB13A1A27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7E2AC-5F69-412D-9AB1-881589E5FF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313C75-A468-4748-AC75-3BDB13A1A27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7E2AC-5F69-412D-9AB1-881589E5FFC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313C75-A468-4748-AC75-3BDB13A1A27A}" type="datetimeFigureOut">
              <a:rPr lang="en-US" smtClean="0"/>
              <a:t>07-Jun-24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7E2AC-5F69-412D-9AB1-881589E5FF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313C75-A468-4748-AC75-3BDB13A1A27A}" type="datetimeFigureOut">
              <a:rPr lang="en-US" smtClean="0"/>
              <a:t>07-Jun-24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7E2AC-5F69-412D-9AB1-881589E5FFC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313C75-A468-4748-AC75-3BDB13A1A27A}" type="datetimeFigureOut">
              <a:rPr lang="en-US" smtClean="0"/>
              <a:t>07-Jun-24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7E2AC-5F69-412D-9AB1-881589E5FF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3C75-A468-4748-AC75-3BDB13A1A27A}" type="datetimeFigureOut">
              <a:rPr lang="en-US" smtClean="0"/>
              <a:t>07-Jun-24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7E2AC-5F69-412D-9AB1-881589E5FF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13C75-A468-4748-AC75-3BDB13A1A27A}" type="datetimeFigureOut">
              <a:rPr lang="en-US" smtClean="0"/>
              <a:t>07-Jun-24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7E2AC-5F69-412D-9AB1-881589E5FFC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13C75-A468-4748-AC75-3BDB13A1A27A}" type="datetimeFigureOut">
              <a:rPr lang="en-US" smtClean="0"/>
              <a:t>07-Jun-24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7E2AC-5F69-412D-9AB1-881589E5FF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D313C75-A468-4748-AC75-3BDB13A1A27A}" type="datetimeFigureOut">
              <a:rPr lang="en-US" smtClean="0"/>
              <a:t>07-Jun-24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7E7E2AC-5F69-412D-9AB1-881589E5FF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a:xfrm>
            <a:off x="228600" y="3962400"/>
            <a:ext cx="8420100" cy="2743200"/>
          </a:xfrm>
          <a:noFill/>
        </p:spPr>
        <p:txBody>
          <a:bodyPr>
            <a:normAutofit/>
          </a:bodyPr>
          <a:lstStyle/>
          <a:p>
            <a:pPr marL="0" indent="0" algn="ctr">
              <a:buNone/>
            </a:pPr>
            <a:endParaRPr lang="en-US" dirty="0" smtClean="0"/>
          </a:p>
          <a:p>
            <a:pPr marL="0" indent="0">
              <a:buNone/>
            </a:pPr>
            <a:endParaRPr lang="en-US" dirty="0" smtClean="0"/>
          </a:p>
          <a:p>
            <a:pPr marL="0" indent="0">
              <a:buNone/>
            </a:pPr>
            <a:r>
              <a:rPr lang="en-US" dirty="0" err="1" smtClean="0"/>
              <a:t>Md</a:t>
            </a:r>
            <a:r>
              <a:rPr lang="en-US" dirty="0" smtClean="0"/>
              <a:t> </a:t>
            </a:r>
            <a:r>
              <a:rPr lang="en-US" dirty="0" err="1"/>
              <a:t>F</a:t>
            </a:r>
            <a:r>
              <a:rPr lang="en-US" dirty="0" err="1" smtClean="0"/>
              <a:t>iroz</a:t>
            </a:r>
            <a:r>
              <a:rPr lang="en-US" dirty="0" smtClean="0"/>
              <a:t> </a:t>
            </a:r>
            <a:r>
              <a:rPr lang="en-US" dirty="0" err="1"/>
              <a:t>A</a:t>
            </a:r>
            <a:r>
              <a:rPr lang="en-US" dirty="0" err="1" smtClean="0"/>
              <a:t>lam</a:t>
            </a:r>
            <a:r>
              <a:rPr lang="en-US" dirty="0" smtClean="0"/>
              <a:t>  </a:t>
            </a:r>
          </a:p>
          <a:p>
            <a:pPr marL="0" indent="0">
              <a:buNone/>
            </a:pPr>
            <a:r>
              <a:rPr lang="en-US" dirty="0" smtClean="0"/>
              <a:t>ML &amp; DL Intern</a:t>
            </a:r>
          </a:p>
          <a:p>
            <a:pPr marL="0" indent="0">
              <a:buNone/>
            </a:pPr>
            <a:r>
              <a:rPr lang="en-US" dirty="0" smtClean="0"/>
              <a:t>Email:-firozalam1160006@gmail.com</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1"/>
            <a:ext cx="9067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066" y="5638800"/>
            <a:ext cx="1136820" cy="11368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3962399"/>
            <a:ext cx="3754396" cy="1550773"/>
          </a:xfrm>
          <a:prstGeom prst="rect">
            <a:avLst/>
          </a:prstGeom>
        </p:spPr>
      </p:pic>
    </p:spTree>
    <p:extLst>
      <p:ext uri="{BB962C8B-B14F-4D97-AF65-F5344CB8AC3E}">
        <p14:creationId xmlns:p14="http://schemas.microsoft.com/office/powerpoint/2010/main" val="4179159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Technology Stack</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Technology </a:t>
            </a:r>
            <a:r>
              <a:rPr lang="en-US" b="1" dirty="0" smtClean="0"/>
              <a:t>Stack:-</a:t>
            </a:r>
            <a:endParaRPr lang="en-US" dirty="0"/>
          </a:p>
          <a:p>
            <a:r>
              <a:rPr lang="en-US" dirty="0"/>
              <a:t>For conducting EDA, various tools and programming languages can be employed. Commonly used technologies include:</a:t>
            </a:r>
          </a:p>
          <a:p>
            <a:r>
              <a:rPr lang="en-US" dirty="0"/>
              <a:t>Programming Languages: Python, R</a:t>
            </a:r>
          </a:p>
          <a:p>
            <a:r>
              <a:rPr lang="en-US" dirty="0"/>
              <a:t>Libraries: Pandas, </a:t>
            </a:r>
            <a:r>
              <a:rPr lang="en-US" dirty="0" err="1"/>
              <a:t>NumPy</a:t>
            </a:r>
            <a:r>
              <a:rPr lang="en-US" dirty="0"/>
              <a:t>, </a:t>
            </a:r>
            <a:r>
              <a:rPr lang="en-US" dirty="0" err="1"/>
              <a:t>Matplotlib</a:t>
            </a:r>
            <a:r>
              <a:rPr lang="en-US" dirty="0"/>
              <a:t>, </a:t>
            </a:r>
            <a:r>
              <a:rPr lang="en-US" dirty="0" err="1"/>
              <a:t>Seaborn</a:t>
            </a:r>
            <a:r>
              <a:rPr lang="en-US" dirty="0"/>
              <a:t> (for Python); ggplot2 (for R)</a:t>
            </a:r>
          </a:p>
          <a:p>
            <a:r>
              <a:rPr lang="en-US" dirty="0"/>
              <a:t>Visualization Tools: Tableau, Power BI</a:t>
            </a:r>
          </a:p>
          <a:p>
            <a:r>
              <a:rPr lang="en-US" dirty="0"/>
              <a:t>Statistical Software: </a:t>
            </a:r>
            <a:r>
              <a:rPr lang="en-US" dirty="0" smtClean="0"/>
              <a:t>SPSS(</a:t>
            </a:r>
            <a:r>
              <a:rPr lang="en-US" dirty="0"/>
              <a:t>Statistical Package for the Social </a:t>
            </a:r>
            <a:r>
              <a:rPr lang="en-US" dirty="0" smtClean="0"/>
              <a:t>Sciences)</a:t>
            </a:r>
            <a:r>
              <a:rPr lang="en-US" dirty="0" smtClean="0"/>
              <a:t>, SAS(</a:t>
            </a:r>
            <a:r>
              <a:rPr lang="en-US" dirty="0"/>
              <a:t>Statistical Analysis </a:t>
            </a:r>
            <a:r>
              <a:rPr lang="en-US" dirty="0" smtClean="0"/>
              <a:t>System)</a:t>
            </a:r>
            <a:endParaRPr lang="en-US" dirty="0"/>
          </a:p>
          <a:p>
            <a:endParaRPr lang="en-US" dirty="0"/>
          </a:p>
        </p:txBody>
      </p:sp>
    </p:spTree>
    <p:extLst>
      <p:ext uri="{BB962C8B-B14F-4D97-AF65-F5344CB8AC3E}">
        <p14:creationId xmlns:p14="http://schemas.microsoft.com/office/powerpoint/2010/main" val="1491057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Demonstration</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Project Demonstration</a:t>
            </a:r>
            <a:endParaRPr lang="en-US" dirty="0"/>
          </a:p>
          <a:p>
            <a:r>
              <a:rPr lang="en-US" b="1" dirty="0"/>
              <a:t>Data Collection</a:t>
            </a:r>
            <a:r>
              <a:rPr lang="en-US" dirty="0"/>
              <a:t>: Gather the dataset relevant to the analysis.</a:t>
            </a:r>
          </a:p>
          <a:p>
            <a:r>
              <a:rPr lang="en-US" b="1" dirty="0"/>
              <a:t>Data Cleaning</a:t>
            </a:r>
            <a:r>
              <a:rPr lang="en-US" dirty="0"/>
              <a:t>: Handle missing values, outliers, and inconsistencies in the dataset.</a:t>
            </a:r>
          </a:p>
          <a:p>
            <a:r>
              <a:rPr lang="en-US" b="1" dirty="0"/>
              <a:t>Descriptive Statistics</a:t>
            </a:r>
            <a:r>
              <a:rPr lang="en-US" dirty="0"/>
              <a:t>: Calculate measures like mean, median, mode, standard deviation, etc., to understand the central tendency and spread of data.</a:t>
            </a:r>
          </a:p>
          <a:p>
            <a:r>
              <a:rPr lang="en-US" b="1" dirty="0" err="1"/>
              <a:t>Univariate</a:t>
            </a:r>
            <a:r>
              <a:rPr lang="en-US" b="1" dirty="0"/>
              <a:t> Analysis</a:t>
            </a:r>
            <a:r>
              <a:rPr lang="en-US" dirty="0"/>
              <a:t>: Analyze individual variables to identify patterns and distributions.</a:t>
            </a:r>
          </a:p>
          <a:p>
            <a:r>
              <a:rPr lang="en-US" b="1" dirty="0"/>
              <a:t>Bivariate Analysis</a:t>
            </a:r>
            <a:r>
              <a:rPr lang="en-US" dirty="0"/>
              <a:t>: Explore relationships between pairs of variables using scatter plots, correlation matrices, etc.</a:t>
            </a:r>
          </a:p>
          <a:p>
            <a:r>
              <a:rPr lang="en-US" b="1" dirty="0"/>
              <a:t>Multivariate Analysis</a:t>
            </a:r>
            <a:r>
              <a:rPr lang="en-US" dirty="0"/>
              <a:t>: Investigate interactions between multiple variables through techniques like cluster analysis, principal component analysis (PCA), etc.</a:t>
            </a:r>
          </a:p>
          <a:p>
            <a:r>
              <a:rPr lang="en-US" b="1" dirty="0"/>
              <a:t>Visualization</a:t>
            </a:r>
            <a:r>
              <a:rPr lang="en-US" dirty="0"/>
              <a:t>: Create visual representations such as histograms, box plots, </a:t>
            </a:r>
            <a:r>
              <a:rPr lang="en-US" dirty="0" err="1"/>
              <a:t>heatmaps</a:t>
            </a:r>
            <a:r>
              <a:rPr lang="en-US" dirty="0"/>
              <a:t>, etc., to gain insights into the data.</a:t>
            </a:r>
          </a:p>
          <a:p>
            <a:r>
              <a:rPr lang="en-US" b="1" dirty="0"/>
              <a:t>Hypothesis Testing</a:t>
            </a:r>
            <a:r>
              <a:rPr lang="en-US" dirty="0"/>
              <a:t>: Conduct statistical tests to validate assumptions or hypotheses about the data.</a:t>
            </a:r>
          </a:p>
          <a:p>
            <a:r>
              <a:rPr lang="en-US" b="1" dirty="0"/>
              <a:t>Insights Generation</a:t>
            </a:r>
            <a:r>
              <a:rPr lang="en-US" dirty="0"/>
              <a:t>: Summarize findings and draw actionable insights from the analysis.</a:t>
            </a:r>
          </a:p>
          <a:p>
            <a:endParaRPr lang="en-US" dirty="0"/>
          </a:p>
        </p:txBody>
      </p:sp>
    </p:spTree>
    <p:extLst>
      <p:ext uri="{BB962C8B-B14F-4D97-AF65-F5344CB8AC3E}">
        <p14:creationId xmlns:p14="http://schemas.microsoft.com/office/powerpoint/2010/main" val="146469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Exploratory Data Analysis is a fundamental step in the data analysis pipeline, providing valuable insights into the underlying structure and characteristics of the dataset. By employing various techniques and methodologies, analysts can uncover hidden patterns, identify trends, and make informed decisions based on data-driven evidence.</a:t>
            </a:r>
          </a:p>
          <a:p>
            <a:endParaRPr lang="en-US" dirty="0"/>
          </a:p>
        </p:txBody>
      </p:sp>
    </p:spTree>
    <p:extLst>
      <p:ext uri="{BB962C8B-B14F-4D97-AF65-F5344CB8AC3E}">
        <p14:creationId xmlns:p14="http://schemas.microsoft.com/office/powerpoint/2010/main" val="3025646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McKinney, W. (2017). Python for Data Analysis: Data Wrangling with Pandas, </a:t>
            </a:r>
            <a:r>
              <a:rPr lang="en-US" dirty="0" err="1"/>
              <a:t>NumPy</a:t>
            </a:r>
            <a:r>
              <a:rPr lang="en-US" dirty="0"/>
              <a:t>, and </a:t>
            </a:r>
            <a:r>
              <a:rPr lang="en-US" dirty="0" err="1"/>
              <a:t>IPython</a:t>
            </a:r>
            <a:r>
              <a:rPr lang="en-US" dirty="0"/>
              <a:t>. O'Reilly Media.</a:t>
            </a:r>
          </a:p>
          <a:p>
            <a:r>
              <a:rPr lang="en-US" dirty="0"/>
              <a:t>Wickham, H., &amp; </a:t>
            </a:r>
            <a:r>
              <a:rPr lang="en-US" dirty="0" err="1"/>
              <a:t>Grolemund</a:t>
            </a:r>
            <a:r>
              <a:rPr lang="en-US" dirty="0"/>
              <a:t>, G. (2017). R for Data Science: Import, Tidy, Transform, Visualize, and Model Data. O'Reilly Media.</a:t>
            </a:r>
          </a:p>
          <a:p>
            <a:r>
              <a:rPr lang="en-US" dirty="0" err="1"/>
              <a:t>Tukey</a:t>
            </a:r>
            <a:r>
              <a:rPr lang="en-US" dirty="0"/>
              <a:t>, J. W. (1977). Exploratory Data Analysis. Addison-Wesley.</a:t>
            </a:r>
          </a:p>
          <a:p>
            <a:endParaRPr lang="en-US" dirty="0"/>
          </a:p>
        </p:txBody>
      </p:sp>
    </p:spTree>
    <p:extLst>
      <p:ext uri="{BB962C8B-B14F-4D97-AF65-F5344CB8AC3E}">
        <p14:creationId xmlns:p14="http://schemas.microsoft.com/office/powerpoint/2010/main" val="3270711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752600"/>
            <a:ext cx="8686800" cy="4572000"/>
          </a:xfrm>
        </p:spPr>
      </p:pic>
    </p:spTree>
    <p:extLst>
      <p:ext uri="{BB962C8B-B14F-4D97-AF65-F5344CB8AC3E}">
        <p14:creationId xmlns:p14="http://schemas.microsoft.com/office/powerpoint/2010/main" val="2424490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524000"/>
            <a:ext cx="8382000" cy="4953000"/>
          </a:xfrm>
        </p:spPr>
      </p:pic>
    </p:spTree>
    <p:extLst>
      <p:ext uri="{BB962C8B-B14F-4D97-AF65-F5344CB8AC3E}">
        <p14:creationId xmlns:p14="http://schemas.microsoft.com/office/powerpoint/2010/main" val="60320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p>
        </p:txBody>
      </p:sp>
      <p:sp>
        <p:nvSpPr>
          <p:cNvPr id="3" name="Content Placeholder 2"/>
          <p:cNvSpPr>
            <a:spLocks noGrp="1"/>
          </p:cNvSpPr>
          <p:nvPr>
            <p:ph idx="1"/>
          </p:nvPr>
        </p:nvSpPr>
        <p:spPr/>
        <p:txBody>
          <a:bodyPr/>
          <a:lstStyle/>
          <a:p>
            <a:pPr marL="0" indent="0">
              <a:buNone/>
            </a:pPr>
            <a:r>
              <a:rPr lang="en-US" b="1" dirty="0"/>
              <a:t>Table of Contents:-</a:t>
            </a:r>
          </a:p>
          <a:p>
            <a:r>
              <a:rPr lang="en-US" dirty="0"/>
              <a:t>Introduction</a:t>
            </a:r>
          </a:p>
          <a:p>
            <a:r>
              <a:rPr lang="en-US" dirty="0"/>
              <a:t> Problem Statement</a:t>
            </a:r>
          </a:p>
          <a:p>
            <a:r>
              <a:rPr lang="en-US" dirty="0"/>
              <a:t> Objective</a:t>
            </a:r>
          </a:p>
          <a:p>
            <a:r>
              <a:rPr lang="en-US" dirty="0"/>
              <a:t>Technology Stack </a:t>
            </a:r>
          </a:p>
          <a:p>
            <a:r>
              <a:rPr lang="en-US" dirty="0"/>
              <a:t>Project Demonstration</a:t>
            </a:r>
          </a:p>
          <a:p>
            <a:r>
              <a:rPr lang="en-US" dirty="0"/>
              <a:t>Conclusion</a:t>
            </a:r>
          </a:p>
          <a:p>
            <a:r>
              <a:rPr lang="en-US" dirty="0"/>
              <a:t>Reference</a:t>
            </a:r>
          </a:p>
          <a:p>
            <a:endParaRPr lang="en-US" dirty="0"/>
          </a:p>
        </p:txBody>
      </p:sp>
    </p:spTree>
    <p:extLst>
      <p:ext uri="{BB962C8B-B14F-4D97-AF65-F5344CB8AC3E}">
        <p14:creationId xmlns:p14="http://schemas.microsoft.com/office/powerpoint/2010/main" val="98408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Introduction</a:t>
            </a:r>
            <a:r>
              <a:rPr lang="en-US" dirty="0"/>
              <a:t/>
            </a:r>
            <a:br>
              <a:rPr lang="en-US" dirty="0"/>
            </a:br>
            <a:endParaRPr lang="en-US" dirty="0"/>
          </a:p>
        </p:txBody>
      </p:sp>
      <p:sp>
        <p:nvSpPr>
          <p:cNvPr id="3" name="Content Placeholder 2"/>
          <p:cNvSpPr>
            <a:spLocks noGrp="1"/>
          </p:cNvSpPr>
          <p:nvPr>
            <p:ph idx="1"/>
          </p:nvPr>
        </p:nvSpPr>
        <p:spPr>
          <a:solidFill>
            <a:schemeClr val="bg1"/>
          </a:solidFill>
        </p:spPr>
        <p:txBody>
          <a:bodyPr>
            <a:normAutofit lnSpcReduction="10000"/>
          </a:bodyPr>
          <a:lstStyle/>
          <a:p>
            <a:pPr lvl="3"/>
            <a:r>
              <a:rPr lang="en-US" sz="2000" dirty="0" smtClean="0">
                <a:latin typeface="Times New Roman" pitchFamily="18" charset="0"/>
                <a:cs typeface="Times New Roman" pitchFamily="18" charset="0"/>
              </a:rPr>
              <a:t>Exploratory Data Analysis (EDA) is a crucial step in the data analysis process, where analysts summarize main characteristics, often with visual methods, to better understand the dataset. It helps in uncovering patterns, spotting anomalies, and testing hypotheses. </a:t>
            </a:r>
          </a:p>
          <a:p>
            <a:pPr marL="822960" lvl="3" indent="0">
              <a:buNone/>
            </a:pPr>
            <a:endParaRPr lang="en-US" sz="2000" dirty="0" smtClean="0">
              <a:latin typeface="Times New Roman" pitchFamily="18" charset="0"/>
              <a:cs typeface="Times New Roman" pitchFamily="18" charset="0"/>
            </a:endParaRPr>
          </a:p>
          <a:p>
            <a:pPr lvl="3"/>
            <a:r>
              <a:rPr lang="en-US" sz="2000" dirty="0" smtClean="0">
                <a:latin typeface="Times New Roman" pitchFamily="18" charset="0"/>
                <a:cs typeface="Times New Roman" pitchFamily="18" charset="0"/>
              </a:rPr>
              <a:t>Exploratory </a:t>
            </a:r>
            <a:r>
              <a:rPr lang="en-US" sz="2000" dirty="0">
                <a:latin typeface="Times New Roman" pitchFamily="18" charset="0"/>
                <a:cs typeface="Times New Roman" pitchFamily="18" charset="0"/>
              </a:rPr>
              <a:t>Data Analysis (EDA) is a process of describing the </a:t>
            </a:r>
            <a:r>
              <a:rPr lang="en-US" sz="2000" dirty="0" smtClean="0">
                <a:latin typeface="Times New Roman" pitchFamily="18" charset="0"/>
                <a:cs typeface="Times New Roman" pitchFamily="18" charset="0"/>
              </a:rPr>
              <a:t>data by </a:t>
            </a:r>
            <a:r>
              <a:rPr lang="en-US" sz="2000" dirty="0">
                <a:latin typeface="Times New Roman" pitchFamily="18" charset="0"/>
                <a:cs typeface="Times New Roman" pitchFamily="18" charset="0"/>
              </a:rPr>
              <a:t>means of statistical and visualization techniques in order to bring important aspects of that </a:t>
            </a:r>
            <a:r>
              <a:rPr lang="en-US" sz="2000" dirty="0" smtClean="0">
                <a:latin typeface="Times New Roman" pitchFamily="18" charset="0"/>
                <a:cs typeface="Times New Roman" pitchFamily="18" charset="0"/>
              </a:rPr>
              <a:t>data.</a:t>
            </a:r>
          </a:p>
          <a:p>
            <a:pPr marL="822960" lvl="3" indent="0">
              <a:buNone/>
            </a:pPr>
            <a:endParaRPr lang="en-US" sz="2000" dirty="0" smtClean="0">
              <a:latin typeface="Times New Roman" pitchFamily="18" charset="0"/>
              <a:cs typeface="Times New Roman" pitchFamily="18" charset="0"/>
            </a:endParaRPr>
          </a:p>
          <a:p>
            <a:pPr lvl="3"/>
            <a:r>
              <a:rPr lang="en-US" sz="2000" dirty="0">
                <a:latin typeface="Times New Roman" pitchFamily="18" charset="0"/>
                <a:cs typeface="Times New Roman" pitchFamily="18" charset="0"/>
              </a:rPr>
              <a:t>EDA is a crucial initial step in data science projects. Its normally carried out as a preliminary step before undertaking extra formal statistical analyses or modeling. Skipping EDA may result in includes generating inaccurate models, generating accurate models but on the wrong data, not creating the right types of variables in data preparation, and using resources inefficiently.</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62430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Suppose you are an employee at a credit card company. Often times you receive complaints about fraud transactions. You want to solve this problem so that customers are not charged for items that they did not purchase. You have loads and loads of transaction data </a:t>
            </a:r>
            <a:r>
              <a:rPr lang="en-US" dirty="0" smtClean="0"/>
              <a:t>available.</a:t>
            </a:r>
          </a:p>
          <a:p>
            <a:endParaRPr lang="en-US" dirty="0" smtClean="0"/>
          </a:p>
          <a:p>
            <a:r>
              <a:rPr lang="en-US" dirty="0" smtClean="0"/>
              <a:t>You </a:t>
            </a:r>
            <a:r>
              <a:rPr lang="en-US" dirty="0"/>
              <a:t>want to make use of this data to identify patterns and derive insights from it. This would help convert the raw data into useful information and understand the characteristics of a fraud transaction.</a:t>
            </a:r>
          </a:p>
        </p:txBody>
      </p:sp>
    </p:spTree>
    <p:extLst>
      <p:ext uri="{BB962C8B-B14F-4D97-AF65-F5344CB8AC3E}">
        <p14:creationId xmlns:p14="http://schemas.microsoft.com/office/powerpoint/2010/main" val="25746047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EDA</a:t>
            </a:r>
            <a:endParaRPr lang="en-US" dirty="0"/>
          </a:p>
        </p:txBody>
      </p:sp>
      <p:sp>
        <p:nvSpPr>
          <p:cNvPr id="3" name="Content Placeholder 2"/>
          <p:cNvSpPr>
            <a:spLocks noGrp="1"/>
          </p:cNvSpPr>
          <p:nvPr>
            <p:ph idx="1"/>
          </p:nvPr>
        </p:nvSpPr>
        <p:spPr/>
        <p:txBody>
          <a:bodyPr>
            <a:normAutofit/>
          </a:bodyPr>
          <a:lstStyle/>
          <a:p>
            <a:r>
              <a:rPr lang="en-US" sz="2000" b="1" dirty="0" err="1" smtClean="0"/>
              <a:t>Univarate</a:t>
            </a:r>
            <a:r>
              <a:rPr lang="en-US" sz="2000" b="1" dirty="0" smtClean="0"/>
              <a:t> </a:t>
            </a:r>
            <a:r>
              <a:rPr lang="en-US" sz="2000" b="1" dirty="0"/>
              <a:t>Analysis: </a:t>
            </a:r>
            <a:r>
              <a:rPr lang="en-US" sz="2000" dirty="0"/>
              <a:t>In EDA Analysis, </a:t>
            </a:r>
            <a:r>
              <a:rPr lang="en-US" sz="2000" dirty="0" err="1"/>
              <a:t>univariate</a:t>
            </a:r>
            <a:r>
              <a:rPr lang="en-US" sz="2000" dirty="0"/>
              <a:t> analysis exam individual variables to understand their distributions and summary statistics</a:t>
            </a:r>
            <a:r>
              <a:rPr lang="en-US" sz="2000" dirty="0" smtClean="0"/>
              <a:t>.</a:t>
            </a:r>
          </a:p>
          <a:p>
            <a:r>
              <a:rPr lang="en-US" sz="2000" b="1" dirty="0" smtClean="0"/>
              <a:t>Bivariate </a:t>
            </a:r>
            <a:r>
              <a:rPr lang="en-US" sz="2000" b="1" dirty="0"/>
              <a:t>Analysis: </a:t>
            </a:r>
            <a:r>
              <a:rPr lang="en-US" sz="2000" dirty="0"/>
              <a:t>This aspect of EDA explores the relationship between two variables, uncovering patterns through techniques like scatter plots and correlation analysis</a:t>
            </a:r>
            <a:r>
              <a:rPr lang="en-US" sz="2000" dirty="0" smtClean="0"/>
              <a:t>.</a:t>
            </a:r>
          </a:p>
          <a:p>
            <a:r>
              <a:rPr lang="en-US" sz="2000" b="1" dirty="0" smtClean="0"/>
              <a:t>Visualization </a:t>
            </a:r>
            <a:r>
              <a:rPr lang="en-US" sz="2000" b="1" dirty="0"/>
              <a:t>Techniques: </a:t>
            </a:r>
            <a:r>
              <a:rPr lang="en-US" sz="2000" dirty="0"/>
              <a:t>EDA relies heavily on visualization methods to depict data distributions, trends, and associations using various charts and graphs</a:t>
            </a:r>
            <a:r>
              <a:rPr lang="en-US" sz="2000" dirty="0" smtClean="0"/>
              <a:t>.</a:t>
            </a:r>
          </a:p>
          <a:p>
            <a:r>
              <a:rPr lang="en-US" sz="2000" b="1" dirty="0" smtClean="0"/>
              <a:t>Outlier </a:t>
            </a:r>
            <a:r>
              <a:rPr lang="en-US" sz="2000" b="1" dirty="0"/>
              <a:t>Detection: </a:t>
            </a:r>
            <a:r>
              <a:rPr lang="en-US" sz="2000" dirty="0"/>
              <a:t>Outlier detection is a method used to find unusual or abnormal data points in a set of information. Imagine you have a group of friends, and you're all about the same age, but one person is much older or younger than the rest. That person would be considered an outlier because they stand out from the usual </a:t>
            </a:r>
            <a:r>
              <a:rPr lang="en-US" sz="2000" dirty="0" smtClean="0"/>
              <a:t>pattern</a:t>
            </a:r>
            <a:r>
              <a:rPr lang="en-US" sz="2000" dirty="0"/>
              <a:t>.</a:t>
            </a:r>
          </a:p>
        </p:txBody>
      </p:sp>
    </p:spTree>
    <p:extLst>
      <p:ext uri="{BB962C8B-B14F-4D97-AF65-F5344CB8AC3E}">
        <p14:creationId xmlns:p14="http://schemas.microsoft.com/office/powerpoint/2010/main" val="1686606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Key Steps in EDA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8000999" cy="4876800"/>
          </a:xfrm>
        </p:spPr>
      </p:pic>
    </p:spTree>
    <p:extLst>
      <p:ext uri="{BB962C8B-B14F-4D97-AF65-F5344CB8AC3E}">
        <p14:creationId xmlns:p14="http://schemas.microsoft.com/office/powerpoint/2010/main" val="2613112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Statement</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Problem </a:t>
            </a:r>
            <a:r>
              <a:rPr lang="en-US" b="1" dirty="0" smtClean="0"/>
              <a:t>Statement:-</a:t>
            </a:r>
            <a:endParaRPr lang="en-US" dirty="0"/>
          </a:p>
          <a:p>
            <a:r>
              <a:rPr lang="en-US" dirty="0" smtClean="0"/>
              <a:t>The </a:t>
            </a:r>
            <a:r>
              <a:rPr lang="en-US" dirty="0"/>
              <a:t>main problem statement of EDA is to explore and understand the data comprehensively, ensuring that any subsequent analysis or modeling is based on accurate, well-understood, and properly prepared data</a:t>
            </a:r>
            <a:endParaRPr lang="en-US" dirty="0"/>
          </a:p>
        </p:txBody>
      </p:sp>
    </p:spTree>
    <p:extLst>
      <p:ext uri="{BB962C8B-B14F-4D97-AF65-F5344CB8AC3E}">
        <p14:creationId xmlns:p14="http://schemas.microsoft.com/office/powerpoint/2010/main" val="2705340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bjective of EDA</a:t>
            </a:r>
            <a:endParaRPr lang="en-US" dirty="0"/>
          </a:p>
        </p:txBody>
      </p:sp>
      <p:sp>
        <p:nvSpPr>
          <p:cNvPr id="3" name="Content Placeholder 2"/>
          <p:cNvSpPr>
            <a:spLocks noGrp="1"/>
          </p:cNvSpPr>
          <p:nvPr>
            <p:ph idx="1"/>
          </p:nvPr>
        </p:nvSpPr>
        <p:spPr/>
        <p:txBody>
          <a:bodyPr>
            <a:normAutofit/>
          </a:bodyPr>
          <a:lstStyle/>
          <a:p>
            <a:r>
              <a:rPr lang="en-US" sz="2000" b="1" dirty="0"/>
              <a:t>Summarization:</a:t>
            </a:r>
            <a:r>
              <a:rPr lang="en-US" sz="2000" dirty="0"/>
              <a:t> Provide concise summaries of the data through statistics and visualizations</a:t>
            </a:r>
            <a:r>
              <a:rPr lang="en-US" sz="2000" dirty="0" smtClean="0"/>
              <a:t>.</a:t>
            </a:r>
          </a:p>
          <a:p>
            <a:r>
              <a:rPr lang="en-US" sz="2000" b="1" dirty="0" smtClean="0"/>
              <a:t>Visualization</a:t>
            </a:r>
            <a:r>
              <a:rPr lang="en-US" sz="2000" b="1" dirty="0"/>
              <a:t>:</a:t>
            </a:r>
            <a:r>
              <a:rPr lang="en-US" sz="2000" dirty="0"/>
              <a:t> Create visual representations to easily observe patterns, trends, and relationships</a:t>
            </a:r>
            <a:r>
              <a:rPr lang="en-US" sz="2000" dirty="0" smtClean="0"/>
              <a:t>.</a:t>
            </a:r>
          </a:p>
          <a:p>
            <a:r>
              <a:rPr lang="en-US" sz="2000" b="1" dirty="0" smtClean="0"/>
              <a:t>Pattern </a:t>
            </a:r>
            <a:r>
              <a:rPr lang="en-US" sz="2000" b="1" dirty="0"/>
              <a:t>Detection:</a:t>
            </a:r>
            <a:r>
              <a:rPr lang="en-US" sz="2000" dirty="0"/>
              <a:t> Identify significant patterns and trends within the data</a:t>
            </a:r>
            <a:r>
              <a:rPr lang="en-US" sz="2000" dirty="0" smtClean="0"/>
              <a:t>.</a:t>
            </a:r>
          </a:p>
          <a:p>
            <a:r>
              <a:rPr lang="en-US" sz="2000" b="1" dirty="0" smtClean="0"/>
              <a:t>Anomaly </a:t>
            </a:r>
            <a:r>
              <a:rPr lang="en-US" sz="2000" b="1" dirty="0"/>
              <a:t>Detection:</a:t>
            </a:r>
            <a:r>
              <a:rPr lang="en-US" sz="2000" dirty="0"/>
              <a:t> Spot any anomalies or outliers that could affect subsequent analyses</a:t>
            </a:r>
            <a:r>
              <a:rPr lang="en-US" sz="2000" dirty="0" smtClean="0"/>
              <a:t>.</a:t>
            </a:r>
          </a:p>
          <a:p>
            <a:r>
              <a:rPr lang="en-US" sz="2000" b="1" dirty="0" smtClean="0"/>
              <a:t>Assumption </a:t>
            </a:r>
            <a:r>
              <a:rPr lang="en-US" sz="2000" b="1" dirty="0"/>
              <a:t>Validation:</a:t>
            </a:r>
            <a:r>
              <a:rPr lang="en-US" sz="2000" dirty="0"/>
              <a:t> Check the assumptions underlying statistical methods and models</a:t>
            </a:r>
            <a:r>
              <a:rPr lang="en-US" sz="2000" dirty="0" smtClean="0"/>
              <a:t>.</a:t>
            </a:r>
          </a:p>
          <a:p>
            <a:r>
              <a:rPr lang="en-US" sz="2000" b="1" dirty="0" smtClean="0"/>
              <a:t>Preparation </a:t>
            </a:r>
            <a:r>
              <a:rPr lang="en-US" sz="2000" b="1" dirty="0"/>
              <a:t>for Modeling:</a:t>
            </a:r>
            <a:r>
              <a:rPr lang="en-US" sz="2000" dirty="0"/>
              <a:t> Clean and transform the data to prepare it for modeling and analysis.</a:t>
            </a:r>
          </a:p>
        </p:txBody>
      </p:sp>
    </p:spTree>
    <p:extLst>
      <p:ext uri="{BB962C8B-B14F-4D97-AF65-F5344CB8AC3E}">
        <p14:creationId xmlns:p14="http://schemas.microsoft.com/office/powerpoint/2010/main" val="1380387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The objective of this report is to </a:t>
            </a:r>
            <a:r>
              <a:rPr lang="en-US" dirty="0" smtClean="0"/>
              <a:t>evaluate the </a:t>
            </a:r>
            <a:r>
              <a:rPr lang="en-US" dirty="0"/>
              <a:t>importance of EDA in data analysis, highlight its methodologies, and demonstrate its application through practical examples.</a:t>
            </a:r>
          </a:p>
          <a:p>
            <a:endParaRPr lang="en-US" dirty="0"/>
          </a:p>
        </p:txBody>
      </p:sp>
    </p:spTree>
    <p:extLst>
      <p:ext uri="{BB962C8B-B14F-4D97-AF65-F5344CB8AC3E}">
        <p14:creationId xmlns:p14="http://schemas.microsoft.com/office/powerpoint/2010/main" val="615020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556</TotalTime>
  <Words>908</Words>
  <Application>Microsoft Office PowerPoint</Application>
  <PresentationFormat>On-screen Show (4:3)</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PowerPoint Presentation</vt:lpstr>
      <vt:lpstr>Exploratory Data Analysis(EDA)</vt:lpstr>
      <vt:lpstr>Introduction </vt:lpstr>
      <vt:lpstr>Cont..</vt:lpstr>
      <vt:lpstr>Types of EDA</vt:lpstr>
      <vt:lpstr>Different Key Steps in EDA</vt:lpstr>
      <vt:lpstr>Problem Statement </vt:lpstr>
      <vt:lpstr>Objective of EDA</vt:lpstr>
      <vt:lpstr>Cont.. </vt:lpstr>
      <vt:lpstr>Technology Stack </vt:lpstr>
      <vt:lpstr>Project Demonstration </vt:lpstr>
      <vt:lpstr>Conclusion </vt:lpstr>
      <vt:lpstr>Reference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Analysis(EDA)</dc:title>
  <dc:creator>DELL</dc:creator>
  <cp:lastModifiedBy>DELL</cp:lastModifiedBy>
  <cp:revision>31</cp:revision>
  <dcterms:created xsi:type="dcterms:W3CDTF">2024-06-06T13:32:54Z</dcterms:created>
  <dcterms:modified xsi:type="dcterms:W3CDTF">2024-06-07T12:28:01Z</dcterms:modified>
</cp:coreProperties>
</file>