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426" r:id="rId3"/>
    <p:sldId id="429" r:id="rId4"/>
    <p:sldId id="427" r:id="rId5"/>
    <p:sldId id="428" r:id="rId6"/>
    <p:sldId id="431" r:id="rId7"/>
    <p:sldId id="432" r:id="rId8"/>
    <p:sldId id="433" r:id="rId9"/>
    <p:sldId id="434" r:id="rId10"/>
    <p:sldId id="435" r:id="rId11"/>
    <p:sldId id="436" r:id="rId12"/>
    <p:sldId id="423" r:id="rId13"/>
    <p:sldId id="424" r:id="rId14"/>
    <p:sldId id="456" r:id="rId15"/>
    <p:sldId id="460" r:id="rId16"/>
    <p:sldId id="461" r:id="rId17"/>
    <p:sldId id="459" r:id="rId18"/>
    <p:sldId id="448" r:id="rId19"/>
    <p:sldId id="463" r:id="rId20"/>
    <p:sldId id="439" r:id="rId21"/>
    <p:sldId id="449" r:id="rId22"/>
    <p:sldId id="440" r:id="rId23"/>
    <p:sldId id="470" r:id="rId24"/>
    <p:sldId id="464" r:id="rId25"/>
    <p:sldId id="467" r:id="rId26"/>
    <p:sldId id="468" r:id="rId27"/>
    <p:sldId id="469" r:id="rId28"/>
    <p:sldId id="442" r:id="rId29"/>
    <p:sldId id="443" r:id="rId30"/>
    <p:sldId id="450" r:id="rId31"/>
    <p:sldId id="422" r:id="rId32"/>
    <p:sldId id="444" r:id="rId33"/>
    <p:sldId id="445" r:id="rId34"/>
    <p:sldId id="446" r:id="rId35"/>
    <p:sldId id="447" r:id="rId36"/>
    <p:sldId id="451" r:id="rId37"/>
    <p:sldId id="452" r:id="rId38"/>
    <p:sldId id="454" r:id="rId39"/>
    <p:sldId id="455" r:id="rId40"/>
    <p:sldId id="35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A7A"/>
    <a:srgbClr val="056E2B"/>
    <a:srgbClr val="0062AC"/>
    <a:srgbClr val="5E9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2"/>
    <p:restoredTop sz="94580"/>
  </p:normalViewPr>
  <p:slideViewPr>
    <p:cSldViewPr snapToGrid="0" snapToObjects="1">
      <p:cViewPr varScale="1">
        <p:scale>
          <a:sx n="51" d="100"/>
          <a:sy n="51" d="100"/>
        </p:scale>
        <p:origin x="1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F372-E2CB-224A-B929-98E025C7C44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CC81-B5B6-5E48-93B6-8451D9EE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68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rgbClr val="056E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 b="1">
                <a:solidFill>
                  <a:srgbClr val="5E9C7A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085850"/>
            <a:ext cx="4751913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085850"/>
            <a:ext cx="4844887" cy="5143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292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3" y="1848350"/>
            <a:ext cx="4752783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1320" y="1094087"/>
            <a:ext cx="471426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1321" y="1859925"/>
            <a:ext cx="4714266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55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5744" y="1759349"/>
            <a:ext cx="9769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5429"/>
            <a:ext cx="9768254" cy="848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3"/>
            <a:ext cx="3854528" cy="1495415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099594"/>
            <a:ext cx="5685127" cy="51391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994019"/>
            <a:ext cx="3854528" cy="2367499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677333" y="942667"/>
            <a:ext cx="9809691" cy="308"/>
          </a:xfrm>
          <a:prstGeom prst="line">
            <a:avLst/>
          </a:prstGeom>
          <a:ln w="111125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 flipV="1">
            <a:off x="714286" y="6378091"/>
            <a:ext cx="9809691" cy="308"/>
          </a:xfrm>
          <a:prstGeom prst="line">
            <a:avLst/>
          </a:prstGeom>
          <a:ln w="76200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18"/>
          <p:cNvSpPr/>
          <p:nvPr userDrawn="1"/>
        </p:nvSpPr>
        <p:spPr>
          <a:xfrm rot="10800000" flipV="1">
            <a:off x="0" y="3744473"/>
            <a:ext cx="842596" cy="3076353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q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§"/>
        <a:defRPr sz="2800" kern="1200">
          <a:solidFill>
            <a:srgbClr val="7C3A7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Courier New" charset="0"/>
        <a:buChar char="o"/>
        <a:defRPr sz="2400" kern="1200">
          <a:solidFill>
            <a:srgbClr val="0062AC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ü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BCDB-128D-7B45-814F-1AE96A5B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91E5-5EAC-AA42-B40C-722DEF6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214D7-7E92-7541-BB81-C9637E1B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2" y="1049971"/>
            <a:ext cx="10182123" cy="15384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2CC91-311B-0049-A9EE-3CF45F01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20" y="3296019"/>
            <a:ext cx="8755413" cy="113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B7958-D5AF-C549-8C93-FA4244CA41D5}"/>
              </a:ext>
            </a:extLst>
          </p:cNvPr>
          <p:cNvSpPr txBox="1"/>
          <p:nvPr/>
        </p:nvSpPr>
        <p:spPr>
          <a:xfrm>
            <a:off x="2581835" y="2043953"/>
            <a:ext cx="7905190" cy="544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38630E-1D7C-3D4A-BA8C-57FFB979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46" y="2695387"/>
            <a:ext cx="8114733" cy="621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249A4-7854-0548-9D5C-1DF3AAA19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714" y="4907588"/>
            <a:ext cx="1389072" cy="70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023BB-F239-A24B-9481-CB4C85D51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062" y="4236274"/>
            <a:ext cx="1362373" cy="6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91E5-5EAC-AA42-B40C-722DEF6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214D7-7E92-7541-BB81-C9637E1B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2" y="1049971"/>
            <a:ext cx="10182123" cy="15384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B7958-D5AF-C549-8C93-FA4244CA41D5}"/>
              </a:ext>
            </a:extLst>
          </p:cNvPr>
          <p:cNvSpPr txBox="1"/>
          <p:nvPr/>
        </p:nvSpPr>
        <p:spPr>
          <a:xfrm>
            <a:off x="2581835" y="2043953"/>
            <a:ext cx="7905190" cy="544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405ACA-6F4C-1948-A6E6-A5FD862DD5D9}"/>
                  </a:ext>
                </a:extLst>
              </p:cNvPr>
              <p:cNvSpPr txBox="1"/>
              <p:nvPr/>
            </p:nvSpPr>
            <p:spPr>
              <a:xfrm>
                <a:off x="677333" y="2588391"/>
                <a:ext cx="80184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should be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successes in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trials.</a:t>
                </a:r>
              </a:p>
              <a:p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successes, </a:t>
                </a:r>
                <a:r>
                  <a:rPr lang="en-US" dirty="0" err="1"/>
                  <a:t>atmost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successes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failures.</a:t>
                </a:r>
              </a:p>
              <a:p>
                <a:endParaRPr lang="en-US" dirty="0"/>
              </a:p>
              <a:p>
                <a:r>
                  <a:rPr lang="en-US" dirty="0"/>
                  <a:t>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in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405ACA-6F4C-1948-A6E6-A5FD862D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88391"/>
                <a:ext cx="8018432" cy="1754326"/>
              </a:xfrm>
              <a:prstGeom prst="rect">
                <a:avLst/>
              </a:prstGeom>
              <a:blipFill>
                <a:blip r:embed="rId3"/>
                <a:stretch>
                  <a:fillRect l="-47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9B8C4A4-1009-124C-9004-04C892AE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78" y="4914211"/>
            <a:ext cx="5664200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E9CB80-A79D-3742-BE7F-F6A984B44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733" y="4126811"/>
            <a:ext cx="3238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B05D-EE93-1F4E-A03E-E832B7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2344-EF57-B045-BC42-9893AECE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Discrete: Set of outcomes is a sequence.</a:t>
            </a:r>
          </a:p>
          <a:p>
            <a:pPr lvl="1"/>
            <a:r>
              <a:rPr lang="en-US" sz="2400" dirty="0"/>
              <a:t>Event : Flipping two heads</a:t>
            </a:r>
          </a:p>
          <a:p>
            <a:pPr lvl="1"/>
            <a:r>
              <a:rPr lang="en-US" sz="2400" dirty="0"/>
              <a:t>Outcome : { HH, HT, TH, TT }</a:t>
            </a:r>
          </a:p>
          <a:p>
            <a:pPr lvl="1"/>
            <a:r>
              <a:rPr lang="en-US" sz="2400" dirty="0"/>
              <a:t>Probability mass function: p(a) = P(X = a)</a:t>
            </a:r>
          </a:p>
          <a:p>
            <a:pPr lvl="1"/>
            <a:r>
              <a:rPr lang="en-US" sz="2400" dirty="0"/>
              <a:t>Cumulative distribution function: F(a) = P(X &lt;= a)</a:t>
            </a:r>
          </a:p>
          <a:p>
            <a:pPr lvl="1"/>
            <a:r>
              <a:rPr lang="en-US" sz="2400" dirty="0"/>
              <a:t>P(1) = ½, P(2) = 1/3, P(3) = 1/6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47FD12-E7D2-784B-94CA-2CC8D8FF4101}"/>
              </a:ext>
            </a:extLst>
          </p:cNvPr>
          <p:cNvGrpSpPr/>
          <p:nvPr/>
        </p:nvGrpSpPr>
        <p:grpSpPr>
          <a:xfrm>
            <a:off x="1348740" y="4353556"/>
            <a:ext cx="3497943" cy="1856321"/>
            <a:chOff x="2757714" y="4136571"/>
            <a:chExt cx="3497943" cy="18563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2BAF8DE-FF78-DE45-9153-A5FD8EEB042B}"/>
                </a:ext>
              </a:extLst>
            </p:cNvPr>
            <p:cNvCxnSpPr/>
            <p:nvPr/>
          </p:nvCxnSpPr>
          <p:spPr>
            <a:xfrm flipV="1">
              <a:off x="2757714" y="4136571"/>
              <a:ext cx="0" cy="14078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9269F3-67A9-E541-832D-2782E3F7400A}"/>
                </a:ext>
              </a:extLst>
            </p:cNvPr>
            <p:cNvCxnSpPr/>
            <p:nvPr/>
          </p:nvCxnSpPr>
          <p:spPr>
            <a:xfrm>
              <a:off x="2815771" y="5558971"/>
              <a:ext cx="3439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CF464D-6E29-AE46-9EB4-D355FE9039CB}"/>
                </a:ext>
              </a:extLst>
            </p:cNvPr>
            <p:cNvCxnSpPr/>
            <p:nvPr/>
          </p:nvCxnSpPr>
          <p:spPr>
            <a:xfrm flipV="1">
              <a:off x="3381829" y="4481649"/>
              <a:ext cx="0" cy="108000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A595C8-41BD-FE4C-9A73-F09CF0BD2D81}"/>
                </a:ext>
              </a:extLst>
            </p:cNvPr>
            <p:cNvCxnSpPr/>
            <p:nvPr/>
          </p:nvCxnSpPr>
          <p:spPr>
            <a:xfrm flipV="1">
              <a:off x="3933371" y="4838699"/>
              <a:ext cx="0" cy="72000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A955AA-3B81-2849-99DE-2A5A5035F11E}"/>
                </a:ext>
              </a:extLst>
            </p:cNvPr>
            <p:cNvCxnSpPr/>
            <p:nvPr/>
          </p:nvCxnSpPr>
          <p:spPr>
            <a:xfrm flipV="1">
              <a:off x="4470400" y="5172891"/>
              <a:ext cx="0" cy="36000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FED1F1-B506-ED42-B136-4C2FB51662BD}"/>
                </a:ext>
              </a:extLst>
            </p:cNvPr>
            <p:cNvSpPr txBox="1"/>
            <p:nvPr/>
          </p:nvSpPr>
          <p:spPr>
            <a:xfrm>
              <a:off x="3244669" y="5623560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1       2      3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506C2D0-710F-A046-888A-C00445E629E2}"/>
              </a:ext>
            </a:extLst>
          </p:cNvPr>
          <p:cNvSpPr txBox="1"/>
          <p:nvPr/>
        </p:nvSpPr>
        <p:spPr>
          <a:xfrm>
            <a:off x="8361044" y="3099019"/>
            <a:ext cx="2125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F(&lt;1) = 0</a:t>
            </a:r>
          </a:p>
          <a:p>
            <a:r>
              <a:rPr lang="en-US" dirty="0"/>
              <a:t>F( 1 ≤ x &lt; 2) = 1/2</a:t>
            </a:r>
          </a:p>
          <a:p>
            <a:r>
              <a:rPr lang="en-US" dirty="0"/>
              <a:t>F( 2 ≤ x &lt; 3) = 5/6</a:t>
            </a:r>
          </a:p>
          <a:p>
            <a:r>
              <a:rPr lang="en-US" dirty="0"/>
              <a:t>F( 3 ≤ x ) =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9E5E09-D10E-294A-8BB4-F45077B3DE01}"/>
              </a:ext>
            </a:extLst>
          </p:cNvPr>
          <p:cNvGrpSpPr/>
          <p:nvPr/>
        </p:nvGrpSpPr>
        <p:grpSpPr>
          <a:xfrm>
            <a:off x="5330052" y="4100133"/>
            <a:ext cx="3497943" cy="2128095"/>
            <a:chOff x="2757714" y="3864797"/>
            <a:chExt cx="3497943" cy="21280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8D3D7C-5744-AB45-A886-CEED3763D9AE}"/>
                </a:ext>
              </a:extLst>
            </p:cNvPr>
            <p:cNvCxnSpPr/>
            <p:nvPr/>
          </p:nvCxnSpPr>
          <p:spPr>
            <a:xfrm flipV="1">
              <a:off x="2757714" y="4136571"/>
              <a:ext cx="0" cy="14078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340EBF-3AB5-8042-8FA1-D6117C7F388D}"/>
                </a:ext>
              </a:extLst>
            </p:cNvPr>
            <p:cNvCxnSpPr/>
            <p:nvPr/>
          </p:nvCxnSpPr>
          <p:spPr>
            <a:xfrm>
              <a:off x="2815771" y="5558971"/>
              <a:ext cx="3439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B990C3-7AC9-5F42-9C3B-A07CD50148F1}"/>
                </a:ext>
              </a:extLst>
            </p:cNvPr>
            <p:cNvCxnSpPr/>
            <p:nvPr/>
          </p:nvCxnSpPr>
          <p:spPr>
            <a:xfrm flipV="1">
              <a:off x="3381829" y="4481649"/>
              <a:ext cx="0" cy="108000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902B90-C55B-7D4A-9842-9D4C6A9AF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371" y="4136571"/>
              <a:ext cx="0" cy="1422128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4553A8-B2C8-864B-9C5B-CD25A22E0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401" y="3864797"/>
              <a:ext cx="14512" cy="1693904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3688D5-D0B1-2640-9D9D-31AB88780115}"/>
                </a:ext>
              </a:extLst>
            </p:cNvPr>
            <p:cNvSpPr txBox="1"/>
            <p:nvPr/>
          </p:nvSpPr>
          <p:spPr>
            <a:xfrm>
              <a:off x="3244669" y="5623560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1       2      3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E0E543-F78E-7549-AAF1-30530E7CC3B8}"/>
              </a:ext>
            </a:extLst>
          </p:cNvPr>
          <p:cNvCxnSpPr>
            <a:cxnSpLocks/>
          </p:cNvCxnSpPr>
          <p:nvPr/>
        </p:nvCxnSpPr>
        <p:spPr>
          <a:xfrm>
            <a:off x="5370440" y="5787996"/>
            <a:ext cx="574891" cy="1367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FCF39-4FDC-8E44-B213-ECF61EA20BE3}"/>
              </a:ext>
            </a:extLst>
          </p:cNvPr>
          <p:cNvCxnSpPr>
            <a:cxnSpLocks/>
          </p:cNvCxnSpPr>
          <p:nvPr/>
        </p:nvCxnSpPr>
        <p:spPr>
          <a:xfrm>
            <a:off x="5943446" y="4683170"/>
            <a:ext cx="574891" cy="1367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74D15C-A73B-5240-801D-19DA6D1BB250}"/>
              </a:ext>
            </a:extLst>
          </p:cNvPr>
          <p:cNvCxnSpPr>
            <a:cxnSpLocks/>
          </p:cNvCxnSpPr>
          <p:nvPr/>
        </p:nvCxnSpPr>
        <p:spPr>
          <a:xfrm>
            <a:off x="6531391" y="4329698"/>
            <a:ext cx="525860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07C92-67BF-A342-B03F-FCF9345E0CB6}"/>
              </a:ext>
            </a:extLst>
          </p:cNvPr>
          <p:cNvCxnSpPr>
            <a:cxnSpLocks/>
          </p:cNvCxnSpPr>
          <p:nvPr/>
        </p:nvCxnSpPr>
        <p:spPr>
          <a:xfrm>
            <a:off x="7042739" y="4100133"/>
            <a:ext cx="2132549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2309-B5E2-DB44-81B3-D3801CB0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AC28-A188-8141-BB07-561472362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Continuous Random Variable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Probability density function (pdf)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Range of pdf is -∞ to +∞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Area under curve is 1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Probability of event having value in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Cumulative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AC28-A188-8141-BB07-561472362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1460" b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0F6E6-624E-0B43-9706-FA4A644E686C}"/>
              </a:ext>
            </a:extLst>
          </p:cNvPr>
          <p:cNvSpPr txBox="1"/>
          <p:nvPr/>
        </p:nvSpPr>
        <p:spPr>
          <a:xfrm>
            <a:off x="14104620" y="-5280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E1D-630F-7144-8B3B-17A058AB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283A3-7BC4-B348-A3AF-9193FE0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31" y="1039938"/>
            <a:ext cx="4469606" cy="12129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36459-A1D9-D64E-B654-7E904F3ADCF0}"/>
                  </a:ext>
                </a:extLst>
              </p:cNvPr>
              <p:cNvSpPr txBox="1"/>
              <p:nvPr/>
            </p:nvSpPr>
            <p:spPr>
              <a:xfrm>
                <a:off x="5476100" y="1039938"/>
                <a:ext cx="5010923" cy="8382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is probability density function, what is</a:t>
                </a:r>
              </a:p>
              <a:p>
                <a:pPr marL="342900" indent="-342900">
                  <a:buAutoNum type="arabicParenBoth"/>
                </a:pPr>
                <a:r>
                  <a:rPr lang="en-US" sz="1600" dirty="0">
                    <a:solidFill>
                      <a:schemeClr val="tx1"/>
                    </a:solidFill>
                  </a:rPr>
                  <a:t>Value of C</a:t>
                </a:r>
              </a:p>
              <a:p>
                <a:pPr marL="342900" indent="-342900">
                  <a:buAutoNum type="arabicParenBoth"/>
                </a:pPr>
                <a:r>
                  <a:rPr lang="en-US" sz="1600" dirty="0"/>
                  <a:t>Compute P(1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x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2) and P(0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x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0.5)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36459-A1D9-D64E-B654-7E904F3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00" y="1039938"/>
                <a:ext cx="5010923" cy="838289"/>
              </a:xfrm>
              <a:prstGeom prst="rect">
                <a:avLst/>
              </a:prstGeom>
              <a:blipFill>
                <a:blip r:embed="rId3"/>
                <a:stretch>
                  <a:fillRect l="-504" t="-147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1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E1D-630F-7144-8B3B-17A058AB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283A3-7BC4-B348-A3AF-9193FE0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31" y="1039938"/>
            <a:ext cx="4469606" cy="12129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36459-A1D9-D64E-B654-7E904F3ADCF0}"/>
                  </a:ext>
                </a:extLst>
              </p:cNvPr>
              <p:cNvSpPr txBox="1"/>
              <p:nvPr/>
            </p:nvSpPr>
            <p:spPr>
              <a:xfrm>
                <a:off x="5476100" y="1039938"/>
                <a:ext cx="5010924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is probability density function, what is</a:t>
                </a:r>
              </a:p>
              <a:p>
                <a:pPr marL="342900" indent="-342900">
                  <a:buAutoNum type="arabicParenBoth"/>
                </a:pPr>
                <a:r>
                  <a:rPr lang="en-US" sz="1600" dirty="0">
                    <a:solidFill>
                      <a:schemeClr val="tx1"/>
                    </a:solidFill>
                  </a:rPr>
                  <a:t>Value of C</a:t>
                </a:r>
              </a:p>
              <a:p>
                <a:pPr marL="342900" indent="-342900">
                  <a:buAutoNum type="arabicParenBoth"/>
                </a:pPr>
                <a:r>
                  <a:rPr lang="en-US" sz="1600" dirty="0"/>
                  <a:t>Compute P(1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x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2) and P(0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x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0.5)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36459-A1D9-D64E-B654-7E904F3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00" y="1039938"/>
                <a:ext cx="5010924" cy="830997"/>
              </a:xfrm>
              <a:prstGeom prst="rect">
                <a:avLst/>
              </a:prstGeom>
              <a:blipFill>
                <a:blip r:embed="rId3"/>
                <a:stretch>
                  <a:fillRect l="-504" t="-1493"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D2C32-913F-8945-BBED-C165DAD32B1A}"/>
                  </a:ext>
                </a:extLst>
              </p:cNvPr>
              <p:cNvSpPr txBox="1"/>
              <p:nvPr/>
            </p:nvSpPr>
            <p:spPr>
              <a:xfrm>
                <a:off x="800903" y="2300414"/>
                <a:ext cx="10077752" cy="433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−2.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−2.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D2C32-913F-8945-BBED-C165DAD32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3" y="2300414"/>
                <a:ext cx="10077752" cy="4334135"/>
              </a:xfrm>
              <a:prstGeom prst="rect">
                <a:avLst/>
              </a:prstGeom>
              <a:blipFill>
                <a:blip r:embed="rId4"/>
                <a:stretch>
                  <a:fillRect l="-2138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8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6552-257E-7C40-9574-494E940A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Detemine</a:t>
            </a:r>
            <a:r>
              <a:rPr lang="en-US" dirty="0"/>
              <a:t> unknown constants for the following density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C3E1D-630F-7144-8B3B-17A058AB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D2C32-913F-8945-BBED-C165DAD32B1A}"/>
                  </a:ext>
                </a:extLst>
              </p:cNvPr>
              <p:cNvSpPr txBox="1"/>
              <p:nvPr/>
            </p:nvSpPr>
            <p:spPr>
              <a:xfrm>
                <a:off x="800903" y="2300414"/>
                <a:ext cx="100777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(1 −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a positive real number.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   		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IN" sz="24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&lt;1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&lt;1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D2C32-913F-8945-BBED-C165DAD32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3" y="2300414"/>
                <a:ext cx="10077752" cy="1569660"/>
              </a:xfrm>
              <a:prstGeom prst="rect">
                <a:avLst/>
              </a:prstGeom>
              <a:blipFill>
                <a:blip r:embed="rId2"/>
                <a:stretch>
                  <a:fillRect l="-786" t="-310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71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4B4D1-FB7E-4E40-86F3-D710BFD8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Reading Assignment: https://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web.mit.edu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urban_or_book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/www/book/chapter7/7.1.3.html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C3E1D-630F-7144-8B3B-17A058AB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95989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86B71-A79F-1B45-B0E0-6DBA8E6A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DABF-ABA1-5F49-B129-55531FA00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271D-F7C6-F140-928B-380A8CC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27BA3-2703-484A-B6A9-99C51B844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Joint probability mass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above, we can infer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IN" dirty="0"/>
                  <a:t>Individual mass functions can be determined from the joint probability mass function but reverse is not true. Knowledge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does not determine the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27BA3-2703-484A-B6A9-99C51B844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8" t="-1460" r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5BAD8-2849-DC43-9C3D-F410BB5D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182386"/>
            <a:ext cx="9809162" cy="2878507"/>
          </a:xfrm>
        </p:spPr>
      </p:pic>
    </p:spTree>
    <p:extLst>
      <p:ext uri="{BB962C8B-B14F-4D97-AF65-F5344CB8AC3E}">
        <p14:creationId xmlns:p14="http://schemas.microsoft.com/office/powerpoint/2010/main" val="96856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D5C-ECCC-3E43-82D4-309C4D80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E747A0-3D5C-B74B-8C78-52594C77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2" y="1130113"/>
            <a:ext cx="9998075" cy="25095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594D5F-818D-AC4A-80C8-CCA41DBBC441}"/>
              </a:ext>
            </a:extLst>
          </p:cNvPr>
          <p:cNvSpPr txBox="1"/>
          <p:nvPr/>
        </p:nvSpPr>
        <p:spPr>
          <a:xfrm>
            <a:off x="784910" y="3558758"/>
            <a:ext cx="887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probability P(X) for all possible values of X</a:t>
            </a:r>
          </a:p>
        </p:txBody>
      </p:sp>
    </p:spTree>
    <p:extLst>
      <p:ext uri="{BB962C8B-B14F-4D97-AF65-F5344CB8AC3E}">
        <p14:creationId xmlns:p14="http://schemas.microsoft.com/office/powerpoint/2010/main" val="287827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D5C-ECCC-3E43-82D4-309C4D80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DA50E-02A9-E947-9BCC-244170EF34BE}"/>
                  </a:ext>
                </a:extLst>
              </p:cNvPr>
              <p:cNvSpPr txBox="1"/>
              <p:nvPr/>
            </p:nvSpPr>
            <p:spPr>
              <a:xfrm>
                <a:off x="3071555" y="4263107"/>
                <a:ext cx="44050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0) = 0.855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100,000) = 0.140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200,000)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0.00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DA50E-02A9-E947-9BCC-244170EF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55" y="4263107"/>
                <a:ext cx="4405009" cy="923330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E747A0-3D5C-B74B-8C78-52594C77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" y="1130113"/>
            <a:ext cx="9998075" cy="25095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594D5F-818D-AC4A-80C8-CCA41DBBC441}"/>
              </a:ext>
            </a:extLst>
          </p:cNvPr>
          <p:cNvSpPr txBox="1"/>
          <p:nvPr/>
        </p:nvSpPr>
        <p:spPr>
          <a:xfrm>
            <a:off x="784910" y="3558758"/>
            <a:ext cx="887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probability P(X) for all possible values of X</a:t>
            </a:r>
          </a:p>
        </p:txBody>
      </p:sp>
    </p:spTree>
    <p:extLst>
      <p:ext uri="{BB962C8B-B14F-4D97-AF65-F5344CB8AC3E}">
        <p14:creationId xmlns:p14="http://schemas.microsoft.com/office/powerpoint/2010/main" val="243257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CD3-BD34-D443-9258-963B5323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EE0A3-5517-AD47-92FA-26EE3737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68959"/>
            <a:ext cx="9972738" cy="2701373"/>
          </a:xfrm>
        </p:spPr>
      </p:pic>
    </p:spTree>
    <p:extLst>
      <p:ext uri="{BB962C8B-B14F-4D97-AF65-F5344CB8AC3E}">
        <p14:creationId xmlns:p14="http://schemas.microsoft.com/office/powerpoint/2010/main" val="109331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CD3-BD34-D443-9258-963B5323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EE0A3-5517-AD47-92FA-26EE3737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68959"/>
            <a:ext cx="9972738" cy="270137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737BC-E1AE-D94B-8F8D-960F832B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727" y="2868706"/>
            <a:ext cx="6187425" cy="34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A98-6BAC-1847-B1CC-8EB7534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C84-2DD1-2E4C-81C3-1369A3FF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581"/>
            <a:ext cx="9809690" cy="5203207"/>
          </a:xfrm>
        </p:spPr>
        <p:txBody>
          <a:bodyPr/>
          <a:lstStyle/>
          <a:p>
            <a:r>
              <a:rPr lang="en-IN" dirty="0"/>
              <a:t>3 batteries are randomly chosen from a group of 3 new, 4  used but still working, and 5 defective batteries. If we let X denotes the number of new and Y denotes the number of used but still working batteries that are chosen, then what is  the the joint probability mass function of X and 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A98-6BAC-1847-B1CC-8EB7534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C84-2DD1-2E4C-81C3-1369A3FF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581"/>
            <a:ext cx="5155055" cy="5203207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3 batteries are randomly chosen from a group of 3 new, 4  used but still working, and 5 defective batteries. If we let X denotes the number of new and Y denotes the number of used but still working batteries that are chosen, then what is  the the joint probability mass function of X and 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EABA7-B71B-734D-8D1F-2F8571CF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60" y="697297"/>
            <a:ext cx="4793564" cy="58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3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A98-6BAC-1847-B1CC-8EB7534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C84-2DD1-2E4C-81C3-1369A3FF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581"/>
            <a:ext cx="9809690" cy="5203207"/>
          </a:xfrm>
        </p:spPr>
        <p:txBody>
          <a:bodyPr/>
          <a:lstStyle/>
          <a:p>
            <a:r>
              <a:rPr lang="en-IN" dirty="0"/>
              <a:t>4 batteries are randomly chosen from a group of 3 new, 4  used but still working, and 5 defective batteries. If we let X denotes the number of new and Y denotes the number of defective batteries that are chosen, then what is  the the joint probability mass function of X and 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5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A98-6BAC-1847-B1CC-8EB7534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C84-2DD1-2E4C-81C3-1369A3FF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581"/>
            <a:ext cx="9809690" cy="5203207"/>
          </a:xfrm>
        </p:spPr>
        <p:txBody>
          <a:bodyPr/>
          <a:lstStyle/>
          <a:p>
            <a:r>
              <a:rPr lang="en-IN" dirty="0"/>
              <a:t>3 batteries are randomly chosen from a group of 4 new, 4 used but still working, and 2 defective batteries. If we let X denotes the number of new, Y denotes the number of used but still working and Z denotes the number of defective batteries that are chosen, then what is the joint probability mass function of X, Y and Z?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31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7B0-81D9-7B4F-874D-0FB2C3D7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986E17-A7EA-BF4E-B94D-2B84BEB9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76805"/>
            <a:ext cx="9956296" cy="1279524"/>
          </a:xfrm>
        </p:spPr>
      </p:pic>
    </p:spTree>
    <p:extLst>
      <p:ext uri="{BB962C8B-B14F-4D97-AF65-F5344CB8AC3E}">
        <p14:creationId xmlns:p14="http://schemas.microsoft.com/office/powerpoint/2010/main" val="214252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7B0-81D9-7B4F-874D-0FB2C3D7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986E17-A7EA-BF4E-B94D-2B84BEB9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76805"/>
            <a:ext cx="9956296" cy="12795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9BB2E-68FF-BC4E-9859-21035138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20" y="2690159"/>
            <a:ext cx="3403341" cy="494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D00F9-67BA-9540-ABB3-1158B9A2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20" y="3594845"/>
            <a:ext cx="6483455" cy="17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0C5-DA7D-8747-9F1E-5A6AF79B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5BAD8-2849-DC43-9C3D-F410BB5D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034103"/>
            <a:ext cx="9809162" cy="27742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DB164-920F-9342-AD13-2D34362A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51" y="5487909"/>
            <a:ext cx="698500" cy="5588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582F4-A6FD-2547-90D2-F06B2CB5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57" y="4439352"/>
            <a:ext cx="2273300" cy="105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C4929-C039-2340-9DD6-86A713FB2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907" y="3956598"/>
            <a:ext cx="1676400" cy="6731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53649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A81E9-5548-B948-B045-FA2FAFB6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C53D8-A1E2-4444-B1D5-B44BAE497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7877-EBF3-3B4E-A726-D831A942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5C5-ABFE-524C-A1EF-6E102A8A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 Variable: a variable whose values depend on outcomes of a random phenomenon</a:t>
            </a:r>
          </a:p>
          <a:p>
            <a:r>
              <a:rPr lang="en-US" dirty="0"/>
              <a:t>Example: Sum of two dices</a:t>
            </a:r>
          </a:p>
          <a:p>
            <a:r>
              <a:rPr lang="en-US" dirty="0"/>
              <a:t>P(1) = 0</a:t>
            </a:r>
          </a:p>
          <a:p>
            <a:r>
              <a:rPr lang="en-US" dirty="0"/>
              <a:t>P(2) = P(12) = 1/36</a:t>
            </a:r>
          </a:p>
          <a:p>
            <a:r>
              <a:rPr lang="en-US" dirty="0"/>
              <a:t>P(3) = P(11) = 2/36</a:t>
            </a:r>
          </a:p>
          <a:p>
            <a:r>
              <a:rPr lang="en-US" dirty="0"/>
              <a:t>P(4) = P(10) = 3/36</a:t>
            </a:r>
          </a:p>
          <a:p>
            <a:r>
              <a:rPr lang="en-US" dirty="0"/>
              <a:t>P(5) = P(9) = 4/36</a:t>
            </a:r>
          </a:p>
          <a:p>
            <a:r>
              <a:rPr lang="en-US" dirty="0"/>
              <a:t>P(6) = P(8) = 5/36</a:t>
            </a:r>
          </a:p>
          <a:p>
            <a:r>
              <a:rPr lang="en-US" dirty="0"/>
              <a:t>P(7) = 6/36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1B59E-A89B-224D-A4E4-46BC5B14B0D0}"/>
              </a:ext>
            </a:extLst>
          </p:cNvPr>
          <p:cNvSpPr txBox="1"/>
          <p:nvPr/>
        </p:nvSpPr>
        <p:spPr>
          <a:xfrm>
            <a:off x="4749800" y="2730500"/>
            <a:ext cx="654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E(X) = ∑ XP(X)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= 2x1/36 + 3x2/36 + 4x3/36 + 5x4/36 + 6x5/36 + 7x6/36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+ 8x5/36 + 9x4/36 + 10x3/36 + 11x2/36 + 12x1/36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= 1/36 (2+6+12+20+30+42+40+36+30+22+12)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= 252/36 = 7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Encoding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Distribution of symbols is not uniforms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Number of bits allotted to more frequent symbols is less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Bits allotted x probability of symbol</a:t>
            </a:r>
          </a:p>
        </p:txBody>
      </p:sp>
    </p:spTree>
    <p:extLst>
      <p:ext uri="{BB962C8B-B14F-4D97-AF65-F5344CB8AC3E}">
        <p14:creationId xmlns:p14="http://schemas.microsoft.com/office/powerpoint/2010/main" val="4277240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40D3-8EE7-654F-9600-F1E1ADC5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D64AE-852F-704C-9FDE-35E9FEFB6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29740"/>
            <a:ext cx="8610102" cy="1121996"/>
          </a:xfrm>
        </p:spPr>
      </p:pic>
    </p:spTree>
    <p:extLst>
      <p:ext uri="{BB962C8B-B14F-4D97-AF65-F5344CB8AC3E}">
        <p14:creationId xmlns:p14="http://schemas.microsoft.com/office/powerpoint/2010/main" val="3156489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40D3-8EE7-654F-9600-F1E1ADC5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D64AE-852F-704C-9FDE-35E9FEFB6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29740"/>
            <a:ext cx="8610102" cy="11219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98E36-6EDC-3E4D-8212-1840AA09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91" y="2251735"/>
            <a:ext cx="7712212" cy="1423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74DEB-FF4B-D14D-8E79-AA77F414FA13}"/>
              </a:ext>
            </a:extLst>
          </p:cNvPr>
          <p:cNvSpPr txBox="1"/>
          <p:nvPr/>
        </p:nvSpPr>
        <p:spPr>
          <a:xfrm>
            <a:off x="3101788" y="3980331"/>
            <a:ext cx="23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 = 7/2</a:t>
            </a:r>
          </a:p>
        </p:txBody>
      </p:sp>
    </p:spTree>
    <p:extLst>
      <p:ext uri="{BB962C8B-B14F-4D97-AF65-F5344CB8AC3E}">
        <p14:creationId xmlns:p14="http://schemas.microsoft.com/office/powerpoint/2010/main" val="1010615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9342-DCA5-EA46-9251-5BF694D9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94038-7CBE-F945-ACDE-6911DBE0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2" y="1138331"/>
            <a:ext cx="9809691" cy="2680786"/>
          </a:xfrm>
        </p:spPr>
      </p:pic>
    </p:spTree>
    <p:extLst>
      <p:ext uri="{BB962C8B-B14F-4D97-AF65-F5344CB8AC3E}">
        <p14:creationId xmlns:p14="http://schemas.microsoft.com/office/powerpoint/2010/main" val="373654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9342-DCA5-EA46-9251-5BF694D9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94038-7CBE-F945-ACDE-6911DBE0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2" y="1138331"/>
            <a:ext cx="9809691" cy="26807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30962-2988-994C-A0FF-BCC462EC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3178" y="3720263"/>
                <a:ext cx="10133845" cy="136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30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0.2 + 0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0.5 + 1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0.3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0.2 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+ 1 ∗ 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30962-2988-994C-A0FF-BCC462EC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78" y="3720263"/>
                <a:ext cx="10133845" cy="136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6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BFDD-7C0D-2545-9868-7863AFF8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Random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B7FF-D212-DE47-A5A3-F881F8F5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2" y="1093134"/>
            <a:ext cx="9809691" cy="1666190"/>
          </a:xfrm>
        </p:spPr>
      </p:pic>
    </p:spTree>
    <p:extLst>
      <p:ext uri="{BB962C8B-B14F-4D97-AF65-F5344CB8AC3E}">
        <p14:creationId xmlns:p14="http://schemas.microsoft.com/office/powerpoint/2010/main" val="121913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BFDD-7C0D-2545-9868-7863AFF8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Random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BA498-DA77-C54A-AC89-741B656A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8" y="1215589"/>
            <a:ext cx="5455025" cy="389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47C5D-F300-174A-8D5E-25C0B017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18" y="5336987"/>
            <a:ext cx="3394636" cy="8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8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0FA5-FB72-C74F-BA20-927402FA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27AF3-B7E9-1740-9116-CA6822C5D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55512"/>
            <a:ext cx="10058234" cy="601569"/>
          </a:xfrm>
        </p:spPr>
      </p:pic>
    </p:spTree>
    <p:extLst>
      <p:ext uri="{BB962C8B-B14F-4D97-AF65-F5344CB8AC3E}">
        <p14:creationId xmlns:p14="http://schemas.microsoft.com/office/powerpoint/2010/main" val="125024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0FA5-FB72-C74F-BA20-927402FA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27AF3-B7E9-1740-9116-CA6822C5D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55512"/>
            <a:ext cx="10058234" cy="6015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6AD19-1C7C-EB48-AE9C-AE6A8176FAB2}"/>
              </a:ext>
            </a:extLst>
          </p:cNvPr>
          <p:cNvSpPr txBox="1"/>
          <p:nvPr/>
        </p:nvSpPr>
        <p:spPr>
          <a:xfrm>
            <a:off x="3675529" y="2832847"/>
            <a:ext cx="245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 : 35/12</a:t>
            </a:r>
          </a:p>
        </p:txBody>
      </p:sp>
    </p:spTree>
    <p:extLst>
      <p:ext uri="{BB962C8B-B14F-4D97-AF65-F5344CB8AC3E}">
        <p14:creationId xmlns:p14="http://schemas.microsoft.com/office/powerpoint/2010/main" val="27405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AAEE-A0D3-E249-9CD8-3E2A8932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56183-7DD9-AE46-B4BD-991FDE5A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61469"/>
            <a:ext cx="9809162" cy="2067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B09DE-FD9E-B54C-8E54-8D95E552AEAC}"/>
              </a:ext>
            </a:extLst>
          </p:cNvPr>
          <p:cNvSpPr txBox="1"/>
          <p:nvPr/>
        </p:nvSpPr>
        <p:spPr>
          <a:xfrm>
            <a:off x="7377830" y="1340285"/>
            <a:ext cx="2592888" cy="425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3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6E2B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056E2B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4800" b="1" i="0" u="none" strike="noStrike" cap="none">
              <a:solidFill>
                <a:srgbClr val="056E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AAEE-A0D3-E249-9CD8-3E2A8932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56183-7DD9-AE46-B4BD-991FDE5A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61469"/>
            <a:ext cx="9809162" cy="2067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B09DE-FD9E-B54C-8E54-8D95E552AEAC}"/>
              </a:ext>
            </a:extLst>
          </p:cNvPr>
          <p:cNvSpPr txBox="1"/>
          <p:nvPr/>
        </p:nvSpPr>
        <p:spPr>
          <a:xfrm>
            <a:off x="7377830" y="1340285"/>
            <a:ext cx="2592888" cy="425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283EB-9D8A-4C40-976C-60018D26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95" y="3402853"/>
            <a:ext cx="2184400" cy="109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53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91B-FB05-4343-AAD9-3783193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8774-2FB0-7347-B350-295F4321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20" y="1080807"/>
            <a:ext cx="9753600" cy="1435100"/>
          </a:xfrm>
        </p:spPr>
      </p:pic>
    </p:spTree>
    <p:extLst>
      <p:ext uri="{BB962C8B-B14F-4D97-AF65-F5344CB8AC3E}">
        <p14:creationId xmlns:p14="http://schemas.microsoft.com/office/powerpoint/2010/main" val="245148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91B-FB05-4343-AAD9-3783193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8774-2FB0-7347-B350-295F4321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20" y="1080807"/>
            <a:ext cx="9753600" cy="1435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005C7-E54E-524C-A6A8-044641EB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9" y="2343521"/>
            <a:ext cx="7894175" cy="37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91B-FB05-4343-AAD9-3783193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8774-2FB0-7347-B350-295F4321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20" y="1080807"/>
            <a:ext cx="9753600" cy="1435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C8055-B4AD-1949-9568-2F9D4A23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71" y="2728858"/>
            <a:ext cx="3742991" cy="202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005C7-E54E-524C-A6A8-044641E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0" y="2306451"/>
            <a:ext cx="7188574" cy="34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91E5-5EAC-AA42-B40C-722DEF6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214D7-7E92-7541-BB81-C9637E1B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2" y="1049971"/>
            <a:ext cx="10182123" cy="15384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B7958-D5AF-C549-8C93-FA4244CA41D5}"/>
              </a:ext>
            </a:extLst>
          </p:cNvPr>
          <p:cNvSpPr txBox="1"/>
          <p:nvPr/>
        </p:nvSpPr>
        <p:spPr>
          <a:xfrm>
            <a:off x="2581835" y="2043953"/>
            <a:ext cx="7905190" cy="544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nTheme" id="{43B2D030-78B7-E846-B232-9548D6F2632B}" vid="{A9751F93-763E-F44E-B792-336B1DD31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DawnTheme</Template>
  <TotalTime>12319</TotalTime>
  <Words>1068</Words>
  <Application>Microsoft Office PowerPoint</Application>
  <PresentationFormat>Widescreen</PresentationFormat>
  <Paragraphs>125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Helvetica</vt:lpstr>
      <vt:lpstr>Times New Roman</vt:lpstr>
      <vt:lpstr>Trebuchet MS</vt:lpstr>
      <vt:lpstr>Wingdings</vt:lpstr>
      <vt:lpstr>Wingdings 3</vt:lpstr>
      <vt:lpstr>Facet</vt:lpstr>
      <vt:lpstr>Introduction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Example 4</vt:lpstr>
      <vt:lpstr>Random Variables</vt:lpstr>
      <vt:lpstr>Continuous Random Variable</vt:lpstr>
      <vt:lpstr>Example 1</vt:lpstr>
      <vt:lpstr>Example 1</vt:lpstr>
      <vt:lpstr>Exercises</vt:lpstr>
      <vt:lpstr>Reading Assignment</vt:lpstr>
      <vt:lpstr>Joint Distributions</vt:lpstr>
      <vt:lpstr>Discrete Variables</vt:lpstr>
      <vt:lpstr>Example 5</vt:lpstr>
      <vt:lpstr>Example 5</vt:lpstr>
      <vt:lpstr>Example 6</vt:lpstr>
      <vt:lpstr>Example 6</vt:lpstr>
      <vt:lpstr>Example 7</vt:lpstr>
      <vt:lpstr>Example 7</vt:lpstr>
      <vt:lpstr>Exercise</vt:lpstr>
      <vt:lpstr>Exercise</vt:lpstr>
      <vt:lpstr>Example 7</vt:lpstr>
      <vt:lpstr>Example 7</vt:lpstr>
      <vt:lpstr>Expected Value</vt:lpstr>
      <vt:lpstr>Expectations</vt:lpstr>
      <vt:lpstr>Example 8</vt:lpstr>
      <vt:lpstr>Example 8</vt:lpstr>
      <vt:lpstr>Example 9</vt:lpstr>
      <vt:lpstr>Example 9</vt:lpstr>
      <vt:lpstr>Variance of Random Variable</vt:lpstr>
      <vt:lpstr>Variance of Random Variable</vt:lpstr>
      <vt:lpstr>Example 10 </vt:lpstr>
      <vt:lpstr>Example 10 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Sets</dc:title>
  <dc:creator>Microsoft Office User</dc:creator>
  <cp:lastModifiedBy>MSG</cp:lastModifiedBy>
  <cp:revision>223</cp:revision>
  <cp:lastPrinted>2021-04-26T04:35:41Z</cp:lastPrinted>
  <dcterms:created xsi:type="dcterms:W3CDTF">2020-03-30T13:58:24Z</dcterms:created>
  <dcterms:modified xsi:type="dcterms:W3CDTF">2024-03-19T05:19:07Z</dcterms:modified>
</cp:coreProperties>
</file>