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457" r:id="rId3"/>
    <p:sldId id="461" r:id="rId4"/>
    <p:sldId id="459" r:id="rId5"/>
    <p:sldId id="460" r:id="rId6"/>
    <p:sldId id="458" r:id="rId7"/>
    <p:sldId id="462" r:id="rId8"/>
    <p:sldId id="463" r:id="rId9"/>
    <p:sldId id="464" r:id="rId10"/>
    <p:sldId id="465" r:id="rId11"/>
    <p:sldId id="467" r:id="rId12"/>
    <p:sldId id="466" r:id="rId13"/>
    <p:sldId id="468" r:id="rId14"/>
    <p:sldId id="481" r:id="rId15"/>
    <p:sldId id="482" r:id="rId16"/>
    <p:sldId id="469" r:id="rId17"/>
    <p:sldId id="483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26" r:id="rId31"/>
    <p:sldId id="471" r:id="rId32"/>
    <p:sldId id="476" r:id="rId33"/>
    <p:sldId id="472" r:id="rId34"/>
    <p:sldId id="475" r:id="rId35"/>
    <p:sldId id="473" r:id="rId36"/>
    <p:sldId id="477" r:id="rId37"/>
    <p:sldId id="474" r:id="rId38"/>
    <p:sldId id="478" r:id="rId39"/>
    <p:sldId id="480" r:id="rId40"/>
    <p:sldId id="479" r:id="rId41"/>
    <p:sldId id="484" r:id="rId42"/>
    <p:sldId id="485" r:id="rId43"/>
    <p:sldId id="35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E2B"/>
    <a:srgbClr val="0062AC"/>
    <a:srgbClr val="7C3A7A"/>
    <a:srgbClr val="5E9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2"/>
    <p:restoredTop sz="94580"/>
  </p:normalViewPr>
  <p:slideViewPr>
    <p:cSldViewPr snapToGrid="0" snapToObjects="1">
      <p:cViewPr varScale="1">
        <p:scale>
          <a:sx n="51" d="100"/>
          <a:sy n="51" d="100"/>
        </p:scale>
        <p:origin x="1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F372-E2CB-224A-B929-98E025C7C44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CC81-B5B6-5E48-93B6-8451D9EE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68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rgbClr val="056E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 b="1">
                <a:solidFill>
                  <a:srgbClr val="5E9C7A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085850"/>
            <a:ext cx="4751913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085850"/>
            <a:ext cx="4844887" cy="5143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292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3" y="1848350"/>
            <a:ext cx="4752783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1320" y="1094087"/>
            <a:ext cx="471426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1321" y="1859925"/>
            <a:ext cx="4714266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55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5744" y="1759349"/>
            <a:ext cx="9769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5429"/>
            <a:ext cx="9768254" cy="848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3"/>
            <a:ext cx="3854528" cy="1495415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099594"/>
            <a:ext cx="5685127" cy="51391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994019"/>
            <a:ext cx="3854528" cy="2367499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677333" y="942667"/>
            <a:ext cx="9809691" cy="308"/>
          </a:xfrm>
          <a:prstGeom prst="line">
            <a:avLst/>
          </a:prstGeom>
          <a:ln w="111125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 flipV="1">
            <a:off x="714286" y="6378091"/>
            <a:ext cx="9809691" cy="308"/>
          </a:xfrm>
          <a:prstGeom prst="line">
            <a:avLst/>
          </a:prstGeom>
          <a:ln w="76200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18"/>
          <p:cNvSpPr/>
          <p:nvPr userDrawn="1"/>
        </p:nvSpPr>
        <p:spPr>
          <a:xfrm rot="10800000" flipV="1">
            <a:off x="0" y="3744473"/>
            <a:ext cx="842596" cy="3076353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q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§"/>
        <a:defRPr sz="2800" kern="1200">
          <a:solidFill>
            <a:srgbClr val="7C3A7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Courier New" charset="0"/>
        <a:buChar char="o"/>
        <a:defRPr sz="2400" kern="1200">
          <a:solidFill>
            <a:srgbClr val="0062AC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ü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BCDB-128D-7B45-814F-1AE96A5B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BC75-2402-4041-BDB2-6091DD5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823EE-1D3C-994A-A2B5-5961BD234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Suppose that the successive daily changes of the price of a given stock are assumed to be independent and identically distributed random variables with probability mass function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P</m:t>
                      </m:r>
                      <m:r>
                        <m:rPr>
                          <m:nor/>
                        </m:rPr>
                        <a:rPr lang="en-IN" dirty="0"/>
                        <m:t>{</m:t>
                      </m:r>
                      <m:r>
                        <m:rPr>
                          <m:nor/>
                        </m:rPr>
                        <a:rPr lang="en-IN" dirty="0"/>
                        <m:t>daily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change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is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i</m:t>
                      </m:r>
                      <m:r>
                        <m:rPr>
                          <m:nor/>
                        </m:rPr>
                        <a:rPr lang="en-IN" dirty="0"/>
                        <m:t>}</m:t>
                      </m:r>
                      <m:r>
                        <m:rPr>
                          <m:nor/>
                        </m:rPr>
                        <a:rPr lang="en-US" b="0" i="0" dirty="0" smtClean="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−3 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.05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with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probability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0 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3 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.05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What is the probability that the stock’s price will increase successively by 1, 2, and 0 points in the next three days?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823EE-1D3C-994A-A2B5-5961BD234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64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BC75-2402-4041-BDB2-6091DD5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823EE-1D3C-994A-A2B5-5961BD234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Suppose that the successive daily changes of the price of a given stock are assumed to be independent and identically distributed random variables with probability mass function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P</m:t>
                      </m:r>
                      <m:r>
                        <m:rPr>
                          <m:nor/>
                        </m:rPr>
                        <a:rPr lang="en-IN" dirty="0"/>
                        <m:t>{</m:t>
                      </m:r>
                      <m:r>
                        <m:rPr>
                          <m:nor/>
                        </m:rPr>
                        <a:rPr lang="en-IN" dirty="0"/>
                        <m:t>daily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change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is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i</m:t>
                      </m:r>
                      <m:r>
                        <m:rPr>
                          <m:nor/>
                        </m:rPr>
                        <a:rPr lang="en-IN" dirty="0"/>
                        <m:t>}</m:t>
                      </m:r>
                      <m:r>
                        <m:rPr>
                          <m:nor/>
                        </m:rPr>
                        <a:rPr lang="en-US" b="0" i="0" dirty="0" smtClean="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−3 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.05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with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probability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0 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/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3 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with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probability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dirty="0"/>
                                        <m:t> .05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What is the probability that the stock’s price will increase successively by 1, 2, and 0 points in the next three days?    </a:t>
                </a:r>
                <a:r>
                  <a:rPr lang="en-IN" dirty="0">
                    <a:solidFill>
                      <a:srgbClr val="C00000"/>
                    </a:solidFill>
                  </a:rPr>
                  <a:t>0.2 x 0.1 x 0.3 </a:t>
                </a:r>
                <a:r>
                  <a:rPr lang="en-IN">
                    <a:solidFill>
                      <a:srgbClr val="C00000"/>
                    </a:solidFill>
                  </a:rPr>
                  <a:t>= 0.006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823EE-1D3C-994A-A2B5-5961BD234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5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75D5-44EE-6F4B-BE9E-058C13E9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39FE9-9A26-734E-9AA9-A3D02535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81" y="1149929"/>
            <a:ext cx="6427136" cy="31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BEDE-1673-204B-97FE-59EDE74C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Suppose that 15% of the families in a certain community have no children, 20% have 1, 35% have 2, and 30% have 3 children. Each child is equally likely (and independently) to be a boy or a girl. If a family is chosen at random from this community and has one girl, compute the conditional probability mass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IN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0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BEDE-1673-204B-97FE-59EDE74C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97581"/>
                <a:ext cx="3229648" cy="520320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/>
                  <a:t>Suppose that 15% of the families in a certain community have no children, 20% have 1, 35% have 2, and 30% have 3 children. Each child is equally likely (and independently) to be a boy or a girl. If a family is chosen at random from this community and has one girl, compute the conditional probability mass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=1). </m:t>
                    </m:r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97581"/>
                <a:ext cx="3229648" cy="5203207"/>
              </a:xfrm>
              <a:blipFill>
                <a:blip r:embed="rId2"/>
                <a:stretch>
                  <a:fillRect t="-730" r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A8FD08-9414-314E-9180-482635E251CB}"/>
              </a:ext>
            </a:extLst>
          </p:cNvPr>
          <p:cNvGraphicFramePr>
            <a:graphicFrameLocks noGrp="1"/>
          </p:cNvGraphicFramePr>
          <p:nvPr/>
        </p:nvGraphicFramePr>
        <p:xfrm>
          <a:off x="3893138" y="1844984"/>
          <a:ext cx="6982691" cy="3576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11382">
                  <a:extLst>
                    <a:ext uri="{9D8B030D-6E8A-4147-A177-3AD203B41FA5}">
                      <a16:colId xmlns:a16="http://schemas.microsoft.com/office/drawing/2014/main" val="1851205178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4021719607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4023714563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445699952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400430592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64299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G=y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B=x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P(B=x)</a:t>
                      </a:r>
                    </a:p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0.2/2 </a:t>
                      </a:r>
                    </a:p>
                    <a:p>
                      <a:pPr algn="ctr"/>
                      <a:r>
                        <a:rPr lang="en-US" dirty="0"/>
                        <a:t>= 0.1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0.35/4 </a:t>
                      </a:r>
                    </a:p>
                    <a:p>
                      <a:pPr algn="ctr"/>
                      <a:r>
                        <a:rPr lang="en-US" dirty="0"/>
                        <a:t>= 0.875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0.3/8 = 0.0375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7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0.35x2/4 </a:t>
                      </a:r>
                    </a:p>
                    <a:p>
                      <a:pPr algn="ctr"/>
                      <a:r>
                        <a:rPr lang="en-US" dirty="0"/>
                        <a:t>= 0.175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x 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/ 8 = 0.9/8 = 0.1125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5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9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2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P(G=y)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9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CD10D-0E4B-B946-8EAC-D327A94D8ADC}"/>
                  </a:ext>
                </a:extLst>
              </p:cNvPr>
              <p:cNvSpPr txBox="1"/>
              <p:nvPr/>
            </p:nvSpPr>
            <p:spPr>
              <a:xfrm>
                <a:off x="4289690" y="1341906"/>
                <a:ext cx="2721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CD10D-0E4B-B946-8EAC-D327A94D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90" y="1341906"/>
                <a:ext cx="2721066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97E7-6F2E-394D-9497-449D3EBFEFFE}"/>
                  </a:ext>
                </a:extLst>
              </p:cNvPr>
              <p:cNvSpPr txBox="1"/>
              <p:nvPr/>
            </p:nvSpPr>
            <p:spPr>
              <a:xfrm>
                <a:off x="1033872" y="5839123"/>
                <a:ext cx="6824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97E7-6F2E-394D-9497-449D3EBF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2" y="5839123"/>
                <a:ext cx="6824048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F98802A-5CF9-114C-B286-5FB7DC778AFE}"/>
              </a:ext>
            </a:extLst>
          </p:cNvPr>
          <p:cNvSpPr/>
          <p:nvPr/>
        </p:nvSpPr>
        <p:spPr>
          <a:xfrm>
            <a:off x="6115332" y="4699270"/>
            <a:ext cx="1011382" cy="530649"/>
          </a:xfrm>
          <a:prstGeom prst="ellipse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BEDE-1673-204B-97FE-59EDE74C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97581"/>
                <a:ext cx="3229648" cy="520320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/>
                  <a:t>Suppose that 15% of the families in a certain community have no children, 20% have 1, 35% have 2, and 30% have 3 children. Each child is equally likely (and independently) to be a boy or a girl. If a family is chosen at random from this community and has one girl, compute the conditional probability mass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=1). </m:t>
                    </m:r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4B0CC-51EC-A44E-A212-166A53CAA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97581"/>
                <a:ext cx="3229648" cy="5203207"/>
              </a:xfrm>
              <a:blipFill>
                <a:blip r:embed="rId2"/>
                <a:stretch>
                  <a:fillRect t="-730" r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A8FD08-9414-314E-9180-482635E251CB}"/>
              </a:ext>
            </a:extLst>
          </p:cNvPr>
          <p:cNvGraphicFramePr>
            <a:graphicFrameLocks noGrp="1"/>
          </p:cNvGraphicFramePr>
          <p:nvPr/>
        </p:nvGraphicFramePr>
        <p:xfrm>
          <a:off x="3893138" y="1844984"/>
          <a:ext cx="4931885" cy="3449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2392">
                  <a:extLst>
                    <a:ext uri="{9D8B030D-6E8A-4147-A177-3AD203B41FA5}">
                      <a16:colId xmlns:a16="http://schemas.microsoft.com/office/drawing/2014/main" val="1851205178"/>
                    </a:ext>
                  </a:extLst>
                </a:gridCol>
                <a:gridCol w="2709493">
                  <a:extLst>
                    <a:ext uri="{9D8B030D-6E8A-4147-A177-3AD203B41FA5}">
                      <a16:colId xmlns:a16="http://schemas.microsoft.com/office/drawing/2014/main" val="402371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G=y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B=x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0.1/0,3875 </a:t>
                      </a:r>
                    </a:p>
                    <a:p>
                      <a:pPr algn="ctr"/>
                      <a:r>
                        <a:rPr lang="en-US" dirty="0"/>
                        <a:t>= 8/31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7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0.175/0.3875</a:t>
                      </a:r>
                    </a:p>
                    <a:p>
                      <a:pPr algn="ctr"/>
                      <a:r>
                        <a:rPr lang="en-US" dirty="0"/>
                        <a:t>= 14/31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5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0.1125/0.3875</a:t>
                      </a:r>
                    </a:p>
                    <a:p>
                      <a:pPr algn="ctr"/>
                      <a:r>
                        <a:rPr lang="en-US" dirty="0"/>
                        <a:t>= 9/31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9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2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9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CD10D-0E4B-B946-8EAC-D327A94D8ADC}"/>
                  </a:ext>
                </a:extLst>
              </p:cNvPr>
              <p:cNvSpPr txBox="1"/>
              <p:nvPr/>
            </p:nvSpPr>
            <p:spPr>
              <a:xfrm>
                <a:off x="4289690" y="1341906"/>
                <a:ext cx="283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CD10D-0E4B-B946-8EAC-D327A94D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90" y="1341906"/>
                <a:ext cx="2839688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97E7-6F2E-394D-9497-449D3EBFEFFE}"/>
                  </a:ext>
                </a:extLst>
              </p:cNvPr>
              <p:cNvSpPr txBox="1"/>
              <p:nvPr/>
            </p:nvSpPr>
            <p:spPr>
              <a:xfrm>
                <a:off x="1033872" y="5839123"/>
                <a:ext cx="6824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dirty="0" err="1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97E7-6F2E-394D-9497-449D3EBF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2" y="5839123"/>
                <a:ext cx="6824048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7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1AD0-5EDD-7D42-8C8E-C2B2237F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C8E53-9A19-9646-824F-7508BE25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Suppose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the joint probability mass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, is 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.4,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.2,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.1,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(1, 1) = .3.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Calculate the conditional probability mass function </a:t>
                </a:r>
              </a:p>
              <a:p>
                <a:pPr marL="0" indent="0">
                  <a:buNone/>
                </a:pPr>
                <a:r>
                  <a:rPr lang="en-IN" dirty="0"/>
                  <a:t>	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given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C8E53-9A19-9646-824F-7508BE25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1AD0-5EDD-7D42-8C8E-C2B2237F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C8E53-9A19-9646-824F-7508BE25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097581"/>
                <a:ext cx="4766536" cy="520320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Suppose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the joint probability mass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, is 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.4,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.2,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.1,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(1, 1) = .3.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Calculate the conditional probability mass function </a:t>
                </a:r>
              </a:p>
              <a:p>
                <a:pPr marL="0" indent="0">
                  <a:buNone/>
                </a:pPr>
                <a:r>
                  <a:rPr lang="en-IN" dirty="0"/>
                  <a:t>	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given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C8E53-9A19-9646-824F-7508BE25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097581"/>
                <a:ext cx="4766536" cy="5203207"/>
              </a:xfrm>
              <a:blipFill>
                <a:blip r:embed="rId2"/>
                <a:stretch>
                  <a:fillRect l="-2122" t="-1217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E09FFD-F518-4041-B15B-04A80A248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2178" y="1097581"/>
                <a:ext cx="5659671" cy="5203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Wingdings" charset="2"/>
                  <a:buChar char="q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Wingdings" charset="2"/>
                  <a:buChar char="§"/>
                  <a:defRPr sz="2800" kern="1200">
                    <a:solidFill>
                      <a:srgbClr val="7C3A7A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Courier New" charset="0"/>
                  <a:buChar char="o"/>
                  <a:defRPr sz="2400" b="1" kern="1200">
                    <a:solidFill>
                      <a:srgbClr val="5E9C7A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Arial" charset="0"/>
                  <a:buChar char="•"/>
                  <a:defRPr sz="20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Wingdings" charset="2"/>
                  <a:buChar char="ü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=0.2+0.3=0.5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E09FFD-F518-4041-B15B-04A80A24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78" y="1097581"/>
                <a:ext cx="5659671" cy="5203207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03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6A6-E37E-8E44-878F-47A2420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72E2-080D-3948-AE3C-E0A92428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36379"/>
            <a:ext cx="63500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86A0E-39E6-2E4D-B82F-3CDDC10F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41182"/>
            <a:ext cx="8763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6A6-E37E-8E44-878F-47A2420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72E2-080D-3948-AE3C-E0A92428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36379"/>
            <a:ext cx="63500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86A0E-39E6-2E4D-B82F-3CDDC10F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41182"/>
            <a:ext cx="8763000" cy="62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1FE0DE-883C-3341-8581-67BF233A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33" y="3576639"/>
            <a:ext cx="22606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67362-63C7-D44B-9522-4E55E66A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33" y="3627439"/>
            <a:ext cx="30607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433EB-1574-E24A-B093-9ABAE17CD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303" y="3627439"/>
            <a:ext cx="2832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2F1-E489-D642-B97D-C1023E0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310AE-56C1-0D4E-827B-D1E0A92DB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Suppose that 15% of the families in a certain community have no children, 20% have 1, 35% have 2, and 30% have 3 children. Each child is equally likely (and independently) to be a boy or a girl. If a family is chosen at random from this community, then the joint probability mass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) is the number of boys (girls).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310AE-56C1-0D4E-827B-D1E0A92DB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 r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3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118B-DAD4-0945-8F8C-CE315CD5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C9BC5-6292-4D49-8670-8F8D18561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 is a discrete random variable with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)=1/5</m:t>
                    </m:r>
                  </m:oMath>
                </a14:m>
                <a:r>
                  <a:rPr lang="en-IN" dirty="0"/>
                  <a:t> for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−1, 0, 1, 2, 3</m:t>
                    </m:r>
                  </m:oMath>
                </a14:m>
                <a:r>
                  <a:rPr lang="en-IN" dirty="0"/>
                  <a:t>. If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find the range and PMF of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C9BC5-6292-4D49-8670-8F8D18561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 r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6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118B-DAD4-0945-8F8C-CE315CD5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C9BC5-6292-4D49-8670-8F8D18561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 is a discrete random variable with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)=1/5</m:t>
                    </m:r>
                  </m:oMath>
                </a14:m>
                <a:r>
                  <a:rPr lang="en-IN" dirty="0"/>
                  <a:t> for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−1, 0, 1, 2, 3</m:t>
                    </m:r>
                  </m:oMath>
                </a14:m>
                <a:r>
                  <a:rPr lang="en-IN" dirty="0"/>
                  <a:t>. If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find the range and PMF of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Range: {0, 2, 4, 6}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1/5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1/5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1/5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C9BC5-6292-4D49-8670-8F8D18561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 r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0083-83BB-324A-B282-A3D0D8A4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Value: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A0DD2-15C0-A14E-94B5-C177E5C3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583" y="1610546"/>
            <a:ext cx="2806700" cy="62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0489C-93FE-4A4E-8BC7-A39E31FB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83" y="1111798"/>
            <a:ext cx="18923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08171-86C7-374C-A406-432376F2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16" y="2090335"/>
            <a:ext cx="3403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79B82-4AF7-1F41-A221-7AD8A2958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615" y="2591318"/>
            <a:ext cx="552450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1079A-A727-A74E-8135-6AF0E3142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727" y="3684920"/>
            <a:ext cx="51435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E13F5-E01E-604B-AF1B-BF8223CA6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61" y="4142510"/>
            <a:ext cx="5638800" cy="1346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3EA44B-A883-A442-93E8-B881CA6211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467" y="5058891"/>
            <a:ext cx="4089400" cy="1041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ADD61-09E7-8A47-A3C0-D74FA4BB6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849" y="3217937"/>
            <a:ext cx="5294924" cy="4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8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9B03-8BBA-884D-A921-BFA5677F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452E-23C3-CE4B-8F5E-119DE0D25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Let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3000" dirty="0"/>
                  <a:t> be a discrete random variable with range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={0,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sz="30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sz="300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sz="3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30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such that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)=1/5</m:t>
                    </m:r>
                  </m:oMath>
                </a14:m>
                <a:r>
                  <a:rPr lang="en-US" sz="3000" dirty="0"/>
                  <a:t>. </a:t>
                </a:r>
                <a:r>
                  <a:rPr lang="en-IN" sz="3000" dirty="0"/>
                  <a:t>Find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N" sz="30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IN" sz="3000" dirty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452E-23C3-CE4B-8F5E-119DE0D25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46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9B03-8BBA-884D-A921-BFA5677F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452E-23C3-CE4B-8F5E-119DE0D25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Let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3000" dirty="0"/>
                  <a:t> be a discrete random variable with range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={0,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sz="30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sz="300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sz="3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30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such that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𝑃𝑋</m:t>
                    </m:r>
                    <m:d>
                      <m:dPr>
                        <m:ctrlPr>
                          <a:rPr lang="en-IN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l-GR" sz="3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l-GR" sz="3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)=1/5</m:t>
                    </m:r>
                  </m:oMath>
                </a14:m>
                <a:r>
                  <a:rPr lang="en-US" sz="3000" dirty="0"/>
                  <a:t>. </a:t>
                </a:r>
                <a:r>
                  <a:rPr lang="en-IN" sz="3000" dirty="0"/>
                  <a:t>Find 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N" sz="30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IN" sz="3000" dirty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452E-23C3-CE4B-8F5E-119DE0D25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0E7CF4-BE7B-D14F-B2FD-64D9F51E5CF6}"/>
                  </a:ext>
                </a:extLst>
              </p:cNvPr>
              <p:cNvSpPr txBox="1"/>
              <p:nvPr/>
            </p:nvSpPr>
            <p:spPr>
              <a:xfrm>
                <a:off x="749681" y="3699184"/>
                <a:ext cx="9127966" cy="13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⁡(0)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func>
                      <m:func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ctrl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fName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func>
                          <m:funcPr>
                            <m:ctrl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fName>
                          <m:e>
                            <m:r>
                              <a:rPr lang="en-US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l-GR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func>
                              <m:funcPr>
                                <m:ctrlP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l-GR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i="1" baseline="-25000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i="1" baseline="-25000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IN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⁡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⁡(0)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func>
                      <m:funcPr>
                        <m:ctrl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ctrl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fName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func>
                          <m:funcPr>
                            <m:ctrl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fName>
                          <m:e>
                            <m:r>
                              <a:rPr lang="en-US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IN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func>
                              <m:funcPr>
                                <m:ctrlP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l-GR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IN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IN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0+0.707+1.0+0.707+0} = 2.414/5 = 0.483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0E7CF4-BE7B-D14F-B2FD-64D9F51E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81" y="3699184"/>
                <a:ext cx="9127966" cy="1314271"/>
              </a:xfrm>
              <a:prstGeom prst="rect">
                <a:avLst/>
              </a:prstGeo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A335-AE7A-0C47-A31E-69623CFE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05E4A-B910-2146-99BE-6A85294BB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378" y="1071303"/>
            <a:ext cx="7721600" cy="30861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7468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3A1A-4129-0244-A257-4EA7355B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75C3D-4FF7-434E-8625-A66EB570A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58" y="1206870"/>
            <a:ext cx="7721600" cy="37719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0325-1B08-A44F-B94E-220D11FF908D}"/>
                  </a:ext>
                </a:extLst>
              </p:cNvPr>
              <p:cNvSpPr txBox="1"/>
              <p:nvPr/>
            </p:nvSpPr>
            <p:spPr>
              <a:xfrm>
                <a:off x="5582178" y="4238985"/>
                <a:ext cx="37001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𝐸𝑌</m:t>
                    </m:r>
                  </m:oMath>
                </a14:m>
                <a:r>
                  <a:rPr lang="en-US" sz="2000" dirty="0"/>
                  <a:t> are expected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0325-1B08-A44F-B94E-220D11FF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78" y="4238985"/>
                <a:ext cx="3700131" cy="707886"/>
              </a:xfrm>
              <a:prstGeom prst="rect">
                <a:avLst/>
              </a:prstGeom>
              <a:blipFill>
                <a:blip r:embed="rId3"/>
                <a:stretch>
                  <a:fillRect l="-1712" t="-3509" r="-1027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17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F962-2AFF-B94B-86DA-343E3C1E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70A8C-C533-B346-9706-9BC65BFE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896" y="1088139"/>
            <a:ext cx="5435600" cy="300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E647A-B4BB-EA4B-9902-B3E1DEE2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96" y="4098039"/>
            <a:ext cx="5435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2B9B-D7A5-634B-BC92-600A8C4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72BEC-EC5B-CE4B-B616-30138641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446" y="1033168"/>
            <a:ext cx="8319347" cy="5203825"/>
          </a:xfrm>
        </p:spPr>
      </p:pic>
    </p:spTree>
    <p:extLst>
      <p:ext uri="{BB962C8B-B14F-4D97-AF65-F5344CB8AC3E}">
        <p14:creationId xmlns:p14="http://schemas.microsoft.com/office/powerpoint/2010/main" val="221365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168A-D7EE-D647-B728-EB48812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2A755-222E-FF4A-8932-E2691167A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612" y="1065693"/>
            <a:ext cx="5740400" cy="3416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571E2-43C3-AE4E-8769-1A450CB5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12" y="4481993"/>
            <a:ext cx="5740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2F1-E489-D642-B97D-C1023E0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0AE-56C1-0D4E-827B-D1E0A92D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097581"/>
            <a:ext cx="2897138" cy="520320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Suppose that 15% of the families in a certain community have no children, 20% have 1, 35% have 2, and 30% have 3 children. Each child is equally likely (and independently) to be a boy or a girl. If a family is chosen at random from this community, then the joint probability mass function P(B, G), where B (G) is the number of boys (girls).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BBC02-0C7A-DF40-BFE2-05BFD8215205}"/>
                  </a:ext>
                </a:extLst>
              </p:cNvPr>
              <p:cNvSpPr txBox="1"/>
              <p:nvPr/>
            </p:nvSpPr>
            <p:spPr>
              <a:xfrm>
                <a:off x="3971025" y="1106371"/>
                <a:ext cx="6184357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  <a:p>
                <a:endParaRPr lang="en-US" sz="2400" b="1" dirty="0">
                  <a:solidFill>
                    <a:srgbClr val="056E2B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0,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0}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{no children}  = 0.15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0,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1}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{1 girl and total of 1 child}</a:t>
                </a:r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{1 child}P{1 girl|1 child}</a:t>
                </a:r>
              </a:p>
              <a:p>
                <a:r>
                  <a:rPr lang="en-IN" dirty="0"/>
                  <a:t>= (0.20)/ 2 = 0.10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0,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2}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{2 girls and total of 2 children}</a:t>
                </a:r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{2 children}P{2 girls|2 children}</a:t>
                </a:r>
              </a:p>
              <a:p>
                <a:r>
                  <a:rPr lang="en-IN" dirty="0"/>
                  <a:t>= (0.35)/4 = 0.0875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0,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3}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{3 girls and total of 3 children}</a:t>
                </a:r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{3 children}P{3 girls|3 children}</a:t>
                </a:r>
              </a:p>
              <a:p>
                <a:r>
                  <a:rPr lang="en-IN" dirty="0"/>
                  <a:t>= (0.30)/8 = 0.0375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BBC02-0C7A-DF40-BFE2-05BFD821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25" y="1106371"/>
                <a:ext cx="6184357" cy="4431983"/>
              </a:xfrm>
              <a:prstGeom prst="rect">
                <a:avLst/>
              </a:prstGeom>
              <a:blipFill>
                <a:blip r:embed="rId2"/>
                <a:stretch>
                  <a:fillRect l="-820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2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8207-D898-30BE-491E-6C69B43C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have following mass functions</a:t>
            </a:r>
          </a:p>
          <a:p>
            <a:pPr lvl="1"/>
            <a:r>
              <a:rPr lang="en-IN" dirty="0"/>
              <a:t>Bernoulli</a:t>
            </a:r>
          </a:p>
          <a:p>
            <a:pPr lvl="1"/>
            <a:r>
              <a:rPr lang="en-IN" dirty="0"/>
              <a:t>Binomial</a:t>
            </a:r>
          </a:p>
          <a:p>
            <a:pPr lvl="1"/>
            <a:r>
              <a:rPr lang="en-IN" dirty="0"/>
              <a:t>Geometric</a:t>
            </a:r>
          </a:p>
          <a:p>
            <a:pPr lvl="1"/>
            <a:r>
              <a:rPr lang="en-IN" dirty="0"/>
              <a:t>Poisson</a:t>
            </a:r>
          </a:p>
          <a:p>
            <a:pPr lvl="1"/>
            <a:r>
              <a:rPr lang="en-IN" dirty="0"/>
              <a:t>Negative Binomial Distribution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l"/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9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said to be a </a:t>
                </a:r>
                <a:r>
                  <a:rPr lang="en-US" sz="29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Bernoulli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if its probability mass function is given by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(0)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0} = 1 −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9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(1)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1}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</m:oMath>
                  </m:oMathPara>
                </a14:m>
                <a:endParaRPr lang="en-US" sz="29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0 ≤ 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≤ 1</m:t>
                    </m:r>
                  </m:oMath>
                </a14:m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 the probability that the trial is a </a:t>
                </a: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“success.”</a:t>
                </a:r>
              </a:p>
              <a:p>
                <a:pPr algn="l"/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trial, or an experiment with outcome {“success”, “failure”}</a:t>
                </a:r>
                <a:r>
                  <a:rPr lang="en-US" sz="2900" b="0" i="0" u="none" strike="noStrike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2900" b="0" i="1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success and </a:t>
                </a:r>
                <a14:m>
                  <m:oMath xmlns:m="http://schemas.openxmlformats.org/officeDocument/2006/math"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failure.</a:t>
                </a:r>
              </a:p>
              <a:p>
                <a:r>
                  <a:rPr lang="en-US" sz="29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of a head when a fair coin is tossed.</a:t>
                </a:r>
                <a:endParaRPr lang="en-US" sz="29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9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that a fair dice shows a value &lt; 3.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5" t="-703" r="-211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9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9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said to be a </a:t>
                </a:r>
                <a:r>
                  <a:rPr lang="en-US" sz="29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Bernoulli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if its probability mass function is given by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(0)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0} = 1 −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9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(1)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1} = </m:t>
                      </m:r>
                      <m:r>
                        <a:rPr lang="en-US" sz="29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</m:oMath>
                  </m:oMathPara>
                </a14:m>
                <a:endParaRPr lang="en-US" sz="29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0 ≤ 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9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≤ 1</m:t>
                    </m:r>
                  </m:oMath>
                </a14:m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 the probability that the trial is a </a:t>
                </a: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9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“success.”</a:t>
                </a:r>
              </a:p>
              <a:p>
                <a:pPr algn="l"/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trial, or an experiment with outcome {“success”, “failure”}</a:t>
                </a:r>
                <a:r>
                  <a:rPr lang="en-US" sz="2900" b="0" i="0" u="none" strike="noStrike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2900" b="0" i="1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success and </a:t>
                </a:r>
                <a14:m>
                  <m:oMath xmlns:m="http://schemas.openxmlformats.org/officeDocument/2006/math"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IN" sz="2900" b="0" i="1" u="none" strike="noStrik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900" b="0" i="0" u="none" strike="noStrike" baseline="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failure.</a:t>
                </a:r>
              </a:p>
              <a:p>
                <a:r>
                  <a:rPr lang="en-US" sz="29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of a head when a fair coin is tossed.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9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9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9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9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9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that a fair dice shows a value &lt; 3.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9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9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9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9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90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5" t="-152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30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trials, each with outcome “success” with probability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“failure” with probability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1 − 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successes that occur in the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trials, then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 </a:t>
                </a:r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binomial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The probability mass function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7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</m:t>
                      </m:r>
                      <m:d>
                        <m:d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b="0" i="1" u="none" strike="noStrike" baseline="0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700" b="0" i="1" u="none" strike="noStrike" baseline="0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700" b="0" i="1" u="none" strike="noStrike" baseline="0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IN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(1 − 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700" i="1" dirty="0" err="1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IN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27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0, 1, . . . ,</m:t>
                      </m:r>
                    </m:oMath>
                  </m:oMathPara>
                </a14:m>
                <a:endParaRPr lang="en-IN" sz="2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Four fair coins are flipped. If the outcomes are assumed independent, what is the probability that two heads and two tails are obtained</a:t>
                </a: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known that any item produced by a certain machine will be defective with probability 0.1, independently of any other item. What is the probability that in a sample of three items, at most one will be defective?</a:t>
                </a:r>
                <a:endParaRPr lang="en-US" sz="250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1" t="-1288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trials, each with outcome “success” with probability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“failure” with probability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1 − 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successes that occur in the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trials, then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 </a:t>
                </a:r>
                <a:r>
                  <a:rPr lang="en-US" sz="27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binomial </a:t>
                </a:r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7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7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The probability mass function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7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 </m:t>
                      </m:r>
                      <m:d>
                        <m:d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b="0" i="1" u="none" strike="noStrike" baseline="0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700" b="0" i="1" u="none" strike="noStrike" baseline="0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700" b="0" i="1" u="none" strike="noStrike" baseline="0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IN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(1 − 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7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700" i="1" dirty="0" err="1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IN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27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7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0, 1, . . . ,</m:t>
                      </m:r>
                    </m:oMath>
                  </m:oMathPara>
                </a14:m>
                <a:endParaRPr lang="en-IN" sz="2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Four fair coins are flipped. If the outcomes are assumed independent, what is the probability that two heads and two tails are obtained    </a:t>
                </a:r>
                <a:r>
                  <a:rPr lang="en-US" sz="2500" b="0" i="0" u="none" strike="noStrike" baseline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500" b="0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500" b="0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IN" sz="2500" b="0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5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known that any item produced by a certain machine will be defective with probability 0.1, independently of any other item. What is the probability that in a sample of three items, at most one will be defective?    </a:t>
                </a:r>
                <a:r>
                  <a:rPr lang="en-US" sz="2500" b="0" i="0" u="none" strike="noStrike" baseline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0.972</a:t>
                </a:r>
                <a:endParaRPr lang="en-US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1" t="-1288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2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trials, each having probability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being a success, are performed until a success occurs. If we let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number of trials required until the first success, then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said to be a </a:t>
                </a:r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geometric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robability mass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= </m:t>
                          </m:r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1 − </m:t>
                              </m:r>
                              <m: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sz="25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5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IN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1, 2, . . .</m:t>
                      </m:r>
                    </m:oMath>
                  </m:oMathPara>
                </a14:m>
                <a:endParaRPr lang="en-IN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fair coin is tossed. What is the probability that a head comes only after the coin has been tossed nine times.</a:t>
                </a:r>
                <a:endParaRPr lang="en-US" sz="25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dice is rolled till 6 appears. What is the probability that it happens on seventh roll?</a:t>
                </a:r>
              </a:p>
              <a:p>
                <a:pPr marL="0" indent="0">
                  <a:buNone/>
                </a:pPr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1" t="-585" r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090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trials, each having probability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being a success, are performed until a success occurs. If we let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number of trials required until the first success, then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said to be a </a:t>
                </a:r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geometric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robability mass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= </m:t>
                          </m:r>
                          <m: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pt-BR" sz="25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1 − </m:t>
                              </m:r>
                              <m:r>
                                <a:rPr lang="pt-BR" sz="25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sz="25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5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IN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pt-BR" sz="25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1, 2, . . .</m:t>
                      </m:r>
                    </m:oMath>
                  </m:oMathPara>
                </a14:m>
                <a:endParaRPr lang="en-IN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fair coin is tossed. What is the probability that a head comes only after the coin has been tossed nine times.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u="none" strike="noStrike" baseline="0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IN" sz="2500" b="0" i="1" u="none" strike="noStrike" baseline="0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en-IN" sz="2500" b="0" i="1" u="none" strike="noStrike" baseline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f>
                      <m:fPr>
                        <m:type m:val="skw"/>
                        <m:ctrlPr>
                          <a:rPr lang="en-US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2500" i="1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sz="2500" i="1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500" i="1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IN" sz="2500" b="0" i="1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p>
                    </m:sSup>
                    <m:r>
                      <a:rPr lang="en-IN" sz="2500" b="0" i="1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500" b="0" i="1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IN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IN" sz="2500" b="0" i="1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5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 </a:t>
                </a:r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dice is rolled till 6 appears. What is the probability that it happens on seventh roll?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u="none" strike="noStrike" baseline="0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500" b="0" i="1" u="none" strike="noStrike" baseline="0" smtClean="0">
                                <a:solidFill>
                                  <a:srgbClr val="151616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den>
                        </m:f>
                      </m:e>
                      <m:sup>
                        <m:r>
                          <a:rPr lang="en-IN" sz="2500" b="0" i="1" u="none" strike="noStrike" baseline="0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a:rPr lang="en-IN" sz="2500" b="0" i="1" u="none" strike="noStrike" baseline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f>
                      <m:fPr>
                        <m:type m:val="skw"/>
                        <m:ctrlPr>
                          <a:rPr lang="en-US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2500" i="1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500" b="0" i="1" smtClean="0">
                            <a:solidFill>
                              <a:srgbClr val="15161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50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1" t="-585" r="-1678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22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/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taking on one of the values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0, 1, 2, . . .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 said to be a </a:t>
                </a:r>
                <a:r>
                  <a:rPr lang="en-US" sz="28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Poisson </a:t>
                </a:r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if for some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&gt; 0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 =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 = </m:t>
                      </m:r>
                      <m:f>
                        <m:fPr>
                          <m:ctrlPr>
                            <a:rPr lang="en-US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l-GR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   </m:t>
                          </m:r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IN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, </m:t>
                      </m:r>
                      <m:r>
                        <a:rPr lang="en-IN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0, 1, . . .</m:t>
                      </m:r>
                    </m:oMath>
                  </m:oMathPara>
                </a14:m>
                <a:endParaRPr lang="en-US" sz="28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Suppose that the number of typographical errors on a single page of a book has a Poisson distribution with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</m:t>
                    </m:r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What is the probability that there is at least one error on current page.</a:t>
                </a: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</a:t>
                </a:r>
                <a:r>
                  <a:rPr lang="en-US" sz="25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the number of accidents occurring on a highway each day is a Poisson random variable with parameter </a:t>
                </a:r>
                <a:r>
                  <a:rPr lang="en-US" sz="25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λ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3, what is the probability that no accidents occur today?</a:t>
                </a:r>
              </a:p>
              <a:p>
                <a:pPr algn="l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7" t="-1405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744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taking on one of the values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0, 1, 2, . . .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 said to be a </a:t>
                </a:r>
                <a:r>
                  <a:rPr lang="en-US" sz="2800" b="0" i="1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Poisson </a:t>
                </a:r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if for some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28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&gt; 0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 =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 = </m:t>
                      </m:r>
                      <m:f>
                        <m:fPr>
                          <m:ctrlPr>
                            <a:rPr lang="en-US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l-GR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   </m:t>
                          </m:r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IN" sz="2800" b="0" i="1" u="none" strike="noStrike" baseline="0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, </m:t>
                      </m:r>
                      <m:r>
                        <a:rPr lang="en-IN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0" i="1" u="none" strike="noStrike" baseline="0" dirty="0" err="1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800" b="0" i="1" u="none" strike="noStrike" baseline="0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0, 1, . . .</m:t>
                      </m:r>
                    </m:oMath>
                  </m:oMathPara>
                </a14:m>
                <a:endParaRPr lang="en-US" sz="2800" b="0" i="1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1: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Suppose that the number of typographical errors on a single page of a book has a Poisson distribution with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</m:t>
                    </m:r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What is the probability that there is at least one error on current page.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u="none" strike="noStrike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1 − </m:t>
                      </m:r>
                      <m:sSup>
                        <m:sSupPr>
                          <m:ctrlP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u="none" strike="noStrike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=1 −0.368= 0.632</m:t>
                      </m:r>
                    </m:oMath>
                  </m:oMathPara>
                </a14:m>
                <a:endParaRPr lang="en-US" sz="2800" b="0" i="0" u="none" strike="noStrike" baseline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500" i="1" dirty="0">
                    <a:solidFill>
                      <a:srgbClr val="0062A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2:</a:t>
                </a:r>
                <a:r>
                  <a:rPr lang="en-US" sz="25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the number of accidents occurring on a highway each day is a Poisson random variable with parameter </a:t>
                </a:r>
                <a14:m>
                  <m:oMath xmlns:m="http://schemas.openxmlformats.org/officeDocument/2006/math"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2500" b="0" i="1" u="none" strike="noStrike" baseline="0" dirty="0" smtClean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3</m:t>
                    </m:r>
                  </m:oMath>
                </a14:m>
                <a:r>
                  <a:rPr lang="en-US" sz="2500" b="0" i="0" u="none" strike="noStrike" baseline="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what is the probability that no accidents occur today?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sup>
                      </m:sSup>
                      <m:r>
                        <a:rPr lang="en-IN" sz="2800" b="0" i="1" u="none" strike="noStrike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f>
                        <m:fPr>
                          <m:ctrlPr>
                            <a:rPr lang="en-IN" sz="2800" b="0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u="none" strike="noStrike" baseline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800" b="0" i="1" u="none" strike="noStrike" baseline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0!</m:t>
                          </m:r>
                        </m:den>
                      </m:f>
                      <m:r>
                        <a:rPr lang="en-IN" sz="2800" b="0" i="1" u="none" strike="noStrike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sup>
                      </m:sSup>
                      <m:r>
                        <a:rPr lang="en-IN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N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IN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=0.04978=0.05</m:t>
                      </m:r>
                    </m:oMath>
                  </m:oMathPara>
                </a14:m>
                <a:endParaRPr lang="en-US" sz="2800" b="0" i="0" u="none" strike="noStrike" baseline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" t="-1054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628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8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trials, each with outcome “success” with probability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8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“failure” with probability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1 − </m:t>
                    </m:r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8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trials needed to generate </a:t>
                </a:r>
                <a:r>
                  <a:rPr lang="en-US" sz="2800" dirty="0" err="1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800" baseline="30000" dirty="0" err="1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success, then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15161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8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 </a:t>
                </a:r>
                <a:r>
                  <a:rPr lang="en-US" sz="2800" i="1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binomial </a:t>
                </a:r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variable. </a:t>
                </a:r>
              </a:p>
              <a:p>
                <a:r>
                  <a:rPr lang="en-US" sz="28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negative binomial distribution describes the number of trials required to generate an event a particular number of times . The probability mass function (r successes in m trials)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IN" sz="28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IN" sz="28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(1 − </m:t>
                          </m:r>
                          <m: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8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N" sz="28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IN" sz="28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IN" sz="28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5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00" dirty="0">
                    <a:solidFill>
                      <a:srgbClr val="15161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Alternatively, If a random variable X follows a negative binomial distribution, then the probability of experiencing k failures before experiencing a total of r successes can be found by the following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4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4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IN" sz="24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4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IN" sz="2400" b="0" i="1" dirty="0" smtClean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15161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151616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IN" sz="24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(1 − </m:t>
                          </m:r>
                          <m: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sz="2400" i="1" dirty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b="0" i="1" dirty="0" smtClean="0">
                              <a:solidFill>
                                <a:srgbClr val="15161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IN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2400" i="1" dirty="0" err="1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400" i="1" dirty="0">
                          <a:solidFill>
                            <a:srgbClr val="15161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0, 1, . . . ,</m:t>
                      </m:r>
                    </m:oMath>
                  </m:oMathPara>
                </a14:m>
                <a:endParaRPr lang="en-US" sz="2400" b="0" i="0" u="none" strike="noStrike" baseline="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500" dirty="0">
                  <a:solidFill>
                    <a:srgbClr val="1516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128207-D898-30BE-491E-6C69B43C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" t="-1288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2F1-E489-D642-B97D-C1023E0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0AE-56C1-0D4E-827B-D1E0A92D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097581"/>
            <a:ext cx="2897138" cy="520320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Suppose that 15% of the families in a certain community have no children, 20% have 1, 35% have 2, and 30% have 3 children. Each child is equally likely (and independently) to be a boy or a girl. If a family is chosen at random from this community, then the joint probability mass function P(B, G), where B (G) is the number of boys (girls).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0F6DD7-FB17-2B43-9564-25A2B98957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74473" y="1844984"/>
              <a:ext cx="5805054" cy="3205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1382">
                      <a:extLst>
                        <a:ext uri="{9D8B030D-6E8A-4147-A177-3AD203B41FA5}">
                          <a16:colId xmlns:a16="http://schemas.microsoft.com/office/drawing/2014/main" val="1851205178"/>
                        </a:ext>
                      </a:extLst>
                    </a:gridCol>
                    <a:gridCol w="845127">
                      <a:extLst>
                        <a:ext uri="{9D8B030D-6E8A-4147-A177-3AD203B41FA5}">
                          <a16:colId xmlns:a16="http://schemas.microsoft.com/office/drawing/2014/main" val="4021719607"/>
                        </a:ext>
                      </a:extLst>
                    </a:gridCol>
                    <a:gridCol w="1427018">
                      <a:extLst>
                        <a:ext uri="{9D8B030D-6E8A-4147-A177-3AD203B41FA5}">
                          <a16:colId xmlns:a16="http://schemas.microsoft.com/office/drawing/2014/main" val="4023714563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45699952"/>
                        </a:ext>
                      </a:extLst>
                    </a:gridCol>
                    <a:gridCol w="1108363">
                      <a:extLst>
                        <a:ext uri="{9D8B030D-6E8A-4147-A177-3AD203B41FA5}">
                          <a16:colId xmlns:a16="http://schemas.microsoft.com/office/drawing/2014/main" val="40043059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72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0.2/2 </a:t>
                          </a:r>
                        </a:p>
                        <a:p>
                          <a:pPr algn="ctr"/>
                          <a:r>
                            <a:rPr lang="en-US" dirty="0"/>
                            <a:t>= 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0.35/4 </a:t>
                          </a:r>
                        </a:p>
                        <a:p>
                          <a:pPr algn="ctr"/>
                          <a:r>
                            <a:rPr lang="en-US" dirty="0"/>
                            <a:t>= 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0.3/8 = 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1708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0.35x2/4 </a:t>
                          </a:r>
                        </a:p>
                        <a:p>
                          <a:pPr algn="ctr"/>
                          <a:r>
                            <a:rPr lang="en-US" dirty="0"/>
                            <a:t>= 0.175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 x 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/ 8 = 0.9/8 = 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552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1894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9223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0F6DD7-FB17-2B43-9564-25A2B98957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274335"/>
                  </p:ext>
                </p:extLst>
              </p:nvPr>
            </p:nvGraphicFramePr>
            <p:xfrm>
              <a:off x="3574473" y="1844984"/>
              <a:ext cx="5805054" cy="3205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1382">
                      <a:extLst>
                        <a:ext uri="{9D8B030D-6E8A-4147-A177-3AD203B41FA5}">
                          <a16:colId xmlns:a16="http://schemas.microsoft.com/office/drawing/2014/main" val="1851205178"/>
                        </a:ext>
                      </a:extLst>
                    </a:gridCol>
                    <a:gridCol w="845127">
                      <a:extLst>
                        <a:ext uri="{9D8B030D-6E8A-4147-A177-3AD203B41FA5}">
                          <a16:colId xmlns:a16="http://schemas.microsoft.com/office/drawing/2014/main" val="4021719607"/>
                        </a:ext>
                      </a:extLst>
                    </a:gridCol>
                    <a:gridCol w="1427018">
                      <a:extLst>
                        <a:ext uri="{9D8B030D-6E8A-4147-A177-3AD203B41FA5}">
                          <a16:colId xmlns:a16="http://schemas.microsoft.com/office/drawing/2014/main" val="4023714563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45699952"/>
                        </a:ext>
                      </a:extLst>
                    </a:gridCol>
                    <a:gridCol w="1108363">
                      <a:extLst>
                        <a:ext uri="{9D8B030D-6E8A-4147-A177-3AD203B41FA5}">
                          <a16:colId xmlns:a16="http://schemas.microsoft.com/office/drawing/2014/main" val="40043059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3922" r="-472500" b="-4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7250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0.2/2 </a:t>
                          </a:r>
                        </a:p>
                        <a:p>
                          <a:pPr algn="ctr"/>
                          <a:r>
                            <a:rPr lang="en-US" dirty="0"/>
                            <a:t>= 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0.35/4 </a:t>
                          </a:r>
                        </a:p>
                        <a:p>
                          <a:pPr algn="ctr"/>
                          <a:r>
                            <a:rPr lang="en-US" dirty="0"/>
                            <a:t>= 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0.3/8 = 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170812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0.35x2/4 </a:t>
                          </a:r>
                        </a:p>
                        <a:p>
                          <a:pPr algn="ctr"/>
                          <a:r>
                            <a:rPr lang="en-US" dirty="0"/>
                            <a:t>= 0.175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 x 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/ 8 = 0.9/8 = 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552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18949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92239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BBC02-0C7A-DF40-BFE2-05BFD8215205}"/>
                  </a:ext>
                </a:extLst>
              </p:cNvPr>
              <p:cNvSpPr txBox="1"/>
              <p:nvPr/>
            </p:nvSpPr>
            <p:spPr>
              <a:xfrm>
                <a:off x="3971025" y="1341906"/>
                <a:ext cx="2721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BBC02-0C7A-DF40-BFE2-05BFD821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25" y="1341906"/>
                <a:ext cx="2721066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2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Random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8207-D898-30BE-491E-6C69B43C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15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Rolling the 5th six on the 20th roll of a die?</a:t>
            </a:r>
          </a:p>
          <a:p>
            <a:pPr algn="l"/>
            <a:r>
              <a:rPr lang="en-US" sz="2800" b="0" i="0" u="none" strike="noStrike" baseline="0" dirty="0">
                <a:solidFill>
                  <a:srgbClr val="15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the 10th defective item on the 1000th item inspected?</a:t>
            </a:r>
          </a:p>
          <a:p>
            <a:pPr algn="l"/>
            <a:r>
              <a:rPr lang="en-US" sz="2800" b="0" i="0" u="none" strike="noStrike" baseline="0" dirty="0">
                <a:solidFill>
                  <a:srgbClr val="15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the 10th woman as the 15th participant?</a:t>
            </a:r>
          </a:p>
          <a:p>
            <a:pPr algn="l"/>
            <a:endParaRPr lang="en-US" sz="2800" b="0" i="0" u="none" strike="noStrike" baseline="0" dirty="0">
              <a:solidFill>
                <a:srgbClr val="1516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39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B62D-D9D3-AAB4-B0CB-964F085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133-0998-0E4C-7941-F8ED864F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8008"/>
            <a:ext cx="9809690" cy="52032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A particular trait (eye color/left-handedness) of a person is decided by a pair of genes – </a:t>
            </a:r>
            <a:r>
              <a:rPr lang="en-US" sz="1800" b="0" i="1" u="none" strike="noStrike" baseline="0" dirty="0">
                <a:latin typeface="ArialMT"/>
              </a:rPr>
              <a:t>d</a:t>
            </a:r>
            <a:r>
              <a:rPr lang="en-US" sz="1800" dirty="0">
                <a:latin typeface="ArialMT"/>
              </a:rPr>
              <a:t> (</a:t>
            </a:r>
            <a:r>
              <a:rPr lang="en-US" sz="1800" b="0" i="0" u="none" strike="noStrike" baseline="0" dirty="0">
                <a:latin typeface="ArialMT"/>
              </a:rPr>
              <a:t>dominant) and </a:t>
            </a:r>
            <a:r>
              <a:rPr lang="en-US" sz="1800" b="0" i="1" u="none" strike="noStrike" baseline="0" dirty="0">
                <a:latin typeface="ArialMT"/>
              </a:rPr>
              <a:t>r</a:t>
            </a:r>
            <a:r>
              <a:rPr lang="en-US" sz="1800" b="0" i="0" u="none" strike="noStrike" baseline="0" dirty="0">
                <a:latin typeface="ArialMT"/>
              </a:rPr>
              <a:t> (recessive) gene. A person with </a:t>
            </a:r>
            <a:r>
              <a:rPr lang="en-US" sz="1800" b="0" i="1" u="none" strike="noStrike" baseline="0" dirty="0">
                <a:latin typeface="Arial-ItalicMT"/>
              </a:rPr>
              <a:t>dd </a:t>
            </a:r>
            <a:r>
              <a:rPr lang="en-US" sz="1800" b="0" i="0" u="none" strike="noStrike" baseline="0" dirty="0">
                <a:latin typeface="ArialMT"/>
              </a:rPr>
              <a:t>genes is dominant, one with </a:t>
            </a:r>
            <a:r>
              <a:rPr lang="en-US" sz="1800" b="0" i="1" u="none" strike="noStrike" baseline="0" dirty="0" err="1">
                <a:latin typeface="Arial-ItalicMT"/>
              </a:rPr>
              <a:t>rr</a:t>
            </a:r>
            <a:r>
              <a:rPr lang="en-US" sz="1800" b="0" i="1" u="none" strike="noStrike" baseline="0" dirty="0">
                <a:latin typeface="Arial-Italic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 recessive, and one with </a:t>
            </a:r>
            <a:r>
              <a:rPr lang="en-US" sz="1800" b="0" i="1" u="none" strike="noStrike" baseline="0" dirty="0" err="1">
                <a:latin typeface="Arial-ItalicMT"/>
              </a:rPr>
              <a:t>rd</a:t>
            </a:r>
            <a:r>
              <a:rPr lang="en-US" sz="1800" b="0" i="1" u="none" strike="noStrike" baseline="0" dirty="0">
                <a:latin typeface="Arial-Italic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hybrid (appearance is same as dominant). Children receive 1 gene from each parent. If, for a given trait, what is the probability that 3 of 4 children born of 2 hybrid parents have the outward appearance of the dominant gene?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game, wheel of fortune (or chuck-a-luck), </a:t>
            </a:r>
            <a:r>
              <a:rPr lang="en-US" sz="1800" dirty="0">
                <a:latin typeface="ArialMT"/>
              </a:rPr>
              <a:t> is played as follows. </a:t>
            </a:r>
            <a:r>
              <a:rPr lang="en-US" sz="1800" b="0" i="0" u="none" strike="noStrike" baseline="0" dirty="0">
                <a:latin typeface="ArialMT"/>
              </a:rPr>
              <a:t>A player bets on one of the numbers 1 through 6. Three dice are then rolled, and if the number bet by the player appears times, , then the player wins units; if the number bet by the player does not appear on any of the dice, then the player loses 1 unit. Is this game fair to the player? Hint: Find expected value of wins. </a:t>
            </a:r>
            <a:endParaRPr lang="en-US" sz="1800" b="0" i="0" u="none" strike="noStrike" baseline="0" dirty="0">
              <a:solidFill>
                <a:srgbClr val="C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Consider a jury trial in which </a:t>
            </a:r>
            <a:r>
              <a:rPr lang="en-US" sz="1800" b="0" i="0" u="none" strike="noStrike" baseline="0" dirty="0" err="1">
                <a:latin typeface="ArialMT"/>
              </a:rPr>
              <a:t>atleast</a:t>
            </a:r>
            <a:r>
              <a:rPr lang="en-US" sz="1800" b="0" i="0" u="none" strike="noStrike" baseline="0" dirty="0">
                <a:latin typeface="ArialMT"/>
              </a:rPr>
              <a:t> 8 of the 12 jurors should agree to convict the defendant. Jurors act independently and, each makes the right decision (defendant is guilty) with probability </a:t>
            </a:r>
            <a:r>
              <a:rPr lang="en-US" sz="1800" b="0" i="0" u="none" strike="noStrike" baseline="0" dirty="0">
                <a:latin typeface="ArialMT"/>
                <a:sym typeface="Symbol" panose="05050102010706020507" pitchFamily="18" charset="2"/>
              </a:rPr>
              <a:t></a:t>
            </a:r>
            <a:r>
              <a:rPr lang="en-US" sz="1800" b="0" i="0" u="none" strike="noStrike" baseline="0" dirty="0">
                <a:latin typeface="ArialMT"/>
              </a:rPr>
              <a:t>, what is the probability that the jury renders a correct decision (probability of defendant being guilty  is </a:t>
            </a:r>
            <a:r>
              <a:rPr lang="en-US" sz="1800" b="0" i="0" u="none" strike="noStrike" baseline="0" dirty="0">
                <a:latin typeface="ArialMT"/>
                <a:sym typeface="Symbol" panose="05050102010706020507" pitchFamily="18" charset="2"/>
              </a:rPr>
              <a:t></a:t>
            </a:r>
            <a:r>
              <a:rPr lang="en-US" sz="1800" b="0" i="0" u="none" strike="noStrike" baseline="0" dirty="0">
                <a:latin typeface="ArialMT"/>
              </a:rPr>
              <a:t>? 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912121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B62D-D9D3-AAB4-B0CB-964F085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133-0998-0E4C-7941-F8ED864F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8008"/>
            <a:ext cx="9809690" cy="52032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A particular trait (eye color/left-handedness) of a person is decided by a pair of genes – </a:t>
            </a:r>
            <a:r>
              <a:rPr lang="en-US" sz="1800" b="0" i="1" u="none" strike="noStrike" baseline="0" dirty="0">
                <a:latin typeface="ArialMT"/>
              </a:rPr>
              <a:t>d</a:t>
            </a:r>
            <a:r>
              <a:rPr lang="en-US" sz="1800" dirty="0">
                <a:latin typeface="ArialMT"/>
              </a:rPr>
              <a:t> (</a:t>
            </a:r>
            <a:r>
              <a:rPr lang="en-US" sz="1800" b="0" i="0" u="none" strike="noStrike" baseline="0" dirty="0">
                <a:latin typeface="ArialMT"/>
              </a:rPr>
              <a:t>dominant) and </a:t>
            </a:r>
            <a:r>
              <a:rPr lang="en-US" sz="1800" b="0" i="1" u="none" strike="noStrike" baseline="0" dirty="0">
                <a:latin typeface="ArialMT"/>
              </a:rPr>
              <a:t>r</a:t>
            </a:r>
            <a:r>
              <a:rPr lang="en-US" sz="1800" b="0" i="0" u="none" strike="noStrike" baseline="0" dirty="0">
                <a:latin typeface="ArialMT"/>
              </a:rPr>
              <a:t> (recessive) gene. A person with </a:t>
            </a:r>
            <a:r>
              <a:rPr lang="en-US" sz="1800" b="0" i="1" u="none" strike="noStrike" baseline="0" dirty="0">
                <a:latin typeface="Arial-ItalicMT"/>
              </a:rPr>
              <a:t>dd </a:t>
            </a:r>
            <a:r>
              <a:rPr lang="en-US" sz="1800" b="0" i="0" u="none" strike="noStrike" baseline="0" dirty="0">
                <a:latin typeface="ArialMT"/>
              </a:rPr>
              <a:t>genes is dominant, one with </a:t>
            </a:r>
            <a:r>
              <a:rPr lang="en-US" sz="1800" b="0" i="1" u="none" strike="noStrike" baseline="0" dirty="0" err="1">
                <a:latin typeface="Arial-ItalicMT"/>
              </a:rPr>
              <a:t>rr</a:t>
            </a:r>
            <a:r>
              <a:rPr lang="en-US" sz="1800" b="0" i="1" u="none" strike="noStrike" baseline="0" dirty="0">
                <a:latin typeface="Arial-Italic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 recessive, and one with </a:t>
            </a:r>
            <a:r>
              <a:rPr lang="en-US" sz="1800" b="0" i="1" u="none" strike="noStrike" baseline="0" dirty="0" err="1">
                <a:latin typeface="Arial-ItalicMT"/>
              </a:rPr>
              <a:t>rd</a:t>
            </a:r>
            <a:r>
              <a:rPr lang="en-US" sz="1800" b="0" i="1" u="none" strike="noStrike" baseline="0" dirty="0">
                <a:latin typeface="Arial-Italic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hybrid (appearance is same as dominant). Children receive 1 gene from each parent. If, for a given trait, what is the probability that 3 of 4 children born of 2 hybrid parents have the outward appearance of the dominant gene? 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ArialMT"/>
              </a:rPr>
              <a:t> [27/64]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game, wheel of fortune (or chuck-a-luck), </a:t>
            </a:r>
            <a:r>
              <a:rPr lang="en-US" sz="1800" dirty="0">
                <a:latin typeface="ArialMT"/>
              </a:rPr>
              <a:t> is played as follows. </a:t>
            </a:r>
            <a:r>
              <a:rPr lang="en-US" sz="1800" b="0" i="0" u="none" strike="noStrike" baseline="0" dirty="0">
                <a:latin typeface="ArialMT"/>
              </a:rPr>
              <a:t>A player bets on one of the numbers 1 through 6. Three dice are then rolled, and if the number bet by the player appears times, , then the player wins units; if the number bet by the player does not appear on any of the dice, then the player loses 1 unit. Is this game fair to the player? Hint: Find expected value of wins. 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ArialMT"/>
              </a:rPr>
              <a:t>[ -17/236: Game is not fair to the player ]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Consider a jury trial in which </a:t>
            </a:r>
            <a:r>
              <a:rPr lang="en-US" sz="1800" b="0" i="0" u="none" strike="noStrike" baseline="0" dirty="0" err="1">
                <a:latin typeface="ArialMT"/>
              </a:rPr>
              <a:t>atleast</a:t>
            </a:r>
            <a:r>
              <a:rPr lang="en-US" sz="1800" b="0" i="0" u="none" strike="noStrike" baseline="0" dirty="0">
                <a:latin typeface="ArialMT"/>
              </a:rPr>
              <a:t> 8 of the 12 jurors should agree to convict the defendant. Jurors act independently and, each makes the right decision (defendant is guilty) with probability </a:t>
            </a:r>
            <a:r>
              <a:rPr lang="en-US" sz="1800" b="0" i="0" u="none" strike="noStrike" baseline="0" dirty="0">
                <a:latin typeface="ArialMT"/>
                <a:sym typeface="Symbol" panose="05050102010706020507" pitchFamily="18" charset="2"/>
              </a:rPr>
              <a:t></a:t>
            </a:r>
            <a:r>
              <a:rPr lang="en-US" sz="1800" b="0" i="0" u="none" strike="noStrike" baseline="0" dirty="0">
                <a:latin typeface="ArialMT"/>
              </a:rPr>
              <a:t>, what is the probability that the jury renders a correct decision (probability of defendant being guilty  is </a:t>
            </a:r>
            <a:r>
              <a:rPr lang="en-US" sz="1800" b="0" i="0" u="none" strike="noStrike" baseline="0" dirty="0">
                <a:latin typeface="ArialMT"/>
                <a:sym typeface="Symbol" panose="05050102010706020507" pitchFamily="18" charset="2"/>
              </a:rPr>
              <a:t></a:t>
            </a:r>
            <a:r>
              <a:rPr lang="en-US" sz="1800" b="0" i="0" u="none" strike="noStrike" baseline="0" dirty="0">
                <a:latin typeface="ArialMT"/>
              </a:rPr>
              <a:t>? 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50722-F52B-3060-C2EB-E60521A3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52" y="5357674"/>
            <a:ext cx="5159738" cy="80473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87764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4800" b="1" i="0" u="none" strike="noStrike" cap="none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2F1-E489-D642-B97D-C1023E0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0AE-56C1-0D4E-827B-D1E0A92D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097581"/>
            <a:ext cx="2897138" cy="520320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Suppose that 15% of the families in a certain community have no children, 20% have 1, 35% have 2, and 30% have 3 children. Each child is equally likely (and independently) to be a boy or a girl. If a family is chosen at random from this community, then the joint probability mass function P(B, G), where B (G) is the number of boys (girls).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0F6DD7-FB17-2B43-9564-25A2B98957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59888" y="1802454"/>
              <a:ext cx="7856491" cy="35763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7945">
                      <a:extLst>
                        <a:ext uri="{9D8B030D-6E8A-4147-A177-3AD203B41FA5}">
                          <a16:colId xmlns:a16="http://schemas.microsoft.com/office/drawing/2014/main" val="1851205178"/>
                        </a:ext>
                      </a:extLst>
                    </a:gridCol>
                    <a:gridCol w="1169119">
                      <a:extLst>
                        <a:ext uri="{9D8B030D-6E8A-4147-A177-3AD203B41FA5}">
                          <a16:colId xmlns:a16="http://schemas.microsoft.com/office/drawing/2014/main" val="4021719607"/>
                        </a:ext>
                      </a:extLst>
                    </a:gridCol>
                    <a:gridCol w="1387357">
                      <a:extLst>
                        <a:ext uri="{9D8B030D-6E8A-4147-A177-3AD203B41FA5}">
                          <a16:colId xmlns:a16="http://schemas.microsoft.com/office/drawing/2014/main" val="4023714563"/>
                        </a:ext>
                      </a:extLst>
                    </a:gridCol>
                    <a:gridCol w="1590005">
                      <a:extLst>
                        <a:ext uri="{9D8B030D-6E8A-4147-A177-3AD203B41FA5}">
                          <a16:colId xmlns:a16="http://schemas.microsoft.com/office/drawing/2014/main" val="2445699952"/>
                        </a:ext>
                      </a:extLst>
                    </a:gridCol>
                    <a:gridCol w="1247061">
                      <a:extLst>
                        <a:ext uri="{9D8B030D-6E8A-4147-A177-3AD203B41FA5}">
                          <a16:colId xmlns:a16="http://schemas.microsoft.com/office/drawing/2014/main" val="4004305926"/>
                        </a:ext>
                      </a:extLst>
                    </a:gridCol>
                    <a:gridCol w="1325004">
                      <a:extLst>
                        <a:ext uri="{9D8B030D-6E8A-4147-A177-3AD203B41FA5}">
                          <a16:colId xmlns:a16="http://schemas.microsoft.com/office/drawing/2014/main" val="642992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Sum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72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0.2/2 </a:t>
                          </a:r>
                        </a:p>
                        <a:p>
                          <a:pPr algn="ctr"/>
                          <a:r>
                            <a:rPr lang="en-US" dirty="0"/>
                            <a:t>= 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0.35/4 </a:t>
                          </a:r>
                        </a:p>
                        <a:p>
                          <a:pPr algn="ctr"/>
                          <a:r>
                            <a:rPr lang="en-US" dirty="0"/>
                            <a:t>= 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0.3/8 = 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1708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0.35x2/4 </a:t>
                          </a:r>
                        </a:p>
                        <a:p>
                          <a:pPr algn="ctr"/>
                          <a:r>
                            <a:rPr lang="en-US" dirty="0"/>
                            <a:t>= 0.175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 x 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/ 8 = 0.9/8 = 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552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1894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9223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Sum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389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0F6DD7-FB17-2B43-9564-25A2B98957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179896"/>
                  </p:ext>
                </p:extLst>
              </p:nvPr>
            </p:nvGraphicFramePr>
            <p:xfrm>
              <a:off x="3359888" y="1802454"/>
              <a:ext cx="7856491" cy="35763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7945">
                      <a:extLst>
                        <a:ext uri="{9D8B030D-6E8A-4147-A177-3AD203B41FA5}">
                          <a16:colId xmlns:a16="http://schemas.microsoft.com/office/drawing/2014/main" val="1851205178"/>
                        </a:ext>
                      </a:extLst>
                    </a:gridCol>
                    <a:gridCol w="1169119">
                      <a:extLst>
                        <a:ext uri="{9D8B030D-6E8A-4147-A177-3AD203B41FA5}">
                          <a16:colId xmlns:a16="http://schemas.microsoft.com/office/drawing/2014/main" val="4021719607"/>
                        </a:ext>
                      </a:extLst>
                    </a:gridCol>
                    <a:gridCol w="1387357">
                      <a:extLst>
                        <a:ext uri="{9D8B030D-6E8A-4147-A177-3AD203B41FA5}">
                          <a16:colId xmlns:a16="http://schemas.microsoft.com/office/drawing/2014/main" val="4023714563"/>
                        </a:ext>
                      </a:extLst>
                    </a:gridCol>
                    <a:gridCol w="1590005">
                      <a:extLst>
                        <a:ext uri="{9D8B030D-6E8A-4147-A177-3AD203B41FA5}">
                          <a16:colId xmlns:a16="http://schemas.microsoft.com/office/drawing/2014/main" val="2445699952"/>
                        </a:ext>
                      </a:extLst>
                    </a:gridCol>
                    <a:gridCol w="1247061">
                      <a:extLst>
                        <a:ext uri="{9D8B030D-6E8A-4147-A177-3AD203B41FA5}">
                          <a16:colId xmlns:a16="http://schemas.microsoft.com/office/drawing/2014/main" val="4004305926"/>
                        </a:ext>
                      </a:extLst>
                    </a:gridCol>
                    <a:gridCol w="1325004">
                      <a:extLst>
                        <a:ext uri="{9D8B030D-6E8A-4147-A177-3AD203B41FA5}">
                          <a16:colId xmlns:a16="http://schemas.microsoft.com/office/drawing/2014/main" val="6429922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22" r="-588889" b="-46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0476" t="-3922" b="-46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7250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0.2/2 </a:t>
                          </a:r>
                        </a:p>
                        <a:p>
                          <a:pPr algn="ctr"/>
                          <a:r>
                            <a:rPr lang="en-US" dirty="0"/>
                            <a:t>= 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0.35/4 </a:t>
                          </a:r>
                        </a:p>
                        <a:p>
                          <a:pPr algn="ctr"/>
                          <a:r>
                            <a:rPr lang="en-US" dirty="0"/>
                            <a:t>= 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0.3/8 = 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170812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0.35x2/4 </a:t>
                          </a:r>
                        </a:p>
                        <a:p>
                          <a:pPr algn="ctr"/>
                          <a:r>
                            <a:rPr lang="en-US" dirty="0"/>
                            <a:t>= 0.175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 x 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/ 8 = 0.9/8 = 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552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1894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92239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8824" r="-588889" b="-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389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73FB7-DCA2-9B40-A855-556B92B8A505}"/>
                  </a:ext>
                </a:extLst>
              </p:cNvPr>
              <p:cNvSpPr txBox="1"/>
              <p:nvPr/>
            </p:nvSpPr>
            <p:spPr>
              <a:xfrm>
                <a:off x="4389762" y="1299376"/>
                <a:ext cx="2961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dirty="0" smtClean="0">
                          <a:solidFill>
                            <a:srgbClr val="056E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56E2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73FB7-DCA2-9B40-A855-556B92B8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62" y="1299376"/>
                <a:ext cx="2961545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5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6FE4-9267-FD4C-8AA7-43A1A856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D6A7-CF2A-4A44-93A0-F5CE6DD10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600" dirty="0"/>
                  <a:t> are jointly continuous if there exists a function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defined for all real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600" dirty="0"/>
                  <a:t>, having the property that for every set C of pairs of real numbers (i.e.,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600" dirty="0"/>
                  <a:t> is a set in the 2D plane)</a:t>
                </a:r>
              </a:p>
              <a:p>
                <a:endParaRPr lang="en-IN" sz="2800" dirty="0"/>
              </a:p>
              <a:p>
                <a:endParaRPr lang="en-IN" sz="1100" dirty="0"/>
              </a:p>
              <a:p>
                <a:endParaRPr lang="en-IN" sz="2600" dirty="0"/>
              </a:p>
              <a:p>
                <a:r>
                  <a:rPr lang="en-IN" sz="2600" dirty="0"/>
                  <a:t>Function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600" dirty="0"/>
                  <a:t>is joint probability density function of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/>
                  <a:t>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600" dirty="0"/>
                  <a:t> . If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600" dirty="0"/>
                  <a:t> are any sets of real numbers,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) :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endParaRPr lang="en-IN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D6A7-CF2A-4A44-93A0-F5CE6DD10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8" t="-243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6B5E67-AB17-C94F-A7AF-7876D81E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18" y="2590800"/>
            <a:ext cx="6062615" cy="1294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7347A-7629-9545-AE66-CABCE2BC9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35" y="5060271"/>
            <a:ext cx="5790140" cy="12602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4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6FE4-9267-FD4C-8AA7-43A1A856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D6A7-CF2A-4A44-93A0-F5CE6DD10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600" dirty="0"/>
                  <a:t>Another interpretation of the joint density function</a:t>
                </a:r>
              </a:p>
              <a:p>
                <a:endParaRPr lang="en-IN" sz="2800" dirty="0"/>
              </a:p>
              <a:p>
                <a:endParaRPr lang="en-IN" sz="1100" dirty="0"/>
              </a:p>
              <a:p>
                <a:endParaRPr lang="en-IN" sz="2800" dirty="0"/>
              </a:p>
              <a:p>
                <a:pPr>
                  <a:spcBef>
                    <a:spcPts val="0"/>
                  </a:spcBef>
                </a:pPr>
                <a:endParaRPr lang="en-IN" sz="2600" dirty="0"/>
              </a:p>
              <a:p>
                <a:pPr>
                  <a:spcBef>
                    <a:spcPts val="0"/>
                  </a:spcBef>
                </a:pPr>
                <a:r>
                  <a:rPr lang="en-IN" sz="2600" dirty="0"/>
                  <a:t>If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600" dirty="0"/>
                  <a:t> are jointly continuous,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IN" sz="2600" dirty="0"/>
                  <a:t>    they are individually continuous,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IN" sz="2600" dirty="0"/>
                  <a:t>   With probability density functions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D6A7-CF2A-4A44-93A0-F5CE6DD10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8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DD51020-0B84-F54E-A05D-23D9A306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10" y="1774645"/>
            <a:ext cx="6695785" cy="116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B2F25-3C09-D945-ABD1-344E698F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046" y="3113118"/>
            <a:ext cx="4290382" cy="320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E1A4B-6B03-4B40-A7CB-740B05CA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56" y="5307226"/>
            <a:ext cx="2506486" cy="9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86DF-4FFC-8543-BC36-99ED4AD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2AD5-564B-2344-8825-319E35EFA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Compute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&gt; 1,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&lt; 1}</m:t>
                    </m:r>
                  </m:oMath>
                </a14:m>
                <a:r>
                  <a:rPr lang="en-IN" dirty="0"/>
                  <a:t>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N" dirty="0"/>
                  <a:t>;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r>
                  <a:rPr lang="en-IN" dirty="0"/>
                  <a:t>    The joint density function of X and Y is given by</a:t>
                </a:r>
              </a:p>
              <a:p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2AD5-564B-2344-8825-319E35EFA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5903B-1446-4444-AE10-AED8683E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1" y="4367646"/>
            <a:ext cx="6392886" cy="11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86DF-4FFC-8543-BC36-99ED4AD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2AD5-564B-2344-8825-319E35EF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</a:t>
            </a:r>
          </a:p>
          <a:p>
            <a:pPr lvl="1"/>
            <a:r>
              <a:rPr lang="en-IN" dirty="0"/>
              <a:t>P{X &gt; 1, Y &lt; 1}; </a:t>
            </a:r>
          </a:p>
          <a:p>
            <a:pPr lvl="1"/>
            <a:r>
              <a:rPr lang="en-IN" dirty="0"/>
              <a:t>P{X &lt; Y }; and </a:t>
            </a:r>
          </a:p>
          <a:p>
            <a:pPr lvl="1"/>
            <a:r>
              <a:rPr lang="en-IN" dirty="0"/>
              <a:t>P{X &lt; a}. </a:t>
            </a:r>
          </a:p>
          <a:p>
            <a:pPr marL="0" indent="0">
              <a:buNone/>
            </a:pPr>
            <a:r>
              <a:rPr lang="en-IN" dirty="0"/>
              <a:t>    The joint density function of X and Y is given by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5903B-1446-4444-AE10-AED8683E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1" y="4367646"/>
            <a:ext cx="6392886" cy="1118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D7901-45AD-3D4E-82CD-EFFDF4B7F294}"/>
                  </a:ext>
                </a:extLst>
              </p:cNvPr>
              <p:cNvSpPr txBox="1"/>
              <p:nvPr/>
            </p:nvSpPr>
            <p:spPr>
              <a:xfrm>
                <a:off x="4041353" y="1842655"/>
                <a:ext cx="3081649" cy="156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D7901-45AD-3D4E-82CD-EFFDF4B7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53" y="1842655"/>
                <a:ext cx="3081649" cy="1562287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32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nTheme" id="{43B2D030-78B7-E846-B232-9548D6F2632B}" vid="{A9751F93-763E-F44E-B792-336B1DD31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DawnTheme</Template>
  <TotalTime>12761</TotalTime>
  <Words>3750</Words>
  <Application>Microsoft Office PowerPoint</Application>
  <PresentationFormat>Widescreen</PresentationFormat>
  <Paragraphs>330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Arial-ItalicMT</vt:lpstr>
      <vt:lpstr>ArialMT</vt:lpstr>
      <vt:lpstr>Calibri</vt:lpstr>
      <vt:lpstr>Cambria Math</vt:lpstr>
      <vt:lpstr>Courier New</vt:lpstr>
      <vt:lpstr>Helvetica</vt:lpstr>
      <vt:lpstr>Times New Roman</vt:lpstr>
      <vt:lpstr>Trebuchet MS</vt:lpstr>
      <vt:lpstr>Wingdings</vt:lpstr>
      <vt:lpstr>Wingdings 3</vt:lpstr>
      <vt:lpstr>Facet</vt:lpstr>
      <vt:lpstr>Introduction</vt:lpstr>
      <vt:lpstr>Example 1</vt:lpstr>
      <vt:lpstr>Joint Probability Distribution</vt:lpstr>
      <vt:lpstr>Joint Probability Distribution</vt:lpstr>
      <vt:lpstr>Joint Probability Distribution</vt:lpstr>
      <vt:lpstr>Joint Density Function</vt:lpstr>
      <vt:lpstr>Joint Density Function</vt:lpstr>
      <vt:lpstr>Example 2</vt:lpstr>
      <vt:lpstr>Example 2</vt:lpstr>
      <vt:lpstr>Example 3</vt:lpstr>
      <vt:lpstr>Example 3</vt:lpstr>
      <vt:lpstr>Conditional Distribution</vt:lpstr>
      <vt:lpstr>Example 4</vt:lpstr>
      <vt:lpstr>Example 4</vt:lpstr>
      <vt:lpstr>Example 4</vt:lpstr>
      <vt:lpstr>Example 5</vt:lpstr>
      <vt:lpstr>Example 5</vt:lpstr>
      <vt:lpstr>Example 6</vt:lpstr>
      <vt:lpstr>Example 6</vt:lpstr>
      <vt:lpstr>Example 7</vt:lpstr>
      <vt:lpstr>Example 7</vt:lpstr>
      <vt:lpstr>Expected Value: Properties</vt:lpstr>
      <vt:lpstr>Example 8</vt:lpstr>
      <vt:lpstr>Example 8</vt:lpstr>
      <vt:lpstr>Exercise</vt:lpstr>
      <vt:lpstr>Exercise</vt:lpstr>
      <vt:lpstr>Exercise</vt:lpstr>
      <vt:lpstr>Exercise</vt:lpstr>
      <vt:lpstr>Exercise</vt:lpstr>
      <vt:lpstr>Discrete Random Variable</vt:lpstr>
      <vt:lpstr>Bernoulli Random Variable</vt:lpstr>
      <vt:lpstr>Bernoulli Random Variable</vt:lpstr>
      <vt:lpstr>Binomial Random Variable</vt:lpstr>
      <vt:lpstr>Binomial Random Variable</vt:lpstr>
      <vt:lpstr>Geometric Random Variable</vt:lpstr>
      <vt:lpstr>Geometric Random Variable</vt:lpstr>
      <vt:lpstr>Poisson Random Variable</vt:lpstr>
      <vt:lpstr>Poisson Random Variable</vt:lpstr>
      <vt:lpstr>Negative Binomial Random Variable</vt:lpstr>
      <vt:lpstr>Negative Binomial Random Variable</vt:lpstr>
      <vt:lpstr>Exercise</vt:lpstr>
      <vt:lpstr>Exercise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Sets</dc:title>
  <dc:creator>Microsoft Office User</dc:creator>
  <cp:lastModifiedBy>MSG</cp:lastModifiedBy>
  <cp:revision>228</cp:revision>
  <cp:lastPrinted>2021-04-26T04:35:41Z</cp:lastPrinted>
  <dcterms:created xsi:type="dcterms:W3CDTF">2020-03-30T13:58:24Z</dcterms:created>
  <dcterms:modified xsi:type="dcterms:W3CDTF">2024-03-20T10:18:58Z</dcterms:modified>
</cp:coreProperties>
</file>