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75" r:id="rId3"/>
    <p:sldId id="531" r:id="rId4"/>
    <p:sldId id="532" r:id="rId5"/>
    <p:sldId id="478" r:id="rId6"/>
    <p:sldId id="477" r:id="rId7"/>
    <p:sldId id="516" r:id="rId8"/>
    <p:sldId id="517" r:id="rId9"/>
    <p:sldId id="514" r:id="rId10"/>
    <p:sldId id="479" r:id="rId11"/>
    <p:sldId id="483" r:id="rId12"/>
    <p:sldId id="528" r:id="rId13"/>
    <p:sldId id="521" r:id="rId14"/>
    <p:sldId id="518" r:id="rId15"/>
    <p:sldId id="519" r:id="rId16"/>
    <p:sldId id="520" r:id="rId17"/>
    <p:sldId id="522" r:id="rId18"/>
    <p:sldId id="529" r:id="rId19"/>
    <p:sldId id="530" r:id="rId20"/>
    <p:sldId id="526" r:id="rId21"/>
    <p:sldId id="527" r:id="rId22"/>
    <p:sldId id="480" r:id="rId23"/>
    <p:sldId id="481" r:id="rId24"/>
    <p:sldId id="482" r:id="rId25"/>
    <p:sldId id="4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  <a:srgbClr val="7C3A7A"/>
    <a:srgbClr val="056E2B"/>
    <a:srgbClr val="5E9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1"/>
    <p:restoredTop sz="94548"/>
  </p:normalViewPr>
  <p:slideViewPr>
    <p:cSldViewPr snapToGrid="0" snapToObjects="1">
      <p:cViewPr varScale="1">
        <p:scale>
          <a:sx n="51" d="100"/>
          <a:sy n="51" d="100"/>
        </p:scale>
        <p:origin x="1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F372-E2CB-224A-B929-98E025C7C44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CC81-B5B6-5E48-93B6-8451D9EE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BCC81-B5B6-5E48-93B6-8451D9EE9F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rgbClr val="056E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 b="1">
                <a:solidFill>
                  <a:srgbClr val="5E9C7A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085850"/>
            <a:ext cx="4751913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085850"/>
            <a:ext cx="4844887" cy="5143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292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094087"/>
            <a:ext cx="475278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3" y="1848350"/>
            <a:ext cx="4752783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1320" y="1094087"/>
            <a:ext cx="471426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1321" y="1859925"/>
            <a:ext cx="4714266" cy="43809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5561" y="1085850"/>
            <a:ext cx="0" cy="5143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5744" y="1759349"/>
            <a:ext cx="9769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5429"/>
            <a:ext cx="9768254" cy="848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3"/>
            <a:ext cx="3854528" cy="1495415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099594"/>
            <a:ext cx="5685127" cy="51391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994019"/>
            <a:ext cx="3854528" cy="2367499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3808"/>
            <a:ext cx="9809691" cy="91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97581"/>
            <a:ext cx="9809690" cy="52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1009" y="6455702"/>
            <a:ext cx="1153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55702"/>
            <a:ext cx="74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2249" y="64557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677333" y="942667"/>
            <a:ext cx="9809691" cy="308"/>
          </a:xfrm>
          <a:prstGeom prst="line">
            <a:avLst/>
          </a:prstGeom>
          <a:ln w="111125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 flipV="1">
            <a:off x="714286" y="6378091"/>
            <a:ext cx="9809691" cy="308"/>
          </a:xfrm>
          <a:prstGeom prst="line">
            <a:avLst/>
          </a:prstGeom>
          <a:ln w="76200" cmpd="tri">
            <a:solidFill>
              <a:srgbClr val="7C3A7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9869214" y="-8467"/>
            <a:ext cx="2319611" cy="6866470"/>
            <a:chOff x="9869214" y="-8467"/>
            <a:chExt cx="2319611" cy="68664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602366" y="0"/>
              <a:ext cx="1219200" cy="68580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869214" y="3744473"/>
              <a:ext cx="2319611" cy="311352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8"/>
            <p:cNvSpPr/>
            <p:nvPr/>
          </p:nvSpPr>
          <p:spPr>
            <a:xfrm>
              <a:off x="10898730" y="-8464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18"/>
          <p:cNvSpPr/>
          <p:nvPr userDrawn="1"/>
        </p:nvSpPr>
        <p:spPr>
          <a:xfrm rot="10800000" flipV="1">
            <a:off x="0" y="3744473"/>
            <a:ext cx="842596" cy="3076353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q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§"/>
        <a:defRPr sz="2800" kern="1200">
          <a:solidFill>
            <a:srgbClr val="7C3A7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Courier New" charset="0"/>
        <a:buChar char="o"/>
        <a:defRPr sz="2400" kern="1200">
          <a:solidFill>
            <a:srgbClr val="0062AC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2"/>
        </a:buClr>
        <a:buSzPct val="70000"/>
        <a:buFont typeface="Wingdings" charset="2"/>
        <a:buChar char="ü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.arizona.edu/~rsims/ma464/standardnormaltabl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US" dirty="0" err="1"/>
              <a:t>robability</a:t>
            </a:r>
            <a:r>
              <a:rPr lang="en-US" dirty="0"/>
              <a:t> - 4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Value,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21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8D6-018F-C048-80E8-8910A03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02B37-0759-D749-8F1E-8D8DB5680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 random variable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said to be normally distributed with parameters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:r>
                  <a:rPr lang="en-IN" dirty="0"/>
                  <a:t>if its density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    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IN" dirty="0"/>
                  <a:t>,      </a:t>
                </a:r>
              </a:p>
              <a:p>
                <a:endParaRPr lang="en-IN" sz="1600" dirty="0"/>
              </a:p>
              <a:p>
                <a:r>
                  <a:rPr lang="en-IN" dirty="0"/>
                  <a:t>Represented as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endParaRPr lang="en-US" dirty="0"/>
              </a:p>
              <a:p>
                <a:r>
                  <a:rPr lang="en-IN" dirty="0"/>
                  <a:t>If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3200" i="1" dirty="0">
                        <a:latin typeface="Cambria Math" panose="02040503050406030204" pitchFamily="18" charset="0"/>
                      </a:rPr>
                      <m:t>𝛼𝜇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32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3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32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3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  <a:p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02B37-0759-D749-8F1E-8D8DB5680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1460" b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8D6-018F-C048-80E8-8910A03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02B37-0759-D749-8F1E-8D8DB5680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 shaped curve symmetric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Area under the curve is 1. </a:t>
                </a:r>
              </a:p>
              <a:p>
                <a:r>
                  <a:rPr lang="en-US" dirty="0"/>
                  <a:t>A special case of Gaussian distribution.</a:t>
                </a:r>
              </a:p>
              <a:p>
                <a:pPr lvl="1"/>
                <a:r>
                  <a:rPr lang="en-US" dirty="0"/>
                  <a:t>Represents Gaussian distribution with zero mean and unity variance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Normal curve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(0, 1, 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02B37-0759-D749-8F1E-8D8DB5680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90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3CB-C425-3140-927A-7BDFDB7C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245D-CA2F-0543-A77B-7EF6C02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1DDEB-C0A9-0047-8919-9FA9DF0D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71" y="1097581"/>
            <a:ext cx="9090723" cy="45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079-0C61-4049-BC59-5800063C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1CB94-CC70-284A-89B1-B5F460C82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table entry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indicates area under curve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value is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1CB94-CC70-284A-89B1-B5F460C82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C939D5-487B-1F42-A8DF-29913028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259" y="2885978"/>
            <a:ext cx="3752630" cy="24191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8AD969-37F6-D44E-A7BB-0230D8022348}"/>
              </a:ext>
            </a:extLst>
          </p:cNvPr>
          <p:cNvCxnSpPr/>
          <p:nvPr/>
        </p:nvCxnSpPr>
        <p:spPr>
          <a:xfrm>
            <a:off x="9216189" y="3789947"/>
            <a:ext cx="96253" cy="129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B96ADB-2E03-CC44-AFAA-C453101737EC}"/>
              </a:ext>
            </a:extLst>
          </p:cNvPr>
          <p:cNvCxnSpPr/>
          <p:nvPr/>
        </p:nvCxnSpPr>
        <p:spPr>
          <a:xfrm>
            <a:off x="9685421" y="4896853"/>
            <a:ext cx="0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2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996-CE56-6B44-B651-A57E5A9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Curve: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32E-2E54-3747-BA45-D63C669B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7581"/>
            <a:ext cx="9809690" cy="5203207"/>
          </a:xfrm>
        </p:spPr>
        <p:txBody>
          <a:bodyPr>
            <a:normAutofit/>
          </a:bodyPr>
          <a:lstStyle/>
          <a:p>
            <a:r>
              <a:rPr lang="en-US" dirty="0"/>
              <a:t>Given that probability distribution of the IQ scores of population approximates a Gaussian with mean = 100 and deviation = 15, determine fraction of the population expected to have a scores greater than</a:t>
            </a:r>
          </a:p>
          <a:p>
            <a:pPr lvl="1"/>
            <a:r>
              <a:rPr lang="en-US" dirty="0"/>
              <a:t>90, 130, 150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You may use  tables for normal distributions at 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https://www.math.arizona.edu/~rsims/ma464/standardnormaltable.pdf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6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996-CE56-6B44-B651-A57E5A9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Curve: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32E-2E54-3747-BA45-D63C669B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that probability distribution of the IQ scores of population approximates a Gaussian with mean = 100 and deviation = 15, determine fraction of the population expected to have a scores greater than</a:t>
            </a:r>
          </a:p>
          <a:p>
            <a:pPr lvl="1"/>
            <a:r>
              <a:rPr lang="en-US" dirty="0"/>
              <a:t>90, 130, 150</a:t>
            </a:r>
          </a:p>
          <a:p>
            <a:r>
              <a:rPr lang="en-US" dirty="0">
                <a:solidFill>
                  <a:srgbClr val="0062AC"/>
                </a:solidFill>
              </a:rPr>
              <a:t>Step 1: </a:t>
            </a:r>
            <a:r>
              <a:rPr lang="en-US" dirty="0"/>
              <a:t>Convert scores to normalized (z-scores)</a:t>
            </a:r>
          </a:p>
          <a:p>
            <a:pPr lvl="1"/>
            <a:r>
              <a:rPr lang="en-US" dirty="0"/>
              <a:t>So value for 90 shall be (90-100)/15 = -0.667</a:t>
            </a:r>
          </a:p>
          <a:p>
            <a:pPr lvl="1"/>
            <a:r>
              <a:rPr lang="en-US" dirty="0"/>
              <a:t>So value for 130 shall be (130-100)/15 = 2</a:t>
            </a:r>
          </a:p>
          <a:p>
            <a:pPr lvl="1"/>
            <a:r>
              <a:rPr lang="en-US" dirty="0"/>
              <a:t>So value for 150 shall be (150-100)/15 = 3.333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996-CE56-6B44-B651-A57E5A9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Curve: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32E-2E54-3747-BA45-D63C669B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Given that probability distribution of the IQ scores of population approximates a Gaussian with mean = 100 and deviation = 15, determine fraction of the population expected to have a scores greater than</a:t>
            </a:r>
          </a:p>
          <a:p>
            <a:pPr lvl="1"/>
            <a:r>
              <a:rPr lang="en-US" sz="3000" dirty="0"/>
              <a:t>90, 130, 150</a:t>
            </a:r>
          </a:p>
          <a:p>
            <a:r>
              <a:rPr lang="en-US" sz="3600" dirty="0">
                <a:solidFill>
                  <a:srgbClr val="0062AC"/>
                </a:solidFill>
              </a:rPr>
              <a:t>Step 2: </a:t>
            </a:r>
            <a:r>
              <a:rPr lang="en-US" sz="3500" dirty="0"/>
              <a:t>Check respective entries in normal table</a:t>
            </a:r>
          </a:p>
          <a:p>
            <a:pPr lvl="1"/>
            <a:r>
              <a:rPr lang="en-US" sz="3000" dirty="0"/>
              <a:t>So value for -0.67 = 0.25143 = 0.25</a:t>
            </a:r>
          </a:p>
          <a:p>
            <a:pPr lvl="1"/>
            <a:r>
              <a:rPr lang="en-US" sz="3000" dirty="0"/>
              <a:t>So value for 2 = 0.97725</a:t>
            </a:r>
          </a:p>
          <a:p>
            <a:pPr lvl="1"/>
            <a:r>
              <a:rPr lang="en-US" sz="3000" dirty="0"/>
              <a:t>So value for 3.33 = 0.99957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996-CE56-6B44-B651-A57E5A9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Curve: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32E-2E54-3747-BA45-D63C669B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Given that probability distribution of the IQ scores of population approximates a Gaussian with mean = 100 and deviation = 15, determine fraction of the population expected to have a scores greater than</a:t>
            </a:r>
          </a:p>
          <a:p>
            <a:pPr lvl="1"/>
            <a:r>
              <a:rPr lang="en-US" sz="3000" dirty="0"/>
              <a:t>90, 130, 150</a:t>
            </a:r>
          </a:p>
          <a:p>
            <a:r>
              <a:rPr lang="en-US" sz="3600" dirty="0">
                <a:solidFill>
                  <a:srgbClr val="0062AC"/>
                </a:solidFill>
              </a:rPr>
              <a:t>Step 3: </a:t>
            </a:r>
            <a:r>
              <a:rPr lang="en-US" sz="3500" dirty="0"/>
              <a:t>Fraction of population with IQ score</a:t>
            </a:r>
          </a:p>
          <a:p>
            <a:pPr lvl="1"/>
            <a:r>
              <a:rPr lang="en-US" sz="3000" dirty="0"/>
              <a:t>&gt; 90 (normalized value -0.67) = 1 - 0.25 = 0.75</a:t>
            </a:r>
          </a:p>
          <a:p>
            <a:pPr lvl="1"/>
            <a:r>
              <a:rPr lang="en-US" sz="3000" dirty="0"/>
              <a:t>&gt; 130 (normalized value 2) = 1 - 0.97725 = 0.02275</a:t>
            </a:r>
          </a:p>
          <a:p>
            <a:pPr lvl="1"/>
            <a:r>
              <a:rPr lang="en-US" sz="3000" dirty="0"/>
              <a:t>&gt; 150 (normalized value 3.33) = 1 - 0.99957 = 0.00043</a:t>
            </a:r>
          </a:p>
          <a:p>
            <a:pPr lvl="1"/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7F8D-04E6-7E4A-A751-7E37FB3B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AA06B-F586-2148-91B2-47607C4CB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12521"/>
                <a:ext cx="9809690" cy="5203207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/>
                  <a:t>If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/>
                  <a:t> is a normal random variable with 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l-GR" sz="2400" dirty="0"/>
                  <a:t> </a:t>
                </a:r>
                <a:r>
                  <a:rPr lang="en-IN" sz="2400" dirty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l-GR" sz="2400" dirty="0"/>
                  <a:t>, </a:t>
                </a:r>
                <a:r>
                  <a:rPr lang="en-IN" sz="24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&lt; 11}</m:t>
                    </m:r>
                  </m:oMath>
                </a14:m>
                <a:r>
                  <a:rPr lang="en-IN" sz="2000" dirty="0"/>
                  <a:t>;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&gt; −1}</m:t>
                    </m:r>
                  </m:oMath>
                </a14:m>
                <a:r>
                  <a:rPr lang="en-IN" sz="2000" dirty="0"/>
                  <a:t>;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{2 &lt;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&lt; 7}</m:t>
                    </m:r>
                  </m:oMath>
                </a14:m>
                <a:r>
                  <a:rPr lang="en-IN" sz="2000" dirty="0"/>
                  <a:t>.  </a:t>
                </a:r>
              </a:p>
              <a:p>
                <a:r>
                  <a:rPr lang="en-IN" sz="2400" dirty="0"/>
                  <a:t>To overcome noise in the channel, value 2 (-2) is used to transmit “One”  (“Zero”). Let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be received value. Message is “One” if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≥ .5</m:t>
                    </m:r>
                  </m:oMath>
                </a14:m>
                <a:r>
                  <a:rPr lang="en-IN" sz="2400" dirty="0"/>
                  <a:t> otherwise “Zero”.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, where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/>
                  <a:t> is channel noise, standard normal random variable. Determine the error probabilities.</a:t>
                </a:r>
              </a:p>
              <a:p>
                <a:r>
                  <a:rPr lang="en-IN" sz="2400" dirty="0"/>
                  <a:t>Power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2400" dirty="0"/>
                  <a:t> dissipated in a resistor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. If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IN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l-G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l-G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is a normal random variable. 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/>
                  <a:t>;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&gt; 120}</m:t>
                    </m:r>
                  </m:oMath>
                </a14:m>
                <a:r>
                  <a:rPr lang="en-IN" sz="2000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AA06B-F586-2148-91B2-47607C4CB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12521"/>
                <a:ext cx="9809690" cy="5203207"/>
              </a:xfrm>
              <a:blipFill>
                <a:blip r:embed="rId2"/>
                <a:stretch>
                  <a:fillRect l="-258" t="-488" r="-258" b="-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0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7F8D-04E6-7E4A-A751-7E37FB3B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AA06B-F586-2148-91B2-47607C4CB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a normal random variable with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l-GR" dirty="0"/>
                  <a:t>, </a:t>
                </a:r>
                <a:r>
                  <a:rPr lang="en-IN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11}</m:t>
                    </m:r>
                  </m:oMath>
                </a14:m>
                <a:r>
                  <a:rPr lang="en-IN" dirty="0"/>
                  <a:t>;       </a:t>
                </a:r>
                <a:r>
                  <a:rPr lang="en-IN" dirty="0">
                    <a:solidFill>
                      <a:srgbClr val="C00000"/>
                    </a:solidFill>
                  </a:rPr>
                  <a:t>  0.9772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−1}</m:t>
                    </m:r>
                  </m:oMath>
                </a14:m>
                <a:r>
                  <a:rPr lang="en-IN" dirty="0"/>
                  <a:t>;        </a:t>
                </a:r>
                <a:r>
                  <a:rPr lang="en-IN" dirty="0">
                    <a:solidFill>
                      <a:srgbClr val="C00000"/>
                    </a:solidFill>
                  </a:rPr>
                  <a:t>0.8413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{2 &lt;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7}</m:t>
                    </m:r>
                  </m:oMath>
                </a14:m>
                <a:r>
                  <a:rPr lang="en-IN" dirty="0"/>
                  <a:t>.   </a:t>
                </a:r>
                <a:r>
                  <a:rPr lang="en-IN" dirty="0">
                    <a:solidFill>
                      <a:srgbClr val="C00000"/>
                    </a:solidFill>
                  </a:rPr>
                  <a:t>0.44</a:t>
                </a:r>
              </a:p>
              <a:p>
                <a:r>
                  <a:rPr lang="en-IN" dirty="0"/>
                  <a:t>TTo overcome noise in the channel, value 2 (-2) is used to transmit “One”  (“Zero”). Let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be received value. Message is “One”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≥ .5</m:t>
                    </m:r>
                  </m:oMath>
                </a14:m>
                <a:r>
                  <a:rPr lang="en-IN" dirty="0"/>
                  <a:t> otherwise “Zero”.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is channel noise, standard normal random variable. Determine the error probabilities.   </a:t>
                </a:r>
                <a:r>
                  <a:rPr lang="en-IN" dirty="0">
                    <a:solidFill>
                      <a:srgbClr val="C00000"/>
                    </a:solidFill>
                  </a:rPr>
                  <a:t>Error(“One”) = 0.0668, Error(“Zero”) = 0.0062</a:t>
                </a:r>
              </a:p>
              <a:p>
                <a:r>
                  <a:rPr lang="en-IN" dirty="0"/>
                  <a:t>Power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/>
                  <a:t> dissipated in a resistor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normal random variable. Find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;              </a:t>
                </a:r>
                <a:r>
                  <a:rPr lang="en-IN" dirty="0">
                    <a:solidFill>
                      <a:srgbClr val="C00000"/>
                    </a:solidFill>
                  </a:rPr>
                  <a:t> 111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120}</m:t>
                    </m:r>
                  </m:oMath>
                </a14:m>
                <a:r>
                  <a:rPr lang="en-IN" dirty="0"/>
                  <a:t>.    </a:t>
                </a:r>
                <a:r>
                  <a:rPr lang="en-IN" dirty="0">
                    <a:solidFill>
                      <a:srgbClr val="C00000"/>
                    </a:solidFill>
                  </a:rPr>
                  <a:t>0.3727</a:t>
                </a:r>
              </a:p>
              <a:p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AA06B-F586-2148-91B2-47607C4CB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8" t="-973" r="-1421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2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BE563-8B0B-4B4F-AA96-4AC063DE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–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14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9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283A3-24F8-7F45-ADB0-A7B3E50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58F274-4A67-8142-9747-8BB283467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An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is said to be  confidence interval if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being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very large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100∗(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% </m:t>
                    </m:r>
                  </m:oMath>
                </a14:m>
                <a:r>
                  <a:rPr lang="en-US" dirty="0"/>
                  <a:t>interval</a:t>
                </a:r>
              </a:p>
              <a:p>
                <a:r>
                  <a:rPr lang="en-US" dirty="0"/>
                  <a:t>Two-sided interval,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−∞,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≠ 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by two. </a:t>
                </a:r>
              </a:p>
              <a:p>
                <a:pPr lvl="1"/>
                <a:r>
                  <a:rPr lang="en-US" dirty="0"/>
                  <a:t>On distribution, identify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[−∞,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 distribution, identify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∞)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One-sided interval: confidence interval can be made as well, by cutting off probability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from only one side of the distribution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58F274-4A67-8142-9747-8BB283467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8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283A3-24F8-7F45-ADB0-A7B3E50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C1586-5E7A-754E-B448-CC4DB745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6" y="1703668"/>
            <a:ext cx="5651500" cy="359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CB47C-585D-BB4F-A83C-6E879D3F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06" y="3937922"/>
            <a:ext cx="3299460" cy="217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6CB00-78A5-4344-B037-B6113779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17" y="1404373"/>
            <a:ext cx="3375660" cy="2164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FB1E7-61BB-F747-90AA-E3538025F2B7}"/>
              </a:ext>
            </a:extLst>
          </p:cNvPr>
          <p:cNvSpPr txBox="1"/>
          <p:nvPr/>
        </p:nvSpPr>
        <p:spPr>
          <a:xfrm>
            <a:off x="2926875" y="1219707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tailed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697CB-90A5-4E41-A77C-44559CC960DA}"/>
              </a:ext>
            </a:extLst>
          </p:cNvPr>
          <p:cNvSpPr txBox="1"/>
          <p:nvPr/>
        </p:nvSpPr>
        <p:spPr>
          <a:xfrm>
            <a:off x="7686906" y="103289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tailed</a:t>
            </a:r>
          </a:p>
        </p:txBody>
      </p:sp>
    </p:spTree>
    <p:extLst>
      <p:ext uri="{BB962C8B-B14F-4D97-AF65-F5344CB8AC3E}">
        <p14:creationId xmlns:p14="http://schemas.microsoft.com/office/powerpoint/2010/main" val="408909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3D0C-31FC-3444-B0B3-514CF95E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493B-5FAE-EB41-97F7-9615432A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8D6-018F-C048-80E8-8910A03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2B37-0759-D749-8F1E-8D8DB568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3D0C-31FC-3444-B0B3-514CF95E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493B-5FAE-EB41-97F7-9615432A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E77F8-05E7-434A-86FF-025FFF64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9555C6-B950-D246-8A7C-E5B177E8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BE563-8B0B-4B4F-AA96-4AC063DE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– 1/2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5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0999-66E9-5059-4C7F-850A40CC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8862-7D15-1141-7A48-15937AAD0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1" i="1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056E2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056E2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56E2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0062A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0062AC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rgbClr val="0062A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8862-7D15-1141-7A48-15937AAD0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BE563-8B0B-4B4F-AA96-4AC063DE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–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mr>
                            </m:m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Cov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Cov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BE563-8B0B-4B4F-AA96-4AC063DE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called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moment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Moment can be obtained for a discrete /continuous random variable as follows: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Moments: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Variance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51D1279-F799-C642-9E61-124FE440C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1DBEC68-1D42-8B46-8F71-04F4C58C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62" y="3831958"/>
            <a:ext cx="9687266" cy="24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F81E-E903-4848-817E-EE17CCE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7EF02-ADD0-0847-BEBF-AB82ACBD4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Gaussian Distribution is parameterized by its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IN" dirty="0" err="1"/>
                  <a:t>pproximates</a:t>
                </a:r>
                <a:r>
                  <a:rPr lang="en-IN" dirty="0"/>
                  <a:t> probabilities associated with binomial random variables when n is large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IN" dirty="0"/>
                  <a:t>the height of a person, </a:t>
                </a:r>
              </a:p>
              <a:p>
                <a:pPr lvl="1"/>
                <a:r>
                  <a:rPr lang="en-IN" dirty="0"/>
                  <a:t>the velocity in any direction of a molecule in gas, and </a:t>
                </a:r>
              </a:p>
              <a:p>
                <a:pPr lvl="1"/>
                <a:r>
                  <a:rPr lang="en-IN" dirty="0"/>
                  <a:t>the error made in measuring a physical quantity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7EF02-ADD0-0847-BEBF-AB82ACBD4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1460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91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F81E-E903-4848-817E-EE17CCE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Curve: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57129-5DB2-FE44-A7B5-2AD72006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97581"/>
                <a:ext cx="4672451" cy="520320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Symmetrical curve: mean, median and mode coincide.</a:t>
                </a:r>
              </a:p>
              <a:p>
                <a:r>
                  <a:rPr lang="en-US" dirty="0"/>
                  <a:t>Maximum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Max. Value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:  area of the curve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area of the curve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/>
                  <a:t> = 68.2%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/>
                  <a:t> = 95.4%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/>
                  <a:t> = 99.7%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57129-5DB2-FE44-A7B5-2AD72006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97581"/>
                <a:ext cx="4672451" cy="5203207"/>
              </a:xfrm>
              <a:blipFill>
                <a:blip r:embed="rId3"/>
                <a:stretch>
                  <a:fillRect l="-813" t="-1460" r="-1084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5425-C6B5-5047-A084-69A90828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sphweb.bumc.bu.edu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otlt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/MPH-Modules/PH717-QuantCore/PH717-Module6-RandomError/PH717-Module6-RandomError5.html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3132B-A7CB-E748-A560-3E44EF79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785" y="976992"/>
            <a:ext cx="7732432" cy="52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D7E99-A93D-884B-BC1F-E0449768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EA0FD0-AEEE-E74D-8821-6C71C5A4A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z-score</a:t>
                </a:r>
              </a:p>
              <a:p>
                <a:r>
                  <a:rPr lang="en-US" dirty="0"/>
                  <a:t>Old value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Value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EA0FD0-AEEE-E74D-8821-6C71C5A4A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62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nTheme" id="{43B2D030-78B7-E846-B232-9548D6F2632B}" vid="{A9751F93-763E-F44E-B792-336B1DD31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DawnTheme</Template>
  <TotalTime>13861</TotalTime>
  <Words>1477</Words>
  <Application>Microsoft Office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Helvetica</vt:lpstr>
      <vt:lpstr>Times New Roman</vt:lpstr>
      <vt:lpstr>Trebuchet MS</vt:lpstr>
      <vt:lpstr>Wingdings</vt:lpstr>
      <vt:lpstr>Wingdings 3</vt:lpstr>
      <vt:lpstr>Facet</vt:lpstr>
      <vt:lpstr>Probability - 4</vt:lpstr>
      <vt:lpstr>Properties – 1/2</vt:lpstr>
      <vt:lpstr>Properties – 1/2</vt:lpstr>
      <vt:lpstr>PowerPoint Presentation</vt:lpstr>
      <vt:lpstr>Properties – 2/2</vt:lpstr>
      <vt:lpstr>Moments</vt:lpstr>
      <vt:lpstr>Gaussian Distribution</vt:lpstr>
      <vt:lpstr>Gaussian Curve: Properties</vt:lpstr>
      <vt:lpstr>Standard Score</vt:lpstr>
      <vt:lpstr>Normal Random Variable</vt:lpstr>
      <vt:lpstr>Standard Normal Distribution</vt:lpstr>
      <vt:lpstr>PowerPoint Presentation</vt:lpstr>
      <vt:lpstr>Normal tables</vt:lpstr>
      <vt:lpstr>Normal Curve: Example</vt:lpstr>
      <vt:lpstr>Normal Curve: Example</vt:lpstr>
      <vt:lpstr>Normal Curve: Example</vt:lpstr>
      <vt:lpstr>Normal Curve: Example</vt:lpstr>
      <vt:lpstr>Exercises</vt:lpstr>
      <vt:lpstr>Exercises</vt:lpstr>
      <vt:lpstr>Confidence Interval</vt:lpstr>
      <vt:lpstr>Confidence Interval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Sets</dc:title>
  <dc:creator>Microsoft Office User</dc:creator>
  <cp:lastModifiedBy>MSG</cp:lastModifiedBy>
  <cp:revision>248</cp:revision>
  <cp:lastPrinted>2021-04-26T04:35:41Z</cp:lastPrinted>
  <dcterms:created xsi:type="dcterms:W3CDTF">2020-03-30T13:58:24Z</dcterms:created>
  <dcterms:modified xsi:type="dcterms:W3CDTF">2024-03-20T10:33:04Z</dcterms:modified>
</cp:coreProperties>
</file>