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Lst>
  <p:notesMasterIdLst>
    <p:notesMasterId r:id="rId63"/>
  </p:notesMasterIdLst>
  <p:sldIdLst>
    <p:sldId id="256" r:id="rId3"/>
    <p:sldId id="473" r:id="rId4"/>
    <p:sldId id="270" r:id="rId5"/>
    <p:sldId id="512" r:id="rId6"/>
    <p:sldId id="536" r:id="rId7"/>
    <p:sldId id="511" r:id="rId8"/>
    <p:sldId id="515" r:id="rId9"/>
    <p:sldId id="565" r:id="rId10"/>
    <p:sldId id="269" r:id="rId11"/>
    <p:sldId id="262" r:id="rId12"/>
    <p:sldId id="513" r:id="rId13"/>
    <p:sldId id="273" r:id="rId14"/>
    <p:sldId id="534" r:id="rId15"/>
    <p:sldId id="537" r:id="rId16"/>
    <p:sldId id="265" r:id="rId17"/>
    <p:sldId id="264" r:id="rId18"/>
    <p:sldId id="266" r:id="rId19"/>
    <p:sldId id="532" r:id="rId20"/>
    <p:sldId id="533" r:id="rId21"/>
    <p:sldId id="267" r:id="rId22"/>
    <p:sldId id="268" r:id="rId23"/>
    <p:sldId id="529" r:id="rId24"/>
    <p:sldId id="530" r:id="rId25"/>
    <p:sldId id="531" r:id="rId26"/>
    <p:sldId id="274" r:id="rId27"/>
    <p:sldId id="516" r:id="rId28"/>
    <p:sldId id="543" r:id="rId29"/>
    <p:sldId id="539" r:id="rId30"/>
    <p:sldId id="475" r:id="rId31"/>
    <p:sldId id="566" r:id="rId32"/>
    <p:sldId id="544" r:id="rId33"/>
    <p:sldId id="545" r:id="rId34"/>
    <p:sldId id="548" r:id="rId35"/>
    <p:sldId id="549" r:id="rId36"/>
    <p:sldId id="550" r:id="rId37"/>
    <p:sldId id="546" r:id="rId38"/>
    <p:sldId id="555" r:id="rId39"/>
    <p:sldId id="551" r:id="rId40"/>
    <p:sldId id="552" r:id="rId41"/>
    <p:sldId id="553" r:id="rId42"/>
    <p:sldId id="554" r:id="rId43"/>
    <p:sldId id="547" r:id="rId44"/>
    <p:sldId id="556" r:id="rId45"/>
    <p:sldId id="557" r:id="rId46"/>
    <p:sldId id="564" r:id="rId47"/>
    <p:sldId id="558" r:id="rId48"/>
    <p:sldId id="567" r:id="rId49"/>
    <p:sldId id="568" r:id="rId50"/>
    <p:sldId id="569" r:id="rId51"/>
    <p:sldId id="570" r:id="rId52"/>
    <p:sldId id="571" r:id="rId53"/>
    <p:sldId id="572" r:id="rId54"/>
    <p:sldId id="573" r:id="rId55"/>
    <p:sldId id="574" r:id="rId56"/>
    <p:sldId id="576" r:id="rId57"/>
    <p:sldId id="577" r:id="rId58"/>
    <p:sldId id="575" r:id="rId59"/>
    <p:sldId id="485" r:id="rId60"/>
    <p:sldId id="477" r:id="rId61"/>
    <p:sldId id="35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62AC"/>
    <a:srgbClr val="CC00CC"/>
    <a:srgbClr val="FE38FF"/>
    <a:srgbClr val="056E2B"/>
    <a:srgbClr val="F3F3F3"/>
    <a:srgbClr val="E3E3E3"/>
    <a:srgbClr val="5E9C7A"/>
    <a:srgbClr val="7C3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25"/>
    <p:restoredTop sz="87097" autoAdjust="0"/>
  </p:normalViewPr>
  <p:slideViewPr>
    <p:cSldViewPr snapToGrid="0" snapToObjects="1">
      <p:cViewPr>
        <p:scale>
          <a:sx n="66" d="100"/>
          <a:sy n="66" d="100"/>
        </p:scale>
        <p:origin x="1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CF372-E2CB-224A-B929-98E025C7C447}"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BCC81-B5B6-5E48-93B6-8451D9EE9F86}" type="slidenum">
              <a:rPr lang="en-US" smtClean="0"/>
              <a:t>‹#›</a:t>
            </a:fld>
            <a:endParaRPr lang="en-US"/>
          </a:p>
        </p:txBody>
      </p:sp>
    </p:spTree>
    <p:extLst>
      <p:ext uri="{BB962C8B-B14F-4D97-AF65-F5344CB8AC3E}">
        <p14:creationId xmlns:p14="http://schemas.microsoft.com/office/powerpoint/2010/main" val="25709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5</a:t>
            </a:fld>
            <a:endParaRPr lang="en-US"/>
          </a:p>
        </p:txBody>
      </p:sp>
    </p:spTree>
    <p:extLst>
      <p:ext uri="{BB962C8B-B14F-4D97-AF65-F5344CB8AC3E}">
        <p14:creationId xmlns:p14="http://schemas.microsoft.com/office/powerpoint/2010/main" val="110618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7</a:t>
            </a:fld>
            <a:endParaRPr lang="en-US"/>
          </a:p>
        </p:txBody>
      </p:sp>
    </p:spTree>
    <p:extLst>
      <p:ext uri="{BB962C8B-B14F-4D97-AF65-F5344CB8AC3E}">
        <p14:creationId xmlns:p14="http://schemas.microsoft.com/office/powerpoint/2010/main" val="142074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8</a:t>
            </a:fld>
            <a:endParaRPr lang="en-US"/>
          </a:p>
        </p:txBody>
      </p:sp>
    </p:spTree>
    <p:extLst>
      <p:ext uri="{BB962C8B-B14F-4D97-AF65-F5344CB8AC3E}">
        <p14:creationId xmlns:p14="http://schemas.microsoft.com/office/powerpoint/2010/main" val="409539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27</a:t>
            </a:fld>
            <a:endParaRPr lang="en-US"/>
          </a:p>
        </p:txBody>
      </p:sp>
    </p:spTree>
    <p:extLst>
      <p:ext uri="{BB962C8B-B14F-4D97-AF65-F5344CB8AC3E}">
        <p14:creationId xmlns:p14="http://schemas.microsoft.com/office/powerpoint/2010/main" val="250333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45</a:t>
            </a:fld>
            <a:endParaRPr lang="en-US"/>
          </a:p>
        </p:txBody>
      </p:sp>
    </p:spTree>
    <p:extLst>
      <p:ext uri="{BB962C8B-B14F-4D97-AF65-F5344CB8AC3E}">
        <p14:creationId xmlns:p14="http://schemas.microsoft.com/office/powerpoint/2010/main" val="257139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55</a:t>
            </a:fld>
            <a:endParaRPr lang="en-US"/>
          </a:p>
        </p:txBody>
      </p:sp>
    </p:spTree>
    <p:extLst>
      <p:ext uri="{BB962C8B-B14F-4D97-AF65-F5344CB8AC3E}">
        <p14:creationId xmlns:p14="http://schemas.microsoft.com/office/powerpoint/2010/main" val="155872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BCC81-B5B6-5E48-93B6-8451D9EE9F86}" type="slidenum">
              <a:rPr lang="en-US" smtClean="0"/>
              <a:t>56</a:t>
            </a:fld>
            <a:endParaRPr lang="en-US"/>
          </a:p>
        </p:txBody>
      </p:sp>
    </p:spTree>
    <p:extLst>
      <p:ext uri="{BB962C8B-B14F-4D97-AF65-F5344CB8AC3E}">
        <p14:creationId xmlns:p14="http://schemas.microsoft.com/office/powerpoint/2010/main" val="1954180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68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userDrawn="1"/>
        </p:nvGrpSpPr>
        <p:grpSpPr>
          <a:xfrm>
            <a:off x="9869214" y="-8467"/>
            <a:ext cx="2319611" cy="6866470"/>
            <a:chOff x="9869214" y="-8467"/>
            <a:chExt cx="2319611" cy="6866470"/>
          </a:xfrm>
        </p:grpSpPr>
        <p:cxnSp>
          <p:nvCxnSpPr>
            <p:cNvPr id="32" name="Straight Connector 31"/>
            <p:cNvCxnSpPr/>
            <p:nvPr/>
          </p:nvCxnSpPr>
          <p:spPr>
            <a:xfrm>
              <a:off x="106023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869214" y="3744473"/>
              <a:ext cx="2319611" cy="311352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Isosceles Triangle 18"/>
          <p:cNvSpPr/>
          <p:nvPr/>
        </p:nvSpPr>
        <p:spPr>
          <a:xfrm rot="10800000">
            <a:off x="0" y="0"/>
            <a:ext cx="58461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507067" y="2404534"/>
            <a:ext cx="7766936" cy="1646302"/>
          </a:xfrm>
        </p:spPr>
        <p:txBody>
          <a:bodyPr anchor="ctr">
            <a:noAutofit/>
          </a:bodyPr>
          <a:lstStyle>
            <a:lvl1pPr algn="ctr">
              <a:defRPr sz="5400">
                <a:solidFill>
                  <a:srgbClr val="056E2B"/>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ctr">
            <a:normAutofit/>
          </a:bodyPr>
          <a:lstStyle>
            <a:lvl1pPr marL="0" indent="0" algn="ctr">
              <a:buNone/>
              <a:defRPr sz="36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14000"/>
              </a:lnSpc>
              <a:spcBef>
                <a:spcPts val="600"/>
              </a:spcBef>
              <a:defRPr>
                <a:latin typeface="Arial" charset="0"/>
                <a:ea typeface="Arial" charset="0"/>
                <a:cs typeface="Arial" charset="0"/>
              </a:defRPr>
            </a:lvl1pPr>
            <a:lvl2pPr>
              <a:defRPr>
                <a:latin typeface="Helvetica" charset="0"/>
                <a:ea typeface="Helvetica" charset="0"/>
                <a:cs typeface="Helvetica" charset="0"/>
              </a:defRPr>
            </a:lvl2pPr>
            <a:lvl3pPr>
              <a:defRPr b="1">
                <a:solidFill>
                  <a:srgbClr val="5E9C7A"/>
                </a:solidFill>
                <a:latin typeface="Times New Roman" charset="0"/>
                <a:ea typeface="Times New Roman" charset="0"/>
                <a:cs typeface="Times New Roman"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3" y="1085850"/>
            <a:ext cx="4751913" cy="514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00700" y="1085850"/>
            <a:ext cx="4844887" cy="5143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cxnSp>
        <p:nvCxnSpPr>
          <p:cNvPr id="11" name="Straight Connector 10"/>
          <p:cNvCxnSpPr/>
          <p:nvPr userDrawn="1"/>
        </p:nvCxnSpPr>
        <p:spPr>
          <a:xfrm>
            <a:off x="55292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3" y="23808"/>
            <a:ext cx="9809691" cy="9191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1094087"/>
            <a:ext cx="4752782"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3" y="1848350"/>
            <a:ext cx="4752783"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31320" y="1094087"/>
            <a:ext cx="4714267"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31321" y="1859925"/>
            <a:ext cx="4714266"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0" name="Straight Connector 9"/>
          <p:cNvCxnSpPr/>
          <p:nvPr userDrawn="1"/>
        </p:nvCxnSpPr>
        <p:spPr>
          <a:xfrm>
            <a:off x="55755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75744" y="1759349"/>
            <a:ext cx="976984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15429"/>
            <a:ext cx="9768254" cy="848806"/>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55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3" y="23808"/>
            <a:ext cx="9809691" cy="91916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097581"/>
            <a:ext cx="9809690" cy="52032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381864" y="6485682"/>
            <a:ext cx="7495490" cy="365125"/>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17479" y="6455702"/>
            <a:ext cx="683339" cy="365125"/>
          </a:xfrm>
          <a:prstGeom prst="rect">
            <a:avLst/>
          </a:prstGeom>
        </p:spPr>
        <p:txBody>
          <a:bodyPr vert="horz" lIns="91440" tIns="45720" rIns="91440" bIns="45720" rtlCol="0" anchor="ctr"/>
          <a:lstStyle>
            <a:lvl1pPr algn="r">
              <a:defRPr sz="1800">
                <a:solidFill>
                  <a:schemeClr val="accent1"/>
                </a:solidFill>
              </a:defRPr>
            </a:lvl1pPr>
          </a:lstStyle>
          <a:p>
            <a:fld id="{D57F1E4F-1CFF-5643-939E-217C01CDF565}" type="slidenum">
              <a:rPr lang="en-US" smtClean="0"/>
              <a:pPr/>
              <a:t>‹#›</a:t>
            </a:fld>
            <a:endParaRPr lang="en-US" dirty="0"/>
          </a:p>
        </p:txBody>
      </p:sp>
      <p:cxnSp>
        <p:nvCxnSpPr>
          <p:cNvPr id="9" name="Straight Connector 8"/>
          <p:cNvCxnSpPr/>
          <p:nvPr userDrawn="1"/>
        </p:nvCxnSpPr>
        <p:spPr>
          <a:xfrm flipH="1" flipV="1">
            <a:off x="677333" y="942667"/>
            <a:ext cx="9809691" cy="308"/>
          </a:xfrm>
          <a:prstGeom prst="line">
            <a:avLst/>
          </a:prstGeom>
          <a:ln w="111125"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flipV="1">
            <a:off x="714286" y="6378091"/>
            <a:ext cx="9809691" cy="308"/>
          </a:xfrm>
          <a:prstGeom prst="line">
            <a:avLst/>
          </a:prstGeom>
          <a:ln w="76200"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10523977" y="-8467"/>
            <a:ext cx="1664848" cy="6866470"/>
            <a:chOff x="10371666" y="-8467"/>
            <a:chExt cx="1817159" cy="6866470"/>
          </a:xfrm>
        </p:grpSpPr>
        <p:cxnSp>
          <p:nvCxnSpPr>
            <p:cNvPr id="19" name="Straight Connector 18"/>
            <p:cNvCxnSpPr/>
            <p:nvPr/>
          </p:nvCxnSpPr>
          <p:spPr>
            <a:xfrm>
              <a:off x="107522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p:cNvCxnSpPr>
            <p:nvPr/>
          </p:nvCxnSpPr>
          <p:spPr>
            <a:xfrm flipH="1">
              <a:off x="10371666" y="2908092"/>
              <a:ext cx="1817159" cy="3949908"/>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Isosceles Triangle 18"/>
          <p:cNvSpPr/>
          <p:nvPr userDrawn="1"/>
        </p:nvSpPr>
        <p:spPr>
          <a:xfrm rot="10800000" flipV="1">
            <a:off x="11672" y="3774453"/>
            <a:ext cx="455276" cy="3076353"/>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Lst>
  <p:txStyles>
    <p:titleStyle>
      <a:lvl1pPr algn="ctr" defTabSz="457200" rtl="0" eaLnBrk="1" latinLnBrk="0" hangingPunct="1">
        <a:spcBef>
          <a:spcPct val="0"/>
        </a:spcBef>
        <a:buNone/>
        <a:defRPr sz="4000" b="1"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2"/>
        </a:buClr>
        <a:buSzPct val="70000"/>
        <a:buFont typeface="Wingdings" charset="2"/>
        <a:buChar char="q"/>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2"/>
        </a:buClr>
        <a:buSzPct val="70000"/>
        <a:buFont typeface="Wingdings" charset="2"/>
        <a:buChar char="§"/>
        <a:defRPr sz="2800" kern="1200">
          <a:solidFill>
            <a:srgbClr val="7C3A7A"/>
          </a:solidFill>
          <a:latin typeface="+mn-lt"/>
          <a:ea typeface="+mn-ea"/>
          <a:cs typeface="+mn-cs"/>
        </a:defRPr>
      </a:lvl2pPr>
      <a:lvl3pPr marL="1143000" indent="-228600" algn="l" defTabSz="457200" rtl="0" eaLnBrk="1" latinLnBrk="0" hangingPunct="1">
        <a:spcBef>
          <a:spcPts val="1000"/>
        </a:spcBef>
        <a:spcAft>
          <a:spcPts val="0"/>
        </a:spcAft>
        <a:buClr>
          <a:schemeClr val="accent2"/>
        </a:buClr>
        <a:buSzPct val="70000"/>
        <a:buFont typeface="Courier New" charset="0"/>
        <a:buChar char="o"/>
        <a:defRPr sz="2400" kern="1200">
          <a:solidFill>
            <a:srgbClr val="0062AC"/>
          </a:solidFill>
          <a:latin typeface="+mn-lt"/>
          <a:ea typeface="+mn-ea"/>
          <a:cs typeface="+mn-cs"/>
        </a:defRPr>
      </a:lvl3pPr>
      <a:lvl4pPr marL="1600200" indent="-228600" algn="l" defTabSz="457200" rtl="0" eaLnBrk="1" latinLnBrk="0" hangingPunct="1">
        <a:spcBef>
          <a:spcPts val="1000"/>
        </a:spcBef>
        <a:spcAft>
          <a:spcPts val="0"/>
        </a:spcAft>
        <a:buClr>
          <a:schemeClr val="accent2"/>
        </a:buClr>
        <a:buSzPct val="70000"/>
        <a:buFont typeface="Arial" charset="0"/>
        <a:buChar char="•"/>
        <a:defRPr sz="2000" kern="1200">
          <a:solidFill>
            <a:schemeClr val="accent1">
              <a:lumMod val="7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2"/>
        </a:buClr>
        <a:buSzPct val="70000"/>
        <a:buFont typeface="Wingdings" charset="2"/>
        <a:buChar char="ü"/>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3" y="23808"/>
            <a:ext cx="9809691" cy="91916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097581"/>
            <a:ext cx="9809690" cy="52032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381864" y="6485682"/>
            <a:ext cx="7495490" cy="365125"/>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17479" y="6455702"/>
            <a:ext cx="683339" cy="365125"/>
          </a:xfrm>
          <a:prstGeom prst="rect">
            <a:avLst/>
          </a:prstGeom>
        </p:spPr>
        <p:txBody>
          <a:bodyPr vert="horz" lIns="91440" tIns="45720" rIns="91440" bIns="45720" rtlCol="0" anchor="ctr"/>
          <a:lstStyle>
            <a:lvl1pPr algn="r">
              <a:defRPr sz="1800">
                <a:solidFill>
                  <a:schemeClr val="accent1"/>
                </a:solidFill>
              </a:defRPr>
            </a:lvl1pPr>
          </a:lstStyle>
          <a:p>
            <a:fld id="{D57F1E4F-1CFF-5643-939E-217C01CDF565}" type="slidenum">
              <a:rPr lang="en-US" smtClean="0"/>
              <a:pPr/>
              <a:t>‹#›</a:t>
            </a:fld>
            <a:endParaRPr lang="en-US" dirty="0"/>
          </a:p>
        </p:txBody>
      </p:sp>
      <p:grpSp>
        <p:nvGrpSpPr>
          <p:cNvPr id="18" name="Group 17"/>
          <p:cNvGrpSpPr/>
          <p:nvPr userDrawn="1"/>
        </p:nvGrpSpPr>
        <p:grpSpPr>
          <a:xfrm>
            <a:off x="10523977" y="-8467"/>
            <a:ext cx="1664848" cy="6866470"/>
            <a:chOff x="10371666" y="-8467"/>
            <a:chExt cx="1817159" cy="6866470"/>
          </a:xfrm>
        </p:grpSpPr>
        <p:cxnSp>
          <p:nvCxnSpPr>
            <p:cNvPr id="19" name="Straight Connector 18"/>
            <p:cNvCxnSpPr/>
            <p:nvPr/>
          </p:nvCxnSpPr>
          <p:spPr>
            <a:xfrm>
              <a:off x="107522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p:cNvCxnSpPr>
            <p:nvPr/>
          </p:nvCxnSpPr>
          <p:spPr>
            <a:xfrm flipH="1">
              <a:off x="10371666" y="2908092"/>
              <a:ext cx="1817159" cy="3949908"/>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Isosceles Triangle 18"/>
          <p:cNvSpPr/>
          <p:nvPr userDrawn="1"/>
        </p:nvSpPr>
        <p:spPr>
          <a:xfrm rot="10800000" flipV="1">
            <a:off x="11672" y="3774453"/>
            <a:ext cx="455276" cy="3076353"/>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4323967"/>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000" b="1"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2"/>
        </a:buClr>
        <a:buSzPct val="70000"/>
        <a:buFont typeface="Wingdings" charset="2"/>
        <a:buChar char="q"/>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2"/>
        </a:buClr>
        <a:buSzPct val="70000"/>
        <a:buFont typeface="Wingdings" charset="2"/>
        <a:buChar char="§"/>
        <a:defRPr sz="2800" kern="1200">
          <a:solidFill>
            <a:srgbClr val="7C3A7A"/>
          </a:solidFill>
          <a:latin typeface="+mn-lt"/>
          <a:ea typeface="+mn-ea"/>
          <a:cs typeface="+mn-cs"/>
        </a:defRPr>
      </a:lvl2pPr>
      <a:lvl3pPr marL="1143000" indent="-228600" algn="l" defTabSz="457200" rtl="0" eaLnBrk="1" latinLnBrk="0" hangingPunct="1">
        <a:spcBef>
          <a:spcPts val="1000"/>
        </a:spcBef>
        <a:spcAft>
          <a:spcPts val="0"/>
        </a:spcAft>
        <a:buClr>
          <a:schemeClr val="accent2"/>
        </a:buClr>
        <a:buSzPct val="70000"/>
        <a:buFont typeface="Courier New" charset="0"/>
        <a:buChar char="o"/>
        <a:defRPr sz="2400" kern="1200">
          <a:solidFill>
            <a:srgbClr val="0062AC"/>
          </a:solidFill>
          <a:latin typeface="+mn-lt"/>
          <a:ea typeface="+mn-ea"/>
          <a:cs typeface="+mn-cs"/>
        </a:defRPr>
      </a:lvl3pPr>
      <a:lvl4pPr marL="1600200" indent="-228600" algn="l" defTabSz="457200" rtl="0" eaLnBrk="1" latinLnBrk="0" hangingPunct="1">
        <a:spcBef>
          <a:spcPts val="1000"/>
        </a:spcBef>
        <a:spcAft>
          <a:spcPts val="0"/>
        </a:spcAft>
        <a:buClr>
          <a:schemeClr val="accent2"/>
        </a:buClr>
        <a:buSzPct val="70000"/>
        <a:buFont typeface="Arial" charset="0"/>
        <a:buChar char="•"/>
        <a:defRPr sz="2000" kern="1200">
          <a:solidFill>
            <a:schemeClr val="accent1">
              <a:lumMod val="7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2"/>
        </a:buClr>
        <a:buSzPct val="70000"/>
        <a:buFont typeface="Wingdings" charset="2"/>
        <a:buChar char="ü"/>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6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5.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6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5.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5" Type="http://schemas.openxmlformats.org/officeDocument/2006/relationships/image" Target="../media/image57.png"/><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57.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3.png"/><Relationship Id="rId7"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7.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57.png"/></Relationships>
</file>

<file path=ppt/slides/_rels/slide5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3.png"/><Relationship Id="rId7"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7.png"/><Relationship Id="rId5" Type="http://schemas.openxmlformats.org/officeDocument/2006/relationships/image" Target="../media/image65.png"/><Relationship Id="rId10" Type="http://schemas.openxmlformats.org/officeDocument/2006/relationships/image" Target="../media/image57.png"/><Relationship Id="rId4" Type="http://schemas.openxmlformats.org/officeDocument/2006/relationships/image" Target="../media/image64.png"/><Relationship Id="rId9" Type="http://schemas.openxmlformats.org/officeDocument/2006/relationships/image" Target="../media/image66.png"/></Relationships>
</file>

<file path=ppt/slides/_rels/slide5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3.png"/><Relationship Id="rId7"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5.png"/><Relationship Id="rId10" Type="http://schemas.openxmlformats.org/officeDocument/2006/relationships/image" Target="../media/image57.png"/><Relationship Id="rId4" Type="http://schemas.openxmlformats.org/officeDocument/2006/relationships/image" Target="../media/image64.png"/><Relationship Id="rId9" Type="http://schemas.openxmlformats.org/officeDocument/2006/relationships/image" Target="../media/image66.png"/></Relationships>
</file>

<file path=ppt/slides/_rels/slide5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0.png"/><Relationship Id="rId2" Type="http://schemas.openxmlformats.org/officeDocument/2006/relationships/image" Target="../media/image71.png"/><Relationship Id="rId1" Type="http://schemas.openxmlformats.org/officeDocument/2006/relationships/slideLayout" Target="../slideLayouts/slideLayout8.xml"/><Relationship Id="rId6" Type="http://schemas.openxmlformats.org/officeDocument/2006/relationships/image" Target="../media/image65.png"/><Relationship Id="rId11" Type="http://schemas.openxmlformats.org/officeDocument/2006/relationships/image" Target="../media/image57.png"/><Relationship Id="rId5" Type="http://schemas.openxmlformats.org/officeDocument/2006/relationships/image" Target="../media/image64.png"/><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image" Target="../media/image69.png"/></Relationships>
</file>

<file path=ppt/slides/_rels/slide5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0.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57.png"/><Relationship Id="rId2" Type="http://schemas.openxmlformats.org/officeDocument/2006/relationships/image" Target="../media/image71.png"/><Relationship Id="rId1" Type="http://schemas.openxmlformats.org/officeDocument/2006/relationships/slideLayout" Target="../slideLayouts/slideLayout8.xml"/><Relationship Id="rId6" Type="http://schemas.openxmlformats.org/officeDocument/2006/relationships/image" Target="../media/image65.png"/><Relationship Id="rId11" Type="http://schemas.openxmlformats.org/officeDocument/2006/relationships/image" Target="../media/image66.png"/><Relationship Id="rId5" Type="http://schemas.openxmlformats.org/officeDocument/2006/relationships/image" Target="../media/image64.png"/><Relationship Id="rId10" Type="http://schemas.openxmlformats.org/officeDocument/2006/relationships/image" Target="../media/image73.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7.png"/><Relationship Id="rId3" Type="http://schemas.openxmlformats.org/officeDocument/2006/relationships/image" Target="../media/image80.png"/><Relationship Id="rId7" Type="http://schemas.openxmlformats.org/officeDocument/2006/relationships/image" Target="../media/image65.png"/><Relationship Id="rId12" Type="http://schemas.openxmlformats.org/officeDocument/2006/relationships/image" Target="../media/image66.png"/><Relationship Id="rId2" Type="http://schemas.openxmlformats.org/officeDocument/2006/relationships/image" Target="../media/image79.png"/><Relationship Id="rId1" Type="http://schemas.openxmlformats.org/officeDocument/2006/relationships/slideLayout" Target="../slideLayouts/slideLayout8.xml"/><Relationship Id="rId6" Type="http://schemas.openxmlformats.org/officeDocument/2006/relationships/image" Target="../media/image64.png"/><Relationship Id="rId11" Type="http://schemas.openxmlformats.org/officeDocument/2006/relationships/image" Target="../media/image81.png"/><Relationship Id="rId5" Type="http://schemas.openxmlformats.org/officeDocument/2006/relationships/image" Target="../media/image63.png"/><Relationship Id="rId15" Type="http://schemas.openxmlformats.org/officeDocument/2006/relationships/image" Target="../media/image72.png"/><Relationship Id="rId10" Type="http://schemas.openxmlformats.org/officeDocument/2006/relationships/image" Target="../media/image69.png"/><Relationship Id="rId4" Type="http://schemas.openxmlformats.org/officeDocument/2006/relationships/image" Target="../media/image62.png"/><Relationship Id="rId9" Type="http://schemas.openxmlformats.org/officeDocument/2006/relationships/image" Target="../media/image68.png"/><Relationship Id="rId14" Type="http://schemas.openxmlformats.org/officeDocument/2006/relationships/image" Target="../media/image7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 II</a:t>
            </a:r>
          </a:p>
        </p:txBody>
      </p:sp>
      <p:sp>
        <p:nvSpPr>
          <p:cNvPr id="3" name="Subtitle 2"/>
          <p:cNvSpPr>
            <a:spLocks noGrp="1"/>
          </p:cNvSpPr>
          <p:nvPr>
            <p:ph type="subTitle" idx="1"/>
          </p:nvPr>
        </p:nvSpPr>
        <p:spPr/>
        <p:txBody>
          <a:bodyPr>
            <a:normAutofit/>
          </a:bodyPr>
          <a:lstStyle/>
          <a:p>
            <a:r>
              <a:rPr lang="en-US" dirty="0"/>
              <a:t>ANN, SVM, BDD, </a:t>
            </a:r>
            <a:r>
              <a:rPr lang="en-US"/>
              <a:t>Deep Learning</a:t>
            </a:r>
            <a:endParaRPr lang="en-US" dirty="0"/>
          </a:p>
        </p:txBody>
      </p:sp>
    </p:spTree>
    <p:extLst>
      <p:ext uri="{BB962C8B-B14F-4D97-AF65-F5344CB8AC3E}">
        <p14:creationId xmlns:p14="http://schemas.microsoft.com/office/powerpoint/2010/main" val="57213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99DC-5056-9642-AFF9-9028DEB8E324}"/>
              </a:ext>
            </a:extLst>
          </p:cNvPr>
          <p:cNvSpPr>
            <a:spLocks noGrp="1"/>
          </p:cNvSpPr>
          <p:nvPr>
            <p:ph type="title"/>
          </p:nvPr>
        </p:nvSpPr>
        <p:spPr/>
        <p:txBody>
          <a:bodyPr>
            <a:normAutofit/>
          </a:bodyPr>
          <a:lstStyle/>
          <a:p>
            <a:pPr algn="ctr"/>
            <a:r>
              <a:rPr lang="en-US" sz="4400" dirty="0"/>
              <a:t>Learning Rule</a:t>
            </a:r>
            <a:r>
              <a:rPr lang="en-US" sz="4400" b="1"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C7834E-BD91-2F47-B9E5-735D076E786D}"/>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Objective is to minimize error</a:t>
                </a:r>
              </a:p>
              <a:p>
                <a:pPr lvl="1"/>
                <a:r>
                  <a:rPr lang="en-US" sz="2600" dirty="0">
                    <a:solidFill>
                      <a:srgbClr val="7030A0"/>
                    </a:solidFill>
                    <a:latin typeface="Arial" panose="020B0604020202020204" pitchFamily="34" charset="0"/>
                    <a:cs typeface="Arial" panose="020B0604020202020204" pitchFamily="34" charset="0"/>
                  </a:rPr>
                  <a:t>Error </a:t>
                </a:r>
                <a14:m>
                  <m:oMath xmlns:m="http://schemas.openxmlformats.org/officeDocument/2006/math">
                    <m:d>
                      <m:dPr>
                        <m:ctrlPr>
                          <a:rPr lang="en-US" sz="2600" i="1" smtClean="0">
                            <a:solidFill>
                              <a:srgbClr val="7030A0"/>
                            </a:solidFill>
                            <a:latin typeface="Cambria Math" panose="02040503050406030204" pitchFamily="18" charset="0"/>
                            <a:cs typeface="Arial" panose="020B0604020202020204" pitchFamily="34" charset="0"/>
                          </a:rPr>
                        </m:ctrlPr>
                      </m:dPr>
                      <m:e>
                        <m:r>
                          <a:rPr lang="en-US" sz="260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ℒ</m:t>
                        </m:r>
                      </m:e>
                    </m:d>
                    <m:r>
                      <a:rPr lang="en-US" sz="2600" b="0" i="1" smtClean="0">
                        <a:solidFill>
                          <a:srgbClr val="7030A0"/>
                        </a:solidFill>
                        <a:latin typeface="Cambria Math" panose="02040503050406030204" pitchFamily="18" charset="0"/>
                        <a:cs typeface="Arial" panose="020B0604020202020204" pitchFamily="34" charset="0"/>
                      </a:rPr>
                      <m:t> </m:t>
                    </m:r>
                  </m:oMath>
                </a14:m>
                <a:r>
                  <a:rPr lang="en-US" sz="2600" dirty="0">
                    <a:solidFill>
                      <a:srgbClr val="7030A0"/>
                    </a:solidFill>
                    <a:latin typeface="Arial" panose="020B0604020202020204" pitchFamily="34" charset="0"/>
                    <a:cs typeface="Arial" panose="020B0604020202020204" pitchFamily="34" charset="0"/>
                  </a:rPr>
                  <a:t>= Target - Prediction</a:t>
                </a:r>
              </a:p>
              <a:p>
                <a:r>
                  <a:rPr lang="en-US" sz="2800" dirty="0">
                    <a:latin typeface="Arial" panose="020B0604020202020204" pitchFamily="34" charset="0"/>
                    <a:cs typeface="Arial" panose="020B0604020202020204" pitchFamily="34" charset="0"/>
                  </a:rPr>
                  <a:t>Weights are updated to reduce the error</a:t>
                </a:r>
              </a:p>
              <a:p>
                <a:pPr lvl="1"/>
                <a14:m>
                  <m:oMath xmlns:m="http://schemas.openxmlformats.org/officeDocument/2006/math">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ℒ</m:t>
                    </m:r>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=0</m:t>
                    </m:r>
                  </m:oMath>
                </a14:m>
                <a:r>
                  <a:rPr lang="en-US" sz="2600" dirty="0">
                    <a:solidFill>
                      <a:srgbClr val="7030A0"/>
                    </a:solidFill>
                    <a:latin typeface="Arial" panose="020B0604020202020204" pitchFamily="34" charset="0"/>
                    <a:cs typeface="Arial" panose="020B0604020202020204" pitchFamily="34" charset="0"/>
                  </a:rPr>
                  <a:t>, </a:t>
                </a:r>
                <a14:m>
                  <m:oMath xmlns:m="http://schemas.openxmlformats.org/officeDocument/2006/math">
                    <m:r>
                      <a:rPr lang="en-US" sz="2600" i="1" dirty="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no error </a:t>
                </a:r>
                <a14:m>
                  <m:oMath xmlns:m="http://schemas.openxmlformats.org/officeDocument/2006/math">
                    <m:r>
                      <a:rPr lang="en-US" sz="2600" i="1" dirty="0"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weights are not changed.</a:t>
                </a:r>
              </a:p>
              <a:p>
                <a:pPr lvl="1"/>
                <a14:m>
                  <m:oMath xmlns:m="http://schemas.openxmlformats.org/officeDocument/2006/math">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ℒ</m:t>
                    </m:r>
                    <m:r>
                      <a:rPr lang="en-US" sz="2600"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&gt;</m:t>
                    </m:r>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0</m:t>
                    </m:r>
                  </m:oMath>
                </a14:m>
                <a:r>
                  <a:rPr lang="en-US" sz="2600" dirty="0">
                    <a:solidFill>
                      <a:srgbClr val="7030A0"/>
                    </a:solidFill>
                    <a:latin typeface="Arial" panose="020B0604020202020204" pitchFamily="34" charset="0"/>
                    <a:cs typeface="Arial" panose="020B0604020202020204" pitchFamily="34" charset="0"/>
                  </a:rPr>
                  <a:t>, </a:t>
                </a:r>
                <a14:m>
                  <m:oMath xmlns:m="http://schemas.openxmlformats.org/officeDocument/2006/math">
                    <m:r>
                      <a:rPr lang="en-US" sz="2600" i="1" dirty="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prediction lags </a:t>
                </a:r>
                <a14:m>
                  <m:oMath xmlns:m="http://schemas.openxmlformats.org/officeDocument/2006/math">
                    <m:r>
                      <a:rPr lang="en-US" sz="2600" i="1" dirty="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increase the neuron’s output. </a:t>
                </a:r>
              </a:p>
              <a:p>
                <a:pPr lvl="2"/>
                <a:r>
                  <a:rPr lang="en-US" sz="2200" dirty="0">
                    <a:solidFill>
                      <a:schemeClr val="accent3">
                        <a:lumMod val="75000"/>
                      </a:schemeClr>
                    </a:solidFill>
                    <a:latin typeface="Arial" panose="020B0604020202020204" pitchFamily="34" charset="0"/>
                    <a:cs typeface="Arial" panose="020B0604020202020204" pitchFamily="34" charset="0"/>
                  </a:rPr>
                  <a:t>increase (decrease) the weights of all connections where the input is positive (negative).</a:t>
                </a:r>
              </a:p>
              <a:p>
                <a:pPr lvl="1"/>
                <a14:m>
                  <m:oMath xmlns:m="http://schemas.openxmlformats.org/officeDocument/2006/math">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ℒ</m:t>
                    </m:r>
                    <m:r>
                      <a:rPr lang="en-US" sz="2600"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&lt;</m:t>
                    </m:r>
                    <m:r>
                      <a:rPr lang="en-US" sz="2600" i="1">
                        <a:solidFill>
                          <a:srgbClr val="7030A0"/>
                        </a:solidFill>
                        <a:latin typeface="Cambria Math" panose="02040503050406030204" pitchFamily="18" charset="0"/>
                        <a:ea typeface="Cambria Math" panose="02040503050406030204" pitchFamily="18" charset="0"/>
                        <a:cs typeface="Arial" panose="020B0604020202020204" pitchFamily="34" charset="0"/>
                      </a:rPr>
                      <m:t>0</m:t>
                    </m:r>
                  </m:oMath>
                </a14:m>
                <a:r>
                  <a:rPr lang="en-US" sz="2600" dirty="0">
                    <a:solidFill>
                      <a:srgbClr val="7030A0"/>
                    </a:solidFill>
                    <a:latin typeface="Arial" panose="020B0604020202020204" pitchFamily="34" charset="0"/>
                    <a:cs typeface="Arial" panose="020B0604020202020204" pitchFamily="34" charset="0"/>
                  </a:rPr>
                  <a:t>, </a:t>
                </a:r>
                <a14:m>
                  <m:oMath xmlns:m="http://schemas.openxmlformats.org/officeDocument/2006/math">
                    <m:r>
                      <a:rPr lang="en-US" sz="2600" i="1" dirty="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prediction leads </a:t>
                </a:r>
                <a14:m>
                  <m:oMath xmlns:m="http://schemas.openxmlformats.org/officeDocument/2006/math">
                    <m:r>
                      <a:rPr lang="en-US" sz="2600" i="1" dirty="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r>
                  <a:rPr lang="en-US" sz="2600" dirty="0">
                    <a:solidFill>
                      <a:srgbClr val="7030A0"/>
                    </a:solidFill>
                    <a:latin typeface="Arial" panose="020B0604020202020204" pitchFamily="34" charset="0"/>
                    <a:cs typeface="Arial" panose="020B0604020202020204" pitchFamily="34" charset="0"/>
                  </a:rPr>
                  <a:t> decrease the neuron’s output. </a:t>
                </a:r>
              </a:p>
              <a:p>
                <a:pPr lvl="2"/>
                <a:r>
                  <a:rPr lang="en-US" sz="2200" dirty="0">
                    <a:solidFill>
                      <a:schemeClr val="accent3">
                        <a:lumMod val="75000"/>
                      </a:schemeClr>
                    </a:solidFill>
                    <a:latin typeface="Arial" panose="020B0604020202020204" pitchFamily="34" charset="0"/>
                    <a:cs typeface="Arial" panose="020B0604020202020204" pitchFamily="34" charset="0"/>
                  </a:rPr>
                  <a:t>decrease (increase) the weights of all connections where the input is positive (negative).</a:t>
                </a:r>
              </a:p>
              <a:p>
                <a:endParaRPr lang="en-US" dirty="0"/>
              </a:p>
            </p:txBody>
          </p:sp>
        </mc:Choice>
        <mc:Fallback xmlns="">
          <p:sp>
            <p:nvSpPr>
              <p:cNvPr id="3" name="Content Placeholder 2">
                <a:extLst>
                  <a:ext uri="{FF2B5EF4-FFF2-40B4-BE49-F238E27FC236}">
                    <a16:creationId xmlns:a16="http://schemas.microsoft.com/office/drawing/2014/main" id="{A8C7834E-BD91-2F47-B9E5-735D076E786D}"/>
                  </a:ext>
                </a:extLst>
              </p:cNvPr>
              <p:cNvSpPr>
                <a:spLocks noGrp="1" noRot="1" noChangeAspect="1" noMove="1" noResize="1" noEditPoints="1" noAdjustHandles="1" noChangeArrowheads="1" noChangeShapeType="1" noTextEdit="1"/>
              </p:cNvSpPr>
              <p:nvPr>
                <p:ph idx="1"/>
              </p:nvPr>
            </p:nvSpPr>
            <p:spPr>
              <a:blipFill>
                <a:blip r:embed="rId2"/>
                <a:stretch>
                  <a:fillRect l="-388" t="-487"/>
                </a:stretch>
              </a:blipFill>
            </p:spPr>
            <p:txBody>
              <a:bodyPr/>
              <a:lstStyle/>
              <a:p>
                <a:r>
                  <a:rPr lang="en-US">
                    <a:noFill/>
                  </a:rPr>
                  <a:t> </a:t>
                </a:r>
              </a:p>
            </p:txBody>
          </p:sp>
        </mc:Fallback>
      </mc:AlternateContent>
    </p:spTree>
    <p:extLst>
      <p:ext uri="{BB962C8B-B14F-4D97-AF65-F5344CB8AC3E}">
        <p14:creationId xmlns:p14="http://schemas.microsoft.com/office/powerpoint/2010/main" val="75908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48D8-16E1-BC41-9653-7E69780A5A7F}"/>
              </a:ext>
            </a:extLst>
          </p:cNvPr>
          <p:cNvSpPr>
            <a:spLocks noGrp="1"/>
          </p:cNvSpPr>
          <p:nvPr>
            <p:ph type="title"/>
          </p:nvPr>
        </p:nvSpPr>
        <p:spPr/>
        <p:txBody>
          <a:bodyPr>
            <a:normAutofit/>
          </a:bodyPr>
          <a:lstStyle/>
          <a:p>
            <a:r>
              <a:rPr lang="en-US" sz="4400" dirty="0"/>
              <a:t>Learning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13E3B1-7BFD-9E45-BA38-FAC2A9ACA9D7}"/>
                  </a:ext>
                </a:extLst>
              </p:cNvPr>
              <p:cNvSpPr>
                <a:spLocks noGrp="1"/>
              </p:cNvSpPr>
              <p:nvPr>
                <p:ph idx="1"/>
              </p:nvPr>
            </p:nvSpPr>
            <p:spPr/>
            <p:txBody>
              <a:bodyPr>
                <a:normAutofit/>
              </a:bodyPr>
              <a:lstStyle/>
              <a:p>
                <a:r>
                  <a:rPr lang="en-US" sz="2800" dirty="0"/>
                  <a:t>Training Set: N features (input vectors) of size n each</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𝑁</m:t>
                                </m:r>
                              </m:sub>
                            </m:sSub>
                          </m:e>
                        </m:d>
                      </m:e>
                    </m:d>
                  </m:oMath>
                </a14:m>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m:rPr>
                                          <m:brk m:alnAt="7"/>
                                        </m:rPr>
                                        <a:rPr lang="en-US" b="0" i="1" smtClean="0">
                                          <a:latin typeface="Cambria Math" panose="02040503050406030204" pitchFamily="18" charset="0"/>
                                        </a:rPr>
                                        <m:t>𝑘</m:t>
                                      </m:r>
                                    </m:sup>
                                  </m:sSubSup>
                                </m:e>
                                <m:e>
                                  <m:m>
                                    <m:mPr>
                                      <m:mcs>
                                        <m:mc>
                                          <m:mcPr>
                                            <m:count m:val="2"/>
                                            <m:mcJc m:val="center"/>
                                          </m:mcPr>
                                        </m:mc>
                                      </m:mcs>
                                      <m:ctrlPr>
                                        <a:rPr lang="en-US" b="0"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m:rPr>
                                                <m:brk m:alnAt="7"/>
                                              </m:rPr>
                                              <a:rPr lang="en-US" i="1">
                                                <a:latin typeface="Cambria Math" panose="02040503050406030204" pitchFamily="18" charset="0"/>
                                              </a:rPr>
                                              <m:t>𝑘</m:t>
                                            </m:r>
                                          </m:sup>
                                        </m:sSubSup>
                                      </m:e>
                                      <m:e>
                                        <m:r>
                                          <a:rPr lang="en-US" b="0" i="1" smtClean="0">
                                            <a:latin typeface="Cambria Math" panose="02040503050406030204" pitchFamily="18" charset="0"/>
                                          </a:rPr>
                                          <m:t>…</m:t>
                                        </m:r>
                                      </m:e>
                                    </m:mr>
                                  </m:m>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sub>
                                    <m:sup>
                                      <m:r>
                                        <m:rPr>
                                          <m:brk m:alnAt="7"/>
                                        </m:rPr>
                                        <a:rPr lang="en-US" i="1">
                                          <a:latin typeface="Cambria Math" panose="02040503050406030204" pitchFamily="18" charset="0"/>
                                        </a:rPr>
                                        <m:t>𝑘</m:t>
                                      </m:r>
                                    </m:sup>
                                  </m:sSubSup>
                                </m:e>
                              </m:mr>
                            </m:m>
                          </m:e>
                        </m:d>
                      </m:e>
                      <m:sup>
                        <m:r>
                          <a:rPr lang="en-US" b="0" i="1" smtClean="0">
                            <a:latin typeface="Cambria Math" panose="02040503050406030204" pitchFamily="18" charset="0"/>
                          </a:rPr>
                          <m:t>𝑇</m:t>
                        </m:r>
                      </m:sup>
                    </m:sSup>
                  </m:oMath>
                </a14:m>
                <a:endParaRPr lang="en-US" dirty="0"/>
              </a:p>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Update rule: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e>
                        </m:acc>
                      </m:e>
                    </m:d>
                  </m:oMath>
                </a14:m>
                <a:endParaRPr lang="en-US" dirty="0"/>
              </a:p>
              <a:p>
                <a:pPr lvl="1"/>
                <a14:m>
                  <m:oMath xmlns:m="http://schemas.openxmlformats.org/officeDocument/2006/math">
                    <m:r>
                      <a:rPr lang="en-US" b="0" i="1" smtClean="0">
                        <a:latin typeface="Cambria Math" panose="02040503050406030204" pitchFamily="18" charset="0"/>
                      </a:rPr>
                      <m:t>𝑏</m:t>
                    </m:r>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e>
                        </m:acc>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IN" b="0" i="1" smtClean="0">
                            <a:latin typeface="Cambria Math" panose="02040503050406030204" pitchFamily="18" charset="0"/>
                          </a:rPr>
                          <m:t>0</m:t>
                        </m:r>
                      </m:sub>
                    </m:sSub>
                  </m:oMath>
                </a14:m>
                <a:r>
                  <a:rPr lang="en-US" dirty="0"/>
                  <a:t>  </a:t>
                </a:r>
                <a:r>
                  <a:rPr lang="en-US" sz="2300" dirty="0">
                    <a:latin typeface="Arial Narrow" panose="020B0606020202030204" pitchFamily="34" charset="0"/>
                  </a:rPr>
                  <a:t>// can be derived from above equation.</a:t>
                </a:r>
              </a:p>
              <a:p>
                <a:pPr lvl="1"/>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learning rate</a:t>
                </a:r>
              </a:p>
            </p:txBody>
          </p:sp>
        </mc:Choice>
        <mc:Fallback>
          <p:sp>
            <p:nvSpPr>
              <p:cNvPr id="3" name="Content Placeholder 2">
                <a:extLst>
                  <a:ext uri="{FF2B5EF4-FFF2-40B4-BE49-F238E27FC236}">
                    <a16:creationId xmlns:a16="http://schemas.microsoft.com/office/drawing/2014/main" id="{B713E3B1-7BFD-9E45-BA38-FAC2A9ACA9D7}"/>
                  </a:ext>
                </a:extLst>
              </p:cNvPr>
              <p:cNvSpPr>
                <a:spLocks noGrp="1" noRot="1" noChangeAspect="1" noMove="1" noResize="1" noEditPoints="1" noAdjustHandles="1" noChangeArrowheads="1" noChangeShapeType="1" noTextEdit="1"/>
              </p:cNvSpPr>
              <p:nvPr>
                <p:ph idx="1"/>
              </p:nvPr>
            </p:nvSpPr>
            <p:spPr>
              <a:blipFill>
                <a:blip r:embed="rId2"/>
                <a:stretch>
                  <a:fillRect l="-684" t="-820"/>
                </a:stretch>
              </a:blipFill>
            </p:spPr>
            <p:txBody>
              <a:bodyPr/>
              <a:lstStyle/>
              <a:p>
                <a:r>
                  <a:rPr lang="en-US">
                    <a:noFill/>
                  </a:rPr>
                  <a:t> </a:t>
                </a:r>
              </a:p>
            </p:txBody>
          </p:sp>
        </mc:Fallback>
      </mc:AlternateContent>
    </p:spTree>
    <p:extLst>
      <p:ext uri="{BB962C8B-B14F-4D97-AF65-F5344CB8AC3E}">
        <p14:creationId xmlns:p14="http://schemas.microsoft.com/office/powerpoint/2010/main" val="139726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IN" sz="4400" dirty="0"/>
              <a:t>Linear Separability</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For linear perceptron to work, training data should be linearly separable.</a:t>
                </a:r>
              </a:p>
              <a:p>
                <a:pPr marL="0" indent="0">
                  <a:buNone/>
                </a:pPr>
                <a:endParaRPr lang="en-US" sz="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For two classes, output of the perceptron can be </a:t>
                </a:r>
              </a:p>
              <a:p>
                <a:pPr lvl="1" algn="just">
                  <a:buFont typeface="Wingdings" panose="05000000000000000000" pitchFamily="2" charset="2"/>
                  <a:buChar char="q"/>
                </a:pPr>
                <a:r>
                  <a:rPr lang="en-US" sz="2200" dirty="0">
                    <a:latin typeface="Arial" panose="020B0604020202020204" pitchFamily="34" charset="0"/>
                    <a:cs typeface="Arial" panose="020B0604020202020204" pitchFamily="34" charset="0"/>
                  </a:rPr>
                  <a:t>“1” or “0”        OR   </a:t>
                </a:r>
              </a:p>
              <a:p>
                <a:pPr lvl="1" algn="just">
                  <a:buFont typeface="Wingdings" panose="05000000000000000000" pitchFamily="2" charset="2"/>
                  <a:buChar char="q"/>
                </a:pPr>
                <a:r>
                  <a:rPr lang="en-US" sz="2200" dirty="0">
                    <a:latin typeface="Arial" panose="020B0604020202020204" pitchFamily="34" charset="0"/>
                    <a:cs typeface="Arial" panose="020B0604020202020204" pitchFamily="34" charset="0"/>
                  </a:rPr>
                  <a:t> ‘1’ or ‘-1’</a:t>
                </a:r>
              </a:p>
              <a:p>
                <a:pPr algn="just">
                  <a:buFont typeface="Wingdings" panose="05000000000000000000" pitchFamily="2" charset="2"/>
                  <a:buChar char="q"/>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Bias </a:t>
                </a:r>
                <a14:m>
                  <m:oMath xmlns:m="http://schemas.openxmlformats.org/officeDocument/2006/math">
                    <m:r>
                      <a:rPr lang="en-US" sz="2400" i="1" dirty="0" smtClean="0">
                        <a:latin typeface="Cambria Math" panose="02040503050406030204" pitchFamily="18" charset="0"/>
                        <a:cs typeface="Arial" panose="020B0604020202020204" pitchFamily="34" charset="0"/>
                      </a:rPr>
                      <m:t>𝑏</m:t>
                    </m:r>
                  </m:oMath>
                </a14:m>
                <a:r>
                  <a:rPr lang="en-US" sz="2400" dirty="0">
                    <a:latin typeface="Arial" panose="020B0604020202020204" pitchFamily="34" charset="0"/>
                    <a:cs typeface="Arial" panose="020B0604020202020204" pitchFamily="34" charset="0"/>
                  </a:rPr>
                  <a:t> provides the required adjustment of the boundary without changing the input values otherwise.</a:t>
                </a:r>
              </a:p>
              <a:p>
                <a:pPr lvl="1"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If separation lines pass through origin, bias becomes zero.</a:t>
                </a:r>
              </a:p>
              <a:p>
                <a:pPr algn="just">
                  <a:buFont typeface="Wingdings" panose="05000000000000000000" pitchFamily="2" charset="2"/>
                  <a:buChar char="q"/>
                </a:pP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258" t="-243" r="-904"/>
                </a:stretch>
              </a:blipFill>
            </p:spPr>
            <p:txBody>
              <a:bodyPr/>
              <a:lstStyle/>
              <a:p>
                <a:r>
                  <a:rPr lang="en-US">
                    <a:noFill/>
                  </a:rPr>
                  <a:t> </a:t>
                </a:r>
              </a:p>
            </p:txBody>
          </p:sp>
        </mc:Fallback>
      </mc:AlternateContent>
    </p:spTree>
    <p:extLst>
      <p:ext uri="{BB962C8B-B14F-4D97-AF65-F5344CB8AC3E}">
        <p14:creationId xmlns:p14="http://schemas.microsoft.com/office/powerpoint/2010/main" val="272322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3E87-D6B1-2009-BD02-D8D7F6DC5E05}"/>
              </a:ext>
            </a:extLst>
          </p:cNvPr>
          <p:cNvSpPr>
            <a:spLocks noGrp="1"/>
          </p:cNvSpPr>
          <p:nvPr>
            <p:ph type="title"/>
          </p:nvPr>
        </p:nvSpPr>
        <p:spPr/>
        <p:txBody>
          <a:bodyPr>
            <a:normAutofit/>
          </a:bodyPr>
          <a:lstStyle/>
          <a:p>
            <a:r>
              <a:rPr lang="en-IN" sz="4400" dirty="0"/>
              <a:t>Perceptron Training</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21980-D701-BAD6-DB45-DA7F588DFB8C}"/>
                  </a:ext>
                </a:extLst>
              </p:cNvPr>
              <p:cNvSpPr>
                <a:spLocks noGrp="1"/>
              </p:cNvSpPr>
              <p:nvPr>
                <p:ph idx="1"/>
              </p:nvPr>
            </p:nvSpPr>
            <p:spPr/>
            <p:txBody>
              <a:bodyPr>
                <a:normAutofit fontScale="92500" lnSpcReduction="20000"/>
              </a:bodyPr>
              <a:lstStyle/>
              <a:p>
                <a:r>
                  <a:rPr lang="en-IN" dirty="0"/>
                  <a:t>Input </a:t>
                </a:r>
                <a14:m>
                  <m:oMath xmlns:m="http://schemas.openxmlformats.org/officeDocument/2006/math">
                    <m:r>
                      <a:rPr lang="en-IN" i="1" dirty="0" smtClean="0">
                        <a:latin typeface="Cambria Math" panose="02040503050406030204" pitchFamily="18" charset="0"/>
                      </a:rPr>
                      <m:t>𝑋</m:t>
                    </m:r>
                    <m:r>
                      <a:rPr lang="en-IN" i="1" dirty="0" smtClean="0">
                        <a:latin typeface="Cambria Math" panose="02040503050406030204" pitchFamily="18" charset="0"/>
                      </a:rPr>
                      <m:t> = [</m:t>
                    </m:r>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2</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3</m:t>
                        </m:r>
                      </m:sub>
                    </m:sSub>
                    <m:r>
                      <a:rPr lang="en-IN" i="1" dirty="0">
                        <a:latin typeface="Cambria Math" panose="02040503050406030204" pitchFamily="18" charset="0"/>
                      </a:rPr>
                      <m:t>,</m:t>
                    </m:r>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𝑁</m:t>
                        </m:r>
                        <m:r>
                          <a:rPr lang="en-IN" b="0" i="1" dirty="0" smtClean="0">
                            <a:latin typeface="Cambria Math" panose="02040503050406030204" pitchFamily="18" charset="0"/>
                          </a:rPr>
                          <m:t>−1</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𝑁</m:t>
                        </m:r>
                      </m:sub>
                    </m:sSub>
                    <m:r>
                      <a:rPr lang="en-IN" i="1" dirty="0" smtClean="0">
                        <a:latin typeface="Cambria Math" panose="02040503050406030204" pitchFamily="18" charset="0"/>
                      </a:rPr>
                      <m:t>]</m:t>
                    </m:r>
                  </m:oMath>
                </a14:m>
                <a:endParaRPr lang="en-IN" dirty="0"/>
              </a:p>
              <a:p>
                <a:r>
                  <a:rPr lang="en-IN" dirty="0"/>
                  <a:t>Here,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𝑘</m:t>
                        </m:r>
                      </m:sub>
                    </m:sSub>
                    <m:r>
                      <a:rPr lang="en-IN" i="1" dirty="0" smtClean="0">
                        <a:latin typeface="Cambria Math" panose="02040503050406030204" pitchFamily="18" charset="0"/>
                      </a:rPr>
                      <m:t>= [</m:t>
                    </m:r>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𝑘</m:t>
                        </m:r>
                        <m:r>
                          <a:rPr lang="en-IN" b="0" i="1" dirty="0" smtClean="0">
                            <a:latin typeface="Cambria Math" panose="02040503050406030204" pitchFamily="18" charset="0"/>
                          </a:rPr>
                          <m:t>1</m:t>
                        </m:r>
                      </m:sub>
                    </m:sSub>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𝑘</m:t>
                        </m:r>
                        <m:r>
                          <a:rPr lang="en-IN" b="0" i="1" dirty="0" smtClean="0">
                            <a:latin typeface="Cambria Math" panose="02040503050406030204" pitchFamily="18" charset="0"/>
                          </a:rPr>
                          <m:t>2</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𝑘</m:t>
                        </m:r>
                        <m:r>
                          <a:rPr lang="en-IN" b="0" i="1" dirty="0" smtClean="0">
                            <a:latin typeface="Cambria Math" panose="02040503050406030204" pitchFamily="18" charset="0"/>
                          </a:rPr>
                          <m:t>3</m:t>
                        </m:r>
                      </m:sub>
                    </m:sSub>
                    <m:r>
                      <a:rPr lang="en-IN" i="1" dirty="0">
                        <a:latin typeface="Cambria Math" panose="02040503050406030204" pitchFamily="18" charset="0"/>
                      </a:rPr>
                      <m:t>,</m:t>
                    </m:r>
                    <m:r>
                      <a:rPr lang="en-IN" b="0" i="1" dirty="0" smtClean="0">
                        <a:latin typeface="Cambria Math" panose="02040503050406030204" pitchFamily="18" charset="0"/>
                      </a:rPr>
                      <m:t>…,</m:t>
                    </m:r>
                    <m:r>
                      <a:rPr lang="en-IN" i="1" dirty="0" smtClean="0">
                        <a:latin typeface="Cambria Math" panose="02040503050406030204" pitchFamily="18" charset="0"/>
                      </a:rPr>
                      <m:t> </m:t>
                    </m:r>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b="0" i="1" dirty="0" smtClean="0">
                            <a:latin typeface="Cambria Math" panose="02040503050406030204" pitchFamily="18" charset="0"/>
                          </a:rPr>
                          <m:t>𝑘𝑛</m:t>
                        </m:r>
                      </m:sub>
                    </m:sSub>
                    <m:r>
                      <a:rPr lang="en-IN" i="1" dirty="0" smtClean="0">
                        <a:latin typeface="Cambria Math" panose="02040503050406030204" pitchFamily="18" charset="0"/>
                      </a:rPr>
                      <m:t>] </m:t>
                    </m:r>
                  </m:oMath>
                </a14:m>
                <a:r>
                  <a:rPr lang="en-IN" dirty="0"/>
                  <a:t>is a vector having </a:t>
                </a:r>
                <a14:m>
                  <m:oMath xmlns:m="http://schemas.openxmlformats.org/officeDocument/2006/math">
                    <m:r>
                      <a:rPr lang="en-IN" i="1" dirty="0" smtClean="0">
                        <a:latin typeface="Cambria Math" panose="02040503050406030204" pitchFamily="18" charset="0"/>
                      </a:rPr>
                      <m:t>𝑛</m:t>
                    </m:r>
                  </m:oMath>
                </a14:m>
                <a:r>
                  <a:rPr lang="en-IN" dirty="0"/>
                  <a:t> elements.</a:t>
                </a:r>
              </a:p>
              <a:p>
                <a:r>
                  <a:rPr lang="en-IN" dirty="0"/>
                  <a:t>Target </a:t>
                </a:r>
                <a14:m>
                  <m:oMath xmlns:m="http://schemas.openxmlformats.org/officeDocument/2006/math">
                    <m:r>
                      <a:rPr lang="en-IN" sz="3200" b="0" i="1" dirty="0" smtClean="0">
                        <a:latin typeface="Cambria Math" panose="02040503050406030204" pitchFamily="18" charset="0"/>
                        <a:ea typeface="Cambria Math" panose="02040503050406030204" pitchFamily="18" charset="0"/>
                        <a:cs typeface="Arial" panose="020B0604020202020204" pitchFamily="34" charset="0"/>
                      </a:rPr>
                      <m:t>𝑇</m:t>
                    </m:r>
                    <m:r>
                      <a:rPr lang="en-IN" sz="3200" b="0" i="1" dirty="0" smtClean="0">
                        <a:latin typeface="Cambria Math" panose="02040503050406030204" pitchFamily="18" charset="0"/>
                        <a:ea typeface="Cambria Math" panose="02040503050406030204" pitchFamily="18" charset="0"/>
                        <a:cs typeface="Arial" panose="020B0604020202020204" pitchFamily="34" charset="0"/>
                      </a:rPr>
                      <m:t>=[</m:t>
                    </m:r>
                    <m:sSub>
                      <m:sSubPr>
                        <m:ctrlPr>
                          <a:rPr lang="en-IN" i="1" dirty="0">
                            <a:latin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cs typeface="Arial" panose="020B0604020202020204" pitchFamily="34" charset="0"/>
                          </a:rPr>
                          <m:t>𝑇</m:t>
                        </m:r>
                      </m:e>
                      <m:sub>
                        <m:r>
                          <a:rPr lang="en-IN" b="0" i="1" dirty="0" smtClean="0">
                            <a:latin typeface="Cambria Math" panose="02040503050406030204" pitchFamily="18" charset="0"/>
                          </a:rPr>
                          <m:t>1</m:t>
                        </m:r>
                      </m:sub>
                    </m:sSub>
                  </m:oMath>
                </a14:m>
                <a:r>
                  <a:rPr lang="en-IN" dirty="0"/>
                  <a:t>,</a:t>
                </a:r>
                <a14:m>
                  <m:oMath xmlns:m="http://schemas.openxmlformats.org/officeDocument/2006/math">
                    <m:sSub>
                      <m:sSubPr>
                        <m:ctrlPr>
                          <a:rPr lang="en-IN" i="1" dirty="0">
                            <a:latin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cs typeface="Arial" panose="020B0604020202020204" pitchFamily="34" charset="0"/>
                          </a:rPr>
                          <m:t>𝑇</m:t>
                        </m:r>
                      </m:e>
                      <m:sub>
                        <m:r>
                          <a:rPr lang="en-IN" b="0" i="1" dirty="0" smtClean="0">
                            <a:latin typeface="Cambria Math" panose="02040503050406030204" pitchFamily="18" charset="0"/>
                          </a:rPr>
                          <m:t>2</m:t>
                        </m:r>
                      </m:sub>
                    </m:sSub>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cs typeface="Arial" panose="020B0604020202020204" pitchFamily="34" charset="0"/>
                          </a:rPr>
                          <m:t>𝑇</m:t>
                        </m:r>
                      </m:e>
                      <m:sub>
                        <m:r>
                          <a:rPr lang="en-IN" b="0" i="1" dirty="0" smtClean="0">
                            <a:latin typeface="Cambria Math" panose="02040503050406030204" pitchFamily="18" charset="0"/>
                          </a:rPr>
                          <m:t>𝑁</m:t>
                        </m:r>
                      </m:sub>
                    </m:sSub>
                    <m:r>
                      <a:rPr lang="en-IN" b="0" i="0" dirty="0" smtClean="0">
                        <a:latin typeface="Cambria Math" panose="02040503050406030204" pitchFamily="18" charset="0"/>
                      </a:rPr>
                      <m:t>]</m:t>
                    </m:r>
                  </m:oMath>
                </a14:m>
                <a:endParaRPr lang="en-IN" dirty="0"/>
              </a:p>
              <a:p>
                <a:r>
                  <a:rPr lang="en-IN" dirty="0"/>
                  <a:t>Show all inputs one by one to the model.</a:t>
                </a:r>
              </a:p>
              <a:p>
                <a:pPr lvl="1"/>
                <a:r>
                  <a:rPr lang="en-IN" dirty="0"/>
                  <a:t>Epoch: Show all inputs; albeit in random order for each epoch.</a:t>
                </a:r>
              </a:p>
              <a:p>
                <a:pPr lvl="1"/>
                <a:r>
                  <a:rPr lang="en-IN" dirty="0"/>
                  <a:t>Iteration corresponds to one input.</a:t>
                </a:r>
              </a:p>
              <a:p>
                <a:pPr lvl="1"/>
                <a:r>
                  <a:rPr lang="en-IN" dirty="0"/>
                  <a:t>Number of iterations in an epoch </a:t>
                </a:r>
                <a14:m>
                  <m:oMath xmlns:m="http://schemas.openxmlformats.org/officeDocument/2006/math">
                    <m:r>
                      <a:rPr lang="en-IN" i="1" dirty="0" smtClean="0">
                        <a:latin typeface="Cambria Math" panose="02040503050406030204" pitchFamily="18" charset="0"/>
                        <a:sym typeface="Symbol" panose="05050102010706020507" pitchFamily="18" charset="2"/>
                      </a:rPr>
                      <m:t> </m:t>
                    </m:r>
                    <m:r>
                      <a:rPr lang="en-IN" i="1" dirty="0" smtClean="0">
                        <a:latin typeface="Cambria Math" panose="02040503050406030204" pitchFamily="18" charset="0"/>
                        <a:sym typeface="Symbol" panose="05050102010706020507" pitchFamily="18" charset="2"/>
                      </a:rPr>
                      <m:t>𝑁</m:t>
                    </m:r>
                  </m:oMath>
                </a14:m>
                <a:endParaRPr lang="en-IN" dirty="0"/>
              </a:p>
              <a:p>
                <a:r>
                  <a:rPr lang="en-IN" dirty="0"/>
                  <a:t>Weight </a:t>
                </a:r>
                <a:r>
                  <a:rPr lang="en-IN" dirty="0" err="1"/>
                  <a:t>updation</a:t>
                </a:r>
                <a:r>
                  <a:rPr lang="en-IN" dirty="0"/>
                  <a:t> whenever output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𝑦</m:t>
                        </m:r>
                      </m:e>
                      <m:sub>
                        <m:r>
                          <a:rPr lang="en-IN" b="0" i="1" dirty="0" smtClean="0">
                            <a:latin typeface="Cambria Math" panose="02040503050406030204" pitchFamily="18" charset="0"/>
                          </a:rPr>
                          <m:t>𝑘</m:t>
                        </m:r>
                      </m:sub>
                    </m:sSub>
                  </m:oMath>
                </a14:m>
                <a:r>
                  <a:rPr lang="en-IN" dirty="0"/>
                  <a:t> for an input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𝑘</m:t>
                        </m:r>
                      </m:sub>
                    </m:sSub>
                  </m:oMath>
                </a14:m>
                <a:r>
                  <a:rPr lang="en-IN" dirty="0"/>
                  <a:t> does not match </a:t>
                </a:r>
                <a14:m>
                  <m:oMath xmlns:m="http://schemas.openxmlformats.org/officeDocument/2006/math">
                    <m:sSub>
                      <m:sSubPr>
                        <m:ctrlPr>
                          <a:rPr lang="en-IN" i="1" dirty="0">
                            <a:latin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cs typeface="Arial" panose="020B0604020202020204" pitchFamily="34" charset="0"/>
                          </a:rPr>
                          <m:t>𝑇</m:t>
                        </m:r>
                      </m:e>
                      <m:sub>
                        <m:r>
                          <a:rPr lang="en-IN" i="1" dirty="0">
                            <a:latin typeface="Cambria Math" panose="02040503050406030204" pitchFamily="18" charset="0"/>
                          </a:rPr>
                          <m:t>𝑘</m:t>
                        </m:r>
                      </m:sub>
                    </m:sSub>
                  </m:oMath>
                </a14:m>
                <a:r>
                  <a:rPr lang="en-IN" dirty="0"/>
                  <a:t>. </a:t>
                </a:r>
                <a:endParaRPr lang="en-US" dirty="0"/>
              </a:p>
            </p:txBody>
          </p:sp>
        </mc:Choice>
        <mc:Fallback xmlns="">
          <p:sp>
            <p:nvSpPr>
              <p:cNvPr id="3" name="Content Placeholder 2">
                <a:extLst>
                  <a:ext uri="{FF2B5EF4-FFF2-40B4-BE49-F238E27FC236}">
                    <a16:creationId xmlns:a16="http://schemas.microsoft.com/office/drawing/2014/main" id="{5A921980-D701-BAD6-DB45-DA7F588DFB8C}"/>
                  </a:ext>
                </a:extLst>
              </p:cNvPr>
              <p:cNvSpPr>
                <a:spLocks noGrp="1" noRot="1" noChangeAspect="1" noMove="1" noResize="1" noEditPoints="1" noAdjustHandles="1" noChangeArrowheads="1" noChangeShapeType="1" noTextEdit="1"/>
              </p:cNvSpPr>
              <p:nvPr>
                <p:ph idx="1"/>
              </p:nvPr>
            </p:nvSpPr>
            <p:spPr>
              <a:blipFill>
                <a:blip r:embed="rId2"/>
                <a:stretch>
                  <a:fillRect l="-622" t="-2108" b="-703"/>
                </a:stretch>
              </a:blipFill>
            </p:spPr>
            <p:txBody>
              <a:bodyPr/>
              <a:lstStyle/>
              <a:p>
                <a:r>
                  <a:rPr lang="en-US">
                    <a:noFill/>
                  </a:rPr>
                  <a:t> </a:t>
                </a:r>
              </a:p>
            </p:txBody>
          </p:sp>
        </mc:Fallback>
      </mc:AlternateContent>
    </p:spTree>
    <p:extLst>
      <p:ext uri="{BB962C8B-B14F-4D97-AF65-F5344CB8AC3E}">
        <p14:creationId xmlns:p14="http://schemas.microsoft.com/office/powerpoint/2010/main" val="425876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ADB8-7886-C156-8C1C-026B0F86DFD9}"/>
              </a:ext>
            </a:extLst>
          </p:cNvPr>
          <p:cNvSpPr>
            <a:spLocks noGrp="1"/>
          </p:cNvSpPr>
          <p:nvPr>
            <p:ph type="title"/>
          </p:nvPr>
        </p:nvSpPr>
        <p:spPr/>
        <p:txBody>
          <a:bodyPr>
            <a:normAutofit/>
          </a:bodyPr>
          <a:lstStyle/>
          <a:p>
            <a:r>
              <a:rPr lang="en-IN" sz="4400" dirty="0"/>
              <a:t>Perceptron Training Algorithm</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D62A72-1710-A6BF-BF29-1AA5F8EA6354}"/>
                  </a:ext>
                </a:extLst>
              </p:cNvPr>
              <p:cNvSpPr>
                <a:spLocks noGrp="1"/>
              </p:cNvSpPr>
              <p:nvPr>
                <p:ph idx="1"/>
              </p:nvPr>
            </p:nvSpPr>
            <p:spPr/>
            <p:txBody>
              <a:bodyPr>
                <a:normAutofit fontScale="92500" lnSpcReduction="20000"/>
              </a:bodyPr>
              <a:lstStyle/>
              <a:p>
                <a:pPr>
                  <a:lnSpc>
                    <a:spcPct val="118000"/>
                  </a:lnSpc>
                </a:pPr>
                <a:r>
                  <a:rPr lang="en-US" sz="2800" dirty="0"/>
                  <a:t>Initialize weights and thresholds to small random values.</a:t>
                </a:r>
              </a:p>
              <a:p>
                <a:pPr>
                  <a:lnSpc>
                    <a:spcPct val="118000"/>
                  </a:lnSpc>
                </a:pPr>
                <a:r>
                  <a:rPr lang="en-US" sz="2800" dirty="0"/>
                  <a:t>Select a learning rate</a:t>
                </a:r>
                <a:r>
                  <a:rPr lang="en-US" sz="2800" b="0" dirty="0">
                    <a:ea typeface="Cambria Math" panose="020405030504060302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ea typeface="Cambria Math" panose="02040503050406030204" pitchFamily="18" charset="0"/>
                      </a:rPr>
                      <m:t>∈[0, 1]</m:t>
                    </m:r>
                  </m:oMath>
                </a14:m>
                <a:r>
                  <a:rPr lang="en-US" sz="2800" dirty="0"/>
                  <a:t>.</a:t>
                </a:r>
              </a:p>
              <a:p>
                <a:pPr>
                  <a:lnSpc>
                    <a:spcPct val="118000"/>
                  </a:lnSpc>
                </a:pPr>
                <a:r>
                  <a:rPr lang="en-US" sz="2800" dirty="0"/>
                  <a:t>Repeat</a:t>
                </a:r>
              </a:p>
              <a:p>
                <a:pPr lvl="1">
                  <a:lnSpc>
                    <a:spcPct val="118000"/>
                  </a:lnSpc>
                  <a:spcBef>
                    <a:spcPts val="0"/>
                  </a:spcBef>
                </a:pPr>
                <a:r>
                  <a:rPr lang="en-US" sz="2300" dirty="0">
                    <a:solidFill>
                      <a:srgbClr val="7030A0"/>
                    </a:solidFill>
                    <a:latin typeface="+mj-lt"/>
                  </a:rPr>
                  <a:t>Updates=0</a:t>
                </a:r>
              </a:p>
              <a:p>
                <a:pPr lvl="1">
                  <a:lnSpc>
                    <a:spcPct val="118000"/>
                  </a:lnSpc>
                  <a:spcBef>
                    <a:spcPts val="0"/>
                  </a:spcBef>
                </a:pPr>
                <a:r>
                  <a:rPr lang="en-US" sz="2300" dirty="0">
                    <a:solidFill>
                      <a:srgbClr val="7030A0"/>
                    </a:solidFill>
                    <a:latin typeface="+mj-lt"/>
                  </a:rPr>
                  <a:t>for (</a:t>
                </a:r>
                <a14:m>
                  <m:oMath xmlns:m="http://schemas.openxmlformats.org/officeDocument/2006/math">
                    <m:r>
                      <a:rPr lang="en-IN" sz="2300" b="0" i="1" dirty="0" smtClean="0">
                        <a:solidFill>
                          <a:srgbClr val="7030A0"/>
                        </a:solidFill>
                        <a:latin typeface="Cambria Math" panose="02040503050406030204" pitchFamily="18" charset="0"/>
                      </a:rPr>
                      <m:t>𝑖</m:t>
                    </m:r>
                    <m:r>
                      <a:rPr lang="en-IN" sz="2300" b="0" i="1" dirty="0" smtClean="0">
                        <a:solidFill>
                          <a:srgbClr val="7030A0"/>
                        </a:solidFill>
                        <a:latin typeface="Cambria Math" panose="02040503050406030204" pitchFamily="18" charset="0"/>
                        <a:ea typeface="Cambria Math" panose="02040503050406030204" pitchFamily="18" charset="0"/>
                      </a:rPr>
                      <m:t>=</m:t>
                    </m:r>
                    <m:r>
                      <a:rPr lang="en-IN" sz="2300" b="0" i="1" dirty="0" smtClean="0">
                        <a:solidFill>
                          <a:srgbClr val="7030A0"/>
                        </a:solidFill>
                        <a:latin typeface="Cambria Math" panose="02040503050406030204" pitchFamily="18" charset="0"/>
                      </a:rPr>
                      <m:t>1;</m:t>
                    </m:r>
                    <m:r>
                      <a:rPr lang="en-IN" sz="2300" b="0" i="1" dirty="0" smtClean="0">
                        <a:solidFill>
                          <a:srgbClr val="7030A0"/>
                        </a:solidFill>
                        <a:latin typeface="Cambria Math" panose="02040503050406030204" pitchFamily="18" charset="0"/>
                      </a:rPr>
                      <m:t>𝑖</m:t>
                    </m:r>
                    <m:r>
                      <a:rPr lang="en-US" sz="2300" i="1" dirty="0">
                        <a:solidFill>
                          <a:srgbClr val="7030A0"/>
                        </a:solidFill>
                        <a:latin typeface="Cambria Math" panose="02040503050406030204" pitchFamily="18" charset="0"/>
                      </a:rPr>
                      <m:t> </m:t>
                    </m:r>
                    <m:r>
                      <a:rPr lang="en-US" sz="2300" i="1" dirty="0" smtClean="0">
                        <a:solidFill>
                          <a:srgbClr val="7030A0"/>
                        </a:solidFill>
                        <a:latin typeface="Cambria Math" panose="02040503050406030204" pitchFamily="18" charset="0"/>
                        <a:ea typeface="Cambria Math" panose="02040503050406030204" pitchFamily="18" charset="0"/>
                      </a:rPr>
                      <m:t>≤</m:t>
                    </m:r>
                    <m:r>
                      <a:rPr lang="en-US" sz="2300" i="1" dirty="0">
                        <a:solidFill>
                          <a:srgbClr val="7030A0"/>
                        </a:solidFill>
                        <a:latin typeface="Cambria Math" panose="02040503050406030204" pitchFamily="18" charset="0"/>
                      </a:rPr>
                      <m:t> </m:t>
                    </m:r>
                    <m:r>
                      <a:rPr lang="en-US" sz="2300" i="1" dirty="0">
                        <a:solidFill>
                          <a:srgbClr val="7030A0"/>
                        </a:solidFill>
                        <a:latin typeface="Cambria Math" panose="02040503050406030204" pitchFamily="18" charset="0"/>
                      </a:rPr>
                      <m:t>𝑁</m:t>
                    </m:r>
                    <m:r>
                      <a:rPr lang="en-IN" sz="2300" b="0" i="1" dirty="0" smtClean="0">
                        <a:solidFill>
                          <a:srgbClr val="7030A0"/>
                        </a:solidFill>
                        <a:latin typeface="Cambria Math" panose="02040503050406030204" pitchFamily="18" charset="0"/>
                      </a:rPr>
                      <m:t>, </m:t>
                    </m:r>
                    <m:r>
                      <a:rPr lang="en-IN" sz="2300" b="0" i="1" dirty="0" smtClean="0">
                        <a:solidFill>
                          <a:srgbClr val="7030A0"/>
                        </a:solidFill>
                        <a:latin typeface="Cambria Math" panose="02040503050406030204" pitchFamily="18" charset="0"/>
                      </a:rPr>
                      <m:t>𝑖</m:t>
                    </m:r>
                  </m:oMath>
                </a14:m>
                <a:r>
                  <a:rPr lang="en-US" sz="2300" dirty="0">
                    <a:solidFill>
                      <a:srgbClr val="7030A0"/>
                    </a:solidFill>
                    <a:latin typeface="+mj-lt"/>
                  </a:rPr>
                  <a:t>++)</a:t>
                </a:r>
              </a:p>
              <a:p>
                <a:pPr lvl="2">
                  <a:lnSpc>
                    <a:spcPct val="118000"/>
                  </a:lnSpc>
                  <a:spcBef>
                    <a:spcPts val="0"/>
                  </a:spcBef>
                </a:pPr>
                <a:r>
                  <a:rPr lang="en-US" sz="2300" b="0" dirty="0">
                    <a:solidFill>
                      <a:srgbClr val="7030A0"/>
                    </a:solidFill>
                    <a:latin typeface="+mj-lt"/>
                  </a:rPr>
                  <a:t>Choose an input-output pattern </a:t>
                </a:r>
                <a14:m>
                  <m:oMath xmlns:m="http://schemas.openxmlformats.org/officeDocument/2006/math">
                    <m:r>
                      <a:rPr lang="en-US" sz="2300" b="0" i="1" dirty="0" smtClean="0">
                        <a:solidFill>
                          <a:srgbClr val="7030A0"/>
                        </a:solidFill>
                        <a:latin typeface="Cambria Math" panose="02040503050406030204" pitchFamily="18" charset="0"/>
                        <a:ea typeface="Cambria Math" panose="02040503050406030204" pitchFamily="18" charset="0"/>
                      </a:rPr>
                      <m:t>&lt;</m:t>
                    </m:r>
                    <m:sSub>
                      <m:sSubPr>
                        <m:ctrlPr>
                          <a:rPr lang="en-US" sz="2300" b="0" i="1" dirty="0" smtClean="0">
                            <a:solidFill>
                              <a:srgbClr val="7030A0"/>
                            </a:solidFill>
                            <a:latin typeface="Cambria Math" panose="02040503050406030204" pitchFamily="18" charset="0"/>
                            <a:ea typeface="Cambria Math" panose="02040503050406030204" pitchFamily="18" charset="0"/>
                          </a:rPr>
                        </m:ctrlPr>
                      </m:sSubPr>
                      <m:e>
                        <m:r>
                          <a:rPr lang="en-IN" sz="2300" b="0" i="1" dirty="0" smtClean="0">
                            <a:solidFill>
                              <a:srgbClr val="7030A0"/>
                            </a:solidFill>
                            <a:latin typeface="Cambria Math" panose="02040503050406030204" pitchFamily="18" charset="0"/>
                            <a:ea typeface="Cambria Math" panose="02040503050406030204" pitchFamily="18" charset="0"/>
                          </a:rPr>
                          <m:t>𝑥</m:t>
                        </m:r>
                      </m:e>
                      <m:sub>
                        <m:r>
                          <a:rPr lang="en-IN" sz="2300" b="0" i="1" dirty="0" smtClean="0">
                            <a:solidFill>
                              <a:srgbClr val="7030A0"/>
                            </a:solidFill>
                            <a:latin typeface="Cambria Math" panose="02040503050406030204" pitchFamily="18" charset="0"/>
                            <a:ea typeface="Cambria Math" panose="02040503050406030204" pitchFamily="18" charset="0"/>
                          </a:rPr>
                          <m:t>𝑘</m:t>
                        </m:r>
                      </m:sub>
                    </m:sSub>
                    <m:r>
                      <a:rPr lang="en-IN" sz="2300" b="0" i="1" dirty="0" smtClean="0">
                        <a:solidFill>
                          <a:srgbClr val="7030A0"/>
                        </a:solidFill>
                        <a:latin typeface="Cambria Math" panose="02040503050406030204" pitchFamily="18" charset="0"/>
                        <a:ea typeface="Cambria Math" panose="02040503050406030204" pitchFamily="18" charset="0"/>
                      </a:rPr>
                      <m:t>, </m:t>
                    </m:r>
                    <m:sSub>
                      <m:sSubPr>
                        <m:ctrlPr>
                          <a:rPr lang="en-IN" sz="2300" b="0" i="1" dirty="0" smtClean="0">
                            <a:solidFill>
                              <a:srgbClr val="7030A0"/>
                            </a:solidFill>
                            <a:latin typeface="Cambria Math" panose="02040503050406030204" pitchFamily="18" charset="0"/>
                            <a:ea typeface="Cambria Math" panose="02040503050406030204" pitchFamily="18" charset="0"/>
                          </a:rPr>
                        </m:ctrlPr>
                      </m:sSubPr>
                      <m:e>
                        <m:r>
                          <a:rPr lang="en-IN" sz="2300" b="0" i="1" dirty="0" smtClean="0">
                            <a:solidFill>
                              <a:srgbClr val="7030A0"/>
                            </a:solidFill>
                            <a:latin typeface="Cambria Math" panose="02040503050406030204" pitchFamily="18" charset="0"/>
                            <a:ea typeface="Cambria Math" panose="02040503050406030204" pitchFamily="18" charset="0"/>
                          </a:rPr>
                          <m:t>𝑇</m:t>
                        </m:r>
                      </m:e>
                      <m:sub>
                        <m:r>
                          <a:rPr lang="en-IN" sz="2300" b="0" i="1" dirty="0" smtClean="0">
                            <a:solidFill>
                              <a:srgbClr val="7030A0"/>
                            </a:solidFill>
                            <a:latin typeface="Cambria Math" panose="02040503050406030204" pitchFamily="18" charset="0"/>
                            <a:ea typeface="Cambria Math" panose="02040503050406030204" pitchFamily="18" charset="0"/>
                          </a:rPr>
                          <m:t>𝑘</m:t>
                        </m:r>
                      </m:sub>
                    </m:sSub>
                    <m:r>
                      <a:rPr lang="en-US" sz="2300" b="0" i="1" dirty="0" smtClean="0">
                        <a:solidFill>
                          <a:srgbClr val="7030A0"/>
                        </a:solidFill>
                        <a:latin typeface="Cambria Math" panose="02040503050406030204" pitchFamily="18" charset="0"/>
                        <a:ea typeface="Cambria Math" panose="02040503050406030204" pitchFamily="18" charset="0"/>
                      </a:rPr>
                      <m:t>&gt;</m:t>
                    </m:r>
                  </m:oMath>
                </a14:m>
                <a:r>
                  <a:rPr lang="en-US" sz="2300" b="0" dirty="0">
                    <a:solidFill>
                      <a:srgbClr val="7030A0"/>
                    </a:solidFill>
                    <a:latin typeface="+mj-lt"/>
                  </a:rPr>
                  <a:t>from the training data.</a:t>
                </a:r>
              </a:p>
              <a:p>
                <a:pPr lvl="2">
                  <a:lnSpc>
                    <a:spcPct val="118000"/>
                  </a:lnSpc>
                  <a:spcBef>
                    <a:spcPts val="0"/>
                  </a:spcBef>
                </a:pPr>
                <a:r>
                  <a:rPr lang="en-US" sz="2300" b="0" dirty="0">
                    <a:solidFill>
                      <a:srgbClr val="7030A0"/>
                    </a:solidFill>
                    <a:latin typeface="+mj-lt"/>
                  </a:rPr>
                  <a:t>Compute the network’s actual output </a:t>
                </a:r>
                <a14:m>
                  <m:oMath xmlns:m="http://schemas.openxmlformats.org/officeDocument/2006/math">
                    <m:acc>
                      <m:accPr>
                        <m:chr m:val="̂"/>
                        <m:ctrlPr>
                          <a:rPr lang="en-US" sz="2300" b="0" i="1" smtClean="0">
                            <a:solidFill>
                              <a:srgbClr val="7030A0"/>
                            </a:solidFill>
                            <a:latin typeface="Cambria Math" panose="02040503050406030204" pitchFamily="18" charset="0"/>
                          </a:rPr>
                        </m:ctrlPr>
                      </m:accPr>
                      <m:e>
                        <m:sSub>
                          <m:sSubPr>
                            <m:ctrlPr>
                              <a:rPr lang="en-US" sz="2300" b="0" i="1" smtClean="0">
                                <a:solidFill>
                                  <a:srgbClr val="7030A0"/>
                                </a:solidFill>
                                <a:latin typeface="Cambria Math" panose="02040503050406030204" pitchFamily="18" charset="0"/>
                              </a:rPr>
                            </m:ctrlPr>
                          </m:sSubPr>
                          <m:e>
                            <m:r>
                              <a:rPr lang="en-US" sz="2300" b="0" i="1" smtClean="0">
                                <a:solidFill>
                                  <a:srgbClr val="7030A0"/>
                                </a:solidFill>
                                <a:latin typeface="Cambria Math" panose="02040503050406030204" pitchFamily="18" charset="0"/>
                              </a:rPr>
                              <m:t>𝑦</m:t>
                            </m:r>
                          </m:e>
                          <m:sub>
                            <m:r>
                              <a:rPr lang="en-US" sz="2300" b="0" i="1" smtClean="0">
                                <a:solidFill>
                                  <a:srgbClr val="7030A0"/>
                                </a:solidFill>
                                <a:latin typeface="Cambria Math" panose="02040503050406030204" pitchFamily="18" charset="0"/>
                              </a:rPr>
                              <m:t>𝑘</m:t>
                            </m:r>
                          </m:sub>
                        </m:sSub>
                      </m:e>
                    </m:acc>
                    <m:r>
                      <a:rPr lang="en-US" sz="2300" b="0" i="1" smtClean="0">
                        <a:solidFill>
                          <a:srgbClr val="7030A0"/>
                        </a:solidFill>
                        <a:latin typeface="Cambria Math" panose="02040503050406030204" pitchFamily="18" charset="0"/>
                      </a:rPr>
                      <m:t>=</m:t>
                    </m:r>
                    <m:sSubSup>
                      <m:sSubSupPr>
                        <m:ctrlPr>
                          <a:rPr lang="en-US" sz="2300" b="0" i="1" smtClean="0">
                            <a:solidFill>
                              <a:srgbClr val="7030A0"/>
                            </a:solidFill>
                            <a:latin typeface="Cambria Math" panose="02040503050406030204" pitchFamily="18" charset="0"/>
                          </a:rPr>
                        </m:ctrlPr>
                      </m:sSubSupPr>
                      <m:e>
                        <m:r>
                          <a:rPr lang="en-US" sz="2300" b="0" i="1" smtClean="0">
                            <a:solidFill>
                              <a:srgbClr val="7030A0"/>
                            </a:solidFill>
                            <a:latin typeface="Cambria Math" panose="02040503050406030204" pitchFamily="18" charset="0"/>
                          </a:rPr>
                          <m:t>𝑋</m:t>
                        </m:r>
                      </m:e>
                      <m:sub>
                        <m:r>
                          <a:rPr lang="en-US" sz="2300" b="0" i="1" smtClean="0">
                            <a:solidFill>
                              <a:srgbClr val="7030A0"/>
                            </a:solidFill>
                            <a:latin typeface="Cambria Math" panose="02040503050406030204" pitchFamily="18" charset="0"/>
                          </a:rPr>
                          <m:t>𝑘</m:t>
                        </m:r>
                      </m:sub>
                      <m:sup>
                        <m:r>
                          <a:rPr lang="en-US" sz="2300" b="0" i="1" smtClean="0">
                            <a:solidFill>
                              <a:srgbClr val="7030A0"/>
                            </a:solidFill>
                            <a:latin typeface="Cambria Math" panose="02040503050406030204" pitchFamily="18" charset="0"/>
                          </a:rPr>
                          <m:t>𝑇</m:t>
                        </m:r>
                      </m:sup>
                    </m:sSubSup>
                    <m:r>
                      <a:rPr lang="en-US" sz="2300" b="0" i="1" smtClean="0">
                        <a:solidFill>
                          <a:srgbClr val="7030A0"/>
                        </a:solidFill>
                        <a:latin typeface="Cambria Math" panose="02040503050406030204" pitchFamily="18" charset="0"/>
                      </a:rPr>
                      <m:t>.</m:t>
                    </m:r>
                    <m:r>
                      <a:rPr lang="en-US" sz="2300" b="0" i="1" smtClean="0">
                        <a:solidFill>
                          <a:srgbClr val="7030A0"/>
                        </a:solidFill>
                        <a:latin typeface="Cambria Math" panose="02040503050406030204" pitchFamily="18" charset="0"/>
                      </a:rPr>
                      <m:t>𝑊</m:t>
                    </m:r>
                    <m:r>
                      <a:rPr lang="en-US" sz="2300" b="0" i="1" smtClean="0">
                        <a:solidFill>
                          <a:srgbClr val="7030A0"/>
                        </a:solidFill>
                        <a:latin typeface="Cambria Math" panose="02040503050406030204" pitchFamily="18" charset="0"/>
                      </a:rPr>
                      <m:t>= </m:t>
                    </m:r>
                    <m:nary>
                      <m:naryPr>
                        <m:chr m:val="∑"/>
                        <m:ctrlPr>
                          <a:rPr lang="en-US" sz="2300" b="0" i="1" smtClean="0">
                            <a:solidFill>
                              <a:srgbClr val="7030A0"/>
                            </a:solidFill>
                            <a:latin typeface="Cambria Math" panose="02040503050406030204" pitchFamily="18" charset="0"/>
                          </a:rPr>
                        </m:ctrlPr>
                      </m:naryPr>
                      <m:sub>
                        <m:r>
                          <m:rPr>
                            <m:brk m:alnAt="23"/>
                          </m:rPr>
                          <a:rPr lang="en-US" sz="2300" b="0" i="1" smtClean="0">
                            <a:solidFill>
                              <a:srgbClr val="7030A0"/>
                            </a:solidFill>
                            <a:latin typeface="Cambria Math" panose="02040503050406030204" pitchFamily="18" charset="0"/>
                          </a:rPr>
                          <m:t>𝑖</m:t>
                        </m:r>
                        <m:r>
                          <a:rPr lang="en-US" sz="2300" b="0" i="1" smtClean="0">
                            <a:solidFill>
                              <a:srgbClr val="7030A0"/>
                            </a:solidFill>
                            <a:latin typeface="Cambria Math" panose="02040503050406030204" pitchFamily="18" charset="0"/>
                          </a:rPr>
                          <m:t>=1</m:t>
                        </m:r>
                      </m:sub>
                      <m:sup>
                        <m:r>
                          <a:rPr lang="en-US" sz="2300" b="0" i="1" smtClean="0">
                            <a:solidFill>
                              <a:srgbClr val="7030A0"/>
                            </a:solidFill>
                            <a:latin typeface="Cambria Math" panose="02040503050406030204" pitchFamily="18" charset="0"/>
                          </a:rPr>
                          <m:t>𝑛</m:t>
                        </m:r>
                      </m:sup>
                      <m:e>
                        <m:sSubSup>
                          <m:sSubSupPr>
                            <m:ctrlPr>
                              <a:rPr lang="en-US" sz="2300" b="0" i="1" smtClean="0">
                                <a:solidFill>
                                  <a:srgbClr val="7030A0"/>
                                </a:solidFill>
                                <a:latin typeface="Cambria Math" panose="02040503050406030204" pitchFamily="18" charset="0"/>
                              </a:rPr>
                            </m:ctrlPr>
                          </m:sSubSupPr>
                          <m:e>
                            <m:r>
                              <a:rPr lang="en-US" sz="2300" b="0" i="1" smtClean="0">
                                <a:solidFill>
                                  <a:srgbClr val="7030A0"/>
                                </a:solidFill>
                                <a:latin typeface="Cambria Math" panose="02040503050406030204" pitchFamily="18" charset="0"/>
                              </a:rPr>
                              <m:t>𝑥</m:t>
                            </m:r>
                          </m:e>
                          <m:sub>
                            <m:r>
                              <a:rPr lang="en-US" sz="2300" b="0" i="1" smtClean="0">
                                <a:solidFill>
                                  <a:srgbClr val="7030A0"/>
                                </a:solidFill>
                                <a:latin typeface="Cambria Math" panose="02040503050406030204" pitchFamily="18" charset="0"/>
                              </a:rPr>
                              <m:t>𝑖</m:t>
                            </m:r>
                          </m:sub>
                          <m:sup>
                            <m:r>
                              <a:rPr lang="en-US" sz="2300" b="0" i="1" smtClean="0">
                                <a:solidFill>
                                  <a:srgbClr val="7030A0"/>
                                </a:solidFill>
                                <a:latin typeface="Cambria Math" panose="02040503050406030204" pitchFamily="18" charset="0"/>
                              </a:rPr>
                              <m:t>𝑘</m:t>
                            </m:r>
                          </m:sup>
                        </m:sSubSup>
                        <m:r>
                          <a:rPr lang="en-US" sz="2300" b="0" i="1" smtClean="0">
                            <a:solidFill>
                              <a:srgbClr val="7030A0"/>
                            </a:solidFill>
                            <a:latin typeface="Cambria Math" panose="02040503050406030204" pitchFamily="18" charset="0"/>
                          </a:rPr>
                          <m:t>.</m:t>
                        </m:r>
                        <m:sSub>
                          <m:sSubPr>
                            <m:ctrlPr>
                              <a:rPr lang="en-US" sz="2300" b="0" i="1" smtClean="0">
                                <a:solidFill>
                                  <a:srgbClr val="7030A0"/>
                                </a:solidFill>
                                <a:latin typeface="Cambria Math" panose="02040503050406030204" pitchFamily="18" charset="0"/>
                              </a:rPr>
                            </m:ctrlPr>
                          </m:sSubPr>
                          <m:e>
                            <m:r>
                              <a:rPr lang="en-US" sz="2300" b="0" i="1" smtClean="0">
                                <a:solidFill>
                                  <a:srgbClr val="7030A0"/>
                                </a:solidFill>
                                <a:latin typeface="Cambria Math" panose="02040503050406030204" pitchFamily="18" charset="0"/>
                              </a:rPr>
                              <m:t>𝑤</m:t>
                            </m:r>
                          </m:e>
                          <m:sub>
                            <m:r>
                              <a:rPr lang="en-US" sz="2300" b="0" i="1" smtClean="0">
                                <a:solidFill>
                                  <a:srgbClr val="7030A0"/>
                                </a:solidFill>
                                <a:latin typeface="Cambria Math" panose="02040503050406030204" pitchFamily="18" charset="0"/>
                              </a:rPr>
                              <m:t>𝑖</m:t>
                            </m:r>
                          </m:sub>
                        </m:sSub>
                      </m:e>
                    </m:nary>
                    <m:r>
                      <a:rPr lang="en-US" sz="2300" b="0" i="1" smtClean="0">
                        <a:solidFill>
                          <a:srgbClr val="7030A0"/>
                        </a:solidFill>
                        <a:latin typeface="Cambria Math" panose="02040503050406030204" pitchFamily="18" charset="0"/>
                      </a:rPr>
                      <m:t>+</m:t>
                    </m:r>
                    <m:r>
                      <a:rPr lang="en-US" sz="2300" b="0" i="1" smtClean="0">
                        <a:solidFill>
                          <a:srgbClr val="7030A0"/>
                        </a:solidFill>
                        <a:latin typeface="Cambria Math" panose="02040503050406030204" pitchFamily="18" charset="0"/>
                      </a:rPr>
                      <m:t>𝑏</m:t>
                    </m:r>
                  </m:oMath>
                </a14:m>
                <a:endParaRPr lang="en-US" sz="2300" b="0" dirty="0">
                  <a:solidFill>
                    <a:srgbClr val="7030A0"/>
                  </a:solidFill>
                  <a:latin typeface="+mj-lt"/>
                </a:endParaRPr>
              </a:p>
              <a:p>
                <a:pPr lvl="2">
                  <a:lnSpc>
                    <a:spcPct val="118000"/>
                  </a:lnSpc>
                  <a:spcBef>
                    <a:spcPts val="0"/>
                  </a:spcBef>
                </a:pPr>
                <a:r>
                  <a:rPr lang="en-US" sz="2300" b="0" dirty="0">
                    <a:solidFill>
                      <a:srgbClr val="7030A0"/>
                    </a:solidFill>
                    <a:latin typeface="+mj-lt"/>
                  </a:rPr>
                  <a:t>Adjust the weights and bias according to the Perceptron learning rule:</a:t>
                </a:r>
              </a:p>
              <a:p>
                <a:pPr lvl="3">
                  <a:lnSpc>
                    <a:spcPct val="118000"/>
                  </a:lnSpc>
                  <a:spcBef>
                    <a:spcPts val="0"/>
                  </a:spcBef>
                </a:pPr>
                <a14:m>
                  <m:oMath xmlns:m="http://schemas.openxmlformats.org/officeDocument/2006/math">
                    <m:sSub>
                      <m:sSubPr>
                        <m:ctrlPr>
                          <a:rPr lang="en-US" sz="2300" b="0" i="1" smtClean="0">
                            <a:solidFill>
                              <a:srgbClr val="7030A0"/>
                            </a:solidFill>
                            <a:latin typeface="Cambria Math" panose="02040503050406030204" pitchFamily="18" charset="0"/>
                          </a:rPr>
                        </m:ctrlPr>
                      </m:sSubPr>
                      <m:e>
                        <m:r>
                          <a:rPr lang="en-US" sz="2300" b="0" i="1" smtClean="0">
                            <a:solidFill>
                              <a:srgbClr val="7030A0"/>
                            </a:solidFill>
                            <a:latin typeface="Cambria Math" panose="02040503050406030204" pitchFamily="18" charset="0"/>
                          </a:rPr>
                          <m:t>𝑤</m:t>
                        </m:r>
                      </m:e>
                      <m:sub>
                        <m:r>
                          <a:rPr lang="en-US" sz="2300" b="0" i="1" smtClean="0">
                            <a:solidFill>
                              <a:srgbClr val="7030A0"/>
                            </a:solidFill>
                            <a:latin typeface="Cambria Math" panose="02040503050406030204" pitchFamily="18" charset="0"/>
                          </a:rPr>
                          <m:t>𝑘</m:t>
                        </m:r>
                      </m:sub>
                    </m:sSub>
                    <m:r>
                      <a:rPr lang="en-US" sz="2300" b="0" i="1" smtClean="0">
                        <a:solidFill>
                          <a:srgbClr val="7030A0"/>
                        </a:solidFill>
                        <a:latin typeface="Cambria Math" panose="02040503050406030204" pitchFamily="18" charset="0"/>
                      </a:rPr>
                      <m:t>=</m:t>
                    </m:r>
                    <m:sSub>
                      <m:sSubPr>
                        <m:ctrlPr>
                          <a:rPr lang="en-US" sz="2300" b="0" i="1" smtClean="0">
                            <a:solidFill>
                              <a:srgbClr val="7030A0"/>
                            </a:solidFill>
                            <a:latin typeface="Cambria Math" panose="02040503050406030204" pitchFamily="18" charset="0"/>
                          </a:rPr>
                        </m:ctrlPr>
                      </m:sSubPr>
                      <m:e>
                        <m:r>
                          <a:rPr lang="en-US" sz="2300" b="0" i="1" smtClean="0">
                            <a:solidFill>
                              <a:srgbClr val="7030A0"/>
                            </a:solidFill>
                            <a:latin typeface="Cambria Math" panose="02040503050406030204" pitchFamily="18" charset="0"/>
                          </a:rPr>
                          <m:t>𝑤</m:t>
                        </m:r>
                      </m:e>
                      <m:sub>
                        <m:r>
                          <a:rPr lang="en-US" sz="2300" b="0" i="1" smtClean="0">
                            <a:solidFill>
                              <a:srgbClr val="7030A0"/>
                            </a:solidFill>
                            <a:latin typeface="Cambria Math" panose="02040503050406030204" pitchFamily="18" charset="0"/>
                          </a:rPr>
                          <m:t>𝑘</m:t>
                        </m:r>
                      </m:sub>
                    </m:sSub>
                    <m:r>
                      <a:rPr lang="en-US" sz="2300" b="0" i="1" smtClean="0">
                        <a:solidFill>
                          <a:srgbClr val="7030A0"/>
                        </a:solidFill>
                        <a:latin typeface="Cambria Math" panose="02040503050406030204" pitchFamily="18" charset="0"/>
                      </a:rPr>
                      <m:t>+</m:t>
                    </m:r>
                    <m:r>
                      <a:rPr lang="en-US" sz="2300" b="0" i="1" smtClean="0">
                        <a:solidFill>
                          <a:srgbClr val="7030A0"/>
                        </a:solidFill>
                        <a:latin typeface="Cambria Math" panose="02040503050406030204" pitchFamily="18" charset="0"/>
                        <a:ea typeface="Cambria Math" panose="02040503050406030204" pitchFamily="18" charset="0"/>
                      </a:rPr>
                      <m:t>𝜂</m:t>
                    </m:r>
                    <m:d>
                      <m:dPr>
                        <m:ctrlPr>
                          <a:rPr lang="en-US" sz="2300" b="0" i="1" smtClean="0">
                            <a:solidFill>
                              <a:srgbClr val="7030A0"/>
                            </a:solidFill>
                            <a:latin typeface="Cambria Math" panose="02040503050406030204" pitchFamily="18" charset="0"/>
                            <a:ea typeface="Cambria Math" panose="02040503050406030204" pitchFamily="18" charset="0"/>
                          </a:rPr>
                        </m:ctrlPr>
                      </m:dPr>
                      <m:e>
                        <m:sSub>
                          <m:sSubPr>
                            <m:ctrlPr>
                              <a:rPr lang="en-US" sz="2300" b="0" i="1" smtClean="0">
                                <a:solidFill>
                                  <a:srgbClr val="7030A0"/>
                                </a:solidFill>
                                <a:latin typeface="Cambria Math" panose="02040503050406030204" pitchFamily="18" charset="0"/>
                                <a:ea typeface="Cambria Math" panose="02040503050406030204" pitchFamily="18" charset="0"/>
                              </a:rPr>
                            </m:ctrlPr>
                          </m:sSubPr>
                          <m:e>
                            <m:r>
                              <a:rPr lang="en-IN" sz="2300" b="0" i="1" smtClean="0">
                                <a:solidFill>
                                  <a:srgbClr val="7030A0"/>
                                </a:solidFill>
                                <a:latin typeface="Cambria Math" panose="02040503050406030204" pitchFamily="18" charset="0"/>
                                <a:ea typeface="Cambria Math" panose="02040503050406030204" pitchFamily="18" charset="0"/>
                              </a:rPr>
                              <m:t>𝑇</m:t>
                            </m:r>
                          </m:e>
                          <m:sub>
                            <m:r>
                              <a:rPr lang="en-US" sz="2300" b="0" i="1" smtClean="0">
                                <a:solidFill>
                                  <a:srgbClr val="7030A0"/>
                                </a:solidFill>
                                <a:latin typeface="Cambria Math" panose="02040503050406030204" pitchFamily="18" charset="0"/>
                                <a:ea typeface="Cambria Math" panose="02040503050406030204" pitchFamily="18" charset="0"/>
                              </a:rPr>
                              <m:t>𝑘</m:t>
                            </m:r>
                          </m:sub>
                        </m:sSub>
                        <m:r>
                          <a:rPr lang="en-US" sz="2300" b="0" i="1" smtClean="0">
                            <a:solidFill>
                              <a:srgbClr val="7030A0"/>
                            </a:solidFill>
                            <a:latin typeface="Cambria Math" panose="02040503050406030204" pitchFamily="18" charset="0"/>
                            <a:ea typeface="Cambria Math" panose="02040503050406030204" pitchFamily="18" charset="0"/>
                          </a:rPr>
                          <m:t>−</m:t>
                        </m:r>
                        <m:acc>
                          <m:accPr>
                            <m:chr m:val="̂"/>
                            <m:ctrlPr>
                              <a:rPr lang="en-US" sz="2300" i="1">
                                <a:solidFill>
                                  <a:srgbClr val="7030A0"/>
                                </a:solidFill>
                                <a:latin typeface="Cambria Math" panose="02040503050406030204" pitchFamily="18" charset="0"/>
                              </a:rPr>
                            </m:ctrlPr>
                          </m:accPr>
                          <m:e>
                            <m:sSub>
                              <m:sSubPr>
                                <m:ctrlPr>
                                  <a:rPr lang="en-US" sz="2300" i="1">
                                    <a:solidFill>
                                      <a:srgbClr val="7030A0"/>
                                    </a:solidFill>
                                    <a:latin typeface="Cambria Math" panose="02040503050406030204" pitchFamily="18" charset="0"/>
                                  </a:rPr>
                                </m:ctrlPr>
                              </m:sSubPr>
                              <m:e>
                                <m:r>
                                  <a:rPr lang="en-US" sz="2300" i="1">
                                    <a:solidFill>
                                      <a:srgbClr val="7030A0"/>
                                    </a:solidFill>
                                    <a:latin typeface="Cambria Math" panose="02040503050406030204" pitchFamily="18" charset="0"/>
                                  </a:rPr>
                                  <m:t>𝑦</m:t>
                                </m:r>
                              </m:e>
                              <m:sub>
                                <m:r>
                                  <a:rPr lang="en-US" sz="2300" i="1">
                                    <a:solidFill>
                                      <a:srgbClr val="7030A0"/>
                                    </a:solidFill>
                                    <a:latin typeface="Cambria Math" panose="02040503050406030204" pitchFamily="18" charset="0"/>
                                  </a:rPr>
                                  <m:t>𝑘</m:t>
                                </m:r>
                              </m:sub>
                            </m:sSub>
                          </m:e>
                        </m:acc>
                      </m:e>
                    </m:d>
                  </m:oMath>
                </a14:m>
                <a:endParaRPr lang="en-US" sz="2300" dirty="0">
                  <a:solidFill>
                    <a:srgbClr val="7030A0"/>
                  </a:solidFill>
                  <a:latin typeface="+mj-lt"/>
                </a:endParaRPr>
              </a:p>
              <a:p>
                <a:pPr lvl="3">
                  <a:lnSpc>
                    <a:spcPct val="118000"/>
                  </a:lnSpc>
                  <a:spcBef>
                    <a:spcPts val="0"/>
                  </a:spcBef>
                </a:pPr>
                <a14:m>
                  <m:oMath xmlns:m="http://schemas.openxmlformats.org/officeDocument/2006/math">
                    <m:r>
                      <a:rPr lang="en-US" sz="2300" b="0" i="1" smtClean="0">
                        <a:solidFill>
                          <a:srgbClr val="7030A0"/>
                        </a:solidFill>
                        <a:latin typeface="Cambria Math" panose="02040503050406030204" pitchFamily="18" charset="0"/>
                      </a:rPr>
                      <m:t>𝑏</m:t>
                    </m:r>
                    <m:r>
                      <a:rPr lang="en-US" sz="2300" i="1">
                        <a:solidFill>
                          <a:srgbClr val="7030A0"/>
                        </a:solidFill>
                        <a:latin typeface="Cambria Math" panose="02040503050406030204" pitchFamily="18" charset="0"/>
                      </a:rPr>
                      <m:t>=</m:t>
                    </m:r>
                    <m:r>
                      <a:rPr lang="en-US" sz="2300" b="0" i="1" smtClean="0">
                        <a:solidFill>
                          <a:srgbClr val="7030A0"/>
                        </a:solidFill>
                        <a:latin typeface="Cambria Math" panose="02040503050406030204" pitchFamily="18" charset="0"/>
                      </a:rPr>
                      <m:t>𝑏</m:t>
                    </m:r>
                    <m:r>
                      <a:rPr lang="en-US" sz="2300" i="1">
                        <a:solidFill>
                          <a:srgbClr val="7030A0"/>
                        </a:solidFill>
                        <a:latin typeface="Cambria Math" panose="02040503050406030204" pitchFamily="18" charset="0"/>
                      </a:rPr>
                      <m:t>+</m:t>
                    </m:r>
                    <m:r>
                      <a:rPr lang="en-US" sz="2300" i="1">
                        <a:solidFill>
                          <a:srgbClr val="7030A0"/>
                        </a:solidFill>
                        <a:latin typeface="Cambria Math" panose="02040503050406030204" pitchFamily="18" charset="0"/>
                        <a:ea typeface="Cambria Math" panose="02040503050406030204" pitchFamily="18" charset="0"/>
                      </a:rPr>
                      <m:t>𝜂</m:t>
                    </m:r>
                    <m:d>
                      <m:dPr>
                        <m:ctrlPr>
                          <a:rPr lang="en-US" sz="2300" i="1">
                            <a:solidFill>
                              <a:srgbClr val="7030A0"/>
                            </a:solidFill>
                            <a:latin typeface="Cambria Math" panose="02040503050406030204" pitchFamily="18" charset="0"/>
                            <a:ea typeface="Cambria Math" panose="02040503050406030204" pitchFamily="18" charset="0"/>
                          </a:rPr>
                        </m:ctrlPr>
                      </m:dPr>
                      <m:e>
                        <m:sSub>
                          <m:sSubPr>
                            <m:ctrlPr>
                              <a:rPr lang="en-US" sz="2300" i="1">
                                <a:solidFill>
                                  <a:srgbClr val="7030A0"/>
                                </a:solidFill>
                                <a:latin typeface="Cambria Math" panose="02040503050406030204" pitchFamily="18" charset="0"/>
                                <a:ea typeface="Cambria Math" panose="02040503050406030204" pitchFamily="18" charset="0"/>
                              </a:rPr>
                            </m:ctrlPr>
                          </m:sSubPr>
                          <m:e>
                            <m:r>
                              <a:rPr lang="en-IN" sz="2300" b="0" i="1" smtClean="0">
                                <a:solidFill>
                                  <a:srgbClr val="7030A0"/>
                                </a:solidFill>
                                <a:latin typeface="Cambria Math" panose="02040503050406030204" pitchFamily="18" charset="0"/>
                                <a:ea typeface="Cambria Math" panose="02040503050406030204" pitchFamily="18" charset="0"/>
                              </a:rPr>
                              <m:t>𝑇</m:t>
                            </m:r>
                          </m:e>
                          <m:sub>
                            <m:r>
                              <a:rPr lang="en-US" sz="2300" i="1">
                                <a:solidFill>
                                  <a:srgbClr val="7030A0"/>
                                </a:solidFill>
                                <a:latin typeface="Cambria Math" panose="02040503050406030204" pitchFamily="18" charset="0"/>
                                <a:ea typeface="Cambria Math" panose="02040503050406030204" pitchFamily="18" charset="0"/>
                              </a:rPr>
                              <m:t>𝑘</m:t>
                            </m:r>
                          </m:sub>
                        </m:sSub>
                        <m:r>
                          <a:rPr lang="en-US" sz="2300" i="1">
                            <a:solidFill>
                              <a:srgbClr val="7030A0"/>
                            </a:solidFill>
                            <a:latin typeface="Cambria Math" panose="02040503050406030204" pitchFamily="18" charset="0"/>
                            <a:ea typeface="Cambria Math" panose="02040503050406030204" pitchFamily="18" charset="0"/>
                          </a:rPr>
                          <m:t>−</m:t>
                        </m:r>
                        <m:acc>
                          <m:accPr>
                            <m:chr m:val="̂"/>
                            <m:ctrlPr>
                              <a:rPr lang="en-US" sz="2300" i="1">
                                <a:solidFill>
                                  <a:srgbClr val="7030A0"/>
                                </a:solidFill>
                                <a:latin typeface="Cambria Math" panose="02040503050406030204" pitchFamily="18" charset="0"/>
                              </a:rPr>
                            </m:ctrlPr>
                          </m:accPr>
                          <m:e>
                            <m:sSub>
                              <m:sSubPr>
                                <m:ctrlPr>
                                  <a:rPr lang="en-US" sz="2300" i="1">
                                    <a:solidFill>
                                      <a:srgbClr val="7030A0"/>
                                    </a:solidFill>
                                    <a:latin typeface="Cambria Math" panose="02040503050406030204" pitchFamily="18" charset="0"/>
                                  </a:rPr>
                                </m:ctrlPr>
                              </m:sSubPr>
                              <m:e>
                                <m:r>
                                  <a:rPr lang="en-US" sz="2300" i="1">
                                    <a:solidFill>
                                      <a:srgbClr val="7030A0"/>
                                    </a:solidFill>
                                    <a:latin typeface="Cambria Math" panose="02040503050406030204" pitchFamily="18" charset="0"/>
                                  </a:rPr>
                                  <m:t>𝑦</m:t>
                                </m:r>
                              </m:e>
                              <m:sub>
                                <m:r>
                                  <a:rPr lang="en-US" sz="2300" i="1">
                                    <a:solidFill>
                                      <a:srgbClr val="7030A0"/>
                                    </a:solidFill>
                                    <a:latin typeface="Cambria Math" panose="02040503050406030204" pitchFamily="18" charset="0"/>
                                  </a:rPr>
                                  <m:t>𝑘</m:t>
                                </m:r>
                              </m:sub>
                            </m:sSub>
                          </m:e>
                        </m:acc>
                      </m:e>
                    </m:d>
                  </m:oMath>
                </a14:m>
                <a:endParaRPr lang="en-US" sz="2300" dirty="0">
                  <a:solidFill>
                    <a:srgbClr val="7030A0"/>
                  </a:solidFill>
                  <a:latin typeface="+mj-lt"/>
                </a:endParaRPr>
              </a:p>
              <a:p>
                <a:pPr lvl="3">
                  <a:lnSpc>
                    <a:spcPct val="118000"/>
                  </a:lnSpc>
                  <a:spcBef>
                    <a:spcPts val="0"/>
                  </a:spcBef>
                </a:pPr>
                <a:r>
                  <a:rPr lang="en-US" sz="2300" dirty="0">
                    <a:solidFill>
                      <a:srgbClr val="7030A0"/>
                    </a:solidFill>
                    <a:latin typeface="+mj-lt"/>
                  </a:rPr>
                  <a:t>Updates++</a:t>
                </a:r>
              </a:p>
              <a:p>
                <a:pPr lvl="1">
                  <a:lnSpc>
                    <a:spcPct val="118000"/>
                  </a:lnSpc>
                  <a:spcBef>
                    <a:spcPts val="0"/>
                  </a:spcBef>
                </a:pPr>
                <a:r>
                  <a:rPr lang="en-US" sz="2300" dirty="0" err="1">
                    <a:solidFill>
                      <a:srgbClr val="7030A0"/>
                    </a:solidFill>
                    <a:latin typeface="+mj-lt"/>
                  </a:rPr>
                  <a:t>endfor</a:t>
                </a:r>
                <a:endParaRPr lang="en-US" sz="2300" dirty="0">
                  <a:solidFill>
                    <a:srgbClr val="7030A0"/>
                  </a:solidFill>
                  <a:latin typeface="+mj-lt"/>
                </a:endParaRPr>
              </a:p>
              <a:p>
                <a:pPr>
                  <a:lnSpc>
                    <a:spcPct val="118000"/>
                  </a:lnSpc>
                </a:pPr>
                <a:r>
                  <a:rPr lang="en-US" sz="2800" dirty="0"/>
                  <a:t>Until (Updates &gt; 0)</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DD62A72-1710-A6BF-BF29-1AA5F8EA6354}"/>
                  </a:ext>
                </a:extLst>
              </p:cNvPr>
              <p:cNvSpPr>
                <a:spLocks noGrp="1" noRot="1" noChangeAspect="1" noMove="1" noResize="1" noEditPoints="1" noAdjustHandles="1" noChangeArrowheads="1" noChangeShapeType="1" noTextEdit="1"/>
              </p:cNvSpPr>
              <p:nvPr>
                <p:ph idx="1"/>
              </p:nvPr>
            </p:nvSpPr>
            <p:spPr>
              <a:blipFill>
                <a:blip r:embed="rId2"/>
                <a:stretch>
                  <a:fillRect l="-373" t="-1288" r="-435"/>
                </a:stretch>
              </a:blipFill>
            </p:spPr>
            <p:txBody>
              <a:bodyPr/>
              <a:lstStyle/>
              <a:p>
                <a:r>
                  <a:rPr lang="en-US">
                    <a:noFill/>
                  </a:rPr>
                  <a:t> </a:t>
                </a:r>
              </a:p>
            </p:txBody>
          </p:sp>
        </mc:Fallback>
      </mc:AlternateContent>
    </p:spTree>
    <p:extLst>
      <p:ext uri="{BB962C8B-B14F-4D97-AF65-F5344CB8AC3E}">
        <p14:creationId xmlns:p14="http://schemas.microsoft.com/office/powerpoint/2010/main" val="400852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sz="2600" dirty="0">
                    <a:latin typeface="Arial" panose="020B0604020202020204" pitchFamily="34" charset="0"/>
                    <a:cs typeface="Arial" panose="020B0604020202020204" pitchFamily="34" charset="0"/>
                  </a:rPr>
                  <a:t>Let’s take example of AND gate. The truth table is given as:</a:t>
                </a:r>
              </a:p>
              <a:p>
                <a:pPr>
                  <a:buFont typeface="Wingdings" panose="05000000000000000000" pitchFamily="2" charset="2"/>
                  <a:buChar char="q"/>
                </a:pPr>
                <a:r>
                  <a:rPr lang="en-US" sz="2600" dirty="0">
                    <a:latin typeface="Arial" panose="020B0604020202020204" pitchFamily="34" charset="0"/>
                    <a:cs typeface="Arial" panose="020B0604020202020204" pitchFamily="34" charset="0"/>
                  </a:rPr>
                  <a:t>Inputs are A and B and target is Y.</a:t>
                </a:r>
              </a:p>
              <a:p>
                <a:pPr>
                  <a:buFont typeface="Wingdings" panose="05000000000000000000" pitchFamily="2" charset="2"/>
                  <a:buChar char="q"/>
                </a:pPr>
                <a:endParaRPr lang="en-US" sz="2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600" dirty="0">
                    <a:latin typeface="Arial" panose="020B0604020202020204" pitchFamily="34" charset="0"/>
                    <a:cs typeface="Arial" panose="020B0604020202020204" pitchFamily="34" charset="0"/>
                  </a:rPr>
                  <a:t>Consider a 2-input perceptron.</a:t>
                </a:r>
              </a:p>
              <a:p>
                <a:pPr>
                  <a:buFont typeface="Wingdings" panose="05000000000000000000" pitchFamily="2" charset="2"/>
                  <a:buChar char="q"/>
                </a:pPr>
                <a:r>
                  <a:rPr lang="en-US" sz="2600" dirty="0">
                    <a:latin typeface="Arial" panose="020B0604020202020204" pitchFamily="34" charset="0"/>
                    <a:cs typeface="Arial" panose="020B0604020202020204" pitchFamily="34" charset="0"/>
                  </a:rPr>
                  <a:t>Initial Condition</a:t>
                </a:r>
              </a:p>
              <a:p>
                <a:pPr lvl="1">
                  <a:buFont typeface="Wingdings" panose="05000000000000000000" pitchFamily="2" charset="2"/>
                  <a:buChar char="q"/>
                </a:pPr>
                <a:r>
                  <a:rPr lang="en-US" sz="2200" dirty="0">
                    <a:latin typeface="Arial" panose="020B0604020202020204" pitchFamily="34" charset="0"/>
                    <a:cs typeface="Arial" panose="020B0604020202020204" pitchFamily="34" charset="0"/>
                  </a:rPr>
                  <a:t>Weight vector w</a:t>
                </a:r>
                <a:r>
                  <a:rPr lang="en-US" sz="2200" baseline="-25000" dirty="0">
                    <a:latin typeface="Arial" panose="020B0604020202020204" pitchFamily="34" charset="0"/>
                    <a:cs typeface="Arial" panose="020B0604020202020204" pitchFamily="34" charset="0"/>
                  </a:rPr>
                  <a:t>1</a:t>
                </a:r>
                <a:r>
                  <a:rPr lang="en-US" sz="2200" dirty="0">
                    <a:latin typeface="Arial" panose="020B0604020202020204" pitchFamily="34" charset="0"/>
                    <a:cs typeface="Arial" panose="020B0604020202020204" pitchFamily="34" charset="0"/>
                  </a:rPr>
                  <a:t> = 0.6 and w</a:t>
                </a:r>
                <a:r>
                  <a:rPr lang="en-US" sz="2200" baseline="-25000" dirty="0">
                    <a:latin typeface="Arial" panose="020B0604020202020204" pitchFamily="34" charset="0"/>
                    <a:cs typeface="Arial" panose="020B0604020202020204" pitchFamily="34" charset="0"/>
                  </a:rPr>
                  <a:t>2 </a:t>
                </a:r>
                <a:r>
                  <a:rPr lang="en-US" sz="2200" dirty="0">
                    <a:latin typeface="Arial" panose="020B0604020202020204" pitchFamily="34" charset="0"/>
                    <a:cs typeface="Arial" panose="020B0604020202020204" pitchFamily="34" charset="0"/>
                  </a:rPr>
                  <a:t>= 0.6.</a:t>
                </a:r>
              </a:p>
              <a:p>
                <a:pPr lvl="1">
                  <a:buFont typeface="Wingdings" panose="05000000000000000000" pitchFamily="2" charset="2"/>
                  <a:buChar char="q"/>
                </a:pPr>
                <a:r>
                  <a:rPr lang="en-US" sz="2200" dirty="0">
                    <a:latin typeface="Arial" panose="020B0604020202020204" pitchFamily="34" charset="0"/>
                    <a:cs typeface="Arial" panose="020B0604020202020204" pitchFamily="34" charset="0"/>
                  </a:rPr>
                  <a:t>Threshold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Arial" panose="020B0604020202020204" pitchFamily="34" charset="0"/>
                      </a:rPr>
                      <m:t>𝜏</m:t>
                    </m:r>
                    <m:r>
                      <a:rPr lang="en-US" sz="2200" b="0" i="1" dirty="0" smtClean="0">
                        <a:latin typeface="Cambria Math" panose="02040503050406030204" pitchFamily="18" charset="0"/>
                        <a:cs typeface="Arial" panose="020B0604020202020204" pitchFamily="34" charset="0"/>
                      </a:rPr>
                      <m:t>= </m:t>
                    </m:r>
                    <m:r>
                      <a:rPr lang="en-US" sz="2200" i="1" dirty="0" smtClean="0">
                        <a:latin typeface="Cambria Math" panose="02040503050406030204" pitchFamily="18" charset="0"/>
                        <a:cs typeface="Arial" panose="020B0604020202020204" pitchFamily="34" charset="0"/>
                      </a:rPr>
                      <m:t>0.5</m:t>
                    </m:r>
                  </m:oMath>
                </a14:m>
                <a:r>
                  <a:rPr lang="en-US" sz="2200" dirty="0">
                    <a:latin typeface="Arial" panose="020B0604020202020204" pitchFamily="34" charset="0"/>
                    <a:cs typeface="Arial" panose="020B0604020202020204" pitchFamily="34" charset="0"/>
                  </a:rPr>
                  <a:t> </a:t>
                </a:r>
              </a:p>
              <a:p>
                <a:pPr lvl="1">
                  <a:buFont typeface="Wingdings" panose="05000000000000000000" pitchFamily="2" charset="2"/>
                  <a:buChar char="q"/>
                </a:pPr>
                <a14:m>
                  <m:oMath xmlns:m="http://schemas.openxmlformats.org/officeDocument/2006/math">
                    <m:r>
                      <a:rPr lang="en-US" sz="2200" b="0" i="1" dirty="0" smtClean="0">
                        <a:latin typeface="Cambria Math" panose="02040503050406030204" pitchFamily="18" charset="0"/>
                        <a:ea typeface="Cambria Math" panose="02040503050406030204" pitchFamily="18" charset="0"/>
                        <a:cs typeface="Arial" panose="020B0604020202020204" pitchFamily="34" charset="0"/>
                      </a:rPr>
                      <m:t>𝑏</m:t>
                    </m:r>
                    <m:r>
                      <a:rPr lang="en-US" sz="2200" i="1" dirty="0">
                        <a:latin typeface="Cambria Math" panose="02040503050406030204" pitchFamily="18" charset="0"/>
                        <a:cs typeface="Arial" panose="020B0604020202020204" pitchFamily="34" charset="0"/>
                      </a:rPr>
                      <m:t>= 0.</m:t>
                    </m:r>
                    <m:r>
                      <a:rPr lang="en-US" sz="2200" b="0" i="1" dirty="0" smtClean="0">
                        <a:latin typeface="Cambria Math" panose="02040503050406030204" pitchFamily="18" charset="0"/>
                        <a:cs typeface="Arial" panose="020B0604020202020204" pitchFamily="34" charset="0"/>
                      </a:rPr>
                      <m:t>4</m:t>
                    </m:r>
                  </m:oMath>
                </a14:m>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129" t="-730"/>
                </a:stretch>
              </a:blipFill>
            </p:spPr>
            <p:txBody>
              <a:bodyPr/>
              <a:lstStyle/>
              <a:p>
                <a:r>
                  <a:rPr lang="en-US">
                    <a:noFill/>
                  </a:rPr>
                  <a:t> </a:t>
                </a:r>
              </a:p>
            </p:txBody>
          </p:sp>
        </mc:Fallback>
      </mc:AlternateContent>
      <p:pic>
        <p:nvPicPr>
          <p:cNvPr id="1026" name="Picture 2" descr="https://www.electronicshub.org/wp-content/uploads/2015/08/AND-gate-truth-t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049" y="2049835"/>
            <a:ext cx="3616456" cy="224276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758CD84B-BD9A-794A-95ED-1B0B3E96B46D}"/>
              </a:ext>
            </a:extLst>
          </p:cNvPr>
          <p:cNvGrpSpPr/>
          <p:nvPr/>
        </p:nvGrpSpPr>
        <p:grpSpPr>
          <a:xfrm>
            <a:off x="7277100" y="2404615"/>
            <a:ext cx="1670100" cy="1619300"/>
            <a:chOff x="7277100" y="2404615"/>
            <a:chExt cx="1670100" cy="1619300"/>
          </a:xfrm>
        </p:grpSpPr>
        <p:sp>
          <p:nvSpPr>
            <p:cNvPr id="7" name="Oval 6">
              <a:extLst>
                <a:ext uri="{FF2B5EF4-FFF2-40B4-BE49-F238E27FC236}">
                  <a16:creationId xmlns:a16="http://schemas.microsoft.com/office/drawing/2014/main" id="{0298D906-E948-F549-B77D-B12224942459}"/>
                </a:ext>
              </a:extLst>
            </p:cNvPr>
            <p:cNvSpPr/>
            <p:nvPr/>
          </p:nvSpPr>
          <p:spPr>
            <a:xfrm>
              <a:off x="8839200" y="2404615"/>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D8645E2-8A1D-4A4A-B671-CDEE3A72BC79}"/>
                </a:ext>
              </a:extLst>
            </p:cNvPr>
            <p:cNvSpPr/>
            <p:nvPr/>
          </p:nvSpPr>
          <p:spPr>
            <a:xfrm>
              <a:off x="7277100" y="240461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29D3C63-BDBE-4B44-ADF9-24699F6C2121}"/>
                </a:ext>
              </a:extLst>
            </p:cNvPr>
            <p:cNvSpPr/>
            <p:nvPr/>
          </p:nvSpPr>
          <p:spPr>
            <a:xfrm>
              <a:off x="7277100" y="391591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09E26EE-854C-5849-A6E7-26A65C5AF896}"/>
                </a:ext>
              </a:extLst>
            </p:cNvPr>
            <p:cNvSpPr/>
            <p:nvPr/>
          </p:nvSpPr>
          <p:spPr>
            <a:xfrm>
              <a:off x="8826500" y="390321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FF802BC-B181-6A46-97A7-E5A26A138DB0}"/>
              </a:ext>
            </a:extLst>
          </p:cNvPr>
          <p:cNvGrpSpPr/>
          <p:nvPr/>
        </p:nvGrpSpPr>
        <p:grpSpPr>
          <a:xfrm>
            <a:off x="6588150" y="1742867"/>
            <a:ext cx="3046050" cy="2919065"/>
            <a:chOff x="6588150" y="1742867"/>
            <a:chExt cx="3046050" cy="2919065"/>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9B20599-71FD-E54F-86A3-F48A8FFD481E}"/>
                    </a:ext>
                  </a:extLst>
                </p:cNvPr>
                <p:cNvSpPr txBox="1"/>
                <p:nvPr/>
              </p:nvSpPr>
              <p:spPr>
                <a:xfrm>
                  <a:off x="7239000" y="4292600"/>
                  <a:ext cx="406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ea typeface="Cambria Math" panose="02040503050406030204" pitchFamily="18" charset="0"/>
                          </a:rPr>
                          <m:t>𝟎</m:t>
                        </m:r>
                      </m:oMath>
                    </m:oMathPara>
                  </a14:m>
                  <a:endParaRPr lang="en-US" b="1" dirty="0">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99B20599-71FD-E54F-86A3-F48A8FFD481E}"/>
                    </a:ext>
                  </a:extLst>
                </p:cNvPr>
                <p:cNvSpPr txBox="1">
                  <a:spLocks noRot="1" noChangeAspect="1" noMove="1" noResize="1" noEditPoints="1" noAdjustHandles="1" noChangeArrowheads="1" noChangeShapeType="1" noTextEdit="1"/>
                </p:cNvSpPr>
                <p:nvPr/>
              </p:nvSpPr>
              <p:spPr>
                <a:xfrm>
                  <a:off x="7239000" y="4292600"/>
                  <a:ext cx="4064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208185E-4952-E042-A8C4-685F7CEF3507}"/>
                    </a:ext>
                  </a:extLst>
                </p:cNvPr>
                <p:cNvSpPr txBox="1"/>
                <p:nvPr/>
              </p:nvSpPr>
              <p:spPr>
                <a:xfrm>
                  <a:off x="8801100" y="4292600"/>
                  <a:ext cx="406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ea typeface="Cambria Math" panose="02040503050406030204" pitchFamily="18" charset="0"/>
                          </a:rPr>
                          <m:t>𝟏</m:t>
                        </m:r>
                      </m:oMath>
                    </m:oMathPara>
                  </a14:m>
                  <a:endParaRPr lang="en-US" b="1" dirty="0">
                    <a:latin typeface="Cambria Math" panose="020405030504060302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C208185E-4952-E042-A8C4-685F7CEF3507}"/>
                    </a:ext>
                  </a:extLst>
                </p:cNvPr>
                <p:cNvSpPr txBox="1">
                  <a:spLocks noRot="1" noChangeAspect="1" noMove="1" noResize="1" noEditPoints="1" noAdjustHandles="1" noChangeArrowheads="1" noChangeShapeType="1" noTextEdit="1"/>
                </p:cNvSpPr>
                <p:nvPr/>
              </p:nvSpPr>
              <p:spPr>
                <a:xfrm>
                  <a:off x="8801100" y="4292600"/>
                  <a:ext cx="406400" cy="369332"/>
                </a:xfrm>
                <a:prstGeom prst="rect">
                  <a:avLst/>
                </a:prstGeom>
                <a:blipFill>
                  <a:blip r:embed="rId5"/>
                  <a:stretch>
                    <a:fillRect/>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F78E2216-7DA6-C84D-8086-67DC20C0E4BE}"/>
                </a:ext>
              </a:extLst>
            </p:cNvPr>
            <p:cNvGrpSpPr/>
            <p:nvPr/>
          </p:nvGrpSpPr>
          <p:grpSpPr>
            <a:xfrm>
              <a:off x="6588150" y="1820373"/>
              <a:ext cx="3046050" cy="2697506"/>
              <a:chOff x="6588150" y="1820373"/>
              <a:chExt cx="3046050" cy="2697506"/>
            </a:xfrm>
          </p:grpSpPr>
          <p:grpSp>
            <p:nvGrpSpPr>
              <p:cNvPr id="27" name="Group 26">
                <a:extLst>
                  <a:ext uri="{FF2B5EF4-FFF2-40B4-BE49-F238E27FC236}">
                    <a16:creationId xmlns:a16="http://schemas.microsoft.com/office/drawing/2014/main" id="{C687841D-4492-7A49-A97F-7D63B43DFD3F}"/>
                  </a:ext>
                </a:extLst>
              </p:cNvPr>
              <p:cNvGrpSpPr/>
              <p:nvPr/>
            </p:nvGrpSpPr>
            <p:grpSpPr>
              <a:xfrm>
                <a:off x="6743700" y="1820373"/>
                <a:ext cx="2890500" cy="2697506"/>
                <a:chOff x="6743700" y="1807673"/>
                <a:chExt cx="2890500" cy="2697506"/>
              </a:xfrm>
            </p:grpSpPr>
            <p:cxnSp>
              <p:nvCxnSpPr>
                <p:cNvPr id="6" name="Straight Arrow Connector 5">
                  <a:extLst>
                    <a:ext uri="{FF2B5EF4-FFF2-40B4-BE49-F238E27FC236}">
                      <a16:creationId xmlns:a16="http://schemas.microsoft.com/office/drawing/2014/main" id="{8AA483FE-2B56-A943-B483-39DB19544EBC}"/>
                    </a:ext>
                  </a:extLst>
                </p:cNvPr>
                <p:cNvCxnSpPr/>
                <p:nvPr/>
              </p:nvCxnSpPr>
              <p:spPr>
                <a:xfrm>
                  <a:off x="6934200" y="4327673"/>
                  <a:ext cx="27000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42F4C7D-2133-1743-909C-68478C29E9FB}"/>
                    </a:ext>
                  </a:extLst>
                </p:cNvPr>
                <p:cNvCxnSpPr>
                  <a:cxnSpLocks/>
                </p:cNvCxnSpPr>
                <p:nvPr/>
              </p:nvCxnSpPr>
              <p:spPr>
                <a:xfrm flipV="1">
                  <a:off x="6934200" y="1807673"/>
                  <a:ext cx="0" cy="25200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63696-8456-A643-9F64-88B3AF22D99F}"/>
                    </a:ext>
                  </a:extLst>
                </p:cNvPr>
                <p:cNvCxnSpPr/>
                <p:nvPr/>
              </p:nvCxnSpPr>
              <p:spPr>
                <a:xfrm>
                  <a:off x="7327900" y="4325179"/>
                  <a:ext cx="0" cy="180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0BA08-AA8F-C349-86AE-891B4DEACF02}"/>
                    </a:ext>
                  </a:extLst>
                </p:cNvPr>
                <p:cNvCxnSpPr/>
                <p:nvPr/>
              </p:nvCxnSpPr>
              <p:spPr>
                <a:xfrm>
                  <a:off x="8890000" y="4325179"/>
                  <a:ext cx="0" cy="180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70D48F-6372-4C45-A2EF-2BEA66D095AD}"/>
                    </a:ext>
                  </a:extLst>
                </p:cNvPr>
                <p:cNvCxnSpPr/>
                <p:nvPr/>
              </p:nvCxnSpPr>
              <p:spPr>
                <a:xfrm>
                  <a:off x="6743700" y="3956879"/>
                  <a:ext cx="18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DB6B74-D5A5-0B4A-ADA8-0F4F79AD9008}"/>
                    </a:ext>
                  </a:extLst>
                </p:cNvPr>
                <p:cNvCxnSpPr/>
                <p:nvPr/>
              </p:nvCxnSpPr>
              <p:spPr>
                <a:xfrm>
                  <a:off x="6755300" y="2449894"/>
                  <a:ext cx="18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4493C3-6B51-A04B-B0B2-707EE5325D2A}"/>
                    </a:ext>
                  </a:extLst>
                </p:cNvPr>
                <p:cNvCxnSpPr/>
                <p:nvPr/>
              </p:nvCxnSpPr>
              <p:spPr>
                <a:xfrm>
                  <a:off x="6907695" y="2449894"/>
                  <a:ext cx="2160000" cy="0"/>
                </a:xfrm>
                <a:prstGeom prst="line">
                  <a:avLst/>
                </a:prstGeom>
                <a:ln w="158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2415826-D3EF-C44D-8376-9270CA4EAD6E}"/>
                    </a:ext>
                  </a:extLst>
                </p:cNvPr>
                <p:cNvCxnSpPr/>
                <p:nvPr/>
              </p:nvCxnSpPr>
              <p:spPr>
                <a:xfrm>
                  <a:off x="6934200" y="3956879"/>
                  <a:ext cx="2160000" cy="0"/>
                </a:xfrm>
                <a:prstGeom prst="line">
                  <a:avLst/>
                </a:prstGeom>
                <a:ln w="158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270101-2964-7742-B5EB-24A4A32F5615}"/>
                    </a:ext>
                  </a:extLst>
                </p:cNvPr>
                <p:cNvCxnSpPr/>
                <p:nvPr/>
              </p:nvCxnSpPr>
              <p:spPr>
                <a:xfrm>
                  <a:off x="7327900" y="2140083"/>
                  <a:ext cx="0" cy="2160000"/>
                </a:xfrm>
                <a:prstGeom prst="line">
                  <a:avLst/>
                </a:prstGeom>
                <a:ln w="158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B3AAA3-3A3E-044E-B8A3-4B01C1D6648F}"/>
                    </a:ext>
                  </a:extLst>
                </p:cNvPr>
                <p:cNvCxnSpPr/>
                <p:nvPr/>
              </p:nvCxnSpPr>
              <p:spPr>
                <a:xfrm>
                  <a:off x="8890000" y="2174919"/>
                  <a:ext cx="0" cy="2160000"/>
                </a:xfrm>
                <a:prstGeom prst="line">
                  <a:avLst/>
                </a:prstGeom>
                <a:ln w="158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F650873-3B15-3145-BA28-155D780614B9}"/>
                      </a:ext>
                    </a:extLst>
                  </p:cNvPr>
                  <p:cNvSpPr txBox="1"/>
                  <p:nvPr/>
                </p:nvSpPr>
                <p:spPr>
                  <a:xfrm>
                    <a:off x="6588150" y="3616483"/>
                    <a:ext cx="406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ea typeface="Cambria Math" panose="02040503050406030204" pitchFamily="18" charset="0"/>
                            </a:rPr>
                            <m:t>𝟎</m:t>
                          </m:r>
                        </m:oMath>
                      </m:oMathPara>
                    </a14:m>
                    <a:endParaRPr lang="en-US" b="1"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6F650873-3B15-3145-BA28-155D780614B9}"/>
                      </a:ext>
                    </a:extLst>
                  </p:cNvPr>
                  <p:cNvSpPr txBox="1">
                    <a:spLocks noRot="1" noChangeAspect="1" noMove="1" noResize="1" noEditPoints="1" noAdjustHandles="1" noChangeArrowheads="1" noChangeShapeType="1" noTextEdit="1"/>
                  </p:cNvSpPr>
                  <p:nvPr/>
                </p:nvSpPr>
                <p:spPr>
                  <a:xfrm>
                    <a:off x="6588150" y="3616483"/>
                    <a:ext cx="4064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C8AC524-679C-FB4C-84A3-1BDBDF87AD66}"/>
                      </a:ext>
                    </a:extLst>
                  </p:cNvPr>
                  <p:cNvSpPr txBox="1"/>
                  <p:nvPr/>
                </p:nvSpPr>
                <p:spPr>
                  <a:xfrm>
                    <a:off x="6588151" y="2124366"/>
                    <a:ext cx="406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ea typeface="Cambria Math" panose="02040503050406030204" pitchFamily="18" charset="0"/>
                            </a:rPr>
                            <m:t>𝟏</m:t>
                          </m:r>
                        </m:oMath>
                      </m:oMathPara>
                    </a14:m>
                    <a:endParaRPr lang="en-US" b="1"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CC8AC524-679C-FB4C-84A3-1BDBDF87AD66}"/>
                      </a:ext>
                    </a:extLst>
                  </p:cNvPr>
                  <p:cNvSpPr txBox="1">
                    <a:spLocks noRot="1" noChangeAspect="1" noMove="1" noResize="1" noEditPoints="1" noAdjustHandles="1" noChangeArrowheads="1" noChangeShapeType="1" noTextEdit="1"/>
                  </p:cNvSpPr>
                  <p:nvPr/>
                </p:nvSpPr>
                <p:spPr>
                  <a:xfrm>
                    <a:off x="6588151" y="2124366"/>
                    <a:ext cx="406400" cy="369332"/>
                  </a:xfrm>
                  <a:prstGeom prst="rect">
                    <a:avLst/>
                  </a:prstGeom>
                  <a:blipFill>
                    <a:blip r:embed="rId7"/>
                    <a:stretch>
                      <a:fillRect/>
                    </a:stretch>
                  </a:blipFill>
                </p:spPr>
                <p:txBody>
                  <a:bodyPr/>
                  <a:lstStyle/>
                  <a:p>
                    <a:r>
                      <a:rPr lang="en-US">
                        <a:noFill/>
                      </a:rPr>
                      <a:t> </a:t>
                    </a:r>
                  </a:p>
                </p:txBody>
              </p:sp>
            </mc:Fallback>
          </mc:AlternateContent>
        </p:grpSp>
        <p:sp>
          <p:nvSpPr>
            <p:cNvPr id="23" name="TextBox 22">
              <a:extLst>
                <a:ext uri="{FF2B5EF4-FFF2-40B4-BE49-F238E27FC236}">
                  <a16:creationId xmlns:a16="http://schemas.microsoft.com/office/drawing/2014/main" id="{4FCACEF0-3D3E-384F-A34C-F5F9E17C2A7E}"/>
                </a:ext>
              </a:extLst>
            </p:cNvPr>
            <p:cNvSpPr txBox="1"/>
            <p:nvPr/>
          </p:nvSpPr>
          <p:spPr>
            <a:xfrm>
              <a:off x="7540000" y="1742867"/>
              <a:ext cx="1350000" cy="369332"/>
            </a:xfrm>
            <a:prstGeom prst="rect">
              <a:avLst/>
            </a:prstGeom>
            <a:noFill/>
          </p:spPr>
          <p:txBody>
            <a:bodyPr wrap="square" rtlCol="0">
              <a:spAutoFit/>
            </a:bodyPr>
            <a:lstStyle/>
            <a:p>
              <a:r>
                <a:rPr lang="en-US" dirty="0"/>
                <a:t>AND logic</a:t>
              </a:r>
            </a:p>
          </p:txBody>
        </p:sp>
      </p:grpSp>
    </p:spTree>
    <p:extLst>
      <p:ext uri="{BB962C8B-B14F-4D97-AF65-F5344CB8AC3E}">
        <p14:creationId xmlns:p14="http://schemas.microsoft.com/office/powerpoint/2010/main" val="408671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fontScale="77500" lnSpcReduction="20000"/>
              </a:bodyPr>
              <a:lstStyle/>
              <a:p>
                <a:pPr>
                  <a:lnSpc>
                    <a:spcPct val="120000"/>
                  </a:lnSpc>
                  <a:spcBef>
                    <a:spcPts val="0"/>
                  </a:spcBef>
                  <a:buFont typeface="Wingdings" panose="05000000000000000000" pitchFamily="2" charset="2"/>
                  <a:buChar char="q"/>
                </a:pPr>
                <a:r>
                  <a:rPr lang="en-IN" sz="3600" dirty="0"/>
                  <a:t>Epoch 1: Iteration 1</a:t>
                </a: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Let’s take first input: </a:t>
                </a: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 = 0,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 = 0, </m:t>
                    </m:r>
                    <m:r>
                      <a:rPr lang="en-US" sz="3300" i="1" dirty="0" smtClean="0">
                        <a:latin typeface="Cambria Math" panose="02040503050406030204" pitchFamily="18" charset="0"/>
                        <a:cs typeface="Times New Roman" panose="02020603050405020304" pitchFamily="18" charset="0"/>
                      </a:rPr>
                      <m:t>𝑌</m:t>
                    </m:r>
                    <m:r>
                      <a:rPr lang="en-US" sz="3300" i="1" dirty="0" smtClean="0">
                        <a:latin typeface="Cambria Math" panose="02040503050406030204" pitchFamily="18" charset="0"/>
                        <a:cs typeface="Times New Roman" panose="02020603050405020304" pitchFamily="18" charset="0"/>
                      </a:rPr>
                      <m:t> = 0</m:t>
                    </m:r>
                  </m:oMath>
                </a14:m>
                <a:r>
                  <a:rPr lang="en-US" sz="3300" dirty="0">
                    <a:latin typeface="Arial" panose="020B0604020202020204" pitchFamily="34" charset="0"/>
                    <a:cs typeface="Arial" panose="020B0604020202020204" pitchFamily="34" charset="0"/>
                  </a:rPr>
                  <a:t>.</a:t>
                </a: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 </m:t>
                    </m:r>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m:t>
                    </m:r>
                    <m:r>
                      <a:rPr lang="en-US" sz="3300" i="1" dirty="0" smtClean="0">
                        <a:latin typeface="Cambria Math" panose="02040503050406030204" pitchFamily="18" charset="0"/>
                        <a:cs typeface="Times New Roman" panose="02020603050405020304" pitchFamily="18" charset="0"/>
                      </a:rPr>
                      <m:t>𝑤</m:t>
                    </m:r>
                    <m:r>
                      <a:rPr lang="en-US" sz="3300" i="1" baseline="-25000" dirty="0" smtClean="0">
                        <a:latin typeface="Cambria Math" panose="02040503050406030204" pitchFamily="18" charset="0"/>
                        <a:cs typeface="Times New Roman" panose="02020603050405020304" pitchFamily="18" charset="0"/>
                      </a:rPr>
                      <m:t>1</m:t>
                    </m:r>
                    <m:r>
                      <a:rPr lang="en-US" sz="3300" i="1" dirty="0" smtClean="0">
                        <a:latin typeface="Cambria Math" panose="02040503050406030204" pitchFamily="18" charset="0"/>
                        <a:cs typeface="Times New Roman" panose="02020603050405020304" pitchFamily="18" charset="0"/>
                      </a:rPr>
                      <m:t> +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m:t>
                    </m:r>
                    <m:r>
                      <a:rPr lang="en-US" sz="3300" i="1" dirty="0" smtClean="0">
                        <a:latin typeface="Cambria Math" panose="02040503050406030204" pitchFamily="18" charset="0"/>
                        <a:cs typeface="Times New Roman" panose="02020603050405020304" pitchFamily="18" charset="0"/>
                      </a:rPr>
                      <m:t>𝑤</m:t>
                    </m:r>
                    <m:r>
                      <a:rPr lang="en-US" sz="3300" i="1" baseline="-25000" dirty="0" smtClean="0">
                        <a:latin typeface="Cambria Math" panose="02040503050406030204" pitchFamily="18" charset="0"/>
                        <a:cs typeface="Times New Roman" panose="02020603050405020304" pitchFamily="18" charset="0"/>
                      </a:rPr>
                      <m:t>2</m:t>
                    </m:r>
                    <m:r>
                      <a:rPr lang="en-US" sz="3300" i="1" dirty="0">
                        <a:latin typeface="Cambria Math" panose="02040503050406030204" pitchFamily="18" charset="0"/>
                        <a:cs typeface="Times New Roman" panose="02020603050405020304" pitchFamily="18" charset="0"/>
                      </a:rPr>
                      <m:t> </m:t>
                    </m:r>
                    <m:r>
                      <a:rPr lang="en-US" sz="3300" i="1" dirty="0" smtClean="0">
                        <a:latin typeface="Cambria Math" panose="02040503050406030204" pitchFamily="18" charset="0"/>
                        <a:cs typeface="Times New Roman" panose="02020603050405020304" pitchFamily="18" charset="0"/>
                      </a:rPr>
                      <m:t>+ </m:t>
                    </m:r>
                    <m:r>
                      <a:rPr lang="en-US" sz="3300" i="1" dirty="0" smtClean="0">
                        <a:latin typeface="Cambria Math" panose="02040503050406030204" pitchFamily="18" charset="0"/>
                        <a:cs typeface="Times New Roman" panose="02020603050405020304" pitchFamily="18" charset="0"/>
                      </a:rPr>
                      <m:t>𝑏</m:t>
                    </m:r>
                  </m:oMath>
                </a14:m>
                <a:endParaRPr lang="en-US" sz="3300" dirty="0">
                  <a:latin typeface="Arial" panose="020B0604020202020204" pitchFamily="34" charset="0"/>
                  <a:cs typeface="Arial" panose="020B0604020202020204" pitchFamily="34" charset="0"/>
                </a:endParaRP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 0∗0.6 +0∗0.6 + 0.4 = 0.4</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 </a:t>
                </a: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&lt;</m:t>
                    </m:r>
                    <m:r>
                      <a:rPr lang="en-US" sz="3300" i="1" dirty="0" smtClean="0">
                        <a:latin typeface="Cambria Math" panose="02040503050406030204" pitchFamily="18" charset="0"/>
                        <a:ea typeface="Cambria Math" panose="02040503050406030204" pitchFamily="18" charset="0"/>
                        <a:cs typeface="Times New Roman" panose="02020603050405020304" pitchFamily="18" charset="0"/>
                      </a:rPr>
                      <m:t>𝜏</m:t>
                    </m:r>
                    <m:r>
                      <a:rPr lang="en-US" sz="33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3300" dirty="0">
                    <a:latin typeface="Arial" panose="020B0604020202020204" pitchFamily="34" charset="0"/>
                    <a:cs typeface="Arial" panose="020B0604020202020204" pitchFamily="34" charset="0"/>
                  </a:rPr>
                  <a:t> output </a:t>
                </a:r>
                <a14:m>
                  <m:oMath xmlns:m="http://schemas.openxmlformats.org/officeDocument/2006/math">
                    <m:r>
                      <a:rPr lang="en-US" sz="3300" i="1" dirty="0" smtClean="0">
                        <a:latin typeface="Cambria Math" panose="02040503050406030204" pitchFamily="18" charset="0"/>
                        <a:cs typeface="Arial" panose="020B0604020202020204" pitchFamily="34" charset="0"/>
                      </a:rPr>
                      <m:t>= 0</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Since output </a:t>
                </a:r>
                <a14:m>
                  <m:oMath xmlns:m="http://schemas.openxmlformats.org/officeDocument/2006/math">
                    <m:r>
                      <a:rPr lang="en-US" sz="3300" i="1" dirty="0" smtClean="0">
                        <a:latin typeface="Cambria Math" panose="02040503050406030204" pitchFamily="18" charset="0"/>
                        <a:cs typeface="Arial" panose="020B0604020202020204" pitchFamily="34" charset="0"/>
                      </a:rPr>
                      <m:t>=</m:t>
                    </m:r>
                  </m:oMath>
                </a14:m>
                <a:r>
                  <a:rPr lang="en-US" sz="3300" dirty="0">
                    <a:latin typeface="Arial" panose="020B0604020202020204" pitchFamily="34" charset="0"/>
                    <a:cs typeface="Arial" panose="020B0604020202020204" pitchFamily="34" charset="0"/>
                  </a:rPr>
                  <a:t> target, no </a:t>
                </a:r>
                <a:r>
                  <a:rPr lang="en-US" sz="3300" dirty="0" err="1">
                    <a:latin typeface="Arial" panose="020B0604020202020204" pitchFamily="34" charset="0"/>
                    <a:cs typeface="Arial" panose="020B0604020202020204" pitchFamily="34" charset="0"/>
                  </a:rPr>
                  <a:t>updation</a:t>
                </a:r>
                <a:r>
                  <a:rPr lang="en-US" sz="3300" dirty="0">
                    <a:latin typeface="Arial" panose="020B0604020202020204" pitchFamily="34" charset="0"/>
                    <a:cs typeface="Arial" panose="020B0604020202020204" pitchFamily="34" charset="0"/>
                  </a:rPr>
                  <a:t>.</a:t>
                </a:r>
              </a:p>
              <a:p>
                <a:pPr marL="0" indent="0">
                  <a:lnSpc>
                    <a:spcPct val="120000"/>
                  </a:lnSpc>
                  <a:spcBef>
                    <a:spcPts val="0"/>
                  </a:spcBef>
                  <a:buNone/>
                </a:pPr>
                <a:endParaRPr lang="en-US" sz="3300" i="1" dirty="0">
                  <a:solidFill>
                    <a:srgbClr val="056E2B"/>
                  </a:solidFill>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IN" sz="3600" dirty="0"/>
                  <a:t>Epoch 1: Iteration 2</a:t>
                </a: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Consider second input: </a:t>
                </a: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 = 0,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 = 1 , </m:t>
                    </m:r>
                    <m:r>
                      <a:rPr lang="en-US" sz="3300" i="1" dirty="0" smtClean="0">
                        <a:latin typeface="Cambria Math" panose="02040503050406030204" pitchFamily="18" charset="0"/>
                        <a:cs typeface="Times New Roman" panose="02020603050405020304" pitchFamily="18" charset="0"/>
                      </a:rPr>
                      <m:t>𝑌</m:t>
                    </m:r>
                    <m:r>
                      <a:rPr lang="en-US" sz="3300" i="1" dirty="0" smtClean="0">
                        <a:latin typeface="Cambria Math" panose="02040503050406030204" pitchFamily="18" charset="0"/>
                        <a:cs typeface="Times New Roman" panose="02020603050405020304" pitchFamily="18" charset="0"/>
                      </a:rPr>
                      <m:t> = 0</m:t>
                    </m:r>
                  </m:oMath>
                </a14:m>
                <a:endParaRPr lang="en-US" sz="3300" dirty="0">
                  <a:latin typeface="Arial" panose="020B0604020202020204" pitchFamily="34" charset="0"/>
                  <a:cs typeface="Arial" panose="020B0604020202020204" pitchFamily="34" charset="0"/>
                </a:endParaRP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 0∗0.6 +1∗0.6 + 0.4 = 1.0</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&gt;</m:t>
                    </m:r>
                  </m:oMath>
                </a14:m>
                <a:r>
                  <a:rPr lang="en-US" sz="3300" dirty="0">
                    <a:latin typeface="Arial" panose="020B0604020202020204" pitchFamily="34" charset="0"/>
                    <a:cs typeface="Arial" panose="020B0604020202020204" pitchFamily="34" charset="0"/>
                  </a:rPr>
                  <a:t> </a:t>
                </a:r>
                <a14:m>
                  <m:oMath xmlns:m="http://schemas.openxmlformats.org/officeDocument/2006/math">
                    <m:r>
                      <a:rPr lang="en-US" sz="3300" i="1" dirty="0">
                        <a:latin typeface="Cambria Math" panose="02040503050406030204" pitchFamily="18" charset="0"/>
                        <a:ea typeface="Cambria Math" panose="02040503050406030204" pitchFamily="18" charset="0"/>
                        <a:cs typeface="Times New Roman" panose="02020603050405020304" pitchFamily="18" charset="0"/>
                      </a:rPr>
                      <m:t>𝜏</m:t>
                    </m:r>
                    <m:r>
                      <a:rPr lang="en-US" sz="33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sz="3300" dirty="0">
                    <a:latin typeface="Arial" panose="020B0604020202020204" pitchFamily="34" charset="0"/>
                    <a:cs typeface="Arial" panose="020B0604020202020204" pitchFamily="34" charset="0"/>
                  </a:rPr>
                  <a:t> output </a:t>
                </a:r>
                <a14:m>
                  <m:oMath xmlns:m="http://schemas.openxmlformats.org/officeDocument/2006/math">
                    <m:r>
                      <a:rPr lang="en-US" sz="3300" i="1" dirty="0">
                        <a:latin typeface="Cambria Math" panose="02040503050406030204" pitchFamily="18" charset="0"/>
                        <a:cs typeface="Arial" panose="020B0604020202020204" pitchFamily="34" charset="0"/>
                      </a:rPr>
                      <m:t>= </m:t>
                    </m:r>
                    <m:r>
                      <a:rPr lang="en-US" sz="3300" b="0" i="1" dirty="0" smtClean="0">
                        <a:latin typeface="Cambria Math" panose="02040503050406030204" pitchFamily="18" charset="0"/>
                        <a:cs typeface="Arial" panose="020B0604020202020204" pitchFamily="34" charset="0"/>
                      </a:rPr>
                      <m:t>1</m:t>
                    </m:r>
                    <m:r>
                      <a:rPr lang="en-US" sz="3300" i="1" dirty="0">
                        <a:latin typeface="Cambria Math" panose="02040503050406030204" pitchFamily="18" charset="0"/>
                        <a:cs typeface="Arial" panose="020B0604020202020204" pitchFamily="34" charset="0"/>
                      </a:rPr>
                      <m:t> </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Since output </a:t>
                </a:r>
                <a14:m>
                  <m:oMath xmlns:m="http://schemas.openxmlformats.org/officeDocument/2006/math">
                    <m:r>
                      <a:rPr lang="en-US" sz="3300" i="1" dirty="0" smtClean="0">
                        <a:latin typeface="Cambria Math" panose="02040503050406030204" pitchFamily="18" charset="0"/>
                        <a:ea typeface="Cambria Math" panose="02040503050406030204" pitchFamily="18" charset="0"/>
                        <a:cs typeface="Arial" panose="020B0604020202020204" pitchFamily="34" charset="0"/>
                      </a:rPr>
                      <m:t>≠</m:t>
                    </m:r>
                  </m:oMath>
                </a14:m>
                <a:r>
                  <a:rPr lang="en-US" sz="3300" dirty="0">
                    <a:latin typeface="Arial" panose="020B0604020202020204" pitchFamily="34" charset="0"/>
                    <a:cs typeface="Arial" panose="020B0604020202020204" pitchFamily="34" charset="0"/>
                  </a:rPr>
                  <a:t> target, weight updating is required</a:t>
                </a:r>
                <a:r>
                  <a:rPr lang="en-US" sz="2400" dirty="0">
                    <a:latin typeface="Arial" panose="020B0604020202020204" pitchFamily="34" charset="0"/>
                    <a:cs typeface="Arial" panose="020B0604020202020204" pitchFamily="34" charset="0"/>
                  </a:rPr>
                  <a:t>.</a:t>
                </a:r>
              </a:p>
              <a:p>
                <a:pPr lvl="1">
                  <a:lnSpc>
                    <a:spcPct val="120000"/>
                  </a:lnSpc>
                  <a:spcBef>
                    <a:spcPts val="0"/>
                  </a:spcBef>
                  <a:buFont typeface="Wingdings" panose="05000000000000000000" pitchFamily="2" charset="2"/>
                  <a:buChar char="q"/>
                </a:pPr>
                <a:endParaRPr lang="en-US" sz="18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497" t="-1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BA4AF1-27C4-C855-AD3F-88AE5858108F}"/>
                  </a:ext>
                </a:extLst>
              </p:cNvPr>
              <p:cNvSpPr txBox="1"/>
              <p:nvPr/>
            </p:nvSpPr>
            <p:spPr>
              <a:xfrm>
                <a:off x="7603200" y="1602000"/>
                <a:ext cx="3368233" cy="1200329"/>
              </a:xfrm>
              <a:prstGeom prst="rect">
                <a:avLst/>
              </a:prstGeom>
              <a:solidFill>
                <a:schemeClr val="accent6">
                  <a:lumMod val="20000"/>
                  <a:lumOff val="80000"/>
                </a:schemeClr>
              </a:solidFill>
            </p:spPr>
            <p:txBody>
              <a:bodyPr wrap="square" rtlCol="0">
                <a:spAutoFit/>
              </a:bodyPr>
              <a:lstStyle/>
              <a:p>
                <a:r>
                  <a:rPr lang="en-US" sz="2400" dirty="0">
                    <a:solidFill>
                      <a:srgbClr val="C00000"/>
                    </a:solidFill>
                    <a:latin typeface="Arial" panose="020B0604020202020204" pitchFamily="34" charset="0"/>
                    <a:cs typeface="Arial" panose="020B0604020202020204" pitchFamily="34" charset="0"/>
                  </a:rPr>
                  <a:t>w</a:t>
                </a:r>
                <a:r>
                  <a:rPr lang="en-US" sz="2400" baseline="-25000" dirty="0">
                    <a:solidFill>
                      <a:srgbClr val="C00000"/>
                    </a:solidFill>
                    <a:latin typeface="Arial" panose="020B0604020202020204" pitchFamily="34" charset="0"/>
                    <a:cs typeface="Arial" panose="020B0604020202020204" pitchFamily="34" charset="0"/>
                  </a:rPr>
                  <a:t>1</a:t>
                </a:r>
                <a:r>
                  <a:rPr lang="en-US" sz="2400" dirty="0">
                    <a:solidFill>
                      <a:srgbClr val="C00000"/>
                    </a:solidFill>
                    <a:latin typeface="Arial" panose="020B0604020202020204" pitchFamily="34" charset="0"/>
                    <a:cs typeface="Arial" panose="020B0604020202020204" pitchFamily="34" charset="0"/>
                  </a:rPr>
                  <a:t> = 0.6 and w</a:t>
                </a:r>
                <a:r>
                  <a:rPr lang="en-US" sz="2400" baseline="-25000" dirty="0">
                    <a:solidFill>
                      <a:srgbClr val="C00000"/>
                    </a:solidFill>
                    <a:latin typeface="Arial" panose="020B0604020202020204" pitchFamily="34" charset="0"/>
                    <a:cs typeface="Arial" panose="020B0604020202020204" pitchFamily="34" charset="0"/>
                  </a:rPr>
                  <a:t>2 </a:t>
                </a:r>
                <a:r>
                  <a:rPr lang="en-US" sz="2400" dirty="0">
                    <a:solidFill>
                      <a:srgbClr val="C00000"/>
                    </a:solidFill>
                    <a:latin typeface="Arial" panose="020B0604020202020204" pitchFamily="34" charset="0"/>
                    <a:cs typeface="Arial" panose="020B0604020202020204" pitchFamily="34" charset="0"/>
                  </a:rPr>
                  <a:t>= 0.6.</a:t>
                </a:r>
              </a:p>
              <a:p>
                <a:r>
                  <a:rPr lang="en-US" sz="2400" dirty="0">
                    <a:solidFill>
                      <a:srgbClr val="C00000"/>
                    </a:solidFill>
                    <a:latin typeface="Arial" panose="020B0604020202020204" pitchFamily="34" charset="0"/>
                    <a:cs typeface="Arial" panose="020B0604020202020204" pitchFamily="34" charset="0"/>
                  </a:rPr>
                  <a:t>Threshold </a:t>
                </a:r>
                <a14:m>
                  <m:oMath xmlns:m="http://schemas.openxmlformats.org/officeDocument/2006/math">
                    <m:r>
                      <a:rPr lang="en-US" sz="2400" i="1" dirty="0"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𝜏</m:t>
                    </m:r>
                    <m:r>
                      <a:rPr lang="en-US" sz="2400" b="0" i="1" dirty="0" smtClean="0">
                        <a:solidFill>
                          <a:srgbClr val="C00000"/>
                        </a:solidFill>
                        <a:latin typeface="Cambria Math" panose="02040503050406030204" pitchFamily="18" charset="0"/>
                        <a:cs typeface="Arial" panose="020B0604020202020204" pitchFamily="34" charset="0"/>
                      </a:rPr>
                      <m:t>= </m:t>
                    </m:r>
                    <m:r>
                      <a:rPr lang="en-US" sz="2400" i="1" dirty="0" smtClean="0">
                        <a:solidFill>
                          <a:srgbClr val="C00000"/>
                        </a:solidFill>
                        <a:latin typeface="Cambria Math" panose="02040503050406030204" pitchFamily="18" charset="0"/>
                        <a:cs typeface="Arial" panose="020B0604020202020204" pitchFamily="34" charset="0"/>
                      </a:rPr>
                      <m:t>0.5</m:t>
                    </m:r>
                  </m:oMath>
                </a14:m>
                <a:r>
                  <a:rPr lang="en-US" sz="2400" dirty="0">
                    <a:solidFill>
                      <a:srgbClr val="C00000"/>
                    </a:solidFill>
                    <a:latin typeface="Arial" panose="020B0604020202020204" pitchFamily="34" charset="0"/>
                    <a:cs typeface="Arial" panose="020B0604020202020204" pitchFamily="34" charset="0"/>
                  </a:rPr>
                  <a:t> </a:t>
                </a:r>
              </a:p>
              <a:p>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𝑏</m:t>
                      </m:r>
                      <m:r>
                        <a:rPr lang="en-US" sz="2400" i="1" dirty="0">
                          <a:solidFill>
                            <a:srgbClr val="C00000"/>
                          </a:solidFill>
                          <a:latin typeface="Cambria Math" panose="02040503050406030204" pitchFamily="18" charset="0"/>
                          <a:cs typeface="Arial" panose="020B0604020202020204" pitchFamily="34" charset="0"/>
                        </a:rPr>
                        <m:t>= 0.</m:t>
                      </m:r>
                      <m:r>
                        <a:rPr lang="en-US" sz="2400" b="0" i="1" dirty="0" smtClean="0">
                          <a:solidFill>
                            <a:srgbClr val="C00000"/>
                          </a:solidFill>
                          <a:latin typeface="Cambria Math" panose="02040503050406030204" pitchFamily="18" charset="0"/>
                          <a:cs typeface="Arial" panose="020B0604020202020204" pitchFamily="34" charset="0"/>
                        </a:rPr>
                        <m:t>4</m:t>
                      </m:r>
                    </m:oMath>
                  </m:oMathPara>
                </a14:m>
                <a:endParaRPr lang="en-US" sz="2400" dirty="0">
                  <a:solidFill>
                    <a:srgbClr val="C00000"/>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57BA4AF1-27C4-C855-AD3F-88AE5858108F}"/>
                  </a:ext>
                </a:extLst>
              </p:cNvPr>
              <p:cNvSpPr txBox="1">
                <a:spLocks noRot="1" noChangeAspect="1" noMove="1" noResize="1" noEditPoints="1" noAdjustHandles="1" noChangeArrowheads="1" noChangeShapeType="1" noTextEdit="1"/>
              </p:cNvSpPr>
              <p:nvPr/>
            </p:nvSpPr>
            <p:spPr>
              <a:xfrm>
                <a:off x="7603200" y="1602000"/>
                <a:ext cx="3368233" cy="1200329"/>
              </a:xfrm>
              <a:prstGeom prst="rect">
                <a:avLst/>
              </a:prstGeom>
              <a:blipFill>
                <a:blip r:embed="rId3"/>
                <a:stretch>
                  <a:fillRect l="-2712" t="-3553"/>
                </a:stretch>
              </a:blipFill>
            </p:spPr>
            <p:txBody>
              <a:bodyPr/>
              <a:lstStyle/>
              <a:p>
                <a:r>
                  <a:rPr lang="en-US">
                    <a:noFill/>
                  </a:rPr>
                  <a:t> </a:t>
                </a:r>
              </a:p>
            </p:txBody>
          </p:sp>
        </mc:Fallback>
      </mc:AlternateContent>
    </p:spTree>
    <p:extLst>
      <p:ext uri="{BB962C8B-B14F-4D97-AF65-F5344CB8AC3E}">
        <p14:creationId xmlns:p14="http://schemas.microsoft.com/office/powerpoint/2010/main" val="675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nSpc>
                    <a:spcPct val="125000"/>
                  </a:lnSpc>
                  <a:spcBef>
                    <a:spcPts val="0"/>
                  </a:spcBef>
                  <a:buFont typeface="Wingdings" panose="05000000000000000000" pitchFamily="2" charset="2"/>
                  <a:buChar char="q"/>
                </a:pPr>
                <a:r>
                  <a:rPr lang="en-US" dirty="0">
                    <a:latin typeface="Arial" panose="020B0604020202020204" pitchFamily="34" charset="0"/>
                    <a:cs typeface="Arial" panose="020B0604020202020204" pitchFamily="34" charset="0"/>
                  </a:rPr>
                  <a:t>Let’s assume learning rate (</a:t>
                </a:r>
                <a:r>
                  <a:rPr lang="en-US" dirty="0">
                    <a:latin typeface="Arial" panose="020B0604020202020204" pitchFamily="34" charset="0"/>
                    <a:cs typeface="Arial" panose="020B0604020202020204" pitchFamily="34" charset="0"/>
                    <a:sym typeface="Symbol" panose="05050102010706020507" pitchFamily="18" charset="2"/>
                  </a:rPr>
                  <a:t>) = 0.3</a:t>
                </a:r>
                <a:endParaRPr lang="en-US" dirty="0">
                  <a:latin typeface="Arial" panose="020B0604020202020204" pitchFamily="34" charset="0"/>
                  <a:cs typeface="Arial" panose="020B0604020202020204" pitchFamily="34" charset="0"/>
                </a:endParaRPr>
              </a:p>
              <a:p>
                <a:pPr lvl="1">
                  <a:lnSpc>
                    <a:spcPct val="125000"/>
                  </a:lnSpc>
                  <a:spcBef>
                    <a:spcPts val="0"/>
                  </a:spcBef>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𝑓</m:t>
                            </m:r>
                          </m:e>
                        </m:acc>
                      </m:e>
                    </m:d>
                  </m:oMath>
                </a14:m>
                <a:r>
                  <a:rPr lang="en-US"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𝑓</m:t>
                            </m:r>
                          </m:e>
                        </m:acc>
                      </m:e>
                    </m:d>
                  </m:oMath>
                </a14:m>
                <a:endParaRPr lang="en-US" dirty="0">
                  <a:latin typeface="Arial" panose="020B0604020202020204" pitchFamily="34" charset="0"/>
                  <a:cs typeface="Arial" panose="020B0604020202020204" pitchFamily="34" charset="0"/>
                </a:endParaRPr>
              </a:p>
              <a:p>
                <a:pPr lvl="1">
                  <a:lnSpc>
                    <a:spcPct val="125000"/>
                  </a:lnSpc>
                  <a:spcBef>
                    <a:spcPts val="0"/>
                  </a:spcBef>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1</m:t>
                            </m:r>
                          </m:e>
                        </m:acc>
                      </m:e>
                    </m:d>
                  </m:oMath>
                </a14:m>
                <a:r>
                  <a:rPr lang="en-US" dirty="0">
                    <a:latin typeface="Arial" panose="020B0604020202020204" pitchFamily="34" charset="0"/>
                    <a:cs typeface="Arial" panose="020B0604020202020204" pitchFamily="34" charset="0"/>
                  </a:rPr>
                  <a:t> = 0.6 - 0.3 = 0.3</a:t>
                </a:r>
              </a:p>
              <a:p>
                <a:pPr lvl="1">
                  <a:lnSpc>
                    <a:spcPct val="125000"/>
                  </a:lnSpc>
                  <a:spcBef>
                    <a:spcPts val="0"/>
                  </a:spcBef>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acc>
                          <m:accPr>
                            <m:chr m:val="̂"/>
                            <m:ctrlPr>
                              <a:rPr lang="en-US" i="1">
                                <a:latin typeface="Cambria Math" panose="02040503050406030204" pitchFamily="18" charset="0"/>
                              </a:rPr>
                            </m:ctrlPr>
                          </m:accPr>
                          <m:e>
                            <m:r>
                              <a:rPr lang="en-US" i="1">
                                <a:latin typeface="Cambria Math" panose="02040503050406030204" pitchFamily="18" charset="0"/>
                              </a:rPr>
                              <m:t>1</m:t>
                            </m:r>
                          </m:e>
                        </m:acc>
                      </m:e>
                    </m:d>
                  </m:oMath>
                </a14:m>
                <a:r>
                  <a:rPr lang="en-US" dirty="0">
                    <a:latin typeface="Arial" panose="020B0604020202020204" pitchFamily="34" charset="0"/>
                    <a:cs typeface="Arial" panose="020B0604020202020204" pitchFamily="34" charset="0"/>
                  </a:rPr>
                  <a:t> = 0.6 - 0.3 = 0.3</a:t>
                </a:r>
              </a:p>
              <a:p>
                <a:pPr lvl="1">
                  <a:lnSpc>
                    <a:spcPct val="125000"/>
                  </a:lnSpc>
                  <a:spcBef>
                    <a:spcPts val="0"/>
                  </a:spcBef>
                  <a:buFont typeface="Wingdings" panose="05000000000000000000" pitchFamily="2" charset="2"/>
                  <a:buChar char="q"/>
                </a:pP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=0.4+0.3</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1</m:t>
                            </m:r>
                          </m:e>
                        </m:acc>
                      </m:e>
                    </m:d>
                  </m:oMath>
                </a14:m>
                <a:r>
                  <a:rPr lang="en-US" dirty="0">
                    <a:latin typeface="Arial" panose="020B0604020202020204" pitchFamily="34" charset="0"/>
                    <a:cs typeface="Arial" panose="020B0604020202020204" pitchFamily="34" charset="0"/>
                  </a:rPr>
                  <a:t> = 0.1</a:t>
                </a:r>
              </a:p>
              <a:p>
                <a:pPr>
                  <a:lnSpc>
                    <a:spcPct val="125000"/>
                  </a:lnSpc>
                  <a:spcBef>
                    <a:spcPts val="0"/>
                  </a:spcBef>
                  <a:buFont typeface="Wingdings" panose="05000000000000000000" pitchFamily="2" charset="2"/>
                  <a:buChar char="q"/>
                </a:pPr>
                <a:r>
                  <a:rPr lang="en-US" dirty="0">
                    <a:latin typeface="Arial" panose="020B0604020202020204" pitchFamily="34" charset="0"/>
                    <a:cs typeface="Arial" panose="020B0604020202020204" pitchFamily="34" charset="0"/>
                  </a:rPr>
                  <a:t>Updated weights are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r>
                      <a:rPr lang="en-US" i="1">
                        <a:latin typeface="Cambria Math" panose="02040503050406030204" pitchFamily="18" charset="0"/>
                      </a:rPr>
                      <m:t> </m:t>
                    </m:r>
                  </m:oMath>
                </a14:m>
                <a:r>
                  <a:rPr lang="en-US" dirty="0">
                    <a:latin typeface="Arial" panose="020B0604020202020204" pitchFamily="34" charset="0"/>
                    <a:cs typeface="Arial" panose="020B0604020202020204" pitchFamily="34" charset="0"/>
                  </a:rPr>
                  <a:t>= 0.3,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a:latin typeface="Arial" panose="020B0604020202020204" pitchFamily="34" charset="0"/>
                    <a:cs typeface="Arial" panose="020B0604020202020204" pitchFamily="34" charset="0"/>
                  </a:rPr>
                  <a:t> = 0.3, </a:t>
                </a:r>
                <a14:m>
                  <m:oMath xmlns:m="http://schemas.openxmlformats.org/officeDocument/2006/math">
                    <m:r>
                      <a:rPr lang="en-US" i="1" dirty="0" smtClean="0">
                        <a:latin typeface="Cambria Math" panose="02040503050406030204" pitchFamily="18" charset="0"/>
                        <a:cs typeface="Times New Roman" panose="02020603050405020304" pitchFamily="18" charset="0"/>
                      </a:rPr>
                      <m:t>𝑏</m:t>
                    </m:r>
                  </m:oMath>
                </a14:m>
                <a:r>
                  <a:rPr lang="en-US" dirty="0">
                    <a:latin typeface="Arial" panose="020B0604020202020204" pitchFamily="34" charset="0"/>
                    <a:cs typeface="Arial" panose="020B0604020202020204" pitchFamily="34" charset="0"/>
                  </a:rPr>
                  <a:t> = 0.1</a:t>
                </a:r>
              </a:p>
              <a:p>
                <a:pPr>
                  <a:lnSpc>
                    <a:spcPct val="95000"/>
                  </a:lnSpc>
                  <a:spcBef>
                    <a:spcPts val="0"/>
                  </a:spcBef>
                  <a:buFont typeface="Wingdings" panose="05000000000000000000" pitchFamily="2" charset="2"/>
                  <a:buChar char="q"/>
                </a:pPr>
                <a:endParaRPr lang="en-US" sz="2800" dirty="0">
                  <a:latin typeface="Arial" panose="020B0604020202020204" pitchFamily="34" charset="0"/>
                  <a:cs typeface="Arial" panose="020B0604020202020204" pitchFamily="34" charset="0"/>
                </a:endParaRPr>
              </a:p>
              <a:p>
                <a:pPr marL="0" indent="0">
                  <a:lnSpc>
                    <a:spcPct val="95000"/>
                  </a:lnSpc>
                  <a:spcBef>
                    <a:spcPts val="0"/>
                  </a:spcBef>
                  <a:buNone/>
                </a:pPr>
                <a:endParaRPr lang="en-US" sz="2400" b="1"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684" t="-351"/>
                </a:stretch>
              </a:blipFill>
            </p:spPr>
            <p:txBody>
              <a:bodyPr/>
              <a:lstStyle/>
              <a:p>
                <a:r>
                  <a:rPr lang="en-US">
                    <a:noFill/>
                  </a:rPr>
                  <a:t> </a:t>
                </a:r>
              </a:p>
            </p:txBody>
          </p:sp>
        </mc:Fallback>
      </mc:AlternateContent>
    </p:spTree>
    <p:extLst>
      <p:ext uri="{BB962C8B-B14F-4D97-AF65-F5344CB8AC3E}">
        <p14:creationId xmlns:p14="http://schemas.microsoft.com/office/powerpoint/2010/main" val="140383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fontScale="85000" lnSpcReduction="20000"/>
              </a:bodyPr>
              <a:lstStyle/>
              <a:p>
                <a:pPr>
                  <a:lnSpc>
                    <a:spcPct val="120000"/>
                  </a:lnSpc>
                  <a:spcBef>
                    <a:spcPts val="0"/>
                  </a:spcBef>
                  <a:buFont typeface="Wingdings" panose="05000000000000000000" pitchFamily="2" charset="2"/>
                  <a:buChar char="q"/>
                </a:pPr>
                <a:r>
                  <a:rPr lang="en-IN" dirty="0"/>
                  <a:t>Epoch 1: Iteration 3</a:t>
                </a: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Let’s take next input: </a:t>
                </a: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 =1,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 = 0, </m:t>
                    </m:r>
                    <m:r>
                      <a:rPr lang="en-US" sz="3300" i="1" dirty="0" smtClean="0">
                        <a:latin typeface="Cambria Math" panose="02040503050406030204" pitchFamily="18" charset="0"/>
                        <a:cs typeface="Times New Roman" panose="02020603050405020304" pitchFamily="18" charset="0"/>
                      </a:rPr>
                      <m:t>𝑌</m:t>
                    </m:r>
                    <m:r>
                      <a:rPr lang="en-US" sz="3300" i="1" dirty="0" smtClean="0">
                        <a:latin typeface="Cambria Math" panose="02040503050406030204" pitchFamily="18" charset="0"/>
                        <a:cs typeface="Times New Roman" panose="02020603050405020304" pitchFamily="18" charset="0"/>
                      </a:rPr>
                      <m:t> = 0</m:t>
                    </m:r>
                  </m:oMath>
                </a14:m>
                <a:r>
                  <a:rPr lang="en-US" sz="3300" dirty="0">
                    <a:latin typeface="Arial" panose="020B0604020202020204" pitchFamily="34" charset="0"/>
                    <a:cs typeface="Arial" panose="020B0604020202020204" pitchFamily="34" charset="0"/>
                  </a:rPr>
                  <a:t>.</a:t>
                </a: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 </m:t>
                    </m:r>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m:t>
                    </m:r>
                    <m:r>
                      <a:rPr lang="en-US" sz="3300" i="1" dirty="0" smtClean="0">
                        <a:latin typeface="Cambria Math" panose="02040503050406030204" pitchFamily="18" charset="0"/>
                        <a:cs typeface="Times New Roman" panose="02020603050405020304" pitchFamily="18" charset="0"/>
                      </a:rPr>
                      <m:t>𝑤</m:t>
                    </m:r>
                    <m:r>
                      <a:rPr lang="en-US" sz="3300" i="1" baseline="-25000" dirty="0" smtClean="0">
                        <a:latin typeface="Cambria Math" panose="02040503050406030204" pitchFamily="18" charset="0"/>
                        <a:cs typeface="Times New Roman" panose="02020603050405020304" pitchFamily="18" charset="0"/>
                      </a:rPr>
                      <m:t>1</m:t>
                    </m:r>
                    <m:r>
                      <a:rPr lang="en-US" sz="3300" i="1" dirty="0" smtClean="0">
                        <a:latin typeface="Cambria Math" panose="02040503050406030204" pitchFamily="18" charset="0"/>
                        <a:cs typeface="Times New Roman" panose="02020603050405020304" pitchFamily="18" charset="0"/>
                      </a:rPr>
                      <m:t> +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m:t>
                    </m:r>
                    <m:r>
                      <a:rPr lang="en-US" sz="3300" i="1" dirty="0" smtClean="0">
                        <a:latin typeface="Cambria Math" panose="02040503050406030204" pitchFamily="18" charset="0"/>
                        <a:cs typeface="Times New Roman" panose="02020603050405020304" pitchFamily="18" charset="0"/>
                      </a:rPr>
                      <m:t>𝑤</m:t>
                    </m:r>
                    <m:r>
                      <a:rPr lang="en-US" sz="3300" i="1" baseline="-25000" dirty="0" smtClean="0">
                        <a:latin typeface="Cambria Math" panose="02040503050406030204" pitchFamily="18" charset="0"/>
                        <a:cs typeface="Times New Roman" panose="02020603050405020304" pitchFamily="18" charset="0"/>
                      </a:rPr>
                      <m:t>2</m:t>
                    </m:r>
                    <m:r>
                      <a:rPr lang="en-US" sz="3300" i="1" dirty="0">
                        <a:latin typeface="Cambria Math" panose="02040503050406030204" pitchFamily="18" charset="0"/>
                        <a:cs typeface="Times New Roman" panose="02020603050405020304" pitchFamily="18" charset="0"/>
                      </a:rPr>
                      <m:t> </m:t>
                    </m:r>
                    <m:r>
                      <a:rPr lang="en-US" sz="3300" i="1" dirty="0" smtClean="0">
                        <a:latin typeface="Cambria Math" panose="02040503050406030204" pitchFamily="18" charset="0"/>
                        <a:cs typeface="Times New Roman" panose="02020603050405020304" pitchFamily="18" charset="0"/>
                      </a:rPr>
                      <m:t>+ </m:t>
                    </m:r>
                    <m:r>
                      <a:rPr lang="en-US" sz="3300" i="1" dirty="0" smtClean="0">
                        <a:latin typeface="Cambria Math" panose="02040503050406030204" pitchFamily="18" charset="0"/>
                        <a:cs typeface="Times New Roman" panose="02020603050405020304" pitchFamily="18" charset="0"/>
                      </a:rPr>
                      <m:t>𝑏</m:t>
                    </m:r>
                  </m:oMath>
                </a14:m>
                <a:endParaRPr lang="en-US" sz="3300" dirty="0">
                  <a:latin typeface="Arial" panose="020B0604020202020204" pitchFamily="34" charset="0"/>
                  <a:cs typeface="Arial" panose="020B0604020202020204" pitchFamily="34" charset="0"/>
                </a:endParaRP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=1∗0.3 +0∗0.3 + 0.1 =0</m:t>
                    </m:r>
                    <m:r>
                      <a:rPr lang="en-US" sz="3300" i="1" dirty="0" smtClean="0">
                        <a:latin typeface="Cambria Math" panose="02040503050406030204" pitchFamily="18" charset="0"/>
                        <a:cs typeface="Times New Roman" panose="02020603050405020304" pitchFamily="18" charset="0"/>
                      </a:rPr>
                      <m:t>.</m:t>
                    </m:r>
                    <m:r>
                      <a:rPr lang="en-IN" sz="3300" b="0" i="1" dirty="0" smtClean="0">
                        <a:latin typeface="Cambria Math" panose="02040503050406030204" pitchFamily="18" charset="0"/>
                        <a:cs typeface="Times New Roman" panose="02020603050405020304" pitchFamily="18" charset="0"/>
                      </a:rPr>
                      <m:t>3</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 </a:t>
                </a:r>
                <a14:m>
                  <m:oMath xmlns:m="http://schemas.openxmlformats.org/officeDocument/2006/math">
                    <m:r>
                      <a:rPr lang="en-US" sz="3300" i="1" dirty="0">
                        <a:latin typeface="Cambria Math" panose="02040503050406030204" pitchFamily="18" charset="0"/>
                        <a:cs typeface="Times New Roman" panose="02020603050405020304" pitchFamily="18" charset="0"/>
                      </a:rPr>
                      <m:t>𝑓</m:t>
                    </m:r>
                    <m:r>
                      <a:rPr lang="en-US" sz="3300" i="1" dirty="0">
                        <a:latin typeface="Cambria Math" panose="02040503050406030204" pitchFamily="18" charset="0"/>
                        <a:cs typeface="Times New Roman" panose="02020603050405020304" pitchFamily="18" charset="0"/>
                      </a:rPr>
                      <m:t> &lt;</m:t>
                    </m:r>
                    <m:r>
                      <a:rPr lang="en-US" sz="3300" i="1" dirty="0">
                        <a:latin typeface="Cambria Math" panose="02040503050406030204" pitchFamily="18" charset="0"/>
                        <a:ea typeface="Cambria Math" panose="02040503050406030204" pitchFamily="18" charset="0"/>
                        <a:cs typeface="Times New Roman" panose="02020603050405020304" pitchFamily="18" charset="0"/>
                      </a:rPr>
                      <m:t>𝜏</m:t>
                    </m:r>
                    <m:r>
                      <a:rPr lang="en-US" sz="33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sz="3300" dirty="0">
                    <a:latin typeface="Arial" panose="020B0604020202020204" pitchFamily="34" charset="0"/>
                    <a:cs typeface="Arial" panose="020B0604020202020204" pitchFamily="34" charset="0"/>
                  </a:rPr>
                  <a:t> output </a:t>
                </a:r>
                <a14:m>
                  <m:oMath xmlns:m="http://schemas.openxmlformats.org/officeDocument/2006/math">
                    <m:r>
                      <a:rPr lang="en-US" sz="3300" i="1" dirty="0">
                        <a:latin typeface="Cambria Math" panose="02040503050406030204" pitchFamily="18" charset="0"/>
                        <a:cs typeface="Arial" panose="020B0604020202020204" pitchFamily="34" charset="0"/>
                      </a:rPr>
                      <m:t>= 0</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Since output </a:t>
                </a:r>
                <a14:m>
                  <m:oMath xmlns:m="http://schemas.openxmlformats.org/officeDocument/2006/math">
                    <m:r>
                      <a:rPr lang="en-US" sz="3300" i="1" dirty="0">
                        <a:latin typeface="Cambria Math" panose="02040503050406030204" pitchFamily="18" charset="0"/>
                        <a:cs typeface="Arial" panose="020B0604020202020204" pitchFamily="34" charset="0"/>
                      </a:rPr>
                      <m:t>=</m:t>
                    </m:r>
                  </m:oMath>
                </a14:m>
                <a:r>
                  <a:rPr lang="en-US" sz="3300" dirty="0">
                    <a:latin typeface="Arial" panose="020B0604020202020204" pitchFamily="34" charset="0"/>
                    <a:cs typeface="Arial" panose="020B0604020202020204" pitchFamily="34" charset="0"/>
                  </a:rPr>
                  <a:t> target, no </a:t>
                </a:r>
                <a:r>
                  <a:rPr lang="en-US" sz="3300" dirty="0" err="1">
                    <a:latin typeface="Arial" panose="020B0604020202020204" pitchFamily="34" charset="0"/>
                    <a:cs typeface="Arial" panose="020B0604020202020204" pitchFamily="34" charset="0"/>
                  </a:rPr>
                  <a:t>updation</a:t>
                </a:r>
                <a:r>
                  <a:rPr lang="en-US" sz="3300" dirty="0">
                    <a:latin typeface="Arial" panose="020B0604020202020204" pitchFamily="34" charset="0"/>
                    <a:cs typeface="Arial" panose="020B0604020202020204" pitchFamily="34" charset="0"/>
                  </a:rPr>
                  <a:t>.</a:t>
                </a:r>
              </a:p>
              <a:p>
                <a:pPr marL="0" indent="0">
                  <a:lnSpc>
                    <a:spcPct val="120000"/>
                  </a:lnSpc>
                  <a:spcBef>
                    <a:spcPts val="0"/>
                  </a:spcBef>
                  <a:buNone/>
                </a:pPr>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IN" dirty="0"/>
                  <a:t>Epoch 1: Iteration 4</a:t>
                </a: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Consider last input: </a:t>
                </a: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𝐴</m:t>
                    </m:r>
                    <m:r>
                      <a:rPr lang="en-US" sz="3300" i="1" dirty="0" smtClean="0">
                        <a:latin typeface="Cambria Math" panose="02040503050406030204" pitchFamily="18" charset="0"/>
                        <a:cs typeface="Times New Roman" panose="02020603050405020304" pitchFamily="18" charset="0"/>
                      </a:rPr>
                      <m:t> =1, </m:t>
                    </m:r>
                    <m:r>
                      <a:rPr lang="en-US" sz="3300" i="1" dirty="0" smtClean="0">
                        <a:latin typeface="Cambria Math" panose="02040503050406030204" pitchFamily="18" charset="0"/>
                        <a:cs typeface="Times New Roman" panose="02020603050405020304" pitchFamily="18" charset="0"/>
                      </a:rPr>
                      <m:t>𝐵</m:t>
                    </m:r>
                    <m:r>
                      <a:rPr lang="en-US" sz="3300" i="1" dirty="0" smtClean="0">
                        <a:latin typeface="Cambria Math" panose="02040503050406030204" pitchFamily="18" charset="0"/>
                        <a:cs typeface="Times New Roman" panose="02020603050405020304" pitchFamily="18" charset="0"/>
                      </a:rPr>
                      <m:t> = 1 , </m:t>
                    </m:r>
                    <m:r>
                      <a:rPr lang="en-US" sz="3300" i="1" dirty="0" smtClean="0">
                        <a:latin typeface="Cambria Math" panose="02040503050406030204" pitchFamily="18" charset="0"/>
                        <a:cs typeface="Times New Roman" panose="02020603050405020304" pitchFamily="18" charset="0"/>
                      </a:rPr>
                      <m:t>𝑌</m:t>
                    </m:r>
                    <m:r>
                      <a:rPr lang="en-US" sz="3300" i="1" dirty="0" smtClean="0">
                        <a:latin typeface="Cambria Math" panose="02040503050406030204" pitchFamily="18" charset="0"/>
                        <a:cs typeface="Times New Roman" panose="02020603050405020304" pitchFamily="18" charset="0"/>
                      </a:rPr>
                      <m:t> =1</m:t>
                    </m:r>
                  </m:oMath>
                </a14:m>
                <a:endParaRPr lang="en-US" sz="3300" dirty="0">
                  <a:latin typeface="Arial" panose="020B0604020202020204" pitchFamily="34" charset="0"/>
                  <a:cs typeface="Arial" panose="020B0604020202020204" pitchFamily="34" charset="0"/>
                </a:endParaRPr>
              </a:p>
              <a:p>
                <a:pPr lvl="1">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=1∗0.3 +1∗0.3 + 0.1 =0</m:t>
                    </m:r>
                    <m:r>
                      <a:rPr lang="en-US" sz="3300" i="1" dirty="0" smtClean="0">
                        <a:latin typeface="Cambria Math" panose="02040503050406030204" pitchFamily="18" charset="0"/>
                        <a:cs typeface="Times New Roman" panose="02020603050405020304" pitchFamily="18" charset="0"/>
                      </a:rPr>
                      <m:t>.</m:t>
                    </m:r>
                    <m:r>
                      <a:rPr lang="en-IN" sz="3300" b="0" i="1" dirty="0" smtClean="0">
                        <a:latin typeface="Cambria Math" panose="02040503050406030204" pitchFamily="18" charset="0"/>
                        <a:cs typeface="Times New Roman" panose="02020603050405020304" pitchFamily="18" charset="0"/>
                      </a:rPr>
                      <m:t>7</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14:m>
                  <m:oMath xmlns:m="http://schemas.openxmlformats.org/officeDocument/2006/math">
                    <m:r>
                      <a:rPr lang="en-US" sz="3300" i="1" dirty="0" smtClean="0">
                        <a:latin typeface="Cambria Math" panose="02040503050406030204" pitchFamily="18" charset="0"/>
                        <a:cs typeface="Times New Roman" panose="02020603050405020304" pitchFamily="18" charset="0"/>
                      </a:rPr>
                      <m:t>𝑓</m:t>
                    </m:r>
                    <m:r>
                      <a:rPr lang="en-US" sz="3300" i="1" dirty="0" smtClean="0">
                        <a:latin typeface="Cambria Math" panose="02040503050406030204" pitchFamily="18" charset="0"/>
                        <a:cs typeface="Times New Roman" panose="02020603050405020304" pitchFamily="18" charset="0"/>
                      </a:rPr>
                      <m:t> &gt;</m:t>
                    </m:r>
                  </m:oMath>
                </a14:m>
                <a:r>
                  <a:rPr lang="en-US" sz="3300" dirty="0">
                    <a:latin typeface="Arial" panose="020B0604020202020204" pitchFamily="34" charset="0"/>
                    <a:cs typeface="Arial" panose="020B0604020202020204" pitchFamily="34" charset="0"/>
                  </a:rPr>
                  <a:t> </a:t>
                </a:r>
                <a14:m>
                  <m:oMath xmlns:m="http://schemas.openxmlformats.org/officeDocument/2006/math">
                    <m:r>
                      <a:rPr lang="en-US" sz="3300" i="1" dirty="0">
                        <a:latin typeface="Cambria Math" panose="02040503050406030204" pitchFamily="18" charset="0"/>
                        <a:ea typeface="Cambria Math" panose="02040503050406030204" pitchFamily="18" charset="0"/>
                        <a:cs typeface="Times New Roman" panose="02020603050405020304" pitchFamily="18" charset="0"/>
                      </a:rPr>
                      <m:t>𝜏</m:t>
                    </m:r>
                    <m:r>
                      <a:rPr lang="en-US" sz="33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sz="3300" dirty="0">
                    <a:latin typeface="Arial" panose="020B0604020202020204" pitchFamily="34" charset="0"/>
                    <a:cs typeface="Arial" panose="020B0604020202020204" pitchFamily="34" charset="0"/>
                  </a:rPr>
                  <a:t> output </a:t>
                </a:r>
                <a14:m>
                  <m:oMath xmlns:m="http://schemas.openxmlformats.org/officeDocument/2006/math">
                    <m:r>
                      <a:rPr lang="en-US" sz="3300" i="1" dirty="0">
                        <a:latin typeface="Cambria Math" panose="02040503050406030204" pitchFamily="18" charset="0"/>
                        <a:cs typeface="Arial" panose="020B0604020202020204" pitchFamily="34" charset="0"/>
                      </a:rPr>
                      <m:t>= </m:t>
                    </m:r>
                    <m:r>
                      <a:rPr lang="en-US" sz="3300" b="0" i="1" dirty="0" smtClean="0">
                        <a:latin typeface="Cambria Math" panose="02040503050406030204" pitchFamily="18" charset="0"/>
                        <a:cs typeface="Arial" panose="020B0604020202020204" pitchFamily="34" charset="0"/>
                      </a:rPr>
                      <m:t>1</m:t>
                    </m:r>
                    <m:r>
                      <a:rPr lang="en-US" sz="3300" i="1" dirty="0">
                        <a:latin typeface="Cambria Math" panose="02040503050406030204" pitchFamily="18" charset="0"/>
                        <a:cs typeface="Arial" panose="020B0604020202020204" pitchFamily="34" charset="0"/>
                      </a:rPr>
                      <m:t> </m:t>
                    </m:r>
                  </m:oMath>
                </a14:m>
                <a:endParaRPr lang="en-US" sz="33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US" sz="3300" dirty="0">
                    <a:latin typeface="Arial" panose="020B0604020202020204" pitchFamily="34" charset="0"/>
                    <a:cs typeface="Arial" panose="020B0604020202020204" pitchFamily="34" charset="0"/>
                  </a:rPr>
                  <a:t>Since output </a:t>
                </a:r>
                <a14:m>
                  <m:oMath xmlns:m="http://schemas.openxmlformats.org/officeDocument/2006/math">
                    <m:r>
                      <a:rPr lang="en-US" sz="3300" i="1" dirty="0">
                        <a:latin typeface="Cambria Math" panose="02040503050406030204" pitchFamily="18" charset="0"/>
                        <a:cs typeface="Arial" panose="020B0604020202020204" pitchFamily="34" charset="0"/>
                      </a:rPr>
                      <m:t>=</m:t>
                    </m:r>
                  </m:oMath>
                </a14:m>
                <a:r>
                  <a:rPr lang="en-US" sz="3300" dirty="0">
                    <a:latin typeface="Arial" panose="020B0604020202020204" pitchFamily="34" charset="0"/>
                    <a:cs typeface="Arial" panose="020B0604020202020204" pitchFamily="34" charset="0"/>
                  </a:rPr>
                  <a:t> target, no </a:t>
                </a:r>
                <a:r>
                  <a:rPr lang="en-US" sz="3300" dirty="0" err="1">
                    <a:latin typeface="Arial" panose="020B0604020202020204" pitchFamily="34" charset="0"/>
                    <a:cs typeface="Arial" panose="020B0604020202020204" pitchFamily="34" charset="0"/>
                  </a:rPr>
                  <a:t>updation</a:t>
                </a:r>
                <a:r>
                  <a:rPr lang="en-US" sz="3300" dirty="0">
                    <a:latin typeface="Arial" panose="020B0604020202020204" pitchFamily="34" charset="0"/>
                    <a:cs typeface="Arial" panose="020B0604020202020204" pitchFamily="34" charset="0"/>
                  </a:rPr>
                  <a:t>.</a:t>
                </a:r>
              </a:p>
              <a:p>
                <a:pPr lvl="1">
                  <a:lnSpc>
                    <a:spcPct val="120000"/>
                  </a:lnSpc>
                  <a:spcBef>
                    <a:spcPts val="0"/>
                  </a:spcBef>
                  <a:buFont typeface="Wingdings" panose="05000000000000000000" pitchFamily="2" charset="2"/>
                  <a:buChar char="q"/>
                </a:pPr>
                <a:endParaRPr lang="en-US" sz="18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497" t="-1054" b="-2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B4126EC-3044-96DF-FE02-38AC9BAF47B8}"/>
                  </a:ext>
                </a:extLst>
              </p:cNvPr>
              <p:cNvSpPr txBox="1"/>
              <p:nvPr/>
            </p:nvSpPr>
            <p:spPr>
              <a:xfrm>
                <a:off x="7604567" y="1603085"/>
                <a:ext cx="3368233" cy="1200329"/>
              </a:xfrm>
              <a:prstGeom prst="rect">
                <a:avLst/>
              </a:prstGeom>
              <a:solidFill>
                <a:schemeClr val="accent6">
                  <a:lumMod val="20000"/>
                  <a:lumOff val="80000"/>
                </a:schemeClr>
              </a:solidFill>
            </p:spPr>
            <p:txBody>
              <a:bodyPr wrap="square" rtlCol="0">
                <a:spAutoFit/>
              </a:bodyPr>
              <a:lstStyle/>
              <a:p>
                <a:r>
                  <a:rPr lang="en-US" sz="2400" dirty="0">
                    <a:solidFill>
                      <a:srgbClr val="C00000"/>
                    </a:solidFill>
                    <a:latin typeface="Arial" panose="020B0604020202020204" pitchFamily="34" charset="0"/>
                    <a:cs typeface="Arial" panose="020B0604020202020204" pitchFamily="34" charset="0"/>
                  </a:rPr>
                  <a:t>w</a:t>
                </a:r>
                <a:r>
                  <a:rPr lang="en-US" sz="2400" baseline="-25000" dirty="0">
                    <a:solidFill>
                      <a:srgbClr val="C00000"/>
                    </a:solidFill>
                    <a:latin typeface="Arial" panose="020B0604020202020204" pitchFamily="34" charset="0"/>
                    <a:cs typeface="Arial" panose="020B0604020202020204" pitchFamily="34" charset="0"/>
                  </a:rPr>
                  <a:t>1</a:t>
                </a:r>
                <a:r>
                  <a:rPr lang="en-US" sz="2400" dirty="0">
                    <a:solidFill>
                      <a:srgbClr val="C00000"/>
                    </a:solidFill>
                    <a:latin typeface="Arial" panose="020B0604020202020204" pitchFamily="34" charset="0"/>
                    <a:cs typeface="Arial" panose="020B0604020202020204" pitchFamily="34" charset="0"/>
                  </a:rPr>
                  <a:t> = 0.3 and w</a:t>
                </a:r>
                <a:r>
                  <a:rPr lang="en-US" sz="2400" baseline="-25000" dirty="0">
                    <a:solidFill>
                      <a:srgbClr val="C00000"/>
                    </a:solidFill>
                    <a:latin typeface="Arial" panose="020B0604020202020204" pitchFamily="34" charset="0"/>
                    <a:cs typeface="Arial" panose="020B0604020202020204" pitchFamily="34" charset="0"/>
                  </a:rPr>
                  <a:t>2 </a:t>
                </a:r>
                <a:r>
                  <a:rPr lang="en-US" sz="2400" dirty="0">
                    <a:solidFill>
                      <a:srgbClr val="C00000"/>
                    </a:solidFill>
                    <a:latin typeface="Arial" panose="020B0604020202020204" pitchFamily="34" charset="0"/>
                    <a:cs typeface="Arial" panose="020B0604020202020204" pitchFamily="34" charset="0"/>
                  </a:rPr>
                  <a:t>= 0.3.</a:t>
                </a:r>
              </a:p>
              <a:p>
                <a:r>
                  <a:rPr lang="en-US" sz="2400" dirty="0">
                    <a:solidFill>
                      <a:srgbClr val="C00000"/>
                    </a:solidFill>
                    <a:latin typeface="Arial" panose="020B0604020202020204" pitchFamily="34" charset="0"/>
                    <a:cs typeface="Arial" panose="020B0604020202020204" pitchFamily="34" charset="0"/>
                  </a:rPr>
                  <a:t>Threshold </a:t>
                </a:r>
                <a14:m>
                  <m:oMath xmlns:m="http://schemas.openxmlformats.org/officeDocument/2006/math">
                    <m:r>
                      <a:rPr lang="en-US" sz="2400" i="1" dirty="0"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𝜏</m:t>
                    </m:r>
                    <m:r>
                      <a:rPr lang="en-US" sz="2400" b="0" i="1" dirty="0" smtClean="0">
                        <a:solidFill>
                          <a:srgbClr val="C00000"/>
                        </a:solidFill>
                        <a:latin typeface="Cambria Math" panose="02040503050406030204" pitchFamily="18" charset="0"/>
                        <a:cs typeface="Arial" panose="020B0604020202020204" pitchFamily="34" charset="0"/>
                      </a:rPr>
                      <m:t>= </m:t>
                    </m:r>
                    <m:r>
                      <a:rPr lang="en-US" sz="2400" i="1" dirty="0" smtClean="0">
                        <a:solidFill>
                          <a:srgbClr val="C00000"/>
                        </a:solidFill>
                        <a:latin typeface="Cambria Math" panose="02040503050406030204" pitchFamily="18" charset="0"/>
                        <a:cs typeface="Arial" panose="020B0604020202020204" pitchFamily="34" charset="0"/>
                      </a:rPr>
                      <m:t>0.5</m:t>
                    </m:r>
                  </m:oMath>
                </a14:m>
                <a:r>
                  <a:rPr lang="en-US" sz="2400" dirty="0">
                    <a:solidFill>
                      <a:srgbClr val="C00000"/>
                    </a:solidFill>
                    <a:latin typeface="Arial" panose="020B0604020202020204" pitchFamily="34" charset="0"/>
                    <a:cs typeface="Arial" panose="020B0604020202020204" pitchFamily="34" charset="0"/>
                  </a:rPr>
                  <a:t> </a:t>
                </a:r>
              </a:p>
              <a:p>
                <a:pPr/>
                <a14:m>
                  <m:oMathPara xmlns:m="http://schemas.openxmlformats.org/officeDocument/2006/math">
                    <m:oMathParaPr>
                      <m:jc m:val="centerGroup"/>
                    </m:oMathParaPr>
                    <m:oMath xmlns:m="http://schemas.openxmlformats.org/officeDocument/2006/math">
                      <m:r>
                        <a:rPr lang="en-US" sz="2400" b="0" i="1" dirty="0"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𝑏</m:t>
                      </m:r>
                      <m:r>
                        <a:rPr lang="en-US" sz="2400" i="1" dirty="0">
                          <a:solidFill>
                            <a:srgbClr val="C00000"/>
                          </a:solidFill>
                          <a:latin typeface="Cambria Math" panose="02040503050406030204" pitchFamily="18" charset="0"/>
                          <a:cs typeface="Arial" panose="020B0604020202020204" pitchFamily="34" charset="0"/>
                        </a:rPr>
                        <m:t>= 0.</m:t>
                      </m:r>
                      <m:r>
                        <a:rPr lang="en-IN" sz="2400" b="0" i="1" dirty="0" smtClean="0">
                          <a:solidFill>
                            <a:srgbClr val="C00000"/>
                          </a:solidFill>
                          <a:latin typeface="Cambria Math" panose="02040503050406030204" pitchFamily="18" charset="0"/>
                          <a:cs typeface="Arial" panose="020B0604020202020204" pitchFamily="34" charset="0"/>
                        </a:rPr>
                        <m:t>1</m:t>
                      </m:r>
                    </m:oMath>
                  </m:oMathPara>
                </a14:m>
                <a:endParaRPr lang="en-US" sz="2400" dirty="0">
                  <a:solidFill>
                    <a:srgbClr val="C00000"/>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0B4126EC-3044-96DF-FE02-38AC9BAF47B8}"/>
                  </a:ext>
                </a:extLst>
              </p:cNvPr>
              <p:cNvSpPr txBox="1">
                <a:spLocks noRot="1" noChangeAspect="1" noMove="1" noResize="1" noEditPoints="1" noAdjustHandles="1" noChangeArrowheads="1" noChangeShapeType="1" noTextEdit="1"/>
              </p:cNvSpPr>
              <p:nvPr/>
            </p:nvSpPr>
            <p:spPr>
              <a:xfrm>
                <a:off x="7604567" y="1603085"/>
                <a:ext cx="3368233" cy="1200329"/>
              </a:xfrm>
              <a:prstGeom prst="rect">
                <a:avLst/>
              </a:prstGeom>
              <a:blipFill>
                <a:blip r:embed="rId3"/>
                <a:stretch>
                  <a:fillRect l="-2712" t="-3553"/>
                </a:stretch>
              </a:blipFill>
            </p:spPr>
            <p:txBody>
              <a:bodyPr/>
              <a:lstStyle/>
              <a:p>
                <a:r>
                  <a:rPr lang="en-US">
                    <a:noFill/>
                  </a:rPr>
                  <a:t> </a:t>
                </a:r>
              </a:p>
            </p:txBody>
          </p:sp>
        </mc:Fallback>
      </mc:AlternateContent>
    </p:spTree>
    <p:extLst>
      <p:ext uri="{BB962C8B-B14F-4D97-AF65-F5344CB8AC3E}">
        <p14:creationId xmlns:p14="http://schemas.microsoft.com/office/powerpoint/2010/main" val="111086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nSpc>
                    <a:spcPct val="95000"/>
                  </a:lnSpc>
                  <a:spcBef>
                    <a:spcPts val="0"/>
                  </a:spcBef>
                  <a:buFont typeface="Wingdings" panose="05000000000000000000" pitchFamily="2" charset="2"/>
                  <a:buChar char="q"/>
                </a:pPr>
                <a:r>
                  <a:rPr lang="en-US" sz="2800" dirty="0">
                    <a:latin typeface="Arial" panose="020B0604020202020204" pitchFamily="34" charset="0"/>
                    <a:cs typeface="Arial" panose="020B0604020202020204" pitchFamily="34" charset="0"/>
                  </a:rPr>
                  <a:t>Updated weights are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1</m:t>
                        </m:r>
                      </m:sub>
                    </m:sSub>
                    <m:r>
                      <a:rPr lang="en-US" sz="2800" i="1">
                        <a:latin typeface="Cambria Math" panose="02040503050406030204" pitchFamily="18" charset="0"/>
                      </a:rPr>
                      <m:t> </m:t>
                    </m:r>
                  </m:oMath>
                </a14:m>
                <a:r>
                  <a:rPr lang="en-US" sz="2800" dirty="0">
                    <a:latin typeface="Arial" panose="020B0604020202020204" pitchFamily="34" charset="0"/>
                    <a:cs typeface="Arial" panose="020B0604020202020204" pitchFamily="34" charset="0"/>
                  </a:rPr>
                  <a:t>= 0.3,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2</m:t>
                        </m:r>
                      </m:sub>
                    </m:sSub>
                  </m:oMath>
                </a14:m>
                <a:r>
                  <a:rPr lang="en-US" sz="2800" dirty="0">
                    <a:latin typeface="Arial" panose="020B0604020202020204" pitchFamily="34" charset="0"/>
                    <a:cs typeface="Arial" panose="020B0604020202020204" pitchFamily="34" charset="0"/>
                  </a:rPr>
                  <a:t> = 0.3,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𝑏</m:t>
                    </m:r>
                  </m:oMath>
                </a14:m>
                <a:r>
                  <a:rPr lang="en-US" sz="2800" dirty="0">
                    <a:latin typeface="Arial" panose="020B0604020202020204" pitchFamily="34" charset="0"/>
                    <a:cs typeface="Arial" panose="020B0604020202020204" pitchFamily="34" charset="0"/>
                  </a:rPr>
                  <a:t> = 0.1</a:t>
                </a:r>
              </a:p>
              <a:p>
                <a:pPr>
                  <a:lnSpc>
                    <a:spcPct val="95000"/>
                  </a:lnSpc>
                  <a:spcBef>
                    <a:spcPts val="0"/>
                  </a:spcBef>
                  <a:buFont typeface="Wingdings" panose="05000000000000000000" pitchFamily="2" charset="2"/>
                  <a:buChar char="q"/>
                </a:pPr>
                <a:r>
                  <a:rPr lang="en-US" sz="2800" dirty="0">
                    <a:latin typeface="Arial" panose="020B0604020202020204" pitchFamily="34" charset="0"/>
                    <a:cs typeface="Arial" panose="020B0604020202020204" pitchFamily="34" charset="0"/>
                  </a:rPr>
                  <a:t>As weights have been updated in last epoch, we need to continue.</a:t>
                </a:r>
              </a:p>
              <a:p>
                <a:pPr>
                  <a:lnSpc>
                    <a:spcPct val="95000"/>
                  </a:lnSpc>
                  <a:spcBef>
                    <a:spcPts val="0"/>
                  </a:spcBef>
                  <a:buFont typeface="Wingdings" panose="05000000000000000000" pitchFamily="2" charset="2"/>
                  <a:buChar char="q"/>
                </a:pPr>
                <a:r>
                  <a:rPr lang="en-US" sz="2800" dirty="0">
                    <a:latin typeface="Arial" panose="020B0604020202020204" pitchFamily="34" charset="0"/>
                    <a:cs typeface="Arial" panose="020B0604020202020204" pitchFamily="34" charset="0"/>
                  </a:rPr>
                  <a:t>Start new epoch with inputs in a random order.</a:t>
                </a:r>
              </a:p>
              <a:p>
                <a:pPr>
                  <a:lnSpc>
                    <a:spcPct val="95000"/>
                  </a:lnSpc>
                  <a:spcBef>
                    <a:spcPts val="0"/>
                  </a:spcBef>
                  <a:buFont typeface="Wingdings" panose="05000000000000000000" pitchFamily="2" charset="2"/>
                  <a:buChar char="q"/>
                </a:pPr>
                <a:endParaRPr lang="en-US" sz="2800"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IN" sz="2800" dirty="0"/>
                  <a:t>Epoch 2: Iteration 1</a:t>
                </a: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 = 1,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 = 0,  </m:t>
                    </m:r>
                    <m:r>
                      <a:rPr lang="en-US" sz="2400" i="1" dirty="0">
                        <a:latin typeface="Cambria Math" panose="02040503050406030204" pitchFamily="18" charset="0"/>
                        <a:cs typeface="Times New Roman" panose="02020603050405020304" pitchFamily="18" charset="0"/>
                      </a:rPr>
                      <m:t>𝑌</m:t>
                    </m:r>
                    <m:r>
                      <a:rPr lang="en-US" sz="2400" i="1" dirty="0">
                        <a:latin typeface="Cambria Math" panose="02040503050406030204" pitchFamily="18" charset="0"/>
                        <a:cs typeface="Times New Roman" panose="02020603050405020304" pitchFamily="18" charset="0"/>
                      </a:rPr>
                      <m:t> = 0</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𝑏</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1∗0.3 + 0∗0.3 + 0.1 = 0.4</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&lt;</m:t>
                    </m:r>
                  </m:oMath>
                </a14:m>
                <a:r>
                  <a:rPr lang="en-US" sz="2400" dirty="0">
                    <a:latin typeface="Arial" panose="020B0604020202020204" pitchFamily="34" charset="0"/>
                    <a:cs typeface="Arial" panose="020B0604020202020204" pitchFamily="34" charset="0"/>
                  </a:rPr>
                  <a:t> threshold, hence output = 0</a:t>
                </a:r>
              </a:p>
              <a:p>
                <a:pPr lvl="1">
                  <a:spcBef>
                    <a:spcPts val="0"/>
                  </a:spcBef>
                  <a:buFont typeface="Wingdings" panose="05000000000000000000" pitchFamily="2" charset="2"/>
                  <a:buChar char="q"/>
                </a:pPr>
                <a:r>
                  <a:rPr lang="en-US" sz="2400" b="1" dirty="0">
                    <a:latin typeface="Arial" panose="020B0604020202020204" pitchFamily="34" charset="0"/>
                    <a:cs typeface="Arial" panose="020B0604020202020204" pitchFamily="34" charset="0"/>
                  </a:rPr>
                  <a:t>Since output and target are same, no weight updating. </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497" t="-1639"/>
                </a:stretch>
              </a:blipFill>
            </p:spPr>
            <p:txBody>
              <a:bodyPr/>
              <a:lstStyle/>
              <a:p>
                <a:r>
                  <a:rPr lang="en-US">
                    <a:noFill/>
                  </a:rPr>
                  <a:t> </a:t>
                </a:r>
              </a:p>
            </p:txBody>
          </p:sp>
        </mc:Fallback>
      </mc:AlternateContent>
    </p:spTree>
    <p:extLst>
      <p:ext uri="{BB962C8B-B14F-4D97-AF65-F5344CB8AC3E}">
        <p14:creationId xmlns:p14="http://schemas.microsoft.com/office/powerpoint/2010/main" val="427667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A9F9-B629-3C49-9366-E3905A9EA714}"/>
              </a:ext>
            </a:extLst>
          </p:cNvPr>
          <p:cNvSpPr>
            <a:spLocks noGrp="1"/>
          </p:cNvSpPr>
          <p:nvPr>
            <p:ph type="title"/>
          </p:nvPr>
        </p:nvSpPr>
        <p:spPr/>
        <p:txBody>
          <a:bodyPr>
            <a:normAutofit/>
          </a:bodyPr>
          <a:lstStyle/>
          <a:p>
            <a:r>
              <a:rPr lang="en-US" sz="4400" dirty="0"/>
              <a:t>Neural Network</a:t>
            </a:r>
          </a:p>
        </p:txBody>
      </p:sp>
      <p:sp>
        <p:nvSpPr>
          <p:cNvPr id="3" name="Content Placeholder 2">
            <a:extLst>
              <a:ext uri="{FF2B5EF4-FFF2-40B4-BE49-F238E27FC236}">
                <a16:creationId xmlns:a16="http://schemas.microsoft.com/office/drawing/2014/main" id="{1DE3DDC7-A325-3540-8A1B-17914B23F530}"/>
              </a:ext>
            </a:extLst>
          </p:cNvPr>
          <p:cNvSpPr>
            <a:spLocks noGrp="1"/>
          </p:cNvSpPr>
          <p:nvPr>
            <p:ph idx="1"/>
          </p:nvPr>
        </p:nvSpPr>
        <p:spPr/>
        <p:txBody>
          <a:bodyPr>
            <a:normAutofit fontScale="55000" lnSpcReduction="20000"/>
          </a:bodyPr>
          <a:lstStyle/>
          <a:p>
            <a:r>
              <a:rPr lang="en-US" dirty="0"/>
              <a:t>﻿A neural network consists of a network of connected neurons. </a:t>
            </a:r>
          </a:p>
          <a:p>
            <a:r>
              <a:rPr lang="en-US" dirty="0"/>
              <a:t>Can be used as </a:t>
            </a:r>
          </a:p>
          <a:p>
            <a:pPr lvl="1"/>
            <a:r>
              <a:rPr lang="en-US" dirty="0"/>
              <a:t>Regression model: input vector mapped to a single numerical value </a:t>
            </a:r>
          </a:p>
          <a:p>
            <a:pPr lvl="1"/>
            <a:r>
              <a:rPr lang="en-US" dirty="0"/>
              <a:t>Classifier: input vector mapped to a categorical value</a:t>
            </a:r>
          </a:p>
          <a:p>
            <a:pPr lvl="1"/>
            <a:r>
              <a:rPr lang="en-US" dirty="0"/>
              <a:t>Density Estimation:</a:t>
            </a:r>
          </a:p>
          <a:p>
            <a:r>
              <a:rPr lang="en-US" dirty="0"/>
              <a:t>Collection of layers:</a:t>
            </a:r>
          </a:p>
          <a:p>
            <a:pPr lvl="1"/>
            <a:r>
              <a:rPr lang="en-US" dirty="0"/>
              <a:t>Each layer is collection of edges (each edge having a weight) terminating on a set of neurons. </a:t>
            </a:r>
          </a:p>
          <a:p>
            <a:pPr lvl="1"/>
            <a:r>
              <a:rPr lang="en-US" dirty="0"/>
              <a:t>Input of each layer is multiplied by edge weights and summed to compute output of each neuron</a:t>
            </a:r>
          </a:p>
          <a:p>
            <a:pPr lvl="1"/>
            <a:r>
              <a:rPr lang="en-US" dirty="0"/>
              <a:t>This output is passed through activation function to create input for next layer.</a:t>
            </a:r>
          </a:p>
          <a:p>
            <a:pPr lvl="1"/>
            <a:r>
              <a:rPr lang="en-US" dirty="0"/>
              <a:t>Weight matrix size</a:t>
            </a:r>
          </a:p>
          <a:p>
            <a:pPr lvl="1"/>
            <a:r>
              <a:rPr lang="en-US" dirty="0"/>
              <a:t>Number of output neurons</a:t>
            </a:r>
          </a:p>
          <a:p>
            <a:pPr lvl="1"/>
            <a:r>
              <a:rPr lang="en-US" dirty="0"/>
              <a:t>The output range of the logistic function is 0 to 1, and the tanh function is −1 to 1.</a:t>
            </a:r>
          </a:p>
          <a:p>
            <a:r>
              <a:rPr lang="en-US" dirty="0"/>
              <a:t>Error = Target – actual outcome of ANN</a:t>
            </a:r>
          </a:p>
          <a:p>
            <a:r>
              <a:rPr lang="en-US" dirty="0"/>
              <a:t>Error used to update weights</a:t>
            </a:r>
          </a:p>
          <a:p>
            <a:pPr lvl="1"/>
            <a:r>
              <a:rPr lang="en-US" dirty="0"/>
              <a:t>If error &gt; 0, decrease (increase) weights that result in positive (negative) output </a:t>
            </a:r>
          </a:p>
          <a:p>
            <a:pPr lvl="1"/>
            <a:r>
              <a:rPr lang="en-US" dirty="0"/>
              <a:t>If error &lt; 0, increase (decrease) weights that result in positive (negative) output </a:t>
            </a:r>
          </a:p>
        </p:txBody>
      </p:sp>
    </p:spTree>
    <p:extLst>
      <p:ext uri="{BB962C8B-B14F-4D97-AF65-F5344CB8AC3E}">
        <p14:creationId xmlns:p14="http://schemas.microsoft.com/office/powerpoint/2010/main" val="2316631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nSpc>
                    <a:spcPct val="120000"/>
                  </a:lnSpc>
                  <a:spcBef>
                    <a:spcPts val="0"/>
                  </a:spcBef>
                  <a:buFont typeface="Wingdings" panose="05000000000000000000" pitchFamily="2" charset="2"/>
                  <a:buChar char="q"/>
                </a:pPr>
                <a:r>
                  <a:rPr lang="en-IN" sz="2800" dirty="0"/>
                  <a:t>Epoch 2: Iteration 2</a:t>
                </a: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 = 1,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 = 1 </m:t>
                    </m:r>
                    <m:r>
                      <a:rPr lang="en-US" sz="2400" i="1" dirty="0">
                        <a:latin typeface="Cambria Math" panose="02040503050406030204" pitchFamily="18" charset="0"/>
                        <a:cs typeface="Times New Roman" panose="02020603050405020304" pitchFamily="18" charset="0"/>
                      </a:rPr>
                      <m:t>𝑎𝑛𝑑</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𝑌</m:t>
                    </m:r>
                    <m:r>
                      <a:rPr lang="en-US" sz="2400" i="1" dirty="0">
                        <a:latin typeface="Cambria Math" panose="02040503050406030204" pitchFamily="18" charset="0"/>
                        <a:cs typeface="Times New Roman" panose="02020603050405020304" pitchFamily="18" charset="0"/>
                      </a:rPr>
                      <m:t> = 1</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𝑏</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1∗0.3 + 1∗0.3 + 0.1 = 0.7</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&gt;</m:t>
                    </m:r>
                  </m:oMath>
                </a14:m>
                <a:r>
                  <a:rPr lang="en-US" sz="2400" dirty="0">
                    <a:latin typeface="Arial" panose="020B0604020202020204" pitchFamily="34" charset="0"/>
                    <a:cs typeface="Arial" panose="020B0604020202020204" pitchFamily="34" charset="0"/>
                  </a:rPr>
                  <a:t> threshold, hence output = 1</a:t>
                </a:r>
              </a:p>
              <a:p>
                <a:pPr lvl="1">
                  <a:spcBef>
                    <a:spcPts val="0"/>
                  </a:spcBef>
                  <a:buFont typeface="Wingdings" panose="05000000000000000000" pitchFamily="2" charset="2"/>
                  <a:buChar char="q"/>
                </a:pPr>
                <a:r>
                  <a:rPr lang="en-US" sz="2400" b="1" dirty="0">
                    <a:latin typeface="Arial" panose="020B0604020202020204" pitchFamily="34" charset="0"/>
                    <a:cs typeface="Arial" panose="020B0604020202020204" pitchFamily="34" charset="0"/>
                  </a:rPr>
                  <a:t>Since output and target are same, no weight </a:t>
                </a:r>
                <a:r>
                  <a:rPr lang="en-US" sz="2400" b="1" dirty="0" err="1">
                    <a:latin typeface="Arial" panose="020B0604020202020204" pitchFamily="34" charset="0"/>
                    <a:cs typeface="Arial" panose="020B0604020202020204" pitchFamily="34" charset="0"/>
                  </a:rPr>
                  <a:t>updation</a:t>
                </a:r>
                <a:r>
                  <a:rPr lang="en-US" sz="2400" b="1" dirty="0">
                    <a:latin typeface="Arial" panose="020B0604020202020204" pitchFamily="34" charset="0"/>
                    <a:cs typeface="Arial" panose="020B0604020202020204" pitchFamily="34" charset="0"/>
                  </a:rPr>
                  <a:t>.</a:t>
                </a:r>
              </a:p>
              <a:p>
                <a:pPr lvl="1">
                  <a:spcBef>
                    <a:spcPts val="0"/>
                  </a:spcBef>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a:p>
                <a:pPr>
                  <a:lnSpc>
                    <a:spcPct val="120000"/>
                  </a:lnSpc>
                  <a:spcBef>
                    <a:spcPts val="0"/>
                  </a:spcBef>
                  <a:buFont typeface="Wingdings" panose="05000000000000000000" pitchFamily="2" charset="2"/>
                  <a:buChar char="q"/>
                </a:pPr>
                <a:r>
                  <a:rPr lang="en-IN" sz="2800" dirty="0"/>
                  <a:t>Epoch 2: Iteration 3</a:t>
                </a: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 = 0,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 = 1, </m:t>
                    </m:r>
                    <m:r>
                      <a:rPr lang="en-US" sz="2400" i="1" dirty="0">
                        <a:latin typeface="Cambria Math" panose="02040503050406030204" pitchFamily="18" charset="0"/>
                        <a:cs typeface="Times New Roman" panose="02020603050405020304" pitchFamily="18" charset="0"/>
                      </a:rPr>
                      <m:t>𝑌</m:t>
                    </m:r>
                    <m:r>
                      <a:rPr lang="en-US" sz="2400" i="1" dirty="0">
                        <a:latin typeface="Cambria Math" panose="02040503050406030204" pitchFamily="18" charset="0"/>
                        <a:cs typeface="Times New Roman" panose="02020603050405020304" pitchFamily="18" charset="0"/>
                      </a:rPr>
                      <m:t> = 0</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𝑏</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0∗0.3 + 1∗0.3 + 0.1 = 0.4</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&lt; </m:t>
                    </m:r>
                    <m:r>
                      <m:rPr>
                        <m:nor/>
                      </m:rPr>
                      <a:rPr lang="en-US" sz="2400" dirty="0">
                        <a:latin typeface="Arial" panose="020B0604020202020204" pitchFamily="34" charset="0"/>
                        <a:cs typeface="Arial" panose="020B0604020202020204" pitchFamily="34" charset="0"/>
                      </a:rPr>
                      <m:t>threshold</m:t>
                    </m:r>
                    <m:r>
                      <m:rPr>
                        <m:nor/>
                      </m:rPr>
                      <a:rPr lang="en-US" sz="2400" dirty="0">
                        <a:latin typeface="Arial" panose="020B0604020202020204" pitchFamily="34" charset="0"/>
                        <a:cs typeface="Arial" panose="020B0604020202020204" pitchFamily="34" charset="0"/>
                      </a:rPr>
                      <m:t>, </m:t>
                    </m:r>
                    <m:r>
                      <m:rPr>
                        <m:nor/>
                      </m:rPr>
                      <a:rPr lang="en-US" sz="2400" dirty="0">
                        <a:latin typeface="Arial" panose="020B0604020202020204" pitchFamily="34" charset="0"/>
                        <a:cs typeface="Arial" panose="020B0604020202020204" pitchFamily="34" charset="0"/>
                      </a:rPr>
                      <m:t>hence</m:t>
                    </m:r>
                    <m:r>
                      <m:rPr>
                        <m:nor/>
                      </m:rPr>
                      <a:rPr lang="en-US" sz="2400" dirty="0">
                        <a:latin typeface="Arial" panose="020B0604020202020204" pitchFamily="34" charset="0"/>
                        <a:cs typeface="Arial" panose="020B0604020202020204" pitchFamily="34" charset="0"/>
                      </a:rPr>
                      <m:t> </m:t>
                    </m:r>
                    <m:r>
                      <m:rPr>
                        <m:nor/>
                      </m:rPr>
                      <a:rPr lang="en-US" sz="2400" dirty="0">
                        <a:latin typeface="Arial" panose="020B0604020202020204" pitchFamily="34" charset="0"/>
                        <a:cs typeface="Arial" panose="020B0604020202020204" pitchFamily="34" charset="0"/>
                      </a:rPr>
                      <m:t>output</m:t>
                    </m:r>
                    <m:r>
                      <m:rPr>
                        <m:nor/>
                      </m:rPr>
                      <a:rPr lang="en-US" sz="2400" dirty="0">
                        <a:latin typeface="Arial" panose="020B0604020202020204" pitchFamily="34" charset="0"/>
                        <a:cs typeface="Arial" panose="020B0604020202020204" pitchFamily="34" charset="0"/>
                      </a:rPr>
                      <m:t> = 0</m:t>
                    </m:r>
                  </m:oMath>
                </a14:m>
                <a:endParaRPr lang="en-US" sz="2400" dirty="0">
                  <a:latin typeface="Arial" panose="020B0604020202020204" pitchFamily="34" charset="0"/>
                  <a:cs typeface="Arial" panose="020B0604020202020204" pitchFamily="34" charset="0"/>
                </a:endParaRPr>
              </a:p>
              <a:p>
                <a:pPr lvl="1">
                  <a:spcBef>
                    <a:spcPts val="0"/>
                  </a:spcBef>
                  <a:buFont typeface="Wingdings" panose="05000000000000000000" pitchFamily="2" charset="2"/>
                  <a:buChar char="q"/>
                </a:pPr>
                <a14:m>
                  <m:oMath xmlns:m="http://schemas.openxmlformats.org/officeDocument/2006/math">
                    <m:r>
                      <m:rPr>
                        <m:nor/>
                      </m:rPr>
                      <a:rPr lang="en-US" sz="2400" b="1" dirty="0">
                        <a:latin typeface="Arial" panose="020B0604020202020204" pitchFamily="34" charset="0"/>
                        <a:cs typeface="Arial" panose="020B0604020202020204" pitchFamily="34" charset="0"/>
                      </a:rPr>
                      <m:t>Since</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output</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and</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target</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are</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same</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no</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weight</m:t>
                    </m:r>
                    <m:r>
                      <m:rPr>
                        <m:nor/>
                      </m:rPr>
                      <a:rPr lang="en-US" sz="2400" b="1" dirty="0">
                        <a:latin typeface="Arial" panose="020B0604020202020204" pitchFamily="34" charset="0"/>
                        <a:cs typeface="Arial" panose="020B0604020202020204" pitchFamily="34" charset="0"/>
                      </a:rPr>
                      <m:t> </m:t>
                    </m:r>
                    <m:r>
                      <m:rPr>
                        <m:nor/>
                      </m:rPr>
                      <a:rPr lang="en-US" sz="2400" b="1" dirty="0">
                        <a:latin typeface="Arial" panose="020B0604020202020204" pitchFamily="34" charset="0"/>
                        <a:cs typeface="Arial" panose="020B0604020202020204" pitchFamily="34" charset="0"/>
                      </a:rPr>
                      <m:t>updati</m:t>
                    </m:r>
                    <m:r>
                      <m:rPr>
                        <m:nor/>
                      </m:rPr>
                      <a:rPr lang="en-IN" sz="2400" b="1" i="0" dirty="0" smtClean="0">
                        <a:latin typeface="Arial" panose="020B0604020202020204" pitchFamily="34" charset="0"/>
                        <a:cs typeface="Arial" panose="020B0604020202020204" pitchFamily="34" charset="0"/>
                      </a:rPr>
                      <m:t>on</m:t>
                    </m:r>
                    <m:r>
                      <m:rPr>
                        <m:nor/>
                      </m:rPr>
                      <a:rPr lang="en-US" sz="2400" b="1" dirty="0">
                        <a:latin typeface="Arial" panose="020B0604020202020204" pitchFamily="34" charset="0"/>
                        <a:cs typeface="Arial" panose="020B0604020202020204" pitchFamily="34" charset="0"/>
                      </a:rPr>
                      <m:t>.</m:t>
                    </m:r>
                  </m:oMath>
                </a14:m>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497" t="-468" b="-468"/>
                </a:stretch>
              </a:blipFill>
            </p:spPr>
            <p:txBody>
              <a:bodyPr/>
              <a:lstStyle/>
              <a:p>
                <a:r>
                  <a:rPr lang="en-US">
                    <a:noFill/>
                  </a:rPr>
                  <a:t> </a:t>
                </a:r>
              </a:p>
            </p:txBody>
          </p:sp>
        </mc:Fallback>
      </mc:AlternateContent>
    </p:spTree>
    <p:extLst>
      <p:ext uri="{BB962C8B-B14F-4D97-AF65-F5344CB8AC3E}">
        <p14:creationId xmlns:p14="http://schemas.microsoft.com/office/powerpoint/2010/main" val="125362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US" sz="4400" dirty="0"/>
              <a:t>Example – Classification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nSpc>
                    <a:spcPct val="120000"/>
                  </a:lnSpc>
                  <a:spcBef>
                    <a:spcPts val="0"/>
                  </a:spcBef>
                  <a:buFont typeface="Wingdings" panose="05000000000000000000" pitchFamily="2" charset="2"/>
                  <a:buChar char="q"/>
                </a:pPr>
                <a:r>
                  <a:rPr lang="en-IN" sz="2800" dirty="0"/>
                  <a:t>Epoch 2: Iteration 4</a:t>
                </a:r>
              </a:p>
              <a:p>
                <a:pPr lvl="1">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 = 0,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 = 0,  </m:t>
                    </m:r>
                    <m:r>
                      <a:rPr lang="en-US" sz="2400" i="1" dirty="0">
                        <a:latin typeface="Cambria Math" panose="02040503050406030204" pitchFamily="18" charset="0"/>
                        <a:cs typeface="Times New Roman" panose="02020603050405020304" pitchFamily="18" charset="0"/>
                      </a:rPr>
                      <m:t>𝑌</m:t>
                    </m:r>
                    <m:r>
                      <a:rPr lang="en-US" sz="2400" i="1" dirty="0">
                        <a:latin typeface="Cambria Math" panose="02040503050406030204" pitchFamily="18" charset="0"/>
                        <a:cs typeface="Times New Roman" panose="02020603050405020304" pitchFamily="18" charset="0"/>
                      </a:rPr>
                      <m:t> = 0</m:t>
                    </m:r>
                  </m:oMath>
                </a14:m>
                <a:endParaRPr lang="en-US" sz="2400" dirty="0">
                  <a:latin typeface="Arial" panose="020B0604020202020204" pitchFamily="34" charset="0"/>
                  <a:cs typeface="Arial" panose="020B0604020202020204" pitchFamily="34" charset="0"/>
                </a:endParaRPr>
              </a:p>
              <a:p>
                <a:pPr lvl="1">
                  <a:lnSpc>
                    <a:spcPct val="95000"/>
                  </a:lnSpc>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𝐴</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1</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𝐵</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𝑤</m:t>
                    </m:r>
                    <m:r>
                      <a:rPr lang="en-US" sz="2400" i="1" baseline="-25000" dirty="0">
                        <a:latin typeface="Cambria Math" panose="02040503050406030204" pitchFamily="18" charset="0"/>
                        <a:cs typeface="Times New Roman" panose="02020603050405020304" pitchFamily="18" charset="0"/>
                      </a:rPr>
                      <m:t>2</m:t>
                    </m:r>
                    <m:r>
                      <a:rPr lang="en-US" sz="2400" i="1" dirty="0">
                        <a:latin typeface="Cambria Math" panose="02040503050406030204" pitchFamily="18" charset="0"/>
                        <a:cs typeface="Times New Roman" panose="02020603050405020304" pitchFamily="18" charset="0"/>
                      </a:rPr>
                      <m:t> + </m:t>
                    </m:r>
                    <m:r>
                      <a:rPr lang="en-US" sz="2400" i="1" dirty="0">
                        <a:latin typeface="Cambria Math" panose="02040503050406030204" pitchFamily="18" charset="0"/>
                        <a:cs typeface="Times New Roman" panose="02020603050405020304" pitchFamily="18" charset="0"/>
                      </a:rPr>
                      <m:t>𝑏</m:t>
                    </m:r>
                  </m:oMath>
                </a14:m>
                <a:endParaRPr lang="en-US" sz="2400" dirty="0">
                  <a:latin typeface="Arial" panose="020B0604020202020204" pitchFamily="34" charset="0"/>
                  <a:cs typeface="Arial" panose="020B0604020202020204" pitchFamily="34" charset="0"/>
                </a:endParaRPr>
              </a:p>
              <a:p>
                <a:pPr lvl="1">
                  <a:lnSpc>
                    <a:spcPct val="95000"/>
                  </a:lnSpc>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 0∗0.3 +0∗0.3 +0.1 = 0.1</m:t>
                    </m:r>
                  </m:oMath>
                </a14:m>
                <a:endParaRPr lang="en-US" sz="2400" dirty="0">
                  <a:latin typeface="Arial" panose="020B0604020202020204" pitchFamily="34" charset="0"/>
                  <a:cs typeface="Arial" panose="020B0604020202020204" pitchFamily="34" charset="0"/>
                </a:endParaRPr>
              </a:p>
              <a:p>
                <a:pPr lvl="1">
                  <a:lnSpc>
                    <a:spcPct val="95000"/>
                  </a:lnSpc>
                  <a:spcBef>
                    <a:spcPts val="0"/>
                  </a:spcBef>
                  <a:buFont typeface="Wingdings" panose="05000000000000000000" pitchFamily="2" charset="2"/>
                  <a:buChar char="q"/>
                </a:pPr>
                <a14:m>
                  <m:oMath xmlns:m="http://schemas.openxmlformats.org/officeDocument/2006/math">
                    <m:r>
                      <a:rPr lang="en-US" sz="2400" i="1" dirty="0">
                        <a:latin typeface="Cambria Math" panose="02040503050406030204" pitchFamily="18" charset="0"/>
                        <a:cs typeface="Times New Roman" panose="02020603050405020304" pitchFamily="18" charset="0"/>
                      </a:rPr>
                      <m:t>𝑓</m:t>
                    </m:r>
                    <m:r>
                      <a:rPr lang="en-US" sz="2400" i="1" dirty="0">
                        <a:latin typeface="Cambria Math" panose="02040503050406030204" pitchFamily="18" charset="0"/>
                        <a:cs typeface="Times New Roman" panose="02020603050405020304" pitchFamily="18" charset="0"/>
                      </a:rPr>
                      <m:t> </m:t>
                    </m:r>
                  </m:oMath>
                </a14:m>
                <a:r>
                  <a:rPr lang="en-US" sz="2400" dirty="0">
                    <a:latin typeface="Arial" panose="020B0604020202020204" pitchFamily="34" charset="0"/>
                    <a:cs typeface="Arial" panose="020B0604020202020204" pitchFamily="34" charset="0"/>
                  </a:rPr>
                  <a:t>&lt; threshold, hence output = 0</a:t>
                </a:r>
              </a:p>
              <a:p>
                <a:pPr lvl="1">
                  <a:lnSpc>
                    <a:spcPct val="95000"/>
                  </a:lnSpc>
                  <a:spcBef>
                    <a:spcPts val="0"/>
                  </a:spcBef>
                  <a:buFont typeface="Wingdings" panose="05000000000000000000" pitchFamily="2" charset="2"/>
                  <a:buChar char="q"/>
                </a:pPr>
                <a:r>
                  <a:rPr lang="en-US" sz="2400" b="1" dirty="0">
                    <a:latin typeface="Arial" panose="020B0604020202020204" pitchFamily="34" charset="0"/>
                    <a:cs typeface="Arial" panose="020B0604020202020204" pitchFamily="34" charset="0"/>
                  </a:rPr>
                  <a:t>Since output and target are same, no weight updating in this step. </a:t>
                </a:r>
              </a:p>
              <a:p>
                <a:pPr marL="457200" lvl="1" indent="0">
                  <a:spcBef>
                    <a:spcPts val="0"/>
                  </a:spcBef>
                  <a:buNone/>
                </a:pPr>
                <a:r>
                  <a:rPr lang="en-US" sz="2400" b="1" dirty="0">
                    <a:latin typeface="Arial" panose="020B0604020202020204" pitchFamily="34" charset="0"/>
                    <a:cs typeface="Arial" panose="020B0604020202020204" pitchFamily="34" charset="0"/>
                  </a:rPr>
                  <a:t> </a:t>
                </a:r>
              </a:p>
              <a:p>
                <a:pPr>
                  <a:spcBef>
                    <a:spcPts val="0"/>
                  </a:spcBef>
                  <a:buFont typeface="Wingdings" panose="05000000000000000000" pitchFamily="2" charset="2"/>
                  <a:buChar char="q"/>
                </a:pPr>
                <a:r>
                  <a:rPr lang="en-US" sz="2800" dirty="0">
                    <a:latin typeface="Arial" panose="020B0604020202020204" pitchFamily="34" charset="0"/>
                    <a:cs typeface="Arial" panose="020B0604020202020204" pitchFamily="34" charset="0"/>
                  </a:rPr>
                  <a:t>Since, all the inputs are classified correctly and no weights needed to be updated, we can use weight vector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𝑤</m:t>
                    </m:r>
                    <m:r>
                      <a:rPr lang="en-US" sz="2800" i="1" dirty="0" smtClean="0">
                        <a:latin typeface="Cambria Math" panose="02040503050406030204" pitchFamily="18" charset="0"/>
                        <a:cs typeface="Times New Roman" panose="02020603050405020304" pitchFamily="18" charset="0"/>
                      </a:rPr>
                      <m:t> = [0.3 0.3] </m:t>
                    </m:r>
                  </m:oMath>
                </a14:m>
                <a:r>
                  <a:rPr lang="en-US" sz="2800" dirty="0">
                    <a:latin typeface="Arial" panose="020B0604020202020204" pitchFamily="34" charset="0"/>
                    <a:cs typeface="Arial" panose="020B0604020202020204" pitchFamily="34" charset="0"/>
                  </a:rPr>
                  <a:t>as final weight vector and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𝑏</m:t>
                    </m:r>
                    <m:r>
                      <a:rPr lang="en-US" sz="2800" i="1" dirty="0" smtClean="0">
                        <a:latin typeface="Cambria Math" panose="02040503050406030204" pitchFamily="18" charset="0"/>
                        <a:cs typeface="Times New Roman" panose="02020603050405020304" pitchFamily="18" charset="0"/>
                      </a:rPr>
                      <m:t> = 0.1 </m:t>
                    </m:r>
                  </m:oMath>
                </a14:m>
                <a:r>
                  <a:rPr lang="en-US" sz="2800" dirty="0">
                    <a:latin typeface="Arial" panose="020B0604020202020204" pitchFamily="34" charset="0"/>
                    <a:cs typeface="Arial" panose="020B0604020202020204" pitchFamily="34" charset="0"/>
                  </a:rPr>
                  <a:t>as final bias.</a:t>
                </a:r>
              </a:p>
              <a:p>
                <a:pPr>
                  <a:spcBef>
                    <a:spcPts val="0"/>
                  </a:spcBef>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497" t="-468" r="-1492"/>
                </a:stretch>
              </a:blipFill>
            </p:spPr>
            <p:txBody>
              <a:bodyPr/>
              <a:lstStyle/>
              <a:p>
                <a:r>
                  <a:rPr lang="en-US">
                    <a:noFill/>
                  </a:rPr>
                  <a:t> </a:t>
                </a:r>
              </a:p>
            </p:txBody>
          </p:sp>
        </mc:Fallback>
      </mc:AlternateContent>
    </p:spTree>
    <p:extLst>
      <p:ext uri="{BB962C8B-B14F-4D97-AF65-F5344CB8AC3E}">
        <p14:creationId xmlns:p14="http://schemas.microsoft.com/office/powerpoint/2010/main" val="388746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[1.2, 2.3, 3.4]</m:t>
                    </m:r>
                  </m:oMath>
                </a14:m>
                <a:endParaRPr lang="en-US" baseline="30000" dirty="0"/>
              </a:p>
              <a:p>
                <a14:m>
                  <m:oMath xmlns:m="http://schemas.openxmlformats.org/officeDocument/2006/math">
                    <m:r>
                      <a:rPr lang="en-US" i="1" dirty="0" smtClean="0">
                        <a:latin typeface="Cambria Math" panose="02040503050406030204" pitchFamily="18" charset="0"/>
                      </a:rPr>
                      <m:t>𝑊</m:t>
                    </m:r>
                    <m:r>
                      <a:rPr lang="en-US" i="1" dirty="0" smtClean="0">
                        <a:latin typeface="Cambria Math" panose="02040503050406030204" pitchFamily="18" charset="0"/>
                      </a:rPr>
                      <m:t> = [−2.5, 1.7, 2.1]</m:t>
                    </m:r>
                    <m:r>
                      <a:rPr lang="en-US" i="1" baseline="30000" dirty="0">
                        <a:latin typeface="Cambria Math" panose="02040503050406030204" pitchFamily="18" charset="0"/>
                      </a:rPr>
                      <m:t>𝑇</m:t>
                    </m:r>
                  </m:oMath>
                </a14:m>
                <a:endParaRPr lang="en-US" baseline="30000" dirty="0"/>
              </a:p>
              <a:p>
                <a:endParaRPr lang="en-US" baseline="30000" dirty="0"/>
              </a:p>
              <a:p>
                <a:r>
                  <a:rPr lang="en-US" dirty="0"/>
                  <a:t>Target </a:t>
                </a:r>
                <a14:m>
                  <m:oMath xmlns:m="http://schemas.openxmlformats.org/officeDocument/2006/math">
                    <m:r>
                      <a:rPr lang="en-US" i="1" dirty="0" smtClean="0">
                        <a:latin typeface="Cambria Math" panose="02040503050406030204" pitchFamily="18" charset="0"/>
                      </a:rPr>
                      <m:t>= [2]</m:t>
                    </m:r>
                  </m:oMath>
                </a14:m>
                <a:endParaRPr lang="en-US" baseline="30000" dirty="0"/>
              </a:p>
              <a:p>
                <a:r>
                  <a:rPr lang="en-US" dirty="0"/>
                  <a:t>Threshold </a:t>
                </a:r>
                <a14:m>
                  <m:oMath xmlns:m="http://schemas.openxmlformats.org/officeDocument/2006/math">
                    <m:r>
                      <a:rPr lang="en-US" i="1" dirty="0" smtClean="0">
                        <a:latin typeface="Cambria Math" panose="02040503050406030204" pitchFamily="18" charset="0"/>
                      </a:rPr>
                      <m:t>= 1.25</m:t>
                    </m:r>
                  </m:oMath>
                </a14:m>
                <a:endParaRPr lang="en-US" dirty="0"/>
              </a:p>
              <a:p>
                <a:r>
                  <a:rPr lang="en-US" dirty="0"/>
                  <a:t>W after 1</a:t>
                </a:r>
                <a:r>
                  <a:rPr lang="en-US" baseline="30000" dirty="0"/>
                  <a:t>st</a:t>
                </a:r>
                <a:r>
                  <a:rPr lang="en-US" dirty="0"/>
                  <a:t>, 2</a:t>
                </a:r>
                <a:r>
                  <a:rPr lang="en-US" baseline="30000" dirty="0"/>
                  <a:t>nd</a:t>
                </a:r>
                <a:r>
                  <a:rPr lang="en-US" dirty="0"/>
                  <a:t>, 3</a:t>
                </a:r>
                <a:r>
                  <a:rPr lang="en-US" baseline="30000" dirty="0"/>
                  <a:t>rd  </a:t>
                </a:r>
                <a:r>
                  <a:rPr lang="en-US" dirty="0"/>
                  <a:t>epochs  </a:t>
                </a:r>
                <a:endParaRPr lang="en-US" baseline="30000" dirty="0"/>
              </a:p>
              <a:p>
                <a:r>
                  <a:rPr lang="en-US" dirty="0"/>
                  <a:t> Learning rate </a:t>
                </a:r>
                <a14:m>
                  <m:oMath xmlns:m="http://schemas.openxmlformats.org/officeDocument/2006/math">
                    <m:r>
                      <a:rPr lang="en-US" i="1" dirty="0" smtClean="0">
                        <a:latin typeface="Cambria Math" panose="02040503050406030204" pitchFamily="18" charset="0"/>
                      </a:rPr>
                      <m:t>= 0.1, 0.</m:t>
                    </m:r>
                    <m:r>
                      <a:rPr lang="en-IN" b="0" i="1" dirty="0" smtClean="0">
                        <a:latin typeface="Cambria Math" panose="02040503050406030204" pitchFamily="18" charset="0"/>
                      </a:rPr>
                      <m:t>3</m:t>
                    </m:r>
                    <m:r>
                      <a:rPr lang="en-US" i="1" dirty="0" smtClean="0">
                        <a:latin typeface="Cambria Math" panose="02040503050406030204" pitchFamily="18" charset="0"/>
                      </a:rPr>
                      <m:t>, 0.</m:t>
                    </m:r>
                    <m:r>
                      <a:rPr lang="en-IN" b="0" i="1" dirty="0" smtClean="0">
                        <a:latin typeface="Cambria Math" panose="02040503050406030204" pitchFamily="18" charset="0"/>
                      </a:rPr>
                      <m:t>5</m:t>
                    </m:r>
                  </m:oMath>
                </a14:m>
                <a:endParaRPr lang="en-US" dirty="0"/>
              </a:p>
              <a:p>
                <a:endParaRPr lang="en-US" dirty="0"/>
              </a:p>
              <a:p>
                <a:endParaRPr lang="en-US" baseline="30000" dirty="0"/>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68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lstStyle/>
          <a:p>
            <a:r>
              <a:rPr lang="en-US" dirty="0">
                <a:solidFill>
                  <a:srgbClr val="C00000"/>
                </a:solidFill>
              </a:rPr>
              <a:t>Assignment 1</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C17924-7A81-5F44-A38E-CBFC2C3C3519}"/>
                  </a:ext>
                </a:extLst>
              </p:cNvPr>
              <p:cNvSpPr txBox="1"/>
              <p:nvPr/>
            </p:nvSpPr>
            <p:spPr>
              <a:xfrm>
                <a:off x="8070189" y="2306302"/>
                <a:ext cx="2772000" cy="710194"/>
              </a:xfrm>
              <a:prstGeom prst="rect">
                <a:avLst/>
              </a:prstGeom>
              <a:noFill/>
            </p:spPr>
            <p:txBody>
              <a:bodyPr wrap="square" rtlCol="0">
                <a:spAutoFit/>
              </a:bodyPr>
              <a:lstStyle/>
              <a:p>
                <a:r>
                  <a:rPr lang="en-US" dirty="0"/>
                  <a:t>Output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IN" b="0" i="1" smtClean="0">
                                <a:latin typeface="Cambria Math" panose="02040503050406030204" pitchFamily="18" charset="0"/>
                              </a:rPr>
                              <m:t>2</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&gt; </m:t>
                            </m:r>
                            <m:r>
                              <a:rPr lang="en-US" b="0" i="1" smtClean="0">
                                <a:latin typeface="Cambria Math" panose="02040503050406030204" pitchFamily="18" charset="0"/>
                                <a:ea typeface="Cambria Math" panose="02040503050406030204" pitchFamily="18" charset="0"/>
                              </a:rPr>
                              <m:t>𝜏</m:t>
                            </m:r>
                          </m:e>
                          <m:e>
                            <m:r>
                              <a:rPr lang="en-IN" b="0" i="1" smtClean="0">
                                <a:latin typeface="Cambria Math" panose="02040503050406030204" pitchFamily="18" charset="0"/>
                              </a:rPr>
                              <m:t>1</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𝜏</m:t>
                            </m:r>
                          </m:e>
                        </m:eqArr>
                      </m:e>
                    </m:d>
                  </m:oMath>
                </a14:m>
                <a:endParaRPr lang="en-US" dirty="0"/>
              </a:p>
            </p:txBody>
          </p:sp>
        </mc:Choice>
        <mc:Fallback xmlns="">
          <p:sp>
            <p:nvSpPr>
              <p:cNvPr id="6" name="TextBox 5">
                <a:extLst>
                  <a:ext uri="{FF2B5EF4-FFF2-40B4-BE49-F238E27FC236}">
                    <a16:creationId xmlns:a16="http://schemas.microsoft.com/office/drawing/2014/main" id="{C2C17924-7A81-5F44-A38E-CBFC2C3C3519}"/>
                  </a:ext>
                </a:extLst>
              </p:cNvPr>
              <p:cNvSpPr txBox="1">
                <a:spLocks noRot="1" noChangeAspect="1" noMove="1" noResize="1" noEditPoints="1" noAdjustHandles="1" noChangeArrowheads="1" noChangeShapeType="1" noTextEdit="1"/>
              </p:cNvSpPr>
              <p:nvPr/>
            </p:nvSpPr>
            <p:spPr>
              <a:xfrm>
                <a:off x="8070189" y="2306302"/>
                <a:ext cx="2772000" cy="710194"/>
              </a:xfrm>
              <a:prstGeom prst="rect">
                <a:avLst/>
              </a:prstGeom>
              <a:blipFill>
                <a:blip r:embed="rId3"/>
                <a:stretch>
                  <a:fillRect l="-197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DDEA1E75-DD3C-FF4C-8C9F-50F0CD663E4D}"/>
              </a:ext>
            </a:extLst>
          </p:cNvPr>
          <p:cNvGrpSpPr/>
          <p:nvPr/>
        </p:nvGrpSpPr>
        <p:grpSpPr>
          <a:xfrm>
            <a:off x="5818689" y="1592280"/>
            <a:ext cx="3224865" cy="1667546"/>
            <a:chOff x="5818689" y="1592280"/>
            <a:chExt cx="3224865" cy="1667546"/>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B27C055-5ADB-9B4B-9D0C-20AD856438DF}"/>
                    </a:ext>
                  </a:extLst>
                </p:cNvPr>
                <p:cNvSpPr/>
                <p:nvPr/>
              </p:nvSpPr>
              <p:spPr>
                <a:xfrm>
                  <a:off x="6775554" y="1783826"/>
                  <a:ext cx="1260000" cy="1476000"/>
                </a:xfrm>
                <a:prstGeom prst="ellipse">
                  <a:avLst/>
                </a:prstGeom>
                <a:solidFill>
                  <a:srgbClr val="F3F3F3"/>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3</m:t>
                            </m:r>
                          </m:sup>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e>
                        </m:nary>
                      </m:oMath>
                    </m:oMathPara>
                  </a14:m>
                  <a:endParaRPr lang="en-US" dirty="0">
                    <a:solidFill>
                      <a:schemeClr val="tx1"/>
                    </a:solidFill>
                  </a:endParaRPr>
                </a:p>
              </p:txBody>
            </p:sp>
          </mc:Choice>
          <mc:Fallback xmlns="">
            <p:sp>
              <p:nvSpPr>
                <p:cNvPr id="5" name="Oval 4">
                  <a:extLst>
                    <a:ext uri="{FF2B5EF4-FFF2-40B4-BE49-F238E27FC236}">
                      <a16:creationId xmlns:a16="http://schemas.microsoft.com/office/drawing/2014/main" id="{EB27C055-5ADB-9B4B-9D0C-20AD856438DF}"/>
                    </a:ext>
                  </a:extLst>
                </p:cNvPr>
                <p:cNvSpPr>
                  <a:spLocks noRot="1" noChangeAspect="1" noMove="1" noResize="1" noEditPoints="1" noAdjustHandles="1" noChangeArrowheads="1" noChangeShapeType="1" noTextEdit="1"/>
                </p:cNvSpPr>
                <p:nvPr/>
              </p:nvSpPr>
              <p:spPr>
                <a:xfrm>
                  <a:off x="6775554" y="1783826"/>
                  <a:ext cx="1260000" cy="1476000"/>
                </a:xfrm>
                <a:prstGeom prst="ellipse">
                  <a:avLst/>
                </a:prstGeom>
                <a:blipFill>
                  <a:blip r:embed="rId4"/>
                  <a:stretch>
                    <a:fillRect l="-50000" t="-33333" b="-65833"/>
                  </a:stretch>
                </a:blipFill>
                <a:ln w="22225">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0D23552-CAF9-8442-AB5C-F1864FCCAE9B}"/>
                </a:ext>
              </a:extLst>
            </p:cNvPr>
            <p:cNvCxnSpPr>
              <a:cxnSpLocks/>
            </p:cNvCxnSpPr>
            <p:nvPr/>
          </p:nvCxnSpPr>
          <p:spPr>
            <a:xfrm>
              <a:off x="5831179" y="1753847"/>
              <a:ext cx="1008000" cy="5400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D4B1EA-C802-F345-9A3A-F6C0E85F5AFD}"/>
                </a:ext>
              </a:extLst>
            </p:cNvPr>
            <p:cNvCxnSpPr>
              <a:cxnSpLocks/>
            </p:cNvCxnSpPr>
            <p:nvPr/>
          </p:nvCxnSpPr>
          <p:spPr>
            <a:xfrm>
              <a:off x="5818689" y="2475867"/>
              <a:ext cx="100800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0D8583-4EDB-2A40-82D1-0CD86D032762}"/>
                </a:ext>
              </a:extLst>
            </p:cNvPr>
            <p:cNvCxnSpPr>
              <a:cxnSpLocks/>
            </p:cNvCxnSpPr>
            <p:nvPr/>
          </p:nvCxnSpPr>
          <p:spPr>
            <a:xfrm flipV="1">
              <a:off x="5818689" y="2685727"/>
              <a:ext cx="1008000" cy="5400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1E0AC8-0858-A244-9E1C-F108D7BF045E}"/>
                    </a:ext>
                  </a:extLst>
                </p:cNvPr>
                <p:cNvSpPr txBox="1"/>
                <p:nvPr/>
              </p:nvSpPr>
              <p:spPr>
                <a:xfrm>
                  <a:off x="6010728" y="1592280"/>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a:extLst>
                    <a:ext uri="{FF2B5EF4-FFF2-40B4-BE49-F238E27FC236}">
                      <a16:creationId xmlns:a16="http://schemas.microsoft.com/office/drawing/2014/main" id="{241E0AC8-0858-A244-9E1C-F108D7BF045E}"/>
                    </a:ext>
                  </a:extLst>
                </p:cNvPr>
                <p:cNvSpPr txBox="1">
                  <a:spLocks noRot="1" noChangeAspect="1" noMove="1" noResize="1" noEditPoints="1" noAdjustHandles="1" noChangeArrowheads="1" noChangeShapeType="1" noTextEdit="1"/>
                </p:cNvSpPr>
                <p:nvPr/>
              </p:nvSpPr>
              <p:spPr>
                <a:xfrm>
                  <a:off x="6010728" y="1592280"/>
                  <a:ext cx="432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8BF2C1-46B0-4C44-807B-635F2926AB74}"/>
                    </a:ext>
                  </a:extLst>
                </p:cNvPr>
                <p:cNvSpPr txBox="1"/>
                <p:nvPr/>
              </p:nvSpPr>
              <p:spPr>
                <a:xfrm>
                  <a:off x="5992833" y="2143632"/>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778BF2C1-46B0-4C44-807B-635F2926AB74}"/>
                    </a:ext>
                  </a:extLst>
                </p:cNvPr>
                <p:cNvSpPr txBox="1">
                  <a:spLocks noRot="1" noChangeAspect="1" noMove="1" noResize="1" noEditPoints="1" noAdjustHandles="1" noChangeArrowheads="1" noChangeShapeType="1" noTextEdit="1"/>
                </p:cNvSpPr>
                <p:nvPr/>
              </p:nvSpPr>
              <p:spPr>
                <a:xfrm>
                  <a:off x="5992833" y="2143632"/>
                  <a:ext cx="432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68DD79-E76C-5F4F-86BE-C744BA4C8F77}"/>
                    </a:ext>
                  </a:extLst>
                </p:cNvPr>
                <p:cNvSpPr txBox="1"/>
                <p:nvPr/>
              </p:nvSpPr>
              <p:spPr>
                <a:xfrm>
                  <a:off x="5992833" y="2667570"/>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F668DD79-E76C-5F4F-86BE-C744BA4C8F77}"/>
                    </a:ext>
                  </a:extLst>
                </p:cNvPr>
                <p:cNvSpPr txBox="1">
                  <a:spLocks noRot="1" noChangeAspect="1" noMove="1" noResize="1" noEditPoints="1" noAdjustHandles="1" noChangeArrowheads="1" noChangeShapeType="1" noTextEdit="1"/>
                </p:cNvSpPr>
                <p:nvPr/>
              </p:nvSpPr>
              <p:spPr>
                <a:xfrm>
                  <a:off x="5992833" y="2667570"/>
                  <a:ext cx="432000" cy="369332"/>
                </a:xfrm>
                <a:prstGeom prst="rect">
                  <a:avLst/>
                </a:prstGeom>
                <a:blipFill>
                  <a:blip r:embed="rId7"/>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7EC4693-3443-9941-916B-D97E9B0DB464}"/>
                </a:ext>
              </a:extLst>
            </p:cNvPr>
            <p:cNvCxnSpPr>
              <a:cxnSpLocks/>
            </p:cNvCxnSpPr>
            <p:nvPr/>
          </p:nvCxnSpPr>
          <p:spPr>
            <a:xfrm>
              <a:off x="8035554" y="2501297"/>
              <a:ext cx="100800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9EB7452-12D9-D244-9D7E-7D6F5EC089F1}"/>
              </a:ext>
            </a:extLst>
          </p:cNvPr>
          <p:cNvSpPr txBox="1"/>
          <p:nvPr/>
        </p:nvSpPr>
        <p:spPr>
          <a:xfrm>
            <a:off x="8071200" y="2030400"/>
            <a:ext cx="1234033" cy="369332"/>
          </a:xfrm>
          <a:prstGeom prst="rect">
            <a:avLst/>
          </a:prstGeom>
          <a:noFill/>
        </p:spPr>
        <p:txBody>
          <a:bodyPr wrap="square" rtlCol="0">
            <a:spAutoFit/>
          </a:bodyPr>
          <a:lstStyle/>
          <a:p>
            <a:r>
              <a:rPr lang="en-US" dirty="0">
                <a:solidFill>
                  <a:srgbClr val="C00000"/>
                </a:solidFill>
              </a:rPr>
              <a:t>Target = 1</a:t>
            </a:r>
          </a:p>
        </p:txBody>
      </p:sp>
    </p:spTree>
    <p:extLst>
      <p:ext uri="{BB962C8B-B14F-4D97-AF65-F5344CB8AC3E}">
        <p14:creationId xmlns:p14="http://schemas.microsoft.com/office/powerpoint/2010/main" val="277009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lstStyle/>
          <a:p>
            <a:r>
              <a:rPr lang="en-US" dirty="0">
                <a:solidFill>
                  <a:srgbClr val="C00000"/>
                </a:solidFill>
              </a:rPr>
              <a:t>Assignment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[1.2, 2.3, 3.4]</m:t>
                    </m:r>
                  </m:oMath>
                </a14:m>
                <a:endParaRPr lang="en-US" baseline="30000" dirty="0"/>
              </a:p>
              <a:p>
                <a14:m>
                  <m:oMath xmlns:m="http://schemas.openxmlformats.org/officeDocument/2006/math">
                    <m:r>
                      <a:rPr lang="en-US" i="1" dirty="0" smtClean="0">
                        <a:latin typeface="Cambria Math" panose="02040503050406030204" pitchFamily="18" charset="0"/>
                      </a:rPr>
                      <m:t>𝑊</m:t>
                    </m:r>
                    <m:r>
                      <a:rPr lang="en-US" i="1" dirty="0" smtClean="0">
                        <a:latin typeface="Cambria Math" panose="02040503050406030204" pitchFamily="18" charset="0"/>
                      </a:rPr>
                      <m:t> = [−2.5, 1.7, 2.1]</m:t>
                    </m:r>
                    <m:r>
                      <a:rPr lang="en-US" i="1" baseline="30000" dirty="0">
                        <a:latin typeface="Cambria Math" panose="02040503050406030204" pitchFamily="18" charset="0"/>
                      </a:rPr>
                      <m:t>𝑇</m:t>
                    </m:r>
                  </m:oMath>
                </a14:m>
                <a:endParaRPr lang="en-US" baseline="30000" dirty="0"/>
              </a:p>
              <a:p>
                <a:endParaRPr lang="en-US" baseline="30000" dirty="0"/>
              </a:p>
              <a:p>
                <a:r>
                  <a:rPr lang="en-US" dirty="0"/>
                  <a:t>Target </a:t>
                </a:r>
                <a14:m>
                  <m:oMath xmlns:m="http://schemas.openxmlformats.org/officeDocument/2006/math">
                    <m:r>
                      <a:rPr lang="en-US" i="1" dirty="0" smtClean="0">
                        <a:latin typeface="Cambria Math" panose="02040503050406030204" pitchFamily="18" charset="0"/>
                      </a:rPr>
                      <m:t>= [5]</m:t>
                    </m:r>
                  </m:oMath>
                </a14:m>
                <a:endParaRPr lang="en-US" baseline="30000" dirty="0"/>
              </a:p>
              <a:p>
                <a:r>
                  <a:rPr lang="en-US" dirty="0"/>
                  <a:t>Threshold </a:t>
                </a:r>
                <a14:m>
                  <m:oMath xmlns:m="http://schemas.openxmlformats.org/officeDocument/2006/math">
                    <m:r>
                      <a:rPr lang="en-US" i="1" dirty="0" smtClean="0">
                        <a:latin typeface="Cambria Math" panose="02040503050406030204" pitchFamily="18" charset="0"/>
                      </a:rPr>
                      <m:t>= 2.5</m:t>
                    </m:r>
                  </m:oMath>
                </a14:m>
                <a:endParaRPr lang="en-US" dirty="0"/>
              </a:p>
              <a:p>
                <a:r>
                  <a:rPr lang="en-US" dirty="0"/>
                  <a:t>W after 1</a:t>
                </a:r>
                <a:r>
                  <a:rPr lang="en-US" baseline="30000" dirty="0"/>
                  <a:t>st</a:t>
                </a:r>
                <a:r>
                  <a:rPr lang="en-US" dirty="0"/>
                  <a:t>, 2</a:t>
                </a:r>
                <a:r>
                  <a:rPr lang="en-US" baseline="30000" dirty="0"/>
                  <a:t>nd</a:t>
                </a:r>
                <a:r>
                  <a:rPr lang="en-US" dirty="0"/>
                  <a:t>, 3</a:t>
                </a:r>
                <a:r>
                  <a:rPr lang="en-US" baseline="30000" dirty="0"/>
                  <a:t>rd</a:t>
                </a:r>
              </a:p>
              <a:p>
                <a:r>
                  <a:rPr lang="en-US" dirty="0"/>
                  <a:t>Learning rate </a:t>
                </a:r>
                <a14:m>
                  <m:oMath xmlns:m="http://schemas.openxmlformats.org/officeDocument/2006/math">
                    <m:r>
                      <a:rPr lang="en-US" i="1" dirty="0" smtClean="0">
                        <a:latin typeface="Cambria Math" panose="02040503050406030204" pitchFamily="18" charset="0"/>
                      </a:rPr>
                      <m:t>= 0.1, 0.2, 0.4</m:t>
                    </m:r>
                  </m:oMath>
                </a14:m>
                <a:endParaRPr lang="en-US" dirty="0"/>
              </a:p>
              <a:p>
                <a:endParaRPr lang="en-US" dirty="0"/>
              </a:p>
              <a:p>
                <a:endParaRPr lang="en-US" baseline="30000" dirty="0"/>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684"/>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93C6499-AFB8-5C42-8155-79E9D072984D}"/>
              </a:ext>
            </a:extLst>
          </p:cNvPr>
          <p:cNvGrpSpPr/>
          <p:nvPr/>
        </p:nvGrpSpPr>
        <p:grpSpPr>
          <a:xfrm>
            <a:off x="5818689" y="1592280"/>
            <a:ext cx="5023500" cy="1667546"/>
            <a:chOff x="5818689" y="1592280"/>
            <a:chExt cx="5023500" cy="166754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C17924-7A81-5F44-A38E-CBFC2C3C3519}"/>
                    </a:ext>
                  </a:extLst>
                </p:cNvPr>
                <p:cNvSpPr txBox="1"/>
                <p:nvPr/>
              </p:nvSpPr>
              <p:spPr>
                <a:xfrm>
                  <a:off x="8070189" y="2306302"/>
                  <a:ext cx="2772000" cy="710194"/>
                </a:xfrm>
                <a:prstGeom prst="rect">
                  <a:avLst/>
                </a:prstGeom>
                <a:noFill/>
              </p:spPr>
              <p:txBody>
                <a:bodyPr wrap="square" rtlCol="0">
                  <a:spAutoFit/>
                </a:bodyPr>
                <a:lstStyle/>
                <a:p>
                  <a:r>
                    <a:rPr lang="en-US" dirty="0"/>
                    <a:t>Output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IN" b="0" i="1" smtClean="0">
                                  <a:latin typeface="Cambria Math" panose="02040503050406030204" pitchFamily="18" charset="0"/>
                                </a:rPr>
                                <m:t>5</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&gt; </m:t>
                              </m:r>
                              <m:r>
                                <a:rPr lang="en-US" b="0" i="1" smtClean="0">
                                  <a:latin typeface="Cambria Math" panose="02040503050406030204" pitchFamily="18" charset="0"/>
                                  <a:ea typeface="Cambria Math" panose="02040503050406030204" pitchFamily="18" charset="0"/>
                                </a:rPr>
                                <m:t>𝜏</m:t>
                              </m:r>
                            </m:e>
                            <m:e>
                              <m:r>
                                <a:rPr lang="en-US" b="0" i="1" smtClean="0">
                                  <a:latin typeface="Cambria Math" panose="02040503050406030204" pitchFamily="18" charset="0"/>
                                </a:rPr>
                                <m:t>0</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𝜏</m:t>
                              </m:r>
                            </m:e>
                          </m:eqArr>
                        </m:e>
                      </m:d>
                    </m:oMath>
                  </a14:m>
                  <a:endParaRPr lang="en-US" dirty="0"/>
                </a:p>
              </p:txBody>
            </p:sp>
          </mc:Choice>
          <mc:Fallback xmlns="">
            <p:sp>
              <p:nvSpPr>
                <p:cNvPr id="6" name="TextBox 5">
                  <a:extLst>
                    <a:ext uri="{FF2B5EF4-FFF2-40B4-BE49-F238E27FC236}">
                      <a16:creationId xmlns:a16="http://schemas.microsoft.com/office/drawing/2014/main" id="{C2C17924-7A81-5F44-A38E-CBFC2C3C3519}"/>
                    </a:ext>
                  </a:extLst>
                </p:cNvPr>
                <p:cNvSpPr txBox="1">
                  <a:spLocks noRot="1" noChangeAspect="1" noMove="1" noResize="1" noEditPoints="1" noAdjustHandles="1" noChangeArrowheads="1" noChangeShapeType="1" noTextEdit="1"/>
                </p:cNvSpPr>
                <p:nvPr/>
              </p:nvSpPr>
              <p:spPr>
                <a:xfrm>
                  <a:off x="8070189" y="2306302"/>
                  <a:ext cx="2772000" cy="710194"/>
                </a:xfrm>
                <a:prstGeom prst="rect">
                  <a:avLst/>
                </a:prstGeom>
                <a:blipFill>
                  <a:blip r:embed="rId3"/>
                  <a:stretch>
                    <a:fillRect l="-197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DDEA1E75-DD3C-FF4C-8C9F-50F0CD663E4D}"/>
                </a:ext>
              </a:extLst>
            </p:cNvPr>
            <p:cNvGrpSpPr/>
            <p:nvPr/>
          </p:nvGrpSpPr>
          <p:grpSpPr>
            <a:xfrm>
              <a:off x="5818689" y="1592280"/>
              <a:ext cx="3224865" cy="1667546"/>
              <a:chOff x="5818689" y="1592280"/>
              <a:chExt cx="3224865" cy="1667546"/>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B27C055-5ADB-9B4B-9D0C-20AD856438DF}"/>
                      </a:ext>
                    </a:extLst>
                  </p:cNvPr>
                  <p:cNvSpPr/>
                  <p:nvPr/>
                </p:nvSpPr>
                <p:spPr>
                  <a:xfrm>
                    <a:off x="6775554" y="1783826"/>
                    <a:ext cx="1260000" cy="1476000"/>
                  </a:xfrm>
                  <a:prstGeom prst="ellipse">
                    <a:avLst/>
                  </a:prstGeom>
                  <a:solidFill>
                    <a:srgbClr val="F3F3F3"/>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3</m:t>
                              </m:r>
                            </m:sup>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e>
                          </m:nary>
                        </m:oMath>
                      </m:oMathPara>
                    </a14:m>
                    <a:endParaRPr lang="en-US" dirty="0">
                      <a:solidFill>
                        <a:schemeClr val="tx1"/>
                      </a:solidFill>
                    </a:endParaRPr>
                  </a:p>
                </p:txBody>
              </p:sp>
            </mc:Choice>
            <mc:Fallback xmlns="">
              <p:sp>
                <p:nvSpPr>
                  <p:cNvPr id="5" name="Oval 4">
                    <a:extLst>
                      <a:ext uri="{FF2B5EF4-FFF2-40B4-BE49-F238E27FC236}">
                        <a16:creationId xmlns:a16="http://schemas.microsoft.com/office/drawing/2014/main" id="{EB27C055-5ADB-9B4B-9D0C-20AD856438DF}"/>
                      </a:ext>
                    </a:extLst>
                  </p:cNvPr>
                  <p:cNvSpPr>
                    <a:spLocks noRot="1" noChangeAspect="1" noMove="1" noResize="1" noEditPoints="1" noAdjustHandles="1" noChangeArrowheads="1" noChangeShapeType="1" noTextEdit="1"/>
                  </p:cNvSpPr>
                  <p:nvPr/>
                </p:nvSpPr>
                <p:spPr>
                  <a:xfrm>
                    <a:off x="6775554" y="1783826"/>
                    <a:ext cx="1260000" cy="1476000"/>
                  </a:xfrm>
                  <a:prstGeom prst="ellipse">
                    <a:avLst/>
                  </a:prstGeom>
                  <a:blipFill>
                    <a:blip r:embed="rId4"/>
                    <a:stretch>
                      <a:fillRect l="-50000" t="-33333" b="-65833"/>
                    </a:stretch>
                  </a:blipFill>
                  <a:ln w="22225">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0D23552-CAF9-8442-AB5C-F1864FCCAE9B}"/>
                  </a:ext>
                </a:extLst>
              </p:cNvPr>
              <p:cNvCxnSpPr>
                <a:cxnSpLocks/>
              </p:cNvCxnSpPr>
              <p:nvPr/>
            </p:nvCxnSpPr>
            <p:spPr>
              <a:xfrm>
                <a:off x="5831179" y="1753847"/>
                <a:ext cx="1008000" cy="5400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D4B1EA-C802-F345-9A3A-F6C0E85F5AFD}"/>
                  </a:ext>
                </a:extLst>
              </p:cNvPr>
              <p:cNvCxnSpPr>
                <a:cxnSpLocks/>
              </p:cNvCxnSpPr>
              <p:nvPr/>
            </p:nvCxnSpPr>
            <p:spPr>
              <a:xfrm>
                <a:off x="5818689" y="2475867"/>
                <a:ext cx="100800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0D8583-4EDB-2A40-82D1-0CD86D032762}"/>
                  </a:ext>
                </a:extLst>
              </p:cNvPr>
              <p:cNvCxnSpPr>
                <a:cxnSpLocks/>
              </p:cNvCxnSpPr>
              <p:nvPr/>
            </p:nvCxnSpPr>
            <p:spPr>
              <a:xfrm flipV="1">
                <a:off x="5818689" y="2685727"/>
                <a:ext cx="1008000" cy="5400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1E0AC8-0858-A244-9E1C-F108D7BF045E}"/>
                      </a:ext>
                    </a:extLst>
                  </p:cNvPr>
                  <p:cNvSpPr txBox="1"/>
                  <p:nvPr/>
                </p:nvSpPr>
                <p:spPr>
                  <a:xfrm>
                    <a:off x="6010728" y="1592280"/>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a:extLst>
                      <a:ext uri="{FF2B5EF4-FFF2-40B4-BE49-F238E27FC236}">
                        <a16:creationId xmlns:a16="http://schemas.microsoft.com/office/drawing/2014/main" id="{241E0AC8-0858-A244-9E1C-F108D7BF045E}"/>
                      </a:ext>
                    </a:extLst>
                  </p:cNvPr>
                  <p:cNvSpPr txBox="1">
                    <a:spLocks noRot="1" noChangeAspect="1" noMove="1" noResize="1" noEditPoints="1" noAdjustHandles="1" noChangeArrowheads="1" noChangeShapeType="1" noTextEdit="1"/>
                  </p:cNvSpPr>
                  <p:nvPr/>
                </p:nvSpPr>
                <p:spPr>
                  <a:xfrm>
                    <a:off x="6010728" y="1592280"/>
                    <a:ext cx="432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8BF2C1-46B0-4C44-807B-635F2926AB74}"/>
                      </a:ext>
                    </a:extLst>
                  </p:cNvPr>
                  <p:cNvSpPr txBox="1"/>
                  <p:nvPr/>
                </p:nvSpPr>
                <p:spPr>
                  <a:xfrm>
                    <a:off x="5992833" y="2143632"/>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778BF2C1-46B0-4C44-807B-635F2926AB74}"/>
                      </a:ext>
                    </a:extLst>
                  </p:cNvPr>
                  <p:cNvSpPr txBox="1">
                    <a:spLocks noRot="1" noChangeAspect="1" noMove="1" noResize="1" noEditPoints="1" noAdjustHandles="1" noChangeArrowheads="1" noChangeShapeType="1" noTextEdit="1"/>
                  </p:cNvSpPr>
                  <p:nvPr/>
                </p:nvSpPr>
                <p:spPr>
                  <a:xfrm>
                    <a:off x="5992833" y="2143632"/>
                    <a:ext cx="432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68DD79-E76C-5F4F-86BE-C744BA4C8F77}"/>
                      </a:ext>
                    </a:extLst>
                  </p:cNvPr>
                  <p:cNvSpPr txBox="1"/>
                  <p:nvPr/>
                </p:nvSpPr>
                <p:spPr>
                  <a:xfrm>
                    <a:off x="5992833" y="2667570"/>
                    <a:ext cx="43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F668DD79-E76C-5F4F-86BE-C744BA4C8F77}"/>
                      </a:ext>
                    </a:extLst>
                  </p:cNvPr>
                  <p:cNvSpPr txBox="1">
                    <a:spLocks noRot="1" noChangeAspect="1" noMove="1" noResize="1" noEditPoints="1" noAdjustHandles="1" noChangeArrowheads="1" noChangeShapeType="1" noTextEdit="1"/>
                  </p:cNvSpPr>
                  <p:nvPr/>
                </p:nvSpPr>
                <p:spPr>
                  <a:xfrm>
                    <a:off x="5992833" y="2667570"/>
                    <a:ext cx="432000" cy="369332"/>
                  </a:xfrm>
                  <a:prstGeom prst="rect">
                    <a:avLst/>
                  </a:prstGeom>
                  <a:blipFill>
                    <a:blip r:embed="rId7"/>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7EC4693-3443-9941-916B-D97E9B0DB464}"/>
                  </a:ext>
                </a:extLst>
              </p:cNvPr>
              <p:cNvCxnSpPr>
                <a:cxnSpLocks/>
              </p:cNvCxnSpPr>
              <p:nvPr/>
            </p:nvCxnSpPr>
            <p:spPr>
              <a:xfrm>
                <a:off x="8035554" y="2501297"/>
                <a:ext cx="100800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9EB7452-12D9-D244-9D7E-7D6F5EC089F1}"/>
                </a:ext>
              </a:extLst>
            </p:cNvPr>
            <p:cNvSpPr txBox="1"/>
            <p:nvPr/>
          </p:nvSpPr>
          <p:spPr>
            <a:xfrm>
              <a:off x="8071200" y="2030400"/>
              <a:ext cx="1234033" cy="369332"/>
            </a:xfrm>
            <a:prstGeom prst="rect">
              <a:avLst/>
            </a:prstGeom>
            <a:noFill/>
          </p:spPr>
          <p:txBody>
            <a:bodyPr wrap="square" rtlCol="0">
              <a:spAutoFit/>
            </a:bodyPr>
            <a:lstStyle/>
            <a:p>
              <a:r>
                <a:rPr lang="en-US" dirty="0">
                  <a:solidFill>
                    <a:srgbClr val="C00000"/>
                  </a:solidFill>
                </a:rPr>
                <a:t>Target = 5</a:t>
              </a:r>
            </a:p>
          </p:txBody>
        </p:sp>
      </p:grpSp>
    </p:spTree>
    <p:extLst>
      <p:ext uri="{BB962C8B-B14F-4D97-AF65-F5344CB8AC3E}">
        <p14:creationId xmlns:p14="http://schemas.microsoft.com/office/powerpoint/2010/main" val="3643050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IN" sz="4400" dirty="0"/>
              <a:t>Non Linear Separability</a:t>
            </a:r>
            <a:endParaRPr lang="en-US" sz="4400" dirty="0"/>
          </a:p>
        </p:txBody>
      </p:sp>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a:xfrm>
            <a:off x="677333" y="1095218"/>
            <a:ext cx="3758743" cy="5203207"/>
          </a:xfrm>
        </p:spPr>
        <p:txBody>
          <a:bodyPr>
            <a:normAutofit/>
          </a:bodyPr>
          <a:lstStyle/>
          <a:p>
            <a:pPr algn="just">
              <a:lnSpc>
                <a:spcPct val="85000"/>
              </a:lnSpc>
              <a:buFont typeface="Wingdings" panose="05000000000000000000" pitchFamily="2" charset="2"/>
              <a:buChar char="q"/>
            </a:pPr>
            <a:r>
              <a:rPr lang="en-US" sz="2400" dirty="0">
                <a:latin typeface="Arial" panose="020B0604020202020204" pitchFamily="34" charset="0"/>
                <a:cs typeface="Arial" panose="020B0604020202020204" pitchFamily="34" charset="0"/>
              </a:rPr>
              <a:t>2D data, a line can separate two classes.</a:t>
            </a:r>
          </a:p>
          <a:p>
            <a:pPr algn="just">
              <a:lnSpc>
                <a:spcPct val="85000"/>
              </a:lnSpc>
              <a:buFont typeface="Wingdings" panose="05000000000000000000" pitchFamily="2" charset="2"/>
              <a:buChar char="q"/>
            </a:pPr>
            <a:r>
              <a:rPr lang="en-US" sz="2400" dirty="0">
                <a:latin typeface="Arial" panose="020B0604020202020204" pitchFamily="34" charset="0"/>
                <a:cs typeface="Arial" panose="020B0604020202020204" pitchFamily="34" charset="0"/>
              </a:rPr>
              <a:t>Decision: points above (below) line  - class 1 (2)</a:t>
            </a:r>
          </a:p>
          <a:p>
            <a:pPr lvl="1" algn="just">
              <a:lnSpc>
                <a:spcPct val="85000"/>
              </a:lnSpc>
              <a:buFont typeface="Wingdings" panose="05000000000000000000" pitchFamily="2" charset="2"/>
              <a:buChar char="q"/>
            </a:pPr>
            <a:r>
              <a:rPr lang="en-US" sz="2000" dirty="0">
                <a:solidFill>
                  <a:srgbClr val="7030A0"/>
                </a:solidFill>
                <a:latin typeface="Arial" panose="020B0604020202020204" pitchFamily="34" charset="0"/>
                <a:cs typeface="Arial" panose="020B0604020202020204" pitchFamily="34" charset="0"/>
              </a:rPr>
              <a:t>classifier will always give errors.</a:t>
            </a:r>
          </a:p>
          <a:p>
            <a:pPr lvl="1" algn="just">
              <a:lnSpc>
                <a:spcPct val="85000"/>
              </a:lnSpc>
              <a:buFont typeface="Wingdings" panose="05000000000000000000" pitchFamily="2" charset="2"/>
              <a:buChar char="q"/>
            </a:pPr>
            <a:r>
              <a:rPr lang="en-US" sz="2000" dirty="0">
                <a:solidFill>
                  <a:srgbClr val="7030A0"/>
                </a:solidFill>
                <a:latin typeface="Arial" panose="020B0604020202020204" pitchFamily="34" charset="0"/>
                <a:cs typeface="Arial" panose="020B0604020202020204" pitchFamily="34" charset="0"/>
              </a:rPr>
              <a:t>classifier may go  into infinite loop or it will make incorrect predictions.</a:t>
            </a:r>
          </a:p>
          <a:p>
            <a:pPr lvl="1" algn="just">
              <a:lnSpc>
                <a:spcPct val="85000"/>
              </a:lnSpc>
              <a:buFont typeface="Wingdings" panose="05000000000000000000" pitchFamily="2" charset="2"/>
              <a:buChar char="q"/>
            </a:pPr>
            <a:r>
              <a:rPr lang="en-US" sz="2000" dirty="0">
                <a:solidFill>
                  <a:srgbClr val="7030A0"/>
                </a:solidFill>
                <a:latin typeface="Arial" panose="020B0604020202020204" pitchFamily="34" charset="0"/>
                <a:cs typeface="Arial" panose="020B0604020202020204" pitchFamily="34" charset="0"/>
              </a:rPr>
              <a:t>single layer perceptron is inadequate; multi layer perceptron is required.</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0" indent="0">
              <a:buNone/>
            </a:pPr>
            <a:endParaRPr lang="en-US" dirty="0"/>
          </a:p>
          <a:p>
            <a:endParaRPr lang="en-US" dirty="0"/>
          </a:p>
          <a:p>
            <a:endParaRPr lang="en-US" dirty="0"/>
          </a:p>
          <a:p>
            <a:pPr marL="0" indent="0">
              <a:buNone/>
            </a:pPr>
            <a:endParaRPr lang="en-US" dirty="0"/>
          </a:p>
          <a:p>
            <a:endParaRPr lang="en-US" baseline="30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334" y="1095218"/>
            <a:ext cx="3060000" cy="2320786"/>
          </a:xfrm>
          <a:prstGeom prst="rect">
            <a:avLst/>
          </a:prstGeom>
        </p:spPr>
      </p:pic>
      <p:cxnSp>
        <p:nvCxnSpPr>
          <p:cNvPr id="10" name="Straight Connector 9"/>
          <p:cNvCxnSpPr/>
          <p:nvPr/>
        </p:nvCxnSpPr>
        <p:spPr>
          <a:xfrm flipV="1">
            <a:off x="5067262" y="1095624"/>
            <a:ext cx="2784144" cy="21699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27263" y="1488540"/>
            <a:ext cx="1115592"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Linearly Separable Data</a:t>
            </a:r>
            <a:endParaRPr lang="en-IN" sz="14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667" y="3716531"/>
            <a:ext cx="3060000" cy="2322373"/>
          </a:xfrm>
          <a:prstGeom prst="rect">
            <a:avLst/>
          </a:prstGeom>
        </p:spPr>
      </p:pic>
      <p:sp>
        <p:nvSpPr>
          <p:cNvPr id="14" name="TextBox 13"/>
          <p:cNvSpPr txBox="1"/>
          <p:nvPr/>
        </p:nvSpPr>
        <p:spPr>
          <a:xfrm>
            <a:off x="5860031" y="4508385"/>
            <a:ext cx="1198606"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Non-Linearly Separable Data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67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Summary</a:t>
            </a:r>
            <a:endParaRPr lang="en-IN" sz="4400" dirty="0"/>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Linear Perceptron is a mathematical model which is used to classify the binary cases that are linearly separable.</a:t>
            </a:r>
          </a:p>
          <a:p>
            <a:pPr lvl="1"/>
            <a:r>
              <a:rPr lang="en-US" sz="2000" dirty="0">
                <a:latin typeface="Arial" panose="020B0604020202020204" pitchFamily="34" charset="0"/>
                <a:cs typeface="Arial" panose="020B0604020202020204" pitchFamily="34" charset="0"/>
              </a:rPr>
              <a:t>Learning rule: the algorithm will automatically adjust the weights and bias according to the training data.</a:t>
            </a:r>
          </a:p>
          <a:p>
            <a:r>
              <a:rPr lang="en-US" sz="2400" dirty="0">
                <a:latin typeface="Arial" panose="020B0604020202020204" pitchFamily="34" charset="0"/>
                <a:cs typeface="Arial" panose="020B0604020202020204" pitchFamily="34" charset="0"/>
              </a:rPr>
              <a:t>Single layer perceptron is used for learning the patterns which are linearly separable.</a:t>
            </a:r>
          </a:p>
          <a:p>
            <a:r>
              <a:rPr lang="en-US" sz="2400" dirty="0">
                <a:latin typeface="Arial" panose="020B0604020202020204" pitchFamily="34" charset="0"/>
                <a:cs typeface="Arial" panose="020B0604020202020204" pitchFamily="34" charset="0"/>
              </a:rPr>
              <a:t>Non linearly separable data, </a:t>
            </a:r>
          </a:p>
          <a:p>
            <a:pPr lvl="1"/>
            <a:r>
              <a:rPr lang="en-US" sz="2000" dirty="0">
                <a:latin typeface="Arial" panose="020B0604020202020204" pitchFamily="34" charset="0"/>
                <a:cs typeface="Arial" panose="020B0604020202020204" pitchFamily="34" charset="0"/>
              </a:rPr>
              <a:t>Linear perceptron is not adequate.</a:t>
            </a:r>
          </a:p>
          <a:p>
            <a:pPr lvl="1"/>
            <a:r>
              <a:rPr lang="en-US" sz="2000" dirty="0">
                <a:latin typeface="Arial" panose="020B0604020202020204" pitchFamily="34" charset="0"/>
                <a:cs typeface="Arial" panose="020B0604020202020204" pitchFamily="34" charset="0"/>
              </a:rPr>
              <a:t>Multi Layer Perceptron (MLP) is needed.</a:t>
            </a:r>
          </a:p>
          <a:p>
            <a:pPr lvl="2"/>
            <a:r>
              <a:rPr lang="en-US" sz="1600" dirty="0">
                <a:latin typeface="Arial" panose="020B0604020202020204" pitchFamily="34" charset="0"/>
                <a:cs typeface="Arial" panose="020B0604020202020204" pitchFamily="34" charset="0"/>
              </a:rPr>
              <a:t>More processing than single layer perceptron.</a:t>
            </a:r>
          </a:p>
          <a:p>
            <a:pPr lvl="2"/>
            <a:r>
              <a:rPr lang="en-US" sz="1600" dirty="0">
                <a:latin typeface="Arial" panose="020B0604020202020204" pitchFamily="34" charset="0"/>
                <a:cs typeface="Arial" panose="020B0604020202020204" pitchFamily="34" charset="0"/>
              </a:rPr>
              <a:t>More time in learning,</a:t>
            </a:r>
          </a:p>
          <a:p>
            <a:pPr lvl="2"/>
            <a:r>
              <a:rPr lang="en-US" sz="1600" dirty="0">
                <a:latin typeface="Arial" panose="020B0604020202020204" pitchFamily="34" charset="0"/>
                <a:cs typeface="Arial" panose="020B0604020202020204" pitchFamily="34" charset="0"/>
              </a:rPr>
              <a:t>Can discriminate more </a:t>
            </a:r>
            <a:r>
              <a:rPr lang="en-US" sz="1600">
                <a:latin typeface="Arial" panose="020B0604020202020204" pitchFamily="34" charset="0"/>
                <a:cs typeface="Arial" panose="020B0604020202020204" pitchFamily="34" charset="0"/>
              </a:rPr>
              <a:t>complex patterns.</a:t>
            </a:r>
            <a:endParaRPr lang="en-US" sz="1600" dirty="0">
              <a:latin typeface="Arial" panose="020B0604020202020204" pitchFamily="34" charset="0"/>
              <a:cs typeface="Arial" panose="020B0604020202020204" pitchFamily="34" charset="0"/>
            </a:endParaRPr>
          </a:p>
          <a:p>
            <a:pPr lvl="1"/>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380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13FB-48C7-4B47-87E2-BAD32DDA577F}"/>
              </a:ext>
            </a:extLst>
          </p:cNvPr>
          <p:cNvSpPr>
            <a:spLocks noGrp="1"/>
          </p:cNvSpPr>
          <p:nvPr>
            <p:ph type="title"/>
          </p:nvPr>
        </p:nvSpPr>
        <p:spPr/>
        <p:txBody>
          <a:bodyPr/>
          <a:lstStyle/>
          <a:p>
            <a:r>
              <a:rPr lang="en-US" dirty="0"/>
              <a:t>Multilayer Perceptron (MLP)</a:t>
            </a:r>
          </a:p>
        </p:txBody>
      </p:sp>
      <p:sp>
        <p:nvSpPr>
          <p:cNvPr id="3" name="Content Placeholder 2">
            <a:extLst>
              <a:ext uri="{FF2B5EF4-FFF2-40B4-BE49-F238E27FC236}">
                <a16:creationId xmlns:a16="http://schemas.microsoft.com/office/drawing/2014/main" id="{F0E8CB7D-4F53-8244-9AE5-F7154D2C4FEA}"/>
              </a:ext>
            </a:extLst>
          </p:cNvPr>
          <p:cNvSpPr>
            <a:spLocks noGrp="1"/>
          </p:cNvSpPr>
          <p:nvPr>
            <p:ph idx="1"/>
          </p:nvPr>
        </p:nvSpPr>
        <p:spPr/>
        <p:txBody>
          <a:bodyPr/>
          <a:lstStyle/>
          <a:p>
            <a:r>
              <a:rPr lang="en-US" dirty="0"/>
              <a:t>Increase number of neurons</a:t>
            </a:r>
          </a:p>
          <a:p>
            <a:r>
              <a:rPr lang="en-US" dirty="0"/>
              <a:t>Activation function</a:t>
            </a:r>
          </a:p>
          <a:p>
            <a:r>
              <a:rPr lang="en-US" dirty="0"/>
              <a:t>Increase number of layers</a:t>
            </a:r>
          </a:p>
          <a:p>
            <a:pPr marL="0" indent="0">
              <a:buNone/>
            </a:pPr>
            <a:endParaRPr lang="en-US" dirty="0"/>
          </a:p>
        </p:txBody>
      </p:sp>
    </p:spTree>
    <p:extLst>
      <p:ext uri="{BB962C8B-B14F-4D97-AF65-F5344CB8AC3E}">
        <p14:creationId xmlns:p14="http://schemas.microsoft.com/office/powerpoint/2010/main" val="2501526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14403-CFEF-9929-CEFC-F03C398F1F36}"/>
              </a:ext>
            </a:extLst>
          </p:cNvPr>
          <p:cNvSpPr>
            <a:spLocks noGrp="1"/>
          </p:cNvSpPr>
          <p:nvPr>
            <p:ph type="title"/>
          </p:nvPr>
        </p:nvSpPr>
        <p:spPr/>
        <p:txBody>
          <a:bodyPr/>
          <a:lstStyle/>
          <a:p>
            <a:r>
              <a:rPr lang="en-IN" dirty="0"/>
              <a:t>MLP Architecture</a:t>
            </a:r>
            <a:endParaRPr lang="en-US" dirty="0"/>
          </a:p>
        </p:txBody>
      </p:sp>
      <p:pic>
        <p:nvPicPr>
          <p:cNvPr id="3" name="Picture 2">
            <a:extLst>
              <a:ext uri="{FF2B5EF4-FFF2-40B4-BE49-F238E27FC236}">
                <a16:creationId xmlns:a16="http://schemas.microsoft.com/office/drawing/2014/main" id="{57B61DA9-DA79-34CD-6D98-F8737AFB81B0}"/>
              </a:ext>
            </a:extLst>
          </p:cNvPr>
          <p:cNvPicPr>
            <a:picLocks noChangeAspect="1"/>
          </p:cNvPicPr>
          <p:nvPr/>
        </p:nvPicPr>
        <p:blipFill>
          <a:blip r:embed="rId3"/>
          <a:stretch>
            <a:fillRect/>
          </a:stretch>
        </p:blipFill>
        <p:spPr>
          <a:xfrm>
            <a:off x="1334191" y="1065741"/>
            <a:ext cx="8907118" cy="5134692"/>
          </a:xfrm>
          <a:prstGeom prst="rect">
            <a:avLst/>
          </a:prstGeom>
        </p:spPr>
      </p:pic>
    </p:spTree>
    <p:extLst>
      <p:ext uri="{BB962C8B-B14F-4D97-AF65-F5344CB8AC3E}">
        <p14:creationId xmlns:p14="http://schemas.microsoft.com/office/powerpoint/2010/main" val="3727709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93CD-FDF2-C9F2-31D4-B03345D4E7EF}"/>
              </a:ext>
            </a:extLst>
          </p:cNvPr>
          <p:cNvSpPr>
            <a:spLocks noGrp="1"/>
          </p:cNvSpPr>
          <p:nvPr>
            <p:ph type="title"/>
          </p:nvPr>
        </p:nvSpPr>
        <p:spPr/>
        <p:txBody>
          <a:bodyPr/>
          <a:lstStyle/>
          <a:p>
            <a:r>
              <a:rPr lang="en-IN" dirty="0"/>
              <a:t>Activation Functions</a:t>
            </a:r>
            <a:endParaRPr lang="en-US" dirty="0"/>
          </a:p>
        </p:txBody>
      </p:sp>
      <p:sp>
        <p:nvSpPr>
          <p:cNvPr id="3" name="Content Placeholder 2">
            <a:extLst>
              <a:ext uri="{FF2B5EF4-FFF2-40B4-BE49-F238E27FC236}">
                <a16:creationId xmlns:a16="http://schemas.microsoft.com/office/drawing/2014/main" id="{37DE2626-9517-7B34-5196-C5BC7D876F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3A1EA5-D1ED-17A4-86C0-8030EFA14CF4}"/>
              </a:ext>
            </a:extLst>
          </p:cNvPr>
          <p:cNvPicPr>
            <a:picLocks noChangeAspect="1"/>
          </p:cNvPicPr>
          <p:nvPr/>
        </p:nvPicPr>
        <p:blipFill>
          <a:blip r:embed="rId2"/>
          <a:stretch>
            <a:fillRect/>
          </a:stretch>
        </p:blipFill>
        <p:spPr>
          <a:xfrm>
            <a:off x="921750" y="1549807"/>
            <a:ext cx="9602540" cy="3734321"/>
          </a:xfrm>
          <a:prstGeom prst="rect">
            <a:avLst/>
          </a:prstGeom>
        </p:spPr>
      </p:pic>
    </p:spTree>
    <p:extLst>
      <p:ext uri="{BB962C8B-B14F-4D97-AF65-F5344CB8AC3E}">
        <p14:creationId xmlns:p14="http://schemas.microsoft.com/office/powerpoint/2010/main" val="2978816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205D-4537-CA4C-AABA-0CE757E9D59E}"/>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11413A4D-2479-DC45-BD49-C93319B41306}"/>
              </a:ext>
            </a:extLst>
          </p:cNvPr>
          <p:cNvSpPr>
            <a:spLocks noGrp="1"/>
          </p:cNvSpPr>
          <p:nvPr>
            <p:ph idx="1"/>
          </p:nvPr>
        </p:nvSpPr>
        <p:spPr/>
        <p:txBody>
          <a:bodyPr>
            <a:normAutofit fontScale="70000" lnSpcReduction="20000"/>
          </a:bodyPr>
          <a:lstStyle/>
          <a:p>
            <a:r>
              <a:rPr lang="en-US" dirty="0"/>
              <a:t>Weight-update rule requires an estimate of the error.</a:t>
            </a:r>
          </a:p>
          <a:p>
            <a:r>
              <a:rPr lang="en-US" dirty="0"/>
              <a:t>Aim is to optimize loss function, a function of error. MSE (mean square error), MAE (mean absolute error)</a:t>
            </a:r>
          </a:p>
          <a:p>
            <a:r>
              <a:rPr lang="en-US" dirty="0"/>
              <a:t>Backpropagation of error: </a:t>
            </a:r>
          </a:p>
          <a:p>
            <a:pPr lvl="1"/>
            <a:r>
              <a:rPr lang="en-US" dirty="0"/>
              <a:t>Error is known only at output. Need to be propagated in backward direction to calculate the error for each neuron. Only then weight-</a:t>
            </a:r>
            <a:r>
              <a:rPr lang="en-US" dirty="0" err="1"/>
              <a:t>updation</a:t>
            </a:r>
            <a:r>
              <a:rPr lang="en-US" dirty="0"/>
              <a:t> can be applied.</a:t>
            </a:r>
          </a:p>
          <a:p>
            <a:r>
              <a:rPr lang="en-US" dirty="0"/>
              <a:t>Objective is to reduce the error in training.</a:t>
            </a:r>
          </a:p>
          <a:p>
            <a:pPr lvl="1"/>
            <a:r>
              <a:rPr lang="en-US" dirty="0"/>
              <a:t>Error should not become zero. This implies that trained network has memorize the training data. Being specific to training data, network shall exhibit error for any slight variation in data and is not able to generalize to new unseen input instances</a:t>
            </a:r>
          </a:p>
          <a:p>
            <a:r>
              <a:rPr lang="en-US" dirty="0"/>
              <a:t>Weight update should nudge the network towards a set of weights that captures the general distribution of the data and not specifics of the training instances. </a:t>
            </a:r>
          </a:p>
          <a:p>
            <a:endParaRPr lang="en-US" dirty="0"/>
          </a:p>
          <a:p>
            <a:endParaRPr lang="en-US" dirty="0"/>
          </a:p>
        </p:txBody>
      </p:sp>
    </p:spTree>
    <p:extLst>
      <p:ext uri="{BB962C8B-B14F-4D97-AF65-F5344CB8AC3E}">
        <p14:creationId xmlns:p14="http://schemas.microsoft.com/office/powerpoint/2010/main" val="216054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IN" sz="4400" dirty="0"/>
              <a:t>Linear Separability: 2 Class</a:t>
            </a:r>
            <a:endParaRPr lang="en-US" sz="4400" dirty="0"/>
          </a:p>
        </p:txBody>
      </p:sp>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a:bodyPr>
          <a:lstStyle/>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2D data, a line can separate two classes.</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Decision: points above (below) line  - class 1 (2)</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0" indent="0">
              <a:buNone/>
            </a:pPr>
            <a:endParaRPr lang="en-US" dirty="0"/>
          </a:p>
          <a:p>
            <a:endParaRPr lang="en-US" dirty="0"/>
          </a:p>
          <a:p>
            <a:endParaRPr lang="en-US" dirty="0"/>
          </a:p>
          <a:p>
            <a:pPr marL="0" indent="0">
              <a:buNone/>
            </a:pPr>
            <a:endParaRPr lang="en-US" dirty="0"/>
          </a:p>
          <a:p>
            <a:endParaRPr lang="en-US" baseline="30000" dirty="0"/>
          </a:p>
        </p:txBody>
      </p:sp>
      <p:grpSp>
        <p:nvGrpSpPr>
          <p:cNvPr id="5" name="Group 4">
            <a:extLst>
              <a:ext uri="{FF2B5EF4-FFF2-40B4-BE49-F238E27FC236}">
                <a16:creationId xmlns:a16="http://schemas.microsoft.com/office/drawing/2014/main" id="{E81AED3E-9885-4C4C-914D-0B8CBDB681F4}"/>
              </a:ext>
            </a:extLst>
          </p:cNvPr>
          <p:cNvGrpSpPr>
            <a:grpSpLocks noChangeAspect="1"/>
          </p:cNvGrpSpPr>
          <p:nvPr/>
        </p:nvGrpSpPr>
        <p:grpSpPr>
          <a:xfrm>
            <a:off x="784362" y="2312970"/>
            <a:ext cx="4613748" cy="3499190"/>
            <a:chOff x="906941" y="3575691"/>
            <a:chExt cx="3665197" cy="277978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41" y="3575691"/>
              <a:ext cx="3665197" cy="2779784"/>
            </a:xfrm>
            <a:prstGeom prst="rect">
              <a:avLst/>
            </a:prstGeom>
          </p:spPr>
        </p:pic>
        <p:cxnSp>
          <p:nvCxnSpPr>
            <p:cNvPr id="10" name="Straight Connector 9"/>
            <p:cNvCxnSpPr/>
            <p:nvPr/>
          </p:nvCxnSpPr>
          <p:spPr>
            <a:xfrm flipV="1">
              <a:off x="1347467" y="3814817"/>
              <a:ext cx="2784144" cy="2169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900890" y="5832000"/>
            <a:ext cx="2561920" cy="415498"/>
          </a:xfrm>
          <a:prstGeom prst="rect">
            <a:avLst/>
          </a:prstGeom>
          <a:noFill/>
        </p:spPr>
        <p:txBody>
          <a:bodyPr wrap="none" rtlCol="0">
            <a:spAutoFit/>
          </a:bodyPr>
          <a:lstStyle/>
          <a:p>
            <a:r>
              <a:rPr lang="en-US" sz="2100" dirty="0">
                <a:latin typeface="Arial Narrow" panose="020B0604020202020204" pitchFamily="34" charset="0"/>
                <a:cs typeface="Arial Narrow" panose="020B0604020202020204" pitchFamily="34" charset="0"/>
              </a:rPr>
              <a:t>Linearly Separable Data</a:t>
            </a:r>
            <a:endParaRPr lang="en-IN" sz="2100" dirty="0">
              <a:latin typeface="Arial Narrow" panose="020B0604020202020204" pitchFamily="34" charset="0"/>
              <a:cs typeface="Arial Narrow"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282" y="2312970"/>
            <a:ext cx="4508363" cy="3421601"/>
          </a:xfrm>
          <a:prstGeom prst="rect">
            <a:avLst/>
          </a:prstGeom>
        </p:spPr>
      </p:pic>
      <p:sp>
        <p:nvSpPr>
          <p:cNvPr id="14" name="TextBox 13"/>
          <p:cNvSpPr txBox="1"/>
          <p:nvPr/>
        </p:nvSpPr>
        <p:spPr>
          <a:xfrm>
            <a:off x="6777877" y="5817010"/>
            <a:ext cx="2965876" cy="415498"/>
          </a:xfrm>
          <a:prstGeom prst="rect">
            <a:avLst/>
          </a:prstGeom>
          <a:noFill/>
        </p:spPr>
        <p:txBody>
          <a:bodyPr wrap="none" rtlCol="0">
            <a:spAutoFit/>
          </a:bodyPr>
          <a:lstStyle/>
          <a:p>
            <a:pPr algn="ctr"/>
            <a:r>
              <a:rPr lang="en-US" sz="2100" dirty="0">
                <a:latin typeface="Arial Narrow" panose="020B0604020202020204" pitchFamily="34" charset="0"/>
                <a:cs typeface="Arial Narrow" panose="020B0604020202020204" pitchFamily="34" charset="0"/>
              </a:rPr>
              <a:t>Not Linearly Separable Data</a:t>
            </a:r>
            <a:endParaRPr lang="en-IN" sz="2100" dirty="0">
              <a:latin typeface="Arial Narrow" panose="020B0604020202020204" pitchFamily="34" charset="0"/>
              <a:cs typeface="Arial Narrow" panose="020B0604020202020204" pitchFamily="34" charset="0"/>
            </a:endParaRPr>
          </a:p>
        </p:txBody>
      </p:sp>
      <p:pic>
        <p:nvPicPr>
          <p:cNvPr id="7" name="Picture 6">
            <a:extLst>
              <a:ext uri="{FF2B5EF4-FFF2-40B4-BE49-F238E27FC236}">
                <a16:creationId xmlns:a16="http://schemas.microsoft.com/office/drawing/2014/main" id="{55890C38-8955-244C-8D8D-8CD681DE5F1F}"/>
              </a:ext>
            </a:extLst>
          </p:cNvPr>
          <p:cNvPicPr>
            <a:picLocks noChangeAspect="1"/>
          </p:cNvPicPr>
          <p:nvPr/>
        </p:nvPicPr>
        <p:blipFill>
          <a:blip r:embed="rId4"/>
          <a:stretch>
            <a:fillRect/>
          </a:stretch>
        </p:blipFill>
        <p:spPr>
          <a:xfrm>
            <a:off x="4396574" y="5060317"/>
            <a:ext cx="864000" cy="439858"/>
          </a:xfrm>
          <a:prstGeom prst="rect">
            <a:avLst/>
          </a:prstGeom>
        </p:spPr>
      </p:pic>
    </p:spTree>
    <p:extLst>
      <p:ext uri="{BB962C8B-B14F-4D97-AF65-F5344CB8AC3E}">
        <p14:creationId xmlns:p14="http://schemas.microsoft.com/office/powerpoint/2010/main" val="226947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05AE-73BD-0610-B7B5-A01027C7F32E}"/>
              </a:ext>
            </a:extLst>
          </p:cNvPr>
          <p:cNvSpPr>
            <a:spLocks noGrp="1"/>
          </p:cNvSpPr>
          <p:nvPr>
            <p:ph type="title"/>
          </p:nvPr>
        </p:nvSpPr>
        <p:spPr/>
        <p:txBody>
          <a:bodyPr/>
          <a:lstStyle/>
          <a:p>
            <a:r>
              <a:rPr lang="en-IN" dirty="0"/>
              <a:t>Signal Propagation</a:t>
            </a:r>
            <a:endParaRPr lang="en-US" dirty="0"/>
          </a:p>
        </p:txBody>
      </p:sp>
      <p:sp>
        <p:nvSpPr>
          <p:cNvPr id="3" name="Content Placeholder 2">
            <a:extLst>
              <a:ext uri="{FF2B5EF4-FFF2-40B4-BE49-F238E27FC236}">
                <a16:creationId xmlns:a16="http://schemas.microsoft.com/office/drawing/2014/main" id="{0F6D7D14-2574-ACE1-3D9B-2B2F3DCABD1A}"/>
              </a:ext>
            </a:extLst>
          </p:cNvPr>
          <p:cNvSpPr>
            <a:spLocks noGrp="1"/>
          </p:cNvSpPr>
          <p:nvPr>
            <p:ph sz="half" idx="1"/>
          </p:nvPr>
        </p:nvSpPr>
        <p:spPr/>
        <p:txBody>
          <a:bodyPr>
            <a:normAutofit fontScale="62500" lnSpcReduction="20000"/>
          </a:bodyPr>
          <a:lstStyle/>
          <a:p>
            <a:r>
              <a:rPr lang="en-IN" dirty="0"/>
              <a:t>Forward Propagation of input (or function) signals:</a:t>
            </a:r>
          </a:p>
          <a:p>
            <a:pPr lvl="1"/>
            <a:r>
              <a:rPr lang="en-US" dirty="0"/>
              <a:t>Input / Function Signals propagate forward (neuron by neuron) through the network, and emerges as an output signal at the last (output) layer. At each neuron, the signal is calculated as a function of the inputs and respective weights. </a:t>
            </a:r>
          </a:p>
          <a:p>
            <a:r>
              <a:rPr lang="en-US" dirty="0"/>
              <a:t>Back Propagation of Error Signals</a:t>
            </a:r>
          </a:p>
          <a:p>
            <a:pPr lvl="1"/>
            <a:r>
              <a:rPr lang="en-US" dirty="0"/>
              <a:t>An error signal originates at an output neuron of the network and propagates backward (layer by layer) through the network. This involves the computation of an estimate of the gradient vector (i.e., the gradients of the error surface with respect to the weights connected to the inputs of a neuron),</a:t>
            </a:r>
          </a:p>
          <a:p>
            <a:endParaRPr lang="en-US" dirty="0"/>
          </a:p>
        </p:txBody>
      </p:sp>
      <p:sp>
        <p:nvSpPr>
          <p:cNvPr id="6" name="Content Placeholder 5">
            <a:extLst>
              <a:ext uri="{FF2B5EF4-FFF2-40B4-BE49-F238E27FC236}">
                <a16:creationId xmlns:a16="http://schemas.microsoft.com/office/drawing/2014/main" id="{F37AA320-7C0B-A26F-8EBD-05DBC157E3DF}"/>
              </a:ext>
            </a:extLst>
          </p:cNvPr>
          <p:cNvSpPr>
            <a:spLocks noGrp="1"/>
          </p:cNvSpPr>
          <p:nvPr>
            <p:ph sz="half" idx="2"/>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B34D7AC2-E57F-8652-2B57-DA6C063204CE}"/>
              </a:ext>
            </a:extLst>
          </p:cNvPr>
          <p:cNvPicPr>
            <a:picLocks noChangeAspect="1"/>
          </p:cNvPicPr>
          <p:nvPr/>
        </p:nvPicPr>
        <p:blipFill>
          <a:blip r:embed="rId2"/>
          <a:stretch>
            <a:fillRect/>
          </a:stretch>
        </p:blipFill>
        <p:spPr>
          <a:xfrm>
            <a:off x="5807241" y="1818067"/>
            <a:ext cx="4868507" cy="3870463"/>
          </a:xfrm>
          <a:prstGeom prst="rect">
            <a:avLst/>
          </a:prstGeom>
        </p:spPr>
      </p:pic>
    </p:spTree>
    <p:extLst>
      <p:ext uri="{BB962C8B-B14F-4D97-AF65-F5344CB8AC3E}">
        <p14:creationId xmlns:p14="http://schemas.microsoft.com/office/powerpoint/2010/main" val="2228157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645334" y="-4653"/>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7068557"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7068557"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7C24F6-9AEA-BE22-4DAF-399C22737E03}"/>
                  </a:ext>
                </a:extLst>
              </p:cNvPr>
              <p:cNvSpPr txBox="1"/>
              <p:nvPr/>
            </p:nvSpPr>
            <p:spPr>
              <a:xfrm>
                <a:off x="4427621" y="4361465"/>
                <a:ext cx="6362299" cy="1938992"/>
              </a:xfrm>
              <a:prstGeom prst="rect">
                <a:avLst/>
              </a:prstGeom>
              <a:solidFill>
                <a:schemeClr val="accent6">
                  <a:lumMod val="20000"/>
                  <a:lumOff val="80000"/>
                </a:schemeClr>
              </a:solidFill>
            </p:spPr>
            <p:txBody>
              <a:bodyPr wrap="square" rtlCol="0">
                <a:spAutoFit/>
              </a:bodyPr>
              <a:lstStyle/>
              <a:p>
                <a:r>
                  <a:rPr lang="en-IN" sz="2400" dirty="0"/>
                  <a:t>I</a:t>
                </a:r>
                <a:r>
                  <a:rPr lang="en-US" sz="2400" dirty="0" err="1"/>
                  <a:t>nput</a:t>
                </a:r>
                <a:r>
                  <a:rPr lang="en-US" sz="2400" dirty="0"/>
                  <a:t> to neuron:</a:t>
                </a:r>
                <a14:m>
                  <m:oMath xmlns:m="http://schemas.openxmlformats.org/officeDocument/2006/math">
                    <m:r>
                      <a:rPr lang="en-IN" sz="2400" b="0" i="0" dirty="0" smtClean="0">
                        <a:latin typeface="Cambria Math" panose="02040503050406030204" pitchFamily="18" charset="0"/>
                      </a:rPr>
                      <m:t> </m:t>
                    </m:r>
                    <m:r>
                      <a:rPr lang="en-US" sz="2400" i="1" dirty="0" smtClean="0">
                        <a:latin typeface="Cambria Math" panose="02040503050406030204" pitchFamily="18" charset="0"/>
                      </a:rPr>
                      <m:t>𝑦</m:t>
                    </m:r>
                  </m:oMath>
                </a14:m>
                <a:endParaRPr lang="en-US" sz="2400" dirty="0"/>
              </a:p>
              <a:p>
                <a:r>
                  <a:rPr lang="en-US" sz="2400" dirty="0"/>
                  <a:t>Summation output (before activation) = </a:t>
                </a:r>
                <a14:m>
                  <m:oMath xmlns:m="http://schemas.openxmlformats.org/officeDocument/2006/math">
                    <m:r>
                      <a:rPr lang="en-US" sz="2400" i="1" dirty="0" smtClean="0">
                        <a:latin typeface="Cambria Math" panose="02040503050406030204" pitchFamily="18" charset="0"/>
                      </a:rPr>
                      <m:t>𝑣</m:t>
                    </m:r>
                  </m:oMath>
                </a14:m>
                <a:endParaRPr lang="en-US" sz="2400" dirty="0"/>
              </a:p>
              <a:p>
                <a:r>
                  <a:rPr lang="en-US" sz="2400" kern="1200" dirty="0">
                    <a:solidFill>
                      <a:schemeClr val="tx1"/>
                    </a:solidFill>
                  </a:rPr>
                  <a:t>Output: </a:t>
                </a:r>
                <a14:m>
                  <m:oMath xmlns:m="http://schemas.openxmlformats.org/officeDocument/2006/math">
                    <m:r>
                      <a:rPr lang="en-US" sz="2400" i="1" kern="1200" dirty="0" smtClean="0">
                        <a:solidFill>
                          <a:schemeClr val="tx1"/>
                        </a:solidFill>
                        <a:latin typeface="Cambria Math" panose="02040503050406030204" pitchFamily="18" charset="0"/>
                      </a:rPr>
                      <m:t>𝑦</m:t>
                    </m:r>
                  </m:oMath>
                </a14:m>
                <a:r>
                  <a:rPr lang="en-US" sz="2400" kern="1200" dirty="0">
                    <a:solidFill>
                      <a:schemeClr val="tx1"/>
                    </a:solidFill>
                  </a:rPr>
                  <a:t> = active(</a:t>
                </a:r>
                <a14:m>
                  <m:oMath xmlns:m="http://schemas.openxmlformats.org/officeDocument/2006/math">
                    <m:r>
                      <a:rPr lang="en-US" sz="2400" i="1" dirty="0" smtClean="0">
                        <a:latin typeface="Cambria Math" panose="02040503050406030204" pitchFamily="18" charset="0"/>
                      </a:rPr>
                      <m:t>𝑣</m:t>
                    </m:r>
                  </m:oMath>
                </a14:m>
                <a:r>
                  <a:rPr lang="en-US" sz="2400" kern="1200" dirty="0">
                    <a:solidFill>
                      <a:schemeClr val="tx1"/>
                    </a:solidFill>
                  </a:rPr>
                  <a:t>)</a:t>
                </a:r>
              </a:p>
              <a:p>
                <a:r>
                  <a:rPr lang="en-US" sz="2400" dirty="0"/>
                  <a:t>Target: </a:t>
                </a:r>
                <a14:m>
                  <m:oMath xmlns:m="http://schemas.openxmlformats.org/officeDocument/2006/math">
                    <m:r>
                      <a:rPr lang="en-US" sz="2400" i="1" dirty="0" smtClean="0">
                        <a:latin typeface="Cambria Math" panose="02040503050406030204" pitchFamily="18" charset="0"/>
                      </a:rPr>
                      <m:t>𝑇</m:t>
                    </m:r>
                  </m:oMath>
                </a14:m>
                <a:endParaRPr lang="en-US" sz="2400" dirty="0"/>
              </a:p>
              <a:p>
                <a:r>
                  <a:rPr lang="en-US" sz="2400" kern="1200" dirty="0">
                    <a:solidFill>
                      <a:schemeClr val="tx1"/>
                    </a:solidFill>
                  </a:rPr>
                  <a:t>Error: </a:t>
                </a:r>
                <a14:m>
                  <m:oMath xmlns:m="http://schemas.openxmlformats.org/officeDocument/2006/math">
                    <m:r>
                      <a:rPr lang="en-US" sz="2400" i="1" kern="1200" dirty="0" smtClean="0">
                        <a:solidFill>
                          <a:schemeClr val="tx1"/>
                        </a:solidFill>
                        <a:latin typeface="Cambria Math" panose="02040503050406030204" pitchFamily="18" charset="0"/>
                      </a:rPr>
                      <m:t>𝑒</m:t>
                    </m:r>
                    <m:r>
                      <a:rPr lang="en-US" sz="2400" i="1" kern="1200" dirty="0" smtClean="0">
                        <a:solidFill>
                          <a:schemeClr val="tx1"/>
                        </a:solidFill>
                        <a:latin typeface="Cambria Math" panose="02040503050406030204" pitchFamily="18" charset="0"/>
                      </a:rPr>
                      <m:t> = </m:t>
                    </m:r>
                    <m:r>
                      <a:rPr lang="en-US" sz="2400" i="1" kern="1200" dirty="0" smtClean="0">
                        <a:solidFill>
                          <a:schemeClr val="tx1"/>
                        </a:solidFill>
                        <a:latin typeface="Cambria Math" panose="02040503050406030204" pitchFamily="18" charset="0"/>
                      </a:rPr>
                      <m:t>𝑇</m:t>
                    </m:r>
                    <m:r>
                      <a:rPr lang="en-US" sz="2400" i="1" kern="1200" dirty="0" smtClean="0">
                        <a:solidFill>
                          <a:schemeClr val="tx1"/>
                        </a:solidFill>
                        <a:latin typeface="Cambria Math" panose="02040503050406030204" pitchFamily="18" charset="0"/>
                      </a:rPr>
                      <m:t>− </m:t>
                    </m:r>
                    <m:r>
                      <a:rPr lang="en-US" sz="2400" i="1" kern="1200" dirty="0" smtClean="0">
                        <a:solidFill>
                          <a:schemeClr val="tx1"/>
                        </a:solidFill>
                        <a:latin typeface="Cambria Math" panose="02040503050406030204" pitchFamily="18" charset="0"/>
                      </a:rPr>
                      <m:t>𝑦</m:t>
                    </m:r>
                  </m:oMath>
                </a14:m>
                <a:endParaRPr lang="en-US" sz="2400" kern="1200" dirty="0">
                  <a:solidFill>
                    <a:schemeClr val="tx1"/>
                  </a:solidFill>
                </a:endParaRPr>
              </a:p>
            </p:txBody>
          </p:sp>
        </mc:Choice>
        <mc:Fallback>
          <p:sp>
            <p:nvSpPr>
              <p:cNvPr id="7" name="TextBox 6">
                <a:extLst>
                  <a:ext uri="{FF2B5EF4-FFF2-40B4-BE49-F238E27FC236}">
                    <a16:creationId xmlns:a16="http://schemas.microsoft.com/office/drawing/2014/main" id="{FD7C24F6-9AEA-BE22-4DAF-399C22737E03}"/>
                  </a:ext>
                </a:extLst>
              </p:cNvPr>
              <p:cNvSpPr txBox="1">
                <a:spLocks noRot="1" noChangeAspect="1" noMove="1" noResize="1" noEditPoints="1" noAdjustHandles="1" noChangeArrowheads="1" noChangeShapeType="1" noTextEdit="1"/>
              </p:cNvSpPr>
              <p:nvPr/>
            </p:nvSpPr>
            <p:spPr>
              <a:xfrm>
                <a:off x="4427621" y="4361465"/>
                <a:ext cx="6362299" cy="1938992"/>
              </a:xfrm>
              <a:prstGeom prst="rect">
                <a:avLst/>
              </a:prstGeom>
              <a:blipFill>
                <a:blip r:embed="rId4"/>
                <a:stretch>
                  <a:fillRect l="-1437" t="-2508" b="-5956"/>
                </a:stretch>
              </a:blipFill>
            </p:spPr>
            <p:txBody>
              <a:bodyPr/>
              <a:lstStyle/>
              <a:p>
                <a:r>
                  <a:rPr lang="en-US">
                    <a:noFill/>
                  </a:rPr>
                  <a:t> </a:t>
                </a:r>
              </a:p>
            </p:txBody>
          </p:sp>
        </mc:Fallback>
      </mc:AlternateContent>
    </p:spTree>
    <p:extLst>
      <p:ext uri="{BB962C8B-B14F-4D97-AF65-F5344CB8AC3E}">
        <p14:creationId xmlns:p14="http://schemas.microsoft.com/office/powerpoint/2010/main" val="2518035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6833936" y="252651"/>
                <a:ext cx="3498859" cy="8943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𝑖</m:t>
                              </m:r>
                            </m:sub>
                          </m:sSub>
                        </m:e>
                      </m:nary>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b="0" i="1" smtClean="0">
                              <a:latin typeface="Cambria Math" panose="02040503050406030204" pitchFamily="18" charset="0"/>
                              <a:ea typeface="Cambria Math" panose="02040503050406030204" pitchFamily="18" charset="0"/>
                            </a:rPr>
                            <m:t>𝑖</m:t>
                          </m:r>
                        </m:sub>
                      </m:sSub>
                    </m:oMath>
                  </m:oMathPara>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6833936" y="252651"/>
                <a:ext cx="3498859" cy="894347"/>
              </a:xfrm>
              <a:prstGeom prst="rect">
                <a:avLst/>
              </a:prstGeom>
              <a:blipFill>
                <a:blip r:embed="rId4"/>
                <a:stretch>
                  <a:fillRect/>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F5C48B14-FE73-F6B2-7EAC-D4492EEFDA48}"/>
              </a:ext>
            </a:extLst>
          </p:cNvPr>
          <p:cNvSpPr/>
          <p:nvPr/>
        </p:nvSpPr>
        <p:spPr>
          <a:xfrm>
            <a:off x="3134233" y="3332747"/>
            <a:ext cx="720000" cy="540006"/>
          </a:xfrm>
          <a:prstGeom prst="ellipse">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63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6833936" y="252651"/>
                <a:ext cx="3498859" cy="8943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𝑖</m:t>
                              </m:r>
                            </m:sub>
                          </m:sSub>
                        </m:e>
                      </m:nary>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b="0" i="1" smtClean="0">
                              <a:latin typeface="Cambria Math" panose="02040503050406030204" pitchFamily="18" charset="0"/>
                              <a:ea typeface="Cambria Math" panose="02040503050406030204" pitchFamily="18" charset="0"/>
                            </a:rPr>
                            <m:t>𝑖</m:t>
                          </m:r>
                        </m:sub>
                      </m:sSub>
                    </m:oMath>
                  </m:oMathPara>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6833936" y="252651"/>
                <a:ext cx="3498859" cy="8943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BEEBD7C-948C-8985-18CB-0C5FF62F126F}"/>
                  </a:ext>
                </a:extLst>
              </p:cNvPr>
              <p:cNvSpPr txBox="1"/>
              <p:nvPr/>
            </p:nvSpPr>
            <p:spPr>
              <a:xfrm>
                <a:off x="6938208" y="1536028"/>
                <a:ext cx="3498859" cy="39908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φ</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oMath>
                  </m:oMathPara>
                </a14:m>
                <a:endParaRPr lang="en-IN" sz="2400" dirty="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1BEEBD7C-948C-8985-18CB-0C5FF62F126F}"/>
                  </a:ext>
                </a:extLst>
              </p:cNvPr>
              <p:cNvSpPr txBox="1">
                <a:spLocks noRot="1" noChangeAspect="1" noMove="1" noResize="1" noEditPoints="1" noAdjustHandles="1" noChangeArrowheads="1" noChangeShapeType="1" noTextEdit="1"/>
              </p:cNvSpPr>
              <p:nvPr/>
            </p:nvSpPr>
            <p:spPr>
              <a:xfrm>
                <a:off x="6938208" y="1536028"/>
                <a:ext cx="3498859" cy="399084"/>
              </a:xfrm>
              <a:prstGeom prst="rect">
                <a:avLst/>
              </a:prstGeom>
              <a:blipFill>
                <a:blip r:embed="rId5"/>
                <a:stretch>
                  <a:fillRect b="-26154"/>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92BBFCFE-EE95-D1CA-DA11-DCA9E4151371}"/>
              </a:ext>
            </a:extLst>
          </p:cNvPr>
          <p:cNvSpPr/>
          <p:nvPr/>
        </p:nvSpPr>
        <p:spPr>
          <a:xfrm>
            <a:off x="4975064" y="3332747"/>
            <a:ext cx="720000" cy="540006"/>
          </a:xfrm>
          <a:prstGeom prst="ellipse">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463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6833936" y="252651"/>
                <a:ext cx="3498859" cy="8943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𝑖</m:t>
                              </m:r>
                            </m:sub>
                          </m:sSub>
                        </m:e>
                      </m:nary>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b="0" i="1" smtClean="0">
                              <a:latin typeface="Cambria Math" panose="02040503050406030204" pitchFamily="18" charset="0"/>
                              <a:ea typeface="Cambria Math" panose="02040503050406030204" pitchFamily="18" charset="0"/>
                            </a:rPr>
                            <m:t>𝑖</m:t>
                          </m:r>
                        </m:sub>
                      </m:sSub>
                    </m:oMath>
                  </m:oMathPara>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6833936" y="252651"/>
                <a:ext cx="3498859" cy="8943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BEEBD7C-948C-8985-18CB-0C5FF62F126F}"/>
                  </a:ext>
                </a:extLst>
              </p:cNvPr>
              <p:cNvSpPr txBox="1"/>
              <p:nvPr/>
            </p:nvSpPr>
            <p:spPr>
              <a:xfrm>
                <a:off x="6938208" y="1536028"/>
                <a:ext cx="3498859" cy="39908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φ</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oMath>
                  </m:oMathPara>
                </a14:m>
                <a:endParaRPr lang="en-IN" sz="2400" dirty="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1BEEBD7C-948C-8985-18CB-0C5FF62F126F}"/>
                  </a:ext>
                </a:extLst>
              </p:cNvPr>
              <p:cNvSpPr txBox="1">
                <a:spLocks noRot="1" noChangeAspect="1" noMove="1" noResize="1" noEditPoints="1" noAdjustHandles="1" noChangeArrowheads="1" noChangeShapeType="1" noTextEdit="1"/>
              </p:cNvSpPr>
              <p:nvPr/>
            </p:nvSpPr>
            <p:spPr>
              <a:xfrm>
                <a:off x="6938208" y="1536028"/>
                <a:ext cx="3498859" cy="399084"/>
              </a:xfrm>
              <a:prstGeom prst="rect">
                <a:avLst/>
              </a:prstGeom>
              <a:blipFill>
                <a:blip r:embed="rId5"/>
                <a:stretch>
                  <a:fillRect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B3E354C-6772-D16B-6D42-46C4D2289469}"/>
                  </a:ext>
                </a:extLst>
              </p:cNvPr>
              <p:cNvSpPr txBox="1"/>
              <p:nvPr/>
            </p:nvSpPr>
            <p:spPr>
              <a:xfrm>
                <a:off x="7178840" y="4459699"/>
                <a:ext cx="3498859" cy="39908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𝑇</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oMath>
                  </m:oMathPara>
                </a14:m>
                <a:endParaRPr lang="en-IN" sz="240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DB3E354C-6772-D16B-6D42-46C4D2289469}"/>
                  </a:ext>
                </a:extLst>
              </p:cNvPr>
              <p:cNvSpPr txBox="1">
                <a:spLocks noRot="1" noChangeAspect="1" noMove="1" noResize="1" noEditPoints="1" noAdjustHandles="1" noChangeArrowheads="1" noChangeShapeType="1" noTextEdit="1"/>
              </p:cNvSpPr>
              <p:nvPr/>
            </p:nvSpPr>
            <p:spPr>
              <a:xfrm>
                <a:off x="7178840" y="4459699"/>
                <a:ext cx="3498859" cy="399084"/>
              </a:xfrm>
              <a:prstGeom prst="rect">
                <a:avLst/>
              </a:prstGeom>
              <a:blipFill>
                <a:blip r:embed="rId6"/>
                <a:stretch>
                  <a:fillRect b="-24615"/>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FF24AE02-7D15-49A9-9F11-6BFF1A6D2F84}"/>
              </a:ext>
            </a:extLst>
          </p:cNvPr>
          <p:cNvSpPr/>
          <p:nvPr/>
        </p:nvSpPr>
        <p:spPr>
          <a:xfrm>
            <a:off x="9318471" y="3525254"/>
            <a:ext cx="720000" cy="540006"/>
          </a:xfrm>
          <a:prstGeom prst="ellipse">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53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6833936" y="252651"/>
                <a:ext cx="3498859" cy="8943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𝑖</m:t>
                              </m:r>
                            </m:sub>
                          </m:sSub>
                        </m:e>
                      </m:nary>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b="0" i="1" smtClean="0">
                              <a:latin typeface="Cambria Math" panose="02040503050406030204" pitchFamily="18" charset="0"/>
                              <a:ea typeface="Cambria Math" panose="02040503050406030204" pitchFamily="18" charset="0"/>
                            </a:rPr>
                            <m:t>𝑖</m:t>
                          </m:r>
                        </m:sub>
                      </m:sSub>
                    </m:oMath>
                  </m:oMathPara>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6833936" y="252651"/>
                <a:ext cx="3498859" cy="8943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DD7577D-C32A-3FB9-7BFB-5C45AD185D98}"/>
                  </a:ext>
                </a:extLst>
              </p:cNvPr>
              <p:cNvSpPr txBox="1"/>
              <p:nvPr/>
            </p:nvSpPr>
            <p:spPr>
              <a:xfrm>
                <a:off x="7840976" y="5450314"/>
                <a:ext cx="2249077" cy="691471"/>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rPr>
                        <m:t>Loss</m:t>
                      </m:r>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sSup>
                        <m:sSupPr>
                          <m:ctrlPr>
                            <a:rPr lang="en-IN" sz="2400" b="0" i="1" smtClean="0">
                              <a:latin typeface="Cambria Math" panose="02040503050406030204" pitchFamily="18" charset="0"/>
                            </a:rPr>
                          </m:ctrlPr>
                        </m:sSupPr>
                        <m:e>
                          <m:r>
                            <m:rPr>
                              <m:nor/>
                            </m:rPr>
                            <a:rPr lang="en-IN" sz="2400" b="0" i="0" smtClean="0">
                              <a:latin typeface="Cambria Math" panose="02040503050406030204" pitchFamily="18" charset="0"/>
                            </a:rPr>
                            <m:t>error</m:t>
                          </m:r>
                        </m:e>
                        <m:sup>
                          <m:r>
                            <a:rPr lang="en-IN" sz="2400" b="0" i="1" smtClean="0">
                              <a:latin typeface="Cambria Math" panose="02040503050406030204" pitchFamily="18" charset="0"/>
                            </a:rPr>
                            <m:t>2</m:t>
                          </m:r>
                        </m:sup>
                      </m:sSup>
                    </m:oMath>
                  </m:oMathPara>
                </a14:m>
                <a:endParaRPr lang="en-US" sz="2400" dirty="0"/>
              </a:p>
            </p:txBody>
          </p:sp>
        </mc:Choice>
        <mc:Fallback>
          <p:sp>
            <p:nvSpPr>
              <p:cNvPr id="23" name="TextBox 22">
                <a:extLst>
                  <a:ext uri="{FF2B5EF4-FFF2-40B4-BE49-F238E27FC236}">
                    <a16:creationId xmlns:a16="http://schemas.microsoft.com/office/drawing/2014/main" id="{DDD7577D-C32A-3FB9-7BFB-5C45AD185D98}"/>
                  </a:ext>
                </a:extLst>
              </p:cNvPr>
              <p:cNvSpPr txBox="1">
                <a:spLocks noRot="1" noChangeAspect="1" noMove="1" noResize="1" noEditPoints="1" noAdjustHandles="1" noChangeArrowheads="1" noChangeShapeType="1" noTextEdit="1"/>
              </p:cNvSpPr>
              <p:nvPr/>
            </p:nvSpPr>
            <p:spPr>
              <a:xfrm>
                <a:off x="7840976" y="5450314"/>
                <a:ext cx="2249077" cy="69147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BEEBD7C-948C-8985-18CB-0C5FF62F126F}"/>
                  </a:ext>
                </a:extLst>
              </p:cNvPr>
              <p:cNvSpPr txBox="1"/>
              <p:nvPr/>
            </p:nvSpPr>
            <p:spPr>
              <a:xfrm>
                <a:off x="6938208" y="1536028"/>
                <a:ext cx="3498859" cy="39908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φ</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oMath>
                  </m:oMathPara>
                </a14:m>
                <a:endParaRPr lang="en-IN" sz="2400" dirty="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1BEEBD7C-948C-8985-18CB-0C5FF62F126F}"/>
                  </a:ext>
                </a:extLst>
              </p:cNvPr>
              <p:cNvSpPr txBox="1">
                <a:spLocks noRot="1" noChangeAspect="1" noMove="1" noResize="1" noEditPoints="1" noAdjustHandles="1" noChangeArrowheads="1" noChangeShapeType="1" noTextEdit="1"/>
              </p:cNvSpPr>
              <p:nvPr/>
            </p:nvSpPr>
            <p:spPr>
              <a:xfrm>
                <a:off x="6938208" y="1536028"/>
                <a:ext cx="3498859" cy="399084"/>
              </a:xfrm>
              <a:prstGeom prst="rect">
                <a:avLst/>
              </a:prstGeom>
              <a:blipFill>
                <a:blip r:embed="rId6"/>
                <a:stretch>
                  <a:fillRect b="-2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B3E354C-6772-D16B-6D42-46C4D2289469}"/>
                  </a:ext>
                </a:extLst>
              </p:cNvPr>
              <p:cNvSpPr txBox="1"/>
              <p:nvPr/>
            </p:nvSpPr>
            <p:spPr>
              <a:xfrm>
                <a:off x="7121090" y="4459699"/>
                <a:ext cx="3498859" cy="39908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𝑇</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oMath>
                  </m:oMathPara>
                </a14:m>
                <a:endParaRPr lang="en-IN" sz="2400" dirty="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DB3E354C-6772-D16B-6D42-46C4D2289469}"/>
                  </a:ext>
                </a:extLst>
              </p:cNvPr>
              <p:cNvSpPr txBox="1">
                <a:spLocks noRot="1" noChangeAspect="1" noMove="1" noResize="1" noEditPoints="1" noAdjustHandles="1" noChangeArrowheads="1" noChangeShapeType="1" noTextEdit="1"/>
              </p:cNvSpPr>
              <p:nvPr/>
            </p:nvSpPr>
            <p:spPr>
              <a:xfrm>
                <a:off x="7121090" y="4459699"/>
                <a:ext cx="3498859" cy="399084"/>
              </a:xfrm>
              <a:prstGeom prst="rect">
                <a:avLst/>
              </a:prstGeom>
              <a:blipFill>
                <a:blip r:embed="rId7"/>
                <a:stretch>
                  <a:fillRect b="-24615"/>
                </a:stretch>
              </a:blipFill>
            </p:spPr>
            <p:txBody>
              <a:bodyPr/>
              <a:lstStyle/>
              <a:p>
                <a:r>
                  <a:rPr lang="en-US">
                    <a:noFill/>
                  </a:rPr>
                  <a:t> </a:t>
                </a:r>
              </a:p>
            </p:txBody>
          </p:sp>
        </mc:Fallback>
      </mc:AlternateContent>
    </p:spTree>
    <p:extLst>
      <p:ext uri="{BB962C8B-B14F-4D97-AF65-F5344CB8AC3E}">
        <p14:creationId xmlns:p14="http://schemas.microsoft.com/office/powerpoint/2010/main" val="117964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f>
                      <m:fPr>
                        <m:ctrlPr>
                          <a:rPr lang="en-US" sz="3200" i="1" smtClean="0">
                            <a:solidFill>
                              <a:srgbClr val="00B0F0"/>
                            </a:solidFill>
                            <a:latin typeface="Cambria Math" panose="02040503050406030204" pitchFamily="18" charset="0"/>
                          </a:rPr>
                        </m:ctrlPr>
                      </m:fPr>
                      <m:num>
                        <m:r>
                          <a:rPr lang="en-US" sz="3200" i="1">
                            <a:solidFill>
                              <a:srgbClr val="00B0F0"/>
                            </a:solidFill>
                            <a:latin typeface="Cambria Math" panose="02040503050406030204" pitchFamily="18" charset="0"/>
                            <a:ea typeface="Cambria Math" panose="02040503050406030204" pitchFamily="18" charset="0"/>
                          </a:rPr>
                          <m:t>𝜕</m:t>
                        </m:r>
                        <m:r>
                          <a:rPr lang="en-US" sz="3200" i="1">
                            <a:solidFill>
                              <a:srgbClr val="00B0F0"/>
                            </a:solidFill>
                            <a:latin typeface="Cambria Math" panose="02040503050406030204" pitchFamily="18" charset="0"/>
                            <a:ea typeface="Cambria Math" panose="02040503050406030204" pitchFamily="18" charset="0"/>
                          </a:rPr>
                          <m:t>ℒ</m:t>
                        </m:r>
                      </m:num>
                      <m:den>
                        <m:r>
                          <a:rPr lang="en-US" sz="3200" i="1">
                            <a:solidFill>
                              <a:srgbClr val="00B0F0"/>
                            </a:solidFill>
                            <a:latin typeface="Cambria Math" panose="02040503050406030204" pitchFamily="18" charset="0"/>
                            <a:ea typeface="Cambria Math" panose="02040503050406030204" pitchFamily="18" charset="0"/>
                          </a:rPr>
                          <m:t>𝜕</m:t>
                        </m:r>
                        <m:sSub>
                          <m:sSubPr>
                            <m:ctrlPr>
                              <a:rPr lang="en-US" sz="3200" i="1" smtClean="0">
                                <a:solidFill>
                                  <a:srgbClr val="00B0F0"/>
                                </a:solidFill>
                                <a:latin typeface="Cambria Math" panose="02040503050406030204" pitchFamily="18" charset="0"/>
                                <a:ea typeface="Cambria Math" panose="02040503050406030204" pitchFamily="18" charset="0"/>
                              </a:rPr>
                            </m:ctrlPr>
                          </m:sSubPr>
                          <m:e>
                            <m:r>
                              <a:rPr lang="en-IN" sz="3200" b="0" i="1" smtClean="0">
                                <a:solidFill>
                                  <a:srgbClr val="00B0F0"/>
                                </a:solidFill>
                                <a:latin typeface="Cambria Math" panose="02040503050406030204" pitchFamily="18" charset="0"/>
                                <a:ea typeface="Cambria Math" panose="02040503050406030204" pitchFamily="18" charset="0"/>
                              </a:rPr>
                              <m:t>𝑒</m:t>
                            </m:r>
                          </m:e>
                          <m:sub>
                            <m:r>
                              <a:rPr lang="en-IN" sz="3200" b="0" i="1" smtClean="0">
                                <a:solidFill>
                                  <a:srgbClr val="00B0F0"/>
                                </a:solidFill>
                                <a:latin typeface="Cambria Math" panose="02040503050406030204" pitchFamily="18" charset="0"/>
                                <a:ea typeface="Cambria Math" panose="02040503050406030204" pitchFamily="18" charset="0"/>
                              </a:rPr>
                              <m:t>𝑗</m:t>
                            </m:r>
                          </m:sub>
                        </m:sSub>
                      </m:den>
                    </m:f>
                    <m:r>
                      <a:rPr lang="en-IN" sz="3200" b="0" i="1" smtClean="0">
                        <a:latin typeface="Cambria Math" panose="02040503050406030204" pitchFamily="18" charset="0"/>
                        <a:ea typeface="Cambria Math" panose="02040503050406030204" pitchFamily="18" charset="0"/>
                      </a:rPr>
                      <m:t>.</m:t>
                    </m:r>
                    <m:f>
                      <m:fPr>
                        <m:ctrlPr>
                          <a:rPr lang="en-US" sz="3200" i="1" smtClean="0">
                            <a:solidFill>
                              <a:srgbClr val="CC00CC"/>
                            </a:solidFill>
                            <a:latin typeface="Cambria Math" panose="02040503050406030204" pitchFamily="18" charset="0"/>
                          </a:rPr>
                        </m:ctrlPr>
                      </m:fPr>
                      <m:num>
                        <m:r>
                          <a:rPr lang="en-US" sz="3200" i="1">
                            <a:solidFill>
                              <a:srgbClr val="CC00CC"/>
                            </a:solidFill>
                            <a:latin typeface="Cambria Math" panose="02040503050406030204" pitchFamily="18" charset="0"/>
                            <a:ea typeface="Cambria Math" panose="02040503050406030204" pitchFamily="18" charset="0"/>
                          </a:rPr>
                          <m:t>𝜕</m:t>
                        </m:r>
                        <m:sSub>
                          <m:sSubPr>
                            <m:ctrlPr>
                              <a:rPr lang="en-US" sz="3200" i="1">
                                <a:solidFill>
                                  <a:srgbClr val="CC00CC"/>
                                </a:solidFill>
                                <a:latin typeface="Cambria Math" panose="02040503050406030204" pitchFamily="18" charset="0"/>
                                <a:ea typeface="Cambria Math" panose="02040503050406030204" pitchFamily="18" charset="0"/>
                              </a:rPr>
                            </m:ctrlPr>
                          </m:sSubPr>
                          <m:e>
                            <m:r>
                              <a:rPr lang="en-IN" sz="3200" i="1">
                                <a:solidFill>
                                  <a:srgbClr val="CC00CC"/>
                                </a:solidFill>
                                <a:latin typeface="Cambria Math" panose="02040503050406030204" pitchFamily="18" charset="0"/>
                                <a:ea typeface="Cambria Math" panose="02040503050406030204" pitchFamily="18" charset="0"/>
                              </a:rPr>
                              <m:t>𝑒</m:t>
                            </m:r>
                          </m:e>
                          <m:sub>
                            <m:r>
                              <a:rPr lang="en-IN" sz="3200" i="1">
                                <a:solidFill>
                                  <a:srgbClr val="CC00CC"/>
                                </a:solidFill>
                                <a:latin typeface="Cambria Math" panose="02040503050406030204" pitchFamily="18" charset="0"/>
                                <a:ea typeface="Cambria Math" panose="02040503050406030204" pitchFamily="18" charset="0"/>
                              </a:rPr>
                              <m:t>𝑗</m:t>
                            </m:r>
                          </m:sub>
                        </m:sSub>
                      </m:num>
                      <m:den>
                        <m:r>
                          <a:rPr lang="en-US" sz="3200" i="1">
                            <a:solidFill>
                              <a:srgbClr val="CC00CC"/>
                            </a:solidFill>
                            <a:latin typeface="Cambria Math" panose="02040503050406030204" pitchFamily="18" charset="0"/>
                            <a:ea typeface="Cambria Math" panose="02040503050406030204" pitchFamily="18" charset="0"/>
                          </a:rPr>
                          <m:t>𝜕</m:t>
                        </m:r>
                        <m:sSub>
                          <m:sSubPr>
                            <m:ctrlPr>
                              <a:rPr lang="en-US" sz="3200" i="1">
                                <a:solidFill>
                                  <a:srgbClr val="CC00CC"/>
                                </a:solidFill>
                                <a:latin typeface="Cambria Math" panose="02040503050406030204" pitchFamily="18" charset="0"/>
                                <a:ea typeface="Cambria Math" panose="02040503050406030204" pitchFamily="18" charset="0"/>
                              </a:rPr>
                            </m:ctrlPr>
                          </m:sSubPr>
                          <m:e>
                            <m:r>
                              <a:rPr lang="en-IN" sz="3200" b="0" i="1" smtClean="0">
                                <a:solidFill>
                                  <a:srgbClr val="CC00CC"/>
                                </a:solidFill>
                                <a:latin typeface="Cambria Math" panose="02040503050406030204" pitchFamily="18" charset="0"/>
                                <a:ea typeface="Cambria Math" panose="02040503050406030204" pitchFamily="18" charset="0"/>
                              </a:rPr>
                              <m:t>𝑦</m:t>
                            </m:r>
                          </m:e>
                          <m:sub>
                            <m:r>
                              <a:rPr lang="en-IN" sz="3200" i="1">
                                <a:solidFill>
                                  <a:srgbClr val="CC00CC"/>
                                </a:solidFill>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smtClean="0">
                            <a:solidFill>
                              <a:srgbClr val="FFC000"/>
                            </a:solidFill>
                            <a:latin typeface="Cambria Math" panose="02040503050406030204" pitchFamily="18" charset="0"/>
                          </a:rPr>
                        </m:ctrlPr>
                      </m:fPr>
                      <m:num>
                        <m:r>
                          <a:rPr lang="en-US" sz="3200" i="1">
                            <a:solidFill>
                              <a:srgbClr val="FFC000"/>
                            </a:solidFill>
                            <a:latin typeface="Cambria Math" panose="02040503050406030204" pitchFamily="18" charset="0"/>
                            <a:ea typeface="Cambria Math" panose="02040503050406030204" pitchFamily="18" charset="0"/>
                          </a:rPr>
                          <m:t>𝜕</m:t>
                        </m:r>
                        <m:sSub>
                          <m:sSubPr>
                            <m:ctrlPr>
                              <a:rPr lang="en-US" sz="3200" i="1">
                                <a:solidFill>
                                  <a:srgbClr val="FFC000"/>
                                </a:solidFill>
                                <a:latin typeface="Cambria Math" panose="02040503050406030204" pitchFamily="18" charset="0"/>
                                <a:ea typeface="Cambria Math" panose="02040503050406030204" pitchFamily="18" charset="0"/>
                              </a:rPr>
                            </m:ctrlPr>
                          </m:sSubPr>
                          <m:e>
                            <m:r>
                              <a:rPr lang="en-IN" sz="3200" b="0" i="1" smtClean="0">
                                <a:solidFill>
                                  <a:srgbClr val="FFC000"/>
                                </a:solidFill>
                                <a:latin typeface="Cambria Math" panose="02040503050406030204" pitchFamily="18" charset="0"/>
                                <a:ea typeface="Cambria Math" panose="02040503050406030204" pitchFamily="18" charset="0"/>
                              </a:rPr>
                              <m:t>𝑦</m:t>
                            </m:r>
                          </m:e>
                          <m:sub>
                            <m:r>
                              <a:rPr lang="en-IN" sz="3200" i="1">
                                <a:solidFill>
                                  <a:srgbClr val="FFC000"/>
                                </a:solidFill>
                                <a:latin typeface="Cambria Math" panose="02040503050406030204" pitchFamily="18" charset="0"/>
                                <a:ea typeface="Cambria Math" panose="02040503050406030204" pitchFamily="18" charset="0"/>
                              </a:rPr>
                              <m:t>𝑗</m:t>
                            </m:r>
                          </m:sub>
                        </m:sSub>
                      </m:num>
                      <m:den>
                        <m:r>
                          <a:rPr lang="en-US" sz="3200" i="1">
                            <a:solidFill>
                              <a:srgbClr val="FFC000"/>
                            </a:solidFill>
                            <a:latin typeface="Cambria Math" panose="02040503050406030204" pitchFamily="18" charset="0"/>
                            <a:ea typeface="Cambria Math" panose="02040503050406030204" pitchFamily="18" charset="0"/>
                          </a:rPr>
                          <m:t>𝜕</m:t>
                        </m:r>
                        <m:sSub>
                          <m:sSubPr>
                            <m:ctrlPr>
                              <a:rPr lang="en-US" sz="3200" i="1">
                                <a:solidFill>
                                  <a:srgbClr val="FFC000"/>
                                </a:solidFill>
                                <a:latin typeface="Cambria Math" panose="02040503050406030204" pitchFamily="18" charset="0"/>
                                <a:ea typeface="Cambria Math" panose="02040503050406030204" pitchFamily="18" charset="0"/>
                              </a:rPr>
                            </m:ctrlPr>
                          </m:sSubPr>
                          <m:e>
                            <m:r>
                              <a:rPr lang="en-IN" sz="3200" b="0" i="1" smtClean="0">
                                <a:solidFill>
                                  <a:srgbClr val="FFC000"/>
                                </a:solidFill>
                                <a:latin typeface="Cambria Math" panose="02040503050406030204" pitchFamily="18" charset="0"/>
                                <a:ea typeface="Cambria Math" panose="02040503050406030204" pitchFamily="18" charset="0"/>
                              </a:rPr>
                              <m:t>𝑣</m:t>
                            </m:r>
                          </m:e>
                          <m:sub>
                            <m:r>
                              <a:rPr lang="en-IN" sz="3200" i="1">
                                <a:solidFill>
                                  <a:srgbClr val="FFC000"/>
                                </a:solidFill>
                                <a:latin typeface="Cambria Math" panose="02040503050406030204" pitchFamily="18" charset="0"/>
                                <a:ea typeface="Cambria Math" panose="02040503050406030204" pitchFamily="18" charset="0"/>
                              </a:rPr>
                              <m:t>𝑗</m:t>
                            </m:r>
                          </m:sub>
                        </m:sSub>
                      </m:den>
                    </m:f>
                  </m:oMath>
                </a14:m>
                <a:r>
                  <a:rPr lang="en-US" sz="3200" dirty="0"/>
                  <a:t>.</a:t>
                </a:r>
                <a:r>
                  <a:rPr lang="en-US" sz="3200" dirty="0">
                    <a:solidFill>
                      <a:srgbClr val="00B050"/>
                    </a:solidFill>
                  </a:rPr>
                  <a:t> </a:t>
                </a:r>
                <a14:m>
                  <m:oMath xmlns:m="http://schemas.openxmlformats.org/officeDocument/2006/math">
                    <m:f>
                      <m:fPr>
                        <m:ctrlPr>
                          <a:rPr lang="en-US" sz="3200" i="1">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ea typeface="Cambria Math" panose="02040503050406030204" pitchFamily="18" charset="0"/>
                          </a:rPr>
                          <m:t>𝜕</m:t>
                        </m:r>
                        <m:sSub>
                          <m:sSubPr>
                            <m:ctrlPr>
                              <a:rPr lang="en-US" sz="3200" i="1">
                                <a:solidFill>
                                  <a:srgbClr val="00B050"/>
                                </a:solidFill>
                                <a:latin typeface="Cambria Math" panose="02040503050406030204" pitchFamily="18" charset="0"/>
                                <a:ea typeface="Cambria Math" panose="02040503050406030204" pitchFamily="18" charset="0"/>
                              </a:rPr>
                            </m:ctrlPr>
                          </m:sSubPr>
                          <m:e>
                            <m:r>
                              <a:rPr lang="en-IN" sz="3200" b="0" i="1" smtClean="0">
                                <a:solidFill>
                                  <a:srgbClr val="00B050"/>
                                </a:solidFill>
                                <a:latin typeface="Cambria Math" panose="02040503050406030204" pitchFamily="18" charset="0"/>
                                <a:ea typeface="Cambria Math" panose="02040503050406030204" pitchFamily="18" charset="0"/>
                              </a:rPr>
                              <m:t>𝑣</m:t>
                            </m:r>
                          </m:e>
                          <m:sub>
                            <m:r>
                              <a:rPr lang="en-IN" sz="3200" i="1">
                                <a:solidFill>
                                  <a:srgbClr val="00B050"/>
                                </a:solidFill>
                                <a:latin typeface="Cambria Math" panose="02040503050406030204" pitchFamily="18" charset="0"/>
                                <a:ea typeface="Cambria Math" panose="02040503050406030204" pitchFamily="18" charset="0"/>
                              </a:rPr>
                              <m:t>𝑗</m:t>
                            </m:r>
                          </m:sub>
                        </m:sSub>
                      </m:num>
                      <m:den>
                        <m:r>
                          <a:rPr lang="en-US" sz="3200" i="1">
                            <a:solidFill>
                              <a:srgbClr val="00B050"/>
                            </a:solidFill>
                            <a:latin typeface="Cambria Math" panose="02040503050406030204" pitchFamily="18" charset="0"/>
                            <a:ea typeface="Cambria Math" panose="02040503050406030204" pitchFamily="18" charset="0"/>
                          </a:rPr>
                          <m:t>𝜕</m:t>
                        </m:r>
                        <m:sSub>
                          <m:sSubPr>
                            <m:ctrlPr>
                              <a:rPr lang="en-US" sz="3200" i="1">
                                <a:solidFill>
                                  <a:srgbClr val="00B050"/>
                                </a:solidFill>
                                <a:latin typeface="Cambria Math" panose="02040503050406030204" pitchFamily="18" charset="0"/>
                                <a:ea typeface="Cambria Math" panose="02040503050406030204" pitchFamily="18" charset="0"/>
                              </a:rPr>
                            </m:ctrlPr>
                          </m:sSubPr>
                          <m:e>
                            <m:r>
                              <a:rPr lang="en-IN" sz="3200" b="0" i="1" smtClean="0">
                                <a:solidFill>
                                  <a:srgbClr val="00B050"/>
                                </a:solidFill>
                                <a:latin typeface="Cambria Math" panose="02040503050406030204" pitchFamily="18" charset="0"/>
                                <a:ea typeface="Cambria Math" panose="02040503050406030204" pitchFamily="18" charset="0"/>
                              </a:rPr>
                              <m:t>𝑤</m:t>
                            </m:r>
                          </m:e>
                          <m:sub>
                            <m:r>
                              <a:rPr lang="en-IN" sz="3200" i="1">
                                <a:solidFill>
                                  <a:srgbClr val="00B050"/>
                                </a:solidFill>
                                <a:latin typeface="Cambria Math" panose="02040503050406030204" pitchFamily="18" charset="0"/>
                                <a:ea typeface="Cambria Math" panose="02040503050406030204" pitchFamily="18" charset="0"/>
                              </a:rPr>
                              <m:t>𝑗</m:t>
                            </m:r>
                            <m:r>
                              <a:rPr lang="en-IN" sz="3200" b="0" i="1" smtClean="0">
                                <a:solidFill>
                                  <a:srgbClr val="00B050"/>
                                </a:solidFill>
                                <a:latin typeface="Cambria Math" panose="02040503050406030204" pitchFamily="18" charset="0"/>
                                <a:ea typeface="Cambria Math" panose="02040503050406030204" pitchFamily="18" charset="0"/>
                              </a:rPr>
                              <m:t>𝑖</m:t>
                            </m:r>
                          </m:sub>
                        </m:sSub>
                      </m:den>
                    </m:f>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F7399D8F-0E46-F1A2-54B9-AFCFFD3F3513}"/>
              </a:ext>
            </a:extLst>
          </p:cNvPr>
          <p:cNvSpPr/>
          <p:nvPr/>
        </p:nvSpPr>
        <p:spPr>
          <a:xfrm>
            <a:off x="9318471" y="3525254"/>
            <a:ext cx="720000" cy="540006"/>
          </a:xfrm>
          <a:prstGeom prst="ellipse">
            <a:avLst/>
          </a:prstGeom>
          <a:noFill/>
          <a:ln w="317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52F94A0-6127-FAB5-2BC6-7EFBA10DC5BC}"/>
              </a:ext>
            </a:extLst>
          </p:cNvPr>
          <p:cNvSpPr/>
          <p:nvPr/>
        </p:nvSpPr>
        <p:spPr>
          <a:xfrm>
            <a:off x="4993140" y="3413702"/>
            <a:ext cx="720000" cy="540006"/>
          </a:xfrm>
          <a:prstGeom prst="ellipse">
            <a:avLst/>
          </a:prstGeom>
          <a:noFill/>
          <a:ln w="31750">
            <a:solidFill>
              <a:srgbClr val="CC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636E558-8751-5405-745A-0B7707FC1382}"/>
              </a:ext>
            </a:extLst>
          </p:cNvPr>
          <p:cNvSpPr/>
          <p:nvPr/>
        </p:nvSpPr>
        <p:spPr>
          <a:xfrm>
            <a:off x="3164340" y="3357141"/>
            <a:ext cx="720000" cy="540006"/>
          </a:xfrm>
          <a:prstGeom prst="ellipse">
            <a:avLst/>
          </a:prstGeom>
          <a:noFill/>
          <a:ln w="317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C0D23F-92F5-7FF3-99DC-4131B40DB451}"/>
              </a:ext>
            </a:extLst>
          </p:cNvPr>
          <p:cNvSpPr/>
          <p:nvPr/>
        </p:nvSpPr>
        <p:spPr>
          <a:xfrm>
            <a:off x="1967139" y="3338289"/>
            <a:ext cx="720000" cy="540006"/>
          </a:xfrm>
          <a:prstGeom prst="ellipse">
            <a:avLst/>
          </a:prstGeom>
          <a:noFill/>
          <a:ln w="317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273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m:t>
                        </m:r>
                        <m:r>
                          <a:rPr lang="en-US" sz="3200" i="1" smtClean="0">
                            <a:solidFill>
                              <a:schemeClr val="tx1"/>
                            </a:solidFill>
                            <a:latin typeface="Cambria Math" panose="02040503050406030204" pitchFamily="18" charset="0"/>
                            <a:ea typeface="Cambria Math" panose="02040503050406030204" pitchFamily="18" charset="0"/>
                          </a:rPr>
                          <m:t>ℒ</m:t>
                        </m:r>
                      </m:num>
                      <m:den>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𝑤</m:t>
                            </m:r>
                          </m:e>
                          <m:sub>
                            <m:r>
                              <a:rPr lang="en-IN" sz="3200" b="0" i="1" smtClean="0">
                                <a:solidFill>
                                  <a:schemeClr val="tx1"/>
                                </a:solidFill>
                                <a:latin typeface="Cambria Math" panose="02040503050406030204" pitchFamily="18" charset="0"/>
                                <a:ea typeface="Cambria Math" panose="02040503050406030204" pitchFamily="18" charset="0"/>
                              </a:rPr>
                              <m:t>𝑗𝑖</m:t>
                            </m:r>
                          </m:sub>
                        </m:sSub>
                      </m:den>
                    </m:f>
                    <m:r>
                      <a:rPr lang="en-IN"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ℒ</m:t>
                        </m:r>
                      </m:num>
                      <m:den>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𝑒</m:t>
                            </m:r>
                          </m:e>
                          <m:sub>
                            <m:r>
                              <a:rPr lang="en-IN" sz="3200" b="0" i="1" smtClean="0">
                                <a:solidFill>
                                  <a:schemeClr val="tx1"/>
                                </a:solidFill>
                                <a:latin typeface="Cambria Math" panose="02040503050406030204" pitchFamily="18" charset="0"/>
                                <a:ea typeface="Cambria Math" panose="02040503050406030204" pitchFamily="18" charset="0"/>
                              </a:rPr>
                              <m:t>𝑗</m:t>
                            </m:r>
                          </m:sub>
                        </m:sSub>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𝑒</m:t>
                            </m:r>
                          </m:e>
                          <m:sub>
                            <m:r>
                              <a:rPr lang="en-IN" sz="3200" i="1">
                                <a:solidFill>
                                  <a:schemeClr val="tx1"/>
                                </a:solidFill>
                                <a:latin typeface="Cambria Math" panose="02040503050406030204" pitchFamily="18" charset="0"/>
                                <a:ea typeface="Cambria Math" panose="02040503050406030204" pitchFamily="18" charset="0"/>
                              </a:rPr>
                              <m:t>𝑗</m:t>
                            </m:r>
                          </m:sub>
                        </m:sSub>
                      </m:num>
                      <m:den>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i="1">
                                <a:solidFill>
                                  <a:schemeClr val="tx1"/>
                                </a:solidFill>
                                <a:latin typeface="Cambria Math" panose="02040503050406030204" pitchFamily="18" charset="0"/>
                                <a:ea typeface="Cambria Math" panose="02040503050406030204" pitchFamily="18" charset="0"/>
                              </a:rPr>
                              <m:t>𝑗</m:t>
                            </m:r>
                          </m:sub>
                        </m:sSub>
                      </m:den>
                    </m:f>
                  </m:oMath>
                </a14:m>
                <a:r>
                  <a:rPr lang="en-US" sz="3200" dirty="0">
                    <a:solidFill>
                      <a:schemeClr val="tx1"/>
                    </a:solidFill>
                  </a:rPr>
                  <a:t>. </a:t>
                </a:r>
                <a14:m>
                  <m:oMath xmlns:m="http://schemas.openxmlformats.org/officeDocument/2006/math">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i="1">
                                <a:solidFill>
                                  <a:schemeClr val="tx1"/>
                                </a:solidFill>
                                <a:latin typeface="Cambria Math" panose="02040503050406030204" pitchFamily="18" charset="0"/>
                                <a:ea typeface="Cambria Math" panose="02040503050406030204" pitchFamily="18" charset="0"/>
                              </a:rPr>
                              <m:t>𝑗</m:t>
                            </m:r>
                          </m:sub>
                        </m:sSub>
                      </m:num>
                      <m:den>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𝑣</m:t>
                            </m:r>
                          </m:e>
                          <m:sub>
                            <m:r>
                              <a:rPr lang="en-IN" sz="3200" i="1">
                                <a:solidFill>
                                  <a:schemeClr val="tx1"/>
                                </a:solidFill>
                                <a:latin typeface="Cambria Math" panose="02040503050406030204" pitchFamily="18" charset="0"/>
                                <a:ea typeface="Cambria Math" panose="02040503050406030204" pitchFamily="18" charset="0"/>
                              </a:rPr>
                              <m:t>𝑗</m:t>
                            </m:r>
                          </m:sub>
                        </m:sSub>
                      </m:den>
                    </m:f>
                  </m:oMath>
                </a14:m>
                <a:r>
                  <a:rPr lang="en-US" sz="3200" dirty="0">
                    <a:solidFill>
                      <a:schemeClr val="tx1"/>
                    </a:solidFill>
                  </a:rPr>
                  <a:t>. </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𝑣</m:t>
                            </m:r>
                          </m:e>
                          <m:sub>
                            <m:r>
                              <a:rPr lang="en-IN" sz="3200" i="1">
                                <a:solidFill>
                                  <a:schemeClr val="tx1"/>
                                </a:solidFill>
                                <a:latin typeface="Cambria Math" panose="02040503050406030204" pitchFamily="18" charset="0"/>
                                <a:ea typeface="Cambria Math" panose="02040503050406030204" pitchFamily="18" charset="0"/>
                              </a:rPr>
                              <m:t>𝑗</m:t>
                            </m:r>
                          </m:sub>
                        </m:sSub>
                      </m:num>
                      <m:den>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𝑤</m:t>
                            </m:r>
                          </m:e>
                          <m:sub>
                            <m:r>
                              <a:rPr lang="en-IN" sz="3200" i="1">
                                <a:solidFill>
                                  <a:schemeClr val="tx1"/>
                                </a:solidFill>
                                <a:latin typeface="Cambria Math" panose="02040503050406030204" pitchFamily="18" charset="0"/>
                                <a:ea typeface="Cambria Math" panose="02040503050406030204" pitchFamily="18" charset="0"/>
                              </a:rPr>
                              <m:t>𝑗</m:t>
                            </m:r>
                            <m:r>
                              <a:rPr lang="en-IN" sz="3200" b="0" i="1" smtClean="0">
                                <a:solidFill>
                                  <a:schemeClr val="tx1"/>
                                </a:solidFill>
                                <a:latin typeface="Cambria Math" panose="02040503050406030204" pitchFamily="18" charset="0"/>
                                <a:ea typeface="Cambria Math" panose="02040503050406030204" pitchFamily="18" charset="0"/>
                              </a:rPr>
                              <m:t>𝑖</m:t>
                            </m:r>
                          </m:sub>
                        </m:sSub>
                      </m:den>
                    </m:f>
                  </m:oMath>
                </a14:m>
                <a:endParaRPr lang="en-IN" sz="3200" dirty="0">
                  <a:solidFill>
                    <a:schemeClr val="tx1"/>
                  </a:solidFill>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F7399D8F-0E46-F1A2-54B9-AFCFFD3F3513}"/>
              </a:ext>
            </a:extLst>
          </p:cNvPr>
          <p:cNvSpPr/>
          <p:nvPr/>
        </p:nvSpPr>
        <p:spPr>
          <a:xfrm>
            <a:off x="9318471" y="3525254"/>
            <a:ext cx="720000" cy="540006"/>
          </a:xfrm>
          <a:prstGeom prst="ellipse">
            <a:avLst/>
          </a:prstGeom>
          <a:noFill/>
          <a:ln w="317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52F94A0-6127-FAB5-2BC6-7EFBA10DC5BC}"/>
              </a:ext>
            </a:extLst>
          </p:cNvPr>
          <p:cNvSpPr/>
          <p:nvPr/>
        </p:nvSpPr>
        <p:spPr>
          <a:xfrm>
            <a:off x="4993140" y="3413702"/>
            <a:ext cx="720000" cy="540006"/>
          </a:xfrm>
          <a:prstGeom prst="ellipse">
            <a:avLst/>
          </a:prstGeom>
          <a:noFill/>
          <a:ln w="31750">
            <a:solidFill>
              <a:srgbClr val="CC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636E558-8751-5405-745A-0B7707FC1382}"/>
              </a:ext>
            </a:extLst>
          </p:cNvPr>
          <p:cNvSpPr/>
          <p:nvPr/>
        </p:nvSpPr>
        <p:spPr>
          <a:xfrm>
            <a:off x="3164340" y="3357141"/>
            <a:ext cx="720000" cy="540006"/>
          </a:xfrm>
          <a:prstGeom prst="ellipse">
            <a:avLst/>
          </a:prstGeom>
          <a:noFill/>
          <a:ln w="317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C0D23F-92F5-7FF3-99DC-4131B40DB451}"/>
              </a:ext>
            </a:extLst>
          </p:cNvPr>
          <p:cNvSpPr/>
          <p:nvPr/>
        </p:nvSpPr>
        <p:spPr>
          <a:xfrm>
            <a:off x="1967139" y="3338289"/>
            <a:ext cx="720000" cy="540006"/>
          </a:xfrm>
          <a:prstGeom prst="ellipse">
            <a:avLst/>
          </a:prstGeom>
          <a:noFill/>
          <a:ln w="317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79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𝑒</m:t>
                            </m:r>
                          </m:e>
                          <m:sub>
                            <m:r>
                              <a:rPr lang="en-IN" sz="3200" b="0" i="1" smtClean="0">
                                <a:latin typeface="Cambria Math" panose="02040503050406030204" pitchFamily="18" charset="0"/>
                                <a:ea typeface="Cambria Math" panose="02040503050406030204" pitchFamily="18" charset="0"/>
                              </a:rPr>
                              <m:t>𝑗</m:t>
                            </m:r>
                          </m:sub>
                        </m:sSub>
                      </m:den>
                    </m:f>
                    <m:r>
                      <a:rPr lang="en-IN"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m:t>
                            </m:r>
                            <m:r>
                              <a:rPr lang="en-IN" sz="3200" b="0" i="1" smtClean="0">
                                <a:latin typeface="Cambria Math" panose="02040503050406030204" pitchFamily="18" charset="0"/>
                                <a:ea typeface="Cambria Math" panose="02040503050406030204" pitchFamily="18" charset="0"/>
                              </a:rPr>
                              <m:t>𝑖</m:t>
                            </m:r>
                          </m:sub>
                        </m:sSub>
                      </m:den>
                    </m:f>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10817F-78C0-2122-6DFF-1BC55D520BFA}"/>
                  </a:ext>
                </a:extLst>
              </p:cNvPr>
              <p:cNvSpPr txBox="1"/>
              <p:nvPr/>
            </p:nvSpPr>
            <p:spPr>
              <a:xfrm>
                <a:off x="6320197" y="1391650"/>
                <a:ext cx="3653984" cy="806503"/>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ℒ</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  </m:t>
                          </m:r>
                        </m:sub>
                      </m:sSub>
                      <m:r>
                        <a:rPr lang="en-IN" sz="2400" b="0" i="1" smtClean="0">
                          <a:latin typeface="Cambria Math" panose="02040503050406030204" pitchFamily="18" charset="0"/>
                          <a:ea typeface="Cambria Math" panose="02040503050406030204" pitchFamily="18" charset="0"/>
                        </a:rPr>
                        <m:t>,</m:t>
                      </m:r>
                      <m:r>
                        <m:rPr>
                          <m:nor/>
                        </m:rPr>
                        <a:rPr lang="en-IN" sz="2400">
                          <a:latin typeface="Cambria Math" panose="02040503050406030204" pitchFamily="18" charset="0"/>
                        </a:rPr>
                        <m:t>Loss</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m:rPr>
                              <m:nor/>
                            </m:rPr>
                            <a:rPr lang="en-IN" sz="2400">
                              <a:latin typeface="Cambria Math" panose="02040503050406030204" pitchFamily="18" charset="0"/>
                            </a:rPr>
                            <m:t>error</m:t>
                          </m:r>
                        </m:e>
                        <m:sup>
                          <m:r>
                            <a:rPr lang="en-IN" sz="2400" i="1">
                              <a:latin typeface="Cambria Math" panose="02040503050406030204" pitchFamily="18" charset="0"/>
                            </a:rPr>
                            <m:t>2</m:t>
                          </m:r>
                        </m:sup>
                      </m:sSup>
                    </m:oMath>
                  </m:oMathPara>
                </a14:m>
                <a:endParaRPr lang="en-IN" sz="2400" dirty="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2F10817F-78C0-2122-6DFF-1BC55D520BFA}"/>
                  </a:ext>
                </a:extLst>
              </p:cNvPr>
              <p:cNvSpPr txBox="1">
                <a:spLocks noRot="1" noChangeAspect="1" noMove="1" noResize="1" noEditPoints="1" noAdjustHandles="1" noChangeArrowheads="1" noChangeShapeType="1" noTextEdit="1"/>
              </p:cNvSpPr>
              <p:nvPr/>
            </p:nvSpPr>
            <p:spPr>
              <a:xfrm>
                <a:off x="6320197" y="1391650"/>
                <a:ext cx="3653984" cy="80650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7340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𝑒</m:t>
                            </m:r>
                          </m:e>
                          <m:sub>
                            <m:r>
                              <a:rPr lang="en-IN" sz="3200" b="0" i="1" smtClean="0">
                                <a:latin typeface="Cambria Math" panose="02040503050406030204" pitchFamily="18" charset="0"/>
                                <a:ea typeface="Cambria Math" panose="02040503050406030204" pitchFamily="18" charset="0"/>
                              </a:rPr>
                              <m:t>𝑗</m:t>
                            </m:r>
                          </m:sub>
                        </m:sSub>
                      </m:den>
                    </m:f>
                    <m:r>
                      <a:rPr lang="en-IN"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m:t>
                            </m:r>
                            <m:r>
                              <a:rPr lang="en-IN" sz="3200" b="0" i="1" smtClean="0">
                                <a:latin typeface="Cambria Math" panose="02040503050406030204" pitchFamily="18" charset="0"/>
                                <a:ea typeface="Cambria Math" panose="02040503050406030204" pitchFamily="18" charset="0"/>
                              </a:rPr>
                              <m:t>𝑖</m:t>
                            </m:r>
                          </m:sub>
                        </m:sSub>
                      </m:den>
                    </m:f>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10817F-78C0-2122-6DFF-1BC55D520BFA}"/>
                  </a:ext>
                </a:extLst>
              </p:cNvPr>
              <p:cNvSpPr txBox="1"/>
              <p:nvPr/>
            </p:nvSpPr>
            <p:spPr>
              <a:xfrm>
                <a:off x="6320197" y="1391650"/>
                <a:ext cx="3653984" cy="806503"/>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ℒ</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  </m:t>
                          </m:r>
                        </m:sub>
                      </m:sSub>
                      <m:r>
                        <a:rPr lang="en-IN" sz="2400" b="0" i="1" smtClean="0">
                          <a:latin typeface="Cambria Math" panose="02040503050406030204" pitchFamily="18" charset="0"/>
                          <a:ea typeface="Cambria Math" panose="02040503050406030204" pitchFamily="18" charset="0"/>
                        </a:rPr>
                        <m:t>,</m:t>
                      </m:r>
                      <m:r>
                        <m:rPr>
                          <m:nor/>
                        </m:rPr>
                        <a:rPr lang="en-IN" sz="2400">
                          <a:latin typeface="Cambria Math" panose="02040503050406030204" pitchFamily="18" charset="0"/>
                        </a:rPr>
                        <m:t>Loss</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m:rPr>
                              <m:nor/>
                            </m:rPr>
                            <a:rPr lang="en-IN" sz="2400">
                              <a:latin typeface="Cambria Math" panose="02040503050406030204" pitchFamily="18" charset="0"/>
                            </a:rPr>
                            <m:t>error</m:t>
                          </m:r>
                        </m:e>
                        <m:sup>
                          <m:r>
                            <a:rPr lang="en-IN" sz="2400" i="1">
                              <a:latin typeface="Cambria Math" panose="02040503050406030204" pitchFamily="18" charset="0"/>
                            </a:rPr>
                            <m:t>2</m:t>
                          </m:r>
                        </m:sup>
                      </m:sSup>
                    </m:oMath>
                  </m:oMathPara>
                </a14:m>
                <a:endParaRPr lang="en-IN" sz="2400" dirty="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2F10817F-78C0-2122-6DFF-1BC55D520BFA}"/>
                  </a:ext>
                </a:extLst>
              </p:cNvPr>
              <p:cNvSpPr txBox="1">
                <a:spLocks noRot="1" noChangeAspect="1" noMove="1" noResize="1" noEditPoints="1" noAdjustHandles="1" noChangeArrowheads="1" noChangeShapeType="1" noTextEdit="1"/>
              </p:cNvSpPr>
              <p:nvPr/>
            </p:nvSpPr>
            <p:spPr>
              <a:xfrm>
                <a:off x="6320197" y="1391650"/>
                <a:ext cx="3653984" cy="8065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66189-DD4D-C2B6-BBE8-329D4BB28EC3}"/>
                  </a:ext>
                </a:extLst>
              </p:cNvPr>
              <p:cNvSpPr txBox="1"/>
              <p:nvPr/>
            </p:nvSpPr>
            <p:spPr>
              <a:xfrm>
                <a:off x="5364077" y="4058642"/>
                <a:ext cx="3803985" cy="8171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=−1,  </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𝑇</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oMath>
                  </m:oMathPara>
                </a14:m>
                <a:endParaRPr lang="en-IN" sz="2400" dirty="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5AD66189-DD4D-C2B6-BBE8-329D4BB28EC3}"/>
                  </a:ext>
                </a:extLst>
              </p:cNvPr>
              <p:cNvSpPr txBox="1">
                <a:spLocks noRot="1" noChangeAspect="1" noMove="1" noResize="1" noEditPoints="1" noAdjustHandles="1" noChangeArrowheads="1" noChangeShapeType="1" noTextEdit="1"/>
              </p:cNvSpPr>
              <p:nvPr/>
            </p:nvSpPr>
            <p:spPr>
              <a:xfrm>
                <a:off x="5364077" y="4058642"/>
                <a:ext cx="3803985" cy="81714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42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52F1-73E4-224C-9244-6C43CB44259C}"/>
              </a:ext>
            </a:extLst>
          </p:cNvPr>
          <p:cNvSpPr>
            <a:spLocks noGrp="1"/>
          </p:cNvSpPr>
          <p:nvPr>
            <p:ph type="title"/>
          </p:nvPr>
        </p:nvSpPr>
        <p:spPr/>
        <p:txBody>
          <a:bodyPr>
            <a:normAutofit/>
          </a:bodyPr>
          <a:lstStyle/>
          <a:p>
            <a:r>
              <a:rPr lang="en-US" sz="4400" dirty="0"/>
              <a:t>Vector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FD583E-CEF9-7040-A26A-728F82730A89}"/>
                  </a:ext>
                </a:extLst>
              </p:cNvPr>
              <p:cNvSpPr>
                <a:spLocks noGrp="1"/>
              </p:cNvSpPr>
              <p:nvPr>
                <p:ph idx="1"/>
              </p:nvPr>
            </p:nvSpPr>
            <p:spPr/>
            <p:txBody>
              <a:bodyPr>
                <a:normAutofit fontScale="92500"/>
              </a:bodyPr>
              <a:lstStyle/>
              <a:p>
                <a:r>
                  <a:rPr lang="en-US" dirty="0"/>
                  <a:t>Generally a vector is represented as column vector (some books may use a row vector to represent)</a:t>
                </a:r>
              </a:p>
              <a:p>
                <a:r>
                  <a:rPr lang="en-US" dirty="0"/>
                  <a:t>Size of each feature vector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𝑛</m:t>
                    </m:r>
                  </m:oMath>
                </a14:m>
                <a:endParaRPr lang="en-US" dirty="0"/>
              </a:p>
              <a:p>
                <a:r>
                  <a:rPr lang="en-US" dirty="0"/>
                  <a:t>Size of input vector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1</m:t>
                    </m:r>
                  </m:oMath>
                </a14:m>
                <a:r>
                  <a:rPr lang="en-US" dirty="0"/>
                  <a:t>; Weight matrix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 1</m:t>
                    </m:r>
                  </m:oMath>
                </a14:m>
                <a:r>
                  <a:rPr lang="en-US" dirty="0"/>
                  <a:t> </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mr>
                          <m:m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m:t>
                                    </m:r>
                                  </m:e>
                                </m:mr>
                              </m:m>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       </m:t>
                    </m:r>
                    <m:r>
                      <a:rPr lang="en-US" b="0" i="1" smtClean="0">
                        <a:latin typeface="Cambria Math" panose="02040503050406030204" pitchFamily="18" charset="0"/>
                      </a:rPr>
                      <m:t>𝑊</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2</m:t>
                                        </m:r>
                                      </m:sub>
                                    </m:sSub>
                                  </m:e>
                                </m:mr>
                                <m:mr>
                                  <m:e>
                                    <m:r>
                                      <a:rPr lang="en-US" i="1">
                                        <a:latin typeface="Cambria Math" panose="02040503050406030204" pitchFamily="18" charset="0"/>
                                      </a:rPr>
                                      <m:t>..</m:t>
                                    </m:r>
                                  </m:e>
                                </m:mr>
                              </m:m>
                            </m:e>
                          </m:mr>
                          <m:m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e>
                                </m:mr>
                              </m:m>
                            </m:e>
                          </m:mr>
                        </m:m>
                      </m:e>
                    </m:d>
                  </m:oMath>
                </a14:m>
                <a:endParaRPr lang="en-US"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1FD583E-CEF9-7040-A26A-728F82730A89}"/>
                  </a:ext>
                </a:extLst>
              </p:cNvPr>
              <p:cNvSpPr>
                <a:spLocks noGrp="1" noRot="1" noChangeAspect="1" noMove="1" noResize="1" noEditPoints="1" noAdjustHandles="1" noChangeArrowheads="1" noChangeShapeType="1" noTextEdit="1"/>
              </p:cNvSpPr>
              <p:nvPr>
                <p:ph idx="1"/>
              </p:nvPr>
            </p:nvSpPr>
            <p:spPr>
              <a:blipFill>
                <a:blip r:embed="rId2"/>
                <a:stretch>
                  <a:fillRect l="-622" t="-1171"/>
                </a:stretch>
              </a:blipFill>
            </p:spPr>
            <p:txBody>
              <a:bodyPr/>
              <a:lstStyle/>
              <a:p>
                <a:r>
                  <a:rPr lang="en-US">
                    <a:noFill/>
                  </a:rPr>
                  <a:t> </a:t>
                </a:r>
              </a:p>
            </p:txBody>
          </p:sp>
        </mc:Fallback>
      </mc:AlternateContent>
    </p:spTree>
    <p:extLst>
      <p:ext uri="{BB962C8B-B14F-4D97-AF65-F5344CB8AC3E}">
        <p14:creationId xmlns:p14="http://schemas.microsoft.com/office/powerpoint/2010/main" val="3059865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𝑒</m:t>
                            </m:r>
                          </m:e>
                          <m:sub>
                            <m:r>
                              <a:rPr lang="en-IN" sz="3200" b="0" i="1" smtClean="0">
                                <a:latin typeface="Cambria Math" panose="02040503050406030204" pitchFamily="18" charset="0"/>
                                <a:ea typeface="Cambria Math" panose="02040503050406030204" pitchFamily="18" charset="0"/>
                              </a:rPr>
                              <m:t>𝑗</m:t>
                            </m:r>
                          </m:sub>
                        </m:sSub>
                      </m:den>
                    </m:f>
                    <m:r>
                      <a:rPr lang="en-IN"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m:t>
                            </m:r>
                            <m:r>
                              <a:rPr lang="en-IN" sz="3200" b="0" i="1" smtClean="0">
                                <a:latin typeface="Cambria Math" panose="02040503050406030204" pitchFamily="18" charset="0"/>
                                <a:ea typeface="Cambria Math" panose="02040503050406030204" pitchFamily="18" charset="0"/>
                              </a:rPr>
                              <m:t>𝑖</m:t>
                            </m:r>
                          </m:sub>
                        </m:sSub>
                      </m:den>
                    </m:f>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10817F-78C0-2122-6DFF-1BC55D520BFA}"/>
                  </a:ext>
                </a:extLst>
              </p:cNvPr>
              <p:cNvSpPr txBox="1"/>
              <p:nvPr/>
            </p:nvSpPr>
            <p:spPr>
              <a:xfrm>
                <a:off x="6320197" y="1391650"/>
                <a:ext cx="3653984" cy="806503"/>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ℒ</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  </m:t>
                          </m:r>
                        </m:sub>
                      </m:sSub>
                      <m:r>
                        <a:rPr lang="en-IN" sz="2400" b="0" i="1" smtClean="0">
                          <a:latin typeface="Cambria Math" panose="02040503050406030204" pitchFamily="18" charset="0"/>
                          <a:ea typeface="Cambria Math" panose="02040503050406030204" pitchFamily="18" charset="0"/>
                        </a:rPr>
                        <m:t>,</m:t>
                      </m:r>
                      <m:r>
                        <m:rPr>
                          <m:nor/>
                        </m:rPr>
                        <a:rPr lang="en-IN" sz="2400">
                          <a:latin typeface="Cambria Math" panose="02040503050406030204" pitchFamily="18" charset="0"/>
                        </a:rPr>
                        <m:t>Loss</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m:rPr>
                              <m:nor/>
                            </m:rPr>
                            <a:rPr lang="en-IN" sz="2400">
                              <a:latin typeface="Cambria Math" panose="02040503050406030204" pitchFamily="18" charset="0"/>
                            </a:rPr>
                            <m:t>error</m:t>
                          </m:r>
                        </m:e>
                        <m:sup>
                          <m:r>
                            <a:rPr lang="en-IN" sz="2400" i="1">
                              <a:latin typeface="Cambria Math" panose="02040503050406030204" pitchFamily="18" charset="0"/>
                            </a:rPr>
                            <m:t>2</m:t>
                          </m:r>
                        </m:sup>
                      </m:sSup>
                    </m:oMath>
                  </m:oMathPara>
                </a14:m>
                <a:endParaRPr lang="en-IN" sz="2400" dirty="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2F10817F-78C0-2122-6DFF-1BC55D520BFA}"/>
                  </a:ext>
                </a:extLst>
              </p:cNvPr>
              <p:cNvSpPr txBox="1">
                <a:spLocks noRot="1" noChangeAspect="1" noMove="1" noResize="1" noEditPoints="1" noAdjustHandles="1" noChangeArrowheads="1" noChangeShapeType="1" noTextEdit="1"/>
              </p:cNvSpPr>
              <p:nvPr/>
            </p:nvSpPr>
            <p:spPr>
              <a:xfrm>
                <a:off x="6320197" y="1391650"/>
                <a:ext cx="3653984" cy="8065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66189-DD4D-C2B6-BBE8-329D4BB28EC3}"/>
                  </a:ext>
                </a:extLst>
              </p:cNvPr>
              <p:cNvSpPr txBox="1"/>
              <p:nvPr/>
            </p:nvSpPr>
            <p:spPr>
              <a:xfrm>
                <a:off x="5364077" y="4058642"/>
                <a:ext cx="3803985" cy="8171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=−1,  </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𝑇</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oMath>
                  </m:oMathPara>
                </a14:m>
                <a:endParaRPr lang="en-IN" sz="2400" dirty="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5AD66189-DD4D-C2B6-BBE8-329D4BB28EC3}"/>
                  </a:ext>
                </a:extLst>
              </p:cNvPr>
              <p:cNvSpPr txBox="1">
                <a:spLocks noRot="1" noChangeAspect="1" noMove="1" noResize="1" noEditPoints="1" noAdjustHandles="1" noChangeArrowheads="1" noChangeShapeType="1" noTextEdit="1"/>
              </p:cNvSpPr>
              <p:nvPr/>
            </p:nvSpPr>
            <p:spPr>
              <a:xfrm>
                <a:off x="5364077" y="4058642"/>
                <a:ext cx="3803985" cy="8171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5414209" y="5065291"/>
                <a:ext cx="4150896" cy="652999"/>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φ</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oMath>
                </a14:m>
                <a:r>
                  <a:rPr lang="en-IN"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φ</m:t>
                    </m:r>
                    <m:r>
                      <a:rPr lang="en-IN"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ea typeface="Cambria Math" panose="02040503050406030204" pitchFamily="18" charset="0"/>
                      </a:rPr>
                      <m:t>)</m:t>
                    </m:r>
                  </m:oMath>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5414209" y="5065291"/>
                <a:ext cx="4150896" cy="652999"/>
              </a:xfrm>
              <a:prstGeom prst="rect">
                <a:avLst/>
              </a:prstGeom>
              <a:blipFill>
                <a:blip r:embed="rId7"/>
                <a:stretch>
                  <a:fillRect b="-935"/>
                </a:stretch>
              </a:blipFill>
            </p:spPr>
            <p:txBody>
              <a:bodyPr/>
              <a:lstStyle/>
              <a:p>
                <a:r>
                  <a:rPr lang="en-US">
                    <a:noFill/>
                  </a:rPr>
                  <a:t> </a:t>
                </a:r>
              </a:p>
            </p:txBody>
          </p:sp>
        </mc:Fallback>
      </mc:AlternateContent>
    </p:spTree>
    <p:extLst>
      <p:ext uri="{BB962C8B-B14F-4D97-AF65-F5344CB8AC3E}">
        <p14:creationId xmlns:p14="http://schemas.microsoft.com/office/powerpoint/2010/main" val="3494709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5859380" y="336885"/>
                <a:ext cx="4572000" cy="870688"/>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𝑒</m:t>
                            </m:r>
                          </m:e>
                          <m:sub>
                            <m:r>
                              <a:rPr lang="en-IN" sz="3200" b="0" i="1" smtClean="0">
                                <a:latin typeface="Cambria Math" panose="02040503050406030204" pitchFamily="18" charset="0"/>
                                <a:ea typeface="Cambria Math" panose="02040503050406030204" pitchFamily="18" charset="0"/>
                              </a:rPr>
                              <m:t>𝑗</m:t>
                            </m:r>
                          </m:sub>
                        </m:sSub>
                      </m:den>
                    </m:f>
                    <m:r>
                      <a:rPr lang="en-IN"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den>
                    </m:f>
                  </m:oMath>
                </a14:m>
                <a:r>
                  <a:rPr lang="en-US" sz="3200" dirty="0"/>
                  <a:t>.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num>
                      <m:den>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m:t>
                            </m:r>
                            <m:r>
                              <a:rPr lang="en-IN" sz="3200" b="0" i="1" smtClean="0">
                                <a:latin typeface="Cambria Math" panose="02040503050406030204" pitchFamily="18" charset="0"/>
                                <a:ea typeface="Cambria Math" panose="02040503050406030204" pitchFamily="18" charset="0"/>
                              </a:rPr>
                              <m:t>𝑖</m:t>
                            </m:r>
                          </m:sub>
                        </m:sSub>
                      </m:den>
                    </m:f>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5859380" y="336885"/>
                <a:ext cx="4572000" cy="870688"/>
              </a:xfrm>
              <a:prstGeom prst="rect">
                <a:avLst/>
              </a:prstGeom>
              <a:blipFill>
                <a:blip r:embed="rId4"/>
                <a:stretch>
                  <a:fillRect b="-13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10817F-78C0-2122-6DFF-1BC55D520BFA}"/>
                  </a:ext>
                </a:extLst>
              </p:cNvPr>
              <p:cNvSpPr txBox="1"/>
              <p:nvPr/>
            </p:nvSpPr>
            <p:spPr>
              <a:xfrm>
                <a:off x="6320197" y="1391650"/>
                <a:ext cx="3653984" cy="806503"/>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ℒ</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  </m:t>
                          </m:r>
                        </m:sub>
                      </m:sSub>
                      <m:r>
                        <a:rPr lang="en-IN" sz="2400" b="0" i="1" smtClean="0">
                          <a:latin typeface="Cambria Math" panose="02040503050406030204" pitchFamily="18" charset="0"/>
                          <a:ea typeface="Cambria Math" panose="02040503050406030204" pitchFamily="18" charset="0"/>
                        </a:rPr>
                        <m:t>,</m:t>
                      </m:r>
                      <m:r>
                        <m:rPr>
                          <m:nor/>
                        </m:rPr>
                        <a:rPr lang="en-IN" sz="2400">
                          <a:latin typeface="Cambria Math" panose="02040503050406030204" pitchFamily="18" charset="0"/>
                        </a:rPr>
                        <m:t>Loss</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m:rPr>
                              <m:nor/>
                            </m:rPr>
                            <a:rPr lang="en-IN" sz="2400">
                              <a:latin typeface="Cambria Math" panose="02040503050406030204" pitchFamily="18" charset="0"/>
                            </a:rPr>
                            <m:t>error</m:t>
                          </m:r>
                        </m:e>
                        <m:sup>
                          <m:r>
                            <a:rPr lang="en-IN" sz="2400" i="1">
                              <a:latin typeface="Cambria Math" panose="02040503050406030204" pitchFamily="18" charset="0"/>
                            </a:rPr>
                            <m:t>2</m:t>
                          </m:r>
                        </m:sup>
                      </m:sSup>
                    </m:oMath>
                  </m:oMathPara>
                </a14:m>
                <a:endParaRPr lang="en-IN" sz="2400" dirty="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2F10817F-78C0-2122-6DFF-1BC55D520BFA}"/>
                  </a:ext>
                </a:extLst>
              </p:cNvPr>
              <p:cNvSpPr txBox="1">
                <a:spLocks noRot="1" noChangeAspect="1" noMove="1" noResize="1" noEditPoints="1" noAdjustHandles="1" noChangeArrowheads="1" noChangeShapeType="1" noTextEdit="1"/>
              </p:cNvSpPr>
              <p:nvPr/>
            </p:nvSpPr>
            <p:spPr>
              <a:xfrm>
                <a:off x="6320197" y="1391650"/>
                <a:ext cx="3653984" cy="8065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66189-DD4D-C2B6-BBE8-329D4BB28EC3}"/>
                  </a:ext>
                </a:extLst>
              </p:cNvPr>
              <p:cNvSpPr txBox="1"/>
              <p:nvPr/>
            </p:nvSpPr>
            <p:spPr>
              <a:xfrm>
                <a:off x="5364077" y="4058642"/>
                <a:ext cx="3803985" cy="81714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=−1,  </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𝑒</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𝑇</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oMath>
                  </m:oMathPara>
                </a14:m>
                <a:endParaRPr lang="en-IN" sz="2400" dirty="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5AD66189-DD4D-C2B6-BBE8-329D4BB28EC3}"/>
                  </a:ext>
                </a:extLst>
              </p:cNvPr>
              <p:cNvSpPr txBox="1">
                <a:spLocks noRot="1" noChangeAspect="1" noMove="1" noResize="1" noEditPoints="1" noAdjustHandles="1" noChangeArrowheads="1" noChangeShapeType="1" noTextEdit="1"/>
              </p:cNvSpPr>
              <p:nvPr/>
            </p:nvSpPr>
            <p:spPr>
              <a:xfrm>
                <a:off x="5364077" y="4058642"/>
                <a:ext cx="3803985" cy="8171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832982-AC28-8DDA-B618-01868D5F5C8E}"/>
                  </a:ext>
                </a:extLst>
              </p:cNvPr>
              <p:cNvSpPr txBox="1"/>
              <p:nvPr/>
            </p:nvSpPr>
            <p:spPr>
              <a:xfrm>
                <a:off x="5414209" y="5065291"/>
                <a:ext cx="4150896" cy="652999"/>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den>
                    </m:f>
                    <m:r>
                      <a:rPr lang="en-IN" sz="2400" b="0" i="1" smtClean="0">
                        <a:latin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φ</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b="0" i="1" smtClean="0">
                        <a:latin typeface="Cambria Math" panose="02040503050406030204" pitchFamily="18" charset="0"/>
                        <a:ea typeface="Cambria Math" panose="02040503050406030204" pitchFamily="18" charset="0"/>
                      </a:rPr>
                      <m:t>)</m:t>
                    </m:r>
                  </m:oMath>
                </a14:m>
                <a:r>
                  <a:rPr lang="en-IN"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φ</m:t>
                    </m:r>
                    <m:r>
                      <a:rPr lang="en-IN"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ea typeface="Cambria Math" panose="02040503050406030204" pitchFamily="18" charset="0"/>
                      </a:rPr>
                      <m:t>)</m:t>
                    </m:r>
                  </m:oMath>
                </a14:m>
                <a:endParaRPr lang="en-IN" sz="2400" dirty="0">
                  <a:ea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D2832982-AC28-8DDA-B618-01868D5F5C8E}"/>
                  </a:ext>
                </a:extLst>
              </p:cNvPr>
              <p:cNvSpPr txBox="1">
                <a:spLocks noRot="1" noChangeAspect="1" noMove="1" noResize="1" noEditPoints="1" noAdjustHandles="1" noChangeArrowheads="1" noChangeShapeType="1" noTextEdit="1"/>
              </p:cNvSpPr>
              <p:nvPr/>
            </p:nvSpPr>
            <p:spPr>
              <a:xfrm>
                <a:off x="5414209" y="5065291"/>
                <a:ext cx="4150896" cy="652999"/>
              </a:xfrm>
              <a:prstGeom prst="rect">
                <a:avLst/>
              </a:prstGeom>
              <a:blipFill>
                <a:blip r:embed="rId7"/>
                <a:stretch>
                  <a:fillRect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A83631D-A369-D1BA-8F2C-0C9AE67F42BF}"/>
                  </a:ext>
                </a:extLst>
              </p:cNvPr>
              <p:cNvSpPr txBox="1"/>
              <p:nvPr/>
            </p:nvSpPr>
            <p:spPr>
              <a:xfrm>
                <a:off x="4162925" y="5951625"/>
                <a:ext cx="6641432" cy="896977"/>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𝑖</m:t>
                              </m:r>
                            </m:sub>
                          </m:sSub>
                        </m:den>
                      </m:f>
                      <m:r>
                        <a:rPr lang="en-IN"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𝑦</m:t>
                          </m:r>
                        </m:e>
                        <m:sub>
                          <m:r>
                            <a:rPr lang="en-IN" sz="2400" b="0" i="1" smtClean="0">
                              <a:latin typeface="Cambria Math" panose="02040503050406030204" pitchFamily="18" charset="0"/>
                              <a:ea typeface="Cambria Math" panose="02040503050406030204" pitchFamily="18" charset="0"/>
                            </a:rPr>
                            <m:t>𝑖</m:t>
                          </m:r>
                        </m:sub>
                      </m:sSub>
                      <m:r>
                        <a:rPr lang="en-IN" sz="2400" b="0" i="1" smtClean="0">
                          <a:latin typeface="Cambria Math" panose="02040503050406030204" pitchFamily="18" charset="0"/>
                        </a:rPr>
                        <m:t>(</m:t>
                      </m:r>
                      <m:r>
                        <m:rPr>
                          <m:nor/>
                        </m:rPr>
                        <a:rPr lang="en-IN" sz="2400" b="0" i="0" smtClean="0">
                          <a:latin typeface="Cambria Math" panose="02040503050406030204" pitchFamily="18" charset="0"/>
                        </a:rPr>
                        <m:t>input</m:t>
                      </m:r>
                      <m:r>
                        <m:rPr>
                          <m:nor/>
                        </m:rPr>
                        <a:rPr lang="en-IN" sz="2400" b="0" i="0" smtClean="0">
                          <a:latin typeface="Cambria Math" panose="02040503050406030204" pitchFamily="18" charset="0"/>
                        </a:rPr>
                        <m:t> </m:t>
                      </m:r>
                      <m:r>
                        <m:rPr>
                          <m:nor/>
                        </m:rPr>
                        <a:rPr lang="en-IN" sz="2400" b="0" i="0" smtClean="0">
                          <a:latin typeface="Cambria Math" panose="02040503050406030204" pitchFamily="18" charset="0"/>
                        </a:rPr>
                        <m:t>to</m:t>
                      </m:r>
                      <m:r>
                        <m:rPr>
                          <m:nor/>
                        </m:rPr>
                        <a:rPr lang="en-IN" sz="2400" b="0" i="0" smtClean="0">
                          <a:latin typeface="Cambria Math" panose="02040503050406030204" pitchFamily="18" charset="0"/>
                        </a:rPr>
                        <m:t> </m:t>
                      </m:r>
                      <m:r>
                        <m:rPr>
                          <m:nor/>
                        </m:rPr>
                        <a:rPr lang="en-IN" sz="2400" b="0" i="0" smtClean="0">
                          <a:latin typeface="Cambria Math" panose="02040503050406030204" pitchFamily="18" charset="0"/>
                        </a:rPr>
                        <m:t>neuron</m:t>
                      </m:r>
                      <m:r>
                        <m:rPr>
                          <m:nor/>
                        </m:rPr>
                        <a:rPr lang="en-IN" sz="2400" b="0" i="0" smtClean="0">
                          <a:latin typeface="Cambria Math" panose="02040503050406030204" pitchFamily="18" charset="0"/>
                        </a:rPr>
                        <m:t>),</m:t>
                      </m:r>
                      <m:r>
                        <a:rPr lang="en-IN" sz="2400" b="0" i="1" smtClean="0">
                          <a:latin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𝑣</m:t>
                          </m:r>
                        </m:e>
                        <m:sub>
                          <m:r>
                            <a:rPr lang="en-IN" sz="2400" i="1">
                              <a:latin typeface="Cambria Math" panose="02040503050406030204" pitchFamily="18" charset="0"/>
                              <a:ea typeface="Cambria Math" panose="02040503050406030204" pitchFamily="18" charset="0"/>
                            </a:rPr>
                            <m:t>𝑗</m:t>
                          </m:r>
                        </m:sub>
                      </m:sSub>
                      <m:r>
                        <a:rPr lang="en-IN" sz="2400" i="1">
                          <a:latin typeface="Cambria Math" panose="02040503050406030204" pitchFamily="18" charset="0"/>
                        </a:rPr>
                        <m:t>=</m:t>
                      </m:r>
                      <m:nary>
                        <m:naryPr>
                          <m:chr m:val="∑"/>
                          <m:subHide m:val="on"/>
                          <m:supHide m:val="on"/>
                          <m:ctrlPr>
                            <a:rPr lang="en-IN" sz="2400" i="1">
                              <a:latin typeface="Cambria Math" panose="02040503050406030204" pitchFamily="18" charset="0"/>
                            </a:rPr>
                          </m:ctrlPr>
                        </m:naryPr>
                        <m:sub/>
                        <m:sup/>
                        <m:e>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𝑗𝑖</m:t>
                              </m:r>
                            </m:sub>
                          </m:sSub>
                        </m:e>
                      </m:nary>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𝑦</m:t>
                          </m:r>
                        </m:e>
                        <m:sub>
                          <m:r>
                            <a:rPr lang="en-IN" sz="2400" i="1">
                              <a:latin typeface="Cambria Math" panose="02040503050406030204" pitchFamily="18" charset="0"/>
                              <a:ea typeface="Cambria Math" panose="02040503050406030204" pitchFamily="18" charset="0"/>
                            </a:rPr>
                            <m:t>𝑖</m:t>
                          </m:r>
                        </m:sub>
                      </m:sSub>
                    </m:oMath>
                  </m:oMathPara>
                </a14:m>
                <a:endParaRPr lang="en-IN" sz="2400" dirty="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CA83631D-A369-D1BA-8F2C-0C9AE67F42BF}"/>
                  </a:ext>
                </a:extLst>
              </p:cNvPr>
              <p:cNvSpPr txBox="1">
                <a:spLocks noRot="1" noChangeAspect="1" noMove="1" noResize="1" noEditPoints="1" noAdjustHandles="1" noChangeArrowheads="1" noChangeShapeType="1" noTextEdit="1"/>
              </p:cNvSpPr>
              <p:nvPr/>
            </p:nvSpPr>
            <p:spPr>
              <a:xfrm>
                <a:off x="4162925" y="5951625"/>
                <a:ext cx="6641432" cy="8969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720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D3CAA-01B6-8EBE-1DB3-60A5F1556530}"/>
              </a:ext>
            </a:extLst>
          </p:cNvPr>
          <p:cNvPicPr>
            <a:picLocks noChangeAspect="1"/>
          </p:cNvPicPr>
          <p:nvPr/>
        </p:nvPicPr>
        <p:blipFill>
          <a:blip r:embed="rId2"/>
          <a:stretch>
            <a:fillRect/>
          </a:stretch>
        </p:blipFill>
        <p:spPr>
          <a:xfrm>
            <a:off x="19692" y="-16685"/>
            <a:ext cx="10438771" cy="668217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615C6-4D2C-0E41-87A5-0901AC8F8524}"/>
                  </a:ext>
                </a:extLst>
              </p:cNvPr>
              <p:cNvSpPr txBox="1"/>
              <p:nvPr/>
            </p:nvSpPr>
            <p:spPr>
              <a:xfrm>
                <a:off x="6430879" y="2310066"/>
                <a:ext cx="1828800"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kern="1200" dirty="0" smtClean="0">
                              <a:solidFill>
                                <a:schemeClr val="tx1"/>
                              </a:solidFill>
                              <a:latin typeface="Cambria Math" panose="02040503050406030204" pitchFamily="18" charset="0"/>
                              <a:ea typeface="+mn-ea"/>
                              <a:cs typeface="+mn-cs"/>
                            </a:rPr>
                          </m:ctrlPr>
                        </m:sSubPr>
                        <m:e>
                          <m:r>
                            <a:rPr lang="en-IN" sz="1800" b="0" i="1" kern="1200" dirty="0" smtClean="0">
                              <a:solidFill>
                                <a:schemeClr val="tx1"/>
                              </a:solidFill>
                              <a:latin typeface="Cambria Math" panose="02040503050406030204" pitchFamily="18" charset="0"/>
                              <a:ea typeface="+mn-ea"/>
                              <a:cs typeface="+mn-cs"/>
                            </a:rPr>
                            <m:t>𝑇</m:t>
                          </m:r>
                        </m:e>
                        <m:sub>
                          <m:r>
                            <a:rPr lang="en-IN" sz="1800" b="0" i="1" kern="1200" dirty="0" smtClean="0">
                              <a:solidFill>
                                <a:schemeClr val="tx1"/>
                              </a:solidFill>
                              <a:latin typeface="Cambria Math" panose="02040503050406030204" pitchFamily="18" charset="0"/>
                              <a:ea typeface="+mn-ea"/>
                              <a:cs typeface="+mn-cs"/>
                            </a:rPr>
                            <m:t>𝑗</m:t>
                          </m:r>
                        </m:sub>
                      </m:sSub>
                      <m:r>
                        <a:rPr lang="en-IN" sz="1800" b="0" i="1" kern="1200" dirty="0" smtClean="0">
                          <a:solidFill>
                            <a:schemeClr val="tx1"/>
                          </a:solidFill>
                          <a:latin typeface="Cambria Math" panose="02040503050406030204" pitchFamily="18" charset="0"/>
                          <a:ea typeface="+mn-ea"/>
                          <a:cs typeface="+mn-cs"/>
                        </a:rPr>
                        <m:t>(</m:t>
                      </m:r>
                      <m:r>
                        <a:rPr lang="en-IN" sz="1800" b="0" i="1" kern="1200" dirty="0" smtClean="0">
                          <a:solidFill>
                            <a:schemeClr val="tx1"/>
                          </a:solidFill>
                          <a:latin typeface="Cambria Math" panose="02040503050406030204" pitchFamily="18" charset="0"/>
                          <a:ea typeface="+mn-ea"/>
                          <a:cs typeface="+mn-cs"/>
                        </a:rPr>
                        <m:t>𝑛</m:t>
                      </m:r>
                      <m:r>
                        <a:rPr lang="en-IN" sz="1800" b="0" i="1" kern="1200" dirty="0" smtClean="0">
                          <a:solidFill>
                            <a:schemeClr val="tx1"/>
                          </a:solidFill>
                          <a:latin typeface="Cambria Math" panose="02040503050406030204" pitchFamily="18" charset="0"/>
                          <a:ea typeface="+mn-ea"/>
                          <a:cs typeface="+mn-cs"/>
                        </a:rPr>
                        <m:t>)</m:t>
                      </m:r>
                    </m:oMath>
                  </m:oMathPara>
                </a14:m>
                <a:endParaRPr lang="en-US" sz="1800" kern="1200" dirty="0">
                  <a:solidFill>
                    <a:schemeClr val="tx1"/>
                  </a:solidFill>
                  <a:latin typeface="+mn-lt"/>
                  <a:ea typeface="+mn-ea"/>
                  <a:cs typeface="+mn-cs"/>
                </a:endParaRPr>
              </a:p>
            </p:txBody>
          </p:sp>
        </mc:Choice>
        <mc:Fallback xmlns="">
          <p:sp>
            <p:nvSpPr>
              <p:cNvPr id="6" name="TextBox 5">
                <a:extLst>
                  <a:ext uri="{FF2B5EF4-FFF2-40B4-BE49-F238E27FC236}">
                    <a16:creationId xmlns:a16="http://schemas.microsoft.com/office/drawing/2014/main" id="{CCD615C6-4D2C-0E41-87A5-0901AC8F8524}"/>
                  </a:ext>
                </a:extLst>
              </p:cNvPr>
              <p:cNvSpPr txBox="1">
                <a:spLocks noRot="1" noChangeAspect="1" noMove="1" noResize="1" noEditPoints="1" noAdjustHandles="1" noChangeArrowheads="1" noChangeShapeType="1" noTextEdit="1"/>
              </p:cNvSpPr>
              <p:nvPr/>
            </p:nvSpPr>
            <p:spPr>
              <a:xfrm>
                <a:off x="6430879" y="2310066"/>
                <a:ext cx="1828800"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A8F272-1298-F44B-67B9-870C1E4EC3CE}"/>
                  </a:ext>
                </a:extLst>
              </p:cNvPr>
              <p:cNvSpPr txBox="1"/>
              <p:nvPr/>
            </p:nvSpPr>
            <p:spPr>
              <a:xfrm>
                <a:off x="4367463" y="4728415"/>
                <a:ext cx="4572000" cy="837665"/>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r>
                      <a:rPr lang="en-IN" sz="3200" b="0" i="1" smtClean="0">
                        <a:latin typeface="Cambria Math" panose="02040503050406030204" pitchFamily="18" charset="0"/>
                      </a:rPr>
                      <m:t>.</m:t>
                    </m:r>
                    <m:r>
                      <m:rPr>
                        <m:sty m:val="p"/>
                      </m:rPr>
                      <a:rPr lang="el-GR" sz="3200" i="1">
                        <a:latin typeface="Cambria Math" panose="02040503050406030204" pitchFamily="18" charset="0"/>
                        <a:ea typeface="Cambria Math" panose="02040503050406030204" pitchFamily="18" charset="0"/>
                      </a:rPr>
                      <m:t>φ</m:t>
                    </m:r>
                    <m:r>
                      <a:rPr lang="en-IN"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r>
                      <a:rPr lang="en-IN" sz="3200" i="1">
                        <a:latin typeface="Cambria Math" panose="02040503050406030204" pitchFamily="18" charset="0"/>
                        <a:ea typeface="Cambria Math" panose="02040503050406030204" pitchFamily="18" charset="0"/>
                      </a:rPr>
                      <m:t>)</m:t>
                    </m:r>
                  </m:oMath>
                </a14:m>
                <a:r>
                  <a:rPr lang="en-IN" sz="3200" dirty="0">
                    <a:ea typeface="Cambria Math" panose="02040503050406030204" pitchFamily="18" charset="0"/>
                  </a:rPr>
                  <a:t>.</a:t>
                </a:r>
                <a:r>
                  <a:rPr lang="en-US" sz="3200" dirty="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b="0" i="1" smtClean="0">
                            <a:latin typeface="Cambria Math" panose="02040503050406030204" pitchFamily="18" charset="0"/>
                            <a:ea typeface="Cambria Math" panose="02040503050406030204" pitchFamily="18" charset="0"/>
                          </a:rPr>
                          <m:t>𝑖</m:t>
                        </m:r>
                      </m:sub>
                    </m:sSub>
                  </m:oMath>
                </a14:m>
                <a:endParaRPr lang="en-IN" sz="320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4A8F272-1298-F44B-67B9-870C1E4EC3CE}"/>
                  </a:ext>
                </a:extLst>
              </p:cNvPr>
              <p:cNvSpPr txBox="1">
                <a:spLocks noRot="1" noChangeAspect="1" noMove="1" noResize="1" noEditPoints="1" noAdjustHandles="1" noChangeArrowheads="1" noChangeShapeType="1" noTextEdit="1"/>
              </p:cNvSpPr>
              <p:nvPr/>
            </p:nvSpPr>
            <p:spPr>
              <a:xfrm>
                <a:off x="4367463" y="4728415"/>
                <a:ext cx="4572000" cy="837665"/>
              </a:xfrm>
              <a:prstGeom prst="rect">
                <a:avLst/>
              </a:prstGeom>
              <a:blipFill>
                <a:blip r:embed="rId4"/>
                <a:stretch>
                  <a:fillRect t="-1460" b="-1460"/>
                </a:stretch>
              </a:blipFill>
            </p:spPr>
            <p:txBody>
              <a:bodyPr/>
              <a:lstStyle/>
              <a:p>
                <a:r>
                  <a:rPr lang="en-US">
                    <a:noFill/>
                  </a:rPr>
                  <a:t> </a:t>
                </a:r>
              </a:p>
            </p:txBody>
          </p:sp>
        </mc:Fallback>
      </mc:AlternateContent>
    </p:spTree>
    <p:extLst>
      <p:ext uri="{BB962C8B-B14F-4D97-AF65-F5344CB8AC3E}">
        <p14:creationId xmlns:p14="http://schemas.microsoft.com/office/powerpoint/2010/main" val="2808366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A19C-915E-9B2E-BB83-AE500595C9B6}"/>
              </a:ext>
            </a:extLst>
          </p:cNvPr>
          <p:cNvSpPr>
            <a:spLocks noGrp="1"/>
          </p:cNvSpPr>
          <p:nvPr>
            <p:ph type="title"/>
          </p:nvPr>
        </p:nvSpPr>
        <p:spPr/>
        <p:txBody>
          <a:bodyPr/>
          <a:lstStyle/>
          <a:p>
            <a:r>
              <a:rPr lang="en-IN" dirty="0"/>
              <a:t>Learning Rule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C8B78A-F7F4-14C8-F851-B4FE1D1AE18C}"/>
                  </a:ext>
                </a:extLst>
              </p:cNvPr>
              <p:cNvSpPr>
                <a:spLocks noGrp="1"/>
              </p:cNvSpPr>
              <p:nvPr>
                <p:ph idx="1"/>
              </p:nvPr>
            </p:nvSpPr>
            <p:spPr/>
            <p:txBody>
              <a:bodyPr>
                <a:normAutofit fontScale="62500" lnSpcReduction="20000"/>
              </a:bodyPr>
              <a:lstStyle/>
              <a:p>
                <a:r>
                  <a:rPr lang="en-IN" dirty="0"/>
                  <a:t>Weight </a:t>
                </a:r>
                <a:r>
                  <a:rPr lang="en-IN" dirty="0" err="1"/>
                  <a:t>updation</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14:m>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ea typeface="Cambria Math" panose="02040503050406030204" pitchFamily="18" charset="0"/>
                          </a:rPr>
                          <m:t>𝑗</m:t>
                        </m:r>
                      </m:sub>
                    </m:sSub>
                  </m:oMath>
                </a14:m>
                <a:r>
                  <a:rPr lang="en-IN" dirty="0"/>
                  <a:t> is local gradient.</a:t>
                </a:r>
              </a:p>
              <a:p>
                <a:r>
                  <a:rPr lang="en-IN" dirty="0"/>
                  <a:t>Change in weight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US" dirty="0"/>
                  <a:t> local gradient and input</a:t>
                </a:r>
              </a:p>
              <a:p>
                <a:r>
                  <a:rPr lang="en-IN" dirty="0"/>
                  <a:t>Change in weight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US" dirty="0"/>
                  <a:t> error, derivative of activation, and input</a:t>
                </a:r>
              </a:p>
              <a:p>
                <a:endParaRPr lang="en-US" dirty="0"/>
              </a:p>
            </p:txBody>
          </p:sp>
        </mc:Choice>
        <mc:Fallback xmlns="">
          <p:sp>
            <p:nvSpPr>
              <p:cNvPr id="3" name="Content Placeholder 2">
                <a:extLst>
                  <a:ext uri="{FF2B5EF4-FFF2-40B4-BE49-F238E27FC236}">
                    <a16:creationId xmlns:a16="http://schemas.microsoft.com/office/drawing/2014/main" id="{D6C8B78A-F7F4-14C8-F851-B4FE1D1AE18C}"/>
                  </a:ext>
                </a:extLst>
              </p:cNvPr>
              <p:cNvSpPr>
                <a:spLocks noGrp="1" noRot="1" noChangeAspect="1" noMove="1" noResize="1" noEditPoints="1" noAdjustHandles="1" noChangeArrowheads="1" noChangeShapeType="1" noTextEdit="1"/>
              </p:cNvSpPr>
              <p:nvPr>
                <p:ph idx="1"/>
              </p:nvPr>
            </p:nvSpPr>
            <p:spPr>
              <a:blipFill>
                <a:blip r:embed="rId2"/>
                <a:stretch>
                  <a:fillRect l="-62" t="-820" b="-4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AE2DD6-5BED-BF49-B3B7-5610DA020767}"/>
                  </a:ext>
                </a:extLst>
              </p:cNvPr>
              <p:cNvSpPr txBox="1"/>
              <p:nvPr/>
            </p:nvSpPr>
            <p:spPr>
              <a:xfrm>
                <a:off x="4672264" y="1034956"/>
                <a:ext cx="4572000" cy="1075294"/>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𝑗𝑖</m:t>
                          </m:r>
                        </m:sub>
                      </m:sSub>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𝜂</m:t>
                      </m:r>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oMath>
                  </m:oMathPara>
                </a14:m>
                <a:endParaRPr lang="en-IN" sz="320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F8AE2DD6-5BED-BF49-B3B7-5610DA020767}"/>
                  </a:ext>
                </a:extLst>
              </p:cNvPr>
              <p:cNvSpPr txBox="1">
                <a:spLocks noRot="1" noChangeAspect="1" noMove="1" noResize="1" noEditPoints="1" noAdjustHandles="1" noChangeArrowheads="1" noChangeShapeType="1" noTextEdit="1"/>
              </p:cNvSpPr>
              <p:nvPr/>
            </p:nvSpPr>
            <p:spPr>
              <a:xfrm>
                <a:off x="4672264" y="1034956"/>
                <a:ext cx="4572000" cy="10752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1F7CAD-83A2-5E35-8E5E-6733AC65E113}"/>
                  </a:ext>
                </a:extLst>
              </p:cNvPr>
              <p:cNvSpPr txBox="1"/>
              <p:nvPr/>
            </p:nvSpPr>
            <p:spPr>
              <a:xfrm>
                <a:off x="4726051" y="2281040"/>
                <a:ext cx="4572000" cy="837665"/>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ℒ</m:t>
                        </m:r>
                      </m:num>
                      <m:den>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𝑤</m:t>
                            </m:r>
                          </m:e>
                          <m:sub>
                            <m:r>
                              <a:rPr lang="en-IN" sz="3200" b="0" i="1" smtClean="0">
                                <a:latin typeface="Cambria Math" panose="02040503050406030204" pitchFamily="18" charset="0"/>
                                <a:ea typeface="Cambria Math" panose="02040503050406030204" pitchFamily="18" charset="0"/>
                              </a:rPr>
                              <m:t>𝑗𝑖</m:t>
                            </m:r>
                          </m:sub>
                        </m:sSub>
                      </m:den>
                    </m:f>
                    <m:r>
                      <a:rPr lang="en-IN" sz="3200" b="0" i="1" smtClean="0">
                        <a:latin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𝑒</m:t>
                        </m:r>
                      </m:e>
                      <m:sub>
                        <m:r>
                          <a:rPr lang="en-IN" sz="3200" i="1">
                            <a:latin typeface="Cambria Math" panose="02040503050406030204" pitchFamily="18" charset="0"/>
                            <a:ea typeface="Cambria Math" panose="02040503050406030204" pitchFamily="18" charset="0"/>
                          </a:rPr>
                          <m:t>𝑗</m:t>
                        </m:r>
                      </m:sub>
                    </m:sSub>
                    <m:r>
                      <a:rPr lang="en-IN" sz="3200" b="0" i="1" smtClean="0">
                        <a:latin typeface="Cambria Math" panose="02040503050406030204" pitchFamily="18" charset="0"/>
                      </a:rPr>
                      <m:t>.</m:t>
                    </m:r>
                    <m:r>
                      <m:rPr>
                        <m:sty m:val="p"/>
                      </m:rPr>
                      <a:rPr lang="el-GR" sz="3200" i="1">
                        <a:latin typeface="Cambria Math" panose="02040503050406030204" pitchFamily="18" charset="0"/>
                        <a:ea typeface="Cambria Math" panose="02040503050406030204" pitchFamily="18" charset="0"/>
                      </a:rPr>
                      <m:t>φ</m:t>
                    </m:r>
                    <m:r>
                      <a:rPr lang="en-IN"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𝑣</m:t>
                        </m:r>
                      </m:e>
                      <m:sub>
                        <m:r>
                          <a:rPr lang="en-IN" sz="3200" i="1">
                            <a:latin typeface="Cambria Math" panose="02040503050406030204" pitchFamily="18" charset="0"/>
                            <a:ea typeface="Cambria Math" panose="02040503050406030204" pitchFamily="18" charset="0"/>
                          </a:rPr>
                          <m:t>𝑗</m:t>
                        </m:r>
                      </m:sub>
                    </m:sSub>
                    <m:r>
                      <a:rPr lang="en-IN" sz="3200" i="1">
                        <a:latin typeface="Cambria Math" panose="02040503050406030204" pitchFamily="18" charset="0"/>
                        <a:ea typeface="Cambria Math" panose="02040503050406030204" pitchFamily="18" charset="0"/>
                      </a:rPr>
                      <m:t>)</m:t>
                    </m:r>
                  </m:oMath>
                </a14:m>
                <a:r>
                  <a:rPr lang="en-IN" sz="3200" dirty="0">
                    <a:ea typeface="Cambria Math" panose="02040503050406030204" pitchFamily="18" charset="0"/>
                  </a:rPr>
                  <a:t>.</a:t>
                </a:r>
                <a:r>
                  <a:rPr lang="en-US" sz="3200" dirty="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𝑦</m:t>
                        </m:r>
                      </m:e>
                      <m:sub>
                        <m:r>
                          <a:rPr lang="en-IN" sz="3200" b="0" i="1" smtClean="0">
                            <a:latin typeface="Cambria Math" panose="02040503050406030204" pitchFamily="18" charset="0"/>
                            <a:ea typeface="Cambria Math" panose="02040503050406030204" pitchFamily="18" charset="0"/>
                          </a:rPr>
                          <m:t>𝑖</m:t>
                        </m:r>
                      </m:sub>
                    </m:sSub>
                  </m:oMath>
                </a14:m>
                <a:endParaRPr lang="en-IN" sz="3200" dirty="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B41F7CAD-83A2-5E35-8E5E-6733AC65E113}"/>
                  </a:ext>
                </a:extLst>
              </p:cNvPr>
              <p:cNvSpPr txBox="1">
                <a:spLocks noRot="1" noChangeAspect="1" noMove="1" noResize="1" noEditPoints="1" noAdjustHandles="1" noChangeArrowheads="1" noChangeShapeType="1" noTextEdit="1"/>
              </p:cNvSpPr>
              <p:nvPr/>
            </p:nvSpPr>
            <p:spPr>
              <a:xfrm>
                <a:off x="4726051" y="2281040"/>
                <a:ext cx="4572000" cy="837665"/>
              </a:xfrm>
              <a:prstGeom prst="rect">
                <a:avLst/>
              </a:prstGeom>
              <a:blipFill>
                <a:blip r:embed="rId4"/>
                <a:stretch>
                  <a:fillRect t="-725" b="-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AB7A31-AA95-9034-1B5C-0B020504AAB1}"/>
                  </a:ext>
                </a:extLst>
              </p:cNvPr>
              <p:cNvSpPr txBox="1"/>
              <p:nvPr/>
            </p:nvSpPr>
            <p:spPr>
              <a:xfrm>
                <a:off x="4743981" y="3329913"/>
                <a:ext cx="4572000" cy="532005"/>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𝑗𝑖</m:t>
                        </m:r>
                      </m:sub>
                    </m:sSub>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𝜂</m:t>
                    </m:r>
                    <m:r>
                      <a:rPr lang="en-IN" sz="3200" b="0" i="1" smtClean="0">
                        <a:latin typeface="Cambria Math" panose="02040503050406030204" pitchFamily="18" charset="0"/>
                        <a:ea typeface="Cambria Math" panose="02040503050406030204" pitchFamily="18" charset="0"/>
                      </a:rPr>
                      <m:t>.</m:t>
                    </m:r>
                    <m:sSub>
                      <m:sSubPr>
                        <m:ctrlPr>
                          <a:rPr lang="en-US" sz="32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n-IN" sz="3200" i="1">
                            <a:solidFill>
                              <a:schemeClr val="tx1">
                                <a:lumMod val="95000"/>
                                <a:lumOff val="5000"/>
                              </a:schemeClr>
                            </a:solidFill>
                            <a:latin typeface="Cambria Math" panose="02040503050406030204" pitchFamily="18" charset="0"/>
                            <a:ea typeface="Cambria Math" panose="02040503050406030204" pitchFamily="18" charset="0"/>
                          </a:rPr>
                          <m:t>𝑒</m:t>
                        </m:r>
                      </m:e>
                      <m:sub>
                        <m:r>
                          <a:rPr lang="en-IN" sz="3200" i="1">
                            <a:solidFill>
                              <a:schemeClr val="tx1">
                                <a:lumMod val="95000"/>
                                <a:lumOff val="5000"/>
                              </a:schemeClr>
                            </a:solidFill>
                            <a:latin typeface="Cambria Math" panose="02040503050406030204" pitchFamily="18" charset="0"/>
                            <a:ea typeface="Cambria Math" panose="02040503050406030204" pitchFamily="18" charset="0"/>
                          </a:rPr>
                          <m:t>𝑗</m:t>
                        </m:r>
                      </m:sub>
                    </m:sSub>
                    <m:r>
                      <a:rPr lang="en-IN" sz="3200" b="0" i="1" smtClean="0">
                        <a:solidFill>
                          <a:schemeClr val="tx1">
                            <a:lumMod val="95000"/>
                            <a:lumOff val="5000"/>
                          </a:schemeClr>
                        </a:solidFill>
                        <a:latin typeface="Cambria Math" panose="02040503050406030204" pitchFamily="18" charset="0"/>
                      </a:rPr>
                      <m:t>.</m:t>
                    </m:r>
                    <m:r>
                      <m:rPr>
                        <m:sty m:val="p"/>
                      </m:rPr>
                      <a:rPr lang="el-GR" sz="3200" i="1">
                        <a:solidFill>
                          <a:schemeClr val="tx1">
                            <a:lumMod val="95000"/>
                            <a:lumOff val="5000"/>
                          </a:schemeClr>
                        </a:solidFill>
                        <a:latin typeface="Cambria Math" panose="02040503050406030204" pitchFamily="18" charset="0"/>
                        <a:ea typeface="Cambria Math" panose="02040503050406030204" pitchFamily="18" charset="0"/>
                      </a:rPr>
                      <m:t>φ</m:t>
                    </m:r>
                    <m:r>
                      <a:rPr lang="en-IN" sz="3200" i="1">
                        <a:solidFill>
                          <a:schemeClr val="tx1">
                            <a:lumMod val="95000"/>
                            <a:lumOff val="5000"/>
                          </a:schemeClr>
                        </a:solidFill>
                        <a:latin typeface="Cambria Math" panose="02040503050406030204" pitchFamily="18" charset="0"/>
                        <a:ea typeface="Cambria Math" panose="02040503050406030204" pitchFamily="18" charset="0"/>
                      </a:rPr>
                      <m:t>′(</m:t>
                    </m:r>
                    <m:sSub>
                      <m:sSubPr>
                        <m:ctrlPr>
                          <a:rPr lang="en-US" sz="3200" i="1">
                            <a:solidFill>
                              <a:schemeClr val="tx1">
                                <a:lumMod val="95000"/>
                                <a:lumOff val="5000"/>
                              </a:schemeClr>
                            </a:solidFill>
                            <a:latin typeface="Cambria Math" panose="02040503050406030204" pitchFamily="18" charset="0"/>
                            <a:ea typeface="Cambria Math" panose="02040503050406030204" pitchFamily="18" charset="0"/>
                          </a:rPr>
                        </m:ctrlPr>
                      </m:sSubPr>
                      <m:e>
                        <m:r>
                          <a:rPr lang="en-IN" sz="3200" i="1">
                            <a:solidFill>
                              <a:schemeClr val="tx1">
                                <a:lumMod val="95000"/>
                                <a:lumOff val="5000"/>
                              </a:schemeClr>
                            </a:solidFill>
                            <a:latin typeface="Cambria Math" panose="02040503050406030204" pitchFamily="18" charset="0"/>
                            <a:ea typeface="Cambria Math" panose="02040503050406030204" pitchFamily="18" charset="0"/>
                          </a:rPr>
                          <m:t>𝑣</m:t>
                        </m:r>
                      </m:e>
                      <m:sub>
                        <m:r>
                          <a:rPr lang="en-IN" sz="3200" i="1">
                            <a:solidFill>
                              <a:schemeClr val="tx1">
                                <a:lumMod val="95000"/>
                                <a:lumOff val="5000"/>
                              </a:schemeClr>
                            </a:solidFill>
                            <a:latin typeface="Cambria Math" panose="02040503050406030204" pitchFamily="18" charset="0"/>
                            <a:ea typeface="Cambria Math" panose="02040503050406030204" pitchFamily="18" charset="0"/>
                          </a:rPr>
                          <m:t>𝑗</m:t>
                        </m:r>
                      </m:sub>
                    </m:sSub>
                    <m:r>
                      <a:rPr lang="en-IN" sz="3200" i="1">
                        <a:solidFill>
                          <a:schemeClr val="tx1">
                            <a:lumMod val="95000"/>
                            <a:lumOff val="5000"/>
                          </a:schemeClr>
                        </a:solidFill>
                        <a:latin typeface="Cambria Math" panose="02040503050406030204" pitchFamily="18" charset="0"/>
                        <a:ea typeface="Cambria Math" panose="02040503050406030204" pitchFamily="18" charset="0"/>
                      </a:rPr>
                      <m:t>)</m:t>
                    </m:r>
                  </m:oMath>
                </a14:m>
                <a:r>
                  <a:rPr lang="en-IN" sz="3200" dirty="0">
                    <a:solidFill>
                      <a:schemeClr val="tx1"/>
                    </a:solidFill>
                    <a:ea typeface="Cambria Math" panose="02040503050406030204" pitchFamily="18" charset="0"/>
                  </a:rPr>
                  <a:t>.</a:t>
                </a:r>
                <a14:m>
                  <m:oMath xmlns:m="http://schemas.openxmlformats.org/officeDocument/2006/math">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b="0" i="1" smtClean="0">
                            <a:solidFill>
                              <a:schemeClr val="tx1"/>
                            </a:solidFill>
                            <a:latin typeface="Cambria Math" panose="02040503050406030204" pitchFamily="18" charset="0"/>
                            <a:ea typeface="Cambria Math" panose="02040503050406030204" pitchFamily="18" charset="0"/>
                          </a:rPr>
                          <m:t>𝑖</m:t>
                        </m:r>
                      </m:sub>
                    </m:sSub>
                  </m:oMath>
                </a14:m>
                <a:endParaRPr lang="en-IN" sz="32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01AB7A31-AA95-9034-1B5C-0B020504AAB1}"/>
                  </a:ext>
                </a:extLst>
              </p:cNvPr>
              <p:cNvSpPr txBox="1">
                <a:spLocks noRot="1" noChangeAspect="1" noMove="1" noResize="1" noEditPoints="1" noAdjustHandles="1" noChangeArrowheads="1" noChangeShapeType="1" noTextEdit="1"/>
              </p:cNvSpPr>
              <p:nvPr/>
            </p:nvSpPr>
            <p:spPr>
              <a:xfrm>
                <a:off x="4743981" y="3329913"/>
                <a:ext cx="4572000" cy="532005"/>
              </a:xfrm>
              <a:prstGeom prst="rect">
                <a:avLst/>
              </a:prstGeom>
              <a:blipFill>
                <a:blip r:embed="rId5"/>
                <a:stretch>
                  <a:fillRect t="-23864"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A93D88-6D57-299C-0EAD-87566F1D4188}"/>
                  </a:ext>
                </a:extLst>
              </p:cNvPr>
              <p:cNvSpPr txBox="1"/>
              <p:nvPr/>
            </p:nvSpPr>
            <p:spPr>
              <a:xfrm>
                <a:off x="4806734" y="4082948"/>
                <a:ext cx="4572000" cy="532005"/>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𝑗𝑖</m:t>
                        </m:r>
                      </m:sub>
                    </m:sSub>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𝜂</m:t>
                    </m:r>
                    <m:r>
                      <a:rPr lang="en-IN" sz="3200" b="0" i="1" smtClean="0">
                        <a:latin typeface="Cambria Math" panose="02040503050406030204" pitchFamily="18" charset="0"/>
                        <a:ea typeface="Cambria Math" panose="02040503050406030204" pitchFamily="18" charset="0"/>
                      </a:rPr>
                      <m:t>.</m:t>
                    </m:r>
                    <m:sSub>
                      <m:sSubPr>
                        <m:ctrlPr>
                          <a:rPr lang="en-US" sz="3200" i="1" smtClean="0">
                            <a:solidFill>
                              <a:srgbClr val="C00000"/>
                            </a:solidFill>
                            <a:latin typeface="Cambria Math" panose="02040503050406030204" pitchFamily="18" charset="0"/>
                            <a:ea typeface="Cambria Math" panose="02040503050406030204" pitchFamily="18" charset="0"/>
                          </a:rPr>
                        </m:ctrlPr>
                      </m:sSubPr>
                      <m:e>
                        <m:r>
                          <a:rPr lang="en-IN" sz="3200" i="1">
                            <a:solidFill>
                              <a:srgbClr val="C00000"/>
                            </a:solidFill>
                            <a:latin typeface="Cambria Math" panose="02040503050406030204" pitchFamily="18" charset="0"/>
                            <a:ea typeface="Cambria Math" panose="02040503050406030204" pitchFamily="18" charset="0"/>
                          </a:rPr>
                          <m:t>𝑒</m:t>
                        </m:r>
                      </m:e>
                      <m:sub>
                        <m:r>
                          <a:rPr lang="en-IN" sz="3200" i="1">
                            <a:solidFill>
                              <a:srgbClr val="C00000"/>
                            </a:solidFill>
                            <a:latin typeface="Cambria Math" panose="02040503050406030204" pitchFamily="18" charset="0"/>
                            <a:ea typeface="Cambria Math" panose="02040503050406030204" pitchFamily="18" charset="0"/>
                          </a:rPr>
                          <m:t>𝑗</m:t>
                        </m:r>
                      </m:sub>
                    </m:sSub>
                    <m:r>
                      <a:rPr lang="en-IN" sz="3200" b="0" i="1" smtClean="0">
                        <a:solidFill>
                          <a:srgbClr val="C00000"/>
                        </a:solidFill>
                        <a:latin typeface="Cambria Math" panose="02040503050406030204" pitchFamily="18" charset="0"/>
                      </a:rPr>
                      <m:t>.</m:t>
                    </m:r>
                    <m:r>
                      <m:rPr>
                        <m:sty m:val="p"/>
                      </m:rPr>
                      <a:rPr lang="el-GR" sz="3200" i="1">
                        <a:solidFill>
                          <a:srgbClr val="C00000"/>
                        </a:solidFill>
                        <a:latin typeface="Cambria Math" panose="02040503050406030204" pitchFamily="18" charset="0"/>
                        <a:ea typeface="Cambria Math" panose="02040503050406030204" pitchFamily="18" charset="0"/>
                      </a:rPr>
                      <m:t>φ</m:t>
                    </m:r>
                    <m:r>
                      <a:rPr lang="en-IN" sz="3200" i="1">
                        <a:solidFill>
                          <a:srgbClr val="C00000"/>
                        </a:solidFill>
                        <a:latin typeface="Cambria Math" panose="02040503050406030204" pitchFamily="18" charset="0"/>
                        <a:ea typeface="Cambria Math" panose="02040503050406030204" pitchFamily="18" charset="0"/>
                      </a:rPr>
                      <m:t>′(</m:t>
                    </m:r>
                    <m:sSub>
                      <m:sSubPr>
                        <m:ctrlPr>
                          <a:rPr lang="en-US" sz="3200" i="1">
                            <a:solidFill>
                              <a:srgbClr val="C00000"/>
                            </a:solidFill>
                            <a:latin typeface="Cambria Math" panose="02040503050406030204" pitchFamily="18" charset="0"/>
                            <a:ea typeface="Cambria Math" panose="02040503050406030204" pitchFamily="18" charset="0"/>
                          </a:rPr>
                        </m:ctrlPr>
                      </m:sSubPr>
                      <m:e>
                        <m:r>
                          <a:rPr lang="en-IN" sz="3200" i="1">
                            <a:solidFill>
                              <a:srgbClr val="C00000"/>
                            </a:solidFill>
                            <a:latin typeface="Cambria Math" panose="02040503050406030204" pitchFamily="18" charset="0"/>
                            <a:ea typeface="Cambria Math" panose="02040503050406030204" pitchFamily="18" charset="0"/>
                          </a:rPr>
                          <m:t>𝑣</m:t>
                        </m:r>
                      </m:e>
                      <m:sub>
                        <m:r>
                          <a:rPr lang="en-IN" sz="3200" i="1">
                            <a:solidFill>
                              <a:srgbClr val="C00000"/>
                            </a:solidFill>
                            <a:latin typeface="Cambria Math" panose="02040503050406030204" pitchFamily="18" charset="0"/>
                            <a:ea typeface="Cambria Math" panose="02040503050406030204" pitchFamily="18" charset="0"/>
                          </a:rPr>
                          <m:t>𝑗</m:t>
                        </m:r>
                      </m:sub>
                    </m:sSub>
                    <m:r>
                      <a:rPr lang="en-IN" sz="3200" i="1">
                        <a:solidFill>
                          <a:srgbClr val="C00000"/>
                        </a:solidFill>
                        <a:latin typeface="Cambria Math" panose="02040503050406030204" pitchFamily="18" charset="0"/>
                        <a:ea typeface="Cambria Math" panose="02040503050406030204" pitchFamily="18" charset="0"/>
                      </a:rPr>
                      <m:t>)</m:t>
                    </m:r>
                  </m:oMath>
                </a14:m>
                <a:r>
                  <a:rPr lang="en-IN" sz="3200" dirty="0">
                    <a:solidFill>
                      <a:schemeClr val="tx1"/>
                    </a:solidFill>
                    <a:ea typeface="Cambria Math" panose="02040503050406030204" pitchFamily="18" charset="0"/>
                  </a:rPr>
                  <a:t>.</a:t>
                </a:r>
                <a14:m>
                  <m:oMath xmlns:m="http://schemas.openxmlformats.org/officeDocument/2006/math">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b="0" i="1" smtClean="0">
                            <a:solidFill>
                              <a:schemeClr val="tx1"/>
                            </a:solidFill>
                            <a:latin typeface="Cambria Math" panose="02040503050406030204" pitchFamily="18" charset="0"/>
                            <a:ea typeface="Cambria Math" panose="02040503050406030204" pitchFamily="18" charset="0"/>
                          </a:rPr>
                          <m:t>𝑖</m:t>
                        </m:r>
                      </m:sub>
                    </m:sSub>
                  </m:oMath>
                </a14:m>
                <a:endParaRPr lang="en-IN" sz="3200"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8A93D88-6D57-299C-0EAD-87566F1D4188}"/>
                  </a:ext>
                </a:extLst>
              </p:cNvPr>
              <p:cNvSpPr txBox="1">
                <a:spLocks noRot="1" noChangeAspect="1" noMove="1" noResize="1" noEditPoints="1" noAdjustHandles="1" noChangeArrowheads="1" noChangeShapeType="1" noTextEdit="1"/>
              </p:cNvSpPr>
              <p:nvPr/>
            </p:nvSpPr>
            <p:spPr>
              <a:xfrm>
                <a:off x="4806734" y="4082948"/>
                <a:ext cx="4572000" cy="532005"/>
              </a:xfrm>
              <a:prstGeom prst="rect">
                <a:avLst/>
              </a:prstGeom>
              <a:blipFill>
                <a:blip r:embed="rId6"/>
                <a:stretch>
                  <a:fillRect t="-25287" b="-367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383535-04D9-6277-6754-2065E1BBEBCB}"/>
                  </a:ext>
                </a:extLst>
              </p:cNvPr>
              <p:cNvSpPr txBox="1"/>
              <p:nvPr/>
            </p:nvSpPr>
            <p:spPr>
              <a:xfrm>
                <a:off x="4797769" y="4880810"/>
                <a:ext cx="5544000" cy="532005"/>
              </a:xfrm>
              <a:prstGeom prst="rect">
                <a:avLst/>
              </a:prstGeom>
              <a:solidFill>
                <a:schemeClr val="accent6">
                  <a:lumMod val="20000"/>
                  <a:lumOff val="80000"/>
                </a:schemeClr>
              </a:solidFill>
            </p:spPr>
            <p:txBody>
              <a:bodyPr wrap="square" lIns="0" tIns="0" rIns="0" bIns="0"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𝑤</m:t>
                        </m:r>
                      </m:e>
                      <m:sub>
                        <m:r>
                          <a:rPr lang="en-IN" sz="3200" i="1">
                            <a:latin typeface="Cambria Math" panose="02040503050406030204" pitchFamily="18" charset="0"/>
                            <a:ea typeface="Cambria Math" panose="02040503050406030204" pitchFamily="18" charset="0"/>
                          </a:rPr>
                          <m:t>𝑗𝑖</m:t>
                        </m:r>
                      </m:sub>
                    </m:sSub>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𝜂</m:t>
                    </m:r>
                    <m:r>
                      <a:rPr lang="en-IN" sz="3200" b="0" i="1" smtClean="0">
                        <a:latin typeface="Cambria Math" panose="02040503050406030204" pitchFamily="18" charset="0"/>
                        <a:ea typeface="Cambria Math" panose="02040503050406030204" pitchFamily="18" charset="0"/>
                      </a:rPr>
                      <m:t>. </m:t>
                    </m:r>
                    <m:sSub>
                      <m:sSubPr>
                        <m:ctrlPr>
                          <a:rPr lang="en-US" sz="3200" i="1">
                            <a:solidFill>
                              <a:srgbClr val="C00000"/>
                            </a:solidFill>
                            <a:latin typeface="Cambria Math" panose="02040503050406030204" pitchFamily="18" charset="0"/>
                            <a:ea typeface="Cambria Math" panose="02040503050406030204" pitchFamily="18" charset="0"/>
                          </a:rPr>
                        </m:ctrlPr>
                      </m:sSubPr>
                      <m:e>
                        <m:r>
                          <a:rPr lang="en-US" sz="3200" i="1">
                            <a:solidFill>
                              <a:srgbClr val="C00000"/>
                            </a:solidFill>
                            <a:latin typeface="Cambria Math" panose="02040503050406030204" pitchFamily="18" charset="0"/>
                            <a:ea typeface="Cambria Math" panose="02040503050406030204" pitchFamily="18" charset="0"/>
                          </a:rPr>
                          <m:t>𝛿</m:t>
                        </m:r>
                      </m:e>
                      <m:sub>
                        <m:r>
                          <a:rPr lang="en-IN" sz="3200" i="1">
                            <a:solidFill>
                              <a:srgbClr val="C00000"/>
                            </a:solidFill>
                            <a:latin typeface="Cambria Math" panose="02040503050406030204" pitchFamily="18" charset="0"/>
                            <a:ea typeface="Cambria Math" panose="02040503050406030204" pitchFamily="18" charset="0"/>
                          </a:rPr>
                          <m:t>𝑗</m:t>
                        </m:r>
                      </m:sub>
                    </m:sSub>
                  </m:oMath>
                </a14:m>
                <a:r>
                  <a:rPr lang="en-IN" sz="3200" dirty="0">
                    <a:solidFill>
                      <a:schemeClr val="tx1"/>
                    </a:solidFill>
                    <a:ea typeface="Cambria Math" panose="02040503050406030204" pitchFamily="18" charset="0"/>
                  </a:rPr>
                  <a:t>.</a:t>
                </a:r>
                <a14:m>
                  <m:oMath xmlns:m="http://schemas.openxmlformats.org/officeDocument/2006/math">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b="0" i="1" smtClean="0">
                            <a:solidFill>
                              <a:schemeClr val="tx1"/>
                            </a:solidFill>
                            <a:latin typeface="Cambria Math" panose="02040503050406030204" pitchFamily="18" charset="0"/>
                            <a:ea typeface="Cambria Math" panose="02040503050406030204" pitchFamily="18" charset="0"/>
                          </a:rPr>
                          <m:t>𝑖</m:t>
                        </m:r>
                      </m:sub>
                    </m:sSub>
                    <m:r>
                      <a:rPr lang="en-IN" sz="3200" b="0" i="1" smtClean="0">
                        <a:solidFill>
                          <a:schemeClr val="tx1"/>
                        </a:solidFill>
                        <a:latin typeface="Cambria Math" panose="02040503050406030204" pitchFamily="18" charset="0"/>
                        <a:ea typeface="Cambria Math" panose="02040503050406030204" pitchFamily="18" charset="0"/>
                      </a:rPr>
                      <m:t>,       </m:t>
                    </m:r>
                    <m:sSub>
                      <m:sSubPr>
                        <m:ctrlPr>
                          <a:rPr lang="en-US" sz="3200" i="1" smtClean="0">
                            <a:solidFill>
                              <a:schemeClr val="tx1"/>
                            </a:solidFill>
                            <a:latin typeface="Cambria Math" panose="02040503050406030204" pitchFamily="18" charset="0"/>
                            <a:ea typeface="Cambria Math" panose="02040503050406030204" pitchFamily="18" charset="0"/>
                          </a:rPr>
                        </m:ctrlPr>
                      </m:sSubPr>
                      <m:e>
                        <m:r>
                          <a:rPr lang="en-US" sz="3200" i="1">
                            <a:solidFill>
                              <a:schemeClr val="tx1"/>
                            </a:solidFill>
                            <a:latin typeface="Cambria Math" panose="02040503050406030204" pitchFamily="18" charset="0"/>
                            <a:ea typeface="Cambria Math" panose="02040503050406030204" pitchFamily="18" charset="0"/>
                          </a:rPr>
                          <m:t>𝛿</m:t>
                        </m:r>
                      </m:e>
                      <m:sub>
                        <m:r>
                          <a:rPr lang="en-IN" sz="3200" i="1">
                            <a:solidFill>
                              <a:schemeClr val="tx1"/>
                            </a:solidFill>
                            <a:latin typeface="Cambria Math" panose="02040503050406030204" pitchFamily="18" charset="0"/>
                            <a:ea typeface="Cambria Math" panose="02040503050406030204" pitchFamily="18" charset="0"/>
                          </a:rPr>
                          <m:t>𝑗</m:t>
                        </m:r>
                      </m:sub>
                    </m:sSub>
                  </m:oMath>
                </a14:m>
                <a:r>
                  <a:rPr lang="en-IN" sz="3200" dirty="0">
                    <a:solidFill>
                      <a:schemeClr val="tx1"/>
                    </a:solidFill>
                    <a:ea typeface="Cambria Math" panose="02040503050406030204" pitchFamily="18" charset="0"/>
                  </a:rPr>
                  <a:t>= </a:t>
                </a:r>
                <a14:m>
                  <m:oMath xmlns:m="http://schemas.openxmlformats.org/officeDocument/2006/math">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𝑒</m:t>
                        </m:r>
                      </m:e>
                      <m:sub>
                        <m:r>
                          <a:rPr lang="en-IN" sz="3200" i="1">
                            <a:solidFill>
                              <a:schemeClr val="tx1"/>
                            </a:solidFill>
                            <a:latin typeface="Cambria Math" panose="02040503050406030204" pitchFamily="18" charset="0"/>
                            <a:ea typeface="Cambria Math" panose="02040503050406030204" pitchFamily="18" charset="0"/>
                          </a:rPr>
                          <m:t>𝑗</m:t>
                        </m:r>
                      </m:sub>
                    </m:sSub>
                    <m:r>
                      <a:rPr lang="en-IN" sz="3200" i="1">
                        <a:solidFill>
                          <a:schemeClr val="tx1"/>
                        </a:solidFill>
                        <a:latin typeface="Cambria Math" panose="02040503050406030204" pitchFamily="18" charset="0"/>
                      </a:rPr>
                      <m:t>.</m:t>
                    </m:r>
                    <m:r>
                      <m:rPr>
                        <m:sty m:val="p"/>
                      </m:rPr>
                      <a:rPr lang="el-GR" sz="3200" i="1">
                        <a:solidFill>
                          <a:schemeClr val="tx1"/>
                        </a:solidFill>
                        <a:latin typeface="Cambria Math" panose="02040503050406030204" pitchFamily="18" charset="0"/>
                        <a:ea typeface="Cambria Math" panose="02040503050406030204" pitchFamily="18" charset="0"/>
                      </a:rPr>
                      <m:t>φ</m:t>
                    </m:r>
                    <m:r>
                      <a:rPr lang="en-IN"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𝑣</m:t>
                        </m:r>
                      </m:e>
                      <m:sub>
                        <m:r>
                          <a:rPr lang="en-IN" sz="3200" i="1">
                            <a:solidFill>
                              <a:schemeClr val="tx1"/>
                            </a:solidFill>
                            <a:latin typeface="Cambria Math" panose="02040503050406030204" pitchFamily="18" charset="0"/>
                            <a:ea typeface="Cambria Math" panose="02040503050406030204" pitchFamily="18" charset="0"/>
                          </a:rPr>
                          <m:t>𝑗</m:t>
                        </m:r>
                      </m:sub>
                    </m:sSub>
                    <m:r>
                      <a:rPr lang="en-IN" sz="3200" i="1">
                        <a:solidFill>
                          <a:schemeClr val="tx1"/>
                        </a:solidFill>
                        <a:latin typeface="Cambria Math" panose="02040503050406030204" pitchFamily="18" charset="0"/>
                        <a:ea typeface="Cambria Math" panose="02040503050406030204" pitchFamily="18" charset="0"/>
                      </a:rPr>
                      <m:t>)</m:t>
                    </m:r>
                  </m:oMath>
                </a14:m>
                <a:endParaRPr lang="en-IN" sz="320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6383535-04D9-6277-6754-2065E1BBEBCB}"/>
                  </a:ext>
                </a:extLst>
              </p:cNvPr>
              <p:cNvSpPr txBox="1">
                <a:spLocks noRot="1" noChangeAspect="1" noMove="1" noResize="1" noEditPoints="1" noAdjustHandles="1" noChangeArrowheads="1" noChangeShapeType="1" noTextEdit="1"/>
              </p:cNvSpPr>
              <p:nvPr/>
            </p:nvSpPr>
            <p:spPr>
              <a:xfrm>
                <a:off x="4797769" y="4880810"/>
                <a:ext cx="5544000" cy="532005"/>
              </a:xfrm>
              <a:prstGeom prst="rect">
                <a:avLst/>
              </a:prstGeom>
              <a:blipFill>
                <a:blip r:embed="rId7"/>
                <a:stretch>
                  <a:fillRect t="-25287" b="-36782"/>
                </a:stretch>
              </a:blipFill>
            </p:spPr>
            <p:txBody>
              <a:bodyPr/>
              <a:lstStyle/>
              <a:p>
                <a:r>
                  <a:rPr lang="en-US">
                    <a:noFill/>
                  </a:rPr>
                  <a:t> </a:t>
                </a:r>
              </a:p>
            </p:txBody>
          </p:sp>
        </mc:Fallback>
      </mc:AlternateContent>
    </p:spTree>
    <p:extLst>
      <p:ext uri="{BB962C8B-B14F-4D97-AF65-F5344CB8AC3E}">
        <p14:creationId xmlns:p14="http://schemas.microsoft.com/office/powerpoint/2010/main" val="1959948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8374-F6F4-5064-D551-8C47AFDD9117}"/>
              </a:ext>
            </a:extLst>
          </p:cNvPr>
          <p:cNvSpPr>
            <a:spLocks noGrp="1"/>
          </p:cNvSpPr>
          <p:nvPr>
            <p:ph type="title"/>
          </p:nvPr>
        </p:nvSpPr>
        <p:spPr/>
        <p:txBody>
          <a:bodyPr/>
          <a:lstStyle/>
          <a:p>
            <a:r>
              <a:rPr lang="en-IN" dirty="0"/>
              <a:t>Hidden Layer</a:t>
            </a:r>
            <a:endParaRPr lang="en-US" dirty="0"/>
          </a:p>
        </p:txBody>
      </p:sp>
      <p:sp>
        <p:nvSpPr>
          <p:cNvPr id="3" name="Content Placeholder 2">
            <a:extLst>
              <a:ext uri="{FF2B5EF4-FFF2-40B4-BE49-F238E27FC236}">
                <a16:creationId xmlns:a16="http://schemas.microsoft.com/office/drawing/2014/main" id="{B5A28258-DA91-0A22-8C47-CCE47D15A3F6}"/>
              </a:ext>
            </a:extLst>
          </p:cNvPr>
          <p:cNvSpPr>
            <a:spLocks noGrp="1"/>
          </p:cNvSpPr>
          <p:nvPr>
            <p:ph idx="1"/>
          </p:nvPr>
        </p:nvSpPr>
        <p:spPr/>
        <p:txBody>
          <a:bodyPr/>
          <a:lstStyle/>
          <a:p>
            <a:r>
              <a:rPr lang="en-IN" dirty="0"/>
              <a:t>Derivation in previous slides valid only when</a:t>
            </a:r>
          </a:p>
          <a:p>
            <a:pPr lvl="1"/>
            <a:r>
              <a:rPr lang="en-IN" dirty="0"/>
              <a:t>Error is known</a:t>
            </a:r>
          </a:p>
          <a:p>
            <a:pPr lvl="1"/>
            <a:r>
              <a:rPr lang="en-IN" dirty="0"/>
              <a:t>Possible only for output layer neurons</a:t>
            </a:r>
          </a:p>
          <a:p>
            <a:r>
              <a:rPr lang="en-IN" dirty="0"/>
              <a:t>Challenge</a:t>
            </a:r>
          </a:p>
          <a:p>
            <a:pPr lvl="1"/>
            <a:r>
              <a:rPr lang="en-IN" dirty="0"/>
              <a:t>Hidden layer neurons</a:t>
            </a:r>
          </a:p>
          <a:p>
            <a:r>
              <a:rPr lang="en-IN" dirty="0"/>
              <a:t>Also a hidden layer is connected to many output neurons.</a:t>
            </a:r>
            <a:endParaRPr lang="en-US" dirty="0"/>
          </a:p>
        </p:txBody>
      </p:sp>
    </p:spTree>
    <p:extLst>
      <p:ext uri="{BB962C8B-B14F-4D97-AF65-F5344CB8AC3E}">
        <p14:creationId xmlns:p14="http://schemas.microsoft.com/office/powerpoint/2010/main" val="41445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E5E49E-30C4-6677-FDE0-C420543DCD70}"/>
              </a:ext>
            </a:extLst>
          </p:cNvPr>
          <p:cNvPicPr>
            <a:picLocks noChangeAspect="1"/>
          </p:cNvPicPr>
          <p:nvPr/>
        </p:nvPicPr>
        <p:blipFill>
          <a:blip r:embed="rId3"/>
          <a:stretch>
            <a:fillRect/>
          </a:stretch>
        </p:blipFill>
        <p:spPr>
          <a:xfrm>
            <a:off x="456131" y="174175"/>
            <a:ext cx="10297962" cy="6201640"/>
          </a:xfrm>
          <a:prstGeom prst="rect">
            <a:avLst/>
          </a:prstGeom>
        </p:spPr>
      </p:pic>
    </p:spTree>
    <p:extLst>
      <p:ext uri="{BB962C8B-B14F-4D97-AF65-F5344CB8AC3E}">
        <p14:creationId xmlns:p14="http://schemas.microsoft.com/office/powerpoint/2010/main" val="87176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2"/>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pPr/>
            <a:endParaRPr lang="en-IN" dirty="0">
              <a:ea typeface="Cambria Math" panose="02040503050406030204" pitchFamily="18" charset="0"/>
            </a:endParaRPr>
          </a:p>
        </p:txBody>
      </p:sp>
    </p:spTree>
    <p:extLst>
      <p:ext uri="{BB962C8B-B14F-4D97-AF65-F5344CB8AC3E}">
        <p14:creationId xmlns:p14="http://schemas.microsoft.com/office/powerpoint/2010/main" val="2309028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3"/>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2213484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5"/>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1054548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5"/>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7"/>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325158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74A9-4409-E284-B232-243646AB7D23}"/>
              </a:ext>
            </a:extLst>
          </p:cNvPr>
          <p:cNvSpPr>
            <a:spLocks noGrp="1"/>
          </p:cNvSpPr>
          <p:nvPr>
            <p:ph type="title"/>
          </p:nvPr>
        </p:nvSpPr>
        <p:spPr/>
        <p:txBody>
          <a:bodyPr>
            <a:normAutofit/>
          </a:bodyPr>
          <a:lstStyle/>
          <a:p>
            <a:r>
              <a:rPr lang="en-IN" sz="4400" dirty="0"/>
              <a:t>Binary Activation Function</a:t>
            </a:r>
            <a:endParaRPr lang="en-US" sz="4400" dirty="0"/>
          </a:p>
        </p:txBody>
      </p:sp>
      <p:pic>
        <p:nvPicPr>
          <p:cNvPr id="5" name="Picture 4">
            <a:extLst>
              <a:ext uri="{FF2B5EF4-FFF2-40B4-BE49-F238E27FC236}">
                <a16:creationId xmlns:a16="http://schemas.microsoft.com/office/drawing/2014/main" id="{7A3EDB9F-6F59-6A14-DB0F-0C8658F0134C}"/>
              </a:ext>
            </a:extLst>
          </p:cNvPr>
          <p:cNvPicPr>
            <a:picLocks noChangeAspect="1"/>
          </p:cNvPicPr>
          <p:nvPr/>
        </p:nvPicPr>
        <p:blipFill>
          <a:blip r:embed="rId3"/>
          <a:stretch>
            <a:fillRect/>
          </a:stretch>
        </p:blipFill>
        <p:spPr>
          <a:xfrm>
            <a:off x="821803" y="975970"/>
            <a:ext cx="9994493" cy="4906060"/>
          </a:xfrm>
          <a:prstGeom prst="rect">
            <a:avLst/>
          </a:prstGeom>
        </p:spPr>
      </p:pic>
    </p:spTree>
    <p:extLst>
      <p:ext uri="{BB962C8B-B14F-4D97-AF65-F5344CB8AC3E}">
        <p14:creationId xmlns:p14="http://schemas.microsoft.com/office/powerpoint/2010/main" val="1845593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5"/>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9"/>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826829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5"/>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2FCE46-CFDF-8616-EC4A-D3BDB7076A08}"/>
                  </a:ext>
                </a:extLst>
              </p:cNvPr>
              <p:cNvSpPr txBox="1"/>
              <p:nvPr/>
            </p:nvSpPr>
            <p:spPr>
              <a:xfrm>
                <a:off x="7050516" y="1458234"/>
                <a:ext cx="2772747"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2" name="TextBox 31">
                <a:extLst>
                  <a:ext uri="{FF2B5EF4-FFF2-40B4-BE49-F238E27FC236}">
                    <a16:creationId xmlns:a16="http://schemas.microsoft.com/office/drawing/2014/main" id="{9F2FCE46-CFDF-8616-EC4A-D3BDB7076A08}"/>
                  </a:ext>
                </a:extLst>
              </p:cNvPr>
              <p:cNvSpPr txBox="1">
                <a:spLocks noRot="1" noChangeAspect="1" noMove="1" noResize="1" noEditPoints="1" noAdjustHandles="1" noChangeArrowheads="1" noChangeShapeType="1" noTextEdit="1"/>
              </p:cNvSpPr>
              <p:nvPr/>
            </p:nvSpPr>
            <p:spPr>
              <a:xfrm>
                <a:off x="7050516" y="1458234"/>
                <a:ext cx="2772747" cy="67217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10"/>
                <a:stretch>
                  <a:fillRect b="-129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1133048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5"/>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2FCE46-CFDF-8616-EC4A-D3BDB7076A08}"/>
                  </a:ext>
                </a:extLst>
              </p:cNvPr>
              <p:cNvSpPr txBox="1"/>
              <p:nvPr/>
            </p:nvSpPr>
            <p:spPr>
              <a:xfrm>
                <a:off x="7050516" y="1458234"/>
                <a:ext cx="2772747"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2" name="TextBox 31">
                <a:extLst>
                  <a:ext uri="{FF2B5EF4-FFF2-40B4-BE49-F238E27FC236}">
                    <a16:creationId xmlns:a16="http://schemas.microsoft.com/office/drawing/2014/main" id="{9F2FCE46-CFDF-8616-EC4A-D3BDB7076A08}"/>
                  </a:ext>
                </a:extLst>
              </p:cNvPr>
              <p:cNvSpPr txBox="1">
                <a:spLocks noRot="1" noChangeAspect="1" noMove="1" noResize="1" noEditPoints="1" noAdjustHandles="1" noChangeArrowheads="1" noChangeShapeType="1" noTextEdit="1"/>
              </p:cNvSpPr>
              <p:nvPr/>
            </p:nvSpPr>
            <p:spPr>
              <a:xfrm>
                <a:off x="7050516" y="1458234"/>
                <a:ext cx="2772747" cy="67217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10"/>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9B2752E-F3EE-9B19-F5CF-08708A10C9C5}"/>
                  </a:ext>
                </a:extLst>
              </p:cNvPr>
              <p:cNvSpPr txBox="1"/>
              <p:nvPr/>
            </p:nvSpPr>
            <p:spPr>
              <a:xfrm>
                <a:off x="7376170" y="2284398"/>
                <a:ext cx="1990994"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l-GR"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e>
                      </m:nary>
                    </m:oMath>
                  </m:oMathPara>
                </a14:m>
                <a:endParaRPr lang="en-IN" dirty="0">
                  <a:ea typeface="Cambria Math" panose="02040503050406030204" pitchFamily="18" charset="0"/>
                </a:endParaRPr>
              </a:p>
            </p:txBody>
          </p:sp>
        </mc:Choice>
        <mc:Fallback>
          <p:sp>
            <p:nvSpPr>
              <p:cNvPr id="9" name="TextBox 8">
                <a:extLst>
                  <a:ext uri="{FF2B5EF4-FFF2-40B4-BE49-F238E27FC236}">
                    <a16:creationId xmlns:a16="http://schemas.microsoft.com/office/drawing/2014/main" id="{39B2752E-F3EE-9B19-F5CF-08708A10C9C5}"/>
                  </a:ext>
                </a:extLst>
              </p:cNvPr>
              <p:cNvSpPr txBox="1">
                <a:spLocks noRot="1" noChangeAspect="1" noMove="1" noResize="1" noEditPoints="1" noAdjustHandles="1" noChangeArrowheads="1" noChangeShapeType="1" noTextEdit="1"/>
              </p:cNvSpPr>
              <p:nvPr/>
            </p:nvSpPr>
            <p:spPr>
              <a:xfrm>
                <a:off x="7376170" y="2284398"/>
                <a:ext cx="1990994" cy="672172"/>
              </a:xfrm>
              <a:prstGeom prst="rect">
                <a:avLst/>
              </a:prstGeom>
              <a:blipFill>
                <a:blip r:embed="rId11"/>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p:spTree>
    <p:extLst>
      <p:ext uri="{BB962C8B-B14F-4D97-AF65-F5344CB8AC3E}">
        <p14:creationId xmlns:p14="http://schemas.microsoft.com/office/powerpoint/2010/main" val="2346290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C15D000-4A94-9282-860F-BD3D2CB9B7E4}"/>
                  </a:ext>
                </a:extLst>
              </p:cNvPr>
              <p:cNvSpPr txBox="1"/>
              <p:nvPr/>
            </p:nvSpPr>
            <p:spPr>
              <a:xfrm>
                <a:off x="6890085" y="3810005"/>
                <a:ext cx="3160481" cy="61279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en-IN"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1C15D000-4A94-9282-860F-BD3D2CB9B7E4}"/>
                  </a:ext>
                </a:extLst>
              </p:cNvPr>
              <p:cNvSpPr txBox="1">
                <a:spLocks noRot="1" noChangeAspect="1" noMove="1" noResize="1" noEditPoints="1" noAdjustHandles="1" noChangeArrowheads="1" noChangeShapeType="1" noTextEdit="1"/>
              </p:cNvSpPr>
              <p:nvPr/>
            </p:nvSpPr>
            <p:spPr>
              <a:xfrm>
                <a:off x="6890085" y="3810005"/>
                <a:ext cx="3160481" cy="6127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6"/>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2FCE46-CFDF-8616-EC4A-D3BDB7076A08}"/>
                  </a:ext>
                </a:extLst>
              </p:cNvPr>
              <p:cNvSpPr txBox="1"/>
              <p:nvPr/>
            </p:nvSpPr>
            <p:spPr>
              <a:xfrm>
                <a:off x="7050516" y="1458234"/>
                <a:ext cx="2772747"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2" name="TextBox 31">
                <a:extLst>
                  <a:ext uri="{FF2B5EF4-FFF2-40B4-BE49-F238E27FC236}">
                    <a16:creationId xmlns:a16="http://schemas.microsoft.com/office/drawing/2014/main" id="{9F2FCE46-CFDF-8616-EC4A-D3BDB7076A08}"/>
                  </a:ext>
                </a:extLst>
              </p:cNvPr>
              <p:cNvSpPr txBox="1">
                <a:spLocks noRot="1" noChangeAspect="1" noMove="1" noResize="1" noEditPoints="1" noAdjustHandles="1" noChangeArrowheads="1" noChangeShapeType="1" noTextEdit="1"/>
              </p:cNvSpPr>
              <p:nvPr/>
            </p:nvSpPr>
            <p:spPr>
              <a:xfrm>
                <a:off x="7050516" y="1458234"/>
                <a:ext cx="2772747" cy="67217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11"/>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9B2752E-F3EE-9B19-F5CF-08708A10C9C5}"/>
                  </a:ext>
                </a:extLst>
              </p:cNvPr>
              <p:cNvSpPr txBox="1"/>
              <p:nvPr/>
            </p:nvSpPr>
            <p:spPr>
              <a:xfrm>
                <a:off x="7376170" y="2284398"/>
                <a:ext cx="1990994"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l-GR"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e>
                      </m:nary>
                    </m:oMath>
                  </m:oMathPara>
                </a14:m>
                <a:endParaRPr lang="en-IN" dirty="0">
                  <a:ea typeface="Cambria Math" panose="02040503050406030204" pitchFamily="18" charset="0"/>
                </a:endParaRPr>
              </a:p>
            </p:txBody>
          </p:sp>
        </mc:Choice>
        <mc:Fallback>
          <p:sp>
            <p:nvSpPr>
              <p:cNvPr id="9" name="TextBox 8">
                <a:extLst>
                  <a:ext uri="{FF2B5EF4-FFF2-40B4-BE49-F238E27FC236}">
                    <a16:creationId xmlns:a16="http://schemas.microsoft.com/office/drawing/2014/main" id="{39B2752E-F3EE-9B19-F5CF-08708A10C9C5}"/>
                  </a:ext>
                </a:extLst>
              </p:cNvPr>
              <p:cNvSpPr txBox="1">
                <a:spLocks noRot="1" noChangeAspect="1" noMove="1" noResize="1" noEditPoints="1" noAdjustHandles="1" noChangeArrowheads="1" noChangeShapeType="1" noTextEdit="1"/>
              </p:cNvSpPr>
              <p:nvPr/>
            </p:nvSpPr>
            <p:spPr>
              <a:xfrm>
                <a:off x="7376170" y="2284398"/>
                <a:ext cx="1990994" cy="672172"/>
              </a:xfrm>
              <a:prstGeom prst="rect">
                <a:avLst/>
              </a:prstGeom>
              <a:blipFill>
                <a:blip r:embed="rId1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B764343-23C9-A51D-14C9-550F5F7BD588}"/>
                  </a:ext>
                </a:extLst>
              </p:cNvPr>
              <p:cNvSpPr txBox="1"/>
              <p:nvPr/>
            </p:nvSpPr>
            <p:spPr>
              <a:xfrm>
                <a:off x="5398184" y="3137138"/>
                <a:ext cx="6120000" cy="442471"/>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200" b="0" i="0" smtClean="0">
                          <a:latin typeface="Cambria Math" panose="02040503050406030204" pitchFamily="18" charset="0"/>
                          <a:ea typeface="Cambria Math" panose="02040503050406030204" pitchFamily="18" charset="0"/>
                        </a:rPr>
                        <m:t>Redefine</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local</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gradient</m:t>
                      </m:r>
                      <m:sSub>
                        <m:sSubPr>
                          <m:ctrlPr>
                            <a:rPr lang="en-US"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𝛿</m:t>
                          </m:r>
                        </m:e>
                        <m:sub>
                          <m:r>
                            <a:rPr lang="en-IN" sz="2200" b="0" i="1" smtClean="0">
                              <a:latin typeface="Cambria Math" panose="02040503050406030204" pitchFamily="18" charset="0"/>
                              <a:ea typeface="Cambria Math" panose="02040503050406030204" pitchFamily="18" charset="0"/>
                            </a:rPr>
                            <m:t>𝑗</m:t>
                          </m:r>
                        </m:sub>
                      </m:sSub>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at</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hidden</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layer</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index</m:t>
                      </m:r>
                      <m:r>
                        <m:rPr>
                          <m:nor/>
                        </m:rPr>
                        <a:rPr lang="en-IN" sz="2200" b="0" i="0"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𝑗</m:t>
                      </m:r>
                      <m:r>
                        <m:rPr>
                          <m:nor/>
                        </m:rPr>
                        <a:rPr lang="en-IN" sz="2200" b="0" i="0" smtClean="0">
                          <a:latin typeface="Cambria Math" panose="02040503050406030204" pitchFamily="18" charset="0"/>
                          <a:ea typeface="Cambria Math" panose="02040503050406030204" pitchFamily="18" charset="0"/>
                        </a:rPr>
                        <m:t>)</m:t>
                      </m:r>
                    </m:oMath>
                  </m:oMathPara>
                </a14:m>
                <a:endParaRPr lang="en-IN" sz="2200" b="0" i="1" dirty="0">
                  <a:latin typeface="Cambria Math" panose="02040503050406030204" pitchFamily="18" charset="0"/>
                  <a:ea typeface="Cambria Math" panose="02040503050406030204" pitchFamily="18" charset="0"/>
                </a:endParaRPr>
              </a:p>
            </p:txBody>
          </p:sp>
        </mc:Choice>
        <mc:Fallback>
          <p:sp>
            <p:nvSpPr>
              <p:cNvPr id="11" name="TextBox 10">
                <a:extLst>
                  <a:ext uri="{FF2B5EF4-FFF2-40B4-BE49-F238E27FC236}">
                    <a16:creationId xmlns:a16="http://schemas.microsoft.com/office/drawing/2014/main" id="{9B764343-23C9-A51D-14C9-550F5F7BD588}"/>
                  </a:ext>
                </a:extLst>
              </p:cNvPr>
              <p:cNvSpPr txBox="1">
                <a:spLocks noRot="1" noChangeAspect="1" noMove="1" noResize="1" noEditPoints="1" noAdjustHandles="1" noChangeArrowheads="1" noChangeShapeType="1" noTextEdit="1"/>
              </p:cNvSpPr>
              <p:nvPr/>
            </p:nvSpPr>
            <p:spPr>
              <a:xfrm>
                <a:off x="5398184" y="3137138"/>
                <a:ext cx="6120000" cy="442471"/>
              </a:xfrm>
              <a:prstGeom prst="rect">
                <a:avLst/>
              </a:prstGeom>
              <a:blipFill>
                <a:blip r:embed="rId13"/>
                <a:stretch>
                  <a:fillRect l="-897" r="-1496" b="-5556"/>
                </a:stretch>
              </a:blipFill>
            </p:spPr>
            <p:txBody>
              <a:bodyPr/>
              <a:lstStyle/>
              <a:p>
                <a:r>
                  <a:rPr lang="en-US">
                    <a:noFill/>
                  </a:rPr>
                  <a:t> </a:t>
                </a:r>
              </a:p>
            </p:txBody>
          </p:sp>
        </mc:Fallback>
      </mc:AlternateContent>
    </p:spTree>
    <p:extLst>
      <p:ext uri="{BB962C8B-B14F-4D97-AF65-F5344CB8AC3E}">
        <p14:creationId xmlns:p14="http://schemas.microsoft.com/office/powerpoint/2010/main" val="1352584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C15D000-4A94-9282-860F-BD3D2CB9B7E4}"/>
                  </a:ext>
                </a:extLst>
              </p:cNvPr>
              <p:cNvSpPr txBox="1"/>
              <p:nvPr/>
            </p:nvSpPr>
            <p:spPr>
              <a:xfrm>
                <a:off x="6890085" y="3810005"/>
                <a:ext cx="3160481" cy="61279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en-IN"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1C15D000-4A94-9282-860F-BD3D2CB9B7E4}"/>
                  </a:ext>
                </a:extLst>
              </p:cNvPr>
              <p:cNvSpPr txBox="1">
                <a:spLocks noRot="1" noChangeAspect="1" noMove="1" noResize="1" noEditPoints="1" noAdjustHandles="1" noChangeArrowheads="1" noChangeShapeType="1" noTextEdit="1"/>
              </p:cNvSpPr>
              <p:nvPr/>
            </p:nvSpPr>
            <p:spPr>
              <a:xfrm>
                <a:off x="6890085" y="3810005"/>
                <a:ext cx="3160481" cy="6127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6"/>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2FCE46-CFDF-8616-EC4A-D3BDB7076A08}"/>
                  </a:ext>
                </a:extLst>
              </p:cNvPr>
              <p:cNvSpPr txBox="1"/>
              <p:nvPr/>
            </p:nvSpPr>
            <p:spPr>
              <a:xfrm>
                <a:off x="7050516" y="1458234"/>
                <a:ext cx="2772747"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2" name="TextBox 31">
                <a:extLst>
                  <a:ext uri="{FF2B5EF4-FFF2-40B4-BE49-F238E27FC236}">
                    <a16:creationId xmlns:a16="http://schemas.microsoft.com/office/drawing/2014/main" id="{9F2FCE46-CFDF-8616-EC4A-D3BDB7076A08}"/>
                  </a:ext>
                </a:extLst>
              </p:cNvPr>
              <p:cNvSpPr txBox="1">
                <a:spLocks noRot="1" noChangeAspect="1" noMove="1" noResize="1" noEditPoints="1" noAdjustHandles="1" noChangeArrowheads="1" noChangeShapeType="1" noTextEdit="1"/>
              </p:cNvSpPr>
              <p:nvPr/>
            </p:nvSpPr>
            <p:spPr>
              <a:xfrm>
                <a:off x="7050516" y="1458234"/>
                <a:ext cx="2772747" cy="67217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2CBA206-E016-9507-C5AC-E5C6AA137B5B}"/>
                  </a:ext>
                </a:extLst>
              </p:cNvPr>
              <p:cNvSpPr txBox="1"/>
              <p:nvPr/>
            </p:nvSpPr>
            <p:spPr>
              <a:xfrm>
                <a:off x="7308795" y="4642592"/>
                <a:ext cx="2366289"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𝑗</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ea typeface="Cambria Math" panose="02040503050406030204" pitchFamily="18" charset="0"/>
                                </a:rPr>
                                <m:t>𝑘</m:t>
                              </m:r>
                            </m:sub>
                          </m:sSub>
                        </m:e>
                      </m:nary>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 name="TextBox 2">
                <a:extLst>
                  <a:ext uri="{FF2B5EF4-FFF2-40B4-BE49-F238E27FC236}">
                    <a16:creationId xmlns:a16="http://schemas.microsoft.com/office/drawing/2014/main" id="{42CBA206-E016-9507-C5AC-E5C6AA137B5B}"/>
                  </a:ext>
                </a:extLst>
              </p:cNvPr>
              <p:cNvSpPr txBox="1">
                <a:spLocks noRot="1" noChangeAspect="1" noMove="1" noResize="1" noEditPoints="1" noAdjustHandles="1" noChangeArrowheads="1" noChangeShapeType="1" noTextEdit="1"/>
              </p:cNvSpPr>
              <p:nvPr/>
            </p:nvSpPr>
            <p:spPr>
              <a:xfrm>
                <a:off x="7308795" y="4642592"/>
                <a:ext cx="2366289" cy="67217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12"/>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9B2752E-F3EE-9B19-F5CF-08708A10C9C5}"/>
                  </a:ext>
                </a:extLst>
              </p:cNvPr>
              <p:cNvSpPr txBox="1"/>
              <p:nvPr/>
            </p:nvSpPr>
            <p:spPr>
              <a:xfrm>
                <a:off x="7376170" y="2284398"/>
                <a:ext cx="1990994"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l-GR"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e>
                      </m:nary>
                    </m:oMath>
                  </m:oMathPara>
                </a14:m>
                <a:endParaRPr lang="en-IN" dirty="0">
                  <a:ea typeface="Cambria Math" panose="02040503050406030204" pitchFamily="18" charset="0"/>
                </a:endParaRPr>
              </a:p>
            </p:txBody>
          </p:sp>
        </mc:Choice>
        <mc:Fallback>
          <p:sp>
            <p:nvSpPr>
              <p:cNvPr id="9" name="TextBox 8">
                <a:extLst>
                  <a:ext uri="{FF2B5EF4-FFF2-40B4-BE49-F238E27FC236}">
                    <a16:creationId xmlns:a16="http://schemas.microsoft.com/office/drawing/2014/main" id="{39B2752E-F3EE-9B19-F5CF-08708A10C9C5}"/>
                  </a:ext>
                </a:extLst>
              </p:cNvPr>
              <p:cNvSpPr txBox="1">
                <a:spLocks noRot="1" noChangeAspect="1" noMove="1" noResize="1" noEditPoints="1" noAdjustHandles="1" noChangeArrowheads="1" noChangeShapeType="1" noTextEdit="1"/>
              </p:cNvSpPr>
              <p:nvPr/>
            </p:nvSpPr>
            <p:spPr>
              <a:xfrm>
                <a:off x="7376170" y="2284398"/>
                <a:ext cx="1990994" cy="672172"/>
              </a:xfrm>
              <a:prstGeom prst="rect">
                <a:avLst/>
              </a:prstGeom>
              <a:blipFill>
                <a:blip r:embed="rId1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B764343-23C9-A51D-14C9-550F5F7BD588}"/>
                  </a:ext>
                </a:extLst>
              </p:cNvPr>
              <p:cNvSpPr txBox="1"/>
              <p:nvPr/>
            </p:nvSpPr>
            <p:spPr>
              <a:xfrm>
                <a:off x="5398184" y="3137138"/>
                <a:ext cx="6120000" cy="442471"/>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200" b="0" i="0" smtClean="0">
                          <a:latin typeface="Cambria Math" panose="02040503050406030204" pitchFamily="18" charset="0"/>
                          <a:ea typeface="Cambria Math" panose="02040503050406030204" pitchFamily="18" charset="0"/>
                        </a:rPr>
                        <m:t>Redefine</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local</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gradient</m:t>
                      </m:r>
                      <m:sSub>
                        <m:sSubPr>
                          <m:ctrlPr>
                            <a:rPr lang="en-US"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𝛿</m:t>
                          </m:r>
                        </m:e>
                        <m:sub>
                          <m:r>
                            <a:rPr lang="en-IN" sz="2200" b="0" i="1" smtClean="0">
                              <a:latin typeface="Cambria Math" panose="02040503050406030204" pitchFamily="18" charset="0"/>
                              <a:ea typeface="Cambria Math" panose="02040503050406030204" pitchFamily="18" charset="0"/>
                            </a:rPr>
                            <m:t>𝑗</m:t>
                          </m:r>
                        </m:sub>
                      </m:sSub>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at</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hidden</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layer</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index</m:t>
                      </m:r>
                      <m:r>
                        <m:rPr>
                          <m:nor/>
                        </m:rPr>
                        <a:rPr lang="en-IN" sz="2200" b="0" i="0"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𝑗</m:t>
                      </m:r>
                      <m:r>
                        <m:rPr>
                          <m:nor/>
                        </m:rPr>
                        <a:rPr lang="en-IN" sz="2200" b="0" i="0" smtClean="0">
                          <a:latin typeface="Cambria Math" panose="02040503050406030204" pitchFamily="18" charset="0"/>
                          <a:ea typeface="Cambria Math" panose="02040503050406030204" pitchFamily="18" charset="0"/>
                        </a:rPr>
                        <m:t>)</m:t>
                      </m:r>
                    </m:oMath>
                  </m:oMathPara>
                </a14:m>
                <a:endParaRPr lang="en-IN" sz="2200" b="0" i="1" dirty="0">
                  <a:latin typeface="Cambria Math" panose="02040503050406030204" pitchFamily="18" charset="0"/>
                  <a:ea typeface="Cambria Math" panose="02040503050406030204" pitchFamily="18" charset="0"/>
                </a:endParaRPr>
              </a:p>
            </p:txBody>
          </p:sp>
        </mc:Choice>
        <mc:Fallback>
          <p:sp>
            <p:nvSpPr>
              <p:cNvPr id="11" name="TextBox 10">
                <a:extLst>
                  <a:ext uri="{FF2B5EF4-FFF2-40B4-BE49-F238E27FC236}">
                    <a16:creationId xmlns:a16="http://schemas.microsoft.com/office/drawing/2014/main" id="{9B764343-23C9-A51D-14C9-550F5F7BD588}"/>
                  </a:ext>
                </a:extLst>
              </p:cNvPr>
              <p:cNvSpPr txBox="1">
                <a:spLocks noRot="1" noChangeAspect="1" noMove="1" noResize="1" noEditPoints="1" noAdjustHandles="1" noChangeArrowheads="1" noChangeShapeType="1" noTextEdit="1"/>
              </p:cNvSpPr>
              <p:nvPr/>
            </p:nvSpPr>
            <p:spPr>
              <a:xfrm>
                <a:off x="5398184" y="3137138"/>
                <a:ext cx="6120000" cy="442471"/>
              </a:xfrm>
              <a:prstGeom prst="rect">
                <a:avLst/>
              </a:prstGeom>
              <a:blipFill>
                <a:blip r:embed="rId14"/>
                <a:stretch>
                  <a:fillRect l="-897" r="-1496" b="-5556"/>
                </a:stretch>
              </a:blipFill>
            </p:spPr>
            <p:txBody>
              <a:bodyPr/>
              <a:lstStyle/>
              <a:p>
                <a:r>
                  <a:rPr lang="en-US">
                    <a:noFill/>
                  </a:rPr>
                  <a:t> </a:t>
                </a:r>
              </a:p>
            </p:txBody>
          </p:sp>
        </mc:Fallback>
      </mc:AlternateContent>
    </p:spTree>
    <p:extLst>
      <p:ext uri="{BB962C8B-B14F-4D97-AF65-F5344CB8AC3E}">
        <p14:creationId xmlns:p14="http://schemas.microsoft.com/office/powerpoint/2010/main" val="1548264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1025-9796-573A-6760-FF779CB1476E}"/>
              </a:ext>
            </a:extLst>
          </p:cNvPr>
          <p:cNvSpPr>
            <a:spLocks noGrp="1"/>
          </p:cNvSpPr>
          <p:nvPr>
            <p:ph type="title"/>
          </p:nvPr>
        </p:nvSpPr>
        <p:spPr/>
        <p:txBody>
          <a:bodyPr/>
          <a:lstStyle/>
          <a:p>
            <a:r>
              <a:rPr lang="en-IN" dirty="0"/>
              <a:t>Gradient Computation</a:t>
            </a:r>
            <a:endParaRPr lang="en-US" dirty="0"/>
          </a:p>
        </p:txBody>
      </p:sp>
      <p:pic>
        <p:nvPicPr>
          <p:cNvPr id="5" name="Picture 4">
            <a:extLst>
              <a:ext uri="{FF2B5EF4-FFF2-40B4-BE49-F238E27FC236}">
                <a16:creationId xmlns:a16="http://schemas.microsoft.com/office/drawing/2014/main" id="{665F367D-81B0-954F-864E-CBAC2C948BB6}"/>
              </a:ext>
            </a:extLst>
          </p:cNvPr>
          <p:cNvPicPr>
            <a:picLocks noChangeAspect="1"/>
          </p:cNvPicPr>
          <p:nvPr/>
        </p:nvPicPr>
        <p:blipFill>
          <a:blip r:embed="rId3"/>
          <a:stretch>
            <a:fillRect/>
          </a:stretch>
        </p:blipFill>
        <p:spPr>
          <a:xfrm>
            <a:off x="2338197" y="2150082"/>
            <a:ext cx="6406265" cy="402933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BB2E1EF-397D-E445-B6BB-4D7817D9F7B6}"/>
                  </a:ext>
                </a:extLst>
              </p:cNvPr>
              <p:cNvSpPr txBox="1"/>
              <p:nvPr/>
            </p:nvSpPr>
            <p:spPr>
              <a:xfrm>
                <a:off x="4392332" y="1100487"/>
                <a:ext cx="2567433" cy="746936"/>
              </a:xfrm>
              <a:prstGeom prst="rect">
                <a:avLst/>
              </a:prstGeom>
              <a:solidFill>
                <a:srgbClr val="CCEC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IN" sz="2000" i="1">
                              <a:latin typeface="Cambria Math" panose="02040503050406030204" pitchFamily="18" charset="0"/>
                              <a:ea typeface="Cambria Math" panose="02040503050406030204" pitchFamily="18" charset="0"/>
                            </a:rPr>
                            <m:t>𝑗</m:t>
                          </m:r>
                        </m:sub>
                      </m:sSub>
                      <m:r>
                        <a:rPr lang="en-IN" sz="2000" b="0" i="1" smtClean="0">
                          <a:latin typeface="Cambria Math" panose="02040503050406030204" pitchFamily="18" charset="0"/>
                          <a:ea typeface="Cambria Math" panose="02040503050406030204" pitchFamily="18" charset="0"/>
                        </a:rPr>
                        <m:t>=</m:t>
                      </m:r>
                      <m:sSubSup>
                        <m:sSubSupPr>
                          <m:ctrlPr>
                            <a:rPr lang="en-IN" sz="2000" i="1">
                              <a:latin typeface="Cambria Math" panose="02040503050406030204" pitchFamily="18" charset="0"/>
                              <a:ea typeface="Cambria Math" panose="02040503050406030204" pitchFamily="18" charset="0"/>
                            </a:rPr>
                          </m:ctrlPr>
                        </m:sSubSupPr>
                        <m:e>
                          <m:r>
                            <m:rPr>
                              <m:sty m:val="p"/>
                            </m:rPr>
                            <a:rPr lang="el-GR" sz="2000" i="1">
                              <a:latin typeface="Cambria Math" panose="02040503050406030204" pitchFamily="18" charset="0"/>
                              <a:ea typeface="Cambria Math" panose="02040503050406030204" pitchFamily="18" charset="0"/>
                            </a:rPr>
                            <m:t>φ</m:t>
                          </m:r>
                        </m:e>
                        <m:sub>
                          <m:r>
                            <a:rPr lang="en-IN" sz="2000" b="0" i="1" smtClean="0">
                              <a:latin typeface="Cambria Math" panose="02040503050406030204" pitchFamily="18" charset="0"/>
                              <a:ea typeface="Cambria Math" panose="02040503050406030204" pitchFamily="18" charset="0"/>
                            </a:rPr>
                            <m:t>𝑗</m:t>
                          </m:r>
                        </m:sub>
                        <m:sup>
                          <m:r>
                            <a:rPr lang="en-IN" sz="2000" i="1">
                              <a:latin typeface="Cambria Math" panose="02040503050406030204" pitchFamily="18" charset="0"/>
                              <a:ea typeface="Cambria Math" panose="02040503050406030204" pitchFamily="18" charset="0"/>
                            </a:rPr>
                            <m:t>′</m:t>
                          </m:r>
                        </m:sup>
                      </m:sSubSup>
                      <m:r>
                        <a:rPr lang="en-IN" sz="2000" i="1">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𝑣</m:t>
                          </m:r>
                        </m:e>
                        <m:sub>
                          <m:r>
                            <a:rPr lang="en-IN" sz="2000" b="0" i="1" smtClean="0">
                              <a:latin typeface="Cambria Math" panose="02040503050406030204" pitchFamily="18" charset="0"/>
                              <a:ea typeface="Cambria Math" panose="02040503050406030204" pitchFamily="18" charset="0"/>
                            </a:rPr>
                            <m:t>𝑗</m:t>
                          </m:r>
                        </m:sub>
                      </m:sSub>
                      <m:r>
                        <a:rPr lang="en-IN" sz="2000" i="1">
                          <a:latin typeface="Cambria Math" panose="02040503050406030204" pitchFamily="18" charset="0"/>
                          <a:ea typeface="Cambria Math" panose="02040503050406030204" pitchFamily="18" charset="0"/>
                        </a:rPr>
                        <m:t>)</m:t>
                      </m:r>
                      <m:nary>
                        <m:naryPr>
                          <m:chr m:val="∑"/>
                          <m:supHide m:val="on"/>
                          <m:ctrlPr>
                            <a:rPr lang="en-IN" sz="2000" i="1">
                              <a:latin typeface="Cambria Math" panose="02040503050406030204" pitchFamily="18" charset="0"/>
                              <a:ea typeface="Cambria Math" panose="02040503050406030204" pitchFamily="18" charset="0"/>
                            </a:rPr>
                          </m:ctrlPr>
                        </m:naryPr>
                        <m:sub>
                          <m:r>
                            <m:rPr>
                              <m:brk m:alnAt="7"/>
                            </m:rPr>
                            <a:rPr lang="en-IN" sz="2000" i="1">
                              <a:latin typeface="Cambria Math" panose="02040503050406030204" pitchFamily="18" charset="0"/>
                              <a:ea typeface="Cambria Math" panose="02040503050406030204" pitchFamily="18" charset="0"/>
                            </a:rPr>
                            <m:t>𝑘</m:t>
                          </m:r>
                        </m:sub>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IN" sz="2000" b="0" i="1" smtClean="0">
                                  <a:latin typeface="Cambria Math" panose="02040503050406030204" pitchFamily="18" charset="0"/>
                                  <a:ea typeface="Cambria Math" panose="02040503050406030204" pitchFamily="18" charset="0"/>
                                </a:rPr>
                                <m:t>𝑘</m:t>
                              </m:r>
                            </m:sub>
                          </m:sSub>
                        </m:e>
                      </m:nary>
                      <m:sSub>
                        <m:sSubPr>
                          <m:ctrlPr>
                            <a:rPr lang="el-GR" sz="2000" i="1">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𝑤</m:t>
                          </m:r>
                        </m:e>
                        <m:sub>
                          <m:r>
                            <a:rPr lang="en-IN" sz="2000" i="1">
                              <a:latin typeface="Cambria Math" panose="02040503050406030204" pitchFamily="18" charset="0"/>
                              <a:ea typeface="Cambria Math" panose="02040503050406030204" pitchFamily="18" charset="0"/>
                            </a:rPr>
                            <m:t>𝑘𝑗</m:t>
                          </m:r>
                        </m:sub>
                      </m:sSub>
                    </m:oMath>
                  </m:oMathPara>
                </a14:m>
                <a:endParaRPr lang="en-IN" sz="2000"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8BB2E1EF-397D-E445-B6BB-4D7817D9F7B6}"/>
                  </a:ext>
                </a:extLst>
              </p:cNvPr>
              <p:cNvSpPr txBox="1">
                <a:spLocks noRot="1" noChangeAspect="1" noMove="1" noResize="1" noEditPoints="1" noAdjustHandles="1" noChangeArrowheads="1" noChangeShapeType="1" noTextEdit="1"/>
              </p:cNvSpPr>
              <p:nvPr/>
            </p:nvSpPr>
            <p:spPr>
              <a:xfrm>
                <a:off x="4392332" y="1100487"/>
                <a:ext cx="2567433" cy="746936"/>
              </a:xfrm>
              <a:prstGeom prst="rect">
                <a:avLst/>
              </a:prstGeom>
              <a:blipFill>
                <a:blip r:embed="rId4"/>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7A38B17-C885-442B-A25A-F4904FA60B91}"/>
              </a:ext>
            </a:extLst>
          </p:cNvPr>
          <p:cNvSpPr/>
          <p:nvPr/>
        </p:nvSpPr>
        <p:spPr>
          <a:xfrm>
            <a:off x="4904070" y="2117558"/>
            <a:ext cx="684000" cy="3780000"/>
          </a:xfrm>
          <a:prstGeom prst="rect">
            <a:avLst/>
          </a:prstGeom>
          <a:solidFill>
            <a:schemeClr val="accent1">
              <a:lumMod val="20000"/>
              <a:lumOff val="8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CC9146-9FA5-11A2-D608-B9FB8981FBE0}"/>
              </a:ext>
            </a:extLst>
          </p:cNvPr>
          <p:cNvSpPr/>
          <p:nvPr/>
        </p:nvSpPr>
        <p:spPr>
          <a:xfrm>
            <a:off x="2929282" y="3655997"/>
            <a:ext cx="684000" cy="864000"/>
          </a:xfrm>
          <a:prstGeom prst="rect">
            <a:avLst/>
          </a:prstGeom>
          <a:solidFill>
            <a:schemeClr val="accent4">
              <a:lumMod val="20000"/>
              <a:lumOff val="8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A4B91AE-3A47-2FCF-F079-267D7EE27663}"/>
              </a:ext>
            </a:extLst>
          </p:cNvPr>
          <p:cNvGrpSpPr/>
          <p:nvPr/>
        </p:nvGrpSpPr>
        <p:grpSpPr>
          <a:xfrm>
            <a:off x="8388000" y="2529842"/>
            <a:ext cx="2729182" cy="923330"/>
            <a:chOff x="8388000" y="2529842"/>
            <a:chExt cx="2729182" cy="923330"/>
          </a:xfrm>
        </p:grpSpPr>
        <p:sp>
          <p:nvSpPr>
            <p:cNvPr id="10" name="Rectangle 9">
              <a:extLst>
                <a:ext uri="{FF2B5EF4-FFF2-40B4-BE49-F238E27FC236}">
                  <a16:creationId xmlns:a16="http://schemas.microsoft.com/office/drawing/2014/main" id="{5010EBC8-EA06-F30A-25D9-E248893B5186}"/>
                </a:ext>
              </a:extLst>
            </p:cNvPr>
            <p:cNvSpPr/>
            <p:nvPr/>
          </p:nvSpPr>
          <p:spPr>
            <a:xfrm>
              <a:off x="8388000" y="2558717"/>
              <a:ext cx="288000" cy="288000"/>
            </a:xfrm>
            <a:prstGeom prst="rect">
              <a:avLst/>
            </a:prstGeom>
            <a:solidFill>
              <a:schemeClr val="accent1">
                <a:lumMod val="20000"/>
                <a:lumOff val="8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FF08EE-9CA6-6835-5548-23E3A4C65BF8}"/>
                </a:ext>
              </a:extLst>
            </p:cNvPr>
            <p:cNvSpPr/>
            <p:nvPr/>
          </p:nvSpPr>
          <p:spPr>
            <a:xfrm>
              <a:off x="8388000" y="3125004"/>
              <a:ext cx="288000" cy="288000"/>
            </a:xfrm>
            <a:prstGeom prst="rect">
              <a:avLst/>
            </a:prstGeom>
            <a:solidFill>
              <a:schemeClr val="accent4">
                <a:lumMod val="20000"/>
                <a:lumOff val="8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95F02F-5D3F-0822-6547-66AA3C84BF73}"/>
                </a:ext>
              </a:extLst>
            </p:cNvPr>
            <p:cNvSpPr txBox="1"/>
            <p:nvPr/>
          </p:nvSpPr>
          <p:spPr>
            <a:xfrm>
              <a:off x="8696436" y="2529842"/>
              <a:ext cx="2420746" cy="923330"/>
            </a:xfrm>
            <a:prstGeom prst="rect">
              <a:avLst/>
            </a:prstGeom>
            <a:noFill/>
          </p:spPr>
          <p:txBody>
            <a:bodyPr wrap="square" rtlCol="0">
              <a:spAutoFit/>
            </a:bodyPr>
            <a:lstStyle/>
            <a:p>
              <a:r>
                <a:rPr lang="en-US" sz="1800" kern="1200" dirty="0">
                  <a:solidFill>
                    <a:schemeClr val="tx1"/>
                  </a:solidFill>
                  <a:latin typeface="+mn-lt"/>
                  <a:ea typeface="+mn-ea"/>
                  <a:cs typeface="+mn-cs"/>
                </a:rPr>
                <a:t>Hidden Layer Neuron</a:t>
              </a:r>
            </a:p>
            <a:p>
              <a:endParaRPr lang="en-US" sz="1800" kern="1200" dirty="0">
                <a:solidFill>
                  <a:schemeClr val="tx1"/>
                </a:solidFill>
                <a:latin typeface="+mn-lt"/>
                <a:ea typeface="+mn-ea"/>
                <a:cs typeface="+mn-cs"/>
              </a:endParaRPr>
            </a:p>
            <a:p>
              <a:r>
                <a:rPr lang="en-US" dirty="0"/>
                <a:t>Output Layer Neuron</a:t>
              </a:r>
              <a:endParaRPr lang="en-US" sz="1800" kern="1200" dirty="0">
                <a:solidFill>
                  <a:schemeClr val="tx1"/>
                </a:solidFill>
                <a:latin typeface="+mn-lt"/>
                <a:ea typeface="+mn-ea"/>
                <a:cs typeface="+mn-cs"/>
              </a:endParaRPr>
            </a:p>
          </p:txBody>
        </p:sp>
      </p:grpSp>
    </p:spTree>
    <p:extLst>
      <p:ext uri="{BB962C8B-B14F-4D97-AF65-F5344CB8AC3E}">
        <p14:creationId xmlns:p14="http://schemas.microsoft.com/office/powerpoint/2010/main" val="3147725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84A3-E52E-D01A-32B4-4D173AB9ED0B}"/>
              </a:ext>
            </a:extLst>
          </p:cNvPr>
          <p:cNvSpPr>
            <a:spLocks noGrp="1"/>
          </p:cNvSpPr>
          <p:nvPr>
            <p:ph type="title"/>
          </p:nvPr>
        </p:nvSpPr>
        <p:spPr/>
        <p:txBody>
          <a:bodyPr/>
          <a:lstStyle/>
          <a:p>
            <a:r>
              <a:rPr lang="en-IN" dirty="0"/>
              <a:t>Weight </a:t>
            </a:r>
            <a:r>
              <a:rPr lang="en-IN" dirty="0" err="1"/>
              <a:t>Updation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354BC5-F52E-68D8-4152-A7E18A0B2ED5}"/>
                  </a:ext>
                </a:extLst>
              </p:cNvPr>
              <p:cNvSpPr>
                <a:spLocks noGrp="1"/>
              </p:cNvSpPr>
              <p:nvPr>
                <p:ph idx="1"/>
              </p:nvPr>
            </p:nvSpPr>
            <p:spPr/>
            <p:txBody>
              <a:bodyPr/>
              <a:lstStyle/>
              <a:p>
                <a:pPr algn="l"/>
                <a:endParaRPr lang="en-US" sz="1800" b="0" i="0" u="none" strike="noStrike" baseline="0" dirty="0">
                  <a:latin typeface="TimesTen-Roman"/>
                </a:endParaRPr>
              </a:p>
              <a:p>
                <a:pPr algn="l"/>
                <a:endParaRPr lang="en-US" sz="1800" dirty="0">
                  <a:latin typeface="TimesTen-Roman"/>
                </a:endParaRPr>
              </a:p>
              <a:p>
                <a:pPr algn="l"/>
                <a:endParaRPr lang="en-US" sz="1800" b="0" i="0" u="none" strike="noStrike" baseline="0" dirty="0">
                  <a:latin typeface="TimesTen-Roman"/>
                </a:endParaRPr>
              </a:p>
              <a:p>
                <a:pPr algn="l"/>
                <a:endParaRPr lang="en-US" sz="1800" dirty="0">
                  <a:latin typeface="TimesTen-Roman"/>
                </a:endParaRPr>
              </a:p>
              <a:p>
                <a:r>
                  <a:rPr lang="en-US" sz="1800" b="0" i="0" u="none" strike="noStrike" baseline="0" dirty="0">
                    <a:latin typeface="TimesTen-Roman"/>
                  </a:rPr>
                  <a:t>If neuron </a:t>
                </a:r>
                <a14:m>
                  <m:oMath xmlns:m="http://schemas.openxmlformats.org/officeDocument/2006/math">
                    <m:r>
                      <a:rPr lang="en-US" sz="1800" i="1" dirty="0" smtClean="0">
                        <a:latin typeface="Cambria Math" panose="02040503050406030204" pitchFamily="18" charset="0"/>
                      </a:rPr>
                      <m:t>𝑘</m:t>
                    </m:r>
                  </m:oMath>
                </a14:m>
                <a:r>
                  <a:rPr lang="en-US" sz="1800" b="0" i="1" u="none" strike="noStrike" baseline="0" dirty="0">
                    <a:latin typeface="TimesTen-Italic"/>
                  </a:rPr>
                  <a:t> </a:t>
                </a:r>
                <a:r>
                  <a:rPr lang="en-US" sz="1800" b="0" i="0" u="none" strike="noStrike" baseline="0" dirty="0">
                    <a:latin typeface="TimesTen-Roman"/>
                  </a:rPr>
                  <a:t>is an output node, </a:t>
                </a:r>
                <a14:m>
                  <m:oMath xmlns:m="http://schemas.openxmlformats.org/officeDocument/2006/math">
                    <m:sSub>
                      <m:sSubPr>
                        <m:ctrlPr>
                          <a:rPr lang="en-US" sz="1800" i="1" smtClean="0">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𝛿</m:t>
                        </m:r>
                      </m:e>
                      <m:sub>
                        <m:r>
                          <a:rPr lang="en-IN" sz="1800" b="0" i="1" smtClean="0">
                            <a:solidFill>
                              <a:schemeClr val="tx1"/>
                            </a:solidFill>
                            <a:latin typeface="Cambria Math" panose="02040503050406030204" pitchFamily="18" charset="0"/>
                            <a:ea typeface="Cambria Math" panose="02040503050406030204" pitchFamily="18" charset="0"/>
                          </a:rPr>
                          <m:t>𝑘</m:t>
                        </m:r>
                      </m:sub>
                    </m:sSub>
                  </m:oMath>
                </a14:m>
                <a:r>
                  <a:rPr lang="en-IN" sz="1800" dirty="0">
                    <a:solidFill>
                      <a:schemeClr val="tx1"/>
                    </a:solidFill>
                    <a:ea typeface="Cambria Math" panose="02040503050406030204" pitchFamily="18" charset="0"/>
                  </a:rPr>
                  <a:t>= </a:t>
                </a:r>
                <a14:m>
                  <m:oMath xmlns:m="http://schemas.openxmlformats.org/officeDocument/2006/math">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𝑒</m:t>
                        </m:r>
                      </m:e>
                      <m:sub>
                        <m:r>
                          <a:rPr lang="en-IN" sz="1800" b="0" i="1" smtClean="0">
                            <a:solidFill>
                              <a:schemeClr val="tx1"/>
                            </a:solidFill>
                            <a:latin typeface="Cambria Math" panose="02040503050406030204" pitchFamily="18" charset="0"/>
                            <a:ea typeface="Cambria Math" panose="02040503050406030204" pitchFamily="18" charset="0"/>
                          </a:rPr>
                          <m:t>𝑘</m:t>
                        </m:r>
                      </m:sub>
                    </m:sSub>
                    <m:r>
                      <a:rPr lang="en-IN" sz="1800" i="1">
                        <a:solidFill>
                          <a:schemeClr val="tx1"/>
                        </a:solidFill>
                        <a:latin typeface="Cambria Math" panose="02040503050406030204" pitchFamily="18" charset="0"/>
                      </a:rPr>
                      <m:t>.</m:t>
                    </m:r>
                    <m:sSup>
                      <m:sSupPr>
                        <m:ctrlPr>
                          <a:rPr lang="en-IN" sz="1800" i="1">
                            <a:solidFill>
                              <a:schemeClr val="tx1"/>
                            </a:solidFill>
                            <a:latin typeface="Cambria Math" panose="02040503050406030204" pitchFamily="18" charset="0"/>
                            <a:ea typeface="Cambria Math" panose="02040503050406030204" pitchFamily="18" charset="0"/>
                          </a:rPr>
                        </m:ctrlPr>
                      </m:sSupPr>
                      <m:e>
                        <m:r>
                          <m:rPr>
                            <m:sty m:val="p"/>
                          </m:rPr>
                          <a:rPr lang="el-GR" sz="1800" i="1">
                            <a:solidFill>
                              <a:schemeClr val="tx1"/>
                            </a:solidFill>
                            <a:latin typeface="Cambria Math" panose="02040503050406030204" pitchFamily="18" charset="0"/>
                            <a:ea typeface="Cambria Math" panose="02040503050406030204" pitchFamily="18" charset="0"/>
                          </a:rPr>
                          <m:t>φ</m:t>
                        </m:r>
                      </m:e>
                      <m:sup>
                        <m:r>
                          <a:rPr lang="en-IN" sz="1800" i="1">
                            <a:solidFill>
                              <a:schemeClr val="tx1"/>
                            </a:solidFill>
                            <a:latin typeface="Cambria Math" panose="02040503050406030204" pitchFamily="18" charset="0"/>
                            <a:ea typeface="Cambria Math" panose="02040503050406030204" pitchFamily="18" charset="0"/>
                          </a:rPr>
                          <m:t>′</m:t>
                        </m:r>
                      </m:sup>
                    </m:sSup>
                    <m:d>
                      <m:dPr>
                        <m:ctrlPr>
                          <a:rPr lang="en-IN" sz="1800" i="1">
                            <a:solidFill>
                              <a:schemeClr val="tx1"/>
                            </a:solidFill>
                            <a:latin typeface="Cambria Math" panose="02040503050406030204" pitchFamily="18" charset="0"/>
                            <a:ea typeface="Cambria Math" panose="020405030504060302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𝑣</m:t>
                            </m:r>
                          </m:e>
                          <m:sub>
                            <m:r>
                              <a:rPr lang="en-IN" sz="1800" b="0" i="1" smtClean="0">
                                <a:solidFill>
                                  <a:schemeClr val="tx1"/>
                                </a:solidFill>
                                <a:latin typeface="Cambria Math" panose="02040503050406030204" pitchFamily="18" charset="0"/>
                                <a:ea typeface="Cambria Math" panose="02040503050406030204" pitchFamily="18" charset="0"/>
                              </a:rPr>
                              <m:t>𝑘</m:t>
                            </m:r>
                          </m:sub>
                        </m:sSub>
                      </m:e>
                    </m:d>
                    <m:r>
                      <a:rPr lang="en-IN" sz="1800" b="0" i="1" smtClean="0">
                        <a:solidFill>
                          <a:schemeClr val="tx1"/>
                        </a:solidFill>
                        <a:latin typeface="Cambria Math" panose="02040503050406030204" pitchFamily="18" charset="0"/>
                        <a:ea typeface="Cambria Math" panose="02040503050406030204" pitchFamily="18" charset="0"/>
                      </a:rPr>
                      <m:t> </m:t>
                    </m:r>
                  </m:oMath>
                </a14:m>
                <a:r>
                  <a:rPr lang="en-US" sz="1800" b="0" i="1" u="none" strike="noStrike" baseline="0" dirty="0">
                    <a:latin typeface="TimesTen-Italic"/>
                  </a:rPr>
                  <a:t> i.e.</a:t>
                </a:r>
                <a:r>
                  <a:rPr lang="en-US" sz="1800" b="0" i="0" u="none" strike="noStrike" baseline="0" dirty="0">
                    <a:latin typeface="TimesTen-Roman"/>
                  </a:rPr>
                  <a:t> product of the error signal </a:t>
                </a:r>
                <a14:m>
                  <m:oMath xmlns:m="http://schemas.openxmlformats.org/officeDocument/2006/math">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𝛿</m:t>
                        </m:r>
                      </m:e>
                      <m:sub>
                        <m:r>
                          <a:rPr lang="en-IN" sz="1800" i="1">
                            <a:solidFill>
                              <a:schemeClr val="tx1"/>
                            </a:solidFill>
                            <a:latin typeface="Cambria Math" panose="02040503050406030204" pitchFamily="18" charset="0"/>
                            <a:ea typeface="Cambria Math" panose="02040503050406030204" pitchFamily="18" charset="0"/>
                          </a:rPr>
                          <m:t>𝑘</m:t>
                        </m:r>
                      </m:sub>
                    </m:sSub>
                  </m:oMath>
                </a14:m>
                <a:r>
                  <a:rPr lang="en-IN" sz="1800" dirty="0">
                    <a:solidFill>
                      <a:schemeClr val="tx1"/>
                    </a:solidFill>
                    <a:ea typeface="Cambria Math" panose="02040503050406030204" pitchFamily="18" charset="0"/>
                  </a:rPr>
                  <a:t>= </a:t>
                </a:r>
                <a14:m>
                  <m:oMath xmlns:m="http://schemas.openxmlformats.org/officeDocument/2006/math">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𝑒</m:t>
                        </m:r>
                      </m:e>
                      <m:sub>
                        <m:r>
                          <a:rPr lang="en-IN" sz="1800" i="1">
                            <a:solidFill>
                              <a:schemeClr val="tx1"/>
                            </a:solidFill>
                            <a:latin typeface="Cambria Math" panose="02040503050406030204" pitchFamily="18" charset="0"/>
                            <a:ea typeface="Cambria Math" panose="02040503050406030204" pitchFamily="18" charset="0"/>
                          </a:rPr>
                          <m:t>𝑘</m:t>
                        </m:r>
                      </m:sub>
                    </m:sSub>
                    <m:r>
                      <a:rPr lang="en-IN" sz="1800" i="1">
                        <a:solidFill>
                          <a:schemeClr val="tx1"/>
                        </a:solidFill>
                        <a:latin typeface="Cambria Math" panose="02040503050406030204" pitchFamily="18" charset="0"/>
                      </a:rPr>
                      <m:t>.</m:t>
                    </m:r>
                    <m:sSup>
                      <m:sSupPr>
                        <m:ctrlPr>
                          <a:rPr lang="en-IN" sz="1800" i="1">
                            <a:solidFill>
                              <a:schemeClr val="tx1"/>
                            </a:solidFill>
                            <a:latin typeface="Cambria Math" panose="02040503050406030204" pitchFamily="18" charset="0"/>
                            <a:ea typeface="Cambria Math" panose="02040503050406030204" pitchFamily="18" charset="0"/>
                          </a:rPr>
                        </m:ctrlPr>
                      </m:sSupPr>
                      <m:e>
                        <m:r>
                          <m:rPr>
                            <m:sty m:val="p"/>
                          </m:rPr>
                          <a:rPr lang="el-GR" sz="1800" i="1">
                            <a:solidFill>
                              <a:schemeClr val="tx1"/>
                            </a:solidFill>
                            <a:latin typeface="Cambria Math" panose="02040503050406030204" pitchFamily="18" charset="0"/>
                            <a:ea typeface="Cambria Math" panose="02040503050406030204" pitchFamily="18" charset="0"/>
                          </a:rPr>
                          <m:t>φ</m:t>
                        </m:r>
                      </m:e>
                      <m:sup>
                        <m:r>
                          <a:rPr lang="en-IN" sz="1800" i="1">
                            <a:solidFill>
                              <a:schemeClr val="tx1"/>
                            </a:solidFill>
                            <a:latin typeface="Cambria Math" panose="02040503050406030204" pitchFamily="18" charset="0"/>
                            <a:ea typeface="Cambria Math" panose="02040503050406030204" pitchFamily="18" charset="0"/>
                          </a:rPr>
                          <m:t>′</m:t>
                        </m:r>
                      </m:sup>
                    </m:sSup>
                    <m:d>
                      <m:dPr>
                        <m:ctrlPr>
                          <a:rPr lang="en-IN" sz="1800" i="1">
                            <a:solidFill>
                              <a:schemeClr val="tx1"/>
                            </a:solidFill>
                            <a:latin typeface="Cambria Math" panose="02040503050406030204" pitchFamily="18" charset="0"/>
                            <a:ea typeface="Cambria Math" panose="020405030504060302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𝑣</m:t>
                            </m:r>
                          </m:e>
                          <m:sub>
                            <m:r>
                              <a:rPr lang="en-IN" sz="1800" i="1">
                                <a:solidFill>
                                  <a:schemeClr val="tx1"/>
                                </a:solidFill>
                                <a:latin typeface="Cambria Math" panose="02040503050406030204" pitchFamily="18" charset="0"/>
                                <a:ea typeface="Cambria Math" panose="02040503050406030204" pitchFamily="18" charset="0"/>
                              </a:rPr>
                              <m:t>𝑘</m:t>
                            </m:r>
                          </m:sub>
                        </m:sSub>
                      </m:e>
                    </m:d>
                  </m:oMath>
                </a14:m>
                <a:r>
                  <a:rPr lang="en-US" sz="1800" b="0" i="0" u="none" strike="noStrike" baseline="0" dirty="0">
                    <a:latin typeface="TimesTen-Roman"/>
                  </a:rPr>
                  <a:t> and derivative of activation </a:t>
                </a:r>
                <a14:m>
                  <m:oMath xmlns:m="http://schemas.openxmlformats.org/officeDocument/2006/math">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𝛿</m:t>
                        </m:r>
                      </m:e>
                      <m:sub>
                        <m:r>
                          <a:rPr lang="en-IN" sz="1800" i="1">
                            <a:solidFill>
                              <a:schemeClr val="tx1"/>
                            </a:solidFill>
                            <a:latin typeface="Cambria Math" panose="02040503050406030204" pitchFamily="18" charset="0"/>
                            <a:ea typeface="Cambria Math" panose="02040503050406030204" pitchFamily="18" charset="0"/>
                          </a:rPr>
                          <m:t>𝑘</m:t>
                        </m:r>
                      </m:sub>
                    </m:sSub>
                  </m:oMath>
                </a14:m>
                <a:r>
                  <a:rPr lang="en-IN" sz="1800" dirty="0">
                    <a:solidFill>
                      <a:schemeClr val="tx1"/>
                    </a:solidFill>
                    <a:ea typeface="Cambria Math" panose="02040503050406030204" pitchFamily="18" charset="0"/>
                  </a:rPr>
                  <a:t>= </a:t>
                </a:r>
                <a14:m>
                  <m:oMath xmlns:m="http://schemas.openxmlformats.org/officeDocument/2006/math">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𝑒</m:t>
                        </m:r>
                      </m:e>
                      <m:sub>
                        <m:r>
                          <a:rPr lang="en-IN" sz="1800" i="1">
                            <a:solidFill>
                              <a:schemeClr val="tx1"/>
                            </a:solidFill>
                            <a:latin typeface="Cambria Math" panose="02040503050406030204" pitchFamily="18" charset="0"/>
                            <a:ea typeface="Cambria Math" panose="02040503050406030204" pitchFamily="18" charset="0"/>
                          </a:rPr>
                          <m:t>𝑘</m:t>
                        </m:r>
                      </m:sub>
                    </m:sSub>
                    <m:r>
                      <a:rPr lang="en-IN" sz="1800" i="1">
                        <a:solidFill>
                          <a:schemeClr val="tx1"/>
                        </a:solidFill>
                        <a:latin typeface="Cambria Math" panose="02040503050406030204" pitchFamily="18" charset="0"/>
                      </a:rPr>
                      <m:t>.</m:t>
                    </m:r>
                    <m:sSup>
                      <m:sSupPr>
                        <m:ctrlPr>
                          <a:rPr lang="en-IN" sz="1800" i="1">
                            <a:solidFill>
                              <a:schemeClr val="tx1"/>
                            </a:solidFill>
                            <a:latin typeface="Cambria Math" panose="02040503050406030204" pitchFamily="18" charset="0"/>
                            <a:ea typeface="Cambria Math" panose="02040503050406030204" pitchFamily="18" charset="0"/>
                          </a:rPr>
                        </m:ctrlPr>
                      </m:sSupPr>
                      <m:e>
                        <m:r>
                          <m:rPr>
                            <m:sty m:val="p"/>
                          </m:rPr>
                          <a:rPr lang="el-GR" sz="1800" i="1">
                            <a:solidFill>
                              <a:schemeClr val="tx1"/>
                            </a:solidFill>
                            <a:latin typeface="Cambria Math" panose="02040503050406030204" pitchFamily="18" charset="0"/>
                            <a:ea typeface="Cambria Math" panose="02040503050406030204" pitchFamily="18" charset="0"/>
                          </a:rPr>
                          <m:t>φ</m:t>
                        </m:r>
                      </m:e>
                      <m:sup>
                        <m:r>
                          <a:rPr lang="en-IN" sz="1800" i="1">
                            <a:solidFill>
                              <a:schemeClr val="tx1"/>
                            </a:solidFill>
                            <a:latin typeface="Cambria Math" panose="02040503050406030204" pitchFamily="18" charset="0"/>
                            <a:ea typeface="Cambria Math" panose="02040503050406030204" pitchFamily="18" charset="0"/>
                          </a:rPr>
                          <m:t>′</m:t>
                        </m:r>
                      </m:sup>
                    </m:sSup>
                    <m:d>
                      <m:dPr>
                        <m:ctrlPr>
                          <a:rPr lang="en-IN" sz="1800" i="1">
                            <a:solidFill>
                              <a:schemeClr val="tx1"/>
                            </a:solidFill>
                            <a:latin typeface="Cambria Math" panose="02040503050406030204" pitchFamily="18" charset="0"/>
                            <a:ea typeface="Cambria Math" panose="020405030504060302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rPr>
                            </m:ctrlPr>
                          </m:sSubPr>
                          <m:e>
                            <m:r>
                              <a:rPr lang="en-IN" sz="1800" i="1">
                                <a:solidFill>
                                  <a:schemeClr val="tx1"/>
                                </a:solidFill>
                                <a:latin typeface="Cambria Math" panose="02040503050406030204" pitchFamily="18" charset="0"/>
                                <a:ea typeface="Cambria Math" panose="02040503050406030204" pitchFamily="18" charset="0"/>
                              </a:rPr>
                              <m:t>𝑣</m:t>
                            </m:r>
                          </m:e>
                          <m:sub>
                            <m:r>
                              <a:rPr lang="en-IN" sz="1800" i="1">
                                <a:solidFill>
                                  <a:schemeClr val="tx1"/>
                                </a:solidFill>
                                <a:latin typeface="Cambria Math" panose="02040503050406030204" pitchFamily="18" charset="0"/>
                                <a:ea typeface="Cambria Math" panose="02040503050406030204" pitchFamily="18" charset="0"/>
                              </a:rPr>
                              <m:t>𝑘</m:t>
                            </m:r>
                          </m:sub>
                        </m:sSub>
                      </m:e>
                    </m:d>
                  </m:oMath>
                </a14:m>
                <a:r>
                  <a:rPr lang="en-US" sz="1800" b="0" i="0" u="none" strike="noStrike" baseline="0" dirty="0">
                    <a:latin typeface="TimesTen-Roman"/>
                  </a:rPr>
                  <a:t>. Both of these are associated with neuron </a:t>
                </a:r>
                <a14:m>
                  <m:oMath xmlns:m="http://schemas.openxmlformats.org/officeDocument/2006/math">
                    <m:r>
                      <a:rPr lang="en-US" sz="1800" i="1" dirty="0">
                        <a:latin typeface="Cambria Math" panose="02040503050406030204" pitchFamily="18" charset="0"/>
                      </a:rPr>
                      <m:t>𝑘</m:t>
                    </m:r>
                  </m:oMath>
                </a14:m>
                <a:r>
                  <a:rPr lang="en-US" sz="1800" b="0" i="0" u="none" strike="noStrike" baseline="0" dirty="0">
                    <a:latin typeface="TimesTen-Roman"/>
                  </a:rPr>
                  <a:t>; </a:t>
                </a:r>
              </a:p>
              <a:p>
                <a:r>
                  <a:rPr lang="en-US" sz="1800" b="0" i="0" u="none" strike="noStrike" baseline="0" dirty="0">
                    <a:latin typeface="TimesTen-Roman"/>
                  </a:rPr>
                  <a:t>If neuron </a:t>
                </a:r>
                <a14:m>
                  <m:oMath xmlns:m="http://schemas.openxmlformats.org/officeDocument/2006/math">
                    <m:r>
                      <a:rPr lang="en-IN" sz="1800" b="0" i="1" dirty="0" smtClean="0">
                        <a:latin typeface="Cambria Math" panose="02040503050406030204" pitchFamily="18" charset="0"/>
                      </a:rPr>
                      <m:t>𝑗</m:t>
                    </m:r>
                  </m:oMath>
                </a14:m>
                <a:r>
                  <a:rPr lang="en-US" sz="1800" b="0" i="1" u="none" strike="noStrike" baseline="0" dirty="0">
                    <a:latin typeface="TimesTen-Italic"/>
                  </a:rPr>
                  <a:t> </a:t>
                </a:r>
                <a:r>
                  <a:rPr lang="en-US" sz="1800" b="0" i="0" u="none" strike="noStrike" baseline="0" dirty="0">
                    <a:latin typeface="TimesTen-Roman"/>
                  </a:rPr>
                  <a:t>is a hidden node,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𝛿</m:t>
                        </m:r>
                      </m:e>
                      <m:sub>
                        <m:r>
                          <a:rPr lang="en-IN" sz="1800" i="1">
                            <a:latin typeface="Cambria Math" panose="02040503050406030204" pitchFamily="18" charset="0"/>
                            <a:ea typeface="Cambria Math" panose="02040503050406030204" pitchFamily="18" charset="0"/>
                          </a:rPr>
                          <m:t>𝑗</m:t>
                        </m:r>
                      </m:sub>
                    </m:sSub>
                    <m:r>
                      <a:rPr lang="en-IN" sz="1800" i="1">
                        <a:latin typeface="Cambria Math" panose="02040503050406030204" pitchFamily="18" charset="0"/>
                        <a:ea typeface="Cambria Math" panose="02040503050406030204" pitchFamily="18" charset="0"/>
                      </a:rPr>
                      <m:t>=</m:t>
                    </m:r>
                    <m:sSubSup>
                      <m:sSubSupPr>
                        <m:ctrlPr>
                          <a:rPr lang="en-IN" sz="1800" i="1">
                            <a:latin typeface="Cambria Math" panose="02040503050406030204" pitchFamily="18" charset="0"/>
                            <a:ea typeface="Cambria Math" panose="02040503050406030204" pitchFamily="18" charset="0"/>
                          </a:rPr>
                        </m:ctrlPr>
                      </m:sSubSupPr>
                      <m:e>
                        <m:r>
                          <m:rPr>
                            <m:sty m:val="p"/>
                          </m:rPr>
                          <a:rPr lang="el-GR" sz="1800" i="1">
                            <a:latin typeface="Cambria Math" panose="02040503050406030204" pitchFamily="18" charset="0"/>
                            <a:ea typeface="Cambria Math" panose="02040503050406030204" pitchFamily="18" charset="0"/>
                          </a:rPr>
                          <m:t>φ</m:t>
                        </m:r>
                      </m:e>
                      <m:sub>
                        <m:r>
                          <a:rPr lang="en-IN" sz="1800" i="1">
                            <a:latin typeface="Cambria Math" panose="02040503050406030204" pitchFamily="18" charset="0"/>
                            <a:ea typeface="Cambria Math" panose="02040503050406030204" pitchFamily="18" charset="0"/>
                          </a:rPr>
                          <m:t>𝑗</m:t>
                        </m:r>
                      </m:sub>
                      <m:sup>
                        <m:r>
                          <a:rPr lang="en-IN" sz="1800" i="1">
                            <a:latin typeface="Cambria Math" panose="02040503050406030204" pitchFamily="18" charset="0"/>
                            <a:ea typeface="Cambria Math" panose="02040503050406030204" pitchFamily="18" charset="0"/>
                          </a:rPr>
                          <m:t>′</m:t>
                        </m:r>
                      </m:sup>
                    </m:sSubSup>
                    <m:r>
                      <a:rPr lang="en-IN" sz="1800" i="1">
                        <a:latin typeface="Cambria Math" panose="02040503050406030204" pitchFamily="18" charset="0"/>
                        <a:ea typeface="Cambria Math" panose="02040503050406030204" pitchFamily="18" charset="0"/>
                      </a:rPr>
                      <m:t>(</m:t>
                    </m:r>
                    <m:sSub>
                      <m:sSubPr>
                        <m:ctrlPr>
                          <a:rPr lang="el-GR" sz="1800" i="1">
                            <a:latin typeface="Cambria Math" panose="02040503050406030204" pitchFamily="18" charset="0"/>
                            <a:ea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𝑣</m:t>
                        </m:r>
                      </m:e>
                      <m:sub>
                        <m:r>
                          <a:rPr lang="en-IN" sz="1800" i="1">
                            <a:latin typeface="Cambria Math" panose="02040503050406030204" pitchFamily="18" charset="0"/>
                            <a:ea typeface="Cambria Math" panose="02040503050406030204" pitchFamily="18" charset="0"/>
                          </a:rPr>
                          <m:t>𝑗</m:t>
                        </m:r>
                      </m:sub>
                    </m:sSub>
                    <m:r>
                      <a:rPr lang="en-IN" sz="1800" i="1">
                        <a:latin typeface="Cambria Math" panose="02040503050406030204" pitchFamily="18" charset="0"/>
                        <a:ea typeface="Cambria Math" panose="02040503050406030204" pitchFamily="18" charset="0"/>
                      </a:rPr>
                      <m:t>)</m:t>
                    </m:r>
                    <m:nary>
                      <m:naryPr>
                        <m:chr m:val="∑"/>
                        <m:supHide m:val="on"/>
                        <m:ctrlPr>
                          <a:rPr lang="en-IN" sz="1800" i="1">
                            <a:latin typeface="Cambria Math" panose="02040503050406030204" pitchFamily="18" charset="0"/>
                            <a:ea typeface="Cambria Math" panose="02040503050406030204" pitchFamily="18" charset="0"/>
                          </a:rPr>
                        </m:ctrlPr>
                      </m:naryPr>
                      <m:sub>
                        <m:r>
                          <m:rPr>
                            <m:brk m:alnAt="7"/>
                          </m:rPr>
                          <a:rPr lang="en-IN" sz="1800" i="1">
                            <a:latin typeface="Cambria Math" panose="02040503050406030204" pitchFamily="18" charset="0"/>
                            <a:ea typeface="Cambria Math" panose="02040503050406030204" pitchFamily="18" charset="0"/>
                          </a:rPr>
                          <m:t>𝑘</m:t>
                        </m:r>
                      </m:sub>
                      <m:sup/>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𝛿</m:t>
                            </m:r>
                          </m:e>
                          <m:sub>
                            <m:r>
                              <a:rPr lang="en-IN" sz="1800" i="1">
                                <a:latin typeface="Cambria Math" panose="02040503050406030204" pitchFamily="18" charset="0"/>
                                <a:ea typeface="Cambria Math" panose="02040503050406030204" pitchFamily="18" charset="0"/>
                              </a:rPr>
                              <m:t>𝑘</m:t>
                            </m:r>
                          </m:sub>
                        </m:sSub>
                      </m:e>
                    </m:nary>
                    <m:sSub>
                      <m:sSubPr>
                        <m:ctrlPr>
                          <a:rPr lang="el-GR" sz="1800" i="1">
                            <a:latin typeface="Cambria Math" panose="02040503050406030204" pitchFamily="18" charset="0"/>
                            <a:ea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m:t>
                        </m:r>
                        <m:r>
                          <a:rPr lang="en-IN" sz="1800" i="1">
                            <a:latin typeface="Cambria Math" panose="02040503050406030204" pitchFamily="18" charset="0"/>
                            <a:ea typeface="Cambria Math" panose="02040503050406030204" pitchFamily="18" charset="0"/>
                          </a:rPr>
                          <m:t>𝑤</m:t>
                        </m:r>
                      </m:e>
                      <m:sub>
                        <m:r>
                          <a:rPr lang="en-IN" sz="1800" i="1">
                            <a:latin typeface="Cambria Math" panose="02040503050406030204" pitchFamily="18" charset="0"/>
                            <a:ea typeface="Cambria Math" panose="02040503050406030204" pitchFamily="18" charset="0"/>
                          </a:rPr>
                          <m:t>𝑘𝑗</m:t>
                        </m:r>
                      </m:sub>
                    </m:sSub>
                  </m:oMath>
                </a14:m>
                <a:r>
                  <a:rPr lang="en-IN" sz="1800" dirty="0">
                    <a:ea typeface="Cambria Math" panose="02040503050406030204" pitchFamily="18" charset="0"/>
                  </a:rPr>
                  <a:t> </a:t>
                </a:r>
                <a:r>
                  <a:rPr lang="en-US" sz="1800" b="0" i="1" u="none" strike="noStrike" baseline="0" dirty="0">
                    <a:latin typeface="TimesTen-Italic"/>
                  </a:rPr>
                  <a:t>i.e.</a:t>
                </a:r>
                <a:r>
                  <a:rPr lang="en-US" sz="1800" b="0" i="0" u="none" strike="noStrike" baseline="0" dirty="0">
                    <a:latin typeface="TimesTen-Roman"/>
                  </a:rPr>
                  <a:t> equals the product of the associated derivative </a:t>
                </a:r>
                <a14:m>
                  <m:oMath xmlns:m="http://schemas.openxmlformats.org/officeDocument/2006/math">
                    <m:sSubSup>
                      <m:sSubSupPr>
                        <m:ctrlPr>
                          <a:rPr lang="en-IN" sz="1800" i="1">
                            <a:latin typeface="Cambria Math" panose="02040503050406030204" pitchFamily="18" charset="0"/>
                            <a:ea typeface="Cambria Math" panose="02040503050406030204" pitchFamily="18" charset="0"/>
                          </a:rPr>
                        </m:ctrlPr>
                      </m:sSubSupPr>
                      <m:e>
                        <m:r>
                          <m:rPr>
                            <m:sty m:val="p"/>
                          </m:rPr>
                          <a:rPr lang="el-GR" sz="1800" i="1">
                            <a:latin typeface="Cambria Math" panose="02040503050406030204" pitchFamily="18" charset="0"/>
                            <a:ea typeface="Cambria Math" panose="02040503050406030204" pitchFamily="18" charset="0"/>
                          </a:rPr>
                          <m:t>φ</m:t>
                        </m:r>
                      </m:e>
                      <m:sub>
                        <m:r>
                          <a:rPr lang="en-IN" sz="1800" i="1">
                            <a:latin typeface="Cambria Math" panose="02040503050406030204" pitchFamily="18" charset="0"/>
                            <a:ea typeface="Cambria Math" panose="02040503050406030204" pitchFamily="18" charset="0"/>
                          </a:rPr>
                          <m:t>𝑗</m:t>
                        </m:r>
                      </m:sub>
                      <m:sup>
                        <m:r>
                          <a:rPr lang="en-IN" sz="1800" i="1">
                            <a:latin typeface="Cambria Math" panose="02040503050406030204" pitchFamily="18" charset="0"/>
                            <a:ea typeface="Cambria Math" panose="02040503050406030204" pitchFamily="18" charset="0"/>
                          </a:rPr>
                          <m:t>′</m:t>
                        </m:r>
                      </m:sup>
                    </m:sSubSup>
                    <m:r>
                      <a:rPr lang="en-IN" sz="1800" i="1">
                        <a:latin typeface="Cambria Math" panose="02040503050406030204" pitchFamily="18" charset="0"/>
                        <a:ea typeface="Cambria Math" panose="02040503050406030204" pitchFamily="18" charset="0"/>
                      </a:rPr>
                      <m:t>(</m:t>
                    </m:r>
                    <m:sSub>
                      <m:sSubPr>
                        <m:ctrlPr>
                          <a:rPr lang="el-GR" sz="1800" i="1">
                            <a:latin typeface="Cambria Math" panose="02040503050406030204" pitchFamily="18" charset="0"/>
                            <a:ea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𝑣</m:t>
                        </m:r>
                      </m:e>
                      <m:sub>
                        <m:r>
                          <a:rPr lang="en-IN" sz="1800" i="1">
                            <a:latin typeface="Cambria Math" panose="02040503050406030204" pitchFamily="18" charset="0"/>
                            <a:ea typeface="Cambria Math" panose="02040503050406030204" pitchFamily="18" charset="0"/>
                          </a:rPr>
                          <m:t>𝑗</m:t>
                        </m:r>
                      </m:sub>
                    </m:sSub>
                    <m:r>
                      <a:rPr lang="en-IN" sz="1800" i="1">
                        <a:latin typeface="Cambria Math" panose="02040503050406030204" pitchFamily="18" charset="0"/>
                        <a:ea typeface="Cambria Math" panose="02040503050406030204" pitchFamily="18" charset="0"/>
                      </a:rPr>
                      <m:t>)</m:t>
                    </m:r>
                  </m:oMath>
                </a14:m>
                <a:r>
                  <a:rPr lang="en-US" sz="1800" dirty="0">
                    <a:latin typeface="TimesTen-Roman"/>
                  </a:rPr>
                  <a:t> </a:t>
                </a:r>
                <a:r>
                  <a:rPr lang="en-US" sz="1800" b="0" i="0" u="none" strike="noStrike" baseline="0" dirty="0">
                    <a:latin typeface="TimesTen-Roman"/>
                  </a:rPr>
                  <a:t>and the weighted sum of the </a:t>
                </a:r>
                <a14:m>
                  <m:oMath xmlns:m="http://schemas.openxmlformats.org/officeDocument/2006/math">
                    <m:r>
                      <a:rPr lang="en-US" sz="1800" i="1">
                        <a:latin typeface="Cambria Math" panose="02040503050406030204" pitchFamily="18" charset="0"/>
                        <a:ea typeface="Cambria Math" panose="02040503050406030204" pitchFamily="18" charset="0"/>
                      </a:rPr>
                      <m:t>𝛿</m:t>
                    </m:r>
                  </m:oMath>
                </a14:m>
                <a:r>
                  <a:rPr lang="en-US" sz="1800" b="0" i="0" u="none" strike="noStrike" baseline="0" dirty="0">
                    <a:latin typeface="TimesTen-Roman"/>
                  </a:rPr>
                  <a:t>s computed for the neurons (in the next</a:t>
                </a:r>
                <a:r>
                  <a:rPr lang="en-US" sz="1800" b="0" i="0" u="none" strike="noStrike" dirty="0">
                    <a:latin typeface="TimesTen-Roman"/>
                  </a:rPr>
                  <a:t> </a:t>
                </a:r>
                <a:r>
                  <a:rPr lang="en-US" sz="1800" b="0" i="0" u="none" strike="noStrike" baseline="0" dirty="0">
                    <a:latin typeface="TimesTen-Roman"/>
                  </a:rPr>
                  <a:t>hidden/output layer in the forward direction) that are connected to neuron </a:t>
                </a:r>
                <a14:m>
                  <m:oMath xmlns:m="http://schemas.openxmlformats.org/officeDocument/2006/math">
                    <m:r>
                      <a:rPr lang="en-IN" sz="1800" b="0" i="1" dirty="0" smtClean="0">
                        <a:latin typeface="Cambria Math" panose="02040503050406030204" pitchFamily="18" charset="0"/>
                      </a:rPr>
                      <m:t>𝑗</m:t>
                    </m:r>
                    <m:r>
                      <a:rPr lang="en-IN" sz="1800" b="0" i="0" dirty="0"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99354BC5-F52E-68D8-4152-A7E18A0B2ED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7FB3D18-60A8-101F-0561-9956C7163125}"/>
              </a:ext>
            </a:extLst>
          </p:cNvPr>
          <p:cNvPicPr>
            <a:picLocks noChangeAspect="1"/>
          </p:cNvPicPr>
          <p:nvPr/>
        </p:nvPicPr>
        <p:blipFill>
          <a:blip r:embed="rId4"/>
          <a:stretch>
            <a:fillRect/>
          </a:stretch>
        </p:blipFill>
        <p:spPr>
          <a:xfrm>
            <a:off x="1703385" y="1107204"/>
            <a:ext cx="7668695" cy="1448002"/>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3BDC36-965B-F4A8-9258-520AF425B38D}"/>
                  </a:ext>
                </a:extLst>
              </p:cNvPr>
              <p:cNvSpPr txBox="1"/>
              <p:nvPr/>
            </p:nvSpPr>
            <p:spPr>
              <a:xfrm>
                <a:off x="4398746" y="4716389"/>
                <a:ext cx="2600071" cy="896464"/>
              </a:xfrm>
              <a:prstGeom prst="rect">
                <a:avLst/>
              </a:prstGeom>
              <a:solidFill>
                <a:schemeClr val="accent6">
                  <a:lumMod val="20000"/>
                  <a:lumOff val="80000"/>
                </a:schemeClr>
              </a:solidFill>
            </p:spPr>
            <p:txBody>
              <a:bodyPr wrap="none" lIns="0" tIns="0" rIns="0" bIns="0" rtlCol="0">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𝑤</m:t>
                        </m:r>
                      </m:e>
                      <m:sub>
                        <m:r>
                          <a:rPr lang="en-IN" sz="2800" i="1">
                            <a:latin typeface="Cambria Math" panose="02040503050406030204" pitchFamily="18" charset="0"/>
                            <a:ea typeface="Cambria Math" panose="02040503050406030204" pitchFamily="18" charset="0"/>
                          </a:rPr>
                          <m:t>𝑗𝑖</m:t>
                        </m:r>
                      </m:sub>
                    </m:sSub>
                    <m:r>
                      <a:rPr lang="en-IN" sz="2800" i="1">
                        <a:latin typeface="Cambria Math" panose="02040503050406030204" pitchFamily="18" charset="0"/>
                        <a:ea typeface="Cambria Math" panose="02040503050406030204" pitchFamily="18" charset="0"/>
                      </a:rPr>
                      <m:t>=</m:t>
                    </m:r>
                  </m:oMath>
                </a14:m>
                <a:r>
                  <a:rPr lang="en-IN" sz="2800" dirty="0">
                    <a:ea typeface="Cambria Math" panose="02040503050406030204" pitchFamily="18" charset="0"/>
                  </a:rPr>
                  <a:t> </a:t>
                </a:r>
                <a14:m>
                  <m:oMath xmlns:m="http://schemas.openxmlformats.org/officeDocument/2006/math">
                    <m:r>
                      <a:rPr lang="en-IN" sz="2800" i="1">
                        <a:latin typeface="Cambria Math" panose="02040503050406030204" pitchFamily="18" charset="0"/>
                        <a:ea typeface="Cambria Math" panose="02040503050406030204" pitchFamily="18" charset="0"/>
                      </a:rPr>
                      <m:t>𝜂</m:t>
                    </m:r>
                    <m:r>
                      <a:rPr lang="en-IN" sz="2800" i="1">
                        <a:latin typeface="Cambria Math" panose="02040503050406030204" pitchFamily="18" charset="0"/>
                        <a:ea typeface="Cambria Math" panose="02040503050406030204" pitchFamily="18" charset="0"/>
                      </a:rPr>
                      <m:t>. </m:t>
                    </m:r>
                    <m:sSub>
                      <m:sSubPr>
                        <m:ctrlPr>
                          <a:rPr lang="en-US" sz="2800" i="1">
                            <a:solidFill>
                              <a:srgbClr val="C00000"/>
                            </a:solidFill>
                            <a:latin typeface="Cambria Math" panose="02040503050406030204" pitchFamily="18" charset="0"/>
                            <a:ea typeface="Cambria Math" panose="02040503050406030204" pitchFamily="18" charset="0"/>
                          </a:rPr>
                        </m:ctrlPr>
                      </m:sSubPr>
                      <m:e>
                        <m:r>
                          <a:rPr lang="en-US" sz="2800" i="1">
                            <a:solidFill>
                              <a:srgbClr val="C00000"/>
                            </a:solidFill>
                            <a:latin typeface="Cambria Math" panose="02040503050406030204" pitchFamily="18" charset="0"/>
                            <a:ea typeface="Cambria Math" panose="02040503050406030204" pitchFamily="18" charset="0"/>
                          </a:rPr>
                          <m:t>𝛿</m:t>
                        </m:r>
                      </m:e>
                      <m:sub>
                        <m:r>
                          <a:rPr lang="en-IN" sz="2800" i="1">
                            <a:solidFill>
                              <a:srgbClr val="C00000"/>
                            </a:solidFill>
                            <a:latin typeface="Cambria Math" panose="02040503050406030204" pitchFamily="18" charset="0"/>
                            <a:ea typeface="Cambria Math" panose="02040503050406030204" pitchFamily="18" charset="0"/>
                          </a:rPr>
                          <m:t>𝑗</m:t>
                        </m:r>
                      </m:sub>
                    </m:sSub>
                  </m:oMath>
                </a14:m>
                <a:r>
                  <a:rPr lang="en-IN" sz="2800" dirty="0">
                    <a:ea typeface="Cambria Math" panose="02040503050406030204" pitchFamily="18" charset="0"/>
                  </a:rPr>
                  <a:t>.</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𝑦</m:t>
                        </m:r>
                      </m:e>
                      <m:sub>
                        <m:r>
                          <a:rPr lang="en-IN" sz="2800" i="1">
                            <a:latin typeface="Cambria Math" panose="02040503050406030204" pitchFamily="18" charset="0"/>
                            <a:ea typeface="Cambria Math" panose="02040503050406030204" pitchFamily="18" charset="0"/>
                          </a:rPr>
                          <m:t>𝑖</m:t>
                        </m:r>
                      </m:sub>
                    </m:sSub>
                    <m:r>
                      <a:rPr lang="en-IN" sz="2800" i="1">
                        <a:latin typeface="Cambria Math" panose="02040503050406030204" pitchFamily="18" charset="0"/>
                        <a:ea typeface="Cambria Math" panose="02040503050406030204" pitchFamily="18" charset="0"/>
                      </a:rPr>
                      <m:t>,      </m:t>
                    </m:r>
                  </m:oMath>
                </a14:m>
                <a:endParaRPr lang="en-IN" sz="2800" dirty="0">
                  <a:ea typeface="Cambria Math" panose="02040503050406030204" pitchFamily="18" charset="0"/>
                </a:endParaRPr>
              </a:p>
              <a:p>
                <a:endParaRPr lang="en-US" sz="2800" dirty="0"/>
              </a:p>
            </p:txBody>
          </p:sp>
        </mc:Choice>
        <mc:Fallback>
          <p:sp>
            <p:nvSpPr>
              <p:cNvPr id="9" name="TextBox 8">
                <a:extLst>
                  <a:ext uri="{FF2B5EF4-FFF2-40B4-BE49-F238E27FC236}">
                    <a16:creationId xmlns:a16="http://schemas.microsoft.com/office/drawing/2014/main" id="{2D3BDC36-965B-F4A8-9258-520AF425B38D}"/>
                  </a:ext>
                </a:extLst>
              </p:cNvPr>
              <p:cNvSpPr txBox="1">
                <a:spLocks noRot="1" noChangeAspect="1" noMove="1" noResize="1" noEditPoints="1" noAdjustHandles="1" noChangeArrowheads="1" noChangeShapeType="1" noTextEdit="1"/>
              </p:cNvSpPr>
              <p:nvPr/>
            </p:nvSpPr>
            <p:spPr>
              <a:xfrm>
                <a:off x="4398746" y="4716389"/>
                <a:ext cx="2600071" cy="896464"/>
              </a:xfrm>
              <a:prstGeom prst="rect">
                <a:avLst/>
              </a:prstGeom>
              <a:blipFill>
                <a:blip r:embed="rId5"/>
                <a:stretch>
                  <a:fillRect t="-12245"/>
                </a:stretch>
              </a:blipFill>
            </p:spPr>
            <p:txBody>
              <a:bodyPr/>
              <a:lstStyle/>
              <a:p>
                <a:r>
                  <a:rPr lang="en-US">
                    <a:noFill/>
                  </a:rPr>
                  <a:t> </a:t>
                </a:r>
              </a:p>
            </p:txBody>
          </p:sp>
        </mc:Fallback>
      </mc:AlternateContent>
    </p:spTree>
    <p:extLst>
      <p:ext uri="{BB962C8B-B14F-4D97-AF65-F5344CB8AC3E}">
        <p14:creationId xmlns:p14="http://schemas.microsoft.com/office/powerpoint/2010/main" val="2165825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12F8D94-107C-6CEB-FE9D-8E6277B1CC48}"/>
                  </a:ext>
                </a:extLst>
              </p:cNvPr>
              <p:cNvSpPr txBox="1"/>
              <p:nvPr/>
            </p:nvSpPr>
            <p:spPr>
              <a:xfrm>
                <a:off x="6827100" y="5370907"/>
                <a:ext cx="3348994" cy="1468222"/>
              </a:xfrm>
              <a:prstGeom prst="rect">
                <a:avLst/>
              </a:prstGeom>
              <a:solidFill>
                <a:schemeClr val="accent6">
                  <a:lumMod val="20000"/>
                  <a:lumOff val="80000"/>
                </a:schemeClr>
              </a:solidFill>
            </p:spPr>
            <p:txBody>
              <a:bodyPr wrap="none" lIns="0" tIns="0" rIns="0" bIns="0" rtlCol="0">
                <a:spAutoFit/>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𝑗𝑖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𝑗𝑖</m:t>
                            </m:r>
                          </m:sub>
                        </m:sSub>
                      </m:den>
                    </m:f>
                    <m:r>
                      <a:rPr lang="en-IN" b="0" i="0" smtClean="0">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𝜂</m:t>
                    </m:r>
                    <m:r>
                      <a:rPr lang="en-IN" i="1">
                        <a:latin typeface="Cambria Math" panose="02040503050406030204" pitchFamily="18" charset="0"/>
                        <a:ea typeface="Cambria Math" panose="02040503050406030204" pitchFamily="18" charset="0"/>
                      </a:rPr>
                      <m:t>. </m:t>
                    </m:r>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𝛿</m:t>
                        </m:r>
                      </m:e>
                      <m:sub>
                        <m:r>
                          <a:rPr lang="en-IN" i="1">
                            <a:solidFill>
                              <a:srgbClr val="C00000"/>
                            </a:solidFill>
                            <a:latin typeface="Cambria Math" panose="02040503050406030204" pitchFamily="18" charset="0"/>
                            <a:ea typeface="Cambria Math" panose="02040503050406030204" pitchFamily="18" charset="0"/>
                          </a:rPr>
                          <m:t>𝑗</m:t>
                        </m:r>
                      </m:sub>
                    </m:sSub>
                  </m:oMath>
                </a14:m>
                <a:r>
                  <a:rPr lang="en-IN" dirty="0">
                    <a:ea typeface="Cambria Math" panose="02040503050406030204"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m:t>
                    </m:r>
                  </m:oMath>
                </a14:m>
                <a:endParaRPr lang="en-IN"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IN" sz="1200" i="1">
                          <a:latin typeface="Cambria Math" panose="02040503050406030204" pitchFamily="18" charset="0"/>
                          <a:ea typeface="Cambria Math" panose="02040503050406030204" pitchFamily="18" charset="0"/>
                        </a:rPr>
                        <m:t>  </m:t>
                      </m:r>
                    </m:oMath>
                  </m:oMathPara>
                </a14:m>
                <a:endParaRPr lang="en-IN" sz="1200" i="1" dirty="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oMath>
                </a14:m>
                <a:r>
                  <a:rPr lang="en-IN"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φ</m:t>
                        </m:r>
                      </m:e>
                      <m:sup>
                        <m:r>
                          <a:rPr lang="en-IN" i="1">
                            <a:latin typeface="Cambria Math" panose="02040503050406030204" pitchFamily="18" charset="0"/>
                            <a:ea typeface="Cambria Math" panose="02040503050406030204" pitchFamily="18" charset="0"/>
                          </a:rPr>
                          <m:t>′</m:t>
                        </m:r>
                      </m:sup>
                    </m:sSup>
                    <m:d>
                      <m:dPr>
                        <m:ctrlPr>
                          <a:rPr lang="en-IN"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e>
                    </m:d>
                  </m:oMath>
                </a14:m>
                <a:r>
                  <a:rPr lang="en-IN" i="1" dirty="0">
                    <a:latin typeface="Cambria" panose="02040503050406030204" pitchFamily="18" charset="0"/>
                    <a:ea typeface="Cambria" panose="02040503050406030204" pitchFamily="18" charset="0"/>
                  </a:rPr>
                  <a:t>,  output layer</a:t>
                </a:r>
              </a:p>
              <a:p>
                <a:pPr algn="ctr"/>
                <a:endParaRPr lang="en-IN" sz="1200" i="1" dirty="0">
                  <a:latin typeface="Cambria" panose="02040503050406030204" pitchFamily="18" charset="0"/>
                  <a:ea typeface="Cambria" panose="02040503050406030204" pitchFamily="18" charset="0"/>
                </a:endParaRPr>
              </a:p>
              <a:p>
                <a:pPr algn="ct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𝑗</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ea typeface="Cambria Math" panose="02040503050406030204" pitchFamily="18" charset="0"/>
                              </a:rPr>
                              <m:t>𝑘</m:t>
                            </m:r>
                          </m:sub>
                        </m:sSub>
                      </m:e>
                    </m:nary>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a14:m>
                <a:r>
                  <a:rPr lang="en-IN" dirty="0">
                    <a:ea typeface="Cambria Math" panose="02040503050406030204" pitchFamily="18" charset="0"/>
                  </a:rPr>
                  <a:t>, </a:t>
                </a:r>
                <a:r>
                  <a:rPr lang="en-IN" dirty="0">
                    <a:latin typeface="Cambria" panose="02040503050406030204" pitchFamily="18" charset="0"/>
                    <a:ea typeface="Cambria" panose="02040503050406030204" pitchFamily="18" charset="0"/>
                  </a:rPr>
                  <a:t>otherwise</a:t>
                </a:r>
              </a:p>
            </p:txBody>
          </p:sp>
        </mc:Choice>
        <mc:Fallback>
          <p:sp>
            <p:nvSpPr>
              <p:cNvPr id="24" name="TextBox 23">
                <a:extLst>
                  <a:ext uri="{FF2B5EF4-FFF2-40B4-BE49-F238E27FC236}">
                    <a16:creationId xmlns:a16="http://schemas.microsoft.com/office/drawing/2014/main" id="{812F8D94-107C-6CEB-FE9D-8E6277B1CC48}"/>
                  </a:ext>
                </a:extLst>
              </p:cNvPr>
              <p:cNvSpPr txBox="1">
                <a:spLocks noRot="1" noChangeAspect="1" noMove="1" noResize="1" noEditPoints="1" noAdjustHandles="1" noChangeArrowheads="1" noChangeShapeType="1" noTextEdit="1"/>
              </p:cNvSpPr>
              <p:nvPr/>
            </p:nvSpPr>
            <p:spPr>
              <a:xfrm>
                <a:off x="6827100" y="5370907"/>
                <a:ext cx="3348994" cy="1468222"/>
              </a:xfrm>
              <a:prstGeom prst="rect">
                <a:avLst/>
              </a:prstGeom>
              <a:blipFill>
                <a:blip r:embed="rId2"/>
                <a:stretch>
                  <a:fillRect l="-2368" t="-1245" r="-4189" b="-473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C15D000-4A94-9282-860F-BD3D2CB9B7E4}"/>
                  </a:ext>
                </a:extLst>
              </p:cNvPr>
              <p:cNvSpPr txBox="1"/>
              <p:nvPr/>
            </p:nvSpPr>
            <p:spPr>
              <a:xfrm>
                <a:off x="6890085" y="3704130"/>
                <a:ext cx="3160481" cy="61279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r>
                        <a:rPr lang="en-IN"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1C15D000-4A94-9282-860F-BD3D2CB9B7E4}"/>
                  </a:ext>
                </a:extLst>
              </p:cNvPr>
              <p:cNvSpPr txBox="1">
                <a:spLocks noRot="1" noChangeAspect="1" noMove="1" noResize="1" noEditPoints="1" noAdjustHandles="1" noChangeArrowheads="1" noChangeShapeType="1" noTextEdit="1"/>
              </p:cNvSpPr>
              <p:nvPr/>
            </p:nvSpPr>
            <p:spPr>
              <a:xfrm>
                <a:off x="6890085" y="3704130"/>
                <a:ext cx="3160481" cy="6127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87F51F-8135-8A77-C36C-111AB50C5ABC}"/>
                  </a:ext>
                </a:extLst>
              </p:cNvPr>
              <p:cNvSpPr txBox="1"/>
              <p:nvPr/>
            </p:nvSpPr>
            <p:spPr>
              <a:xfrm>
                <a:off x="616014" y="1241658"/>
                <a:ext cx="4327851" cy="82800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m:rPr>
                          <m:nor/>
                        </m:rPr>
                        <a:rPr lang="en-IN" b="0" i="0" smtClean="0">
                          <a:latin typeface="Cambria Math" panose="02040503050406030204" pitchFamily="18" charset="0"/>
                          <a:ea typeface="Cambria Math" panose="02040503050406030204" pitchFamily="18" charset="0"/>
                        </a:rPr>
                        <m:t>  </m:t>
                      </m:r>
                      <m:r>
                        <m:rPr>
                          <m:nor/>
                        </m:rPr>
                        <a:rPr lang="en-IN" dirty="0">
                          <a:ea typeface="Cambria Math" panose="02040503050406030204" pitchFamily="18" charset="0"/>
                        </a:rPr>
                        <m:t>=</m:t>
                      </m:r>
                      <m:r>
                        <m:rPr>
                          <m:nor/>
                        </m:rPr>
                        <a:rPr lang="en-US" dirty="0"/>
                        <m:t> </m:t>
                      </m:r>
                      <m:f>
                        <m:fPr>
                          <m:ctrlPr>
                            <a:rPr lang="en-US" i="1">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𝐶</m:t>
                          </m:r>
                        </m:sub>
                        <m:sup/>
                        <m:e>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2</m:t>
                              </m:r>
                            </m:sup>
                          </m:sSubSup>
                        </m:e>
                      </m:nary>
                      <m:r>
                        <a:rPr lang="en-IN" b="0" i="1"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neuron</m:t>
                      </m:r>
                      <m:r>
                        <m:rPr>
                          <m:nor/>
                        </m:rPr>
                        <a:rPr lang="en-IN" b="0" i="0"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𝑘</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is</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output</m:t>
                      </m:r>
                      <m:r>
                        <m:rPr>
                          <m:nor/>
                        </m:rPr>
                        <a:rPr lang="en-IN" b="0" i="0" smtClean="0">
                          <a:latin typeface="Cambria Math" panose="02040503050406030204" pitchFamily="18" charset="0"/>
                          <a:ea typeface="Cambria Math" panose="02040503050406030204" pitchFamily="18" charset="0"/>
                        </a:rPr>
                        <m:t> </m:t>
                      </m:r>
                      <m:r>
                        <m:rPr>
                          <m:nor/>
                        </m:rPr>
                        <a:rPr lang="en-IN" b="0" i="0" smtClean="0">
                          <a:latin typeface="Cambria Math" panose="02040503050406030204" pitchFamily="18" charset="0"/>
                          <a:ea typeface="Cambria Math" panose="02040503050406030204" pitchFamily="18" charset="0"/>
                        </a:rPr>
                        <m:t>node</m:t>
                      </m:r>
                      <m:r>
                        <m:rPr>
                          <m:nor/>
                        </m:rPr>
                        <a:rPr lang="en-IN" b="0" i="0" smtClean="0">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a:p>
                <a:endParaRPr lang="en-US" dirty="0"/>
              </a:p>
            </p:txBody>
          </p:sp>
        </mc:Choice>
        <mc:Fallback>
          <p:sp>
            <p:nvSpPr>
              <p:cNvPr id="26" name="TextBox 25">
                <a:extLst>
                  <a:ext uri="{FF2B5EF4-FFF2-40B4-BE49-F238E27FC236}">
                    <a16:creationId xmlns:a16="http://schemas.microsoft.com/office/drawing/2014/main" id="{C587F51F-8135-8A77-C36C-111AB50C5ABC}"/>
                  </a:ext>
                </a:extLst>
              </p:cNvPr>
              <p:cNvSpPr txBox="1">
                <a:spLocks noRot="1" noChangeAspect="1" noMove="1" noResize="1" noEditPoints="1" noAdjustHandles="1" noChangeArrowheads="1" noChangeShapeType="1" noTextEdit="1"/>
              </p:cNvSpPr>
              <p:nvPr/>
            </p:nvSpPr>
            <p:spPr>
              <a:xfrm>
                <a:off x="616014" y="1241658"/>
                <a:ext cx="4327851" cy="8280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BAD829-64EE-FD0A-BF26-DA43D718F741}"/>
                  </a:ext>
                </a:extLst>
              </p:cNvPr>
              <p:cNvSpPr txBox="1"/>
              <p:nvPr/>
            </p:nvSpPr>
            <p:spPr>
              <a:xfrm>
                <a:off x="1690832" y="2220231"/>
                <a:ext cx="1673150"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7" name="TextBox 26">
                <a:extLst>
                  <a:ext uri="{FF2B5EF4-FFF2-40B4-BE49-F238E27FC236}">
                    <a16:creationId xmlns:a16="http://schemas.microsoft.com/office/drawing/2014/main" id="{E1BAD829-64EE-FD0A-BF26-DA43D718F741}"/>
                  </a:ext>
                </a:extLst>
              </p:cNvPr>
              <p:cNvSpPr txBox="1">
                <a:spLocks noRot="1" noChangeAspect="1" noMove="1" noResize="1" noEditPoints="1" noAdjustHandles="1" noChangeArrowheads="1" noChangeShapeType="1" noTextEdit="1"/>
              </p:cNvSpPr>
              <p:nvPr/>
            </p:nvSpPr>
            <p:spPr>
              <a:xfrm>
                <a:off x="1690832" y="2220231"/>
                <a:ext cx="1673150" cy="6721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6AC07CE-2E69-A863-88EF-4E4F055A10DD}"/>
                  </a:ext>
                </a:extLst>
              </p:cNvPr>
              <p:cNvSpPr txBox="1"/>
              <p:nvPr/>
            </p:nvSpPr>
            <p:spPr>
              <a:xfrm>
                <a:off x="1429348" y="3075274"/>
                <a:ext cx="2187843"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oMath>
                  </m:oMathPara>
                </a14:m>
                <a:endParaRPr lang="en-IN" dirty="0">
                  <a:ea typeface="Cambria Math" panose="02040503050406030204" pitchFamily="18" charset="0"/>
                </a:endParaRPr>
              </a:p>
            </p:txBody>
          </p:sp>
        </mc:Choice>
        <mc:Fallback>
          <p:sp>
            <p:nvSpPr>
              <p:cNvPr id="28" name="TextBox 27">
                <a:extLst>
                  <a:ext uri="{FF2B5EF4-FFF2-40B4-BE49-F238E27FC236}">
                    <a16:creationId xmlns:a16="http://schemas.microsoft.com/office/drawing/2014/main" id="{86AC07CE-2E69-A863-88EF-4E4F055A10DD}"/>
                  </a:ext>
                </a:extLst>
              </p:cNvPr>
              <p:cNvSpPr txBox="1">
                <a:spLocks noRot="1" noChangeAspect="1" noMove="1" noResize="1" noEditPoints="1" noAdjustHandles="1" noChangeArrowheads="1" noChangeShapeType="1" noTextEdit="1"/>
              </p:cNvSpPr>
              <p:nvPr/>
            </p:nvSpPr>
            <p:spPr>
              <a:xfrm>
                <a:off x="1429348" y="3075274"/>
                <a:ext cx="2187843" cy="6721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A1C5E43-745D-C362-971C-45AE392EDFB3}"/>
                  </a:ext>
                </a:extLst>
              </p:cNvPr>
              <p:cNvSpPr txBox="1"/>
              <p:nvPr/>
            </p:nvSpPr>
            <p:spPr>
              <a:xfrm>
                <a:off x="1078245" y="3935401"/>
                <a:ext cx="2912079" cy="276999"/>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𝑒</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CA1C5E43-745D-C362-971C-45AE392EDFB3}"/>
                  </a:ext>
                </a:extLst>
              </p:cNvPr>
              <p:cNvSpPr txBox="1">
                <a:spLocks noRot="1" noChangeAspect="1" noMove="1" noResize="1" noEditPoints="1" noAdjustHandles="1" noChangeArrowheads="1" noChangeShapeType="1" noTextEdit="1"/>
              </p:cNvSpPr>
              <p:nvPr/>
            </p:nvSpPr>
            <p:spPr>
              <a:xfrm>
                <a:off x="1078245" y="3935401"/>
                <a:ext cx="2912079" cy="276999"/>
              </a:xfrm>
              <a:prstGeom prst="rect">
                <a:avLst/>
              </a:prstGeom>
              <a:blipFill>
                <a:blip r:embed="rId7"/>
                <a:stretch>
                  <a:fillRect t="-2222" r="-146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A5675C4-563A-DFED-FD80-8356B020AA3C}"/>
                  </a:ext>
                </a:extLst>
              </p:cNvPr>
              <p:cNvSpPr txBox="1"/>
              <p:nvPr/>
            </p:nvSpPr>
            <p:spPr>
              <a:xfrm>
                <a:off x="1657154" y="5218510"/>
                <a:ext cx="1603323" cy="78752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𝑚</m:t>
                          </m:r>
                        </m:sup>
                        <m:e>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e>
                      </m:nary>
                    </m:oMath>
                  </m:oMathPara>
                </a14:m>
                <a:endParaRPr lang="en-IN" dirty="0">
                  <a:ea typeface="Cambria Math" panose="02040503050406030204" pitchFamily="18" charset="0"/>
                </a:endParaRPr>
              </a:p>
            </p:txBody>
          </p:sp>
        </mc:Choice>
        <mc:Fallback>
          <p:sp>
            <p:nvSpPr>
              <p:cNvPr id="30" name="TextBox 29">
                <a:extLst>
                  <a:ext uri="{FF2B5EF4-FFF2-40B4-BE49-F238E27FC236}">
                    <a16:creationId xmlns:a16="http://schemas.microsoft.com/office/drawing/2014/main" id="{FA5675C4-563A-DFED-FD80-8356B020AA3C}"/>
                  </a:ext>
                </a:extLst>
              </p:cNvPr>
              <p:cNvSpPr txBox="1">
                <a:spLocks noRot="1" noChangeAspect="1" noMove="1" noResize="1" noEditPoints="1" noAdjustHandles="1" noChangeArrowheads="1" noChangeShapeType="1" noTextEdit="1"/>
              </p:cNvSpPr>
              <p:nvPr/>
            </p:nvSpPr>
            <p:spPr>
              <a:xfrm>
                <a:off x="1657154" y="5218510"/>
                <a:ext cx="1603323" cy="78752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55A3E8-CC89-3816-7FA4-93B6F641247D}"/>
                  </a:ext>
                </a:extLst>
              </p:cNvPr>
              <p:cNvSpPr txBox="1"/>
              <p:nvPr/>
            </p:nvSpPr>
            <p:spPr>
              <a:xfrm>
                <a:off x="1896175" y="6189050"/>
                <a:ext cx="1102930" cy="60484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1" name="TextBox 30">
                <a:extLst>
                  <a:ext uri="{FF2B5EF4-FFF2-40B4-BE49-F238E27FC236}">
                    <a16:creationId xmlns:a16="http://schemas.microsoft.com/office/drawing/2014/main" id="{AB55A3E8-CC89-3816-7FA4-93B6F641247D}"/>
                  </a:ext>
                </a:extLst>
              </p:cNvPr>
              <p:cNvSpPr txBox="1">
                <a:spLocks noRot="1" noChangeAspect="1" noMove="1" noResize="1" noEditPoints="1" noAdjustHandles="1" noChangeArrowheads="1" noChangeShapeType="1" noTextEdit="1"/>
              </p:cNvSpPr>
              <p:nvPr/>
            </p:nvSpPr>
            <p:spPr>
              <a:xfrm>
                <a:off x="1896175" y="6189050"/>
                <a:ext cx="1102930" cy="60484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2FCE46-CFDF-8616-EC4A-D3BDB7076A08}"/>
                  </a:ext>
                </a:extLst>
              </p:cNvPr>
              <p:cNvSpPr txBox="1"/>
              <p:nvPr/>
            </p:nvSpPr>
            <p:spPr>
              <a:xfrm>
                <a:off x="7050516" y="1458234"/>
                <a:ext cx="2772747"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e>
                      </m:nary>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i="1">
                              <a:latin typeface="Cambria Math" panose="02040503050406030204" pitchFamily="18" charset="0"/>
                              <a:ea typeface="Cambria Math" panose="02040503050406030204" pitchFamily="18" charset="0"/>
                            </a:rPr>
                            <m:t>𝑘</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2" name="TextBox 31">
                <a:extLst>
                  <a:ext uri="{FF2B5EF4-FFF2-40B4-BE49-F238E27FC236}">
                    <a16:creationId xmlns:a16="http://schemas.microsoft.com/office/drawing/2014/main" id="{9F2FCE46-CFDF-8616-EC4A-D3BDB7076A08}"/>
                  </a:ext>
                </a:extLst>
              </p:cNvPr>
              <p:cNvSpPr txBox="1">
                <a:spLocks noRot="1" noChangeAspect="1" noMove="1" noResize="1" noEditPoints="1" noAdjustHandles="1" noChangeArrowheads="1" noChangeShapeType="1" noTextEdit="1"/>
              </p:cNvSpPr>
              <p:nvPr/>
            </p:nvSpPr>
            <p:spPr>
              <a:xfrm>
                <a:off x="7050516" y="1458234"/>
                <a:ext cx="2772747" cy="67217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2CBA206-E016-9507-C5AC-E5C6AA137B5B}"/>
                  </a:ext>
                </a:extLst>
              </p:cNvPr>
              <p:cNvSpPr txBox="1"/>
              <p:nvPr/>
            </p:nvSpPr>
            <p:spPr>
              <a:xfrm>
                <a:off x="7308795" y="4469342"/>
                <a:ext cx="2366289"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𝑗</m:t>
                          </m:r>
                        </m:sub>
                      </m:sSub>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𝑗</m:t>
                          </m:r>
                        </m:sub>
                        <m:sup>
                          <m:r>
                            <a:rPr lang="en-IN" i="1">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𝑗</m:t>
                          </m:r>
                        </m:sub>
                      </m:sSub>
                      <m:r>
                        <a:rPr lang="en-IN" i="1">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b="0" i="1" smtClean="0">
                                  <a:latin typeface="Cambria Math" panose="02040503050406030204" pitchFamily="18" charset="0"/>
                                  <a:ea typeface="Cambria Math" panose="02040503050406030204" pitchFamily="18" charset="0"/>
                                </a:rPr>
                                <m:t>𝑘</m:t>
                              </m:r>
                            </m:sub>
                          </m:sSub>
                        </m:e>
                      </m:nary>
                      <m:sSub>
                        <m:sSubPr>
                          <m:ctrlPr>
                            <a:rPr lang="el-GR"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oMath>
                  </m:oMathPara>
                </a14:m>
                <a:endParaRPr lang="en-IN" dirty="0">
                  <a:ea typeface="Cambria Math" panose="02040503050406030204" pitchFamily="18" charset="0"/>
                </a:endParaRPr>
              </a:p>
            </p:txBody>
          </p:sp>
        </mc:Choice>
        <mc:Fallback>
          <p:sp>
            <p:nvSpPr>
              <p:cNvPr id="3" name="TextBox 2">
                <a:extLst>
                  <a:ext uri="{FF2B5EF4-FFF2-40B4-BE49-F238E27FC236}">
                    <a16:creationId xmlns:a16="http://schemas.microsoft.com/office/drawing/2014/main" id="{42CBA206-E016-9507-C5AC-E5C6AA137B5B}"/>
                  </a:ext>
                </a:extLst>
              </p:cNvPr>
              <p:cNvSpPr txBox="1">
                <a:spLocks noRot="1" noChangeAspect="1" noMove="1" noResize="1" noEditPoints="1" noAdjustHandles="1" noChangeArrowheads="1" noChangeShapeType="1" noTextEdit="1"/>
              </p:cNvSpPr>
              <p:nvPr/>
            </p:nvSpPr>
            <p:spPr>
              <a:xfrm>
                <a:off x="7308795" y="4469342"/>
                <a:ext cx="2366289" cy="67217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8D9FC8-D20E-9639-A56D-7E2988C6DE17}"/>
                  </a:ext>
                </a:extLst>
              </p:cNvPr>
              <p:cNvSpPr txBox="1"/>
              <p:nvPr/>
            </p:nvSpPr>
            <p:spPr>
              <a:xfrm>
                <a:off x="1586560" y="4426028"/>
                <a:ext cx="1683089" cy="573490"/>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𝑒</m:t>
                              </m:r>
                            </m:e>
                            <m:sub>
                              <m:r>
                                <a:rPr lang="en-IN" b="0" i="1" smtClean="0">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𝑣</m:t>
                              </m:r>
                            </m:e>
                            <m:sub>
                              <m:r>
                                <a:rPr lang="en-IN" b="0" i="1" smtClean="0">
                                  <a:latin typeface="Cambria Math" panose="02040503050406030204" pitchFamily="18" charset="0"/>
                                  <a:ea typeface="Cambria Math" panose="02040503050406030204" pitchFamily="18" charset="0"/>
                                </a:rPr>
                                <m:t>𝑘</m:t>
                              </m:r>
                            </m:sub>
                          </m:sSub>
                        </m:den>
                      </m:f>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φ</m:t>
                          </m:r>
                        </m:e>
                        <m:sub>
                          <m:r>
                            <a:rPr lang="en-IN" b="0" i="1" smtClean="0">
                              <a:latin typeface="Cambria Math" panose="02040503050406030204" pitchFamily="18" charset="0"/>
                              <a:ea typeface="Cambria Math" panose="02040503050406030204" pitchFamily="18" charset="0"/>
                            </a:rPr>
                            <m:t>𝑘</m:t>
                          </m:r>
                        </m:sub>
                        <m:sup>
                          <m:r>
                            <a:rPr lang="en-IN"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𝑣</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oMath>
                  </m:oMathPara>
                </a14:m>
                <a:endParaRPr lang="en-IN" dirty="0">
                  <a:ea typeface="Cambria Math" panose="02040503050406030204" pitchFamily="18" charset="0"/>
                </a:endParaRPr>
              </a:p>
            </p:txBody>
          </p:sp>
        </mc:Choice>
        <mc:Fallback>
          <p:sp>
            <p:nvSpPr>
              <p:cNvPr id="7" name="TextBox 6">
                <a:extLst>
                  <a:ext uri="{FF2B5EF4-FFF2-40B4-BE49-F238E27FC236}">
                    <a16:creationId xmlns:a16="http://schemas.microsoft.com/office/drawing/2014/main" id="{4D8D9FC8-D20E-9639-A56D-7E2988C6DE17}"/>
                  </a:ext>
                </a:extLst>
              </p:cNvPr>
              <p:cNvSpPr txBox="1">
                <a:spLocks noRot="1" noChangeAspect="1" noMove="1" noResize="1" noEditPoints="1" noAdjustHandles="1" noChangeArrowheads="1" noChangeShapeType="1" noTextEdit="1"/>
              </p:cNvSpPr>
              <p:nvPr/>
            </p:nvSpPr>
            <p:spPr>
              <a:xfrm>
                <a:off x="1586560" y="4426028"/>
                <a:ext cx="1683089" cy="57349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F7DA80-3FCA-B2D4-038B-83D21A24D2A0}"/>
                  </a:ext>
                </a:extLst>
              </p:cNvPr>
              <p:cNvSpPr txBox="1"/>
              <p:nvPr/>
            </p:nvSpPr>
            <p:spPr>
              <a:xfrm>
                <a:off x="539017" y="10415"/>
                <a:ext cx="10157298" cy="1134000"/>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400" b="0" i="0" smtClean="0">
                          <a:latin typeface="Cambria Math" panose="02040503050406030204" pitchFamily="18" charset="0"/>
                          <a:ea typeface="Cambria Math" panose="02040503050406030204" pitchFamily="18" charset="0"/>
                        </a:rPr>
                        <m:t>Index</m:t>
                      </m:r>
                      <m:r>
                        <m:rPr>
                          <m:nor/>
                        </m:rP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𝑘</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is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output</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node</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and</m:t>
                      </m:r>
                      <m:r>
                        <m:rPr>
                          <m:nor/>
                        </m:rPr>
                        <a:rPr lang="en-IN" sz="2400" b="0" i="0" smtClean="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Index</m:t>
                      </m:r>
                      <m:r>
                        <m:rPr>
                          <m:nor/>
                        </m:rPr>
                        <a:rPr lang="en-IN" sz="240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𝑗</m:t>
                      </m:r>
                      <m:r>
                        <m:rPr>
                          <m:nor/>
                        </m:rPr>
                        <a:rPr lang="en-IN" sz="240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refers</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to</m:t>
                      </m:r>
                      <m:r>
                        <m:rPr>
                          <m:nor/>
                        </m:rPr>
                        <a:rPr lang="en-IN" sz="2400" b="0" i="0" smtClean="0">
                          <a:latin typeface="Cambria Math" panose="02040503050406030204" pitchFamily="18" charset="0"/>
                          <a:ea typeface="Cambria Math" panose="02040503050406030204" pitchFamily="18" charset="0"/>
                        </a:rPr>
                        <m:t> </m:t>
                      </m:r>
                      <m:r>
                        <m:rPr>
                          <m:nor/>
                        </m:rPr>
                        <a:rPr lang="en-IN" sz="2400" b="0" i="0" smtClean="0">
                          <a:latin typeface="Cambria Math" panose="02040503050406030204" pitchFamily="18" charset="0"/>
                          <a:ea typeface="Cambria Math" panose="02040503050406030204" pitchFamily="18" charset="0"/>
                        </a:rPr>
                        <m:t>hidden</m:t>
                      </m:r>
                      <m:r>
                        <m:rPr>
                          <m:nor/>
                        </m:rPr>
                        <a:rPr lang="en-IN" sz="2400">
                          <a:latin typeface="Cambria Math" panose="02040503050406030204" pitchFamily="18" charset="0"/>
                          <a:ea typeface="Cambria Math" panose="02040503050406030204" pitchFamily="18" charset="0"/>
                        </a:rPr>
                        <m:t> </m:t>
                      </m:r>
                      <m:r>
                        <m:rPr>
                          <m:nor/>
                        </m:rPr>
                        <a:rPr lang="en-IN" sz="2400">
                          <a:latin typeface="Cambria Math" panose="02040503050406030204" pitchFamily="18" charset="0"/>
                          <a:ea typeface="Cambria Math" panose="02040503050406030204" pitchFamily="18" charset="0"/>
                        </a:rPr>
                        <m:t>node</m:t>
                      </m:r>
                      <m:r>
                        <m:rPr>
                          <m:nor/>
                        </m:rPr>
                        <a:rPr lang="en-IN" sz="2400" b="0" i="0" smtClean="0">
                          <a:latin typeface="Cambria Math" panose="02040503050406030204" pitchFamily="18" charset="0"/>
                          <a:ea typeface="Cambria Math" panose="02040503050406030204" pitchFamily="18" charset="0"/>
                        </a:rPr>
                        <m:t>.</m:t>
                      </m:r>
                    </m:oMath>
                  </m:oMathPara>
                </a14:m>
                <a:endParaRPr lang="en-IN" sz="2400" b="0" i="1" dirty="0">
                  <a:latin typeface="Cambria Math" panose="02040503050406030204" pitchFamily="18" charset="0"/>
                  <a:ea typeface="Cambria Math" panose="02040503050406030204" pitchFamily="18" charset="0"/>
                </a:endParaRPr>
              </a:p>
              <a:p>
                <a:pPr algn="ctr"/>
                <a:r>
                  <a:rPr lang="en-IN" sz="2400" dirty="0">
                    <a:solidFill>
                      <a:schemeClr val="tx1"/>
                    </a:solidFill>
                    <a:latin typeface="Cambria Math" panose="02040503050406030204" pitchFamily="18" charset="0"/>
                    <a:ea typeface="Cambria Math" panose="02040503050406030204" pitchFamily="18" charset="0"/>
                  </a:rPr>
                  <a:t>Local gradient </a:t>
                </a: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b="0" i="1" smtClean="0">
                        <a:solidFill>
                          <a:schemeClr val="tx1"/>
                        </a:solidFill>
                        <a:latin typeface="Cambria Math" panose="02040503050406030204" pitchFamily="18" charset="0"/>
                        <a:ea typeface="Cambria Math" panose="02040503050406030204" pitchFamily="18" charset="0"/>
                      </a:rPr>
                      <m:t> </m:t>
                    </m:r>
                  </m:oMath>
                </a14:m>
                <a:r>
                  <a:rPr lang="en-IN" sz="2400" dirty="0">
                    <a:solidFill>
                      <a:schemeClr val="tx1"/>
                    </a:solidFill>
                    <a:latin typeface="Cambria Math" panose="02040503050406030204" pitchFamily="18" charset="0"/>
                    <a:ea typeface="Cambria Math" panose="02040503050406030204" pitchFamily="18" charset="0"/>
                  </a:rPr>
                  <a:t>at output layer is defined as follows:</a:t>
                </a:r>
              </a:p>
              <a:p>
                <a:pPr algn="ctr"/>
                <a14:m>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𝛿</m:t>
                        </m:r>
                      </m:e>
                      <m:sub>
                        <m:r>
                          <a:rPr lang="en-IN" sz="2400" b="0" i="1" smtClean="0">
                            <a:solidFill>
                              <a:schemeClr val="tx1"/>
                            </a:solidFill>
                            <a:latin typeface="Cambria Math" panose="02040503050406030204" pitchFamily="18" charset="0"/>
                            <a:ea typeface="Cambria Math" panose="02040503050406030204" pitchFamily="18" charset="0"/>
                          </a:rPr>
                          <m:t>𝑘</m:t>
                        </m:r>
                      </m:sub>
                    </m:sSub>
                  </m:oMath>
                </a14:m>
                <a:r>
                  <a:rPr lang="en-IN" sz="2400" dirty="0">
                    <a:solidFill>
                      <a:schemeClr val="tx1"/>
                    </a:solidFill>
                    <a:ea typeface="Cambria Math" panose="02040503050406030204" pitchFamily="18" charset="0"/>
                  </a:rPr>
                  <a:t>=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𝑒</m:t>
                        </m:r>
                      </m:e>
                      <m:sub>
                        <m:r>
                          <a:rPr lang="en-IN" sz="2400" b="0" i="1" smtClean="0">
                            <a:solidFill>
                              <a:schemeClr val="tx1"/>
                            </a:solidFill>
                            <a:latin typeface="Cambria Math" panose="02040503050406030204" pitchFamily="18" charset="0"/>
                            <a:ea typeface="Cambria Math" panose="02040503050406030204" pitchFamily="18" charset="0"/>
                          </a:rPr>
                          <m:t>𝑘</m:t>
                        </m:r>
                      </m:sub>
                    </m:sSub>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m:rPr>
                            <m:sty m:val="p"/>
                          </m:rPr>
                          <a:rPr lang="el-GR" sz="2400" i="1">
                            <a:solidFill>
                              <a:schemeClr val="tx1"/>
                            </a:solidFill>
                            <a:latin typeface="Cambria Math" panose="02040503050406030204" pitchFamily="18" charset="0"/>
                            <a:ea typeface="Cambria Math" panose="02040503050406030204" pitchFamily="18" charset="0"/>
                          </a:rPr>
                          <m:t>φ</m:t>
                        </m:r>
                      </m:e>
                      <m:sup>
                        <m:r>
                          <a:rPr lang="en-IN" sz="2400" i="1">
                            <a:solidFill>
                              <a:schemeClr val="tx1"/>
                            </a:solidFill>
                            <a:latin typeface="Cambria Math" panose="02040503050406030204" pitchFamily="18" charset="0"/>
                            <a:ea typeface="Cambria Math" panose="02040503050406030204" pitchFamily="18" charset="0"/>
                          </a:rPr>
                          <m:t>′</m:t>
                        </m:r>
                      </m:sup>
                    </m:sSup>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𝑣</m:t>
                            </m:r>
                          </m:e>
                          <m:sub>
                            <m:r>
                              <a:rPr lang="en-IN" sz="2400" b="0" i="1" smtClean="0">
                                <a:solidFill>
                                  <a:schemeClr val="tx1"/>
                                </a:solidFill>
                                <a:latin typeface="Cambria Math" panose="02040503050406030204" pitchFamily="18" charset="0"/>
                                <a:ea typeface="Cambria Math" panose="02040503050406030204" pitchFamily="18" charset="0"/>
                              </a:rPr>
                              <m:t>𝑘</m:t>
                            </m:r>
                          </m:sub>
                        </m:sSub>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𝑘</m:t>
                    </m:r>
                  </m:oMath>
                </a14:m>
                <a:r>
                  <a:rPr lang="en-IN" sz="2400" dirty="0">
                    <a:ea typeface="Cambria Math" panose="02040503050406030204" pitchFamily="18" charset="0"/>
                  </a:rPr>
                  <a:t> </a:t>
                </a:r>
                <a:r>
                  <a:rPr lang="en-IN" dirty="0">
                    <a:ea typeface="Cambria Math" panose="02040503050406030204" pitchFamily="18" charset="0"/>
                  </a:rPr>
                  <a:t>is output node.</a:t>
                </a:r>
                <a:r>
                  <a:rPr lang="en-IN" sz="2400" dirty="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74F7DA80-3FCA-B2D4-038B-83D21A24D2A0}"/>
                  </a:ext>
                </a:extLst>
              </p:cNvPr>
              <p:cNvSpPr txBox="1">
                <a:spLocks noRot="1" noChangeAspect="1" noMove="1" noResize="1" noEditPoints="1" noAdjustHandles="1" noChangeArrowheads="1" noChangeShapeType="1" noTextEdit="1"/>
              </p:cNvSpPr>
              <p:nvPr/>
            </p:nvSpPr>
            <p:spPr>
              <a:xfrm>
                <a:off x="539017" y="10415"/>
                <a:ext cx="10157298" cy="1134000"/>
              </a:xfrm>
              <a:prstGeom prst="rect">
                <a:avLst/>
              </a:prstGeom>
              <a:blipFill>
                <a:blip r:embed="rId13"/>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9B2752E-F3EE-9B19-F5CF-08708A10C9C5}"/>
                  </a:ext>
                </a:extLst>
              </p:cNvPr>
              <p:cNvSpPr txBox="1"/>
              <p:nvPr/>
            </p:nvSpPr>
            <p:spPr>
              <a:xfrm>
                <a:off x="7376170" y="2284398"/>
                <a:ext cx="1990994" cy="672172"/>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𝑗</m:t>
                              </m:r>
                            </m:sub>
                          </m:sSub>
                        </m:den>
                      </m:f>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ea typeface="Cambria Math" panose="02040503050406030204" pitchFamily="18" charset="0"/>
                            </a:rPr>
                          </m:ctrlPr>
                        </m:naryPr>
                        <m:sub>
                          <m:r>
                            <m:rPr>
                              <m:brk m:alnAt="7"/>
                            </m:rPr>
                            <a:rPr lang="en-IN" i="1">
                              <a:latin typeface="Cambria Math" panose="02040503050406030204" pitchFamily="18" charset="0"/>
                              <a:ea typeface="Cambria Math" panose="02040503050406030204" pitchFamily="18" charset="0"/>
                            </a:rPr>
                            <m:t>𝑘</m:t>
                          </m:r>
                        </m:sub>
                        <m:sup/>
                        <m:e>
                          <m:sSub>
                            <m:sSubPr>
                              <m:ctrlPr>
                                <a:rPr lang="el-GR"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𝑘𝑗</m:t>
                              </m:r>
                            </m:sub>
                          </m:sSub>
                        </m:e>
                      </m:nary>
                    </m:oMath>
                  </m:oMathPara>
                </a14:m>
                <a:endParaRPr lang="en-IN" dirty="0">
                  <a:ea typeface="Cambria Math" panose="02040503050406030204" pitchFamily="18" charset="0"/>
                </a:endParaRPr>
              </a:p>
            </p:txBody>
          </p:sp>
        </mc:Choice>
        <mc:Fallback>
          <p:sp>
            <p:nvSpPr>
              <p:cNvPr id="9" name="TextBox 8">
                <a:extLst>
                  <a:ext uri="{FF2B5EF4-FFF2-40B4-BE49-F238E27FC236}">
                    <a16:creationId xmlns:a16="http://schemas.microsoft.com/office/drawing/2014/main" id="{39B2752E-F3EE-9B19-F5CF-08708A10C9C5}"/>
                  </a:ext>
                </a:extLst>
              </p:cNvPr>
              <p:cNvSpPr txBox="1">
                <a:spLocks noRot="1" noChangeAspect="1" noMove="1" noResize="1" noEditPoints="1" noAdjustHandles="1" noChangeArrowheads="1" noChangeShapeType="1" noTextEdit="1"/>
              </p:cNvSpPr>
              <p:nvPr/>
            </p:nvSpPr>
            <p:spPr>
              <a:xfrm>
                <a:off x="7376170" y="2284398"/>
                <a:ext cx="1990994" cy="672172"/>
              </a:xfrm>
              <a:prstGeom prst="rect">
                <a:avLst/>
              </a:prstGeom>
              <a:blipFill>
                <a:blip r:embed="rId1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6A2DBBB-FAE2-5234-C62C-59BA0EA9E073}"/>
              </a:ext>
            </a:extLst>
          </p:cNvPr>
          <p:cNvSpPr txBox="1"/>
          <p:nvPr/>
        </p:nvSpPr>
        <p:spPr>
          <a:xfrm>
            <a:off x="1172673" y="113893"/>
            <a:ext cx="65" cy="276999"/>
          </a:xfrm>
          <a:prstGeom prst="rect">
            <a:avLst/>
          </a:prstGeom>
          <a:solidFill>
            <a:schemeClr val="accent6">
              <a:lumMod val="20000"/>
              <a:lumOff val="80000"/>
            </a:schemeClr>
          </a:solidFill>
        </p:spPr>
        <p:txBody>
          <a:bodyPr wrap="none" lIns="0" tIns="0" rIns="0" bIns="0" rtlCol="0">
            <a:spAutoFit/>
          </a:bodyPr>
          <a:lstStyle/>
          <a:p>
            <a:endParaRPr lang="en-IN"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B764343-23C9-A51D-14C9-550F5F7BD588}"/>
                  </a:ext>
                </a:extLst>
              </p:cNvPr>
              <p:cNvSpPr txBox="1"/>
              <p:nvPr/>
            </p:nvSpPr>
            <p:spPr>
              <a:xfrm>
                <a:off x="5398184" y="3137138"/>
                <a:ext cx="6120000" cy="442471"/>
              </a:xfrm>
              <a:prstGeom prst="rect">
                <a:avLst/>
              </a:prstGeom>
              <a:solidFill>
                <a:schemeClr val="accent3">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200" b="0" i="0" smtClean="0">
                          <a:latin typeface="Cambria Math" panose="02040503050406030204" pitchFamily="18" charset="0"/>
                          <a:ea typeface="Cambria Math" panose="02040503050406030204" pitchFamily="18" charset="0"/>
                        </a:rPr>
                        <m:t>Redefine</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local</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gradient</m:t>
                      </m:r>
                      <m:sSub>
                        <m:sSubPr>
                          <m:ctrlPr>
                            <a:rPr lang="en-US" sz="2200" i="1">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𝛿</m:t>
                          </m:r>
                        </m:e>
                        <m:sub>
                          <m:r>
                            <a:rPr lang="en-IN" sz="2200" b="0" i="1" smtClean="0">
                              <a:latin typeface="Cambria Math" panose="02040503050406030204" pitchFamily="18" charset="0"/>
                              <a:ea typeface="Cambria Math" panose="02040503050406030204" pitchFamily="18" charset="0"/>
                            </a:rPr>
                            <m:t>𝑗</m:t>
                          </m:r>
                        </m:sub>
                      </m:sSub>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at</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hidden</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layer</m:t>
                      </m:r>
                      <m:r>
                        <m:rPr>
                          <m:nor/>
                        </m:rPr>
                        <a:rPr lang="en-IN" sz="2200" b="0" i="0" smtClean="0">
                          <a:latin typeface="Cambria Math" panose="02040503050406030204" pitchFamily="18" charset="0"/>
                          <a:ea typeface="Cambria Math" panose="02040503050406030204" pitchFamily="18" charset="0"/>
                        </a:rPr>
                        <m:t> (</m:t>
                      </m:r>
                      <m:r>
                        <m:rPr>
                          <m:nor/>
                        </m:rPr>
                        <a:rPr lang="en-IN" sz="2200" b="0" i="0" smtClean="0">
                          <a:latin typeface="Cambria Math" panose="02040503050406030204" pitchFamily="18" charset="0"/>
                          <a:ea typeface="Cambria Math" panose="02040503050406030204" pitchFamily="18" charset="0"/>
                        </a:rPr>
                        <m:t>index</m:t>
                      </m:r>
                      <m:r>
                        <m:rPr>
                          <m:nor/>
                        </m:rPr>
                        <a:rPr lang="en-IN" sz="2200" b="0" i="0"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𝑗</m:t>
                      </m:r>
                      <m:r>
                        <m:rPr>
                          <m:nor/>
                        </m:rPr>
                        <a:rPr lang="en-IN" sz="2200" b="0" i="0" smtClean="0">
                          <a:latin typeface="Cambria Math" panose="02040503050406030204" pitchFamily="18" charset="0"/>
                          <a:ea typeface="Cambria Math" panose="02040503050406030204" pitchFamily="18" charset="0"/>
                        </a:rPr>
                        <m:t>)</m:t>
                      </m:r>
                    </m:oMath>
                  </m:oMathPara>
                </a14:m>
                <a:endParaRPr lang="en-IN" sz="2200" b="0" i="1" dirty="0">
                  <a:latin typeface="Cambria Math" panose="02040503050406030204" pitchFamily="18" charset="0"/>
                  <a:ea typeface="Cambria Math" panose="02040503050406030204" pitchFamily="18" charset="0"/>
                </a:endParaRPr>
              </a:p>
            </p:txBody>
          </p:sp>
        </mc:Choice>
        <mc:Fallback>
          <p:sp>
            <p:nvSpPr>
              <p:cNvPr id="11" name="TextBox 10">
                <a:extLst>
                  <a:ext uri="{FF2B5EF4-FFF2-40B4-BE49-F238E27FC236}">
                    <a16:creationId xmlns:a16="http://schemas.microsoft.com/office/drawing/2014/main" id="{9B764343-23C9-A51D-14C9-550F5F7BD588}"/>
                  </a:ext>
                </a:extLst>
              </p:cNvPr>
              <p:cNvSpPr txBox="1">
                <a:spLocks noRot="1" noChangeAspect="1" noMove="1" noResize="1" noEditPoints="1" noAdjustHandles="1" noChangeArrowheads="1" noChangeShapeType="1" noTextEdit="1"/>
              </p:cNvSpPr>
              <p:nvPr/>
            </p:nvSpPr>
            <p:spPr>
              <a:xfrm>
                <a:off x="5398184" y="3137138"/>
                <a:ext cx="6120000" cy="442471"/>
              </a:xfrm>
              <a:prstGeom prst="rect">
                <a:avLst/>
              </a:prstGeom>
              <a:blipFill>
                <a:blip r:embed="rId15"/>
                <a:stretch>
                  <a:fillRect l="-897" r="-1496" b="-5556"/>
                </a:stretch>
              </a:blipFill>
            </p:spPr>
            <p:txBody>
              <a:bodyPr/>
              <a:lstStyle/>
              <a:p>
                <a:r>
                  <a:rPr lang="en-US">
                    <a:noFill/>
                  </a:rPr>
                  <a:t> </a:t>
                </a:r>
              </a:p>
            </p:txBody>
          </p:sp>
        </mc:Fallback>
      </mc:AlternateContent>
    </p:spTree>
    <p:extLst>
      <p:ext uri="{BB962C8B-B14F-4D97-AF65-F5344CB8AC3E}">
        <p14:creationId xmlns:p14="http://schemas.microsoft.com/office/powerpoint/2010/main" val="3395362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C128-4A63-114F-807E-6A871BDF4B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5B1664-00AF-8C48-A32B-63BAE3683B34}"/>
              </a:ext>
            </a:extLst>
          </p:cNvPr>
          <p:cNvSpPr>
            <a:spLocks noGrp="1"/>
          </p:cNvSpPr>
          <p:nvPr>
            <p:ph idx="1"/>
          </p:nvPr>
        </p:nvSpPr>
        <p:spPr/>
        <p:txBody>
          <a:bodyPr>
            <a:normAutofit fontScale="92500"/>
          </a:bodyPr>
          <a:lstStyle/>
          <a:p>
            <a:r>
              <a:rPr lang="en-US" dirty="0"/>
              <a:t>Learning is dependent on derivatives</a:t>
            </a:r>
          </a:p>
          <a:p>
            <a:r>
              <a:rPr lang="en-US" dirty="0"/>
              <a:t>Derivatives should not approach zero or very small values (vanishing gradient problem)</a:t>
            </a:r>
          </a:p>
          <a:p>
            <a:r>
              <a:rPr lang="en-US" dirty="0"/>
              <a:t>Point of operation should not be in saturation region.</a:t>
            </a:r>
          </a:p>
          <a:p>
            <a:r>
              <a:rPr lang="en-US" dirty="0"/>
              <a:t>Large inputs can drive network to saturation or near saturation.</a:t>
            </a:r>
          </a:p>
          <a:p>
            <a:r>
              <a:rPr lang="en-US" dirty="0"/>
              <a:t>Another problem could be local minima (gradients are zero)</a:t>
            </a:r>
          </a:p>
          <a:p>
            <a:pPr lvl="1"/>
            <a:r>
              <a:rPr lang="en-US" dirty="0"/>
              <a:t>Need perturbation to move away from local minima</a:t>
            </a:r>
          </a:p>
          <a:p>
            <a:pPr marL="514350" indent="-457200"/>
            <a:endParaRPr lang="en-US" dirty="0"/>
          </a:p>
          <a:p>
            <a:endParaRPr lang="en-US" dirty="0"/>
          </a:p>
        </p:txBody>
      </p:sp>
    </p:spTree>
    <p:extLst>
      <p:ext uri="{BB962C8B-B14F-4D97-AF65-F5344CB8AC3E}">
        <p14:creationId xmlns:p14="http://schemas.microsoft.com/office/powerpoint/2010/main" val="1836377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C321-6755-7E42-B63E-2007F389958C}"/>
              </a:ext>
            </a:extLst>
          </p:cNvPr>
          <p:cNvSpPr>
            <a:spLocks noGrp="1"/>
          </p:cNvSpPr>
          <p:nvPr>
            <p:ph type="title"/>
          </p:nvPr>
        </p:nvSpPr>
        <p:spPr/>
        <p:txBody>
          <a:bodyPr/>
          <a:lstStyle/>
          <a:p>
            <a:r>
              <a:rPr lang="en-US" dirty="0"/>
              <a:t>Vanishing Gradient Problem</a:t>
            </a:r>
          </a:p>
        </p:txBody>
      </p:sp>
      <p:sp>
        <p:nvSpPr>
          <p:cNvPr id="3" name="Content Placeholder 2">
            <a:extLst>
              <a:ext uri="{FF2B5EF4-FFF2-40B4-BE49-F238E27FC236}">
                <a16:creationId xmlns:a16="http://schemas.microsoft.com/office/drawing/2014/main" id="{E99B1FC6-E3A2-144A-9E5B-3D94AD5A8807}"/>
              </a:ext>
            </a:extLst>
          </p:cNvPr>
          <p:cNvSpPr>
            <a:spLocks noGrp="1"/>
          </p:cNvSpPr>
          <p:nvPr>
            <p:ph idx="1"/>
          </p:nvPr>
        </p:nvSpPr>
        <p:spPr/>
        <p:txBody>
          <a:bodyPr/>
          <a:lstStyle/>
          <a:p>
            <a:r>
              <a:rPr lang="en-US" dirty="0"/>
              <a:t>Decrease in error estimates is known as vanishing gradient problem</a:t>
            </a:r>
          </a:p>
          <a:p>
            <a:r>
              <a:rPr lang="en-US" dirty="0"/>
              <a:t>The gradient over the error surface disappears (tends to zero) as the algorithm works back through </a:t>
            </a:r>
            <a:r>
              <a:rPr lang="en-US"/>
              <a:t>the network</a:t>
            </a:r>
          </a:p>
          <a:p>
            <a:endParaRPr lang="en-US"/>
          </a:p>
        </p:txBody>
      </p:sp>
    </p:spTree>
    <p:extLst>
      <p:ext uri="{BB962C8B-B14F-4D97-AF65-F5344CB8AC3E}">
        <p14:creationId xmlns:p14="http://schemas.microsoft.com/office/powerpoint/2010/main" val="348240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F2C4-27C7-D340-BE77-F8044129EBCC}"/>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Linear Perceptron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DF511-47CB-594B-80D1-62A1EA84E242}"/>
                  </a:ext>
                </a:extLst>
              </p:cNvPr>
              <p:cNvSpPr>
                <a:spLocks noGrp="1"/>
              </p:cNvSpPr>
              <p:nvPr>
                <p:ph sz="half" idx="1"/>
              </p:nvPr>
            </p:nvSpPr>
            <p:spPr/>
            <p:txBody>
              <a:bodyPr>
                <a:normAutofit/>
              </a:bodyPr>
              <a:lstStyle/>
              <a:p>
                <a:pPr>
                  <a:lnSpc>
                    <a:spcPct val="124000"/>
                  </a:lnSpc>
                  <a:spcBef>
                    <a:spcPts val="0"/>
                  </a:spcBef>
                </a:pPr>
                <a:r>
                  <a:rPr lang="en-US" sz="2200" dirty="0">
                    <a:solidFill>
                      <a:srgbClr val="7030A0"/>
                    </a:solidFill>
                  </a:rPr>
                  <a:t>Composed of a single neuron</a:t>
                </a:r>
              </a:p>
              <a:p>
                <a:pPr>
                  <a:lnSpc>
                    <a:spcPct val="124000"/>
                  </a:lnSpc>
                  <a:spcBef>
                    <a:spcPts val="0"/>
                  </a:spcBef>
                </a:pPr>
                <a:r>
                  <a:rPr lang="en-US" sz="2200" dirty="0">
                    <a:solidFill>
                      <a:srgbClr val="7030A0"/>
                    </a:solidFill>
                  </a:rPr>
                  <a:t>Limited computing capability.</a:t>
                </a:r>
              </a:p>
              <a:p>
                <a:pPr>
                  <a:lnSpc>
                    <a:spcPct val="124000"/>
                  </a:lnSpc>
                  <a:spcBef>
                    <a:spcPts val="0"/>
                  </a:spcBef>
                </a:pPr>
                <a:r>
                  <a:rPr lang="en-US" sz="2200" dirty="0">
                    <a:solidFill>
                      <a:srgbClr val="7030A0"/>
                    </a:solidFill>
                  </a:rPr>
                  <a:t>No learning capability.</a:t>
                </a:r>
              </a:p>
              <a:p>
                <a:pPr>
                  <a:lnSpc>
                    <a:spcPct val="124000"/>
                  </a:lnSpc>
                  <a:spcBef>
                    <a:spcPts val="0"/>
                  </a:spcBef>
                </a:pPr>
                <a:r>
                  <a:rPr lang="en-US" sz="2200" dirty="0">
                    <a:solidFill>
                      <a:srgbClr val="7030A0"/>
                    </a:solidFill>
                  </a:rPr>
                  <a:t>Adjustable weights </a:t>
                </a:r>
                <a14:m>
                  <m:oMath xmlns:m="http://schemas.openxmlformats.org/officeDocument/2006/math">
                    <m:r>
                      <a:rPr lang="en-US" sz="2200" i="1" dirty="0" smtClean="0">
                        <a:solidFill>
                          <a:srgbClr val="7030A0"/>
                        </a:solidFill>
                        <a:latin typeface="Cambria Math" panose="02040503050406030204" pitchFamily="18" charset="0"/>
                      </a:rPr>
                      <m:t>𝑤</m:t>
                    </m:r>
                    <m:r>
                      <a:rPr lang="en-US" sz="2200" i="1" baseline="-25000" dirty="0" smtClean="0">
                        <a:solidFill>
                          <a:srgbClr val="7030A0"/>
                        </a:solidFill>
                        <a:latin typeface="Cambria Math" panose="02040503050406030204" pitchFamily="18" charset="0"/>
                      </a:rPr>
                      <m:t>1</m:t>
                    </m:r>
                    <m:r>
                      <a:rPr lang="en-US" sz="2200" i="1" dirty="0" smtClean="0">
                        <a:solidFill>
                          <a:srgbClr val="7030A0"/>
                        </a:solidFill>
                        <a:latin typeface="Cambria Math" panose="02040503050406030204" pitchFamily="18" charset="0"/>
                      </a:rPr>
                      <m:t>, </m:t>
                    </m:r>
                    <m:r>
                      <a:rPr lang="en-US" sz="2200" i="1" dirty="0" smtClean="0">
                        <a:solidFill>
                          <a:srgbClr val="7030A0"/>
                        </a:solidFill>
                        <a:latin typeface="Cambria Math" panose="02040503050406030204" pitchFamily="18" charset="0"/>
                      </a:rPr>
                      <m:t>𝑤</m:t>
                    </m:r>
                    <m:r>
                      <a:rPr lang="en-US" sz="2200" i="1" baseline="-25000" dirty="0" smtClean="0">
                        <a:solidFill>
                          <a:srgbClr val="7030A0"/>
                        </a:solidFill>
                        <a:latin typeface="Cambria Math" panose="02040503050406030204" pitchFamily="18" charset="0"/>
                      </a:rPr>
                      <m:t>2</m:t>
                    </m:r>
                    <m:r>
                      <a:rPr lang="en-US" sz="2200" i="1" dirty="0" smtClean="0">
                        <a:solidFill>
                          <a:srgbClr val="7030A0"/>
                        </a:solidFill>
                        <a:latin typeface="Cambria Math" panose="02040503050406030204" pitchFamily="18" charset="0"/>
                      </a:rPr>
                      <m:t>, . . ., </m:t>
                    </m:r>
                    <m:r>
                      <a:rPr lang="en-US" sz="2200" i="1" dirty="0" err="1" smtClean="0">
                        <a:solidFill>
                          <a:srgbClr val="7030A0"/>
                        </a:solidFill>
                        <a:latin typeface="Cambria Math" panose="02040503050406030204" pitchFamily="18" charset="0"/>
                      </a:rPr>
                      <m:t>𝑤</m:t>
                    </m:r>
                    <m:r>
                      <a:rPr lang="en-US" sz="2200" i="1" baseline="-25000" dirty="0" err="1" smtClean="0">
                        <a:solidFill>
                          <a:srgbClr val="7030A0"/>
                        </a:solidFill>
                        <a:latin typeface="Cambria Math" panose="02040503050406030204" pitchFamily="18" charset="0"/>
                      </a:rPr>
                      <m:t>𝑛</m:t>
                    </m:r>
                  </m:oMath>
                </a14:m>
                <a:r>
                  <a:rPr lang="en-US" sz="2200" dirty="0">
                    <a:solidFill>
                      <a:srgbClr val="7030A0"/>
                    </a:solidFill>
                  </a:rPr>
                  <a:t>, and bias </a:t>
                </a:r>
                <a14:m>
                  <m:oMath xmlns:m="http://schemas.openxmlformats.org/officeDocument/2006/math">
                    <m:r>
                      <a:rPr lang="en-US" sz="2200" i="1" dirty="0" smtClean="0">
                        <a:solidFill>
                          <a:srgbClr val="7030A0"/>
                        </a:solidFill>
                        <a:latin typeface="Cambria Math" panose="02040503050406030204" pitchFamily="18" charset="0"/>
                      </a:rPr>
                      <m:t>𝑏</m:t>
                    </m:r>
                  </m:oMath>
                </a14:m>
                <a:r>
                  <a:rPr lang="en-US" sz="2200" dirty="0">
                    <a:solidFill>
                      <a:srgbClr val="7030A0"/>
                    </a:solidFill>
                  </a:rPr>
                  <a:t> </a:t>
                </a:r>
              </a:p>
              <a:p>
                <a:pPr lvl="1">
                  <a:lnSpc>
                    <a:spcPct val="124000"/>
                  </a:lnSpc>
                  <a:spcBef>
                    <a:spcPts val="0"/>
                  </a:spcBef>
                </a:pPr>
                <a:endParaRPr lang="en-US" sz="1800" dirty="0"/>
              </a:p>
            </p:txBody>
          </p:sp>
        </mc:Choice>
        <mc:Fallback xmlns="">
          <p:sp>
            <p:nvSpPr>
              <p:cNvPr id="3" name="Content Placeholder 2">
                <a:extLst>
                  <a:ext uri="{FF2B5EF4-FFF2-40B4-BE49-F238E27FC236}">
                    <a16:creationId xmlns:a16="http://schemas.microsoft.com/office/drawing/2014/main" id="{593DF511-47CB-594B-80D1-62A1EA84E242}"/>
                  </a:ext>
                </a:extLst>
              </p:cNvPr>
              <p:cNvSpPr>
                <a:spLocks noGrp="1" noRot="1" noChangeAspect="1" noMove="1" noResize="1" noEditPoints="1" noAdjustHandles="1" noChangeArrowheads="1" noChangeShapeType="1" noTextEdit="1"/>
              </p:cNvSpPr>
              <p:nvPr>
                <p:ph sz="half" idx="1"/>
              </p:nvPr>
            </p:nvSpPr>
            <p:spPr>
              <a:blipFill>
                <a:blip r:embed="rId2"/>
                <a:stretch>
                  <a:fillRect l="-385" t="-118" r="-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0CB6BC5-0462-591E-6E4C-C994B71CD45B}"/>
                  </a:ext>
                </a:extLst>
              </p:cNvPr>
              <p:cNvSpPr>
                <a:spLocks noGrp="1"/>
              </p:cNvSpPr>
              <p:nvPr>
                <p:ph sz="half" idx="2"/>
              </p:nvPr>
            </p:nvSpPr>
            <p:spPr/>
            <p:txBody>
              <a:bodyPr>
                <a:normAutofit/>
              </a:bodyPr>
              <a:lstStyle/>
              <a:p>
                <a:pPr>
                  <a:lnSpc>
                    <a:spcPct val="114000"/>
                  </a:lnSpc>
                  <a:spcBef>
                    <a:spcPts val="0"/>
                  </a:spcBef>
                </a:pPr>
                <a:r>
                  <a:rPr lang="en-US" sz="2200" dirty="0">
                    <a:solidFill>
                      <a:srgbClr val="7030A0"/>
                    </a:solidFill>
                  </a:rPr>
                  <a:t>Scalar product of Input vector and transpose of weight vector</a:t>
                </a:r>
              </a:p>
              <a:p>
                <a:pPr>
                  <a:lnSpc>
                    <a:spcPct val="114000"/>
                  </a:lnSpc>
                  <a:spcBef>
                    <a:spcPts val="0"/>
                  </a:spcBef>
                </a:pPr>
                <a:r>
                  <a:rPr lang="en-US" sz="2200" dirty="0">
                    <a:solidFill>
                      <a:srgbClr val="7030A0"/>
                    </a:solidFill>
                  </a:rPr>
                  <a:t>Binary activation (</a:t>
                </a:r>
                <a14:m>
                  <m:oMath xmlns:m="http://schemas.openxmlformats.org/officeDocument/2006/math">
                    <m:r>
                      <a:rPr lang="en-US" sz="2200" i="1" dirty="0" smtClean="0">
                        <a:solidFill>
                          <a:srgbClr val="7030A0"/>
                        </a:solidFill>
                        <a:latin typeface="Cambria Math" panose="02040503050406030204" pitchFamily="18" charset="0"/>
                      </a:rPr>
                      <m:t>𝑓</m:t>
                    </m:r>
                  </m:oMath>
                </a14:m>
                <a:r>
                  <a:rPr lang="en-US" sz="2200" dirty="0">
                    <a:solidFill>
                      <a:srgbClr val="7030A0"/>
                    </a:solidFill>
                  </a:rPr>
                  <a:t>)</a:t>
                </a:r>
              </a:p>
              <a:p>
                <a:pPr lvl="1">
                  <a:lnSpc>
                    <a:spcPct val="114000"/>
                  </a:lnSpc>
                  <a:spcBef>
                    <a:spcPts val="0"/>
                  </a:spcBef>
                </a:pPr>
                <a:r>
                  <a:rPr lang="en-US" sz="2200" dirty="0">
                    <a:solidFill>
                      <a:srgbClr val="7030A0"/>
                    </a:solidFill>
                  </a:rPr>
                  <a:t>If sum &gt; threshold, output is 1 else 0.</a:t>
                </a:r>
              </a:p>
              <a:p>
                <a:endParaRPr lang="en-US" dirty="0"/>
              </a:p>
            </p:txBody>
          </p:sp>
        </mc:Choice>
        <mc:Fallback xmlns="">
          <p:sp>
            <p:nvSpPr>
              <p:cNvPr id="4" name="Content Placeholder 3">
                <a:extLst>
                  <a:ext uri="{FF2B5EF4-FFF2-40B4-BE49-F238E27FC236}">
                    <a16:creationId xmlns:a16="http://schemas.microsoft.com/office/drawing/2014/main" id="{B0CB6BC5-0462-591E-6E4C-C994B71CD45B}"/>
                  </a:ext>
                </a:extLst>
              </p:cNvPr>
              <p:cNvSpPr>
                <a:spLocks noGrp="1" noRot="1" noChangeAspect="1" noMove="1" noResize="1" noEditPoints="1" noAdjustHandles="1" noChangeArrowheads="1" noChangeShapeType="1" noTextEdit="1"/>
              </p:cNvSpPr>
              <p:nvPr>
                <p:ph sz="half" idx="2"/>
              </p:nvPr>
            </p:nvSpPr>
            <p:spPr>
              <a:blipFill>
                <a:blip r:embed="rId3"/>
                <a:stretch>
                  <a:fillRect l="-503" t="-592" r="-2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FE100D4-8D8C-694A-987A-89ACF599143B}"/>
              </a:ext>
            </a:extLst>
          </p:cNvPr>
          <p:cNvPicPr>
            <a:picLocks noChangeAspect="1"/>
          </p:cNvPicPr>
          <p:nvPr/>
        </p:nvPicPr>
        <p:blipFill>
          <a:blip r:embed="rId4"/>
          <a:stretch>
            <a:fillRect/>
          </a:stretch>
        </p:blipFill>
        <p:spPr>
          <a:xfrm>
            <a:off x="1498525" y="3164142"/>
            <a:ext cx="8090316" cy="3004975"/>
          </a:xfrm>
          <a:prstGeom prst="rect">
            <a:avLst/>
          </a:prstGeom>
        </p:spPr>
      </p:pic>
      <p:cxnSp>
        <p:nvCxnSpPr>
          <p:cNvPr id="7" name="Straight Arrow Connector 6">
            <a:extLst>
              <a:ext uri="{FF2B5EF4-FFF2-40B4-BE49-F238E27FC236}">
                <a16:creationId xmlns:a16="http://schemas.microsoft.com/office/drawing/2014/main" id="{6FDB7B53-C27D-AB45-8FAF-6B343FDA4AFD}"/>
              </a:ext>
            </a:extLst>
          </p:cNvPr>
          <p:cNvCxnSpPr>
            <a:cxnSpLocks/>
          </p:cNvCxnSpPr>
          <p:nvPr/>
        </p:nvCxnSpPr>
        <p:spPr>
          <a:xfrm flipV="1">
            <a:off x="3374265" y="5370490"/>
            <a:ext cx="489397" cy="6568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4CB749-065E-4F49-93A0-B05F33E797AB}"/>
              </a:ext>
            </a:extLst>
          </p:cNvPr>
          <p:cNvSpPr txBox="1"/>
          <p:nvPr/>
        </p:nvSpPr>
        <p:spPr>
          <a:xfrm>
            <a:off x="3200400" y="5981700"/>
            <a:ext cx="571500" cy="369332"/>
          </a:xfrm>
          <a:prstGeom prst="rect">
            <a:avLst/>
          </a:prstGeom>
          <a:noFill/>
        </p:spPr>
        <p:txBody>
          <a:bodyPr wrap="square" rtlCol="0">
            <a:spAutoFit/>
          </a:bodyPr>
          <a:lstStyle/>
          <a:p>
            <a:r>
              <a:rPr lang="en-US" i="1" dirty="0"/>
              <a:t>b</a:t>
            </a:r>
          </a:p>
        </p:txBody>
      </p:sp>
      <p:sp>
        <p:nvSpPr>
          <p:cNvPr id="10" name="TextBox 9">
            <a:extLst>
              <a:ext uri="{FF2B5EF4-FFF2-40B4-BE49-F238E27FC236}">
                <a16:creationId xmlns:a16="http://schemas.microsoft.com/office/drawing/2014/main" id="{92844C1E-D066-1F40-814D-14E67E6B7FC2}"/>
              </a:ext>
            </a:extLst>
          </p:cNvPr>
          <p:cNvSpPr txBox="1"/>
          <p:nvPr/>
        </p:nvSpPr>
        <p:spPr>
          <a:xfrm>
            <a:off x="6153150" y="3514518"/>
            <a:ext cx="503664" cy="369332"/>
          </a:xfrm>
          <a:prstGeom prst="rect">
            <a:avLst/>
          </a:prstGeom>
          <a:noFill/>
        </p:spPr>
        <p:txBody>
          <a:bodyPr wrap="none" rtlCol="0">
            <a:spAutoFit/>
          </a:bodyPr>
          <a:lstStyle/>
          <a:p>
            <a:r>
              <a:rPr lang="en-US" dirty="0"/>
              <a:t>+ </a:t>
            </a:r>
            <a:r>
              <a:rPr lang="en-US" i="1" dirty="0"/>
              <a:t>b</a:t>
            </a:r>
          </a:p>
        </p:txBody>
      </p:sp>
    </p:spTree>
    <p:extLst>
      <p:ext uri="{BB962C8B-B14F-4D97-AF65-F5344CB8AC3E}">
        <p14:creationId xmlns:p14="http://schemas.microsoft.com/office/powerpoint/2010/main" val="9872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56E2B"/>
              </a:buClr>
              <a:buFont typeface="Calibri"/>
              <a:buNone/>
            </a:pPr>
            <a:r>
              <a:rPr lang="en-US" sz="4800" b="1" i="0" u="none" strike="noStrike" cap="none">
                <a:solidFill>
                  <a:srgbClr val="056E2B"/>
                </a:solidFill>
                <a:latin typeface="Calibri"/>
                <a:ea typeface="Calibri"/>
                <a:cs typeface="Calibri"/>
                <a:sym typeface="Calibri"/>
              </a:rPr>
              <a:t>Thank you. </a:t>
            </a:r>
            <a:endParaRPr sz="4800" b="1" i="0" u="none" strike="noStrike" cap="none">
              <a:solidFill>
                <a:srgbClr val="056E2B"/>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9646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52F1-73E4-224C-9244-6C43CB44259C}"/>
              </a:ext>
            </a:extLst>
          </p:cNvPr>
          <p:cNvSpPr>
            <a:spLocks noGrp="1"/>
          </p:cNvSpPr>
          <p:nvPr>
            <p:ph type="title"/>
          </p:nvPr>
        </p:nvSpPr>
        <p:spPr/>
        <p:txBody>
          <a:bodyPr>
            <a:normAutofit/>
          </a:bodyPr>
          <a:lstStyle/>
          <a:p>
            <a:r>
              <a:rPr lang="en-US" sz="4400" dirty="0"/>
              <a:t>Vector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FD583E-CEF9-7040-A26A-728F82730A89}"/>
                  </a:ext>
                </a:extLst>
              </p:cNvPr>
              <p:cNvSpPr>
                <a:spLocks noGrp="1"/>
              </p:cNvSpPr>
              <p:nvPr>
                <p:ph idx="1"/>
              </p:nvPr>
            </p:nvSpPr>
            <p:spPr/>
            <p:txBody>
              <a:bodyPr>
                <a:normAutofit/>
              </a:bodyPr>
              <a:lstStyle/>
              <a:p>
                <a14:m>
                  <m:oMath xmlns:m="http://schemas.openxmlformats.org/officeDocument/2006/math">
                    <m:r>
                      <a:rPr lang="en-US" sz="3000" b="0" i="1" smtClean="0">
                        <a:latin typeface="Cambria Math" panose="02040503050406030204" pitchFamily="18" charset="0"/>
                      </a:rPr>
                      <m:t>𝑋</m:t>
                    </m:r>
                    <m:r>
                      <a:rPr lang="en-US" sz="3000" b="0" i="1" smtClean="0">
                        <a:latin typeface="Cambria Math" panose="02040503050406030204" pitchFamily="18" charset="0"/>
                      </a:rPr>
                      <m:t>= </m:t>
                    </m:r>
                    <m:d>
                      <m:dPr>
                        <m:begChr m:val="["/>
                        <m:endChr m:val="]"/>
                        <m:ctrlPr>
                          <a:rPr lang="en-US" sz="3000" b="0" i="1" smtClean="0">
                            <a:latin typeface="Cambria Math" panose="02040503050406030204" pitchFamily="18" charset="0"/>
                          </a:rPr>
                        </m:ctrlPr>
                      </m:dPr>
                      <m:e>
                        <m:m>
                          <m:mPr>
                            <m:mcs>
                              <m:mc>
                                <m:mcPr>
                                  <m:count m:val="1"/>
                                  <m:mcJc m:val="center"/>
                                </m:mcPr>
                              </m:mc>
                            </m:mcs>
                            <m:ctrlPr>
                              <a:rPr lang="en-US" sz="3000" b="0" i="1" smtClean="0">
                                <a:latin typeface="Cambria Math" panose="02040503050406030204" pitchFamily="18" charset="0"/>
                              </a:rPr>
                            </m:ctrlPr>
                          </m:mPr>
                          <m:m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e>
                          </m:mr>
                          <m:mr>
                            <m:e>
                              <m:m>
                                <m:mPr>
                                  <m:mcs>
                                    <m:mc>
                                      <m:mcPr>
                                        <m:count m:val="1"/>
                                        <m:mcJc m:val="center"/>
                                      </m:mcPr>
                                    </m:mc>
                                  </m:mcs>
                                  <m:ctrlPr>
                                    <a:rPr lang="en-US" sz="3000" b="0" i="1" smtClean="0">
                                      <a:latin typeface="Cambria Math" panose="02040503050406030204" pitchFamily="18" charset="0"/>
                                    </a:rPr>
                                  </m:ctrlPr>
                                </m:mPr>
                                <m:mr>
                                  <m:e>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b="0" i="1" smtClean="0">
                                            <a:latin typeface="Cambria Math" panose="02040503050406030204" pitchFamily="18" charset="0"/>
                                          </a:rPr>
                                          <m:t>2</m:t>
                                        </m:r>
                                      </m:sub>
                                    </m:sSub>
                                  </m:e>
                                </m:mr>
                                <m:mr>
                                  <m:e>
                                    <m:r>
                                      <a:rPr lang="en-US" sz="3000" b="0" i="1" smtClean="0">
                                        <a:latin typeface="Cambria Math" panose="02040503050406030204" pitchFamily="18" charset="0"/>
                                      </a:rPr>
                                      <m:t>..</m:t>
                                    </m:r>
                                  </m:e>
                                </m:mr>
                              </m:m>
                            </m:e>
                          </m:mr>
                          <m:mr>
                            <m:e>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b="0" i="1" smtClean="0">
                                      <a:latin typeface="Cambria Math" panose="02040503050406030204" pitchFamily="18" charset="0"/>
                                    </a:rPr>
                                    <m:t>𝑛</m:t>
                                  </m:r>
                                </m:sub>
                              </m:sSub>
                            </m:e>
                          </m:mr>
                        </m:m>
                      </m:e>
                    </m:d>
                    <m:r>
                      <a:rPr lang="en-US" sz="3000" b="0" i="1" smtClean="0">
                        <a:latin typeface="Cambria Math" panose="02040503050406030204" pitchFamily="18" charset="0"/>
                      </a:rPr>
                      <m:t>    </m:t>
                    </m:r>
                    <m:r>
                      <a:rPr lang="en-US" sz="3000" b="0" i="1" smtClean="0">
                        <a:latin typeface="Cambria Math" panose="02040503050406030204" pitchFamily="18" charset="0"/>
                      </a:rPr>
                      <m:t>𝑊</m:t>
                    </m:r>
                    <m:r>
                      <a:rPr lang="en-US" sz="3000" i="1">
                        <a:latin typeface="Cambria Math" panose="02040503050406030204" pitchFamily="18" charset="0"/>
                      </a:rPr>
                      <m:t>= </m:t>
                    </m:r>
                    <m:d>
                      <m:dPr>
                        <m:begChr m:val="["/>
                        <m:endChr m:val="]"/>
                        <m:ctrlPr>
                          <a:rPr lang="en-US" sz="3000" i="1">
                            <a:latin typeface="Cambria Math" panose="02040503050406030204" pitchFamily="18" charset="0"/>
                          </a:rPr>
                        </m:ctrlPr>
                      </m:dPr>
                      <m:e>
                        <m:m>
                          <m:mPr>
                            <m:mcs>
                              <m:mc>
                                <m:mcPr>
                                  <m:count m:val="1"/>
                                  <m:mcJc m:val="center"/>
                                </m:mcPr>
                              </m:mc>
                            </m:mcs>
                            <m:ctrlPr>
                              <a:rPr lang="en-US" sz="3000" i="1">
                                <a:latin typeface="Cambria Math" panose="02040503050406030204" pitchFamily="18" charset="0"/>
                              </a:rPr>
                            </m:ctrlPr>
                          </m:mPr>
                          <m:mr>
                            <m:e>
                              <m:sSub>
                                <m:sSubPr>
                                  <m:ctrlPr>
                                    <a:rPr lang="en-US" sz="3000" i="1">
                                      <a:latin typeface="Cambria Math" panose="02040503050406030204" pitchFamily="18" charset="0"/>
                                    </a:rPr>
                                  </m:ctrlPr>
                                </m:sSubPr>
                                <m:e>
                                  <m:r>
                                    <a:rPr lang="en-US" sz="3000" b="0" i="1" smtClean="0">
                                      <a:latin typeface="Cambria Math" panose="02040503050406030204" pitchFamily="18" charset="0"/>
                                    </a:rPr>
                                    <m:t>𝑤</m:t>
                                  </m:r>
                                </m:e>
                                <m:sub>
                                  <m:r>
                                    <a:rPr lang="en-US" sz="3000" i="1">
                                      <a:latin typeface="Cambria Math" panose="02040503050406030204" pitchFamily="18" charset="0"/>
                                    </a:rPr>
                                    <m:t>1</m:t>
                                  </m:r>
                                </m:sub>
                              </m:sSub>
                            </m:e>
                          </m:mr>
                          <m:mr>
                            <m:e>
                              <m:m>
                                <m:mPr>
                                  <m:mcs>
                                    <m:mc>
                                      <m:mcPr>
                                        <m:count m:val="1"/>
                                        <m:mcJc m:val="center"/>
                                      </m:mcPr>
                                    </m:mc>
                                  </m:mcs>
                                  <m:ctrlPr>
                                    <a:rPr lang="en-US" sz="3000" i="1">
                                      <a:latin typeface="Cambria Math" panose="02040503050406030204" pitchFamily="18" charset="0"/>
                                    </a:rPr>
                                  </m:ctrlPr>
                                </m:mPr>
                                <m:mr>
                                  <m:e>
                                    <m:sSub>
                                      <m:sSubPr>
                                        <m:ctrlPr>
                                          <a:rPr lang="en-US" sz="3000" i="1">
                                            <a:latin typeface="Cambria Math" panose="02040503050406030204" pitchFamily="18" charset="0"/>
                                          </a:rPr>
                                        </m:ctrlPr>
                                      </m:sSubPr>
                                      <m:e>
                                        <m:r>
                                          <a:rPr lang="en-US" sz="3000" b="0" i="1" smtClean="0">
                                            <a:latin typeface="Cambria Math" panose="02040503050406030204" pitchFamily="18" charset="0"/>
                                          </a:rPr>
                                          <m:t>𝑤</m:t>
                                        </m:r>
                                      </m:e>
                                      <m:sub>
                                        <m:r>
                                          <a:rPr lang="en-US" sz="3000" i="1">
                                            <a:latin typeface="Cambria Math" panose="02040503050406030204" pitchFamily="18" charset="0"/>
                                          </a:rPr>
                                          <m:t>2</m:t>
                                        </m:r>
                                      </m:sub>
                                    </m:sSub>
                                  </m:e>
                                </m:mr>
                                <m:mr>
                                  <m:e>
                                    <m:r>
                                      <a:rPr lang="en-US" sz="3000" i="1">
                                        <a:latin typeface="Cambria Math" panose="02040503050406030204" pitchFamily="18" charset="0"/>
                                      </a:rPr>
                                      <m:t>..</m:t>
                                    </m:r>
                                  </m:e>
                                </m:mr>
                              </m:m>
                            </m:e>
                          </m:mr>
                          <m:mr>
                            <m:e>
                              <m:sSub>
                                <m:sSubPr>
                                  <m:ctrlPr>
                                    <a:rPr lang="en-US" sz="3000" i="1">
                                      <a:latin typeface="Cambria Math" panose="02040503050406030204" pitchFamily="18" charset="0"/>
                                    </a:rPr>
                                  </m:ctrlPr>
                                </m:sSubPr>
                                <m:e>
                                  <m:r>
                                    <a:rPr lang="en-US" sz="3000" b="0" i="1" smtClean="0">
                                      <a:latin typeface="Cambria Math" panose="02040503050406030204" pitchFamily="18" charset="0"/>
                                    </a:rPr>
                                    <m:t>𝑤</m:t>
                                  </m:r>
                                </m:e>
                                <m:sub>
                                  <m:r>
                                    <a:rPr lang="en-US" sz="3000" i="1">
                                      <a:latin typeface="Cambria Math" panose="02040503050406030204" pitchFamily="18" charset="0"/>
                                    </a:rPr>
                                    <m:t>𝑛</m:t>
                                  </m:r>
                                </m:sub>
                              </m:sSub>
                            </m:e>
                          </m:mr>
                        </m:m>
                      </m:e>
                    </m:d>
                    <m:r>
                      <a:rPr lang="en-US" sz="3000" b="0" i="1" smtClean="0">
                        <a:latin typeface="Cambria Math" panose="02040503050406030204" pitchFamily="18" charset="0"/>
                      </a:rPr>
                      <m:t>      </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𝑋</m:t>
                        </m:r>
                      </m:e>
                      <m:sup>
                        <m:r>
                          <a:rPr lang="en-US" sz="3000" b="0" i="1" smtClean="0">
                            <a:latin typeface="Cambria Math" panose="02040503050406030204" pitchFamily="18" charset="0"/>
                          </a:rPr>
                          <m:t>𝑇</m:t>
                        </m:r>
                      </m:sup>
                    </m:sSup>
                    <m:r>
                      <a:rPr lang="en-US" sz="3000" b="0" i="1" smtClean="0">
                        <a:latin typeface="Cambria Math" panose="02040503050406030204" pitchFamily="18" charset="0"/>
                      </a:rPr>
                      <m:t>= </m:t>
                    </m:r>
                    <m:d>
                      <m:dPr>
                        <m:begChr m:val="["/>
                        <m:endChr m:val="]"/>
                        <m:ctrlPr>
                          <a:rPr lang="en-US" sz="3000" b="0" i="1" smtClean="0">
                            <a:latin typeface="Cambria Math" panose="02040503050406030204" pitchFamily="18" charset="0"/>
                          </a:rPr>
                        </m:ctrlPr>
                      </m:dPr>
                      <m:e>
                        <m:m>
                          <m:mPr>
                            <m:mcs>
                              <m:mc>
                                <m:mcPr>
                                  <m:count m:val="3"/>
                                  <m:mcJc m:val="center"/>
                                </m:mcPr>
                              </m:mc>
                            </m:mcs>
                            <m:ctrlPr>
                              <a:rPr lang="en-US" sz="3000" b="0" i="1" smtClean="0">
                                <a:latin typeface="Cambria Math" panose="02040503050406030204" pitchFamily="18" charset="0"/>
                              </a:rPr>
                            </m:ctrlPr>
                          </m:mPr>
                          <m:m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e>
                            <m:e>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b="0" i="1" smtClean="0">
                                      <a:latin typeface="Cambria Math" panose="02040503050406030204" pitchFamily="18" charset="0"/>
                                    </a:rPr>
                                    <m:t>2</m:t>
                                  </m:r>
                                </m:sub>
                              </m:sSub>
                            </m:e>
                            <m:e>
                              <m:m>
                                <m:mPr>
                                  <m:mcs>
                                    <m:mc>
                                      <m:mcPr>
                                        <m:count m:val="2"/>
                                        <m:mcJc m:val="center"/>
                                      </m:mcPr>
                                    </m:mc>
                                  </m:mcs>
                                  <m:ctrlPr>
                                    <a:rPr lang="en-US" sz="3000" b="0" i="1" smtClean="0">
                                      <a:latin typeface="Cambria Math" panose="02040503050406030204" pitchFamily="18" charset="0"/>
                                    </a:rPr>
                                  </m:ctrlPr>
                                </m:mPr>
                                <m:mr>
                                  <m:e>
                                    <m:r>
                                      <m:rPr>
                                        <m:brk m:alnAt="7"/>
                                      </m:rPr>
                                      <a:rPr lang="en-US" sz="3000" b="0" i="1" smtClean="0">
                                        <a:latin typeface="Cambria Math" panose="02040503050406030204" pitchFamily="18" charset="0"/>
                                      </a:rPr>
                                      <m:t>…</m:t>
                                    </m:r>
                                  </m:e>
                                  <m:e>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b="0" i="1" smtClean="0">
                                            <a:latin typeface="Cambria Math" panose="02040503050406030204" pitchFamily="18" charset="0"/>
                                          </a:rPr>
                                          <m:t>𝑛</m:t>
                                        </m:r>
                                      </m:sub>
                                    </m:sSub>
                                  </m:e>
                                </m:mr>
                              </m:m>
                            </m:e>
                          </m:mr>
                        </m:m>
                      </m:e>
                    </m:d>
                  </m:oMath>
                </a14:m>
                <a:endParaRPr lang="en-US" sz="3000" dirty="0"/>
              </a:p>
              <a:p>
                <a:endParaRPr lang="en-US" sz="3000" dirty="0"/>
              </a:p>
              <a:p>
                <a:endParaRPr lang="en-US" sz="3000" b="0" i="1" dirty="0">
                  <a:latin typeface="Cambria Math" panose="02040503050406030204" pitchFamily="18" charset="0"/>
                </a:endParaRPr>
              </a:p>
              <a:p>
                <a:endParaRPr lang="en-US" sz="3000" b="0" i="1" dirty="0">
                  <a:latin typeface="Cambria Math" panose="02040503050406030204" pitchFamily="18" charset="0"/>
                </a:endParaRPr>
              </a:p>
              <a:p>
                <a14:m>
                  <m:oMath xmlns:m="http://schemas.openxmlformats.org/officeDocument/2006/math">
                    <m:r>
                      <a:rPr lang="en-US" sz="3000" b="0" i="1" smtClean="0">
                        <a:latin typeface="Cambria Math" panose="02040503050406030204" pitchFamily="18" charset="0"/>
                      </a:rPr>
                      <m:t>𝑓</m:t>
                    </m:r>
                    <m:r>
                      <a:rPr lang="en-US" sz="3000" b="0" i="1" smtClean="0">
                        <a:latin typeface="Cambria Math" panose="02040503050406030204" pitchFamily="18" charset="0"/>
                      </a:rPr>
                      <m:t>= </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𝑋</m:t>
                        </m:r>
                      </m:e>
                      <m:sup>
                        <m:r>
                          <a:rPr lang="en-US" sz="3000" b="0" i="1" smtClean="0">
                            <a:latin typeface="Cambria Math" panose="02040503050406030204" pitchFamily="18" charset="0"/>
                          </a:rPr>
                          <m:t>𝑇</m:t>
                        </m:r>
                      </m:sup>
                    </m:sSup>
                    <m:r>
                      <a:rPr lang="en-US" sz="3000" b="0" i="1" smtClean="0">
                        <a:latin typeface="Cambria Math" panose="02040503050406030204" pitchFamily="18" charset="0"/>
                      </a:rPr>
                      <m:t>.</m:t>
                    </m:r>
                    <m:r>
                      <a:rPr lang="en-US" sz="3000" b="0" i="1" smtClean="0">
                        <a:latin typeface="Cambria Math" panose="02040503050406030204" pitchFamily="18" charset="0"/>
                      </a:rPr>
                      <m:t>𝑊</m:t>
                    </m:r>
                    <m:r>
                      <a:rPr lang="en-US" sz="3000" b="0" i="1" smtClean="0">
                        <a:latin typeface="Cambria Math" panose="02040503050406030204" pitchFamily="18" charset="0"/>
                      </a:rPr>
                      <m:t>+</m:t>
                    </m:r>
                    <m:r>
                      <a:rPr lang="en-US" sz="3000" b="0" i="1" smtClean="0">
                        <a:latin typeface="Cambria Math" panose="02040503050406030204" pitchFamily="18" charset="0"/>
                      </a:rPr>
                      <m:t>𝑏</m:t>
                    </m:r>
                  </m:oMath>
                </a14:m>
                <a:endParaRPr lang="en-IN" sz="3000" b="0" i="1" dirty="0">
                  <a:latin typeface="Cambria Math" panose="02040503050406030204" pitchFamily="18" charset="0"/>
                </a:endParaRPr>
              </a:p>
              <a:p>
                <a14:m>
                  <m:oMath xmlns:m="http://schemas.openxmlformats.org/officeDocument/2006/math">
                    <m:r>
                      <a:rPr lang="en-IN" sz="3000" b="0" i="1" smtClean="0">
                        <a:latin typeface="Cambria Math" panose="02040503050406030204" pitchFamily="18" charset="0"/>
                      </a:rPr>
                      <m:t>𝑓</m:t>
                    </m:r>
                    <m:r>
                      <a:rPr lang="en-US" sz="3000" b="0" i="1" smtClean="0">
                        <a:latin typeface="Cambria Math" panose="02040503050406030204" pitchFamily="18" charset="0"/>
                      </a:rPr>
                      <m:t>= </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𝑘</m:t>
                        </m:r>
                        <m:r>
                          <a:rPr lang="en-US" sz="3000" b="0" i="1" smtClean="0">
                            <a:latin typeface="Cambria Math" panose="02040503050406030204" pitchFamily="18" charset="0"/>
                          </a:rPr>
                          <m:t>=1</m:t>
                        </m:r>
                      </m:sub>
                      <m:sup>
                        <m:r>
                          <a:rPr lang="en-US" sz="3000" b="0" i="1" smtClean="0">
                            <a:latin typeface="Cambria Math" panose="02040503050406030204" pitchFamily="18" charset="0"/>
                          </a:rPr>
                          <m:t>𝑛</m:t>
                        </m:r>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𝑘</m:t>
                            </m:r>
                          </m:sub>
                        </m:sSub>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𝑤</m:t>
                            </m:r>
                          </m:e>
                          <m:sub>
                            <m:r>
                              <a:rPr lang="en-US" sz="3000" b="0" i="1" smtClean="0">
                                <a:latin typeface="Cambria Math" panose="02040503050406030204" pitchFamily="18" charset="0"/>
                              </a:rPr>
                              <m:t>𝑘</m:t>
                            </m:r>
                          </m:sub>
                        </m:sSub>
                      </m:e>
                    </m:nary>
                    <m:r>
                      <a:rPr lang="en-US" sz="3000" b="0" i="1" smtClean="0">
                        <a:latin typeface="Cambria Math" panose="02040503050406030204" pitchFamily="18" charset="0"/>
                      </a:rPr>
                      <m:t>+</m:t>
                    </m:r>
                    <m:r>
                      <a:rPr lang="en-US" sz="3000" b="0" i="1" smtClean="0">
                        <a:latin typeface="Cambria Math" panose="02040503050406030204" pitchFamily="18" charset="0"/>
                      </a:rPr>
                      <m:t>𝑏</m:t>
                    </m:r>
                  </m:oMath>
                </a14:m>
                <a:endParaRPr lang="en-US" sz="3000" b="0" dirty="0"/>
              </a:p>
              <a:p>
                <a:endParaRPr lang="en-US" sz="3000" dirty="0"/>
              </a:p>
              <a:p>
                <a:pPr marL="0" indent="0">
                  <a:buNone/>
                </a:pPr>
                <a:endParaRPr lang="en-US" sz="3000" dirty="0"/>
              </a:p>
            </p:txBody>
          </p:sp>
        </mc:Choice>
        <mc:Fallback>
          <p:sp>
            <p:nvSpPr>
              <p:cNvPr id="3" name="Content Placeholder 2">
                <a:extLst>
                  <a:ext uri="{FF2B5EF4-FFF2-40B4-BE49-F238E27FC236}">
                    <a16:creationId xmlns:a16="http://schemas.microsoft.com/office/drawing/2014/main" id="{D1FD583E-CEF9-7040-A26A-728F82730A89}"/>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E690A5A-DD1C-735F-A391-51DC79FB3DB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4515685" y="3012683"/>
            <a:ext cx="6144482" cy="3238952"/>
          </a:xfrm>
          <a:prstGeom prst="rect">
            <a:avLst/>
          </a:prstGeom>
          <a:ln w="19050">
            <a:solidFill>
              <a:srgbClr val="0070C0"/>
            </a:solidFill>
          </a:ln>
        </p:spPr>
      </p:pic>
      <p:sp>
        <p:nvSpPr>
          <p:cNvPr id="7" name="TextBox 6">
            <a:extLst>
              <a:ext uri="{FF2B5EF4-FFF2-40B4-BE49-F238E27FC236}">
                <a16:creationId xmlns:a16="http://schemas.microsoft.com/office/drawing/2014/main" id="{79BA38D6-73C4-FD6C-032E-D183CD562D86}"/>
              </a:ext>
            </a:extLst>
          </p:cNvPr>
          <p:cNvSpPr txBox="1"/>
          <p:nvPr/>
        </p:nvSpPr>
        <p:spPr>
          <a:xfrm>
            <a:off x="5433454" y="2627693"/>
            <a:ext cx="4248000" cy="369332"/>
          </a:xfrm>
          <a:prstGeom prst="rect">
            <a:avLst/>
          </a:prstGeom>
          <a:noFill/>
        </p:spPr>
        <p:txBody>
          <a:bodyPr wrap="square" rtlCol="0">
            <a:spAutoFit/>
          </a:bodyPr>
          <a:lstStyle/>
          <a:p>
            <a:pPr algn="ctr"/>
            <a:r>
              <a:rPr lang="en-US" sz="1800" b="1" kern="1200" dirty="0">
                <a:solidFill>
                  <a:srgbClr val="0062AC"/>
                </a:solidFill>
                <a:latin typeface="+mn-lt"/>
                <a:ea typeface="+mn-ea"/>
                <a:cs typeface="+mn-cs"/>
              </a:rPr>
              <a:t>Signal Flow Graph of Perceptron</a:t>
            </a:r>
          </a:p>
        </p:txBody>
      </p:sp>
    </p:spTree>
    <p:extLst>
      <p:ext uri="{BB962C8B-B14F-4D97-AF65-F5344CB8AC3E}">
        <p14:creationId xmlns:p14="http://schemas.microsoft.com/office/powerpoint/2010/main" val="160577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52F1-73E4-224C-9244-6C43CB44259C}"/>
              </a:ext>
            </a:extLst>
          </p:cNvPr>
          <p:cNvSpPr>
            <a:spLocks noGrp="1"/>
          </p:cNvSpPr>
          <p:nvPr>
            <p:ph type="title"/>
          </p:nvPr>
        </p:nvSpPr>
        <p:spPr/>
        <p:txBody>
          <a:bodyPr>
            <a:normAutofit/>
          </a:bodyPr>
          <a:lstStyle/>
          <a:p>
            <a:r>
              <a:rPr lang="en-US" sz="4400" dirty="0"/>
              <a:t>Vector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FD583E-CEF9-7040-A26A-728F82730A89}"/>
                  </a:ext>
                </a:extLst>
              </p:cNvPr>
              <p:cNvSpPr>
                <a:spLocks noGrp="1"/>
              </p:cNvSpPr>
              <p:nvPr>
                <p:ph idx="1"/>
              </p:nvPr>
            </p:nvSpPr>
            <p:spPr/>
            <p:txBody>
              <a:bodyPr>
                <a:normAutofit lnSpcReduction="10000"/>
              </a:bodyPr>
              <a:lstStyle/>
              <a:p>
                <a:pPr>
                  <a:lnSpc>
                    <a:spcPct val="100000"/>
                  </a:lnSpc>
                </a:pPr>
                <a:r>
                  <a:rPr lang="en-US" sz="2800" b="0" dirty="0"/>
                  <a:t>Integrating bias as weight into vector equation:</a:t>
                </a:r>
              </a:p>
              <a:p>
                <a:pPr>
                  <a:lnSpc>
                    <a:spcPct val="108000"/>
                  </a:lnSpc>
                </a:pPr>
                <a14:m>
                  <m:oMath xmlns:m="http://schemas.openxmlformats.org/officeDocument/2006/math">
                    <m:r>
                      <a:rPr lang="en-US" sz="2800" i="1">
                        <a:latin typeface="Cambria Math" panose="02040503050406030204" pitchFamily="18" charset="0"/>
                      </a:rPr>
                      <m:t>𝑋</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IN" sz="2800" b="0" i="1" smtClean="0">
                                  <a:latin typeface="Cambria Math" panose="02040503050406030204" pitchFamily="18" charset="0"/>
                                </a:rPr>
                                <m:t>1</m:t>
                              </m:r>
                            </m:e>
                          </m:m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1</m:t>
                                        </m:r>
                                      </m:sub>
                                    </m:sSub>
                                  </m:e>
                                </m:m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2</m:t>
                                              </m:r>
                                            </m:sub>
                                          </m:sSub>
                                        </m:e>
                                      </m:mr>
                                      <m:mr>
                                        <m:e>
                                          <m:r>
                                            <a:rPr lang="en-US" sz="2800" i="1">
                                              <a:latin typeface="Cambria Math" panose="02040503050406030204" pitchFamily="18" charset="0"/>
                                            </a:rPr>
                                            <m:t>..</m:t>
                                          </m:r>
                                        </m:e>
                                      </m:mr>
                                    </m:m>
                                  </m:e>
                                </m:mr>
                              </m:m>
                            </m:e>
                          </m:mr>
                          <m:m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𝑛</m:t>
                                  </m:r>
                                </m:sub>
                              </m:sSub>
                            </m:e>
                          </m:mr>
                        </m:m>
                      </m:e>
                    </m:d>
                    <m:r>
                      <a:rPr lang="en-US" sz="2800" b="0" i="1" smtClean="0">
                        <a:latin typeface="Cambria Math" panose="02040503050406030204" pitchFamily="18" charset="0"/>
                      </a:rPr>
                      <m:t>    </m:t>
                    </m:r>
                    <m:r>
                      <a:rPr lang="en-US" sz="2800" i="1">
                        <a:latin typeface="Cambria Math" panose="02040503050406030204" pitchFamily="18" charset="0"/>
                      </a:rPr>
                      <m:t>𝑊</m:t>
                    </m:r>
                    <m:r>
                      <a:rPr lang="en-US" sz="2800" i="1">
                        <a:latin typeface="Cambria Math" panose="02040503050406030204" pitchFamily="18" charset="0"/>
                      </a:rPr>
                      <m:t>= </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IN" sz="2800" b="0" i="1" smtClean="0">
                                  <a:latin typeface="Cambria Math" panose="02040503050406030204" pitchFamily="18" charset="0"/>
                                </a:rPr>
                                <m:t>𝑏</m:t>
                              </m:r>
                            </m:e>
                          </m:m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1</m:t>
                                        </m:r>
                                      </m:sub>
                                    </m:sSub>
                                  </m:e>
                                </m:mr>
                                <m:mr>
                                  <m:e>
                                    <m:m>
                                      <m:mPr>
                                        <m:mcs>
                                          <m:mc>
                                            <m:mcPr>
                                              <m:count m:val="1"/>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2</m:t>
                                              </m:r>
                                            </m:sub>
                                          </m:sSub>
                                        </m:e>
                                      </m:mr>
                                      <m:mr>
                                        <m:e>
                                          <m:r>
                                            <a:rPr lang="en-US" sz="2800" b="0" i="1" smtClean="0">
                                              <a:latin typeface="Cambria Math" panose="02040503050406030204" pitchFamily="18" charset="0"/>
                                            </a:rPr>
                                            <m:t>..</m:t>
                                          </m:r>
                                        </m:e>
                                      </m:mr>
                                    </m:m>
                                  </m:e>
                                </m:mr>
                              </m:m>
                            </m:e>
                          </m:mr>
                          <m:mr>
                            <m:e>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𝑛</m:t>
                                  </m:r>
                                </m:sub>
                              </m:sSub>
                            </m:e>
                          </m:mr>
                        </m:m>
                      </m:e>
                    </m:d>
                    <m:r>
                      <a:rPr lang="en-US" sz="2800" i="1">
                        <a:latin typeface="Cambria Math" panose="02040503050406030204" pitchFamily="18" charset="0"/>
                      </a:rPr>
                      <m:t>      </m:t>
                    </m:r>
                  </m:oMath>
                </a14:m>
                <a:endParaRPr lang="en-IN" sz="2800" i="1" dirty="0">
                  <a:latin typeface="Cambria Math" panose="02040503050406030204" pitchFamily="18" charset="0"/>
                </a:endParaRPr>
              </a:p>
              <a:p>
                <a:pPr>
                  <a:lnSpc>
                    <a:spcPct val="108000"/>
                  </a:lnSpc>
                  <a:spcBef>
                    <a:spcPts val="1000"/>
                  </a:spcBef>
                </a:pP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a:rPr lang="en-US" sz="2800" i="1">
                        <a:latin typeface="Cambria Math" panose="02040503050406030204" pitchFamily="18" charset="0"/>
                      </a:rPr>
                      <m:t>= </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a:rPr lang="en-IN" sz="2800" b="0" i="1" smtClean="0">
                                  <a:latin typeface="Cambria Math" panose="02040503050406030204" pitchFamily="18" charset="0"/>
                                </a:rPr>
                                <m:t>1</m:t>
                              </m:r>
                            </m:e>
                            <m:e>
                              <m:sSub>
                                <m:sSubPr>
                                  <m:ctrlPr>
                                    <a:rPr lang="en-US" sz="2800" b="0" i="1" smtClean="0">
                                      <a:latin typeface="Cambria Math" panose="02040503050406030204" pitchFamily="18" charset="0"/>
                                    </a:rPr>
                                  </m:ctrlPr>
                                </m:sSubPr>
                                <m:e>
                                  <m:r>
                                    <a:rPr lang="en-IN" sz="2800" b="0" i="1" smtClean="0">
                                      <a:latin typeface="Cambria Math" panose="02040503050406030204" pitchFamily="18" charset="0"/>
                                    </a:rPr>
                                    <m:t>𝑥</m:t>
                                  </m:r>
                                </m:e>
                                <m:sub>
                                  <m:r>
                                    <a:rPr lang="en-IN" sz="2800" b="0" i="1" smtClean="0">
                                      <a:latin typeface="Cambria Math" panose="02040503050406030204" pitchFamily="18" charset="0"/>
                                    </a:rPr>
                                    <m:t>1</m:t>
                                  </m:r>
                                </m:sub>
                              </m:sSub>
                            </m:e>
                            <m:e>
                              <m:sSub>
                                <m:sSubPr>
                                  <m:ctrlPr>
                                    <a:rPr lang="en-US" sz="2800" i="1">
                                      <a:latin typeface="Cambria Math" panose="02040503050406030204" pitchFamily="18" charset="0"/>
                                    </a:rPr>
                                  </m:ctrlPr>
                                </m:sSubPr>
                                <m:e>
                                  <m:r>
                                    <a:rPr lang="en-IN" sz="2800" i="1">
                                      <a:latin typeface="Cambria Math" panose="02040503050406030204" pitchFamily="18" charset="0"/>
                                    </a:rPr>
                                    <m:t>𝑥</m:t>
                                  </m:r>
                                </m:e>
                                <m:sub>
                                  <m:r>
                                    <a:rPr lang="en-IN" sz="2800" b="0" i="1" smtClean="0">
                                      <a:latin typeface="Cambria Math" panose="02040503050406030204" pitchFamily="18" charset="0"/>
                                    </a:rPr>
                                    <m:t>2</m:t>
                                  </m:r>
                                </m:sub>
                              </m:sSub>
                            </m:e>
                          </m:mr>
                        </m:m>
                        <m:r>
                          <a:rPr lang="en-IN" sz="2800" b="0" i="1" smtClean="0">
                            <a:latin typeface="Cambria Math" panose="02040503050406030204" pitchFamily="18" charset="0"/>
                          </a:rPr>
                          <m:t>… </m:t>
                        </m:r>
                        <m:sSub>
                          <m:sSubPr>
                            <m:ctrlPr>
                              <a:rPr lang="en-US" sz="2800" i="1">
                                <a:latin typeface="Cambria Math" panose="02040503050406030204" pitchFamily="18" charset="0"/>
                              </a:rPr>
                            </m:ctrlPr>
                          </m:sSubPr>
                          <m:e>
                            <m:r>
                              <a:rPr lang="en-IN" sz="2800" i="1">
                                <a:latin typeface="Cambria Math" panose="02040503050406030204" pitchFamily="18" charset="0"/>
                              </a:rPr>
                              <m:t>𝑥</m:t>
                            </m:r>
                          </m:e>
                          <m:sub>
                            <m:r>
                              <a:rPr lang="en-IN" sz="2800" b="0" i="1" smtClean="0">
                                <a:latin typeface="Cambria Math" panose="02040503050406030204" pitchFamily="18" charset="0"/>
                              </a:rPr>
                              <m:t>𝑛</m:t>
                            </m:r>
                          </m:sub>
                        </m:sSub>
                      </m:e>
                    </m:d>
                  </m:oMath>
                </a14:m>
                <a:endParaRPr lang="en-US" sz="2800" dirty="0"/>
              </a:p>
              <a:p>
                <a:endParaRPr lang="en-IN" sz="2800" i="1" dirty="0">
                  <a:latin typeface="Cambria Math" panose="02040503050406030204" pitchFamily="18" charset="0"/>
                </a:endParaRPr>
              </a:p>
              <a:p>
                <a:endParaRPr lang="en-IN" sz="2800" i="1" dirty="0">
                  <a:latin typeface="Cambria Math" panose="02040503050406030204" pitchFamily="18" charset="0"/>
                </a:endParaRPr>
              </a:p>
              <a:p>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a:rPr lang="en-US" sz="2800" i="1">
                        <a:latin typeface="Cambria Math" panose="02040503050406030204" pitchFamily="18" charset="0"/>
                      </a:rPr>
                      <m:t>.</m:t>
                    </m:r>
                    <m:r>
                      <a:rPr lang="en-US" sz="2800" i="1">
                        <a:latin typeface="Cambria Math" panose="02040503050406030204" pitchFamily="18" charset="0"/>
                      </a:rPr>
                      <m:t>𝑊</m:t>
                    </m:r>
                  </m:oMath>
                </a14:m>
                <a:endParaRPr lang="en-IN" sz="2800" i="1" dirty="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r>
                          <a:rPr lang="en-US" sz="2800" b="0" i="1" smtClean="0">
                            <a:latin typeface="Cambria Math" panose="02040503050406030204" pitchFamily="18" charset="0"/>
                          </a:rPr>
                          <m:t>0</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𝑘</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e>
                    </m:nary>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IN"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r>
                          <a:rPr lang="en-IN" sz="2800" i="1">
                            <a:latin typeface="Cambria Math" panose="02040503050406030204" pitchFamily="18" charset="0"/>
                          </a:rPr>
                          <m:t>=1</m:t>
                        </m:r>
                        <m:r>
                          <a:rPr lang="en-IN" sz="2800" b="0" i="1" smtClean="0">
                            <a:latin typeface="Cambria Math" panose="02040503050406030204" pitchFamily="18" charset="0"/>
                          </a:rPr>
                          <m:t>,   </m:t>
                        </m:r>
                        <m:r>
                          <a:rPr lang="en-US" sz="2800" i="1">
                            <a:latin typeface="Cambria Math" panose="02040503050406030204" pitchFamily="18" charset="0"/>
                          </a:rPr>
                          <m:t>𝑤</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IN" sz="2800" b="0" i="1" smtClean="0">
                        <a:latin typeface="Cambria Math" panose="02040503050406030204" pitchFamily="18" charset="0"/>
                      </a:rPr>
                      <m:t>𝑏</m:t>
                    </m:r>
                  </m:oMath>
                </a14:m>
                <a:endParaRPr lang="en-US" sz="2800" dirty="0"/>
              </a:p>
              <a:p>
                <a:endParaRPr lang="en-US" sz="2800" dirty="0"/>
              </a:p>
              <a:p>
                <a:pPr marL="0" indent="0">
                  <a:buNone/>
                </a:pPr>
                <a:endParaRPr lang="en-US" sz="2800" dirty="0"/>
              </a:p>
            </p:txBody>
          </p:sp>
        </mc:Choice>
        <mc:Fallback>
          <p:sp>
            <p:nvSpPr>
              <p:cNvPr id="3" name="Content Placeholder 2">
                <a:extLst>
                  <a:ext uri="{FF2B5EF4-FFF2-40B4-BE49-F238E27FC236}">
                    <a16:creationId xmlns:a16="http://schemas.microsoft.com/office/drawing/2014/main" id="{D1FD583E-CEF9-7040-A26A-728F82730A89}"/>
                  </a:ext>
                </a:extLst>
              </p:cNvPr>
              <p:cNvSpPr>
                <a:spLocks noGrp="1" noRot="1" noChangeAspect="1" noMove="1" noResize="1" noEditPoints="1" noAdjustHandles="1" noChangeArrowheads="1" noChangeShapeType="1" noTextEdit="1"/>
              </p:cNvSpPr>
              <p:nvPr>
                <p:ph idx="1"/>
              </p:nvPr>
            </p:nvSpPr>
            <p:spPr>
              <a:blipFill>
                <a:blip r:embed="rId3"/>
                <a:stretch>
                  <a:fillRect l="-497" t="-199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17D7BEA-B40D-A5B0-1A6F-CFADFA8A210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5168613" y="2188770"/>
            <a:ext cx="5839640" cy="3057952"/>
          </a:xfrm>
          <a:prstGeom prst="rect">
            <a:avLst/>
          </a:prstGeom>
          <a:ln w="19050">
            <a:solidFill>
              <a:srgbClr val="0062AC"/>
            </a:solidFill>
          </a:ln>
        </p:spPr>
      </p:pic>
      <p:sp>
        <p:nvSpPr>
          <p:cNvPr id="7" name="TextBox 6">
            <a:extLst>
              <a:ext uri="{FF2B5EF4-FFF2-40B4-BE49-F238E27FC236}">
                <a16:creationId xmlns:a16="http://schemas.microsoft.com/office/drawing/2014/main" id="{6E7183A3-4844-BFDF-033D-597BD29C18DA}"/>
              </a:ext>
            </a:extLst>
          </p:cNvPr>
          <p:cNvSpPr txBox="1"/>
          <p:nvPr/>
        </p:nvSpPr>
        <p:spPr>
          <a:xfrm>
            <a:off x="5683711" y="1828796"/>
            <a:ext cx="4860000" cy="324000"/>
          </a:xfrm>
          <a:prstGeom prst="rect">
            <a:avLst/>
          </a:prstGeom>
          <a:noFill/>
        </p:spPr>
        <p:txBody>
          <a:bodyPr wrap="square" rtlCol="0">
            <a:spAutoFit/>
          </a:bodyPr>
          <a:lstStyle/>
          <a:p>
            <a:pPr algn="ctr"/>
            <a:r>
              <a:rPr lang="en-US" sz="1800" b="1" kern="1200" dirty="0">
                <a:solidFill>
                  <a:srgbClr val="0062AC"/>
                </a:solidFill>
                <a:latin typeface="+mn-lt"/>
                <a:ea typeface="+mn-ea"/>
                <a:cs typeface="+mn-cs"/>
              </a:rPr>
              <a:t>Modified Signal Flow Graph of Perceptron</a:t>
            </a:r>
          </a:p>
        </p:txBody>
      </p:sp>
    </p:spTree>
    <p:extLst>
      <p:ext uri="{BB962C8B-B14F-4D97-AF65-F5344CB8AC3E}">
        <p14:creationId xmlns:p14="http://schemas.microsoft.com/office/powerpoint/2010/main" val="327095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E251-1A98-EA48-A767-FBC1B2B12763}"/>
              </a:ext>
            </a:extLst>
          </p:cNvPr>
          <p:cNvSpPr>
            <a:spLocks noGrp="1"/>
          </p:cNvSpPr>
          <p:nvPr>
            <p:ph type="title"/>
          </p:nvPr>
        </p:nvSpPr>
        <p:spPr/>
        <p:txBody>
          <a:bodyPr>
            <a:normAutofit/>
          </a:bodyPr>
          <a:lstStyle/>
          <a:p>
            <a:pPr algn="ctr"/>
            <a:r>
              <a:rPr lang="en-IN" sz="4400" dirty="0"/>
              <a:t>Linear Perceptron</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5552E-5A57-1640-84B6-5AFA6895005D}"/>
                  </a:ext>
                </a:extLst>
              </p:cNvPr>
              <p:cNvSpPr>
                <a:spLocks noGrp="1"/>
              </p:cNvSpPr>
              <p:nvPr>
                <p:ph idx="1"/>
              </p:nvPr>
            </p:nvSpPr>
            <p:spPr/>
            <p:txBody>
              <a:bodyPr>
                <a:normAutofit lnSpcReduction="10000"/>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Linear perceptron: works best when data is linearly separable.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The basic perceptron function is given as:</a:t>
                </a:r>
              </a:p>
              <a:p>
                <a:pPr marL="457200" lvl="1" indent="0">
                  <a:buNone/>
                </a:pPr>
                <a14:m>
                  <m:oMath xmlns:m="http://schemas.openxmlformats.org/officeDocument/2006/math">
                    <m:r>
                      <a:rPr lang="en-US" sz="2400" b="0" i="1">
                        <a:latin typeface="Cambria Math" panose="02040503050406030204" pitchFamily="18" charset="0"/>
                      </a:rPr>
                      <m:t>𝑓</m:t>
                    </m:r>
                    <m:r>
                      <a:rPr lang="en-US" sz="2400" b="0" i="1">
                        <a:latin typeface="Cambria Math" panose="02040503050406030204" pitchFamily="18" charset="0"/>
                      </a:rPr>
                      <m:t>= </m:t>
                    </m:r>
                    <m:sSup>
                      <m:sSupPr>
                        <m:ctrlPr>
                          <a:rPr lang="en-US" sz="2400" i="1">
                            <a:latin typeface="Cambria Math" panose="02040503050406030204" pitchFamily="18" charset="0"/>
                          </a:rPr>
                        </m:ctrlPr>
                      </m:sSupPr>
                      <m:e>
                        <m:r>
                          <a:rPr lang="en-US" sz="2400" b="0" i="1">
                            <a:latin typeface="Cambria Math" panose="02040503050406030204" pitchFamily="18" charset="0"/>
                          </a:rPr>
                          <m:t>𝑋</m:t>
                        </m:r>
                      </m:e>
                      <m:sup>
                        <m:r>
                          <a:rPr lang="en-US" sz="2400" b="0" i="1">
                            <a:latin typeface="Cambria Math" panose="02040503050406030204" pitchFamily="18" charset="0"/>
                          </a:rPr>
                          <m:t>𝑇</m:t>
                        </m:r>
                      </m:sup>
                    </m:sSup>
                    <m:r>
                      <a:rPr lang="en-US" sz="2400" b="0" i="1">
                        <a:latin typeface="Cambria Math" panose="02040503050406030204" pitchFamily="18" charset="0"/>
                      </a:rPr>
                      <m:t>.</m:t>
                    </m:r>
                    <m:r>
                      <a:rPr lang="en-US" sz="2400" b="0" i="1">
                        <a:latin typeface="Cambria Math" panose="02040503050406030204" pitchFamily="18" charset="0"/>
                      </a:rPr>
                      <m:t>𝑊</m:t>
                    </m:r>
                    <m:r>
                      <a:rPr lang="en-US" sz="2400" b="0" i="1">
                        <a:latin typeface="Cambria Math" panose="02040503050406030204" pitchFamily="18" charset="0"/>
                      </a:rPr>
                      <m:t>+</m:t>
                    </m:r>
                    <m:r>
                      <a:rPr lang="en-US" sz="2400" b="0" i="1">
                        <a:latin typeface="Cambria Math" panose="02040503050406030204" pitchFamily="18" charset="0"/>
                      </a:rPr>
                      <m:t>𝑏</m:t>
                    </m:r>
                  </m:oMath>
                </a14:m>
                <a:r>
                  <a:rPr lang="en-US" sz="2400" dirty="0">
                    <a:latin typeface="Arial" panose="020B0604020202020204" pitchFamily="34" charset="0"/>
                    <a:cs typeface="Arial" panose="020B0604020202020204" pitchFamily="34" charset="0"/>
                  </a:rPr>
                  <a:t> </a:t>
                </a:r>
              </a:p>
              <a:p>
                <a:pPr lvl="1"/>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𝑊</m:t>
                    </m:r>
                  </m:oMath>
                </a14:m>
                <a:r>
                  <a:rPr lang="en-US" sz="2400" dirty="0">
                    <a:latin typeface="Arial" panose="020B0604020202020204" pitchFamily="34" charset="0"/>
                    <a:cs typeface="Arial" panose="020B0604020202020204" pitchFamily="34" charset="0"/>
                  </a:rPr>
                  <a:t> = weight vector</a:t>
                </a:r>
              </a:p>
              <a:p>
                <a:pPr lvl="1"/>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𝑏</m:t>
                    </m:r>
                  </m:oMath>
                </a14:m>
                <a:r>
                  <a:rPr lang="en-US" sz="2400" dirty="0">
                    <a:latin typeface="Arial" panose="020B0604020202020204" pitchFamily="34" charset="0"/>
                    <a:cs typeface="Arial" panose="020B0604020202020204" pitchFamily="34" charset="0"/>
                  </a:rPr>
                  <a:t> = bias</a:t>
                </a:r>
              </a:p>
              <a:p>
                <a:pPr lvl="1"/>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latin typeface="Arial" panose="020B0604020202020204" pitchFamily="34" charset="0"/>
                    <a:cs typeface="Arial" panose="020B0604020202020204" pitchFamily="34" charset="0"/>
                  </a:rPr>
                  <a:t> = input vector</a:t>
                </a:r>
              </a:p>
              <a:p>
                <a:pPr marL="457200" lvl="1" indent="0">
                  <a:buNone/>
                </a:pPr>
                <a:r>
                  <a:rPr lang="en-US" sz="2400" dirty="0">
                    <a:latin typeface="Arial" panose="020B0604020202020204" pitchFamily="34" charset="0"/>
                    <a:cs typeface="Arial" panose="020B0604020202020204" pitchFamily="34" charset="0"/>
                  </a:rPr>
                  <a:t>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m:t>
                        </m:r>
                        <m:r>
                          <a:rPr lang="en-US" sz="2400" b="0" i="1" smtClean="0">
                            <a:latin typeface="Cambria Math" panose="02040503050406030204" pitchFamily="18" charset="0"/>
                          </a:rPr>
                          <m:t>0</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𝑘</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nary>
                  </m:oMath>
                </a14:m>
                <a:endParaRPr lang="en-US" sz="2400" dirty="0">
                  <a:latin typeface="Arial" panose="020B0604020202020204" pitchFamily="34" charset="0"/>
                  <a:cs typeface="Arial" panose="020B0604020202020204" pitchFamily="34" charset="0"/>
                </a:endParaRPr>
              </a:p>
              <a:p>
                <a:pPr lvl="1"/>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𝑛</m:t>
                    </m:r>
                  </m:oMath>
                </a14:m>
                <a:r>
                  <a:rPr lang="en-US" sz="2400" dirty="0">
                    <a:latin typeface="Arial" panose="020B0604020202020204" pitchFamily="34" charset="0"/>
                    <a:cs typeface="Arial" panose="020B0604020202020204" pitchFamily="34" charset="0"/>
                  </a:rPr>
                  <a:t> = number of inputs</a:t>
                </a:r>
              </a:p>
              <a:p>
                <a:pPr lvl="1"/>
                <a14:m>
                  <m:oMath xmlns:m="http://schemas.openxmlformats.org/officeDocument/2006/math">
                    <m:r>
                      <a:rPr lang="en-US" sz="2400" b="0" i="1" dirty="0" smtClean="0">
                        <a:latin typeface="Cambria Math" panose="02040503050406030204" pitchFamily="18" charset="0"/>
                        <a:cs typeface="Times New Roman" panose="02020603050405020304" pitchFamily="18" charset="0"/>
                      </a:rPr>
                      <m:t>𝑓</m:t>
                    </m:r>
                  </m:oMath>
                </a14:m>
                <a:r>
                  <a:rPr lang="en-US" sz="2400" dirty="0">
                    <a:latin typeface="Arial" panose="020B0604020202020204" pitchFamily="34" charset="0"/>
                    <a:cs typeface="Arial" panose="020B0604020202020204" pitchFamily="34" charset="0"/>
                  </a:rPr>
                  <a:t> = a hyperplane</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Multiple lines may separate the training data. Which one to select?</a:t>
                </a:r>
              </a:p>
              <a:p>
                <a:pPr lvl="1"/>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7A5552E-5A57-1640-84B6-5AFA6895005D}"/>
                  </a:ext>
                </a:extLst>
              </p:cNvPr>
              <p:cNvSpPr>
                <a:spLocks noGrp="1" noRot="1" noChangeAspect="1" noMove="1" noResize="1" noEditPoints="1" noAdjustHandles="1" noChangeArrowheads="1" noChangeShapeType="1" noTextEdit="1"/>
              </p:cNvSpPr>
              <p:nvPr>
                <p:ph idx="1"/>
              </p:nvPr>
            </p:nvSpPr>
            <p:spPr>
              <a:blipFill>
                <a:blip r:embed="rId2"/>
                <a:stretch>
                  <a:fillRect l="-258" t="-973"/>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1349386F-5DAD-8D4F-BD14-3667C6E58519}"/>
              </a:ext>
            </a:extLst>
          </p:cNvPr>
          <p:cNvGrpSpPr>
            <a:grpSpLocks noChangeAspect="1"/>
          </p:cNvGrpSpPr>
          <p:nvPr/>
        </p:nvGrpSpPr>
        <p:grpSpPr>
          <a:xfrm>
            <a:off x="5699262" y="2109770"/>
            <a:ext cx="4613748" cy="3499190"/>
            <a:chOff x="906941" y="3575691"/>
            <a:chExt cx="3665197" cy="2779784"/>
          </a:xfrm>
        </p:grpSpPr>
        <p:pic>
          <p:nvPicPr>
            <p:cNvPr id="10" name="Picture 9">
              <a:extLst>
                <a:ext uri="{FF2B5EF4-FFF2-40B4-BE49-F238E27FC236}">
                  <a16:creationId xmlns:a16="http://schemas.microsoft.com/office/drawing/2014/main" id="{EAFD5417-02C3-C74D-80E5-F1220052C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41" y="3575691"/>
              <a:ext cx="3665197" cy="2779784"/>
            </a:xfrm>
            <a:prstGeom prst="rect">
              <a:avLst/>
            </a:prstGeom>
          </p:spPr>
        </p:pic>
        <p:cxnSp>
          <p:nvCxnSpPr>
            <p:cNvPr id="11" name="Straight Connector 10">
              <a:extLst>
                <a:ext uri="{FF2B5EF4-FFF2-40B4-BE49-F238E27FC236}">
                  <a16:creationId xmlns:a16="http://schemas.microsoft.com/office/drawing/2014/main" id="{D8D6CF57-66E5-E442-89F3-E23DEACF6F6C}"/>
                </a:ext>
              </a:extLst>
            </p:cNvPr>
            <p:cNvCxnSpPr/>
            <p:nvPr/>
          </p:nvCxnSpPr>
          <p:spPr>
            <a:xfrm flipV="1">
              <a:off x="1347467" y="3845084"/>
              <a:ext cx="2784144" cy="2169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684C37F9-D60C-2540-BDC8-362069D697F8}"/>
              </a:ext>
            </a:extLst>
          </p:cNvPr>
          <p:cNvPicPr>
            <a:picLocks noChangeAspect="1"/>
          </p:cNvPicPr>
          <p:nvPr/>
        </p:nvPicPr>
        <p:blipFill>
          <a:blip r:embed="rId4"/>
          <a:stretch>
            <a:fillRect/>
          </a:stretch>
        </p:blipFill>
        <p:spPr>
          <a:xfrm>
            <a:off x="9311474" y="4857117"/>
            <a:ext cx="864000" cy="439858"/>
          </a:xfrm>
          <a:prstGeom prst="rect">
            <a:avLst/>
          </a:prstGeom>
        </p:spPr>
      </p:pic>
      <p:cxnSp>
        <p:nvCxnSpPr>
          <p:cNvPr id="15" name="Straight Connector 14">
            <a:extLst>
              <a:ext uri="{FF2B5EF4-FFF2-40B4-BE49-F238E27FC236}">
                <a16:creationId xmlns:a16="http://schemas.microsoft.com/office/drawing/2014/main" id="{BFD8ECA7-818C-7E42-BF85-2DCC80722330}"/>
              </a:ext>
            </a:extLst>
          </p:cNvPr>
          <p:cNvCxnSpPr/>
          <p:nvPr/>
        </p:nvCxnSpPr>
        <p:spPr>
          <a:xfrm flipV="1">
            <a:off x="6316145" y="2228575"/>
            <a:ext cx="3492000" cy="309600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904D69-0710-F94B-8498-8B8D535B7B03}"/>
              </a:ext>
            </a:extLst>
          </p:cNvPr>
          <p:cNvCxnSpPr/>
          <p:nvPr/>
        </p:nvCxnSpPr>
        <p:spPr>
          <a:xfrm flipV="1">
            <a:off x="5936135" y="2524212"/>
            <a:ext cx="4140000" cy="2731587"/>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153F3C-443C-F74C-B2DF-D74BC7709CF8}"/>
              </a:ext>
            </a:extLst>
          </p:cNvPr>
          <p:cNvCxnSpPr/>
          <p:nvPr/>
        </p:nvCxnSpPr>
        <p:spPr>
          <a:xfrm flipV="1">
            <a:off x="6010360" y="2158675"/>
            <a:ext cx="3504679" cy="3311999"/>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526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awnTheme" id="{43B2D030-78B7-E846-B232-9548D6F2632B}" vid="{A9751F93-763E-F44E-B792-336B1DD318B3}"/>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awnTheme" id="{43B2D030-78B7-E846-B232-9548D6F2632B}" vid="{A9751F93-763E-F44E-B792-336B1DD318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DawnTheme</Template>
  <TotalTime>20336</TotalTime>
  <Words>3740</Words>
  <Application>Microsoft Office PowerPoint</Application>
  <PresentationFormat>Widescreen</PresentationFormat>
  <Paragraphs>578</Paragraphs>
  <Slides>60</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60</vt:i4>
      </vt:variant>
    </vt:vector>
  </HeadingPairs>
  <TitlesOfParts>
    <vt:vector size="75" baseType="lpstr">
      <vt:lpstr>Arial</vt:lpstr>
      <vt:lpstr>Arial Narrow</vt:lpstr>
      <vt:lpstr>Calibri</vt:lpstr>
      <vt:lpstr>Cambria</vt:lpstr>
      <vt:lpstr>Cambria Math</vt:lpstr>
      <vt:lpstr>Courier New</vt:lpstr>
      <vt:lpstr>Helvetica</vt:lpstr>
      <vt:lpstr>Times New Roman</vt:lpstr>
      <vt:lpstr>TimesTen-Italic</vt:lpstr>
      <vt:lpstr>TimesTen-Roman</vt:lpstr>
      <vt:lpstr>Trebuchet MS</vt:lpstr>
      <vt:lpstr>Wingdings</vt:lpstr>
      <vt:lpstr>Wingdings 3</vt:lpstr>
      <vt:lpstr>Facet</vt:lpstr>
      <vt:lpstr>1_Facet</vt:lpstr>
      <vt:lpstr>Machine Learning - II</vt:lpstr>
      <vt:lpstr>Neural Network</vt:lpstr>
      <vt:lpstr>Linear Separability: 2 Class</vt:lpstr>
      <vt:lpstr>Vector Representation</vt:lpstr>
      <vt:lpstr>Binary Activation Function</vt:lpstr>
      <vt:lpstr>Linear Perceptron</vt:lpstr>
      <vt:lpstr>Vector Representation</vt:lpstr>
      <vt:lpstr>Vector Representation</vt:lpstr>
      <vt:lpstr>Linear Perceptron</vt:lpstr>
      <vt:lpstr>Learning Rule </vt:lpstr>
      <vt:lpstr>Learning Rule</vt:lpstr>
      <vt:lpstr>Linear Separability</vt:lpstr>
      <vt:lpstr>Perceptron Training</vt:lpstr>
      <vt:lpstr>Perceptron Training Algorithm</vt:lpstr>
      <vt:lpstr>Example – Classification Problem</vt:lpstr>
      <vt:lpstr>Example – Classification Problem</vt:lpstr>
      <vt:lpstr>Example – Classification Problem</vt:lpstr>
      <vt:lpstr>Example – Classification Problem</vt:lpstr>
      <vt:lpstr>Example – Classification Problem</vt:lpstr>
      <vt:lpstr>Example – Classification Problem</vt:lpstr>
      <vt:lpstr>Example – Classification Problem</vt:lpstr>
      <vt:lpstr>Assignment 1</vt:lpstr>
      <vt:lpstr>Assignment 2</vt:lpstr>
      <vt:lpstr>Non Linear Separability</vt:lpstr>
      <vt:lpstr>Summary</vt:lpstr>
      <vt:lpstr>Multilayer Perceptron (MLP)</vt:lpstr>
      <vt:lpstr>MLP Architecture</vt:lpstr>
      <vt:lpstr>Activation Functions</vt:lpstr>
      <vt:lpstr>Backpropagation</vt:lpstr>
      <vt:lpstr>Signal Propagation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Rule</vt:lpstr>
      <vt:lpstr>Hidden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Computation</vt:lpstr>
      <vt:lpstr>Weight Updation</vt:lpstr>
      <vt:lpstr>PowerPoint Presentation</vt:lpstr>
      <vt:lpstr>PowerPoint Presentation</vt:lpstr>
      <vt:lpstr>Vanishing Gradient Problem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Sets</dc:title>
  <dc:creator>Microsoft Office User</dc:creator>
  <cp:lastModifiedBy>MSG</cp:lastModifiedBy>
  <cp:revision>269</cp:revision>
  <cp:lastPrinted>2021-04-16T05:38:39Z</cp:lastPrinted>
  <dcterms:created xsi:type="dcterms:W3CDTF">2020-03-30T13:58:24Z</dcterms:created>
  <dcterms:modified xsi:type="dcterms:W3CDTF">2024-04-24T17:24:21Z</dcterms:modified>
</cp:coreProperties>
</file>