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6" r:id="rId2"/>
  </p:sldMasterIdLst>
  <p:notesMasterIdLst>
    <p:notesMasterId r:id="rId63"/>
  </p:notesMasterIdLst>
  <p:sldIdLst>
    <p:sldId id="256" r:id="rId3"/>
    <p:sldId id="460" r:id="rId4"/>
    <p:sldId id="487" r:id="rId5"/>
    <p:sldId id="606" r:id="rId6"/>
    <p:sldId id="490" r:id="rId7"/>
    <p:sldId id="491" r:id="rId8"/>
    <p:sldId id="492" r:id="rId9"/>
    <p:sldId id="493" r:id="rId10"/>
    <p:sldId id="464" r:id="rId11"/>
    <p:sldId id="489" r:id="rId12"/>
    <p:sldId id="465" r:id="rId13"/>
    <p:sldId id="467" r:id="rId14"/>
    <p:sldId id="468" r:id="rId15"/>
    <p:sldId id="469" r:id="rId16"/>
    <p:sldId id="592" r:id="rId17"/>
    <p:sldId id="470" r:id="rId18"/>
    <p:sldId id="471" r:id="rId19"/>
    <p:sldId id="494" r:id="rId20"/>
    <p:sldId id="495" r:id="rId21"/>
    <p:sldId id="496" r:id="rId22"/>
    <p:sldId id="600" r:id="rId23"/>
    <p:sldId id="601" r:id="rId24"/>
    <p:sldId id="602" r:id="rId25"/>
    <p:sldId id="603" r:id="rId26"/>
    <p:sldId id="604" r:id="rId27"/>
    <p:sldId id="605" r:id="rId28"/>
    <p:sldId id="497" r:id="rId29"/>
    <p:sldId id="593" r:id="rId30"/>
    <p:sldId id="594" r:id="rId31"/>
    <p:sldId id="595" r:id="rId32"/>
    <p:sldId id="596" r:id="rId33"/>
    <p:sldId id="597" r:id="rId34"/>
    <p:sldId id="598" r:id="rId35"/>
    <p:sldId id="599" r:id="rId36"/>
    <p:sldId id="500" r:id="rId37"/>
    <p:sldId id="607" r:id="rId38"/>
    <p:sldId id="608" r:id="rId39"/>
    <p:sldId id="620" r:id="rId40"/>
    <p:sldId id="621" r:id="rId41"/>
    <p:sldId id="622" r:id="rId42"/>
    <p:sldId id="613" r:id="rId43"/>
    <p:sldId id="614" r:id="rId44"/>
    <p:sldId id="615" r:id="rId45"/>
    <p:sldId id="616" r:id="rId46"/>
    <p:sldId id="617" r:id="rId47"/>
    <p:sldId id="618" r:id="rId48"/>
    <p:sldId id="619" r:id="rId49"/>
    <p:sldId id="504" r:id="rId50"/>
    <p:sldId id="505" r:id="rId51"/>
    <p:sldId id="503" r:id="rId52"/>
    <p:sldId id="507" r:id="rId53"/>
    <p:sldId id="508" r:id="rId54"/>
    <p:sldId id="509" r:id="rId55"/>
    <p:sldId id="472" r:id="rId56"/>
    <p:sldId id="524" r:id="rId57"/>
    <p:sldId id="510" r:id="rId58"/>
    <p:sldId id="517" r:id="rId59"/>
    <p:sldId id="519" r:id="rId60"/>
    <p:sldId id="523" r:id="rId61"/>
    <p:sldId id="356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E2B"/>
    <a:srgbClr val="F3F3F3"/>
    <a:srgbClr val="E3E3E3"/>
    <a:srgbClr val="5E9C7A"/>
    <a:srgbClr val="7C3A7A"/>
    <a:srgbClr val="006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46"/>
    <p:restoredTop sz="94580"/>
  </p:normalViewPr>
  <p:slideViewPr>
    <p:cSldViewPr snapToGrid="0" snapToObjects="1">
      <p:cViewPr varScale="1">
        <p:scale>
          <a:sx n="55" d="100"/>
          <a:sy n="55" d="100"/>
        </p:scale>
        <p:origin x="14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CF372-E2CB-224A-B929-98E025C7C44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BCC81-B5B6-5E48-93B6-8451D9EE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BCC81-B5B6-5E48-93B6-8451D9EE9F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0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968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9869214" y="-8467"/>
            <a:ext cx="2319611" cy="6866470"/>
            <a:chOff x="9869214" y="-8467"/>
            <a:chExt cx="2319611" cy="686647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0602366" y="0"/>
              <a:ext cx="1219200" cy="685800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9869214" y="3744473"/>
              <a:ext cx="2319611" cy="311352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0898730" y="-8464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Isosceles Triangle 18"/>
          <p:cNvSpPr/>
          <p:nvPr/>
        </p:nvSpPr>
        <p:spPr>
          <a:xfrm rot="10800000">
            <a:off x="0" y="0"/>
            <a:ext cx="58461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rgbClr val="056E2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4000"/>
              </a:lnSpc>
              <a:spcBef>
                <a:spcPts val="600"/>
              </a:spcBef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Helvetica" charset="0"/>
                <a:ea typeface="Helvetica" charset="0"/>
                <a:cs typeface="Helvetica" charset="0"/>
              </a:defRPr>
            </a:lvl2pPr>
            <a:lvl3pPr>
              <a:defRPr b="1">
                <a:solidFill>
                  <a:srgbClr val="5E9C7A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085850"/>
            <a:ext cx="4751913" cy="5143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0700" y="1085850"/>
            <a:ext cx="4844887" cy="5143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29261" y="1085850"/>
            <a:ext cx="0" cy="5143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3808"/>
            <a:ext cx="9809691" cy="9191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094087"/>
            <a:ext cx="4752782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3" y="1848350"/>
            <a:ext cx="4752783" cy="438099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31320" y="1094087"/>
            <a:ext cx="471426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31321" y="1859925"/>
            <a:ext cx="4714266" cy="438099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75561" y="1085850"/>
            <a:ext cx="0" cy="5143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75744" y="1759349"/>
            <a:ext cx="9769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15429"/>
            <a:ext cx="9768254" cy="8488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55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3" y="23808"/>
            <a:ext cx="9809691" cy="919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097581"/>
            <a:ext cx="9809690" cy="5203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1864" y="6485682"/>
            <a:ext cx="749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17479" y="645570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 flipV="1">
            <a:off x="677333" y="942667"/>
            <a:ext cx="9809691" cy="308"/>
          </a:xfrm>
          <a:prstGeom prst="line">
            <a:avLst/>
          </a:prstGeom>
          <a:ln w="111125" cmpd="tri">
            <a:solidFill>
              <a:srgbClr val="7C3A7A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 flipV="1">
            <a:off x="714286" y="6378091"/>
            <a:ext cx="9809691" cy="308"/>
          </a:xfrm>
          <a:prstGeom prst="line">
            <a:avLst/>
          </a:prstGeom>
          <a:ln w="76200" cmpd="tri">
            <a:solidFill>
              <a:srgbClr val="7C3A7A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10523977" y="-8467"/>
            <a:ext cx="1664848" cy="6866470"/>
            <a:chOff x="10371666" y="-8467"/>
            <a:chExt cx="1817159" cy="686647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0752266" y="0"/>
              <a:ext cx="1219200" cy="685800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 flipH="1">
              <a:off x="10371666" y="2908092"/>
              <a:ext cx="1817159" cy="3949908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8"/>
            <p:cNvSpPr/>
            <p:nvPr/>
          </p:nvSpPr>
          <p:spPr>
            <a:xfrm>
              <a:off x="10898730" y="-8464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2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Isosceles Triangle 18"/>
          <p:cNvSpPr/>
          <p:nvPr userDrawn="1"/>
        </p:nvSpPr>
        <p:spPr>
          <a:xfrm rot="10800000" flipV="1">
            <a:off x="11672" y="3774453"/>
            <a:ext cx="455276" cy="3076353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2"/>
        </a:buClr>
        <a:buSzPct val="70000"/>
        <a:buFont typeface="Wingdings" charset="2"/>
        <a:buChar char="q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2"/>
        </a:buClr>
        <a:buSzPct val="70000"/>
        <a:buFont typeface="Wingdings" charset="2"/>
        <a:buChar char="§"/>
        <a:defRPr sz="2800" kern="1200">
          <a:solidFill>
            <a:srgbClr val="7C3A7A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2"/>
        </a:buClr>
        <a:buSzPct val="70000"/>
        <a:buFont typeface="Courier New" charset="0"/>
        <a:buChar char="o"/>
        <a:defRPr sz="2400" kern="1200">
          <a:solidFill>
            <a:srgbClr val="0062AC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2"/>
        </a:buClr>
        <a:buSzPct val="70000"/>
        <a:buFont typeface="Arial" charset="0"/>
        <a:buChar char="•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2"/>
        </a:buClr>
        <a:buSzPct val="70000"/>
        <a:buFont typeface="Wingdings" charset="2"/>
        <a:buChar char="ü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3" y="23808"/>
            <a:ext cx="9809691" cy="919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097581"/>
            <a:ext cx="9809690" cy="5203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1864" y="6485682"/>
            <a:ext cx="749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17479" y="645570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0523977" y="-8467"/>
            <a:ext cx="1664848" cy="6866470"/>
            <a:chOff x="10371666" y="-8467"/>
            <a:chExt cx="1817159" cy="686647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0752266" y="0"/>
              <a:ext cx="1219200" cy="685800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 flipH="1">
              <a:off x="10371666" y="2908092"/>
              <a:ext cx="1817159" cy="3949908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8"/>
            <p:cNvSpPr/>
            <p:nvPr/>
          </p:nvSpPr>
          <p:spPr>
            <a:xfrm>
              <a:off x="10898730" y="-8464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2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Isosceles Triangle 18"/>
          <p:cNvSpPr/>
          <p:nvPr userDrawn="1"/>
        </p:nvSpPr>
        <p:spPr>
          <a:xfrm rot="10800000" flipV="1">
            <a:off x="11672" y="3774453"/>
            <a:ext cx="455276" cy="3076353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432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2"/>
        </a:buClr>
        <a:buSzPct val="70000"/>
        <a:buFont typeface="Wingdings" charset="2"/>
        <a:buChar char="q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2"/>
        </a:buClr>
        <a:buSzPct val="70000"/>
        <a:buFont typeface="Wingdings" charset="2"/>
        <a:buChar char="§"/>
        <a:defRPr sz="2800" kern="1200">
          <a:solidFill>
            <a:srgbClr val="7C3A7A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2"/>
        </a:buClr>
        <a:buSzPct val="70000"/>
        <a:buFont typeface="Courier New" charset="0"/>
        <a:buChar char="o"/>
        <a:defRPr sz="2400" kern="1200">
          <a:solidFill>
            <a:srgbClr val="0062AC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2"/>
        </a:buClr>
        <a:buSzPct val="70000"/>
        <a:buFont typeface="Arial" charset="0"/>
        <a:buChar char="•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2"/>
        </a:buClr>
        <a:buSzPct val="70000"/>
        <a:buFont typeface="Wingdings" charset="2"/>
        <a:buChar char="ü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0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510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0.png"/><Relationship Id="rId10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11" Type="http://schemas.openxmlformats.org/officeDocument/2006/relationships/image" Target="../media/image27.png"/><Relationship Id="rId5" Type="http://schemas.openxmlformats.org/officeDocument/2006/relationships/image" Target="../media/image20.png"/><Relationship Id="rId10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31.png"/><Relationship Id="rId7" Type="http://schemas.openxmlformats.org/officeDocument/2006/relationships/image" Target="../media/image37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1.png"/><Relationship Id="rId5" Type="http://schemas.openxmlformats.org/officeDocument/2006/relationships/image" Target="../media/image351.png"/><Relationship Id="rId15" Type="http://schemas.openxmlformats.org/officeDocument/2006/relationships/image" Target="../media/image45.png"/><Relationship Id="rId10" Type="http://schemas.openxmlformats.org/officeDocument/2006/relationships/image" Target="../media/image400.png"/><Relationship Id="rId9" Type="http://schemas.openxmlformats.org/officeDocument/2006/relationships/image" Target="../media/image39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31.png"/><Relationship Id="rId7" Type="http://schemas.openxmlformats.org/officeDocument/2006/relationships/image" Target="../media/image37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1.png"/><Relationship Id="rId5" Type="http://schemas.openxmlformats.org/officeDocument/2006/relationships/image" Target="../media/image351.png"/><Relationship Id="rId15" Type="http://schemas.openxmlformats.org/officeDocument/2006/relationships/image" Target="../media/image45.png"/><Relationship Id="rId10" Type="http://schemas.openxmlformats.org/officeDocument/2006/relationships/image" Target="../media/image400.png"/><Relationship Id="rId4" Type="http://schemas.openxmlformats.org/officeDocument/2006/relationships/image" Target="../media/image341.png"/><Relationship Id="rId9" Type="http://schemas.openxmlformats.org/officeDocument/2006/relationships/image" Target="../media/image39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31.png"/><Relationship Id="rId7" Type="http://schemas.openxmlformats.org/officeDocument/2006/relationships/image" Target="../media/image37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1.png"/><Relationship Id="rId11" Type="http://schemas.openxmlformats.org/officeDocument/2006/relationships/image" Target="../media/image410.png"/><Relationship Id="rId5" Type="http://schemas.openxmlformats.org/officeDocument/2006/relationships/image" Target="../media/image351.png"/><Relationship Id="rId15" Type="http://schemas.openxmlformats.org/officeDocument/2006/relationships/image" Target="../media/image45.png"/><Relationship Id="rId10" Type="http://schemas.openxmlformats.org/officeDocument/2006/relationships/image" Target="../media/image400.png"/><Relationship Id="rId4" Type="http://schemas.openxmlformats.org/officeDocument/2006/relationships/image" Target="../media/image341.png"/><Relationship Id="rId9" Type="http://schemas.openxmlformats.org/officeDocument/2006/relationships/image" Target="../media/image39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31.png"/><Relationship Id="rId7" Type="http://schemas.openxmlformats.org/officeDocument/2006/relationships/image" Target="../media/image371.png"/><Relationship Id="rId12" Type="http://schemas.openxmlformats.org/officeDocument/2006/relationships/image" Target="../media/image42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1.png"/><Relationship Id="rId11" Type="http://schemas.openxmlformats.org/officeDocument/2006/relationships/image" Target="../media/image410.png"/><Relationship Id="rId5" Type="http://schemas.openxmlformats.org/officeDocument/2006/relationships/image" Target="../media/image351.png"/><Relationship Id="rId15" Type="http://schemas.openxmlformats.org/officeDocument/2006/relationships/image" Target="../media/image45.png"/><Relationship Id="rId10" Type="http://schemas.openxmlformats.org/officeDocument/2006/relationships/image" Target="../media/image400.png"/><Relationship Id="rId4" Type="http://schemas.openxmlformats.org/officeDocument/2006/relationships/image" Target="../media/image341.png"/><Relationship Id="rId9" Type="http://schemas.openxmlformats.org/officeDocument/2006/relationships/image" Target="../media/image39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3.png"/><Relationship Id="rId3" Type="http://schemas.openxmlformats.org/officeDocument/2006/relationships/image" Target="../media/image331.png"/><Relationship Id="rId7" Type="http://schemas.openxmlformats.org/officeDocument/2006/relationships/image" Target="../media/image371.png"/><Relationship Id="rId12" Type="http://schemas.openxmlformats.org/officeDocument/2006/relationships/image" Target="../media/image42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1.png"/><Relationship Id="rId11" Type="http://schemas.openxmlformats.org/officeDocument/2006/relationships/image" Target="../media/image410.png"/><Relationship Id="rId5" Type="http://schemas.openxmlformats.org/officeDocument/2006/relationships/image" Target="../media/image351.png"/><Relationship Id="rId15" Type="http://schemas.openxmlformats.org/officeDocument/2006/relationships/image" Target="../media/image45.png"/><Relationship Id="rId10" Type="http://schemas.openxmlformats.org/officeDocument/2006/relationships/image" Target="../media/image400.png"/><Relationship Id="rId4" Type="http://schemas.openxmlformats.org/officeDocument/2006/relationships/image" Target="../media/image341.png"/><Relationship Id="rId9" Type="http://schemas.openxmlformats.org/officeDocument/2006/relationships/image" Target="../media/image39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3.png"/><Relationship Id="rId3" Type="http://schemas.openxmlformats.org/officeDocument/2006/relationships/image" Target="../media/image331.png"/><Relationship Id="rId7" Type="http://schemas.openxmlformats.org/officeDocument/2006/relationships/image" Target="../media/image371.png"/><Relationship Id="rId12" Type="http://schemas.openxmlformats.org/officeDocument/2006/relationships/image" Target="../media/image42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1.png"/><Relationship Id="rId11" Type="http://schemas.openxmlformats.org/officeDocument/2006/relationships/image" Target="../media/image410.png"/><Relationship Id="rId5" Type="http://schemas.openxmlformats.org/officeDocument/2006/relationships/image" Target="../media/image351.png"/><Relationship Id="rId15" Type="http://schemas.openxmlformats.org/officeDocument/2006/relationships/image" Target="../media/image45.png"/><Relationship Id="rId10" Type="http://schemas.openxmlformats.org/officeDocument/2006/relationships/image" Target="../media/image400.png"/><Relationship Id="rId4" Type="http://schemas.openxmlformats.org/officeDocument/2006/relationships/image" Target="../media/image341.png"/><Relationship Id="rId9" Type="http://schemas.openxmlformats.org/officeDocument/2006/relationships/image" Target="../media/image390.png"/><Relationship Id="rId1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3.png"/><Relationship Id="rId3" Type="http://schemas.openxmlformats.org/officeDocument/2006/relationships/image" Target="../media/image331.png"/><Relationship Id="rId7" Type="http://schemas.openxmlformats.org/officeDocument/2006/relationships/image" Target="../media/image371.png"/><Relationship Id="rId12" Type="http://schemas.openxmlformats.org/officeDocument/2006/relationships/image" Target="../media/image42.png"/><Relationship Id="rId2" Type="http://schemas.openxmlformats.org/officeDocument/2006/relationships/image" Target="../media/image320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1.png"/><Relationship Id="rId11" Type="http://schemas.openxmlformats.org/officeDocument/2006/relationships/image" Target="../media/image410.png"/><Relationship Id="rId5" Type="http://schemas.openxmlformats.org/officeDocument/2006/relationships/image" Target="../media/image351.png"/><Relationship Id="rId15" Type="http://schemas.openxmlformats.org/officeDocument/2006/relationships/image" Target="../media/image45.png"/><Relationship Id="rId10" Type="http://schemas.openxmlformats.org/officeDocument/2006/relationships/image" Target="../media/image400.png"/><Relationship Id="rId4" Type="http://schemas.openxmlformats.org/officeDocument/2006/relationships/image" Target="../media/image341.png"/><Relationship Id="rId9" Type="http://schemas.openxmlformats.org/officeDocument/2006/relationships/image" Target="../media/image390.png"/><Relationship Id="rId1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07067" y="4050833"/>
                <a:ext cx="8456740" cy="1096899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/>
                  <a:t>Introduction, Linear Regression,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-NN 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07067" y="4050833"/>
                <a:ext cx="8456740" cy="1096899"/>
              </a:xfrm>
              <a:blipFill>
                <a:blip r:embed="rId2"/>
                <a:stretch>
                  <a:fillRect t="-8046" r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130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83DA-986C-AD45-9F05-86027033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759C6-571A-C240-8CCE-4535DE599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Supervised learning </a:t>
            </a:r>
          </a:p>
          <a:p>
            <a:pPr lvl="1"/>
            <a:r>
              <a:rPr lang="en-US" dirty="0"/>
              <a:t>aims to determine function that best maps inputs to outputs </a:t>
            </a:r>
          </a:p>
          <a:p>
            <a:pPr lvl="1"/>
            <a:r>
              <a:rPr lang="en-US" dirty="0"/>
              <a:t>for a data set, there are many combinations of inputs and possible mappings </a:t>
            </a:r>
          </a:p>
          <a:p>
            <a:pPr lvl="1"/>
            <a:r>
              <a:rPr lang="en-US" dirty="0"/>
              <a:t>For a data set of reasonable complexity, a ML algorithm can not exhaustively explore all possible functions.</a:t>
            </a:r>
          </a:p>
          <a:p>
            <a:pPr lvl="1"/>
            <a:r>
              <a:rPr lang="en-US" dirty="0"/>
              <a:t>Each ML algorithm is designed to explore certain types of functions during its search. These preferences are known as the algorithm’s learning bias.</a:t>
            </a:r>
          </a:p>
          <a:p>
            <a:r>
              <a:rPr lang="en-US" dirty="0"/>
              <a:t>Each instance needs to be labelled with the target value.</a:t>
            </a:r>
          </a:p>
          <a:p>
            <a:r>
              <a:rPr lang="en-US" dirty="0"/>
              <a:t>Creation of a labelled dataset is time consuming.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64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6FD7-3D8A-F946-ACBB-B650343B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–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C0FE5-3D1C-414C-B71C-5304346A4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Does not require labelled data set and there is no target attribute. </a:t>
            </a:r>
          </a:p>
          <a:p>
            <a:r>
              <a:rPr lang="en-US" dirty="0"/>
              <a:t>Most commonly used method is cluster analysis, </a:t>
            </a:r>
          </a:p>
          <a:p>
            <a:pPr lvl="1"/>
            <a:r>
              <a:rPr lang="en-US" dirty="0"/>
              <a:t>Underlying hypothesis is that similar data are grouped together in feature space; distance/similarity metric can be used to identify data patterns</a:t>
            </a:r>
          </a:p>
          <a:p>
            <a:pPr lvl="1"/>
            <a:r>
              <a:rPr lang="en-US" dirty="0"/>
              <a:t>A cluster should contain instances that are more similar to each other than they are to other instances in the data. </a:t>
            </a:r>
          </a:p>
          <a:p>
            <a:pPr lvl="1"/>
            <a:r>
              <a:rPr lang="en-US" dirty="0"/>
              <a:t>Clustering algorithm should aim  to increase intra-cluster (within cluster) similarity and inter-cluster (across clusters) diversity.</a:t>
            </a:r>
          </a:p>
          <a:p>
            <a:r>
              <a:rPr lang="en-US" dirty="0"/>
              <a:t>Not having a target attribute makes learning more difficult: </a:t>
            </a:r>
          </a:p>
          <a:p>
            <a:pPr lvl="1"/>
            <a:r>
              <a:rPr lang="en-US" dirty="0"/>
              <a:t>Means no time and effort needed for labelling instances.</a:t>
            </a:r>
          </a:p>
          <a:p>
            <a:pPr lvl="1"/>
            <a:r>
              <a:rPr lang="en-US" dirty="0"/>
              <a:t>instead of the specific problem of searching for a mapping, the algorithm has more general task of searching  for regularities in the data.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4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9D30-4DB6-0E40-B039-F3196405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–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E1B2-10C7-BF4F-A8A4-736E9BFD1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Clustering algorithm l</a:t>
            </a:r>
          </a:p>
          <a:p>
            <a:pPr lvl="1"/>
            <a:r>
              <a:rPr lang="en-US" dirty="0"/>
              <a:t>A cluster should contain instances that are more similar to each other than they are to other instances in the data. </a:t>
            </a:r>
          </a:p>
          <a:p>
            <a:pPr lvl="1"/>
            <a:r>
              <a:rPr lang="en-US" dirty="0"/>
              <a:t>Initially, start with a random set of clusters </a:t>
            </a:r>
          </a:p>
          <a:p>
            <a:pPr lvl="1"/>
            <a:r>
              <a:rPr lang="en-US" dirty="0"/>
              <a:t>Iteratively update clusters (moving instances from one cluster to another) to increase intra-cluster (within cluster) similarity and inter-cluster (across clusters) diversity.</a:t>
            </a:r>
          </a:p>
          <a:p>
            <a:r>
              <a:rPr lang="en-US" dirty="0"/>
              <a:t>Challenges to clustering</a:t>
            </a:r>
          </a:p>
          <a:p>
            <a:pPr lvl="1"/>
            <a:r>
              <a:rPr lang="en-US" dirty="0"/>
              <a:t>Identifying metric for similarity. </a:t>
            </a:r>
          </a:p>
          <a:p>
            <a:pPr lvl="1"/>
            <a:r>
              <a:rPr lang="en-US" dirty="0"/>
              <a:t>If all attributes are numeric and have similar ranges, Euclidean distance (straight-line distance) is a good choice.</a:t>
            </a:r>
          </a:p>
          <a:p>
            <a:pPr lvl="1"/>
            <a:r>
              <a:rPr lang="en-US" dirty="0"/>
              <a:t>Normalization is needed if different numeric attributes have different ranges; otherwise “equidistant” points may not actually belong to same cluster</a:t>
            </a:r>
          </a:p>
          <a:p>
            <a:pPr lvl="1"/>
            <a:r>
              <a:rPr lang="en-US" dirty="0"/>
              <a:t>If some attributes are more important than others, so attributes need to be weighted before application of distance metric. Question is how to identify these attributes?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4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1BAC-01ED-1647-8C74-4E69E63F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ML: Predictive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147DA-8C4E-7241-AAEE-6D4E5177B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Prediction: estimating the value of a target for a given instance based on the values of input attributes</a:t>
            </a:r>
          </a:p>
          <a:p>
            <a:r>
              <a:rPr lang="en-US" dirty="0"/>
              <a:t>ML algorithms generate prediction models.</a:t>
            </a:r>
          </a:p>
          <a:p>
            <a:r>
              <a:rPr lang="en-US" dirty="0"/>
              <a:t>Prediction models are based on</a:t>
            </a:r>
          </a:p>
          <a:p>
            <a:pPr lvl="1"/>
            <a:r>
              <a:rPr lang="en-US" dirty="0"/>
              <a:t>correlation analysis</a:t>
            </a:r>
          </a:p>
          <a:p>
            <a:pPr lvl="1"/>
            <a:r>
              <a:rPr lang="en-US" dirty="0"/>
              <a:t>linear-regression models</a:t>
            </a:r>
          </a:p>
          <a:p>
            <a:pPr lvl="1"/>
            <a:r>
              <a:rPr lang="en-US" dirty="0"/>
              <a:t>neural networks and </a:t>
            </a:r>
          </a:p>
          <a:p>
            <a:pPr lvl="1"/>
            <a:r>
              <a:rPr lang="en-US" dirty="0"/>
              <a:t>decision trees.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54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C6E5-4EB7-5A46-BFC8-3A1E6190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A8B0B2-0508-E840-8A06-F2A318E810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Used to determine how two attributes are related.</a:t>
                </a:r>
              </a:p>
              <a:p>
                <a:r>
                  <a:rPr lang="en-US" dirty="0"/>
                  <a:t>Coefficient of correlation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used to quantify this relationship.</a:t>
                </a:r>
              </a:p>
              <a:p>
                <a:r>
                  <a:rPr lang="en-US" dirty="0"/>
                  <a:t>A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/>
                  <a:t> indicates that two attributes are not correlated.</a:t>
                </a:r>
              </a:p>
              <a:p>
                <a:r>
                  <a:rPr lang="en-US" dirty="0"/>
                  <a:t>A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+1</m:t>
                    </m:r>
                  </m:oMath>
                </a14:m>
                <a:r>
                  <a:rPr lang="en-US" dirty="0"/>
                  <a:t> indicates that two attributes have a perfect positive correlation</a:t>
                </a:r>
              </a:p>
              <a:p>
                <a:pPr lvl="1"/>
                <a:r>
                  <a:rPr lang="en-US" dirty="0"/>
                  <a:t>change in one attribute implies an equivalent change in other attribute in same direction. </a:t>
                </a:r>
              </a:p>
              <a:p>
                <a:r>
                  <a:rPr lang="en-US" dirty="0"/>
                  <a:t>A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−1</m:t>
                    </m:r>
                  </m:oMath>
                </a14:m>
                <a:r>
                  <a:rPr lang="en-US" dirty="0"/>
                  <a:t> indicates that two attributes have a perfect negative correlation, </a:t>
                </a:r>
              </a:p>
              <a:p>
                <a:pPr lvl="1"/>
                <a:r>
                  <a:rPr lang="en-US" dirty="0"/>
                  <a:t>change in one attribute implies an equivalent change in other attribute in opposite direction. </a:t>
                </a:r>
              </a:p>
              <a:p>
                <a:r>
                  <a:rPr lang="en-US" dirty="0"/>
                  <a:t>Rule of thumb for interpreting relationship between attributes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≤  −0.7)   </m:t>
                    </m:r>
                  </m:oMath>
                </a14:m>
                <a:r>
                  <a:rPr lang="en-US" dirty="0"/>
                  <a:t>or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≥  0.7) </m:t>
                    </m:r>
                  </m:oMath>
                </a14:m>
                <a:r>
                  <a:rPr lang="en-US" dirty="0"/>
                  <a:t>:  strong linear relationship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(−0.7 &lt;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≤  −0.5)   </m:t>
                    </m:r>
                  </m:oMath>
                </a14:m>
                <a:r>
                  <a:rPr lang="en-US" dirty="0"/>
                  <a:t>or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(0.7 &gt;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≥  0.5) </m:t>
                    </m:r>
                  </m:oMath>
                </a14:m>
                <a:r>
                  <a:rPr lang="en-US" dirty="0"/>
                  <a:t>:  moderate linear relationship,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 −0.3 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≤ 0.3 ) </m:t>
                    </m:r>
                  </m:oMath>
                </a14:m>
                <a:r>
                  <a:rPr lang="en-US" dirty="0"/>
                  <a:t>: weak relationship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≈ 0 </m:t>
                    </m:r>
                  </m:oMath>
                </a14:m>
                <a:r>
                  <a:rPr lang="en-US" dirty="0"/>
                  <a:t>indicates no relationship between the attributes.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A8B0B2-0508-E840-8A06-F2A318E81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30" r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178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738C-FA12-5644-BD64-910CE5ACD0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3813"/>
            <a:ext cx="9809163" cy="919162"/>
          </a:xfrm>
        </p:spPr>
        <p:txBody>
          <a:bodyPr/>
          <a:lstStyle/>
          <a:p>
            <a:pPr algn="l"/>
            <a:r>
              <a:rPr lang="en-US" dirty="0"/>
              <a:t>Correlation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BD8195-A2D6-0741-A302-AEE5ED83E2D5}"/>
              </a:ext>
            </a:extLst>
          </p:cNvPr>
          <p:cNvGrpSpPr/>
          <p:nvPr/>
        </p:nvGrpSpPr>
        <p:grpSpPr>
          <a:xfrm>
            <a:off x="1035549" y="3651878"/>
            <a:ext cx="3679571" cy="2603596"/>
            <a:chOff x="1544124" y="1001758"/>
            <a:chExt cx="3679571" cy="26035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AD08ACB-FCEA-034E-BCB8-25CF03C0C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4124" y="1265354"/>
              <a:ext cx="3679571" cy="23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F33747-2004-E948-8775-D9842A972F13}"/>
                </a:ext>
              </a:extLst>
            </p:cNvPr>
            <p:cNvSpPr txBox="1"/>
            <p:nvPr/>
          </p:nvSpPr>
          <p:spPr>
            <a:xfrm>
              <a:off x="1812758" y="1001758"/>
              <a:ext cx="3064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Positively Correlated Data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AC01A7-9DFC-1447-BA65-F7B79F170AF7}"/>
              </a:ext>
            </a:extLst>
          </p:cNvPr>
          <p:cNvGrpSpPr/>
          <p:nvPr/>
        </p:nvGrpSpPr>
        <p:grpSpPr>
          <a:xfrm>
            <a:off x="6677472" y="3651712"/>
            <a:ext cx="3757409" cy="2603762"/>
            <a:chOff x="1594622" y="3696864"/>
            <a:chExt cx="3757409" cy="26037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21CA1B8-3F8C-2744-87A1-72D34228A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4622" y="3960626"/>
              <a:ext cx="3757409" cy="2340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1BC04B-CB22-C347-A5C9-D1FB74E1D776}"/>
                </a:ext>
              </a:extLst>
            </p:cNvPr>
            <p:cNvSpPr txBox="1"/>
            <p:nvPr/>
          </p:nvSpPr>
          <p:spPr>
            <a:xfrm>
              <a:off x="1851887" y="3696864"/>
              <a:ext cx="32495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Negatively Correlated Data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1D0EE3A-4C83-0040-8C5C-F93E07444970}"/>
              </a:ext>
            </a:extLst>
          </p:cNvPr>
          <p:cNvGrpSpPr/>
          <p:nvPr/>
        </p:nvGrpSpPr>
        <p:grpSpPr>
          <a:xfrm>
            <a:off x="6677472" y="483394"/>
            <a:ext cx="3921971" cy="2630295"/>
            <a:chOff x="6141139" y="3659674"/>
            <a:chExt cx="3921971" cy="263029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BB2C780-5D06-8A40-A133-A09458FE6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1139" y="3949969"/>
              <a:ext cx="3921971" cy="2340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0B87A1-EC81-2246-B9FF-BA9B38621895}"/>
                </a:ext>
              </a:extLst>
            </p:cNvPr>
            <p:cNvSpPr txBox="1"/>
            <p:nvPr/>
          </p:nvSpPr>
          <p:spPr>
            <a:xfrm>
              <a:off x="6417503" y="3659674"/>
              <a:ext cx="3064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Un-correlated Data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CBA653-65CF-6144-90FE-67F100D23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3570" y="1178398"/>
                <a:ext cx="6390615" cy="14612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CBA653-65CF-6144-90FE-67F100D23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70" y="1178398"/>
                <a:ext cx="6390615" cy="1461297"/>
              </a:xfrm>
              <a:prstGeom prst="rect">
                <a:avLst/>
              </a:prstGeom>
              <a:blipFill>
                <a:blip r:embed="rId5"/>
                <a:stretch>
                  <a:fillRect t="-47414" b="-5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2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58CE-AB7D-CE44-95A9-BAB0F824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Correlation: Attribute relevance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66FF-4BEC-6B40-9ECA-56800992F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Correlation analysis used for </a:t>
            </a:r>
          </a:p>
          <a:p>
            <a:pPr lvl="1"/>
            <a:r>
              <a:rPr lang="en-US" dirty="0"/>
              <a:t>Relevance of attributes: feature selection  and dimensionality reduction</a:t>
            </a:r>
          </a:p>
          <a:p>
            <a:pPr lvl="1"/>
            <a:r>
              <a:rPr lang="en-US" dirty="0"/>
              <a:t>Similarity metric: clustering</a:t>
            </a:r>
          </a:p>
          <a:p>
            <a:r>
              <a:rPr lang="en-US" dirty="0"/>
              <a:t>To determine mapping from the values of a set of input attributes to a target attribute, </a:t>
            </a:r>
          </a:p>
          <a:p>
            <a:pPr lvl="1"/>
            <a:r>
              <a:rPr lang="en-US" dirty="0"/>
              <a:t>There must be a correlation between the input attributes (or features) and the target attribute. </a:t>
            </a:r>
          </a:p>
          <a:p>
            <a:pPr lvl="1"/>
            <a:r>
              <a:rPr lang="en-US" dirty="0"/>
              <a:t>If this correlation does not exist (or cannot be found by the algorithm), then the input attributes are irrelevant for the prediction problem, and the best a model can do is to ignore those input attributes and always predict the central tendency of that target in the data set.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21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B8D6-6A29-C44E-89C2-9BFC2E23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473FB-ECE9-4C4B-B13E-E2D6F981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﻿Regression analysis aims to estimate the mapping from input to output through a parameterized function f called regression function:  output = f (input)</a:t>
            </a:r>
          </a:p>
          <a:p>
            <a:r>
              <a:rPr lang="en-US" dirty="0"/>
              <a:t>Regression function </a:t>
            </a:r>
          </a:p>
          <a:p>
            <a:pPr lvl="1"/>
            <a:r>
              <a:rPr lang="en-US" dirty="0"/>
              <a:t>Analogous to a machine that converts inputs to an output value and its behavior is controlled by the parameters. </a:t>
            </a:r>
          </a:p>
          <a:p>
            <a:pPr lvl="1"/>
            <a:r>
              <a:rPr lang="en-US" dirty="0"/>
              <a:t>Objective of regression analysis is to determine the correct settings of multiple parameters. </a:t>
            </a:r>
          </a:p>
          <a:p>
            <a:pPr lvl="1"/>
            <a:r>
              <a:rPr lang="en-US" dirty="0"/>
              <a:t>May be linear or non-linear</a:t>
            </a:r>
          </a:p>
          <a:p>
            <a:r>
              <a:rPr lang="en-US" dirty="0"/>
              <a:t>﻿Linear-regression </a:t>
            </a:r>
          </a:p>
          <a:p>
            <a:pPr lvl="1"/>
            <a:r>
              <a:rPr lang="en-US" dirty="0"/>
              <a:t>Output is assumed to be linearly related to input i.e. linear combination of input.</a:t>
            </a:r>
          </a:p>
          <a:p>
            <a:pPr lvl="1"/>
            <a:r>
              <a:rPr lang="en-US" dirty="0"/>
              <a:t>Y = W</a:t>
            </a:r>
            <a:r>
              <a:rPr lang="en-US" baseline="-25000" dirty="0"/>
              <a:t>1</a:t>
            </a:r>
            <a:r>
              <a:rPr lang="en-US" dirty="0"/>
              <a:t>X + W</a:t>
            </a:r>
            <a:r>
              <a:rPr lang="en-US" baseline="-25000" dirty="0"/>
              <a:t>0</a:t>
            </a:r>
            <a:r>
              <a:rPr lang="en-US" dirty="0"/>
              <a:t>,  W</a:t>
            </a:r>
            <a:r>
              <a:rPr lang="en-US" baseline="-25000" dirty="0"/>
              <a:t>0</a:t>
            </a:r>
            <a:r>
              <a:rPr lang="en-US" dirty="0"/>
              <a:t> and W</a:t>
            </a:r>
            <a:r>
              <a:rPr lang="en-US" baseline="-25000" dirty="0"/>
              <a:t>1</a:t>
            </a:r>
            <a:r>
              <a:rPr lang="en-US" dirty="0"/>
              <a:t> are parameters.</a:t>
            </a:r>
          </a:p>
          <a:p>
            <a:pPr lvl="1"/>
            <a:r>
              <a:rPr lang="en-US" dirty="0"/>
              <a:t>For a 2D data, this defines a line with W1 being the slope and W0 being the intercept.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nD</a:t>
            </a:r>
            <a:r>
              <a:rPr lang="en-US" dirty="0"/>
              <a:t> data, it is a hyperplane.</a:t>
            </a:r>
          </a:p>
          <a:p>
            <a:pPr lvl="1"/>
            <a:r>
              <a:rPr lang="en-US" dirty="0"/>
              <a:t>Setting the parameters of a regression function is equivalent to searching for the line that best fits the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6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77C8-B6FA-5540-A681-80A65D64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5D0A-C896-2247-8362-96D868D5F3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Relationship between output and input is linear.</a:t>
                </a:r>
              </a:p>
              <a:p>
                <a:r>
                  <a:rPr lang="en-US" dirty="0"/>
                  <a:t>Can be expressed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aseline="-250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5D0A-C896-2247-8362-96D868D5F3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7" t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1C6F9A2-82DF-F741-BAA2-4B6BDA510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09" y="3066780"/>
            <a:ext cx="4323595" cy="2653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F5D27A-7FAA-584F-BFFB-122C0303D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396" y="3002907"/>
            <a:ext cx="4077937" cy="2780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D226E8-8B94-7C48-9F9A-FDC7A35C28FB}"/>
                  </a:ext>
                </a:extLst>
              </p:cNvPr>
              <p:cNvSpPr txBox="1"/>
              <p:nvPr/>
            </p:nvSpPr>
            <p:spPr>
              <a:xfrm>
                <a:off x="1236370" y="5705337"/>
                <a:ext cx="3799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56E2B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baseline="-25000" dirty="0" smtClean="0">
                        <a:solidFill>
                          <a:srgbClr val="056E2B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056E2B"/>
                    </a:solidFill>
                  </a:rPr>
                  <a:t> increasing from blue to purple.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D226E8-8B94-7C48-9F9A-FDC7A35C2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370" y="5705337"/>
                <a:ext cx="3799438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62924D-50FB-A34B-AEFA-817B466FE478}"/>
                  </a:ext>
                </a:extLst>
              </p:cNvPr>
              <p:cNvSpPr txBox="1"/>
              <p:nvPr/>
            </p:nvSpPr>
            <p:spPr>
              <a:xfrm>
                <a:off x="6258702" y="5689311"/>
                <a:ext cx="3785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56E2B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baseline="-25000" dirty="0" smtClean="0">
                        <a:solidFill>
                          <a:srgbClr val="056E2B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056E2B"/>
                    </a:solidFill>
                  </a:rPr>
                  <a:t> increasing from blue to purple.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62924D-50FB-A34B-AEFA-817B466FE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702" y="5689311"/>
                <a:ext cx="3785011" cy="369332"/>
              </a:xfrm>
              <a:prstGeom prst="rect">
                <a:avLst/>
              </a:prstGeom>
              <a:blipFill>
                <a:blip r:embed="rId6"/>
                <a:stretch>
                  <a:fillRect t="-6667" r="-33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903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5E8E-23D7-D54F-AECE-71132020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EF9418-C386-0B43-BF76-4FB76BCA4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Objective is to minimize error or loss function</a:t>
                </a:r>
              </a:p>
              <a:p>
                <a:r>
                  <a:rPr lang="en-US" dirty="0"/>
                  <a:t>Most popular loss function: SSE (sum of squared errors)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target</a:t>
                </a:r>
              </a:p>
              <a:p>
                <a:r>
                  <a:rPr lang="en-US" dirty="0"/>
                  <a:t>Why is SSE popular?</a:t>
                </a:r>
              </a:p>
              <a:p>
                <a:pPr lvl="1"/>
                <a:r>
                  <a:rPr lang="en-US" dirty="0"/>
                  <a:t>Model parameters can be analytically derived.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EF9418-C386-0B43-BF76-4FB76BCA4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7" t="-730" b="-10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96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EC35-B23B-174B-B440-00E36A8A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V: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5001-74CF-3948-BAF8-8F602A577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Machine Learning: Linear and non-linear regression, supervised learning – neural network, binary decision diagram, SVM, k-NN, unsupervised learning – Clustering, Hidden Markov Models, Introduction to deep learning </a:t>
            </a:r>
          </a:p>
        </p:txBody>
      </p:sp>
    </p:spTree>
    <p:extLst>
      <p:ext uri="{BB962C8B-B14F-4D97-AF65-F5344CB8AC3E}">
        <p14:creationId xmlns:p14="http://schemas.microsoft.com/office/powerpoint/2010/main" val="3977830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72552F-99ED-AD49-A176-03419D7DE729}"/>
                  </a:ext>
                </a:extLst>
              </p:cNvPr>
              <p:cNvSpPr txBox="1"/>
              <p:nvPr/>
            </p:nvSpPr>
            <p:spPr>
              <a:xfrm>
                <a:off x="1006785" y="482525"/>
                <a:ext cx="27481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72552F-99ED-AD49-A176-03419D7DE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85" y="482525"/>
                <a:ext cx="2748125" cy="307777"/>
              </a:xfrm>
              <a:prstGeom prst="rect">
                <a:avLst/>
              </a:prstGeom>
              <a:blipFill>
                <a:blip r:embed="rId2"/>
                <a:stretch>
                  <a:fillRect l="-2294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981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72552F-99ED-AD49-A176-03419D7DE729}"/>
                  </a:ext>
                </a:extLst>
              </p:cNvPr>
              <p:cNvSpPr txBox="1"/>
              <p:nvPr/>
            </p:nvSpPr>
            <p:spPr>
              <a:xfrm>
                <a:off x="1006785" y="482525"/>
                <a:ext cx="27481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72552F-99ED-AD49-A176-03419D7DE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85" y="482525"/>
                <a:ext cx="2748125" cy="307777"/>
              </a:xfrm>
              <a:prstGeom prst="rect">
                <a:avLst/>
              </a:prstGeom>
              <a:blipFill>
                <a:blip r:embed="rId2"/>
                <a:stretch>
                  <a:fillRect l="-2294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154439-1BEB-D84B-A7DE-AE93A9FF9CAB}"/>
                  </a:ext>
                </a:extLst>
              </p:cNvPr>
              <p:cNvSpPr txBox="1"/>
              <p:nvPr/>
            </p:nvSpPr>
            <p:spPr>
              <a:xfrm>
                <a:off x="4485921" y="331066"/>
                <a:ext cx="3183307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154439-1BEB-D84B-A7DE-AE93A9FF9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21" y="331066"/>
                <a:ext cx="3183307" cy="778868"/>
              </a:xfrm>
              <a:prstGeom prst="rect">
                <a:avLst/>
              </a:prstGeom>
              <a:blipFill>
                <a:blip r:embed="rId3"/>
                <a:stretch>
                  <a:fillRect l="-4762" t="-109677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554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72552F-99ED-AD49-A176-03419D7DE729}"/>
                  </a:ext>
                </a:extLst>
              </p:cNvPr>
              <p:cNvSpPr txBox="1"/>
              <p:nvPr/>
            </p:nvSpPr>
            <p:spPr>
              <a:xfrm>
                <a:off x="1006785" y="482525"/>
                <a:ext cx="27481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72552F-99ED-AD49-A176-03419D7DE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85" y="482525"/>
                <a:ext cx="2748125" cy="307777"/>
              </a:xfrm>
              <a:prstGeom prst="rect">
                <a:avLst/>
              </a:prstGeom>
              <a:blipFill>
                <a:blip r:embed="rId2"/>
                <a:stretch>
                  <a:fillRect l="-2294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154439-1BEB-D84B-A7DE-AE93A9FF9CAB}"/>
                  </a:ext>
                </a:extLst>
              </p:cNvPr>
              <p:cNvSpPr txBox="1"/>
              <p:nvPr/>
            </p:nvSpPr>
            <p:spPr>
              <a:xfrm>
                <a:off x="4485921" y="331066"/>
                <a:ext cx="3183307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154439-1BEB-D84B-A7DE-AE93A9FF9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21" y="331066"/>
                <a:ext cx="3183307" cy="778868"/>
              </a:xfrm>
              <a:prstGeom prst="rect">
                <a:avLst/>
              </a:prstGeom>
              <a:blipFill>
                <a:blip r:embed="rId3"/>
                <a:stretch>
                  <a:fillRect l="-4762" t="-109677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EFF39-72F7-3E42-886E-7B2966F37DC9}"/>
                  </a:ext>
                </a:extLst>
              </p:cNvPr>
              <p:cNvSpPr txBox="1"/>
              <p:nvPr/>
            </p:nvSpPr>
            <p:spPr>
              <a:xfrm>
                <a:off x="4416093" y="1326462"/>
                <a:ext cx="3253135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EFF39-72F7-3E42-886E-7B2966F37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093" y="1326462"/>
                <a:ext cx="3253135" cy="778868"/>
              </a:xfrm>
              <a:prstGeom prst="rect">
                <a:avLst/>
              </a:prstGeom>
              <a:blipFill>
                <a:blip r:embed="rId4"/>
                <a:stretch>
                  <a:fillRect l="-4297" t="-107937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7063BD-D0CC-7445-803E-08D633FA7D9C}"/>
              </a:ext>
            </a:extLst>
          </p:cNvPr>
          <p:cNvSpPr txBox="1"/>
          <p:nvPr/>
        </p:nvSpPr>
        <p:spPr>
          <a:xfrm>
            <a:off x="8303741" y="1482811"/>
            <a:ext cx="1853513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SSE applied</a:t>
            </a:r>
          </a:p>
        </p:txBody>
      </p:sp>
    </p:spTree>
    <p:extLst>
      <p:ext uri="{BB962C8B-B14F-4D97-AF65-F5344CB8AC3E}">
        <p14:creationId xmlns:p14="http://schemas.microsoft.com/office/powerpoint/2010/main" val="2213045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72552F-99ED-AD49-A176-03419D7DE729}"/>
                  </a:ext>
                </a:extLst>
              </p:cNvPr>
              <p:cNvSpPr txBox="1"/>
              <p:nvPr/>
            </p:nvSpPr>
            <p:spPr>
              <a:xfrm>
                <a:off x="1006785" y="482525"/>
                <a:ext cx="27481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72552F-99ED-AD49-A176-03419D7DE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85" y="482525"/>
                <a:ext cx="2748125" cy="307777"/>
              </a:xfrm>
              <a:prstGeom prst="rect">
                <a:avLst/>
              </a:prstGeom>
              <a:blipFill>
                <a:blip r:embed="rId2"/>
                <a:stretch>
                  <a:fillRect l="-2294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154439-1BEB-D84B-A7DE-AE93A9FF9CAB}"/>
                  </a:ext>
                </a:extLst>
              </p:cNvPr>
              <p:cNvSpPr txBox="1"/>
              <p:nvPr/>
            </p:nvSpPr>
            <p:spPr>
              <a:xfrm>
                <a:off x="4485921" y="331066"/>
                <a:ext cx="3183307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154439-1BEB-D84B-A7DE-AE93A9FF9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21" y="331066"/>
                <a:ext cx="3183307" cy="778868"/>
              </a:xfrm>
              <a:prstGeom prst="rect">
                <a:avLst/>
              </a:prstGeom>
              <a:blipFill>
                <a:blip r:embed="rId3"/>
                <a:stretch>
                  <a:fillRect l="-4762" t="-109677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EFF39-72F7-3E42-886E-7B2966F37DC9}"/>
                  </a:ext>
                </a:extLst>
              </p:cNvPr>
              <p:cNvSpPr txBox="1"/>
              <p:nvPr/>
            </p:nvSpPr>
            <p:spPr>
              <a:xfrm>
                <a:off x="4416093" y="1326462"/>
                <a:ext cx="3253135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EFF39-72F7-3E42-886E-7B2966F37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093" y="1326462"/>
                <a:ext cx="3253135" cy="778868"/>
              </a:xfrm>
              <a:prstGeom prst="rect">
                <a:avLst/>
              </a:prstGeom>
              <a:blipFill>
                <a:blip r:embed="rId4"/>
                <a:stretch>
                  <a:fillRect l="-4297" t="-107937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E916CC-0258-9345-8248-6E14C5E11668}"/>
                  </a:ext>
                </a:extLst>
              </p:cNvPr>
              <p:cNvSpPr txBox="1"/>
              <p:nvPr/>
            </p:nvSpPr>
            <p:spPr>
              <a:xfrm>
                <a:off x="4460335" y="2418819"/>
                <a:ext cx="316464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 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E916CC-0258-9345-8248-6E14C5E11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335" y="2418819"/>
                <a:ext cx="3164649" cy="778868"/>
              </a:xfrm>
              <a:prstGeom prst="rect">
                <a:avLst/>
              </a:prstGeom>
              <a:blipFill>
                <a:blip r:embed="rId5"/>
                <a:stretch>
                  <a:fillRect l="-4800" t="-107937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779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72552F-99ED-AD49-A176-03419D7DE729}"/>
                  </a:ext>
                </a:extLst>
              </p:cNvPr>
              <p:cNvSpPr txBox="1"/>
              <p:nvPr/>
            </p:nvSpPr>
            <p:spPr>
              <a:xfrm>
                <a:off x="1006785" y="482525"/>
                <a:ext cx="27481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72552F-99ED-AD49-A176-03419D7DE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85" y="482525"/>
                <a:ext cx="2748125" cy="307777"/>
              </a:xfrm>
              <a:prstGeom prst="rect">
                <a:avLst/>
              </a:prstGeom>
              <a:blipFill>
                <a:blip r:embed="rId2"/>
                <a:stretch>
                  <a:fillRect l="-2294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154439-1BEB-D84B-A7DE-AE93A9FF9CAB}"/>
                  </a:ext>
                </a:extLst>
              </p:cNvPr>
              <p:cNvSpPr txBox="1"/>
              <p:nvPr/>
            </p:nvSpPr>
            <p:spPr>
              <a:xfrm>
                <a:off x="4485921" y="331066"/>
                <a:ext cx="3183307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154439-1BEB-D84B-A7DE-AE93A9FF9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21" y="331066"/>
                <a:ext cx="3183307" cy="778868"/>
              </a:xfrm>
              <a:prstGeom prst="rect">
                <a:avLst/>
              </a:prstGeom>
              <a:blipFill>
                <a:blip r:embed="rId3"/>
                <a:stretch>
                  <a:fillRect l="-4762" t="-109677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EFF39-72F7-3E42-886E-7B2966F37DC9}"/>
                  </a:ext>
                </a:extLst>
              </p:cNvPr>
              <p:cNvSpPr txBox="1"/>
              <p:nvPr/>
            </p:nvSpPr>
            <p:spPr>
              <a:xfrm>
                <a:off x="4416093" y="1326462"/>
                <a:ext cx="3253135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EFF39-72F7-3E42-886E-7B2966F37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093" y="1326462"/>
                <a:ext cx="3253135" cy="778868"/>
              </a:xfrm>
              <a:prstGeom prst="rect">
                <a:avLst/>
              </a:prstGeom>
              <a:blipFill>
                <a:blip r:embed="rId4"/>
                <a:stretch>
                  <a:fillRect l="-4297" t="-107937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E916CC-0258-9345-8248-6E14C5E11668}"/>
                  </a:ext>
                </a:extLst>
              </p:cNvPr>
              <p:cNvSpPr txBox="1"/>
              <p:nvPr/>
            </p:nvSpPr>
            <p:spPr>
              <a:xfrm>
                <a:off x="4460335" y="2418819"/>
                <a:ext cx="316464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 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E916CC-0258-9345-8248-6E14C5E11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335" y="2418819"/>
                <a:ext cx="3164649" cy="778868"/>
              </a:xfrm>
              <a:prstGeom prst="rect">
                <a:avLst/>
              </a:prstGeom>
              <a:blipFill>
                <a:blip r:embed="rId5"/>
                <a:stretch>
                  <a:fillRect l="-4800" t="-107937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EA3C95-12B1-F749-82E9-EDAB1C165E9A}"/>
                  </a:ext>
                </a:extLst>
              </p:cNvPr>
              <p:cNvSpPr txBox="1"/>
              <p:nvPr/>
            </p:nvSpPr>
            <p:spPr>
              <a:xfrm>
                <a:off x="4485921" y="3603991"/>
                <a:ext cx="5014258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EA3C95-12B1-F749-82E9-EDAB1C165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21" y="3603991"/>
                <a:ext cx="5014258" cy="778868"/>
              </a:xfrm>
              <a:prstGeom prst="rect">
                <a:avLst/>
              </a:prstGeom>
              <a:blipFill>
                <a:blip r:embed="rId6"/>
                <a:stretch>
                  <a:fillRect l="-2778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663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72552F-99ED-AD49-A176-03419D7DE729}"/>
                  </a:ext>
                </a:extLst>
              </p:cNvPr>
              <p:cNvSpPr txBox="1"/>
              <p:nvPr/>
            </p:nvSpPr>
            <p:spPr>
              <a:xfrm>
                <a:off x="1006785" y="482525"/>
                <a:ext cx="27481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72552F-99ED-AD49-A176-03419D7DE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85" y="482525"/>
                <a:ext cx="2748125" cy="307777"/>
              </a:xfrm>
              <a:prstGeom prst="rect">
                <a:avLst/>
              </a:prstGeom>
              <a:blipFill>
                <a:blip r:embed="rId2"/>
                <a:stretch>
                  <a:fillRect l="-2294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154439-1BEB-D84B-A7DE-AE93A9FF9CAB}"/>
                  </a:ext>
                </a:extLst>
              </p:cNvPr>
              <p:cNvSpPr txBox="1"/>
              <p:nvPr/>
            </p:nvSpPr>
            <p:spPr>
              <a:xfrm>
                <a:off x="4485921" y="331066"/>
                <a:ext cx="3183307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154439-1BEB-D84B-A7DE-AE93A9FF9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21" y="331066"/>
                <a:ext cx="3183307" cy="778868"/>
              </a:xfrm>
              <a:prstGeom prst="rect">
                <a:avLst/>
              </a:prstGeom>
              <a:blipFill>
                <a:blip r:embed="rId3"/>
                <a:stretch>
                  <a:fillRect l="-4762" t="-109677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EFF39-72F7-3E42-886E-7B2966F37DC9}"/>
                  </a:ext>
                </a:extLst>
              </p:cNvPr>
              <p:cNvSpPr txBox="1"/>
              <p:nvPr/>
            </p:nvSpPr>
            <p:spPr>
              <a:xfrm>
                <a:off x="4416093" y="1326462"/>
                <a:ext cx="3253135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EFF39-72F7-3E42-886E-7B2966F37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093" y="1326462"/>
                <a:ext cx="3253135" cy="778868"/>
              </a:xfrm>
              <a:prstGeom prst="rect">
                <a:avLst/>
              </a:prstGeom>
              <a:blipFill>
                <a:blip r:embed="rId4"/>
                <a:stretch>
                  <a:fillRect l="-4297" t="-107937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E916CC-0258-9345-8248-6E14C5E11668}"/>
                  </a:ext>
                </a:extLst>
              </p:cNvPr>
              <p:cNvSpPr txBox="1"/>
              <p:nvPr/>
            </p:nvSpPr>
            <p:spPr>
              <a:xfrm>
                <a:off x="4460335" y="2418819"/>
                <a:ext cx="316464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 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E916CC-0258-9345-8248-6E14C5E11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335" y="2418819"/>
                <a:ext cx="3164649" cy="778868"/>
              </a:xfrm>
              <a:prstGeom prst="rect">
                <a:avLst/>
              </a:prstGeom>
              <a:blipFill>
                <a:blip r:embed="rId5"/>
                <a:stretch>
                  <a:fillRect l="-4800" t="-107937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EA3C95-12B1-F749-82E9-EDAB1C165E9A}"/>
                  </a:ext>
                </a:extLst>
              </p:cNvPr>
              <p:cNvSpPr txBox="1"/>
              <p:nvPr/>
            </p:nvSpPr>
            <p:spPr>
              <a:xfrm>
                <a:off x="4485921" y="3603991"/>
                <a:ext cx="5014258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EA3C95-12B1-F749-82E9-EDAB1C165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21" y="3603991"/>
                <a:ext cx="5014258" cy="778868"/>
              </a:xfrm>
              <a:prstGeom prst="rect">
                <a:avLst/>
              </a:prstGeom>
              <a:blipFill>
                <a:blip r:embed="rId6"/>
                <a:stretch>
                  <a:fillRect l="-2778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D12A0E-5D73-234C-85DB-BFC2C659D44F}"/>
                  </a:ext>
                </a:extLst>
              </p:cNvPr>
              <p:cNvSpPr txBox="1"/>
              <p:nvPr/>
            </p:nvSpPr>
            <p:spPr>
              <a:xfrm>
                <a:off x="4485921" y="4599387"/>
                <a:ext cx="6110391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D12A0E-5D73-234C-85DB-BFC2C659D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21" y="4599387"/>
                <a:ext cx="6110391" cy="778868"/>
              </a:xfrm>
              <a:prstGeom prst="rect">
                <a:avLst/>
              </a:prstGeom>
              <a:blipFill>
                <a:blip r:embed="rId7"/>
                <a:stretch>
                  <a:fillRect l="-2075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834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72552F-99ED-AD49-A176-03419D7DE729}"/>
                  </a:ext>
                </a:extLst>
              </p:cNvPr>
              <p:cNvSpPr txBox="1"/>
              <p:nvPr/>
            </p:nvSpPr>
            <p:spPr>
              <a:xfrm>
                <a:off x="1006785" y="482525"/>
                <a:ext cx="27481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72552F-99ED-AD49-A176-03419D7DE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85" y="482525"/>
                <a:ext cx="2748125" cy="307777"/>
              </a:xfrm>
              <a:prstGeom prst="rect">
                <a:avLst/>
              </a:prstGeom>
              <a:blipFill>
                <a:blip r:embed="rId2"/>
                <a:stretch>
                  <a:fillRect l="-2294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154439-1BEB-D84B-A7DE-AE93A9FF9CAB}"/>
                  </a:ext>
                </a:extLst>
              </p:cNvPr>
              <p:cNvSpPr txBox="1"/>
              <p:nvPr/>
            </p:nvSpPr>
            <p:spPr>
              <a:xfrm>
                <a:off x="4485921" y="331066"/>
                <a:ext cx="3183307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154439-1BEB-D84B-A7DE-AE93A9FF9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21" y="331066"/>
                <a:ext cx="3183307" cy="778868"/>
              </a:xfrm>
              <a:prstGeom prst="rect">
                <a:avLst/>
              </a:prstGeom>
              <a:blipFill>
                <a:blip r:embed="rId3"/>
                <a:stretch>
                  <a:fillRect l="-4762" t="-109677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EFF39-72F7-3E42-886E-7B2966F37DC9}"/>
                  </a:ext>
                </a:extLst>
              </p:cNvPr>
              <p:cNvSpPr txBox="1"/>
              <p:nvPr/>
            </p:nvSpPr>
            <p:spPr>
              <a:xfrm>
                <a:off x="4416093" y="1326462"/>
                <a:ext cx="3253135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EFF39-72F7-3E42-886E-7B2966F37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093" y="1326462"/>
                <a:ext cx="3253135" cy="778868"/>
              </a:xfrm>
              <a:prstGeom prst="rect">
                <a:avLst/>
              </a:prstGeom>
              <a:blipFill>
                <a:blip r:embed="rId4"/>
                <a:stretch>
                  <a:fillRect l="-4297" t="-107937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E916CC-0258-9345-8248-6E14C5E11668}"/>
                  </a:ext>
                </a:extLst>
              </p:cNvPr>
              <p:cNvSpPr txBox="1"/>
              <p:nvPr/>
            </p:nvSpPr>
            <p:spPr>
              <a:xfrm>
                <a:off x="4460335" y="2418819"/>
                <a:ext cx="316464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 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E916CC-0258-9345-8248-6E14C5E11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335" y="2418819"/>
                <a:ext cx="3164649" cy="778868"/>
              </a:xfrm>
              <a:prstGeom prst="rect">
                <a:avLst/>
              </a:prstGeom>
              <a:blipFill>
                <a:blip r:embed="rId5"/>
                <a:stretch>
                  <a:fillRect l="-4800" t="-107937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EA3C95-12B1-F749-82E9-EDAB1C165E9A}"/>
                  </a:ext>
                </a:extLst>
              </p:cNvPr>
              <p:cNvSpPr txBox="1"/>
              <p:nvPr/>
            </p:nvSpPr>
            <p:spPr>
              <a:xfrm>
                <a:off x="4485921" y="3603991"/>
                <a:ext cx="5014258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EA3C95-12B1-F749-82E9-EDAB1C165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21" y="3603991"/>
                <a:ext cx="5014258" cy="778868"/>
              </a:xfrm>
              <a:prstGeom prst="rect">
                <a:avLst/>
              </a:prstGeom>
              <a:blipFill>
                <a:blip r:embed="rId6"/>
                <a:stretch>
                  <a:fillRect l="-2778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D12A0E-5D73-234C-85DB-BFC2C659D44F}"/>
                  </a:ext>
                </a:extLst>
              </p:cNvPr>
              <p:cNvSpPr txBox="1"/>
              <p:nvPr/>
            </p:nvSpPr>
            <p:spPr>
              <a:xfrm>
                <a:off x="4485921" y="4599387"/>
                <a:ext cx="6110391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D12A0E-5D73-234C-85DB-BFC2C659D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21" y="4599387"/>
                <a:ext cx="6110391" cy="778868"/>
              </a:xfrm>
              <a:prstGeom prst="rect">
                <a:avLst/>
              </a:prstGeom>
              <a:blipFill>
                <a:blip r:embed="rId7"/>
                <a:stretch>
                  <a:fillRect l="-2075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35EE57-2966-564F-BC0B-69B886CF39CF}"/>
                  </a:ext>
                </a:extLst>
              </p:cNvPr>
              <p:cNvSpPr txBox="1"/>
              <p:nvPr/>
            </p:nvSpPr>
            <p:spPr>
              <a:xfrm>
                <a:off x="4488079" y="5568031"/>
                <a:ext cx="5619936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35EE57-2966-564F-BC0B-69B886CF3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079" y="5568031"/>
                <a:ext cx="5619936" cy="778868"/>
              </a:xfrm>
              <a:prstGeom prst="rect">
                <a:avLst/>
              </a:prstGeom>
              <a:blipFill>
                <a:blip r:embed="rId8"/>
                <a:stretch>
                  <a:fillRect l="-2252" t="-107937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191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DCACDE-30F6-4C44-ACF8-7C4196E67FC2}"/>
                  </a:ext>
                </a:extLst>
              </p:cNvPr>
              <p:cNvSpPr txBox="1"/>
              <p:nvPr/>
            </p:nvSpPr>
            <p:spPr>
              <a:xfrm>
                <a:off x="424790" y="146873"/>
                <a:ext cx="5619936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DCACDE-30F6-4C44-ACF8-7C4196E67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0" y="146873"/>
                <a:ext cx="5619936" cy="778868"/>
              </a:xfrm>
              <a:prstGeom prst="rect">
                <a:avLst/>
              </a:prstGeom>
              <a:blipFill>
                <a:blip r:embed="rId2"/>
                <a:stretch>
                  <a:fillRect l="-2252" t="-113115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776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1F40A5-6279-254A-B2DF-C52AB48742DC}"/>
                  </a:ext>
                </a:extLst>
              </p:cNvPr>
              <p:cNvSpPr txBox="1"/>
              <p:nvPr/>
            </p:nvSpPr>
            <p:spPr>
              <a:xfrm>
                <a:off x="361759" y="1171848"/>
                <a:ext cx="44333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To determine partial derivative 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wrt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,</a:t>
                </a:r>
              </a:p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only terms having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are relevant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1F40A5-6279-254A-B2DF-C52AB4874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59" y="1171848"/>
                <a:ext cx="4433330" cy="646331"/>
              </a:xfrm>
              <a:prstGeom prst="rect">
                <a:avLst/>
              </a:prstGeom>
              <a:blipFill>
                <a:blip r:embed="rId2"/>
                <a:stretch>
                  <a:fillRect l="-855" t="-19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DCACDE-30F6-4C44-ACF8-7C4196E67FC2}"/>
                  </a:ext>
                </a:extLst>
              </p:cNvPr>
              <p:cNvSpPr txBox="1"/>
              <p:nvPr/>
            </p:nvSpPr>
            <p:spPr>
              <a:xfrm>
                <a:off x="424790" y="146873"/>
                <a:ext cx="5619936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DCACDE-30F6-4C44-ACF8-7C4196E67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0" y="146873"/>
                <a:ext cx="5619936" cy="778868"/>
              </a:xfrm>
              <a:prstGeom prst="rect">
                <a:avLst/>
              </a:prstGeom>
              <a:blipFill>
                <a:blip r:embed="rId3"/>
                <a:stretch>
                  <a:fillRect l="-2252" t="-113115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4F9BA6-8AF8-1945-B2E5-7ECBDB7693B0}"/>
                  </a:ext>
                </a:extLst>
              </p:cNvPr>
              <p:cNvSpPr txBox="1"/>
              <p:nvPr/>
            </p:nvSpPr>
            <p:spPr>
              <a:xfrm>
                <a:off x="592529" y="2239560"/>
                <a:ext cx="437029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4F9BA6-8AF8-1945-B2E5-7ECBDB769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29" y="2239560"/>
                <a:ext cx="4370299" cy="778868"/>
              </a:xfrm>
              <a:prstGeom prst="rect">
                <a:avLst/>
              </a:prstGeom>
              <a:blipFill>
                <a:blip r:embed="rId4"/>
                <a:stretch>
                  <a:fillRect l="-580" t="-107937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630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1F40A5-6279-254A-B2DF-C52AB48742DC}"/>
                  </a:ext>
                </a:extLst>
              </p:cNvPr>
              <p:cNvSpPr txBox="1"/>
              <p:nvPr/>
            </p:nvSpPr>
            <p:spPr>
              <a:xfrm>
                <a:off x="361759" y="1171848"/>
                <a:ext cx="44333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To determine partial derivative 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wrt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,</a:t>
                </a:r>
              </a:p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only terms having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are relevant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1F40A5-6279-254A-B2DF-C52AB4874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59" y="1171848"/>
                <a:ext cx="4433330" cy="646331"/>
              </a:xfrm>
              <a:prstGeom prst="rect">
                <a:avLst/>
              </a:prstGeom>
              <a:blipFill>
                <a:blip r:embed="rId2"/>
                <a:stretch>
                  <a:fillRect l="-855" t="-19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14F5BC-EFC3-AB4E-AF3C-0DF2F0D22A86}"/>
                  </a:ext>
                </a:extLst>
              </p:cNvPr>
              <p:cNvSpPr txBox="1"/>
              <p:nvPr/>
            </p:nvSpPr>
            <p:spPr>
              <a:xfrm>
                <a:off x="592529" y="4325697"/>
                <a:ext cx="2900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Partial derivative 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wrt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14F5BC-EFC3-AB4E-AF3C-0DF2F0D22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29" y="4325697"/>
                <a:ext cx="2900538" cy="369332"/>
              </a:xfrm>
              <a:prstGeom prst="rect">
                <a:avLst/>
              </a:prstGeom>
              <a:blipFill>
                <a:blip r:embed="rId3"/>
                <a:stretch>
                  <a:fillRect l="-1747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DCACDE-30F6-4C44-ACF8-7C4196E67FC2}"/>
                  </a:ext>
                </a:extLst>
              </p:cNvPr>
              <p:cNvSpPr txBox="1"/>
              <p:nvPr/>
            </p:nvSpPr>
            <p:spPr>
              <a:xfrm>
                <a:off x="424790" y="146873"/>
                <a:ext cx="5619936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DCACDE-30F6-4C44-ACF8-7C4196E67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0" y="146873"/>
                <a:ext cx="5619936" cy="778868"/>
              </a:xfrm>
              <a:prstGeom prst="rect">
                <a:avLst/>
              </a:prstGeom>
              <a:blipFill>
                <a:blip r:embed="rId4"/>
                <a:stretch>
                  <a:fillRect l="-2252" t="-113115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4F9BA6-8AF8-1945-B2E5-7ECBDB7693B0}"/>
                  </a:ext>
                </a:extLst>
              </p:cNvPr>
              <p:cNvSpPr txBox="1"/>
              <p:nvPr/>
            </p:nvSpPr>
            <p:spPr>
              <a:xfrm>
                <a:off x="592529" y="2239560"/>
                <a:ext cx="437029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4F9BA6-8AF8-1945-B2E5-7ECBDB769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29" y="2239560"/>
                <a:ext cx="4370299" cy="778868"/>
              </a:xfrm>
              <a:prstGeom prst="rect">
                <a:avLst/>
              </a:prstGeom>
              <a:blipFill>
                <a:blip r:embed="rId5"/>
                <a:stretch>
                  <a:fillRect l="-580" t="-107937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581FDB-A4D3-C44C-80DA-EC74B597DA90}"/>
                  </a:ext>
                </a:extLst>
              </p:cNvPr>
              <p:cNvSpPr txBox="1"/>
              <p:nvPr/>
            </p:nvSpPr>
            <p:spPr>
              <a:xfrm>
                <a:off x="592529" y="4836527"/>
                <a:ext cx="4034822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581FDB-A4D3-C44C-80DA-EC74B597D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29" y="4836527"/>
                <a:ext cx="4034822" cy="778868"/>
              </a:xfrm>
              <a:prstGeom prst="rect">
                <a:avLst/>
              </a:prstGeom>
              <a:blipFill>
                <a:blip r:embed="rId6"/>
                <a:stretch>
                  <a:fillRect l="-629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06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203D-450C-5346-A310-636E2F95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13CE-59D6-3A4C-823C-6E8533D03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science involves</a:t>
            </a:r>
          </a:p>
          <a:p>
            <a:pPr lvl="1"/>
            <a:r>
              <a:rPr lang="en-US" dirty="0"/>
              <a:t>defining the problem, </a:t>
            </a:r>
          </a:p>
          <a:p>
            <a:pPr lvl="1"/>
            <a:r>
              <a:rPr lang="en-US" dirty="0"/>
              <a:t>design the data set in domain of the  problem, </a:t>
            </a:r>
          </a:p>
          <a:p>
            <a:pPr lvl="1"/>
            <a:r>
              <a:rPr lang="en-US" dirty="0"/>
              <a:t>prepare the data, </a:t>
            </a:r>
          </a:p>
          <a:p>
            <a:pPr lvl="1"/>
            <a:r>
              <a:rPr lang="en-US" dirty="0"/>
              <a:t>decide on the type of data analysis to apply, and</a:t>
            </a:r>
          </a:p>
          <a:p>
            <a:pPr lvl="1"/>
            <a:r>
              <a:rPr lang="en-US" dirty="0"/>
              <a:t>evaluate and interpret the results of the data analysis. </a:t>
            </a:r>
          </a:p>
          <a:p>
            <a:r>
              <a:rPr lang="en-US" dirty="0"/>
              <a:t>The role of computer in data science is </a:t>
            </a:r>
          </a:p>
          <a:p>
            <a:pPr lvl="1"/>
            <a:r>
              <a:rPr lang="en-US" dirty="0"/>
              <a:t>the ability to process data faster and </a:t>
            </a:r>
          </a:p>
          <a:p>
            <a:pPr lvl="1"/>
            <a:r>
              <a:rPr lang="en-US" dirty="0"/>
              <a:t>search for patterns (frequent as well as rare) in the data. </a:t>
            </a:r>
          </a:p>
        </p:txBody>
      </p:sp>
    </p:spTree>
    <p:extLst>
      <p:ext uri="{BB962C8B-B14F-4D97-AF65-F5344CB8AC3E}">
        <p14:creationId xmlns:p14="http://schemas.microsoft.com/office/powerpoint/2010/main" val="608292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1F40A5-6279-254A-B2DF-C52AB48742DC}"/>
                  </a:ext>
                </a:extLst>
              </p:cNvPr>
              <p:cNvSpPr txBox="1"/>
              <p:nvPr/>
            </p:nvSpPr>
            <p:spPr>
              <a:xfrm>
                <a:off x="361759" y="1171848"/>
                <a:ext cx="44333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To determine partial derivative 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wrt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,</a:t>
                </a:r>
              </a:p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only terms having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are relevant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1F40A5-6279-254A-B2DF-C52AB4874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59" y="1171848"/>
                <a:ext cx="4433330" cy="646331"/>
              </a:xfrm>
              <a:prstGeom prst="rect">
                <a:avLst/>
              </a:prstGeom>
              <a:blipFill>
                <a:blip r:embed="rId2"/>
                <a:stretch>
                  <a:fillRect l="-855" t="-19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14F5BC-EFC3-AB4E-AF3C-0DF2F0D22A86}"/>
                  </a:ext>
                </a:extLst>
              </p:cNvPr>
              <p:cNvSpPr txBox="1"/>
              <p:nvPr/>
            </p:nvSpPr>
            <p:spPr>
              <a:xfrm>
                <a:off x="592529" y="4325697"/>
                <a:ext cx="2900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Partial derivative 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wrt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14F5BC-EFC3-AB4E-AF3C-0DF2F0D22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29" y="4325697"/>
                <a:ext cx="2900538" cy="369332"/>
              </a:xfrm>
              <a:prstGeom prst="rect">
                <a:avLst/>
              </a:prstGeom>
              <a:blipFill>
                <a:blip r:embed="rId3"/>
                <a:stretch>
                  <a:fillRect l="-1747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DCACDE-30F6-4C44-ACF8-7C4196E67FC2}"/>
                  </a:ext>
                </a:extLst>
              </p:cNvPr>
              <p:cNvSpPr txBox="1"/>
              <p:nvPr/>
            </p:nvSpPr>
            <p:spPr>
              <a:xfrm>
                <a:off x="424790" y="146873"/>
                <a:ext cx="5619936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DCACDE-30F6-4C44-ACF8-7C4196E67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0" y="146873"/>
                <a:ext cx="5619936" cy="778868"/>
              </a:xfrm>
              <a:prstGeom prst="rect">
                <a:avLst/>
              </a:prstGeom>
              <a:blipFill>
                <a:blip r:embed="rId4"/>
                <a:stretch>
                  <a:fillRect l="-2252" t="-113115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4F9BA6-8AF8-1945-B2E5-7ECBDB7693B0}"/>
                  </a:ext>
                </a:extLst>
              </p:cNvPr>
              <p:cNvSpPr txBox="1"/>
              <p:nvPr/>
            </p:nvSpPr>
            <p:spPr>
              <a:xfrm>
                <a:off x="592529" y="2239560"/>
                <a:ext cx="437029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4F9BA6-8AF8-1945-B2E5-7ECBDB769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29" y="2239560"/>
                <a:ext cx="4370299" cy="778868"/>
              </a:xfrm>
              <a:prstGeom prst="rect">
                <a:avLst/>
              </a:prstGeom>
              <a:blipFill>
                <a:blip r:embed="rId5"/>
                <a:stretch>
                  <a:fillRect l="-580" t="-107937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581FDB-A4D3-C44C-80DA-EC74B597DA90}"/>
                  </a:ext>
                </a:extLst>
              </p:cNvPr>
              <p:cNvSpPr txBox="1"/>
              <p:nvPr/>
            </p:nvSpPr>
            <p:spPr>
              <a:xfrm>
                <a:off x="592529" y="4836527"/>
                <a:ext cx="4034822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581FDB-A4D3-C44C-80DA-EC74B597D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29" y="4836527"/>
                <a:ext cx="4034822" cy="778868"/>
              </a:xfrm>
              <a:prstGeom prst="rect">
                <a:avLst/>
              </a:prstGeom>
              <a:blipFill>
                <a:blip r:embed="rId6"/>
                <a:stretch>
                  <a:fillRect l="-629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BC6DB7-E1AA-884E-9D52-D1778DABEFD8}"/>
                  </a:ext>
                </a:extLst>
              </p:cNvPr>
              <p:cNvSpPr txBox="1"/>
              <p:nvPr/>
            </p:nvSpPr>
            <p:spPr>
              <a:xfrm>
                <a:off x="6401391" y="1262243"/>
                <a:ext cx="4116127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BC6DB7-E1AA-884E-9D52-D1778DABE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391" y="1262243"/>
                <a:ext cx="4116127" cy="778868"/>
              </a:xfrm>
              <a:prstGeom prst="rect">
                <a:avLst/>
              </a:prstGeom>
              <a:blipFill>
                <a:blip r:embed="rId7"/>
                <a:stretch>
                  <a:fillRect l="-3704" t="-107937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AAB2C3-3BCA-A14D-9054-61C4718C3BAD}"/>
                  </a:ext>
                </a:extLst>
              </p:cNvPr>
              <p:cNvSpPr txBox="1"/>
              <p:nvPr/>
            </p:nvSpPr>
            <p:spPr>
              <a:xfrm>
                <a:off x="6285775" y="310585"/>
                <a:ext cx="45247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To determine partial derivative 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wrt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,</a:t>
                </a:r>
              </a:p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only terms having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are relevant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AAB2C3-3BCA-A14D-9054-61C4718C3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775" y="310585"/>
                <a:ext cx="4524700" cy="646331"/>
              </a:xfrm>
              <a:prstGeom prst="rect">
                <a:avLst/>
              </a:prstGeom>
              <a:blipFill>
                <a:blip r:embed="rId8"/>
                <a:stretch>
                  <a:fillRect l="-840" t="-392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640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1F40A5-6279-254A-B2DF-C52AB48742DC}"/>
                  </a:ext>
                </a:extLst>
              </p:cNvPr>
              <p:cNvSpPr txBox="1"/>
              <p:nvPr/>
            </p:nvSpPr>
            <p:spPr>
              <a:xfrm>
                <a:off x="361759" y="1171848"/>
                <a:ext cx="44333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To determine partial derivative 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wrt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,</a:t>
                </a:r>
              </a:p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only terms having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are relevant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1F40A5-6279-254A-B2DF-C52AB4874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59" y="1171848"/>
                <a:ext cx="4433330" cy="646331"/>
              </a:xfrm>
              <a:prstGeom prst="rect">
                <a:avLst/>
              </a:prstGeom>
              <a:blipFill>
                <a:blip r:embed="rId2"/>
                <a:stretch>
                  <a:fillRect l="-855" t="-19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14F5BC-EFC3-AB4E-AF3C-0DF2F0D22A86}"/>
                  </a:ext>
                </a:extLst>
              </p:cNvPr>
              <p:cNvSpPr txBox="1"/>
              <p:nvPr/>
            </p:nvSpPr>
            <p:spPr>
              <a:xfrm>
                <a:off x="592529" y="4325697"/>
                <a:ext cx="2900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Partial derivative 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wrt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14F5BC-EFC3-AB4E-AF3C-0DF2F0D22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29" y="4325697"/>
                <a:ext cx="2900538" cy="369332"/>
              </a:xfrm>
              <a:prstGeom prst="rect">
                <a:avLst/>
              </a:prstGeom>
              <a:blipFill>
                <a:blip r:embed="rId3"/>
                <a:stretch>
                  <a:fillRect l="-1747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DCACDE-30F6-4C44-ACF8-7C4196E67FC2}"/>
                  </a:ext>
                </a:extLst>
              </p:cNvPr>
              <p:cNvSpPr txBox="1"/>
              <p:nvPr/>
            </p:nvSpPr>
            <p:spPr>
              <a:xfrm>
                <a:off x="424790" y="146873"/>
                <a:ext cx="5619936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DCACDE-30F6-4C44-ACF8-7C4196E67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0" y="146873"/>
                <a:ext cx="5619936" cy="778868"/>
              </a:xfrm>
              <a:prstGeom prst="rect">
                <a:avLst/>
              </a:prstGeom>
              <a:blipFill>
                <a:blip r:embed="rId4"/>
                <a:stretch>
                  <a:fillRect l="-2252" t="-113115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4F9BA6-8AF8-1945-B2E5-7ECBDB7693B0}"/>
                  </a:ext>
                </a:extLst>
              </p:cNvPr>
              <p:cNvSpPr txBox="1"/>
              <p:nvPr/>
            </p:nvSpPr>
            <p:spPr>
              <a:xfrm>
                <a:off x="592529" y="2239560"/>
                <a:ext cx="437029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4F9BA6-8AF8-1945-B2E5-7ECBDB769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29" y="2239560"/>
                <a:ext cx="4370299" cy="778868"/>
              </a:xfrm>
              <a:prstGeom prst="rect">
                <a:avLst/>
              </a:prstGeom>
              <a:blipFill>
                <a:blip r:embed="rId5"/>
                <a:stretch>
                  <a:fillRect l="-580" t="-107937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581FDB-A4D3-C44C-80DA-EC74B597DA90}"/>
                  </a:ext>
                </a:extLst>
              </p:cNvPr>
              <p:cNvSpPr txBox="1"/>
              <p:nvPr/>
            </p:nvSpPr>
            <p:spPr>
              <a:xfrm>
                <a:off x="592529" y="4836527"/>
                <a:ext cx="4034822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581FDB-A4D3-C44C-80DA-EC74B597D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29" y="4836527"/>
                <a:ext cx="4034822" cy="778868"/>
              </a:xfrm>
              <a:prstGeom prst="rect">
                <a:avLst/>
              </a:prstGeom>
              <a:blipFill>
                <a:blip r:embed="rId6"/>
                <a:stretch>
                  <a:fillRect l="-629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BC6DB7-E1AA-884E-9D52-D1778DABEFD8}"/>
                  </a:ext>
                </a:extLst>
              </p:cNvPr>
              <p:cNvSpPr txBox="1"/>
              <p:nvPr/>
            </p:nvSpPr>
            <p:spPr>
              <a:xfrm>
                <a:off x="6401391" y="1262243"/>
                <a:ext cx="4116127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BC6DB7-E1AA-884E-9D52-D1778DABE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391" y="1262243"/>
                <a:ext cx="4116127" cy="778868"/>
              </a:xfrm>
              <a:prstGeom prst="rect">
                <a:avLst/>
              </a:prstGeom>
              <a:blipFill>
                <a:blip r:embed="rId7"/>
                <a:stretch>
                  <a:fillRect l="-3704" t="-107937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7EE9E9-ABE0-E64A-9E89-D2433A2E1B3D}"/>
                  </a:ext>
                </a:extLst>
              </p:cNvPr>
              <p:cNvSpPr txBox="1"/>
              <p:nvPr/>
            </p:nvSpPr>
            <p:spPr>
              <a:xfrm>
                <a:off x="6401391" y="2323805"/>
                <a:ext cx="4436920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7EE9E9-ABE0-E64A-9E89-D2433A2E1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391" y="2323805"/>
                <a:ext cx="4436920" cy="778868"/>
              </a:xfrm>
              <a:prstGeom prst="rect">
                <a:avLst/>
              </a:prstGeom>
              <a:blipFill>
                <a:blip r:embed="rId8"/>
                <a:stretch>
                  <a:fillRect l="-860" t="-111290" r="-573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AAB2C3-3BCA-A14D-9054-61C4718C3BAD}"/>
                  </a:ext>
                </a:extLst>
              </p:cNvPr>
              <p:cNvSpPr txBox="1"/>
              <p:nvPr/>
            </p:nvSpPr>
            <p:spPr>
              <a:xfrm>
                <a:off x="6285775" y="310585"/>
                <a:ext cx="45247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To determine partial derivative 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wrt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,</a:t>
                </a:r>
              </a:p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only terms having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are relevant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AAB2C3-3BCA-A14D-9054-61C4718C3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775" y="310585"/>
                <a:ext cx="4524700" cy="646331"/>
              </a:xfrm>
              <a:prstGeom prst="rect">
                <a:avLst/>
              </a:prstGeom>
              <a:blipFill>
                <a:blip r:embed="rId9"/>
                <a:stretch>
                  <a:fillRect l="-840" t="-392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037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1F40A5-6279-254A-B2DF-C52AB48742DC}"/>
                  </a:ext>
                </a:extLst>
              </p:cNvPr>
              <p:cNvSpPr txBox="1"/>
              <p:nvPr/>
            </p:nvSpPr>
            <p:spPr>
              <a:xfrm>
                <a:off x="361759" y="1171848"/>
                <a:ext cx="44333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To determine partial derivative 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wrt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,</a:t>
                </a:r>
              </a:p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only terms having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are relevant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1F40A5-6279-254A-B2DF-C52AB4874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59" y="1171848"/>
                <a:ext cx="4433330" cy="646331"/>
              </a:xfrm>
              <a:prstGeom prst="rect">
                <a:avLst/>
              </a:prstGeom>
              <a:blipFill>
                <a:blip r:embed="rId2"/>
                <a:stretch>
                  <a:fillRect l="-855" t="-19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14F5BC-EFC3-AB4E-AF3C-0DF2F0D22A86}"/>
                  </a:ext>
                </a:extLst>
              </p:cNvPr>
              <p:cNvSpPr txBox="1"/>
              <p:nvPr/>
            </p:nvSpPr>
            <p:spPr>
              <a:xfrm>
                <a:off x="592529" y="4325697"/>
                <a:ext cx="2900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Partial derivative 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wrt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14F5BC-EFC3-AB4E-AF3C-0DF2F0D22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29" y="4325697"/>
                <a:ext cx="2900538" cy="369332"/>
              </a:xfrm>
              <a:prstGeom prst="rect">
                <a:avLst/>
              </a:prstGeom>
              <a:blipFill>
                <a:blip r:embed="rId3"/>
                <a:stretch>
                  <a:fillRect l="-1747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DCACDE-30F6-4C44-ACF8-7C4196E67FC2}"/>
                  </a:ext>
                </a:extLst>
              </p:cNvPr>
              <p:cNvSpPr txBox="1"/>
              <p:nvPr/>
            </p:nvSpPr>
            <p:spPr>
              <a:xfrm>
                <a:off x="424790" y="146873"/>
                <a:ext cx="5619936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DCACDE-30F6-4C44-ACF8-7C4196E67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0" y="146873"/>
                <a:ext cx="5619936" cy="778868"/>
              </a:xfrm>
              <a:prstGeom prst="rect">
                <a:avLst/>
              </a:prstGeom>
              <a:blipFill>
                <a:blip r:embed="rId4"/>
                <a:stretch>
                  <a:fillRect l="-2252" t="-113115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4F9BA6-8AF8-1945-B2E5-7ECBDB7693B0}"/>
                  </a:ext>
                </a:extLst>
              </p:cNvPr>
              <p:cNvSpPr txBox="1"/>
              <p:nvPr/>
            </p:nvSpPr>
            <p:spPr>
              <a:xfrm>
                <a:off x="592529" y="2239560"/>
                <a:ext cx="437029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4F9BA6-8AF8-1945-B2E5-7ECBDB769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29" y="2239560"/>
                <a:ext cx="4370299" cy="778868"/>
              </a:xfrm>
              <a:prstGeom prst="rect">
                <a:avLst/>
              </a:prstGeom>
              <a:blipFill>
                <a:blip r:embed="rId5"/>
                <a:stretch>
                  <a:fillRect l="-580" t="-107937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581FDB-A4D3-C44C-80DA-EC74B597DA90}"/>
                  </a:ext>
                </a:extLst>
              </p:cNvPr>
              <p:cNvSpPr txBox="1"/>
              <p:nvPr/>
            </p:nvSpPr>
            <p:spPr>
              <a:xfrm>
                <a:off x="592529" y="4836527"/>
                <a:ext cx="4034822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581FDB-A4D3-C44C-80DA-EC74B597D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29" y="4836527"/>
                <a:ext cx="4034822" cy="778868"/>
              </a:xfrm>
              <a:prstGeom prst="rect">
                <a:avLst/>
              </a:prstGeom>
              <a:blipFill>
                <a:blip r:embed="rId6"/>
                <a:stretch>
                  <a:fillRect l="-629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BC6DB7-E1AA-884E-9D52-D1778DABEFD8}"/>
                  </a:ext>
                </a:extLst>
              </p:cNvPr>
              <p:cNvSpPr txBox="1"/>
              <p:nvPr/>
            </p:nvSpPr>
            <p:spPr>
              <a:xfrm>
                <a:off x="6401391" y="1262243"/>
                <a:ext cx="4116127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BC6DB7-E1AA-884E-9D52-D1778DABE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391" y="1262243"/>
                <a:ext cx="4116127" cy="778868"/>
              </a:xfrm>
              <a:prstGeom prst="rect">
                <a:avLst/>
              </a:prstGeom>
              <a:blipFill>
                <a:blip r:embed="rId7"/>
                <a:stretch>
                  <a:fillRect l="-3704" t="-107937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7EE9E9-ABE0-E64A-9E89-D2433A2E1B3D}"/>
                  </a:ext>
                </a:extLst>
              </p:cNvPr>
              <p:cNvSpPr txBox="1"/>
              <p:nvPr/>
            </p:nvSpPr>
            <p:spPr>
              <a:xfrm>
                <a:off x="6401391" y="2323805"/>
                <a:ext cx="4436920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7EE9E9-ABE0-E64A-9E89-D2433A2E1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391" y="2323805"/>
                <a:ext cx="4436920" cy="778868"/>
              </a:xfrm>
              <a:prstGeom prst="rect">
                <a:avLst/>
              </a:prstGeom>
              <a:blipFill>
                <a:blip r:embed="rId8"/>
                <a:stretch>
                  <a:fillRect l="-860" t="-111290" r="-573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AAB2C3-3BCA-A14D-9054-61C4718C3BAD}"/>
                  </a:ext>
                </a:extLst>
              </p:cNvPr>
              <p:cNvSpPr txBox="1"/>
              <p:nvPr/>
            </p:nvSpPr>
            <p:spPr>
              <a:xfrm>
                <a:off x="6285775" y="310585"/>
                <a:ext cx="45247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To determine partial derivative 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wrt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,</a:t>
                </a:r>
              </a:p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only terms having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are relevant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AAB2C3-3BCA-A14D-9054-61C4718C3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775" y="310585"/>
                <a:ext cx="4524700" cy="646331"/>
              </a:xfrm>
              <a:prstGeom prst="rect">
                <a:avLst/>
              </a:prstGeom>
              <a:blipFill>
                <a:blip r:embed="rId9"/>
                <a:stretch>
                  <a:fillRect l="-840" t="-392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5182E5-3DF5-D444-BB47-62DFF7A612DA}"/>
                  </a:ext>
                </a:extLst>
              </p:cNvPr>
              <p:cNvSpPr txBox="1"/>
              <p:nvPr/>
            </p:nvSpPr>
            <p:spPr>
              <a:xfrm>
                <a:off x="6481508" y="3396463"/>
                <a:ext cx="3955891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5182E5-3DF5-D444-BB47-62DFF7A61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508" y="3396463"/>
                <a:ext cx="3955891" cy="778868"/>
              </a:xfrm>
              <a:prstGeom prst="rect">
                <a:avLst/>
              </a:prstGeom>
              <a:blipFill>
                <a:blip r:embed="rId10"/>
                <a:stretch>
                  <a:fillRect l="-319" t="-107937" r="-639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539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1F40A5-6279-254A-B2DF-C52AB48742DC}"/>
                  </a:ext>
                </a:extLst>
              </p:cNvPr>
              <p:cNvSpPr txBox="1"/>
              <p:nvPr/>
            </p:nvSpPr>
            <p:spPr>
              <a:xfrm>
                <a:off x="361759" y="1171848"/>
                <a:ext cx="44333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To determine partial derivative 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wrt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,</a:t>
                </a:r>
              </a:p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only terms having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are relevant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1F40A5-6279-254A-B2DF-C52AB4874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59" y="1171848"/>
                <a:ext cx="4433330" cy="646331"/>
              </a:xfrm>
              <a:prstGeom prst="rect">
                <a:avLst/>
              </a:prstGeom>
              <a:blipFill>
                <a:blip r:embed="rId2"/>
                <a:stretch>
                  <a:fillRect l="-855" t="-19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14F5BC-EFC3-AB4E-AF3C-0DF2F0D22A86}"/>
                  </a:ext>
                </a:extLst>
              </p:cNvPr>
              <p:cNvSpPr txBox="1"/>
              <p:nvPr/>
            </p:nvSpPr>
            <p:spPr>
              <a:xfrm>
                <a:off x="592529" y="4325697"/>
                <a:ext cx="2900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Partial derivative 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wrt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14F5BC-EFC3-AB4E-AF3C-0DF2F0D22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29" y="4325697"/>
                <a:ext cx="2900538" cy="369332"/>
              </a:xfrm>
              <a:prstGeom prst="rect">
                <a:avLst/>
              </a:prstGeom>
              <a:blipFill>
                <a:blip r:embed="rId3"/>
                <a:stretch>
                  <a:fillRect l="-1747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DCACDE-30F6-4C44-ACF8-7C4196E67FC2}"/>
                  </a:ext>
                </a:extLst>
              </p:cNvPr>
              <p:cNvSpPr txBox="1"/>
              <p:nvPr/>
            </p:nvSpPr>
            <p:spPr>
              <a:xfrm>
                <a:off x="424790" y="146873"/>
                <a:ext cx="5619936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DCACDE-30F6-4C44-ACF8-7C4196E67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0" y="146873"/>
                <a:ext cx="5619936" cy="778868"/>
              </a:xfrm>
              <a:prstGeom prst="rect">
                <a:avLst/>
              </a:prstGeom>
              <a:blipFill>
                <a:blip r:embed="rId4"/>
                <a:stretch>
                  <a:fillRect l="-2252" t="-113115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4F9BA6-8AF8-1945-B2E5-7ECBDB7693B0}"/>
                  </a:ext>
                </a:extLst>
              </p:cNvPr>
              <p:cNvSpPr txBox="1"/>
              <p:nvPr/>
            </p:nvSpPr>
            <p:spPr>
              <a:xfrm>
                <a:off x="592529" y="2239560"/>
                <a:ext cx="437029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4F9BA6-8AF8-1945-B2E5-7ECBDB769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29" y="2239560"/>
                <a:ext cx="4370299" cy="778868"/>
              </a:xfrm>
              <a:prstGeom prst="rect">
                <a:avLst/>
              </a:prstGeom>
              <a:blipFill>
                <a:blip r:embed="rId5"/>
                <a:stretch>
                  <a:fillRect l="-580" t="-107937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581FDB-A4D3-C44C-80DA-EC74B597DA90}"/>
                  </a:ext>
                </a:extLst>
              </p:cNvPr>
              <p:cNvSpPr txBox="1"/>
              <p:nvPr/>
            </p:nvSpPr>
            <p:spPr>
              <a:xfrm>
                <a:off x="592529" y="4836527"/>
                <a:ext cx="4034822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581FDB-A4D3-C44C-80DA-EC74B597D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29" y="4836527"/>
                <a:ext cx="4034822" cy="778868"/>
              </a:xfrm>
              <a:prstGeom prst="rect">
                <a:avLst/>
              </a:prstGeom>
              <a:blipFill>
                <a:blip r:embed="rId6"/>
                <a:stretch>
                  <a:fillRect l="-629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BC6DB7-E1AA-884E-9D52-D1778DABEFD8}"/>
                  </a:ext>
                </a:extLst>
              </p:cNvPr>
              <p:cNvSpPr txBox="1"/>
              <p:nvPr/>
            </p:nvSpPr>
            <p:spPr>
              <a:xfrm>
                <a:off x="6401391" y="1262243"/>
                <a:ext cx="4116127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BC6DB7-E1AA-884E-9D52-D1778DABE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391" y="1262243"/>
                <a:ext cx="4116127" cy="778868"/>
              </a:xfrm>
              <a:prstGeom prst="rect">
                <a:avLst/>
              </a:prstGeom>
              <a:blipFill>
                <a:blip r:embed="rId7"/>
                <a:stretch>
                  <a:fillRect l="-3704" t="-107937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7EE9E9-ABE0-E64A-9E89-D2433A2E1B3D}"/>
                  </a:ext>
                </a:extLst>
              </p:cNvPr>
              <p:cNvSpPr txBox="1"/>
              <p:nvPr/>
            </p:nvSpPr>
            <p:spPr>
              <a:xfrm>
                <a:off x="6401391" y="2323805"/>
                <a:ext cx="4436920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7EE9E9-ABE0-E64A-9E89-D2433A2E1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391" y="2323805"/>
                <a:ext cx="4436920" cy="778868"/>
              </a:xfrm>
              <a:prstGeom prst="rect">
                <a:avLst/>
              </a:prstGeom>
              <a:blipFill>
                <a:blip r:embed="rId8"/>
                <a:stretch>
                  <a:fillRect l="-860" t="-111290" r="-573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AAB2C3-3BCA-A14D-9054-61C4718C3BAD}"/>
                  </a:ext>
                </a:extLst>
              </p:cNvPr>
              <p:cNvSpPr txBox="1"/>
              <p:nvPr/>
            </p:nvSpPr>
            <p:spPr>
              <a:xfrm>
                <a:off x="6285775" y="310585"/>
                <a:ext cx="45247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To determine partial derivative 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wrt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,</a:t>
                </a:r>
              </a:p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only terms having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are relevant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AAB2C3-3BCA-A14D-9054-61C4718C3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775" y="310585"/>
                <a:ext cx="4524700" cy="646331"/>
              </a:xfrm>
              <a:prstGeom prst="rect">
                <a:avLst/>
              </a:prstGeom>
              <a:blipFill>
                <a:blip r:embed="rId9"/>
                <a:stretch>
                  <a:fillRect l="-840" t="-392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5182E5-3DF5-D444-BB47-62DFF7A612DA}"/>
                  </a:ext>
                </a:extLst>
              </p:cNvPr>
              <p:cNvSpPr txBox="1"/>
              <p:nvPr/>
            </p:nvSpPr>
            <p:spPr>
              <a:xfrm>
                <a:off x="6481508" y="3396463"/>
                <a:ext cx="3955891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5182E5-3DF5-D444-BB47-62DFF7A61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508" y="3396463"/>
                <a:ext cx="3955891" cy="778868"/>
              </a:xfrm>
              <a:prstGeom prst="rect">
                <a:avLst/>
              </a:prstGeom>
              <a:blipFill>
                <a:blip r:embed="rId10"/>
                <a:stretch>
                  <a:fillRect l="-319" t="-107937" r="-639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3936A1-A04A-6D4F-B3B9-AA46E4161BEC}"/>
                  </a:ext>
                </a:extLst>
              </p:cNvPr>
              <p:cNvSpPr txBox="1"/>
              <p:nvPr/>
            </p:nvSpPr>
            <p:spPr>
              <a:xfrm>
                <a:off x="6401391" y="4411507"/>
                <a:ext cx="2900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Partial derivative 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wrt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3936A1-A04A-6D4F-B3B9-AA46E4161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391" y="4411507"/>
                <a:ext cx="2900538" cy="369332"/>
              </a:xfrm>
              <a:prstGeom prst="rect">
                <a:avLst/>
              </a:prstGeom>
              <a:blipFill>
                <a:blip r:embed="rId11"/>
                <a:stretch>
                  <a:fillRect l="-1754" t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9A8727-6CAD-9D4D-827A-BE42F47977CB}"/>
                  </a:ext>
                </a:extLst>
              </p:cNvPr>
              <p:cNvSpPr txBox="1"/>
              <p:nvPr/>
            </p:nvSpPr>
            <p:spPr>
              <a:xfrm>
                <a:off x="6401391" y="4922337"/>
                <a:ext cx="3571298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9A8727-6CAD-9D4D-827A-BE42F4797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391" y="4922337"/>
                <a:ext cx="3571298" cy="7788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334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1F40A5-6279-254A-B2DF-C52AB48742DC}"/>
                  </a:ext>
                </a:extLst>
              </p:cNvPr>
              <p:cNvSpPr txBox="1"/>
              <p:nvPr/>
            </p:nvSpPr>
            <p:spPr>
              <a:xfrm>
                <a:off x="361759" y="1171848"/>
                <a:ext cx="44333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To determine partial derivative 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wrt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,</a:t>
                </a:r>
              </a:p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only terms having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are relevant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1F40A5-6279-254A-B2DF-C52AB4874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59" y="1171848"/>
                <a:ext cx="4433330" cy="646331"/>
              </a:xfrm>
              <a:prstGeom prst="rect">
                <a:avLst/>
              </a:prstGeom>
              <a:blipFill>
                <a:blip r:embed="rId2"/>
                <a:stretch>
                  <a:fillRect l="-855" t="-19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14F5BC-EFC3-AB4E-AF3C-0DF2F0D22A86}"/>
                  </a:ext>
                </a:extLst>
              </p:cNvPr>
              <p:cNvSpPr txBox="1"/>
              <p:nvPr/>
            </p:nvSpPr>
            <p:spPr>
              <a:xfrm>
                <a:off x="592529" y="4325697"/>
                <a:ext cx="2900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Partial derivative 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wrt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14F5BC-EFC3-AB4E-AF3C-0DF2F0D22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29" y="4325697"/>
                <a:ext cx="2900538" cy="369332"/>
              </a:xfrm>
              <a:prstGeom prst="rect">
                <a:avLst/>
              </a:prstGeom>
              <a:blipFill>
                <a:blip r:embed="rId3"/>
                <a:stretch>
                  <a:fillRect l="-1747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DCACDE-30F6-4C44-ACF8-7C4196E67FC2}"/>
                  </a:ext>
                </a:extLst>
              </p:cNvPr>
              <p:cNvSpPr txBox="1"/>
              <p:nvPr/>
            </p:nvSpPr>
            <p:spPr>
              <a:xfrm>
                <a:off x="424790" y="146873"/>
                <a:ext cx="5619936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DCACDE-30F6-4C44-ACF8-7C4196E67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0" y="146873"/>
                <a:ext cx="5619936" cy="778868"/>
              </a:xfrm>
              <a:prstGeom prst="rect">
                <a:avLst/>
              </a:prstGeom>
              <a:blipFill>
                <a:blip r:embed="rId4"/>
                <a:stretch>
                  <a:fillRect l="-2252" t="-113115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4F9BA6-8AF8-1945-B2E5-7ECBDB7693B0}"/>
                  </a:ext>
                </a:extLst>
              </p:cNvPr>
              <p:cNvSpPr txBox="1"/>
              <p:nvPr/>
            </p:nvSpPr>
            <p:spPr>
              <a:xfrm>
                <a:off x="592529" y="2239560"/>
                <a:ext cx="437029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4F9BA6-8AF8-1945-B2E5-7ECBDB769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29" y="2239560"/>
                <a:ext cx="4370299" cy="778868"/>
              </a:xfrm>
              <a:prstGeom prst="rect">
                <a:avLst/>
              </a:prstGeom>
              <a:blipFill>
                <a:blip r:embed="rId5"/>
                <a:stretch>
                  <a:fillRect l="-580" t="-107937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581FDB-A4D3-C44C-80DA-EC74B597DA90}"/>
                  </a:ext>
                </a:extLst>
              </p:cNvPr>
              <p:cNvSpPr txBox="1"/>
              <p:nvPr/>
            </p:nvSpPr>
            <p:spPr>
              <a:xfrm>
                <a:off x="592529" y="4836527"/>
                <a:ext cx="4034822" cy="77886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581FDB-A4D3-C44C-80DA-EC74B597D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29" y="4836527"/>
                <a:ext cx="4034822" cy="778868"/>
              </a:xfrm>
              <a:prstGeom prst="rect">
                <a:avLst/>
              </a:prstGeom>
              <a:blipFill>
                <a:blip r:embed="rId6"/>
                <a:stretch>
                  <a:fillRect l="-629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BC6DB7-E1AA-884E-9D52-D1778DABEFD8}"/>
                  </a:ext>
                </a:extLst>
              </p:cNvPr>
              <p:cNvSpPr txBox="1"/>
              <p:nvPr/>
            </p:nvSpPr>
            <p:spPr>
              <a:xfrm>
                <a:off x="6401391" y="1262243"/>
                <a:ext cx="4116127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BC6DB7-E1AA-884E-9D52-D1778DABE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391" y="1262243"/>
                <a:ext cx="4116127" cy="778868"/>
              </a:xfrm>
              <a:prstGeom prst="rect">
                <a:avLst/>
              </a:prstGeom>
              <a:blipFill>
                <a:blip r:embed="rId7"/>
                <a:stretch>
                  <a:fillRect l="-3704" t="-107937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7EE9E9-ABE0-E64A-9E89-D2433A2E1B3D}"/>
                  </a:ext>
                </a:extLst>
              </p:cNvPr>
              <p:cNvSpPr txBox="1"/>
              <p:nvPr/>
            </p:nvSpPr>
            <p:spPr>
              <a:xfrm>
                <a:off x="6401391" y="2323805"/>
                <a:ext cx="4436920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7EE9E9-ABE0-E64A-9E89-D2433A2E1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391" y="2323805"/>
                <a:ext cx="4436920" cy="778868"/>
              </a:xfrm>
              <a:prstGeom prst="rect">
                <a:avLst/>
              </a:prstGeom>
              <a:blipFill>
                <a:blip r:embed="rId8"/>
                <a:stretch>
                  <a:fillRect l="-860" t="-111290" r="-573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AAB2C3-3BCA-A14D-9054-61C4718C3BAD}"/>
                  </a:ext>
                </a:extLst>
              </p:cNvPr>
              <p:cNvSpPr txBox="1"/>
              <p:nvPr/>
            </p:nvSpPr>
            <p:spPr>
              <a:xfrm>
                <a:off x="6285775" y="310585"/>
                <a:ext cx="45247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To determine partial derivative 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wrt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,</a:t>
                </a:r>
              </a:p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only terms having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are relevant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AAB2C3-3BCA-A14D-9054-61C4718C3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775" y="310585"/>
                <a:ext cx="4524700" cy="646331"/>
              </a:xfrm>
              <a:prstGeom prst="rect">
                <a:avLst/>
              </a:prstGeom>
              <a:blipFill>
                <a:blip r:embed="rId9"/>
                <a:stretch>
                  <a:fillRect l="-840" t="-392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5182E5-3DF5-D444-BB47-62DFF7A612DA}"/>
                  </a:ext>
                </a:extLst>
              </p:cNvPr>
              <p:cNvSpPr txBox="1"/>
              <p:nvPr/>
            </p:nvSpPr>
            <p:spPr>
              <a:xfrm>
                <a:off x="6481508" y="3396463"/>
                <a:ext cx="3955891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5182E5-3DF5-D444-BB47-62DFF7A61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508" y="3396463"/>
                <a:ext cx="3955891" cy="778868"/>
              </a:xfrm>
              <a:prstGeom prst="rect">
                <a:avLst/>
              </a:prstGeom>
              <a:blipFill>
                <a:blip r:embed="rId10"/>
                <a:stretch>
                  <a:fillRect l="-319" t="-107937" r="-639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3936A1-A04A-6D4F-B3B9-AA46E4161BEC}"/>
                  </a:ext>
                </a:extLst>
              </p:cNvPr>
              <p:cNvSpPr txBox="1"/>
              <p:nvPr/>
            </p:nvSpPr>
            <p:spPr>
              <a:xfrm>
                <a:off x="6401391" y="4411507"/>
                <a:ext cx="2900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Partial derivative 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wrt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3936A1-A04A-6D4F-B3B9-AA46E4161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391" y="4411507"/>
                <a:ext cx="2900538" cy="369332"/>
              </a:xfrm>
              <a:prstGeom prst="rect">
                <a:avLst/>
              </a:prstGeom>
              <a:blipFill>
                <a:blip r:embed="rId11"/>
                <a:stretch>
                  <a:fillRect l="-1754" t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9A8727-6CAD-9D4D-827A-BE42F47977CB}"/>
                  </a:ext>
                </a:extLst>
              </p:cNvPr>
              <p:cNvSpPr txBox="1"/>
              <p:nvPr/>
            </p:nvSpPr>
            <p:spPr>
              <a:xfrm>
                <a:off x="6401391" y="4922337"/>
                <a:ext cx="3571298" cy="77886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9A8727-6CAD-9D4D-827A-BE42F4797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391" y="4922337"/>
                <a:ext cx="3571298" cy="7788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AE6616-6A51-CC47-9765-DCC39834F1B4}"/>
                  </a:ext>
                </a:extLst>
              </p:cNvPr>
              <p:cNvSpPr txBox="1"/>
              <p:nvPr/>
            </p:nvSpPr>
            <p:spPr>
              <a:xfrm>
                <a:off x="2042798" y="6096206"/>
                <a:ext cx="7956000" cy="57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For optimal solution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we need to solve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𝓛</m:t>
                        </m:r>
                      </m:num>
                      <m:den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𝓛</m:t>
                        </m:r>
                      </m:num>
                      <m:den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AE6616-6A51-CC47-9765-DCC39834F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798" y="6096206"/>
                <a:ext cx="7956000" cy="576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2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A55D68-52F4-F04B-8162-76A893225BCC}"/>
              </a:ext>
            </a:extLst>
          </p:cNvPr>
          <p:cNvGrpSpPr/>
          <p:nvPr/>
        </p:nvGrpSpPr>
        <p:grpSpPr>
          <a:xfrm>
            <a:off x="428628" y="251605"/>
            <a:ext cx="4706225" cy="1830232"/>
            <a:chOff x="6000151" y="87243"/>
            <a:chExt cx="4706225" cy="18302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17343E-AAF4-6D40-9DBD-F1149FE03AD6}"/>
                    </a:ext>
                  </a:extLst>
                </p:cNvPr>
                <p:cNvSpPr txBox="1"/>
                <p:nvPr/>
              </p:nvSpPr>
              <p:spPr>
                <a:xfrm>
                  <a:off x="6081822" y="87243"/>
                  <a:ext cx="3571298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17343E-AAF4-6D40-9DBD-F1149FE03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822" y="87243"/>
                  <a:ext cx="3571298" cy="77886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76C57EE-135A-C442-9B26-6C4496043081}"/>
                    </a:ext>
                  </a:extLst>
                </p:cNvPr>
                <p:cNvSpPr txBox="1"/>
                <p:nvPr/>
              </p:nvSpPr>
              <p:spPr>
                <a:xfrm>
                  <a:off x="6000151" y="1138607"/>
                  <a:ext cx="4706225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⇒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76C57EE-135A-C442-9B26-6C44960430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151" y="1138607"/>
                  <a:ext cx="4706225" cy="77886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2749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A55D68-52F4-F04B-8162-76A893225BCC}"/>
              </a:ext>
            </a:extLst>
          </p:cNvPr>
          <p:cNvGrpSpPr/>
          <p:nvPr/>
        </p:nvGrpSpPr>
        <p:grpSpPr>
          <a:xfrm>
            <a:off x="428628" y="251606"/>
            <a:ext cx="4706225" cy="2645762"/>
            <a:chOff x="6000151" y="87243"/>
            <a:chExt cx="4706225" cy="307108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17343E-AAF4-6D40-9DBD-F1149FE03AD6}"/>
                    </a:ext>
                  </a:extLst>
                </p:cNvPr>
                <p:cNvSpPr txBox="1"/>
                <p:nvPr/>
              </p:nvSpPr>
              <p:spPr>
                <a:xfrm>
                  <a:off x="6081822" y="87243"/>
                  <a:ext cx="3571298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17343E-AAF4-6D40-9DBD-F1149FE03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822" y="87243"/>
                  <a:ext cx="3571298" cy="778868"/>
                </a:xfrm>
                <a:prstGeom prst="rect">
                  <a:avLst/>
                </a:prstGeom>
                <a:blipFill>
                  <a:blip r:embed="rId2"/>
                  <a:stretch>
                    <a:fillRect b="-1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76C57EE-135A-C442-9B26-6C4496043081}"/>
                    </a:ext>
                  </a:extLst>
                </p:cNvPr>
                <p:cNvSpPr txBox="1"/>
                <p:nvPr/>
              </p:nvSpPr>
              <p:spPr>
                <a:xfrm>
                  <a:off x="6000151" y="1138607"/>
                  <a:ext cx="4706225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⇒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76C57EE-135A-C442-9B26-6C44960430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151" y="1138607"/>
                  <a:ext cx="4706225" cy="778868"/>
                </a:xfrm>
                <a:prstGeom prst="rect">
                  <a:avLst/>
                </a:prstGeom>
                <a:blipFill>
                  <a:blip r:embed="rId3"/>
                  <a:stretch>
                    <a:fillRect b="-1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241E85-4845-754A-9F24-509C3378DA15}"/>
                    </a:ext>
                  </a:extLst>
                </p:cNvPr>
                <p:cNvSpPr txBox="1"/>
                <p:nvPr/>
              </p:nvSpPr>
              <p:spPr>
                <a:xfrm>
                  <a:off x="6219520" y="2254252"/>
                  <a:ext cx="3264099" cy="9040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241E85-4845-754A-9F24-509C3378D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520" y="2254252"/>
                  <a:ext cx="3264099" cy="90407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70581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A55D68-52F4-F04B-8162-76A893225BCC}"/>
              </a:ext>
            </a:extLst>
          </p:cNvPr>
          <p:cNvGrpSpPr/>
          <p:nvPr/>
        </p:nvGrpSpPr>
        <p:grpSpPr>
          <a:xfrm>
            <a:off x="428628" y="251605"/>
            <a:ext cx="4706225" cy="4136388"/>
            <a:chOff x="6000151" y="87243"/>
            <a:chExt cx="4706225" cy="41363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17343E-AAF4-6D40-9DBD-F1149FE03AD6}"/>
                    </a:ext>
                  </a:extLst>
                </p:cNvPr>
                <p:cNvSpPr txBox="1"/>
                <p:nvPr/>
              </p:nvSpPr>
              <p:spPr>
                <a:xfrm>
                  <a:off x="6081822" y="87243"/>
                  <a:ext cx="3571298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17343E-AAF4-6D40-9DBD-F1149FE03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822" y="87243"/>
                  <a:ext cx="3571298" cy="77886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76C57EE-135A-C442-9B26-6C4496043081}"/>
                    </a:ext>
                  </a:extLst>
                </p:cNvPr>
                <p:cNvSpPr txBox="1"/>
                <p:nvPr/>
              </p:nvSpPr>
              <p:spPr>
                <a:xfrm>
                  <a:off x="6000151" y="1138607"/>
                  <a:ext cx="4706225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⇒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76C57EE-135A-C442-9B26-6C44960430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151" y="1138607"/>
                  <a:ext cx="4706225" cy="77886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241E85-4845-754A-9F24-509C3378DA15}"/>
                    </a:ext>
                  </a:extLst>
                </p:cNvPr>
                <p:cNvSpPr txBox="1"/>
                <p:nvPr/>
              </p:nvSpPr>
              <p:spPr>
                <a:xfrm>
                  <a:off x="6219520" y="2254252"/>
                  <a:ext cx="3295902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241E85-4845-754A-9F24-509C3378D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520" y="2254252"/>
                  <a:ext cx="3295902" cy="7788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FFBE5B-8084-DD4F-88C1-82BD28B5ACC5}"/>
                    </a:ext>
                  </a:extLst>
                </p:cNvPr>
                <p:cNvSpPr txBox="1"/>
                <p:nvPr/>
              </p:nvSpPr>
              <p:spPr>
                <a:xfrm>
                  <a:off x="6219520" y="3444763"/>
                  <a:ext cx="2891946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FFBE5B-8084-DD4F-88C1-82BD28B5A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520" y="3444763"/>
                  <a:ext cx="2891946" cy="77886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0546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A55D68-52F4-F04B-8162-76A893225BCC}"/>
              </a:ext>
            </a:extLst>
          </p:cNvPr>
          <p:cNvGrpSpPr/>
          <p:nvPr/>
        </p:nvGrpSpPr>
        <p:grpSpPr>
          <a:xfrm>
            <a:off x="428628" y="251605"/>
            <a:ext cx="4706225" cy="4136388"/>
            <a:chOff x="6000151" y="87243"/>
            <a:chExt cx="4706225" cy="41363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17343E-AAF4-6D40-9DBD-F1149FE03AD6}"/>
                    </a:ext>
                  </a:extLst>
                </p:cNvPr>
                <p:cNvSpPr txBox="1"/>
                <p:nvPr/>
              </p:nvSpPr>
              <p:spPr>
                <a:xfrm>
                  <a:off x="6081822" y="87243"/>
                  <a:ext cx="3571298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17343E-AAF4-6D40-9DBD-F1149FE03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822" y="87243"/>
                  <a:ext cx="3571298" cy="77886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76C57EE-135A-C442-9B26-6C4496043081}"/>
                    </a:ext>
                  </a:extLst>
                </p:cNvPr>
                <p:cNvSpPr txBox="1"/>
                <p:nvPr/>
              </p:nvSpPr>
              <p:spPr>
                <a:xfrm>
                  <a:off x="6000151" y="1138607"/>
                  <a:ext cx="4706225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⇒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76C57EE-135A-C442-9B26-6C44960430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151" y="1138607"/>
                  <a:ext cx="4706225" cy="77886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241E85-4845-754A-9F24-509C3378DA15}"/>
                    </a:ext>
                  </a:extLst>
                </p:cNvPr>
                <p:cNvSpPr txBox="1"/>
                <p:nvPr/>
              </p:nvSpPr>
              <p:spPr>
                <a:xfrm>
                  <a:off x="6219520" y="2254252"/>
                  <a:ext cx="3295902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241E85-4845-754A-9F24-509C3378D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520" y="2254252"/>
                  <a:ext cx="3295902" cy="7788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FFBE5B-8084-DD4F-88C1-82BD28B5ACC5}"/>
                    </a:ext>
                  </a:extLst>
                </p:cNvPr>
                <p:cNvSpPr txBox="1"/>
                <p:nvPr/>
              </p:nvSpPr>
              <p:spPr>
                <a:xfrm>
                  <a:off x="6219520" y="3444763"/>
                  <a:ext cx="2891946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FFBE5B-8084-DD4F-88C1-82BD28B5A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520" y="3444763"/>
                  <a:ext cx="2891946" cy="77886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F7AC3D-8DCF-4817-75EF-70FB18C26F6C}"/>
                  </a:ext>
                </a:extLst>
              </p:cNvPr>
              <p:cNvSpPr txBox="1"/>
              <p:nvPr/>
            </p:nvSpPr>
            <p:spPr>
              <a:xfrm>
                <a:off x="647997" y="4703541"/>
                <a:ext cx="2635465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F7AC3D-8DCF-4817-75EF-70FB18C26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97" y="4703541"/>
                <a:ext cx="2635465" cy="7788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86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A55D68-52F4-F04B-8162-76A893225BCC}"/>
              </a:ext>
            </a:extLst>
          </p:cNvPr>
          <p:cNvGrpSpPr/>
          <p:nvPr/>
        </p:nvGrpSpPr>
        <p:grpSpPr>
          <a:xfrm>
            <a:off x="428628" y="251605"/>
            <a:ext cx="4706225" cy="4136388"/>
            <a:chOff x="6000151" y="87243"/>
            <a:chExt cx="4706225" cy="41363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17343E-AAF4-6D40-9DBD-F1149FE03AD6}"/>
                    </a:ext>
                  </a:extLst>
                </p:cNvPr>
                <p:cNvSpPr txBox="1"/>
                <p:nvPr/>
              </p:nvSpPr>
              <p:spPr>
                <a:xfrm>
                  <a:off x="6081822" y="87243"/>
                  <a:ext cx="3571298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17343E-AAF4-6D40-9DBD-F1149FE03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822" y="87243"/>
                  <a:ext cx="3571298" cy="77886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76C57EE-135A-C442-9B26-6C4496043081}"/>
                    </a:ext>
                  </a:extLst>
                </p:cNvPr>
                <p:cNvSpPr txBox="1"/>
                <p:nvPr/>
              </p:nvSpPr>
              <p:spPr>
                <a:xfrm>
                  <a:off x="6000151" y="1138607"/>
                  <a:ext cx="4706225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⇒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76C57EE-135A-C442-9B26-6C44960430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151" y="1138607"/>
                  <a:ext cx="4706225" cy="77886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241E85-4845-754A-9F24-509C3378DA15}"/>
                    </a:ext>
                  </a:extLst>
                </p:cNvPr>
                <p:cNvSpPr txBox="1"/>
                <p:nvPr/>
              </p:nvSpPr>
              <p:spPr>
                <a:xfrm>
                  <a:off x="6219520" y="2254252"/>
                  <a:ext cx="3295902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241E85-4845-754A-9F24-509C3378D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520" y="2254252"/>
                  <a:ext cx="3295902" cy="7788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FFBE5B-8084-DD4F-88C1-82BD28B5ACC5}"/>
                    </a:ext>
                  </a:extLst>
                </p:cNvPr>
                <p:cNvSpPr txBox="1"/>
                <p:nvPr/>
              </p:nvSpPr>
              <p:spPr>
                <a:xfrm>
                  <a:off x="6219520" y="3444763"/>
                  <a:ext cx="2891946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FFBE5B-8084-DD4F-88C1-82BD28B5A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520" y="3444763"/>
                  <a:ext cx="2891946" cy="77886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F7AC3D-8DCF-4817-75EF-70FB18C26F6C}"/>
                  </a:ext>
                </a:extLst>
              </p:cNvPr>
              <p:cNvSpPr txBox="1"/>
              <p:nvPr/>
            </p:nvSpPr>
            <p:spPr>
              <a:xfrm>
                <a:off x="647997" y="4703541"/>
                <a:ext cx="2635465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F7AC3D-8DCF-4817-75EF-70FB18C26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97" y="4703541"/>
                <a:ext cx="2635465" cy="7788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4F2838-477E-DCBB-2DA4-CFFB332C7B1D}"/>
                  </a:ext>
                </a:extLst>
              </p:cNvPr>
              <p:cNvSpPr txBox="1"/>
              <p:nvPr/>
            </p:nvSpPr>
            <p:spPr>
              <a:xfrm>
                <a:off x="1341744" y="5825300"/>
                <a:ext cx="15044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4F2838-477E-DCBB-2DA4-CFFB332C7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744" y="5825300"/>
                <a:ext cx="1504451" cy="276999"/>
              </a:xfrm>
              <a:prstGeom prst="rect">
                <a:avLst/>
              </a:prstGeom>
              <a:blipFill>
                <a:blip r:embed="rId7"/>
                <a:stretch>
                  <a:fillRect l="-1215" t="-4444" r="-2105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95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D857-FE5B-EC41-8218-3B0F7B54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308A610-9634-284E-917C-184EE941D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097581"/>
                <a:ext cx="3882309" cy="520320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Given a set of inputs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respective targets (or outputs)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a machine learning algorithm aims to determine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308A610-9634-284E-917C-184EE941D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097581"/>
                <a:ext cx="3882309" cy="5203207"/>
              </a:xfrm>
              <a:blipFill>
                <a:blip r:embed="rId2"/>
                <a:stretch>
                  <a:fillRect l="-977" t="-1217" r="-3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5A63190-3BFC-3246-8E23-E00654EE8283}"/>
                  </a:ext>
                </a:extLst>
              </p:cNvPr>
              <p:cNvSpPr/>
              <p:nvPr/>
            </p:nvSpPr>
            <p:spPr>
              <a:xfrm>
                <a:off x="7147035" y="2816771"/>
                <a:ext cx="1555531" cy="8408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5A63190-3BFC-3246-8E23-E00654EE8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035" y="2816771"/>
                <a:ext cx="1555531" cy="840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082EE2-3130-9849-9DD7-58AD19A49889}"/>
              </a:ext>
            </a:extLst>
          </p:cNvPr>
          <p:cNvCxnSpPr>
            <a:cxnSpLocks/>
          </p:cNvCxnSpPr>
          <p:nvPr/>
        </p:nvCxnSpPr>
        <p:spPr>
          <a:xfrm>
            <a:off x="6264166" y="3236400"/>
            <a:ext cx="882869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A48777-1AE3-B94C-B8FF-4CF529F7E2B2}"/>
              </a:ext>
            </a:extLst>
          </p:cNvPr>
          <p:cNvCxnSpPr>
            <a:cxnSpLocks/>
          </p:cNvCxnSpPr>
          <p:nvPr/>
        </p:nvCxnSpPr>
        <p:spPr>
          <a:xfrm>
            <a:off x="8702566" y="3237185"/>
            <a:ext cx="882869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F91A0B-D270-2447-A2FC-5F4DE11D11CF}"/>
                  </a:ext>
                </a:extLst>
              </p:cNvPr>
              <p:cNvSpPr txBox="1"/>
              <p:nvPr/>
            </p:nvSpPr>
            <p:spPr>
              <a:xfrm>
                <a:off x="5072953" y="2815202"/>
                <a:ext cx="21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F91A0B-D270-2447-A2FC-5F4DE11D1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953" y="2815202"/>
                <a:ext cx="216000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B6BE49-4CF7-474A-ADB6-C7DE12F886AE}"/>
                  </a:ext>
                </a:extLst>
              </p:cNvPr>
              <p:cNvSpPr txBox="1"/>
              <p:nvPr/>
            </p:nvSpPr>
            <p:spPr>
              <a:xfrm>
                <a:off x="8727279" y="2816771"/>
                <a:ext cx="21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B6BE49-4CF7-474A-ADB6-C7DE12F8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279" y="2816771"/>
                <a:ext cx="216000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3B35B8-3A63-224F-BB52-DCEE3AAFFF72}"/>
                  </a:ext>
                </a:extLst>
              </p:cNvPr>
              <p:cNvSpPr txBox="1"/>
              <p:nvPr/>
            </p:nvSpPr>
            <p:spPr>
              <a:xfrm>
                <a:off x="8830252" y="3472933"/>
                <a:ext cx="21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3B35B8-3A63-224F-BB52-DCEE3AAFF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252" y="3472933"/>
                <a:ext cx="2160000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563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A55D68-52F4-F04B-8162-76A893225BCC}"/>
              </a:ext>
            </a:extLst>
          </p:cNvPr>
          <p:cNvGrpSpPr/>
          <p:nvPr/>
        </p:nvGrpSpPr>
        <p:grpSpPr>
          <a:xfrm>
            <a:off x="428628" y="251605"/>
            <a:ext cx="4706225" cy="4136388"/>
            <a:chOff x="6000151" y="87243"/>
            <a:chExt cx="4706225" cy="41363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17343E-AAF4-6D40-9DBD-F1149FE03AD6}"/>
                    </a:ext>
                  </a:extLst>
                </p:cNvPr>
                <p:cNvSpPr txBox="1"/>
                <p:nvPr/>
              </p:nvSpPr>
              <p:spPr>
                <a:xfrm>
                  <a:off x="6081822" y="87243"/>
                  <a:ext cx="3571298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17343E-AAF4-6D40-9DBD-F1149FE03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822" y="87243"/>
                  <a:ext cx="3571298" cy="77886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76C57EE-135A-C442-9B26-6C4496043081}"/>
                    </a:ext>
                  </a:extLst>
                </p:cNvPr>
                <p:cNvSpPr txBox="1"/>
                <p:nvPr/>
              </p:nvSpPr>
              <p:spPr>
                <a:xfrm>
                  <a:off x="6000151" y="1138607"/>
                  <a:ext cx="4706225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⇒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76C57EE-135A-C442-9B26-6C44960430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151" y="1138607"/>
                  <a:ext cx="4706225" cy="77886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241E85-4845-754A-9F24-509C3378DA15}"/>
                    </a:ext>
                  </a:extLst>
                </p:cNvPr>
                <p:cNvSpPr txBox="1"/>
                <p:nvPr/>
              </p:nvSpPr>
              <p:spPr>
                <a:xfrm>
                  <a:off x="6219520" y="2254252"/>
                  <a:ext cx="3295902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241E85-4845-754A-9F24-509C3378D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520" y="2254252"/>
                  <a:ext cx="3295902" cy="7788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FFBE5B-8084-DD4F-88C1-82BD28B5ACC5}"/>
                    </a:ext>
                  </a:extLst>
                </p:cNvPr>
                <p:cNvSpPr txBox="1"/>
                <p:nvPr/>
              </p:nvSpPr>
              <p:spPr>
                <a:xfrm>
                  <a:off x="6219520" y="3444763"/>
                  <a:ext cx="2891946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FFBE5B-8084-DD4F-88C1-82BD28B5A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520" y="3444763"/>
                  <a:ext cx="2891946" cy="77886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F7AC3D-8DCF-4817-75EF-70FB18C26F6C}"/>
                  </a:ext>
                </a:extLst>
              </p:cNvPr>
              <p:cNvSpPr txBox="1"/>
              <p:nvPr/>
            </p:nvSpPr>
            <p:spPr>
              <a:xfrm>
                <a:off x="647997" y="4703541"/>
                <a:ext cx="2635465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F7AC3D-8DCF-4817-75EF-70FB18C26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97" y="4703541"/>
                <a:ext cx="2635465" cy="7788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4F2838-477E-DCBB-2DA4-CFFB332C7B1D}"/>
                  </a:ext>
                </a:extLst>
              </p:cNvPr>
              <p:cNvSpPr txBox="1"/>
              <p:nvPr/>
            </p:nvSpPr>
            <p:spPr>
              <a:xfrm>
                <a:off x="1341744" y="5825300"/>
                <a:ext cx="15044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4F2838-477E-DCBB-2DA4-CFFB332C7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744" y="5825300"/>
                <a:ext cx="1504451" cy="276999"/>
              </a:xfrm>
              <a:prstGeom prst="rect">
                <a:avLst/>
              </a:prstGeom>
              <a:blipFill>
                <a:blip r:embed="rId7"/>
                <a:stretch>
                  <a:fillRect l="-1215" t="-4444" r="-2105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1FB1B6-FF76-9E74-B4CD-187218A00F18}"/>
                  </a:ext>
                </a:extLst>
              </p:cNvPr>
              <p:cNvSpPr txBox="1"/>
              <p:nvPr/>
            </p:nvSpPr>
            <p:spPr>
              <a:xfrm>
                <a:off x="1019287" y="6334780"/>
                <a:ext cx="2553321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1FB1B6-FF76-9E74-B4CD-187218A00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87" y="6334780"/>
                <a:ext cx="255332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722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190832-8F06-E341-98CE-AB16E27872A6}"/>
                  </a:ext>
                </a:extLst>
              </p:cNvPr>
              <p:cNvSpPr txBox="1"/>
              <p:nvPr/>
            </p:nvSpPr>
            <p:spPr>
              <a:xfrm>
                <a:off x="5769481" y="53311"/>
                <a:ext cx="4464427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190832-8F06-E341-98CE-AB16E2787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81" y="53311"/>
                <a:ext cx="4464427" cy="778868"/>
              </a:xfrm>
              <a:prstGeom prst="rect">
                <a:avLst/>
              </a:prstGeom>
              <a:blipFill>
                <a:blip r:embed="rId2"/>
                <a:stretch>
                  <a:fillRect l="-283" t="-106349" r="-283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C395C7-9C16-C34D-83C1-CA16B071B130}"/>
                  </a:ext>
                </a:extLst>
              </p:cNvPr>
              <p:cNvSpPr txBox="1"/>
              <p:nvPr/>
            </p:nvSpPr>
            <p:spPr>
              <a:xfrm>
                <a:off x="5819429" y="1021842"/>
                <a:ext cx="376474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C395C7-9C16-C34D-83C1-CA16B071B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429" y="1021842"/>
                <a:ext cx="3764749" cy="778868"/>
              </a:xfrm>
              <a:prstGeom prst="rect">
                <a:avLst/>
              </a:prstGeom>
              <a:blipFill>
                <a:blip r:embed="rId3"/>
                <a:stretch>
                  <a:fillRect l="-9732" t="-107937" r="-336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10A55D68-52F4-F04B-8162-76A893225BCC}"/>
              </a:ext>
            </a:extLst>
          </p:cNvPr>
          <p:cNvGrpSpPr/>
          <p:nvPr/>
        </p:nvGrpSpPr>
        <p:grpSpPr>
          <a:xfrm>
            <a:off x="428628" y="251605"/>
            <a:ext cx="4706225" cy="5850694"/>
            <a:chOff x="6000151" y="87243"/>
            <a:chExt cx="4706225" cy="5850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17343E-AAF4-6D40-9DBD-F1149FE03AD6}"/>
                    </a:ext>
                  </a:extLst>
                </p:cNvPr>
                <p:cNvSpPr txBox="1"/>
                <p:nvPr/>
              </p:nvSpPr>
              <p:spPr>
                <a:xfrm>
                  <a:off x="6081822" y="87243"/>
                  <a:ext cx="3571298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17343E-AAF4-6D40-9DBD-F1149FE03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822" y="87243"/>
                  <a:ext cx="3571298" cy="778868"/>
                </a:xfrm>
                <a:prstGeom prst="rect">
                  <a:avLst/>
                </a:prstGeom>
                <a:blipFill>
                  <a:blip r:embed="rId5"/>
                  <a:stretch>
                    <a:fillRect l="-709" t="-109677" r="-6738" b="-17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76C57EE-135A-C442-9B26-6C4496043081}"/>
                    </a:ext>
                  </a:extLst>
                </p:cNvPr>
                <p:cNvSpPr txBox="1"/>
                <p:nvPr/>
              </p:nvSpPr>
              <p:spPr>
                <a:xfrm>
                  <a:off x="6000151" y="1138607"/>
                  <a:ext cx="4706225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⇒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76C57EE-135A-C442-9B26-6C44960430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151" y="1138607"/>
                  <a:ext cx="4706225" cy="778868"/>
                </a:xfrm>
                <a:prstGeom prst="rect">
                  <a:avLst/>
                </a:prstGeom>
                <a:blipFill>
                  <a:blip r:embed="rId6"/>
                  <a:stretch>
                    <a:fillRect t="-111290" b="-17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241E85-4845-754A-9F24-509C3378DA15}"/>
                    </a:ext>
                  </a:extLst>
                </p:cNvPr>
                <p:cNvSpPr txBox="1"/>
                <p:nvPr/>
              </p:nvSpPr>
              <p:spPr>
                <a:xfrm>
                  <a:off x="6219520" y="2254252"/>
                  <a:ext cx="3295902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241E85-4845-754A-9F24-509C3378D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520" y="2254252"/>
                  <a:ext cx="3295902" cy="778868"/>
                </a:xfrm>
                <a:prstGeom prst="rect">
                  <a:avLst/>
                </a:prstGeom>
                <a:blipFill>
                  <a:blip r:embed="rId7"/>
                  <a:stretch>
                    <a:fillRect l="-766" t="-107937" r="-383" b="-1698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FFBE5B-8084-DD4F-88C1-82BD28B5ACC5}"/>
                    </a:ext>
                  </a:extLst>
                </p:cNvPr>
                <p:cNvSpPr txBox="1"/>
                <p:nvPr/>
              </p:nvSpPr>
              <p:spPr>
                <a:xfrm>
                  <a:off x="6219520" y="3444763"/>
                  <a:ext cx="2891946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FFBE5B-8084-DD4F-88C1-82BD28B5A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520" y="3444763"/>
                  <a:ext cx="2891946" cy="778868"/>
                </a:xfrm>
                <a:prstGeom prst="rect">
                  <a:avLst/>
                </a:prstGeom>
                <a:blipFill>
                  <a:blip r:embed="rId8"/>
                  <a:stretch>
                    <a:fillRect l="-873" t="-107937" r="-7860" b="-1698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4248F6E-2564-984E-B4CF-60AB167EE5BE}"/>
                    </a:ext>
                  </a:extLst>
                </p:cNvPr>
                <p:cNvSpPr txBox="1"/>
                <p:nvPr/>
              </p:nvSpPr>
              <p:spPr>
                <a:xfrm>
                  <a:off x="6219520" y="4539179"/>
                  <a:ext cx="2635465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4248F6E-2564-984E-B4CF-60AB167EE5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520" y="4539179"/>
                  <a:ext cx="2635465" cy="778868"/>
                </a:xfrm>
                <a:prstGeom prst="rect">
                  <a:avLst/>
                </a:prstGeom>
                <a:blipFill>
                  <a:blip r:embed="rId9"/>
                  <a:stretch>
                    <a:fillRect l="-957" t="-109524" r="-8134" b="-1698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4352F60-299F-2048-B8F4-84D0103521C5}"/>
                    </a:ext>
                  </a:extLst>
                </p:cNvPr>
                <p:cNvSpPr txBox="1"/>
                <p:nvPr/>
              </p:nvSpPr>
              <p:spPr>
                <a:xfrm>
                  <a:off x="6913267" y="5660938"/>
                  <a:ext cx="150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4352F60-299F-2048-B8F4-84D0103521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3267" y="5660938"/>
                  <a:ext cx="150445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40" t="-9091" r="-840" b="-4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B7145C-15AE-C544-810B-7B96C6FD4789}"/>
                  </a:ext>
                </a:extLst>
              </p:cNvPr>
              <p:cNvSpPr txBox="1"/>
              <p:nvPr/>
            </p:nvSpPr>
            <p:spPr>
              <a:xfrm>
                <a:off x="1019287" y="6334780"/>
                <a:ext cx="2553321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B7145C-15AE-C544-810B-7B96C6FD4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87" y="6334780"/>
                <a:ext cx="2553321" cy="523220"/>
              </a:xfrm>
              <a:prstGeom prst="rect">
                <a:avLst/>
              </a:prstGeom>
              <a:blipFill>
                <a:blip r:embed="rId15"/>
                <a:stretch>
                  <a:fillRect t="-2381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5870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190832-8F06-E341-98CE-AB16E27872A6}"/>
                  </a:ext>
                </a:extLst>
              </p:cNvPr>
              <p:cNvSpPr txBox="1"/>
              <p:nvPr/>
            </p:nvSpPr>
            <p:spPr>
              <a:xfrm>
                <a:off x="5769481" y="53311"/>
                <a:ext cx="4464427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190832-8F06-E341-98CE-AB16E2787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81" y="53311"/>
                <a:ext cx="4464427" cy="778868"/>
              </a:xfrm>
              <a:prstGeom prst="rect">
                <a:avLst/>
              </a:prstGeom>
              <a:blipFill>
                <a:blip r:embed="rId2"/>
                <a:stretch>
                  <a:fillRect l="-283" t="-106349" r="-283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C395C7-9C16-C34D-83C1-CA16B071B130}"/>
                  </a:ext>
                </a:extLst>
              </p:cNvPr>
              <p:cNvSpPr txBox="1"/>
              <p:nvPr/>
            </p:nvSpPr>
            <p:spPr>
              <a:xfrm>
                <a:off x="5819429" y="1021842"/>
                <a:ext cx="376474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C395C7-9C16-C34D-83C1-CA16B071B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429" y="1021842"/>
                <a:ext cx="3764749" cy="778868"/>
              </a:xfrm>
              <a:prstGeom prst="rect">
                <a:avLst/>
              </a:prstGeom>
              <a:blipFill>
                <a:blip r:embed="rId3"/>
                <a:stretch>
                  <a:fillRect l="-9732" t="-107937" r="-336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087248-FBA4-B74D-87B2-BB769D16A264}"/>
                  </a:ext>
                </a:extLst>
              </p:cNvPr>
              <p:cNvSpPr txBox="1"/>
              <p:nvPr/>
            </p:nvSpPr>
            <p:spPr>
              <a:xfrm>
                <a:off x="5844143" y="2014573"/>
                <a:ext cx="4327980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087248-FBA4-B74D-87B2-BB769D16A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143" y="2014573"/>
                <a:ext cx="4327980" cy="778868"/>
              </a:xfrm>
              <a:prstGeom prst="rect">
                <a:avLst/>
              </a:prstGeom>
              <a:blipFill>
                <a:blip r:embed="rId4"/>
                <a:stretch>
                  <a:fillRect l="-8480" t="-111290" r="-585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10A55D68-52F4-F04B-8162-76A893225BCC}"/>
              </a:ext>
            </a:extLst>
          </p:cNvPr>
          <p:cNvGrpSpPr/>
          <p:nvPr/>
        </p:nvGrpSpPr>
        <p:grpSpPr>
          <a:xfrm>
            <a:off x="428628" y="251605"/>
            <a:ext cx="4706225" cy="5850694"/>
            <a:chOff x="6000151" y="87243"/>
            <a:chExt cx="4706225" cy="5850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17343E-AAF4-6D40-9DBD-F1149FE03AD6}"/>
                    </a:ext>
                  </a:extLst>
                </p:cNvPr>
                <p:cNvSpPr txBox="1"/>
                <p:nvPr/>
              </p:nvSpPr>
              <p:spPr>
                <a:xfrm>
                  <a:off x="6081822" y="87243"/>
                  <a:ext cx="3571298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17343E-AAF4-6D40-9DBD-F1149FE03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822" y="87243"/>
                  <a:ext cx="3571298" cy="778868"/>
                </a:xfrm>
                <a:prstGeom prst="rect">
                  <a:avLst/>
                </a:prstGeom>
                <a:blipFill>
                  <a:blip r:embed="rId5"/>
                  <a:stretch>
                    <a:fillRect l="-709" t="-109677" r="-6738" b="-17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76C57EE-135A-C442-9B26-6C4496043081}"/>
                    </a:ext>
                  </a:extLst>
                </p:cNvPr>
                <p:cNvSpPr txBox="1"/>
                <p:nvPr/>
              </p:nvSpPr>
              <p:spPr>
                <a:xfrm>
                  <a:off x="6000151" y="1138607"/>
                  <a:ext cx="4706225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⇒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76C57EE-135A-C442-9B26-6C44960430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151" y="1138607"/>
                  <a:ext cx="4706225" cy="778868"/>
                </a:xfrm>
                <a:prstGeom prst="rect">
                  <a:avLst/>
                </a:prstGeom>
                <a:blipFill>
                  <a:blip r:embed="rId6"/>
                  <a:stretch>
                    <a:fillRect t="-111290" b="-17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241E85-4845-754A-9F24-509C3378DA15}"/>
                    </a:ext>
                  </a:extLst>
                </p:cNvPr>
                <p:cNvSpPr txBox="1"/>
                <p:nvPr/>
              </p:nvSpPr>
              <p:spPr>
                <a:xfrm>
                  <a:off x="6219520" y="2254252"/>
                  <a:ext cx="3295902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241E85-4845-754A-9F24-509C3378D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520" y="2254252"/>
                  <a:ext cx="3295902" cy="778868"/>
                </a:xfrm>
                <a:prstGeom prst="rect">
                  <a:avLst/>
                </a:prstGeom>
                <a:blipFill>
                  <a:blip r:embed="rId7"/>
                  <a:stretch>
                    <a:fillRect l="-766" t="-107937" r="-383" b="-1698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FFBE5B-8084-DD4F-88C1-82BD28B5ACC5}"/>
                    </a:ext>
                  </a:extLst>
                </p:cNvPr>
                <p:cNvSpPr txBox="1"/>
                <p:nvPr/>
              </p:nvSpPr>
              <p:spPr>
                <a:xfrm>
                  <a:off x="6219520" y="3444763"/>
                  <a:ext cx="2891946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FFBE5B-8084-DD4F-88C1-82BD28B5A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520" y="3444763"/>
                  <a:ext cx="2891946" cy="778868"/>
                </a:xfrm>
                <a:prstGeom prst="rect">
                  <a:avLst/>
                </a:prstGeom>
                <a:blipFill>
                  <a:blip r:embed="rId8"/>
                  <a:stretch>
                    <a:fillRect l="-873" t="-107937" r="-7860" b="-1698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4248F6E-2564-984E-B4CF-60AB167EE5BE}"/>
                    </a:ext>
                  </a:extLst>
                </p:cNvPr>
                <p:cNvSpPr txBox="1"/>
                <p:nvPr/>
              </p:nvSpPr>
              <p:spPr>
                <a:xfrm>
                  <a:off x="6219520" y="4539179"/>
                  <a:ext cx="2635465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4248F6E-2564-984E-B4CF-60AB167EE5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520" y="4539179"/>
                  <a:ext cx="2635465" cy="778868"/>
                </a:xfrm>
                <a:prstGeom prst="rect">
                  <a:avLst/>
                </a:prstGeom>
                <a:blipFill>
                  <a:blip r:embed="rId9"/>
                  <a:stretch>
                    <a:fillRect l="-957" t="-109524" r="-8134" b="-1698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4352F60-299F-2048-B8F4-84D0103521C5}"/>
                    </a:ext>
                  </a:extLst>
                </p:cNvPr>
                <p:cNvSpPr txBox="1"/>
                <p:nvPr/>
              </p:nvSpPr>
              <p:spPr>
                <a:xfrm>
                  <a:off x="6913267" y="5660938"/>
                  <a:ext cx="150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4352F60-299F-2048-B8F4-84D0103521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3267" y="5660938"/>
                  <a:ext cx="150445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40" t="-9091" r="-840" b="-4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B7145C-15AE-C544-810B-7B96C6FD4789}"/>
                  </a:ext>
                </a:extLst>
              </p:cNvPr>
              <p:cNvSpPr txBox="1"/>
              <p:nvPr/>
            </p:nvSpPr>
            <p:spPr>
              <a:xfrm>
                <a:off x="1019287" y="6334780"/>
                <a:ext cx="2553321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B7145C-15AE-C544-810B-7B96C6FD4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87" y="6334780"/>
                <a:ext cx="2553321" cy="523220"/>
              </a:xfrm>
              <a:prstGeom prst="rect">
                <a:avLst/>
              </a:prstGeom>
              <a:blipFill>
                <a:blip r:embed="rId15"/>
                <a:stretch>
                  <a:fillRect t="-2381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0125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190832-8F06-E341-98CE-AB16E27872A6}"/>
                  </a:ext>
                </a:extLst>
              </p:cNvPr>
              <p:cNvSpPr txBox="1"/>
              <p:nvPr/>
            </p:nvSpPr>
            <p:spPr>
              <a:xfrm>
                <a:off x="5769481" y="53311"/>
                <a:ext cx="4464427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190832-8F06-E341-98CE-AB16E2787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81" y="53311"/>
                <a:ext cx="4464427" cy="778868"/>
              </a:xfrm>
              <a:prstGeom prst="rect">
                <a:avLst/>
              </a:prstGeom>
              <a:blipFill>
                <a:blip r:embed="rId2"/>
                <a:stretch>
                  <a:fillRect l="-283" t="-106349" r="-283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C395C7-9C16-C34D-83C1-CA16B071B130}"/>
                  </a:ext>
                </a:extLst>
              </p:cNvPr>
              <p:cNvSpPr txBox="1"/>
              <p:nvPr/>
            </p:nvSpPr>
            <p:spPr>
              <a:xfrm>
                <a:off x="5819429" y="1021842"/>
                <a:ext cx="376474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C395C7-9C16-C34D-83C1-CA16B071B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429" y="1021842"/>
                <a:ext cx="3764749" cy="778868"/>
              </a:xfrm>
              <a:prstGeom prst="rect">
                <a:avLst/>
              </a:prstGeom>
              <a:blipFill>
                <a:blip r:embed="rId3"/>
                <a:stretch>
                  <a:fillRect l="-9732" t="-107937" r="-336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087248-FBA4-B74D-87B2-BB769D16A264}"/>
                  </a:ext>
                </a:extLst>
              </p:cNvPr>
              <p:cNvSpPr txBox="1"/>
              <p:nvPr/>
            </p:nvSpPr>
            <p:spPr>
              <a:xfrm>
                <a:off x="5844143" y="2014573"/>
                <a:ext cx="4327980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087248-FBA4-B74D-87B2-BB769D16A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143" y="2014573"/>
                <a:ext cx="4327980" cy="778868"/>
              </a:xfrm>
              <a:prstGeom prst="rect">
                <a:avLst/>
              </a:prstGeom>
              <a:blipFill>
                <a:blip r:embed="rId4"/>
                <a:stretch>
                  <a:fillRect l="-8480" t="-111290" r="-585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10A55D68-52F4-F04B-8162-76A893225BCC}"/>
              </a:ext>
            </a:extLst>
          </p:cNvPr>
          <p:cNvGrpSpPr/>
          <p:nvPr/>
        </p:nvGrpSpPr>
        <p:grpSpPr>
          <a:xfrm>
            <a:off x="428628" y="251605"/>
            <a:ext cx="4706225" cy="5850694"/>
            <a:chOff x="6000151" y="87243"/>
            <a:chExt cx="4706225" cy="5850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17343E-AAF4-6D40-9DBD-F1149FE03AD6}"/>
                    </a:ext>
                  </a:extLst>
                </p:cNvPr>
                <p:cNvSpPr txBox="1"/>
                <p:nvPr/>
              </p:nvSpPr>
              <p:spPr>
                <a:xfrm>
                  <a:off x="6081822" y="87243"/>
                  <a:ext cx="3571298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17343E-AAF4-6D40-9DBD-F1149FE03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822" y="87243"/>
                  <a:ext cx="3571298" cy="778868"/>
                </a:xfrm>
                <a:prstGeom prst="rect">
                  <a:avLst/>
                </a:prstGeom>
                <a:blipFill>
                  <a:blip r:embed="rId5"/>
                  <a:stretch>
                    <a:fillRect l="-709" t="-109677" r="-6738" b="-17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76C57EE-135A-C442-9B26-6C4496043081}"/>
                    </a:ext>
                  </a:extLst>
                </p:cNvPr>
                <p:cNvSpPr txBox="1"/>
                <p:nvPr/>
              </p:nvSpPr>
              <p:spPr>
                <a:xfrm>
                  <a:off x="6000151" y="1138607"/>
                  <a:ext cx="4706225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⇒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76C57EE-135A-C442-9B26-6C44960430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151" y="1138607"/>
                  <a:ext cx="4706225" cy="778868"/>
                </a:xfrm>
                <a:prstGeom prst="rect">
                  <a:avLst/>
                </a:prstGeom>
                <a:blipFill>
                  <a:blip r:embed="rId6"/>
                  <a:stretch>
                    <a:fillRect t="-111290" b="-17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241E85-4845-754A-9F24-509C3378DA15}"/>
                    </a:ext>
                  </a:extLst>
                </p:cNvPr>
                <p:cNvSpPr txBox="1"/>
                <p:nvPr/>
              </p:nvSpPr>
              <p:spPr>
                <a:xfrm>
                  <a:off x="6219520" y="2254252"/>
                  <a:ext cx="3295902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241E85-4845-754A-9F24-509C3378D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520" y="2254252"/>
                  <a:ext cx="3295902" cy="778868"/>
                </a:xfrm>
                <a:prstGeom prst="rect">
                  <a:avLst/>
                </a:prstGeom>
                <a:blipFill>
                  <a:blip r:embed="rId7"/>
                  <a:stretch>
                    <a:fillRect l="-766" t="-107937" r="-383" b="-1698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FFBE5B-8084-DD4F-88C1-82BD28B5ACC5}"/>
                    </a:ext>
                  </a:extLst>
                </p:cNvPr>
                <p:cNvSpPr txBox="1"/>
                <p:nvPr/>
              </p:nvSpPr>
              <p:spPr>
                <a:xfrm>
                  <a:off x="6219520" y="3444763"/>
                  <a:ext cx="2891946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FFBE5B-8084-DD4F-88C1-82BD28B5A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520" y="3444763"/>
                  <a:ext cx="2891946" cy="778868"/>
                </a:xfrm>
                <a:prstGeom prst="rect">
                  <a:avLst/>
                </a:prstGeom>
                <a:blipFill>
                  <a:blip r:embed="rId8"/>
                  <a:stretch>
                    <a:fillRect l="-873" t="-107937" r="-7860" b="-1698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4248F6E-2564-984E-B4CF-60AB167EE5BE}"/>
                    </a:ext>
                  </a:extLst>
                </p:cNvPr>
                <p:cNvSpPr txBox="1"/>
                <p:nvPr/>
              </p:nvSpPr>
              <p:spPr>
                <a:xfrm>
                  <a:off x="6219520" y="4539179"/>
                  <a:ext cx="2635465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4248F6E-2564-984E-B4CF-60AB167EE5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520" y="4539179"/>
                  <a:ext cx="2635465" cy="778868"/>
                </a:xfrm>
                <a:prstGeom prst="rect">
                  <a:avLst/>
                </a:prstGeom>
                <a:blipFill>
                  <a:blip r:embed="rId9"/>
                  <a:stretch>
                    <a:fillRect l="-957" t="-109524" r="-8134" b="-1698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4352F60-299F-2048-B8F4-84D0103521C5}"/>
                    </a:ext>
                  </a:extLst>
                </p:cNvPr>
                <p:cNvSpPr txBox="1"/>
                <p:nvPr/>
              </p:nvSpPr>
              <p:spPr>
                <a:xfrm>
                  <a:off x="6913267" y="5660938"/>
                  <a:ext cx="150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4352F60-299F-2048-B8F4-84D0103521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3267" y="5660938"/>
                  <a:ext cx="150445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40" t="-9091" r="-840" b="-4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E96279-8977-0749-B440-187486B3FB46}"/>
                  </a:ext>
                </a:extLst>
              </p:cNvPr>
              <p:cNvSpPr txBox="1"/>
              <p:nvPr/>
            </p:nvSpPr>
            <p:spPr>
              <a:xfrm>
                <a:off x="5819429" y="3012127"/>
                <a:ext cx="4859792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E96279-8977-0749-B440-187486B3F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429" y="3012127"/>
                <a:ext cx="4859792" cy="778868"/>
              </a:xfrm>
              <a:prstGeom prst="rect">
                <a:avLst/>
              </a:prstGeom>
              <a:blipFill>
                <a:blip r:embed="rId11"/>
                <a:stretch>
                  <a:fillRect l="-9896" t="-107937" r="-260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B7145C-15AE-C544-810B-7B96C6FD4789}"/>
                  </a:ext>
                </a:extLst>
              </p:cNvPr>
              <p:cNvSpPr txBox="1"/>
              <p:nvPr/>
            </p:nvSpPr>
            <p:spPr>
              <a:xfrm>
                <a:off x="1019287" y="6334780"/>
                <a:ext cx="2553321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B7145C-15AE-C544-810B-7B96C6FD4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87" y="6334780"/>
                <a:ext cx="2553321" cy="523220"/>
              </a:xfrm>
              <a:prstGeom prst="rect">
                <a:avLst/>
              </a:prstGeom>
              <a:blipFill>
                <a:blip r:embed="rId15"/>
                <a:stretch>
                  <a:fillRect t="-2381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2257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190832-8F06-E341-98CE-AB16E27872A6}"/>
                  </a:ext>
                </a:extLst>
              </p:cNvPr>
              <p:cNvSpPr txBox="1"/>
              <p:nvPr/>
            </p:nvSpPr>
            <p:spPr>
              <a:xfrm>
                <a:off x="5769481" y="53311"/>
                <a:ext cx="4464427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190832-8F06-E341-98CE-AB16E2787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81" y="53311"/>
                <a:ext cx="4464427" cy="778868"/>
              </a:xfrm>
              <a:prstGeom prst="rect">
                <a:avLst/>
              </a:prstGeom>
              <a:blipFill>
                <a:blip r:embed="rId2"/>
                <a:stretch>
                  <a:fillRect l="-283" t="-106349" r="-283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C395C7-9C16-C34D-83C1-CA16B071B130}"/>
                  </a:ext>
                </a:extLst>
              </p:cNvPr>
              <p:cNvSpPr txBox="1"/>
              <p:nvPr/>
            </p:nvSpPr>
            <p:spPr>
              <a:xfrm>
                <a:off x="5819429" y="1021842"/>
                <a:ext cx="376474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C395C7-9C16-C34D-83C1-CA16B071B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429" y="1021842"/>
                <a:ext cx="3764749" cy="778868"/>
              </a:xfrm>
              <a:prstGeom prst="rect">
                <a:avLst/>
              </a:prstGeom>
              <a:blipFill>
                <a:blip r:embed="rId3"/>
                <a:stretch>
                  <a:fillRect l="-9732" t="-107937" r="-336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087248-FBA4-B74D-87B2-BB769D16A264}"/>
                  </a:ext>
                </a:extLst>
              </p:cNvPr>
              <p:cNvSpPr txBox="1"/>
              <p:nvPr/>
            </p:nvSpPr>
            <p:spPr>
              <a:xfrm>
                <a:off x="5844143" y="2014573"/>
                <a:ext cx="4327980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087248-FBA4-B74D-87B2-BB769D16A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143" y="2014573"/>
                <a:ext cx="4327980" cy="778868"/>
              </a:xfrm>
              <a:prstGeom prst="rect">
                <a:avLst/>
              </a:prstGeom>
              <a:blipFill>
                <a:blip r:embed="rId4"/>
                <a:stretch>
                  <a:fillRect l="-8480" t="-111290" r="-585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10A55D68-52F4-F04B-8162-76A893225BCC}"/>
              </a:ext>
            </a:extLst>
          </p:cNvPr>
          <p:cNvGrpSpPr/>
          <p:nvPr/>
        </p:nvGrpSpPr>
        <p:grpSpPr>
          <a:xfrm>
            <a:off x="428628" y="251605"/>
            <a:ext cx="4706225" cy="5850694"/>
            <a:chOff x="6000151" y="87243"/>
            <a:chExt cx="4706225" cy="5850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17343E-AAF4-6D40-9DBD-F1149FE03AD6}"/>
                    </a:ext>
                  </a:extLst>
                </p:cNvPr>
                <p:cNvSpPr txBox="1"/>
                <p:nvPr/>
              </p:nvSpPr>
              <p:spPr>
                <a:xfrm>
                  <a:off x="6081822" y="87243"/>
                  <a:ext cx="3571298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17343E-AAF4-6D40-9DBD-F1149FE03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822" y="87243"/>
                  <a:ext cx="3571298" cy="778868"/>
                </a:xfrm>
                <a:prstGeom prst="rect">
                  <a:avLst/>
                </a:prstGeom>
                <a:blipFill>
                  <a:blip r:embed="rId5"/>
                  <a:stretch>
                    <a:fillRect l="-709" t="-109677" r="-6738" b="-17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76C57EE-135A-C442-9B26-6C4496043081}"/>
                    </a:ext>
                  </a:extLst>
                </p:cNvPr>
                <p:cNvSpPr txBox="1"/>
                <p:nvPr/>
              </p:nvSpPr>
              <p:spPr>
                <a:xfrm>
                  <a:off x="6000151" y="1138607"/>
                  <a:ext cx="4706225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⇒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76C57EE-135A-C442-9B26-6C44960430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151" y="1138607"/>
                  <a:ext cx="4706225" cy="778868"/>
                </a:xfrm>
                <a:prstGeom prst="rect">
                  <a:avLst/>
                </a:prstGeom>
                <a:blipFill>
                  <a:blip r:embed="rId6"/>
                  <a:stretch>
                    <a:fillRect t="-111290" b="-17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241E85-4845-754A-9F24-509C3378DA15}"/>
                    </a:ext>
                  </a:extLst>
                </p:cNvPr>
                <p:cNvSpPr txBox="1"/>
                <p:nvPr/>
              </p:nvSpPr>
              <p:spPr>
                <a:xfrm>
                  <a:off x="6219520" y="2254252"/>
                  <a:ext cx="3295902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241E85-4845-754A-9F24-509C3378D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520" y="2254252"/>
                  <a:ext cx="3295902" cy="778868"/>
                </a:xfrm>
                <a:prstGeom prst="rect">
                  <a:avLst/>
                </a:prstGeom>
                <a:blipFill>
                  <a:blip r:embed="rId7"/>
                  <a:stretch>
                    <a:fillRect l="-766" t="-107937" r="-383" b="-1698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FFBE5B-8084-DD4F-88C1-82BD28B5ACC5}"/>
                    </a:ext>
                  </a:extLst>
                </p:cNvPr>
                <p:cNvSpPr txBox="1"/>
                <p:nvPr/>
              </p:nvSpPr>
              <p:spPr>
                <a:xfrm>
                  <a:off x="6219520" y="3444763"/>
                  <a:ext cx="2891946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FFBE5B-8084-DD4F-88C1-82BD28B5A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520" y="3444763"/>
                  <a:ext cx="2891946" cy="778868"/>
                </a:xfrm>
                <a:prstGeom prst="rect">
                  <a:avLst/>
                </a:prstGeom>
                <a:blipFill>
                  <a:blip r:embed="rId8"/>
                  <a:stretch>
                    <a:fillRect l="-873" t="-107937" r="-7860" b="-1698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4248F6E-2564-984E-B4CF-60AB167EE5BE}"/>
                    </a:ext>
                  </a:extLst>
                </p:cNvPr>
                <p:cNvSpPr txBox="1"/>
                <p:nvPr/>
              </p:nvSpPr>
              <p:spPr>
                <a:xfrm>
                  <a:off x="6219520" y="4539179"/>
                  <a:ext cx="2635465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4248F6E-2564-984E-B4CF-60AB167EE5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520" y="4539179"/>
                  <a:ext cx="2635465" cy="778868"/>
                </a:xfrm>
                <a:prstGeom prst="rect">
                  <a:avLst/>
                </a:prstGeom>
                <a:blipFill>
                  <a:blip r:embed="rId9"/>
                  <a:stretch>
                    <a:fillRect l="-957" t="-109524" r="-8134" b="-1698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4352F60-299F-2048-B8F4-84D0103521C5}"/>
                    </a:ext>
                  </a:extLst>
                </p:cNvPr>
                <p:cNvSpPr txBox="1"/>
                <p:nvPr/>
              </p:nvSpPr>
              <p:spPr>
                <a:xfrm>
                  <a:off x="6913267" y="5660938"/>
                  <a:ext cx="150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4352F60-299F-2048-B8F4-84D0103521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3267" y="5660938"/>
                  <a:ext cx="150445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40" t="-9091" r="-840" b="-4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E96279-8977-0749-B440-187486B3FB46}"/>
                  </a:ext>
                </a:extLst>
              </p:cNvPr>
              <p:cNvSpPr txBox="1"/>
              <p:nvPr/>
            </p:nvSpPr>
            <p:spPr>
              <a:xfrm>
                <a:off x="5819429" y="3012127"/>
                <a:ext cx="4859792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E96279-8977-0749-B440-187486B3F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429" y="3012127"/>
                <a:ext cx="4859792" cy="778868"/>
              </a:xfrm>
              <a:prstGeom prst="rect">
                <a:avLst/>
              </a:prstGeom>
              <a:blipFill>
                <a:blip r:embed="rId11"/>
                <a:stretch>
                  <a:fillRect l="-9896" t="-107937" r="-260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40C0D4-FBDA-CB4E-B1DF-D26CB71DC0E5}"/>
                  </a:ext>
                </a:extLst>
              </p:cNvPr>
              <p:cNvSpPr txBox="1"/>
              <p:nvPr/>
            </p:nvSpPr>
            <p:spPr>
              <a:xfrm>
                <a:off x="5819429" y="4079324"/>
                <a:ext cx="588500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40C0D4-FBDA-CB4E-B1DF-D26CB71DC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429" y="4079324"/>
                <a:ext cx="5885009" cy="778868"/>
              </a:xfrm>
              <a:prstGeom prst="rect">
                <a:avLst/>
              </a:prstGeom>
              <a:blipFill>
                <a:blip r:embed="rId12"/>
                <a:stretch>
                  <a:fillRect l="-1935" t="-107937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B7145C-15AE-C544-810B-7B96C6FD4789}"/>
                  </a:ext>
                </a:extLst>
              </p:cNvPr>
              <p:cNvSpPr txBox="1"/>
              <p:nvPr/>
            </p:nvSpPr>
            <p:spPr>
              <a:xfrm>
                <a:off x="1019287" y="6334780"/>
                <a:ext cx="2553321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B7145C-15AE-C544-810B-7B96C6FD4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87" y="6334780"/>
                <a:ext cx="2553321" cy="523220"/>
              </a:xfrm>
              <a:prstGeom prst="rect">
                <a:avLst/>
              </a:prstGeom>
              <a:blipFill>
                <a:blip r:embed="rId15"/>
                <a:stretch>
                  <a:fillRect t="-2381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156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190832-8F06-E341-98CE-AB16E27872A6}"/>
                  </a:ext>
                </a:extLst>
              </p:cNvPr>
              <p:cNvSpPr txBox="1"/>
              <p:nvPr/>
            </p:nvSpPr>
            <p:spPr>
              <a:xfrm>
                <a:off x="5769481" y="53311"/>
                <a:ext cx="4464427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190832-8F06-E341-98CE-AB16E2787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81" y="53311"/>
                <a:ext cx="4464427" cy="778868"/>
              </a:xfrm>
              <a:prstGeom prst="rect">
                <a:avLst/>
              </a:prstGeom>
              <a:blipFill>
                <a:blip r:embed="rId2"/>
                <a:stretch>
                  <a:fillRect l="-283" t="-106349" r="-283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C395C7-9C16-C34D-83C1-CA16B071B130}"/>
                  </a:ext>
                </a:extLst>
              </p:cNvPr>
              <p:cNvSpPr txBox="1"/>
              <p:nvPr/>
            </p:nvSpPr>
            <p:spPr>
              <a:xfrm>
                <a:off x="5819429" y="1021842"/>
                <a:ext cx="376474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C395C7-9C16-C34D-83C1-CA16B071B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429" y="1021842"/>
                <a:ext cx="3764749" cy="778868"/>
              </a:xfrm>
              <a:prstGeom prst="rect">
                <a:avLst/>
              </a:prstGeom>
              <a:blipFill>
                <a:blip r:embed="rId3"/>
                <a:stretch>
                  <a:fillRect l="-9732" t="-107937" r="-336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087248-FBA4-B74D-87B2-BB769D16A264}"/>
                  </a:ext>
                </a:extLst>
              </p:cNvPr>
              <p:cNvSpPr txBox="1"/>
              <p:nvPr/>
            </p:nvSpPr>
            <p:spPr>
              <a:xfrm>
                <a:off x="5844143" y="2014573"/>
                <a:ext cx="4327980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087248-FBA4-B74D-87B2-BB769D16A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143" y="2014573"/>
                <a:ext cx="4327980" cy="778868"/>
              </a:xfrm>
              <a:prstGeom prst="rect">
                <a:avLst/>
              </a:prstGeom>
              <a:blipFill>
                <a:blip r:embed="rId4"/>
                <a:stretch>
                  <a:fillRect l="-8480" t="-111290" r="-585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10A55D68-52F4-F04B-8162-76A893225BCC}"/>
              </a:ext>
            </a:extLst>
          </p:cNvPr>
          <p:cNvGrpSpPr/>
          <p:nvPr/>
        </p:nvGrpSpPr>
        <p:grpSpPr>
          <a:xfrm>
            <a:off x="428628" y="251605"/>
            <a:ext cx="4706225" cy="5850694"/>
            <a:chOff x="6000151" y="87243"/>
            <a:chExt cx="4706225" cy="5850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17343E-AAF4-6D40-9DBD-F1149FE03AD6}"/>
                    </a:ext>
                  </a:extLst>
                </p:cNvPr>
                <p:cNvSpPr txBox="1"/>
                <p:nvPr/>
              </p:nvSpPr>
              <p:spPr>
                <a:xfrm>
                  <a:off x="6081822" y="87243"/>
                  <a:ext cx="3571298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17343E-AAF4-6D40-9DBD-F1149FE03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822" y="87243"/>
                  <a:ext cx="3571298" cy="778868"/>
                </a:xfrm>
                <a:prstGeom prst="rect">
                  <a:avLst/>
                </a:prstGeom>
                <a:blipFill>
                  <a:blip r:embed="rId5"/>
                  <a:stretch>
                    <a:fillRect l="-709" t="-109677" r="-6738" b="-17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76C57EE-135A-C442-9B26-6C4496043081}"/>
                    </a:ext>
                  </a:extLst>
                </p:cNvPr>
                <p:cNvSpPr txBox="1"/>
                <p:nvPr/>
              </p:nvSpPr>
              <p:spPr>
                <a:xfrm>
                  <a:off x="6000151" y="1138607"/>
                  <a:ext cx="4706225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⇒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76C57EE-135A-C442-9B26-6C44960430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151" y="1138607"/>
                  <a:ext cx="4706225" cy="778868"/>
                </a:xfrm>
                <a:prstGeom prst="rect">
                  <a:avLst/>
                </a:prstGeom>
                <a:blipFill>
                  <a:blip r:embed="rId6"/>
                  <a:stretch>
                    <a:fillRect t="-111290" b="-17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241E85-4845-754A-9F24-509C3378DA15}"/>
                    </a:ext>
                  </a:extLst>
                </p:cNvPr>
                <p:cNvSpPr txBox="1"/>
                <p:nvPr/>
              </p:nvSpPr>
              <p:spPr>
                <a:xfrm>
                  <a:off x="6219520" y="2254252"/>
                  <a:ext cx="3295902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241E85-4845-754A-9F24-509C3378D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520" y="2254252"/>
                  <a:ext cx="3295902" cy="778868"/>
                </a:xfrm>
                <a:prstGeom prst="rect">
                  <a:avLst/>
                </a:prstGeom>
                <a:blipFill>
                  <a:blip r:embed="rId7"/>
                  <a:stretch>
                    <a:fillRect l="-766" t="-107937" r="-383" b="-1698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FFBE5B-8084-DD4F-88C1-82BD28B5ACC5}"/>
                    </a:ext>
                  </a:extLst>
                </p:cNvPr>
                <p:cNvSpPr txBox="1"/>
                <p:nvPr/>
              </p:nvSpPr>
              <p:spPr>
                <a:xfrm>
                  <a:off x="6219520" y="3444763"/>
                  <a:ext cx="2891946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FFBE5B-8084-DD4F-88C1-82BD28B5A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520" y="3444763"/>
                  <a:ext cx="2891946" cy="778868"/>
                </a:xfrm>
                <a:prstGeom prst="rect">
                  <a:avLst/>
                </a:prstGeom>
                <a:blipFill>
                  <a:blip r:embed="rId8"/>
                  <a:stretch>
                    <a:fillRect l="-873" t="-107937" r="-7860" b="-1698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4248F6E-2564-984E-B4CF-60AB167EE5BE}"/>
                    </a:ext>
                  </a:extLst>
                </p:cNvPr>
                <p:cNvSpPr txBox="1"/>
                <p:nvPr/>
              </p:nvSpPr>
              <p:spPr>
                <a:xfrm>
                  <a:off x="6219520" y="4539179"/>
                  <a:ext cx="2635465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4248F6E-2564-984E-B4CF-60AB167EE5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520" y="4539179"/>
                  <a:ext cx="2635465" cy="778868"/>
                </a:xfrm>
                <a:prstGeom prst="rect">
                  <a:avLst/>
                </a:prstGeom>
                <a:blipFill>
                  <a:blip r:embed="rId9"/>
                  <a:stretch>
                    <a:fillRect l="-957" t="-109524" r="-8134" b="-1698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4352F60-299F-2048-B8F4-84D0103521C5}"/>
                    </a:ext>
                  </a:extLst>
                </p:cNvPr>
                <p:cNvSpPr txBox="1"/>
                <p:nvPr/>
              </p:nvSpPr>
              <p:spPr>
                <a:xfrm>
                  <a:off x="6913267" y="5660938"/>
                  <a:ext cx="150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4352F60-299F-2048-B8F4-84D0103521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3267" y="5660938"/>
                  <a:ext cx="150445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40" t="-9091" r="-840" b="-4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E96279-8977-0749-B440-187486B3FB46}"/>
                  </a:ext>
                </a:extLst>
              </p:cNvPr>
              <p:cNvSpPr txBox="1"/>
              <p:nvPr/>
            </p:nvSpPr>
            <p:spPr>
              <a:xfrm>
                <a:off x="5819429" y="3012127"/>
                <a:ext cx="4859792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E96279-8977-0749-B440-187486B3F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429" y="3012127"/>
                <a:ext cx="4859792" cy="778868"/>
              </a:xfrm>
              <a:prstGeom prst="rect">
                <a:avLst/>
              </a:prstGeom>
              <a:blipFill>
                <a:blip r:embed="rId11"/>
                <a:stretch>
                  <a:fillRect l="-9896" t="-107937" r="-260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40C0D4-FBDA-CB4E-B1DF-D26CB71DC0E5}"/>
                  </a:ext>
                </a:extLst>
              </p:cNvPr>
              <p:cNvSpPr txBox="1"/>
              <p:nvPr/>
            </p:nvSpPr>
            <p:spPr>
              <a:xfrm>
                <a:off x="5819429" y="4079324"/>
                <a:ext cx="588500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40C0D4-FBDA-CB4E-B1DF-D26CB71DC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429" y="4079324"/>
                <a:ext cx="5885009" cy="778868"/>
              </a:xfrm>
              <a:prstGeom prst="rect">
                <a:avLst/>
              </a:prstGeom>
              <a:blipFill>
                <a:blip r:embed="rId12"/>
                <a:stretch>
                  <a:fillRect l="-1935" t="-107937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64429BC-5F00-2845-9C97-54595DAFA879}"/>
                  </a:ext>
                </a:extLst>
              </p:cNvPr>
              <p:cNvSpPr txBox="1"/>
              <p:nvPr/>
            </p:nvSpPr>
            <p:spPr>
              <a:xfrm>
                <a:off x="5868857" y="5124056"/>
                <a:ext cx="5033236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64429BC-5F00-2845-9C97-54595DAFA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857" y="5124056"/>
                <a:ext cx="5033236" cy="778868"/>
              </a:xfrm>
              <a:prstGeom prst="rect">
                <a:avLst/>
              </a:prstGeom>
              <a:blipFill>
                <a:blip r:embed="rId13"/>
                <a:stretch>
                  <a:fillRect l="-2771" t="-107937" r="-504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B7145C-15AE-C544-810B-7B96C6FD4789}"/>
                  </a:ext>
                </a:extLst>
              </p:cNvPr>
              <p:cNvSpPr txBox="1"/>
              <p:nvPr/>
            </p:nvSpPr>
            <p:spPr>
              <a:xfrm>
                <a:off x="1019287" y="6334780"/>
                <a:ext cx="2553321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B7145C-15AE-C544-810B-7B96C6FD4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87" y="6334780"/>
                <a:ext cx="2553321" cy="523220"/>
              </a:xfrm>
              <a:prstGeom prst="rect">
                <a:avLst/>
              </a:prstGeom>
              <a:blipFill>
                <a:blip r:embed="rId15"/>
                <a:stretch>
                  <a:fillRect t="-2381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390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190832-8F06-E341-98CE-AB16E27872A6}"/>
                  </a:ext>
                </a:extLst>
              </p:cNvPr>
              <p:cNvSpPr txBox="1"/>
              <p:nvPr/>
            </p:nvSpPr>
            <p:spPr>
              <a:xfrm>
                <a:off x="5769481" y="53311"/>
                <a:ext cx="4464427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190832-8F06-E341-98CE-AB16E2787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81" y="53311"/>
                <a:ext cx="4464427" cy="778868"/>
              </a:xfrm>
              <a:prstGeom prst="rect">
                <a:avLst/>
              </a:prstGeom>
              <a:blipFill>
                <a:blip r:embed="rId2"/>
                <a:stretch>
                  <a:fillRect l="-283" t="-106349" r="-283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C395C7-9C16-C34D-83C1-CA16B071B130}"/>
                  </a:ext>
                </a:extLst>
              </p:cNvPr>
              <p:cNvSpPr txBox="1"/>
              <p:nvPr/>
            </p:nvSpPr>
            <p:spPr>
              <a:xfrm>
                <a:off x="5819429" y="1021842"/>
                <a:ext cx="376474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C395C7-9C16-C34D-83C1-CA16B071B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429" y="1021842"/>
                <a:ext cx="3764749" cy="778868"/>
              </a:xfrm>
              <a:prstGeom prst="rect">
                <a:avLst/>
              </a:prstGeom>
              <a:blipFill>
                <a:blip r:embed="rId3"/>
                <a:stretch>
                  <a:fillRect l="-9732" t="-107937" r="-336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087248-FBA4-B74D-87B2-BB769D16A264}"/>
                  </a:ext>
                </a:extLst>
              </p:cNvPr>
              <p:cNvSpPr txBox="1"/>
              <p:nvPr/>
            </p:nvSpPr>
            <p:spPr>
              <a:xfrm>
                <a:off x="5844143" y="2014573"/>
                <a:ext cx="4327980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087248-FBA4-B74D-87B2-BB769D16A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143" y="2014573"/>
                <a:ext cx="4327980" cy="778868"/>
              </a:xfrm>
              <a:prstGeom prst="rect">
                <a:avLst/>
              </a:prstGeom>
              <a:blipFill>
                <a:blip r:embed="rId4"/>
                <a:stretch>
                  <a:fillRect l="-8480" t="-111290" r="-585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10A55D68-52F4-F04B-8162-76A893225BCC}"/>
              </a:ext>
            </a:extLst>
          </p:cNvPr>
          <p:cNvGrpSpPr/>
          <p:nvPr/>
        </p:nvGrpSpPr>
        <p:grpSpPr>
          <a:xfrm>
            <a:off x="428628" y="251605"/>
            <a:ext cx="4706225" cy="5850694"/>
            <a:chOff x="6000151" y="87243"/>
            <a:chExt cx="4706225" cy="5850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17343E-AAF4-6D40-9DBD-F1149FE03AD6}"/>
                    </a:ext>
                  </a:extLst>
                </p:cNvPr>
                <p:cNvSpPr txBox="1"/>
                <p:nvPr/>
              </p:nvSpPr>
              <p:spPr>
                <a:xfrm>
                  <a:off x="6081822" y="87243"/>
                  <a:ext cx="3571298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17343E-AAF4-6D40-9DBD-F1149FE03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822" y="87243"/>
                  <a:ext cx="3571298" cy="778868"/>
                </a:xfrm>
                <a:prstGeom prst="rect">
                  <a:avLst/>
                </a:prstGeom>
                <a:blipFill>
                  <a:blip r:embed="rId5"/>
                  <a:stretch>
                    <a:fillRect l="-709" t="-109677" r="-6738" b="-17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76C57EE-135A-C442-9B26-6C4496043081}"/>
                    </a:ext>
                  </a:extLst>
                </p:cNvPr>
                <p:cNvSpPr txBox="1"/>
                <p:nvPr/>
              </p:nvSpPr>
              <p:spPr>
                <a:xfrm>
                  <a:off x="6000151" y="1138607"/>
                  <a:ext cx="4706225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⇒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76C57EE-135A-C442-9B26-6C44960430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151" y="1138607"/>
                  <a:ext cx="4706225" cy="778868"/>
                </a:xfrm>
                <a:prstGeom prst="rect">
                  <a:avLst/>
                </a:prstGeom>
                <a:blipFill>
                  <a:blip r:embed="rId6"/>
                  <a:stretch>
                    <a:fillRect t="-111290" b="-17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241E85-4845-754A-9F24-509C3378DA15}"/>
                    </a:ext>
                  </a:extLst>
                </p:cNvPr>
                <p:cNvSpPr txBox="1"/>
                <p:nvPr/>
              </p:nvSpPr>
              <p:spPr>
                <a:xfrm>
                  <a:off x="6219520" y="2254252"/>
                  <a:ext cx="3295902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241E85-4845-754A-9F24-509C3378D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520" y="2254252"/>
                  <a:ext cx="3295902" cy="778868"/>
                </a:xfrm>
                <a:prstGeom prst="rect">
                  <a:avLst/>
                </a:prstGeom>
                <a:blipFill>
                  <a:blip r:embed="rId7"/>
                  <a:stretch>
                    <a:fillRect l="-766" t="-107937" r="-383" b="-1698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FFBE5B-8084-DD4F-88C1-82BD28B5ACC5}"/>
                    </a:ext>
                  </a:extLst>
                </p:cNvPr>
                <p:cNvSpPr txBox="1"/>
                <p:nvPr/>
              </p:nvSpPr>
              <p:spPr>
                <a:xfrm>
                  <a:off x="6219520" y="3444763"/>
                  <a:ext cx="2891946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FFBE5B-8084-DD4F-88C1-82BD28B5A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520" y="3444763"/>
                  <a:ext cx="2891946" cy="778868"/>
                </a:xfrm>
                <a:prstGeom prst="rect">
                  <a:avLst/>
                </a:prstGeom>
                <a:blipFill>
                  <a:blip r:embed="rId8"/>
                  <a:stretch>
                    <a:fillRect l="-873" t="-107937" r="-7860" b="-1698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4248F6E-2564-984E-B4CF-60AB167EE5BE}"/>
                    </a:ext>
                  </a:extLst>
                </p:cNvPr>
                <p:cNvSpPr txBox="1"/>
                <p:nvPr/>
              </p:nvSpPr>
              <p:spPr>
                <a:xfrm>
                  <a:off x="6219520" y="4539179"/>
                  <a:ext cx="2635465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4248F6E-2564-984E-B4CF-60AB167EE5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520" y="4539179"/>
                  <a:ext cx="2635465" cy="778868"/>
                </a:xfrm>
                <a:prstGeom prst="rect">
                  <a:avLst/>
                </a:prstGeom>
                <a:blipFill>
                  <a:blip r:embed="rId9"/>
                  <a:stretch>
                    <a:fillRect l="-957" t="-109524" r="-8134" b="-1698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4352F60-299F-2048-B8F4-84D0103521C5}"/>
                    </a:ext>
                  </a:extLst>
                </p:cNvPr>
                <p:cNvSpPr txBox="1"/>
                <p:nvPr/>
              </p:nvSpPr>
              <p:spPr>
                <a:xfrm>
                  <a:off x="6913267" y="5660938"/>
                  <a:ext cx="150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4352F60-299F-2048-B8F4-84D0103521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3267" y="5660938"/>
                  <a:ext cx="150445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40" t="-9091" r="-840" b="-4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E96279-8977-0749-B440-187486B3FB46}"/>
                  </a:ext>
                </a:extLst>
              </p:cNvPr>
              <p:cNvSpPr txBox="1"/>
              <p:nvPr/>
            </p:nvSpPr>
            <p:spPr>
              <a:xfrm>
                <a:off x="5819429" y="3012127"/>
                <a:ext cx="4859792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E96279-8977-0749-B440-187486B3F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429" y="3012127"/>
                <a:ext cx="4859792" cy="778868"/>
              </a:xfrm>
              <a:prstGeom prst="rect">
                <a:avLst/>
              </a:prstGeom>
              <a:blipFill>
                <a:blip r:embed="rId11"/>
                <a:stretch>
                  <a:fillRect l="-9896" t="-107937" r="-260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40C0D4-FBDA-CB4E-B1DF-D26CB71DC0E5}"/>
                  </a:ext>
                </a:extLst>
              </p:cNvPr>
              <p:cNvSpPr txBox="1"/>
              <p:nvPr/>
            </p:nvSpPr>
            <p:spPr>
              <a:xfrm>
                <a:off x="5819429" y="4079324"/>
                <a:ext cx="588500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40C0D4-FBDA-CB4E-B1DF-D26CB71DC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429" y="4079324"/>
                <a:ext cx="5885009" cy="778868"/>
              </a:xfrm>
              <a:prstGeom prst="rect">
                <a:avLst/>
              </a:prstGeom>
              <a:blipFill>
                <a:blip r:embed="rId12"/>
                <a:stretch>
                  <a:fillRect l="-1935" t="-107937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64429BC-5F00-2845-9C97-54595DAFA879}"/>
                  </a:ext>
                </a:extLst>
              </p:cNvPr>
              <p:cNvSpPr txBox="1"/>
              <p:nvPr/>
            </p:nvSpPr>
            <p:spPr>
              <a:xfrm>
                <a:off x="5868857" y="5124056"/>
                <a:ext cx="5033236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64429BC-5F00-2845-9C97-54595DAFA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857" y="5124056"/>
                <a:ext cx="5033236" cy="778868"/>
              </a:xfrm>
              <a:prstGeom prst="rect">
                <a:avLst/>
              </a:prstGeom>
              <a:blipFill>
                <a:blip r:embed="rId13"/>
                <a:stretch>
                  <a:fillRect l="-2771" t="-107937" r="-504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BA43AF-AAE2-7E42-9A69-48EC3D5C223F}"/>
                  </a:ext>
                </a:extLst>
              </p:cNvPr>
              <p:cNvSpPr txBox="1"/>
              <p:nvPr/>
            </p:nvSpPr>
            <p:spPr>
              <a:xfrm>
                <a:off x="5868857" y="5970943"/>
                <a:ext cx="2633285" cy="929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BA43AF-AAE2-7E42-9A69-48EC3D5C2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857" y="5970943"/>
                <a:ext cx="2633285" cy="929806"/>
              </a:xfrm>
              <a:prstGeom prst="rect">
                <a:avLst/>
              </a:prstGeom>
              <a:blipFill>
                <a:blip r:embed="rId14"/>
                <a:stretch>
                  <a:fillRect t="-37838" b="-6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B7145C-15AE-C544-810B-7B96C6FD4789}"/>
                  </a:ext>
                </a:extLst>
              </p:cNvPr>
              <p:cNvSpPr txBox="1"/>
              <p:nvPr/>
            </p:nvSpPr>
            <p:spPr>
              <a:xfrm>
                <a:off x="1019287" y="6334780"/>
                <a:ext cx="2553321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B7145C-15AE-C544-810B-7B96C6FD4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87" y="6334780"/>
                <a:ext cx="2553321" cy="523220"/>
              </a:xfrm>
              <a:prstGeom prst="rect">
                <a:avLst/>
              </a:prstGeom>
              <a:blipFill>
                <a:blip r:embed="rId15"/>
                <a:stretch>
                  <a:fillRect t="-2381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1454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190832-8F06-E341-98CE-AB16E27872A6}"/>
                  </a:ext>
                </a:extLst>
              </p:cNvPr>
              <p:cNvSpPr txBox="1"/>
              <p:nvPr/>
            </p:nvSpPr>
            <p:spPr>
              <a:xfrm>
                <a:off x="5769481" y="53311"/>
                <a:ext cx="4464427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190832-8F06-E341-98CE-AB16E2787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81" y="53311"/>
                <a:ext cx="4464427" cy="778868"/>
              </a:xfrm>
              <a:prstGeom prst="rect">
                <a:avLst/>
              </a:prstGeom>
              <a:blipFill>
                <a:blip r:embed="rId2"/>
                <a:stretch>
                  <a:fillRect l="-283" t="-106349" r="-283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C395C7-9C16-C34D-83C1-CA16B071B130}"/>
                  </a:ext>
                </a:extLst>
              </p:cNvPr>
              <p:cNvSpPr txBox="1"/>
              <p:nvPr/>
            </p:nvSpPr>
            <p:spPr>
              <a:xfrm>
                <a:off x="5819429" y="1021842"/>
                <a:ext cx="376474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C395C7-9C16-C34D-83C1-CA16B071B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429" y="1021842"/>
                <a:ext cx="3764749" cy="778868"/>
              </a:xfrm>
              <a:prstGeom prst="rect">
                <a:avLst/>
              </a:prstGeom>
              <a:blipFill>
                <a:blip r:embed="rId3"/>
                <a:stretch>
                  <a:fillRect l="-9732" t="-107937" r="-336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087248-FBA4-B74D-87B2-BB769D16A264}"/>
                  </a:ext>
                </a:extLst>
              </p:cNvPr>
              <p:cNvSpPr txBox="1"/>
              <p:nvPr/>
            </p:nvSpPr>
            <p:spPr>
              <a:xfrm>
                <a:off x="5844143" y="2014573"/>
                <a:ext cx="4327980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087248-FBA4-B74D-87B2-BB769D16A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143" y="2014573"/>
                <a:ext cx="4327980" cy="778868"/>
              </a:xfrm>
              <a:prstGeom prst="rect">
                <a:avLst/>
              </a:prstGeom>
              <a:blipFill>
                <a:blip r:embed="rId4"/>
                <a:stretch>
                  <a:fillRect l="-8480" t="-111290" r="-585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10A55D68-52F4-F04B-8162-76A893225BCC}"/>
              </a:ext>
            </a:extLst>
          </p:cNvPr>
          <p:cNvGrpSpPr/>
          <p:nvPr/>
        </p:nvGrpSpPr>
        <p:grpSpPr>
          <a:xfrm>
            <a:off x="428628" y="251605"/>
            <a:ext cx="4706225" cy="5850694"/>
            <a:chOff x="6000151" y="87243"/>
            <a:chExt cx="4706225" cy="5850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17343E-AAF4-6D40-9DBD-F1149FE03AD6}"/>
                    </a:ext>
                  </a:extLst>
                </p:cNvPr>
                <p:cNvSpPr txBox="1"/>
                <p:nvPr/>
              </p:nvSpPr>
              <p:spPr>
                <a:xfrm>
                  <a:off x="6081822" y="87243"/>
                  <a:ext cx="3571298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17343E-AAF4-6D40-9DBD-F1149FE03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822" y="87243"/>
                  <a:ext cx="3571298" cy="778868"/>
                </a:xfrm>
                <a:prstGeom prst="rect">
                  <a:avLst/>
                </a:prstGeom>
                <a:blipFill>
                  <a:blip r:embed="rId5"/>
                  <a:stretch>
                    <a:fillRect l="-709" t="-109677" r="-6738" b="-17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76C57EE-135A-C442-9B26-6C4496043081}"/>
                    </a:ext>
                  </a:extLst>
                </p:cNvPr>
                <p:cNvSpPr txBox="1"/>
                <p:nvPr/>
              </p:nvSpPr>
              <p:spPr>
                <a:xfrm>
                  <a:off x="6000151" y="1138607"/>
                  <a:ext cx="4706225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⇒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76C57EE-135A-C442-9B26-6C44960430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151" y="1138607"/>
                  <a:ext cx="4706225" cy="778868"/>
                </a:xfrm>
                <a:prstGeom prst="rect">
                  <a:avLst/>
                </a:prstGeom>
                <a:blipFill>
                  <a:blip r:embed="rId6"/>
                  <a:stretch>
                    <a:fillRect t="-111290" b="-17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241E85-4845-754A-9F24-509C3378DA15}"/>
                    </a:ext>
                  </a:extLst>
                </p:cNvPr>
                <p:cNvSpPr txBox="1"/>
                <p:nvPr/>
              </p:nvSpPr>
              <p:spPr>
                <a:xfrm>
                  <a:off x="6219520" y="2254252"/>
                  <a:ext cx="3295902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241E85-4845-754A-9F24-509C3378D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520" y="2254252"/>
                  <a:ext cx="3295902" cy="778868"/>
                </a:xfrm>
                <a:prstGeom prst="rect">
                  <a:avLst/>
                </a:prstGeom>
                <a:blipFill>
                  <a:blip r:embed="rId7"/>
                  <a:stretch>
                    <a:fillRect l="-766" t="-107937" r="-383" b="-1698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FFBE5B-8084-DD4F-88C1-82BD28B5ACC5}"/>
                    </a:ext>
                  </a:extLst>
                </p:cNvPr>
                <p:cNvSpPr txBox="1"/>
                <p:nvPr/>
              </p:nvSpPr>
              <p:spPr>
                <a:xfrm>
                  <a:off x="6219520" y="3444763"/>
                  <a:ext cx="2891946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FFBE5B-8084-DD4F-88C1-82BD28B5A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520" y="3444763"/>
                  <a:ext cx="2891946" cy="778868"/>
                </a:xfrm>
                <a:prstGeom prst="rect">
                  <a:avLst/>
                </a:prstGeom>
                <a:blipFill>
                  <a:blip r:embed="rId8"/>
                  <a:stretch>
                    <a:fillRect l="-873" t="-107937" r="-7860" b="-1698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4248F6E-2564-984E-B4CF-60AB167EE5BE}"/>
                    </a:ext>
                  </a:extLst>
                </p:cNvPr>
                <p:cNvSpPr txBox="1"/>
                <p:nvPr/>
              </p:nvSpPr>
              <p:spPr>
                <a:xfrm>
                  <a:off x="6219520" y="4539179"/>
                  <a:ext cx="2635465" cy="778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4248F6E-2564-984E-B4CF-60AB167EE5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520" y="4539179"/>
                  <a:ext cx="2635465" cy="778868"/>
                </a:xfrm>
                <a:prstGeom prst="rect">
                  <a:avLst/>
                </a:prstGeom>
                <a:blipFill>
                  <a:blip r:embed="rId9"/>
                  <a:stretch>
                    <a:fillRect l="-957" t="-109524" r="-8134" b="-1698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4352F60-299F-2048-B8F4-84D0103521C5}"/>
                    </a:ext>
                  </a:extLst>
                </p:cNvPr>
                <p:cNvSpPr txBox="1"/>
                <p:nvPr/>
              </p:nvSpPr>
              <p:spPr>
                <a:xfrm>
                  <a:off x="6913267" y="5660938"/>
                  <a:ext cx="150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4352F60-299F-2048-B8F4-84D0103521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3267" y="5660938"/>
                  <a:ext cx="150445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40" t="-9091" r="-840" b="-4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E96279-8977-0749-B440-187486B3FB46}"/>
                  </a:ext>
                </a:extLst>
              </p:cNvPr>
              <p:cNvSpPr txBox="1"/>
              <p:nvPr/>
            </p:nvSpPr>
            <p:spPr>
              <a:xfrm>
                <a:off x="5819429" y="3012127"/>
                <a:ext cx="4859792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E96279-8977-0749-B440-187486B3F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429" y="3012127"/>
                <a:ext cx="4859792" cy="778868"/>
              </a:xfrm>
              <a:prstGeom prst="rect">
                <a:avLst/>
              </a:prstGeom>
              <a:blipFill>
                <a:blip r:embed="rId11"/>
                <a:stretch>
                  <a:fillRect l="-9896" t="-107937" r="-260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40C0D4-FBDA-CB4E-B1DF-D26CB71DC0E5}"/>
                  </a:ext>
                </a:extLst>
              </p:cNvPr>
              <p:cNvSpPr txBox="1"/>
              <p:nvPr/>
            </p:nvSpPr>
            <p:spPr>
              <a:xfrm>
                <a:off x="5819429" y="4079324"/>
                <a:ext cx="588500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40C0D4-FBDA-CB4E-B1DF-D26CB71DC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429" y="4079324"/>
                <a:ext cx="5885009" cy="778868"/>
              </a:xfrm>
              <a:prstGeom prst="rect">
                <a:avLst/>
              </a:prstGeom>
              <a:blipFill>
                <a:blip r:embed="rId12"/>
                <a:stretch>
                  <a:fillRect l="-1935" t="-107937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64429BC-5F00-2845-9C97-54595DAFA879}"/>
                  </a:ext>
                </a:extLst>
              </p:cNvPr>
              <p:cNvSpPr txBox="1"/>
              <p:nvPr/>
            </p:nvSpPr>
            <p:spPr>
              <a:xfrm>
                <a:off x="5868857" y="5124056"/>
                <a:ext cx="5033236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64429BC-5F00-2845-9C97-54595DAFA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857" y="5124056"/>
                <a:ext cx="5033236" cy="778868"/>
              </a:xfrm>
              <a:prstGeom prst="rect">
                <a:avLst/>
              </a:prstGeom>
              <a:blipFill>
                <a:blip r:embed="rId13"/>
                <a:stretch>
                  <a:fillRect l="-2771" t="-107937" r="-504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BA43AF-AAE2-7E42-9A69-48EC3D5C223F}"/>
                  </a:ext>
                </a:extLst>
              </p:cNvPr>
              <p:cNvSpPr txBox="1"/>
              <p:nvPr/>
            </p:nvSpPr>
            <p:spPr>
              <a:xfrm>
                <a:off x="5868857" y="5970943"/>
                <a:ext cx="2633285" cy="929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BA43AF-AAE2-7E42-9A69-48EC3D5C2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857" y="5970943"/>
                <a:ext cx="2633285" cy="929806"/>
              </a:xfrm>
              <a:prstGeom prst="rect">
                <a:avLst/>
              </a:prstGeom>
              <a:blipFill>
                <a:blip r:embed="rId14"/>
                <a:stretch>
                  <a:fillRect t="-37838" b="-6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B7145C-15AE-C544-810B-7B96C6FD4789}"/>
                  </a:ext>
                </a:extLst>
              </p:cNvPr>
              <p:cNvSpPr txBox="1"/>
              <p:nvPr/>
            </p:nvSpPr>
            <p:spPr>
              <a:xfrm>
                <a:off x="1019287" y="6334780"/>
                <a:ext cx="2553321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B7145C-15AE-C544-810B-7B96C6FD4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87" y="6334780"/>
                <a:ext cx="2553321" cy="523220"/>
              </a:xfrm>
              <a:prstGeom prst="rect">
                <a:avLst/>
              </a:prstGeom>
              <a:blipFill>
                <a:blip r:embed="rId15"/>
                <a:stretch>
                  <a:fillRect t="-2381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368F89-BB29-154B-BB29-38BED92D55A0}"/>
                  </a:ext>
                </a:extLst>
              </p:cNvPr>
              <p:cNvSpPr txBox="1"/>
              <p:nvPr/>
            </p:nvSpPr>
            <p:spPr>
              <a:xfrm>
                <a:off x="8651789" y="5958330"/>
                <a:ext cx="2781300" cy="8996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𝑥𝑡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368F89-BB29-154B-BB29-38BED92D5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789" y="5958330"/>
                <a:ext cx="2781300" cy="89967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8116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B29E-55A3-B043-B10B-1BF84D3C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15485B-76E9-5A4F-84A3-D8FE02D63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173" y="1143781"/>
            <a:ext cx="5345906" cy="197309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06D800-DB17-0F4B-B52D-6FB8690EB2C7}"/>
                  </a:ext>
                </a:extLst>
              </p:cNvPr>
              <p:cNvSpPr txBox="1"/>
              <p:nvPr/>
            </p:nvSpPr>
            <p:spPr>
              <a:xfrm>
                <a:off x="3598905" y="3503523"/>
                <a:ext cx="2553321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06D800-DB17-0F4B-B52D-6FB8690EB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905" y="3503523"/>
                <a:ext cx="2553321" cy="523220"/>
              </a:xfrm>
              <a:prstGeom prst="rect">
                <a:avLst/>
              </a:prstGeom>
              <a:blipFill>
                <a:blip r:embed="rId3"/>
                <a:stretch>
                  <a:fillRect t="-4878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1E161F-7767-F64A-ACBB-0F0C3B285E30}"/>
                  </a:ext>
                </a:extLst>
              </p:cNvPr>
              <p:cNvSpPr txBox="1"/>
              <p:nvPr/>
            </p:nvSpPr>
            <p:spPr>
              <a:xfrm>
                <a:off x="3537120" y="4418356"/>
                <a:ext cx="2781300" cy="8996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𝑥𝑡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1E161F-7767-F64A-ACBB-0F0C3B285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120" y="4418356"/>
                <a:ext cx="2781300" cy="899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0007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B29E-55A3-B043-B10B-1BF84D3C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15485B-76E9-5A4F-84A3-D8FE02D63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994" y="1042174"/>
            <a:ext cx="5345906" cy="19730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80A954-2D7D-C04C-A57C-7D7F650BC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068" y="3010588"/>
            <a:ext cx="3583894" cy="1991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A1A58D-25AE-394B-8A2C-1BCAB1083528}"/>
                  </a:ext>
                </a:extLst>
              </p:cNvPr>
              <p:cNvSpPr txBox="1"/>
              <p:nvPr/>
            </p:nvSpPr>
            <p:spPr>
              <a:xfrm>
                <a:off x="876231" y="3010588"/>
                <a:ext cx="2781300" cy="8996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𝑥𝑡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A1A58D-25AE-394B-8A2C-1BCAB1083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31" y="3010588"/>
                <a:ext cx="2781300" cy="899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60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203D-450C-5346-A310-636E2F95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13CE-59D6-3A4C-823C-6E8533D03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Machine learning (ML) is the field of computer science  that develops the algorithms to identify and extract patterns from data. </a:t>
            </a:r>
          </a:p>
          <a:p>
            <a:r>
              <a:rPr lang="en-US" dirty="0"/>
              <a:t>ML algorithm is applied to a data set to identify useful patterns in the data. </a:t>
            </a:r>
          </a:p>
          <a:p>
            <a:r>
              <a:rPr lang="en-US" dirty="0"/>
              <a:t>These patterns can be represented in a number of different ways. </a:t>
            </a:r>
          </a:p>
          <a:p>
            <a:pPr lvl="1"/>
            <a:r>
              <a:rPr lang="en-US" dirty="0"/>
              <a:t>Regression models, Neural networks, Decision trees, SVM (support vector  machines) etc.</a:t>
            </a:r>
          </a:p>
          <a:p>
            <a:r>
              <a:rPr lang="en-US" dirty="0"/>
              <a:t>representations of patterns also called “models,” </a:t>
            </a:r>
          </a:p>
          <a:p>
            <a:r>
              <a:rPr lang="en-US" dirty="0"/>
              <a:t>ML algorithms </a:t>
            </a:r>
          </a:p>
          <a:p>
            <a:pPr lvl="1"/>
            <a:r>
              <a:rPr lang="en-US" dirty="0"/>
              <a:t>﻿automate the process of learning a model that captures the relationship between the descriptive features and the target feature in a dataset. </a:t>
            </a:r>
            <a:r>
              <a:rPr lang="en-US" baseline="30000" dirty="0"/>
              <a:t>1</a:t>
            </a:r>
          </a:p>
          <a:p>
            <a:pPr lvl="1"/>
            <a:r>
              <a:rPr lang="en-US" dirty="0"/>
              <a:t>create models from data, and each ML algorithm designed to create models using a particular representation (neural network or decision tree or other).</a:t>
            </a:r>
          </a:p>
          <a:p>
            <a:pPr lvl="1"/>
            <a:r>
              <a:rPr lang="en-US" dirty="0"/>
              <a:t>once a model has been created, it is used for analysis. </a:t>
            </a:r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structure of the model is important if it reveals important attributes. For example, factors responsible for virus infection</a:t>
            </a:r>
          </a:p>
          <a:p>
            <a:pPr lvl="1"/>
            <a:r>
              <a:rPr lang="en-US" dirty="0"/>
              <a:t>in other cases, a model is used to label or classify new examples. For instance, spam-filter </a:t>
            </a:r>
            <a:r>
              <a:rPr lang="en-US" dirty="0" err="1"/>
              <a:t>modellabels</a:t>
            </a:r>
            <a:r>
              <a:rPr lang="en-US" dirty="0"/>
              <a:t> emails as safe or spam.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0C4E2-47BB-C24F-BD03-D44690B32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0366" y="6520097"/>
            <a:ext cx="9809690" cy="365125"/>
          </a:xfrm>
        </p:spPr>
        <p:txBody>
          <a:bodyPr/>
          <a:lstStyle/>
          <a:p>
            <a:r>
              <a:rPr lang="en-US" sz="1400" baseline="30000" dirty="0"/>
              <a:t>1</a:t>
            </a:r>
            <a:r>
              <a:rPr lang="en-US" sz="1400" dirty="0"/>
              <a:t> Kelleher, John D.; </a:t>
            </a:r>
            <a:r>
              <a:rPr lang="en-US" sz="1400" dirty="0" err="1"/>
              <a:t>Namee</a:t>
            </a:r>
            <a:r>
              <a:rPr lang="en-US" sz="1400" dirty="0"/>
              <a:t>, Brian Mac; D'Arcy, Aoife. Fundamentals of Machine Learning for Predictive Data Analytics The MIT Press. 
</a:t>
            </a:r>
          </a:p>
        </p:txBody>
      </p:sp>
    </p:spTree>
    <p:extLst>
      <p:ext uri="{BB962C8B-B14F-4D97-AF65-F5344CB8AC3E}">
        <p14:creationId xmlns:p14="http://schemas.microsoft.com/office/powerpoint/2010/main" val="20045333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B29E-55A3-B043-B10B-1BF84D3C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15485B-76E9-5A4F-84A3-D8FE02D63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994" y="1042174"/>
            <a:ext cx="5345906" cy="19730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80A954-2D7D-C04C-A57C-7D7F650BC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068" y="3010588"/>
            <a:ext cx="3583894" cy="19910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A5958D-CE4B-B14C-87E5-A6E07AACD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936" y="5018736"/>
            <a:ext cx="3437764" cy="6066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997DBA-947B-5B47-8F8B-CFF895310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606" y="5484936"/>
            <a:ext cx="4001512" cy="678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0EAF6F-80D7-BE48-8DA4-6A2561E3BD1A}"/>
                  </a:ext>
                </a:extLst>
              </p:cNvPr>
              <p:cNvSpPr txBox="1"/>
              <p:nvPr/>
            </p:nvSpPr>
            <p:spPr>
              <a:xfrm>
                <a:off x="1333669" y="4006114"/>
                <a:ext cx="2553321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0EAF6F-80D7-BE48-8DA4-6A2561E3B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669" y="4006114"/>
                <a:ext cx="2553321" cy="523220"/>
              </a:xfrm>
              <a:prstGeom prst="rect">
                <a:avLst/>
              </a:prstGeom>
              <a:blipFill>
                <a:blip r:embed="rId6"/>
                <a:stretch>
                  <a:fillRect t="-2326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8005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60DB-981F-874A-9751-96F2D343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983967-A8BA-4E4C-98CE-2ED3F23C0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050" y="1082336"/>
            <a:ext cx="3886200" cy="4574381"/>
          </a:xfrm>
        </p:spPr>
      </p:pic>
    </p:spTree>
    <p:extLst>
      <p:ext uri="{BB962C8B-B14F-4D97-AF65-F5344CB8AC3E}">
        <p14:creationId xmlns:p14="http://schemas.microsoft.com/office/powerpoint/2010/main" val="3475203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60DB-981F-874A-9751-96F2D343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983967-A8BA-4E4C-98CE-2ED3F23C0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050" y="1082336"/>
            <a:ext cx="3886200" cy="45743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D72FD5-FE83-9748-B0FE-773DBC641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400" y="4843917"/>
            <a:ext cx="1645424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371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368A-F413-B04F-83E6-AAD07ED4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8FA4AD-46E8-3A4A-A0D5-AC603CAAA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8578" y="1209675"/>
            <a:ext cx="2987422" cy="37066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CB7186-9030-5041-B0B0-98531AFD4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150" y="1209675"/>
            <a:ext cx="3358628" cy="422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248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9B46-E915-5540-9342-5AC98BBB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8B1E-50E9-1C46-B134-830CC4525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Training for Linear Regression:</a:t>
            </a:r>
          </a:p>
          <a:p>
            <a:pPr lvl="1"/>
            <a:r>
              <a:rPr lang="en-US" dirty="0"/>
              <a:t>SSE (Sum of Squared Error): Least squares algorithm: Aims to minimize the sum of squared errors (error is difference between target and actual output) iteratively by adjusting weights W</a:t>
            </a:r>
            <a:r>
              <a:rPr lang="en-US" baseline="-25000" dirty="0"/>
              <a:t>0</a:t>
            </a:r>
            <a:r>
              <a:rPr lang="en-US" dirty="0"/>
              <a:t> and W</a:t>
            </a:r>
            <a:r>
              <a:rPr lang="en-US" baseline="-25000" dirty="0"/>
              <a:t>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MAE (Mean Absolute Error)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outliers or extreme values can have a disproportionate impact on the line-fitting process, resulting in the line being dragged away from the other instances. </a:t>
            </a:r>
          </a:p>
          <a:p>
            <a:pPr lvl="1"/>
            <a:r>
              <a:rPr lang="en-US" dirty="0"/>
              <a:t>check for outliers in a data set prior to fitting a line to the data set using the least squares algorithm.</a:t>
            </a:r>
          </a:p>
          <a:p>
            <a:r>
              <a:rPr lang="en-US" dirty="0"/>
              <a:t>Multiple regression: maps from multiple inputs to a single output</a:t>
            </a:r>
          </a:p>
          <a:p>
            <a:r>
              <a:rPr lang="en-US" dirty="0"/>
              <a:t>Correlation versus Regression: </a:t>
            </a:r>
          </a:p>
          <a:p>
            <a:pPr lvl="1"/>
            <a:r>
              <a:rPr lang="en-US" dirty="0"/>
              <a:t>Correlation is used to verify if a relationship exits between two attributes whereas </a:t>
            </a:r>
          </a:p>
          <a:p>
            <a:pPr lvl="1"/>
            <a:r>
              <a:rPr lang="en-US" dirty="0"/>
              <a:t>Regression aims at determining the best model for an assumed relationship between attributes to estimate target given values of input attributes</a:t>
            </a:r>
          </a:p>
        </p:txBody>
      </p:sp>
    </p:spTree>
    <p:extLst>
      <p:ext uri="{BB962C8B-B14F-4D97-AF65-F5344CB8AC3E}">
        <p14:creationId xmlns:p14="http://schemas.microsoft.com/office/powerpoint/2010/main" val="36991106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>
                <a:extLst>
                  <a:ext uri="{FF2B5EF4-FFF2-40B4-BE49-F238E27FC236}">
                    <a16:creationId xmlns:a16="http://schemas.microsoft.com/office/drawing/2014/main" id="{44C8C454-CE3E-6F4C-AFE3-DC5CF769440B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07067" y="2404534"/>
                <a:ext cx="8986048" cy="164630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-NN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neighbors)</a:t>
                </a:r>
              </a:p>
            </p:txBody>
          </p:sp>
        </mc:Choice>
        <mc:Fallback xmlns="">
          <p:sp>
            <p:nvSpPr>
              <p:cNvPr id="8" name="Title 7">
                <a:extLst>
                  <a:ext uri="{FF2B5EF4-FFF2-40B4-BE49-F238E27FC236}">
                    <a16:creationId xmlns:a16="http://schemas.microsoft.com/office/drawing/2014/main" id="{44C8C454-CE3E-6F4C-AFE3-DC5CF76944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07067" y="2404534"/>
                <a:ext cx="8986048" cy="1646302"/>
              </a:xfrm>
              <a:blipFill>
                <a:blip r:embed="rId2"/>
                <a:stretch>
                  <a:fillRect l="-706" r="-2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8">
            <a:extLst>
              <a:ext uri="{FF2B5EF4-FFF2-40B4-BE49-F238E27FC236}">
                <a16:creationId xmlns:a16="http://schemas.microsoft.com/office/drawing/2014/main" id="{DD701F71-3B12-F84E-B96C-693BB81F2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742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BC5F0F3-9DF9-9B49-BD14-B09E22D3CA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-NN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BC5F0F3-9DF9-9B49-BD14-B09E22D3C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8219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3F8F1-926A-8545-ABA2-773F1FA03B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-NN algorithm,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are considered for decision making</a:t>
                </a:r>
              </a:p>
              <a:p>
                <a:r>
                  <a:rPr lang="en-US" dirty="0"/>
                  <a:t>Can be used for both classification and regression.</a:t>
                </a:r>
              </a:p>
              <a:p>
                <a:r>
                  <a:rPr lang="en-US" dirty="0"/>
                  <a:t>Simple algorithm</a:t>
                </a:r>
              </a:p>
              <a:p>
                <a:pPr lvl="1"/>
                <a:r>
                  <a:rPr lang="en-US" dirty="0"/>
                  <a:t>Compute distance of input point from other points in sample space</a:t>
                </a:r>
              </a:p>
              <a:p>
                <a:pPr lvl="1"/>
                <a:r>
                  <a:rPr lang="en-US" dirty="0"/>
                  <a:t>Sort these distances in ascending order</a:t>
                </a:r>
              </a:p>
              <a:p>
                <a:pPr lvl="1"/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</a:t>
                </a:r>
              </a:p>
              <a:p>
                <a:pPr lvl="1"/>
                <a:r>
                  <a:rPr lang="en-US" dirty="0"/>
                  <a:t>If (Classification) then </a:t>
                </a:r>
              </a:p>
              <a:p>
                <a:pPr lvl="2"/>
                <a:r>
                  <a:rPr lang="en-US" sz="2900" b="0" dirty="0"/>
                  <a:t>Select one through majority vote decision</a:t>
                </a:r>
              </a:p>
              <a:p>
                <a:pPr lvl="2"/>
                <a:r>
                  <a:rPr lang="en-US" sz="2900" b="0" dirty="0"/>
                  <a:t>Assign the class of selected to the input</a:t>
                </a:r>
              </a:p>
              <a:p>
                <a:pPr lvl="1"/>
                <a:r>
                  <a:rPr lang="en-US" dirty="0"/>
                  <a:t>Else  // Regression</a:t>
                </a:r>
              </a:p>
              <a:p>
                <a:pPr lvl="2"/>
                <a:r>
                  <a:rPr lang="en-US" sz="2900" b="0" dirty="0"/>
                  <a:t>Value is average of values of </a:t>
                </a:r>
                <a14:m>
                  <m:oMath xmlns:m="http://schemas.openxmlformats.org/officeDocument/2006/math">
                    <m:r>
                      <a:rPr lang="en-US" sz="2900" b="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900" b="0" dirty="0"/>
                  <a:t> nearest neighbors</a:t>
                </a:r>
              </a:p>
              <a:p>
                <a:r>
                  <a:rPr lang="en-US" dirty="0"/>
                  <a:t>Distance metric</a:t>
                </a:r>
              </a:p>
              <a:p>
                <a:pPr lvl="1"/>
                <a:r>
                  <a:rPr lang="en-US" dirty="0"/>
                  <a:t>Euclidean (most common)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Manhattan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3F8F1-926A-8545-ABA2-773F1FA03B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730" b="-7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5916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BC5F0F3-9DF9-9B49-BD14-B09E22D3CA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-NN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BC5F0F3-9DF9-9B49-BD14-B09E22D3C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8219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3F8F1-926A-8545-ABA2-773F1FA03B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-NN classification: class of an input instance</a:t>
                </a:r>
              </a:p>
              <a:p>
                <a:pPr lvl="1"/>
                <a:r>
                  <a:rPr lang="en-US" dirty="0"/>
                  <a:t>classified by a majority vote of its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dirty="0"/>
                  <a:t>, input is assigned to the class of nearest neighbor.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-NN regression: output corresponding to input</a:t>
                </a:r>
              </a:p>
              <a:p>
                <a:pPr lvl="1"/>
                <a:r>
                  <a:rPr lang="en-US" dirty="0"/>
                  <a:t>Output is the average of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neighbors.</a:t>
                </a:r>
              </a:p>
              <a:p>
                <a:r>
                  <a:rPr lang="en-US" dirty="0"/>
                  <a:t>Size of Input/feature vector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Complexity:N</a:t>
                </a:r>
                <a:endParaRPr lang="en-US" dirty="0"/>
              </a:p>
              <a:p>
                <a:pPr lvl="1"/>
                <a:r>
                  <a:rPr lang="en-US" dirty="0"/>
                  <a:t>Size of Input/feature vector 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data-points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pairs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−1)/2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Distance calculation for one pair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Overall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3F8F1-926A-8545-ABA2-773F1FA03B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58" t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06F3DBF-46D0-E544-8752-CCCF7343046B}"/>
              </a:ext>
            </a:extLst>
          </p:cNvPr>
          <p:cNvSpPr txBox="1"/>
          <p:nvPr/>
        </p:nvSpPr>
        <p:spPr>
          <a:xfrm>
            <a:off x="1047750" y="6381750"/>
            <a:ext cx="7385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https://</a:t>
            </a:r>
            <a:r>
              <a:rPr lang="en-US" sz="2000" dirty="0" err="1">
                <a:solidFill>
                  <a:srgbClr val="7030A0"/>
                </a:solidFill>
              </a:rPr>
              <a:t>en.wikipedia.org</a:t>
            </a:r>
            <a:r>
              <a:rPr lang="en-US" sz="2000" dirty="0">
                <a:solidFill>
                  <a:srgbClr val="7030A0"/>
                </a:solidFill>
              </a:rPr>
              <a:t>/wiki/K-</a:t>
            </a:r>
            <a:r>
              <a:rPr lang="en-US" sz="2000" dirty="0" err="1">
                <a:solidFill>
                  <a:srgbClr val="7030A0"/>
                </a:solidFill>
              </a:rPr>
              <a:t>nearest_neighbors_algorithm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5444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6F295E-CF58-224F-B430-A94323D20E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-NN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6F295E-CF58-224F-B430-A94323D20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8219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4BA7-B02C-7D41-85AE-C01EF96DE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and easy to implement</a:t>
            </a:r>
          </a:p>
          <a:p>
            <a:pPr lvl="1"/>
            <a:r>
              <a:rPr lang="en-IN" dirty="0"/>
              <a:t>instance-based learning</a:t>
            </a:r>
            <a:endParaRPr lang="en-US" dirty="0"/>
          </a:p>
          <a:p>
            <a:r>
              <a:rPr lang="en-US" dirty="0"/>
              <a:t>Consistent results.</a:t>
            </a:r>
          </a:p>
          <a:p>
            <a:r>
              <a:rPr lang="en-US" dirty="0"/>
              <a:t>High accuracy.</a:t>
            </a:r>
          </a:p>
          <a:p>
            <a:pPr lvl="1"/>
            <a:r>
              <a:rPr lang="en-US" dirty="0"/>
              <a:t>normalizing the training data can improve its accuracy</a:t>
            </a:r>
          </a:p>
          <a:p>
            <a:r>
              <a:rPr lang="en-US" dirty="0"/>
              <a:t>Model is not human readable.</a:t>
            </a:r>
          </a:p>
          <a:p>
            <a:r>
              <a:rPr lang="en-US" dirty="0"/>
              <a:t>Computationally expensive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27F89-A138-C546-A791-B557D94D2618}"/>
              </a:ext>
            </a:extLst>
          </p:cNvPr>
          <p:cNvSpPr txBox="1"/>
          <p:nvPr/>
        </p:nvSpPr>
        <p:spPr>
          <a:xfrm>
            <a:off x="876300" y="6438900"/>
            <a:ext cx="874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https://</a:t>
            </a:r>
            <a:r>
              <a:rPr lang="en-US" dirty="0" err="1">
                <a:solidFill>
                  <a:srgbClr val="7030A0"/>
                </a:solidFill>
              </a:rPr>
              <a:t>www.ibm.com</a:t>
            </a:r>
            <a:r>
              <a:rPr lang="en-US" dirty="0">
                <a:solidFill>
                  <a:srgbClr val="7030A0"/>
                </a:solidFill>
              </a:rPr>
              <a:t>/docs/</a:t>
            </a:r>
            <a:r>
              <a:rPr lang="en-US" dirty="0" err="1">
                <a:solidFill>
                  <a:srgbClr val="7030A0"/>
                </a:solidFill>
              </a:rPr>
              <a:t>en</a:t>
            </a:r>
            <a:r>
              <a:rPr lang="en-US" dirty="0">
                <a:solidFill>
                  <a:srgbClr val="7030A0"/>
                </a:solidFill>
              </a:rPr>
              <a:t>/db2oc?topic=procedures-k-nearest-neighbors-</a:t>
            </a:r>
            <a:r>
              <a:rPr lang="en-US" dirty="0" err="1">
                <a:solidFill>
                  <a:srgbClr val="7030A0"/>
                </a:solidFill>
              </a:rPr>
              <a:t>knn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4659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7CE5A1-B8F6-3042-9C82-4F45C6E3D7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-NN assignment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7CE5A1-B8F6-3042-9C82-4F45C6E3D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8219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22226-B2EB-B84D-9B2B-5F4A7C0159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Use Manhattan distance,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3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spcBef>
                    <a:spcPts val="1200"/>
                  </a:spcBef>
                </a:pPr>
                <a:endParaRPr lang="en-US" sz="2800" dirty="0"/>
              </a:p>
              <a:p>
                <a:pPr>
                  <a:spcBef>
                    <a:spcPts val="1200"/>
                  </a:spcBef>
                </a:pPr>
                <a:endParaRPr lang="en-US" sz="2800" dirty="0"/>
              </a:p>
              <a:p>
                <a:pPr>
                  <a:spcBef>
                    <a:spcPts val="1200"/>
                  </a:spcBef>
                </a:pPr>
                <a:endParaRPr lang="en-US" sz="2800" dirty="0"/>
              </a:p>
              <a:p>
                <a:pPr>
                  <a:spcBef>
                    <a:spcPts val="1200"/>
                  </a:spcBef>
                </a:pPr>
                <a:r>
                  <a:rPr lang="en-US" sz="2500" b="1" dirty="0">
                    <a:solidFill>
                      <a:srgbClr val="7030A0"/>
                    </a:solidFill>
                  </a:rPr>
                  <a:t>http://</a:t>
                </a:r>
                <a:r>
                  <a:rPr lang="en-US" sz="2500" b="1" dirty="0" err="1">
                    <a:solidFill>
                      <a:srgbClr val="7030A0"/>
                    </a:solidFill>
                  </a:rPr>
                  <a:t>vision.stanford.edu</a:t>
                </a:r>
                <a:r>
                  <a:rPr lang="en-US" sz="2500" b="1" dirty="0">
                    <a:solidFill>
                      <a:srgbClr val="7030A0"/>
                    </a:solidFill>
                  </a:rPr>
                  <a:t>/teaching/cs231n-demos/</a:t>
                </a:r>
                <a:r>
                  <a:rPr lang="en-US" sz="2500" b="1" dirty="0" err="1">
                    <a:solidFill>
                      <a:srgbClr val="7030A0"/>
                    </a:solidFill>
                  </a:rPr>
                  <a:t>knn</a:t>
                </a:r>
                <a:r>
                  <a:rPr lang="en-US" sz="2500" b="1" dirty="0">
                    <a:solidFill>
                      <a:srgbClr val="7030A0"/>
                    </a:solidFill>
                  </a:rPr>
                  <a:t>/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22226-B2EB-B84D-9B2B-5F4A7C0159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88" t="-2433" b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6DA5A28-7394-D846-8834-0937F0A785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3971112"/>
                  </p:ext>
                </p:extLst>
              </p:nvPr>
            </p:nvGraphicFramePr>
            <p:xfrm>
              <a:off x="3022600" y="1596064"/>
              <a:ext cx="4692650" cy="420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5500">
                      <a:extLst>
                        <a:ext uri="{9D8B030D-6E8A-4147-A177-3AD203B41FA5}">
                          <a16:colId xmlns:a16="http://schemas.microsoft.com/office/drawing/2014/main" val="3569836911"/>
                        </a:ext>
                      </a:extLst>
                    </a:gridCol>
                    <a:gridCol w="742950">
                      <a:extLst>
                        <a:ext uri="{9D8B030D-6E8A-4147-A177-3AD203B41FA5}">
                          <a16:colId xmlns:a16="http://schemas.microsoft.com/office/drawing/2014/main" val="1933859844"/>
                        </a:ext>
                      </a:extLst>
                    </a:gridCol>
                    <a:gridCol w="1333500">
                      <a:extLst>
                        <a:ext uri="{9D8B030D-6E8A-4147-A177-3AD203B41FA5}">
                          <a16:colId xmlns:a16="http://schemas.microsoft.com/office/drawing/2014/main" val="4052138630"/>
                        </a:ext>
                      </a:extLst>
                    </a:gridCol>
                    <a:gridCol w="1790700">
                      <a:extLst>
                        <a:ext uri="{9D8B030D-6E8A-4147-A177-3AD203B41FA5}">
                          <a16:colId xmlns:a16="http://schemas.microsoft.com/office/drawing/2014/main" val="26886246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Class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Value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8848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1.6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2.1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3.5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4708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3.8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2.8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48722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1.4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2.7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4.6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387607"/>
                      </a:ext>
                    </a:extLst>
                  </a:tr>
                  <a:tr h="3877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-1.5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2.9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4920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3.8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2.9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042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3.6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4.0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6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-1.9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3.7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2.3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91521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1.8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2.8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4.8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7358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11590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6DA5A28-7394-D846-8834-0937F0A785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3971112"/>
                  </p:ext>
                </p:extLst>
              </p:nvPr>
            </p:nvGraphicFramePr>
            <p:xfrm>
              <a:off x="3022600" y="1596064"/>
              <a:ext cx="4692650" cy="420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5500">
                      <a:extLst>
                        <a:ext uri="{9D8B030D-6E8A-4147-A177-3AD203B41FA5}">
                          <a16:colId xmlns:a16="http://schemas.microsoft.com/office/drawing/2014/main" val="3569836911"/>
                        </a:ext>
                      </a:extLst>
                    </a:gridCol>
                    <a:gridCol w="742950">
                      <a:extLst>
                        <a:ext uri="{9D8B030D-6E8A-4147-A177-3AD203B41FA5}">
                          <a16:colId xmlns:a16="http://schemas.microsoft.com/office/drawing/2014/main" val="1933859844"/>
                        </a:ext>
                      </a:extLst>
                    </a:gridCol>
                    <a:gridCol w="1333500">
                      <a:extLst>
                        <a:ext uri="{9D8B030D-6E8A-4147-A177-3AD203B41FA5}">
                          <a16:colId xmlns:a16="http://schemas.microsoft.com/office/drawing/2014/main" val="4052138630"/>
                        </a:ext>
                      </a:extLst>
                    </a:gridCol>
                    <a:gridCol w="1790700">
                      <a:extLst>
                        <a:ext uri="{9D8B030D-6E8A-4147-A177-3AD203B41FA5}">
                          <a16:colId xmlns:a16="http://schemas.microsoft.com/office/drawing/2014/main" val="2688624623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38" t="-21212" r="-470769" b="-93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1864" t="-21212" r="-418644" b="-93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Class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Value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884854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1.6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2.1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3.5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470875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3.8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2.8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487223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1.4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2.7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4.6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387607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-1.5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2.9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4920963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3.8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2.9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042690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3.6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4.0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69546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-1.9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3.7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2.3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915212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1.8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2.8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4.8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7358103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/>
                            <a:t>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11590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8980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8107-EF6C-964B-AA00-5B1D4D01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ill-posed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0FE5-C988-FF44-9A23-C79915A6C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﻿ML algorithms search through a set of possible models to find the model that best captures the relationship between the features and target  in 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</a:t>
            </a:r>
            <a:r>
              <a:rPr lang="en-US" dirty="0"/>
              <a:t> dataset.</a:t>
            </a:r>
          </a:p>
          <a:p>
            <a:r>
              <a:rPr lang="en-US" dirty="0"/>
              <a:t>So model parameters are largely decided by training set. If training set does not capture population characteristics, learning model shall not be as accurate.</a:t>
            </a:r>
          </a:p>
          <a:p>
            <a:r>
              <a:rPr lang="en-US" dirty="0"/>
              <a:t>Why is ML an ill-posed problem?</a:t>
            </a:r>
          </a:p>
          <a:p>
            <a:pPr lvl="1"/>
            <a:r>
              <a:rPr lang="en-US" dirty="0"/>
              <a:t>Acquisition of dataset can not be free of noise.</a:t>
            </a:r>
          </a:p>
          <a:p>
            <a:pPr lvl="1"/>
            <a:r>
              <a:rPr lang="en-US" dirty="0"/>
              <a:t>the training set represents only a small sample of the all possible instances in the domain. Or in other words, this set does not contain an instance for every possible combination of feature-target value.</a:t>
            </a:r>
          </a:p>
          <a:p>
            <a:pPr lvl="1"/>
            <a:r>
              <a:rPr lang="en-US" dirty="0"/>
              <a:t>As a result, machine learning is an ill-posed problem i.e. a problem for which a unique solution cannot be arrived at with help of only the available information.</a:t>
            </a:r>
          </a:p>
          <a:p>
            <a:r>
              <a:rPr lang="en-US" dirty="0"/>
              <a:t>For a learning model is to be useful, it should be able to estimate target correctly even for queries not present in the training data. A model that makes the correct estimations in almost all cases captures the underlying relationship between the features and target. Such a model is said to generalize well. </a:t>
            </a:r>
          </a:p>
          <a:p>
            <a:r>
              <a:rPr lang="en-US" dirty="0"/>
              <a:t>ML Objective:  to find the model that generalizes best.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002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56E2B"/>
              </a:buClr>
              <a:buFont typeface="Calibri"/>
              <a:buNone/>
            </a:pPr>
            <a:r>
              <a:rPr lang="en-US" sz="4800" b="1" i="0" u="none" strike="noStrike" cap="none">
                <a:solidFill>
                  <a:srgbClr val="056E2B"/>
                </a:solidFill>
                <a:latin typeface="Calibri"/>
                <a:ea typeface="Calibri"/>
                <a:cs typeface="Calibri"/>
                <a:sym typeface="Calibri"/>
              </a:rPr>
              <a:t>Thank you. </a:t>
            </a:r>
            <a:endParaRPr sz="4800" b="1" i="0" u="none" strike="noStrike" cap="none">
              <a:solidFill>
                <a:srgbClr val="056E2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6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FDBE-1C66-2846-8E95-D86D2D4F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97A69-F136-CA4F-ABE5-FC96EBD52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Underfitting</a:t>
            </a:r>
          </a:p>
          <a:p>
            <a:pPr lvl="1"/>
            <a:r>
              <a:rPr lang="en-US" dirty="0"/>
              <a:t>Model is inadequate to represent relationship between features and target.</a:t>
            </a:r>
          </a:p>
          <a:p>
            <a:pPr lvl="1"/>
            <a:r>
              <a:rPr lang="en-US" dirty="0"/>
              <a:t>Underfitting occurs when the selected model is too simple.</a:t>
            </a:r>
          </a:p>
          <a:p>
            <a:pPr lvl="1"/>
            <a:r>
              <a:rPr lang="en-US" dirty="0"/>
              <a:t>For example: using a line to model a cubic curve</a:t>
            </a:r>
          </a:p>
          <a:p>
            <a:r>
              <a:rPr lang="en-US" dirty="0"/>
              <a:t>Overfitting. </a:t>
            </a:r>
          </a:p>
          <a:p>
            <a:pPr lvl="1"/>
            <a:r>
              <a:rPr lang="en-US" dirty="0"/>
              <a:t>Model selected is complex.</a:t>
            </a:r>
          </a:p>
          <a:p>
            <a:pPr lvl="1"/>
            <a:r>
              <a:rPr lang="en-US" dirty="0"/>
              <a:t>Overfitting occurs when the selected model fits to the training dataset too closely.</a:t>
            </a:r>
          </a:p>
          <a:p>
            <a:pPr lvl="1"/>
            <a:r>
              <a:rPr lang="en-US" dirty="0"/>
              <a:t>Overfitting makes model sensitive to noise and even legitimate variations in the data. Such a model does not generalize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3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BA5F-2210-DE44-8F50-5E226BE7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Underfitting, Overfitting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7CEFC52-B3E1-764D-B3A9-4FA8035B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9152" y="6454775"/>
            <a:ext cx="8234847" cy="365125"/>
          </a:xfrm>
        </p:spPr>
        <p:txBody>
          <a:bodyPr/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https://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scikit-learn.org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/0.15/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auto_examples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plot_underfitting_overfitting.html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351F243-C4C7-3D45-BE7C-0C7863A1D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283" y="1901529"/>
            <a:ext cx="10501002" cy="3372501"/>
          </a:xfrm>
        </p:spPr>
      </p:pic>
    </p:spTree>
    <p:extLst>
      <p:ext uri="{BB962C8B-B14F-4D97-AF65-F5344CB8AC3E}">
        <p14:creationId xmlns:p14="http://schemas.microsoft.com/office/powerpoint/2010/main" val="41964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83DA-986C-AD45-9F05-86027033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759C6-571A-C240-8CCE-4535DE599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ML algorithms can be classified as </a:t>
            </a:r>
          </a:p>
          <a:p>
            <a:pPr lvl="1"/>
            <a:r>
              <a:rPr lang="en-US" dirty="0"/>
              <a:t>supervised learning or </a:t>
            </a:r>
          </a:p>
          <a:p>
            <a:pPr lvl="1"/>
            <a:r>
              <a:rPr lang="en-US" dirty="0"/>
              <a:t>unsupervised learning.</a:t>
            </a:r>
          </a:p>
          <a:p>
            <a:r>
              <a:rPr lang="en-US" dirty="0"/>
              <a:t>Supervised learning </a:t>
            </a:r>
          </a:p>
          <a:p>
            <a:pPr lvl="1"/>
            <a:r>
              <a:rPr lang="en-US" dirty="0"/>
              <a:t>Explores different functions to find the function that best maps the inputs to output.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 However, for any data set of reasonable complexity there are so many combinations of inputs and possible mappings to outputs that an algorithm cannot try all possible functions. As a consequence, each ML algorithm is designed to look at or prefer certain types of functions during its search. These preferences are known as the algorithm’s learning bias.</a:t>
            </a:r>
          </a:p>
          <a:p>
            <a:r>
              <a:rPr lang="en-US" dirty="0"/>
              <a:t>﻿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557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wnTheme" id="{43B2D030-78B7-E846-B232-9548D6F2632B}" vid="{A9751F93-763E-F44E-B792-336B1DD318B3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wnTheme" id="{43B2D030-78B7-E846-B232-9548D6F2632B}" vid="{A9751F93-763E-F44E-B792-336B1DD318B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DawnTheme</Template>
  <TotalTime>17872</TotalTime>
  <Words>3822</Words>
  <Application>Microsoft Office PowerPoint</Application>
  <PresentationFormat>Widescreen</PresentationFormat>
  <Paragraphs>475</Paragraphs>
  <Slides>60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Arial</vt:lpstr>
      <vt:lpstr>Calibri</vt:lpstr>
      <vt:lpstr>Cambria Math</vt:lpstr>
      <vt:lpstr>Courier New</vt:lpstr>
      <vt:lpstr>Helvetica</vt:lpstr>
      <vt:lpstr>Times New Roman</vt:lpstr>
      <vt:lpstr>Trebuchet MS</vt:lpstr>
      <vt:lpstr>Wingdings</vt:lpstr>
      <vt:lpstr>Wingdings 3</vt:lpstr>
      <vt:lpstr>Facet</vt:lpstr>
      <vt:lpstr>1_Facet</vt:lpstr>
      <vt:lpstr>Machine Learning</vt:lpstr>
      <vt:lpstr>Unit V: Machine Learning</vt:lpstr>
      <vt:lpstr>Data Science</vt:lpstr>
      <vt:lpstr>Machine Learning</vt:lpstr>
      <vt:lpstr>Machine Learning</vt:lpstr>
      <vt:lpstr>Machine Learning: ill-posed problem</vt:lpstr>
      <vt:lpstr>ML Problems</vt:lpstr>
      <vt:lpstr>Underfitting, Overfitting</vt:lpstr>
      <vt:lpstr>Machine Learning</vt:lpstr>
      <vt:lpstr>Supervised Learning</vt:lpstr>
      <vt:lpstr>Unsupervised Learning – 1/2</vt:lpstr>
      <vt:lpstr>Unsupervised Learning – 2/2</vt:lpstr>
      <vt:lpstr>ML: Predictive Model</vt:lpstr>
      <vt:lpstr>Correlation Analysis</vt:lpstr>
      <vt:lpstr>Correlation</vt:lpstr>
      <vt:lpstr>Correlation: Attribute relevance </vt:lpstr>
      <vt:lpstr>Regression</vt:lpstr>
      <vt:lpstr>Linear Regression</vt:lpstr>
      <vt:lpstr>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Example</vt:lpstr>
      <vt:lpstr>Example</vt:lpstr>
      <vt:lpstr>Assignment</vt:lpstr>
      <vt:lpstr>Assignment</vt:lpstr>
      <vt:lpstr>Assignments</vt:lpstr>
      <vt:lpstr>Linear Regression</vt:lpstr>
      <vt:lpstr>k-NN (k nearest neighbors)</vt:lpstr>
      <vt:lpstr>k-NN </vt:lpstr>
      <vt:lpstr>k-NN </vt:lpstr>
      <vt:lpstr>k-NN</vt:lpstr>
      <vt:lpstr>k-NN assignment</vt:lpstr>
      <vt:lpstr>Thank you.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Sets</dc:title>
  <dc:creator>Microsoft Office User</dc:creator>
  <cp:lastModifiedBy>MSG</cp:lastModifiedBy>
  <cp:revision>255</cp:revision>
  <cp:lastPrinted>2021-04-16T05:38:39Z</cp:lastPrinted>
  <dcterms:created xsi:type="dcterms:W3CDTF">2020-03-30T13:58:24Z</dcterms:created>
  <dcterms:modified xsi:type="dcterms:W3CDTF">2024-04-16T14:51:53Z</dcterms:modified>
</cp:coreProperties>
</file>