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61"/>
  </p:notesMasterIdLst>
  <p:handoutMasterIdLst>
    <p:handoutMasterId r:id="rId62"/>
  </p:handoutMasterIdLst>
  <p:sldIdLst>
    <p:sldId id="519" r:id="rId2"/>
    <p:sldId id="412" r:id="rId3"/>
    <p:sldId id="429" r:id="rId4"/>
    <p:sldId id="522" r:id="rId5"/>
    <p:sldId id="520" r:id="rId6"/>
    <p:sldId id="521" r:id="rId7"/>
    <p:sldId id="459" r:id="rId8"/>
    <p:sldId id="523" r:id="rId9"/>
    <p:sldId id="524" r:id="rId10"/>
    <p:sldId id="463" r:id="rId11"/>
    <p:sldId id="464" r:id="rId12"/>
    <p:sldId id="525" r:id="rId13"/>
    <p:sldId id="526" r:id="rId14"/>
    <p:sldId id="465" r:id="rId15"/>
    <p:sldId id="478" r:id="rId16"/>
    <p:sldId id="479" r:id="rId17"/>
    <p:sldId id="480" r:id="rId18"/>
    <p:sldId id="481" r:id="rId19"/>
    <p:sldId id="482" r:id="rId20"/>
    <p:sldId id="484" r:id="rId21"/>
    <p:sldId id="483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552" r:id="rId32"/>
    <p:sldId id="494" r:id="rId33"/>
    <p:sldId id="439" r:id="rId34"/>
    <p:sldId id="527" r:id="rId35"/>
    <p:sldId id="528" r:id="rId36"/>
    <p:sldId id="529" r:id="rId37"/>
    <p:sldId id="469" r:id="rId38"/>
    <p:sldId id="530" r:id="rId39"/>
    <p:sldId id="531" r:id="rId40"/>
    <p:sldId id="532" r:id="rId41"/>
    <p:sldId id="533" r:id="rId42"/>
    <p:sldId id="534" r:id="rId43"/>
    <p:sldId id="535" r:id="rId44"/>
    <p:sldId id="536" r:id="rId45"/>
    <p:sldId id="537" r:id="rId46"/>
    <p:sldId id="538" r:id="rId47"/>
    <p:sldId id="539" r:id="rId48"/>
    <p:sldId id="440" r:id="rId49"/>
    <p:sldId id="544" r:id="rId50"/>
    <p:sldId id="540" r:id="rId51"/>
    <p:sldId id="543" r:id="rId52"/>
    <p:sldId id="545" r:id="rId53"/>
    <p:sldId id="546" r:id="rId54"/>
    <p:sldId id="495" r:id="rId55"/>
    <p:sldId id="547" r:id="rId56"/>
    <p:sldId id="548" r:id="rId57"/>
    <p:sldId id="550" r:id="rId58"/>
    <p:sldId id="549" r:id="rId59"/>
    <p:sldId id="441" r:id="rId60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DA"/>
    <a:srgbClr val="FF40FF"/>
    <a:srgbClr val="8E410C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3" autoAdjust="0"/>
    <p:restoredTop sz="94660"/>
  </p:normalViewPr>
  <p:slideViewPr>
    <p:cSldViewPr>
      <p:cViewPr varScale="1">
        <p:scale>
          <a:sx n="55" d="100"/>
          <a:sy n="55" d="100"/>
        </p:scale>
        <p:origin x="1244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13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-1</c:v>
                </c:pt>
                <c:pt idx="10">
                  <c:v>3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E3-5D47-B55A-33475FA1F5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6">
                  <c:v>2</c:v>
                </c:pt>
                <c:pt idx="7">
                  <c:v>3</c:v>
                </c:pt>
                <c:pt idx="8">
                  <c:v>-1</c:v>
                </c:pt>
                <c:pt idx="9">
                  <c:v>7</c:v>
                </c:pt>
                <c:pt idx="10">
                  <c:v>2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E3-5D47-B55A-33475FA1F5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7</c:v>
                </c:pt>
                <c:pt idx="2">
                  <c:v>-1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E3-5D47-B55A-33475FA1F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3347712"/>
        <c:axId val="299469504"/>
      </c:barChart>
      <c:catAx>
        <c:axId val="37334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469504"/>
        <c:crosses val="autoZero"/>
        <c:auto val="1"/>
        <c:lblAlgn val="ctr"/>
        <c:lblOffset val="100"/>
        <c:noMultiLvlLbl val="0"/>
      </c:catAx>
      <c:valAx>
        <c:axId val="29946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4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-1</c:v>
                </c:pt>
                <c:pt idx="10">
                  <c:v>3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8-6047-AD8A-2EF48E0C1B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7</c:v>
                </c:pt>
                <c:pt idx="2">
                  <c:v>-1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98-6047-AD8A-2EF48E0C1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034192"/>
        <c:axId val="376124464"/>
      </c:barChart>
      <c:catAx>
        <c:axId val="37603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124464"/>
        <c:crosses val="autoZero"/>
        <c:auto val="1"/>
        <c:lblAlgn val="ctr"/>
        <c:lblOffset val="100"/>
        <c:noMultiLvlLbl val="0"/>
      </c:catAx>
      <c:valAx>
        <c:axId val="37612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03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-1</c:v>
                </c:pt>
                <c:pt idx="10">
                  <c:v>3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8-6047-AD8A-2EF48E0C1B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7</c:v>
                </c:pt>
                <c:pt idx="2">
                  <c:v>-1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98-6047-AD8A-2EF48E0C1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034192"/>
        <c:axId val="376124464"/>
      </c:barChart>
      <c:catAx>
        <c:axId val="37603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124464"/>
        <c:crosses val="autoZero"/>
        <c:auto val="1"/>
        <c:lblAlgn val="ctr"/>
        <c:lblOffset val="100"/>
        <c:noMultiLvlLbl val="0"/>
      </c:catAx>
      <c:valAx>
        <c:axId val="37612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03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923F208-3E08-2D4C-A5E2-3F48512FD6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/>
            </a:lvl1pPr>
          </a:lstStyle>
          <a:p>
            <a:r>
              <a:rPr lang="en-US" altLang="en-US"/>
              <a:t>Cryptography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3F5E5F8-EFA2-824C-A280-937162F96B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FDAFAE0C-A1A3-0942-ABE8-D881B2E44DC0}" type="datetime8">
              <a:rPr lang="en-US" altLang="en-US"/>
              <a:pPr/>
              <a:t>4/16/2024 7:58 PM</a:t>
            </a:fld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684CABD9-F40E-A140-BBAE-476C5E174C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/>
            </a:lvl1pPr>
          </a:lstStyle>
          <a:p>
            <a:endParaRPr lang="en-US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157CD10-91F1-B24B-B439-01D260769C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100ED2E4-9114-0A44-84C7-29E57982F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BE36029-4B4D-FD44-8FF6-4F85C38015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/>
            </a:lvl1pPr>
          </a:lstStyle>
          <a:p>
            <a:r>
              <a:rPr lang="en-US" altLang="en-US"/>
              <a:t>Cryptography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3A6AA73-9892-0D4F-97CB-97E273F89C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538CA59F-46D1-2A45-9EA9-795346A66ABA}" type="datetime8">
              <a:rPr lang="en-US" altLang="en-US"/>
              <a:pPr/>
              <a:t>4/16/2024 7:58 PM</a:t>
            </a:fld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4551FFC-C39A-1D4D-B4FC-6B234A708E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75" y="722313"/>
            <a:ext cx="6396038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CDA5A29-CA1B-BE48-B7DC-2D18E7E421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6A03671-EF4F-0C43-A56E-6219E3CD35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/>
            </a:lvl1pPr>
          </a:lstStyle>
          <a:p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A7C24AD-E63D-A14C-B714-9D6654341B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4E599655-8F6C-FE4E-97B4-9704625B4B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B3E6-948E-0F45-9D42-F8FC0B7C5D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82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A4BB-3883-744F-84DF-1B1F2D2EDF0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Google Shape;24;p1">
            <a:extLst>
              <a:ext uri="{FF2B5EF4-FFF2-40B4-BE49-F238E27FC236}">
                <a16:creationId xmlns:a16="http://schemas.microsoft.com/office/drawing/2014/main" id="{32D8DA6B-D3F9-C140-9B3A-C62D8DC8F6A9}"/>
              </a:ext>
            </a:extLst>
          </p:cNvPr>
          <p:cNvCxnSpPr/>
          <p:nvPr userDrawn="1"/>
        </p:nvCxnSpPr>
        <p:spPr>
          <a:xfrm rot="10800000">
            <a:off x="914400" y="971285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58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9600" y="365125"/>
            <a:ext cx="19800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0000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DB5A-BBC1-0A44-B14D-07447314F08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Google Shape;24;p1">
            <a:extLst>
              <a:ext uri="{FF2B5EF4-FFF2-40B4-BE49-F238E27FC236}">
                <a16:creationId xmlns:a16="http://schemas.microsoft.com/office/drawing/2014/main" id="{3C8F3BE3-553F-6B4C-884A-9302B1D0ECA0}"/>
              </a:ext>
            </a:extLst>
          </p:cNvPr>
          <p:cNvCxnSpPr/>
          <p:nvPr userDrawn="1"/>
        </p:nvCxnSpPr>
        <p:spPr>
          <a:xfrm rot="10800000">
            <a:off x="10059600" y="381001"/>
            <a:ext cx="0" cy="5760000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07884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A5C9-A342-9949-B028-F018D862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363200" cy="82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1EF4B-63D9-2E4A-A82B-1A05283EA9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7600" y="1066800"/>
            <a:ext cx="4320000" cy="514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31388-8613-1A4A-B3E6-5F45F0B5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0000" y="1066800"/>
            <a:ext cx="5760000" cy="514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Google Shape;24;p1">
            <a:extLst>
              <a:ext uri="{FF2B5EF4-FFF2-40B4-BE49-F238E27FC236}">
                <a16:creationId xmlns:a16="http://schemas.microsoft.com/office/drawing/2014/main" id="{C16A04EE-2251-3C4E-AE34-0307E98D4DF6}"/>
              </a:ext>
            </a:extLst>
          </p:cNvPr>
          <p:cNvCxnSpPr/>
          <p:nvPr userDrawn="1"/>
        </p:nvCxnSpPr>
        <p:spPr>
          <a:xfrm rot="10800000">
            <a:off x="990600" y="914091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18D2E83A-3DCD-344A-8230-ACDC1112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2000" y="6431730"/>
            <a:ext cx="864000" cy="461665"/>
          </a:xfrm>
        </p:spPr>
        <p:txBody>
          <a:bodyPr/>
          <a:lstStyle/>
          <a:p>
            <a:fld id="{90FF4B6A-23E0-504D-9483-ECDF03EFC9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96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Google Shape;24;p1">
            <a:extLst>
              <a:ext uri="{FF2B5EF4-FFF2-40B4-BE49-F238E27FC236}">
                <a16:creationId xmlns:a16="http://schemas.microsoft.com/office/drawing/2014/main" id="{466911F2-F8C4-BD4B-902E-7B44AE50E0B7}"/>
              </a:ext>
            </a:extLst>
          </p:cNvPr>
          <p:cNvCxnSpPr/>
          <p:nvPr userDrawn="1"/>
        </p:nvCxnSpPr>
        <p:spPr>
          <a:xfrm rot="10800000">
            <a:off x="914400" y="971285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1701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77AF-3348-C24F-9686-F5679F8CB5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9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522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52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3801-E011-4D46-B146-D3EA21C3395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Google Shape;24;p1">
            <a:extLst>
              <a:ext uri="{FF2B5EF4-FFF2-40B4-BE49-F238E27FC236}">
                <a16:creationId xmlns:a16="http://schemas.microsoft.com/office/drawing/2014/main" id="{2B7737E6-688F-214F-A80B-76C6AE61E167}"/>
              </a:ext>
            </a:extLst>
          </p:cNvPr>
          <p:cNvCxnSpPr/>
          <p:nvPr userDrawn="1"/>
        </p:nvCxnSpPr>
        <p:spPr>
          <a:xfrm rot="10800000">
            <a:off x="914400" y="971285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8430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0000"/>
            <a:ext cx="10515600" cy="82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66800"/>
            <a:ext cx="5157787" cy="504000"/>
          </a:xfr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anchor="b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76400"/>
            <a:ext cx="5157787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66800"/>
            <a:ext cx="5183188" cy="504000"/>
          </a:xfr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anchor="b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6400"/>
            <a:ext cx="5183188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A755-6155-A64D-ABD1-459DCDB187A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Google Shape;24;p1">
            <a:extLst>
              <a:ext uri="{FF2B5EF4-FFF2-40B4-BE49-F238E27FC236}">
                <a16:creationId xmlns:a16="http://schemas.microsoft.com/office/drawing/2014/main" id="{7357DC1C-147A-3C49-9A9D-CBF0A039F81F}"/>
              </a:ext>
            </a:extLst>
          </p:cNvPr>
          <p:cNvCxnSpPr/>
          <p:nvPr userDrawn="1"/>
        </p:nvCxnSpPr>
        <p:spPr>
          <a:xfrm rot="10800000">
            <a:off x="914400" y="971285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2625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B2DD-4948-BA4D-95DB-AC870A01E66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6" name="Google Shape;24;p1">
            <a:extLst>
              <a:ext uri="{FF2B5EF4-FFF2-40B4-BE49-F238E27FC236}">
                <a16:creationId xmlns:a16="http://schemas.microsoft.com/office/drawing/2014/main" id="{E0F4B6BB-38FA-0D44-A752-6CD76A877A0A}"/>
              </a:ext>
            </a:extLst>
          </p:cNvPr>
          <p:cNvCxnSpPr/>
          <p:nvPr userDrawn="1"/>
        </p:nvCxnSpPr>
        <p:spPr>
          <a:xfrm rot="10800000">
            <a:off x="914400" y="971285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2240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76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3800" y="0"/>
            <a:ext cx="3960000" cy="1440000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5200"/>
            <a:ext cx="6624000" cy="583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3801" y="1598400"/>
            <a:ext cx="3932237" cy="4680000"/>
          </a:xfrm>
        </p:spPr>
        <p:txBody>
          <a:bodyPr/>
          <a:lstStyle>
            <a:lvl1pPr marL="0" indent="0">
              <a:buNone/>
              <a:defRPr sz="2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1993-3C63-0F40-8A99-89715D3336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00" y="0"/>
            <a:ext cx="3960000" cy="1440000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40000" y="360000"/>
            <a:ext cx="6624000" cy="5835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98612"/>
            <a:ext cx="3932237" cy="4680000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4B6A-23E0-504D-9483-ECDF03EFC9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60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946"/>
            <a:ext cx="10515600" cy="818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6800"/>
            <a:ext cx="10515600" cy="52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8000" y="6431730"/>
            <a:ext cx="8640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fld id="{7C294FCA-8743-2A42-98AA-C4506159DE6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84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kern="1200">
          <a:solidFill>
            <a:schemeClr val="accent1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900" kern="1200">
          <a:solidFill>
            <a:schemeClr val="accent1">
              <a:lumMod val="75000"/>
            </a:schemeClr>
          </a:solidFill>
          <a:latin typeface="Helvetica" pitchFamily="2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9A33-69C7-F841-8243-0D56D194C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A1144-07AE-FE4A-94DE-8061BDCBF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DFT, FFT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F6DE8-186E-E748-855E-77FDD322008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2CD28-92A7-5646-A1F7-37470881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B3E6-948E-0F45-9D42-F8FC0B7C5DC5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910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C3271C8E-C7A1-F146-AF54-32865C79A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331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44B1A8DD-0DE6-BA4B-8916-45D642C85B0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b="1" dirty="0"/>
                  <a:t>Horner’s Rule:</a:t>
                </a:r>
              </a:p>
              <a:p>
                <a:pPr>
                  <a:buFont typeface="Wingdings" pitchFamily="2" charset="2"/>
                  <a:buNone/>
                </a:pPr>
                <a:endParaRPr lang="en-US" altLang="en-US" sz="2000" dirty="0"/>
              </a:p>
              <a:p>
                <a:pPr>
                  <a:buFont typeface="Wingdings" pitchFamily="2" charset="2"/>
                  <a:buNone/>
                </a:pPr>
                <a:endParaRPr lang="en-US" altLang="en-US" sz="2000" dirty="0"/>
              </a:p>
              <a:p>
                <a:pPr>
                  <a:buFont typeface="Wingdings" pitchFamily="2" charset="2"/>
                  <a:buNone/>
                </a:pPr>
                <a:endParaRPr lang="en-US" altLang="en-US" sz="2000" dirty="0"/>
              </a:p>
              <a:p>
                <a:pPr lvl="1"/>
                <a:endParaRPr lang="en-US" altLang="en-US" sz="1800" dirty="0"/>
              </a:p>
              <a:p>
                <a:pPr lvl="1"/>
                <a:endParaRPr lang="en-US" altLang="en-US" sz="1800" dirty="0"/>
              </a:p>
              <a:p>
                <a:pPr lvl="1"/>
                <a:endParaRPr lang="en-US" altLang="en-US" sz="1800" dirty="0"/>
              </a:p>
              <a:p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</a:endParaRPr>
              </a:p>
              <a:p>
                <a:r>
                  <a:rPr lang="en-US" altLang="en-US" sz="2400" b="1" dirty="0"/>
                  <a:t>Eval</a:t>
                </a:r>
                <a:r>
                  <a:rPr lang="en-US" altLang="en-US" sz="2400" dirty="0"/>
                  <a:t>(</a:t>
                </a:r>
                <a:r>
                  <a:rPr lang="en-US" altLang="en-US" sz="2400" dirty="0" err="1"/>
                  <a:t>A,x</a:t>
                </a:r>
                <a:r>
                  <a:rPr lang="en-US" altLang="en-US" sz="2400" dirty="0"/>
                  <a:t>):    </a:t>
                </a:r>
                <a:r>
                  <a:rPr lang="en-US" alt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 </a:t>
                </a:r>
                <a:endParaRPr lang="en-US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, then return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Else, </a:t>
                </a:r>
              </a:p>
              <a:p>
                <a:pPr lvl="2"/>
                <a:r>
                  <a:rPr lang="en-US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’=</m:t>
                    </m:r>
                    <m:r>
                      <a:rPr lang="en-US" alt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400" b="0" i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last</m:t>
                        </m:r>
                        <m:r>
                          <m:rPr>
                            <m:nor/>
                          </m:rPr>
                          <a:rPr lang="en-US" altLang="en-US" sz="2400" b="0" i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2400" b="0" i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term</m:t>
                        </m:r>
                      </m:e>
                    </m:d>
                    <m:r>
                      <a:rPr lang="en-US" alt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2"/>
                <a:r>
                  <a:rPr lang="en-US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altLang="en-US" sz="2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Eval</a:t>
                </a:r>
                <a:r>
                  <a:rPr lang="en-US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’,</m:t>
                    </m:r>
                    <m:r>
                      <a:rPr lang="en-US" alt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27331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44B1A8DD-0DE6-BA4B-8916-45D642C85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79966E-4DBA-7B4C-A311-68E4E1847A4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409B259-70B5-E349-8CE9-F0166B7C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FA27-BDBE-7143-913F-1079AF97ED0F}" type="slidenum">
              <a:rPr lang="en-US" altLang="en-US"/>
              <a:pPr/>
              <a:t>10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8EBD4F-D5B8-7441-B4EA-303E45DF7ABB}"/>
                  </a:ext>
                </a:extLst>
              </p:cNvPr>
              <p:cNvSpPr txBox="1"/>
              <p:nvPr/>
            </p:nvSpPr>
            <p:spPr>
              <a:xfrm>
                <a:off x="2873776" y="1385872"/>
                <a:ext cx="5740931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 ≤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8EBD4F-D5B8-7441-B4EA-303E45DF7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776" y="1385872"/>
                <a:ext cx="5740931" cy="1176604"/>
              </a:xfrm>
              <a:prstGeom prst="rect">
                <a:avLst/>
              </a:prstGeom>
              <a:blipFill>
                <a:blip r:embed="rId3"/>
                <a:stretch>
                  <a:fillRect l="-1545" t="-115957" b="-17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5036CB-2760-1543-9427-0A0D1F07B3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71856" y="2760591"/>
                <a:ext cx="7996740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..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5036CB-2760-1543-9427-0A0D1F07B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856" y="2760591"/>
                <a:ext cx="7996740" cy="430887"/>
              </a:xfrm>
              <a:prstGeom prst="rect">
                <a:avLst/>
              </a:prstGeom>
              <a:blipFill>
                <a:blip r:embed="rId4"/>
                <a:stretch>
                  <a:fillRect l="-952" t="-25714" r="-2222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6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E95566AC-A2F0-4142-A2A8-EA4D098A2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BB2A656-3DC6-EB4C-A10A-6B0C5069F0D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800" dirty="0"/>
                  <a:t>Given coefficients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2,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2,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 of two polynomials,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, how to compute product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.</a:t>
                </a:r>
              </a:p>
              <a:p>
                <a:r>
                  <a:rPr lang="en-US" altLang="en-US" sz="2800" dirty="0"/>
                  <a:t>Horner’s rule doesn’t help, since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2000" dirty="0"/>
              </a:p>
              <a:p>
                <a:pPr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sz="2000" dirty="0"/>
              </a:p>
              <a:p>
                <a:pPr lvl="1">
                  <a:buFont typeface="Wingdings" pitchFamily="2" charset="2"/>
                  <a:buNone/>
                </a:pPr>
                <a:endParaRPr lang="en-US" altLang="en-US" sz="1800" dirty="0"/>
              </a:p>
              <a:p>
                <a:pPr lvl="1">
                  <a:buFont typeface="Wingdings" pitchFamily="2" charset="2"/>
                  <a:buNone/>
                </a:pPr>
                <a:endParaRPr lang="en-US" altLang="en-US" sz="1800" dirty="0"/>
              </a:p>
              <a:p>
                <a:pPr>
                  <a:buFont typeface="Wingdings" pitchFamily="2" charset="2"/>
                  <a:buNone/>
                </a:pPr>
                <a:endParaRPr lang="en-US" altLang="en-US" sz="2000" dirty="0"/>
              </a:p>
              <a:p>
                <a:pPr>
                  <a:buFont typeface="Wingdings" pitchFamily="2" charset="2"/>
                  <a:buNone/>
                </a:pPr>
                <a:endParaRPr lang="en-US" altLang="en-US" sz="2000" dirty="0"/>
              </a:p>
              <a:p>
                <a:pPr>
                  <a:buFont typeface="Wingdings" pitchFamily="2" charset="2"/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22835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BB2A656-3DC6-EB4C-A10A-6B0C5069F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158" r="-2051" b="-25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A77270F-5273-5B42-96CD-FCB3A9537EC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2261A6-ACD5-B344-ACE9-76DEE5F5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C97-9570-3F4C-AE4E-B4E2E7EB7A9F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92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E95566AC-A2F0-4142-A2A8-EA4D098A2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BB2A656-3DC6-EB4C-A10A-6B0C5069F0D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800" dirty="0"/>
                  <a:t>Given coefficients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2,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2,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 of two polynomials,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, how to compute product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.</a:t>
                </a:r>
              </a:p>
              <a:p>
                <a:r>
                  <a:rPr lang="en-US" altLang="en-US" sz="2800" dirty="0"/>
                  <a:t>Horner’s rule doesn’t help, since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2000" dirty="0"/>
              </a:p>
              <a:p>
                <a:pPr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sz="2000" dirty="0"/>
              </a:p>
              <a:p>
                <a:pPr lvl="1">
                  <a:buFont typeface="Wingdings" pitchFamily="2" charset="2"/>
                  <a:buNone/>
                </a:pPr>
                <a:endParaRPr lang="en-US" altLang="en-US" sz="1800" dirty="0"/>
              </a:p>
              <a:p>
                <a:pPr lvl="1">
                  <a:buFont typeface="Wingdings" pitchFamily="2" charset="2"/>
                  <a:buNone/>
                </a:pPr>
                <a:endParaRPr lang="en-US" altLang="en-US" sz="1800" dirty="0"/>
              </a:p>
              <a:p>
                <a:pPr>
                  <a:buFont typeface="Wingdings" pitchFamily="2" charset="2"/>
                  <a:buNone/>
                </a:pPr>
                <a:endParaRPr lang="en-US" altLang="en-US" sz="2000" dirty="0"/>
              </a:p>
              <a:p>
                <a:pPr>
                  <a:buFont typeface="Wingdings" pitchFamily="2" charset="2"/>
                  <a:buNone/>
                </a:pPr>
                <a:endParaRPr lang="en-US" altLang="en-US" sz="2000" dirty="0"/>
              </a:p>
              <a:p>
                <a:pPr>
                  <a:buFont typeface="Wingdings" pitchFamily="2" charset="2"/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22835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BB2A656-3DC6-EB4C-A10A-6B0C5069F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158" r="-2051" b="-25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A77270F-5273-5B42-96CD-FCB3A9537EC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2261A6-ACD5-B344-ACE9-76DEE5F5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C97-9570-3F4C-AE4E-B4E2E7EB7A9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9CEF9-33AD-B64C-BFFB-66DB601EFD14}"/>
              </a:ext>
            </a:extLst>
          </p:cNvPr>
          <p:cNvSpPr txBox="1"/>
          <p:nvPr/>
        </p:nvSpPr>
        <p:spPr>
          <a:xfrm>
            <a:off x="8460000" y="3420000"/>
            <a:ext cx="28800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Complexity?</a:t>
            </a:r>
          </a:p>
        </p:txBody>
      </p:sp>
    </p:spTree>
    <p:extLst>
      <p:ext uri="{BB962C8B-B14F-4D97-AF65-F5344CB8AC3E}">
        <p14:creationId xmlns:p14="http://schemas.microsoft.com/office/powerpoint/2010/main" val="396424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E95566AC-A2F0-4142-A2A8-EA4D098A2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BB2A656-3DC6-EB4C-A10A-6B0C5069F0D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800" dirty="0"/>
                  <a:t>Given coefficients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2,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2,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 of two polynomials,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, how to compute product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/>
                  <a:t>.</a:t>
                </a:r>
              </a:p>
              <a:p>
                <a:r>
                  <a:rPr lang="en-US" altLang="en-US" sz="2800" dirty="0"/>
                  <a:t>Horner’s rule doesn’t help, since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2000" dirty="0"/>
              </a:p>
              <a:p>
                <a:pPr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sz="2000" dirty="0"/>
              </a:p>
              <a:p>
                <a:pPr lvl="1">
                  <a:buFont typeface="Wingdings" pitchFamily="2" charset="2"/>
                  <a:buNone/>
                </a:pPr>
                <a:endParaRPr lang="en-US" altLang="en-US" sz="1800" dirty="0"/>
              </a:p>
              <a:p>
                <a:pPr lvl="1">
                  <a:buFont typeface="Wingdings" pitchFamily="2" charset="2"/>
                  <a:buNone/>
                </a:pPr>
                <a:endParaRPr lang="en-US" altLang="en-US" sz="1800" dirty="0"/>
              </a:p>
              <a:p>
                <a:pPr>
                  <a:buFont typeface="Wingdings" pitchFamily="2" charset="2"/>
                  <a:buNone/>
                </a:pPr>
                <a:endParaRPr lang="en-US" altLang="en-US" sz="2000" dirty="0"/>
              </a:p>
              <a:p>
                <a:pPr>
                  <a:buFont typeface="Wingdings" pitchFamily="2" charset="2"/>
                  <a:buNone/>
                </a:pPr>
                <a:endParaRPr lang="en-US" altLang="en-US" sz="2000" dirty="0"/>
              </a:p>
              <a:p>
                <a:pPr>
                  <a:buFont typeface="Wingdings" pitchFamily="2" charset="2"/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22835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BB2A656-3DC6-EB4C-A10A-6B0C5069F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158" r="-2051" b="-25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A77270F-5273-5B42-96CD-FCB3A9537EC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2261A6-ACD5-B344-ACE9-76DEE5F5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C97-9570-3F4C-AE4E-B4E2E7EB7A9F}" type="slidenum">
              <a:rPr lang="en-US" altLang="en-US"/>
              <a:pPr/>
              <a:t>13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66D03E-E2BB-5B41-A60A-D2A545764208}"/>
                  </a:ext>
                </a:extLst>
              </p:cNvPr>
              <p:cNvSpPr txBox="1"/>
              <p:nvPr/>
            </p:nvSpPr>
            <p:spPr>
              <a:xfrm>
                <a:off x="8460000" y="3420000"/>
                <a:ext cx="2880000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Complexity?</a:t>
                </a:r>
              </a:p>
              <a:p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O(n</a:t>
                </a:r>
                <a:r>
                  <a:rPr lang="en-US" sz="2800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=convolution</a:t>
                </a: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66D03E-E2BB-5B41-A60A-D2A545764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000" y="3420000"/>
                <a:ext cx="2880000" cy="1384995"/>
              </a:xfrm>
              <a:prstGeom prst="rect">
                <a:avLst/>
              </a:prstGeom>
              <a:blipFill>
                <a:blip r:embed="rId3"/>
                <a:stretch>
                  <a:fillRect t="-3930" r="-2110" b="-10917"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85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E95566AC-A2F0-4142-A2A8-EA4D098A2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BB2A656-3DC6-EB4C-A10A-6B0C5069F0D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en-US" dirty="0"/>
                  <a:t>Can polynomial multiplication be faster than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/>
                  <a:t>Answer: Yes,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/>
                  <a:t>Solution: FFT or Fast Fourier Transform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/>
                  <a:t>Complexity: </a:t>
                </a:r>
                <a:r>
                  <a:rPr lang="en-US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 log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22835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BB2A656-3DC6-EB4C-A10A-6B0C5069F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A77270F-5273-5B42-96CD-FCB3A9537EC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2261A6-ACD5-B344-ACE9-76DEE5F5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8C97-9570-3F4C-AE4E-B4E2E7EB7A9F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3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FEFF-746F-2648-A0FA-E9853A41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Convolution: 1D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1C740-2DEE-2C49-A21E-B4A3EDD6B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sequences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mirror image of second sequence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4, 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1∗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𝐼𝑛𝑑𝑖𝑐𝑎𝑡𝑒𝑠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𝑜𝑟𝑖𝑔𝑖𝑛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Slide one-by-one and compute sum of elementwise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1C740-2DEE-2C49-A21E-B4A3EDD6B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C2A05-E678-0D4C-806F-F15BD3CCD65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4B28B-B055-0D44-B1D3-447C7651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760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73B-5D2C-D74E-BBAF-6142F4E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1, 2, 2, −1, 3, 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2, 3, −1, 7, 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7, 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3, 2  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reflected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CE06-C908-7145-8ACF-9BE43EFD45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C107-702B-1943-AF73-8A55A30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16</a:t>
            </a:fld>
            <a:endParaRPr lang="en-US" alt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B5CF5FA-33B1-024B-A8EB-2040967E3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1335992"/>
              </p:ext>
            </p:extLst>
          </p:nvPr>
        </p:nvGraphicFramePr>
        <p:xfrm>
          <a:off x="2933700" y="2667000"/>
          <a:ext cx="59817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372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73B-5D2C-D74E-BBAF-6142F4E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second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1, 2, 2, −1, 3, 4  </m:t>
                    </m:r>
                  </m:oMath>
                </a14:m>
                <a:r>
                  <a:rPr lang="en-US" dirty="0"/>
                  <a:t> (Series 1)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2, 3, −1, 7, 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2, 7, −1, 3, 2</m:t>
                    </m:r>
                  </m:oMath>
                </a14:m>
                <a:r>
                  <a:rPr lang="en-US" dirty="0"/>
                  <a:t>    (Series 2)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CE06-C908-7145-8ACF-9BE43EFD45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C107-702B-1943-AF73-8A55A30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17</a:t>
            </a:fld>
            <a:endParaRPr lang="en-US" alt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B3A1C9-D095-D947-839D-B2B0CAF505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14075"/>
              </p:ext>
            </p:extLst>
          </p:nvPr>
        </p:nvGraphicFramePr>
        <p:xfrm>
          <a:off x="3200400" y="2590800"/>
          <a:ext cx="5867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503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73B-5D2C-D74E-BBAF-6142F4E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second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    0, 0, 0, 0, 0, 0, 1, 2,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2, −1, 3, 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2, 7, −1, 3, 2,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0, 0, 0, 0, 0, 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CE06-C908-7145-8ACF-9BE43EFD45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C107-702B-1943-AF73-8A55A30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18</a:t>
            </a:fld>
            <a:endParaRPr lang="en-US" alt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B3A1C9-D095-D947-839D-B2B0CAF505A8}"/>
              </a:ext>
            </a:extLst>
          </p:cNvPr>
          <p:cNvGraphicFramePr/>
          <p:nvPr/>
        </p:nvGraphicFramePr>
        <p:xfrm>
          <a:off x="3200400" y="2590800"/>
          <a:ext cx="5867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4907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73B-5D2C-D74E-BBAF-6142F4E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and compute element wise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    0, 0, 0,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0, 0, 0, 1, 2, 2, −1, 3, 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2, 7, −1, 3, 2,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0, 0, 0, 0, 0,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Product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0∗0=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CE06-C908-7145-8ACF-9BE43EFD45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C107-702B-1943-AF73-8A55A30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00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35FB552E-03DB-B54F-90C5-6449259DC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 and Reading</a:t>
            </a:r>
          </a:p>
        </p:txBody>
      </p:sp>
      <p:sp>
        <p:nvSpPr>
          <p:cNvPr id="1914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B59B67C-D18C-674D-B5BF-AE9B686E9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Polynomials</a:t>
            </a:r>
          </a:p>
          <a:p>
            <a:pPr lvl="1"/>
            <a:r>
              <a:rPr lang="en-US" altLang="en-US" dirty="0"/>
              <a:t>Representation</a:t>
            </a:r>
          </a:p>
          <a:p>
            <a:pPr lvl="1"/>
            <a:r>
              <a:rPr lang="en-US" altLang="en-US" dirty="0"/>
              <a:t>Evaluation</a:t>
            </a:r>
          </a:p>
          <a:p>
            <a:r>
              <a:rPr lang="en-US" altLang="en-US" dirty="0"/>
              <a:t>Primitive Roots of Unity </a:t>
            </a:r>
          </a:p>
          <a:p>
            <a:r>
              <a:rPr lang="en-US" altLang="en-US" dirty="0"/>
              <a:t>Discrete Fourier Transform </a:t>
            </a:r>
          </a:p>
          <a:p>
            <a:r>
              <a:rPr lang="en-US" altLang="en-US" dirty="0"/>
              <a:t>FFT Algorithm</a:t>
            </a:r>
          </a:p>
          <a:p>
            <a:pPr lvl="1"/>
            <a:r>
              <a:rPr lang="en-US" altLang="en-US" dirty="0"/>
              <a:t>Time Analysis </a:t>
            </a:r>
          </a:p>
          <a:p>
            <a:r>
              <a:rPr lang="en-US" altLang="en-US" dirty="0"/>
              <a:t>Integer Multiplication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B2C53-0C2E-6C4F-8F73-DDEC8592724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7E3C-4D37-234F-9D81-F65C8001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E38C-721D-514B-AA9E-3F9D69BB995B}" type="slidenum">
              <a:rPr lang="en-US" altLang="en-US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73B-5D2C-D74E-BBAF-6142F4E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and compute element wise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    0, 0, 0, 0, 0, 0, 1, 2, 2, −1, 3, 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 7, −1, 3,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0, 0, 0, 0, 0,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Product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∗2=0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CE06-C908-7145-8ACF-9BE43EFD45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C107-702B-1943-AF73-8A55A30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6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73B-5D2C-D74E-BBAF-6142F4E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and compute element wise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  0, 0, 0, 0, 0, 0, 1, 2, 2,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−1, 3, 4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       2, 7, −1,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0, 0, 0, 0, 0,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Product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0∗3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 = 2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CE06-C908-7145-8ACF-9BE43EFD45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C107-702B-1943-AF73-8A55A30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318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73B-5D2C-D74E-BBAF-6142F4E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and compute element wise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 0, 0, 0, 0, 0, 0, 1, 2, 2, −1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3, 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           2, 7,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3, 2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0, 0, 0, 0, 0,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Product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 + 2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 = 7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3)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CE06-C908-7145-8ACF-9BE43EFD45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C107-702B-1943-AF73-8A55A30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23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73B-5D2C-D74E-BBAF-6142F4E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and compute element wise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0, 0, 0, 0, 0, 0,   1, 2, 2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−1, 3, 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       2,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3, 2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0, 0, 0,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Product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+ 2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 + 2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2= 9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4)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CE06-C908-7145-8ACF-9BE43EFD45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C107-702B-1943-AF73-8A55A30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487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73B-5D2C-D74E-BBAF-6142F4E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and compute element wise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0, 0, 0, 0, 0, 0, 1,   2, 2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−1, 3, 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7, −1, 3, 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0, 0, 0,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Product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7 + 2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+ 2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 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        = 9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5)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CE06-C908-7145-8ACF-9BE43EFD45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C107-702B-1943-AF73-8A55A30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81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73B-5D2C-D74E-BBAF-6142F4E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and compute element wise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0, 0, 0, 0, 0, 0, 1, 2,  2,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−1, 3, 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                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7, −1, </m:t>
                    </m:r>
                    <m:r>
                      <a:rPr lang="en-US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3, 2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0, 0, 0,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Product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 + 2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7 + 2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 + 3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        = 17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6)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CE06-C908-7145-8ACF-9BE43EFD45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C107-702B-1943-AF73-8A55A30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275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73B-5D2C-D74E-BBAF-6142F4E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and compute element wise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0, 0, 0, 0, 0, 0, 1, 2, 2,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−1, 3, 4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                    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7, −1, 3, 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0, 0, 0,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Product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 + 2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7 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+ 3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 + 4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        = 36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7)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CE06-C908-7145-8ACF-9BE43EFD45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C107-702B-1943-AF73-8A55A30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462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73B-5D2C-D74E-BBAF-6142F4E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and compute element wise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0, 0, 0, 0, 0, 0, 1, 2, 2,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−1,  3, 4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                        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7, −1, 3,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2,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Product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 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7 + 3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+ 4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        = 6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CE06-C908-7145-8ACF-9BE43EFD45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C107-702B-1943-AF73-8A55A30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020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73B-5D2C-D74E-BBAF-6142F4E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and compute element wise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0, 0, 0, 0, 0, 0, 1, 2, 2,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−1, 3,  4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                             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7, −1,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3, 2,  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Product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+ 3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7 + 4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        = 15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CE06-C908-7145-8ACF-9BE43EFD45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C107-702B-1943-AF73-8A55A30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130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73B-5D2C-D74E-BBAF-6142F4E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and compute element wise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0, 0, 0, 0, 0, 0, 1, 2, 2,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−1, 3, 4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                                 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7, 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3, 2,  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Product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 + 4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        = 34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CE06-C908-7145-8ACF-9BE43EFD45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C107-702B-1943-AF73-8A55A30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18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EABA9DD3-7D46-F14F-B575-084B6E788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Polynomials</a:t>
            </a:r>
          </a:p>
        </p:txBody>
      </p:sp>
      <p:sp>
        <p:nvSpPr>
          <p:cNvPr id="2109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A77D7E9-8FC1-1047-B686-B5CB8F7D1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Polynomial:</a:t>
            </a:r>
          </a:p>
          <a:p>
            <a:pPr>
              <a:buFont typeface="Wingdings" pitchFamily="2" charset="2"/>
              <a:buNone/>
            </a:pPr>
            <a:endParaRPr lang="en-US" altLang="en-US" sz="2000" dirty="0"/>
          </a:p>
          <a:p>
            <a:pPr>
              <a:buFont typeface="Wingdings" pitchFamily="2" charset="2"/>
              <a:buNone/>
            </a:pPr>
            <a:endParaRPr lang="en-US" altLang="en-US" sz="2000" dirty="0"/>
          </a:p>
          <a:p>
            <a:endParaRPr lang="en-US" altLang="en-US" sz="2800" dirty="0"/>
          </a:p>
          <a:p>
            <a:r>
              <a:rPr lang="en-US" altLang="en-US" sz="2800" dirty="0"/>
              <a:t>Generic Polynomial Equation</a:t>
            </a:r>
          </a:p>
          <a:p>
            <a:pPr>
              <a:buFont typeface="Wingdings" pitchFamily="2" charset="2"/>
              <a:buNone/>
            </a:pPr>
            <a:endParaRPr lang="en-US" altLang="en-US" sz="2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5D80EDF-1C46-D041-9363-14C2388684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D4619F-2555-AC48-8569-2C1CAE86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1860-4779-1D48-B0C3-00F0C82817A7}" type="slidenum">
              <a:rPr lang="en-US" altLang="en-US"/>
              <a:pPr/>
              <a:t>3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432CE2-CC51-2B47-8080-9D80A4FF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865981" y="1954254"/>
                <a:ext cx="6889964" cy="560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432CE2-CC51-2B47-8080-9D80A4FF1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81" y="1954254"/>
                <a:ext cx="6889964" cy="560346"/>
              </a:xfrm>
              <a:prstGeom prst="rect">
                <a:avLst/>
              </a:prstGeom>
              <a:blipFill>
                <a:blip r:embed="rId2"/>
                <a:stretch>
                  <a:fillRect l="-1842" r="-165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D3476-BF71-E143-9851-CE6A46683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97553" y="3560802"/>
                <a:ext cx="98323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D3476-BF71-E143-9851-CE6A46683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53" y="3560802"/>
                <a:ext cx="9832307" cy="553998"/>
              </a:xfrm>
              <a:prstGeom prst="rect">
                <a:avLst/>
              </a:prstGeom>
              <a:blipFill>
                <a:blip r:embed="rId3"/>
                <a:stretch>
                  <a:fillRect l="-10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25556D-13DA-9546-B32F-1AB134DC201F}"/>
                  </a:ext>
                </a:extLst>
              </p:cNvPr>
              <p:cNvSpPr txBox="1"/>
              <p:nvPr/>
            </p:nvSpPr>
            <p:spPr>
              <a:xfrm>
                <a:off x="2409157" y="4341296"/>
                <a:ext cx="7373685" cy="15127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 ≤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25556D-13DA-9546-B32F-1AB134DC2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7" y="4341296"/>
                <a:ext cx="7373685" cy="1512786"/>
              </a:xfrm>
              <a:prstGeom prst="rect">
                <a:avLst/>
              </a:prstGeom>
              <a:blipFill>
                <a:blip r:embed="rId4"/>
                <a:stretch>
                  <a:fillRect l="-1549" t="-120833" b="-18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73B-5D2C-D74E-BBAF-6142F4E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and compute element wise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0, 0, 0, 0, 0, 0, 1, 2, 2,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−1, 3, 4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                                    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7, −1,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3, 2,  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Product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15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9)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34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10)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CE06-C908-7145-8ACF-9BE43EFD45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C107-702B-1943-AF73-8A55A30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436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73B-5D2C-D74E-BBAF-6142F4E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and compute element wise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0, 0, 0, 0, 0, 0, 1, 2, 2, −1,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3, 4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                                    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7, −1,</m:t>
                    </m:r>
                    <m:r>
                      <a:rPr lang="en-US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3, 2,  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        = 8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263B1-A1A5-704E-B2C6-F36048A0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CE06-C908-7145-8ACF-9BE43EFD459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C107-702B-1943-AF73-8A55A30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08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1100-7B0D-5849-853D-016F31F5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2D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122B4B-DFED-C641-ABF8-B943304CC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1, 1,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1, 2, 3, 4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2, 5, 1, 6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1, 1,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1, 2, 3, 4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2, 5, 1, 6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6, 1, 5, 2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4, 3, 2, 1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1, 1, 1, 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1, 1, 1, 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4, 3, 2, 1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6, 1, 5, 2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122B4B-DFED-C641-ABF8-B943304CC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FD33F-192D-6A46-8667-CFB31A9B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02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F5AD6B4C-111E-9F4A-AE0D-BE6B5297B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Polynomial Multiplication: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379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8095540-5041-7B47-8E0A-16577693E2A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dirty="0"/>
                  <a:t>For a set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distinct points, there is </a:t>
                </a:r>
                <a:r>
                  <a:rPr lang="en-US" altLang="en-US" b="1" dirty="0">
                    <a:solidFill>
                      <a:schemeClr val="tx2"/>
                    </a:solidFill>
                  </a:rPr>
                  <a:t>exactly one</a:t>
                </a:r>
                <a:r>
                  <a:rPr lang="en-US" altLang="en-US" dirty="0"/>
                  <a:t> polynomial with degree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dirty="0"/>
                  <a:t> going through these points.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/>
                  <a:t>Alternate approach to computing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2800" dirty="0"/>
                  <a:t>Calculate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 …,  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−2,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</m:sub>
                    </m:sSub>
                  </m:oMath>
                </a14:m>
                <a:r>
                  <a:rPr lang="en-US" altLang="en-US" sz="2800" dirty="0"/>
                  <a:t>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2800" dirty="0"/>
                  <a:t>Calculate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en-US" sz="2800" dirty="0"/>
                  <a:t> on the same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values.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2800" dirty="0"/>
                  <a:t>For points</a:t>
                </a: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5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500" i="1" baseline="-25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5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5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IN" altLang="en-US" sz="25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500" i="1" baseline="-25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5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5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IN" altLang="en-US" sz="25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endParaRPr lang="en-IN" altLang="en-US" sz="25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</m:sub>
                    </m:sSub>
                    <m:r>
                      <a:rPr lang="en-US" altLang="en-US" sz="2500" i="1" baseline="-25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en-US" sz="2500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2800" dirty="0"/>
                  <a:t>Find the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800" dirty="0"/>
                  <a:t>-degree polynomial that goes through the points.</a:t>
                </a:r>
              </a:p>
              <a:p>
                <a:pPr>
                  <a:lnSpc>
                    <a:spcPct val="110000"/>
                  </a:lnSpc>
                  <a:buFont typeface="Wingdings" pitchFamily="2" charset="2"/>
                  <a:buNone/>
                </a:pPr>
                <a:endParaRPr lang="en-US" altLang="en-US" dirty="0"/>
              </a:p>
              <a:p>
                <a:pPr>
                  <a:lnSpc>
                    <a:spcPct val="110000"/>
                  </a:lnSpc>
                </a:pPr>
                <a:r>
                  <a:rPr lang="en-US" altLang="en-US" dirty="0"/>
                  <a:t>Time Complexity? </a:t>
                </a:r>
              </a:p>
            </p:txBody>
          </p:sp>
        </mc:Choice>
        <mc:Fallback xmlns="">
          <p:sp>
            <p:nvSpPr>
              <p:cNvPr id="229379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8095540-5041-7B47-8E0A-16577693E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1613" b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597-8CBC-9946-A9F3-6AD959E0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2C95-1151-7D48-AB06-1749945C6530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F5AD6B4C-111E-9F4A-AE0D-BE6B5297B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Polynomial Multiplication: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379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8095540-5041-7B47-8E0A-16577693E2A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dirty="0"/>
                  <a:t>For a set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distinct points, there is </a:t>
                </a:r>
                <a:r>
                  <a:rPr lang="en-US" altLang="en-US" b="1" dirty="0">
                    <a:solidFill>
                      <a:schemeClr val="tx2"/>
                    </a:solidFill>
                  </a:rPr>
                  <a:t>exactly one</a:t>
                </a:r>
                <a:r>
                  <a:rPr lang="en-US" altLang="en-US" dirty="0"/>
                  <a:t> polynomial with degree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dirty="0"/>
                  <a:t> going through these points.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/>
                  <a:t>Alternate approach to computing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2800" dirty="0"/>
                  <a:t>Calculate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 …,  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−2,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</m:sub>
                    </m:sSub>
                  </m:oMath>
                </a14:m>
                <a:r>
                  <a:rPr lang="en-US" altLang="en-US" sz="2800" dirty="0"/>
                  <a:t>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2800" dirty="0"/>
                  <a:t>Calculate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en-US" sz="2800" dirty="0"/>
                  <a:t> on the same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values.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2800" dirty="0"/>
                  <a:t>For points</a:t>
                </a: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5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500" i="1" baseline="-25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5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5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IN" altLang="en-US" sz="25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500" i="1" baseline="-25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5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5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IN" altLang="en-US" sz="25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endParaRPr lang="en-IN" altLang="en-US" sz="25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</m:sub>
                    </m:sSub>
                    <m:r>
                      <a:rPr lang="en-US" altLang="en-US" sz="2500" i="1" baseline="-25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en-US" sz="2500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2800" dirty="0"/>
                  <a:t>Find the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800" dirty="0"/>
                  <a:t>-degree polynomial that goes through the points.</a:t>
                </a:r>
              </a:p>
              <a:p>
                <a:pPr>
                  <a:lnSpc>
                    <a:spcPct val="110000"/>
                  </a:lnSpc>
                  <a:buFont typeface="Wingdings" pitchFamily="2" charset="2"/>
                  <a:buNone/>
                </a:pPr>
                <a:endParaRPr lang="en-US" altLang="en-US" dirty="0"/>
              </a:p>
              <a:p>
                <a:pPr>
                  <a:lnSpc>
                    <a:spcPct val="110000"/>
                  </a:lnSpc>
                </a:pPr>
                <a:r>
                  <a:rPr lang="en-US" altLang="en-US" sz="3200" dirty="0"/>
                  <a:t>Time Complexity = </a:t>
                </a:r>
                <a14:m>
                  <m:oMath xmlns:m="http://schemas.openxmlformats.org/officeDocument/2006/math">
                    <m:r>
                      <a:rPr lang="en-US" altLang="en-US" sz="32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en-US" sz="32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32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3200" b="1" i="1" baseline="300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en-US" sz="32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3200" dirty="0"/>
                  <a:t>          </a:t>
                </a:r>
                <a:r>
                  <a:rPr lang="en-US" altLang="en-US" sz="3200" b="1" dirty="0">
                    <a:solidFill>
                      <a:srgbClr val="C00000"/>
                    </a:solidFill>
                  </a:rPr>
                  <a:t>Why?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9379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8095540-5041-7B47-8E0A-16577693E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1613" b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597-8CBC-9946-A9F3-6AD959E0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2C95-1151-7D48-AB06-1749945C6530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675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F5AD6B4C-111E-9F4A-AE0D-BE6B5297B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Polynomial Multiplication: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379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8095540-5041-7B47-8E0A-16577693E2A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dirty="0"/>
                  <a:t>For a set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distinct points, there is </a:t>
                </a:r>
                <a:r>
                  <a:rPr lang="en-US" altLang="en-US" b="1" dirty="0">
                    <a:solidFill>
                      <a:schemeClr val="tx2"/>
                    </a:solidFill>
                  </a:rPr>
                  <a:t>exactly one</a:t>
                </a:r>
                <a:r>
                  <a:rPr lang="en-US" altLang="en-US" dirty="0"/>
                  <a:t> polynomial with degree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dirty="0"/>
                  <a:t> going through these points.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/>
                  <a:t>Alternate approach to computing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2800" dirty="0"/>
                  <a:t>Calculate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 …,  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−2,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</m:sub>
                    </m:sSub>
                  </m:oMath>
                </a14:m>
                <a:r>
                  <a:rPr lang="en-US" altLang="en-US" sz="2800" dirty="0"/>
                  <a:t>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2800" dirty="0"/>
                  <a:t>Calculate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en-US" sz="2800" dirty="0"/>
                  <a:t> on the same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values.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2800" dirty="0"/>
                  <a:t>For points</a:t>
                </a: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5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500" i="1" baseline="-25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5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5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IN" altLang="en-US" sz="25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500" i="1" baseline="-25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5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5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IN" altLang="en-US" sz="25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endParaRPr lang="en-IN" altLang="en-US" sz="25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</m:sub>
                    </m:sSub>
                    <m:r>
                      <a:rPr lang="en-US" altLang="en-US" sz="2500" i="1" baseline="-25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</m:sub>
                        </m:sSub>
                      </m:e>
                    </m:d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−1,</m:t>
                            </m:r>
                          </m:sub>
                        </m:sSub>
                      </m:e>
                    </m:d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en-US" sz="2500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2800" dirty="0"/>
                  <a:t>Find the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800" dirty="0"/>
                  <a:t>-degree polynomial that goes through the points.</a:t>
                </a:r>
              </a:p>
              <a:p>
                <a:pPr>
                  <a:lnSpc>
                    <a:spcPct val="110000"/>
                  </a:lnSpc>
                  <a:buFont typeface="Wingdings" pitchFamily="2" charset="2"/>
                  <a:buNone/>
                </a:pPr>
                <a:endParaRPr lang="en-US" altLang="en-US" dirty="0"/>
              </a:p>
              <a:p>
                <a:r>
                  <a:rPr lang="en-US" altLang="en-US" sz="3200" dirty="0"/>
                  <a:t>Time Complexity = </a:t>
                </a:r>
                <a14:m>
                  <m:oMath xmlns:m="http://schemas.openxmlformats.org/officeDocument/2006/math">
                    <m:r>
                      <a:rPr lang="en-US" altLang="en-US" sz="32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en-US" sz="32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32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3200" b="1" i="1" baseline="30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en-US" sz="32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3200" b="1" dirty="0">
                    <a:solidFill>
                      <a:schemeClr val="accent1">
                        <a:lumMod val="50000"/>
                      </a:schemeClr>
                    </a:solidFill>
                  </a:rPr>
                  <a:t>     </a:t>
                </a:r>
                <a:r>
                  <a:rPr lang="en-US" altLang="en-US" sz="3200" b="1" dirty="0">
                    <a:solidFill>
                      <a:srgbClr val="C00000"/>
                    </a:solidFill>
                  </a:rPr>
                  <a:t>Why?</a:t>
                </a:r>
                <a:endParaRPr lang="en-US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9379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8095540-5041-7B47-8E0A-16577693E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1613" b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597-8CBC-9946-A9F3-6AD959E0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2C95-1151-7D48-AB06-1749945C6530}" type="slidenum">
              <a:rPr lang="en-US" altLang="en-US"/>
              <a:pPr/>
              <a:t>35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2E88CD-F155-7BF2-8002-1DBD8E385CF8}"/>
                  </a:ext>
                </a:extLst>
              </p:cNvPr>
              <p:cNvSpPr txBox="1"/>
              <p:nvPr/>
            </p:nvSpPr>
            <p:spPr>
              <a:xfrm>
                <a:off x="6172200" y="5562600"/>
                <a:ext cx="4191000" cy="8309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>
                    <a:solidFill>
                      <a:srgbClr val="002060"/>
                    </a:solidFill>
                  </a:rPr>
                  <a:t>Evaluating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rgbClr val="002060"/>
                    </a:solidFill>
                  </a:rPr>
                  <a:t> different points vide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alt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solidFill>
                      <a:srgbClr val="002060"/>
                    </a:solidFill>
                  </a:rPr>
                  <a:t>time Horner’s Rule.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2E88CD-F155-7BF2-8002-1DBD8E385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562600"/>
                <a:ext cx="4191000" cy="830997"/>
              </a:xfrm>
              <a:prstGeom prst="rect">
                <a:avLst/>
              </a:prstGeom>
              <a:blipFill>
                <a:blip r:embed="rId3"/>
                <a:stretch>
                  <a:fillRect l="-1892" t="-6618" r="-3785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484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F5AD6B4C-111E-9F4A-AE0D-BE6B5297B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Polynomial Multiplication: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379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8095540-5041-7B47-8E0A-16577693E2A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US" dirty="0"/>
                  <a:t>For a set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distinct points, there is </a:t>
                </a:r>
                <a:r>
                  <a:rPr lang="en-US" altLang="en-US" b="1" dirty="0">
                    <a:solidFill>
                      <a:schemeClr val="tx2"/>
                    </a:solidFill>
                  </a:rPr>
                  <a:t>exactly one</a:t>
                </a:r>
                <a:r>
                  <a:rPr lang="en-US" altLang="en-US" dirty="0"/>
                  <a:t> polynomial with degree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dirty="0"/>
                  <a:t> going through these points.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en-US" dirty="0"/>
                  <a:t>Alternate approach to computing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2800" dirty="0"/>
                  <a:t>Calculate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en-US" sz="2800" dirty="0"/>
                  <a:t> on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 …,  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−2,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</m:sub>
                    </m:sSub>
                  </m:oMath>
                </a14:m>
                <a:r>
                  <a:rPr lang="en-US" altLang="en-US" sz="2800" dirty="0"/>
                  <a:t>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2800" dirty="0"/>
                  <a:t>Calculate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en-US" sz="2800" dirty="0"/>
                  <a:t> on the same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values.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2800" dirty="0"/>
                  <a:t>For points</a:t>
                </a: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5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500" i="1" baseline="-25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5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5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IN" altLang="en-US" sz="25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500" i="1" baseline="-25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5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500" i="1" baseline="-2500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IN" altLang="en-US" sz="25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endParaRPr lang="en-IN" altLang="en-US" sz="25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</m:sub>
                    </m:sSub>
                    <m:r>
                      <a:rPr lang="en-US" altLang="en-US" sz="2500" i="1" baseline="-25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en-US" sz="25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en-US" sz="25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altLang="en-US" sz="25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IN" altLang="en-US" sz="25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en-US" sz="2500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en-US" sz="2800" dirty="0"/>
                  <a:t>Find the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800" dirty="0"/>
                  <a:t>-degree polynomial that goes through the points.</a:t>
                </a:r>
              </a:p>
              <a:p>
                <a:pPr>
                  <a:lnSpc>
                    <a:spcPct val="110000"/>
                  </a:lnSpc>
                  <a:buFont typeface="Wingdings" pitchFamily="2" charset="2"/>
                  <a:buNone/>
                </a:pPr>
                <a:endParaRPr lang="en-US" altLang="en-US" dirty="0"/>
              </a:p>
              <a:p>
                <a:r>
                  <a:rPr lang="en-US" altLang="en-US" sz="3200" dirty="0"/>
                  <a:t>Time Complexity = </a:t>
                </a:r>
                <a14:m>
                  <m:oMath xmlns:m="http://schemas.openxmlformats.org/officeDocument/2006/math">
                    <m:r>
                      <a:rPr lang="en-US" altLang="en-US" sz="32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en-US" sz="32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32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32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32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32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sz="32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3200" b="1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9379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8095540-5041-7B47-8E0A-16577693E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597-8CBC-9946-A9F3-6AD959E0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2C95-1151-7D48-AB06-1749945C653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E88CD-F155-7BF2-8002-1DBD8E385CF8}"/>
              </a:ext>
            </a:extLst>
          </p:cNvPr>
          <p:cNvSpPr txBox="1"/>
          <p:nvPr/>
        </p:nvSpPr>
        <p:spPr>
          <a:xfrm>
            <a:off x="5791200" y="5786735"/>
            <a:ext cx="41910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Applying FFT to this problem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01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4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IN" alt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altLang="en-US" sz="4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altLang="en-US" sz="4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Powers modulo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672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= {1, 2, </m:t>
                      </m:r>
                      <m:r>
                        <a:rPr lang="en-IN" altLang="en-US" sz="2800" b="0" i="1" dirty="0" smtClean="0">
                          <a:latin typeface="Cambria Math" panose="02040503050406030204" pitchFamily="18" charset="0"/>
                        </a:rPr>
                        <m:t>3, 4, 5, 6, 7, 8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, 9, 10}</m:t>
                      </m:r>
                    </m:oMath>
                  </m:oMathPara>
                </a14:m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11D1D8-CA27-604D-9BEF-2B31C26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4300-F4FF-F845-B3A9-7E0B77B5A7BD}" type="slidenum">
              <a:rPr lang="en-US" altLang="en-US"/>
              <a:pPr/>
              <a:t>37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8016466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8016466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534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136" r="-906015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36" r="-799254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136" r="-70526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136" r="-600000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136" r="-5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136" r="-4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136" r="-30149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136" r="-20375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136" r="-10223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136" r="-3008" b="-96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4706" r="-90601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204706" r="-90601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304706" r="-90601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404706" r="-90601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504706" r="-90601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04706" r="-90601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96512" r="-90601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805882" r="-90601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905882" r="-90601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05882" r="-90601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5848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4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IN" alt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altLang="en-US" sz="4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altLang="en-US" sz="4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Powers modulo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672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= {1, 2, </m:t>
                      </m:r>
                      <m:r>
                        <a:rPr lang="en-IN" altLang="en-US" sz="2800" b="0" i="1" dirty="0" smtClean="0">
                          <a:latin typeface="Cambria Math" panose="02040503050406030204" pitchFamily="18" charset="0"/>
                        </a:rPr>
                        <m:t>3, 4, 5, 6, 7, 8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, 9, 10}</m:t>
                      </m:r>
                    </m:oMath>
                  </m:oMathPara>
                </a14:m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11D1D8-CA27-604D-9BEF-2B31C26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4300-F4FF-F845-B3A9-7E0B77B5A7BD}" type="slidenum">
              <a:rPr lang="en-US" altLang="en-US"/>
              <a:pPr/>
              <a:t>38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614147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614147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534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136" r="-906015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36" r="-799254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136" r="-70526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136" r="-600000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136" r="-5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136" r="-4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136" r="-30149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136" r="-20375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136" r="-10223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136" r="-3008" b="-96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4706" r="-90601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4706" r="-799254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04706" r="-70526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04706" r="-600000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04706" r="-5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04706" r="-4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04706" r="-30149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04706" r="-20375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04706" r="-10223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04706" r="-3008" b="-9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204706" r="-90601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304706" r="-90601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404706" r="-90601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504706" r="-90601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04706" r="-90601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96512" r="-90601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805882" r="-90601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905882" r="-90601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05882" r="-90601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9475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4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IN" alt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altLang="en-US" sz="4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altLang="en-US" sz="4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Powers modulo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672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= {1, 2, </m:t>
                      </m:r>
                      <m:r>
                        <a:rPr lang="en-IN" altLang="en-US" sz="2800" b="0" i="1" dirty="0" smtClean="0">
                          <a:latin typeface="Cambria Math" panose="02040503050406030204" pitchFamily="18" charset="0"/>
                        </a:rPr>
                        <m:t>3, 4, 5, 6, 7, 8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, 9, 10}</m:t>
                      </m:r>
                    </m:oMath>
                  </m:oMathPara>
                </a14:m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11D1D8-CA27-604D-9BEF-2B31C26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4300-F4FF-F845-B3A9-7E0B77B5A7BD}" type="slidenum">
              <a:rPr lang="en-US" altLang="en-US"/>
              <a:pPr/>
              <a:t>39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8384422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8384422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534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136" r="-906015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36" r="-799254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136" r="-70526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136" r="-600000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136" r="-5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136" r="-4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136" r="-30149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136" r="-20375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136" r="-10223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136" r="-3008" b="-96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4706" r="-90601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4706" r="-799254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04706" r="-70526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04706" r="-600000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04706" r="-5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04706" r="-4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04706" r="-30149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04706" r="-20375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04706" r="-10223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04706" r="-3008" b="-9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204706" r="-90601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4706" r="-799254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204706" r="-70526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204706" r="-600000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204706" r="-5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204706" r="-4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204706" r="-30149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204706" r="-20375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204706" r="-10223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204706" r="-3008" b="-8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304706" r="-90601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404706" r="-90601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504706" r="-90601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04706" r="-90601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96512" r="-90601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805882" r="-90601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905882" r="-90601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05882" r="-90601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767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C8CA-BA72-AB40-871A-B264C014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0107A-04EB-B74B-9C9A-A118D834D1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can be represented by a 2-tuple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Exponent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polynomial can be represented by a 1D array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Space overhead: sparse polynomial with many zero terms</a:t>
                </a:r>
              </a:p>
              <a:p>
                <a:r>
                  <a:rPr lang="en-US" dirty="0">
                    <a:solidFill>
                      <a:srgbClr val="929000"/>
                    </a:solidFill>
                  </a:rPr>
                  <a:t>A polynomial can be represented by a 2D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929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>
                  <a:solidFill>
                    <a:srgbClr val="929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terms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degree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Remaining entries are in increasing order of exponent</a:t>
                </a:r>
              </a:p>
              <a:p>
                <a:r>
                  <a:rPr lang="en-US" dirty="0"/>
                  <a:t>A linked list can be another way of representing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0107A-04EB-B74B-9C9A-A118D834D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64AF3-16A0-3D48-9D7F-177C60BD613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588E2-71E2-DA4D-AFD4-3A54D0E6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7272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4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IN" alt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altLang="en-US" sz="4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altLang="en-US" sz="4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Powers modulo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672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= {1, 2, </m:t>
                      </m:r>
                      <m:r>
                        <a:rPr lang="en-IN" altLang="en-US" sz="2800" b="0" i="1" dirty="0" smtClean="0">
                          <a:latin typeface="Cambria Math" panose="02040503050406030204" pitchFamily="18" charset="0"/>
                        </a:rPr>
                        <m:t>3, 4, 5, 6, 7, 8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, 9, 10}</m:t>
                      </m:r>
                    </m:oMath>
                  </m:oMathPara>
                </a14:m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11D1D8-CA27-604D-9BEF-2B31C26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4300-F4FF-F845-B3A9-7E0B77B5A7BD}" type="slidenum">
              <a:rPr lang="en-US" altLang="en-US"/>
              <a:pPr/>
              <a:t>40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358296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358296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534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136" r="-906015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36" r="-799254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136" r="-70526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136" r="-600000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136" r="-5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136" r="-4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136" r="-30149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136" r="-20375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136" r="-10223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136" r="-3008" b="-96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4706" r="-90601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4706" r="-799254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04706" r="-70526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04706" r="-600000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04706" r="-5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04706" r="-4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04706" r="-30149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04706" r="-20375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04706" r="-10223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04706" r="-3008" b="-9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204706" r="-90601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4706" r="-799254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204706" r="-70526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204706" r="-600000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204706" r="-5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204706" r="-4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204706" r="-30149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204706" r="-20375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204706" r="-10223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204706" r="-3008" b="-8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304706" r="-90601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4706" r="-799254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304706" r="-70526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304706" r="-600000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304706" r="-5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304706" r="-4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304706" r="-30149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304706" r="-20375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304706" r="-10223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304706" r="-3008" b="-7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404706" r="-90601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504706" r="-90601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04706" r="-90601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96512" r="-90601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805882" r="-90601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905882" r="-90601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05882" r="-90601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6691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4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IN" alt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altLang="en-US" sz="4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altLang="en-US" sz="4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Powers modulo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672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= {1, 2, </m:t>
                      </m:r>
                      <m:r>
                        <a:rPr lang="en-IN" altLang="en-US" sz="2800" b="0" i="1" dirty="0" smtClean="0">
                          <a:latin typeface="Cambria Math" panose="02040503050406030204" pitchFamily="18" charset="0"/>
                        </a:rPr>
                        <m:t>3, 4, 5, 6, 7, 8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, 9, 10}</m:t>
                      </m:r>
                    </m:oMath>
                  </m:oMathPara>
                </a14:m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11D1D8-CA27-604D-9BEF-2B31C26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4300-F4FF-F845-B3A9-7E0B77B5A7BD}" type="slidenum">
              <a:rPr lang="en-US" altLang="en-US"/>
              <a:pPr/>
              <a:t>41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236636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236636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534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136" r="-906015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36" r="-799254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136" r="-70526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136" r="-600000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136" r="-5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136" r="-4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136" r="-30149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136" r="-20375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136" r="-10223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136" r="-3008" b="-96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4706" r="-90601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4706" r="-799254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04706" r="-70526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04706" r="-600000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04706" r="-5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04706" r="-4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04706" r="-30149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04706" r="-20375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04706" r="-10223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04706" r="-3008" b="-9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204706" r="-90601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4706" r="-799254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204706" r="-70526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204706" r="-600000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204706" r="-5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204706" r="-4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204706" r="-30149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204706" r="-20375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204706" r="-10223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204706" r="-3008" b="-8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304706" r="-90601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4706" r="-799254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304706" r="-70526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304706" r="-600000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304706" r="-5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304706" r="-4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304706" r="-30149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304706" r="-20375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304706" r="-10223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304706" r="-3008" b="-7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404706" r="-90601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4706" r="-799254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404706" r="-70526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404706" r="-600000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404706" r="-5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404706" r="-4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404706" r="-3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404706" r="-20375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404706" r="-10223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404706" r="-3008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504706" r="-90601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04706" r="-90601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96512" r="-90601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805882" r="-90601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905882" r="-90601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05882" r="-90601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6011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4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IN" alt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altLang="en-US" sz="4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altLang="en-US" sz="4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Powers modulo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672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= {1, 2, </m:t>
                      </m:r>
                      <m:r>
                        <a:rPr lang="en-IN" altLang="en-US" sz="2800" b="0" i="1" dirty="0" smtClean="0">
                          <a:latin typeface="Cambria Math" panose="02040503050406030204" pitchFamily="18" charset="0"/>
                        </a:rPr>
                        <m:t>3, 4, 5, 6, 7, 8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, 9, 10}</m:t>
                      </m:r>
                    </m:oMath>
                  </m:oMathPara>
                </a14:m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11D1D8-CA27-604D-9BEF-2B31C26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4300-F4FF-F845-B3A9-7E0B77B5A7BD}" type="slidenum">
              <a:rPr lang="en-US" altLang="en-US"/>
              <a:pPr/>
              <a:t>42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593170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593170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534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136" r="-906015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36" r="-799254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136" r="-70526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136" r="-600000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136" r="-5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136" r="-4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136" r="-30149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136" r="-20375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136" r="-10223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136" r="-3008" b="-96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4706" r="-90601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4706" r="-799254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04706" r="-70526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04706" r="-600000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04706" r="-5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04706" r="-4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04706" r="-30149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04706" r="-20375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04706" r="-10223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04706" r="-3008" b="-9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204706" r="-90601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4706" r="-799254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204706" r="-70526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204706" r="-600000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204706" r="-5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204706" r="-4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204706" r="-30149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204706" r="-20375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204706" r="-10223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204706" r="-3008" b="-8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304706" r="-90601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4706" r="-799254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304706" r="-70526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304706" r="-600000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304706" r="-5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304706" r="-4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304706" r="-30149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304706" r="-20375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304706" r="-10223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304706" r="-3008" b="-7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404706" r="-90601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4706" r="-799254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404706" r="-70526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404706" r="-600000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404706" r="-5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404706" r="-4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404706" r="-3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404706" r="-20375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404706" r="-10223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404706" r="-3008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504706" r="-90601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04706" r="-799254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504706" r="-70526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504706" r="-600000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504706" r="-5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504706" r="-4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504706" r="-3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504706" r="-20375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504706" r="-10223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504706" r="-3008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04706" r="-90601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96512" r="-90601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805882" r="-90601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905882" r="-90601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05882" r="-90601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5731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4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IN" alt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altLang="en-US" sz="4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altLang="en-US" sz="4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Powers modulo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672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= {1, 2, </m:t>
                      </m:r>
                      <m:r>
                        <a:rPr lang="en-IN" altLang="en-US" sz="2800" b="0" i="1" dirty="0" smtClean="0">
                          <a:latin typeface="Cambria Math" panose="02040503050406030204" pitchFamily="18" charset="0"/>
                        </a:rPr>
                        <m:t>3, 4, 5, 6, 7, 8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, 9, 10}</m:t>
                      </m:r>
                    </m:oMath>
                  </m:oMathPara>
                </a14:m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11D1D8-CA27-604D-9BEF-2B31C26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4300-F4FF-F845-B3A9-7E0B77B5A7BD}" type="slidenum">
              <a:rPr lang="en-US" altLang="en-US"/>
              <a:pPr/>
              <a:t>43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099803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099803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534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136" r="-906015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36" r="-799254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136" r="-70526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136" r="-600000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136" r="-5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136" r="-4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136" r="-30149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136" r="-20375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136" r="-10223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136" r="-3008" b="-96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4706" r="-90601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4706" r="-799254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04706" r="-70526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04706" r="-600000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04706" r="-5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04706" r="-4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04706" r="-30149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04706" r="-20375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04706" r="-10223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04706" r="-3008" b="-9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204706" r="-90601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4706" r="-799254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204706" r="-70526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204706" r="-600000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204706" r="-5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204706" r="-4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204706" r="-30149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204706" r="-20375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204706" r="-10223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204706" r="-3008" b="-8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304706" r="-90601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4706" r="-799254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304706" r="-70526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304706" r="-600000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304706" r="-5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304706" r="-4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304706" r="-30149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304706" r="-20375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304706" r="-10223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304706" r="-3008" b="-7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404706" r="-90601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4706" r="-799254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404706" r="-70526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404706" r="-600000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404706" r="-5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404706" r="-4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404706" r="-3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404706" r="-20375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404706" r="-10223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404706" r="-3008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504706" r="-90601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04706" r="-799254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504706" r="-70526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504706" r="-600000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504706" r="-5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504706" r="-4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504706" r="-3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504706" r="-20375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504706" r="-10223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504706" r="-3008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04706" r="-90601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04706" r="-799254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604706" r="-70526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604706" r="-600000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604706" r="-504511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604706" r="-404511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604706" r="-30149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604706" r="-20375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604706" r="-10223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604706" r="-3008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96512" r="-90601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805882" r="-90601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905882" r="-90601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05882" r="-90601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9497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4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IN" alt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altLang="en-US" sz="4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altLang="en-US" sz="4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Powers modulo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672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= {1, 2, </m:t>
                      </m:r>
                      <m:r>
                        <a:rPr lang="en-IN" altLang="en-US" sz="2800" b="0" i="1" dirty="0" smtClean="0">
                          <a:latin typeface="Cambria Math" panose="02040503050406030204" pitchFamily="18" charset="0"/>
                        </a:rPr>
                        <m:t>3, 4, 5, 6, 7, 8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, 9, 10}</m:t>
                      </m:r>
                    </m:oMath>
                  </m:oMathPara>
                </a14:m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11D1D8-CA27-604D-9BEF-2B31C26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4300-F4FF-F845-B3A9-7E0B77B5A7BD}" type="slidenum">
              <a:rPr lang="en-US" altLang="en-US"/>
              <a:pPr/>
              <a:t>44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4681613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4681613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534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136" r="-906015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36" r="-799254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136" r="-70526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136" r="-600000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136" r="-5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136" r="-4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136" r="-30149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136" r="-20375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136" r="-10223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136" r="-3008" b="-96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4706" r="-90601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4706" r="-799254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04706" r="-70526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04706" r="-600000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04706" r="-5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04706" r="-4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04706" r="-30149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04706" r="-20375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04706" r="-10223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04706" r="-3008" b="-9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204706" r="-90601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4706" r="-799254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204706" r="-70526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204706" r="-600000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204706" r="-5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204706" r="-4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204706" r="-30149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204706" r="-20375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204706" r="-10223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204706" r="-3008" b="-8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304706" r="-90601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4706" r="-799254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304706" r="-70526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304706" r="-600000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304706" r="-5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304706" r="-4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304706" r="-30149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304706" r="-20375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304706" r="-10223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304706" r="-3008" b="-7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404706" r="-90601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4706" r="-799254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404706" r="-70526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404706" r="-600000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404706" r="-5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404706" r="-4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404706" r="-3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404706" r="-20375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404706" r="-10223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404706" r="-3008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504706" r="-90601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04706" r="-799254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504706" r="-70526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504706" r="-600000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504706" r="-5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504706" r="-4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504706" r="-3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504706" r="-20375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504706" r="-10223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504706" r="-3008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04706" r="-90601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04706" r="-799254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604706" r="-70526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604706" r="-600000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604706" r="-504511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604706" r="-404511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604706" r="-30149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604706" r="-20375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604706" r="-10223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604706" r="-3008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96512" r="-90601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96512" r="-799254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696512" r="-70526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696512" r="-600000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696512" r="-504511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696512" r="-404511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696512" r="-30149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696512" r="-20375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696512" r="-10223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696512" r="-3008" b="-2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805882" r="-90601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905882" r="-90601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05882" r="-90601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9807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4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IN" alt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altLang="en-US" sz="4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altLang="en-US" sz="4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Powers modulo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672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= {1, 2, </m:t>
                      </m:r>
                      <m:r>
                        <a:rPr lang="en-IN" altLang="en-US" sz="2800" b="0" i="1" dirty="0" smtClean="0">
                          <a:latin typeface="Cambria Math" panose="02040503050406030204" pitchFamily="18" charset="0"/>
                        </a:rPr>
                        <m:t>3, 4, 5, 6, 7, 8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, 9, 10}</m:t>
                      </m:r>
                    </m:oMath>
                  </m:oMathPara>
                </a14:m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11D1D8-CA27-604D-9BEF-2B31C26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4300-F4FF-F845-B3A9-7E0B77B5A7BD}" type="slidenum">
              <a:rPr lang="en-US" altLang="en-US"/>
              <a:pPr/>
              <a:t>45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491895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491895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534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136" r="-906015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36" r="-799254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136" r="-70526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136" r="-600000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136" r="-5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136" r="-4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136" r="-30149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136" r="-20375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136" r="-10223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136" r="-3008" b="-96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4706" r="-90601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4706" r="-799254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04706" r="-70526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04706" r="-600000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04706" r="-5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04706" r="-4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04706" r="-30149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04706" r="-20375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04706" r="-10223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04706" r="-3008" b="-9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204706" r="-90601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4706" r="-799254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204706" r="-70526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204706" r="-600000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204706" r="-5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204706" r="-4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204706" r="-30149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204706" r="-20375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204706" r="-10223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204706" r="-3008" b="-8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304706" r="-90601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4706" r="-799254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304706" r="-70526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304706" r="-600000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304706" r="-5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304706" r="-4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304706" r="-30149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304706" r="-20375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304706" r="-10223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304706" r="-3008" b="-7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404706" r="-90601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4706" r="-799254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404706" r="-70526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404706" r="-600000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404706" r="-5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404706" r="-4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404706" r="-3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404706" r="-20375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404706" r="-10223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404706" r="-3008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504706" r="-90601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04706" r="-799254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504706" r="-70526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504706" r="-600000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504706" r="-5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504706" r="-4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504706" r="-3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504706" r="-20375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504706" r="-10223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504706" r="-3008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04706" r="-90601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04706" r="-799254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604706" r="-70526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604706" r="-600000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604706" r="-504511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604706" r="-404511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604706" r="-30149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604706" r="-20375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604706" r="-10223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604706" r="-3008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96512" r="-90601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96512" r="-799254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696512" r="-70526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696512" r="-600000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696512" r="-504511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696512" r="-404511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696512" r="-30149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696512" r="-20375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696512" r="-10223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696512" r="-3008" b="-2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805882" r="-90601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805882" r="-799254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805882" r="-70526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805882" r="-600000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805882" r="-504511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805882" r="-404511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805882" r="-30149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805882" r="-203759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805882" r="-102239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805882" r="-3008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905882" r="-90601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05882" r="-90601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1324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4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IN" alt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altLang="en-US" sz="4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altLang="en-US" sz="4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Powers modulo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672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= {1, 2, </m:t>
                      </m:r>
                      <m:r>
                        <a:rPr lang="en-IN" altLang="en-US" sz="2800" b="0" i="1" dirty="0" smtClean="0">
                          <a:latin typeface="Cambria Math" panose="02040503050406030204" pitchFamily="18" charset="0"/>
                        </a:rPr>
                        <m:t>3, 4, 5, 6, 7, 8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, 9, 10}</m:t>
                      </m:r>
                    </m:oMath>
                  </m:oMathPara>
                </a14:m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11D1D8-CA27-604D-9BEF-2B31C26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4300-F4FF-F845-B3A9-7E0B77B5A7BD}" type="slidenum">
              <a:rPr lang="en-US" altLang="en-US"/>
              <a:pPr/>
              <a:t>46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225790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225790"/>
                  </p:ext>
                </p:extLst>
              </p:nvPr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534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136" r="-906015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36" r="-799254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136" r="-70526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136" r="-600000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136" r="-5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136" r="-4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136" r="-30149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136" r="-20375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136" r="-10223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136" r="-3008" b="-96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4706" r="-90601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4706" r="-799254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04706" r="-70526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04706" r="-600000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04706" r="-5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04706" r="-4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04706" r="-30149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04706" r="-20375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04706" r="-10223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04706" r="-3008" b="-9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204706" r="-90601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4706" r="-799254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204706" r="-70526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204706" r="-600000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204706" r="-5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204706" r="-4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204706" r="-30149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204706" r="-20375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204706" r="-10223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204706" r="-3008" b="-8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304706" r="-90601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4706" r="-799254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304706" r="-70526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304706" r="-600000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304706" r="-5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304706" r="-4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304706" r="-30149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304706" r="-20375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304706" r="-10223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304706" r="-3008" b="-7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404706" r="-90601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4706" r="-799254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404706" r="-70526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404706" r="-600000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404706" r="-5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404706" r="-4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404706" r="-3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404706" r="-20375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404706" r="-10223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404706" r="-3008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504706" r="-90601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04706" r="-799254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504706" r="-70526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504706" r="-600000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504706" r="-5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504706" r="-4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504706" r="-3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504706" r="-20375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504706" r="-10223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504706" r="-3008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04706" r="-90601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04706" r="-799254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604706" r="-70526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604706" r="-600000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604706" r="-504511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604706" r="-404511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604706" r="-30149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604706" r="-20375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604706" r="-10223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604706" r="-3008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96512" r="-90601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96512" r="-799254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696512" r="-70526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696512" r="-600000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696512" r="-504511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696512" r="-404511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696512" r="-30149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696512" r="-20375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696512" r="-10223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696512" r="-3008" b="-2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805882" r="-90601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805882" r="-799254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805882" r="-70526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805882" r="-600000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805882" r="-504511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805882" r="-404511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805882" r="-30149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805882" r="-203759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805882" r="-102239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805882" r="-3008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905882" r="-90601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905882" r="-799254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905882" r="-70526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905882" r="-600000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905882" r="-504511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905882" r="-404511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905882" r="-30149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905882" r="-203759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905882" r="-102239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905882" r="-3008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05882" r="-90601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4429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4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IN" altLang="en-US" sz="4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altLang="en-US" sz="4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altLang="en-US" sz="4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Powers modulo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30402" name="Rectangle 2">
                <a:extLst>
                  <a:ext uri="{FF2B5EF4-FFF2-40B4-BE49-F238E27FC236}">
                    <a16:creationId xmlns:a16="http://schemas.microsoft.com/office/drawing/2014/main" id="{A7C6B84E-62BB-074F-8835-57C0CA879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672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alt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= {1, 2, </m:t>
                      </m:r>
                      <m:r>
                        <a:rPr lang="en-IN" altLang="en-US" sz="2800" b="0" i="1" dirty="0" smtClean="0">
                          <a:latin typeface="Cambria Math" panose="02040503050406030204" pitchFamily="18" charset="0"/>
                        </a:rPr>
                        <m:t>3, 4, 5, 6, 7, 8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, 9, 10}</m:t>
                      </m:r>
                    </m:oMath>
                  </m:oMathPara>
                </a14:m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533400" indent="-533400">
                  <a:lnSpc>
                    <a:spcPct val="90000"/>
                  </a:lnSpc>
                  <a:buNone/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800" y="186000"/>
                <a:ext cx="5040000" cy="576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11D1D8-CA27-604D-9BEF-2B31C26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4300-F4FF-F845-B3A9-7E0B77B5A7BD}" type="slidenum">
              <a:rPr lang="en-US" altLang="en-US"/>
              <a:pPr/>
              <a:t>47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EFDAADD-2CDB-3610-BC53-FE9B44482A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06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534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136" r="-906015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36" r="-799254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136" r="-70526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136" r="-600000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136" r="-5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136" r="-4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136" r="-30149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136" r="-20375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136" r="-10223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136" r="-3008" b="-96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4706" r="-90601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4706" r="-799254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04706" r="-70526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04706" r="-600000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04706" r="-5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04706" r="-4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04706" r="-30149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04706" r="-20375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04706" r="-10223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04706" r="-3008" b="-9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204706" r="-90601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4706" r="-799254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204706" r="-70526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204706" r="-600000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204706" r="-5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204706" r="-4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204706" r="-30149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204706" r="-20375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204706" r="-10223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204706" r="-3008" b="-8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304706" r="-90601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4706" r="-799254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304706" r="-70526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304706" r="-600000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304706" r="-5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304706" r="-4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304706" r="-30149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304706" r="-20375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304706" r="-10223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304706" r="-3008" b="-7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404706" r="-90601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4706" r="-799254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404706" r="-70526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404706" r="-600000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404706" r="-5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404706" r="-4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404706" r="-3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404706" r="-20375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404706" r="-10223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404706" r="-3008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504706" r="-90601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04706" r="-799254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504706" r="-70526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504706" r="-600000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504706" r="-5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504706" r="-4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504706" r="-3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504706" r="-20375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504706" r="-10223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504706" r="-3008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04706" r="-90601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04706" r="-799254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604706" r="-70526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604706" r="-600000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604706" r="-504511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604706" r="-404511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604706" r="-30149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604706" r="-20375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604706" r="-10223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604706" r="-3008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696512" r="-90601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96512" r="-799254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696512" r="-70526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696512" r="-600000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696512" r="-504511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696512" r="-404511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696512" r="-30149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696512" r="-20375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696512" r="-10223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696512" r="-3008" b="-2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805882" r="-90601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805882" r="-799254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805882" r="-70526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805882" r="-600000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805882" r="-504511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805882" r="-404511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805882" r="-30149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805882" r="-203759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805882" r="-102239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805882" r="-3008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905882" r="-90601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905882" r="-799254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905882" r="-70526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905882" r="-600000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905882" r="-504511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905882" r="-404511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905882" r="-30149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905882" r="-203759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905882" r="-102239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905882" r="-3008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005882" r="-90601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05882" r="-79925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504" t="-1005882" r="-70526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254" t="-1005882" r="-60000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2256" t="-1005882" r="-50451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2256" t="-1005882" r="-40451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7761" t="-1005882" r="-30149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3008" t="-1005882" r="-20375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7015" t="-1005882" r="-10223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3759" t="-1005882" r="-300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8110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A7C6B84E-62BB-074F-8835-57C0CA879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Primitive Roots of 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185000"/>
                <a:ext cx="2772000" cy="5292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2800" dirty="0"/>
                  <a:t>A number </a:t>
                </a:r>
                <a14:m>
                  <m:oMath xmlns:m="http://schemas.openxmlformats.org/officeDocument/2006/math">
                    <m:r>
                      <a:rPr lang="en-I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en-US" sz="2800" dirty="0"/>
                  <a:t> is a </a:t>
                </a:r>
                <a:r>
                  <a:rPr lang="en-US" altLang="en-US" sz="2800" b="1" i="1" dirty="0">
                    <a:solidFill>
                      <a:schemeClr val="tx2"/>
                    </a:solidFill>
                  </a:rPr>
                  <a:t>primitive </a:t>
                </a:r>
                <a14:m>
                  <m:oMath xmlns:m="http://schemas.openxmlformats.org/officeDocument/2006/math">
                    <m:r>
                      <a:rPr lang="en-I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b="1" i="1" baseline="30000" dirty="0">
                    <a:solidFill>
                      <a:schemeClr val="tx2"/>
                    </a:solidFill>
                  </a:rPr>
                  <a:t>th</a:t>
                </a:r>
                <a:r>
                  <a:rPr lang="en-US" altLang="en-US" sz="2800" b="1" i="1" dirty="0">
                    <a:solidFill>
                      <a:schemeClr val="tx2"/>
                    </a:solidFill>
                  </a:rPr>
                  <a:t> root of unity</a:t>
                </a:r>
                <a:r>
                  <a:rPr lang="en-US" altLang="en-US" sz="2800" dirty="0"/>
                  <a:t>, for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en-US" sz="2800" dirty="0"/>
                  <a:t>, if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i="1" baseline="30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en-US" sz="2400" dirty="0"/>
              </a:p>
              <a:p>
                <a:pPr marL="914400" lvl="1" indent="-457200"/>
                <a:r>
                  <a:rPr lang="en-US" altLang="en-US" sz="2400" dirty="0"/>
                  <a:t>Numbers 1,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altLang="en-US" sz="2400" b="0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2400" dirty="0"/>
                  <a:t> are distinct</a:t>
                </a:r>
              </a:p>
              <a:p>
                <a:pPr marL="914400" lvl="1" indent="-457200"/>
                <a:r>
                  <a:rPr lang="en-US" altLang="en-US" sz="2400" dirty="0"/>
                  <a:t>1 is a root of unity in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 10</m:t>
                    </m:r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85000"/>
                <a:ext cx="2772000" cy="5292000"/>
              </a:xfrm>
              <a:blipFill>
                <a:blip r:embed="rId2"/>
                <a:stretch>
                  <a:fillRect l="-4396" t="-1956" r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11D1D8-CA27-604D-9BEF-2B31C26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4300-F4FF-F845-B3A9-7E0B77B5A7BD}" type="slidenum">
              <a:rPr lang="en-US" altLang="en-US"/>
              <a:pPr/>
              <a:t>48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2">
                <a:extLst>
                  <a:ext uri="{FF2B5EF4-FFF2-40B4-BE49-F238E27FC236}">
                    <a16:creationId xmlns:a16="http://schemas.microsoft.com/office/drawing/2014/main" id="{8D12E897-3AE7-3CAB-1F80-7DFB06918F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947407"/>
                  </p:ext>
                </p:extLst>
              </p:nvPr>
            </p:nvGraphicFramePr>
            <p:xfrm>
              <a:off x="30097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2">
                <a:extLst>
                  <a:ext uri="{FF2B5EF4-FFF2-40B4-BE49-F238E27FC236}">
                    <a16:creationId xmlns:a16="http://schemas.microsoft.com/office/drawing/2014/main" id="{8D12E897-3AE7-3CAB-1F80-7DFB06918F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947407"/>
                  </p:ext>
                </p:extLst>
              </p:nvPr>
            </p:nvGraphicFramePr>
            <p:xfrm>
              <a:off x="30097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534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136" r="-899254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1136" r="-806015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36" r="-700000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1136" r="-60526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1136" r="-500746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1136" r="-4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1136" r="-30149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1136" r="-20375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1136" r="-10223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1136" r="-3008" b="-96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04706" r="-899254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104706" r="-80601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4706" r="-700000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104706" r="-60526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104706" r="-500746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104706" r="-4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104706" r="-30149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104706" r="-20375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104706" r="-10223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104706" r="-3008" b="-9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204706" r="-899254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204706" r="-80601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4706" r="-700000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204706" r="-60526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204706" r="-500746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204706" r="-4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204706" r="-30149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204706" r="-20375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204706" r="-10223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204706" r="-3008" b="-8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304706" r="-899254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304706" r="-80601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4706" r="-700000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304706" r="-60526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304706" r="-500746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304706" r="-4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304706" r="-30149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304706" r="-20375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304706" r="-10223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304706" r="-3008" b="-7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404706" r="-899254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404706" r="-80601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4706" r="-700000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404706" r="-60526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404706" r="-500746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404706" r="-4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404706" r="-3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404706" r="-20375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404706" r="-10223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404706" r="-3008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504706" r="-899254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504706" r="-80601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4706" r="-700000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504706" r="-60526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504706" r="-500746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504706" r="-4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504706" r="-3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504706" r="-20375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504706" r="-10223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504706" r="-3008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604706" r="-899254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604706" r="-80601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04706" r="-700000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604706" r="-60526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604706" r="-500746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604706" r="-404511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604706" r="-30149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604706" r="-20375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604706" r="-10223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604706" r="-3008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696512" r="-899254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696512" r="-80601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96512" r="-700000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696512" r="-60526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696512" r="-500746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696512" r="-404511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696512" r="-30149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696512" r="-20375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696512" r="-10223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696512" r="-3008" b="-2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805882" r="-899254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805882" r="-80601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05882" r="-700000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805882" r="-60526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805882" r="-500746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805882" r="-404511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805882" r="-30149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805882" r="-203759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805882" r="-102239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805882" r="-3008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905882" r="-899254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905882" r="-80601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05882" r="-700000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905882" r="-60526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905882" r="-500746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905882" r="-404511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905882" r="-30149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905882" r="-203759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905882" r="-102239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905882" r="-3008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005882" r="-89925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1005882" r="-80601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5882" r="-70000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1005882" r="-60526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1005882" r="-50074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1005882" r="-40451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1005882" r="-30149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1005882" r="-20375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1005882" r="-10223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1005882" r="-300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86390BF-175C-5505-352E-8CFFB64F56FB}"/>
              </a:ext>
            </a:extLst>
          </p:cNvPr>
          <p:cNvSpPr/>
          <p:nvPr/>
        </p:nvSpPr>
        <p:spPr>
          <a:xfrm>
            <a:off x="3022400" y="16002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F70F7B-AFDB-CDA6-656E-093D05B3F422}"/>
              </a:ext>
            </a:extLst>
          </p:cNvPr>
          <p:cNvSpPr/>
          <p:nvPr/>
        </p:nvSpPr>
        <p:spPr>
          <a:xfrm>
            <a:off x="3823900" y="16002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C09E04-28EE-0EDF-2F21-88EEE37A7FA3}"/>
              </a:ext>
            </a:extLst>
          </p:cNvPr>
          <p:cNvSpPr/>
          <p:nvPr/>
        </p:nvSpPr>
        <p:spPr>
          <a:xfrm>
            <a:off x="4664600" y="16296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6D877F-7BC0-C89F-1312-6897198B2981}"/>
              </a:ext>
            </a:extLst>
          </p:cNvPr>
          <p:cNvSpPr/>
          <p:nvPr/>
        </p:nvSpPr>
        <p:spPr>
          <a:xfrm>
            <a:off x="5466100" y="16296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F2926F-F39D-FDF9-5918-CCB395130954}"/>
              </a:ext>
            </a:extLst>
          </p:cNvPr>
          <p:cNvSpPr/>
          <p:nvPr/>
        </p:nvSpPr>
        <p:spPr>
          <a:xfrm>
            <a:off x="6285100" y="16002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1F1B06-F1B8-E593-F309-96767FBCF722}"/>
              </a:ext>
            </a:extLst>
          </p:cNvPr>
          <p:cNvSpPr/>
          <p:nvPr/>
        </p:nvSpPr>
        <p:spPr>
          <a:xfrm>
            <a:off x="7086600" y="16002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75DA17-510E-BAC6-99DB-6622AB609129}"/>
              </a:ext>
            </a:extLst>
          </p:cNvPr>
          <p:cNvSpPr/>
          <p:nvPr/>
        </p:nvSpPr>
        <p:spPr>
          <a:xfrm>
            <a:off x="7927300" y="16296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FCC083-6EEB-4757-008D-5C938D1C1EA1}"/>
              </a:ext>
            </a:extLst>
          </p:cNvPr>
          <p:cNvSpPr/>
          <p:nvPr/>
        </p:nvSpPr>
        <p:spPr>
          <a:xfrm>
            <a:off x="8728800" y="16296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6D889D-5BF2-5A84-0941-280578954E21}"/>
              </a:ext>
            </a:extLst>
          </p:cNvPr>
          <p:cNvSpPr/>
          <p:nvPr/>
        </p:nvSpPr>
        <p:spPr>
          <a:xfrm>
            <a:off x="9525000" y="16002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1B7831-A206-7711-E368-9E6102D6E5F0}"/>
              </a:ext>
            </a:extLst>
          </p:cNvPr>
          <p:cNvSpPr/>
          <p:nvPr/>
        </p:nvSpPr>
        <p:spPr>
          <a:xfrm>
            <a:off x="10326500" y="16002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A7C6B84E-62BB-074F-8835-57C0CA879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Primitive Roots of 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7400" y="1185000"/>
                <a:ext cx="2772000" cy="5292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2800" dirty="0"/>
                  <a:t>A number </a:t>
                </a:r>
                <a14:m>
                  <m:oMath xmlns:m="http://schemas.openxmlformats.org/officeDocument/2006/math">
                    <m:r>
                      <a:rPr lang="en-I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en-US" sz="2800" dirty="0"/>
                  <a:t> is a </a:t>
                </a:r>
                <a:r>
                  <a:rPr lang="en-US" altLang="en-US" sz="2800" b="1" i="1" dirty="0">
                    <a:solidFill>
                      <a:schemeClr val="tx2"/>
                    </a:solidFill>
                  </a:rPr>
                  <a:t>primitive </a:t>
                </a:r>
                <a14:m>
                  <m:oMath xmlns:m="http://schemas.openxmlformats.org/officeDocument/2006/math">
                    <m:r>
                      <a:rPr lang="en-I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b="1" i="1" baseline="30000" dirty="0">
                    <a:solidFill>
                      <a:schemeClr val="tx2"/>
                    </a:solidFill>
                  </a:rPr>
                  <a:t>th</a:t>
                </a:r>
                <a:r>
                  <a:rPr lang="en-US" altLang="en-US" sz="2800" b="1" i="1" dirty="0">
                    <a:solidFill>
                      <a:schemeClr val="tx2"/>
                    </a:solidFill>
                  </a:rPr>
                  <a:t> root of unity</a:t>
                </a:r>
                <a:r>
                  <a:rPr lang="en-US" altLang="en-US" sz="2800" dirty="0"/>
                  <a:t>, for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en-US" sz="2800" dirty="0"/>
                  <a:t>, if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i="1" baseline="30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en-US" sz="2400" dirty="0"/>
              </a:p>
              <a:p>
                <a:pPr marL="914400" lvl="1" indent="-457200"/>
                <a:r>
                  <a:rPr lang="en-US" altLang="en-US" sz="2400" dirty="0"/>
                  <a:t>Numbers 1,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2400" dirty="0"/>
                  <a:t> are distinct</a:t>
                </a:r>
              </a:p>
              <a:p>
                <a:pPr marL="914400" lvl="1" indent="-457200"/>
                <a:r>
                  <a:rPr lang="en-US" altLang="en-US" sz="2400" dirty="0"/>
                  <a:t>10 is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baseline="30000" dirty="0"/>
                  <a:t>th</a:t>
                </a:r>
                <a:r>
                  <a:rPr lang="en-US" altLang="en-US" sz="2400" dirty="0"/>
                  <a:t> root of unity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IN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={2,4,6,8,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10</m:t>
                    </m:r>
                    <m:r>
                      <a:rPr lang="en-IN" altLang="en-US" sz="24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2304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21E06CC-7D71-AE45-871B-C416F2EB0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00" y="1185000"/>
                <a:ext cx="2772000" cy="5292000"/>
              </a:xfrm>
              <a:blipFill>
                <a:blip r:embed="rId2"/>
                <a:stretch>
                  <a:fillRect l="-4615" t="-1956" r="-6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11D1D8-CA27-604D-9BEF-2B31C26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4300-F4FF-F845-B3A9-7E0B77B5A7BD}" type="slidenum">
              <a:rPr lang="en-US" altLang="en-US"/>
              <a:pPr/>
              <a:t>49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9B85C475-D2B2-5D8B-685F-405D9B4D5F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24672"/>
                  </p:ext>
                </p:extLst>
              </p:nvPr>
            </p:nvGraphicFramePr>
            <p:xfrm>
              <a:off x="3009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9B85C475-D2B2-5D8B-685F-405D9B4D5F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24672"/>
                  </p:ext>
                </p:extLst>
              </p:nvPr>
            </p:nvGraphicFramePr>
            <p:xfrm>
              <a:off x="3009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534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136" r="-899254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1136" r="-806015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36" r="-700000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1136" r="-60526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1136" r="-500746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1136" r="-4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1136" r="-30149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1136" r="-20375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1136" r="-10223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1136" r="-3008" b="-96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04706" r="-899254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104706" r="-80601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4706" r="-700000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104706" r="-60526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104706" r="-500746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104706" r="-4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104706" r="-30149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104706" r="-20375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104706" r="-10223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104706" r="-3008" b="-9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204706" r="-899254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204706" r="-80601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4706" r="-700000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204706" r="-60526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204706" r="-500746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204706" r="-4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204706" r="-30149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204706" r="-20375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204706" r="-10223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204706" r="-3008" b="-8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304706" r="-899254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304706" r="-80601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4706" r="-700000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304706" r="-60526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304706" r="-500746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304706" r="-4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304706" r="-30149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304706" r="-20375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304706" r="-10223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304706" r="-3008" b="-7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404706" r="-899254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404706" r="-80601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4706" r="-700000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404706" r="-60526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404706" r="-500746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404706" r="-4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404706" r="-3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404706" r="-20375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404706" r="-10223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404706" r="-3008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504706" r="-899254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504706" r="-80601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4706" r="-700000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504706" r="-60526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504706" r="-500746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504706" r="-4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504706" r="-3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504706" r="-20375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504706" r="-10223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504706" r="-3008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604706" r="-899254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604706" r="-80601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04706" r="-700000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604706" r="-60526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604706" r="-500746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604706" r="-404511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604706" r="-30149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604706" r="-20375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604706" r="-10223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604706" r="-3008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696512" r="-899254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696512" r="-80601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96512" r="-700000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696512" r="-60526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696512" r="-500746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696512" r="-404511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696512" r="-30149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696512" r="-20375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696512" r="-10223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696512" r="-3008" b="-2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805882" r="-899254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805882" r="-80601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05882" r="-700000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805882" r="-60526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805882" r="-500746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805882" r="-404511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805882" r="-30149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805882" r="-203759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805882" r="-102239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805882" r="-3008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905882" r="-899254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905882" r="-80601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05882" r="-700000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905882" r="-60526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905882" r="-500746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905882" r="-404511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905882" r="-30149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905882" r="-203759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905882" r="-102239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905882" r="-3008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005882" r="-89925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1005882" r="-80601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5882" r="-70000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1005882" r="-60526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1005882" r="-50074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1005882" r="-40451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1005882" r="-30149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1005882" r="-20375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1005882" r="-10223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1005882" r="-300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86390BF-175C-5505-352E-8CFFB64F56FB}"/>
              </a:ext>
            </a:extLst>
          </p:cNvPr>
          <p:cNvSpPr/>
          <p:nvPr/>
        </p:nvSpPr>
        <p:spPr>
          <a:xfrm>
            <a:off x="3886200" y="62778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165D94-F6A7-D05B-7FDF-834449061DF8}"/>
              </a:ext>
            </a:extLst>
          </p:cNvPr>
          <p:cNvSpPr/>
          <p:nvPr/>
        </p:nvSpPr>
        <p:spPr>
          <a:xfrm>
            <a:off x="5528400" y="62778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6D944F-71A6-8FC0-0967-823B71561213}"/>
              </a:ext>
            </a:extLst>
          </p:cNvPr>
          <p:cNvSpPr/>
          <p:nvPr/>
        </p:nvSpPr>
        <p:spPr>
          <a:xfrm>
            <a:off x="7128600" y="62484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DC81FD-EDB4-9B68-2711-6964FEFD9558}"/>
              </a:ext>
            </a:extLst>
          </p:cNvPr>
          <p:cNvSpPr/>
          <p:nvPr/>
        </p:nvSpPr>
        <p:spPr>
          <a:xfrm>
            <a:off x="8763000" y="62484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484192-64BB-1FF0-9430-5F21BEB216B9}"/>
              </a:ext>
            </a:extLst>
          </p:cNvPr>
          <p:cNvSpPr/>
          <p:nvPr/>
        </p:nvSpPr>
        <p:spPr>
          <a:xfrm>
            <a:off x="10363200" y="62484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0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EABA9DD3-7D46-F14F-B575-084B6E788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Evaluating a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947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A77D7E9-8FC1-1047-B686-B5CB8F7D126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800" dirty="0"/>
                  <a:t>What is value for a given value of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800" dirty="0"/>
                  <a:t>?</a:t>
                </a:r>
                <a:endParaRPr lang="en-US" altLang="en-US" sz="2000" dirty="0"/>
              </a:p>
            </p:txBody>
          </p:sp>
        </mc:Choice>
        <mc:Fallback xmlns="">
          <p:sp>
            <p:nvSpPr>
              <p:cNvPr id="210947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A77D7E9-8FC1-1047-B686-B5CB8F7D1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5D80EDF-1C46-D041-9363-14C2388684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D4619F-2555-AC48-8569-2C1CAE86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1860-4779-1D48-B0C3-00F0C82817A7}" type="slidenum">
              <a:rPr lang="en-US" altLang="en-US"/>
              <a:pPr/>
              <a:t>5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D3476-BF71-E143-9851-CE6A46683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79845" y="2150050"/>
                <a:ext cx="98323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D3476-BF71-E143-9851-CE6A46683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45" y="2150050"/>
                <a:ext cx="9832307" cy="553998"/>
              </a:xfrm>
              <a:prstGeom prst="rect">
                <a:avLst/>
              </a:prstGeom>
              <a:blipFill>
                <a:blip r:embed="rId3"/>
                <a:stretch>
                  <a:fillRect l="-10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25556D-13DA-9546-B32F-1AB134DC201F}"/>
                  </a:ext>
                </a:extLst>
              </p:cNvPr>
              <p:cNvSpPr txBox="1"/>
              <p:nvPr/>
            </p:nvSpPr>
            <p:spPr>
              <a:xfrm>
                <a:off x="1981200" y="3276600"/>
                <a:ext cx="7373685" cy="15127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 ≤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25556D-13DA-9546-B32F-1AB134DC2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76600"/>
                <a:ext cx="7373685" cy="1512786"/>
              </a:xfrm>
              <a:prstGeom prst="rect">
                <a:avLst/>
              </a:prstGeom>
              <a:blipFill>
                <a:blip r:embed="rId4"/>
                <a:stretch>
                  <a:fillRect l="-1893" t="-120833" b="-18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33B7268-E007-8645-AE43-0B64B39DF257}"/>
              </a:ext>
            </a:extLst>
          </p:cNvPr>
          <p:cNvSpPr txBox="1"/>
          <p:nvPr/>
        </p:nvSpPr>
        <p:spPr>
          <a:xfrm>
            <a:off x="7543800" y="5146341"/>
            <a:ext cx="28194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How many multiplications?</a:t>
            </a:r>
          </a:p>
        </p:txBody>
      </p:sp>
    </p:spTree>
    <p:extLst>
      <p:ext uri="{BB962C8B-B14F-4D97-AF65-F5344CB8AC3E}">
        <p14:creationId xmlns:p14="http://schemas.microsoft.com/office/powerpoint/2010/main" val="181327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2">
                <a:extLst>
                  <a:ext uri="{FF2B5EF4-FFF2-40B4-BE49-F238E27FC236}">
                    <a16:creationId xmlns:a16="http://schemas.microsoft.com/office/drawing/2014/main" id="{5374B934-0C37-9544-5111-1495193AD4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5517860"/>
                  </p:ext>
                </p:extLst>
              </p:nvPr>
            </p:nvGraphicFramePr>
            <p:xfrm>
              <a:off x="3009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2">
                <a:extLst>
                  <a:ext uri="{FF2B5EF4-FFF2-40B4-BE49-F238E27FC236}">
                    <a16:creationId xmlns:a16="http://schemas.microsoft.com/office/drawing/2014/main" id="{5374B934-0C37-9544-5111-1495193AD4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5517860"/>
                  </p:ext>
                </p:extLst>
              </p:nvPr>
            </p:nvGraphicFramePr>
            <p:xfrm>
              <a:off x="3009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534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1136" r="-899254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1136" r="-806015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36" r="-700000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1136" r="-60526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1136" r="-500746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1136" r="-4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1136" r="-30149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1136" r="-20375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1136" r="-10223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1136" r="-3008" b="-96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104706" r="-899254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104706" r="-80601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4706" r="-700000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104706" r="-60526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104706" r="-500746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104706" r="-4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104706" r="-30149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104706" r="-20375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104706" r="-10223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104706" r="-3008" b="-9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204706" r="-899254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204706" r="-80601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4706" r="-700000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204706" r="-60526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204706" r="-500746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204706" r="-4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204706" r="-30149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204706" r="-20375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204706" r="-10223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204706" r="-3008" b="-8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304706" r="-899254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304706" r="-80601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4706" r="-700000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304706" r="-60526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304706" r="-500746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304706" r="-4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304706" r="-30149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304706" r="-20375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304706" r="-10223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304706" r="-3008" b="-7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404706" r="-899254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404706" r="-80601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4706" r="-700000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404706" r="-60526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404706" r="-500746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404706" r="-4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404706" r="-3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404706" r="-20375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404706" r="-10223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404706" r="-3008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504706" r="-899254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504706" r="-80601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4706" r="-700000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504706" r="-60526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504706" r="-500746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504706" r="-4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504706" r="-3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504706" r="-20375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504706" r="-10223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504706" r="-3008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604706" r="-899254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604706" r="-80601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4706" r="-700000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604706" r="-60526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604706" r="-500746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604706" r="-404511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604706" r="-30149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604706" r="-20375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604706" r="-10223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604706" r="-3008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696512" r="-899254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696512" r="-80601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96512" r="-700000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696512" r="-60526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696512" r="-500746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696512" r="-404511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696512" r="-30149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696512" r="-20375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696512" r="-10223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696512" r="-3008" b="-2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805882" r="-899254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805882" r="-80601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05882" r="-700000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805882" r="-60526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805882" r="-500746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805882" r="-404511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805882" r="-30149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805882" r="-203759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805882" r="-102239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805882" r="-3008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905882" r="-899254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905882" r="-80601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05882" r="-700000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905882" r="-60526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905882" r="-500746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905882" r="-404511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905882" r="-30149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905882" r="-203759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905882" r="-102239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905882" r="-3008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1005882" r="-89925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1005882" r="-80601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05882" r="-70000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1005882" r="-60526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1005882" r="-50074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1005882" r="-40451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1005882" r="-30149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1005882" r="-20375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1005882" r="-10223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1005882" r="-300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0402" name="Rectangle 2">
            <a:extLst>
              <a:ext uri="{FF2B5EF4-FFF2-40B4-BE49-F238E27FC236}">
                <a16:creationId xmlns:a16="http://schemas.microsoft.com/office/drawing/2014/main" id="{A7C6B84E-62BB-074F-8835-57C0CA879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Primitive Roots of Unity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11D1D8-CA27-604D-9BEF-2B31C26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4300-F4FF-F845-B3A9-7E0B77B5A7B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6390BF-175C-5505-352E-8CFFB64F56FB}"/>
              </a:ext>
            </a:extLst>
          </p:cNvPr>
          <p:cNvSpPr/>
          <p:nvPr/>
        </p:nvSpPr>
        <p:spPr>
          <a:xfrm>
            <a:off x="6324600" y="57444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FA2DD0-BF1F-0116-6B5E-8C03C73B0707}"/>
              </a:ext>
            </a:extLst>
          </p:cNvPr>
          <p:cNvSpPr/>
          <p:nvPr/>
        </p:nvSpPr>
        <p:spPr>
          <a:xfrm>
            <a:off x="6324600" y="26670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99741F-5438-D19A-80B1-6A452B672295}"/>
              </a:ext>
            </a:extLst>
          </p:cNvPr>
          <p:cNvSpPr/>
          <p:nvPr/>
        </p:nvSpPr>
        <p:spPr>
          <a:xfrm>
            <a:off x="6324600" y="32004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74CF1E-95DA-4C03-12DB-6B0A5B6C5700}"/>
              </a:ext>
            </a:extLst>
          </p:cNvPr>
          <p:cNvSpPr/>
          <p:nvPr/>
        </p:nvSpPr>
        <p:spPr>
          <a:xfrm>
            <a:off x="6324600" y="37338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A388BB48-88E6-70CE-F42B-DEA4726793B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185000"/>
                <a:ext cx="2772000" cy="529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900" kern="1200">
                    <a:solidFill>
                      <a:schemeClr val="accent1">
                        <a:lumMod val="75000"/>
                      </a:schemeClr>
                    </a:solidFill>
                    <a:latin typeface="Helvetica" pitchFamily="2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rgbClr val="7030A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en-US" altLang="en-US" sz="2800" dirty="0"/>
                  <a:t>A number </a:t>
                </a:r>
                <a14:m>
                  <m:oMath xmlns:m="http://schemas.openxmlformats.org/officeDocument/2006/math">
                    <m:r>
                      <a:rPr lang="en-IN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en-US" sz="2800" dirty="0"/>
                  <a:t> is a </a:t>
                </a:r>
                <a:r>
                  <a:rPr lang="en-US" altLang="en-US" sz="2800" b="1" i="1" dirty="0">
                    <a:solidFill>
                      <a:schemeClr val="tx2"/>
                    </a:solidFill>
                  </a:rPr>
                  <a:t>primitive </a:t>
                </a:r>
                <a14:m>
                  <m:oMath xmlns:m="http://schemas.openxmlformats.org/officeDocument/2006/math">
                    <m:r>
                      <a:rPr lang="en-IN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b="1" i="1" baseline="30000" dirty="0">
                    <a:solidFill>
                      <a:schemeClr val="tx2"/>
                    </a:solidFill>
                  </a:rPr>
                  <a:t>th</a:t>
                </a:r>
                <a:r>
                  <a:rPr lang="en-US" altLang="en-US" sz="2800" b="1" i="1" dirty="0">
                    <a:solidFill>
                      <a:schemeClr val="tx2"/>
                    </a:solidFill>
                  </a:rPr>
                  <a:t> root of unity</a:t>
                </a:r>
                <a:r>
                  <a:rPr lang="en-US" altLang="en-US" sz="2800" dirty="0"/>
                  <a:t>, for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en-US" sz="2800" dirty="0"/>
                  <a:t>, if</a:t>
                </a:r>
              </a:p>
              <a:p>
                <a:pPr marL="914400" lvl="1" indent="-457200"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i="1" baseline="30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en-US" sz="2400" dirty="0"/>
              </a:p>
              <a:p>
                <a:pPr marL="914400" lvl="1" indent="-457200" fontAlgn="auto">
                  <a:spcAft>
                    <a:spcPts val="0"/>
                  </a:spcAft>
                </a:pPr>
                <a:r>
                  <a:rPr lang="en-US" altLang="en-US" sz="2400" dirty="0"/>
                  <a:t>Numbers 1,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2400" dirty="0"/>
                  <a:t> are distinct</a:t>
                </a:r>
              </a:p>
              <a:p>
                <a:pPr marL="914400" lvl="1" indent="-457200" fontAlgn="auto">
                  <a:spcAft>
                    <a:spcPts val="0"/>
                  </a:spcAft>
                </a:pPr>
                <a:r>
                  <a:rPr lang="en-US" altLang="en-US" sz="2400" dirty="0"/>
                  <a:t>3, 4, 5 and 9 are  5</a:t>
                </a:r>
                <a:r>
                  <a:rPr lang="en-US" altLang="en-US" sz="2400" baseline="30000" dirty="0"/>
                  <a:t>th</a:t>
                </a:r>
                <a:r>
                  <a:rPr lang="en-US" altLang="en-US" sz="2400" dirty="0"/>
                  <a:t> roots of unity in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A388BB48-88E6-70CE-F42B-DEA472679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5000"/>
                <a:ext cx="2772000" cy="5292000"/>
              </a:xfrm>
              <a:prstGeom prst="rect">
                <a:avLst/>
              </a:prstGeom>
              <a:blipFill>
                <a:blip r:embed="rId3"/>
                <a:stretch>
                  <a:fillRect l="-4396" t="-1956" r="-6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35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A7C6B84E-62BB-074F-8835-57C0CA879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Primitive Roots of Unity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11D1D8-CA27-604D-9BEF-2B31C26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4300-F4FF-F845-B3A9-7E0B77B5A7BD}" type="slidenum">
              <a:rPr lang="en-US" altLang="en-US"/>
              <a:pPr/>
              <a:t>51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06FE5302-6508-EF31-EA17-D21CB523C5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7532154"/>
                  </p:ext>
                </p:extLst>
              </p:nvPr>
            </p:nvGraphicFramePr>
            <p:xfrm>
              <a:off x="3009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solidFill>
                                      <a:srgbClr val="8E410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8E410C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">
                <a:extLst>
                  <a:ext uri="{FF2B5EF4-FFF2-40B4-BE49-F238E27FC236}">
                    <a16:creationId xmlns:a16="http://schemas.microsoft.com/office/drawing/2014/main" id="{06FE5302-6508-EF31-EA17-D21CB523C5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7532154"/>
                  </p:ext>
                </p:extLst>
              </p:nvPr>
            </p:nvGraphicFramePr>
            <p:xfrm>
              <a:off x="3009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534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1136" r="-899254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1136" r="-806015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36" r="-700000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1136" r="-60526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1136" r="-500746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1136" r="-4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1136" r="-30149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1136" r="-20375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1136" r="-10223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1136" r="-3008" b="-96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104706" r="-899254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104706" r="-80601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4706" r="-700000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104706" r="-60526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104706" r="-500746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104706" r="-4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104706" r="-30149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104706" r="-20375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104706" r="-10223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104706" r="-3008" b="-9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204706" r="-899254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204706" r="-80601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4706" r="-700000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204706" r="-60526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204706" r="-500746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204706" r="-4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204706" r="-30149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204706" r="-20375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204706" r="-10223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204706" r="-3008" b="-8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304706" r="-899254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304706" r="-80601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4706" r="-700000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304706" r="-60526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304706" r="-500746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304706" r="-4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304706" r="-30149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304706" r="-20375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304706" r="-10223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304706" r="-3008" b="-7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404706" r="-899254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404706" r="-80601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4706" r="-700000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404706" r="-60526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404706" r="-500746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404706" r="-4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404706" r="-3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404706" r="-20375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404706" r="-10223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404706" r="-3008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504706" r="-899254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504706" r="-80601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4706" r="-700000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504706" r="-60526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504706" r="-500746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504706" r="-4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504706" r="-3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504706" r="-20375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504706" r="-10223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504706" r="-3008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604706" r="-899254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604706" r="-80601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4706" r="-700000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604706" r="-60526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604706" r="-500746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604706" r="-404511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604706" r="-30149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604706" r="-20375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604706" r="-10223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604706" r="-3008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696512" r="-899254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696512" r="-80601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96512" r="-700000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696512" r="-60526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696512" r="-500746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696512" r="-404511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696512" r="-30149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696512" r="-20375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696512" r="-10223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696512" r="-3008" b="-2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805882" r="-899254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805882" r="-80601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05882" r="-700000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805882" r="-60526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805882" r="-500746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805882" r="-404511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805882" r="-30149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805882" r="-203759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805882" r="-102239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805882" r="-3008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905882" r="-899254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905882" r="-80601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05882" r="-700000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905882" r="-60526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905882" r="-500746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905882" r="-404511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905882" r="-30149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905882" r="-203759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905882" r="-102239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905882" r="-3008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1005882" r="-89925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1005882" r="-80601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05882" r="-70000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1005882" r="-60526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1005882" r="-50074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08" t="-1005882" r="-40451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1005882" r="-30149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59" t="-1005882" r="-20375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761" t="-1005882" r="-10223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1005882" r="-300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86390BF-175C-5505-352E-8CFFB64F56FB}"/>
              </a:ext>
            </a:extLst>
          </p:cNvPr>
          <p:cNvSpPr/>
          <p:nvPr/>
        </p:nvSpPr>
        <p:spPr>
          <a:xfrm>
            <a:off x="10363200" y="20868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FA2DD0-BF1F-0116-6B5E-8C03C73B0707}"/>
              </a:ext>
            </a:extLst>
          </p:cNvPr>
          <p:cNvSpPr/>
          <p:nvPr/>
        </p:nvSpPr>
        <p:spPr>
          <a:xfrm>
            <a:off x="10363200" y="41442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99741F-5438-D19A-80B1-6A452B672295}"/>
              </a:ext>
            </a:extLst>
          </p:cNvPr>
          <p:cNvSpPr/>
          <p:nvPr/>
        </p:nvSpPr>
        <p:spPr>
          <a:xfrm>
            <a:off x="10363200" y="46776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74CF1E-95DA-4C03-12DB-6B0A5B6C5700}"/>
              </a:ext>
            </a:extLst>
          </p:cNvPr>
          <p:cNvSpPr/>
          <p:nvPr/>
        </p:nvSpPr>
        <p:spPr>
          <a:xfrm>
            <a:off x="10363200" y="5211000"/>
            <a:ext cx="720000" cy="504000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A388BB48-88E6-70CE-F42B-DEA4726793B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185000"/>
                <a:ext cx="2772000" cy="529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900" kern="1200">
                    <a:solidFill>
                      <a:schemeClr val="accent1">
                        <a:lumMod val="75000"/>
                      </a:schemeClr>
                    </a:solidFill>
                    <a:latin typeface="Helvetica" pitchFamily="2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rgbClr val="7030A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en-US" altLang="en-US" sz="2800" dirty="0"/>
                  <a:t>A number </a:t>
                </a:r>
                <a14:m>
                  <m:oMath xmlns:m="http://schemas.openxmlformats.org/officeDocument/2006/math">
                    <m:r>
                      <a:rPr lang="en-IN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en-US" sz="2800" dirty="0"/>
                  <a:t> is a </a:t>
                </a:r>
                <a:r>
                  <a:rPr lang="en-US" altLang="en-US" sz="2800" b="1" i="1" dirty="0">
                    <a:solidFill>
                      <a:schemeClr val="tx2"/>
                    </a:solidFill>
                  </a:rPr>
                  <a:t>primitive </a:t>
                </a:r>
                <a14:m>
                  <m:oMath xmlns:m="http://schemas.openxmlformats.org/officeDocument/2006/math">
                    <m:r>
                      <a:rPr lang="en-IN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b="1" i="1" baseline="30000" dirty="0">
                    <a:solidFill>
                      <a:schemeClr val="tx2"/>
                    </a:solidFill>
                  </a:rPr>
                  <a:t>th</a:t>
                </a:r>
                <a:r>
                  <a:rPr lang="en-US" altLang="en-US" sz="2800" b="1" i="1" dirty="0">
                    <a:solidFill>
                      <a:schemeClr val="tx2"/>
                    </a:solidFill>
                  </a:rPr>
                  <a:t> root of unity</a:t>
                </a:r>
                <a:r>
                  <a:rPr lang="en-US" altLang="en-US" sz="2800" dirty="0"/>
                  <a:t>, for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en-US" sz="2800" dirty="0"/>
                  <a:t>, if</a:t>
                </a:r>
              </a:p>
              <a:p>
                <a:pPr marL="914400" lvl="1" indent="-457200"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i="1" baseline="30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en-US" sz="2400" dirty="0"/>
              </a:p>
              <a:p>
                <a:pPr marL="914400" lvl="1" indent="-457200" fontAlgn="auto">
                  <a:spcAft>
                    <a:spcPts val="0"/>
                  </a:spcAft>
                </a:pPr>
                <a:r>
                  <a:rPr lang="en-US" altLang="en-US" sz="2400" dirty="0"/>
                  <a:t>Numbers 1, </a:t>
                </a:r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2400" dirty="0"/>
                  <a:t> are distinct</a:t>
                </a:r>
              </a:p>
              <a:p>
                <a:pPr marL="914400" lvl="1" indent="-457200" fontAlgn="auto">
                  <a:spcAft>
                    <a:spcPts val="0"/>
                  </a:spcAft>
                </a:pPr>
                <a:r>
                  <a:rPr lang="en-US" altLang="en-US" sz="2400" dirty="0"/>
                  <a:t>2, 6, 7 and 8 are  10</a:t>
                </a:r>
                <a:r>
                  <a:rPr lang="en-US" altLang="en-US" sz="2400" baseline="30000" dirty="0"/>
                  <a:t>th</a:t>
                </a:r>
                <a:r>
                  <a:rPr lang="en-US" altLang="en-US" sz="2400" dirty="0"/>
                  <a:t> roots of unity in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A388BB48-88E6-70CE-F42B-DEA472679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5000"/>
                <a:ext cx="2772000" cy="5292000"/>
              </a:xfrm>
              <a:prstGeom prst="rect">
                <a:avLst/>
              </a:prstGeom>
              <a:blipFill>
                <a:blip r:embed="rId3"/>
                <a:stretch>
                  <a:fillRect l="-4396" t="-1956" r="-6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1732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A7C6B84E-62BB-074F-8835-57C0CA879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Primitive Roots of Unity:  Inverse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11D1D8-CA27-604D-9BEF-2B31C26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4300-F4FF-F845-B3A9-7E0B77B5A7BD}" type="slidenum">
              <a:rPr lang="en-US" altLang="en-US"/>
              <a:pPr/>
              <a:t>52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A388BB48-88E6-70CE-F42B-DEA4726793B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3600" y="1185000"/>
                <a:ext cx="2772000" cy="529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900" kern="1200">
                    <a:solidFill>
                      <a:schemeClr val="accent1">
                        <a:lumMod val="75000"/>
                      </a:schemeClr>
                    </a:solidFill>
                    <a:latin typeface="Helvetica" pitchFamily="2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rgbClr val="7030A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None/>
                </a:pPr>
                <a:r>
                  <a:rPr lang="en-US" altLang="en-US" sz="2400" dirty="0"/>
                  <a:t>A number </a:t>
                </a:r>
                <a14:m>
                  <m:oMath xmlns:m="http://schemas.openxmlformats.org/officeDocument/2006/math">
                    <m:r>
                      <a:rPr lang="en-IN" alt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sz="2400" dirty="0"/>
                  <a:t> is an inverse of </a:t>
                </a:r>
                <a14:m>
                  <m:oMath xmlns:m="http://schemas.openxmlformats.org/officeDocument/2006/math">
                    <m:r>
                      <a:rPr lang="en-IN" alt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sz="2400" dirty="0"/>
                  <a:t> if  </a:t>
                </a:r>
                <a14:m>
                  <m:oMath xmlns:m="http://schemas.openxmlformats.org/officeDocument/2006/math">
                    <m:r>
                      <a:rPr lang="en-IN" alt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  <m:r>
                      <a:rPr lang="en-IN" alt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altLang="en-US" sz="2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IN" alt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alt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alt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IN" altLang="en-US" sz="2800" b="0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endParaRPr lang="en-US" alt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r>
                  <a:rPr lang="en-US" alt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Examples:</a:t>
                </a:r>
              </a:p>
              <a:p>
                <a:pPr marL="914400" lvl="1" indent="-457200" fontAlgn="auto">
                  <a:spcAft>
                    <a:spcPts val="0"/>
                  </a:spcAft>
                </a:pPr>
                <a:r>
                  <a:rPr lang="en-US" altLang="en-US" sz="2400" dirty="0"/>
                  <a:t>2</a:t>
                </a:r>
                <a:r>
                  <a:rPr lang="en-US" altLang="en-US" sz="2400" baseline="30000" dirty="0"/>
                  <a:t>-1</a:t>
                </a:r>
                <a:r>
                  <a:rPr lang="en-US" altLang="en-US" sz="2400" dirty="0"/>
                  <a:t>=6, </a:t>
                </a:r>
              </a:p>
              <a:p>
                <a:pPr marL="914400" lvl="1" indent="-457200" fontAlgn="auto">
                  <a:spcAft>
                    <a:spcPts val="0"/>
                  </a:spcAft>
                </a:pPr>
                <a:r>
                  <a:rPr lang="en-US" altLang="en-US" sz="2400" dirty="0"/>
                  <a:t>3</a:t>
                </a:r>
                <a:r>
                  <a:rPr lang="en-US" altLang="en-US" sz="2400" baseline="30000" dirty="0"/>
                  <a:t>-1</a:t>
                </a:r>
                <a:r>
                  <a:rPr lang="en-US" altLang="en-US" sz="2400" dirty="0"/>
                  <a:t>=4, </a:t>
                </a:r>
              </a:p>
              <a:p>
                <a:pPr marL="914400" lvl="1" indent="-457200" fontAlgn="auto">
                  <a:spcAft>
                    <a:spcPts val="0"/>
                  </a:spcAft>
                </a:pPr>
                <a:r>
                  <a:rPr lang="en-US" altLang="en-US" sz="2400" dirty="0"/>
                  <a:t>4</a:t>
                </a:r>
                <a:r>
                  <a:rPr lang="en-US" altLang="en-US" sz="2400" baseline="30000" dirty="0"/>
                  <a:t>-1</a:t>
                </a:r>
                <a:r>
                  <a:rPr lang="en-US" altLang="en-US" sz="2400" dirty="0"/>
                  <a:t>=3, </a:t>
                </a:r>
              </a:p>
              <a:p>
                <a:pPr marL="914400" lvl="1" indent="-457200" fontAlgn="auto">
                  <a:spcAft>
                    <a:spcPts val="0"/>
                  </a:spcAft>
                </a:pPr>
                <a:r>
                  <a:rPr lang="en-US" altLang="en-US" sz="2400" dirty="0"/>
                  <a:t>5</a:t>
                </a:r>
                <a:r>
                  <a:rPr lang="en-US" altLang="en-US" sz="2400" baseline="30000" dirty="0"/>
                  <a:t>-1</a:t>
                </a:r>
                <a:r>
                  <a:rPr lang="en-US" altLang="en-US" sz="2400" dirty="0"/>
                  <a:t>=9, </a:t>
                </a:r>
              </a:p>
              <a:p>
                <a:pPr marL="914400" lvl="1" indent="-457200" fontAlgn="auto">
                  <a:spcAft>
                    <a:spcPts val="0"/>
                  </a:spcAft>
                </a:pPr>
                <a:r>
                  <a:rPr lang="en-US" altLang="en-US" sz="2400" dirty="0"/>
                  <a:t>6</a:t>
                </a:r>
                <a:r>
                  <a:rPr lang="en-US" altLang="en-US" sz="2400" baseline="30000" dirty="0"/>
                  <a:t>-1</a:t>
                </a:r>
                <a:r>
                  <a:rPr lang="en-US" altLang="en-US" sz="2400" dirty="0"/>
                  <a:t>=2, </a:t>
                </a:r>
              </a:p>
              <a:p>
                <a:pPr marL="914400" lvl="1" indent="-457200" fontAlgn="auto">
                  <a:spcAft>
                    <a:spcPts val="0"/>
                  </a:spcAft>
                </a:pPr>
                <a:r>
                  <a:rPr lang="en-US" altLang="en-US" sz="2400" dirty="0"/>
                  <a:t>7</a:t>
                </a:r>
                <a:r>
                  <a:rPr lang="en-US" altLang="en-US" sz="2400" baseline="30000" dirty="0"/>
                  <a:t>-1</a:t>
                </a:r>
                <a:r>
                  <a:rPr lang="en-US" altLang="en-US" sz="2400" dirty="0"/>
                  <a:t>=8, </a:t>
                </a:r>
              </a:p>
              <a:p>
                <a:pPr marL="914400" lvl="1" indent="-457200" fontAlgn="auto">
                  <a:spcAft>
                    <a:spcPts val="0"/>
                  </a:spcAft>
                </a:pPr>
                <a:r>
                  <a:rPr lang="en-US" altLang="en-US" sz="2400" dirty="0"/>
                  <a:t>8</a:t>
                </a:r>
                <a:r>
                  <a:rPr lang="en-US" altLang="en-US" sz="2400" baseline="30000" dirty="0"/>
                  <a:t>-1</a:t>
                </a:r>
                <a:r>
                  <a:rPr lang="en-US" altLang="en-US" sz="2400" dirty="0"/>
                  <a:t>=7, </a:t>
                </a:r>
              </a:p>
              <a:p>
                <a:pPr marL="914400" lvl="1" indent="-457200" fontAlgn="auto">
                  <a:spcAft>
                    <a:spcPts val="0"/>
                  </a:spcAft>
                </a:pPr>
                <a:r>
                  <a:rPr lang="en-US" altLang="en-US" sz="2400" dirty="0"/>
                  <a:t>9</a:t>
                </a:r>
                <a:r>
                  <a:rPr lang="en-US" altLang="en-US" sz="2400" baseline="30000" dirty="0"/>
                  <a:t>-1</a:t>
                </a:r>
                <a:r>
                  <a:rPr lang="en-US" altLang="en-US" sz="2400" dirty="0"/>
                  <a:t>=5</a:t>
                </a:r>
              </a:p>
              <a:p>
                <a:pPr marL="914400" lvl="1" indent="-457200" fontAlgn="auto">
                  <a:spcAft>
                    <a:spcPts val="0"/>
                  </a:spcAft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2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A388BB48-88E6-70CE-F42B-DEA472679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0" y="1185000"/>
                <a:ext cx="2772000" cy="5292000"/>
              </a:xfrm>
              <a:prstGeom prst="rect">
                <a:avLst/>
              </a:prstGeom>
              <a:blipFill>
                <a:blip r:embed="rId2"/>
                <a:stretch>
                  <a:fillRect l="-4396" t="-806" b="-4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8B70EF5-7899-417B-1B9C-9CD03A21C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790576"/>
                  </p:ext>
                </p:extLst>
              </p:nvPr>
            </p:nvGraphicFramePr>
            <p:xfrm>
              <a:off x="3009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IN" sz="2800" b="1" i="1" dirty="0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8B70EF5-7899-417B-1B9C-9CD03A21C4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5790576"/>
                  </p:ext>
                </p:extLst>
              </p:nvPr>
            </p:nvGraphicFramePr>
            <p:xfrm>
              <a:off x="3009600" y="1066101"/>
              <a:ext cx="8128000" cy="5715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23129885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2696224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32220917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092348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471593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81029929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921293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0379914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0131912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68826550"/>
                        </a:ext>
                      </a:extLst>
                    </a:gridCol>
                  </a:tblGrid>
                  <a:tr h="534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136" r="-899254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1136" r="-806015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36" r="-700000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1136" r="-60526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1136" r="-500746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1136" r="-404511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1136" r="-301493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1136" r="-20375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1136" r="-102239" b="-96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1136" r="-3008" b="-96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6783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04706" r="-899254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104706" r="-806015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4706" r="-700000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104706" r="-60526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104706" r="-500746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104706" r="-404511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104706" r="-301493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104706" r="-20375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104706" r="-102239" b="-9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104706" r="-3008" b="-9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0425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204706" r="-899254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204706" r="-806015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4706" r="-700000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204706" r="-60526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204706" r="-500746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204706" r="-404511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204706" r="-301493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204706" r="-20375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204706" r="-102239" b="-8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204706" r="-3008" b="-8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6317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304706" r="-899254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304706" r="-806015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4706" r="-700000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304706" r="-60526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304706" r="-500746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304706" r="-404511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304706" r="-301493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304706" r="-20375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304706" r="-102239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304706" r="-3008" b="-7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3967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404706" r="-899254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404706" r="-80601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4706" r="-700000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404706" r="-60526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404706" r="-500746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404706" r="-404511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404706" r="-3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404706" r="-20375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404706" r="-102239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404706" r="-3008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2237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504706" r="-899254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504706" r="-80601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4706" r="-700000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504706" r="-60526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504706" r="-500746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504706" r="-404511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504706" r="-3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504706" r="-20375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504706" r="-102239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504706" r="-3008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9918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604706" r="-899254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604706" r="-80601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04706" r="-700000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604706" r="-60526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604706" r="-500746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604706" r="-404511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604706" r="-301493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604706" r="-20375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604706" r="-102239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604706" r="-3008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320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696512" r="-899254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696512" r="-80601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96512" r="-700000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696512" r="-60526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696512" r="-500746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696512" r="-404511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696512" r="-301493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696512" r="-20375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696512" r="-102239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696512" r="-3008" b="-2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07321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805882" r="-899254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805882" r="-80601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05882" r="-700000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805882" r="-60526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805882" r="-500746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805882" r="-404511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805882" r="-30149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805882" r="-203759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805882" r="-102239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805882" r="-3008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30982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905882" r="-899254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905882" r="-80601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05882" r="-700000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905882" r="-60526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905882" r="-500746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905882" r="-404511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905882" r="-30149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905882" r="-203759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905882" r="-102239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905882" r="-3008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7828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005882" r="-89925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1005882" r="-80601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5882" r="-70000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1005882" r="-60526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1005882" r="-50074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08" t="-1005882" r="-40451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507" t="-1005882" r="-30149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759" t="-1005882" r="-20375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7761" t="-1005882" r="-10223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1005882" r="-300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80992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4843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67D6-C176-8E96-C9F5-3447DAA9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Primitive Roots of Unity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7E679-6B00-DE31-DB38-A9F614C8F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baseline="30000" dirty="0" err="1"/>
                  <a:t>th</a:t>
                </a:r>
                <a:r>
                  <a:rPr lang="en-US" altLang="en-US" sz="3200" dirty="0"/>
                  <a:t> root of unity is a complex 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alt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𝜋𝜄</m:t>
                              </m:r>
                            </m:num>
                            <m:den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IN" alt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altLang="en-US" sz="32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IN" alt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IN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IN" alt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  <m:r>
                        <a:rPr lang="en-IN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altLang="en-US" sz="3200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IN" alt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I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3200" dirty="0"/>
              </a:p>
              <a:p>
                <a:r>
                  <a:rPr lang="en-US" altLang="en-US" sz="3200" dirty="0"/>
                  <a:t>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baseline="30000" dirty="0" err="1"/>
                  <a:t>th</a:t>
                </a:r>
                <a:r>
                  <a:rPr lang="en-US" altLang="en-US" sz="3200" dirty="0"/>
                  <a:t> roots are equally spaced on unity circle.</a:t>
                </a:r>
              </a:p>
              <a:p>
                <a:pPr marL="0" indent="0">
                  <a:buNone/>
                </a:pPr>
                <a:endParaRPr lang="en-US" altLang="en-US" sz="1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en-US" sz="320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alt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𝜄</m:t>
                          </m:r>
                          <m:r>
                            <a:rPr lang="en-US" alt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alt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sz="5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alt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IN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𝜄</m:t>
                                      </m:r>
                                    </m:num>
                                    <m:den>
                                      <m:r>
                                        <a:rPr lang="en-US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IN" alt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IN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𝜄</m:t>
                                  </m:r>
                                </m:num>
                                <m:den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IN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alt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I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en-US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I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alt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I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alt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𝜄</m:t>
                          </m:r>
                        </m:sup>
                      </m:sSup>
                      <m:r>
                        <a:rPr lang="en-US" alt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𝜋𝜄</m:t>
                          </m:r>
                        </m:sup>
                      </m:sSup>
                      <m:r>
                        <a:rPr lang="en-I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altLang="en-US" sz="3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7E679-6B00-DE31-DB38-A9F614C8F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60337-02AF-28C8-69A8-D0CC5F6C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53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56EEE4-005C-AE2A-6FE7-CFBB2BB2CA37}"/>
                  </a:ext>
                </a:extLst>
              </p:cNvPr>
              <p:cNvSpPr txBox="1"/>
              <p:nvPr/>
            </p:nvSpPr>
            <p:spPr>
              <a:xfrm>
                <a:off x="2209800" y="5410200"/>
                <a:ext cx="75732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−1=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+…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56EEE4-005C-AE2A-6FE7-CFBB2BB2C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0200"/>
                <a:ext cx="757329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D94E4B-B72B-A64A-30D5-8FD09D1978F8}"/>
                  </a:ext>
                </a:extLst>
              </p:cNvPr>
              <p:cNvSpPr txBox="1"/>
              <p:nvPr/>
            </p:nvSpPr>
            <p:spPr>
              <a:xfrm>
                <a:off x="3657600" y="6248400"/>
                <a:ext cx="45303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+…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D94E4B-B72B-A64A-30D5-8FD09D19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48400"/>
                <a:ext cx="45303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9689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en-US" dirty="0"/>
                  <a:t>Square Roots of Unity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alt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5" t="-8209" b="-2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210D1D-5EA4-714B-9101-138918D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0846-65E9-5348-BA59-D033D1B4F790}" type="slidenum">
              <a:rPr lang="en-US" altLang="en-US"/>
              <a:pPr/>
              <a:t>54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AF4E55-68F0-21FA-305B-E911A38AD5DA}"/>
              </a:ext>
            </a:extLst>
          </p:cNvPr>
          <p:cNvGrpSpPr/>
          <p:nvPr/>
        </p:nvGrpSpPr>
        <p:grpSpPr>
          <a:xfrm>
            <a:off x="2438400" y="1371600"/>
            <a:ext cx="7620000" cy="4860000"/>
            <a:chOff x="3886200" y="1371600"/>
            <a:chExt cx="7620000" cy="48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DCBB313-187C-DBF0-C6D8-35E885E45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7800" y="1371600"/>
              <a:ext cx="4860000" cy="4860000"/>
            </a:xfrm>
            <a:prstGeom prst="ellipse">
              <a:avLst/>
            </a:prstGeom>
            <a:noFill/>
            <a:ln w="2222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9B7CB79-3897-2B4A-473E-EDDAE1D13057}"/>
                </a:ext>
              </a:extLst>
            </p:cNvPr>
            <p:cNvCxnSpPr/>
            <p:nvPr/>
          </p:nvCxnSpPr>
          <p:spPr>
            <a:xfrm>
              <a:off x="4935600" y="3810000"/>
              <a:ext cx="55800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5A7417-4D0F-9BA8-47EF-D375EE687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4000" y="3706200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37F885-B23F-B0CC-D28E-AE2570765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0800" y="3706200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78DD41-9BAB-D5A8-6218-FEBE1D354587}"/>
                    </a:ext>
                  </a:extLst>
                </p:cNvPr>
                <p:cNvSpPr txBox="1"/>
                <p:nvPr/>
              </p:nvSpPr>
              <p:spPr>
                <a:xfrm>
                  <a:off x="3886200" y="3276600"/>
                  <a:ext cx="1296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𝝎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=−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78DD41-9BAB-D5A8-6218-FEBE1D354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276600"/>
                  <a:ext cx="129600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/>
                <p:nvPr/>
              </p:nvSpPr>
              <p:spPr>
                <a:xfrm>
                  <a:off x="10210200" y="3348335"/>
                  <a:ext cx="1296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200" y="3348335"/>
                  <a:ext cx="1296000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50016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en-US" dirty="0"/>
                  <a:t>Cubic Roots of Unity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g>
                          <m:e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5" t="-7463" b="-2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210D1D-5EA4-714B-9101-138918D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0846-65E9-5348-BA59-D033D1B4F790}" type="slidenum">
              <a:rPr lang="en-US" altLang="en-US"/>
              <a:pPr/>
              <a:t>55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652585-9A8A-6A4E-B4F7-B0F0071DEC2F}"/>
                  </a:ext>
                </a:extLst>
              </p:cNvPr>
              <p:cNvSpPr txBox="1"/>
              <p:nvPr/>
            </p:nvSpPr>
            <p:spPr>
              <a:xfrm>
                <a:off x="8077200" y="457200"/>
                <a:ext cx="39624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652585-9A8A-6A4E-B4F7-B0F0071D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57200"/>
                <a:ext cx="3962401" cy="369332"/>
              </a:xfrm>
              <a:prstGeom prst="rect">
                <a:avLst/>
              </a:prstGeom>
              <a:blipFill>
                <a:blip r:embed="rId3"/>
                <a:stretch>
                  <a:fillRect t="-163934" r="-10462" b="-25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D806-0667-D10B-98B2-39C9EBE0206D}"/>
                  </a:ext>
                </a:extLst>
              </p:cNvPr>
              <p:cNvSpPr txBox="1"/>
              <p:nvPr/>
            </p:nvSpPr>
            <p:spPr>
              <a:xfrm>
                <a:off x="6858000" y="1422364"/>
                <a:ext cx="4860000" cy="12446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cos</m:t>
                      </m:r>
                      <m:d>
                        <m:d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𝟏𝟐𝟎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e>
                      </m:d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𝒊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sin</m:t>
                      </m:r>
                      <m:d>
                        <m:d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𝟏𝟐𝟎</m:t>
                          </m:r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e>
                      </m:d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f>
                        <m:f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IN" sz="2400" b="1" i="1" kern="12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b="1" i="1" kern="12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𝟑</m:t>
                              </m:r>
                            </m:e>
                          </m:rad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𝜾</m:t>
                          </m:r>
                        </m:num>
                        <m:den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kern="12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D806-0667-D10B-98B2-39C9EBE02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422364"/>
                <a:ext cx="4860000" cy="1244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2270D-3F1A-F57A-F544-2A4BD2ED040B}"/>
              </a:ext>
            </a:extLst>
          </p:cNvPr>
          <p:cNvGrpSpPr/>
          <p:nvPr/>
        </p:nvGrpSpPr>
        <p:grpSpPr>
          <a:xfrm>
            <a:off x="1143000" y="1362530"/>
            <a:ext cx="6400800" cy="5038270"/>
            <a:chOff x="4935600" y="1290865"/>
            <a:chExt cx="6400800" cy="50382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DCBB313-187C-DBF0-C6D8-35E885E45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7800" y="1371600"/>
              <a:ext cx="4860000" cy="4860000"/>
            </a:xfrm>
            <a:prstGeom prst="ellipse">
              <a:avLst/>
            </a:prstGeom>
            <a:noFill/>
            <a:ln w="2222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9B7CB79-3897-2B4A-473E-EDDAE1D13057}"/>
                </a:ext>
              </a:extLst>
            </p:cNvPr>
            <p:cNvCxnSpPr/>
            <p:nvPr/>
          </p:nvCxnSpPr>
          <p:spPr>
            <a:xfrm>
              <a:off x="4935600" y="3810000"/>
              <a:ext cx="55800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5A7417-4D0F-9BA8-47EF-D375EE687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63803" y="1598445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37F885-B23F-B0CC-D28E-AE2570765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0800" y="3706200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/>
                <p:nvPr/>
              </p:nvSpPr>
              <p:spPr>
                <a:xfrm>
                  <a:off x="10040400" y="3281135"/>
                  <a:ext cx="1296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400" y="3281135"/>
                  <a:ext cx="1296000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AF2E99A6-4175-684F-C982-F47BDA742C13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5671200" y="4979135"/>
              <a:ext cx="27000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4309BCF-1816-196D-5EEB-AE1A8DF5E428}"/>
                </a:ext>
              </a:extLst>
            </p:cNvPr>
            <p:cNvCxnSpPr>
              <a:cxnSpLocks/>
            </p:cNvCxnSpPr>
            <p:nvPr/>
          </p:nvCxnSpPr>
          <p:spPr>
            <a:xfrm rot="14400000">
              <a:off x="5649601" y="2640865"/>
              <a:ext cx="27000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42586B-F2D4-60F3-5902-5B45826F12CD}"/>
                    </a:ext>
                  </a:extLst>
                </p:cNvPr>
                <p:cNvSpPr txBox="1"/>
                <p:nvPr/>
              </p:nvSpPr>
              <p:spPr>
                <a:xfrm>
                  <a:off x="5334000" y="1371600"/>
                  <a:ext cx="6864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42586B-F2D4-60F3-5902-5B45826F1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1371600"/>
                  <a:ext cx="686400" cy="470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308AAA-6E04-A322-8D90-0D660FBA1A0D}"/>
                    </a:ext>
                  </a:extLst>
                </p:cNvPr>
                <p:cNvSpPr txBox="1"/>
                <p:nvPr/>
              </p:nvSpPr>
              <p:spPr>
                <a:xfrm>
                  <a:off x="5790600" y="5778400"/>
                  <a:ext cx="6864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308AAA-6E04-A322-8D90-0D660FBA1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600" y="5778400"/>
                  <a:ext cx="686400" cy="47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E84111-CE10-F5BF-3E58-8D4F49F30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0800" y="5791200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8B74BE-D917-1D8B-4A1F-A795377854F4}"/>
              </a:ext>
            </a:extLst>
          </p:cNvPr>
          <p:cNvGrpSpPr/>
          <p:nvPr/>
        </p:nvGrpSpPr>
        <p:grpSpPr>
          <a:xfrm>
            <a:off x="2895600" y="3118600"/>
            <a:ext cx="2013001" cy="1224800"/>
            <a:chOff x="6705599" y="3043535"/>
            <a:chExt cx="2013001" cy="1224800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A1E4BA6-5343-31F0-752E-57E02B92B104}"/>
                </a:ext>
              </a:extLst>
            </p:cNvPr>
            <p:cNvSpPr/>
            <p:nvPr/>
          </p:nvSpPr>
          <p:spPr>
            <a:xfrm>
              <a:off x="6705599" y="3368335"/>
              <a:ext cx="1512000" cy="900000"/>
            </a:xfrm>
            <a:prstGeom prst="arc">
              <a:avLst>
                <a:gd name="adj1" fmla="val 16200000"/>
                <a:gd name="adj2" fmla="val 21583317"/>
              </a:avLst>
            </a:prstGeom>
            <a:ln w="222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3E133B-6467-626F-0CB8-85268E156E20}"/>
                </a:ext>
              </a:extLst>
            </p:cNvPr>
            <p:cNvSpPr txBox="1"/>
            <p:nvPr/>
          </p:nvSpPr>
          <p:spPr>
            <a:xfrm>
              <a:off x="7890600" y="3043535"/>
              <a:ext cx="82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kern="1200" dirty="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rPr>
                <a:t>120</a:t>
              </a:r>
              <a:r>
                <a:rPr lang="en-US" sz="2400" kern="1200" dirty="0">
                  <a:solidFill>
                    <a:schemeClr val="tx1"/>
                  </a:solidFill>
                  <a:latin typeface="Lucida Fax" panose="02060602050505020204" pitchFamily="18" charset="0"/>
                </a:rPr>
                <a:t>º</a:t>
              </a:r>
              <a:endParaRPr lang="en-US" sz="2400" kern="1200" dirty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B86E39-C8E8-475D-B66B-463D33BDE24F}"/>
                  </a:ext>
                </a:extLst>
              </p:cNvPr>
              <p:cNvSpPr txBox="1"/>
              <p:nvPr/>
            </p:nvSpPr>
            <p:spPr>
              <a:xfrm>
                <a:off x="7010400" y="3936964"/>
                <a:ext cx="4860000" cy="12446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cos</m:t>
                      </m:r>
                      <m:d>
                        <m:d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𝟏𝟐𝟎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e>
                      </m:d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𝒊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sin</m:t>
                      </m:r>
                      <m:d>
                        <m:d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𝟏𝟐𝟎</m:t>
                          </m:r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e>
                      </m:d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f>
                        <m:f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IN" sz="2400" b="1" i="1" kern="12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b="1" i="1" kern="12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𝟑</m:t>
                              </m:r>
                            </m:e>
                          </m:rad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𝜾</m:t>
                          </m:r>
                        </m:num>
                        <m:den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kern="12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B86E39-C8E8-475D-B66B-463D33BDE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936964"/>
                <a:ext cx="4860000" cy="12446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89310-143C-E155-A459-82A4B67FF7F8}"/>
                  </a:ext>
                </a:extLst>
              </p:cNvPr>
              <p:cNvSpPr txBox="1"/>
              <p:nvPr/>
            </p:nvSpPr>
            <p:spPr>
              <a:xfrm>
                <a:off x="7010400" y="5486400"/>
                <a:ext cx="4860000" cy="8476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r>
                        <m:rPr>
                          <m:nor/>
                        </m:rPr>
                        <a:rPr lang="en-IN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IN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and</m:t>
                      </m:r>
                      <m:r>
                        <a:rPr lang="en-IN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sSup>
                        <m:sSupPr>
                          <m:ctrlPr>
                            <a:rPr lang="en-US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</m:sup>
                      </m:sSup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are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complex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conjugates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</m:oMath>
                  </m:oMathPara>
                </a14:m>
                <a:endParaRPr lang="en-IN" sz="2400" b="1" i="1" kern="120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r>
                        <a:rPr lang="en-IN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en-IN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and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  <m:r>
                        <a:rPr lang="en-IN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1" kern="12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89310-143C-E155-A459-82A4B67FF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486400"/>
                <a:ext cx="4860000" cy="847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6040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en-US" dirty="0"/>
                  <a:t>4</a:t>
                </a:r>
                <a:r>
                  <a:rPr lang="en-US" altLang="en-US" baseline="30000" dirty="0"/>
                  <a:t>th</a:t>
                </a:r>
                <a:r>
                  <a:rPr lang="en-US" altLang="en-US" dirty="0"/>
                  <a:t> Roots of Unity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g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5" t="-8209" b="-2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210D1D-5EA4-714B-9101-138918D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0846-65E9-5348-BA59-D033D1B4F790}" type="slidenum">
              <a:rPr lang="en-US" altLang="en-US"/>
              <a:pPr/>
              <a:t>56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721E8E-C03E-3A3A-B1B8-9035DFE11244}"/>
              </a:ext>
            </a:extLst>
          </p:cNvPr>
          <p:cNvGrpSpPr/>
          <p:nvPr/>
        </p:nvGrpSpPr>
        <p:grpSpPr>
          <a:xfrm>
            <a:off x="1981200" y="990600"/>
            <a:ext cx="7620600" cy="5715000"/>
            <a:chOff x="1981200" y="990600"/>
            <a:chExt cx="7620600" cy="571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78DD41-9BAB-D5A8-6218-FEBE1D354587}"/>
                    </a:ext>
                  </a:extLst>
                </p:cNvPr>
                <p:cNvSpPr txBox="1"/>
                <p:nvPr/>
              </p:nvSpPr>
              <p:spPr>
                <a:xfrm>
                  <a:off x="1981200" y="3795600"/>
                  <a:ext cx="1512000" cy="471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=−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78DD41-9BAB-D5A8-6218-FEBE1D354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795600"/>
                  <a:ext cx="1512000" cy="4716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/>
                <p:nvPr/>
              </p:nvSpPr>
              <p:spPr>
                <a:xfrm>
                  <a:off x="8305800" y="3276600"/>
                  <a:ext cx="1296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800" y="3276600"/>
                  <a:ext cx="1296000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4338B3-C78E-0F60-0473-3F4766F7BC3C}"/>
                </a:ext>
              </a:extLst>
            </p:cNvPr>
            <p:cNvGrpSpPr/>
            <p:nvPr/>
          </p:nvGrpSpPr>
          <p:grpSpPr>
            <a:xfrm>
              <a:off x="3124200" y="1049400"/>
              <a:ext cx="5580000" cy="5580000"/>
              <a:chOff x="4935600" y="1049400"/>
              <a:chExt cx="5580000" cy="55800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C4AD4C2-4921-0409-ECE8-130F7131063F}"/>
                  </a:ext>
                </a:extLst>
              </p:cNvPr>
              <p:cNvGrpSpPr/>
              <p:nvPr/>
            </p:nvGrpSpPr>
            <p:grpSpPr>
              <a:xfrm>
                <a:off x="4935600" y="3706200"/>
                <a:ext cx="5580000" cy="180000"/>
                <a:chOff x="4935600" y="3706200"/>
                <a:chExt cx="5580000" cy="180000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C9B7CB79-3897-2B4A-473E-EDDAE1D13057}"/>
                    </a:ext>
                  </a:extLst>
                </p:cNvPr>
                <p:cNvCxnSpPr/>
                <p:nvPr/>
              </p:nvCxnSpPr>
              <p:spPr>
                <a:xfrm>
                  <a:off x="4935600" y="3810000"/>
                  <a:ext cx="5580000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round/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55A7417-4D0F-9BA8-47EF-D375EE687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54000" y="3706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837F885-B23F-B0CC-D28E-AE25707650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30800" y="3706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DCBB313-187C-DBF0-C6D8-35E885E451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6610" y="1371600"/>
                <a:ext cx="4860000" cy="4860000"/>
              </a:xfrm>
              <a:prstGeom prst="ellipse">
                <a:avLst/>
              </a:prstGeom>
              <a:noFill/>
              <a:ln w="222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B87901B-183F-7D35-9663-1417D15AB853}"/>
                  </a:ext>
                </a:extLst>
              </p:cNvPr>
              <p:cNvGrpSpPr/>
              <p:nvPr/>
            </p:nvGrpSpPr>
            <p:grpSpPr>
              <a:xfrm rot="5400000">
                <a:off x="4816200" y="3749400"/>
                <a:ext cx="5580000" cy="180000"/>
                <a:chOff x="4935600" y="3706200"/>
                <a:chExt cx="5580000" cy="180000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EEDC5889-E9A7-5BDC-E725-1179ED1DE50E}"/>
                    </a:ext>
                  </a:extLst>
                </p:cNvPr>
                <p:cNvCxnSpPr/>
                <p:nvPr/>
              </p:nvCxnSpPr>
              <p:spPr>
                <a:xfrm>
                  <a:off x="4935600" y="3810000"/>
                  <a:ext cx="5580000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round/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59C6C47-B2AF-F523-C389-60C1E25AEE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54000" y="3706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821673-C8C3-7173-1D99-392028A421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30800" y="3706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CE89E2-C043-7FDB-BFDF-B029686AFD8B}"/>
                    </a:ext>
                  </a:extLst>
                </p:cNvPr>
                <p:cNvSpPr txBox="1"/>
                <p:nvPr/>
              </p:nvSpPr>
              <p:spPr>
                <a:xfrm>
                  <a:off x="4495200" y="990600"/>
                  <a:ext cx="1296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𝜾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CE89E2-C043-7FDB-BFDF-B029686AF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200" y="990600"/>
                  <a:ext cx="1296000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40A5C51-1C6F-DD90-7C56-35BB5B8F28F5}"/>
                    </a:ext>
                  </a:extLst>
                </p:cNvPr>
                <p:cNvSpPr txBox="1"/>
                <p:nvPr/>
              </p:nvSpPr>
              <p:spPr>
                <a:xfrm>
                  <a:off x="5791200" y="6234000"/>
                  <a:ext cx="1512000" cy="471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IN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IN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𝜾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40A5C51-1C6F-DD90-7C56-35BB5B8F2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6234000"/>
                  <a:ext cx="1512000" cy="471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7934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en-US" dirty="0"/>
                  <a:t>6</a:t>
                </a:r>
                <a:r>
                  <a:rPr lang="en-US" altLang="en-US" baseline="30000" dirty="0"/>
                  <a:t>th</a:t>
                </a:r>
                <a:r>
                  <a:rPr lang="en-US" altLang="en-US" dirty="0"/>
                  <a:t> Roots of Unity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g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5" t="-7463" b="-2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210D1D-5EA4-714B-9101-138918D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0846-65E9-5348-BA59-D033D1B4F790}" type="slidenum">
              <a:rPr lang="en-US" altLang="en-US"/>
              <a:pPr/>
              <a:t>57</a:t>
            </a:fld>
            <a:endParaRPr lang="en-US" alt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BD0908-704F-8E43-C5E2-CD4B2A6BCA28}"/>
              </a:ext>
            </a:extLst>
          </p:cNvPr>
          <p:cNvGrpSpPr/>
          <p:nvPr/>
        </p:nvGrpSpPr>
        <p:grpSpPr>
          <a:xfrm>
            <a:off x="304800" y="1049400"/>
            <a:ext cx="5715000" cy="5603989"/>
            <a:chOff x="228600" y="1049400"/>
            <a:chExt cx="5715000" cy="560398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FBC4156-61C0-DDB7-C0C3-E64DFBDFE879}"/>
                </a:ext>
              </a:extLst>
            </p:cNvPr>
            <p:cNvGrpSpPr/>
            <p:nvPr/>
          </p:nvGrpSpPr>
          <p:grpSpPr>
            <a:xfrm>
              <a:off x="363600" y="1049400"/>
              <a:ext cx="5580000" cy="5603989"/>
              <a:chOff x="-152400" y="1049400"/>
              <a:chExt cx="5580000" cy="560398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A9A5ED3-2FB0-7FEF-FFDD-FAD84164EF79}"/>
                  </a:ext>
                </a:extLst>
              </p:cNvPr>
              <p:cNvGrpSpPr/>
              <p:nvPr/>
            </p:nvGrpSpPr>
            <p:grpSpPr>
              <a:xfrm>
                <a:off x="-152400" y="1049400"/>
                <a:ext cx="5580000" cy="5603989"/>
                <a:chOff x="-152400" y="1049400"/>
                <a:chExt cx="5580000" cy="5603989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1C4AD4C2-4921-0409-ECE8-130F7131063F}"/>
                    </a:ext>
                  </a:extLst>
                </p:cNvPr>
                <p:cNvGrpSpPr/>
                <p:nvPr/>
              </p:nvGrpSpPr>
              <p:grpSpPr>
                <a:xfrm>
                  <a:off x="-152400" y="3706200"/>
                  <a:ext cx="5580000" cy="180000"/>
                  <a:chOff x="4935600" y="3706200"/>
                  <a:chExt cx="5580000" cy="180000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C9B7CB79-3897-2B4A-473E-EDDAE1D13057}"/>
                      </a:ext>
                    </a:extLst>
                  </p:cNvPr>
                  <p:cNvCxnSpPr/>
                  <p:nvPr/>
                </p:nvCxnSpPr>
                <p:spPr>
                  <a:xfrm>
                    <a:off x="4935600" y="3810000"/>
                    <a:ext cx="5580000" cy="0"/>
                  </a:xfrm>
                  <a:prstGeom prst="straightConnector1">
                    <a:avLst/>
                  </a:prstGeom>
                  <a:ln w="19050" cap="rnd">
                    <a:solidFill>
                      <a:schemeClr val="tx1"/>
                    </a:solidFill>
                    <a:round/>
                    <a:headEnd type="stealth" w="lg" len="lg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E55A7417-4D0F-9BA8-47EF-D375EE687C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540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837F885-B23F-B0CC-D28E-AE25707650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308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DCBB313-187C-DBF0-C6D8-35E885E451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610" y="1371600"/>
                  <a:ext cx="4860000" cy="4860000"/>
                </a:xfrm>
                <a:prstGeom prst="ellipse">
                  <a:avLst/>
                </a:prstGeom>
                <a:noFill/>
                <a:ln w="222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B87901B-183F-7D35-9663-1417D15AB853}"/>
                    </a:ext>
                  </a:extLst>
                </p:cNvPr>
                <p:cNvGrpSpPr/>
                <p:nvPr/>
              </p:nvGrpSpPr>
              <p:grpSpPr>
                <a:xfrm rot="7200000">
                  <a:off x="-271800" y="3749400"/>
                  <a:ext cx="5580000" cy="180000"/>
                  <a:chOff x="4935600" y="3706200"/>
                  <a:chExt cx="5580000" cy="180000"/>
                </a:xfrm>
              </p:grpSpPr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EEDC5889-E9A7-5BDC-E725-1179ED1DE50E}"/>
                      </a:ext>
                    </a:extLst>
                  </p:cNvPr>
                  <p:cNvCxnSpPr/>
                  <p:nvPr/>
                </p:nvCxnSpPr>
                <p:spPr>
                  <a:xfrm>
                    <a:off x="4935600" y="3810000"/>
                    <a:ext cx="5580000" cy="0"/>
                  </a:xfrm>
                  <a:prstGeom prst="straightConnector1">
                    <a:avLst/>
                  </a:prstGeom>
                  <a:ln w="19050" cap="rnd">
                    <a:solidFill>
                      <a:schemeClr val="tx1"/>
                    </a:solidFill>
                    <a:round/>
                    <a:headEnd type="stealth" w="lg" len="lg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59C6C47-B2AF-F523-C389-60C1E25AEE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540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15821673-C8C3-7173-1D99-392028A421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308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F2696AF-17C3-5682-5329-78DE29D4287D}"/>
                    </a:ext>
                  </a:extLst>
                </p:cNvPr>
                <p:cNvGrpSpPr/>
                <p:nvPr/>
              </p:nvGrpSpPr>
              <p:grpSpPr>
                <a:xfrm rot="3600000">
                  <a:off x="-224343" y="3773389"/>
                  <a:ext cx="5580000" cy="180000"/>
                  <a:chOff x="4935600" y="3706200"/>
                  <a:chExt cx="5580000" cy="180000"/>
                </a:xfrm>
              </p:grpSpPr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6D56524E-F522-B8C6-47D7-7F0D4FB5DB0C}"/>
                      </a:ext>
                    </a:extLst>
                  </p:cNvPr>
                  <p:cNvCxnSpPr/>
                  <p:nvPr/>
                </p:nvCxnSpPr>
                <p:spPr>
                  <a:xfrm>
                    <a:off x="4935600" y="3810000"/>
                    <a:ext cx="5580000" cy="0"/>
                  </a:xfrm>
                  <a:prstGeom prst="straightConnector1">
                    <a:avLst/>
                  </a:prstGeom>
                  <a:ln w="19050" cap="rnd">
                    <a:solidFill>
                      <a:schemeClr val="tx1"/>
                    </a:solidFill>
                    <a:round/>
                    <a:headEnd type="stealth" w="lg" len="lg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DB884778-368F-FABE-ABCE-8880B69EC6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540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300F2BC-0919-33C2-E6AF-2DBD5D7F97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308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A9EB0F-BFAC-A94C-825F-9E5DFED052FE}"/>
                  </a:ext>
                </a:extLst>
              </p:cNvPr>
              <p:cNvSpPr txBox="1"/>
              <p:nvPr/>
            </p:nvSpPr>
            <p:spPr>
              <a:xfrm>
                <a:off x="2982000" y="3195935"/>
                <a:ext cx="82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kern="1200" dirty="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rPr>
                  <a:t>60</a:t>
                </a:r>
                <a:r>
                  <a:rPr lang="en-US" sz="2400" kern="1200" dirty="0">
                    <a:solidFill>
                      <a:schemeClr val="tx1"/>
                    </a:solidFill>
                    <a:latin typeface="Lucida Fax" panose="02060602050505020204" pitchFamily="18" charset="0"/>
                  </a:rPr>
                  <a:t>º</a:t>
                </a:r>
                <a:endParaRPr lang="en-US" sz="2400" kern="1200" dirty="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15A64E40-8F33-4F85-06D9-F61F2B7B75B5}"/>
                  </a:ext>
                </a:extLst>
              </p:cNvPr>
              <p:cNvSpPr/>
              <p:nvPr/>
            </p:nvSpPr>
            <p:spPr>
              <a:xfrm>
                <a:off x="2376600" y="3352800"/>
                <a:ext cx="792000" cy="900000"/>
              </a:xfrm>
              <a:prstGeom prst="arc">
                <a:avLst>
                  <a:gd name="adj1" fmla="val 16200000"/>
                  <a:gd name="adj2" fmla="val 21583317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ABBEAA3-2D1D-EBD9-788D-2FD43EE5D3A0}"/>
                    </a:ext>
                  </a:extLst>
                </p:cNvPr>
                <p:cNvSpPr txBox="1"/>
                <p:nvPr/>
              </p:nvSpPr>
              <p:spPr>
                <a:xfrm>
                  <a:off x="4478400" y="13716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ABBEAA3-2D1D-EBD9-788D-2FD43EE5D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400" y="1371600"/>
                  <a:ext cx="432000" cy="470000"/>
                </a:xfrm>
                <a:prstGeom prst="rect">
                  <a:avLst/>
                </a:prstGeom>
                <a:blipFill>
                  <a:blip r:embed="rId3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D808D18-CA55-C6B1-6CC1-9E4978504740}"/>
                    </a:ext>
                  </a:extLst>
                </p:cNvPr>
                <p:cNvSpPr txBox="1"/>
                <p:nvPr/>
              </p:nvSpPr>
              <p:spPr>
                <a:xfrm>
                  <a:off x="1836600" y="11430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D808D18-CA55-C6B1-6CC1-9E4978504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600" y="1143000"/>
                  <a:ext cx="432000" cy="470000"/>
                </a:xfrm>
                <a:prstGeom prst="rect">
                  <a:avLst/>
                </a:prstGeom>
                <a:blipFill>
                  <a:blip r:embed="rId4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9654B50-19AB-B34E-4DFB-4058A831E798}"/>
                    </a:ext>
                  </a:extLst>
                </p:cNvPr>
                <p:cNvSpPr txBox="1"/>
                <p:nvPr/>
              </p:nvSpPr>
              <p:spPr>
                <a:xfrm>
                  <a:off x="228600" y="33400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9654B50-19AB-B34E-4DFB-4058A831E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340000"/>
                  <a:ext cx="432000" cy="470000"/>
                </a:xfrm>
                <a:prstGeom prst="rect">
                  <a:avLst/>
                </a:prstGeom>
                <a:blipFill>
                  <a:blip r:embed="rId5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0C910DA-640F-93D3-8E83-7EDB19E7BFB2}"/>
                    </a:ext>
                  </a:extLst>
                </p:cNvPr>
                <p:cNvSpPr txBox="1"/>
                <p:nvPr/>
              </p:nvSpPr>
              <p:spPr>
                <a:xfrm>
                  <a:off x="1244400" y="5779425"/>
                  <a:ext cx="432000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0C910DA-640F-93D3-8E83-7EDB19E7B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400" y="5779425"/>
                  <a:ext cx="432000" cy="468975"/>
                </a:xfrm>
                <a:prstGeom prst="rect">
                  <a:avLst/>
                </a:prstGeom>
                <a:blipFill>
                  <a:blip r:embed="rId6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2A4CBDB-024D-E835-A545-63A41DB856CF}"/>
                    </a:ext>
                  </a:extLst>
                </p:cNvPr>
                <p:cNvSpPr txBox="1"/>
                <p:nvPr/>
              </p:nvSpPr>
              <p:spPr>
                <a:xfrm>
                  <a:off x="3911400" y="6019800"/>
                  <a:ext cx="432000" cy="475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𝟓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2A4CBDB-024D-E835-A545-63A41DB85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400" y="6019800"/>
                  <a:ext cx="432000" cy="475451"/>
                </a:xfrm>
                <a:prstGeom prst="rect">
                  <a:avLst/>
                </a:prstGeom>
                <a:blipFill>
                  <a:blip r:embed="rId7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F574D6C-F331-4CEC-82BC-CBC0F5984427}"/>
                    </a:ext>
                  </a:extLst>
                </p:cNvPr>
                <p:cNvSpPr txBox="1"/>
                <p:nvPr/>
              </p:nvSpPr>
              <p:spPr>
                <a:xfrm>
                  <a:off x="5511600" y="38862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𝟔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F574D6C-F331-4CEC-82BC-CBC0F5984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1600" y="3886200"/>
                  <a:ext cx="432000" cy="470000"/>
                </a:xfrm>
                <a:prstGeom prst="rect">
                  <a:avLst/>
                </a:prstGeom>
                <a:blipFill>
                  <a:blip r:embed="rId8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B150BD-C758-FA08-E9CD-6581FFC33C3A}"/>
                  </a:ext>
                </a:extLst>
              </p:cNvPr>
              <p:cNvSpPr txBox="1"/>
              <p:nvPr/>
            </p:nvSpPr>
            <p:spPr>
              <a:xfrm>
                <a:off x="6248400" y="1143000"/>
                <a:ext cx="5580000" cy="4206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IN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3 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−1−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3 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B150BD-C758-FA08-E9CD-6581FFC3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143000"/>
                <a:ext cx="5580000" cy="42065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05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en-US" dirty="0"/>
                  <a:t>8</a:t>
                </a:r>
                <a:r>
                  <a:rPr lang="en-US" altLang="en-US" baseline="30000" dirty="0"/>
                  <a:t>th</a:t>
                </a:r>
                <a:r>
                  <a:rPr lang="en-US" altLang="en-US" dirty="0"/>
                  <a:t> Roots of Unity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g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5" t="-7463" b="-2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210D1D-5EA4-714B-9101-138918D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0846-65E9-5348-BA59-D033D1B4F790}" type="slidenum">
              <a:rPr lang="en-US" altLang="en-US"/>
              <a:pPr/>
              <a:t>58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652585-9A8A-6A4E-B4F7-B0F0071DEC2F}"/>
                  </a:ext>
                </a:extLst>
              </p:cNvPr>
              <p:cNvSpPr txBox="1"/>
              <p:nvPr/>
            </p:nvSpPr>
            <p:spPr>
              <a:xfrm>
                <a:off x="6400800" y="1143000"/>
                <a:ext cx="5220000" cy="48985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solidFill>
                            <a:srgbClr val="DA00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DA00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ι</m:t>
                      </m:r>
                    </m:oMath>
                  </m:oMathPara>
                </a14:m>
                <a:endParaRPr lang="en-IN" b="0" i="1" dirty="0">
                  <a:solidFill>
                    <a:srgbClr val="DA00DA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b="0" i="1" smtClean="0">
                          <a:solidFill>
                            <a:srgbClr val="DA00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DA00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ι</m:t>
                      </m:r>
                    </m:oMath>
                  </m:oMathPara>
                </a14:m>
                <a:endParaRPr lang="en-IN" b="0" i="1" dirty="0">
                  <a:solidFill>
                    <a:srgbClr val="DA00DA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IN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652585-9A8A-6A4E-B4F7-B0F0071D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143000"/>
                <a:ext cx="5220000" cy="4898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3CD8271C-CC76-DADB-C15C-9E14BF6038E1}"/>
              </a:ext>
            </a:extLst>
          </p:cNvPr>
          <p:cNvGrpSpPr/>
          <p:nvPr/>
        </p:nvGrpSpPr>
        <p:grpSpPr>
          <a:xfrm>
            <a:off x="304800" y="990600"/>
            <a:ext cx="5770144" cy="5745056"/>
            <a:chOff x="757856" y="990600"/>
            <a:chExt cx="5770144" cy="574505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C46D56F-7A95-0DBD-8A10-3C1D0729B884}"/>
                </a:ext>
              </a:extLst>
            </p:cNvPr>
            <p:cNvGrpSpPr/>
            <p:nvPr/>
          </p:nvGrpSpPr>
          <p:grpSpPr>
            <a:xfrm>
              <a:off x="834056" y="1049400"/>
              <a:ext cx="5642944" cy="5686256"/>
              <a:chOff x="5101256" y="1049400"/>
              <a:chExt cx="5642944" cy="568625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DD4920B-EE0D-14AA-B605-8DCECC38AD3E}"/>
                  </a:ext>
                </a:extLst>
              </p:cNvPr>
              <p:cNvGrpSpPr/>
              <p:nvPr/>
            </p:nvGrpSpPr>
            <p:grpSpPr>
              <a:xfrm>
                <a:off x="5101256" y="1049400"/>
                <a:ext cx="5642944" cy="5686256"/>
                <a:chOff x="5118056" y="1049400"/>
                <a:chExt cx="5642944" cy="5686256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98D676C-5B67-FDDD-07F5-0CDFDBB38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62010" y="1371600"/>
                  <a:ext cx="4860000" cy="4860000"/>
                </a:xfrm>
                <a:prstGeom prst="ellipse">
                  <a:avLst/>
                </a:prstGeom>
                <a:noFill/>
                <a:ln w="222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60095B3B-8EF1-77F3-7246-7E24CD51F5B2}"/>
                    </a:ext>
                  </a:extLst>
                </p:cNvPr>
                <p:cNvGrpSpPr/>
                <p:nvPr/>
              </p:nvGrpSpPr>
              <p:grpSpPr>
                <a:xfrm>
                  <a:off x="5181000" y="1049400"/>
                  <a:ext cx="5580000" cy="5580000"/>
                  <a:chOff x="5181000" y="1049400"/>
                  <a:chExt cx="5580000" cy="5580000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B969612B-07E9-75BA-7CEF-0CD2A2BDFB77}"/>
                      </a:ext>
                    </a:extLst>
                  </p:cNvPr>
                  <p:cNvGrpSpPr/>
                  <p:nvPr/>
                </p:nvGrpSpPr>
                <p:grpSpPr>
                  <a:xfrm>
                    <a:off x="5181000" y="3706200"/>
                    <a:ext cx="5580000" cy="180000"/>
                    <a:chOff x="4935600" y="3706200"/>
                    <a:chExt cx="5580000" cy="180000"/>
                  </a:xfrm>
                </p:grpSpPr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74A48703-A676-09BD-3670-1FFFA585F9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35600" y="3810000"/>
                      <a:ext cx="5580000" cy="0"/>
                    </a:xfrm>
                    <a:prstGeom prst="straightConnector1">
                      <a:avLst/>
                    </a:prstGeom>
                    <a:ln w="19050" cap="rnd">
                      <a:solidFill>
                        <a:schemeClr val="tx1"/>
                      </a:solidFill>
                      <a:round/>
                      <a:headEnd type="stealth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7999382B-7204-E1D3-DFC4-D522B77F35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540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0D87395F-E1E4-4B27-9018-5412995625C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0308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89010D33-5158-5FE6-8A32-2CCCEEB0698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061600" y="3749400"/>
                    <a:ext cx="5580000" cy="180000"/>
                    <a:chOff x="4935600" y="3706200"/>
                    <a:chExt cx="5580000" cy="180000"/>
                  </a:xfrm>
                </p:grpSpPr>
                <p:cxnSp>
                  <p:nvCxnSpPr>
                    <p:cNvPr id="19" name="Straight Arrow Connector 18">
                      <a:extLst>
                        <a:ext uri="{FF2B5EF4-FFF2-40B4-BE49-F238E27FC236}">
                          <a16:creationId xmlns:a16="http://schemas.microsoft.com/office/drawing/2014/main" id="{81627A8C-B22E-0C0E-7488-963319E6610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35600" y="3810000"/>
                      <a:ext cx="5580000" cy="0"/>
                    </a:xfrm>
                    <a:prstGeom prst="straightConnector1">
                      <a:avLst/>
                    </a:prstGeom>
                    <a:ln w="19050" cap="rnd">
                      <a:solidFill>
                        <a:schemeClr val="tx1"/>
                      </a:solidFill>
                      <a:round/>
                      <a:headEnd type="stealth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2BEB8DD7-2E83-CB01-22FD-735C70B7EB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540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0C0C943F-6544-4747-6F6C-AB0E9A3298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0308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B8865C8-FEF6-13B3-AD75-196A864F18D3}"/>
                    </a:ext>
                  </a:extLst>
                </p:cNvPr>
                <p:cNvGrpSpPr/>
                <p:nvPr/>
              </p:nvGrpSpPr>
              <p:grpSpPr>
                <a:xfrm rot="2700000">
                  <a:off x="5118056" y="1155656"/>
                  <a:ext cx="5580000" cy="5580000"/>
                  <a:chOff x="5181000" y="1049400"/>
                  <a:chExt cx="5580000" cy="5580000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FD412E7A-A889-A83A-68D1-666371AE5259}"/>
                      </a:ext>
                    </a:extLst>
                  </p:cNvPr>
                  <p:cNvGrpSpPr/>
                  <p:nvPr/>
                </p:nvGrpSpPr>
                <p:grpSpPr>
                  <a:xfrm>
                    <a:off x="5181000" y="3706200"/>
                    <a:ext cx="5580000" cy="180000"/>
                    <a:chOff x="4935600" y="3706200"/>
                    <a:chExt cx="5580000" cy="180000"/>
                  </a:xfrm>
                </p:grpSpPr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90C7B77F-8CBE-5B2B-E5F8-030AE519EA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35600" y="3810000"/>
                      <a:ext cx="5580000" cy="0"/>
                    </a:xfrm>
                    <a:prstGeom prst="straightConnector1">
                      <a:avLst/>
                    </a:prstGeom>
                    <a:ln w="19050" cap="rnd">
                      <a:solidFill>
                        <a:schemeClr val="tx1"/>
                      </a:solidFill>
                      <a:round/>
                      <a:headEnd type="stealth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B0BF1231-81D2-75CE-7953-7BD52585EE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540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EB019005-190E-8FCF-5E77-120ECF8D80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0308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4CD8A063-3308-4E64-8F0E-9DFD925F029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061600" y="3749400"/>
                    <a:ext cx="5580000" cy="180000"/>
                    <a:chOff x="4935600" y="3706200"/>
                    <a:chExt cx="5580000" cy="180000"/>
                  </a:xfrm>
                </p:grpSpPr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27C7F962-344D-32A5-DCA9-6C8509F3D1F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35600" y="3810000"/>
                      <a:ext cx="5580000" cy="0"/>
                    </a:xfrm>
                    <a:prstGeom prst="straightConnector1">
                      <a:avLst/>
                    </a:prstGeom>
                    <a:ln w="19050" cap="rnd">
                      <a:solidFill>
                        <a:schemeClr val="tx1"/>
                      </a:solidFill>
                      <a:round/>
                      <a:headEnd type="stealth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CCAEDEA7-1E29-4E72-BB94-ED6C5AF267E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540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458E88A6-81E0-1B2F-55D8-E1D253C951E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0308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4967F33-F57A-106B-B0F6-18240E2F92E6}"/>
                  </a:ext>
                </a:extLst>
              </p:cNvPr>
              <p:cNvGrpSpPr/>
              <p:nvPr/>
            </p:nvGrpSpPr>
            <p:grpSpPr>
              <a:xfrm>
                <a:off x="7966800" y="3118600"/>
                <a:ext cx="1319400" cy="1134200"/>
                <a:chOff x="7966800" y="3118600"/>
                <a:chExt cx="1319400" cy="1134200"/>
              </a:xfrm>
            </p:grpSpPr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8FC6D03C-72B9-D015-C8D6-641527029172}"/>
                    </a:ext>
                  </a:extLst>
                </p:cNvPr>
                <p:cNvSpPr/>
                <p:nvPr/>
              </p:nvSpPr>
              <p:spPr>
                <a:xfrm>
                  <a:off x="7966800" y="3352800"/>
                  <a:ext cx="720000" cy="900000"/>
                </a:xfrm>
                <a:prstGeom prst="arc">
                  <a:avLst>
                    <a:gd name="adj1" fmla="val 16200000"/>
                    <a:gd name="adj2" fmla="val 21583317"/>
                  </a:avLst>
                </a:prstGeom>
                <a:ln w="222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98BF7A0-C5B3-27A5-8EBB-E61B4458BFE5}"/>
                    </a:ext>
                  </a:extLst>
                </p:cNvPr>
                <p:cNvSpPr txBox="1"/>
                <p:nvPr/>
              </p:nvSpPr>
              <p:spPr>
                <a:xfrm>
                  <a:off x="8458200" y="3118600"/>
                  <a:ext cx="828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kern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rPr>
                    <a:t>45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Lucida Fax" panose="02060602050505020204" pitchFamily="18" charset="0"/>
                    </a:rPr>
                    <a:t>º</a:t>
                  </a:r>
                  <a:endParaRPr lang="en-US" sz="2400" kern="1200" dirty="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3FE081-82F5-8C9A-F409-7AF9B2DFA8D0}"/>
                    </a:ext>
                  </a:extLst>
                </p:cNvPr>
                <p:cNvSpPr txBox="1"/>
                <p:nvPr/>
              </p:nvSpPr>
              <p:spPr>
                <a:xfrm>
                  <a:off x="5130600" y="15492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3FE081-82F5-8C9A-F409-7AF9B2DFA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600" y="1549200"/>
                  <a:ext cx="432000" cy="470000"/>
                </a:xfrm>
                <a:prstGeom prst="rect">
                  <a:avLst/>
                </a:prstGeom>
                <a:blipFill>
                  <a:blip r:embed="rId4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ABA706-1959-C506-3E95-E149D67D4658}"/>
                    </a:ext>
                  </a:extLst>
                </p:cNvPr>
                <p:cNvSpPr txBox="1"/>
                <p:nvPr/>
              </p:nvSpPr>
              <p:spPr>
                <a:xfrm>
                  <a:off x="3073200" y="9906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ABA706-1959-C506-3E95-E149D67D4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200" y="990600"/>
                  <a:ext cx="432000" cy="470000"/>
                </a:xfrm>
                <a:prstGeom prst="rect">
                  <a:avLst/>
                </a:prstGeom>
                <a:blipFill>
                  <a:blip r:embed="rId5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C9FC86A-399A-DAF6-00AB-14D5C430DEEB}"/>
                    </a:ext>
                  </a:extLst>
                </p:cNvPr>
                <p:cNvSpPr txBox="1"/>
                <p:nvPr/>
              </p:nvSpPr>
              <p:spPr>
                <a:xfrm>
                  <a:off x="1244400" y="20064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C9FC86A-399A-DAF6-00AB-14D5C430D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400" y="2006400"/>
                  <a:ext cx="432000" cy="470000"/>
                </a:xfrm>
                <a:prstGeom prst="rect">
                  <a:avLst/>
                </a:prstGeom>
                <a:blipFill>
                  <a:blip r:embed="rId6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8A8248-80D9-9C20-3755-807B82672813}"/>
                    </a:ext>
                  </a:extLst>
                </p:cNvPr>
                <p:cNvSpPr txBox="1"/>
                <p:nvPr/>
              </p:nvSpPr>
              <p:spPr>
                <a:xfrm>
                  <a:off x="757856" y="3835200"/>
                  <a:ext cx="432000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8A8248-80D9-9C20-3755-807B82672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856" y="3835200"/>
                  <a:ext cx="432000" cy="468975"/>
                </a:xfrm>
                <a:prstGeom prst="rect">
                  <a:avLst/>
                </a:prstGeom>
                <a:blipFill>
                  <a:blip r:embed="rId7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DC81D61-001F-5662-6E10-6CCEE56AA001}"/>
                    </a:ext>
                  </a:extLst>
                </p:cNvPr>
                <p:cNvSpPr txBox="1"/>
                <p:nvPr/>
              </p:nvSpPr>
              <p:spPr>
                <a:xfrm>
                  <a:off x="1676400" y="5664000"/>
                  <a:ext cx="432000" cy="475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𝟓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DC81D61-001F-5662-6E10-6CCEE56AA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664000"/>
                  <a:ext cx="432000" cy="475451"/>
                </a:xfrm>
                <a:prstGeom prst="rect">
                  <a:avLst/>
                </a:prstGeom>
                <a:blipFill>
                  <a:blip r:embed="rId8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46A5D29-EAD6-CD85-A124-2F14ACCB6D17}"/>
                    </a:ext>
                  </a:extLst>
                </p:cNvPr>
                <p:cNvSpPr txBox="1"/>
                <p:nvPr/>
              </p:nvSpPr>
              <p:spPr>
                <a:xfrm>
                  <a:off x="3810000" y="61212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𝟔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46A5D29-EAD6-CD85-A124-2F14ACCB6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6121200"/>
                  <a:ext cx="432000" cy="470000"/>
                </a:xfrm>
                <a:prstGeom prst="rect">
                  <a:avLst/>
                </a:prstGeom>
                <a:blipFill>
                  <a:blip r:embed="rId9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5E678AB-FA34-3265-8C64-43A4130F9F99}"/>
                    </a:ext>
                  </a:extLst>
                </p:cNvPr>
                <p:cNvSpPr txBox="1"/>
                <p:nvPr/>
              </p:nvSpPr>
              <p:spPr>
                <a:xfrm>
                  <a:off x="5486400" y="5206800"/>
                  <a:ext cx="432000" cy="468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𝟕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5E678AB-FA34-3265-8C64-43A4130F9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5206800"/>
                  <a:ext cx="432000" cy="468205"/>
                </a:xfrm>
                <a:prstGeom prst="rect">
                  <a:avLst/>
                </a:prstGeom>
                <a:blipFill>
                  <a:blip r:embed="rId10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F6AADB-9FA0-7480-B6DC-C545D139239D}"/>
                    </a:ext>
                  </a:extLst>
                </p:cNvPr>
                <p:cNvSpPr txBox="1"/>
                <p:nvPr/>
              </p:nvSpPr>
              <p:spPr>
                <a:xfrm>
                  <a:off x="6096000" y="33018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𝟖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F6AADB-9FA0-7480-B6DC-C545D13923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301800"/>
                  <a:ext cx="432000" cy="470000"/>
                </a:xfrm>
                <a:prstGeom prst="rect">
                  <a:avLst/>
                </a:prstGeom>
                <a:blipFill>
                  <a:blip r:embed="rId11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10100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1427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22E04E4-36DC-CD46-9C4C-42D7264EAA4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33400" indent="-533400"/>
                <a:r>
                  <a:rPr lang="en-US" altLang="en-US" sz="2400" b="1" dirty="0"/>
                  <a:t>Inverse Property: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en-US" sz="2000" dirty="0"/>
              </a:p>
              <a:p>
                <a:pPr marL="0" indent="0">
                  <a:buNone/>
                </a:pPr>
                <a:endParaRPr lang="en-US" altLang="en-US" sz="600" dirty="0"/>
              </a:p>
              <a:p>
                <a:pPr marL="533400" indent="-533400"/>
                <a:r>
                  <a:rPr lang="en-US" altLang="en-US" sz="2400" b="1" dirty="0"/>
                  <a:t>Cancellation Property:</a:t>
                </a:r>
                <a:r>
                  <a:rPr lang="en-US" altLang="en-US" sz="2400" dirty="0"/>
                  <a:t> For non-zero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/>
                  <a:t>,</a:t>
                </a:r>
              </a:p>
              <a:p>
                <a:pPr marL="457200" lvl="1" indent="0">
                  <a:buNone/>
                </a:pPr>
                <a:endParaRPr lang="en-US" altLang="en-US" sz="2000" dirty="0"/>
              </a:p>
              <a:p>
                <a:pPr marL="533400" indent="-5334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𝒌𝒒</m:t>
                              </m:r>
                            </m:sup>
                          </m:s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p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sup>
                              </m:sSup>
                            </m:e>
                          </m:nary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alt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p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en-US" sz="2400" b="1" dirty="0"/>
              </a:p>
              <a:p>
                <a:pPr marL="533400" indent="-5334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𝒌𝒒</m:t>
                              </m:r>
                            </m:sup>
                          </m:s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en-US" sz="2400" b="1" dirty="0"/>
              </a:p>
              <a:p>
                <a:pPr marL="533400" indent="-533400"/>
                <a:endParaRPr lang="en-US" altLang="en-US" sz="1100" b="1" dirty="0"/>
              </a:p>
              <a:p>
                <a:pPr marL="533400" indent="-533400">
                  <a:lnSpc>
                    <a:spcPct val="100000"/>
                  </a:lnSpc>
                </a:pPr>
                <a:r>
                  <a:rPr lang="en-US" altLang="en-US" sz="2400" b="1" dirty="0"/>
                  <a:t>Reduction Property: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I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US" altLang="en-US" sz="2400" dirty="0"/>
                  <a:t>  i.e. primitive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baseline="30000" dirty="0"/>
                  <a:t>th</a:t>
                </a:r>
                <a:r>
                  <a:rPr lang="en-US" altLang="en-US" sz="2400" dirty="0"/>
                  <a:t> root of unity,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I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i.e</a:t>
                </a:r>
                <a:r>
                  <a:rPr lang="en-US" altLang="en-US" sz="2400" dirty="0"/>
                  <a:t> primitive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baseline="30000" dirty="0"/>
                  <a:t>th</a:t>
                </a:r>
                <a:r>
                  <a:rPr lang="en-US" altLang="en-US" sz="2400" dirty="0"/>
                  <a:t> root of unity.</a:t>
                </a:r>
              </a:p>
              <a:p>
                <a:pPr marL="914400" lvl="1" indent="-457200">
                  <a:buNone/>
                </a:pPr>
                <a:endParaRPr lang="en-US" altLang="en-US" sz="1100" dirty="0"/>
              </a:p>
              <a:p>
                <a:pPr marL="533400" indent="-533400"/>
                <a:r>
                  <a:rPr lang="en-US" altLang="en-US" sz="2400" b="1" dirty="0"/>
                  <a:t>Reflective Property: </a:t>
                </a: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/>
                  <a:t> is even,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buNone/>
                </a:pPr>
                <a:endParaRPr lang="en-US" altLang="en-US" sz="1100" dirty="0"/>
              </a:p>
              <a:p>
                <a:pPr marL="533400" indent="-533400"/>
                <a:r>
                  <a:rPr lang="en-US" altLang="en-US" sz="2400" dirty="0"/>
                  <a:t>Corollary: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altLang="en-US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Symbol" pitchFamily="2" charset="2"/>
                  </a:rPr>
                  <a:t>= -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231427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22E04E4-36DC-CD46-9C4C-42D7264EA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535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426" name="Rectangle 2">
            <a:extLst>
              <a:ext uri="{FF2B5EF4-FFF2-40B4-BE49-F238E27FC236}">
                <a16:creationId xmlns:a16="http://schemas.microsoft.com/office/drawing/2014/main" id="{7C16FA3E-A2F7-6E46-86CC-BD1ADE355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Properties: Primitive Roots of Unity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7A21A2-4827-2F4C-9106-049C7DC6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589D-071C-0E4B-9E3B-2F538CDA3433}" type="slidenum">
              <a:rPr lang="en-US" altLang="en-US"/>
              <a:pPr/>
              <a:t>59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EABA9DD3-7D46-F14F-B575-084B6E788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Evaluating a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947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A77D7E9-8FC1-1047-B686-B5CB8F7D126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800" dirty="0"/>
                  <a:t>What is value for a given value of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800" dirty="0"/>
                  <a:t>?</a:t>
                </a:r>
                <a:endParaRPr lang="en-US" altLang="en-US" sz="2000" dirty="0"/>
              </a:p>
            </p:txBody>
          </p:sp>
        </mc:Choice>
        <mc:Fallback xmlns="">
          <p:sp>
            <p:nvSpPr>
              <p:cNvPr id="210947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A77D7E9-8FC1-1047-B686-B5CB8F7D1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5D80EDF-1C46-D041-9363-14C2388684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D4619F-2555-AC48-8569-2C1CAE86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1860-4779-1D48-B0C3-00F0C82817A7}" type="slidenum">
              <a:rPr lang="en-US" altLang="en-US"/>
              <a:pPr/>
              <a:t>6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D3476-BF71-E143-9851-CE6A46683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79845" y="2150050"/>
                <a:ext cx="98323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0D3476-BF71-E143-9851-CE6A46683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45" y="2150050"/>
                <a:ext cx="9832307" cy="553998"/>
              </a:xfrm>
              <a:prstGeom prst="rect">
                <a:avLst/>
              </a:prstGeom>
              <a:blipFill>
                <a:blip r:embed="rId3"/>
                <a:stretch>
                  <a:fillRect l="-10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25556D-13DA-9546-B32F-1AB134DC201F}"/>
                  </a:ext>
                </a:extLst>
              </p:cNvPr>
              <p:cNvSpPr txBox="1"/>
              <p:nvPr/>
            </p:nvSpPr>
            <p:spPr>
              <a:xfrm>
                <a:off x="1981200" y="3276600"/>
                <a:ext cx="7373685" cy="15127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 ≤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25556D-13DA-9546-B32F-1AB134DC2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76600"/>
                <a:ext cx="7373685" cy="1512786"/>
              </a:xfrm>
              <a:prstGeom prst="rect">
                <a:avLst/>
              </a:prstGeom>
              <a:blipFill>
                <a:blip r:embed="rId4"/>
                <a:stretch>
                  <a:fillRect l="-1893" t="-120833" b="-18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3B7268-E007-8645-AE43-0B64B39DF257}"/>
                  </a:ext>
                </a:extLst>
              </p:cNvPr>
              <p:cNvSpPr txBox="1"/>
              <p:nvPr/>
            </p:nvSpPr>
            <p:spPr>
              <a:xfrm>
                <a:off x="7543800" y="5146341"/>
                <a:ext cx="2819400" cy="15206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  <a:latin typeface="+mj-lt"/>
                  </a:rPr>
                  <a:t>How many multiplications?</a:t>
                </a:r>
              </a:p>
              <a:p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6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)</a:t>
                </a:r>
                <a:endParaRPr lang="en-US" sz="2800" b="1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3B7268-E007-8645-AE43-0B64B39D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5146341"/>
                <a:ext cx="2819400" cy="1520673"/>
              </a:xfrm>
              <a:prstGeom prst="rect">
                <a:avLst/>
              </a:prstGeom>
              <a:blipFill>
                <a:blip r:embed="rId5"/>
                <a:stretch>
                  <a:fillRect t="-3279" b="-13115"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C3271C8E-C7A1-F146-AF54-32865C79A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 Evaluation</a:t>
            </a:r>
          </a:p>
        </p:txBody>
      </p:sp>
      <p:sp>
        <p:nvSpPr>
          <p:cNvPr id="2273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4B1A8DD-0DE6-BA4B-8916-45D642C85B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Horner’s Rule:</a:t>
            </a:r>
          </a:p>
          <a:p>
            <a:pPr lvl="1"/>
            <a:r>
              <a:rPr lang="en-US" altLang="en-US" dirty="0"/>
              <a:t>A better way of evaluation?</a:t>
            </a:r>
          </a:p>
          <a:p>
            <a:pPr lvl="1"/>
            <a:r>
              <a:rPr lang="en-US" altLang="en-US" dirty="0"/>
              <a:t>Rearrange terms of polynomial</a:t>
            </a:r>
          </a:p>
          <a:p>
            <a:pPr>
              <a:buFont typeface="Wingdings" pitchFamily="2" charset="2"/>
              <a:buNone/>
            </a:pPr>
            <a:endParaRPr lang="en-US" altLang="en-US" sz="2000" dirty="0"/>
          </a:p>
          <a:p>
            <a:pPr>
              <a:buFont typeface="Wingdings" pitchFamily="2" charset="2"/>
              <a:buNone/>
            </a:pPr>
            <a:endParaRPr lang="en-US" altLang="en-US" sz="2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79966E-4DBA-7B4C-A311-68E4E1847A4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409B259-70B5-E349-8CE9-F0166B7C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FA27-BDBE-7143-913F-1079AF97ED0F}" type="slidenum">
              <a:rPr lang="en-US" altLang="en-US"/>
              <a:pPr/>
              <a:t>7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DB93D8-DCFF-B841-854A-0C75FF686FFD}"/>
                  </a:ext>
                </a:extLst>
              </p:cNvPr>
              <p:cNvSpPr txBox="1"/>
              <p:nvPr/>
            </p:nvSpPr>
            <p:spPr>
              <a:xfrm>
                <a:off x="1981200" y="2667000"/>
                <a:ext cx="7373685" cy="151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 ≤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DB93D8-DCFF-B841-854A-0C75FF686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667000"/>
                <a:ext cx="7373685" cy="1512786"/>
              </a:xfrm>
              <a:prstGeom prst="rect">
                <a:avLst/>
              </a:prstGeom>
              <a:blipFill>
                <a:blip r:embed="rId2"/>
                <a:stretch>
                  <a:fillRect l="-1893" t="-120833" b="-18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780617-2A34-7F43-B4F9-F67752101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97553" y="4343400"/>
                <a:ext cx="98323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780617-2A34-7F43-B4F9-F6775210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53" y="4343400"/>
                <a:ext cx="9832307" cy="553998"/>
              </a:xfrm>
              <a:prstGeom prst="rect">
                <a:avLst/>
              </a:prstGeom>
              <a:blipFill>
                <a:blip r:embed="rId3"/>
                <a:stretch>
                  <a:fillRect l="-103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6EB42E-D5B2-7848-9CA4-65AB19773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641902" y="5084802"/>
                <a:ext cx="9134296" cy="4924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..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6EB42E-D5B2-7848-9CA4-65AB19773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02" y="5084802"/>
                <a:ext cx="9134296" cy="492443"/>
              </a:xfrm>
              <a:prstGeom prst="rect">
                <a:avLst/>
              </a:prstGeom>
              <a:blipFill>
                <a:blip r:embed="rId4"/>
                <a:stretch>
                  <a:fillRect l="-971" t="-25000" r="-2080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76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C3271C8E-C7A1-F146-AF54-32865C79A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 Evaluation</a:t>
            </a:r>
          </a:p>
        </p:txBody>
      </p:sp>
      <p:sp>
        <p:nvSpPr>
          <p:cNvPr id="2273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4B1A8DD-0DE6-BA4B-8916-45D642C85B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Horner’s Rule:</a:t>
            </a:r>
          </a:p>
          <a:p>
            <a:pPr lvl="1"/>
            <a:r>
              <a:rPr lang="en-US" altLang="en-US" dirty="0"/>
              <a:t>A better way of evaluation?</a:t>
            </a:r>
          </a:p>
          <a:p>
            <a:pPr lvl="1"/>
            <a:r>
              <a:rPr lang="en-US" altLang="en-US" dirty="0"/>
              <a:t>Rearrange terms of polynomial</a:t>
            </a:r>
          </a:p>
          <a:p>
            <a:pPr>
              <a:buFont typeface="Wingdings" pitchFamily="2" charset="2"/>
              <a:buNone/>
            </a:pPr>
            <a:endParaRPr lang="en-US" altLang="en-US" sz="2000" dirty="0"/>
          </a:p>
          <a:p>
            <a:pPr>
              <a:buFont typeface="Wingdings" pitchFamily="2" charset="2"/>
              <a:buNone/>
            </a:pPr>
            <a:endParaRPr lang="en-US" altLang="en-US" sz="2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79966E-4DBA-7B4C-A311-68E4E1847A4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409B259-70B5-E349-8CE9-F0166B7C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FA27-BDBE-7143-913F-1079AF97ED0F}" type="slidenum">
              <a:rPr lang="en-US" altLang="en-US"/>
              <a:pPr/>
              <a:t>8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DB93D8-DCFF-B841-854A-0C75FF686FFD}"/>
                  </a:ext>
                </a:extLst>
              </p:cNvPr>
              <p:cNvSpPr txBox="1"/>
              <p:nvPr/>
            </p:nvSpPr>
            <p:spPr>
              <a:xfrm>
                <a:off x="1981200" y="2667000"/>
                <a:ext cx="7373685" cy="151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 ≤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DB93D8-DCFF-B841-854A-0C75FF686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667000"/>
                <a:ext cx="7373685" cy="1512786"/>
              </a:xfrm>
              <a:prstGeom prst="rect">
                <a:avLst/>
              </a:prstGeom>
              <a:blipFill>
                <a:blip r:embed="rId2"/>
                <a:stretch>
                  <a:fillRect l="-1893" t="-120833" b="-18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780617-2A34-7F43-B4F9-F67752101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97553" y="4343400"/>
                <a:ext cx="98323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780617-2A34-7F43-B4F9-F6775210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53" y="4343400"/>
                <a:ext cx="9832307" cy="553998"/>
              </a:xfrm>
              <a:prstGeom prst="rect">
                <a:avLst/>
              </a:prstGeom>
              <a:blipFill>
                <a:blip r:embed="rId3"/>
                <a:stretch>
                  <a:fillRect l="-103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E46F013-6780-8E45-BB44-A6FF2A61C7D1}"/>
              </a:ext>
            </a:extLst>
          </p:cNvPr>
          <p:cNvSpPr txBox="1"/>
          <p:nvPr/>
        </p:nvSpPr>
        <p:spPr>
          <a:xfrm>
            <a:off x="7740000" y="1530000"/>
            <a:ext cx="28194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How many multiplications?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ADABC9-2D9C-F148-BA6E-66ABD64BB6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641902" y="5084802"/>
                <a:ext cx="9134296" cy="4924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..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ADABC9-2D9C-F148-BA6E-66ABD64BB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02" y="5084802"/>
                <a:ext cx="9134296" cy="492443"/>
              </a:xfrm>
              <a:prstGeom prst="rect">
                <a:avLst/>
              </a:prstGeom>
              <a:blipFill>
                <a:blip r:embed="rId4"/>
                <a:stretch>
                  <a:fillRect l="-971" t="-25000" r="-2080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52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C3271C8E-C7A1-F146-AF54-32865C79A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 Evaluation</a:t>
            </a:r>
          </a:p>
        </p:txBody>
      </p:sp>
      <p:sp>
        <p:nvSpPr>
          <p:cNvPr id="2273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4B1A8DD-0DE6-BA4B-8916-45D642C85B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Horner’s Rule:</a:t>
            </a:r>
          </a:p>
          <a:p>
            <a:pPr lvl="1"/>
            <a:r>
              <a:rPr lang="en-US" altLang="en-US" dirty="0"/>
              <a:t>A better way of evaluation?</a:t>
            </a:r>
          </a:p>
          <a:p>
            <a:pPr lvl="1"/>
            <a:r>
              <a:rPr lang="en-US" altLang="en-US" dirty="0"/>
              <a:t>Rearrange terms of polynomial</a:t>
            </a:r>
          </a:p>
          <a:p>
            <a:pPr>
              <a:buFont typeface="Wingdings" pitchFamily="2" charset="2"/>
              <a:buNone/>
            </a:pPr>
            <a:endParaRPr lang="en-US" altLang="en-US" sz="2000" dirty="0"/>
          </a:p>
          <a:p>
            <a:pPr>
              <a:buFont typeface="Wingdings" pitchFamily="2" charset="2"/>
              <a:buNone/>
            </a:pPr>
            <a:endParaRPr lang="en-US" altLang="en-US" sz="2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79966E-4DBA-7B4C-A311-68E4E1847A4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409B259-70B5-E349-8CE9-F0166B7C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FA27-BDBE-7143-913F-1079AF97ED0F}" type="slidenum">
              <a:rPr lang="en-US" altLang="en-US"/>
              <a:pPr/>
              <a:t>9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DB93D8-DCFF-B841-854A-0C75FF686FFD}"/>
                  </a:ext>
                </a:extLst>
              </p:cNvPr>
              <p:cNvSpPr txBox="1"/>
              <p:nvPr/>
            </p:nvSpPr>
            <p:spPr>
              <a:xfrm>
                <a:off x="1981200" y="2667000"/>
                <a:ext cx="7373685" cy="151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 ≤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DB93D8-DCFF-B841-854A-0C75FF686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667000"/>
                <a:ext cx="7373685" cy="1512786"/>
              </a:xfrm>
              <a:prstGeom prst="rect">
                <a:avLst/>
              </a:prstGeom>
              <a:blipFill>
                <a:blip r:embed="rId2"/>
                <a:stretch>
                  <a:fillRect l="-1893" t="-120833" b="-18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780617-2A34-7F43-B4F9-F67752101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97553" y="4343400"/>
                <a:ext cx="98323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780617-2A34-7F43-B4F9-F6775210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53" y="4343400"/>
                <a:ext cx="9832307" cy="553998"/>
              </a:xfrm>
              <a:prstGeom prst="rect">
                <a:avLst/>
              </a:prstGeom>
              <a:blipFill>
                <a:blip r:embed="rId3"/>
                <a:stretch>
                  <a:fillRect l="-103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F145F4-EB82-5A4B-8B4F-602C7541BB9E}"/>
                  </a:ext>
                </a:extLst>
              </p:cNvPr>
              <p:cNvSpPr txBox="1"/>
              <p:nvPr/>
            </p:nvSpPr>
            <p:spPr>
              <a:xfrm>
                <a:off x="7740000" y="1530000"/>
                <a:ext cx="2819400" cy="15206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  <a:latin typeface="+mj-lt"/>
                  </a:rPr>
                  <a:t>How many multiplications?</a:t>
                </a:r>
              </a:p>
              <a:p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O(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)</a:t>
                </a:r>
                <a:endParaRPr lang="en-US" sz="2800" b="1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F145F4-EB82-5A4B-8B4F-602C7541B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000" y="1530000"/>
                <a:ext cx="2819400" cy="1520673"/>
              </a:xfrm>
              <a:prstGeom prst="rect">
                <a:avLst/>
              </a:prstGeom>
              <a:blipFill>
                <a:blip r:embed="rId4"/>
                <a:stretch>
                  <a:fillRect t="-4132" b="-12397"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51155E-2612-5F44-BEA3-AB167ADE5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641902" y="5084802"/>
                <a:ext cx="9134296" cy="4924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..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51155E-2612-5F44-BEA3-AB167ADE5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02" y="5084802"/>
                <a:ext cx="9134296" cy="492443"/>
              </a:xfrm>
              <a:prstGeom prst="rect">
                <a:avLst/>
              </a:prstGeom>
              <a:blipFill>
                <a:blip r:embed="rId5"/>
                <a:stretch>
                  <a:fillRect l="-971" t="-25000" r="-2080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65191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15547</TotalTime>
  <Words>4681</Words>
  <Application>Microsoft Office PowerPoint</Application>
  <PresentationFormat>Widescreen</PresentationFormat>
  <Paragraphs>1763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Arial Narrow</vt:lpstr>
      <vt:lpstr>Calibri</vt:lpstr>
      <vt:lpstr>Calibri Light</vt:lpstr>
      <vt:lpstr>Cambria Math</vt:lpstr>
      <vt:lpstr>Helvetica</vt:lpstr>
      <vt:lpstr>Lucida Fax</vt:lpstr>
      <vt:lpstr>Symbol</vt:lpstr>
      <vt:lpstr>Tahoma</vt:lpstr>
      <vt:lpstr>Times New Roman</vt:lpstr>
      <vt:lpstr>Wingdings</vt:lpstr>
      <vt:lpstr>Blueprint</vt:lpstr>
      <vt:lpstr>Fourier Transform</vt:lpstr>
      <vt:lpstr>Outline and Reading</vt:lpstr>
      <vt:lpstr>Polynomials</vt:lpstr>
      <vt:lpstr>Representation</vt:lpstr>
      <vt:lpstr>Evaluating a Polynomial</vt:lpstr>
      <vt:lpstr>Evaluating a Polynomial</vt:lpstr>
      <vt:lpstr>Polynomial Evaluation</vt:lpstr>
      <vt:lpstr>Polynomial Evaluation</vt:lpstr>
      <vt:lpstr>Polynomial Evaluation</vt:lpstr>
      <vt:lpstr>Polynomial Evaluation</vt:lpstr>
      <vt:lpstr>Polynomial Multiplication</vt:lpstr>
      <vt:lpstr>Polynomial Multiplication</vt:lpstr>
      <vt:lpstr>Polynomial Multiplication</vt:lpstr>
      <vt:lpstr>Polynomial Multiplication</vt:lpstr>
      <vt:lpstr>Convolution: 1D data</vt:lpstr>
      <vt:lpstr>Convolution Contd.</vt:lpstr>
      <vt:lpstr>Reflect second sequence</vt:lpstr>
      <vt:lpstr>Reflect second sequence</vt:lpstr>
      <vt:lpstr>Slide and compute element wise product</vt:lpstr>
      <vt:lpstr>Slide and compute element wise product</vt:lpstr>
      <vt:lpstr>Slide and compute element wise product</vt:lpstr>
      <vt:lpstr>Slide and compute element wise product</vt:lpstr>
      <vt:lpstr>Slide and compute element wise product</vt:lpstr>
      <vt:lpstr>Slide and compute element wise product</vt:lpstr>
      <vt:lpstr>Slide and compute element wise product</vt:lpstr>
      <vt:lpstr>Slide and compute element wise product</vt:lpstr>
      <vt:lpstr>Slide and compute element wise product</vt:lpstr>
      <vt:lpstr>Slide and compute element wise product</vt:lpstr>
      <vt:lpstr>Slide and compute element wise product</vt:lpstr>
      <vt:lpstr>Slide and compute element wise product</vt:lpstr>
      <vt:lpstr>Slide and compute element wise product</vt:lpstr>
      <vt:lpstr>Reflection in 2D convolution</vt:lpstr>
      <vt:lpstr>Polynomial Multiplication: Interpolation</vt:lpstr>
      <vt:lpstr>Polynomial Multiplication: Interpolation</vt:lpstr>
      <vt:lpstr>Polynomial Multiplication: Interpolation</vt:lpstr>
      <vt:lpstr>Polynomial Multiplication: Interpolation</vt:lpstr>
      <vt:lpstr>Z_n^∗  Powers modulo n</vt:lpstr>
      <vt:lpstr>Z_n^∗  Powers modulo n</vt:lpstr>
      <vt:lpstr>Z_n^∗  Powers modulo n</vt:lpstr>
      <vt:lpstr>Z_n^∗  Powers modulo n</vt:lpstr>
      <vt:lpstr>Z_n^∗  Powers modulo n</vt:lpstr>
      <vt:lpstr>Z_n^∗  Powers modulo n</vt:lpstr>
      <vt:lpstr>Z_n^∗  Powers modulo n</vt:lpstr>
      <vt:lpstr>Z_n^∗  Powers modulo n</vt:lpstr>
      <vt:lpstr>Z_n^∗  Powers modulo n</vt:lpstr>
      <vt:lpstr>Z_n^∗  Powers modulo n</vt:lpstr>
      <vt:lpstr>Z_n^∗  Powers modulo n</vt:lpstr>
      <vt:lpstr>Primitive Roots of Unity</vt:lpstr>
      <vt:lpstr>Primitive Roots of Unity</vt:lpstr>
      <vt:lpstr>Primitive Roots of Unity</vt:lpstr>
      <vt:lpstr>Primitive Roots of Unity</vt:lpstr>
      <vt:lpstr>Primitive Roots of Unity:  Inverse</vt:lpstr>
      <vt:lpstr>Primitive Roots of Unity</vt:lpstr>
      <vt:lpstr>Square Roots of Unity (√1)</vt:lpstr>
      <vt:lpstr>Cubic Roots of Unity (√(3&amp;1))</vt:lpstr>
      <vt:lpstr>4th Roots of Unity (√(4&amp;1))</vt:lpstr>
      <vt:lpstr>6th Roots of Unity (√(6&amp;1))</vt:lpstr>
      <vt:lpstr>8th Roots of Unity (√(8&amp;1))</vt:lpstr>
      <vt:lpstr>Properties: Primitive Roots of Unity</vt:lpstr>
    </vt:vector>
  </TitlesOfParts>
  <Company>UC-Irvine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</dc:title>
  <dc:creator/>
  <cp:lastModifiedBy>MSG</cp:lastModifiedBy>
  <cp:revision>1308</cp:revision>
  <dcterms:created xsi:type="dcterms:W3CDTF">2002-01-21T02:22:10Z</dcterms:created>
  <dcterms:modified xsi:type="dcterms:W3CDTF">2024-04-16T14:29:08Z</dcterms:modified>
</cp:coreProperties>
</file>