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7" r:id="rId3"/>
    <p:sldId id="288" r:id="rId4"/>
    <p:sldId id="291" r:id="rId5"/>
    <p:sldId id="289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457200" rtl="0" eaLnBrk="1" latinLnBrk="0" hangingPunct="1">
      <a:defRPr sz="2200"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457200" rtl="0" eaLnBrk="1" latinLnBrk="0" hangingPunct="1">
      <a:defRPr sz="2200"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457200" rtl="0" eaLnBrk="1" latinLnBrk="0" hangingPunct="1">
      <a:defRPr sz="2200"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457200" rtl="0" eaLnBrk="1" latinLnBrk="0" hangingPunct="1">
      <a:defRPr sz="2200" kern="1200">
        <a:solidFill>
          <a:schemeClr val="tx1"/>
        </a:solidFill>
        <a:latin typeface="Verdana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etrich, Val" initials="DV" lastIdx="0" clrIdx="0"/>
  <p:cmAuthor id="1" name="Polhemus, Susan" initials="P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F00FF"/>
    <a:srgbClr val="037693"/>
    <a:srgbClr val="FEC000"/>
    <a:srgbClr val="408000"/>
    <a:srgbClr val="943771"/>
    <a:srgbClr val="E45500"/>
    <a:srgbClr val="82CEC1"/>
    <a:srgbClr val="33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8" autoAdjust="0"/>
    <p:restoredTop sz="89504" autoAdjust="0"/>
  </p:normalViewPr>
  <p:slideViewPr>
    <p:cSldViewPr>
      <p:cViewPr>
        <p:scale>
          <a:sx n="65" d="100"/>
          <a:sy n="65" d="100"/>
        </p:scale>
        <p:origin x="-2370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0" d="100"/>
          <a:sy n="120" d="100"/>
        </p:scale>
        <p:origin x="-1686" y="49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en-US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36000"/>
            <a:ext cx="2971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36000"/>
            <a:ext cx="2971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F9576BCA-94DF-E341-88AA-4A469DA61C7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1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01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71741328-A6F7-5844-B378-EC2E3653DB2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934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0" indent="-228600" algn="l" rtl="0" fontAlgn="base">
      <a:spcBef>
        <a:spcPts val="300"/>
      </a:spcBef>
      <a:spcAft>
        <a:spcPct val="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ヒラギノ角ゴ Pro W3" charset="-128"/>
        <a:cs typeface="Arial" pitchFamily="34" charset="0"/>
      </a:defRPr>
    </a:lvl2pPr>
    <a:lvl3pPr marL="457200" indent="-228600" algn="l" rtl="0" fontAlgn="base">
      <a:spcBef>
        <a:spcPts val="300"/>
      </a:spcBef>
      <a:spcAft>
        <a:spcPct val="0"/>
      </a:spcAft>
      <a:buFont typeface="Arial" pitchFamily="34" charset="0"/>
      <a:buChar char="&gt;"/>
      <a:defRPr sz="1000" kern="1200">
        <a:solidFill>
          <a:schemeClr val="tx1"/>
        </a:solidFill>
        <a:latin typeface="Arial" pitchFamily="34" charset="0"/>
        <a:ea typeface="ヒラギノ角ゴ Pro W3" charset="-128"/>
        <a:cs typeface="Arial" pitchFamily="34" charset="0"/>
      </a:defRPr>
    </a:lvl3pPr>
    <a:lvl4pPr marL="685800" indent="-228600" algn="l" rtl="0" fontAlgn="base">
      <a:spcBef>
        <a:spcPts val="300"/>
      </a:spcBef>
      <a:spcAft>
        <a:spcPct val="0"/>
      </a:spcAft>
      <a:buFont typeface="Symbol" pitchFamily="18" charset="2"/>
      <a:buChar char="-"/>
      <a:defRPr sz="1000" kern="1200">
        <a:solidFill>
          <a:schemeClr val="tx1"/>
        </a:solidFill>
        <a:latin typeface="Arial" pitchFamily="34" charset="0"/>
        <a:ea typeface="ヒラギノ角ゴ Pro W3" charset="-128"/>
        <a:cs typeface="Arial" pitchFamily="34" charset="0"/>
      </a:defRPr>
    </a:lvl4pPr>
    <a:lvl5pPr marL="914400" indent="-228600" algn="l" rtl="0" fontAlgn="base">
      <a:spcBef>
        <a:spcPts val="300"/>
      </a:spcBef>
      <a:spcAft>
        <a:spcPct val="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ヒラギノ角ゴ Pro W3" charset="-128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1328-A6F7-5844-B378-EC2E3653DB2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88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1328-A6F7-5844-B378-EC2E3653DB2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4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1328-A6F7-5844-B378-EC2E3653DB2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4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1328-A6F7-5844-B378-EC2E3653DB2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4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1328-A6F7-5844-B378-EC2E3653DB2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4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1328-A6F7-5844-B378-EC2E3653DB2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4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1328-A6F7-5844-B378-EC2E3653DB2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1328-A6F7-5844-B378-EC2E3653DB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1328-A6F7-5844-B378-EC2E3653DB2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1328-A6F7-5844-B378-EC2E3653DB2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4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1328-A6F7-5844-B378-EC2E3653DB2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4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1328-A6F7-5844-B378-EC2E3653DB2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4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1328-A6F7-5844-B378-EC2E3653DB2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4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1328-A6F7-5844-B378-EC2E3653DB2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4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1328-A6F7-5844-B378-EC2E3653DB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47650" y="306388"/>
            <a:ext cx="8439150" cy="6043612"/>
            <a:chOff x="247650" y="306388"/>
            <a:chExt cx="8439150" cy="6043612"/>
          </a:xfrm>
        </p:grpSpPr>
        <p:sp>
          <p:nvSpPr>
            <p:cNvPr id="13" name="Rectangle 12"/>
            <p:cNvSpPr/>
            <p:nvPr/>
          </p:nvSpPr>
          <p:spPr>
            <a:xfrm>
              <a:off x="528638" y="860425"/>
              <a:ext cx="8158162" cy="5489575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rgbClr val="1B447D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650" y="306388"/>
              <a:ext cx="3408363" cy="971550"/>
            </a:xfrm>
            <a:prstGeom prst="rect">
              <a:avLst/>
            </a:prstGeom>
            <a:solidFill>
              <a:srgbClr val="D56D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Right Triangle 14"/>
            <p:cNvSpPr/>
            <p:nvPr/>
          </p:nvSpPr>
          <p:spPr>
            <a:xfrm flipH="1" flipV="1">
              <a:off x="247650" y="1277938"/>
              <a:ext cx="280988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86486" y="3434860"/>
            <a:ext cx="6236208" cy="1993392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3000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86487" y="2346724"/>
            <a:ext cx="6236208" cy="1088136"/>
          </a:xfrm>
        </p:spPr>
        <p:txBody>
          <a:bodyPr tIns="45720" bIns="45720" anchor="b"/>
          <a:lstStyle>
            <a:lvl1pPr>
              <a:lnSpc>
                <a:spcPct val="90000"/>
              </a:lnSpc>
              <a:defRPr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98757"/>
            <a:ext cx="3136886" cy="781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933"/>
            <a:ext cx="3886200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9828"/>
            <a:ext cx="3886200" cy="46482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22"/>
          </p:nvPr>
        </p:nvSpPr>
        <p:spPr>
          <a:xfrm>
            <a:off x="4756150" y="197556"/>
            <a:ext cx="4189588" cy="2314222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4"/>
          <p:cNvSpPr>
            <a:spLocks noGrp="1"/>
          </p:cNvSpPr>
          <p:nvPr>
            <p:ph type="pic" sz="quarter" idx="19"/>
          </p:nvPr>
        </p:nvSpPr>
        <p:spPr>
          <a:xfrm>
            <a:off x="4756150" y="2751667"/>
            <a:ext cx="4189588" cy="3374497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2463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57201" y="3654778"/>
            <a:ext cx="3987800" cy="2471385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4713817" y="3654778"/>
            <a:ext cx="3972983" cy="2471385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244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57201" y="2469444"/>
            <a:ext cx="3987800" cy="3656720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713817" y="2469444"/>
            <a:ext cx="3972983" cy="365671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57201" y="1031876"/>
            <a:ext cx="2647244" cy="3046235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254023" y="1031875"/>
            <a:ext cx="2647244" cy="3046235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050845" y="1031876"/>
            <a:ext cx="2647244" cy="3046235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6378222" y="1031876"/>
            <a:ext cx="2308577" cy="5094288"/>
          </a:xfrm>
        </p:spPr>
        <p:txBody>
          <a:bodyPr/>
          <a:lstStyle>
            <a:lvl1pPr marL="0">
              <a:spcAft>
                <a:spcPts val="1800"/>
              </a:spcAft>
              <a:buFontTx/>
              <a:buNone/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 marL="283464">
              <a:buFontTx/>
              <a:buNone/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457200" y="1031876"/>
            <a:ext cx="5667375" cy="5094288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549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57200" y="2709334"/>
            <a:ext cx="8229599" cy="3416830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97933"/>
            <a:ext cx="8229600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8" descr="TERADATA-ASTER-LOGO-4C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63925" y="4780518"/>
            <a:ext cx="25844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 descr="TERADATA-ASTER-LOGO-4C.eps"/>
          <p:cNvPicPr>
            <a:picLocks noChangeAspect="1"/>
          </p:cNvPicPr>
          <p:nvPr userDrawn="1"/>
        </p:nvPicPr>
        <p:blipFill>
          <a:blip r:embed="rId3"/>
          <a:srcRect r="38522"/>
          <a:stretch>
            <a:fillRect/>
          </a:stretch>
        </p:blipFill>
        <p:spPr bwMode="auto">
          <a:xfrm>
            <a:off x="838200" y="4724400"/>
            <a:ext cx="1840284" cy="4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DC_BDP_Horiz2b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62667" y="2271713"/>
            <a:ext cx="5432162" cy="1417320"/>
          </a:xfrm>
          <a:prstGeom prst="rect">
            <a:avLst/>
          </a:prstGeom>
        </p:spPr>
      </p:pic>
      <p:pic>
        <p:nvPicPr>
          <p:cNvPr id="13" name="Picture 12" descr="APRIMO-LOGO-TAG-CLR.wm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34200" y="4703217"/>
            <a:ext cx="1371600" cy="5545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409575" y="827088"/>
            <a:ext cx="8437563" cy="1106487"/>
            <a:chOff x="409575" y="827088"/>
            <a:chExt cx="8437563" cy="1106487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gradFill>
              <a:gsLst>
                <a:gs pos="1000">
                  <a:schemeClr val="accent1">
                    <a:lumMod val="50000"/>
                  </a:schemeClr>
                </a:gs>
                <a:gs pos="18000">
                  <a:srgbClr val="D56D23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" name="Right Triangle 11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rgbClr val="1B447D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02734" y="2133600"/>
            <a:ext cx="7907866" cy="411480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0700" y="827088"/>
            <a:ext cx="5742432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29" y="1282467"/>
            <a:ext cx="2050742" cy="511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3886200" cy="51054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51054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8275">
              <a:tabLst/>
              <a:defRPr sz="1600"/>
            </a:lvl3pPr>
            <a:lvl4pPr marL="795338" indent="-115888">
              <a:defRPr sz="1600"/>
            </a:lvl4pPr>
            <a:lvl5pPr marL="1085850" indent="-173038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934"/>
            <a:ext cx="8229600" cy="886968"/>
          </a:xfrm>
        </p:spPr>
        <p:txBody>
          <a:bodyPr anchor="t"/>
          <a:lstStyle>
            <a:lvl1pPr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481334"/>
            <a:ext cx="8229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933"/>
            <a:ext cx="8229600" cy="886968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9828"/>
            <a:ext cx="3886200" cy="46482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79828"/>
            <a:ext cx="3886200" cy="46482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8275">
              <a:tabLst/>
              <a:defRPr sz="1600"/>
            </a:lvl3pPr>
            <a:lvl4pPr marL="795338" indent="-115888">
              <a:defRPr sz="1600"/>
            </a:lvl4pPr>
            <a:lvl5pPr marL="1085850" indent="-173038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457200" y="1033463"/>
            <a:ext cx="8229600" cy="509269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933"/>
            <a:ext cx="3886200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9828"/>
            <a:ext cx="3886200" cy="46482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742039" y="197556"/>
            <a:ext cx="4203699" cy="5928608"/>
          </a:xfrm>
          <a:noFill/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933"/>
            <a:ext cx="3886200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9828"/>
            <a:ext cx="3886200" cy="23622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742039" y="197556"/>
            <a:ext cx="4203699" cy="5928608"/>
          </a:xfrm>
          <a:noFill/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57201" y="4078111"/>
            <a:ext cx="3886199" cy="2048054"/>
          </a:xfrm>
          <a:noFill/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97934"/>
            <a:ext cx="8229600" cy="51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229600" cy="508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6434095"/>
            <a:ext cx="457200" cy="215444"/>
          </a:xfrm>
          <a:prstGeom prst="rect">
            <a:avLst/>
          </a:prstGeom>
          <a:noFill/>
        </p:spPr>
        <p:txBody>
          <a:bodyPr wrap="square" lIns="91440" rtlCol="0" anchor="ctr">
            <a:spAutoFit/>
          </a:bodyPr>
          <a:lstStyle/>
          <a:p>
            <a:fld id="{A61B675C-BD8F-3940-9C20-B51557C84077}" type="slidenum">
              <a:rPr lang="en-US" sz="800" smtClean="0">
                <a:solidFill>
                  <a:srgbClr val="8B8B89"/>
                </a:solidFill>
              </a:rPr>
              <a:pPr/>
              <a:t>‹#›</a:t>
            </a:fld>
            <a:endParaRPr lang="en-US" sz="800" dirty="0">
              <a:solidFill>
                <a:srgbClr val="8B8B8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588" y="6434095"/>
            <a:ext cx="153021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fld id="{997DFBCB-A2D1-AC44-AB53-4088AD646959}" type="datetime1">
              <a:rPr lang="en-US" sz="8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pPr/>
              <a:t>24-Mar-15</a:t>
            </a:fld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4496" y="6434095"/>
            <a:ext cx="381250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8B8B89"/>
                </a:solidFill>
              </a:rPr>
              <a:t>Teradata Confidential</a:t>
            </a:r>
            <a:endParaRPr lang="en-US" sz="800" dirty="0">
              <a:solidFill>
                <a:srgbClr val="8B8B89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556" y="6320903"/>
            <a:ext cx="2133979" cy="53196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0" y="0"/>
            <a:ext cx="336550" cy="6865938"/>
            <a:chOff x="0" y="0"/>
            <a:chExt cx="336550" cy="6865938"/>
          </a:xfrm>
        </p:grpSpPr>
        <p:sp>
          <p:nvSpPr>
            <p:cNvPr id="21" name="Right Triangle 20"/>
            <p:cNvSpPr/>
            <p:nvPr userDrawn="1"/>
          </p:nvSpPr>
          <p:spPr>
            <a:xfrm flipV="1">
              <a:off x="153988" y="820738"/>
              <a:ext cx="182562" cy="163512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0" y="0"/>
              <a:ext cx="184150" cy="6865938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rgbClr val="1B447D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0" y="352425"/>
              <a:ext cx="336550" cy="468313"/>
            </a:xfrm>
            <a:prstGeom prst="rect">
              <a:avLst/>
            </a:prstGeom>
            <a:solidFill>
              <a:srgbClr val="D56D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1" r:id="rId3"/>
    <p:sldLayoutId id="2147483653" r:id="rId4"/>
    <p:sldLayoutId id="2147483657" r:id="rId5"/>
    <p:sldLayoutId id="2147483660" r:id="rId6"/>
    <p:sldLayoutId id="214748367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hf hdr="0" ftr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9pPr>
    </p:titleStyle>
    <p:bodyStyle>
      <a:lvl1pPr marL="228600" indent="-228600" algn="l" rtl="0" eaLnBrk="1" fontAlgn="base" hangingPunct="1">
        <a:spcBef>
          <a:spcPts val="600"/>
        </a:spcBef>
        <a:spcAft>
          <a:spcPct val="0"/>
        </a:spcAft>
        <a:buClrTx/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ts val="400"/>
        </a:spcBef>
        <a:spcAft>
          <a:spcPct val="0"/>
        </a:spcAft>
        <a:buClrTx/>
        <a:buSzPct val="90000"/>
        <a:buFont typeface="Lucida Grande"/>
        <a:buChar char="&gt;"/>
        <a:defRPr sz="1800" normalizeH="0" baseline="0">
          <a:solidFill>
            <a:schemeClr val="tx1"/>
          </a:solidFill>
          <a:latin typeface="+mn-lt"/>
          <a:ea typeface="ヒラギノ角ゴ Pro W3" charset="-128"/>
        </a:defRPr>
      </a:lvl2pPr>
      <a:lvl3pPr marL="685800" indent="-228600" algn="l" rtl="0" eaLnBrk="1" fontAlgn="base" hangingPunct="1">
        <a:spcBef>
          <a:spcPts val="300"/>
        </a:spcBef>
        <a:spcAft>
          <a:spcPct val="0"/>
        </a:spcAft>
        <a:buClrTx/>
        <a:buFont typeface="Lucida Grande"/>
        <a:buChar char="–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915988" indent="-228600" algn="l" rtl="0" eaLnBrk="1" fontAlgn="base" hangingPunct="1">
        <a:spcBef>
          <a:spcPts val="300"/>
        </a:spcBef>
        <a:spcAft>
          <a:spcPct val="0"/>
        </a:spcAft>
        <a:buClrTx/>
        <a:buFont typeface="Arial"/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4pPr>
      <a:lvl5pPr marL="1143000" indent="-228600" algn="l" rtl="0" eaLnBrk="1" fontAlgn="base" hangingPunct="1">
        <a:spcBef>
          <a:spcPts val="300"/>
        </a:spcBef>
        <a:spcAft>
          <a:spcPct val="0"/>
        </a:spcAft>
        <a:buClrTx/>
        <a:buFont typeface="Lucida Grande"/>
        <a:buChar char="–"/>
        <a:tabLst/>
        <a:defRPr sz="16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86486" y="3950208"/>
            <a:ext cx="6236208" cy="1993392"/>
          </a:xfrm>
        </p:spPr>
        <p:txBody>
          <a:bodyPr/>
          <a:lstStyle/>
          <a:p>
            <a:r>
              <a:rPr lang="en-US" dirty="0" smtClean="0"/>
              <a:t>March 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8200" y="2346724"/>
            <a:ext cx="7620000" cy="108813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Query optimization/TUNING</a:t>
            </a:r>
            <a:br>
              <a:rPr lang="en-US" dirty="0" smtClean="0"/>
            </a:b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5201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/>
              <a:t>Common Problems and Possible Remedies</a:t>
            </a:r>
            <a:endParaRPr lang="en-US" sz="2300" dirty="0"/>
          </a:p>
        </p:txBody>
      </p:sp>
      <p:sp>
        <p:nvSpPr>
          <p:cNvPr id="2" name="Rectangle 1"/>
          <p:cNvSpPr/>
          <p:nvPr/>
        </p:nvSpPr>
        <p:spPr>
          <a:xfrm>
            <a:off x="304800" y="1676400"/>
            <a:ext cx="8686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Resource Intensive Aggregations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Large aggregations especially those with high cardinality (a large number of distinct values), </a:t>
            </a:r>
            <a:r>
              <a:rPr lang="en-US" sz="1400" dirty="0" smtClean="0"/>
              <a:t>and aggregations </a:t>
            </a:r>
            <a:r>
              <a:rPr lang="en-US" sz="1400" dirty="0"/>
              <a:t>containing complex case logic in the GROUP BY clause are typically very </a:t>
            </a:r>
            <a:r>
              <a:rPr lang="en-US" sz="1400" dirty="0" smtClean="0"/>
              <a:t>resource intensive </a:t>
            </a:r>
            <a:r>
              <a:rPr lang="en-US" sz="1400" dirty="0"/>
              <a:t>operations with high CPU and spool file usage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Common remedies for resource intensive aggregations depend on the specific </a:t>
            </a:r>
            <a:r>
              <a:rPr lang="en-US" sz="1400" dirty="0" smtClean="0"/>
              <a:t>operation. In </a:t>
            </a:r>
            <a:r>
              <a:rPr lang="en-US" sz="1400" dirty="0"/>
              <a:t>Teradata 13, </a:t>
            </a:r>
            <a:r>
              <a:rPr lang="en-US" sz="1400" dirty="0" smtClean="0"/>
              <a:t>the optimizer </a:t>
            </a:r>
            <a:r>
              <a:rPr lang="en-US" sz="1400" dirty="0"/>
              <a:t>has been enhanced to rewrite the query so this should become less of an issue </a:t>
            </a:r>
            <a:r>
              <a:rPr lang="en-US" sz="1400" dirty="0" smtClean="0"/>
              <a:t>going forward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Materializing </a:t>
            </a:r>
            <a:r>
              <a:rPr lang="en-US" sz="1400" dirty="0"/>
              <a:t>the results of the case logic on raw data will sometimes proved more </a:t>
            </a:r>
            <a:r>
              <a:rPr lang="en-US" sz="1400" dirty="0" smtClean="0"/>
              <a:t>efficient especially </a:t>
            </a:r>
            <a:r>
              <a:rPr lang="en-US" sz="1400" dirty="0"/>
              <a:t>if there is high cardinality in the aggregated result set. For these large aggregations it </a:t>
            </a:r>
            <a:r>
              <a:rPr lang="en-US" sz="1400" dirty="0" smtClean="0"/>
              <a:t>is sometimes </a:t>
            </a:r>
            <a:r>
              <a:rPr lang="en-US" sz="1400" dirty="0"/>
              <a:t>beneficial to first create a temporary table of the raw data using the columns </a:t>
            </a:r>
            <a:r>
              <a:rPr lang="en-US" sz="1400" dirty="0" smtClean="0"/>
              <a:t>specified in </a:t>
            </a:r>
            <a:r>
              <a:rPr lang="en-US" sz="1400" dirty="0"/>
              <a:t>the GROUP BY clause as the primary index of the temporary table. Then in a second </a:t>
            </a:r>
            <a:r>
              <a:rPr lang="en-US" sz="1400" dirty="0" smtClean="0"/>
              <a:t>step perform </a:t>
            </a:r>
            <a:r>
              <a:rPr lang="en-US" sz="1400" dirty="0"/>
              <a:t>the aggregation on the temporary table. 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4768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/>
              <a:t>Common Problems and Possible Remedies</a:t>
            </a:r>
            <a:endParaRPr lang="en-US" sz="2300" dirty="0"/>
          </a:p>
        </p:txBody>
      </p:sp>
      <p:sp>
        <p:nvSpPr>
          <p:cNvPr id="2" name="Rectangle 1"/>
          <p:cNvSpPr/>
          <p:nvPr/>
        </p:nvSpPr>
        <p:spPr>
          <a:xfrm>
            <a:off x="304800" y="1676400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Long Running Merge Steps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Long running merge steps in CREATE TABLE AS, INSERT, and UPDATE operations </a:t>
            </a:r>
            <a:r>
              <a:rPr lang="en-US" sz="1400" dirty="0" smtClean="0"/>
              <a:t>are generally </a:t>
            </a:r>
            <a:r>
              <a:rPr lang="en-US" sz="1400" dirty="0"/>
              <a:t>the result of a bad primary index, secondary indexes on the target table, or </a:t>
            </a:r>
            <a:r>
              <a:rPr lang="en-US" sz="1400" dirty="0" smtClean="0"/>
              <a:t>update operations </a:t>
            </a:r>
            <a:r>
              <a:rPr lang="en-US" sz="1400" dirty="0"/>
              <a:t>on index columns. Look for operations that are hung in a merge step as shown below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pPr lvl="1"/>
            <a:r>
              <a:rPr lang="en-US" sz="1400" b="1" dirty="0"/>
              <a:t>16) We do an all-AMPs MERGE into DBA_TEMP_TB.u61273_apr_may_reseg </a:t>
            </a:r>
            <a:r>
              <a:rPr lang="en-US" sz="1400" b="1" dirty="0" smtClean="0"/>
              <a:t>from Spool </a:t>
            </a:r>
            <a:r>
              <a:rPr lang="en-US" sz="1400" b="1" dirty="0"/>
              <a:t>13 (Last Use</a:t>
            </a:r>
            <a:r>
              <a:rPr lang="en-US" sz="1400" b="1" dirty="0" smtClean="0"/>
              <a:t>).</a:t>
            </a:r>
          </a:p>
          <a:p>
            <a:pPr lvl="1"/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Check to see if an abort is in progress on INSERT or UPDATE operations – if being aborted </a:t>
            </a:r>
            <a:r>
              <a:rPr lang="en-US" sz="1400" dirty="0" smtClean="0"/>
              <a:t>the merge </a:t>
            </a:r>
            <a:r>
              <a:rPr lang="en-US" sz="1400" dirty="0"/>
              <a:t>will be stuck in a rollback operation. 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Primary </a:t>
            </a:r>
            <a:r>
              <a:rPr lang="en-US" sz="1400" dirty="0"/>
              <a:t>index problems can result in some of the most severe performance </a:t>
            </a:r>
            <a:r>
              <a:rPr lang="en-US" sz="1400" dirty="0" smtClean="0"/>
              <a:t>problems. Common </a:t>
            </a:r>
            <a:r>
              <a:rPr lang="en-US" sz="1400" dirty="0"/>
              <a:t>remedies include</a:t>
            </a:r>
            <a:r>
              <a:rPr lang="en-US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dirty="0"/>
              <a:t>Change the primary index to be unique or nearly unique will resolve primary </a:t>
            </a:r>
            <a:r>
              <a:rPr lang="en-US" sz="1400" dirty="0" smtClean="0"/>
              <a:t>index problems</a:t>
            </a:r>
            <a:r>
              <a:rPr lang="en-US" sz="1400" dirty="0"/>
              <a:t>. Recommend that the maximum number of rows per distinct index value </a:t>
            </a:r>
            <a:r>
              <a:rPr lang="en-US" sz="1400" dirty="0" smtClean="0"/>
              <a:t>not exceed </a:t>
            </a:r>
            <a:r>
              <a:rPr lang="en-US" sz="1400" dirty="0"/>
              <a:t>1000 and that the average not exceed </a:t>
            </a:r>
            <a:r>
              <a:rPr lang="en-US" sz="1400" dirty="0" smtClean="0"/>
              <a:t>50.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Finding </a:t>
            </a:r>
            <a:r>
              <a:rPr lang="en-US" sz="1400" dirty="0"/>
              <a:t>a unique or nearly unique index candidate is sometimes a bit of a trick. Build </a:t>
            </a:r>
            <a:r>
              <a:rPr lang="en-US" sz="1400" dirty="0" smtClean="0"/>
              <a:t>a surrogate </a:t>
            </a:r>
            <a:r>
              <a:rPr lang="en-US" sz="1400" dirty="0"/>
              <a:t>index using IDENTITY columns employing ROW_NUMBER </a:t>
            </a:r>
            <a:r>
              <a:rPr lang="en-US" sz="1400" dirty="0" smtClean="0"/>
              <a:t>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It </a:t>
            </a:r>
            <a:r>
              <a:rPr lang="en-US" sz="1400" dirty="0"/>
              <a:t>is sometimes desirable to drop secondary indexes before performing large INSERT </a:t>
            </a:r>
            <a:r>
              <a:rPr lang="en-US" sz="1400" dirty="0" smtClean="0"/>
              <a:t>or UPDATE </a:t>
            </a:r>
            <a:r>
              <a:rPr lang="en-US" sz="1400" dirty="0"/>
              <a:t>operations.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99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/>
              <a:t>Common Problems and Possible Remedies</a:t>
            </a:r>
            <a:endParaRPr lang="en-US" sz="2300" dirty="0"/>
          </a:p>
        </p:txBody>
      </p:sp>
      <p:sp>
        <p:nvSpPr>
          <p:cNvPr id="2" name="Rectangle 1"/>
          <p:cNvSpPr/>
          <p:nvPr/>
        </p:nvSpPr>
        <p:spPr>
          <a:xfrm>
            <a:off x="304800" y="1676400"/>
            <a:ext cx="8686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Large redistributions</a:t>
            </a:r>
          </a:p>
          <a:p>
            <a:endParaRPr lang="en-US" sz="1400" b="1" dirty="0"/>
          </a:p>
          <a:p>
            <a:r>
              <a:rPr lang="en-US" sz="1400" dirty="0"/>
              <a:t>There are a number of abnormal conditions which can result in large redistributions and row</a:t>
            </a:r>
          </a:p>
          <a:p>
            <a:r>
              <a:rPr lang="en-US" sz="1400" dirty="0"/>
              <a:t>duplications; these will prove costly in both CPU consumption and spool usage. A secondary</a:t>
            </a:r>
          </a:p>
          <a:p>
            <a:r>
              <a:rPr lang="en-US" sz="1400" dirty="0"/>
              <a:t>symptom is that many of these queries will fail with out of spool errors.</a:t>
            </a:r>
          </a:p>
          <a:p>
            <a:r>
              <a:rPr lang="en-US" sz="1400" dirty="0"/>
              <a:t>The optimizer will duplicate the smaller table of a join operation which is perceived as having </a:t>
            </a:r>
            <a:r>
              <a:rPr lang="en-US" sz="1400" dirty="0" smtClean="0"/>
              <a:t>a skewed </a:t>
            </a:r>
            <a:r>
              <a:rPr lang="en-US" sz="1400" dirty="0"/>
              <a:t>distribution on the join conditions, a costly example is shown here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pPr lvl="1"/>
            <a:r>
              <a:rPr lang="en-US" sz="1400" b="1" dirty="0"/>
              <a:t>12) We do an all-AMPs RETRIEVE step from Spool 1 (Last Use) by way of an </a:t>
            </a:r>
            <a:r>
              <a:rPr lang="en-US" sz="1400" b="1" dirty="0" smtClean="0"/>
              <a:t>all-rows scan </a:t>
            </a:r>
            <a:r>
              <a:rPr lang="en-US" sz="1400" b="1" dirty="0"/>
              <a:t>into Spool 29 (</a:t>
            </a:r>
            <a:r>
              <a:rPr lang="en-US" sz="1400" b="1" dirty="0" err="1"/>
              <a:t>all_amps</a:t>
            </a:r>
            <a:r>
              <a:rPr lang="en-US" sz="1400" b="1" dirty="0"/>
              <a:t>), </a:t>
            </a:r>
            <a:r>
              <a:rPr lang="en-US" sz="1400" b="1" dirty="0">
                <a:solidFill>
                  <a:srgbClr val="FF0000"/>
                </a:solidFill>
              </a:rPr>
              <a:t>which is duplicated on all AMPs</a:t>
            </a:r>
            <a:r>
              <a:rPr lang="en-US" sz="1400" b="1" dirty="0"/>
              <a:t>. Then we do a SORT </a:t>
            </a:r>
            <a:r>
              <a:rPr lang="en-US" sz="1400" b="1" dirty="0" smtClean="0"/>
              <a:t>to order </a:t>
            </a:r>
            <a:r>
              <a:rPr lang="en-US" sz="1400" b="1" dirty="0"/>
              <a:t>Spool 29 by row hash. The result spool file will not be cached in memory. The </a:t>
            </a:r>
            <a:r>
              <a:rPr lang="en-US" sz="1400" b="1" dirty="0" smtClean="0"/>
              <a:t>size of </a:t>
            </a:r>
            <a:r>
              <a:rPr lang="en-US" sz="1400" b="1" dirty="0"/>
              <a:t>Spool 29 is estimated with high confidence to be 718,095,120 rows. </a:t>
            </a:r>
            <a:r>
              <a:rPr lang="en-US" sz="1400" b="1" dirty="0" smtClean="0"/>
              <a:t>…</a:t>
            </a:r>
          </a:p>
          <a:p>
            <a:pPr lvl="1"/>
            <a:endParaRPr lang="en-US" sz="1400" b="1" dirty="0"/>
          </a:p>
          <a:p>
            <a:pPr lvl="1"/>
            <a:r>
              <a:rPr lang="en-US" sz="1400" b="1" dirty="0"/>
              <a:t>13) We do an all-AMPs JOIN step from Spool 28 (Last Use) by way of a </a:t>
            </a:r>
            <a:r>
              <a:rPr lang="en-US" sz="1400" b="1" dirty="0" err="1"/>
              <a:t>RowHash</a:t>
            </a:r>
            <a:r>
              <a:rPr lang="en-US" sz="1400" b="1" dirty="0"/>
              <a:t> </a:t>
            </a:r>
            <a:r>
              <a:rPr lang="en-US" sz="1400" b="1" dirty="0" smtClean="0"/>
              <a:t>match scan</a:t>
            </a:r>
            <a:r>
              <a:rPr lang="en-US" sz="1400" b="1" dirty="0"/>
              <a:t>, which is joined to Spool 29 (Last Use) by way of a </a:t>
            </a:r>
            <a:r>
              <a:rPr lang="en-US" sz="1400" b="1" dirty="0" err="1"/>
              <a:t>RowHash</a:t>
            </a:r>
            <a:r>
              <a:rPr lang="en-US" sz="1400" b="1" dirty="0"/>
              <a:t> match scan. Spool </a:t>
            </a:r>
            <a:r>
              <a:rPr lang="en-US" sz="1400" b="1" dirty="0" smtClean="0"/>
              <a:t>28 and </a:t>
            </a:r>
            <a:r>
              <a:rPr lang="en-US" sz="1400" b="1" dirty="0"/>
              <a:t>Spool 29 are left outer joined using a merge join, with a join condition of ( </a:t>
            </a:r>
            <a:r>
              <a:rPr lang="en-US" sz="1400" b="1" dirty="0" smtClean="0"/>
              <a:t>"(SYSTEM_ITEMS_KEY </a:t>
            </a:r>
            <a:r>
              <a:rPr lang="en-US" sz="1400" b="1" dirty="0"/>
              <a:t>)= INVENTORY_ITEM_NUMBER"). </a:t>
            </a:r>
            <a:r>
              <a:rPr lang="en-US" sz="1400" b="1" dirty="0" smtClean="0"/>
              <a:t>…</a:t>
            </a:r>
          </a:p>
          <a:p>
            <a:pPr lvl="1"/>
            <a:endParaRPr lang="en-US" sz="1400" b="1" dirty="0"/>
          </a:p>
          <a:p>
            <a:r>
              <a:rPr lang="en-US" sz="1400" dirty="0"/>
              <a:t>Look for unmatched data types and obsolete or missing statistics. These may cause the</a:t>
            </a:r>
          </a:p>
          <a:p>
            <a:r>
              <a:rPr lang="en-US" sz="1400" dirty="0"/>
              <a:t>optimizer to pick the wrong table to duplicate.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74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/>
              <a:t>Common Problems and Possible Remedies</a:t>
            </a:r>
            <a:endParaRPr lang="en-US" sz="2300" dirty="0"/>
          </a:p>
        </p:txBody>
      </p:sp>
      <p:sp>
        <p:nvSpPr>
          <p:cNvPr id="2" name="Rectangle 1"/>
          <p:cNvSpPr/>
          <p:nvPr/>
        </p:nvSpPr>
        <p:spPr>
          <a:xfrm>
            <a:off x="304800" y="1676400"/>
            <a:ext cx="8686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Large redistributions (Remedies)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Correcting unmatched data types and statistics problems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Separate the skewed portion of the join from the non-skewed portion in separate select statements using a UNION operator to reassemble the consolidated result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Join Index can be employed to pre-join the costly operation – the costly join will still have to be performed when the join index is built but it is only when the index is built – not for every query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674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/>
              <a:t>Common Problems and Possible Remedies</a:t>
            </a:r>
            <a:endParaRPr lang="en-US" sz="2300" dirty="0"/>
          </a:p>
        </p:txBody>
      </p:sp>
      <p:sp>
        <p:nvSpPr>
          <p:cNvPr id="2" name="Rectangle 1"/>
          <p:cNvSpPr/>
          <p:nvPr/>
        </p:nvSpPr>
        <p:spPr>
          <a:xfrm>
            <a:off x="304800" y="1676400"/>
            <a:ext cx="8686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Skewed redistributions</a:t>
            </a:r>
          </a:p>
          <a:p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Join </a:t>
            </a:r>
            <a:r>
              <a:rPr lang="en-US" sz="1400" dirty="0"/>
              <a:t>steps which are heavily skewed will usually be skewed on a hash redistribution and </a:t>
            </a:r>
            <a:r>
              <a:rPr lang="en-US" sz="1400" dirty="0" smtClean="0"/>
              <a:t>will at times </a:t>
            </a:r>
            <a:r>
              <a:rPr lang="en-US" sz="1400" dirty="0"/>
              <a:t>fail with an out of spool conditions. A skewed distribution will likely be a result of </a:t>
            </a:r>
            <a:r>
              <a:rPr lang="en-US" sz="1400" dirty="0" smtClean="0"/>
              <a:t>the optimizer </a:t>
            </a:r>
            <a:r>
              <a:rPr lang="en-US" sz="1400" dirty="0"/>
              <a:t>having insufficient information on which to recognize the skewed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Look </a:t>
            </a:r>
            <a:r>
              <a:rPr lang="en-US" sz="1400" dirty="0"/>
              <a:t>downstream to determine what join conditions are in play for the data currently </a:t>
            </a:r>
            <a:r>
              <a:rPr lang="en-US" sz="1400" dirty="0" smtClean="0"/>
              <a:t>being redistributed</a:t>
            </a:r>
            <a:r>
              <a:rPr lang="en-US" sz="1400" dirty="0"/>
              <a:t>. Pay particular attention to statistics on those column(s); are </a:t>
            </a:r>
            <a:r>
              <a:rPr lang="en-US" sz="1400" dirty="0" smtClean="0"/>
              <a:t>statistics collected and current</a:t>
            </a:r>
            <a:r>
              <a:rPr lang="en-US" sz="1400" dirty="0"/>
              <a:t>? If the downstream join operation involves multiple columns, is there a </a:t>
            </a:r>
            <a:r>
              <a:rPr lang="en-US" sz="1400" dirty="0" smtClean="0"/>
              <a:t>corresponding Multi-column </a:t>
            </a:r>
            <a:r>
              <a:rPr lang="en-US" sz="1400" dirty="0"/>
              <a:t>statistics </a:t>
            </a:r>
            <a:r>
              <a:rPr lang="en-US" sz="1400" dirty="0" smtClean="0"/>
              <a:t>set</a:t>
            </a:r>
            <a:r>
              <a:rPr lang="en-US" sz="1400" dirty="0"/>
              <a:t>?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Two diagnostics may prove useful in the diagnostic </a:t>
            </a:r>
            <a:r>
              <a:rPr lang="en-US" sz="1400" dirty="0" smtClean="0"/>
              <a:t>efforts:</a:t>
            </a:r>
          </a:p>
          <a:p>
            <a:endParaRPr lang="en-US" sz="1400" dirty="0"/>
          </a:p>
          <a:p>
            <a:pPr lvl="1"/>
            <a:r>
              <a:rPr lang="en-US" sz="1400" dirty="0"/>
              <a:t>· </a:t>
            </a:r>
            <a:r>
              <a:rPr lang="en-US" sz="1400" b="1" dirty="0"/>
              <a:t>VERBOSEEXPLAIN </a:t>
            </a:r>
            <a:r>
              <a:rPr lang="en-US" sz="1400" dirty="0"/>
              <a:t>adds information on the hash fields use to build intermediate spool </a:t>
            </a:r>
            <a:r>
              <a:rPr lang="en-US" sz="1400" dirty="0" smtClean="0"/>
              <a:t>files. This </a:t>
            </a:r>
            <a:r>
              <a:rPr lang="en-US" sz="1400" dirty="0"/>
              <a:t>can be of significant value in figuring out which columns are being used as the </a:t>
            </a:r>
            <a:r>
              <a:rPr lang="en-US" sz="1400" dirty="0" smtClean="0"/>
              <a:t>primary key </a:t>
            </a:r>
            <a:r>
              <a:rPr lang="en-US" sz="1400" dirty="0"/>
              <a:t>for the hash distribution</a:t>
            </a:r>
            <a:r>
              <a:rPr lang="en-US" sz="1400" dirty="0" smtClean="0"/>
              <a:t>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· </a:t>
            </a:r>
            <a:r>
              <a:rPr lang="en-US" sz="1400" b="1" dirty="0"/>
              <a:t>HELPSTATS </a:t>
            </a:r>
            <a:r>
              <a:rPr lang="en-US" sz="1400" dirty="0"/>
              <a:t>add a list of RECOMMENDED STATISTICS to the end of the explain plan. A</a:t>
            </a:r>
          </a:p>
          <a:p>
            <a:pPr lvl="1"/>
            <a:r>
              <a:rPr lang="en-US" sz="1400" dirty="0"/>
              <a:t>word of caution on DIAGNOSTIC HELPSTATS displays: Do not blindly implement this list</a:t>
            </a:r>
          </a:p>
          <a:p>
            <a:pPr lvl="1"/>
            <a:r>
              <a:rPr lang="en-US" sz="1400" dirty="0"/>
              <a:t>of recommendations! This list is normally excessive and usually includes</a:t>
            </a:r>
          </a:p>
          <a:p>
            <a:pPr lvl="1"/>
            <a:r>
              <a:rPr lang="en-US" sz="1400" dirty="0"/>
              <a:t>recommendations which will not help and prove costly to capture and maintain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09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/>
              <a:t>Common Problems and Possible Remedies</a:t>
            </a:r>
            <a:endParaRPr lang="en-US" sz="2300" dirty="0"/>
          </a:p>
        </p:txBody>
      </p:sp>
      <p:sp>
        <p:nvSpPr>
          <p:cNvPr id="2" name="Rectangle 1"/>
          <p:cNvSpPr/>
          <p:nvPr/>
        </p:nvSpPr>
        <p:spPr>
          <a:xfrm>
            <a:off x="304800" y="1676400"/>
            <a:ext cx="8686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NOT IN conditions on </a:t>
            </a:r>
            <a:r>
              <a:rPr lang="en-US" sz="1400" b="1" dirty="0" err="1"/>
              <a:t>NULL’able</a:t>
            </a:r>
            <a:r>
              <a:rPr lang="en-US" sz="1400" b="1" dirty="0"/>
              <a:t> </a:t>
            </a:r>
            <a:r>
              <a:rPr lang="en-US" sz="1400" b="1" dirty="0" smtClean="0"/>
              <a:t>columns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NULL value checking can prove very costly with NOT IN conditions if the NULL attribute exists </a:t>
            </a:r>
            <a:r>
              <a:rPr lang="en-US" sz="1400" dirty="0" smtClean="0"/>
              <a:t>on columns </a:t>
            </a:r>
            <a:r>
              <a:rPr lang="en-US" sz="1400" dirty="0"/>
              <a:t>employed in the NOT IN condition. Look for the words “Skip this join step if null exists” </a:t>
            </a:r>
            <a:r>
              <a:rPr lang="en-US" sz="1400" dirty="0" smtClean="0"/>
              <a:t>in the </a:t>
            </a:r>
            <a:r>
              <a:rPr lang="en-US" sz="1400" dirty="0"/>
              <a:t>explain </a:t>
            </a:r>
            <a:r>
              <a:rPr lang="en-US" sz="1400" dirty="0" smtClean="0"/>
              <a:t>step:</a:t>
            </a:r>
          </a:p>
          <a:p>
            <a:endParaRPr lang="en-US" sz="1400" dirty="0"/>
          </a:p>
          <a:p>
            <a:pPr lvl="1"/>
            <a:r>
              <a:rPr lang="en-US" sz="1400" dirty="0" smtClean="0"/>
              <a:t>We </a:t>
            </a:r>
            <a:r>
              <a:rPr lang="en-US" sz="1400" dirty="0"/>
              <a:t>do an all-AMPs JOIN step from Spool 9 (Last Use) by way of an all-rows scan, which</a:t>
            </a:r>
          </a:p>
          <a:p>
            <a:pPr lvl="1"/>
            <a:r>
              <a:rPr lang="en-US" sz="1400" dirty="0"/>
              <a:t>is joined to ud151.IL_REWRITE_XREF by way of an all-rows scan with no residual</a:t>
            </a:r>
          </a:p>
          <a:p>
            <a:pPr lvl="1"/>
            <a:r>
              <a:rPr lang="en-US" sz="1400" dirty="0"/>
              <a:t>conditions. Spool 9 and ud151.IL_REWRITE_XREF are joined using an exclusion merge</a:t>
            </a:r>
          </a:p>
          <a:p>
            <a:pPr lvl="1"/>
            <a:r>
              <a:rPr lang="en-US" sz="1400" dirty="0"/>
              <a:t>join, with a join condition of ("ACCOUNT_NUMBER </a:t>
            </a:r>
            <a:r>
              <a:rPr lang="en-US" sz="1400" dirty="0" smtClean="0"/>
              <a:t>= ud151.IL_REWRITE_XREF.orig_acct</a:t>
            </a:r>
            <a:r>
              <a:rPr lang="en-US" sz="1400" dirty="0"/>
              <a:t>"), and null value information in Spool 6. </a:t>
            </a:r>
            <a:r>
              <a:rPr lang="en-US" sz="1400" b="1" dirty="0">
                <a:solidFill>
                  <a:srgbClr val="FF0000"/>
                </a:solidFill>
              </a:rPr>
              <a:t>Skip this</a:t>
            </a:r>
          </a:p>
          <a:p>
            <a:pPr lvl="1"/>
            <a:r>
              <a:rPr lang="en-US" sz="1400" b="1" dirty="0">
                <a:solidFill>
                  <a:srgbClr val="FF0000"/>
                </a:solidFill>
              </a:rPr>
              <a:t>join step if null exists</a:t>
            </a:r>
            <a:r>
              <a:rPr lang="en-US" sz="1400" b="1" dirty="0"/>
              <a:t>. </a:t>
            </a:r>
            <a:r>
              <a:rPr lang="en-US" sz="1400" dirty="0"/>
              <a:t>The result goes into Spool 13 (</a:t>
            </a:r>
            <a:r>
              <a:rPr lang="en-US" sz="1400" dirty="0" err="1"/>
              <a:t>all_amps</a:t>
            </a:r>
            <a:r>
              <a:rPr lang="en-US" sz="1400" dirty="0"/>
              <a:t>), which is duplicated on</a:t>
            </a:r>
          </a:p>
          <a:p>
            <a:pPr lvl="1"/>
            <a:r>
              <a:rPr lang="en-US" sz="1400" dirty="0"/>
              <a:t>all AMPs. Then we do a SORT to order Spool 13 by row hash. The result spool file will</a:t>
            </a:r>
          </a:p>
          <a:p>
            <a:pPr lvl="1"/>
            <a:r>
              <a:rPr lang="en-US" sz="1400" dirty="0"/>
              <a:t>not be cached in </a:t>
            </a:r>
            <a:r>
              <a:rPr lang="en-US" sz="1400" dirty="0" smtClean="0"/>
              <a:t>memory…</a:t>
            </a:r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Common remedies include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Use </a:t>
            </a:r>
            <a:r>
              <a:rPr lang="en-US" sz="1400" dirty="0"/>
              <a:t>NOT EXISTS as an alternative to NOT IN.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If </a:t>
            </a:r>
            <a:r>
              <a:rPr lang="en-US" sz="1400" dirty="0"/>
              <a:t>there is in fact no NULL data, the source tables should be changed to use NOT </a:t>
            </a:r>
            <a:r>
              <a:rPr lang="en-US" sz="1400" dirty="0" smtClean="0"/>
              <a:t>NULL attributes</a:t>
            </a:r>
            <a:r>
              <a:rPr lang="en-US" sz="14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Adding </a:t>
            </a:r>
            <a:r>
              <a:rPr lang="en-US" sz="1400" dirty="0"/>
              <a:t>IS NOT NULL predicates to filter rows with NULL values may solve some of </a:t>
            </a:r>
            <a:r>
              <a:rPr lang="en-US" sz="1400" dirty="0" smtClean="0"/>
              <a:t>the logical </a:t>
            </a:r>
            <a:r>
              <a:rPr lang="en-US" sz="1400" dirty="0"/>
              <a:t>issues with this condition – but usually does not solve the associated </a:t>
            </a:r>
            <a:r>
              <a:rPr lang="en-US" sz="1400" dirty="0" smtClean="0"/>
              <a:t>performance problems.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45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28600" indent="-228600">
              <a:spcBef>
                <a:spcPts val="1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574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Identifying sub-optimal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tools to use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Info we </a:t>
            </a:r>
            <a:r>
              <a:rPr lang="en-US" sz="2400" dirty="0" smtClean="0"/>
              <a:t>need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Common problems and possible remedies: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Unmatched Data 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Product Joins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Resource Intensive Aggregations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Long Running Merge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Large redistributions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Skewed redistributions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NOT IN conditions on </a:t>
            </a:r>
            <a:r>
              <a:rPr lang="en-US" sz="2400" dirty="0" err="1"/>
              <a:t>NULL’able</a:t>
            </a:r>
            <a:r>
              <a:rPr lang="en-US" sz="2400" dirty="0"/>
              <a:t> columns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306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 FIXING, WE NEED TO SEE WHETHER IT IS BROKEN…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1828800"/>
            <a:ext cx="86868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Identifying sub-optimal </a:t>
            </a:r>
            <a:r>
              <a:rPr lang="en-US" sz="1600" b="1" dirty="0" smtClean="0"/>
              <a:t>queries</a:t>
            </a:r>
          </a:p>
          <a:p>
            <a:endParaRPr lang="en-US" sz="1600" b="1" dirty="0"/>
          </a:p>
          <a:p>
            <a:pPr algn="just"/>
            <a:r>
              <a:rPr lang="en-US" sz="1400" dirty="0" smtClean="0"/>
              <a:t>· </a:t>
            </a:r>
            <a:r>
              <a:rPr lang="en-US" sz="1400" dirty="0"/>
              <a:t>High resource usage – High CPU, High IO </a:t>
            </a:r>
            <a:r>
              <a:rPr lang="en-US" sz="1400" dirty="0" smtClean="0"/>
              <a:t>consumers, High Spool Usage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400" dirty="0" smtClean="0"/>
              <a:t>· </a:t>
            </a:r>
            <a:r>
              <a:rPr lang="en-US" sz="1400" dirty="0"/>
              <a:t>Skewed operations – Skewed operations take the massively parallel architecture of </a:t>
            </a:r>
            <a:r>
              <a:rPr lang="en-US" sz="1400" dirty="0" smtClean="0"/>
              <a:t>Teradata into </a:t>
            </a:r>
            <a:r>
              <a:rPr lang="en-US" sz="1400" dirty="0"/>
              <a:t>a single or few parallel unit operation. Remediating these types of operations </a:t>
            </a:r>
            <a:r>
              <a:rPr lang="en-US" sz="1400" dirty="0" smtClean="0"/>
              <a:t>can significantly </a:t>
            </a:r>
            <a:r>
              <a:rPr lang="en-US" sz="1400" dirty="0"/>
              <a:t>impact runtimes and congestion on the system. </a:t>
            </a:r>
            <a:endParaRPr lang="en-US" sz="1400" dirty="0" smtClean="0"/>
          </a:p>
          <a:p>
            <a:pPr algn="just"/>
            <a:endParaRPr lang="en-US" sz="1400" dirty="0" smtClean="0"/>
          </a:p>
          <a:p>
            <a:pPr algn="just"/>
            <a:r>
              <a:rPr lang="en-US" sz="1400" dirty="0" smtClean="0"/>
              <a:t>· </a:t>
            </a:r>
            <a:r>
              <a:rPr lang="en-US" sz="1400" dirty="0"/>
              <a:t>Long running - </a:t>
            </a:r>
            <a:r>
              <a:rPr lang="en-US" sz="1400" dirty="0" smtClean="0"/>
              <a:t>service </a:t>
            </a:r>
            <a:r>
              <a:rPr lang="en-US" sz="1400" dirty="0"/>
              <a:t>time (Amp time) run long in a job stream </a:t>
            </a:r>
            <a:r>
              <a:rPr lang="en-US" sz="1400" dirty="0" smtClean="0"/>
              <a:t>or repeated </a:t>
            </a:r>
            <a:r>
              <a:rPr lang="en-US" sz="1400" dirty="0"/>
              <a:t>process. This is </a:t>
            </a:r>
            <a:r>
              <a:rPr lang="en-US" sz="1400" dirty="0" smtClean="0"/>
              <a:t>the typical issue </a:t>
            </a:r>
            <a:r>
              <a:rPr lang="en-US" sz="1400" dirty="0"/>
              <a:t>when the user complains about things running </a:t>
            </a:r>
            <a:r>
              <a:rPr lang="en-US" sz="1400" dirty="0" smtClean="0"/>
              <a:t>too long. Do we have long parsing time, by the way?</a:t>
            </a:r>
            <a:endParaRPr lang="en-US" sz="1400" dirty="0"/>
          </a:p>
          <a:p>
            <a:pPr algn="just"/>
            <a:endParaRPr lang="en-US" sz="1400" dirty="0" smtClean="0"/>
          </a:p>
          <a:p>
            <a:pPr algn="just"/>
            <a:r>
              <a:rPr lang="en-US" sz="1400" dirty="0" smtClean="0"/>
              <a:t>· </a:t>
            </a:r>
            <a:r>
              <a:rPr lang="en-US" sz="1400" dirty="0"/>
              <a:t>Frequent execution - The frequency of execution should be given consideration. A </a:t>
            </a:r>
            <a:r>
              <a:rPr lang="en-US" sz="1400" dirty="0" smtClean="0"/>
              <a:t>query executed </a:t>
            </a:r>
            <a:r>
              <a:rPr lang="en-US" sz="1400" dirty="0"/>
              <a:t>thousands of times with 1,000 CPU seconds is a better tuning candidate than </a:t>
            </a:r>
            <a:r>
              <a:rPr lang="en-US" sz="1400" dirty="0" smtClean="0"/>
              <a:t>a 100,000 </a:t>
            </a:r>
            <a:r>
              <a:rPr lang="en-US" sz="1400" dirty="0"/>
              <a:t>CPU second query which is only executed once. </a:t>
            </a:r>
            <a:r>
              <a:rPr lang="en-US" sz="1400" b="1" dirty="0"/>
              <a:t>Identifying multiple </a:t>
            </a:r>
            <a:r>
              <a:rPr lang="en-US" sz="1400" b="1" dirty="0" smtClean="0"/>
              <a:t>occurrences of </a:t>
            </a:r>
            <a:r>
              <a:rPr lang="en-US" sz="1400" b="1" dirty="0"/>
              <a:t>the same query can be a challenge.</a:t>
            </a:r>
            <a:r>
              <a:rPr lang="en-US" sz="1400" dirty="0"/>
              <a:t> Properly implemented, </a:t>
            </a:r>
            <a:r>
              <a:rPr lang="en-US" sz="1400" b="1" dirty="0"/>
              <a:t>query banding can </a:t>
            </a:r>
            <a:r>
              <a:rPr lang="en-US" sz="1400" b="1" dirty="0" smtClean="0"/>
              <a:t>prove invaluable </a:t>
            </a:r>
            <a:r>
              <a:rPr lang="en-US" sz="1400" b="1" dirty="0"/>
              <a:t>in identifying multiple occurrences of specific queries</a:t>
            </a:r>
            <a:r>
              <a:rPr lang="en-US" sz="1400" dirty="0"/>
              <a:t>. In the absence of </a:t>
            </a:r>
            <a:r>
              <a:rPr lang="en-US" sz="1400" dirty="0" smtClean="0"/>
              <a:t>query banding </a:t>
            </a:r>
            <a:r>
              <a:rPr lang="en-US" sz="1400" dirty="0"/>
              <a:t>a crude technique is to substring on the first 40 to 100 or so characters of </a:t>
            </a:r>
            <a:r>
              <a:rPr lang="en-US" sz="1400" dirty="0" smtClean="0"/>
              <a:t>the query </a:t>
            </a:r>
            <a:r>
              <a:rPr lang="en-US" sz="1400" dirty="0"/>
              <a:t>text using this sub-stringed result to group on. This certainly is not a perfect </a:t>
            </a:r>
            <a:r>
              <a:rPr lang="en-US" sz="1400" dirty="0" smtClean="0"/>
              <a:t>method but </a:t>
            </a:r>
            <a:r>
              <a:rPr lang="en-US" sz="1400" dirty="0"/>
              <a:t>has been found effective in a number of cases.</a:t>
            </a:r>
          </a:p>
        </p:txBody>
      </p:sp>
    </p:spTree>
    <p:extLst>
      <p:ext uri="{BB962C8B-B14F-4D97-AF65-F5344CB8AC3E}">
        <p14:creationId xmlns:p14="http://schemas.microsoft.com/office/powerpoint/2010/main" val="458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 FIXING, WE NEED TO SEE WHETHER IT IS BROKEN…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1828800"/>
            <a:ext cx="8686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Queries candidates to be optimized/tuned fall mostly in this categories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7030A0"/>
                </a:solidFill>
              </a:rPr>
              <a:t>· Duplicating a very large table on all amps</a:t>
            </a:r>
          </a:p>
          <a:p>
            <a:r>
              <a:rPr lang="en-US" sz="1600" dirty="0">
                <a:solidFill>
                  <a:srgbClr val="7030A0"/>
                </a:solidFill>
              </a:rPr>
              <a:t>· Failed with an out of spool error</a:t>
            </a:r>
          </a:p>
          <a:p>
            <a:r>
              <a:rPr lang="en-US" sz="1600" dirty="0">
                <a:solidFill>
                  <a:srgbClr val="7030A0"/>
                </a:solidFill>
              </a:rPr>
              <a:t>· Huge redistribution, (not skewed | skewed)</a:t>
            </a:r>
          </a:p>
          <a:p>
            <a:r>
              <a:rPr lang="en-US" sz="1600" dirty="0">
                <a:solidFill>
                  <a:srgbClr val="7030A0"/>
                </a:solidFill>
              </a:rPr>
              <a:t>· Long running (merge | hash | product) join</a:t>
            </a:r>
          </a:p>
          <a:p>
            <a:r>
              <a:rPr lang="en-US" sz="1600" dirty="0">
                <a:solidFill>
                  <a:srgbClr val="7030A0"/>
                </a:solidFill>
              </a:rPr>
              <a:t>· Long running query, started at 10:15 now 12:35</a:t>
            </a:r>
          </a:p>
          <a:p>
            <a:r>
              <a:rPr lang="en-US" sz="1600" dirty="0">
                <a:solidFill>
                  <a:srgbClr val="7030A0"/>
                </a:solidFill>
              </a:rPr>
              <a:t>· Product Join, missing join conditions likely</a:t>
            </a:r>
          </a:p>
          <a:p>
            <a:r>
              <a:rPr lang="en-US" sz="1600" dirty="0">
                <a:solidFill>
                  <a:srgbClr val="7030A0"/>
                </a:solidFill>
              </a:rPr>
              <a:t>· Product Join, obsolete statistics likely</a:t>
            </a:r>
          </a:p>
          <a:p>
            <a:r>
              <a:rPr lang="en-US" sz="1600" dirty="0">
                <a:solidFill>
                  <a:srgbClr val="7030A0"/>
                </a:solidFill>
              </a:rPr>
              <a:t>· Product Join, OR-</a:t>
            </a:r>
            <a:r>
              <a:rPr lang="en-US" sz="1600" dirty="0" err="1">
                <a:solidFill>
                  <a:srgbClr val="7030A0"/>
                </a:solidFill>
              </a:rPr>
              <a:t>ed</a:t>
            </a:r>
            <a:r>
              <a:rPr lang="en-US" sz="1600" dirty="0">
                <a:solidFill>
                  <a:srgbClr val="7030A0"/>
                </a:solidFill>
              </a:rPr>
              <a:t> join condition</a:t>
            </a:r>
          </a:p>
          <a:p>
            <a:r>
              <a:rPr lang="en-US" sz="1600" dirty="0">
                <a:solidFill>
                  <a:srgbClr val="7030A0"/>
                </a:solidFill>
              </a:rPr>
              <a:t>· </a:t>
            </a:r>
            <a:r>
              <a:rPr lang="en-US" sz="1600" dirty="0" smtClean="0">
                <a:solidFill>
                  <a:srgbClr val="7030A0"/>
                </a:solidFill>
              </a:rPr>
              <a:t>Runaway </a:t>
            </a:r>
            <a:r>
              <a:rPr lang="en-US" sz="1600" dirty="0">
                <a:solidFill>
                  <a:srgbClr val="7030A0"/>
                </a:solidFill>
              </a:rPr>
              <a:t>Product Join, 163,000 CPU seconds and climbing</a:t>
            </a:r>
          </a:p>
          <a:p>
            <a:r>
              <a:rPr lang="en-US" sz="1600" dirty="0">
                <a:solidFill>
                  <a:srgbClr val="7030A0"/>
                </a:solidFill>
              </a:rPr>
              <a:t>· Skewed on the NULL Amp; skewed on amp 964; skewed mostly on three amps</a:t>
            </a:r>
          </a:p>
          <a:p>
            <a:r>
              <a:rPr lang="en-US" sz="1600" dirty="0">
                <a:solidFill>
                  <a:srgbClr val="7030A0"/>
                </a:solidFill>
              </a:rPr>
              <a:t>· Stuck in merge step, bad primary index likely</a:t>
            </a:r>
          </a:p>
          <a:p>
            <a:r>
              <a:rPr lang="en-US" sz="1600" dirty="0">
                <a:solidFill>
                  <a:srgbClr val="7030A0"/>
                </a:solidFill>
              </a:rPr>
              <a:t>· User is asking for 4,895,931,800 rows</a:t>
            </a:r>
          </a:p>
          <a:p>
            <a:r>
              <a:rPr lang="en-US" sz="1600" dirty="0">
                <a:solidFill>
                  <a:srgbClr val="7030A0"/>
                </a:solidFill>
              </a:rPr>
              <a:t>· Candidate for a pre-aggregation</a:t>
            </a:r>
          </a:p>
          <a:p>
            <a:r>
              <a:rPr lang="en-US" sz="1600" dirty="0">
                <a:solidFill>
                  <a:srgbClr val="7030A0"/>
                </a:solidFill>
              </a:rPr>
              <a:t>· DISTINCT might be better than GROUP BY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· </a:t>
            </a:r>
            <a:r>
              <a:rPr lang="en-US" sz="1600" dirty="0">
                <a:solidFill>
                  <a:srgbClr val="7030A0"/>
                </a:solidFill>
              </a:rPr>
              <a:t>Blocking other </a:t>
            </a:r>
            <a:r>
              <a:rPr lang="en-US" sz="1600" dirty="0" smtClean="0">
                <a:solidFill>
                  <a:srgbClr val="7030A0"/>
                </a:solidFill>
              </a:rPr>
              <a:t>users</a:t>
            </a:r>
          </a:p>
          <a:p>
            <a:r>
              <a:rPr lang="en-US" sz="1600" dirty="0">
                <a:solidFill>
                  <a:srgbClr val="7030A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325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300" dirty="0" smtClean="0"/>
              <a:t>WHAT TOOLS TO USE TO IDENTIFY QUERIES “GILTY AS CHARGED” </a:t>
            </a:r>
            <a:endParaRPr lang="en-US" sz="2300" dirty="0"/>
          </a:p>
        </p:txBody>
      </p:sp>
      <p:sp>
        <p:nvSpPr>
          <p:cNvPr id="2" name="Rectangle 1"/>
          <p:cNvSpPr/>
          <p:nvPr/>
        </p:nvSpPr>
        <p:spPr>
          <a:xfrm>
            <a:off x="304800" y="1828800"/>
            <a:ext cx="8686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/>
          </a:p>
          <a:p>
            <a:pPr algn="just"/>
            <a:r>
              <a:rPr lang="en-US" sz="1400" dirty="0" smtClean="0"/>
              <a:t>·</a:t>
            </a:r>
            <a:r>
              <a:rPr lang="en-US" sz="1400" b="1" dirty="0">
                <a:solidFill>
                  <a:srgbClr val="7030A0"/>
                </a:solidFill>
              </a:rPr>
              <a:t>Real-time </a:t>
            </a:r>
            <a:r>
              <a:rPr lang="en-US" sz="1400" b="1" dirty="0" smtClean="0">
                <a:solidFill>
                  <a:srgbClr val="7030A0"/>
                </a:solidFill>
              </a:rPr>
              <a:t>monitoring: </a:t>
            </a:r>
            <a:r>
              <a:rPr lang="en-US" sz="1400" dirty="0" smtClean="0"/>
              <a:t>Viewpoint</a:t>
            </a:r>
            <a:r>
              <a:rPr lang="en-US" sz="1400" dirty="0"/>
              <a:t> </a:t>
            </a:r>
            <a:r>
              <a:rPr lang="en-US" sz="1400" dirty="0" smtClean="0"/>
              <a:t>(in the past </a:t>
            </a:r>
            <a:r>
              <a:rPr lang="en-US" sz="1400" dirty="0"/>
              <a:t>Teradata Manager and /or </a:t>
            </a:r>
            <a:r>
              <a:rPr lang="en-US" sz="1400" dirty="0" err="1" smtClean="0"/>
              <a:t>PMon</a:t>
            </a:r>
            <a:r>
              <a:rPr lang="en-US" sz="1400" dirty="0"/>
              <a:t>) </a:t>
            </a:r>
            <a:r>
              <a:rPr lang="en-US" sz="1400" dirty="0" smtClean="0"/>
              <a:t>is the  </a:t>
            </a:r>
            <a:r>
              <a:rPr lang="en-US" sz="1400" dirty="0"/>
              <a:t>most </a:t>
            </a:r>
            <a:r>
              <a:rPr lang="en-US" sz="1400" dirty="0" smtClean="0"/>
              <a:t>often tool used </a:t>
            </a:r>
            <a:r>
              <a:rPr lang="en-US" sz="1400" dirty="0"/>
              <a:t>to spot sub-optimal operations </a:t>
            </a:r>
            <a:r>
              <a:rPr lang="en-US" sz="1400" dirty="0" smtClean="0"/>
              <a:t>while they </a:t>
            </a:r>
            <a:r>
              <a:rPr lang="en-US" sz="1400" dirty="0"/>
              <a:t>are in progress and hopefully before they have done too much damage. </a:t>
            </a:r>
            <a:r>
              <a:rPr lang="en-US" sz="1400" dirty="0" smtClean="0"/>
              <a:t>Real time </a:t>
            </a:r>
            <a:r>
              <a:rPr lang="en-US" sz="1400" dirty="0"/>
              <a:t>monitoring is important on systems where there a body of ad hoc </a:t>
            </a:r>
            <a:r>
              <a:rPr lang="en-US" sz="1400" dirty="0" smtClean="0"/>
              <a:t>users submitting </a:t>
            </a:r>
            <a:r>
              <a:rPr lang="en-US" sz="1400" dirty="0"/>
              <a:t>unproven SQL. </a:t>
            </a:r>
            <a:r>
              <a:rPr lang="en-US" sz="1400" dirty="0" smtClean="0"/>
              <a:t>Viewpoint will </a:t>
            </a:r>
            <a:r>
              <a:rPr lang="en-US" sz="1400" dirty="0"/>
              <a:t>allow you to </a:t>
            </a:r>
            <a:r>
              <a:rPr lang="en-US" sz="1400" dirty="0" smtClean="0"/>
              <a:t>drill into </a:t>
            </a:r>
            <a:r>
              <a:rPr lang="en-US" sz="1400" dirty="0"/>
              <a:t>the running query and the currently executing plan down to the currently </a:t>
            </a:r>
            <a:r>
              <a:rPr lang="en-US" sz="1400" dirty="0" smtClean="0"/>
              <a:t>active step. This tool cannot be effective when </a:t>
            </a:r>
            <a:r>
              <a:rPr lang="en-US" sz="1400" dirty="0"/>
              <a:t>trying to capturing information on high frequency, short running operations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· </a:t>
            </a:r>
            <a:r>
              <a:rPr lang="en-US" sz="1400" b="1" dirty="0" smtClean="0">
                <a:solidFill>
                  <a:srgbClr val="7030A0"/>
                </a:solidFill>
              </a:rPr>
              <a:t>DBQL: </a:t>
            </a:r>
            <a:r>
              <a:rPr lang="en-US" sz="1400" dirty="0" smtClean="0"/>
              <a:t>Queries </a:t>
            </a:r>
            <a:r>
              <a:rPr lang="en-US" sz="1400" dirty="0"/>
              <a:t>which have high CPU usage or those </a:t>
            </a:r>
            <a:r>
              <a:rPr lang="en-US" sz="1400" dirty="0" smtClean="0"/>
              <a:t>which are </a:t>
            </a:r>
            <a:r>
              <a:rPr lang="en-US" sz="1400" dirty="0"/>
              <a:t>highly skewed make the best candidates for </a:t>
            </a:r>
            <a:r>
              <a:rPr lang="en-US" sz="1400" dirty="0" smtClean="0"/>
              <a:t>tuning/optimization </a:t>
            </a:r>
            <a:r>
              <a:rPr lang="en-US" sz="1400" dirty="0"/>
              <a:t>activities. </a:t>
            </a:r>
            <a:r>
              <a:rPr lang="en-US" sz="1400" b="1" dirty="0"/>
              <a:t>There are </a:t>
            </a:r>
            <a:r>
              <a:rPr lang="en-US" sz="1400" b="1" dirty="0" smtClean="0"/>
              <a:t>many different </a:t>
            </a:r>
            <a:r>
              <a:rPr lang="en-US" sz="1400" b="1" dirty="0"/>
              <a:t>approaches for coming up with a prioritized list, the most important </a:t>
            </a:r>
            <a:r>
              <a:rPr lang="en-US" sz="1400" b="1" dirty="0" smtClean="0"/>
              <a:t>measures for </a:t>
            </a:r>
            <a:r>
              <a:rPr lang="en-US" sz="1400" b="1" dirty="0"/>
              <a:t>prioritization are: CPU consumption, service time and skew.</a:t>
            </a:r>
            <a:endParaRPr lang="en-US" sz="1400" b="1" dirty="0" smtClean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16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300" dirty="0" smtClean="0"/>
              <a:t>WHAT DO WE NEED BEFORE TRYING TO OPTIMIZE/TUNE A QUERY</a:t>
            </a:r>
            <a:endParaRPr lang="en-US" sz="2300" dirty="0"/>
          </a:p>
        </p:txBody>
      </p:sp>
      <p:sp>
        <p:nvSpPr>
          <p:cNvPr id="2" name="Rectangle 1"/>
          <p:cNvSpPr/>
          <p:nvPr/>
        </p:nvSpPr>
        <p:spPr>
          <a:xfrm>
            <a:off x="304800" y="1828800"/>
            <a:ext cx="8686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TSET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DBQL FOR QUERY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DBQL STEP FOR QUERY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EXPLAIN (IF POSSIBLE TRY TO GET THE FOLLOWING INFO FROM CUSTOMER OR FROM YOUR PERFECT MATCHED PLAN):</a:t>
            </a:r>
          </a:p>
          <a:p>
            <a:pPr lvl="2"/>
            <a:endParaRPr lang="en-US" sz="1400" b="1" dirty="0" smtClean="0"/>
          </a:p>
          <a:p>
            <a:pPr lvl="2"/>
            <a:r>
              <a:rPr lang="en-US" sz="1400" b="1" dirty="0" smtClean="0">
                <a:solidFill>
                  <a:srgbClr val="7030A0"/>
                </a:solidFill>
              </a:rPr>
              <a:t>DIAGNOSTIC </a:t>
            </a:r>
            <a:r>
              <a:rPr lang="en-US" sz="1400" b="1" dirty="0">
                <a:solidFill>
                  <a:srgbClr val="7030A0"/>
                </a:solidFill>
              </a:rPr>
              <a:t>VERBOSEEXPLAIN ON FOR SESSION;</a:t>
            </a:r>
          </a:p>
          <a:p>
            <a:pPr lvl="2"/>
            <a:r>
              <a:rPr lang="en-US" sz="1400" b="1" dirty="0">
                <a:solidFill>
                  <a:srgbClr val="7030A0"/>
                </a:solidFill>
              </a:rPr>
              <a:t>DIAGNOSTIC HELPSTATS ON FOR SESSION</a:t>
            </a:r>
            <a:r>
              <a:rPr lang="en-US" sz="1400" b="1" dirty="0" smtClean="0">
                <a:solidFill>
                  <a:srgbClr val="7030A0"/>
                </a:solidFill>
              </a:rPr>
              <a:t>;</a:t>
            </a:r>
          </a:p>
          <a:p>
            <a:endParaRPr lang="en-US" sz="1400" b="1" dirty="0"/>
          </a:p>
          <a:p>
            <a:r>
              <a:rPr lang="en-US" sz="1400" b="1" dirty="0">
                <a:solidFill>
                  <a:srgbClr val="7030A0"/>
                </a:solidFill>
              </a:rPr>
              <a:t>VERBOSEEXPLAIN</a:t>
            </a:r>
            <a:r>
              <a:rPr lang="en-US" sz="1400" b="1" dirty="0"/>
              <a:t> </a:t>
            </a:r>
            <a:r>
              <a:rPr lang="en-US" sz="1400" dirty="0"/>
              <a:t>adds information on the hash fields use to build intermediate spool files.</a:t>
            </a:r>
          </a:p>
          <a:p>
            <a:r>
              <a:rPr lang="en-US" sz="1400" dirty="0"/>
              <a:t>This can be of significant value when diagnosing skewed redistributions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7030A0"/>
                </a:solidFill>
              </a:rPr>
              <a:t>HELPSTATS</a:t>
            </a:r>
            <a:r>
              <a:rPr lang="en-US" sz="1400" b="1" dirty="0"/>
              <a:t> </a:t>
            </a:r>
            <a:r>
              <a:rPr lang="en-US" sz="1400" dirty="0"/>
              <a:t>add a list of RECOMMENDED STATISTICS to the end of the explain plan. A word</a:t>
            </a:r>
          </a:p>
          <a:p>
            <a:r>
              <a:rPr lang="en-US" sz="1400" dirty="0"/>
              <a:t>of caution: do not blindly implement this list of recommendations! This list is normally </a:t>
            </a:r>
            <a:r>
              <a:rPr lang="en-US" sz="1400" dirty="0" smtClean="0"/>
              <a:t>excessive and </a:t>
            </a:r>
            <a:r>
              <a:rPr lang="en-US" sz="1400" dirty="0"/>
              <a:t>includes recommendations which may not help and will likely prove costly to capture </a:t>
            </a:r>
            <a:r>
              <a:rPr lang="en-US" sz="1400" dirty="0" smtClean="0"/>
              <a:t>and maintain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76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/>
              <a:t>Common Problems and Possible Remedies</a:t>
            </a:r>
            <a:endParaRPr lang="en-US" sz="2300" dirty="0"/>
          </a:p>
        </p:txBody>
      </p:sp>
      <p:sp>
        <p:nvSpPr>
          <p:cNvPr id="2" name="Rectangle 1"/>
          <p:cNvSpPr/>
          <p:nvPr/>
        </p:nvSpPr>
        <p:spPr>
          <a:xfrm>
            <a:off x="304800" y="1828800"/>
            <a:ext cx="86868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Unmatched Data </a:t>
            </a:r>
            <a:r>
              <a:rPr lang="en-US" sz="1400" b="1" dirty="0" smtClean="0"/>
              <a:t>Types</a:t>
            </a:r>
          </a:p>
          <a:p>
            <a:endParaRPr lang="en-US" sz="1400" b="1" dirty="0"/>
          </a:p>
          <a:p>
            <a:r>
              <a:rPr lang="en-US" sz="1400" dirty="0"/>
              <a:t>A TRANSLATE Function in the Explain plan positively identifies un-matched data types. In </a:t>
            </a:r>
            <a:r>
              <a:rPr lang="en-US" sz="1400" dirty="0" smtClean="0"/>
              <a:t>cases where </a:t>
            </a:r>
            <a:r>
              <a:rPr lang="en-US" sz="1400" dirty="0"/>
              <a:t>the translation is character to numeric, the TRANSLATE key word is seen in the Explain </a:t>
            </a:r>
            <a:r>
              <a:rPr lang="en-US" sz="1400" dirty="0" smtClean="0"/>
              <a:t>as shown </a:t>
            </a:r>
            <a:r>
              <a:rPr lang="en-US" sz="1400" dirty="0"/>
              <a:t>in the text below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pPr lvl="1"/>
            <a:r>
              <a:rPr lang="en-US" sz="1200" dirty="0"/>
              <a:t>4) We do an all-AMPs JOIN step from Spool 4 (Last Use) by way of a </a:t>
            </a:r>
            <a:r>
              <a:rPr lang="en-US" sz="1200" dirty="0" err="1"/>
              <a:t>RowHash</a:t>
            </a:r>
            <a:r>
              <a:rPr lang="en-US" sz="1200" dirty="0"/>
              <a:t> match</a:t>
            </a:r>
          </a:p>
          <a:p>
            <a:pPr lvl="1"/>
            <a:r>
              <a:rPr lang="en-US" sz="1200" dirty="0"/>
              <a:t>scan, which is joined to Spool 5 (Last Use) by way of a </a:t>
            </a:r>
            <a:r>
              <a:rPr lang="en-US" sz="1200" dirty="0" err="1"/>
              <a:t>RowHash</a:t>
            </a:r>
            <a:r>
              <a:rPr lang="en-US" sz="1200" dirty="0"/>
              <a:t> match scan. Spool 4</a:t>
            </a:r>
          </a:p>
          <a:p>
            <a:pPr lvl="1"/>
            <a:r>
              <a:rPr lang="en-US" sz="1200" dirty="0"/>
              <a:t>and Spool 5 are left outer joined using a merge join, with a join condition of</a:t>
            </a:r>
          </a:p>
          <a:p>
            <a:pPr lvl="1"/>
            <a:r>
              <a:rPr lang="en-US" sz="1200" dirty="0"/>
              <a:t>("(TRANSFER_DATE &lt;= ENTRD_DT) AND ((</a:t>
            </a:r>
            <a:r>
              <a:rPr lang="en-US" sz="1200" b="1" dirty="0"/>
              <a:t>TRANSLATE</a:t>
            </a:r>
            <a:r>
              <a:rPr lang="en-US" sz="1200" dirty="0"/>
              <a:t>((ORIG_ACCT_NUM )USING</a:t>
            </a:r>
          </a:p>
          <a:p>
            <a:pPr lvl="1"/>
            <a:r>
              <a:rPr lang="en-US" sz="1200" dirty="0"/>
              <a:t>LATIN_TO_UNICODE)(FLOAT, FORMAT '-9.99999999999999E-999</a:t>
            </a:r>
            <a:r>
              <a:rPr lang="en-US" sz="1200" dirty="0" smtClean="0"/>
              <a:t>'))…</a:t>
            </a:r>
          </a:p>
          <a:p>
            <a:pPr lvl="1"/>
            <a:endParaRPr lang="en-US" sz="1200" dirty="0"/>
          </a:p>
          <a:p>
            <a:r>
              <a:rPr lang="en-US" sz="1400" dirty="0"/>
              <a:t>The concerns with data translations in join conditions are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r>
              <a:rPr lang="en-US" sz="1400" dirty="0"/>
              <a:t>· The Translate function, by itself, can be quite </a:t>
            </a:r>
            <a:r>
              <a:rPr lang="en-US" sz="1400" dirty="0" smtClean="0"/>
              <a:t>expensive when </a:t>
            </a:r>
            <a:r>
              <a:rPr lang="en-US" sz="1400" dirty="0"/>
              <a:t>large volumes of data </a:t>
            </a:r>
            <a:r>
              <a:rPr lang="en-US" sz="1400" dirty="0" smtClean="0"/>
              <a:t>are involved</a:t>
            </a:r>
            <a:r>
              <a:rPr lang="en-US" sz="1400" dirty="0"/>
              <a:t>.</a:t>
            </a:r>
          </a:p>
          <a:p>
            <a:r>
              <a:rPr lang="en-US" sz="1400" dirty="0"/>
              <a:t>· Collected statistics cannot be compared when the data types are not matched: the</a:t>
            </a:r>
          </a:p>
          <a:p>
            <a:r>
              <a:rPr lang="en-US" sz="1400" dirty="0"/>
              <a:t>optimizer may not produce good estimates and usually will not recognize skewed data;</a:t>
            </a:r>
          </a:p>
          <a:p>
            <a:r>
              <a:rPr lang="en-US" sz="1400" dirty="0"/>
              <a:t>costly product joins and skewed processing are the likely outcomes.</a:t>
            </a:r>
          </a:p>
          <a:p>
            <a:r>
              <a:rPr lang="en-US" sz="1400" dirty="0"/>
              <a:t>· Indexes will be ignored when data types do not match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/>
              <a:t>The </a:t>
            </a:r>
            <a:r>
              <a:rPr lang="en-US" sz="1400" dirty="0"/>
              <a:t>basic remedy for an unmatched data type on a join condition is to materialize correctly</a:t>
            </a:r>
          </a:p>
          <a:p>
            <a:r>
              <a:rPr lang="en-US" sz="1400" dirty="0"/>
              <a:t>matching data types before they participate in a join condition. </a:t>
            </a:r>
          </a:p>
        </p:txBody>
      </p:sp>
    </p:spTree>
    <p:extLst>
      <p:ext uri="{BB962C8B-B14F-4D97-AF65-F5344CB8AC3E}">
        <p14:creationId xmlns:p14="http://schemas.microsoft.com/office/powerpoint/2010/main" val="37642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/>
              <a:t>Common Problems and Possible Remedies</a:t>
            </a:r>
            <a:endParaRPr lang="en-US" sz="2300" dirty="0"/>
          </a:p>
        </p:txBody>
      </p:sp>
      <p:sp>
        <p:nvSpPr>
          <p:cNvPr id="2" name="Rectangle 1"/>
          <p:cNvSpPr/>
          <p:nvPr/>
        </p:nvSpPr>
        <p:spPr>
          <a:xfrm>
            <a:off x="304800" y="1676400"/>
            <a:ext cx="8686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Product Joins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Product joins compare all rows on both sides of the join operation and will, especially when </a:t>
            </a:r>
            <a:r>
              <a:rPr lang="en-US" sz="1400" dirty="0" smtClean="0"/>
              <a:t>there are </a:t>
            </a:r>
            <a:r>
              <a:rPr lang="en-US" sz="1400" dirty="0"/>
              <a:t>a lot of rows on both sides of the join; consume copious quantities of CPU resources. Not </a:t>
            </a:r>
            <a:r>
              <a:rPr lang="en-US" sz="1400" dirty="0" smtClean="0"/>
              <a:t>all product </a:t>
            </a:r>
            <a:r>
              <a:rPr lang="en-US" sz="1400" dirty="0"/>
              <a:t>joins are bad, in fact product joins are a very effective join method when at least one </a:t>
            </a:r>
            <a:r>
              <a:rPr lang="en-US" sz="1400" dirty="0" smtClean="0"/>
              <a:t>side of </a:t>
            </a:r>
            <a:r>
              <a:rPr lang="en-US" sz="1400" dirty="0"/>
              <a:t>the join has a low row count (under 10 is ideal – but up to 100 will typically be acceptable).</a:t>
            </a:r>
            <a:r>
              <a:rPr lang="en-US" sz="1400" dirty="0" smtClean="0"/>
              <a:t>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bad resource intensive product joins are many times caused by the optimizer </a:t>
            </a:r>
            <a:r>
              <a:rPr lang="en-US" sz="1400" dirty="0" smtClean="0"/>
              <a:t>underestimating the </a:t>
            </a:r>
            <a:r>
              <a:rPr lang="en-US" sz="1400" dirty="0"/>
              <a:t>number of rows which will participate. Verify the row counts and compare the estimates </a:t>
            </a:r>
            <a:r>
              <a:rPr lang="en-US" sz="1400" dirty="0" smtClean="0"/>
              <a:t>with the </a:t>
            </a:r>
            <a:r>
              <a:rPr lang="en-US" sz="1400" dirty="0"/>
              <a:t>actual row counts. </a:t>
            </a:r>
            <a:r>
              <a:rPr lang="en-US" sz="1400" dirty="0" smtClean="0"/>
              <a:t> Primary </a:t>
            </a:r>
            <a:r>
              <a:rPr lang="en-US" sz="1400" dirty="0"/>
              <a:t>root causes for resource </a:t>
            </a:r>
            <a:r>
              <a:rPr lang="en-US" sz="1400" dirty="0" smtClean="0"/>
              <a:t>intensive product </a:t>
            </a:r>
            <a:r>
              <a:rPr lang="en-US" sz="1400" dirty="0"/>
              <a:t>joins include</a:t>
            </a:r>
            <a:r>
              <a:rPr lang="en-US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/>
            <a:r>
              <a:rPr lang="en-US" sz="1400" dirty="0"/>
              <a:t>· Missing join conditions</a:t>
            </a:r>
          </a:p>
          <a:p>
            <a:pPr lvl="1"/>
            <a:r>
              <a:rPr lang="en-US" sz="1400" dirty="0"/>
              <a:t>· OR-</a:t>
            </a:r>
            <a:r>
              <a:rPr lang="en-US" sz="1400" dirty="0" err="1"/>
              <a:t>ed</a:t>
            </a:r>
            <a:r>
              <a:rPr lang="en-US" sz="1400" dirty="0"/>
              <a:t> join conditions</a:t>
            </a:r>
          </a:p>
          <a:p>
            <a:pPr lvl="1"/>
            <a:r>
              <a:rPr lang="en-US" sz="1400" dirty="0"/>
              <a:t>· Unequal join conditions</a:t>
            </a:r>
          </a:p>
          <a:p>
            <a:pPr lvl="1"/>
            <a:r>
              <a:rPr lang="en-US" sz="1400" dirty="0"/>
              <a:t>· Missing, obsolete, or inappropriate statistics </a:t>
            </a:r>
            <a:r>
              <a:rPr lang="en-US" sz="1400" dirty="0" smtClean="0"/>
              <a:t>(</a:t>
            </a:r>
            <a:r>
              <a:rPr lang="en-US" sz="1400" dirty="0"/>
              <a:t>obsolete statistics are most frequent cause)</a:t>
            </a:r>
          </a:p>
          <a:p>
            <a:pPr lvl="1"/>
            <a:r>
              <a:rPr lang="en-US" sz="1400" dirty="0"/>
              <a:t>· A large number of predicates which may cause the optimizer to produce very low</a:t>
            </a:r>
          </a:p>
          <a:p>
            <a:pPr lvl="1"/>
            <a:r>
              <a:rPr lang="en-US" sz="1400" dirty="0"/>
              <a:t>estimates</a:t>
            </a:r>
          </a:p>
          <a:p>
            <a:pPr lvl="1"/>
            <a:r>
              <a:rPr lang="en-US" sz="1400" dirty="0"/>
              <a:t>· Unmatched data types will typically result in low estimates and costly join logic</a:t>
            </a:r>
          </a:p>
          <a:p>
            <a:pPr lvl="1"/>
            <a:r>
              <a:rPr lang="en-US" sz="1400" dirty="0"/>
              <a:t>· Join conditions with complex case logic</a:t>
            </a:r>
          </a:p>
          <a:p>
            <a:pPr lvl="1"/>
            <a:r>
              <a:rPr lang="en-US" sz="1400" dirty="0"/>
              <a:t>· Use of functions in join conditions: TRIM(), UPPER(), SUBSTRING(), </a:t>
            </a:r>
            <a:r>
              <a:rPr lang="en-US" sz="1400" dirty="0" err="1"/>
              <a:t>etc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11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/>
              <a:t>Common Problems and Possible Remedies</a:t>
            </a:r>
            <a:endParaRPr lang="en-US" sz="2300" dirty="0"/>
          </a:p>
        </p:txBody>
      </p:sp>
      <p:sp>
        <p:nvSpPr>
          <p:cNvPr id="2" name="Rectangle 1"/>
          <p:cNvSpPr/>
          <p:nvPr/>
        </p:nvSpPr>
        <p:spPr>
          <a:xfrm>
            <a:off x="304800" y="1676400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Product Joins (Remedies)</a:t>
            </a:r>
          </a:p>
          <a:p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Common remedies for a bad product join depends on the root cause, in some cases such </a:t>
            </a:r>
            <a:r>
              <a:rPr lang="en-US" sz="1400" dirty="0" smtClean="0"/>
              <a:t>as unequal </a:t>
            </a:r>
            <a:r>
              <a:rPr lang="en-US" sz="1400" dirty="0"/>
              <a:t>join conditions which are legally required, there may be no recourse, other than to </a:t>
            </a:r>
            <a:r>
              <a:rPr lang="en-US" sz="1400" dirty="0" smtClean="0"/>
              <a:t>limit the </a:t>
            </a:r>
            <a:r>
              <a:rPr lang="en-US" sz="1400" dirty="0"/>
              <a:t>scale of the operation and schedule the operation to run during off hours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typical solution for an OR-</a:t>
            </a:r>
            <a:r>
              <a:rPr lang="en-US" sz="1400" dirty="0" err="1"/>
              <a:t>ed</a:t>
            </a:r>
            <a:r>
              <a:rPr lang="en-US" sz="1400" dirty="0"/>
              <a:t> join condition is to split the conditions on two or more </a:t>
            </a:r>
            <a:r>
              <a:rPr lang="en-US" sz="1400" dirty="0" smtClean="0"/>
              <a:t>SELECT statements </a:t>
            </a:r>
            <a:r>
              <a:rPr lang="en-US" sz="1400" dirty="0"/>
              <a:t>and combine the results with a UNION operator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may be necessary to refresh collected statistics on specific columns after scheduled ETL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operations for date columns where there is a predicate such as </a:t>
            </a:r>
            <a:r>
              <a:rPr lang="en-US" sz="1400" dirty="0" smtClean="0"/>
              <a:t>BUS_DT&gt;=CURRENT_DATE-2.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Several predicates which result in a low estimate can many times be addresses by using </a:t>
            </a:r>
            <a:r>
              <a:rPr lang="en-US" sz="1400" dirty="0" smtClean="0"/>
              <a:t>multicolumn statistics</a:t>
            </a:r>
            <a:r>
              <a:rPr lang="en-US" sz="1400" dirty="0"/>
              <a:t>. </a:t>
            </a:r>
            <a:r>
              <a:rPr lang="en-US" sz="1400" dirty="0" smtClean="0"/>
              <a:t>Use </a:t>
            </a:r>
            <a:r>
              <a:rPr lang="en-US" sz="1400" dirty="0"/>
              <a:t>the NOT CASESPECIFIC (NOT CS) attribute as a replacement for UPPER and </a:t>
            </a:r>
            <a:r>
              <a:rPr lang="en-US" sz="1400" dirty="0" smtClean="0"/>
              <a:t>LOWER functions </a:t>
            </a:r>
            <a:r>
              <a:rPr lang="en-US" sz="1400" dirty="0"/>
              <a:t>as shown in these two examples which reduced the runtimes from well over an hour </a:t>
            </a:r>
            <a:r>
              <a:rPr lang="en-US" sz="1400" dirty="0" smtClean="0"/>
              <a:t>to less </a:t>
            </a:r>
            <a:r>
              <a:rPr lang="en-US" sz="1400" dirty="0"/>
              <a:t>than three minutes: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     Original</a:t>
            </a:r>
            <a:r>
              <a:rPr lang="en-US" sz="1400" b="1" dirty="0"/>
              <a:t>: ON </a:t>
            </a:r>
            <a:r>
              <a:rPr lang="en-US" sz="1400" b="1" dirty="0">
                <a:solidFill>
                  <a:srgbClr val="FF0000"/>
                </a:solidFill>
              </a:rPr>
              <a:t>UPPER(</a:t>
            </a:r>
            <a:r>
              <a:rPr lang="en-US" sz="1400" b="1" dirty="0" err="1">
                <a:solidFill>
                  <a:srgbClr val="FF0000"/>
                </a:solidFill>
              </a:rPr>
              <a:t>a.adj_num</a:t>
            </a:r>
            <a:r>
              <a:rPr lang="en-US" sz="1400" b="1" dirty="0">
                <a:solidFill>
                  <a:srgbClr val="FF0000"/>
                </a:solidFill>
              </a:rPr>
              <a:t>) = UPPER(</a:t>
            </a:r>
            <a:r>
              <a:rPr lang="en-US" sz="1400" b="1" dirty="0" err="1">
                <a:solidFill>
                  <a:srgbClr val="FF0000"/>
                </a:solidFill>
              </a:rPr>
              <a:t>d.operator_id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400" b="1" dirty="0" smtClean="0"/>
              <a:t>     Change </a:t>
            </a:r>
            <a:r>
              <a:rPr lang="en-US" sz="1400" b="1" dirty="0"/>
              <a:t>to: ON </a:t>
            </a:r>
            <a:r>
              <a:rPr lang="en-US" sz="1400" b="1" dirty="0" err="1">
                <a:solidFill>
                  <a:srgbClr val="00B050"/>
                </a:solidFill>
              </a:rPr>
              <a:t>a.adj_num</a:t>
            </a:r>
            <a:r>
              <a:rPr lang="en-US" sz="1400" b="1" dirty="0">
                <a:solidFill>
                  <a:srgbClr val="00B050"/>
                </a:solidFill>
              </a:rPr>
              <a:t> (NOT CS) = </a:t>
            </a:r>
            <a:r>
              <a:rPr lang="en-US" sz="1400" b="1" dirty="0" err="1">
                <a:solidFill>
                  <a:srgbClr val="00B050"/>
                </a:solidFill>
              </a:rPr>
              <a:t>d.operator_id</a:t>
            </a:r>
            <a:r>
              <a:rPr lang="en-US" sz="1400" b="1" dirty="0">
                <a:solidFill>
                  <a:srgbClr val="00B050"/>
                </a:solidFill>
              </a:rPr>
              <a:t> (NOT CS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pPr lvl="1"/>
            <a:endParaRPr lang="en-US" sz="14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Join </a:t>
            </a:r>
            <a:r>
              <a:rPr lang="en-US" sz="1400" dirty="0"/>
              <a:t>conditions which include unmatched data types, functions or case logic are typically a sign </a:t>
            </a:r>
            <a:r>
              <a:rPr lang="en-US" sz="1400" dirty="0" smtClean="0"/>
              <a:t>of a </a:t>
            </a:r>
            <a:r>
              <a:rPr lang="en-US" sz="1400" dirty="0"/>
              <a:t>poor physical data modeling or incomplete ETL practices. </a:t>
            </a:r>
            <a:r>
              <a:rPr lang="en-US" sz="1400" dirty="0" smtClean="0"/>
              <a:t>Workaround is  to force </a:t>
            </a:r>
            <a:r>
              <a:rPr lang="en-US" sz="1400" dirty="0"/>
              <a:t>matching data types on </a:t>
            </a:r>
            <a:r>
              <a:rPr lang="en-US" sz="1400" dirty="0" smtClean="0"/>
              <a:t>the join </a:t>
            </a:r>
            <a:r>
              <a:rPr lang="en-US" sz="1400" dirty="0"/>
              <a:t>itself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328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 R and Teradata 14.10">
  <a:themeElements>
    <a:clrScheme name="Teradata Labs colorscheme">
      <a:dk1>
        <a:srgbClr val="000000"/>
      </a:dk1>
      <a:lt1>
        <a:srgbClr val="FFFFFF"/>
      </a:lt1>
      <a:dk2>
        <a:srgbClr val="000000"/>
      </a:dk2>
      <a:lt2>
        <a:srgbClr val="EBD8AC"/>
      </a:lt2>
      <a:accent1>
        <a:srgbClr val="FF9900"/>
      </a:accent1>
      <a:accent2>
        <a:srgbClr val="005E8A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547D"/>
      </a:accent6>
      <a:hlink>
        <a:srgbClr val="A10007"/>
      </a:hlink>
      <a:folHlink>
        <a:srgbClr val="37796C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458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3E7E"/>
        </a:accent6>
        <a:hlink>
          <a:srgbClr val="82B3C0"/>
        </a:hlink>
        <a:folHlink>
          <a:srgbClr val="C5A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5E8A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547D"/>
        </a:accent6>
        <a:hlink>
          <a:srgbClr val="A10007"/>
        </a:hlink>
        <a:folHlink>
          <a:srgbClr val="EBD8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 R and Teradata 14.10</Template>
  <TotalTime>11348</TotalTime>
  <Words>2559</Words>
  <Application>Microsoft Office PowerPoint</Application>
  <PresentationFormat>On-screen Show (4:3)</PresentationFormat>
  <Paragraphs>210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Revolution R and Teradata 14.10</vt:lpstr>
      <vt:lpstr>Query optimization/TUNING </vt:lpstr>
      <vt:lpstr>Agenda</vt:lpstr>
      <vt:lpstr>BEFORE FIXING, WE NEED TO SEE WHETHER IT IS BROKEN…</vt:lpstr>
      <vt:lpstr>BEFORE FIXING, WE NEED TO SEE WHETHER IT IS BROKEN…</vt:lpstr>
      <vt:lpstr>WHAT TOOLS TO USE TO IDENTIFY QUERIES “GILTY AS CHARGED” </vt:lpstr>
      <vt:lpstr>WHAT DO WE NEED BEFORE TRYING TO OPTIMIZE/TUNE A QUERY</vt:lpstr>
      <vt:lpstr>Common Problems and Possible Remedies</vt:lpstr>
      <vt:lpstr>Common Problems and Possible Remedies</vt:lpstr>
      <vt:lpstr>Common Problems and Possible Remedies</vt:lpstr>
      <vt:lpstr>Common Problems and Possible Remedies</vt:lpstr>
      <vt:lpstr>Common Problems and Possible Remedies</vt:lpstr>
      <vt:lpstr>Common Problems and Possible Remedies</vt:lpstr>
      <vt:lpstr>Common Problems and Possible Remedies</vt:lpstr>
      <vt:lpstr>Common Problems and Possible Remedies</vt:lpstr>
      <vt:lpstr>Common Problems and Possible Remedies</vt:lpstr>
    </vt:vector>
  </TitlesOfParts>
  <Company>Teradata Corporation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SLOW LUNS</dc:title>
  <dc:creator/>
  <cp:lastModifiedBy>Pagola, Miguel</cp:lastModifiedBy>
  <cp:revision>171</cp:revision>
  <cp:lastPrinted>2004-11-09T19:18:19Z</cp:lastPrinted>
  <dcterms:created xsi:type="dcterms:W3CDTF">2013-09-04T03:57:27Z</dcterms:created>
  <dcterms:modified xsi:type="dcterms:W3CDTF">2015-03-24T16:49:20Z</dcterms:modified>
</cp:coreProperties>
</file>