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1E8F9-7007-5B0B-08F8-F20E567B1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B3CD57-F894-F7EE-1561-78A5707B5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460F0-DF53-0579-C92B-7818A2FD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143D8D-CD76-D552-D5DC-CF2A7880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E6F78-4A94-A7B1-4994-73BEE74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4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213D6-256A-6F00-AAC0-94938EE1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EC9721-5A9F-1D99-19CC-8E0645209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DF4E93-8B0B-107E-292C-114485B3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67C40B-9FE5-6114-C911-252D4122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8D991-543F-3D49-170A-F0DD52E8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21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2366EF-3D7B-9964-45C6-A6E57AA12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0F093F-65F1-86FA-8789-EE2AF9E83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0048CB-AF7E-0CDE-E29A-00CB6EF2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DC3AB-2F59-7B33-6C42-A3C86559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AFD008-67C2-9457-8ABC-9AB4A443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74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7846A-FE77-C1E2-7FE5-C02EB7D0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FF0C7-4709-8A1C-EB24-7E100844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0D4322-D5B6-700B-7B66-93BEEEC4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1CF797-316E-5560-7B83-818982D9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CA828-A327-6119-937C-8299AD20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80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A9A73-D88B-CC20-DAD7-CCE8FB89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E6222F-7E21-E730-6A07-8F1D1390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9231BC-96FD-34C0-CC29-2452C5C3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7E0A6B-7B00-3933-F140-E9684E7A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77F91-683C-997D-E59C-2BBC7A81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58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870B1-8B49-0DFD-F270-87BA7466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CE0B70-DC91-D576-A55F-99D52A9FA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FC551-9B9B-05A5-4D5D-5C4178E96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9D7BD1-8A67-FB06-FBA1-24B2383D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21A340-CFFB-ED71-4DAA-8B5EA5E2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734C5A-C140-1435-7CA4-28DDDB78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67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A418F-FFB1-7686-1659-A5B2E324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FB68FC-6284-BA7E-9E3F-E227BDEA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A13140-9D71-F071-0666-6DF2D8F61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4251E0-0D91-8879-E028-3829DBB27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FB0BBF-E3C5-E603-30F4-8B26EAC53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963B82-B29D-A882-EC05-DCF5562F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E36DEA-34E6-DBC7-A11F-693E8884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B21136-241E-C984-060B-4BBE272F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96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BDFE7-41EF-8CC6-6A32-31CEC35A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886693-58BF-C6A7-86D2-FBEA34BA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06EA75-F88E-AFB5-D49A-98B9191A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42D9F-3564-C7EB-5BEB-33AEE81A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7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0081A1-CE4A-6BD1-7729-A588525A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515F37-A1CF-7826-E4FB-4DF000D8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15087E-666A-CA91-32FF-28E81D54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63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966AE-3027-2C2B-2246-69D0A6B5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85016-A9DD-FE17-D372-6D41DFA5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E19970-C52B-6CED-63E1-2EA9BA03E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CD44A-126B-3143-92D8-426455AB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239116-7407-2FF4-A9FF-759FA233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B0F7B0-481F-8758-12BF-2A46D41B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16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D67F0-A8FC-3861-636B-B8716EE5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8050F6-673F-0FA5-7AE4-AC27021AC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1EAC5D-CB36-752C-7419-EE5CBACE4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A714F4-A16A-FCF4-D053-394A4470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6E33E6-3855-0279-1218-76294608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A1E1DA-5231-B503-8E06-2D7C082B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19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5894F-7304-1C41-997B-5ACF18C0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6FB6D2-9C5E-335E-2DBE-331B90ED9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579596-5FEB-64BF-F585-9A932874E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AE8A68-1D6E-5F33-9C42-66CAE2BA4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E37D6-E15D-092D-F208-B259D7B4A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2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A5608D7-EEB2-D459-D324-31C355CF94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802974" y="2607958"/>
            <a:ext cx="613668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CREDIT CARD UTILIZATION FORECAST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B63270-0FD2-986B-AD66-9AF555668F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417323" y="3299273"/>
            <a:ext cx="490798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Credit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Origination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Process Analysis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>
              <a:solidFill>
                <a:srgbClr val="49494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A3E2A-C6E8-6CBE-F421-568FA5038CCA}"/>
              </a:ext>
            </a:extLst>
          </p:cNvPr>
          <p:cNvSpPr txBox="1"/>
          <p:nvPr/>
        </p:nvSpPr>
        <p:spPr>
          <a:xfrm>
            <a:off x="8653919" y="6129132"/>
            <a:ext cx="4435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800" dirty="0">
                <a:solidFill>
                  <a:srgbClr val="49494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Candidate: </a:t>
            </a:r>
            <a:r>
              <a:rPr lang="en-US" altLang="ru-RU" sz="1800" dirty="0" err="1">
                <a:solidFill>
                  <a:srgbClr val="49494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Firsov</a:t>
            </a:r>
            <a:r>
              <a:rPr lang="en-US" altLang="ru-RU" sz="1800" dirty="0">
                <a:solidFill>
                  <a:srgbClr val="49494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Viacheslav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8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CB739-E371-4517-A0C4-245F7E48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b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131A36-1892-E5A1-B174-C87980330F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1038" y="2299575"/>
            <a:ext cx="6000682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Daily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utilization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forecast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until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2023-07-31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Cumulative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utilization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forecast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Confidence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intervals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predictions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ru-RU" sz="2000" dirty="0">
              <a:solidFill>
                <a:srgbClr val="49494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Constraints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Include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clients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without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agreement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Accounting for new applications for card registration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2023-06-15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146EA59-19EA-1E3F-DFDF-5513A2032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85759"/>
              </p:ext>
            </p:extLst>
          </p:nvPr>
        </p:nvGraphicFramePr>
        <p:xfrm>
          <a:off x="7001720" y="1690688"/>
          <a:ext cx="4973460" cy="4835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65">
                  <a:extLst>
                    <a:ext uri="{9D8B030D-6E8A-4147-A177-3AD203B41FA5}">
                      <a16:colId xmlns:a16="http://schemas.microsoft.com/office/drawing/2014/main" val="2116161850"/>
                    </a:ext>
                  </a:extLst>
                </a:gridCol>
                <a:gridCol w="1243365">
                  <a:extLst>
                    <a:ext uri="{9D8B030D-6E8A-4147-A177-3AD203B41FA5}">
                      <a16:colId xmlns:a16="http://schemas.microsoft.com/office/drawing/2014/main" val="251308848"/>
                    </a:ext>
                  </a:extLst>
                </a:gridCol>
                <a:gridCol w="1243365">
                  <a:extLst>
                    <a:ext uri="{9D8B030D-6E8A-4147-A177-3AD203B41FA5}">
                      <a16:colId xmlns:a16="http://schemas.microsoft.com/office/drawing/2014/main" val="1159491186"/>
                    </a:ext>
                  </a:extLst>
                </a:gridCol>
                <a:gridCol w="1243365">
                  <a:extLst>
                    <a:ext uri="{9D8B030D-6E8A-4147-A177-3AD203B41FA5}">
                      <a16:colId xmlns:a16="http://schemas.microsoft.com/office/drawing/2014/main" val="2348012727"/>
                    </a:ext>
                  </a:extLst>
                </a:gridCol>
              </a:tblGrid>
              <a:tr h="6908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APPLICATION_DATE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AGREEMENT_DATE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UTILIZATION_DATE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22299"/>
                  </a:ext>
                </a:extLst>
              </a:tr>
              <a:tr h="6908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969667"/>
                  </a:ext>
                </a:extLst>
              </a:tr>
              <a:tr h="6908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854725"/>
                  </a:ext>
                </a:extLst>
              </a:tr>
              <a:tr h="6908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796961"/>
                  </a:ext>
                </a:extLst>
              </a:tr>
              <a:tr h="6908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838396"/>
                  </a:ext>
                </a:extLst>
              </a:tr>
              <a:tr h="6908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729022"/>
                  </a:ext>
                </a:extLst>
              </a:tr>
              <a:tr h="6908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78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6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4E74F-38D2-7FF2-8EFF-AA4D0DE4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historical data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57A917-DDCF-75BF-118F-C68A08F09929}"/>
                  </a:ext>
                </a:extLst>
              </p:cNvPr>
              <p:cNvSpPr txBox="1"/>
              <p:nvPr/>
            </p:nvSpPr>
            <p:spPr>
              <a:xfrm>
                <a:off x="9579768" y="2360947"/>
                <a:ext cx="6215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540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u-RU" sz="5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57A917-DDCF-75BF-118F-C68A08F09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768" y="2360947"/>
                <a:ext cx="621507" cy="923330"/>
              </a:xfrm>
              <a:prstGeom prst="rect">
                <a:avLst/>
              </a:prstGeom>
              <a:blipFill>
                <a:blip r:embed="rId2"/>
                <a:stretch>
                  <a:fillRect r="-49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21E3CAA-F7AF-F258-972A-0F2C776DD074}"/>
              </a:ext>
            </a:extLst>
          </p:cNvPr>
          <p:cNvSpPr txBox="1"/>
          <p:nvPr/>
        </p:nvSpPr>
        <p:spPr>
          <a:xfrm>
            <a:off x="10201275" y="1914671"/>
            <a:ext cx="18930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High likelihood of card utilization by new clients post-15</a:t>
            </a:r>
            <a:r>
              <a:rPr lang="ru-RU" sz="1600" dirty="0">
                <a:solidFill>
                  <a:srgbClr val="4040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.06.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2023 and clients without agreement until 15</a:t>
            </a:r>
            <a:r>
              <a:rPr lang="ru-RU" sz="1600" dirty="0">
                <a:solidFill>
                  <a:srgbClr val="4040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.06.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2023 </a:t>
            </a:r>
            <a:endParaRPr lang="ru-RU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B8AFD0-F160-97FE-1F7B-B4681CB1A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677" y="4014686"/>
            <a:ext cx="3874745" cy="27587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2BE600-BAA7-B91D-DDEC-BE908AF74625}"/>
              </a:ext>
            </a:extLst>
          </p:cNvPr>
          <p:cNvSpPr txBox="1"/>
          <p:nvPr/>
        </p:nvSpPr>
        <p:spPr>
          <a:xfrm>
            <a:off x="9539375" y="4793911"/>
            <a:ext cx="238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Weekly seasonality patterns detected in historical application volumes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BA86CCB-DAD6-8F67-C643-C442C8EDA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4434"/>
            <a:ext cx="4918189" cy="188889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6B34C2B-AEF5-961D-B2D3-0E637341F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189" y="1912042"/>
            <a:ext cx="4859347" cy="18812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BD3CFF-121E-FF89-7C0E-DB64C68934D2}"/>
              </a:ext>
            </a:extLst>
          </p:cNvPr>
          <p:cNvSpPr txBox="1"/>
          <p:nvPr/>
        </p:nvSpPr>
        <p:spPr>
          <a:xfrm>
            <a:off x="264317" y="4736307"/>
            <a:ext cx="3243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Key historical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Total clients = 14675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Agreement probability = 49%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Mean agreement time = 6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Mean utilization time = 3 days</a:t>
            </a:r>
            <a:endParaRPr lang="ru-RU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49BF74-978D-41BC-8C84-54FD943C1E2B}"/>
                  </a:ext>
                </a:extLst>
              </p:cNvPr>
              <p:cNvSpPr txBox="1"/>
              <p:nvPr/>
            </p:nvSpPr>
            <p:spPr>
              <a:xfrm>
                <a:off x="8684422" y="5101687"/>
                <a:ext cx="612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49BF74-978D-41BC-8C84-54FD943C1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422" y="5101687"/>
                <a:ext cx="6126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7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9D998-A58A-2791-D830-C0BC8DB7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3CE562-2713-9C6B-A1DC-E91194272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New applications forecast: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SARIMA model + Poisson noise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Probabilistic process modeling: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Application → Agreement (binomial distribution)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Agreement → Utilization (empirical distribution)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Bootstrap aggregation: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500 iterations for confidence intervals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Comprehensive scenario coverage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0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02DDC-CB86-08D4-3A56-98B553E3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Forecast Results</a:t>
            </a:r>
            <a:b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39C9B1-FA98-2345-3B7F-38A3ACBEC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82" y="1568450"/>
            <a:ext cx="779452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D3C245-D3B8-8661-068E-57A97659F1A4}"/>
              </a:ext>
            </a:extLst>
          </p:cNvPr>
          <p:cNvSpPr txBox="1"/>
          <p:nvPr/>
        </p:nvSpPr>
        <p:spPr>
          <a:xfrm>
            <a:off x="8057304" y="2962563"/>
            <a:ext cx="43085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Key findings: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Utilization peak: 04.07.2023 – 15.07.2023 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(220-230 utilizations/day, max = 231 utilization)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Expected growth: 9700 ± 100 clients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1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034C6-C047-27AC-77AC-86CF2BCA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Possible Improvements/Enhancements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3D8542-4F07-A845-402F-8D1C28D76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56" y="276145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Universal parameter tuning for SARIMA model</a:t>
            </a:r>
            <a:endParaRPr lang="ru-RU" sz="2400" b="0" i="0" dirty="0">
              <a:solidFill>
                <a:srgbClr val="40404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Accounting for other attributes in application approval/utilization day forecasts</a:t>
            </a:r>
            <a:endParaRPr lang="ru-RU" sz="2400" dirty="0">
              <a:solidFill>
                <a:srgbClr val="40404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autoregressive sieve bootstrap method for predictions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917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231</Words>
  <Application>Microsoft Office PowerPoint</Application>
  <PresentationFormat>Широкоэкранный</PresentationFormat>
  <Paragraphs>66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Cambria</vt:lpstr>
      <vt:lpstr>Cambria Math</vt:lpstr>
      <vt:lpstr>quote-cjk-patch</vt:lpstr>
      <vt:lpstr>Тема Office</vt:lpstr>
      <vt:lpstr>CREDIT CARD UTILIZATION FORECAST </vt:lpstr>
      <vt:lpstr>Problem Statement </vt:lpstr>
      <vt:lpstr>Analysis of historical data</vt:lpstr>
      <vt:lpstr>Methodology</vt:lpstr>
      <vt:lpstr>Forecast Results </vt:lpstr>
      <vt:lpstr>Possible Improvements/Enhancements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Вячеслав Фирсов</dc:creator>
  <cp:lastModifiedBy>Вячеслав Фирсов</cp:lastModifiedBy>
  <cp:revision>3</cp:revision>
  <dcterms:created xsi:type="dcterms:W3CDTF">2025-06-26T21:11:42Z</dcterms:created>
  <dcterms:modified xsi:type="dcterms:W3CDTF">2025-06-26T21:50:57Z</dcterms:modified>
</cp:coreProperties>
</file>