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3"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8" autoAdjust="0"/>
    <p:restoredTop sz="94660"/>
  </p:normalViewPr>
  <p:slideViewPr>
    <p:cSldViewPr snapToGrid="0">
      <p:cViewPr varScale="1">
        <p:scale>
          <a:sx n="115" d="100"/>
          <a:sy n="115" d="100"/>
        </p:scale>
        <p:origin x="21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56A50-A83B-4AD0-8078-96E70B7A0B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BDEC5D-0F1E-4942-9C22-1F22A4CF0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61CB92-F1C4-45FD-930E-9B795BD80384}"/>
              </a:ext>
            </a:extLst>
          </p:cNvPr>
          <p:cNvSpPr>
            <a:spLocks noGrp="1"/>
          </p:cNvSpPr>
          <p:nvPr>
            <p:ph type="dt" sz="half" idx="10"/>
          </p:nvPr>
        </p:nvSpPr>
        <p:spPr/>
        <p:txBody>
          <a:bodyPr/>
          <a:lstStyle/>
          <a:p>
            <a:fld id="{8E0AA516-58FD-4C26-AF21-151211056FC3}" type="datetimeFigureOut">
              <a:rPr lang="en-US" smtClean="0"/>
              <a:t>6/21/2018</a:t>
            </a:fld>
            <a:endParaRPr lang="en-US"/>
          </a:p>
        </p:txBody>
      </p:sp>
      <p:sp>
        <p:nvSpPr>
          <p:cNvPr id="5" name="Footer Placeholder 4">
            <a:extLst>
              <a:ext uri="{FF2B5EF4-FFF2-40B4-BE49-F238E27FC236}">
                <a16:creationId xmlns:a16="http://schemas.microsoft.com/office/drawing/2014/main" id="{BECB490E-90E9-460B-80E4-62616E95C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796B9-5AAA-4919-BA45-9280FAB15F03}"/>
              </a:ext>
            </a:extLst>
          </p:cNvPr>
          <p:cNvSpPr>
            <a:spLocks noGrp="1"/>
          </p:cNvSpPr>
          <p:nvPr>
            <p:ph type="sldNum" sz="quarter" idx="12"/>
          </p:nvPr>
        </p:nvSpPr>
        <p:spPr/>
        <p:txBody>
          <a:bodyPr/>
          <a:lstStyle/>
          <a:p>
            <a:fld id="{13A88DD3-B7A7-4B05-AB63-EBE210D295C6}" type="slidenum">
              <a:rPr lang="en-US" smtClean="0"/>
              <a:t>‹#›</a:t>
            </a:fld>
            <a:endParaRPr lang="en-US"/>
          </a:p>
        </p:txBody>
      </p:sp>
    </p:spTree>
    <p:extLst>
      <p:ext uri="{BB962C8B-B14F-4D97-AF65-F5344CB8AC3E}">
        <p14:creationId xmlns:p14="http://schemas.microsoft.com/office/powerpoint/2010/main" val="241856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B82C-F7D9-440E-B53F-7331473373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8DABAB-51D3-43B6-ABCC-884718D0D0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96F1C-AC51-4868-8C62-1770367B2143}"/>
              </a:ext>
            </a:extLst>
          </p:cNvPr>
          <p:cNvSpPr>
            <a:spLocks noGrp="1"/>
          </p:cNvSpPr>
          <p:nvPr>
            <p:ph type="dt" sz="half" idx="10"/>
          </p:nvPr>
        </p:nvSpPr>
        <p:spPr/>
        <p:txBody>
          <a:bodyPr/>
          <a:lstStyle/>
          <a:p>
            <a:fld id="{8E0AA516-58FD-4C26-AF21-151211056FC3}" type="datetimeFigureOut">
              <a:rPr lang="en-US" smtClean="0"/>
              <a:t>6/21/2018</a:t>
            </a:fld>
            <a:endParaRPr lang="en-US"/>
          </a:p>
        </p:txBody>
      </p:sp>
      <p:sp>
        <p:nvSpPr>
          <p:cNvPr id="5" name="Footer Placeholder 4">
            <a:extLst>
              <a:ext uri="{FF2B5EF4-FFF2-40B4-BE49-F238E27FC236}">
                <a16:creationId xmlns:a16="http://schemas.microsoft.com/office/drawing/2014/main" id="{7C9AC2CD-788F-460D-9E68-DAF4EDB12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DFC2-6D75-4501-AC5A-1BFC08BB57A1}"/>
              </a:ext>
            </a:extLst>
          </p:cNvPr>
          <p:cNvSpPr>
            <a:spLocks noGrp="1"/>
          </p:cNvSpPr>
          <p:nvPr>
            <p:ph type="sldNum" sz="quarter" idx="12"/>
          </p:nvPr>
        </p:nvSpPr>
        <p:spPr/>
        <p:txBody>
          <a:bodyPr/>
          <a:lstStyle/>
          <a:p>
            <a:fld id="{13A88DD3-B7A7-4B05-AB63-EBE210D295C6}" type="slidenum">
              <a:rPr lang="en-US" smtClean="0"/>
              <a:t>‹#›</a:t>
            </a:fld>
            <a:endParaRPr lang="en-US"/>
          </a:p>
        </p:txBody>
      </p:sp>
    </p:spTree>
    <p:extLst>
      <p:ext uri="{BB962C8B-B14F-4D97-AF65-F5344CB8AC3E}">
        <p14:creationId xmlns:p14="http://schemas.microsoft.com/office/powerpoint/2010/main" val="160396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6497B3-3E8A-4AB7-AC5F-57592FBB16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6606B-519A-4324-83E1-CDA49B430B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77A1A-A717-4371-A671-7C588999E936}"/>
              </a:ext>
            </a:extLst>
          </p:cNvPr>
          <p:cNvSpPr>
            <a:spLocks noGrp="1"/>
          </p:cNvSpPr>
          <p:nvPr>
            <p:ph type="dt" sz="half" idx="10"/>
          </p:nvPr>
        </p:nvSpPr>
        <p:spPr/>
        <p:txBody>
          <a:bodyPr/>
          <a:lstStyle/>
          <a:p>
            <a:fld id="{8E0AA516-58FD-4C26-AF21-151211056FC3}" type="datetimeFigureOut">
              <a:rPr lang="en-US" smtClean="0"/>
              <a:t>6/21/2018</a:t>
            </a:fld>
            <a:endParaRPr lang="en-US"/>
          </a:p>
        </p:txBody>
      </p:sp>
      <p:sp>
        <p:nvSpPr>
          <p:cNvPr id="5" name="Footer Placeholder 4">
            <a:extLst>
              <a:ext uri="{FF2B5EF4-FFF2-40B4-BE49-F238E27FC236}">
                <a16:creationId xmlns:a16="http://schemas.microsoft.com/office/drawing/2014/main" id="{E7D9CCC4-A8B6-4187-95C4-867218E6A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DAB58-C617-4AF9-899D-DFB0AC4D1AC9}"/>
              </a:ext>
            </a:extLst>
          </p:cNvPr>
          <p:cNvSpPr>
            <a:spLocks noGrp="1"/>
          </p:cNvSpPr>
          <p:nvPr>
            <p:ph type="sldNum" sz="quarter" idx="12"/>
          </p:nvPr>
        </p:nvSpPr>
        <p:spPr/>
        <p:txBody>
          <a:bodyPr/>
          <a:lstStyle/>
          <a:p>
            <a:fld id="{13A88DD3-B7A7-4B05-AB63-EBE210D295C6}" type="slidenum">
              <a:rPr lang="en-US" smtClean="0"/>
              <a:t>‹#›</a:t>
            </a:fld>
            <a:endParaRPr lang="en-US"/>
          </a:p>
        </p:txBody>
      </p:sp>
    </p:spTree>
    <p:extLst>
      <p:ext uri="{BB962C8B-B14F-4D97-AF65-F5344CB8AC3E}">
        <p14:creationId xmlns:p14="http://schemas.microsoft.com/office/powerpoint/2010/main" val="334974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E29B-0244-4C25-BD3F-BDB80AFEE7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88938-3F68-40BD-BD76-02C028E6D3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D612A-824F-4709-95F8-8FAB2DA29AC9}"/>
              </a:ext>
            </a:extLst>
          </p:cNvPr>
          <p:cNvSpPr>
            <a:spLocks noGrp="1"/>
          </p:cNvSpPr>
          <p:nvPr>
            <p:ph type="dt" sz="half" idx="10"/>
          </p:nvPr>
        </p:nvSpPr>
        <p:spPr/>
        <p:txBody>
          <a:bodyPr/>
          <a:lstStyle/>
          <a:p>
            <a:fld id="{8E0AA516-58FD-4C26-AF21-151211056FC3}" type="datetimeFigureOut">
              <a:rPr lang="en-US" smtClean="0"/>
              <a:t>6/21/2018</a:t>
            </a:fld>
            <a:endParaRPr lang="en-US"/>
          </a:p>
        </p:txBody>
      </p:sp>
      <p:sp>
        <p:nvSpPr>
          <p:cNvPr id="5" name="Footer Placeholder 4">
            <a:extLst>
              <a:ext uri="{FF2B5EF4-FFF2-40B4-BE49-F238E27FC236}">
                <a16:creationId xmlns:a16="http://schemas.microsoft.com/office/drawing/2014/main" id="{CBAAECEB-516A-46E4-B1B2-1FDF4EDF8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36EF0-BFC7-4D3E-9B1D-456D8695D0E2}"/>
              </a:ext>
            </a:extLst>
          </p:cNvPr>
          <p:cNvSpPr>
            <a:spLocks noGrp="1"/>
          </p:cNvSpPr>
          <p:nvPr>
            <p:ph type="sldNum" sz="quarter" idx="12"/>
          </p:nvPr>
        </p:nvSpPr>
        <p:spPr/>
        <p:txBody>
          <a:bodyPr/>
          <a:lstStyle/>
          <a:p>
            <a:fld id="{13A88DD3-B7A7-4B05-AB63-EBE210D295C6}" type="slidenum">
              <a:rPr lang="en-US" smtClean="0"/>
              <a:t>‹#›</a:t>
            </a:fld>
            <a:endParaRPr lang="en-US"/>
          </a:p>
        </p:txBody>
      </p:sp>
    </p:spTree>
    <p:extLst>
      <p:ext uri="{BB962C8B-B14F-4D97-AF65-F5344CB8AC3E}">
        <p14:creationId xmlns:p14="http://schemas.microsoft.com/office/powerpoint/2010/main" val="744427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9460-2D91-4104-B2D0-79AEEFD1C7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7E21CC-D0B1-4162-9673-FF6AC4356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D95FE2-0DFD-410F-8817-2311749D5155}"/>
              </a:ext>
            </a:extLst>
          </p:cNvPr>
          <p:cNvSpPr>
            <a:spLocks noGrp="1"/>
          </p:cNvSpPr>
          <p:nvPr>
            <p:ph type="dt" sz="half" idx="10"/>
          </p:nvPr>
        </p:nvSpPr>
        <p:spPr/>
        <p:txBody>
          <a:bodyPr/>
          <a:lstStyle/>
          <a:p>
            <a:fld id="{8E0AA516-58FD-4C26-AF21-151211056FC3}" type="datetimeFigureOut">
              <a:rPr lang="en-US" smtClean="0"/>
              <a:t>6/21/2018</a:t>
            </a:fld>
            <a:endParaRPr lang="en-US"/>
          </a:p>
        </p:txBody>
      </p:sp>
      <p:sp>
        <p:nvSpPr>
          <p:cNvPr id="5" name="Footer Placeholder 4">
            <a:extLst>
              <a:ext uri="{FF2B5EF4-FFF2-40B4-BE49-F238E27FC236}">
                <a16:creationId xmlns:a16="http://schemas.microsoft.com/office/drawing/2014/main" id="{583F69A8-8B38-4BC3-ABFC-3FB0BA133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1F7A3-6BF7-4C64-8060-3DE7180ED050}"/>
              </a:ext>
            </a:extLst>
          </p:cNvPr>
          <p:cNvSpPr>
            <a:spLocks noGrp="1"/>
          </p:cNvSpPr>
          <p:nvPr>
            <p:ph type="sldNum" sz="quarter" idx="12"/>
          </p:nvPr>
        </p:nvSpPr>
        <p:spPr/>
        <p:txBody>
          <a:bodyPr/>
          <a:lstStyle/>
          <a:p>
            <a:fld id="{13A88DD3-B7A7-4B05-AB63-EBE210D295C6}" type="slidenum">
              <a:rPr lang="en-US" smtClean="0"/>
              <a:t>‹#›</a:t>
            </a:fld>
            <a:endParaRPr lang="en-US"/>
          </a:p>
        </p:txBody>
      </p:sp>
    </p:spTree>
    <p:extLst>
      <p:ext uri="{BB962C8B-B14F-4D97-AF65-F5344CB8AC3E}">
        <p14:creationId xmlns:p14="http://schemas.microsoft.com/office/powerpoint/2010/main" val="107381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FBBE-E542-40D6-89A0-F4D2B6E0B1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3DCCD-0AB3-4C73-A8E8-90074BA85C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03914F-FC28-49EA-8F33-179CC260BD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54279D-C8CF-40A6-AD36-49CFD37D2995}"/>
              </a:ext>
            </a:extLst>
          </p:cNvPr>
          <p:cNvSpPr>
            <a:spLocks noGrp="1"/>
          </p:cNvSpPr>
          <p:nvPr>
            <p:ph type="dt" sz="half" idx="10"/>
          </p:nvPr>
        </p:nvSpPr>
        <p:spPr/>
        <p:txBody>
          <a:bodyPr/>
          <a:lstStyle/>
          <a:p>
            <a:fld id="{8E0AA516-58FD-4C26-AF21-151211056FC3}" type="datetimeFigureOut">
              <a:rPr lang="en-US" smtClean="0"/>
              <a:t>6/21/2018</a:t>
            </a:fld>
            <a:endParaRPr lang="en-US"/>
          </a:p>
        </p:txBody>
      </p:sp>
      <p:sp>
        <p:nvSpPr>
          <p:cNvPr id="6" name="Footer Placeholder 5">
            <a:extLst>
              <a:ext uri="{FF2B5EF4-FFF2-40B4-BE49-F238E27FC236}">
                <a16:creationId xmlns:a16="http://schemas.microsoft.com/office/drawing/2014/main" id="{3C0D182F-D9A7-4DF7-B1D0-890FE9B26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86BB9-CF09-47D0-A3AC-AF0C7717BDAB}"/>
              </a:ext>
            </a:extLst>
          </p:cNvPr>
          <p:cNvSpPr>
            <a:spLocks noGrp="1"/>
          </p:cNvSpPr>
          <p:nvPr>
            <p:ph type="sldNum" sz="quarter" idx="12"/>
          </p:nvPr>
        </p:nvSpPr>
        <p:spPr/>
        <p:txBody>
          <a:bodyPr/>
          <a:lstStyle/>
          <a:p>
            <a:fld id="{13A88DD3-B7A7-4B05-AB63-EBE210D295C6}" type="slidenum">
              <a:rPr lang="en-US" smtClean="0"/>
              <a:t>‹#›</a:t>
            </a:fld>
            <a:endParaRPr lang="en-US"/>
          </a:p>
        </p:txBody>
      </p:sp>
    </p:spTree>
    <p:extLst>
      <p:ext uri="{BB962C8B-B14F-4D97-AF65-F5344CB8AC3E}">
        <p14:creationId xmlns:p14="http://schemas.microsoft.com/office/powerpoint/2010/main" val="35257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40A7-0876-48A2-8F6F-80F70884D1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5998F3-8ECC-4B79-BC85-9E2FF0849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43CF45-75DF-4676-89C0-0677029CDC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4CA755-1422-4080-99F0-3AF1BBDBFA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7F5C3-B084-42E1-80E8-0D6B2EA8BF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443FA-C56E-4063-B6C7-43F04D609B85}"/>
              </a:ext>
            </a:extLst>
          </p:cNvPr>
          <p:cNvSpPr>
            <a:spLocks noGrp="1"/>
          </p:cNvSpPr>
          <p:nvPr>
            <p:ph type="dt" sz="half" idx="10"/>
          </p:nvPr>
        </p:nvSpPr>
        <p:spPr/>
        <p:txBody>
          <a:bodyPr/>
          <a:lstStyle/>
          <a:p>
            <a:fld id="{8E0AA516-58FD-4C26-AF21-151211056FC3}" type="datetimeFigureOut">
              <a:rPr lang="en-US" smtClean="0"/>
              <a:t>6/21/2018</a:t>
            </a:fld>
            <a:endParaRPr lang="en-US"/>
          </a:p>
        </p:txBody>
      </p:sp>
      <p:sp>
        <p:nvSpPr>
          <p:cNvPr id="8" name="Footer Placeholder 7">
            <a:extLst>
              <a:ext uri="{FF2B5EF4-FFF2-40B4-BE49-F238E27FC236}">
                <a16:creationId xmlns:a16="http://schemas.microsoft.com/office/drawing/2014/main" id="{ECF37DFB-3E63-4178-A6A3-F66419552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04BA47-6918-4DD2-9A15-87886C7AA1D3}"/>
              </a:ext>
            </a:extLst>
          </p:cNvPr>
          <p:cNvSpPr>
            <a:spLocks noGrp="1"/>
          </p:cNvSpPr>
          <p:nvPr>
            <p:ph type="sldNum" sz="quarter" idx="12"/>
          </p:nvPr>
        </p:nvSpPr>
        <p:spPr/>
        <p:txBody>
          <a:bodyPr/>
          <a:lstStyle/>
          <a:p>
            <a:fld id="{13A88DD3-B7A7-4B05-AB63-EBE210D295C6}" type="slidenum">
              <a:rPr lang="en-US" smtClean="0"/>
              <a:t>‹#›</a:t>
            </a:fld>
            <a:endParaRPr lang="en-US"/>
          </a:p>
        </p:txBody>
      </p:sp>
    </p:spTree>
    <p:extLst>
      <p:ext uri="{BB962C8B-B14F-4D97-AF65-F5344CB8AC3E}">
        <p14:creationId xmlns:p14="http://schemas.microsoft.com/office/powerpoint/2010/main" val="61753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B747-5F2C-4C4E-BB52-D300E67369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D12FAE-72BA-4E96-85F5-29F0E4C3E0C7}"/>
              </a:ext>
            </a:extLst>
          </p:cNvPr>
          <p:cNvSpPr>
            <a:spLocks noGrp="1"/>
          </p:cNvSpPr>
          <p:nvPr>
            <p:ph type="dt" sz="half" idx="10"/>
          </p:nvPr>
        </p:nvSpPr>
        <p:spPr/>
        <p:txBody>
          <a:bodyPr/>
          <a:lstStyle/>
          <a:p>
            <a:fld id="{8E0AA516-58FD-4C26-AF21-151211056FC3}" type="datetimeFigureOut">
              <a:rPr lang="en-US" smtClean="0"/>
              <a:t>6/21/2018</a:t>
            </a:fld>
            <a:endParaRPr lang="en-US"/>
          </a:p>
        </p:txBody>
      </p:sp>
      <p:sp>
        <p:nvSpPr>
          <p:cNvPr id="4" name="Footer Placeholder 3">
            <a:extLst>
              <a:ext uri="{FF2B5EF4-FFF2-40B4-BE49-F238E27FC236}">
                <a16:creationId xmlns:a16="http://schemas.microsoft.com/office/drawing/2014/main" id="{E190D8C7-0E94-45FF-B503-B73B807E2C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A67394-667B-4A51-B777-6069E9201E8D}"/>
              </a:ext>
            </a:extLst>
          </p:cNvPr>
          <p:cNvSpPr>
            <a:spLocks noGrp="1"/>
          </p:cNvSpPr>
          <p:nvPr>
            <p:ph type="sldNum" sz="quarter" idx="12"/>
          </p:nvPr>
        </p:nvSpPr>
        <p:spPr/>
        <p:txBody>
          <a:bodyPr/>
          <a:lstStyle/>
          <a:p>
            <a:fld id="{13A88DD3-B7A7-4B05-AB63-EBE210D295C6}" type="slidenum">
              <a:rPr lang="en-US" smtClean="0"/>
              <a:t>‹#›</a:t>
            </a:fld>
            <a:endParaRPr lang="en-US"/>
          </a:p>
        </p:txBody>
      </p:sp>
    </p:spTree>
    <p:extLst>
      <p:ext uri="{BB962C8B-B14F-4D97-AF65-F5344CB8AC3E}">
        <p14:creationId xmlns:p14="http://schemas.microsoft.com/office/powerpoint/2010/main" val="48123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37B75-2652-4DD2-B5AB-2E55E2917768}"/>
              </a:ext>
            </a:extLst>
          </p:cNvPr>
          <p:cNvSpPr>
            <a:spLocks noGrp="1"/>
          </p:cNvSpPr>
          <p:nvPr>
            <p:ph type="dt" sz="half" idx="10"/>
          </p:nvPr>
        </p:nvSpPr>
        <p:spPr/>
        <p:txBody>
          <a:bodyPr/>
          <a:lstStyle/>
          <a:p>
            <a:fld id="{8E0AA516-58FD-4C26-AF21-151211056FC3}" type="datetimeFigureOut">
              <a:rPr lang="en-US" smtClean="0"/>
              <a:t>6/21/2018</a:t>
            </a:fld>
            <a:endParaRPr lang="en-US"/>
          </a:p>
        </p:txBody>
      </p:sp>
      <p:sp>
        <p:nvSpPr>
          <p:cNvPr id="3" name="Footer Placeholder 2">
            <a:extLst>
              <a:ext uri="{FF2B5EF4-FFF2-40B4-BE49-F238E27FC236}">
                <a16:creationId xmlns:a16="http://schemas.microsoft.com/office/drawing/2014/main" id="{BE0455EE-6EA6-4AA9-8275-689F57E6D4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5F80AA-0910-4902-9D3C-D866FC3D6448}"/>
              </a:ext>
            </a:extLst>
          </p:cNvPr>
          <p:cNvSpPr>
            <a:spLocks noGrp="1"/>
          </p:cNvSpPr>
          <p:nvPr>
            <p:ph type="sldNum" sz="quarter" idx="12"/>
          </p:nvPr>
        </p:nvSpPr>
        <p:spPr/>
        <p:txBody>
          <a:bodyPr/>
          <a:lstStyle/>
          <a:p>
            <a:fld id="{13A88DD3-B7A7-4B05-AB63-EBE210D295C6}" type="slidenum">
              <a:rPr lang="en-US" smtClean="0"/>
              <a:t>‹#›</a:t>
            </a:fld>
            <a:endParaRPr lang="en-US"/>
          </a:p>
        </p:txBody>
      </p:sp>
    </p:spTree>
    <p:extLst>
      <p:ext uri="{BB962C8B-B14F-4D97-AF65-F5344CB8AC3E}">
        <p14:creationId xmlns:p14="http://schemas.microsoft.com/office/powerpoint/2010/main" val="167737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CF37-C34C-46AF-A748-C042021BD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BA4604-7F2A-4D56-B41B-4274315060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44433-0D3F-4E93-BB26-8FC857D2D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09BD4C-9E9E-424B-8B73-FCF12634CA97}"/>
              </a:ext>
            </a:extLst>
          </p:cNvPr>
          <p:cNvSpPr>
            <a:spLocks noGrp="1"/>
          </p:cNvSpPr>
          <p:nvPr>
            <p:ph type="dt" sz="half" idx="10"/>
          </p:nvPr>
        </p:nvSpPr>
        <p:spPr/>
        <p:txBody>
          <a:bodyPr/>
          <a:lstStyle/>
          <a:p>
            <a:fld id="{8E0AA516-58FD-4C26-AF21-151211056FC3}" type="datetimeFigureOut">
              <a:rPr lang="en-US" smtClean="0"/>
              <a:t>6/21/2018</a:t>
            </a:fld>
            <a:endParaRPr lang="en-US"/>
          </a:p>
        </p:txBody>
      </p:sp>
      <p:sp>
        <p:nvSpPr>
          <p:cNvPr id="6" name="Footer Placeholder 5">
            <a:extLst>
              <a:ext uri="{FF2B5EF4-FFF2-40B4-BE49-F238E27FC236}">
                <a16:creationId xmlns:a16="http://schemas.microsoft.com/office/drawing/2014/main" id="{11915FB6-6E6E-4389-B72A-E3F6618F6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8970DC-743C-44B7-9D16-17238D5F7CF6}"/>
              </a:ext>
            </a:extLst>
          </p:cNvPr>
          <p:cNvSpPr>
            <a:spLocks noGrp="1"/>
          </p:cNvSpPr>
          <p:nvPr>
            <p:ph type="sldNum" sz="quarter" idx="12"/>
          </p:nvPr>
        </p:nvSpPr>
        <p:spPr/>
        <p:txBody>
          <a:bodyPr/>
          <a:lstStyle/>
          <a:p>
            <a:fld id="{13A88DD3-B7A7-4B05-AB63-EBE210D295C6}" type="slidenum">
              <a:rPr lang="en-US" smtClean="0"/>
              <a:t>‹#›</a:t>
            </a:fld>
            <a:endParaRPr lang="en-US"/>
          </a:p>
        </p:txBody>
      </p:sp>
    </p:spTree>
    <p:extLst>
      <p:ext uri="{BB962C8B-B14F-4D97-AF65-F5344CB8AC3E}">
        <p14:creationId xmlns:p14="http://schemas.microsoft.com/office/powerpoint/2010/main" val="222399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D801-AFE0-430B-B566-EC70AC25A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4FD3FF-9F2A-432E-AE57-E668D0E38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8B16E-50D0-4434-846E-C939A0F4B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80128D-179C-42FA-842D-C73FCE223BA1}"/>
              </a:ext>
            </a:extLst>
          </p:cNvPr>
          <p:cNvSpPr>
            <a:spLocks noGrp="1"/>
          </p:cNvSpPr>
          <p:nvPr>
            <p:ph type="dt" sz="half" idx="10"/>
          </p:nvPr>
        </p:nvSpPr>
        <p:spPr/>
        <p:txBody>
          <a:bodyPr/>
          <a:lstStyle/>
          <a:p>
            <a:fld id="{8E0AA516-58FD-4C26-AF21-151211056FC3}" type="datetimeFigureOut">
              <a:rPr lang="en-US" smtClean="0"/>
              <a:t>6/21/2018</a:t>
            </a:fld>
            <a:endParaRPr lang="en-US"/>
          </a:p>
        </p:txBody>
      </p:sp>
      <p:sp>
        <p:nvSpPr>
          <p:cNvPr id="6" name="Footer Placeholder 5">
            <a:extLst>
              <a:ext uri="{FF2B5EF4-FFF2-40B4-BE49-F238E27FC236}">
                <a16:creationId xmlns:a16="http://schemas.microsoft.com/office/drawing/2014/main" id="{3BD1C2A7-6477-4D1D-BB01-ABFA833DA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1BEE1-41C5-430C-9AF4-D6D4AD60EFDD}"/>
              </a:ext>
            </a:extLst>
          </p:cNvPr>
          <p:cNvSpPr>
            <a:spLocks noGrp="1"/>
          </p:cNvSpPr>
          <p:nvPr>
            <p:ph type="sldNum" sz="quarter" idx="12"/>
          </p:nvPr>
        </p:nvSpPr>
        <p:spPr/>
        <p:txBody>
          <a:bodyPr/>
          <a:lstStyle/>
          <a:p>
            <a:fld id="{13A88DD3-B7A7-4B05-AB63-EBE210D295C6}" type="slidenum">
              <a:rPr lang="en-US" smtClean="0"/>
              <a:t>‹#›</a:t>
            </a:fld>
            <a:endParaRPr lang="en-US"/>
          </a:p>
        </p:txBody>
      </p:sp>
    </p:spTree>
    <p:extLst>
      <p:ext uri="{BB962C8B-B14F-4D97-AF65-F5344CB8AC3E}">
        <p14:creationId xmlns:p14="http://schemas.microsoft.com/office/powerpoint/2010/main" val="78052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94F9F3-CA88-48A8-90E0-3D91CB174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AADED5-8E57-4FAB-BDBE-2F372E6FCF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E4820-6FF8-4F5E-8449-C125C0B985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AA516-58FD-4C26-AF21-151211056FC3}" type="datetimeFigureOut">
              <a:rPr lang="en-US" smtClean="0"/>
              <a:t>6/21/2018</a:t>
            </a:fld>
            <a:endParaRPr lang="en-US"/>
          </a:p>
        </p:txBody>
      </p:sp>
      <p:sp>
        <p:nvSpPr>
          <p:cNvPr id="5" name="Footer Placeholder 4">
            <a:extLst>
              <a:ext uri="{FF2B5EF4-FFF2-40B4-BE49-F238E27FC236}">
                <a16:creationId xmlns:a16="http://schemas.microsoft.com/office/drawing/2014/main" id="{3AD75EFC-6C77-4AD0-A3C5-47E8A955A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846C7D-E4A2-4072-A312-759CF6B65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88DD3-B7A7-4B05-AB63-EBE210D295C6}" type="slidenum">
              <a:rPr lang="en-US" smtClean="0"/>
              <a:t>‹#›</a:t>
            </a:fld>
            <a:endParaRPr lang="en-US"/>
          </a:p>
        </p:txBody>
      </p:sp>
    </p:spTree>
    <p:extLst>
      <p:ext uri="{BB962C8B-B14F-4D97-AF65-F5344CB8AC3E}">
        <p14:creationId xmlns:p14="http://schemas.microsoft.com/office/powerpoint/2010/main" val="3766266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F8DF-890A-474B-9CE5-96443D6AB0F0}"/>
              </a:ext>
            </a:extLst>
          </p:cNvPr>
          <p:cNvSpPr>
            <a:spLocks noGrp="1"/>
          </p:cNvSpPr>
          <p:nvPr>
            <p:ph type="ctrTitle"/>
          </p:nvPr>
        </p:nvSpPr>
        <p:spPr/>
        <p:txBody>
          <a:bodyPr/>
          <a:lstStyle/>
          <a:p>
            <a:r>
              <a:rPr lang="en-US" dirty="0"/>
              <a:t>Biodiversity for the National Parks</a:t>
            </a:r>
          </a:p>
        </p:txBody>
      </p:sp>
      <p:sp>
        <p:nvSpPr>
          <p:cNvPr id="3" name="Subtitle 2">
            <a:extLst>
              <a:ext uri="{FF2B5EF4-FFF2-40B4-BE49-F238E27FC236}">
                <a16:creationId xmlns:a16="http://schemas.microsoft.com/office/drawing/2014/main" id="{4709E18D-F5D5-49DD-9216-5AB6CB7B0CC3}"/>
              </a:ext>
            </a:extLst>
          </p:cNvPr>
          <p:cNvSpPr>
            <a:spLocks noGrp="1"/>
          </p:cNvSpPr>
          <p:nvPr>
            <p:ph type="subTitle" idx="1"/>
          </p:nvPr>
        </p:nvSpPr>
        <p:spPr/>
        <p:txBody>
          <a:bodyPr/>
          <a:lstStyle/>
          <a:p>
            <a:r>
              <a:rPr lang="en-US" dirty="0"/>
              <a:t>Bryan Dominguez</a:t>
            </a:r>
          </a:p>
        </p:txBody>
      </p:sp>
    </p:spTree>
    <p:extLst>
      <p:ext uri="{BB962C8B-B14F-4D97-AF65-F5344CB8AC3E}">
        <p14:creationId xmlns:p14="http://schemas.microsoft.com/office/powerpoint/2010/main" val="398616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86FE-3EDD-409D-BF60-B778EC7C9083}"/>
              </a:ext>
            </a:extLst>
          </p:cNvPr>
          <p:cNvSpPr>
            <a:spLocks noGrp="1"/>
          </p:cNvSpPr>
          <p:nvPr>
            <p:ph type="title"/>
          </p:nvPr>
        </p:nvSpPr>
        <p:spPr/>
        <p:txBody>
          <a:bodyPr/>
          <a:lstStyle/>
          <a:p>
            <a:r>
              <a:rPr lang="en-US" dirty="0"/>
              <a:t>Data in Species_info.csv</a:t>
            </a:r>
          </a:p>
        </p:txBody>
      </p:sp>
      <p:sp>
        <p:nvSpPr>
          <p:cNvPr id="3" name="Content Placeholder 2">
            <a:extLst>
              <a:ext uri="{FF2B5EF4-FFF2-40B4-BE49-F238E27FC236}">
                <a16:creationId xmlns:a16="http://schemas.microsoft.com/office/drawing/2014/main" id="{E7158DC0-6937-4C3E-9EBA-461EFD81A4EA}"/>
              </a:ext>
            </a:extLst>
          </p:cNvPr>
          <p:cNvSpPr>
            <a:spLocks noGrp="1"/>
          </p:cNvSpPr>
          <p:nvPr>
            <p:ph idx="1"/>
          </p:nvPr>
        </p:nvSpPr>
        <p:spPr>
          <a:xfrm>
            <a:off x="838200" y="1825625"/>
            <a:ext cx="10515600" cy="4351338"/>
          </a:xfrm>
        </p:spPr>
        <p:txBody>
          <a:bodyPr>
            <a:normAutofit/>
          </a:bodyPr>
          <a:lstStyle/>
          <a:p>
            <a:pPr algn="just"/>
            <a:r>
              <a:rPr lang="en-US" sz="1800" dirty="0"/>
              <a:t>When I first loaded the data I realized that there was a total of  5,541 different species.</a:t>
            </a:r>
          </a:p>
          <a:p>
            <a:pPr algn="just"/>
            <a:r>
              <a:rPr lang="en-US" sz="1800" dirty="0"/>
              <a:t>Looking at the conservation count I began to realize that  there was a high number of species of concern for 151.  This was followed by 15 endangered species. </a:t>
            </a:r>
          </a:p>
          <a:p>
            <a:pPr algn="just"/>
            <a:r>
              <a:rPr lang="en-US" sz="1800" dirty="0"/>
              <a:t>There are a good number of species that are not needing some sort of protection.</a:t>
            </a:r>
          </a:p>
          <a:p>
            <a:pPr algn="just"/>
            <a:r>
              <a:rPr lang="en-US" sz="1800" dirty="0"/>
              <a:t>However, that doesn’t mean there isn’t any work that needs to be done!</a:t>
            </a:r>
          </a:p>
          <a:p>
            <a:endParaRPr lang="en-US" dirty="0"/>
          </a:p>
        </p:txBody>
      </p:sp>
      <p:pic>
        <p:nvPicPr>
          <p:cNvPr id="4" name="Picture 3">
            <a:extLst>
              <a:ext uri="{FF2B5EF4-FFF2-40B4-BE49-F238E27FC236}">
                <a16:creationId xmlns:a16="http://schemas.microsoft.com/office/drawing/2014/main" id="{58EED7F2-8E45-42DD-9CF2-88C0357CE6E5}"/>
              </a:ext>
            </a:extLst>
          </p:cNvPr>
          <p:cNvPicPr>
            <a:picLocks noChangeAspect="1"/>
          </p:cNvPicPr>
          <p:nvPr/>
        </p:nvPicPr>
        <p:blipFill>
          <a:blip r:embed="rId2"/>
          <a:stretch>
            <a:fillRect/>
          </a:stretch>
        </p:blipFill>
        <p:spPr>
          <a:xfrm>
            <a:off x="2816352" y="3501181"/>
            <a:ext cx="6559296" cy="3056038"/>
          </a:xfrm>
          <a:prstGeom prst="rect">
            <a:avLst/>
          </a:prstGeom>
        </p:spPr>
      </p:pic>
    </p:spTree>
    <p:extLst>
      <p:ext uri="{BB962C8B-B14F-4D97-AF65-F5344CB8AC3E}">
        <p14:creationId xmlns:p14="http://schemas.microsoft.com/office/powerpoint/2010/main" val="16273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9868-979C-4DEC-967B-28C711F7343D}"/>
              </a:ext>
            </a:extLst>
          </p:cNvPr>
          <p:cNvSpPr>
            <a:spLocks noGrp="1"/>
          </p:cNvSpPr>
          <p:nvPr>
            <p:ph type="title"/>
          </p:nvPr>
        </p:nvSpPr>
        <p:spPr/>
        <p:txBody>
          <a:bodyPr/>
          <a:lstStyle/>
          <a:p>
            <a:r>
              <a:rPr lang="en-US" dirty="0"/>
              <a:t>Significance Calculation:  Endangered status between different categories of species</a:t>
            </a:r>
          </a:p>
        </p:txBody>
      </p:sp>
      <p:sp>
        <p:nvSpPr>
          <p:cNvPr id="3" name="Content Placeholder 2">
            <a:extLst>
              <a:ext uri="{FF2B5EF4-FFF2-40B4-BE49-F238E27FC236}">
                <a16:creationId xmlns:a16="http://schemas.microsoft.com/office/drawing/2014/main" id="{CA4D3C98-63CD-4A68-B83C-C3B36109AE12}"/>
              </a:ext>
            </a:extLst>
          </p:cNvPr>
          <p:cNvSpPr>
            <a:spLocks noGrp="1"/>
          </p:cNvSpPr>
          <p:nvPr>
            <p:ph idx="1"/>
          </p:nvPr>
        </p:nvSpPr>
        <p:spPr/>
        <p:txBody>
          <a:bodyPr/>
          <a:lstStyle/>
          <a:p>
            <a:pPr algn="just"/>
            <a:r>
              <a:rPr lang="en-US" dirty="0"/>
              <a:t>During this phase we analyzed the percent protected of various endangered species to see if mammals are more likely to be endangered than birds. </a:t>
            </a:r>
          </a:p>
        </p:txBody>
      </p:sp>
      <p:pic>
        <p:nvPicPr>
          <p:cNvPr id="5" name="Picture 4">
            <a:extLst>
              <a:ext uri="{FF2B5EF4-FFF2-40B4-BE49-F238E27FC236}">
                <a16:creationId xmlns:a16="http://schemas.microsoft.com/office/drawing/2014/main" id="{147EA5E7-686A-4E49-BE23-64586E1C0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792" y="3561841"/>
            <a:ext cx="6845808" cy="2615122"/>
          </a:xfrm>
          <a:prstGeom prst="rect">
            <a:avLst/>
          </a:prstGeom>
        </p:spPr>
      </p:pic>
    </p:spTree>
    <p:extLst>
      <p:ext uri="{BB962C8B-B14F-4D97-AF65-F5344CB8AC3E}">
        <p14:creationId xmlns:p14="http://schemas.microsoft.com/office/powerpoint/2010/main" val="193666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C041-89D9-415B-9901-65DABD411702}"/>
              </a:ext>
            </a:extLst>
          </p:cNvPr>
          <p:cNvSpPr>
            <a:spLocks noGrp="1"/>
          </p:cNvSpPr>
          <p:nvPr>
            <p:ph type="title"/>
          </p:nvPr>
        </p:nvSpPr>
        <p:spPr/>
        <p:txBody>
          <a:bodyPr/>
          <a:lstStyle/>
          <a:p>
            <a:r>
              <a:rPr lang="en-US" dirty="0"/>
              <a:t>Significance Calculation (Continued)</a:t>
            </a:r>
          </a:p>
        </p:txBody>
      </p:sp>
      <p:sp>
        <p:nvSpPr>
          <p:cNvPr id="3" name="Content Placeholder 2">
            <a:extLst>
              <a:ext uri="{FF2B5EF4-FFF2-40B4-BE49-F238E27FC236}">
                <a16:creationId xmlns:a16="http://schemas.microsoft.com/office/drawing/2014/main" id="{A5DB8715-BF36-4140-9671-449280C67A4F}"/>
              </a:ext>
            </a:extLst>
          </p:cNvPr>
          <p:cNvSpPr>
            <a:spLocks noGrp="1"/>
          </p:cNvSpPr>
          <p:nvPr>
            <p:ph idx="1"/>
          </p:nvPr>
        </p:nvSpPr>
        <p:spPr/>
        <p:txBody>
          <a:bodyPr>
            <a:normAutofit fontScale="92500" lnSpcReduction="10000"/>
          </a:bodyPr>
          <a:lstStyle/>
          <a:p>
            <a:pPr algn="just"/>
            <a:r>
              <a:rPr lang="en-US" dirty="0"/>
              <a:t> The null hypothesis was that the difference is due to chance</a:t>
            </a:r>
          </a:p>
          <a:p>
            <a:pPr algn="just"/>
            <a:r>
              <a:rPr lang="en-US" dirty="0"/>
              <a:t>With the dataset provided  we knew that we have two categorical variables that come from the same population. In order to find out whether the cause of their endangerment is independent I(we) decided to use a Chi-Square test. </a:t>
            </a:r>
          </a:p>
          <a:p>
            <a:pPr algn="just"/>
            <a:r>
              <a:rPr lang="en-US" dirty="0" err="1"/>
              <a:t>Pval</a:t>
            </a:r>
            <a:r>
              <a:rPr lang="en-US" dirty="0"/>
              <a:t> = 0.687594809666 which has no significant difference between the percentages of protected birds and mammals.</a:t>
            </a:r>
          </a:p>
          <a:p>
            <a:pPr algn="just"/>
            <a:r>
              <a:rPr lang="en-US" dirty="0" err="1"/>
              <a:t>Pval_reptile_mamal</a:t>
            </a:r>
            <a:r>
              <a:rPr lang="en-US" dirty="0"/>
              <a:t> = 0.0383555902297  did have a significant difference because the </a:t>
            </a:r>
            <a:r>
              <a:rPr lang="en-US" dirty="0" err="1"/>
              <a:t>pval</a:t>
            </a:r>
            <a:r>
              <a:rPr lang="en-US" dirty="0"/>
              <a:t> was less than 0.05. </a:t>
            </a:r>
          </a:p>
          <a:p>
            <a:pPr algn="just"/>
            <a:r>
              <a:rPr lang="en-US" dirty="0"/>
              <a:t>Therefore, I concluded that depending on the types of species there are some that are more likely to be endangered than others.</a:t>
            </a:r>
          </a:p>
        </p:txBody>
      </p:sp>
    </p:spTree>
    <p:extLst>
      <p:ext uri="{BB962C8B-B14F-4D97-AF65-F5344CB8AC3E}">
        <p14:creationId xmlns:p14="http://schemas.microsoft.com/office/powerpoint/2010/main" val="375443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EF13-C2C1-4078-A766-64070AF4AB6C}"/>
              </a:ext>
            </a:extLst>
          </p:cNvPr>
          <p:cNvSpPr>
            <a:spLocks noGrp="1"/>
          </p:cNvSpPr>
          <p:nvPr>
            <p:ph type="title"/>
          </p:nvPr>
        </p:nvSpPr>
        <p:spPr/>
        <p:txBody>
          <a:bodyPr/>
          <a:lstStyle/>
          <a:p>
            <a:r>
              <a:rPr lang="en-US" dirty="0"/>
              <a:t>My recommendation for conservationists </a:t>
            </a:r>
          </a:p>
        </p:txBody>
      </p:sp>
      <p:sp>
        <p:nvSpPr>
          <p:cNvPr id="3" name="Content Placeholder 2">
            <a:extLst>
              <a:ext uri="{FF2B5EF4-FFF2-40B4-BE49-F238E27FC236}">
                <a16:creationId xmlns:a16="http://schemas.microsoft.com/office/drawing/2014/main" id="{1BB4CD7C-A836-481E-A2C4-C2FC3BE08362}"/>
              </a:ext>
            </a:extLst>
          </p:cNvPr>
          <p:cNvSpPr>
            <a:spLocks noGrp="1"/>
          </p:cNvSpPr>
          <p:nvPr>
            <p:ph idx="1"/>
          </p:nvPr>
        </p:nvSpPr>
        <p:spPr/>
        <p:txBody>
          <a:bodyPr>
            <a:normAutofit fontScale="92500" lnSpcReduction="10000"/>
          </a:bodyPr>
          <a:lstStyle/>
          <a:p>
            <a:pPr algn="just"/>
            <a:r>
              <a:rPr lang="en-US" dirty="0"/>
              <a:t>Since we were able to tell that some species are more likely to be endangered then others I would suggest conservationists to further study what variables or attributes are causing some species to have a greater chance of being endangered.</a:t>
            </a:r>
          </a:p>
          <a:p>
            <a:pPr algn="just"/>
            <a:r>
              <a:rPr lang="en-US" dirty="0"/>
              <a:t>Being able to know the variables that may be causing this disadvantage can lead to programs with greater ability to help species that endangered and those species with the chance of being endangered.</a:t>
            </a:r>
          </a:p>
          <a:p>
            <a:pPr algn="just"/>
            <a:r>
              <a:rPr lang="en-US" dirty="0"/>
              <a:t>The ability to refocus their energy and resources on those that may need the support more can hopefully improve program efficiencies. I would caution though that analyzing what is done well that is keeping those certain species not endangered is important so that they don’t lose sight of the whole groups needs.</a:t>
            </a:r>
          </a:p>
        </p:txBody>
      </p:sp>
    </p:spTree>
    <p:extLst>
      <p:ext uri="{BB962C8B-B14F-4D97-AF65-F5344CB8AC3E}">
        <p14:creationId xmlns:p14="http://schemas.microsoft.com/office/powerpoint/2010/main" val="27980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69B7-ABA9-4B96-9A5D-45C8A5160082}"/>
              </a:ext>
            </a:extLst>
          </p:cNvPr>
          <p:cNvSpPr>
            <a:spLocks noGrp="1"/>
          </p:cNvSpPr>
          <p:nvPr>
            <p:ph type="title"/>
          </p:nvPr>
        </p:nvSpPr>
        <p:spPr/>
        <p:txBody>
          <a:bodyPr/>
          <a:lstStyle/>
          <a:p>
            <a:r>
              <a:rPr lang="en-US" dirty="0"/>
              <a:t>Sample size determination for the foot and mouth disease study</a:t>
            </a:r>
          </a:p>
        </p:txBody>
      </p:sp>
      <p:sp>
        <p:nvSpPr>
          <p:cNvPr id="3" name="Content Placeholder 2">
            <a:extLst>
              <a:ext uri="{FF2B5EF4-FFF2-40B4-BE49-F238E27FC236}">
                <a16:creationId xmlns:a16="http://schemas.microsoft.com/office/drawing/2014/main" id="{93A765F2-4849-4D15-A8DE-BAB994E82806}"/>
              </a:ext>
            </a:extLst>
          </p:cNvPr>
          <p:cNvSpPr>
            <a:spLocks noGrp="1"/>
          </p:cNvSpPr>
          <p:nvPr>
            <p:ph idx="1"/>
          </p:nvPr>
        </p:nvSpPr>
        <p:spPr/>
        <p:txBody>
          <a:bodyPr/>
          <a:lstStyle/>
          <a:p>
            <a:r>
              <a:rPr lang="en-US" dirty="0"/>
              <a:t>The question that was posed to us was what would be the appropriate sample size  for each location to significantly see a 5% drop in observed cases of foot and mouth disease in sheep. </a:t>
            </a:r>
          </a:p>
          <a:p>
            <a:r>
              <a:rPr lang="en-US" dirty="0"/>
              <a:t>I used the baseline of 15 % provided by the historical data given by the scientists. Then calculated the Minimum Detectable Effect by doing a small calculation:</a:t>
            </a:r>
          </a:p>
          <a:p>
            <a:pPr marL="0" indent="0">
              <a:buNone/>
            </a:pPr>
            <a:r>
              <a:rPr lang="en-US" dirty="0" err="1"/>
              <a:t>Minimum_detectable_effect</a:t>
            </a:r>
            <a:r>
              <a:rPr lang="en-US" dirty="0"/>
              <a:t> = (100 * 5)/15 – since the scientist want to see a reduction of 5 %.</a:t>
            </a:r>
          </a:p>
          <a:p>
            <a:r>
              <a:rPr lang="en-US" dirty="0"/>
              <a:t>Using the following variables I was able to come up with the sample size per variant of 870. </a:t>
            </a:r>
          </a:p>
        </p:txBody>
      </p:sp>
    </p:spTree>
    <p:extLst>
      <p:ext uri="{BB962C8B-B14F-4D97-AF65-F5344CB8AC3E}">
        <p14:creationId xmlns:p14="http://schemas.microsoft.com/office/powerpoint/2010/main" val="52359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8D2C-FCBC-42FF-B661-47D8DE00C359}"/>
              </a:ext>
            </a:extLst>
          </p:cNvPr>
          <p:cNvSpPr>
            <a:spLocks noGrp="1"/>
          </p:cNvSpPr>
          <p:nvPr>
            <p:ph type="title"/>
          </p:nvPr>
        </p:nvSpPr>
        <p:spPr/>
        <p:txBody>
          <a:bodyPr/>
          <a:lstStyle/>
          <a:p>
            <a:r>
              <a:rPr lang="en-US" dirty="0"/>
              <a:t>Sample size determination (Continued)</a:t>
            </a:r>
          </a:p>
        </p:txBody>
      </p:sp>
      <p:sp>
        <p:nvSpPr>
          <p:cNvPr id="3" name="Content Placeholder 2">
            <a:extLst>
              <a:ext uri="{FF2B5EF4-FFF2-40B4-BE49-F238E27FC236}">
                <a16:creationId xmlns:a16="http://schemas.microsoft.com/office/drawing/2014/main" id="{C9BE3F7C-5EC9-4A68-867E-16CD6100F34C}"/>
              </a:ext>
            </a:extLst>
          </p:cNvPr>
          <p:cNvSpPr>
            <a:spLocks noGrp="1"/>
          </p:cNvSpPr>
          <p:nvPr>
            <p:ph idx="1"/>
          </p:nvPr>
        </p:nvSpPr>
        <p:spPr/>
        <p:txBody>
          <a:bodyPr/>
          <a:lstStyle/>
          <a:p>
            <a:r>
              <a:rPr lang="en-US" dirty="0"/>
              <a:t>Knowing that the sample size per variant in order to be significant would have to be 870. I would now need to calculate the amount of time it would take to see those 870 for each location. Therefore, I took the data recorded of sightings by location for the past 7 days to calculate how long each location would take to see 870.</a:t>
            </a:r>
          </a:p>
          <a:p>
            <a:endParaRPr lang="en-US" dirty="0"/>
          </a:p>
          <a:p>
            <a:r>
              <a:rPr lang="en-US" dirty="0"/>
              <a:t>Yellowstone would take about one week.</a:t>
            </a:r>
          </a:p>
          <a:p>
            <a:r>
              <a:rPr lang="en-US" dirty="0"/>
              <a:t>Bryce would take about two weeks.</a:t>
            </a:r>
          </a:p>
          <a:p>
            <a:endParaRPr lang="en-US" dirty="0"/>
          </a:p>
          <a:p>
            <a:endParaRPr lang="en-US" dirty="0"/>
          </a:p>
        </p:txBody>
      </p:sp>
    </p:spTree>
    <p:extLst>
      <p:ext uri="{BB962C8B-B14F-4D97-AF65-F5344CB8AC3E}">
        <p14:creationId xmlns:p14="http://schemas.microsoft.com/office/powerpoint/2010/main" val="71849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9931-300B-45A1-B8E3-2C8FBC2752BA}"/>
              </a:ext>
            </a:extLst>
          </p:cNvPr>
          <p:cNvSpPr>
            <a:spLocks noGrp="1"/>
          </p:cNvSpPr>
          <p:nvPr>
            <p:ph type="title"/>
          </p:nvPr>
        </p:nvSpPr>
        <p:spPr/>
        <p:txBody>
          <a:bodyPr/>
          <a:lstStyle/>
          <a:p>
            <a:r>
              <a:rPr lang="en-US" dirty="0"/>
              <a:t>Graphs for Foot and Mouth Reduction Effort</a:t>
            </a:r>
          </a:p>
        </p:txBody>
      </p:sp>
      <p:pic>
        <p:nvPicPr>
          <p:cNvPr id="8" name="Picture 7">
            <a:extLst>
              <a:ext uri="{FF2B5EF4-FFF2-40B4-BE49-F238E27FC236}">
                <a16:creationId xmlns:a16="http://schemas.microsoft.com/office/drawing/2014/main" id="{A2106681-2DDA-488E-ACE3-041A06334915}"/>
              </a:ext>
            </a:extLst>
          </p:cNvPr>
          <p:cNvPicPr>
            <a:picLocks noChangeAspect="1"/>
          </p:cNvPicPr>
          <p:nvPr/>
        </p:nvPicPr>
        <p:blipFill>
          <a:blip r:embed="rId2"/>
          <a:stretch>
            <a:fillRect/>
          </a:stretch>
        </p:blipFill>
        <p:spPr>
          <a:xfrm>
            <a:off x="2455024" y="1571003"/>
            <a:ext cx="7459290" cy="2880250"/>
          </a:xfrm>
          <a:prstGeom prst="rect">
            <a:avLst/>
          </a:prstGeom>
        </p:spPr>
      </p:pic>
      <p:pic>
        <p:nvPicPr>
          <p:cNvPr id="10" name="Picture 9">
            <a:extLst>
              <a:ext uri="{FF2B5EF4-FFF2-40B4-BE49-F238E27FC236}">
                <a16:creationId xmlns:a16="http://schemas.microsoft.com/office/drawing/2014/main" id="{AC910E8D-8A19-4476-8D76-4343C95BE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451538"/>
            <a:ext cx="6921856" cy="2114659"/>
          </a:xfrm>
          <a:prstGeom prst="rect">
            <a:avLst/>
          </a:prstGeom>
        </p:spPr>
      </p:pic>
      <p:pic>
        <p:nvPicPr>
          <p:cNvPr id="12" name="Picture 11">
            <a:extLst>
              <a:ext uri="{FF2B5EF4-FFF2-40B4-BE49-F238E27FC236}">
                <a16:creationId xmlns:a16="http://schemas.microsoft.com/office/drawing/2014/main" id="{3C7F5741-8AE5-47F4-9A83-9221FC80B3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6697" y="4825390"/>
            <a:ext cx="2972797" cy="1366956"/>
          </a:xfrm>
          <a:prstGeom prst="rect">
            <a:avLst/>
          </a:prstGeom>
        </p:spPr>
      </p:pic>
    </p:spTree>
    <p:extLst>
      <p:ext uri="{BB962C8B-B14F-4D97-AF65-F5344CB8AC3E}">
        <p14:creationId xmlns:p14="http://schemas.microsoft.com/office/powerpoint/2010/main" val="248917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CEC7-CD9E-4C1E-A911-A975F4D9CE9A}"/>
              </a:ext>
            </a:extLst>
          </p:cNvPr>
          <p:cNvSpPr>
            <a:spLocks noGrp="1"/>
          </p:cNvSpPr>
          <p:nvPr>
            <p:ph type="title"/>
          </p:nvPr>
        </p:nvSpPr>
        <p:spPr/>
        <p:txBody>
          <a:bodyPr/>
          <a:lstStyle/>
          <a:p>
            <a:r>
              <a:rPr lang="en-US" dirty="0"/>
              <a:t>Graphs for Biodiversity Project</a:t>
            </a:r>
          </a:p>
        </p:txBody>
      </p:sp>
      <p:pic>
        <p:nvPicPr>
          <p:cNvPr id="5" name="Picture 4">
            <a:extLst>
              <a:ext uri="{FF2B5EF4-FFF2-40B4-BE49-F238E27FC236}">
                <a16:creationId xmlns:a16="http://schemas.microsoft.com/office/drawing/2014/main" id="{8CB91591-6860-4DE1-B0F3-B5AF500FE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02" y="1509635"/>
            <a:ext cx="10515600" cy="1278410"/>
          </a:xfrm>
          <a:prstGeom prst="rect">
            <a:avLst/>
          </a:prstGeom>
        </p:spPr>
      </p:pic>
      <p:pic>
        <p:nvPicPr>
          <p:cNvPr id="7" name="Picture 6">
            <a:extLst>
              <a:ext uri="{FF2B5EF4-FFF2-40B4-BE49-F238E27FC236}">
                <a16:creationId xmlns:a16="http://schemas.microsoft.com/office/drawing/2014/main" id="{5D8DD087-2B27-4E49-990B-1B83388D9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02" y="2907023"/>
            <a:ext cx="3400900" cy="1343212"/>
          </a:xfrm>
          <a:prstGeom prst="rect">
            <a:avLst/>
          </a:prstGeom>
        </p:spPr>
      </p:pic>
      <p:pic>
        <p:nvPicPr>
          <p:cNvPr id="9" name="Picture 8">
            <a:extLst>
              <a:ext uri="{FF2B5EF4-FFF2-40B4-BE49-F238E27FC236}">
                <a16:creationId xmlns:a16="http://schemas.microsoft.com/office/drawing/2014/main" id="{E2F470D2-20A6-496F-BE29-C1D81BF10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087" y="2907023"/>
            <a:ext cx="3055526" cy="1332548"/>
          </a:xfrm>
          <a:prstGeom prst="rect">
            <a:avLst/>
          </a:prstGeom>
        </p:spPr>
      </p:pic>
      <p:pic>
        <p:nvPicPr>
          <p:cNvPr id="11" name="Picture 10">
            <a:extLst>
              <a:ext uri="{FF2B5EF4-FFF2-40B4-BE49-F238E27FC236}">
                <a16:creationId xmlns:a16="http://schemas.microsoft.com/office/drawing/2014/main" id="{31EDEEA0-25F7-4299-8E06-FE108BABF9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4320" y="2788045"/>
            <a:ext cx="3641182" cy="1648690"/>
          </a:xfrm>
          <a:prstGeom prst="rect">
            <a:avLst/>
          </a:prstGeom>
        </p:spPr>
      </p:pic>
      <p:pic>
        <p:nvPicPr>
          <p:cNvPr id="13" name="Picture 12">
            <a:extLst>
              <a:ext uri="{FF2B5EF4-FFF2-40B4-BE49-F238E27FC236}">
                <a16:creationId xmlns:a16="http://schemas.microsoft.com/office/drawing/2014/main" id="{B2AB48A5-1FD5-4614-A21F-221DBF4F7A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902" y="4310066"/>
            <a:ext cx="2593570" cy="2327728"/>
          </a:xfrm>
          <a:prstGeom prst="rect">
            <a:avLst/>
          </a:prstGeom>
        </p:spPr>
      </p:pic>
      <p:pic>
        <p:nvPicPr>
          <p:cNvPr id="15" name="Picture 14">
            <a:extLst>
              <a:ext uri="{FF2B5EF4-FFF2-40B4-BE49-F238E27FC236}">
                <a16:creationId xmlns:a16="http://schemas.microsoft.com/office/drawing/2014/main" id="{39572E51-66CD-4C76-9F88-937DF8F8FEC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6612" y="4313999"/>
            <a:ext cx="3203678" cy="2323795"/>
          </a:xfrm>
          <a:prstGeom prst="rect">
            <a:avLst/>
          </a:prstGeom>
        </p:spPr>
      </p:pic>
    </p:spTree>
    <p:extLst>
      <p:ext uri="{BB962C8B-B14F-4D97-AF65-F5344CB8AC3E}">
        <p14:creationId xmlns:p14="http://schemas.microsoft.com/office/powerpoint/2010/main" val="1655392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598</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Biodiversity for the National Parks</vt:lpstr>
      <vt:lpstr>Data in Species_info.csv</vt:lpstr>
      <vt:lpstr>Significance Calculation:  Endangered status between different categories of species</vt:lpstr>
      <vt:lpstr>Significance Calculation (Continued)</vt:lpstr>
      <vt:lpstr>My recommendation for conservationists </vt:lpstr>
      <vt:lpstr>Sample size determination for the foot and mouth disease study</vt:lpstr>
      <vt:lpstr>Sample size determination (Continued)</vt:lpstr>
      <vt:lpstr>Graphs for Foot and Mouth Reduction Effort</vt:lpstr>
      <vt:lpstr>Graphs for Biodiversity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for the National Parks</dc:title>
  <dc:creator>Dominguez, Bryan</dc:creator>
  <cp:lastModifiedBy>Dominguez, Bryan</cp:lastModifiedBy>
  <cp:revision>15</cp:revision>
  <dcterms:created xsi:type="dcterms:W3CDTF">2018-06-21T18:11:29Z</dcterms:created>
  <dcterms:modified xsi:type="dcterms:W3CDTF">2018-06-21T19:41:18Z</dcterms:modified>
</cp:coreProperties>
</file>