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5" r:id="rId6"/>
    <p:sldId id="276" r:id="rId7"/>
    <p:sldId id="259" r:id="rId8"/>
    <p:sldId id="278" r:id="rId9"/>
    <p:sldId id="260" r:id="rId10"/>
    <p:sldId id="279" r:id="rId11"/>
    <p:sldId id="280" r:id="rId12"/>
    <p:sldId id="264" r:id="rId13"/>
    <p:sldId id="281" r:id="rId14"/>
    <p:sldId id="282" r:id="rId15"/>
    <p:sldId id="261" r:id="rId16"/>
    <p:sldId id="271" r:id="rId17"/>
    <p:sldId id="283" r:id="rId18"/>
    <p:sldId id="262" r:id="rId19"/>
    <p:sldId id="272" r:id="rId20"/>
    <p:sldId id="263" r:id="rId21"/>
    <p:sldId id="265" r:id="rId22"/>
    <p:sldId id="284" r:id="rId23"/>
    <p:sldId id="286" r:id="rId24"/>
    <p:sldId id="285" r:id="rId25"/>
    <p:sldId id="28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DD6B-729E-4CE7-B0C5-D4BC96E97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773E2-59FF-41A1-B929-6511D381B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B59C3-40A8-4B35-B0D2-028FBB53687A}"/>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5" name="Footer Placeholder 4">
            <a:extLst>
              <a:ext uri="{FF2B5EF4-FFF2-40B4-BE49-F238E27FC236}">
                <a16:creationId xmlns:a16="http://schemas.microsoft.com/office/drawing/2014/main" id="{42197E78-C7B7-436C-9970-FB1AF2D26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11D39-5E6A-46FC-823D-7B002DC7F15E}"/>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223621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C63D-801D-4E0B-AC30-9A005D2FB7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82E0C7-87D0-49AF-A6F5-F5E362CE05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11652-8594-4EB7-AB38-C91F581B179D}"/>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5" name="Footer Placeholder 4">
            <a:extLst>
              <a:ext uri="{FF2B5EF4-FFF2-40B4-BE49-F238E27FC236}">
                <a16:creationId xmlns:a16="http://schemas.microsoft.com/office/drawing/2014/main" id="{E9CCA600-B10C-4D21-8E76-7CE3C02B9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C3AD8-5604-42CE-9614-11557952BF89}"/>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264220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AEE1B-9686-4B15-A4B7-CD465A339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7B33FD-9484-497D-BA71-816690C955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37388-3B42-4927-BF00-18E5B0013229}"/>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5" name="Footer Placeholder 4">
            <a:extLst>
              <a:ext uri="{FF2B5EF4-FFF2-40B4-BE49-F238E27FC236}">
                <a16:creationId xmlns:a16="http://schemas.microsoft.com/office/drawing/2014/main" id="{CF10450C-47C4-4C5B-A7E6-7E7FA6EFB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06FCF-5BA4-49DC-9239-A249CABB4C42}"/>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121705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8961-53A6-4468-A259-60C33A53E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D825C-0CA0-4A76-B06A-324D24CA0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D9EA6-C4D0-496A-BFDB-A23AB810178F}"/>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5" name="Footer Placeholder 4">
            <a:extLst>
              <a:ext uri="{FF2B5EF4-FFF2-40B4-BE49-F238E27FC236}">
                <a16:creationId xmlns:a16="http://schemas.microsoft.com/office/drawing/2014/main" id="{ACD55AB3-402D-4825-9047-4BB8014CF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FBA0D-F2A5-4BDF-9A15-225DEBF8FEE5}"/>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213974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1F6E-85CB-4A90-B05B-A64CDB646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D7C5CA-C27C-48C6-ACCA-098E1F6A8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704596-527D-43C6-8276-7A19B13B1391}"/>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5" name="Footer Placeholder 4">
            <a:extLst>
              <a:ext uri="{FF2B5EF4-FFF2-40B4-BE49-F238E27FC236}">
                <a16:creationId xmlns:a16="http://schemas.microsoft.com/office/drawing/2014/main" id="{4FFD4876-D951-45CE-8FB7-BA9296C73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55DA8-9925-49E4-8F47-B1C9291445AC}"/>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374532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AF66-09C1-474D-A270-2180BA4ED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2CFEE-AB94-4FB1-BC61-1BC35F4697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E88C06-10A5-4846-9D15-677716BF69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AEA1A-451D-43DB-88E7-AC5C68ED99EA}"/>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6" name="Footer Placeholder 5">
            <a:extLst>
              <a:ext uri="{FF2B5EF4-FFF2-40B4-BE49-F238E27FC236}">
                <a16:creationId xmlns:a16="http://schemas.microsoft.com/office/drawing/2014/main" id="{4186D77F-6DC2-4CCD-A6BA-71E75473D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C0F15-3F7E-4BA7-8A60-7B71D411A2FF}"/>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172677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D793-2CA9-4726-B7C9-823747B55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7A1850-DF1C-4EFA-A5D8-483821A23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B6A64C-FAB7-4709-A1DE-FF71CA90E2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B6C38-3B62-4878-ADB2-6B913EF07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7F7AFE-9EA3-4788-9C30-A661189D12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990B5B-C86E-44CD-A7F1-6E3E056E7F9D}"/>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8" name="Footer Placeholder 7">
            <a:extLst>
              <a:ext uri="{FF2B5EF4-FFF2-40B4-BE49-F238E27FC236}">
                <a16:creationId xmlns:a16="http://schemas.microsoft.com/office/drawing/2014/main" id="{F589A168-3C06-47F3-8923-57A868A270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52F573-1485-4FC2-95A3-246FB090E2F3}"/>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216914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527A-C7ED-4BB7-A078-BE106D2FC7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14204D-A1B3-421A-95F7-E9108CEFF5AB}"/>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4" name="Footer Placeholder 3">
            <a:extLst>
              <a:ext uri="{FF2B5EF4-FFF2-40B4-BE49-F238E27FC236}">
                <a16:creationId xmlns:a16="http://schemas.microsoft.com/office/drawing/2014/main" id="{AA780B8D-13F3-42B5-9E5E-79FEEFCE4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9FA41-21E7-41E6-AF65-A3C121CF572C}"/>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5944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5954B-8EBF-4383-B8F6-CC55229FBF6D}"/>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3" name="Footer Placeholder 2">
            <a:extLst>
              <a:ext uri="{FF2B5EF4-FFF2-40B4-BE49-F238E27FC236}">
                <a16:creationId xmlns:a16="http://schemas.microsoft.com/office/drawing/2014/main" id="{BE0FB7FE-358B-45E8-BE9A-176C10A9A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224833-13BC-42F9-A0EE-AFA713874B69}"/>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165967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EFEC-097B-41CB-8EFC-9168BC2D4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1AD12-F173-4F05-A2E3-3CD839822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BE0BC-4B09-472D-95F5-90A34DDD1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9A28E-AB28-4A66-876B-373C0CA75F7D}"/>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6" name="Footer Placeholder 5">
            <a:extLst>
              <a:ext uri="{FF2B5EF4-FFF2-40B4-BE49-F238E27FC236}">
                <a16:creationId xmlns:a16="http://schemas.microsoft.com/office/drawing/2014/main" id="{D5FD414A-2A10-4B9E-9363-869FA6751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A50C4-D852-47AB-80C6-F56FF53B0042}"/>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400870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C454-CA42-4D14-9AFB-C2C446B11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456F3-CA93-4770-8118-4D2CBE3C1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6DDAE-48B1-414E-8622-54749437B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E714A1-B8E4-4B6F-A383-85032CBF23CE}"/>
              </a:ext>
            </a:extLst>
          </p:cNvPr>
          <p:cNvSpPr>
            <a:spLocks noGrp="1"/>
          </p:cNvSpPr>
          <p:nvPr>
            <p:ph type="dt" sz="half" idx="10"/>
          </p:nvPr>
        </p:nvSpPr>
        <p:spPr/>
        <p:txBody>
          <a:bodyPr/>
          <a:lstStyle/>
          <a:p>
            <a:fld id="{9094C1A9-E819-4708-905E-7842D6B9062B}" type="datetimeFigureOut">
              <a:rPr lang="en-US" smtClean="0"/>
              <a:t>5/1/2024</a:t>
            </a:fld>
            <a:endParaRPr lang="en-US"/>
          </a:p>
        </p:txBody>
      </p:sp>
      <p:sp>
        <p:nvSpPr>
          <p:cNvPr id="6" name="Footer Placeholder 5">
            <a:extLst>
              <a:ext uri="{FF2B5EF4-FFF2-40B4-BE49-F238E27FC236}">
                <a16:creationId xmlns:a16="http://schemas.microsoft.com/office/drawing/2014/main" id="{5F9DBD26-748E-4F89-80B4-AE622C135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FB554-33A7-453A-8F38-3C41DE01998F}"/>
              </a:ext>
            </a:extLst>
          </p:cNvPr>
          <p:cNvSpPr>
            <a:spLocks noGrp="1"/>
          </p:cNvSpPr>
          <p:nvPr>
            <p:ph type="sldNum" sz="quarter" idx="12"/>
          </p:nvPr>
        </p:nvSpPr>
        <p:spPr/>
        <p:txBody>
          <a:bodyPr/>
          <a:lstStyle/>
          <a:p>
            <a:fld id="{4D63856E-BD88-44C1-AB2C-BA1DC58D0949}" type="slidenum">
              <a:rPr lang="en-US" smtClean="0"/>
              <a:t>‹#›</a:t>
            </a:fld>
            <a:endParaRPr lang="en-US"/>
          </a:p>
        </p:txBody>
      </p:sp>
    </p:spTree>
    <p:extLst>
      <p:ext uri="{BB962C8B-B14F-4D97-AF65-F5344CB8AC3E}">
        <p14:creationId xmlns:p14="http://schemas.microsoft.com/office/powerpoint/2010/main" val="400693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4601B-37F3-44D5-8ECD-CE16EC29F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3138C2-E121-4B9D-9349-07A0E54A2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C91D6-8070-4D94-B27E-DC33B57DF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4C1A9-E819-4708-905E-7842D6B9062B}" type="datetimeFigureOut">
              <a:rPr lang="en-US" smtClean="0"/>
              <a:t>5/1/2024</a:t>
            </a:fld>
            <a:endParaRPr lang="en-US"/>
          </a:p>
        </p:txBody>
      </p:sp>
      <p:sp>
        <p:nvSpPr>
          <p:cNvPr id="5" name="Footer Placeholder 4">
            <a:extLst>
              <a:ext uri="{FF2B5EF4-FFF2-40B4-BE49-F238E27FC236}">
                <a16:creationId xmlns:a16="http://schemas.microsoft.com/office/drawing/2014/main" id="{861C2818-E80B-4768-A448-87BE8D815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7DAE97-0A28-4C4A-B4BF-A9DF279B8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3856E-BD88-44C1-AB2C-BA1DC58D0949}" type="slidenum">
              <a:rPr lang="en-US" smtClean="0"/>
              <a:t>‹#›</a:t>
            </a:fld>
            <a:endParaRPr lang="en-US"/>
          </a:p>
        </p:txBody>
      </p:sp>
    </p:spTree>
    <p:extLst>
      <p:ext uri="{BB962C8B-B14F-4D97-AF65-F5344CB8AC3E}">
        <p14:creationId xmlns:p14="http://schemas.microsoft.com/office/powerpoint/2010/main" val="263553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B88B-C9B2-4490-A54D-181DD53A6A88}"/>
              </a:ext>
            </a:extLst>
          </p:cNvPr>
          <p:cNvSpPr>
            <a:spLocks noGrp="1"/>
          </p:cNvSpPr>
          <p:nvPr>
            <p:ph type="ctrTitle"/>
          </p:nvPr>
        </p:nvSpPr>
        <p:spPr/>
        <p:txBody>
          <a:bodyPr>
            <a:normAutofit fontScale="90000"/>
          </a:bodyPr>
          <a:lstStyle/>
          <a:p>
            <a:r>
              <a:rPr lang="en-US" dirty="0"/>
              <a:t>Analyzing Taxi Trips in Chicago</a:t>
            </a:r>
            <a:br>
              <a:rPr lang="en-US" dirty="0"/>
            </a:br>
            <a:br>
              <a:rPr lang="en-US" dirty="0"/>
            </a:br>
            <a:br>
              <a:rPr lang="en-US" dirty="0"/>
            </a:br>
            <a:endParaRPr lang="en-US" dirty="0"/>
          </a:p>
        </p:txBody>
      </p:sp>
    </p:spTree>
    <p:extLst>
      <p:ext uri="{BB962C8B-B14F-4D97-AF65-F5344CB8AC3E}">
        <p14:creationId xmlns:p14="http://schemas.microsoft.com/office/powerpoint/2010/main" val="32898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682017-C954-4A46-8FAD-BDC28AB51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89" y="354530"/>
            <a:ext cx="1914359" cy="1435769"/>
          </a:xfrm>
          <a:prstGeom prst="rect">
            <a:avLst/>
          </a:prstGeom>
        </p:spPr>
      </p:pic>
      <p:pic>
        <p:nvPicPr>
          <p:cNvPr id="7" name="Picture 6">
            <a:extLst>
              <a:ext uri="{FF2B5EF4-FFF2-40B4-BE49-F238E27FC236}">
                <a16:creationId xmlns:a16="http://schemas.microsoft.com/office/drawing/2014/main" id="{340990E4-FEB3-4DE0-BDF3-B8B196B1B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158" y="783231"/>
            <a:ext cx="6079957" cy="5690640"/>
          </a:xfrm>
          <a:prstGeom prst="rect">
            <a:avLst/>
          </a:prstGeom>
        </p:spPr>
      </p:pic>
    </p:spTree>
    <p:extLst>
      <p:ext uri="{BB962C8B-B14F-4D97-AF65-F5344CB8AC3E}">
        <p14:creationId xmlns:p14="http://schemas.microsoft.com/office/powerpoint/2010/main" val="3143581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682017-C954-4A46-8FAD-BDC28AB51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365" y="498909"/>
            <a:ext cx="8018648" cy="6013985"/>
          </a:xfrm>
          <a:prstGeom prst="rect">
            <a:avLst/>
          </a:prstGeom>
        </p:spPr>
      </p:pic>
      <p:pic>
        <p:nvPicPr>
          <p:cNvPr id="7" name="Picture 6">
            <a:extLst>
              <a:ext uri="{FF2B5EF4-FFF2-40B4-BE49-F238E27FC236}">
                <a16:creationId xmlns:a16="http://schemas.microsoft.com/office/drawing/2014/main" id="{340990E4-FEB3-4DE0-BDF3-B8B196B1B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990" y="498909"/>
            <a:ext cx="1644276" cy="1538988"/>
          </a:xfrm>
          <a:prstGeom prst="rect">
            <a:avLst/>
          </a:prstGeom>
        </p:spPr>
      </p:pic>
    </p:spTree>
    <p:extLst>
      <p:ext uri="{BB962C8B-B14F-4D97-AF65-F5344CB8AC3E}">
        <p14:creationId xmlns:p14="http://schemas.microsoft.com/office/powerpoint/2010/main" val="495903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A5C5-6305-451D-ACB7-2BC067153D82}"/>
              </a:ext>
            </a:extLst>
          </p:cNvPr>
          <p:cNvSpPr>
            <a:spLocks noGrp="1"/>
          </p:cNvSpPr>
          <p:nvPr>
            <p:ph type="title"/>
          </p:nvPr>
        </p:nvSpPr>
        <p:spPr/>
        <p:txBody>
          <a:bodyPr/>
          <a:lstStyle/>
          <a:p>
            <a:r>
              <a:rPr lang="en-US" dirty="0"/>
              <a:t>Reducing Trip Distances for Cost Savings</a:t>
            </a:r>
          </a:p>
        </p:txBody>
      </p:sp>
      <p:sp>
        <p:nvSpPr>
          <p:cNvPr id="3" name="Content Placeholder 2">
            <a:extLst>
              <a:ext uri="{FF2B5EF4-FFF2-40B4-BE49-F238E27FC236}">
                <a16:creationId xmlns:a16="http://schemas.microsoft.com/office/drawing/2014/main" id="{511DDD1D-9A3C-4411-8C0F-C5F89D852B8E}"/>
              </a:ext>
            </a:extLst>
          </p:cNvPr>
          <p:cNvSpPr>
            <a:spLocks noGrp="1"/>
          </p:cNvSpPr>
          <p:nvPr>
            <p:ph idx="1"/>
          </p:nvPr>
        </p:nvSpPr>
        <p:spPr/>
        <p:txBody>
          <a:bodyPr/>
          <a:lstStyle/>
          <a:p>
            <a:r>
              <a:rPr lang="en-US" dirty="0"/>
              <a:t>Key Findings:</a:t>
            </a:r>
          </a:p>
          <a:p>
            <a:pPr lvl="1"/>
            <a:r>
              <a:rPr lang="en-US" dirty="0"/>
              <a:t>Average trip distance: 0.07 miles (std dev: 0.08 miles).</a:t>
            </a:r>
          </a:p>
          <a:p>
            <a:pPr lvl="1"/>
            <a:r>
              <a:rPr lang="en-US" dirty="0"/>
              <a:t>Potential to reduce mileage through optimized pickup/</a:t>
            </a:r>
            <a:r>
              <a:rPr lang="en-US" dirty="0" err="1"/>
              <a:t>dropoff</a:t>
            </a:r>
            <a:r>
              <a:rPr lang="en-US" dirty="0"/>
              <a:t> locations.</a:t>
            </a:r>
          </a:p>
          <a:p>
            <a:r>
              <a:rPr lang="en-US" dirty="0"/>
              <a:t>Strategic Recommendations:</a:t>
            </a:r>
          </a:p>
          <a:p>
            <a:pPr lvl="1"/>
            <a:r>
              <a:rPr lang="en-US" dirty="0"/>
              <a:t>Implement route optimization strategies.</a:t>
            </a:r>
          </a:p>
          <a:p>
            <a:pPr lvl="1"/>
            <a:r>
              <a:rPr lang="en-US" dirty="0"/>
              <a:t>Encourage drivers to take efficient routes.</a:t>
            </a:r>
          </a:p>
          <a:p>
            <a:endParaRPr lang="en-US" dirty="0"/>
          </a:p>
        </p:txBody>
      </p:sp>
      <p:pic>
        <p:nvPicPr>
          <p:cNvPr id="4" name="Picture 3">
            <a:extLst>
              <a:ext uri="{FF2B5EF4-FFF2-40B4-BE49-F238E27FC236}">
                <a16:creationId xmlns:a16="http://schemas.microsoft.com/office/drawing/2014/main" id="{814EFD4F-BF35-48EF-BB38-616D80AFB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0367" y="3231800"/>
            <a:ext cx="1644276" cy="1538988"/>
          </a:xfrm>
          <a:prstGeom prst="rect">
            <a:avLst/>
          </a:prstGeom>
        </p:spPr>
      </p:pic>
      <p:pic>
        <p:nvPicPr>
          <p:cNvPr id="5" name="Picture 4">
            <a:extLst>
              <a:ext uri="{FF2B5EF4-FFF2-40B4-BE49-F238E27FC236}">
                <a16:creationId xmlns:a16="http://schemas.microsoft.com/office/drawing/2014/main" id="{193CE86F-562F-4D24-B730-2784B586C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325" y="4965031"/>
            <a:ext cx="1914359" cy="1435769"/>
          </a:xfrm>
          <a:prstGeom prst="rect">
            <a:avLst/>
          </a:prstGeom>
        </p:spPr>
      </p:pic>
    </p:spTree>
    <p:extLst>
      <p:ext uri="{BB962C8B-B14F-4D97-AF65-F5344CB8AC3E}">
        <p14:creationId xmlns:p14="http://schemas.microsoft.com/office/powerpoint/2010/main" val="1531165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74A8E2-4A0C-4A42-84BA-52078B48F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0" y="296604"/>
            <a:ext cx="2856552" cy="1748673"/>
          </a:xfrm>
          <a:prstGeom prst="rect">
            <a:avLst/>
          </a:prstGeom>
        </p:spPr>
      </p:pic>
      <p:pic>
        <p:nvPicPr>
          <p:cNvPr id="10" name="Picture 9">
            <a:extLst>
              <a:ext uri="{FF2B5EF4-FFF2-40B4-BE49-F238E27FC236}">
                <a16:creationId xmlns:a16="http://schemas.microsoft.com/office/drawing/2014/main" id="{F8EC376F-38FF-4D6C-B3D6-89983FA37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700" y="166626"/>
            <a:ext cx="7931216" cy="6524748"/>
          </a:xfrm>
          <a:prstGeom prst="rect">
            <a:avLst/>
          </a:prstGeom>
        </p:spPr>
      </p:pic>
    </p:spTree>
    <p:extLst>
      <p:ext uri="{BB962C8B-B14F-4D97-AF65-F5344CB8AC3E}">
        <p14:creationId xmlns:p14="http://schemas.microsoft.com/office/powerpoint/2010/main" val="131797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74A8E2-4A0C-4A42-84BA-52078B48F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42" y="931871"/>
            <a:ext cx="9232536" cy="5651809"/>
          </a:xfrm>
          <a:prstGeom prst="rect">
            <a:avLst/>
          </a:prstGeom>
        </p:spPr>
      </p:pic>
      <p:pic>
        <p:nvPicPr>
          <p:cNvPr id="3" name="Picture 2">
            <a:extLst>
              <a:ext uri="{FF2B5EF4-FFF2-40B4-BE49-F238E27FC236}">
                <a16:creationId xmlns:a16="http://schemas.microsoft.com/office/drawing/2014/main" id="{8175A30D-19C9-422D-9E90-8678A172B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789" y="274320"/>
            <a:ext cx="2262661" cy="1861416"/>
          </a:xfrm>
          <a:prstGeom prst="rect">
            <a:avLst/>
          </a:prstGeom>
        </p:spPr>
      </p:pic>
    </p:spTree>
    <p:extLst>
      <p:ext uri="{BB962C8B-B14F-4D97-AF65-F5344CB8AC3E}">
        <p14:creationId xmlns:p14="http://schemas.microsoft.com/office/powerpoint/2010/main" val="759947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DE2E-2BBE-4FEE-BAD5-A5C9E9ADE951}"/>
              </a:ext>
            </a:extLst>
          </p:cNvPr>
          <p:cNvSpPr>
            <a:spLocks noGrp="1"/>
          </p:cNvSpPr>
          <p:nvPr>
            <p:ph type="title"/>
          </p:nvPr>
        </p:nvSpPr>
        <p:spPr/>
        <p:txBody>
          <a:bodyPr/>
          <a:lstStyle/>
          <a:p>
            <a:r>
              <a:rPr lang="en-US" dirty="0"/>
              <a:t>Implementing Digital Payment Solutions</a:t>
            </a:r>
          </a:p>
        </p:txBody>
      </p:sp>
      <p:sp>
        <p:nvSpPr>
          <p:cNvPr id="3" name="Content Placeholder 2">
            <a:extLst>
              <a:ext uri="{FF2B5EF4-FFF2-40B4-BE49-F238E27FC236}">
                <a16:creationId xmlns:a16="http://schemas.microsoft.com/office/drawing/2014/main" id="{29B59FFD-3C96-42A1-A0DC-CEE392E42B4F}"/>
              </a:ext>
            </a:extLst>
          </p:cNvPr>
          <p:cNvSpPr>
            <a:spLocks noGrp="1"/>
          </p:cNvSpPr>
          <p:nvPr>
            <p:ph idx="1"/>
          </p:nvPr>
        </p:nvSpPr>
        <p:spPr/>
        <p:txBody>
          <a:bodyPr/>
          <a:lstStyle/>
          <a:p>
            <a:r>
              <a:rPr lang="en-US" dirty="0"/>
              <a:t>Key Findings:</a:t>
            </a:r>
          </a:p>
          <a:p>
            <a:pPr lvl="1"/>
            <a:r>
              <a:rPr lang="en-US" dirty="0"/>
              <a:t>Digital payments account for 61.78% of transactions.</a:t>
            </a:r>
          </a:p>
          <a:p>
            <a:pPr lvl="1"/>
            <a:r>
              <a:rPr lang="en-US" dirty="0"/>
              <a:t>Clear preference for cashless transactions.</a:t>
            </a:r>
          </a:p>
          <a:p>
            <a:r>
              <a:rPr lang="en-US" dirty="0"/>
              <a:t>Strategic Recommendations:</a:t>
            </a:r>
          </a:p>
          <a:p>
            <a:pPr lvl="1"/>
            <a:r>
              <a:rPr lang="en-US" dirty="0"/>
              <a:t>Expand digital payment options.</a:t>
            </a:r>
          </a:p>
          <a:p>
            <a:pPr lvl="1"/>
            <a:r>
              <a:rPr lang="en-US" dirty="0"/>
              <a:t>Enhance payment experience for customers.</a:t>
            </a:r>
          </a:p>
          <a:p>
            <a:endParaRPr lang="en-US" dirty="0"/>
          </a:p>
        </p:txBody>
      </p:sp>
      <p:pic>
        <p:nvPicPr>
          <p:cNvPr id="6" name="Picture 5">
            <a:extLst>
              <a:ext uri="{FF2B5EF4-FFF2-40B4-BE49-F238E27FC236}">
                <a16:creationId xmlns:a16="http://schemas.microsoft.com/office/drawing/2014/main" id="{9519A394-F47D-4F98-8E3A-31FD662A8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254" y="4146709"/>
            <a:ext cx="2856552" cy="1748673"/>
          </a:xfrm>
          <a:prstGeom prst="rect">
            <a:avLst/>
          </a:prstGeom>
        </p:spPr>
      </p:pic>
      <p:pic>
        <p:nvPicPr>
          <p:cNvPr id="7" name="Picture 6">
            <a:extLst>
              <a:ext uri="{FF2B5EF4-FFF2-40B4-BE49-F238E27FC236}">
                <a16:creationId xmlns:a16="http://schemas.microsoft.com/office/drawing/2014/main" id="{FFB8D451-847F-417A-AC4D-724E7DE10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139" y="1690688"/>
            <a:ext cx="2262661" cy="1861416"/>
          </a:xfrm>
          <a:prstGeom prst="rect">
            <a:avLst/>
          </a:prstGeom>
        </p:spPr>
      </p:pic>
    </p:spTree>
    <p:extLst>
      <p:ext uri="{BB962C8B-B14F-4D97-AF65-F5344CB8AC3E}">
        <p14:creationId xmlns:p14="http://schemas.microsoft.com/office/powerpoint/2010/main" val="2173778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2753F3-9AC0-45D7-8D61-3518E6E16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147" y="173254"/>
            <a:ext cx="8130139" cy="6097604"/>
          </a:xfrm>
          <a:prstGeom prst="rect">
            <a:avLst/>
          </a:prstGeom>
        </p:spPr>
      </p:pic>
      <p:pic>
        <p:nvPicPr>
          <p:cNvPr id="4" name="Picture 3">
            <a:extLst>
              <a:ext uri="{FF2B5EF4-FFF2-40B4-BE49-F238E27FC236}">
                <a16:creationId xmlns:a16="http://schemas.microsoft.com/office/drawing/2014/main" id="{251D0B87-B34E-4652-9D3B-D9A1BAC71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9" y="340558"/>
            <a:ext cx="2384548" cy="1346269"/>
          </a:xfrm>
          <a:prstGeom prst="rect">
            <a:avLst/>
          </a:prstGeom>
        </p:spPr>
      </p:pic>
    </p:spTree>
    <p:extLst>
      <p:ext uri="{BB962C8B-B14F-4D97-AF65-F5344CB8AC3E}">
        <p14:creationId xmlns:p14="http://schemas.microsoft.com/office/powerpoint/2010/main" val="2390408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2753F3-9AC0-45D7-8D61-3518E6E16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7605" y="283946"/>
            <a:ext cx="2104724" cy="1578543"/>
          </a:xfrm>
          <a:prstGeom prst="rect">
            <a:avLst/>
          </a:prstGeom>
        </p:spPr>
      </p:pic>
      <p:pic>
        <p:nvPicPr>
          <p:cNvPr id="4" name="Picture 3">
            <a:extLst>
              <a:ext uri="{FF2B5EF4-FFF2-40B4-BE49-F238E27FC236}">
                <a16:creationId xmlns:a16="http://schemas.microsoft.com/office/drawing/2014/main" id="{251D0B87-B34E-4652-9D3B-D9A1BAC71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693020"/>
            <a:ext cx="8422105" cy="5881034"/>
          </a:xfrm>
          <a:prstGeom prst="rect">
            <a:avLst/>
          </a:prstGeom>
        </p:spPr>
      </p:pic>
    </p:spTree>
    <p:extLst>
      <p:ext uri="{BB962C8B-B14F-4D97-AF65-F5344CB8AC3E}">
        <p14:creationId xmlns:p14="http://schemas.microsoft.com/office/powerpoint/2010/main" val="597081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E885-2A24-419A-A2BB-D61E7795EA40}"/>
              </a:ext>
            </a:extLst>
          </p:cNvPr>
          <p:cNvSpPr>
            <a:spLocks noGrp="1"/>
          </p:cNvSpPr>
          <p:nvPr>
            <p:ph type="title"/>
          </p:nvPr>
        </p:nvSpPr>
        <p:spPr/>
        <p:txBody>
          <a:bodyPr/>
          <a:lstStyle/>
          <a:p>
            <a:r>
              <a:rPr lang="en-US" dirty="0"/>
              <a:t>Analyzing Fare Structures</a:t>
            </a:r>
          </a:p>
        </p:txBody>
      </p:sp>
      <p:sp>
        <p:nvSpPr>
          <p:cNvPr id="3" name="Content Placeholder 2">
            <a:extLst>
              <a:ext uri="{FF2B5EF4-FFF2-40B4-BE49-F238E27FC236}">
                <a16:creationId xmlns:a16="http://schemas.microsoft.com/office/drawing/2014/main" id="{AFA83C84-5A4D-41D4-817E-72855A2644C8}"/>
              </a:ext>
            </a:extLst>
          </p:cNvPr>
          <p:cNvSpPr>
            <a:spLocks noGrp="1"/>
          </p:cNvSpPr>
          <p:nvPr>
            <p:ph idx="1"/>
          </p:nvPr>
        </p:nvSpPr>
        <p:spPr>
          <a:xfrm>
            <a:off x="838200" y="1690688"/>
            <a:ext cx="10515600" cy="2996815"/>
          </a:xfrm>
        </p:spPr>
        <p:txBody>
          <a:bodyPr/>
          <a:lstStyle/>
          <a:p>
            <a:r>
              <a:rPr lang="en-US" dirty="0"/>
              <a:t>Key Findings:</a:t>
            </a:r>
          </a:p>
          <a:p>
            <a:pPr lvl="1"/>
            <a:r>
              <a:rPr lang="en-US" dirty="0"/>
              <a:t>Average fare per trip: 4.93 cents (std dev: 4.07 cents).</a:t>
            </a:r>
          </a:p>
          <a:p>
            <a:pPr lvl="1"/>
            <a:r>
              <a:rPr lang="en-US" dirty="0"/>
              <a:t>Variability in fare amounts based on trip characteristics.</a:t>
            </a:r>
          </a:p>
          <a:p>
            <a:r>
              <a:rPr lang="en-US" dirty="0"/>
              <a:t>Strategic Recommendations:</a:t>
            </a:r>
          </a:p>
          <a:p>
            <a:pPr lvl="1"/>
            <a:r>
              <a:rPr lang="en-US" dirty="0"/>
              <a:t>Conduct thorough analysis of fare structures.</a:t>
            </a:r>
          </a:p>
          <a:p>
            <a:pPr lvl="1"/>
            <a:r>
              <a:rPr lang="en-US" dirty="0"/>
              <a:t>Set competitive yet sustainable fare pricing.</a:t>
            </a:r>
          </a:p>
          <a:p>
            <a:pPr marL="0" indent="0">
              <a:buNone/>
            </a:pPr>
            <a:endParaRPr lang="en-US" dirty="0"/>
          </a:p>
        </p:txBody>
      </p:sp>
      <p:pic>
        <p:nvPicPr>
          <p:cNvPr id="5" name="Picture 4">
            <a:extLst>
              <a:ext uri="{FF2B5EF4-FFF2-40B4-BE49-F238E27FC236}">
                <a16:creationId xmlns:a16="http://schemas.microsoft.com/office/drawing/2014/main" id="{DA2C4DC6-206F-4847-9474-CF91DAA6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166" y="4214088"/>
            <a:ext cx="3038383" cy="2278787"/>
          </a:xfrm>
          <a:prstGeom prst="rect">
            <a:avLst/>
          </a:prstGeom>
        </p:spPr>
      </p:pic>
      <p:pic>
        <p:nvPicPr>
          <p:cNvPr id="8" name="Picture 7">
            <a:extLst>
              <a:ext uri="{FF2B5EF4-FFF2-40B4-BE49-F238E27FC236}">
                <a16:creationId xmlns:a16="http://schemas.microsoft.com/office/drawing/2014/main" id="{B18F2375-24EC-4B58-BF44-9F79B7725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2083" y="2867819"/>
            <a:ext cx="2384548" cy="1346269"/>
          </a:xfrm>
          <a:prstGeom prst="rect">
            <a:avLst/>
          </a:prstGeom>
        </p:spPr>
      </p:pic>
    </p:spTree>
    <p:extLst>
      <p:ext uri="{BB962C8B-B14F-4D97-AF65-F5344CB8AC3E}">
        <p14:creationId xmlns:p14="http://schemas.microsoft.com/office/powerpoint/2010/main" val="757041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3354BE-FC12-4488-8E38-22A82243C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863" y="943277"/>
            <a:ext cx="8694820" cy="5216892"/>
          </a:xfrm>
          <a:prstGeom prst="rect">
            <a:avLst/>
          </a:prstGeom>
        </p:spPr>
      </p:pic>
    </p:spTree>
    <p:extLst>
      <p:ext uri="{BB962C8B-B14F-4D97-AF65-F5344CB8AC3E}">
        <p14:creationId xmlns:p14="http://schemas.microsoft.com/office/powerpoint/2010/main" val="1682000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B67C-01F9-49E1-8E0B-7B43B2543FB7}"/>
              </a:ext>
            </a:extLst>
          </p:cNvPr>
          <p:cNvSpPr>
            <a:spLocks noGrp="1"/>
          </p:cNvSpPr>
          <p:nvPr>
            <p:ph type="title"/>
          </p:nvPr>
        </p:nvSpPr>
        <p:spPr/>
        <p:txBody>
          <a:bodyPr/>
          <a:lstStyle/>
          <a:p>
            <a:r>
              <a:rPr lang="en-US" b="1" dirty="0"/>
              <a:t>Dataset Overview</a:t>
            </a:r>
            <a:endParaRPr lang="en-US" dirty="0"/>
          </a:p>
        </p:txBody>
      </p:sp>
      <p:sp>
        <p:nvSpPr>
          <p:cNvPr id="3" name="Content Placeholder 2">
            <a:extLst>
              <a:ext uri="{FF2B5EF4-FFF2-40B4-BE49-F238E27FC236}">
                <a16:creationId xmlns:a16="http://schemas.microsoft.com/office/drawing/2014/main" id="{28457B35-D79B-4D4C-90D5-3200E70DB738}"/>
              </a:ext>
            </a:extLst>
          </p:cNvPr>
          <p:cNvSpPr>
            <a:spLocks noGrp="1"/>
          </p:cNvSpPr>
          <p:nvPr>
            <p:ph idx="1"/>
          </p:nvPr>
        </p:nvSpPr>
        <p:spPr>
          <a:xfrm>
            <a:off x="838200" y="1825625"/>
            <a:ext cx="10515600" cy="2479675"/>
          </a:xfrm>
        </p:spPr>
        <p:txBody>
          <a:bodyPr/>
          <a:lstStyle/>
          <a:p>
            <a:pPr marL="0" indent="0">
              <a:buNone/>
            </a:pPr>
            <a:r>
              <a:rPr lang="en-US" dirty="0"/>
              <a:t>The dataset we're working with contains detailed information about taxi trips in Chicago from January to July 2023. It includes data on trip duration, distance, fares, payment types, and more. Analyzing this dataset helps us understand customer preferences, optimize operations, and make data-driven decisions for improving taxi services in Chicago.</a:t>
            </a:r>
          </a:p>
        </p:txBody>
      </p:sp>
    </p:spTree>
    <p:extLst>
      <p:ext uri="{BB962C8B-B14F-4D97-AF65-F5344CB8AC3E}">
        <p14:creationId xmlns:p14="http://schemas.microsoft.com/office/powerpoint/2010/main" val="120049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08D8-12ED-4979-89F7-4E1D5ADF5899}"/>
              </a:ext>
            </a:extLst>
          </p:cNvPr>
          <p:cNvSpPr>
            <a:spLocks noGrp="1"/>
          </p:cNvSpPr>
          <p:nvPr>
            <p:ph type="title"/>
          </p:nvPr>
        </p:nvSpPr>
        <p:spPr/>
        <p:txBody>
          <a:bodyPr/>
          <a:lstStyle/>
          <a:p>
            <a:r>
              <a:rPr lang="en-US" dirty="0"/>
              <a:t>Forecasting Total Fare</a:t>
            </a:r>
          </a:p>
        </p:txBody>
      </p:sp>
      <p:sp>
        <p:nvSpPr>
          <p:cNvPr id="3" name="Content Placeholder 2">
            <a:extLst>
              <a:ext uri="{FF2B5EF4-FFF2-40B4-BE49-F238E27FC236}">
                <a16:creationId xmlns:a16="http://schemas.microsoft.com/office/drawing/2014/main" id="{18249732-6D9E-4867-A824-9E8BA2B606B9}"/>
              </a:ext>
            </a:extLst>
          </p:cNvPr>
          <p:cNvSpPr>
            <a:spLocks noGrp="1"/>
          </p:cNvSpPr>
          <p:nvPr>
            <p:ph idx="1"/>
          </p:nvPr>
        </p:nvSpPr>
        <p:spPr/>
        <p:txBody>
          <a:bodyPr/>
          <a:lstStyle/>
          <a:p>
            <a:r>
              <a:rPr lang="en-US" dirty="0"/>
              <a:t>Forecasted Fare Range:</a:t>
            </a:r>
          </a:p>
          <a:p>
            <a:pPr lvl="1"/>
            <a:r>
              <a:rPr lang="en-US" dirty="0"/>
              <a:t>From $200.96 to $210.90 per month.</a:t>
            </a:r>
          </a:p>
          <a:p>
            <a:pPr lvl="1"/>
            <a:r>
              <a:rPr lang="en-US" dirty="0"/>
              <a:t>Indicates a stable trend in revenue generation from taxi trips.</a:t>
            </a:r>
          </a:p>
          <a:p>
            <a:r>
              <a:rPr lang="en-US" dirty="0"/>
              <a:t>Strategic Insights:</a:t>
            </a:r>
          </a:p>
          <a:p>
            <a:pPr lvl="1"/>
            <a:r>
              <a:rPr lang="en-US" dirty="0"/>
              <a:t>Aligns with previous trends observed in the data.</a:t>
            </a:r>
          </a:p>
          <a:p>
            <a:pPr lvl="1"/>
            <a:r>
              <a:rPr lang="en-US" dirty="0"/>
              <a:t>Consider external factors influencing fare trends.</a:t>
            </a:r>
          </a:p>
          <a:p>
            <a:endParaRPr lang="en-US" dirty="0"/>
          </a:p>
        </p:txBody>
      </p:sp>
      <p:pic>
        <p:nvPicPr>
          <p:cNvPr id="6" name="Picture 5">
            <a:extLst>
              <a:ext uri="{FF2B5EF4-FFF2-40B4-BE49-F238E27FC236}">
                <a16:creationId xmlns:a16="http://schemas.microsoft.com/office/drawing/2014/main" id="{896CDA36-0860-4E07-AC9E-7557146DF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92" y="4408370"/>
            <a:ext cx="3697705" cy="2218623"/>
          </a:xfrm>
          <a:prstGeom prst="rect">
            <a:avLst/>
          </a:prstGeom>
        </p:spPr>
      </p:pic>
    </p:spTree>
    <p:extLst>
      <p:ext uri="{BB962C8B-B14F-4D97-AF65-F5344CB8AC3E}">
        <p14:creationId xmlns:p14="http://schemas.microsoft.com/office/powerpoint/2010/main" val="1935069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A63C-AB7E-47F3-90F1-F5FF7BDBCA56}"/>
              </a:ext>
            </a:extLst>
          </p:cNvPr>
          <p:cNvSpPr>
            <a:spLocks noGrp="1"/>
          </p:cNvSpPr>
          <p:nvPr>
            <p:ph type="ctrTitle"/>
          </p:nvPr>
        </p:nvSpPr>
        <p:spPr>
          <a:xfrm>
            <a:off x="-728312" y="404260"/>
            <a:ext cx="9144000" cy="940018"/>
          </a:xfrm>
        </p:spPr>
        <p:txBody>
          <a:bodyPr/>
          <a:lstStyle/>
          <a:p>
            <a:r>
              <a:rPr lang="en-US" dirty="0"/>
              <a:t>Regression Analysis</a:t>
            </a:r>
          </a:p>
        </p:txBody>
      </p:sp>
      <p:sp>
        <p:nvSpPr>
          <p:cNvPr id="3" name="Subtitle 2">
            <a:extLst>
              <a:ext uri="{FF2B5EF4-FFF2-40B4-BE49-F238E27FC236}">
                <a16:creationId xmlns:a16="http://schemas.microsoft.com/office/drawing/2014/main" id="{E9C64186-9825-4672-BB97-43ED4A004927}"/>
              </a:ext>
            </a:extLst>
          </p:cNvPr>
          <p:cNvSpPr>
            <a:spLocks noGrp="1"/>
          </p:cNvSpPr>
          <p:nvPr>
            <p:ph type="subTitle" idx="1"/>
          </p:nvPr>
        </p:nvSpPr>
        <p:spPr>
          <a:xfrm>
            <a:off x="773230" y="1551857"/>
            <a:ext cx="9144000" cy="1655762"/>
          </a:xfrm>
        </p:spPr>
        <p:txBody>
          <a:bodyPr>
            <a:noAutofit/>
          </a:bodyPr>
          <a:lstStyle/>
          <a:p>
            <a:pPr algn="l"/>
            <a:r>
              <a:rPr lang="en-US" dirty="0"/>
              <a:t>Correlations:</a:t>
            </a:r>
          </a:p>
          <a:p>
            <a:pPr lvl="1" algn="l"/>
            <a:r>
              <a:rPr lang="en-US" sz="2400" dirty="0"/>
              <a:t>Trip duration has a small positive correlation with fare.</a:t>
            </a:r>
          </a:p>
          <a:p>
            <a:pPr lvl="1" algn="l"/>
            <a:r>
              <a:rPr lang="en-US" sz="2400" dirty="0"/>
              <a:t>Distance has a strong positive correlation with fare.</a:t>
            </a:r>
          </a:p>
          <a:p>
            <a:pPr algn="l"/>
            <a:r>
              <a:rPr lang="en-US" dirty="0"/>
              <a:t>Statistical Significance:</a:t>
            </a:r>
          </a:p>
          <a:p>
            <a:pPr lvl="1" algn="l"/>
            <a:r>
              <a:rPr lang="en-US" sz="2400" dirty="0"/>
              <a:t>Both time and distance are statistically significant factors.</a:t>
            </a:r>
          </a:p>
          <a:p>
            <a:pPr algn="l"/>
            <a:r>
              <a:rPr lang="en-US" dirty="0"/>
              <a:t>Model Fit:</a:t>
            </a:r>
          </a:p>
          <a:p>
            <a:pPr lvl="1" algn="l"/>
            <a:r>
              <a:rPr lang="en-US" sz="2400" dirty="0"/>
              <a:t>Explains about 70.4% of fare variability based on time and distance.</a:t>
            </a:r>
          </a:p>
          <a:p>
            <a:pPr algn="l"/>
            <a:r>
              <a:rPr lang="en-US" dirty="0"/>
              <a:t>Interpretation:</a:t>
            </a:r>
          </a:p>
          <a:p>
            <a:pPr lvl="1" algn="l"/>
            <a:r>
              <a:rPr lang="en-US" sz="2400" dirty="0"/>
              <a:t>Each additional second of trip duration increases fare slightly.</a:t>
            </a:r>
          </a:p>
          <a:p>
            <a:pPr lvl="1" algn="l"/>
            <a:r>
              <a:rPr lang="en-US" sz="2400" dirty="0"/>
              <a:t>Each additional mile traveled increases fare substantially.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110818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D072-446E-4776-886D-BDCE097619F4}"/>
              </a:ext>
            </a:extLst>
          </p:cNvPr>
          <p:cNvSpPr>
            <a:spLocks noGrp="1"/>
          </p:cNvSpPr>
          <p:nvPr>
            <p:ph type="ctrTitle"/>
          </p:nvPr>
        </p:nvSpPr>
        <p:spPr>
          <a:xfrm>
            <a:off x="-718687" y="211755"/>
            <a:ext cx="9144000" cy="1017020"/>
          </a:xfrm>
        </p:spPr>
        <p:txBody>
          <a:bodyPr/>
          <a:lstStyle/>
          <a:p>
            <a:r>
              <a:rPr lang="en-US" dirty="0"/>
              <a:t>Additional Visuals</a:t>
            </a:r>
          </a:p>
        </p:txBody>
      </p:sp>
      <p:pic>
        <p:nvPicPr>
          <p:cNvPr id="7" name="Picture 6">
            <a:extLst>
              <a:ext uri="{FF2B5EF4-FFF2-40B4-BE49-F238E27FC236}">
                <a16:creationId xmlns:a16="http://schemas.microsoft.com/office/drawing/2014/main" id="{3EB3D865-2AB7-4F38-98AD-A0482304D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95" y="1228775"/>
            <a:ext cx="4121818" cy="2313322"/>
          </a:xfrm>
          <a:prstGeom prst="rect">
            <a:avLst/>
          </a:prstGeom>
        </p:spPr>
      </p:pic>
      <p:pic>
        <p:nvPicPr>
          <p:cNvPr id="9" name="Picture 8">
            <a:extLst>
              <a:ext uri="{FF2B5EF4-FFF2-40B4-BE49-F238E27FC236}">
                <a16:creationId xmlns:a16="http://schemas.microsoft.com/office/drawing/2014/main" id="{C8F1A98D-8278-4418-A738-A815BD3E9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859" y="3724186"/>
            <a:ext cx="3160282" cy="2686240"/>
          </a:xfrm>
          <a:prstGeom prst="rect">
            <a:avLst/>
          </a:prstGeom>
        </p:spPr>
      </p:pic>
      <p:pic>
        <p:nvPicPr>
          <p:cNvPr id="11" name="Picture 10">
            <a:extLst>
              <a:ext uri="{FF2B5EF4-FFF2-40B4-BE49-F238E27FC236}">
                <a16:creationId xmlns:a16="http://schemas.microsoft.com/office/drawing/2014/main" id="{B745DAC6-25AE-4EF6-BFD5-D534CCB6F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688" y="1311866"/>
            <a:ext cx="3980600" cy="2200225"/>
          </a:xfrm>
          <a:prstGeom prst="rect">
            <a:avLst/>
          </a:prstGeom>
        </p:spPr>
      </p:pic>
    </p:spTree>
    <p:extLst>
      <p:ext uri="{BB962C8B-B14F-4D97-AF65-F5344CB8AC3E}">
        <p14:creationId xmlns:p14="http://schemas.microsoft.com/office/powerpoint/2010/main" val="302627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D072-446E-4776-886D-BDCE097619F4}"/>
              </a:ext>
            </a:extLst>
          </p:cNvPr>
          <p:cNvSpPr>
            <a:spLocks noGrp="1"/>
          </p:cNvSpPr>
          <p:nvPr>
            <p:ph type="ctrTitle"/>
          </p:nvPr>
        </p:nvSpPr>
        <p:spPr>
          <a:xfrm>
            <a:off x="-718687" y="211755"/>
            <a:ext cx="9144000" cy="1017020"/>
          </a:xfrm>
        </p:spPr>
        <p:txBody>
          <a:bodyPr/>
          <a:lstStyle/>
          <a:p>
            <a:r>
              <a:rPr lang="en-US" dirty="0"/>
              <a:t>Additional Visuals</a:t>
            </a:r>
          </a:p>
        </p:txBody>
      </p:sp>
      <p:pic>
        <p:nvPicPr>
          <p:cNvPr id="9" name="Picture 8">
            <a:extLst>
              <a:ext uri="{FF2B5EF4-FFF2-40B4-BE49-F238E27FC236}">
                <a16:creationId xmlns:a16="http://schemas.microsoft.com/office/drawing/2014/main" id="{C8F1A98D-8278-4418-A738-A815BD3E9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859" y="3724186"/>
            <a:ext cx="3160282" cy="2686240"/>
          </a:xfrm>
          <a:prstGeom prst="rect">
            <a:avLst/>
          </a:prstGeom>
        </p:spPr>
      </p:pic>
      <p:pic>
        <p:nvPicPr>
          <p:cNvPr id="11" name="Picture 10">
            <a:extLst>
              <a:ext uri="{FF2B5EF4-FFF2-40B4-BE49-F238E27FC236}">
                <a16:creationId xmlns:a16="http://schemas.microsoft.com/office/drawing/2014/main" id="{B745DAC6-25AE-4EF6-BFD5-D534CCB6F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688" y="1311866"/>
            <a:ext cx="3980600" cy="2200225"/>
          </a:xfrm>
          <a:prstGeom prst="rect">
            <a:avLst/>
          </a:prstGeom>
        </p:spPr>
      </p:pic>
      <p:pic>
        <p:nvPicPr>
          <p:cNvPr id="7" name="Picture 6">
            <a:extLst>
              <a:ext uri="{FF2B5EF4-FFF2-40B4-BE49-F238E27FC236}">
                <a16:creationId xmlns:a16="http://schemas.microsoft.com/office/drawing/2014/main" id="{3EB3D865-2AB7-4F38-98AD-A0482304D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897" y="886032"/>
            <a:ext cx="9728890" cy="5460225"/>
          </a:xfrm>
          <a:prstGeom prst="rect">
            <a:avLst/>
          </a:prstGeom>
        </p:spPr>
      </p:pic>
    </p:spTree>
    <p:extLst>
      <p:ext uri="{BB962C8B-B14F-4D97-AF65-F5344CB8AC3E}">
        <p14:creationId xmlns:p14="http://schemas.microsoft.com/office/powerpoint/2010/main" val="958006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D072-446E-4776-886D-BDCE097619F4}"/>
              </a:ext>
            </a:extLst>
          </p:cNvPr>
          <p:cNvSpPr>
            <a:spLocks noGrp="1"/>
          </p:cNvSpPr>
          <p:nvPr>
            <p:ph type="ctrTitle"/>
          </p:nvPr>
        </p:nvSpPr>
        <p:spPr>
          <a:xfrm>
            <a:off x="-718687" y="211755"/>
            <a:ext cx="9144000" cy="1017020"/>
          </a:xfrm>
        </p:spPr>
        <p:txBody>
          <a:bodyPr/>
          <a:lstStyle/>
          <a:p>
            <a:r>
              <a:rPr lang="en-US" dirty="0"/>
              <a:t>Additional Visuals</a:t>
            </a:r>
          </a:p>
        </p:txBody>
      </p:sp>
      <p:pic>
        <p:nvPicPr>
          <p:cNvPr id="7" name="Picture 6">
            <a:extLst>
              <a:ext uri="{FF2B5EF4-FFF2-40B4-BE49-F238E27FC236}">
                <a16:creationId xmlns:a16="http://schemas.microsoft.com/office/drawing/2014/main" id="{3EB3D865-2AB7-4F38-98AD-A0482304D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95" y="1228775"/>
            <a:ext cx="4121818" cy="2313322"/>
          </a:xfrm>
          <a:prstGeom prst="rect">
            <a:avLst/>
          </a:prstGeom>
        </p:spPr>
      </p:pic>
      <p:pic>
        <p:nvPicPr>
          <p:cNvPr id="9" name="Picture 8">
            <a:extLst>
              <a:ext uri="{FF2B5EF4-FFF2-40B4-BE49-F238E27FC236}">
                <a16:creationId xmlns:a16="http://schemas.microsoft.com/office/drawing/2014/main" id="{C8F1A98D-8278-4418-A738-A815BD3E9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859" y="3724186"/>
            <a:ext cx="3160282" cy="2686240"/>
          </a:xfrm>
          <a:prstGeom prst="rect">
            <a:avLst/>
          </a:prstGeom>
        </p:spPr>
      </p:pic>
      <p:pic>
        <p:nvPicPr>
          <p:cNvPr id="11" name="Picture 10">
            <a:extLst>
              <a:ext uri="{FF2B5EF4-FFF2-40B4-BE49-F238E27FC236}">
                <a16:creationId xmlns:a16="http://schemas.microsoft.com/office/drawing/2014/main" id="{B745DAC6-25AE-4EF6-BFD5-D534CCB6F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655" y="1228775"/>
            <a:ext cx="10368627" cy="5731124"/>
          </a:xfrm>
          <a:prstGeom prst="rect">
            <a:avLst/>
          </a:prstGeom>
        </p:spPr>
      </p:pic>
    </p:spTree>
    <p:extLst>
      <p:ext uri="{BB962C8B-B14F-4D97-AF65-F5344CB8AC3E}">
        <p14:creationId xmlns:p14="http://schemas.microsoft.com/office/powerpoint/2010/main" val="3271993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D072-446E-4776-886D-BDCE097619F4}"/>
              </a:ext>
            </a:extLst>
          </p:cNvPr>
          <p:cNvSpPr>
            <a:spLocks noGrp="1"/>
          </p:cNvSpPr>
          <p:nvPr>
            <p:ph type="ctrTitle"/>
          </p:nvPr>
        </p:nvSpPr>
        <p:spPr>
          <a:xfrm>
            <a:off x="-718687" y="211755"/>
            <a:ext cx="9144000" cy="1017020"/>
          </a:xfrm>
        </p:spPr>
        <p:txBody>
          <a:bodyPr/>
          <a:lstStyle/>
          <a:p>
            <a:r>
              <a:rPr lang="en-US" dirty="0"/>
              <a:t>Additional Visuals</a:t>
            </a:r>
          </a:p>
        </p:txBody>
      </p:sp>
      <p:pic>
        <p:nvPicPr>
          <p:cNvPr id="7" name="Picture 6">
            <a:extLst>
              <a:ext uri="{FF2B5EF4-FFF2-40B4-BE49-F238E27FC236}">
                <a16:creationId xmlns:a16="http://schemas.microsoft.com/office/drawing/2014/main" id="{3EB3D865-2AB7-4F38-98AD-A0482304D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95" y="1228775"/>
            <a:ext cx="4121818" cy="2313322"/>
          </a:xfrm>
          <a:prstGeom prst="rect">
            <a:avLst/>
          </a:prstGeom>
        </p:spPr>
      </p:pic>
      <p:pic>
        <p:nvPicPr>
          <p:cNvPr id="11" name="Picture 10">
            <a:extLst>
              <a:ext uri="{FF2B5EF4-FFF2-40B4-BE49-F238E27FC236}">
                <a16:creationId xmlns:a16="http://schemas.microsoft.com/office/drawing/2014/main" id="{B745DAC6-25AE-4EF6-BFD5-D534CCB6F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688" y="1311866"/>
            <a:ext cx="3980600" cy="2200225"/>
          </a:xfrm>
          <a:prstGeom prst="rect">
            <a:avLst/>
          </a:prstGeom>
        </p:spPr>
      </p:pic>
      <p:pic>
        <p:nvPicPr>
          <p:cNvPr id="9" name="Picture 8">
            <a:extLst>
              <a:ext uri="{FF2B5EF4-FFF2-40B4-BE49-F238E27FC236}">
                <a16:creationId xmlns:a16="http://schemas.microsoft.com/office/drawing/2014/main" id="{C8F1A98D-8278-4418-A738-A815BD3E9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8718" y="981777"/>
            <a:ext cx="7541677" cy="6410426"/>
          </a:xfrm>
          <a:prstGeom prst="rect">
            <a:avLst/>
          </a:prstGeom>
        </p:spPr>
      </p:pic>
    </p:spTree>
    <p:extLst>
      <p:ext uri="{BB962C8B-B14F-4D97-AF65-F5344CB8AC3E}">
        <p14:creationId xmlns:p14="http://schemas.microsoft.com/office/powerpoint/2010/main" val="3355250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661A-3B68-48EC-A300-56BC2E80D3B6}"/>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B431A17C-7A86-4520-9323-7F6EF9190156}"/>
              </a:ext>
            </a:extLst>
          </p:cNvPr>
          <p:cNvSpPr>
            <a:spLocks noGrp="1"/>
          </p:cNvSpPr>
          <p:nvPr>
            <p:ph idx="1"/>
          </p:nvPr>
        </p:nvSpPr>
        <p:spPr/>
        <p:txBody>
          <a:bodyPr>
            <a:normAutofit fontScale="92500"/>
          </a:bodyPr>
          <a:lstStyle/>
          <a:p>
            <a:r>
              <a:rPr lang="en-US" b="1" dirty="0"/>
              <a:t>Payment Types:</a:t>
            </a:r>
            <a:r>
              <a:rPr lang="en-US" dirty="0"/>
              <a:t> Cash, credit card, and mobile payments are prevalent, suggesting a need for enhanced digital payment solutions.</a:t>
            </a:r>
          </a:p>
          <a:p>
            <a:r>
              <a:rPr lang="en-US" b="1" dirty="0"/>
              <a:t>Route Optimization:</a:t>
            </a:r>
            <a:r>
              <a:rPr lang="en-US" dirty="0"/>
              <a:t> Trip duration and distance analysis indicate opportunities for optimizing routes to improve efficiency and cost savings.</a:t>
            </a:r>
          </a:p>
          <a:p>
            <a:r>
              <a:rPr lang="en-US" b="1" dirty="0"/>
              <a:t>Digital Payments:</a:t>
            </a:r>
            <a:r>
              <a:rPr lang="en-US" dirty="0"/>
              <a:t> Growing preference for digital payments highlights the importance of expanding digital payment options.</a:t>
            </a:r>
          </a:p>
          <a:p>
            <a:r>
              <a:rPr lang="en-US" b="1" dirty="0"/>
              <a:t>Fare Analysis:</a:t>
            </a:r>
            <a:r>
              <a:rPr lang="en-US" dirty="0"/>
              <a:t> Variability in fare structures calls for a comprehensive analysis to ensure competitiveness and profitability.</a:t>
            </a:r>
          </a:p>
          <a:p>
            <a:r>
              <a:rPr lang="en-US" b="1" dirty="0"/>
              <a:t>Forecasting:</a:t>
            </a:r>
            <a:r>
              <a:rPr lang="en-US" dirty="0"/>
              <a:t> ARIMA forecasting predicts stable total fare trends, aiding in strategic planning and resource allocation.</a:t>
            </a:r>
          </a:p>
          <a:p>
            <a:endParaRPr lang="en-US" dirty="0"/>
          </a:p>
        </p:txBody>
      </p:sp>
    </p:spTree>
    <p:extLst>
      <p:ext uri="{BB962C8B-B14F-4D97-AF65-F5344CB8AC3E}">
        <p14:creationId xmlns:p14="http://schemas.microsoft.com/office/powerpoint/2010/main" val="296004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70F0-49C4-4F51-8FEF-1A3B2FF358C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2FDB334-3A8C-4B05-98D7-3C4D66C9CE6A}"/>
              </a:ext>
            </a:extLst>
          </p:cNvPr>
          <p:cNvSpPr>
            <a:spLocks noGrp="1"/>
          </p:cNvSpPr>
          <p:nvPr>
            <p:ph idx="1"/>
          </p:nvPr>
        </p:nvSpPr>
        <p:spPr/>
        <p:txBody>
          <a:bodyPr>
            <a:normAutofit fontScale="92500" lnSpcReduction="20000"/>
          </a:bodyPr>
          <a:lstStyle/>
          <a:p>
            <a:r>
              <a:rPr lang="en-US" dirty="0"/>
              <a:t>The dataset has undergone extensive cleaning and formatting procedures.</a:t>
            </a:r>
          </a:p>
          <a:p>
            <a:r>
              <a:rPr lang="en-US" dirty="0"/>
              <a:t>Missing values in numerical columns were handled by filling them with the mean.</a:t>
            </a:r>
          </a:p>
          <a:p>
            <a:r>
              <a:rPr lang="en-US" dirty="0"/>
              <a:t>Categorical variables were encoded using techniques like one-hot encoding.</a:t>
            </a:r>
          </a:p>
          <a:p>
            <a:r>
              <a:rPr lang="en-US" dirty="0"/>
              <a:t>Feature engineering was performed to extract additional relevant information.</a:t>
            </a:r>
          </a:p>
          <a:p>
            <a:r>
              <a:rPr lang="en-US" dirty="0"/>
              <a:t>Numerical features were normalized using Min-Max scaling.</a:t>
            </a:r>
          </a:p>
          <a:p>
            <a:r>
              <a:rPr lang="en-US" dirty="0"/>
              <a:t>Unnecessary columns that do not contribute significantly to the analysis were dropped from the dataset.</a:t>
            </a:r>
          </a:p>
          <a:p>
            <a:r>
              <a:rPr lang="en-US" dirty="0"/>
              <a:t>These preprocessing steps ensure that the dataset is well-prepared and suitable for detailed analysis and modeling purposes.</a:t>
            </a:r>
          </a:p>
        </p:txBody>
      </p:sp>
    </p:spTree>
    <p:extLst>
      <p:ext uri="{BB962C8B-B14F-4D97-AF65-F5344CB8AC3E}">
        <p14:creationId xmlns:p14="http://schemas.microsoft.com/office/powerpoint/2010/main" val="179169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7F2281-4AB0-4859-AE57-E49C7258F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874" y="2156356"/>
            <a:ext cx="4264073" cy="2682507"/>
          </a:xfrm>
          <a:prstGeom prst="rect">
            <a:avLst/>
          </a:prstGeom>
        </p:spPr>
      </p:pic>
      <p:pic>
        <p:nvPicPr>
          <p:cNvPr id="7" name="Picture 6">
            <a:extLst>
              <a:ext uri="{FF2B5EF4-FFF2-40B4-BE49-F238E27FC236}">
                <a16:creationId xmlns:a16="http://schemas.microsoft.com/office/drawing/2014/main" id="{EC7C5203-86BB-479D-BFD9-5866DAEEF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20" y="2399097"/>
            <a:ext cx="4023761" cy="2682507"/>
          </a:xfrm>
          <a:prstGeom prst="rect">
            <a:avLst/>
          </a:prstGeom>
        </p:spPr>
      </p:pic>
    </p:spTree>
    <p:extLst>
      <p:ext uri="{BB962C8B-B14F-4D97-AF65-F5344CB8AC3E}">
        <p14:creationId xmlns:p14="http://schemas.microsoft.com/office/powerpoint/2010/main" val="1591737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1DB22E-C5E0-4C09-B7CC-48FA052FF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688" y="4952196"/>
            <a:ext cx="2143231" cy="1607423"/>
          </a:xfrm>
          <a:prstGeom prst="rect">
            <a:avLst/>
          </a:prstGeom>
        </p:spPr>
      </p:pic>
      <p:pic>
        <p:nvPicPr>
          <p:cNvPr id="7" name="Picture 6">
            <a:extLst>
              <a:ext uri="{FF2B5EF4-FFF2-40B4-BE49-F238E27FC236}">
                <a16:creationId xmlns:a16="http://schemas.microsoft.com/office/drawing/2014/main" id="{EC7C5203-86BB-479D-BFD9-5866DAEEF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433" y="363349"/>
            <a:ext cx="8309008" cy="5539338"/>
          </a:xfrm>
          <a:prstGeom prst="rect">
            <a:avLst/>
          </a:prstGeom>
        </p:spPr>
      </p:pic>
    </p:spTree>
    <p:extLst>
      <p:ext uri="{BB962C8B-B14F-4D97-AF65-F5344CB8AC3E}">
        <p14:creationId xmlns:p14="http://schemas.microsoft.com/office/powerpoint/2010/main" val="3707671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7F2281-4AB0-4859-AE57-E49C7258F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9615638" y="4902108"/>
            <a:ext cx="1769442" cy="1113147"/>
          </a:xfrm>
          <a:prstGeom prst="rect">
            <a:avLst/>
          </a:prstGeom>
        </p:spPr>
      </p:pic>
      <p:pic>
        <p:nvPicPr>
          <p:cNvPr id="7" name="Picture 6">
            <a:extLst>
              <a:ext uri="{FF2B5EF4-FFF2-40B4-BE49-F238E27FC236}">
                <a16:creationId xmlns:a16="http://schemas.microsoft.com/office/drawing/2014/main" id="{EC7C5203-86BB-479D-BFD9-5866DAEEF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876" y="5135075"/>
            <a:ext cx="2158470" cy="1438980"/>
          </a:xfrm>
          <a:prstGeom prst="rect">
            <a:avLst/>
          </a:prstGeom>
        </p:spPr>
      </p:pic>
      <p:pic>
        <p:nvPicPr>
          <p:cNvPr id="6" name="Picture 5">
            <a:extLst>
              <a:ext uri="{FF2B5EF4-FFF2-40B4-BE49-F238E27FC236}">
                <a16:creationId xmlns:a16="http://schemas.microsoft.com/office/drawing/2014/main" id="{09F40DC9-B8CD-48B4-A9EF-5D1BD9F1C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333" y="-16240"/>
            <a:ext cx="8549641" cy="6412230"/>
          </a:xfrm>
          <a:prstGeom prst="rect">
            <a:avLst/>
          </a:prstGeom>
        </p:spPr>
      </p:pic>
    </p:spTree>
    <p:extLst>
      <p:ext uri="{BB962C8B-B14F-4D97-AF65-F5344CB8AC3E}">
        <p14:creationId xmlns:p14="http://schemas.microsoft.com/office/powerpoint/2010/main" val="76460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410C-3A55-4337-921D-4437670DA9B5}"/>
              </a:ext>
            </a:extLst>
          </p:cNvPr>
          <p:cNvSpPr>
            <a:spLocks noGrp="1"/>
          </p:cNvSpPr>
          <p:nvPr>
            <p:ph type="title"/>
          </p:nvPr>
        </p:nvSpPr>
        <p:spPr/>
        <p:txBody>
          <a:bodyPr/>
          <a:lstStyle/>
          <a:p>
            <a:r>
              <a:rPr lang="en-US" dirty="0"/>
              <a:t>Payment Types Analysis</a:t>
            </a:r>
          </a:p>
        </p:txBody>
      </p:sp>
      <p:sp>
        <p:nvSpPr>
          <p:cNvPr id="3" name="Content Placeholder 2">
            <a:extLst>
              <a:ext uri="{FF2B5EF4-FFF2-40B4-BE49-F238E27FC236}">
                <a16:creationId xmlns:a16="http://schemas.microsoft.com/office/drawing/2014/main" id="{9B3DE2C4-3DDD-484E-AB52-E672BE8AB467}"/>
              </a:ext>
            </a:extLst>
          </p:cNvPr>
          <p:cNvSpPr>
            <a:spLocks noGrp="1"/>
          </p:cNvSpPr>
          <p:nvPr>
            <p:ph idx="1"/>
          </p:nvPr>
        </p:nvSpPr>
        <p:spPr/>
        <p:txBody>
          <a:bodyPr>
            <a:normAutofit fontScale="62500" lnSpcReduction="20000"/>
          </a:bodyPr>
          <a:lstStyle/>
          <a:p>
            <a:r>
              <a:rPr lang="en-US" dirty="0"/>
              <a:t>Distribution of Payment Types:</a:t>
            </a:r>
          </a:p>
          <a:p>
            <a:pPr lvl="1"/>
            <a:r>
              <a:rPr lang="en-US" dirty="0"/>
              <a:t>Cash payments: 32.61%</a:t>
            </a:r>
          </a:p>
          <a:p>
            <a:pPr lvl="1"/>
            <a:r>
              <a:rPr lang="en-US" dirty="0"/>
              <a:t>Credit card payments: 43.58%</a:t>
            </a:r>
          </a:p>
          <a:p>
            <a:pPr lvl="1"/>
            <a:r>
              <a:rPr lang="en-US" dirty="0"/>
              <a:t>Mobile payments: 18.20%</a:t>
            </a:r>
          </a:p>
          <a:p>
            <a:pPr lvl="1"/>
            <a:r>
              <a:rPr lang="en-US" dirty="0"/>
              <a:t>Unknown payment type: 5.62%</a:t>
            </a:r>
          </a:p>
          <a:p>
            <a:r>
              <a:rPr lang="en-US" dirty="0"/>
              <a:t>Variability in Payment Methods:</a:t>
            </a:r>
          </a:p>
          <a:p>
            <a:pPr lvl="1"/>
            <a:r>
              <a:rPr lang="en-US" dirty="0"/>
              <a:t>Higher standard deviation indicates wider payment method range.</a:t>
            </a:r>
          </a:p>
          <a:p>
            <a:r>
              <a:rPr lang="en-US" dirty="0"/>
              <a:t>Dominance of Cash and Credit Cards:</a:t>
            </a:r>
          </a:p>
          <a:p>
            <a:pPr lvl="1"/>
            <a:r>
              <a:rPr lang="en-US" dirty="0"/>
              <a:t>Higher mean values for cash and credit card payments.</a:t>
            </a:r>
          </a:p>
          <a:p>
            <a:r>
              <a:rPr lang="en-US" dirty="0"/>
              <a:t>Preference for Digital Payments:</a:t>
            </a:r>
          </a:p>
          <a:p>
            <a:pPr lvl="1"/>
            <a:r>
              <a:rPr lang="en-US" dirty="0"/>
              <a:t>Growing preference for mobile payments (18.20%).</a:t>
            </a:r>
          </a:p>
          <a:p>
            <a:r>
              <a:rPr lang="en-US" dirty="0"/>
              <a:t>Identification of Unknown Payments:</a:t>
            </a:r>
          </a:p>
          <a:p>
            <a:pPr lvl="1"/>
            <a:r>
              <a:rPr lang="en-US" dirty="0"/>
              <a:t>Need for further investigation into 5.62% unknown payment types.</a:t>
            </a:r>
          </a:p>
          <a:p>
            <a:r>
              <a:rPr lang="en-US" dirty="0"/>
              <a:t>Overall Payment Trends:</a:t>
            </a:r>
          </a:p>
          <a:p>
            <a:pPr lvl="1"/>
            <a:r>
              <a:rPr lang="en-US" dirty="0"/>
              <a:t>Insights into trends for strategic decision-making.</a:t>
            </a:r>
            <a:br>
              <a:rPr lang="en-US" dirty="0"/>
            </a:br>
            <a:br>
              <a:rPr lang="en-US" dirty="0"/>
            </a:br>
            <a:r>
              <a:rPr lang="en-US" dirty="0"/>
              <a:t>	</a:t>
            </a:r>
          </a:p>
        </p:txBody>
      </p:sp>
      <p:pic>
        <p:nvPicPr>
          <p:cNvPr id="6" name="Picture 5">
            <a:extLst>
              <a:ext uri="{FF2B5EF4-FFF2-40B4-BE49-F238E27FC236}">
                <a16:creationId xmlns:a16="http://schemas.microsoft.com/office/drawing/2014/main" id="{A72AA3CA-D1A2-4AED-BC8F-764913FF8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687" y="2209107"/>
            <a:ext cx="3910260" cy="1736207"/>
          </a:xfrm>
          <a:prstGeom prst="rect">
            <a:avLst/>
          </a:prstGeom>
        </p:spPr>
      </p:pic>
      <p:pic>
        <p:nvPicPr>
          <p:cNvPr id="8" name="Picture 7">
            <a:extLst>
              <a:ext uri="{FF2B5EF4-FFF2-40B4-BE49-F238E27FC236}">
                <a16:creationId xmlns:a16="http://schemas.microsoft.com/office/drawing/2014/main" id="{67055B0E-4B84-4741-8C41-435717731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7946" y="4328796"/>
            <a:ext cx="3246118" cy="2164079"/>
          </a:xfrm>
          <a:prstGeom prst="rect">
            <a:avLst/>
          </a:prstGeom>
        </p:spPr>
      </p:pic>
    </p:spTree>
    <p:extLst>
      <p:ext uri="{BB962C8B-B14F-4D97-AF65-F5344CB8AC3E}">
        <p14:creationId xmlns:p14="http://schemas.microsoft.com/office/powerpoint/2010/main" val="3405878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E37C16-9055-46A7-861F-2438B33A0E06}"/>
              </a:ext>
            </a:extLst>
          </p:cNvPr>
          <p:cNvPicPr>
            <a:picLocks noChangeAspect="1"/>
          </p:cNvPicPr>
          <p:nvPr/>
        </p:nvPicPr>
        <p:blipFill rotWithShape="1">
          <a:blip r:embed="rId2">
            <a:extLst>
              <a:ext uri="{28A0092B-C50C-407E-A947-70E740481C1C}">
                <a14:useLocalDpi xmlns:a14="http://schemas.microsoft.com/office/drawing/2010/main" val="0"/>
              </a:ext>
            </a:extLst>
          </a:blip>
          <a:srcRect l="2062" t="6973" r="8728" b="3203"/>
          <a:stretch/>
        </p:blipFill>
        <p:spPr>
          <a:xfrm>
            <a:off x="2088682" y="664142"/>
            <a:ext cx="6525929" cy="4928135"/>
          </a:xfrm>
          <a:prstGeom prst="rect">
            <a:avLst/>
          </a:prstGeom>
        </p:spPr>
      </p:pic>
      <p:pic>
        <p:nvPicPr>
          <p:cNvPr id="4" name="Picture 3">
            <a:extLst>
              <a:ext uri="{FF2B5EF4-FFF2-40B4-BE49-F238E27FC236}">
                <a16:creationId xmlns:a16="http://schemas.microsoft.com/office/drawing/2014/main" id="{E1620FB3-C83F-41F9-828A-2D47110E6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603" y="4697128"/>
            <a:ext cx="2685449" cy="1790299"/>
          </a:xfrm>
          <a:prstGeom prst="rect">
            <a:avLst/>
          </a:prstGeom>
        </p:spPr>
      </p:pic>
    </p:spTree>
    <p:extLst>
      <p:ext uri="{BB962C8B-B14F-4D97-AF65-F5344CB8AC3E}">
        <p14:creationId xmlns:p14="http://schemas.microsoft.com/office/powerpoint/2010/main" val="453308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ED5D-38EB-4A4E-B69A-AF38D6212137}"/>
              </a:ext>
            </a:extLst>
          </p:cNvPr>
          <p:cNvSpPr>
            <a:spLocks noGrp="1"/>
          </p:cNvSpPr>
          <p:nvPr>
            <p:ph type="ctrTitle"/>
          </p:nvPr>
        </p:nvSpPr>
        <p:spPr/>
        <p:txBody>
          <a:bodyPr>
            <a:normAutofit fontScale="90000"/>
          </a:bodyPr>
          <a:lstStyle/>
          <a:p>
            <a:r>
              <a:rPr lang="en-US" dirty="0"/>
              <a:t>Optimizing Routes for Efficiency</a:t>
            </a:r>
            <a:br>
              <a:rPr lang="en-US" dirty="0"/>
            </a:br>
            <a:br>
              <a:rPr lang="en-US" dirty="0"/>
            </a:br>
            <a:endParaRPr lang="en-US" dirty="0"/>
          </a:p>
        </p:txBody>
      </p:sp>
      <p:sp>
        <p:nvSpPr>
          <p:cNvPr id="3" name="Subtitle 2">
            <a:extLst>
              <a:ext uri="{FF2B5EF4-FFF2-40B4-BE49-F238E27FC236}">
                <a16:creationId xmlns:a16="http://schemas.microsoft.com/office/drawing/2014/main" id="{58B15980-6CEF-429F-9D56-C5502E5A25C8}"/>
              </a:ext>
            </a:extLst>
          </p:cNvPr>
          <p:cNvSpPr>
            <a:spLocks noGrp="1"/>
          </p:cNvSpPr>
          <p:nvPr>
            <p:ph type="subTitle" idx="1"/>
          </p:nvPr>
        </p:nvSpPr>
        <p:spPr>
          <a:xfrm>
            <a:off x="463615" y="2316163"/>
            <a:ext cx="9144000" cy="1747837"/>
          </a:xfrm>
        </p:spPr>
        <p:txBody>
          <a:bodyPr>
            <a:noAutofit/>
          </a:bodyPr>
          <a:lstStyle/>
          <a:p>
            <a:pPr algn="l"/>
            <a:r>
              <a:rPr lang="en-US" dirty="0"/>
              <a:t>Key Findings:</a:t>
            </a:r>
          </a:p>
          <a:p>
            <a:pPr marL="800100" lvl="1" indent="-342900" algn="l">
              <a:buFont typeface="Arial" panose="020B0604020202020204" pitchFamily="34" charset="0"/>
              <a:buChar char="•"/>
            </a:pPr>
            <a:r>
              <a:rPr lang="en-US" sz="2400" dirty="0"/>
              <a:t>Wide range in trip durations (mean: 19.44 mins, std dev: 28.88 mins).</a:t>
            </a:r>
          </a:p>
          <a:p>
            <a:pPr marL="800100" lvl="1" indent="-342900" algn="l">
              <a:buFont typeface="Arial" panose="020B0604020202020204" pitchFamily="34" charset="0"/>
              <a:buChar char="•"/>
            </a:pPr>
            <a:r>
              <a:rPr lang="en-US" sz="2400" dirty="0"/>
              <a:t>Opportunities to reduce trip durations through route optimization.</a:t>
            </a:r>
          </a:p>
          <a:p>
            <a:pPr algn="l"/>
            <a:r>
              <a:rPr lang="en-US" dirty="0"/>
              <a:t>Strategic Recommendations:</a:t>
            </a:r>
          </a:p>
          <a:p>
            <a:pPr marL="800100" lvl="1" indent="-342900" algn="l">
              <a:buFont typeface="Arial" panose="020B0604020202020204" pitchFamily="34" charset="0"/>
              <a:buChar char="•"/>
            </a:pPr>
            <a:r>
              <a:rPr lang="en-US" sz="2400" dirty="0"/>
              <a:t>Use real-time traffic data for optimal route planning.</a:t>
            </a:r>
          </a:p>
          <a:p>
            <a:pPr marL="800100" lvl="1" indent="-342900" algn="l">
              <a:buFont typeface="Arial" panose="020B0604020202020204" pitchFamily="34" charset="0"/>
              <a:buChar char="•"/>
            </a:pPr>
            <a:r>
              <a:rPr lang="en-US" sz="2400" dirty="0"/>
              <a:t>Identify and avoid common traffic bottlenecks.</a:t>
            </a:r>
          </a:p>
          <a:p>
            <a:pPr algn="l"/>
            <a:br>
              <a:rPr lang="en-US" dirty="0"/>
            </a:br>
            <a:endParaRPr lang="en-US" dirty="0"/>
          </a:p>
        </p:txBody>
      </p:sp>
      <p:pic>
        <p:nvPicPr>
          <p:cNvPr id="7" name="Picture 6">
            <a:extLst>
              <a:ext uri="{FF2B5EF4-FFF2-40B4-BE49-F238E27FC236}">
                <a16:creationId xmlns:a16="http://schemas.microsoft.com/office/drawing/2014/main" id="{A7A8E079-5154-42D8-862B-F8C695A1404D}"/>
              </a:ext>
            </a:extLst>
          </p:cNvPr>
          <p:cNvPicPr>
            <a:picLocks noChangeAspect="1"/>
          </p:cNvPicPr>
          <p:nvPr/>
        </p:nvPicPr>
        <p:blipFill rotWithShape="1">
          <a:blip r:embed="rId2">
            <a:extLst>
              <a:ext uri="{28A0092B-C50C-407E-A947-70E740481C1C}">
                <a14:useLocalDpi xmlns:a14="http://schemas.microsoft.com/office/drawing/2010/main" val="0"/>
              </a:ext>
            </a:extLst>
          </a:blip>
          <a:srcRect l="2062" t="6973" r="8728" b="3203"/>
          <a:stretch/>
        </p:blipFill>
        <p:spPr>
          <a:xfrm>
            <a:off x="9171269" y="2495988"/>
            <a:ext cx="2685449" cy="2027950"/>
          </a:xfrm>
          <a:prstGeom prst="rect">
            <a:avLst/>
          </a:prstGeom>
        </p:spPr>
      </p:pic>
      <p:pic>
        <p:nvPicPr>
          <p:cNvPr id="8" name="Picture 7">
            <a:extLst>
              <a:ext uri="{FF2B5EF4-FFF2-40B4-BE49-F238E27FC236}">
                <a16:creationId xmlns:a16="http://schemas.microsoft.com/office/drawing/2014/main" id="{1D127E4B-3236-4BC9-BAA8-1A47C4241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647" y="4703763"/>
            <a:ext cx="2685449" cy="1790299"/>
          </a:xfrm>
          <a:prstGeom prst="rect">
            <a:avLst/>
          </a:prstGeom>
        </p:spPr>
      </p:pic>
    </p:spTree>
    <p:extLst>
      <p:ext uri="{BB962C8B-B14F-4D97-AF65-F5344CB8AC3E}">
        <p14:creationId xmlns:p14="http://schemas.microsoft.com/office/powerpoint/2010/main" val="2547750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668</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Analyzing Taxi Trips in Chicago   </vt:lpstr>
      <vt:lpstr>Dataset Overview</vt:lpstr>
      <vt:lpstr>Data Preprocessing</vt:lpstr>
      <vt:lpstr>PowerPoint Presentation</vt:lpstr>
      <vt:lpstr>PowerPoint Presentation</vt:lpstr>
      <vt:lpstr>PowerPoint Presentation</vt:lpstr>
      <vt:lpstr>Payment Types Analysis</vt:lpstr>
      <vt:lpstr>PowerPoint Presentation</vt:lpstr>
      <vt:lpstr>Optimizing Routes for Efficiency  </vt:lpstr>
      <vt:lpstr>PowerPoint Presentation</vt:lpstr>
      <vt:lpstr>PowerPoint Presentation</vt:lpstr>
      <vt:lpstr>Reducing Trip Distances for Cost Savings</vt:lpstr>
      <vt:lpstr>PowerPoint Presentation</vt:lpstr>
      <vt:lpstr>PowerPoint Presentation</vt:lpstr>
      <vt:lpstr>Implementing Digital Payment Solutions</vt:lpstr>
      <vt:lpstr>PowerPoint Presentation</vt:lpstr>
      <vt:lpstr>PowerPoint Presentation</vt:lpstr>
      <vt:lpstr>Analyzing Fare Structures</vt:lpstr>
      <vt:lpstr>PowerPoint Presentation</vt:lpstr>
      <vt:lpstr>Forecasting Total Fare</vt:lpstr>
      <vt:lpstr>Regression Analysis</vt:lpstr>
      <vt:lpstr>Additional Visuals</vt:lpstr>
      <vt:lpstr>Additional Visuals</vt:lpstr>
      <vt:lpstr>Additional Visuals</vt:lpstr>
      <vt:lpstr>Additional Visuals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Nasir Hussain</dc:creator>
  <cp:lastModifiedBy>Nasir Hussain</cp:lastModifiedBy>
  <cp:revision>8</cp:revision>
  <dcterms:created xsi:type="dcterms:W3CDTF">2024-05-01T10:07:29Z</dcterms:created>
  <dcterms:modified xsi:type="dcterms:W3CDTF">2024-05-01T11:28:40Z</dcterms:modified>
</cp:coreProperties>
</file>