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84" r:id="rId2"/>
    <p:sldId id="268" r:id="rId3"/>
    <p:sldId id="269" r:id="rId4"/>
    <p:sldId id="287" r:id="rId5"/>
    <p:sldId id="286" r:id="rId6"/>
    <p:sldId id="288" r:id="rId7"/>
    <p:sldId id="289" r:id="rId8"/>
    <p:sldId id="290" r:id="rId9"/>
    <p:sldId id="291" r:id="rId10"/>
    <p:sldId id="256" r:id="rId11"/>
    <p:sldId id="265" r:id="rId12"/>
    <p:sldId id="292" r:id="rId13"/>
    <p:sldId id="266" r:id="rId14"/>
    <p:sldId id="293" r:id="rId15"/>
    <p:sldId id="29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368" autoAdjust="0"/>
    <p:restoredTop sz="94660" autoAdjust="0"/>
  </p:normalViewPr>
  <p:slideViewPr>
    <p:cSldViewPr>
      <p:cViewPr varScale="1">
        <p:scale>
          <a:sx n="92" d="100"/>
          <a:sy n="92" d="100"/>
        </p:scale>
        <p:origin x="-7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B857B4-4DA7-4423-9B7F-72513DAF04B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223E1DD-0993-406B-BCB9-31BA1A85A5A1}" type="slidenum">
              <a:rPr lang="en-US" smtClean="0"/>
              <a:pPr/>
              <a:t>2</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r>
              <a:rPr lang="en-US"/>
              <a:t>26 JAN 2010</a:t>
            </a:r>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r>
              <a:rPr lang="en-US"/>
              <a:t>First Title &amp; Escrow - New Features for 2010</a:t>
            </a:r>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455A3102-DA81-4367-99CE-3A585A834EB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r>
              <a:rPr lang="en-US"/>
              <a:t>26 JAN 2010</a:t>
            </a:r>
          </a:p>
        </p:txBody>
      </p:sp>
      <p:sp>
        <p:nvSpPr>
          <p:cNvPr id="5" name="Footer Placeholder 2"/>
          <p:cNvSpPr>
            <a:spLocks noGrp="1"/>
          </p:cNvSpPr>
          <p:nvPr>
            <p:ph type="ftr" sz="quarter" idx="11"/>
          </p:nvPr>
        </p:nvSpPr>
        <p:spPr/>
        <p:txBody>
          <a:bodyPr/>
          <a:lstStyle>
            <a:lvl1pPr>
              <a:defRPr/>
            </a:lvl1pPr>
          </a:lstStyle>
          <a:p>
            <a:pPr>
              <a:defRPr/>
            </a:pPr>
            <a:r>
              <a:rPr lang="en-US"/>
              <a:t>First Title &amp; Escrow - New Features for 2010</a:t>
            </a:r>
          </a:p>
        </p:txBody>
      </p:sp>
      <p:sp>
        <p:nvSpPr>
          <p:cNvPr id="6" name="Slide Number Placeholder 22"/>
          <p:cNvSpPr>
            <a:spLocks noGrp="1"/>
          </p:cNvSpPr>
          <p:nvPr>
            <p:ph type="sldNum" sz="quarter" idx="12"/>
          </p:nvPr>
        </p:nvSpPr>
        <p:spPr/>
        <p:txBody>
          <a:bodyPr/>
          <a:lstStyle>
            <a:lvl1pPr>
              <a:defRPr/>
            </a:lvl1pPr>
          </a:lstStyle>
          <a:p>
            <a:pPr>
              <a:defRPr/>
            </a:pPr>
            <a:fld id="{5146373C-4FA0-4CFB-9D48-1C1919E71B6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r>
              <a:rPr lang="en-US"/>
              <a:t>26 JAN 2010</a:t>
            </a:r>
          </a:p>
        </p:txBody>
      </p:sp>
      <p:sp>
        <p:nvSpPr>
          <p:cNvPr id="5" name="Footer Placeholder 2"/>
          <p:cNvSpPr>
            <a:spLocks noGrp="1"/>
          </p:cNvSpPr>
          <p:nvPr>
            <p:ph type="ftr" sz="quarter" idx="11"/>
          </p:nvPr>
        </p:nvSpPr>
        <p:spPr/>
        <p:txBody>
          <a:bodyPr/>
          <a:lstStyle>
            <a:lvl1pPr>
              <a:defRPr/>
            </a:lvl1pPr>
          </a:lstStyle>
          <a:p>
            <a:pPr>
              <a:defRPr/>
            </a:pPr>
            <a:r>
              <a:rPr lang="en-US"/>
              <a:t>First Title &amp; Escrow - New Features for 2010</a:t>
            </a:r>
          </a:p>
        </p:txBody>
      </p:sp>
      <p:sp>
        <p:nvSpPr>
          <p:cNvPr id="6" name="Slide Number Placeholder 22"/>
          <p:cNvSpPr>
            <a:spLocks noGrp="1"/>
          </p:cNvSpPr>
          <p:nvPr>
            <p:ph type="sldNum" sz="quarter" idx="12"/>
          </p:nvPr>
        </p:nvSpPr>
        <p:spPr/>
        <p:txBody>
          <a:bodyPr/>
          <a:lstStyle>
            <a:lvl1pPr>
              <a:defRPr/>
            </a:lvl1pPr>
          </a:lstStyle>
          <a:p>
            <a:pPr>
              <a:defRPr/>
            </a:pPr>
            <a:fld id="{8A0C0B1E-99F9-462F-84BD-F12BFA47D2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r>
              <a:rPr lang="en-US"/>
              <a:t>26 JAN 2010</a:t>
            </a:r>
          </a:p>
        </p:txBody>
      </p:sp>
      <p:sp>
        <p:nvSpPr>
          <p:cNvPr id="5" name="Slide Number Placeholder 8"/>
          <p:cNvSpPr>
            <a:spLocks noGrp="1"/>
          </p:cNvSpPr>
          <p:nvPr>
            <p:ph type="sldNum" sz="quarter" idx="11"/>
          </p:nvPr>
        </p:nvSpPr>
        <p:spPr/>
        <p:txBody>
          <a:bodyPr rtlCol="0"/>
          <a:lstStyle>
            <a:lvl1pPr>
              <a:defRPr/>
            </a:lvl1pPr>
          </a:lstStyle>
          <a:p>
            <a:pPr>
              <a:defRPr/>
            </a:pPr>
            <a:fld id="{FA8955FC-48A9-462C-B265-49C106323814}"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r>
              <a:rPr lang="en-US"/>
              <a:t>First Title &amp; Escrow - New Features for 2010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r>
              <a:rPr lang="en-US"/>
              <a:t>26 JAN 2010</a:t>
            </a:r>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r>
              <a:rPr lang="en-US"/>
              <a:t>First Title &amp; Escrow - New Features for 2010</a:t>
            </a:r>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9E969734-7441-4F05-9304-F7851388EC8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r>
              <a:rPr lang="en-US"/>
              <a:t>26 JAN 2010</a:t>
            </a:r>
          </a:p>
        </p:txBody>
      </p:sp>
      <p:sp>
        <p:nvSpPr>
          <p:cNvPr id="6" name="Footer Placeholder 2"/>
          <p:cNvSpPr>
            <a:spLocks noGrp="1"/>
          </p:cNvSpPr>
          <p:nvPr>
            <p:ph type="ftr" sz="quarter" idx="11"/>
          </p:nvPr>
        </p:nvSpPr>
        <p:spPr/>
        <p:txBody>
          <a:bodyPr/>
          <a:lstStyle>
            <a:lvl1pPr>
              <a:defRPr/>
            </a:lvl1pPr>
          </a:lstStyle>
          <a:p>
            <a:pPr>
              <a:defRPr/>
            </a:pPr>
            <a:r>
              <a:rPr lang="en-US"/>
              <a:t>First Title &amp; Escrow - New Features for 2010</a:t>
            </a:r>
          </a:p>
        </p:txBody>
      </p:sp>
      <p:sp>
        <p:nvSpPr>
          <p:cNvPr id="7" name="Slide Number Placeholder 22"/>
          <p:cNvSpPr>
            <a:spLocks noGrp="1"/>
          </p:cNvSpPr>
          <p:nvPr>
            <p:ph type="sldNum" sz="quarter" idx="12"/>
          </p:nvPr>
        </p:nvSpPr>
        <p:spPr/>
        <p:txBody>
          <a:bodyPr/>
          <a:lstStyle>
            <a:lvl1pPr>
              <a:defRPr/>
            </a:lvl1pPr>
          </a:lstStyle>
          <a:p>
            <a:pPr>
              <a:defRPr/>
            </a:pPr>
            <a:fld id="{F69C0E6B-FE82-4AF0-AE33-0B1CC7DCB3C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r>
              <a:rPr lang="en-US"/>
              <a:t>26 JAN 2010</a:t>
            </a:r>
          </a:p>
        </p:txBody>
      </p:sp>
      <p:sp>
        <p:nvSpPr>
          <p:cNvPr id="8" name="Footer Placeholder 2"/>
          <p:cNvSpPr>
            <a:spLocks noGrp="1"/>
          </p:cNvSpPr>
          <p:nvPr>
            <p:ph type="ftr" sz="quarter" idx="11"/>
          </p:nvPr>
        </p:nvSpPr>
        <p:spPr/>
        <p:txBody>
          <a:bodyPr/>
          <a:lstStyle>
            <a:lvl1pPr>
              <a:defRPr/>
            </a:lvl1pPr>
          </a:lstStyle>
          <a:p>
            <a:pPr>
              <a:defRPr/>
            </a:pPr>
            <a:r>
              <a:rPr lang="en-US"/>
              <a:t>First Title &amp; Escrow - New Features for 2010</a:t>
            </a:r>
          </a:p>
        </p:txBody>
      </p:sp>
      <p:sp>
        <p:nvSpPr>
          <p:cNvPr id="9" name="Slide Number Placeholder 22"/>
          <p:cNvSpPr>
            <a:spLocks noGrp="1"/>
          </p:cNvSpPr>
          <p:nvPr>
            <p:ph type="sldNum" sz="quarter" idx="12"/>
          </p:nvPr>
        </p:nvSpPr>
        <p:spPr/>
        <p:txBody>
          <a:bodyPr/>
          <a:lstStyle>
            <a:lvl1pPr>
              <a:defRPr/>
            </a:lvl1pPr>
          </a:lstStyle>
          <a:p>
            <a:pPr>
              <a:defRPr/>
            </a:pPr>
            <a:fld id="{93F2C252-8C57-4504-865E-83245EBC7CE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r>
              <a:rPr lang="en-US"/>
              <a:t>26 JAN 2010</a:t>
            </a:r>
          </a:p>
        </p:txBody>
      </p:sp>
      <p:sp>
        <p:nvSpPr>
          <p:cNvPr id="4" name="Slide Number Placeholder 6"/>
          <p:cNvSpPr>
            <a:spLocks noGrp="1"/>
          </p:cNvSpPr>
          <p:nvPr>
            <p:ph type="sldNum" sz="quarter" idx="11"/>
          </p:nvPr>
        </p:nvSpPr>
        <p:spPr/>
        <p:txBody>
          <a:bodyPr rtlCol="0"/>
          <a:lstStyle>
            <a:lvl1pPr>
              <a:defRPr/>
            </a:lvl1pPr>
          </a:lstStyle>
          <a:p>
            <a:pPr>
              <a:defRPr/>
            </a:pPr>
            <a:fld id="{3032F5D2-A3FB-4D1A-B377-0CB4D82342F1}"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r>
              <a:rPr lang="en-US"/>
              <a:t>First Title &amp; Escrow - New Features for 2010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r>
              <a:rPr lang="en-US"/>
              <a:t>26 JAN 2010</a:t>
            </a:r>
          </a:p>
        </p:txBody>
      </p:sp>
      <p:sp>
        <p:nvSpPr>
          <p:cNvPr id="3" name="Footer Placeholder 2"/>
          <p:cNvSpPr>
            <a:spLocks noGrp="1"/>
          </p:cNvSpPr>
          <p:nvPr>
            <p:ph type="ftr" sz="quarter" idx="11"/>
          </p:nvPr>
        </p:nvSpPr>
        <p:spPr/>
        <p:txBody>
          <a:bodyPr/>
          <a:lstStyle>
            <a:lvl1pPr>
              <a:defRPr/>
            </a:lvl1pPr>
          </a:lstStyle>
          <a:p>
            <a:pPr>
              <a:defRPr/>
            </a:pPr>
            <a:r>
              <a:rPr lang="en-US"/>
              <a:t>First Title &amp; Escrow - New Features for 2010</a:t>
            </a:r>
          </a:p>
        </p:txBody>
      </p:sp>
      <p:sp>
        <p:nvSpPr>
          <p:cNvPr id="4" name="Slide Number Placeholder 22"/>
          <p:cNvSpPr>
            <a:spLocks noGrp="1"/>
          </p:cNvSpPr>
          <p:nvPr>
            <p:ph type="sldNum" sz="quarter" idx="12"/>
          </p:nvPr>
        </p:nvSpPr>
        <p:spPr/>
        <p:txBody>
          <a:bodyPr/>
          <a:lstStyle>
            <a:lvl1pPr>
              <a:defRPr/>
            </a:lvl1pPr>
          </a:lstStyle>
          <a:p>
            <a:pPr>
              <a:defRPr/>
            </a:pPr>
            <a:fld id="{FE15E0D1-17E4-4689-B322-7351F14058B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r>
              <a:rPr lang="en-US"/>
              <a:t>26 JAN 2010</a:t>
            </a:r>
          </a:p>
        </p:txBody>
      </p:sp>
      <p:sp>
        <p:nvSpPr>
          <p:cNvPr id="13" name="Slide Number Placeholder 21"/>
          <p:cNvSpPr>
            <a:spLocks noGrp="1"/>
          </p:cNvSpPr>
          <p:nvPr>
            <p:ph type="sldNum" sz="quarter" idx="11"/>
          </p:nvPr>
        </p:nvSpPr>
        <p:spPr/>
        <p:txBody>
          <a:bodyPr rtlCol="0"/>
          <a:lstStyle>
            <a:lvl1pPr>
              <a:defRPr/>
            </a:lvl1pPr>
          </a:lstStyle>
          <a:p>
            <a:pPr>
              <a:defRPr/>
            </a:pPr>
            <a:fld id="{8F807D10-176E-4890-B4CD-B97BF9DE62A0}"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r>
              <a:rPr lang="en-US"/>
              <a:t>First Title &amp; Escrow - New Features for 2010</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r>
              <a:rPr lang="en-US"/>
              <a:t>26 JAN 2010</a:t>
            </a:r>
          </a:p>
        </p:txBody>
      </p:sp>
      <p:sp>
        <p:nvSpPr>
          <p:cNvPr id="13" name="Slide Number Placeholder 17"/>
          <p:cNvSpPr>
            <a:spLocks noGrp="1"/>
          </p:cNvSpPr>
          <p:nvPr>
            <p:ph type="sldNum" sz="quarter" idx="11"/>
          </p:nvPr>
        </p:nvSpPr>
        <p:spPr/>
        <p:txBody>
          <a:bodyPr rtlCol="0"/>
          <a:lstStyle>
            <a:lvl1pPr>
              <a:defRPr/>
            </a:lvl1pPr>
          </a:lstStyle>
          <a:p>
            <a:pPr>
              <a:defRPr/>
            </a:pPr>
            <a:fld id="{AA6FB795-89C9-4D4E-8A25-4FBA7DD7BBE0}"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r>
              <a:rPr lang="en-US"/>
              <a:t>First Title &amp; Escrow - New Features for 2010</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defRPr>
            </a:lvl1pPr>
          </a:lstStyle>
          <a:p>
            <a:pPr>
              <a:defRPr/>
            </a:pPr>
            <a:r>
              <a:rPr lang="en-US"/>
              <a:t>26 JAN 2010</a:t>
            </a:r>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smtClean="0">
                <a:solidFill>
                  <a:schemeClr val="tx2"/>
                </a:solidFill>
              </a:defRPr>
            </a:lvl1pPr>
          </a:lstStyle>
          <a:p>
            <a:pPr>
              <a:defRPr/>
            </a:pPr>
            <a:r>
              <a:rPr lang="en-US"/>
              <a:t>First Title &amp; Escrow - New Features for 2010</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defRPr>
            </a:lvl1pPr>
          </a:lstStyle>
          <a:p>
            <a:pPr>
              <a:defRPr/>
            </a:pPr>
            <a:fld id="{40DF7F29-7B9B-4E81-A114-3B94FBE932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66" r:id="rId4"/>
    <p:sldLayoutId id="2147483765" r:id="rId5"/>
    <p:sldLayoutId id="2147483770" r:id="rId6"/>
    <p:sldLayoutId id="2147483764" r:id="rId7"/>
    <p:sldLayoutId id="2147483771" r:id="rId8"/>
    <p:sldLayoutId id="2147483772" r:id="rId9"/>
    <p:sldLayoutId id="2147483763" r:id="rId10"/>
    <p:sldLayoutId id="2147483762" r:id="rId11"/>
  </p:sldLayoutIdLst>
  <p:hf hd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www.firsttitleservices.com/"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hyperlink" Target="http://www.firsttitleservices.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firsttitleservices.com/"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hyperlink" Target="http://www.firsttitleservices.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981200" y="304800"/>
            <a:ext cx="1895475" cy="1085850"/>
          </a:xfrm>
          <a:prstGeom prst="rect">
            <a:avLst/>
          </a:prstGeom>
          <a:noFill/>
          <a:ln w="9525">
            <a:noFill/>
            <a:miter lim="800000"/>
            <a:headEnd/>
            <a:tailEnd/>
          </a:ln>
        </p:spPr>
      </p:pic>
      <p:sp>
        <p:nvSpPr>
          <p:cNvPr id="8195" name="Text Box 2"/>
          <p:cNvSpPr txBox="1">
            <a:spLocks noChangeArrowheads="1"/>
          </p:cNvSpPr>
          <p:nvPr/>
        </p:nvSpPr>
        <p:spPr bwMode="auto">
          <a:xfrm>
            <a:off x="2514600" y="1905000"/>
            <a:ext cx="5791200" cy="4616450"/>
          </a:xfrm>
          <a:prstGeom prst="rect">
            <a:avLst/>
          </a:prstGeom>
          <a:noFill/>
          <a:ln w="9525">
            <a:noFill/>
            <a:miter lim="800000"/>
            <a:headEnd/>
            <a:tailEnd/>
          </a:ln>
        </p:spPr>
        <p:txBody>
          <a:bodyPr>
            <a:spAutoFit/>
          </a:bodyPr>
          <a:lstStyle/>
          <a:p>
            <a:pPr algn="ctr"/>
            <a:endParaRPr lang="en-US" sz="2400" b="1">
              <a:latin typeface="Cambria" pitchFamily="18" charset="0"/>
            </a:endParaRPr>
          </a:p>
          <a:p>
            <a:pPr algn="ctr"/>
            <a:endParaRPr lang="en-US" sz="2400" b="1">
              <a:latin typeface="Calibri" pitchFamily="34" charset="0"/>
            </a:endParaRPr>
          </a:p>
          <a:p>
            <a:pPr algn="ctr"/>
            <a:endParaRPr lang="en-US" sz="2400">
              <a:latin typeface="Calibri" pitchFamily="34" charset="0"/>
            </a:endParaRPr>
          </a:p>
          <a:p>
            <a:endParaRPr lang="en-US" sz="1400">
              <a:latin typeface="Calibri" pitchFamily="34" charset="0"/>
            </a:endParaRPr>
          </a:p>
          <a:p>
            <a:r>
              <a:rPr lang="en-US" sz="1600">
                <a:latin typeface="Calibri" pitchFamily="34" charset="0"/>
              </a:rPr>
              <a:t>We are pleased to announce that our system has been updated to reflect the new 2010 HUD and GFE changes!! In accordance with these new RESPA regulations, we have introduced the following new features:</a:t>
            </a:r>
            <a:r>
              <a:rPr lang="en-US" sz="1400">
                <a:latin typeface="Calibri" pitchFamily="34" charset="0"/>
              </a:rPr>
              <a:t> </a:t>
            </a:r>
            <a:endParaRPr lang="en-US" b="1" i="1">
              <a:latin typeface="Calibri" pitchFamily="34" charset="0"/>
            </a:endParaRPr>
          </a:p>
          <a:p>
            <a:pPr algn="ctr"/>
            <a:endParaRPr lang="en-US" b="1" i="1">
              <a:latin typeface="Calibri" pitchFamily="34" charset="0"/>
            </a:endParaRPr>
          </a:p>
          <a:p>
            <a:pPr lvl="3"/>
            <a:r>
              <a:rPr lang="en-US" b="1">
                <a:solidFill>
                  <a:schemeClr val="accent2"/>
                </a:solidFill>
                <a:latin typeface="Calibri" pitchFamily="34" charset="0"/>
              </a:rPr>
              <a:t>New Closing Cost Calculator</a:t>
            </a:r>
          </a:p>
          <a:p>
            <a:pPr lvl="3"/>
            <a:endParaRPr lang="en-US" b="1">
              <a:latin typeface="Calibri" pitchFamily="34" charset="0"/>
            </a:endParaRPr>
          </a:p>
          <a:p>
            <a:pPr lvl="3"/>
            <a:r>
              <a:rPr lang="en-US" b="1">
                <a:solidFill>
                  <a:schemeClr val="accent2"/>
                </a:solidFill>
                <a:latin typeface="Calibri" pitchFamily="34" charset="0"/>
              </a:rPr>
              <a:t>Instant 2010 RESPA compliant GFE</a:t>
            </a:r>
          </a:p>
          <a:p>
            <a:pPr lvl="3"/>
            <a:endParaRPr lang="en-US" b="1">
              <a:latin typeface="Calibri" pitchFamily="34" charset="0"/>
            </a:endParaRPr>
          </a:p>
          <a:p>
            <a:pPr lvl="3"/>
            <a:r>
              <a:rPr lang="en-US" b="1">
                <a:solidFill>
                  <a:schemeClr val="accent2"/>
                </a:solidFill>
                <a:latin typeface="Calibri" pitchFamily="34" charset="0"/>
              </a:rPr>
              <a:t>Instant 2010 RESPA compliant HUD-1</a:t>
            </a:r>
          </a:p>
          <a:p>
            <a:pPr algn="ctr"/>
            <a:endParaRPr lang="en-US"/>
          </a:p>
          <a:p>
            <a:pPr algn="ctr"/>
            <a:endParaRPr lang="en-US" i="1"/>
          </a:p>
        </p:txBody>
      </p:sp>
      <p:sp>
        <p:nvSpPr>
          <p:cNvPr id="8196" name="Slide Number Placeholder 8"/>
          <p:cNvSpPr>
            <a:spLocks noGrp="1"/>
          </p:cNvSpPr>
          <p:nvPr>
            <p:ph type="sldNum" sz="quarter" idx="12"/>
          </p:nvPr>
        </p:nvSpPr>
        <p:spPr>
          <a:noFill/>
          <a:ln>
            <a:miter lim="800000"/>
            <a:headEnd/>
            <a:tailEnd/>
          </a:ln>
        </p:spPr>
        <p:txBody>
          <a:bodyPr wrap="square" lIns="91440" tIns="45720" rIns="91440" bIns="45720" numCol="1" anchorCtr="0" compatLnSpc="1">
            <a:prstTxWarp prst="textNoShape">
              <a:avLst/>
            </a:prstTxWarp>
          </a:bodyPr>
          <a:lstStyle/>
          <a:p>
            <a:fld id="{12D8BFFF-5429-4305-8E99-8FC78CFCE32C}" type="slidenum">
              <a:rPr lang="en-US"/>
              <a:pPr/>
              <a:t>1</a:t>
            </a:fld>
            <a:endParaRPr lang="en-US"/>
          </a:p>
        </p:txBody>
      </p:sp>
      <p:sp>
        <p:nvSpPr>
          <p:cNvPr id="16" name="Rectangle 15"/>
          <p:cNvSpPr/>
          <p:nvPr/>
        </p:nvSpPr>
        <p:spPr>
          <a:xfrm>
            <a:off x="1752600" y="609600"/>
            <a:ext cx="7315200" cy="58477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3200" b="1" spc="50" dirty="0">
                <a:ln w="11430"/>
                <a:solidFill>
                  <a:schemeClr val="accent1"/>
                </a:solidFill>
                <a:effectLst>
                  <a:outerShdw blurRad="76200" dist="50800" dir="5400000" algn="tl" rotWithShape="0">
                    <a:srgbClr val="000000">
                      <a:alpha val="65000"/>
                    </a:srgbClr>
                  </a:outerShdw>
                </a:effectLst>
              </a:rPr>
              <a:t>First Title &amp; Escrow, Inc.</a:t>
            </a:r>
          </a:p>
        </p:txBody>
      </p:sp>
      <p:pic>
        <p:nvPicPr>
          <p:cNvPr id="8198" name="Picture 3" descr="C:\Program Files (x86)\Microsoft Office\MEDIA\OFFICE12\Bullets\BD14867_.gif"/>
          <p:cNvPicPr>
            <a:picLocks noChangeAspect="1" noChangeArrowheads="1"/>
          </p:cNvPicPr>
          <p:nvPr/>
        </p:nvPicPr>
        <p:blipFill>
          <a:blip r:embed="rId3" cstate="print"/>
          <a:srcRect/>
          <a:stretch>
            <a:fillRect/>
          </a:stretch>
        </p:blipFill>
        <p:spPr bwMode="auto">
          <a:xfrm>
            <a:off x="3733800" y="5638800"/>
            <a:ext cx="142875" cy="142875"/>
          </a:xfrm>
          <a:prstGeom prst="rect">
            <a:avLst/>
          </a:prstGeom>
          <a:noFill/>
          <a:ln w="9525">
            <a:noFill/>
            <a:miter lim="800000"/>
            <a:headEnd/>
            <a:tailEnd/>
          </a:ln>
        </p:spPr>
      </p:pic>
      <p:pic>
        <p:nvPicPr>
          <p:cNvPr id="8199" name="Picture 4" descr="C:\Program Files (x86)\Microsoft Office\MEDIA\OFFICE12\Bullets\BD14867_.gif"/>
          <p:cNvPicPr>
            <a:picLocks noChangeAspect="1" noChangeArrowheads="1"/>
          </p:cNvPicPr>
          <p:nvPr/>
        </p:nvPicPr>
        <p:blipFill>
          <a:blip r:embed="rId3" cstate="print"/>
          <a:srcRect/>
          <a:stretch>
            <a:fillRect/>
          </a:stretch>
        </p:blipFill>
        <p:spPr bwMode="auto">
          <a:xfrm>
            <a:off x="3733800" y="5105400"/>
            <a:ext cx="142875" cy="142875"/>
          </a:xfrm>
          <a:prstGeom prst="rect">
            <a:avLst/>
          </a:prstGeom>
          <a:noFill/>
          <a:ln w="9525">
            <a:noFill/>
            <a:miter lim="800000"/>
            <a:headEnd/>
            <a:tailEnd/>
          </a:ln>
        </p:spPr>
      </p:pic>
      <p:pic>
        <p:nvPicPr>
          <p:cNvPr id="8200" name="Picture 5" descr="C:\Program Files (x86)\Microsoft Office\MEDIA\OFFICE12\Bullets\BD14867_.gif"/>
          <p:cNvPicPr>
            <a:picLocks noChangeAspect="1" noChangeArrowheads="1"/>
          </p:cNvPicPr>
          <p:nvPr/>
        </p:nvPicPr>
        <p:blipFill>
          <a:blip r:embed="rId3" cstate="print"/>
          <a:srcRect/>
          <a:stretch>
            <a:fillRect/>
          </a:stretch>
        </p:blipFill>
        <p:spPr bwMode="auto">
          <a:xfrm>
            <a:off x="3733800" y="4572000"/>
            <a:ext cx="142875" cy="142875"/>
          </a:xfrm>
          <a:prstGeom prst="rect">
            <a:avLst/>
          </a:prstGeom>
          <a:noFill/>
          <a:ln w="9525">
            <a:noFill/>
            <a:miter lim="800000"/>
            <a:headEnd/>
            <a:tailEnd/>
          </a:ln>
        </p:spPr>
      </p:pic>
      <p:pic>
        <p:nvPicPr>
          <p:cNvPr id="8201" name="Picture 6" descr="C:\Program Files (x86)\Microsoft Office\MEDIA\OFFICE12\Bullets\BD14871_.gif"/>
          <p:cNvPicPr>
            <a:picLocks noChangeAspect="1" noChangeArrowheads="1"/>
          </p:cNvPicPr>
          <p:nvPr/>
        </p:nvPicPr>
        <p:blipFill>
          <a:blip r:embed="rId4" cstate="print"/>
          <a:srcRect/>
          <a:stretch>
            <a:fillRect/>
          </a:stretch>
        </p:blipFill>
        <p:spPr bwMode="auto">
          <a:xfrm>
            <a:off x="3733800" y="5638800"/>
            <a:ext cx="114300" cy="114300"/>
          </a:xfrm>
          <a:prstGeom prst="rect">
            <a:avLst/>
          </a:prstGeom>
          <a:noFill/>
          <a:ln w="9525">
            <a:noFill/>
            <a:miter lim="800000"/>
            <a:headEnd/>
            <a:tailEnd/>
          </a:ln>
        </p:spPr>
      </p:pic>
      <p:pic>
        <p:nvPicPr>
          <p:cNvPr id="8202" name="Picture 7" descr="C:\Program Files (x86)\Microsoft Office\MEDIA\OFFICE12\Bullets\BD14871_.gif"/>
          <p:cNvPicPr>
            <a:picLocks noChangeAspect="1" noChangeArrowheads="1"/>
          </p:cNvPicPr>
          <p:nvPr/>
        </p:nvPicPr>
        <p:blipFill>
          <a:blip r:embed="rId4" cstate="print"/>
          <a:srcRect/>
          <a:stretch>
            <a:fillRect/>
          </a:stretch>
        </p:blipFill>
        <p:spPr bwMode="auto">
          <a:xfrm>
            <a:off x="3733800" y="4572000"/>
            <a:ext cx="114300" cy="114300"/>
          </a:xfrm>
          <a:prstGeom prst="rect">
            <a:avLst/>
          </a:prstGeom>
          <a:noFill/>
          <a:ln w="9525">
            <a:noFill/>
            <a:miter lim="800000"/>
            <a:headEnd/>
            <a:tailEnd/>
          </a:ln>
        </p:spPr>
      </p:pic>
      <p:pic>
        <p:nvPicPr>
          <p:cNvPr id="8203" name="Picture 8" descr="C:\Program Files (x86)\Microsoft Office\MEDIA\OFFICE12\Bullets\BD14871_.gif"/>
          <p:cNvPicPr>
            <a:picLocks noChangeAspect="1" noChangeArrowheads="1"/>
          </p:cNvPicPr>
          <p:nvPr/>
        </p:nvPicPr>
        <p:blipFill>
          <a:blip r:embed="rId4" cstate="print"/>
          <a:srcRect/>
          <a:stretch>
            <a:fillRect/>
          </a:stretch>
        </p:blipFill>
        <p:spPr bwMode="auto">
          <a:xfrm>
            <a:off x="3733800" y="5105400"/>
            <a:ext cx="114300" cy="114300"/>
          </a:xfrm>
          <a:prstGeom prst="rect">
            <a:avLst/>
          </a:prstGeom>
          <a:noFill/>
          <a:ln w="9525">
            <a:noFill/>
            <a:miter lim="800000"/>
            <a:headEnd/>
            <a:tailEnd/>
          </a:ln>
        </p:spPr>
      </p:pic>
      <p:sp>
        <p:nvSpPr>
          <p:cNvPr id="26" name="Rectangle 25"/>
          <p:cNvSpPr/>
          <p:nvPr/>
        </p:nvSpPr>
        <p:spPr>
          <a:xfrm>
            <a:off x="1752600" y="1828800"/>
            <a:ext cx="7315200" cy="92333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rPr>
              <a:t>2010 New Features</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207" name="Text Box 15"/>
          <p:cNvSpPr txBox="1">
            <a:spLocks noChangeArrowheads="1"/>
          </p:cNvSpPr>
          <p:nvPr/>
        </p:nvSpPr>
        <p:spPr bwMode="auto">
          <a:xfrm>
            <a:off x="152400" y="6096000"/>
            <a:ext cx="2119313" cy="579438"/>
          </a:xfrm>
          <a:prstGeom prst="rect">
            <a:avLst/>
          </a:prstGeom>
          <a:noFill/>
          <a:ln w="9525">
            <a:noFill/>
            <a:miter lim="800000"/>
            <a:headEnd/>
            <a:tailEnd/>
          </a:ln>
          <a:effectLst/>
        </p:spPr>
        <p:txBody>
          <a:bodyPr wrap="none">
            <a:spAutoFit/>
          </a:bodyPr>
          <a:lstStyle/>
          <a:p>
            <a:r>
              <a:rPr lang="en-US" sz="1400">
                <a:latin typeface="Calibri" pitchFamily="34" charset="0"/>
                <a:hlinkClick r:id="rId5"/>
              </a:rPr>
              <a:t>www.firsttitleservices.com</a:t>
            </a:r>
            <a:endParaRPr lang="en-US" sz="1400">
              <a:latin typeface="Calibri" pitchFamily="34" charset="0"/>
            </a:endParaRPr>
          </a:p>
          <a:p>
            <a:r>
              <a:rPr lang="en-US" sz="1400">
                <a:latin typeface="Calibri" pitchFamily="34" charset="0"/>
              </a:rPr>
              <a:t>1-866-4TITLES (484-8537)</a:t>
            </a:r>
            <a:r>
              <a:rPr lang="en-US"/>
              <a:t> </a:t>
            </a:r>
          </a:p>
        </p:txBody>
      </p:sp>
      <p:sp>
        <p:nvSpPr>
          <p:cNvPr id="8208" name="Text Box 16"/>
          <p:cNvSpPr txBox="1">
            <a:spLocks noChangeArrowheads="1"/>
          </p:cNvSpPr>
          <p:nvPr/>
        </p:nvSpPr>
        <p:spPr bwMode="auto">
          <a:xfrm>
            <a:off x="4724400" y="6324600"/>
            <a:ext cx="4191000" cy="366713"/>
          </a:xfrm>
          <a:prstGeom prst="rect">
            <a:avLst/>
          </a:prstGeom>
          <a:noFill/>
          <a:ln w="9525">
            <a:noFill/>
            <a:miter lim="800000"/>
            <a:headEnd/>
            <a:tailEnd/>
          </a:ln>
          <a:effectLst/>
        </p:spPr>
        <p:txBody>
          <a:bodyPr>
            <a:spAutoFit/>
          </a:bodyPr>
          <a:lstStyle/>
          <a:p>
            <a:pPr algn="r"/>
            <a:r>
              <a:rPr lang="en-US" b="1" dirty="0">
                <a:solidFill>
                  <a:schemeClr val="accent1"/>
                </a:solidFill>
                <a:latin typeface="Calibri" pitchFamily="34" charset="0"/>
              </a:rPr>
              <a:t>Presented By: </a:t>
            </a:r>
            <a:r>
              <a:rPr lang="en-US" b="1" dirty="0">
                <a:solidFill>
                  <a:schemeClr val="tx2"/>
                </a:solidFill>
                <a:latin typeface="Calibri" pitchFamily="34" charset="0"/>
              </a:rPr>
              <a:t>Stephen J. Papermaster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7411" name="Slide Number Placeholder 5"/>
          <p:cNvSpPr>
            <a:spLocks noGrp="1"/>
          </p:cNvSpPr>
          <p:nvPr>
            <p:ph type="sldNum" sz="quarter" idx="12"/>
          </p:nvPr>
        </p:nvSpPr>
        <p:spPr>
          <a:noFill/>
          <a:ln>
            <a:miter lim="800000"/>
            <a:headEnd/>
            <a:tailEnd/>
          </a:ln>
        </p:spPr>
        <p:txBody>
          <a:bodyPr wrap="square" lIns="91440" tIns="45720" rIns="91440" bIns="45720" numCol="1" anchorCtr="0" compatLnSpc="1">
            <a:prstTxWarp prst="textNoShape">
              <a:avLst/>
            </a:prstTxWarp>
          </a:bodyPr>
          <a:lstStyle/>
          <a:p>
            <a:fld id="{F59B15FA-7034-4232-9314-9B52B0963BF4}" type="slidenum">
              <a:rPr lang="en-US"/>
              <a:pPr/>
              <a:t>10</a:t>
            </a:fld>
            <a:endParaRPr lang="en-US"/>
          </a:p>
        </p:txBody>
      </p:sp>
      <p:sp>
        <p:nvSpPr>
          <p:cNvPr id="17412" name="Text Box 5"/>
          <p:cNvSpPr txBox="1">
            <a:spLocks noChangeArrowheads="1"/>
          </p:cNvSpPr>
          <p:nvPr/>
        </p:nvSpPr>
        <p:spPr bwMode="auto">
          <a:xfrm>
            <a:off x="0" y="381000"/>
            <a:ext cx="9144000" cy="461963"/>
          </a:xfrm>
          <a:prstGeom prst="rect">
            <a:avLst/>
          </a:prstGeom>
          <a:noFill/>
          <a:ln w="9525">
            <a:noFill/>
            <a:miter lim="800000"/>
            <a:headEnd/>
            <a:tailEnd/>
          </a:ln>
        </p:spPr>
        <p:txBody>
          <a:bodyPr>
            <a:spAutoFit/>
          </a:bodyPr>
          <a:lstStyle/>
          <a:p>
            <a:pPr algn="ctr"/>
            <a:r>
              <a:rPr lang="en-US" sz="2400" b="1">
                <a:solidFill>
                  <a:schemeClr val="accent2"/>
                </a:solidFill>
                <a:latin typeface="Calibri" pitchFamily="34" charset="0"/>
              </a:rPr>
              <a:t>Instant HUD-1</a:t>
            </a:r>
          </a:p>
        </p:txBody>
      </p:sp>
      <p:pic>
        <p:nvPicPr>
          <p:cNvPr id="17413" name="Picture 6"/>
          <p:cNvPicPr>
            <a:picLocks noChangeAspect="1" noChangeArrowheads="1"/>
          </p:cNvPicPr>
          <p:nvPr/>
        </p:nvPicPr>
        <p:blipFill>
          <a:blip r:embed="rId2" cstate="print"/>
          <a:srcRect/>
          <a:stretch>
            <a:fillRect/>
          </a:stretch>
        </p:blipFill>
        <p:spPr bwMode="auto">
          <a:xfrm>
            <a:off x="2895600" y="228600"/>
            <a:ext cx="652463" cy="762000"/>
          </a:xfrm>
          <a:prstGeom prst="rect">
            <a:avLst/>
          </a:prstGeom>
          <a:noFill/>
          <a:ln w="9525">
            <a:noFill/>
            <a:miter lim="800000"/>
            <a:headEnd/>
            <a:tailEnd/>
          </a:ln>
        </p:spPr>
      </p:pic>
      <p:pic>
        <p:nvPicPr>
          <p:cNvPr id="17414" name="Picture 2" descr="008 - OrderComplete"/>
          <p:cNvPicPr>
            <a:picLocks noChangeAspect="1" noChangeArrowheads="1"/>
          </p:cNvPicPr>
          <p:nvPr/>
        </p:nvPicPr>
        <p:blipFill>
          <a:blip r:embed="rId3" cstate="print"/>
          <a:srcRect/>
          <a:stretch>
            <a:fillRect/>
          </a:stretch>
        </p:blipFill>
        <p:spPr bwMode="auto">
          <a:xfrm>
            <a:off x="2362200" y="1600200"/>
            <a:ext cx="5614988" cy="4267200"/>
          </a:xfrm>
          <a:prstGeom prst="rect">
            <a:avLst/>
          </a:prstGeom>
          <a:noFill/>
          <a:ln w="9525">
            <a:noFill/>
            <a:miter lim="800000"/>
            <a:headEnd/>
            <a:tailEnd/>
          </a:ln>
        </p:spPr>
      </p:pic>
      <p:sp>
        <p:nvSpPr>
          <p:cNvPr id="17415" name="AutoShape 3"/>
          <p:cNvSpPr>
            <a:spLocks noChangeArrowheads="1"/>
          </p:cNvSpPr>
          <p:nvPr/>
        </p:nvSpPr>
        <p:spPr bwMode="auto">
          <a:xfrm rot="411985">
            <a:off x="6515100" y="4729163"/>
            <a:ext cx="2265363" cy="2043112"/>
          </a:xfrm>
          <a:prstGeom prst="wedgeEllipseCallout">
            <a:avLst>
              <a:gd name="adj1" fmla="val -89222"/>
              <a:gd name="adj2" fmla="val -102569"/>
            </a:avLst>
          </a:prstGeom>
          <a:solidFill>
            <a:schemeClr val="accent1"/>
          </a:solidFill>
          <a:ln w="9525">
            <a:solidFill>
              <a:schemeClr val="tx1"/>
            </a:solidFill>
            <a:miter lim="800000"/>
            <a:headEnd/>
            <a:tailEnd/>
          </a:ln>
        </p:spPr>
        <p:txBody>
          <a:bodyPr/>
          <a:lstStyle/>
          <a:p>
            <a:pPr algn="ctr"/>
            <a:endParaRPr lang="en-US"/>
          </a:p>
        </p:txBody>
      </p:sp>
      <p:sp>
        <p:nvSpPr>
          <p:cNvPr id="17416" name="Text Box 4"/>
          <p:cNvSpPr txBox="1">
            <a:spLocks noChangeArrowheads="1"/>
          </p:cNvSpPr>
          <p:nvPr/>
        </p:nvSpPr>
        <p:spPr bwMode="auto">
          <a:xfrm>
            <a:off x="6781800" y="4953000"/>
            <a:ext cx="1997075" cy="1570038"/>
          </a:xfrm>
          <a:prstGeom prst="rect">
            <a:avLst/>
          </a:prstGeom>
          <a:noFill/>
          <a:ln w="9525">
            <a:noFill/>
            <a:miter lim="800000"/>
            <a:headEnd/>
            <a:tailEnd/>
          </a:ln>
        </p:spPr>
        <p:txBody>
          <a:bodyPr>
            <a:spAutoFit/>
          </a:bodyPr>
          <a:lstStyle/>
          <a:p>
            <a:r>
              <a:rPr lang="en-US" sz="1600">
                <a:solidFill>
                  <a:schemeClr val="bg1"/>
                </a:solidFill>
              </a:rPr>
              <a:t>The “Estimated HUD-1” button to view your instant HUD-1 is available the second you place your order!</a:t>
            </a:r>
          </a:p>
        </p:txBody>
      </p:sp>
      <p:sp>
        <p:nvSpPr>
          <p:cNvPr id="17419" name="Text Box 11"/>
          <p:cNvSpPr txBox="1">
            <a:spLocks noChangeArrowheads="1"/>
          </p:cNvSpPr>
          <p:nvPr/>
        </p:nvSpPr>
        <p:spPr bwMode="auto">
          <a:xfrm>
            <a:off x="152400" y="6096000"/>
            <a:ext cx="2119313" cy="579438"/>
          </a:xfrm>
          <a:prstGeom prst="rect">
            <a:avLst/>
          </a:prstGeom>
          <a:noFill/>
          <a:ln w="9525">
            <a:noFill/>
            <a:miter lim="800000"/>
            <a:headEnd/>
            <a:tailEnd/>
          </a:ln>
          <a:effectLst/>
        </p:spPr>
        <p:txBody>
          <a:bodyPr wrap="none">
            <a:spAutoFit/>
          </a:bodyPr>
          <a:lstStyle/>
          <a:p>
            <a:r>
              <a:rPr lang="en-US" sz="1400">
                <a:latin typeface="Calibri" pitchFamily="34" charset="0"/>
                <a:hlinkClick r:id="rId4"/>
              </a:rPr>
              <a:t>www.firsttitleservices.com</a:t>
            </a:r>
            <a:endParaRPr lang="en-US" sz="1400">
              <a:latin typeface="Calibri" pitchFamily="34" charset="0"/>
            </a:endParaRPr>
          </a:p>
          <a:p>
            <a:r>
              <a:rPr lang="en-US" sz="1400">
                <a:latin typeface="Calibri" pitchFamily="34" charset="0"/>
              </a:rPr>
              <a:t>1-866-4TITLES (484-8537)</a:t>
            </a:r>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5" name="Picture 13"/>
          <p:cNvPicPr>
            <a:picLocks noChangeAspect="1" noChangeArrowheads="1"/>
          </p:cNvPicPr>
          <p:nvPr/>
        </p:nvPicPr>
        <p:blipFill>
          <a:blip r:embed="rId2" cstate="print"/>
          <a:srcRect/>
          <a:stretch>
            <a:fillRect/>
          </a:stretch>
        </p:blipFill>
        <p:spPr bwMode="auto">
          <a:xfrm>
            <a:off x="304800" y="1143000"/>
            <a:ext cx="3200400" cy="5381625"/>
          </a:xfrm>
          <a:prstGeom prst="rect">
            <a:avLst/>
          </a:prstGeom>
          <a:noFill/>
          <a:ln w="9525">
            <a:noFill/>
            <a:miter lim="800000"/>
            <a:headEnd/>
            <a:tailEnd/>
          </a:ln>
          <a:effectLst/>
        </p:spPr>
      </p:pic>
      <p:pic>
        <p:nvPicPr>
          <p:cNvPr id="18447" name="Picture 15"/>
          <p:cNvPicPr>
            <a:picLocks noChangeAspect="1" noChangeArrowheads="1"/>
          </p:cNvPicPr>
          <p:nvPr/>
        </p:nvPicPr>
        <p:blipFill>
          <a:blip r:embed="rId3" cstate="print"/>
          <a:srcRect/>
          <a:stretch>
            <a:fillRect/>
          </a:stretch>
        </p:blipFill>
        <p:spPr bwMode="auto">
          <a:xfrm>
            <a:off x="2057400" y="685800"/>
            <a:ext cx="5829300" cy="5400675"/>
          </a:xfrm>
          <a:prstGeom prst="rect">
            <a:avLst/>
          </a:prstGeom>
          <a:noFill/>
          <a:ln w="9525">
            <a:noFill/>
            <a:miter lim="800000"/>
            <a:headEnd/>
            <a:tailEnd/>
          </a:ln>
          <a:effectLst/>
        </p:spPr>
      </p:pic>
      <p:sp>
        <p:nvSpPr>
          <p:cNvPr id="18434"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8435"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E063FD9-393A-4062-968E-178DB7DEBC7D}" type="slidenum">
              <a:rPr lang="en-US"/>
              <a:pPr/>
              <a:t>11</a:t>
            </a:fld>
            <a:endParaRPr lang="en-US"/>
          </a:p>
        </p:txBody>
      </p:sp>
      <p:sp>
        <p:nvSpPr>
          <p:cNvPr id="18437" name="AutoShape 3"/>
          <p:cNvSpPr>
            <a:spLocks noChangeArrowheads="1"/>
          </p:cNvSpPr>
          <p:nvPr/>
        </p:nvSpPr>
        <p:spPr bwMode="auto">
          <a:xfrm rot="411985">
            <a:off x="3352800" y="2667000"/>
            <a:ext cx="4038600" cy="3962400"/>
          </a:xfrm>
          <a:prstGeom prst="wedgeEllipseCallout">
            <a:avLst>
              <a:gd name="adj1" fmla="val 28556"/>
              <a:gd name="adj2" fmla="val -81769"/>
            </a:avLst>
          </a:prstGeom>
          <a:solidFill>
            <a:schemeClr val="accent1"/>
          </a:solidFill>
          <a:ln w="9525">
            <a:solidFill>
              <a:schemeClr val="tx1"/>
            </a:solidFill>
            <a:miter lim="800000"/>
            <a:headEnd/>
            <a:tailEnd/>
          </a:ln>
        </p:spPr>
        <p:txBody>
          <a:bodyPr/>
          <a:lstStyle/>
          <a:p>
            <a:pPr algn="ctr"/>
            <a:endParaRPr lang="en-US"/>
          </a:p>
        </p:txBody>
      </p:sp>
      <p:sp>
        <p:nvSpPr>
          <p:cNvPr id="18439" name="Rectangle 6"/>
          <p:cNvSpPr>
            <a:spLocks noChangeArrowheads="1"/>
          </p:cNvSpPr>
          <p:nvPr/>
        </p:nvSpPr>
        <p:spPr bwMode="auto">
          <a:xfrm>
            <a:off x="304800" y="228600"/>
            <a:ext cx="2784475" cy="457200"/>
          </a:xfrm>
          <a:prstGeom prst="rect">
            <a:avLst/>
          </a:prstGeom>
          <a:noFill/>
          <a:ln w="9525">
            <a:noFill/>
            <a:miter lim="800000"/>
            <a:headEnd/>
            <a:tailEnd/>
          </a:ln>
        </p:spPr>
        <p:txBody>
          <a:bodyPr wrap="none">
            <a:spAutoFit/>
          </a:bodyPr>
          <a:lstStyle/>
          <a:p>
            <a:r>
              <a:rPr lang="en-US" sz="2400" b="1">
                <a:solidFill>
                  <a:schemeClr val="accent1"/>
                </a:solidFill>
                <a:latin typeface="Calibri" pitchFamily="34" charset="0"/>
              </a:rPr>
              <a:t>Fully Editable HUD-1</a:t>
            </a:r>
          </a:p>
        </p:txBody>
      </p:sp>
      <p:sp>
        <p:nvSpPr>
          <p:cNvPr id="18441" name="Rectangle 9"/>
          <p:cNvSpPr>
            <a:spLocks noChangeArrowheads="1"/>
          </p:cNvSpPr>
          <p:nvPr/>
        </p:nvSpPr>
        <p:spPr bwMode="auto">
          <a:xfrm>
            <a:off x="4343400" y="3124200"/>
            <a:ext cx="2286000" cy="3113088"/>
          </a:xfrm>
          <a:prstGeom prst="rect">
            <a:avLst/>
          </a:prstGeom>
          <a:noFill/>
          <a:ln w="9525">
            <a:noFill/>
            <a:miter lim="800000"/>
            <a:headEnd/>
            <a:tailEnd/>
          </a:ln>
          <a:effectLst/>
        </p:spPr>
        <p:txBody>
          <a:bodyPr>
            <a:spAutoFit/>
          </a:bodyPr>
          <a:lstStyle/>
          <a:p>
            <a:r>
              <a:rPr lang="en-US">
                <a:solidFill>
                  <a:schemeClr val="bg1"/>
                </a:solidFill>
              </a:rPr>
              <a:t>The fully editable HUD-1 form pulls in the data from your First Title order and automatically sums your entries.</a:t>
            </a:r>
          </a:p>
          <a:p>
            <a:endParaRPr lang="en-US">
              <a:solidFill>
                <a:schemeClr val="bg1"/>
              </a:solidFill>
            </a:endParaRPr>
          </a:p>
          <a:p>
            <a:r>
              <a:rPr lang="en-US">
                <a:solidFill>
                  <a:schemeClr val="bg1"/>
                </a:solidFill>
              </a:rPr>
              <a:t>Instantly view, download and email your completed HUD-1.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2" cstate="print"/>
          <a:srcRect/>
          <a:stretch>
            <a:fillRect/>
          </a:stretch>
        </p:blipFill>
        <p:spPr bwMode="auto">
          <a:xfrm>
            <a:off x="304800" y="1295400"/>
            <a:ext cx="6353175" cy="5191125"/>
          </a:xfrm>
          <a:prstGeom prst="rect">
            <a:avLst/>
          </a:prstGeom>
          <a:noFill/>
          <a:ln w="9525">
            <a:noFill/>
            <a:miter lim="800000"/>
            <a:headEnd/>
            <a:tailEnd/>
          </a:ln>
          <a:effectLst/>
        </p:spPr>
      </p:pic>
      <p:pic>
        <p:nvPicPr>
          <p:cNvPr id="19463" name="Picture 7"/>
          <p:cNvPicPr>
            <a:picLocks noChangeAspect="1" noChangeArrowheads="1"/>
          </p:cNvPicPr>
          <p:nvPr/>
        </p:nvPicPr>
        <p:blipFill>
          <a:blip r:embed="rId3" cstate="print"/>
          <a:srcRect/>
          <a:stretch>
            <a:fillRect/>
          </a:stretch>
        </p:blipFill>
        <p:spPr bwMode="auto">
          <a:xfrm>
            <a:off x="1905000" y="762000"/>
            <a:ext cx="6400800" cy="3409950"/>
          </a:xfrm>
          <a:prstGeom prst="rect">
            <a:avLst/>
          </a:prstGeom>
          <a:noFill/>
          <a:ln w="9525">
            <a:solidFill>
              <a:schemeClr val="tx1"/>
            </a:solidFill>
            <a:miter lim="800000"/>
            <a:headEnd/>
            <a:tailEnd/>
          </a:ln>
          <a:effectLst/>
        </p:spPr>
      </p:pic>
      <p:sp>
        <p:nvSpPr>
          <p:cNvPr id="19458"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9459"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9D10B52-3B50-411E-B8E0-B19FB4951AC9}" type="slidenum">
              <a:rPr lang="en-US"/>
              <a:pPr/>
              <a:t>12</a:t>
            </a:fld>
            <a:endParaRPr lang="en-US"/>
          </a:p>
        </p:txBody>
      </p:sp>
      <p:sp>
        <p:nvSpPr>
          <p:cNvPr id="19461" name="Rectangle 5"/>
          <p:cNvSpPr>
            <a:spLocks noChangeArrowheads="1"/>
          </p:cNvSpPr>
          <p:nvPr/>
        </p:nvSpPr>
        <p:spPr bwMode="auto">
          <a:xfrm>
            <a:off x="304800" y="230188"/>
            <a:ext cx="3213100" cy="457200"/>
          </a:xfrm>
          <a:prstGeom prst="rect">
            <a:avLst/>
          </a:prstGeom>
          <a:noFill/>
          <a:ln w="9525">
            <a:noFill/>
            <a:miter lim="800000"/>
            <a:headEnd/>
            <a:tailEnd/>
          </a:ln>
        </p:spPr>
        <p:txBody>
          <a:bodyPr wrap="none" anchor="ctr">
            <a:spAutoFit/>
          </a:bodyPr>
          <a:lstStyle/>
          <a:p>
            <a:r>
              <a:rPr lang="en-US" sz="2400" b="1">
                <a:solidFill>
                  <a:schemeClr val="accent1"/>
                </a:solidFill>
                <a:latin typeface="Calibri" pitchFamily="34" charset="0"/>
              </a:rPr>
              <a:t>Completed 2010 HUD-1</a:t>
            </a:r>
            <a:r>
              <a:rPr lang="en-US" sz="2000" b="1">
                <a:solidFill>
                  <a:schemeClr val="accent1"/>
                </a:solidFill>
                <a:latin typeface="Calibri"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20483"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6265417-C509-492E-9856-A5311B13772A}" type="slidenum">
              <a:rPr lang="en-US"/>
              <a:pPr/>
              <a:t>13</a:t>
            </a:fld>
            <a:endParaRPr lang="en-US"/>
          </a:p>
        </p:txBody>
      </p:sp>
      <p:pic>
        <p:nvPicPr>
          <p:cNvPr id="20484" name="Picture 8"/>
          <p:cNvPicPr>
            <a:picLocks noChangeAspect="1" noChangeArrowheads="1"/>
          </p:cNvPicPr>
          <p:nvPr/>
        </p:nvPicPr>
        <p:blipFill>
          <a:blip r:embed="rId2" cstate="print"/>
          <a:srcRect/>
          <a:stretch>
            <a:fillRect/>
          </a:stretch>
        </p:blipFill>
        <p:spPr bwMode="auto">
          <a:xfrm>
            <a:off x="381000" y="1905000"/>
            <a:ext cx="8001000" cy="3248025"/>
          </a:xfrm>
          <a:prstGeom prst="rect">
            <a:avLst/>
          </a:prstGeom>
          <a:noFill/>
          <a:ln w="9525">
            <a:noFill/>
            <a:miter lim="800000"/>
            <a:headEnd/>
            <a:tailEnd/>
          </a:ln>
        </p:spPr>
      </p:pic>
      <p:sp>
        <p:nvSpPr>
          <p:cNvPr id="20485" name="AutoShape 3"/>
          <p:cNvSpPr>
            <a:spLocks noChangeArrowheads="1"/>
          </p:cNvSpPr>
          <p:nvPr/>
        </p:nvSpPr>
        <p:spPr bwMode="auto">
          <a:xfrm rot="411985">
            <a:off x="4491038" y="2741613"/>
            <a:ext cx="2057400" cy="1828800"/>
          </a:xfrm>
          <a:prstGeom prst="wedgeEllipseCallout">
            <a:avLst>
              <a:gd name="adj1" fmla="val -34134"/>
              <a:gd name="adj2" fmla="val 12153"/>
            </a:avLst>
          </a:prstGeom>
          <a:solidFill>
            <a:schemeClr val="accent1"/>
          </a:solidFill>
          <a:ln w="9525">
            <a:solidFill>
              <a:schemeClr val="tx1"/>
            </a:solidFill>
            <a:miter lim="800000"/>
            <a:headEnd/>
            <a:tailEnd/>
          </a:ln>
        </p:spPr>
        <p:txBody>
          <a:bodyPr/>
          <a:lstStyle/>
          <a:p>
            <a:pPr algn="ctr"/>
            <a:endParaRPr lang="en-US"/>
          </a:p>
        </p:txBody>
      </p:sp>
      <p:sp>
        <p:nvSpPr>
          <p:cNvPr id="20486" name="Text Box 4"/>
          <p:cNvSpPr txBox="1">
            <a:spLocks noChangeArrowheads="1"/>
          </p:cNvSpPr>
          <p:nvPr/>
        </p:nvSpPr>
        <p:spPr bwMode="auto">
          <a:xfrm>
            <a:off x="4876800" y="2895600"/>
            <a:ext cx="1692275" cy="1558925"/>
          </a:xfrm>
          <a:prstGeom prst="rect">
            <a:avLst/>
          </a:prstGeom>
          <a:noFill/>
          <a:ln w="9525">
            <a:noFill/>
            <a:miter lim="800000"/>
            <a:headEnd/>
            <a:tailEnd/>
          </a:ln>
        </p:spPr>
        <p:txBody>
          <a:bodyPr>
            <a:spAutoFit/>
          </a:bodyPr>
          <a:lstStyle/>
          <a:p>
            <a:r>
              <a:rPr lang="en-US" sz="1600">
                <a:solidFill>
                  <a:schemeClr val="bg1"/>
                </a:solidFill>
              </a:rPr>
              <a:t>All closing related title insurance and recording fees calculated in seconds!</a:t>
            </a:r>
          </a:p>
        </p:txBody>
      </p:sp>
      <p:sp>
        <p:nvSpPr>
          <p:cNvPr id="20487" name="Rectangle 9"/>
          <p:cNvSpPr>
            <a:spLocks noChangeArrowheads="1"/>
          </p:cNvSpPr>
          <p:nvPr/>
        </p:nvSpPr>
        <p:spPr bwMode="auto">
          <a:xfrm>
            <a:off x="381000" y="258763"/>
            <a:ext cx="6938963" cy="460375"/>
          </a:xfrm>
          <a:prstGeom prst="rect">
            <a:avLst/>
          </a:prstGeom>
          <a:noFill/>
          <a:ln w="9525">
            <a:noFill/>
            <a:miter lim="800000"/>
            <a:headEnd/>
            <a:tailEnd/>
          </a:ln>
        </p:spPr>
        <p:txBody>
          <a:bodyPr anchor="ctr">
            <a:spAutoFit/>
          </a:bodyPr>
          <a:lstStyle/>
          <a:p>
            <a:r>
              <a:rPr lang="en-US" sz="2400" b="1">
                <a:solidFill>
                  <a:schemeClr val="accent1"/>
                </a:solidFill>
                <a:latin typeface="Calibri" pitchFamily="34" charset="0"/>
              </a:rPr>
              <a:t>Bundled Fees in the 1100 Series</a:t>
            </a:r>
            <a:endParaRPr lang="en-US" sz="2400">
              <a:solidFill>
                <a:schemeClr val="accent1"/>
              </a:solidFill>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21507"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28F3E7-9687-4F44-82B3-C8CFEADF587B}" type="slidenum">
              <a:rPr lang="en-US"/>
              <a:pPr/>
              <a:t>14</a:t>
            </a:fld>
            <a:endParaRPr lang="en-US"/>
          </a:p>
        </p:txBody>
      </p:sp>
      <p:pic>
        <p:nvPicPr>
          <p:cNvPr id="21508" name="Picture 4"/>
          <p:cNvPicPr>
            <a:picLocks noChangeAspect="1" noChangeArrowheads="1"/>
          </p:cNvPicPr>
          <p:nvPr/>
        </p:nvPicPr>
        <p:blipFill>
          <a:blip r:embed="rId2" cstate="print"/>
          <a:srcRect/>
          <a:stretch>
            <a:fillRect/>
          </a:stretch>
        </p:blipFill>
        <p:spPr bwMode="auto">
          <a:xfrm>
            <a:off x="685800" y="1828800"/>
            <a:ext cx="7391400" cy="3646488"/>
          </a:xfrm>
          <a:prstGeom prst="rect">
            <a:avLst/>
          </a:prstGeom>
          <a:noFill/>
          <a:ln w="9525">
            <a:noFill/>
            <a:miter lim="800000"/>
            <a:headEnd/>
            <a:tailEnd/>
          </a:ln>
        </p:spPr>
      </p:pic>
      <p:sp>
        <p:nvSpPr>
          <p:cNvPr id="21509" name="Rectangle 5"/>
          <p:cNvSpPr>
            <a:spLocks noChangeArrowheads="1"/>
          </p:cNvSpPr>
          <p:nvPr/>
        </p:nvSpPr>
        <p:spPr bwMode="auto">
          <a:xfrm>
            <a:off x="381000" y="309563"/>
            <a:ext cx="7696200" cy="974725"/>
          </a:xfrm>
          <a:prstGeom prst="rect">
            <a:avLst/>
          </a:prstGeom>
          <a:noFill/>
          <a:ln w="9525">
            <a:noFill/>
            <a:miter lim="800000"/>
            <a:headEnd/>
            <a:tailEnd/>
          </a:ln>
        </p:spPr>
        <p:txBody>
          <a:bodyPr anchor="ctr">
            <a:spAutoFit/>
          </a:bodyPr>
          <a:lstStyle/>
          <a:p>
            <a:r>
              <a:rPr lang="en-US" sz="2400" b="1">
                <a:solidFill>
                  <a:schemeClr val="accent1"/>
                </a:solidFill>
                <a:latin typeface="Calibri" pitchFamily="34" charset="0"/>
              </a:rPr>
              <a:t>HUD-1 Itemization Page</a:t>
            </a:r>
            <a:endParaRPr lang="en-US" sz="2000" b="1">
              <a:solidFill>
                <a:schemeClr val="accent1"/>
              </a:solidFill>
              <a:latin typeface="Calibri" pitchFamily="34" charset="0"/>
            </a:endParaRPr>
          </a:p>
          <a:p>
            <a:endParaRPr lang="en-US" sz="2000">
              <a:latin typeface="Cambria" pitchFamily="18" charset="0"/>
            </a:endParaRPr>
          </a:p>
          <a:p>
            <a:r>
              <a:rPr lang="en-US" sz="1400">
                <a:latin typeface="Calibri" pitchFamily="34" charset="0"/>
              </a:rPr>
              <a:t>A separate itemization of line 1101 fees listed on Page 4 of the new HUD for your review.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1"/>
          </p:nvPr>
        </p:nvSpPr>
        <p:spPr>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22531" name="Slide Number Placeholder 2"/>
          <p:cNvSpPr>
            <a:spLocks noGrp="1"/>
          </p:cNvSpPr>
          <p:nvPr>
            <p:ph type="sldNum" sz="quarter" idx="12"/>
          </p:nvPr>
        </p:nvSpPr>
        <p:spPr>
          <a:noFill/>
          <a:ln>
            <a:miter lim="800000"/>
            <a:headEnd/>
            <a:tailEnd/>
          </a:ln>
        </p:spPr>
        <p:txBody>
          <a:bodyPr wrap="square" lIns="91440" tIns="45720" rIns="91440" bIns="45720" numCol="1" anchorCtr="0" compatLnSpc="1">
            <a:prstTxWarp prst="textNoShape">
              <a:avLst/>
            </a:prstTxWarp>
          </a:bodyPr>
          <a:lstStyle/>
          <a:p>
            <a:fld id="{DE741EAD-5144-4E05-AD95-F9908B3C6B86}" type="slidenum">
              <a:rPr lang="en-US"/>
              <a:pPr/>
              <a:t>15</a:t>
            </a:fld>
            <a:endParaRPr lang="en-US"/>
          </a:p>
        </p:txBody>
      </p:sp>
      <p:pic>
        <p:nvPicPr>
          <p:cNvPr id="22532" name="Picture 2" descr="ft_logo.bmp"/>
          <p:cNvPicPr>
            <a:picLocks noChangeAspect="1"/>
          </p:cNvPicPr>
          <p:nvPr/>
        </p:nvPicPr>
        <p:blipFill>
          <a:blip r:embed="rId2" cstate="print"/>
          <a:srcRect/>
          <a:stretch>
            <a:fillRect/>
          </a:stretch>
        </p:blipFill>
        <p:spPr bwMode="auto">
          <a:xfrm>
            <a:off x="3962400" y="685800"/>
            <a:ext cx="2057400" cy="1524000"/>
          </a:xfrm>
          <a:prstGeom prst="rect">
            <a:avLst/>
          </a:prstGeom>
          <a:noFill/>
          <a:ln w="9525">
            <a:noFill/>
            <a:miter lim="800000"/>
            <a:headEnd/>
            <a:tailEnd/>
          </a:ln>
        </p:spPr>
      </p:pic>
      <p:sp>
        <p:nvSpPr>
          <p:cNvPr id="22535" name="Text Box 7"/>
          <p:cNvSpPr txBox="1">
            <a:spLocks noChangeArrowheads="1"/>
          </p:cNvSpPr>
          <p:nvPr/>
        </p:nvSpPr>
        <p:spPr bwMode="auto">
          <a:xfrm>
            <a:off x="152400" y="6096000"/>
            <a:ext cx="2119313" cy="579438"/>
          </a:xfrm>
          <a:prstGeom prst="rect">
            <a:avLst/>
          </a:prstGeom>
          <a:noFill/>
          <a:ln w="9525">
            <a:noFill/>
            <a:miter lim="800000"/>
            <a:headEnd/>
            <a:tailEnd/>
          </a:ln>
          <a:effectLst/>
        </p:spPr>
        <p:txBody>
          <a:bodyPr wrap="none">
            <a:spAutoFit/>
          </a:bodyPr>
          <a:lstStyle/>
          <a:p>
            <a:r>
              <a:rPr lang="en-US" sz="1400">
                <a:latin typeface="Calibri" pitchFamily="34" charset="0"/>
                <a:hlinkClick r:id="rId3"/>
              </a:rPr>
              <a:t>www.firsttitleservices.com</a:t>
            </a:r>
            <a:endParaRPr lang="en-US" sz="1400">
              <a:latin typeface="Calibri" pitchFamily="34" charset="0"/>
            </a:endParaRPr>
          </a:p>
          <a:p>
            <a:r>
              <a:rPr lang="en-US" sz="1400">
                <a:latin typeface="Calibri" pitchFamily="34" charset="0"/>
              </a:rPr>
              <a:t>1-866-4TITLES (484-8537)</a:t>
            </a:r>
            <a:r>
              <a:rPr lang="en-US"/>
              <a:t> </a:t>
            </a:r>
          </a:p>
        </p:txBody>
      </p:sp>
      <p:sp>
        <p:nvSpPr>
          <p:cNvPr id="22536" name="Text Box 8"/>
          <p:cNvSpPr txBox="1">
            <a:spLocks noChangeArrowheads="1"/>
          </p:cNvSpPr>
          <p:nvPr/>
        </p:nvSpPr>
        <p:spPr bwMode="auto">
          <a:xfrm>
            <a:off x="3352800" y="2971800"/>
            <a:ext cx="4191000" cy="2308324"/>
          </a:xfrm>
          <a:prstGeom prst="rect">
            <a:avLst/>
          </a:prstGeom>
          <a:noFill/>
          <a:ln w="9525">
            <a:noFill/>
            <a:miter lim="800000"/>
            <a:headEnd/>
            <a:tailEnd/>
          </a:ln>
          <a:effectLst/>
        </p:spPr>
        <p:txBody>
          <a:bodyPr>
            <a:spAutoFit/>
          </a:bodyPr>
          <a:lstStyle/>
          <a:p>
            <a:r>
              <a:rPr lang="en-US" b="1" dirty="0">
                <a:solidFill>
                  <a:schemeClr val="accent1"/>
                </a:solidFill>
                <a:latin typeface="Calibri" pitchFamily="34" charset="0"/>
              </a:rPr>
              <a:t>	</a:t>
            </a:r>
            <a:r>
              <a:rPr lang="en-US" b="1" u="sng" dirty="0">
                <a:solidFill>
                  <a:schemeClr val="accent1"/>
                </a:solidFill>
                <a:latin typeface="Calibri" pitchFamily="34" charset="0"/>
              </a:rPr>
              <a:t>Presented By</a:t>
            </a:r>
            <a:endParaRPr lang="en-US" b="1" u="sng" dirty="0">
              <a:latin typeface="Calibri" pitchFamily="34" charset="0"/>
            </a:endParaRPr>
          </a:p>
          <a:p>
            <a:r>
              <a:rPr lang="en-US" b="1" dirty="0" smtClean="0">
                <a:latin typeface="Calibri" pitchFamily="34" charset="0"/>
              </a:rPr>
              <a:t>Stephen </a:t>
            </a:r>
            <a:r>
              <a:rPr lang="en-US" b="1" dirty="0">
                <a:latin typeface="Calibri" pitchFamily="34" charset="0"/>
              </a:rPr>
              <a:t>J. Papermaster, President</a:t>
            </a:r>
          </a:p>
          <a:p>
            <a:r>
              <a:rPr lang="en-US" dirty="0">
                <a:latin typeface="Calibri" pitchFamily="34" charset="0"/>
              </a:rPr>
              <a:t>First Title &amp; Escrow Inc</a:t>
            </a:r>
          </a:p>
          <a:p>
            <a:r>
              <a:rPr lang="en-US" dirty="0">
                <a:latin typeface="Calibri" pitchFamily="34" charset="0"/>
              </a:rPr>
              <a:t>30 West </a:t>
            </a:r>
            <a:r>
              <a:rPr lang="en-US" dirty="0" err="1">
                <a:latin typeface="Calibri" pitchFamily="34" charset="0"/>
              </a:rPr>
              <a:t>Gude</a:t>
            </a:r>
            <a:r>
              <a:rPr lang="en-US" dirty="0">
                <a:latin typeface="Calibri" pitchFamily="34" charset="0"/>
              </a:rPr>
              <a:t> Drive, 4th Floor</a:t>
            </a:r>
          </a:p>
          <a:p>
            <a:r>
              <a:rPr lang="en-US" dirty="0">
                <a:latin typeface="Calibri" pitchFamily="34" charset="0"/>
              </a:rPr>
              <a:t>Rockville, MD 20850</a:t>
            </a:r>
          </a:p>
          <a:p>
            <a:r>
              <a:rPr lang="en-US" dirty="0">
                <a:latin typeface="Calibri" pitchFamily="34" charset="0"/>
              </a:rPr>
              <a:t>Direct Dial  301-315-8180</a:t>
            </a:r>
          </a:p>
          <a:p>
            <a:r>
              <a:rPr lang="en-US" dirty="0">
                <a:latin typeface="Calibri" pitchFamily="34" charset="0"/>
              </a:rPr>
              <a:t>Personal Fax  </a:t>
            </a:r>
            <a:r>
              <a:rPr lang="en-US" dirty="0" smtClean="0">
                <a:latin typeface="Calibri" pitchFamily="34" charset="0"/>
              </a:rPr>
              <a:t>301-315-8181</a:t>
            </a:r>
          </a:p>
          <a:p>
            <a:r>
              <a:rPr lang="en-US" dirty="0" smtClean="0">
                <a:latin typeface="Calibri" pitchFamily="34" charset="0"/>
              </a:rPr>
              <a:t>Email: spape@FirstTitleServices.com</a:t>
            </a:r>
            <a:endParaRPr lang="en-US"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03E00395-6FBB-4E1C-9839-B750E9C293B3}" type="slidenum">
              <a:rPr lang="en-US"/>
              <a:pPr/>
              <a:t>2</a:t>
            </a:fld>
            <a:endParaRPr lang="en-US"/>
          </a:p>
        </p:txBody>
      </p:sp>
      <p:sp>
        <p:nvSpPr>
          <p:cNvPr id="9219" name="Footer Placeholder 2"/>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pic>
        <p:nvPicPr>
          <p:cNvPr id="9220" name="Picture 11"/>
          <p:cNvPicPr>
            <a:picLocks noChangeAspect="1" noChangeArrowheads="1"/>
          </p:cNvPicPr>
          <p:nvPr/>
        </p:nvPicPr>
        <p:blipFill>
          <a:blip r:embed="rId3" cstate="print"/>
          <a:srcRect/>
          <a:stretch>
            <a:fillRect/>
          </a:stretch>
        </p:blipFill>
        <p:spPr bwMode="auto">
          <a:xfrm>
            <a:off x="1143000" y="1600200"/>
            <a:ext cx="6477000" cy="3209925"/>
          </a:xfrm>
          <a:prstGeom prst="rect">
            <a:avLst/>
          </a:prstGeom>
          <a:noFill/>
          <a:ln w="9525">
            <a:noFill/>
            <a:miter lim="800000"/>
            <a:headEnd/>
            <a:tailEnd/>
          </a:ln>
        </p:spPr>
      </p:pic>
      <p:sp>
        <p:nvSpPr>
          <p:cNvPr id="9221" name="AutoShape 5"/>
          <p:cNvSpPr>
            <a:spLocks noChangeArrowheads="1"/>
          </p:cNvSpPr>
          <p:nvPr/>
        </p:nvSpPr>
        <p:spPr bwMode="auto">
          <a:xfrm rot="-10244398">
            <a:off x="5465763" y="4789488"/>
            <a:ext cx="1892300" cy="1781175"/>
          </a:xfrm>
          <a:prstGeom prst="wedgeEllipseCallout">
            <a:avLst>
              <a:gd name="adj1" fmla="val 216241"/>
              <a:gd name="adj2" fmla="val 37125"/>
            </a:avLst>
          </a:prstGeom>
          <a:solidFill>
            <a:schemeClr val="accent1"/>
          </a:solidFill>
          <a:ln w="9525">
            <a:solidFill>
              <a:schemeClr val="tx1"/>
            </a:solidFill>
            <a:miter lim="800000"/>
            <a:headEnd/>
            <a:tailEnd/>
          </a:ln>
        </p:spPr>
        <p:txBody>
          <a:bodyPr rot="10800000"/>
          <a:lstStyle/>
          <a:p>
            <a:pPr algn="ctr"/>
            <a:endParaRPr lang="en-US"/>
          </a:p>
        </p:txBody>
      </p:sp>
      <p:sp>
        <p:nvSpPr>
          <p:cNvPr id="9222" name="Text Box 7"/>
          <p:cNvSpPr txBox="1">
            <a:spLocks noChangeArrowheads="1"/>
          </p:cNvSpPr>
          <p:nvPr/>
        </p:nvSpPr>
        <p:spPr bwMode="auto">
          <a:xfrm>
            <a:off x="5638800" y="5029200"/>
            <a:ext cx="1600200" cy="1323975"/>
          </a:xfrm>
          <a:prstGeom prst="rect">
            <a:avLst/>
          </a:prstGeom>
          <a:noFill/>
          <a:ln w="9525">
            <a:noFill/>
            <a:miter lim="800000"/>
            <a:headEnd/>
            <a:tailEnd/>
          </a:ln>
        </p:spPr>
        <p:txBody>
          <a:bodyPr>
            <a:spAutoFit/>
          </a:bodyPr>
          <a:lstStyle/>
          <a:p>
            <a:r>
              <a:rPr lang="en-US" sz="1600">
                <a:solidFill>
                  <a:schemeClr val="bg1"/>
                </a:solidFill>
              </a:rPr>
              <a:t>Choose from the available options and click “Calculate Fees” </a:t>
            </a:r>
          </a:p>
        </p:txBody>
      </p:sp>
      <p:sp>
        <p:nvSpPr>
          <p:cNvPr id="9223" name="Text Box 9"/>
          <p:cNvSpPr txBox="1">
            <a:spLocks noChangeArrowheads="1"/>
          </p:cNvSpPr>
          <p:nvPr/>
        </p:nvSpPr>
        <p:spPr bwMode="auto">
          <a:xfrm>
            <a:off x="0" y="381000"/>
            <a:ext cx="9144000" cy="461963"/>
          </a:xfrm>
          <a:prstGeom prst="rect">
            <a:avLst/>
          </a:prstGeom>
          <a:noFill/>
          <a:ln w="9525">
            <a:noFill/>
            <a:miter lim="800000"/>
            <a:headEnd/>
            <a:tailEnd/>
          </a:ln>
        </p:spPr>
        <p:txBody>
          <a:bodyPr>
            <a:spAutoFit/>
          </a:bodyPr>
          <a:lstStyle/>
          <a:p>
            <a:pPr algn="ctr"/>
            <a:r>
              <a:rPr lang="en-US" sz="2400" b="1">
                <a:solidFill>
                  <a:schemeClr val="accent2"/>
                </a:solidFill>
                <a:latin typeface="Calibri" pitchFamily="34" charset="0"/>
              </a:rPr>
              <a:t>New Closing Cost Calculator</a:t>
            </a:r>
          </a:p>
        </p:txBody>
      </p:sp>
      <p:pic>
        <p:nvPicPr>
          <p:cNvPr id="9224" name="Picture 12"/>
          <p:cNvPicPr>
            <a:picLocks noChangeAspect="1" noChangeArrowheads="1"/>
          </p:cNvPicPr>
          <p:nvPr/>
        </p:nvPicPr>
        <p:blipFill>
          <a:blip r:embed="rId4" cstate="print"/>
          <a:srcRect/>
          <a:stretch>
            <a:fillRect/>
          </a:stretch>
        </p:blipFill>
        <p:spPr bwMode="auto">
          <a:xfrm>
            <a:off x="2057400" y="228600"/>
            <a:ext cx="652463" cy="762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4" name="Picture 14"/>
          <p:cNvPicPr>
            <a:picLocks noChangeAspect="1" noChangeArrowheads="1"/>
          </p:cNvPicPr>
          <p:nvPr/>
        </p:nvPicPr>
        <p:blipFill>
          <a:blip r:embed="rId2" cstate="print"/>
          <a:srcRect/>
          <a:stretch>
            <a:fillRect/>
          </a:stretch>
        </p:blipFill>
        <p:spPr bwMode="auto">
          <a:xfrm>
            <a:off x="1905000" y="1600200"/>
            <a:ext cx="5276850" cy="4797425"/>
          </a:xfrm>
          <a:prstGeom prst="rect">
            <a:avLst/>
          </a:prstGeom>
          <a:noFill/>
          <a:ln w="9525">
            <a:noFill/>
            <a:miter lim="800000"/>
            <a:headEnd/>
            <a:tailEnd/>
          </a:ln>
          <a:effectLst/>
        </p:spPr>
      </p:pic>
      <p:sp>
        <p:nvSpPr>
          <p:cNvPr id="10242"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0243"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88DCA92-174F-4EB8-B78B-9440242FE2F1}" type="slidenum">
              <a:rPr lang="en-US"/>
              <a:pPr/>
              <a:t>3</a:t>
            </a:fld>
            <a:endParaRPr lang="en-US"/>
          </a:p>
        </p:txBody>
      </p:sp>
      <p:sp>
        <p:nvSpPr>
          <p:cNvPr id="10245" name="Rectangle 7"/>
          <p:cNvSpPr>
            <a:spLocks noChangeArrowheads="1"/>
          </p:cNvSpPr>
          <p:nvPr/>
        </p:nvSpPr>
        <p:spPr bwMode="auto">
          <a:xfrm>
            <a:off x="1295400" y="695325"/>
            <a:ext cx="6353175" cy="955675"/>
          </a:xfrm>
          <a:prstGeom prst="rect">
            <a:avLst/>
          </a:prstGeom>
          <a:noFill/>
          <a:ln w="9525">
            <a:noFill/>
            <a:miter lim="800000"/>
            <a:headEnd/>
            <a:tailEnd/>
          </a:ln>
        </p:spPr>
        <p:txBody>
          <a:bodyPr anchor="ctr">
            <a:spAutoFit/>
          </a:bodyPr>
          <a:lstStyle/>
          <a:p>
            <a:r>
              <a:rPr lang="en-US" sz="1400" dirty="0">
                <a:latin typeface="Calibri" pitchFamily="34" charset="0"/>
              </a:rPr>
              <a:t>As you know, our </a:t>
            </a:r>
            <a:r>
              <a:rPr lang="en-US" sz="1400" dirty="0" smtClean="0">
                <a:latin typeface="Calibri" pitchFamily="34" charset="0"/>
              </a:rPr>
              <a:t> Web-Based System has </a:t>
            </a:r>
            <a:r>
              <a:rPr lang="en-US" sz="1400" dirty="0">
                <a:latin typeface="Calibri" pitchFamily="34" charset="0"/>
              </a:rPr>
              <a:t>been providing our customers with </a:t>
            </a:r>
            <a:r>
              <a:rPr lang="en-US" sz="1400" b="1" dirty="0">
                <a:solidFill>
                  <a:schemeClr val="accent1"/>
                </a:solidFill>
                <a:latin typeface="Calibri" pitchFamily="34" charset="0"/>
              </a:rPr>
              <a:t>EXACT Title, Closing, Recordation and Transfer charges </a:t>
            </a:r>
            <a:r>
              <a:rPr lang="en-US" sz="1400" dirty="0">
                <a:latin typeface="Calibri" pitchFamily="34" charset="0"/>
              </a:rPr>
              <a:t>in order to prepare their GFE’s in the past.  To assist you in further preparation of the new form GFE, we now display the charges in </a:t>
            </a:r>
            <a:r>
              <a:rPr lang="en-US" sz="1400" u="sng" dirty="0">
                <a:latin typeface="Calibri" pitchFamily="34" charset="0"/>
              </a:rPr>
              <a:t>three different formats</a:t>
            </a:r>
            <a:r>
              <a:rPr lang="en-US" sz="1400" dirty="0">
                <a:latin typeface="Calibri" pitchFamily="34" charset="0"/>
              </a:rPr>
              <a:t>: </a:t>
            </a:r>
          </a:p>
        </p:txBody>
      </p:sp>
      <p:sp>
        <p:nvSpPr>
          <p:cNvPr id="10246" name="Text Box 9"/>
          <p:cNvSpPr txBox="1">
            <a:spLocks noChangeArrowheads="1"/>
          </p:cNvSpPr>
          <p:nvPr/>
        </p:nvSpPr>
        <p:spPr bwMode="auto">
          <a:xfrm>
            <a:off x="685800" y="2217738"/>
            <a:ext cx="2092325" cy="338137"/>
          </a:xfrm>
          <a:prstGeom prst="rect">
            <a:avLst/>
          </a:prstGeom>
          <a:noFill/>
          <a:ln w="9525">
            <a:noFill/>
            <a:miter lim="800000"/>
            <a:headEnd/>
            <a:tailEnd/>
          </a:ln>
        </p:spPr>
        <p:txBody>
          <a:bodyPr wrap="none">
            <a:spAutoFit/>
          </a:bodyPr>
          <a:lstStyle/>
          <a:p>
            <a:r>
              <a:rPr lang="en-US" sz="1600" b="1">
                <a:solidFill>
                  <a:schemeClr val="accent2"/>
                </a:solidFill>
                <a:latin typeface="Calibri" pitchFamily="34" charset="0"/>
              </a:rPr>
              <a:t>1. HUD-1 Line Number</a:t>
            </a:r>
          </a:p>
        </p:txBody>
      </p:sp>
      <p:sp>
        <p:nvSpPr>
          <p:cNvPr id="10247" name="Text Box 10"/>
          <p:cNvSpPr txBox="1">
            <a:spLocks noChangeArrowheads="1"/>
          </p:cNvSpPr>
          <p:nvPr/>
        </p:nvSpPr>
        <p:spPr bwMode="auto">
          <a:xfrm>
            <a:off x="6172200" y="3284538"/>
            <a:ext cx="2179638" cy="336550"/>
          </a:xfrm>
          <a:prstGeom prst="rect">
            <a:avLst/>
          </a:prstGeom>
          <a:noFill/>
          <a:ln w="9525">
            <a:noFill/>
            <a:miter lim="800000"/>
            <a:headEnd/>
            <a:tailEnd/>
          </a:ln>
        </p:spPr>
        <p:txBody>
          <a:bodyPr wrap="none">
            <a:spAutoFit/>
          </a:bodyPr>
          <a:lstStyle/>
          <a:p>
            <a:r>
              <a:rPr lang="en-US" sz="1600" b="1">
                <a:solidFill>
                  <a:schemeClr val="accent2"/>
                </a:solidFill>
                <a:latin typeface="Calibri" pitchFamily="34" charset="0"/>
              </a:rPr>
              <a:t>     2. GFE Block Number</a:t>
            </a:r>
          </a:p>
        </p:txBody>
      </p:sp>
      <p:sp>
        <p:nvSpPr>
          <p:cNvPr id="10248" name="Text Box 11"/>
          <p:cNvSpPr txBox="1">
            <a:spLocks noChangeArrowheads="1"/>
          </p:cNvSpPr>
          <p:nvPr/>
        </p:nvSpPr>
        <p:spPr bwMode="auto">
          <a:xfrm>
            <a:off x="685800" y="6248400"/>
            <a:ext cx="3117850" cy="338138"/>
          </a:xfrm>
          <a:prstGeom prst="rect">
            <a:avLst/>
          </a:prstGeom>
          <a:noFill/>
          <a:ln w="9525">
            <a:noFill/>
            <a:miter lim="800000"/>
            <a:headEnd/>
            <a:tailEnd/>
          </a:ln>
        </p:spPr>
        <p:txBody>
          <a:bodyPr wrap="none">
            <a:spAutoFit/>
          </a:bodyPr>
          <a:lstStyle/>
          <a:p>
            <a:r>
              <a:rPr lang="en-US" sz="1600" b="1">
                <a:solidFill>
                  <a:schemeClr val="accent2"/>
                </a:solidFill>
                <a:latin typeface="Calibri" pitchFamily="34" charset="0"/>
              </a:rPr>
              <a:t>3. Line 1101 Non-Itemized Charges</a:t>
            </a:r>
          </a:p>
        </p:txBody>
      </p:sp>
      <p:sp>
        <p:nvSpPr>
          <p:cNvPr id="16396" name="Line 12"/>
          <p:cNvSpPr>
            <a:spLocks noChangeShapeType="1"/>
          </p:cNvSpPr>
          <p:nvPr/>
        </p:nvSpPr>
        <p:spPr bwMode="auto">
          <a:xfrm>
            <a:off x="1828800" y="2590800"/>
            <a:ext cx="1066800" cy="2286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en-US"/>
          </a:p>
        </p:txBody>
      </p:sp>
      <p:sp>
        <p:nvSpPr>
          <p:cNvPr id="16397" name="Line 13"/>
          <p:cNvSpPr>
            <a:spLocks noChangeShapeType="1"/>
          </p:cNvSpPr>
          <p:nvPr/>
        </p:nvSpPr>
        <p:spPr bwMode="auto">
          <a:xfrm flipH="1">
            <a:off x="6324600" y="3581400"/>
            <a:ext cx="838200" cy="5334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en-US"/>
          </a:p>
        </p:txBody>
      </p:sp>
      <p:sp>
        <p:nvSpPr>
          <p:cNvPr id="16398" name="Line 14"/>
          <p:cNvSpPr>
            <a:spLocks noChangeShapeType="1"/>
          </p:cNvSpPr>
          <p:nvPr/>
        </p:nvSpPr>
        <p:spPr bwMode="auto">
          <a:xfrm flipV="1">
            <a:off x="2057400" y="5562600"/>
            <a:ext cx="990600" cy="7620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en-US"/>
          </a:p>
        </p:txBody>
      </p:sp>
      <p:sp>
        <p:nvSpPr>
          <p:cNvPr id="10252" name="Rectangle 11"/>
          <p:cNvSpPr>
            <a:spLocks noChangeArrowheads="1"/>
          </p:cNvSpPr>
          <p:nvPr/>
        </p:nvSpPr>
        <p:spPr bwMode="auto">
          <a:xfrm>
            <a:off x="228599" y="228600"/>
            <a:ext cx="6477001" cy="461665"/>
          </a:xfrm>
          <a:prstGeom prst="rect">
            <a:avLst/>
          </a:prstGeom>
          <a:noFill/>
          <a:ln w="9525">
            <a:noFill/>
            <a:miter lim="800000"/>
            <a:headEnd/>
            <a:tailEnd/>
          </a:ln>
        </p:spPr>
        <p:txBody>
          <a:bodyPr wrap="square">
            <a:spAutoFit/>
          </a:bodyPr>
          <a:lstStyle/>
          <a:p>
            <a:pPr algn="ctr"/>
            <a:r>
              <a:rPr lang="en-US" sz="2400" b="1" dirty="0">
                <a:solidFill>
                  <a:schemeClr val="accent1"/>
                </a:solidFill>
                <a:latin typeface="Calibri" pitchFamily="34" charset="0"/>
              </a:rPr>
              <a:t>Anatomy of </a:t>
            </a:r>
            <a:r>
              <a:rPr lang="en-US" sz="2400" b="1" dirty="0" smtClean="0">
                <a:solidFill>
                  <a:schemeClr val="accent1"/>
                </a:solidFill>
                <a:latin typeface="Calibri" pitchFamily="34" charset="0"/>
              </a:rPr>
              <a:t>First Title’s </a:t>
            </a:r>
            <a:r>
              <a:rPr lang="en-US" sz="2400" b="1" dirty="0">
                <a:solidFill>
                  <a:schemeClr val="accent1"/>
                </a:solidFill>
                <a:latin typeface="Calibri" pitchFamily="34" charset="0"/>
              </a:rPr>
              <a:t>Fee </a:t>
            </a:r>
            <a:r>
              <a:rPr lang="en-US" sz="2400" b="1" dirty="0" smtClean="0">
                <a:solidFill>
                  <a:schemeClr val="accent1"/>
                </a:solidFill>
                <a:latin typeface="Calibri" pitchFamily="34" charset="0"/>
              </a:rPr>
              <a:t>Calculation System</a:t>
            </a:r>
            <a:endParaRPr lang="en-US" sz="2400" b="1" dirty="0">
              <a:solidFill>
                <a:schemeClr val="accent1"/>
              </a:solidFill>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1267"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0FD89ED-66CB-4FE7-9E9F-20973BCDD938}" type="slidenum">
              <a:rPr lang="en-US"/>
              <a:pPr/>
              <a:t>4</a:t>
            </a:fld>
            <a:endParaRPr lang="en-US"/>
          </a:p>
        </p:txBody>
      </p:sp>
      <p:pic>
        <p:nvPicPr>
          <p:cNvPr id="11268" name="Picture 4"/>
          <p:cNvPicPr>
            <a:picLocks noChangeAspect="1" noChangeArrowheads="1"/>
          </p:cNvPicPr>
          <p:nvPr/>
        </p:nvPicPr>
        <p:blipFill>
          <a:blip r:embed="rId2" cstate="print"/>
          <a:srcRect/>
          <a:stretch>
            <a:fillRect/>
          </a:stretch>
        </p:blipFill>
        <p:spPr bwMode="auto">
          <a:xfrm>
            <a:off x="2209800" y="1371600"/>
            <a:ext cx="5457825" cy="3133725"/>
          </a:xfrm>
          <a:prstGeom prst="rect">
            <a:avLst/>
          </a:prstGeom>
          <a:noFill/>
          <a:ln w="9525">
            <a:noFill/>
            <a:miter lim="800000"/>
            <a:headEnd/>
            <a:tailEnd/>
          </a:ln>
        </p:spPr>
      </p:pic>
      <p:sp>
        <p:nvSpPr>
          <p:cNvPr id="11269" name="AutoShape 6"/>
          <p:cNvSpPr>
            <a:spLocks noChangeArrowheads="1"/>
          </p:cNvSpPr>
          <p:nvPr/>
        </p:nvSpPr>
        <p:spPr bwMode="auto">
          <a:xfrm rot="411985">
            <a:off x="317500" y="2227263"/>
            <a:ext cx="1668463" cy="1600200"/>
          </a:xfrm>
          <a:prstGeom prst="wedgeEllipseCallout">
            <a:avLst>
              <a:gd name="adj1" fmla="val 67222"/>
              <a:gd name="adj2" fmla="val -70481"/>
            </a:avLst>
          </a:prstGeom>
          <a:solidFill>
            <a:schemeClr val="accent1"/>
          </a:solidFill>
          <a:ln w="9525">
            <a:solidFill>
              <a:schemeClr val="tx1"/>
            </a:solidFill>
            <a:miter lim="800000"/>
            <a:headEnd/>
            <a:tailEnd/>
          </a:ln>
        </p:spPr>
        <p:txBody>
          <a:bodyPr/>
          <a:lstStyle/>
          <a:p>
            <a:pPr algn="ctr"/>
            <a:r>
              <a:rPr lang="en-US">
                <a:solidFill>
                  <a:schemeClr val="bg1"/>
                </a:solidFill>
              </a:rPr>
              <a:t>Fees are displayed by Line number!</a:t>
            </a:r>
          </a:p>
          <a:p>
            <a:pPr algn="ctr"/>
            <a:endParaRPr lang="en-US"/>
          </a:p>
        </p:txBody>
      </p:sp>
      <p:sp>
        <p:nvSpPr>
          <p:cNvPr id="11270" name="Rectangle 7"/>
          <p:cNvSpPr>
            <a:spLocks noChangeArrowheads="1"/>
          </p:cNvSpPr>
          <p:nvPr/>
        </p:nvSpPr>
        <p:spPr bwMode="auto">
          <a:xfrm>
            <a:off x="381000" y="228600"/>
            <a:ext cx="7848600" cy="1384300"/>
          </a:xfrm>
          <a:prstGeom prst="rect">
            <a:avLst/>
          </a:prstGeom>
          <a:noFill/>
          <a:ln w="9525">
            <a:noFill/>
            <a:miter lim="800000"/>
            <a:headEnd/>
            <a:tailEnd/>
          </a:ln>
        </p:spPr>
        <p:txBody>
          <a:bodyPr anchor="ctr">
            <a:spAutoFit/>
          </a:bodyPr>
          <a:lstStyle/>
          <a:p>
            <a:pPr marL="342900" indent="-342900">
              <a:buFontTx/>
              <a:buAutoNum type="arabicPeriod"/>
            </a:pPr>
            <a:r>
              <a:rPr lang="en-US" sz="2400" b="1">
                <a:solidFill>
                  <a:schemeClr val="accent1"/>
                </a:solidFill>
                <a:latin typeface="Calibri" pitchFamily="34" charset="0"/>
              </a:rPr>
              <a:t>HUD Line Number</a:t>
            </a:r>
          </a:p>
          <a:p>
            <a:pPr marL="342900" indent="-342900"/>
            <a:r>
              <a:rPr lang="en-US" sz="1400">
                <a:latin typeface="Cambria" pitchFamily="18" charset="0"/>
              </a:rPr>
              <a:t> </a:t>
            </a:r>
            <a:r>
              <a:rPr lang="en-US">
                <a:solidFill>
                  <a:schemeClr val="tx2"/>
                </a:solidFill>
                <a:latin typeface="Calibri" pitchFamily="34" charset="0"/>
              </a:rPr>
              <a:t>As displayed on the new 2010 HUD-1 </a:t>
            </a:r>
          </a:p>
          <a:p>
            <a:pPr marL="342900" indent="-342900" algn="ctr"/>
            <a:endParaRPr lang="en-US" sz="1400">
              <a:latin typeface="Cambria" pitchFamily="18" charset="0"/>
            </a:endParaRPr>
          </a:p>
          <a:p>
            <a:pPr marL="342900" indent="-342900"/>
            <a:r>
              <a:rPr lang="en-US" sz="1400">
                <a:latin typeface="Calibri" pitchFamily="34" charset="0"/>
              </a:rPr>
              <a:t>Not only have the line numbers changed on the new HUD-1, but there is a new column titled </a:t>
            </a:r>
          </a:p>
          <a:p>
            <a:pPr marL="342900" indent="-342900"/>
            <a:r>
              <a:rPr lang="en-US" sz="1400">
                <a:latin typeface="Calibri" pitchFamily="34" charset="0"/>
              </a:rPr>
              <a:t>"</a:t>
            </a:r>
            <a:r>
              <a:rPr lang="en-US" sz="1400" b="1" i="1">
                <a:latin typeface="Calibri" pitchFamily="34" charset="0"/>
              </a:rPr>
              <a:t>Itemized Roll-ups</a:t>
            </a:r>
            <a:r>
              <a:rPr lang="en-US" sz="1400">
                <a:latin typeface="Calibri" pitchFamily="34" charset="0"/>
              </a:rPr>
              <a:t>."</a:t>
            </a:r>
            <a:endParaRPr lang="en-US" sz="1400">
              <a:latin typeface="Cambria" pitchFamily="18" charset="0"/>
            </a:endParaRPr>
          </a:p>
        </p:txBody>
      </p:sp>
      <p:sp>
        <p:nvSpPr>
          <p:cNvPr id="11271" name="Rectangle 8"/>
          <p:cNvSpPr>
            <a:spLocks noChangeArrowheads="1"/>
          </p:cNvSpPr>
          <p:nvPr/>
        </p:nvSpPr>
        <p:spPr bwMode="auto">
          <a:xfrm>
            <a:off x="533400" y="4514850"/>
            <a:ext cx="7543800" cy="1600200"/>
          </a:xfrm>
          <a:prstGeom prst="rect">
            <a:avLst/>
          </a:prstGeom>
          <a:noFill/>
          <a:ln w="9525">
            <a:noFill/>
            <a:miter lim="800000"/>
            <a:headEnd/>
            <a:tailEnd/>
          </a:ln>
        </p:spPr>
        <p:txBody>
          <a:bodyPr anchor="ctr">
            <a:spAutoFit/>
          </a:bodyPr>
          <a:lstStyle/>
          <a:p>
            <a:r>
              <a:rPr lang="en-US" sz="1400" u="sng">
                <a:latin typeface="Calibri" pitchFamily="34" charset="0"/>
              </a:rPr>
              <a:t>What does "Itemized Roll-ups" mean</a:t>
            </a:r>
            <a:r>
              <a:rPr lang="en-US" sz="1400">
                <a:latin typeface="Calibri" pitchFamily="34" charset="0"/>
              </a:rPr>
              <a:t>? The new rules require that certain charges subtotal into other charges on the HUD-1 so they can be represented as one single fee. The following lines will all total and carry into another line displayed as a package to the buyer/borrower for your disclosures: </a:t>
            </a:r>
          </a:p>
          <a:p>
            <a:pPr lvl="1">
              <a:buFontTx/>
              <a:buChar char="•"/>
            </a:pPr>
            <a:r>
              <a:rPr lang="en-US" sz="1400">
                <a:latin typeface="Calibri" pitchFamily="34" charset="0"/>
              </a:rPr>
              <a:t>Title and Settlement charges in lines 1102 and 1104 will roll into 1101 with other itemized charges as displayed in the line 1101 itemization. </a:t>
            </a:r>
          </a:p>
          <a:p>
            <a:pPr lvl="1">
              <a:buFontTx/>
              <a:buChar char="•"/>
            </a:pPr>
            <a:r>
              <a:rPr lang="en-US" sz="1400">
                <a:latin typeface="Calibri" pitchFamily="34" charset="0"/>
              </a:rPr>
              <a:t>Clerk Recording charges listed in line 1202 will roll into line 1201. </a:t>
            </a:r>
          </a:p>
          <a:p>
            <a:pPr lvl="1">
              <a:buFontTx/>
              <a:buChar char="•"/>
            </a:pPr>
            <a:r>
              <a:rPr lang="en-US" sz="1400">
                <a:latin typeface="Calibri" pitchFamily="34" charset="0"/>
              </a:rPr>
              <a:t>Transfer and Mortgage stamps listed in lines 1204-1206 will roll into 1203.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2291"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BDF2AE4-B583-4E20-B6C0-E1B69CF8AC2B}" type="slidenum">
              <a:rPr lang="en-US"/>
              <a:pPr/>
              <a:t>5</a:t>
            </a:fld>
            <a:endParaRPr lang="en-US"/>
          </a:p>
        </p:txBody>
      </p:sp>
      <p:pic>
        <p:nvPicPr>
          <p:cNvPr id="12292" name="Picture 5"/>
          <p:cNvPicPr>
            <a:picLocks noChangeAspect="1" noChangeArrowheads="1"/>
          </p:cNvPicPr>
          <p:nvPr/>
        </p:nvPicPr>
        <p:blipFill>
          <a:blip r:embed="rId2" cstate="print"/>
          <a:srcRect/>
          <a:stretch>
            <a:fillRect/>
          </a:stretch>
        </p:blipFill>
        <p:spPr bwMode="auto">
          <a:xfrm>
            <a:off x="457200" y="2286000"/>
            <a:ext cx="7496175" cy="2085975"/>
          </a:xfrm>
          <a:prstGeom prst="rect">
            <a:avLst/>
          </a:prstGeom>
          <a:noFill/>
          <a:ln w="9525">
            <a:noFill/>
            <a:miter lim="800000"/>
            <a:headEnd/>
            <a:tailEnd/>
          </a:ln>
        </p:spPr>
      </p:pic>
      <p:sp>
        <p:nvSpPr>
          <p:cNvPr id="12293" name="Rectangle 6"/>
          <p:cNvSpPr>
            <a:spLocks noChangeArrowheads="1"/>
          </p:cNvSpPr>
          <p:nvPr/>
        </p:nvSpPr>
        <p:spPr bwMode="auto">
          <a:xfrm>
            <a:off x="457200" y="274638"/>
            <a:ext cx="7972425" cy="1414462"/>
          </a:xfrm>
          <a:prstGeom prst="rect">
            <a:avLst/>
          </a:prstGeom>
          <a:noFill/>
          <a:ln w="9525">
            <a:noFill/>
            <a:miter lim="800000"/>
            <a:headEnd/>
            <a:tailEnd/>
          </a:ln>
        </p:spPr>
        <p:txBody>
          <a:bodyPr anchor="ctr">
            <a:spAutoFit/>
          </a:bodyPr>
          <a:lstStyle/>
          <a:p>
            <a:pPr marL="342900" indent="-342900">
              <a:buFontTx/>
              <a:buAutoNum type="arabicPeriod" startAt="2"/>
            </a:pPr>
            <a:r>
              <a:rPr lang="en-US" sz="2400" b="1">
                <a:solidFill>
                  <a:schemeClr val="accent1"/>
                </a:solidFill>
                <a:latin typeface="Calibri" pitchFamily="34" charset="0"/>
              </a:rPr>
              <a:t>GFE Block Number</a:t>
            </a:r>
          </a:p>
          <a:p>
            <a:pPr marL="342900" indent="-342900" algn="ctr"/>
            <a:endParaRPr lang="en-US" sz="1600">
              <a:latin typeface="Cambria" pitchFamily="18" charset="0"/>
            </a:endParaRPr>
          </a:p>
          <a:p>
            <a:pPr marL="342900" indent="-342900" algn="ctr"/>
            <a:endParaRPr lang="en-US" sz="1600">
              <a:latin typeface="Cambria" pitchFamily="18" charset="0"/>
            </a:endParaRPr>
          </a:p>
          <a:p>
            <a:pPr marL="342900" indent="-342900" algn="ctr"/>
            <a:endParaRPr lang="en-US" sz="1600">
              <a:latin typeface="Cambria" pitchFamily="18" charset="0"/>
            </a:endParaRPr>
          </a:p>
          <a:p>
            <a:pPr marL="342900" indent="-342900"/>
            <a:r>
              <a:rPr lang="en-US" sz="1400">
                <a:latin typeface="Calibri" pitchFamily="34" charset="0"/>
              </a:rPr>
              <a:t>Take our numbers and input them directly into your GFE!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3315"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7E91502-76A6-406D-9934-39E2B980C08F}" type="slidenum">
              <a:rPr lang="en-US"/>
              <a:pPr/>
              <a:t>6</a:t>
            </a:fld>
            <a:endParaRPr lang="en-US"/>
          </a:p>
        </p:txBody>
      </p:sp>
      <p:sp>
        <p:nvSpPr>
          <p:cNvPr id="13317" name="Rectangle 5"/>
          <p:cNvSpPr>
            <a:spLocks noChangeArrowheads="1"/>
          </p:cNvSpPr>
          <p:nvPr/>
        </p:nvSpPr>
        <p:spPr bwMode="auto">
          <a:xfrm>
            <a:off x="533400" y="274638"/>
            <a:ext cx="7772400" cy="1414462"/>
          </a:xfrm>
          <a:prstGeom prst="rect">
            <a:avLst/>
          </a:prstGeom>
          <a:noFill/>
          <a:ln w="9525">
            <a:noFill/>
            <a:miter lim="800000"/>
            <a:headEnd/>
            <a:tailEnd/>
          </a:ln>
        </p:spPr>
        <p:txBody>
          <a:bodyPr anchor="ctr">
            <a:spAutoFit/>
          </a:bodyPr>
          <a:lstStyle/>
          <a:p>
            <a:r>
              <a:rPr lang="en-US" sz="2400" b="1">
                <a:solidFill>
                  <a:schemeClr val="accent1"/>
                </a:solidFill>
                <a:latin typeface="Calibri" pitchFamily="34" charset="0"/>
              </a:rPr>
              <a:t>3. Line 1101 Non-Itemized Charges</a:t>
            </a:r>
          </a:p>
          <a:p>
            <a:pPr algn="ctr"/>
            <a:endParaRPr lang="en-US" sz="2000" b="1">
              <a:latin typeface="Cambria" pitchFamily="18" charset="0"/>
            </a:endParaRPr>
          </a:p>
          <a:p>
            <a:endParaRPr lang="en-US" sz="1400" b="1">
              <a:latin typeface="Calibri" pitchFamily="34" charset="0"/>
            </a:endParaRPr>
          </a:p>
          <a:p>
            <a:r>
              <a:rPr lang="en-US" sz="1400">
                <a:latin typeface="Calibri" pitchFamily="34" charset="0"/>
              </a:rPr>
              <a:t>Line 1101 has been itemized to break down the various charge that are included in the new 1101 bundle displayed on the new HUD. </a:t>
            </a:r>
          </a:p>
        </p:txBody>
      </p:sp>
      <p:pic>
        <p:nvPicPr>
          <p:cNvPr id="13319" name="Picture 7"/>
          <p:cNvPicPr>
            <a:picLocks noChangeAspect="1" noChangeArrowheads="1"/>
          </p:cNvPicPr>
          <p:nvPr/>
        </p:nvPicPr>
        <p:blipFill>
          <a:blip r:embed="rId2" cstate="print"/>
          <a:srcRect/>
          <a:stretch>
            <a:fillRect/>
          </a:stretch>
        </p:blipFill>
        <p:spPr bwMode="auto">
          <a:xfrm>
            <a:off x="990600" y="2667000"/>
            <a:ext cx="6962775" cy="170338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cstate="print"/>
          <a:srcRect/>
          <a:stretch>
            <a:fillRect/>
          </a:stretch>
        </p:blipFill>
        <p:spPr bwMode="auto">
          <a:xfrm>
            <a:off x="1981200" y="1905000"/>
            <a:ext cx="7029450" cy="2438400"/>
          </a:xfrm>
          <a:prstGeom prst="rect">
            <a:avLst/>
          </a:prstGeom>
          <a:noFill/>
          <a:ln w="9525">
            <a:noFill/>
            <a:miter lim="800000"/>
            <a:headEnd/>
            <a:tailEnd/>
          </a:ln>
        </p:spPr>
      </p:pic>
      <p:sp>
        <p:nvSpPr>
          <p:cNvPr id="14339" name="Footer Placeholder 2"/>
          <p:cNvSpPr>
            <a:spLocks noGrp="1"/>
          </p:cNvSpPr>
          <p:nvPr>
            <p:ph type="ftr" sz="quarter" idx="11"/>
          </p:nvPr>
        </p:nvSpPr>
        <p:spPr>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4340" name="Slide Number Placeholder 3"/>
          <p:cNvSpPr>
            <a:spLocks noGrp="1"/>
          </p:cNvSpPr>
          <p:nvPr>
            <p:ph type="sldNum" sz="quarter" idx="12"/>
          </p:nvPr>
        </p:nvSpPr>
        <p:spPr>
          <a:noFill/>
          <a:ln>
            <a:miter lim="800000"/>
            <a:headEnd/>
            <a:tailEnd/>
          </a:ln>
        </p:spPr>
        <p:txBody>
          <a:bodyPr wrap="square" lIns="91440" tIns="45720" rIns="91440" bIns="45720" numCol="1" anchorCtr="0" compatLnSpc="1">
            <a:prstTxWarp prst="textNoShape">
              <a:avLst/>
            </a:prstTxWarp>
          </a:bodyPr>
          <a:lstStyle/>
          <a:p>
            <a:fld id="{6B96356D-2EBA-43AB-B9F6-2D5FA5988C8B}" type="slidenum">
              <a:rPr lang="en-US"/>
              <a:pPr/>
              <a:t>7</a:t>
            </a:fld>
            <a:endParaRPr lang="en-US"/>
          </a:p>
        </p:txBody>
      </p:sp>
      <p:sp>
        <p:nvSpPr>
          <p:cNvPr id="14341" name="AutoShape 7"/>
          <p:cNvSpPr>
            <a:spLocks noChangeArrowheads="1"/>
          </p:cNvSpPr>
          <p:nvPr/>
        </p:nvSpPr>
        <p:spPr bwMode="auto">
          <a:xfrm rot="411985">
            <a:off x="6648450" y="471488"/>
            <a:ext cx="1595438" cy="1419225"/>
          </a:xfrm>
          <a:prstGeom prst="wedgeEllipseCallout">
            <a:avLst>
              <a:gd name="adj1" fmla="val -69005"/>
              <a:gd name="adj2" fmla="val 62755"/>
            </a:avLst>
          </a:prstGeom>
          <a:solidFill>
            <a:schemeClr val="accent1"/>
          </a:solidFill>
          <a:ln w="9525">
            <a:solidFill>
              <a:schemeClr val="tx1"/>
            </a:solidFill>
            <a:miter lim="800000"/>
            <a:headEnd/>
            <a:tailEnd/>
          </a:ln>
        </p:spPr>
        <p:txBody>
          <a:bodyPr/>
          <a:lstStyle/>
          <a:p>
            <a:pPr algn="ctr"/>
            <a:endParaRPr lang="en-US"/>
          </a:p>
        </p:txBody>
      </p:sp>
      <p:sp>
        <p:nvSpPr>
          <p:cNvPr id="14342" name="Text Box 5"/>
          <p:cNvSpPr txBox="1">
            <a:spLocks noChangeArrowheads="1"/>
          </p:cNvSpPr>
          <p:nvPr/>
        </p:nvSpPr>
        <p:spPr bwMode="auto">
          <a:xfrm>
            <a:off x="0" y="381000"/>
            <a:ext cx="9144000" cy="461963"/>
          </a:xfrm>
          <a:prstGeom prst="rect">
            <a:avLst/>
          </a:prstGeom>
          <a:noFill/>
          <a:ln w="9525">
            <a:noFill/>
            <a:miter lim="800000"/>
            <a:headEnd/>
            <a:tailEnd/>
          </a:ln>
        </p:spPr>
        <p:txBody>
          <a:bodyPr>
            <a:spAutoFit/>
          </a:bodyPr>
          <a:lstStyle/>
          <a:p>
            <a:pPr algn="ctr"/>
            <a:r>
              <a:rPr lang="en-US" sz="2400" b="1">
                <a:solidFill>
                  <a:schemeClr val="accent2"/>
                </a:solidFill>
                <a:latin typeface="Calibri" pitchFamily="34" charset="0"/>
              </a:rPr>
              <a:t>Instant GFE</a:t>
            </a:r>
          </a:p>
        </p:txBody>
      </p:sp>
      <p:sp>
        <p:nvSpPr>
          <p:cNvPr id="14343" name="Text Box 6"/>
          <p:cNvSpPr txBox="1">
            <a:spLocks noChangeArrowheads="1"/>
          </p:cNvSpPr>
          <p:nvPr/>
        </p:nvSpPr>
        <p:spPr bwMode="auto">
          <a:xfrm>
            <a:off x="6781800" y="685800"/>
            <a:ext cx="1524000" cy="923925"/>
          </a:xfrm>
          <a:prstGeom prst="rect">
            <a:avLst/>
          </a:prstGeom>
          <a:noFill/>
          <a:ln w="9525">
            <a:noFill/>
            <a:miter lim="800000"/>
            <a:headEnd/>
            <a:tailEnd/>
          </a:ln>
        </p:spPr>
        <p:txBody>
          <a:bodyPr>
            <a:spAutoFit/>
          </a:bodyPr>
          <a:lstStyle/>
          <a:p>
            <a:r>
              <a:rPr lang="en-US">
                <a:solidFill>
                  <a:schemeClr val="bg1"/>
                </a:solidFill>
                <a:latin typeface="Calibri" pitchFamily="34" charset="0"/>
              </a:rPr>
              <a:t>Click directly from your fee calculation!</a:t>
            </a:r>
          </a:p>
        </p:txBody>
      </p:sp>
      <p:pic>
        <p:nvPicPr>
          <p:cNvPr id="14344" name="Picture 8"/>
          <p:cNvPicPr>
            <a:picLocks noChangeAspect="1" noChangeArrowheads="1"/>
          </p:cNvPicPr>
          <p:nvPr/>
        </p:nvPicPr>
        <p:blipFill>
          <a:blip r:embed="rId3" cstate="print"/>
          <a:srcRect/>
          <a:stretch>
            <a:fillRect/>
          </a:stretch>
        </p:blipFill>
        <p:spPr bwMode="auto">
          <a:xfrm>
            <a:off x="3048000" y="228600"/>
            <a:ext cx="652463" cy="762000"/>
          </a:xfrm>
          <a:prstGeom prst="rect">
            <a:avLst/>
          </a:prstGeom>
          <a:noFill/>
          <a:ln w="9525">
            <a:noFill/>
            <a:miter lim="800000"/>
            <a:headEnd/>
            <a:tailEnd/>
          </a:ln>
        </p:spPr>
      </p:pic>
      <p:sp>
        <p:nvSpPr>
          <p:cNvPr id="14347" name="Text Box 11"/>
          <p:cNvSpPr txBox="1">
            <a:spLocks noChangeArrowheads="1"/>
          </p:cNvSpPr>
          <p:nvPr/>
        </p:nvSpPr>
        <p:spPr bwMode="auto">
          <a:xfrm>
            <a:off x="152400" y="6096000"/>
            <a:ext cx="2119313" cy="579438"/>
          </a:xfrm>
          <a:prstGeom prst="rect">
            <a:avLst/>
          </a:prstGeom>
          <a:noFill/>
          <a:ln w="9525">
            <a:noFill/>
            <a:miter lim="800000"/>
            <a:headEnd/>
            <a:tailEnd/>
          </a:ln>
          <a:effectLst/>
        </p:spPr>
        <p:txBody>
          <a:bodyPr wrap="none">
            <a:spAutoFit/>
          </a:bodyPr>
          <a:lstStyle/>
          <a:p>
            <a:r>
              <a:rPr lang="en-US" sz="1400">
                <a:latin typeface="Calibri" pitchFamily="34" charset="0"/>
                <a:hlinkClick r:id="rId4"/>
              </a:rPr>
              <a:t>www.firsttitleservices.com</a:t>
            </a:r>
            <a:endParaRPr lang="en-US" sz="1400">
              <a:latin typeface="Calibri" pitchFamily="34" charset="0"/>
            </a:endParaRPr>
          </a:p>
          <a:p>
            <a:r>
              <a:rPr lang="en-US" sz="1400">
                <a:latin typeface="Calibri" pitchFamily="34" charset="0"/>
              </a:rPr>
              <a:t>1-866-4TITLES (484-8537)</a:t>
            </a:r>
            <a:r>
              <a:rPr 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8" name="Picture 8"/>
          <p:cNvPicPr>
            <a:picLocks noChangeAspect="1" noChangeArrowheads="1"/>
          </p:cNvPicPr>
          <p:nvPr/>
        </p:nvPicPr>
        <p:blipFill>
          <a:blip r:embed="rId2" cstate="print"/>
          <a:srcRect/>
          <a:stretch>
            <a:fillRect/>
          </a:stretch>
        </p:blipFill>
        <p:spPr bwMode="auto">
          <a:xfrm>
            <a:off x="2438400" y="914400"/>
            <a:ext cx="5610225" cy="5434013"/>
          </a:xfrm>
          <a:prstGeom prst="rect">
            <a:avLst/>
          </a:prstGeom>
          <a:noFill/>
          <a:ln w="9525">
            <a:noFill/>
            <a:miter lim="800000"/>
            <a:headEnd/>
            <a:tailEnd/>
          </a:ln>
          <a:effectLst/>
        </p:spPr>
      </p:pic>
      <p:sp>
        <p:nvSpPr>
          <p:cNvPr id="15362"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5363"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FE9F35A-8B54-46AC-BAB7-7F77BD7F667F}" type="slidenum">
              <a:rPr lang="en-US"/>
              <a:pPr/>
              <a:t>8</a:t>
            </a:fld>
            <a:endParaRPr lang="en-US"/>
          </a:p>
        </p:txBody>
      </p:sp>
      <p:sp>
        <p:nvSpPr>
          <p:cNvPr id="15366" name="Text Box 8"/>
          <p:cNvSpPr txBox="1">
            <a:spLocks noChangeArrowheads="1"/>
          </p:cNvSpPr>
          <p:nvPr/>
        </p:nvSpPr>
        <p:spPr bwMode="auto">
          <a:xfrm>
            <a:off x="381000" y="228600"/>
            <a:ext cx="2436813" cy="457200"/>
          </a:xfrm>
          <a:prstGeom prst="rect">
            <a:avLst/>
          </a:prstGeom>
          <a:noFill/>
          <a:ln w="9525">
            <a:noFill/>
            <a:miter lim="800000"/>
            <a:headEnd/>
            <a:tailEnd/>
          </a:ln>
        </p:spPr>
        <p:txBody>
          <a:bodyPr wrap="none">
            <a:spAutoFit/>
          </a:bodyPr>
          <a:lstStyle/>
          <a:p>
            <a:r>
              <a:rPr lang="en-US" sz="2400" b="1">
                <a:solidFill>
                  <a:schemeClr val="accent1"/>
                </a:solidFill>
                <a:latin typeface="Calibri" pitchFamily="34" charset="0"/>
              </a:rPr>
              <a:t>Fully Editable GFE</a:t>
            </a:r>
            <a:endParaRPr lang="en-US" sz="1400">
              <a:latin typeface="Calibri" pitchFamily="34" charset="0"/>
            </a:endParaRPr>
          </a:p>
        </p:txBody>
      </p:sp>
      <p:sp>
        <p:nvSpPr>
          <p:cNvPr id="15369" name="Text Box 9"/>
          <p:cNvSpPr txBox="1">
            <a:spLocks noChangeArrowheads="1"/>
          </p:cNvSpPr>
          <p:nvPr/>
        </p:nvSpPr>
        <p:spPr bwMode="auto">
          <a:xfrm>
            <a:off x="533400" y="1905000"/>
            <a:ext cx="2514600" cy="2292350"/>
          </a:xfrm>
          <a:prstGeom prst="rect">
            <a:avLst/>
          </a:prstGeom>
          <a:noFill/>
          <a:ln w="9525">
            <a:noFill/>
            <a:miter lim="800000"/>
            <a:headEnd/>
            <a:tailEnd/>
          </a:ln>
          <a:effectLst/>
        </p:spPr>
        <p:txBody>
          <a:bodyPr>
            <a:spAutoFit/>
          </a:bodyPr>
          <a:lstStyle/>
          <a:p>
            <a:r>
              <a:rPr lang="en-US" sz="1600">
                <a:latin typeface="Calibri" pitchFamily="34" charset="0"/>
              </a:rPr>
              <a:t>The fully editable GFE form pulls in the data from your fee calculation and automatically sums your entries.</a:t>
            </a:r>
          </a:p>
          <a:p>
            <a:endParaRPr lang="en-US" sz="1600">
              <a:latin typeface="Calibri" pitchFamily="34" charset="0"/>
            </a:endParaRPr>
          </a:p>
          <a:p>
            <a:r>
              <a:rPr lang="en-US" sz="1600">
                <a:latin typeface="Calibri" pitchFamily="34" charset="0"/>
              </a:rPr>
              <a:t>Instantly view, download and email your completed GFE.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1" name="Picture 7"/>
          <p:cNvPicPr>
            <a:picLocks noChangeAspect="1" noChangeArrowheads="1"/>
          </p:cNvPicPr>
          <p:nvPr/>
        </p:nvPicPr>
        <p:blipFill>
          <a:blip r:embed="rId2" cstate="print"/>
          <a:srcRect/>
          <a:stretch>
            <a:fillRect/>
          </a:stretch>
        </p:blipFill>
        <p:spPr bwMode="auto">
          <a:xfrm>
            <a:off x="5257800" y="228600"/>
            <a:ext cx="3181350" cy="3838575"/>
          </a:xfrm>
          <a:prstGeom prst="rect">
            <a:avLst/>
          </a:prstGeom>
          <a:noFill/>
          <a:ln w="9525">
            <a:noFill/>
            <a:miter lim="800000"/>
            <a:headEnd/>
            <a:tailEnd/>
          </a:ln>
          <a:effectLst/>
        </p:spPr>
      </p:pic>
      <p:sp>
        <p:nvSpPr>
          <p:cNvPr id="16386" name="Footer Placeholder 2"/>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a:t>First Title &amp; Escrow - New Features for 2010</a:t>
            </a:r>
          </a:p>
        </p:txBody>
      </p:sp>
      <p:sp>
        <p:nvSpPr>
          <p:cNvPr id="16387"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C4B576C-788B-4E11-ABE3-E03D75EDC2A8}" type="slidenum">
              <a:rPr lang="en-US"/>
              <a:pPr/>
              <a:t>9</a:t>
            </a:fld>
            <a:endParaRPr lang="en-US"/>
          </a:p>
        </p:txBody>
      </p:sp>
      <p:sp>
        <p:nvSpPr>
          <p:cNvPr id="16389" name="Text Box 5"/>
          <p:cNvSpPr txBox="1">
            <a:spLocks noChangeArrowheads="1"/>
          </p:cNvSpPr>
          <p:nvPr/>
        </p:nvSpPr>
        <p:spPr bwMode="auto">
          <a:xfrm>
            <a:off x="381000" y="228600"/>
            <a:ext cx="2138363" cy="461963"/>
          </a:xfrm>
          <a:prstGeom prst="rect">
            <a:avLst/>
          </a:prstGeom>
          <a:noFill/>
          <a:ln w="9525">
            <a:noFill/>
            <a:miter lim="800000"/>
            <a:headEnd/>
            <a:tailEnd/>
          </a:ln>
        </p:spPr>
        <p:txBody>
          <a:bodyPr wrap="none">
            <a:spAutoFit/>
          </a:bodyPr>
          <a:lstStyle/>
          <a:p>
            <a:r>
              <a:rPr lang="en-US" sz="2400" b="1">
                <a:solidFill>
                  <a:schemeClr val="accent1"/>
                </a:solidFill>
                <a:latin typeface="Calibri" pitchFamily="34" charset="0"/>
              </a:rPr>
              <a:t>Completed GFE</a:t>
            </a:r>
          </a:p>
        </p:txBody>
      </p:sp>
      <p:pic>
        <p:nvPicPr>
          <p:cNvPr id="16393" name="Picture 9"/>
          <p:cNvPicPr>
            <a:picLocks noChangeAspect="1" noChangeArrowheads="1"/>
          </p:cNvPicPr>
          <p:nvPr/>
        </p:nvPicPr>
        <p:blipFill>
          <a:blip r:embed="rId3" cstate="print"/>
          <a:srcRect/>
          <a:stretch>
            <a:fillRect/>
          </a:stretch>
        </p:blipFill>
        <p:spPr bwMode="auto">
          <a:xfrm>
            <a:off x="228600" y="838200"/>
            <a:ext cx="5684838" cy="583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Oriel</Template>
  <TotalTime>542</TotalTime>
  <Words>655</Words>
  <Application>Microsoft Office PowerPoint</Application>
  <PresentationFormat>On-screen Show (4:3)</PresentationFormat>
  <Paragraphs>105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ftuser_prog</dc:creator>
  <cp:lastModifiedBy>spape</cp:lastModifiedBy>
  <cp:revision>86</cp:revision>
  <dcterms:created xsi:type="dcterms:W3CDTF">2010-01-26T18:05:20Z</dcterms:created>
  <dcterms:modified xsi:type="dcterms:W3CDTF">2010-02-24T16:31:10Z</dcterms:modified>
</cp:coreProperties>
</file>