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57" r:id="rId5"/>
    <p:sldId id="258" r:id="rId6"/>
    <p:sldId id="261" r:id="rId7"/>
    <p:sldId id="259" r:id="rId8"/>
    <p:sldId id="264" r:id="rId9"/>
    <p:sldId id="260" r:id="rId10"/>
    <p:sldId id="263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4042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21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image" Target="../media/image1.jpe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9.xml"/><Relationship Id="rId3" Type="http://schemas.openxmlformats.org/officeDocument/2006/relationships/image" Target="../media/image1.jpe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2.xml"/><Relationship Id="rId3" Type="http://schemas.openxmlformats.org/officeDocument/2006/relationships/image" Target="../media/image1.jpe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hyperlink" Target="task\&#39033;&#30446;&#23454;&#35757;\&#25152;&#26377;&#25991;&#26723;.jpg" TargetMode="External"/><Relationship Id="rId8" Type="http://schemas.openxmlformats.org/officeDocument/2006/relationships/hyperlink" Target="https://www.processon.com/diagraming/5a2e8acbe4b0d8b7bf792293" TargetMode="External"/><Relationship Id="rId7" Type="http://schemas.openxmlformats.org/officeDocument/2006/relationships/hyperlink" Target="task\&#39033;&#30446;&#23454;&#35757;\&#25968;&#25454;&#24211;&#35774;&#35745;&#22270;&#29255;\ER&#22270;.png" TargetMode="External"/><Relationship Id="rId6" Type="http://schemas.openxmlformats.org/officeDocument/2006/relationships/hyperlink" Target="task\&#39033;&#30446;&#23454;&#35757;\&#20135;&#21697;&#35774;&#35745;\&#26126;&#24515;&#31038;&#24037;&#20107;&#21153;&#25152;&#20135;&#21697;&#21407;&#22411;_&#21021;&#31295;\index.html" TargetMode="External"/><Relationship Id="rId5" Type="http://schemas.openxmlformats.org/officeDocument/2006/relationships/hyperlink" Target="task\&#39033;&#30446;&#23454;&#35757;\&#20135;&#21697;&#35774;&#35745;\&#30028;&#38754;&#35774;&#35745;&#22270;&#29255;\&#20010;&#20154;&#20013;&#24515;.png" TargetMode="External"/><Relationship Id="rId4" Type="http://schemas.openxmlformats.org/officeDocument/2006/relationships/hyperlink" Target="task\&#39033;&#30446;&#23454;&#35757;\images\1-&#38656;&#27714;&#20998;&#26512;.jp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14.xml"/><Relationship Id="rId14" Type="http://schemas.openxmlformats.org/officeDocument/2006/relationships/notesSlide" Target="../notesSlides/notesSlide4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15.xml"/><Relationship Id="rId11" Type="http://schemas.openxmlformats.org/officeDocument/2006/relationships/hyperlink" Target="http://10.7.1.5/projects/psychological_consultation/issues/gantt" TargetMode="External"/><Relationship Id="rId10" Type="http://schemas.openxmlformats.org/officeDocument/2006/relationships/hyperlink" Target="https://github.com/smilingzhang/psychological-counseling/graphs/contributors" TargetMode="Externa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8.xml"/><Relationship Id="rId3" Type="http://schemas.openxmlformats.org/officeDocument/2006/relationships/image" Target="../media/image1.jpeg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1.xml"/><Relationship Id="rId3" Type="http://schemas.openxmlformats.org/officeDocument/2006/relationships/image" Target="../media/image1.jpeg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4.xml"/><Relationship Id="rId3" Type="http://schemas.openxmlformats.org/officeDocument/2006/relationships/image" Target="../media/image1.jpeg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7.xml"/><Relationship Id="rId3" Type="http://schemas.openxmlformats.org/officeDocument/2006/relationships/image" Target="../media/image1.jpeg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/>
              <a:t>空白演示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Speaker name and title here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  <p:pic>
        <p:nvPicPr>
          <p:cNvPr id="4" name="图片 3" descr="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255" y="-38100"/>
            <a:ext cx="12229465" cy="69227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28330" y="3849370"/>
            <a:ext cx="3765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——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赏金码农小组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41955" y="2101215"/>
            <a:ext cx="69392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明 心 心 理 咨 询</a:t>
            </a:r>
            <a:endParaRPr lang="zh-CN" altLang="en-US" sz="72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/>
              <a:t>空白演示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Speaker name and title here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  <p:pic>
        <p:nvPicPr>
          <p:cNvPr id="4" name="图片 3" descr="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415" y="-32385"/>
            <a:ext cx="12229465" cy="6922770"/>
          </a:xfrm>
          <a:prstGeom prst="rect">
            <a:avLst/>
          </a:prstGeom>
          <a:solidFill>
            <a:schemeClr val="bg1">
              <a:alpha val="6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矩形 4"/>
          <p:cNvSpPr/>
          <p:nvPr/>
        </p:nvSpPr>
        <p:spPr>
          <a:xfrm>
            <a:off x="1524000" y="550545"/>
            <a:ext cx="6355080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小组成员及职责介绍</a:t>
            </a:r>
            <a:endParaRPr lang="zh-CN" altLang="en-US" sz="54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1828800" y="1905000"/>
          <a:ext cx="8533130" cy="366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4584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2140585" y="1692275"/>
          <a:ext cx="9032240" cy="4609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3475"/>
                <a:gridCol w="5358765"/>
              </a:tblGrid>
              <a:tr h="782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kern="1600" spc="300">
                          <a:solidFill>
                            <a:schemeClr val="tx1"/>
                          </a:solidFill>
                          <a:uFillTx/>
                        </a:rPr>
                        <a:t>张春辉</a:t>
                      </a:r>
                      <a:endParaRPr lang="zh-CN" altLang="en-US" kern="1600" spc="3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kern="1600" spc="300">
                          <a:solidFill>
                            <a:schemeClr val="tx1"/>
                          </a:solidFill>
                          <a:uFillTx/>
                        </a:rPr>
                        <a:t>项目组长、后台开发、文档编写、需求分析、界面布局</a:t>
                      </a:r>
                      <a:endParaRPr lang="zh-CN" altLang="en-US" kern="1600" spc="3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8041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1" kern="1600" spc="300">
                          <a:solidFill>
                            <a:schemeClr val="tx1"/>
                          </a:solidFill>
                          <a:uFillTx/>
                        </a:rPr>
                        <a:t>邓旸</a:t>
                      </a:r>
                      <a:endParaRPr lang="zh-CN" altLang="en-US" b="1" kern="1600" spc="3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1" kern="1600" spc="300">
                          <a:solidFill>
                            <a:schemeClr val="tx1"/>
                          </a:solidFill>
                          <a:uFillTx/>
                        </a:rPr>
                        <a:t>后台开发、前端开发、文档编写、需求分析、</a:t>
                      </a:r>
                      <a:r>
                        <a:rPr lang="zh-CN" altLang="en-US" sz="1800" b="1" kern="1600" spc="300">
                          <a:solidFill>
                            <a:schemeClr val="tx1"/>
                          </a:solidFill>
                          <a:uFillTx/>
                          <a:sym typeface="+mn-ea"/>
                        </a:rPr>
                        <a:t>界面布局、</a:t>
                      </a:r>
                      <a:r>
                        <a:rPr lang="zh-CN" altLang="en-US" b="1" kern="1600" spc="300">
                          <a:solidFill>
                            <a:schemeClr val="tx1"/>
                          </a:solidFill>
                          <a:uFillTx/>
                        </a:rPr>
                        <a:t>UI设计</a:t>
                      </a:r>
                      <a:endParaRPr lang="zh-CN" altLang="en-US" b="1" kern="1600" spc="3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/>
                </a:tc>
              </a:tr>
              <a:tr h="4648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1" kern="1600" spc="300">
                          <a:solidFill>
                            <a:schemeClr val="tx1"/>
                          </a:solidFill>
                          <a:uFillTx/>
                        </a:rPr>
                        <a:t>鲍张军</a:t>
                      </a:r>
                      <a:endParaRPr lang="zh-CN" altLang="en-US" b="1" kern="1600" spc="3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1" kern="1600" spc="300">
                          <a:solidFill>
                            <a:schemeClr val="tx1"/>
                          </a:solidFill>
                          <a:uFillTx/>
                        </a:rPr>
                        <a:t>后台开发、</a:t>
                      </a:r>
                      <a:r>
                        <a:rPr lang="zh-CN" altLang="en-US" sz="1800" b="1" kern="1600" spc="300">
                          <a:solidFill>
                            <a:schemeClr val="tx1"/>
                          </a:solidFill>
                          <a:uFillTx/>
                          <a:sym typeface="+mn-ea"/>
                        </a:rPr>
                        <a:t>界面布局、</a:t>
                      </a:r>
                      <a:r>
                        <a:rPr lang="zh-CN" altLang="en-US" b="1" kern="1600" spc="300">
                          <a:solidFill>
                            <a:schemeClr val="tx1"/>
                          </a:solidFill>
                          <a:uFillTx/>
                        </a:rPr>
                        <a:t>需求分析</a:t>
                      </a:r>
                      <a:endParaRPr lang="zh-CN" altLang="en-US" b="1" kern="1600" spc="3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/>
                </a:tc>
              </a:tr>
              <a:tr h="4654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1" kern="1600" spc="300">
                          <a:solidFill>
                            <a:schemeClr val="tx1"/>
                          </a:solidFill>
                          <a:uFillTx/>
                        </a:rPr>
                        <a:t>刘田会</a:t>
                      </a:r>
                      <a:endParaRPr lang="zh-CN" altLang="en-US" b="1" kern="1600" spc="3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1" kern="1600" spc="300">
                          <a:solidFill>
                            <a:schemeClr val="tx1"/>
                          </a:solidFill>
                          <a:uFillTx/>
                        </a:rPr>
                        <a:t>后台开发、</a:t>
                      </a:r>
                      <a:r>
                        <a:rPr lang="zh-CN" altLang="en-US" sz="1800" b="1" kern="1600" spc="300">
                          <a:solidFill>
                            <a:schemeClr val="tx1"/>
                          </a:solidFill>
                          <a:uFillTx/>
                          <a:sym typeface="+mn-ea"/>
                        </a:rPr>
                        <a:t>界面布局</a:t>
                      </a:r>
                      <a:r>
                        <a:rPr lang="zh-CN" altLang="en-US" b="1" kern="1600" spc="300">
                          <a:solidFill>
                            <a:schemeClr val="tx1"/>
                          </a:solidFill>
                          <a:uFillTx/>
                        </a:rPr>
                        <a:t>、需求分析</a:t>
                      </a:r>
                      <a:endParaRPr lang="zh-CN" altLang="en-US" b="1" kern="1600" spc="3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/>
                </a:tc>
              </a:tr>
              <a:tr h="7213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1" kern="1600" spc="300">
                          <a:solidFill>
                            <a:schemeClr val="tx1"/>
                          </a:solidFill>
                          <a:uFillTx/>
                        </a:rPr>
                        <a:t>段智兴</a:t>
                      </a:r>
                      <a:endParaRPr lang="zh-CN" altLang="en-US" b="1" kern="1600" spc="3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1" kern="1600" spc="300">
                          <a:solidFill>
                            <a:schemeClr val="tx1"/>
                          </a:solidFill>
                          <a:uFillTx/>
                        </a:rPr>
                        <a:t>后台开发、</a:t>
                      </a:r>
                      <a:r>
                        <a:rPr lang="zh-CN" altLang="en-US" sz="1800" b="1" kern="1600" spc="300">
                          <a:solidFill>
                            <a:schemeClr val="tx1"/>
                          </a:solidFill>
                          <a:uFillTx/>
                          <a:sym typeface="+mn-ea"/>
                        </a:rPr>
                        <a:t>界面布局</a:t>
                      </a:r>
                      <a:r>
                        <a:rPr lang="zh-CN" altLang="en-US" b="1" kern="1600" spc="300">
                          <a:solidFill>
                            <a:schemeClr val="tx1"/>
                          </a:solidFill>
                          <a:uFillTx/>
                        </a:rPr>
                        <a:t>、需求分析、数据库设计</a:t>
                      </a:r>
                      <a:endParaRPr lang="zh-CN" altLang="en-US" b="1" kern="1600" spc="3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/>
                </a:tc>
              </a:tr>
              <a:tr h="4648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1" kern="1600" spc="300">
                          <a:solidFill>
                            <a:schemeClr val="tx1"/>
                          </a:solidFill>
                          <a:uFillTx/>
                        </a:rPr>
                        <a:t>魏谦强</a:t>
                      </a:r>
                      <a:endParaRPr lang="zh-CN" altLang="en-US" b="1" kern="1600" spc="3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800" b="1" kern="1600" spc="300">
                          <a:solidFill>
                            <a:schemeClr val="tx1"/>
                          </a:solidFill>
                          <a:uFillTx/>
                          <a:sym typeface="+mn-ea"/>
                        </a:rPr>
                        <a:t>后台开发、界面布局、需求分析、</a:t>
                      </a:r>
                      <a:endParaRPr lang="zh-CN" altLang="en-US" b="1" kern="1600" spc="3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/>
                </a:tc>
              </a:tr>
              <a:tr h="4648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1" kern="1600" spc="300">
                          <a:solidFill>
                            <a:schemeClr val="tx1"/>
                          </a:solidFill>
                          <a:uFillTx/>
                        </a:rPr>
                        <a:t>孙明伟</a:t>
                      </a:r>
                      <a:endParaRPr lang="zh-CN" altLang="en-US" b="1" kern="1600" spc="3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800" b="1" kern="1600" spc="300">
                          <a:solidFill>
                            <a:schemeClr val="tx1"/>
                          </a:solidFill>
                          <a:uFillTx/>
                          <a:sym typeface="+mn-ea"/>
                        </a:rPr>
                        <a:t>后台开发、界面布局、需求分析、</a:t>
                      </a:r>
                      <a:endParaRPr lang="zh-CN" altLang="en-US" b="1" kern="1600" spc="3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/>
                </a:tc>
              </a:tr>
              <a:tr h="4654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1" kern="1600" spc="300">
                          <a:solidFill>
                            <a:schemeClr val="tx1"/>
                          </a:solidFill>
                          <a:uFillTx/>
                        </a:rPr>
                        <a:t>刘海迪</a:t>
                      </a:r>
                      <a:endParaRPr lang="zh-CN" altLang="en-US" b="1" kern="1600" spc="3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1" kern="1600" spc="300">
                          <a:solidFill>
                            <a:schemeClr val="tx1"/>
                          </a:solidFill>
                          <a:uFillTx/>
                        </a:rPr>
                        <a:t>测试</a:t>
                      </a:r>
                      <a:endParaRPr lang="zh-CN" altLang="en-US" b="1" kern="1600" spc="3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/>
              <a:t>空白演示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Speaker name and title here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  <p:pic>
        <p:nvPicPr>
          <p:cNvPr id="4" name="图片 3" descr="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255" y="-38100"/>
            <a:ext cx="12229465" cy="69227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24000" y="647065"/>
            <a:ext cx="6355080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项目背景及开发过程</a:t>
            </a:r>
            <a:endParaRPr lang="zh-CN" altLang="en-US" sz="54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4540" y="1813560"/>
            <a:ext cx="897572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800"/>
              <a:t>本项目为明心社工事务所的企业网站，客户为北京通州明心社工事务所。网上在线预约业务、网上在线咨询业务。</a:t>
            </a:r>
            <a:endParaRPr lang="zh-CN" altLang="en-US" sz="2800"/>
          </a:p>
          <a:p>
            <a:pPr fontAlgn="auto">
              <a:lnSpc>
                <a:spcPct val="150000"/>
              </a:lnSpc>
            </a:pPr>
            <a:r>
              <a:rPr lang="zh-CN" altLang="en-US" sz="2800"/>
              <a:t>附加功能：在线倾听、在线课程学习、心理文章的阅读学习等。</a:t>
            </a:r>
            <a:endParaRPr lang="zh-CN" altLang="en-US" sz="2800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/>
              <a:t>空白演示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Speaker name and title here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  <p:pic>
        <p:nvPicPr>
          <p:cNvPr id="4" name="图片 3" descr="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" y="-170815"/>
            <a:ext cx="12374880" cy="70053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524000" y="641985"/>
            <a:ext cx="18084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开发过程</a:t>
            </a:r>
            <a:endParaRPr lang="zh-CN" altLang="en-US" sz="32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61010" y="3510280"/>
            <a:ext cx="11563985" cy="2032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037590" y="3549650"/>
            <a:ext cx="0" cy="73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661795" y="3530600"/>
            <a:ext cx="0" cy="357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4606925" y="2764155"/>
            <a:ext cx="8255" cy="746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3830955" y="3530600"/>
            <a:ext cx="0" cy="73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9322435" y="2784475"/>
            <a:ext cx="8255" cy="746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2390775" y="3530600"/>
            <a:ext cx="0" cy="357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3110865" y="3509645"/>
            <a:ext cx="0" cy="357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691515" y="4419600"/>
            <a:ext cx="490220" cy="20250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000" b="1">
                <a:hlinkClick r:id="rId4" action="ppaction://hlinkfile"/>
              </a:rPr>
              <a:t>需求分析</a:t>
            </a:r>
            <a:r>
              <a:rPr lang="en-US" altLang="zh-CN" sz="2000" b="1">
                <a:solidFill>
                  <a:schemeClr val="tx1"/>
                </a:solidFill>
                <a:hlinkClick r:id="rId4" action="ppaction://hlinkfile"/>
              </a:rPr>
              <a:t>4</a:t>
            </a:r>
            <a:r>
              <a:rPr lang="zh-CN" altLang="en-US" sz="2000" b="1">
                <a:hlinkClick r:id="rId4" action="ppaction://hlinkfile"/>
              </a:rPr>
              <a:t>次</a:t>
            </a:r>
            <a:endParaRPr lang="zh-CN" altLang="en-US" sz="2000" b="1"/>
          </a:p>
        </p:txBody>
      </p:sp>
      <p:sp>
        <p:nvSpPr>
          <p:cNvPr id="46" name="文本框 45"/>
          <p:cNvSpPr txBox="1"/>
          <p:nvPr/>
        </p:nvSpPr>
        <p:spPr>
          <a:xfrm>
            <a:off x="1416685" y="4072890"/>
            <a:ext cx="490220" cy="2927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000">
                <a:hlinkClick r:id="rId5" action="ppaction://hlinkfile"/>
              </a:rPr>
              <a:t>界面布局设计讨论</a:t>
            </a:r>
            <a:r>
              <a:rPr lang="en-US" altLang="zh-CN" sz="2000">
                <a:hlinkClick r:id="rId5" action="ppaction://hlinkfile"/>
              </a:rPr>
              <a:t>2</a:t>
            </a:r>
            <a:r>
              <a:rPr lang="zh-CN" altLang="en-US" sz="2000">
                <a:hlinkClick r:id="rId5" action="ppaction://hlinkfile"/>
              </a:rPr>
              <a:t>次</a:t>
            </a:r>
            <a:endParaRPr lang="zh-CN" altLang="en-US" sz="2000"/>
          </a:p>
        </p:txBody>
      </p:sp>
      <p:sp>
        <p:nvSpPr>
          <p:cNvPr id="47" name="文本框 46"/>
          <p:cNvSpPr txBox="1"/>
          <p:nvPr/>
        </p:nvSpPr>
        <p:spPr>
          <a:xfrm>
            <a:off x="2160905" y="4244975"/>
            <a:ext cx="459740" cy="21990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>
                <a:hlinkClick r:id="rId6" action="ppaction://hlinkfile"/>
              </a:rPr>
              <a:t>产品原型的完成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2742565" y="4286250"/>
            <a:ext cx="736600" cy="2501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b="1"/>
              <a:t>web</a:t>
            </a:r>
            <a:r>
              <a:rPr lang="zh-CN" altLang="en-US" b="1"/>
              <a:t>设计规范、网站开发规范文档</a:t>
            </a:r>
            <a:endParaRPr lang="zh-CN" altLang="en-US" b="1"/>
          </a:p>
        </p:txBody>
      </p:sp>
      <p:sp>
        <p:nvSpPr>
          <p:cNvPr id="49" name="文本框 48"/>
          <p:cNvSpPr txBox="1"/>
          <p:nvPr/>
        </p:nvSpPr>
        <p:spPr>
          <a:xfrm>
            <a:off x="3601085" y="4430395"/>
            <a:ext cx="459740" cy="23571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>
                <a:hlinkClick r:id="rId7" action="ppaction://hlinkfile"/>
              </a:rPr>
              <a:t>底层数据结构讨论</a:t>
            </a:r>
            <a:r>
              <a:rPr lang="en-US" altLang="zh-CN">
                <a:hlinkClick r:id="rId7" action="ppaction://hlinkfile"/>
              </a:rPr>
              <a:t>3</a:t>
            </a:r>
            <a:r>
              <a:rPr lang="zh-CN" altLang="en-US">
                <a:hlinkClick r:id="rId7" action="ppaction://hlinkfile"/>
              </a:rPr>
              <a:t>次</a:t>
            </a:r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4351020" y="911860"/>
            <a:ext cx="490220" cy="18135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000" b="1"/>
              <a:t>前端代码开发</a:t>
            </a:r>
            <a:endParaRPr lang="zh-CN" altLang="en-US" sz="2000" b="1"/>
          </a:p>
        </p:txBody>
      </p:sp>
      <p:cxnSp>
        <p:nvCxnSpPr>
          <p:cNvPr id="51" name="直接连接符 50"/>
          <p:cNvCxnSpPr/>
          <p:nvPr/>
        </p:nvCxnSpPr>
        <p:spPr>
          <a:xfrm>
            <a:off x="5595620" y="3152140"/>
            <a:ext cx="0" cy="357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697980" y="3152775"/>
            <a:ext cx="0" cy="357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5227320" y="507365"/>
            <a:ext cx="736600" cy="25152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b="1">
                <a:hlinkClick r:id="rId8" action="ppaction://hlinkfile"/>
              </a:rPr>
              <a:t>11.17</a:t>
            </a:r>
            <a:r>
              <a:rPr lang="zh-CN" altLang="en-US" b="1">
                <a:hlinkClick r:id="rId8" action="ppaction://hlinkfile"/>
              </a:rPr>
              <a:t>项目模块分解，进入实训开发阶段</a:t>
            </a:r>
            <a:endParaRPr lang="zh-CN" altLang="en-US" b="1"/>
          </a:p>
        </p:txBody>
      </p:sp>
      <p:sp>
        <p:nvSpPr>
          <p:cNvPr id="55" name="文本框 54"/>
          <p:cNvSpPr txBox="1"/>
          <p:nvPr/>
        </p:nvSpPr>
        <p:spPr>
          <a:xfrm>
            <a:off x="6437630" y="1131570"/>
            <a:ext cx="490220" cy="17189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000" b="1"/>
              <a:t>攻克技术难点</a:t>
            </a:r>
            <a:endParaRPr lang="zh-CN" altLang="en-US" sz="2000" b="1"/>
          </a:p>
        </p:txBody>
      </p:sp>
      <p:cxnSp>
        <p:nvCxnSpPr>
          <p:cNvPr id="56" name="直接连接符 55"/>
          <p:cNvCxnSpPr/>
          <p:nvPr/>
        </p:nvCxnSpPr>
        <p:spPr>
          <a:xfrm>
            <a:off x="7665720" y="3152775"/>
            <a:ext cx="0" cy="357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8792210" y="3173095"/>
            <a:ext cx="0" cy="357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7405370" y="1400810"/>
            <a:ext cx="490220" cy="16217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000" b="1">
                <a:solidFill>
                  <a:schemeClr val="tx1"/>
                </a:solidFill>
              </a:rPr>
              <a:t>用户端开发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547100" y="1239520"/>
            <a:ext cx="490220" cy="16351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000" b="1">
                <a:solidFill>
                  <a:schemeClr val="tx1"/>
                </a:solidFill>
              </a:rPr>
              <a:t>咨询师端开发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9066530" y="1225550"/>
            <a:ext cx="490220" cy="13741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000" b="1"/>
              <a:t>项目整合</a:t>
            </a:r>
            <a:endParaRPr lang="zh-CN" altLang="en-US" sz="2000" b="1"/>
          </a:p>
        </p:txBody>
      </p:sp>
      <p:sp>
        <p:nvSpPr>
          <p:cNvPr id="63" name="文本框 62"/>
          <p:cNvSpPr txBox="1"/>
          <p:nvPr/>
        </p:nvSpPr>
        <p:spPr>
          <a:xfrm>
            <a:off x="11026775" y="4432935"/>
            <a:ext cx="490220" cy="14579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000" b="1">
                <a:hlinkClick r:id="rId9" action="ppaction://hlinkfile"/>
              </a:rPr>
              <a:t>文档汇总</a:t>
            </a:r>
            <a:endParaRPr lang="zh-CN" altLang="en-US" sz="2000" b="1"/>
          </a:p>
        </p:txBody>
      </p:sp>
      <p:cxnSp>
        <p:nvCxnSpPr>
          <p:cNvPr id="64" name="直接连接符 63"/>
          <p:cNvCxnSpPr/>
          <p:nvPr/>
        </p:nvCxnSpPr>
        <p:spPr>
          <a:xfrm>
            <a:off x="10383520" y="3530600"/>
            <a:ext cx="0" cy="357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10812780" y="3549650"/>
            <a:ext cx="0" cy="357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1241405" y="3510280"/>
            <a:ext cx="0" cy="357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10128885" y="4282440"/>
            <a:ext cx="490220" cy="20199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000" b="1">
                <a:solidFill>
                  <a:schemeClr val="tx1"/>
                </a:solidFill>
                <a:hlinkClick r:id="rId10" action="ppaction://hlinkfile"/>
              </a:rPr>
              <a:t>GitHub</a:t>
            </a:r>
            <a:r>
              <a:rPr lang="zh-CN" altLang="en-US" sz="2000" b="1">
                <a:solidFill>
                  <a:schemeClr val="tx1"/>
                </a:solidFill>
                <a:hlinkClick r:id="rId10" action="ppaction://hlinkfile"/>
              </a:rPr>
              <a:t>提交？次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0598785" y="4073525"/>
            <a:ext cx="490220" cy="27146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000" b="1">
                <a:hlinkClick r:id="rId11"/>
              </a:rPr>
              <a:t>Redmine</a:t>
            </a:r>
            <a:r>
              <a:rPr lang="zh-CN" altLang="en-US" sz="2000" b="1">
                <a:hlinkClick r:id="rId11"/>
              </a:rPr>
              <a:t>问题建立？个</a:t>
            </a:r>
            <a:endParaRPr lang="zh-CN" altLang="en-US" sz="2000" b="1"/>
          </a:p>
        </p:txBody>
      </p:sp>
      <p:sp>
        <p:nvSpPr>
          <p:cNvPr id="69" name="文本框 68"/>
          <p:cNvSpPr txBox="1"/>
          <p:nvPr/>
        </p:nvSpPr>
        <p:spPr>
          <a:xfrm>
            <a:off x="55245" y="3682365"/>
            <a:ext cx="889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10.1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060825" y="3723005"/>
            <a:ext cx="1058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11.10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869305" y="3723005"/>
            <a:ext cx="1058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12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0128885" y="3867150"/>
            <a:ext cx="412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1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1598275" y="3867150"/>
            <a:ext cx="831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1.2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9940290" y="3152140"/>
            <a:ext cx="0" cy="357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9695180" y="1370330"/>
            <a:ext cx="490220" cy="13741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000" b="1"/>
              <a:t>测试</a:t>
            </a:r>
            <a:endParaRPr lang="zh-CN" altLang="en-US" sz="2000" b="1"/>
          </a:p>
        </p:txBody>
      </p:sp>
      <p:cxnSp>
        <p:nvCxnSpPr>
          <p:cNvPr id="9" name="直接连接符 8"/>
          <p:cNvCxnSpPr/>
          <p:nvPr/>
        </p:nvCxnSpPr>
        <p:spPr>
          <a:xfrm>
            <a:off x="8228965" y="3192145"/>
            <a:ext cx="0" cy="357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983855" y="1246505"/>
            <a:ext cx="490220" cy="16217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000" b="1">
                <a:solidFill>
                  <a:schemeClr val="accent1"/>
                </a:solidFill>
              </a:rPr>
              <a:t>CodeReview</a:t>
            </a:r>
            <a:endParaRPr lang="en-US" altLang="zh-CN" sz="2000" b="1">
              <a:solidFill>
                <a:schemeClr val="accent1"/>
              </a:solidFill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/>
              <a:t>空白演示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Speaker name and title here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  <p:pic>
        <p:nvPicPr>
          <p:cNvPr id="4" name="图片 3" descr="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255" y="-38100"/>
            <a:ext cx="12229465" cy="69227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24000" y="400685"/>
            <a:ext cx="4297680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技术难点实现</a:t>
            </a:r>
            <a:endParaRPr lang="zh-CN" altLang="en-US" sz="54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18260" y="1874520"/>
            <a:ext cx="1042860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800"/>
              <a:t>第三方登录：支付宝登录、微博登录。</a:t>
            </a:r>
            <a:endParaRPr lang="zh-CN" altLang="en-US" sz="280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800"/>
              <a:t>加密技术：针对</a:t>
            </a:r>
            <a:r>
              <a:rPr lang="en-US" altLang="zh-CN" sz="2800"/>
              <a:t>get</a:t>
            </a:r>
            <a:r>
              <a:rPr lang="zh-CN" altLang="en-US" sz="2800"/>
              <a:t>方式的请求使用</a:t>
            </a:r>
            <a:r>
              <a:rPr lang="zh-CN" altLang="en-US" sz="2800">
                <a:sym typeface="+mn-ea"/>
              </a:rPr>
              <a:t>des加密技术。</a:t>
            </a:r>
            <a:endParaRPr lang="zh-CN" altLang="en-US" sz="2800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800">
                <a:sym typeface="+mn-ea"/>
              </a:rPr>
              <a:t>Ajax</a:t>
            </a:r>
            <a:r>
              <a:rPr lang="zh-CN" altLang="en-US" sz="2800">
                <a:sym typeface="+mn-ea"/>
              </a:rPr>
              <a:t>：实现局部刷新；用AJAX和J</a:t>
            </a:r>
            <a:r>
              <a:rPr lang="en-US" altLang="zh-CN" sz="2800">
                <a:sym typeface="+mn-ea"/>
              </a:rPr>
              <a:t>s</a:t>
            </a:r>
            <a:r>
              <a:rPr lang="zh-CN" altLang="en-US" sz="2800">
                <a:sym typeface="+mn-ea"/>
              </a:rPr>
              <a:t>实现局部刷新的分页器效果。</a:t>
            </a:r>
            <a:endParaRPr lang="zh-CN" altLang="en-US" sz="2800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800">
                <a:sym typeface="+mn-ea"/>
              </a:rPr>
              <a:t>webRTC 技术：实现语音，视频聊天，同时使用https加密提升浏览器操作摄像头的权限。</a:t>
            </a:r>
            <a:endParaRPr lang="zh-CN" altLang="en-US" sz="2800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800"/>
              <a:t>轮询技术：轮询查找订单消息以及支付是否完成的状态。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/>
              <a:t>空白演示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Speaker name and title here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  <p:pic>
        <p:nvPicPr>
          <p:cNvPr id="4" name="图片 3" descr="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255" y="-38100"/>
            <a:ext cx="12229465" cy="69227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30375" y="-38100"/>
            <a:ext cx="10224135" cy="6785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/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800"/>
              <a:t>在线支付：易宝支付、支付宝扫码支付。</a:t>
            </a:r>
            <a:endParaRPr lang="zh-CN" altLang="en-US" sz="2800"/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800"/>
              <a:t>阿里云短信业务：申请标签模板，阅读文档理解短信业务流程。</a:t>
            </a:r>
            <a:endParaRPr lang="zh-CN" altLang="en-US" sz="2800"/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800"/>
              <a:t>全文检索技术：菜单栏搜索框的实现</a:t>
            </a:r>
            <a:endParaRPr lang="zh-CN" altLang="en-US" sz="2800"/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800">
                <a:sym typeface="+mn-ea"/>
              </a:rPr>
              <a:t>富文本编辑器：实现咨询师上传文章以及评论功能。</a:t>
            </a:r>
            <a:endParaRPr lang="zh-CN" altLang="en-US" sz="2800">
              <a:sym typeface="+mn-ea"/>
            </a:endParaRPr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800">
                <a:sym typeface="+mn-ea"/>
              </a:rPr>
              <a:t>boncp连接池技术</a:t>
            </a:r>
            <a:endParaRPr lang="zh-CN" altLang="en-US" sz="2800"/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800">
                <a:sym typeface="+mn-ea"/>
              </a:rPr>
              <a:t>js</a:t>
            </a:r>
            <a:r>
              <a:rPr lang="zh-CN" altLang="en-US" sz="2800">
                <a:sym typeface="+mn-ea"/>
              </a:rPr>
              <a:t>实现视频控制播放</a:t>
            </a:r>
            <a:endParaRPr lang="zh-CN" altLang="en-US" sz="2800">
              <a:sym typeface="+mn-ea"/>
            </a:endParaRPr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800">
                <a:sym typeface="+mn-ea"/>
              </a:rPr>
              <a:t>log4j：控制日志信息输送的目的地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/>
              <a:t>空白演示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Speaker name and title here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  <p:pic>
        <p:nvPicPr>
          <p:cNvPr id="4" name="图片 3" descr="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415" y="-32385"/>
            <a:ext cx="12229465" cy="69227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33575" y="400685"/>
            <a:ext cx="1554480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总结</a:t>
            </a:r>
            <a:endParaRPr lang="zh-CN" altLang="en-US" sz="54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33575" y="2091690"/>
            <a:ext cx="925893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800"/>
              <a:t>学到了很多课外技术，学会了查找资料 ；提高了自学能力、调错能力、前端代码的开发能力</a:t>
            </a:r>
            <a:endParaRPr lang="zh-CN" altLang="en-US" sz="280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800"/>
              <a:t>敲代码时不能情绪化，冷静对待</a:t>
            </a:r>
            <a:endParaRPr lang="zh-CN" altLang="en-US" sz="280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800"/>
              <a:t>沟通交流能力提高，在沟通中学习</a:t>
            </a:r>
            <a:endParaRPr lang="zh-CN" altLang="en-US" sz="280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800"/>
              <a:t>善于总结，归档管理需求的能力提高</a:t>
            </a:r>
            <a:endParaRPr lang="zh-CN" altLang="en-US" sz="2800"/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/>
              <a:t>空白演示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Speaker name and title here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  <p:pic>
        <p:nvPicPr>
          <p:cNvPr id="4" name="图片 3" descr="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415" y="-32385"/>
            <a:ext cx="12229465" cy="69227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289550" y="2860675"/>
            <a:ext cx="2621280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谢 谢 ！</a:t>
            </a:r>
            <a:endParaRPr lang="zh-CN" altLang="en-US" sz="54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11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12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3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14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15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6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17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18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9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21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2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23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24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5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26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27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7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8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9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1041</Words>
  <Application>WPS 演示</Application>
  <PresentationFormat>宽屏</PresentationFormat>
  <Paragraphs>151</Paragraphs>
  <Slides>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微软雅黑</vt:lpstr>
      <vt:lpstr>Arial Unicode MS</vt:lpstr>
      <vt:lpstr>等线</vt:lpstr>
      <vt:lpstr>Office 主题​​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CS♚</cp:lastModifiedBy>
  <cp:revision>401</cp:revision>
  <dcterms:created xsi:type="dcterms:W3CDTF">2017-08-03T09:01:00Z</dcterms:created>
  <dcterms:modified xsi:type="dcterms:W3CDTF">2019-01-02T08:12:39Z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