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29" r:id="rId2"/>
    <p:sldId id="328" r:id="rId3"/>
    <p:sldId id="256" r:id="rId4"/>
    <p:sldId id="295" r:id="rId5"/>
    <p:sldId id="267" r:id="rId6"/>
    <p:sldId id="268" r:id="rId7"/>
    <p:sldId id="297" r:id="rId8"/>
    <p:sldId id="298" r:id="rId9"/>
  </p:sldIdLst>
  <p:sldSz cx="9144000" cy="6858000" type="screen4x3"/>
  <p:notesSz cx="6858000" cy="9144000"/>
  <p:custDataLst>
    <p:tags r:id="rId12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424D"/>
    <a:srgbClr val="5B86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27" autoAdjust="0"/>
    <p:restoredTop sz="94660"/>
  </p:normalViewPr>
  <p:slideViewPr>
    <p:cSldViewPr snapToGrid="0" snapToObjects="1" showGuides="1">
      <p:cViewPr varScale="1">
        <p:scale>
          <a:sx n="90" d="100"/>
          <a:sy n="90" d="100"/>
        </p:scale>
        <p:origin x="168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50" d="100"/>
          <a:sy n="50" d="100"/>
        </p:scale>
        <p:origin x="2708" y="4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MS PGothic" panose="020B0600070205080204" charset="-128"/>
                <a:cs typeface="MS PGothic" panose="020B060007020508020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MS PGothic" panose="020B0600070205080204" charset="-128"/>
                <a:cs typeface="MS PGothic" panose="020B0600070205080204" charset="-128"/>
              </a:defRPr>
            </a:lvl1pPr>
          </a:lstStyle>
          <a:p>
            <a:pPr>
              <a:defRPr/>
            </a:pPr>
            <a:fld id="{E5E002B4-B03E-47E7-BB8A-EC2E4053601A}" type="datetimeFigureOut">
              <a:rPr lang="en-US"/>
              <a:t>6/2/2024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MS PGothic" panose="020B0600070205080204" charset="-128"/>
                <a:cs typeface="MS PGothic" panose="020B060007020508020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MS PGothic" panose="020B0600070205080204" charset="-128"/>
                <a:cs typeface="MS PGothic" panose="020B0600070205080204" charset="-128"/>
              </a:defRPr>
            </a:lvl1pPr>
          </a:lstStyle>
          <a:p>
            <a:pPr>
              <a:defRPr/>
            </a:pPr>
            <a:fld id="{D1DF88AB-EA89-4E56-8781-D0DD1A6B139D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MS PGothic" panose="020B0600070205080204" charset="-128"/>
                <a:cs typeface="MS PGothic" panose="020B060007020508020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MS PGothic" panose="020B0600070205080204" charset="-128"/>
                <a:cs typeface="MS PGothic" panose="020B0600070205080204" charset="-128"/>
              </a:defRPr>
            </a:lvl1pPr>
          </a:lstStyle>
          <a:p>
            <a:pPr>
              <a:defRPr/>
            </a:pPr>
            <a:fld id="{39919A59-D45A-4699-A096-50DC690A451A}" type="datetimeFigureOut">
              <a:rPr lang="en-US"/>
              <a:t>6/2/2024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MS PGothic" panose="020B0600070205080204" charset="-128"/>
                <a:cs typeface="MS PGothic" panose="020B060007020508020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MS PGothic" panose="020B0600070205080204" charset="-128"/>
                <a:cs typeface="MS PGothic" panose="020B0600070205080204" charset="-128"/>
              </a:defRPr>
            </a:lvl1pPr>
          </a:lstStyle>
          <a:p>
            <a:pPr>
              <a:defRPr/>
            </a:pPr>
            <a:fld id="{23C850BB-6898-4746-95AA-2426C34032F4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4988"/>
            <a:ext cx="5029200" cy="3854450"/>
          </a:xfrm>
          <a:noFill/>
        </p:spPr>
        <p:txBody>
          <a:bodyPr wrap="square" lIns="89166" tIns="43801" rIns="89166" bIns="43801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18434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95400" y="798513"/>
            <a:ext cx="4267200" cy="3200400"/>
          </a:xfrm>
          <a:noFill/>
          <a:ln cap="flat">
            <a:solidFill>
              <a:srgbClr val="000000"/>
            </a:solidFill>
            <a:miter lim="800000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0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4988"/>
            <a:ext cx="5029200" cy="3854450"/>
          </a:xfrm>
          <a:noFill/>
        </p:spPr>
        <p:txBody>
          <a:bodyPr wrap="square" lIns="89166" tIns="43801" rIns="89166" bIns="43801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20482" name="Rectangle 1027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95400" y="798513"/>
            <a:ext cx="4267200" cy="3200400"/>
          </a:xfrm>
          <a:noFill/>
          <a:ln cap="flat">
            <a:solidFill>
              <a:srgbClr val="000000"/>
            </a:solidFill>
            <a:miter lim="800000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0D5AE4-AE96-406A-961A-25BFD6EB73BF}" type="datetime1">
              <a:rPr lang="en-US"/>
              <a:t>6/2/2024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2E4022-3056-4F1A-A690-478F05A44052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08F306-90AB-4AE8-8CD1-103BDD5E7393}" type="datetime1">
              <a:rPr lang="en-US"/>
              <a:t>6/2/2024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775584-4060-4A6F-B064-A01D72D22A1B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D98EB6-67DE-459A-AD1E-12A0B09767B4}" type="datetime1">
              <a:rPr lang="en-US"/>
              <a:t>6/2/2024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C03472-35FD-482B-BDFB-548A2CB0D766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²"/>
              <a:defRPr sz="2400">
                <a:solidFill>
                  <a:srgbClr val="46424D"/>
                </a:solidFill>
                <a:latin typeface="Arial" panose="020B0604020202020204"/>
                <a:cs typeface="Arial" panose="020B0604020202020204"/>
              </a:defRPr>
            </a:lvl1pPr>
            <a:lvl2pPr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  <a:defRPr sz="2000">
                <a:solidFill>
                  <a:srgbClr val="46424D"/>
                </a:solidFill>
                <a:latin typeface="Arial" panose="020B0604020202020204"/>
                <a:cs typeface="Arial" panose="020B0604020202020204"/>
              </a:defRPr>
            </a:lvl2pPr>
            <a:lvl3pPr>
              <a:defRPr sz="1800">
                <a:solidFill>
                  <a:srgbClr val="46424D"/>
                </a:solidFill>
                <a:latin typeface="Arial" panose="020B0604020202020204"/>
                <a:cs typeface="Arial" panose="020B0604020202020204"/>
              </a:defRPr>
            </a:lvl3pPr>
            <a:lvl4pPr>
              <a:defRPr sz="1800">
                <a:solidFill>
                  <a:srgbClr val="46424D"/>
                </a:solidFill>
                <a:latin typeface="Arial" panose="020B0604020202020204"/>
                <a:cs typeface="Arial" panose="020B0604020202020204"/>
              </a:defRPr>
            </a:lvl4pPr>
            <a:lvl5pPr>
              <a:defRPr sz="1800">
                <a:solidFill>
                  <a:srgbClr val="46424D"/>
                </a:solidFill>
                <a:latin typeface="Arial" panose="020B0604020202020204"/>
                <a:cs typeface="Arial" panose="020B0604020202020204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947411-BFBA-4569-B091-CF9364FA19A6}" type="datetime1">
              <a:rPr lang="en-US"/>
              <a:t>6/2/2024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05DBA5-831B-4776-B5C2-5D02D8FF4948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7A0460-A236-4AF2-AFED-4C975453B315}" type="datetime1">
              <a:rPr lang="en-US"/>
              <a:t>6/2/2024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E94FF2-1BD5-4A28-A410-77B1B3CD7C63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9FC085-83B1-43D8-93A3-FEC3E9199998}" type="datetime1">
              <a:rPr lang="en-US"/>
              <a:t>6/2/2024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208638-E4AD-4CF3-BBB5-9B48EBF4C680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18EDB2-9C6C-4437-9024-22C48245E4AF}" type="datetime1">
              <a:rPr lang="en-US"/>
              <a:t>6/2/2024</a:t>
            </a:fld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76D84B-276E-4028-AFA5-976074FBD1DC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14DB1F-3390-4F45-A2A3-58965EEE7087}" type="datetime1">
              <a:rPr lang="en-US"/>
              <a:t>6/2/2024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7B1116-C562-4E0C-B7ED-B9897BD2988C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2F9542-80DB-444C-8082-DEFB081B4401}" type="datetime1">
              <a:rPr lang="en-US"/>
              <a:t>6/2/2024</a:t>
            </a:fld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F51880-FF7E-42E2-B1D3-CD30F1CD932F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80B0FC-070B-4453-9E8F-A8E77561198B}" type="datetime1">
              <a:rPr lang="en-US"/>
              <a:t>6/2/2024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AAE2EA-A01E-4D5B-B4F7-3A9643DFD1C8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A36B3C-263F-4A33-85E7-2C9683AF54A3}" type="datetime1">
              <a:rPr lang="en-US"/>
              <a:t>6/2/2024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3C6C29-8C46-45D9-9404-27FF1167B632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292975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DB8CD15-D671-4504-A1AC-E524E82D7CB7}" type="datetime1">
              <a:rPr lang="en-US"/>
              <a:t>6/2/2024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4680916-C181-406A-8AF1-2BD6C1267439}" type="slidenum">
              <a:rPr lang="en-US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57200" y="1419225"/>
            <a:ext cx="7305675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457200" y="1419225"/>
            <a:ext cx="8229600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rgbClr val="46424D"/>
          </a:solidFill>
          <a:latin typeface="Arial" panose="020B0604020202020204"/>
          <a:ea typeface="MS PGothic" panose="020B0600070205080204" charset="-128"/>
          <a:cs typeface="Arial" panose="020B0604020202020204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46424D"/>
          </a:solidFill>
          <a:latin typeface="Arial" panose="020B0604020202020204" pitchFamily="34" charset="0"/>
          <a:ea typeface="MS PGothic" panose="020B0600070205080204" charset="-128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46424D"/>
          </a:solidFill>
          <a:latin typeface="Arial" panose="020B0604020202020204" pitchFamily="34" charset="0"/>
          <a:ea typeface="MS PGothic" panose="020B0600070205080204" charset="-128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46424D"/>
          </a:solidFill>
          <a:latin typeface="Arial" panose="020B0604020202020204" pitchFamily="34" charset="0"/>
          <a:ea typeface="MS PGothic" panose="020B0600070205080204" charset="-128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46424D"/>
          </a:solidFill>
          <a:latin typeface="Arial" panose="020B0604020202020204" pitchFamily="34" charset="0"/>
          <a:ea typeface="MS PGothic" panose="020B0600070205080204" charset="-128"/>
          <a:cs typeface="Arial" panose="020B0604020202020204" pitchFamily="34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anose="020F0502020204030204" charset="0"/>
          <a:ea typeface="MS PGothic" panose="020B0600070205080204" charset="-128"/>
          <a:cs typeface="MS PGothic" panose="020B0600070205080204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anose="020F0502020204030204" charset="0"/>
          <a:ea typeface="MS PGothic" panose="020B0600070205080204" charset="-128"/>
          <a:cs typeface="MS PGothic" panose="020B0600070205080204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anose="020F0502020204030204" charset="0"/>
          <a:ea typeface="MS PGothic" panose="020B0600070205080204" charset="-128"/>
          <a:cs typeface="MS PGothic" panose="020B0600070205080204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anose="020F0502020204030204" charset="0"/>
          <a:ea typeface="MS PGothic" panose="020B0600070205080204" charset="-128"/>
          <a:cs typeface="MS PGothic" panose="020B0600070205080204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anose="020B0600070205080204" charset="-128"/>
          <a:cs typeface="MS PGothic" panose="020B0600070205080204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defRPr sz="2800" kern="1200">
          <a:solidFill>
            <a:schemeClr val="tx1"/>
          </a:solidFill>
          <a:latin typeface="+mn-lt"/>
          <a:ea typeface="MS PGothic" panose="020B060007020508020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anose="020B060007020508020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anose="020B060007020508020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教材（第</a:t>
            </a:r>
            <a:r>
              <a:rPr lang="en-US" altLang="zh-CN" dirty="0"/>
              <a:t>9</a:t>
            </a:r>
            <a:r>
              <a:rPr lang="zh-CN" altLang="en-US" dirty="0">
                <a:ea typeface="宋体" panose="02010600030101010101" pitchFamily="2" charset="-122"/>
              </a:rPr>
              <a:t>或</a:t>
            </a:r>
            <a:r>
              <a:rPr lang="en-US" altLang="zh-CN" dirty="0"/>
              <a:t>10</a:t>
            </a:r>
            <a:r>
              <a:rPr lang="zh-CN" altLang="en-US" dirty="0">
                <a:ea typeface="宋体" panose="02010600030101010101" pitchFamily="2" charset="-122"/>
              </a:rPr>
              <a:t>版</a:t>
            </a:r>
            <a:r>
              <a:rPr lang="zh-CN" altLang="en-US" dirty="0"/>
              <a:t>）</a:t>
            </a: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0801" y="1546381"/>
            <a:ext cx="4084528" cy="5219889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05DBA5-831B-4776-B5C2-5D02D8FF4948}" type="slidenum">
              <a:rPr lang="en-US" smtClean="0"/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参考书：软件工程国际流行教材之二</a:t>
            </a: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5589" y="1532054"/>
            <a:ext cx="3332821" cy="5051308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05DBA5-831B-4776-B5C2-5D02D8FF4948}" type="slidenum">
              <a:rPr lang="en-US" smtClean="0"/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rPr>
              <a:t>Chapter 1- </a:t>
            </a:r>
            <a:r>
              <a:rPr lang="zh-CN" altLang="en-US" dirty="0"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rPr>
              <a:t>引论</a:t>
            </a:r>
            <a:r>
              <a:rPr lang="en-US" altLang="zh-CN" dirty="0"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buFont typeface="Arial" panose="020B0604020202020204"/>
              <a:buNone/>
              <a:defRPr/>
            </a:pPr>
            <a:r>
              <a:rPr lang="zh-CN" altLang="en-US" sz="2400" dirty="0">
                <a:ea typeface="+mn-ea"/>
                <a:cs typeface="+mn-cs"/>
              </a:rPr>
              <a:t>软件工程理论与实践 </a:t>
            </a:r>
            <a:r>
              <a:rPr lang="en-US" altLang="zh-CN" sz="2400" dirty="0">
                <a:ea typeface="+mn-ea"/>
                <a:cs typeface="+mn-cs"/>
              </a:rPr>
              <a:t>2024</a:t>
            </a:r>
            <a:r>
              <a:rPr lang="zh-CN" altLang="en-US" sz="2400" dirty="0">
                <a:ea typeface="+mn-ea"/>
                <a:cs typeface="+mn-cs"/>
              </a:rPr>
              <a:t>春</a:t>
            </a:r>
            <a:endParaRPr lang="en-US" sz="2400" dirty="0"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rPr>
              <a:t>主题</a:t>
            </a:r>
            <a:r>
              <a:rPr lang="en-US" altLang="zh-CN"/>
              <a:t>Topics covered</a:t>
            </a:r>
            <a:endParaRPr lang="en-US" altLang="zh-CN" dirty="0">
              <a:latin typeface="Arial" panose="020B0604020202020204" pitchFamily="34" charset="0"/>
              <a:ea typeface="MS PGothic" panose="020B0600070205080204" charset="-128"/>
              <a:cs typeface="Arial" panose="020B0604020202020204" pitchFamily="34" charset="0"/>
            </a:endParaRP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 bwMode="auto">
          <a:noFill/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eaLnBrk="1" hangingPunct="1">
              <a:buFont typeface="Wingdings" panose="05000000000000000000" pitchFamily="2" charset="2"/>
              <a:buChar char="²"/>
            </a:pPr>
            <a:r>
              <a:rPr lang="zh-CN" altLang="en-US" dirty="0"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rPr>
              <a:t>专业软件开发</a:t>
            </a:r>
            <a:r>
              <a:rPr lang="en-US" altLang="zh-CN" dirty="0"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rPr>
              <a:t>Professional software development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zh-CN" altLang="en-US" dirty="0"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rPr>
              <a:t>软件工程的意义、基本概念和原理</a:t>
            </a:r>
            <a:endParaRPr lang="en-US" altLang="zh-CN" dirty="0">
              <a:latin typeface="Arial" panose="020B0604020202020204" pitchFamily="34" charset="0"/>
              <a:ea typeface="MS PGothic" panose="020B0600070205080204" charset="-128"/>
              <a:cs typeface="Arial" panose="020B0604020202020204" pitchFamily="34" charset="0"/>
            </a:endParaRPr>
          </a:p>
          <a:p>
            <a:pPr eaLnBrk="1" hangingPunct="1">
              <a:buFont typeface="Wingdings" panose="05000000000000000000" pitchFamily="2" charset="2"/>
              <a:buChar char="²"/>
            </a:pPr>
            <a:r>
              <a:rPr lang="zh-CN" altLang="en-US" dirty="0"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rPr>
              <a:t>案例研究</a:t>
            </a:r>
            <a:r>
              <a:rPr lang="en-US" altLang="zh-CN" dirty="0"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rPr>
              <a:t>Case studies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zh-CN" altLang="en-US" dirty="0"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rPr>
              <a:t>后续章节使用的三个例子</a:t>
            </a:r>
            <a:r>
              <a:rPr lang="en-US" altLang="zh-CN" dirty="0"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rPr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D7DB23-351F-4D52-A6E3-E4D4DF0E0400}" type="slidenum">
              <a:rPr lang="en-US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rPr>
              <a:t>软件工程</a:t>
            </a:r>
            <a:r>
              <a:rPr lang="en-GB" altLang="zh-CN" dirty="0"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rPr>
              <a:t>Software engineering</a:t>
            </a:r>
          </a:p>
        </p:txBody>
      </p:sp>
      <p:sp>
        <p:nvSpPr>
          <p:cNvPr id="17410" name="Rectangle 5"/>
          <p:cNvSpPr>
            <a:spLocks noGrp="1" noChangeArrowheads="1"/>
          </p:cNvSpPr>
          <p:nvPr>
            <p:ph idx="1"/>
          </p:nvPr>
        </p:nvSpPr>
        <p:spPr bwMode="auto">
          <a:noFill/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eaLnBrk="1" hangingPunct="1">
              <a:buFont typeface="Wingdings" panose="05000000000000000000" pitchFamily="2" charset="2"/>
              <a:buChar char="²"/>
            </a:pPr>
            <a:r>
              <a:rPr lang="zh-CN" altLang="en-US" dirty="0"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rPr>
              <a:t>软件的重要性</a:t>
            </a:r>
          </a:p>
          <a:p>
            <a:pPr lvl="1" eaLnBrk="1" hangingPunct="1">
              <a:lnSpc>
                <a:spcPct val="100000"/>
              </a:lnSpc>
              <a:buFont typeface="Wingdings" panose="05000000000000000000" pitchFamily="2" charset="2"/>
              <a:buChar char="²"/>
            </a:pPr>
            <a:r>
              <a:rPr lang="zh-CN" altLang="en-US" dirty="0"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rPr>
              <a:t>经济依赖软件</a:t>
            </a:r>
            <a:endParaRPr lang="en-GB" altLang="zh-CN" dirty="0">
              <a:latin typeface="Arial" panose="020B0604020202020204" pitchFamily="34" charset="0"/>
              <a:ea typeface="MS PGothic" panose="020B0600070205080204" charset="-128"/>
              <a:cs typeface="Arial" panose="020B0604020202020204" pitchFamily="34" charset="0"/>
            </a:endParaRPr>
          </a:p>
          <a:p>
            <a:pPr lvl="1" eaLnBrk="1" hangingPunct="1">
              <a:lnSpc>
                <a:spcPct val="100000"/>
              </a:lnSpc>
              <a:buFont typeface="Wingdings" panose="05000000000000000000" pitchFamily="2" charset="2"/>
              <a:buChar char="²"/>
            </a:pPr>
            <a:r>
              <a:rPr lang="zh-CN" altLang="en-GB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各行各业离不开软件</a:t>
            </a:r>
            <a:endParaRPr lang="en-GB" altLang="zh-CN" dirty="0">
              <a:latin typeface="Arial" panose="020B0604020202020204" pitchFamily="34" charset="0"/>
              <a:ea typeface="MS PGothic" panose="020B0600070205080204" charset="-128"/>
              <a:cs typeface="Arial" panose="020B0604020202020204" pitchFamily="34" charset="0"/>
            </a:endParaRPr>
          </a:p>
          <a:p>
            <a:pPr lvl="1" eaLnBrk="1" hangingPunct="1">
              <a:lnSpc>
                <a:spcPct val="100000"/>
              </a:lnSpc>
              <a:buFont typeface="Wingdings" panose="05000000000000000000" pitchFamily="2" charset="2"/>
              <a:buChar char="²"/>
            </a:pPr>
            <a:r>
              <a:rPr lang="zh-CN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软件是重要资产</a:t>
            </a:r>
            <a:endParaRPr lang="en-GB" altLang="zh-CN" dirty="0">
              <a:latin typeface="Arial" panose="020B0604020202020204" pitchFamily="34" charset="0"/>
              <a:ea typeface="MS PGothic" panose="020B0600070205080204" charset="-128"/>
              <a:cs typeface="Arial" panose="020B0604020202020204" pitchFamily="34" charset="0"/>
            </a:endParaRPr>
          </a:p>
          <a:p>
            <a:pPr lvl="1" eaLnBrk="1" hangingPunct="1">
              <a:lnSpc>
                <a:spcPct val="100000"/>
              </a:lnSpc>
              <a:buFont typeface="Wingdings" panose="05000000000000000000" pitchFamily="2" charset="2"/>
              <a:buChar char="²"/>
            </a:pPr>
            <a:r>
              <a:rPr lang="zh-CN" altLang="en-US" dirty="0"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rPr>
              <a:t>越来越多的系统由软件控制</a:t>
            </a:r>
            <a:endParaRPr lang="en-GB" altLang="zh-CN" dirty="0">
              <a:latin typeface="Arial" panose="020B0604020202020204" pitchFamily="34" charset="0"/>
              <a:ea typeface="MS PGothic" panose="020B0600070205080204" charset="-128"/>
              <a:cs typeface="Arial" panose="020B0604020202020204" pitchFamily="34" charset="0"/>
            </a:endParaRPr>
          </a:p>
          <a:p>
            <a:pPr eaLnBrk="1" hangingPunct="1">
              <a:buFont typeface="Wingdings" panose="05000000000000000000" pitchFamily="2" charset="2"/>
              <a:buChar char="²"/>
            </a:pPr>
            <a:r>
              <a:rPr lang="zh-CN" altLang="en-US" dirty="0">
                <a:solidFill>
                  <a:schemeClr val="accent2"/>
                </a:solidFill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rPr>
              <a:t>软件工程关注</a:t>
            </a:r>
            <a:r>
              <a:rPr lang="zh-CN" altLang="en-US" u="sng" dirty="0">
                <a:solidFill>
                  <a:schemeClr val="accent2"/>
                </a:solidFill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rPr>
              <a:t>专业软件开发</a:t>
            </a:r>
            <a:r>
              <a:rPr lang="zh-CN" altLang="en-US" dirty="0">
                <a:solidFill>
                  <a:schemeClr val="accent2"/>
                </a:solidFill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rPr>
              <a:t>的</a:t>
            </a:r>
          </a:p>
          <a:p>
            <a:pPr lvl="1" eaLnBrk="1" hangingPunct="1">
              <a:buFont typeface="Wingdings" panose="05000000000000000000" pitchFamily="2" charset="2"/>
              <a:buChar char="²"/>
            </a:pPr>
            <a:r>
              <a:rPr lang="zh-CN" altLang="en-US" dirty="0">
                <a:solidFill>
                  <a:schemeClr val="accent2"/>
                </a:solidFill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rPr>
              <a:t>理论：概念、原理和原则</a:t>
            </a:r>
          </a:p>
          <a:p>
            <a:pPr lvl="1" eaLnBrk="1" hangingPunct="1">
              <a:buFont typeface="Wingdings" panose="05000000000000000000" pitchFamily="2" charset="2"/>
              <a:buChar char="²"/>
            </a:pPr>
            <a:r>
              <a:rPr lang="zh-CN" altLang="en-US" dirty="0">
                <a:solidFill>
                  <a:schemeClr val="accent2"/>
                </a:solidFill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rPr>
              <a:t>方法（实践）</a:t>
            </a:r>
          </a:p>
          <a:p>
            <a:pPr lvl="1" eaLnBrk="1" hangingPunct="1">
              <a:buFont typeface="Wingdings" panose="05000000000000000000" pitchFamily="2" charset="2"/>
              <a:buChar char="²"/>
            </a:pPr>
            <a:r>
              <a:rPr lang="zh-CN" altLang="en-US" dirty="0">
                <a:solidFill>
                  <a:schemeClr val="accent2"/>
                </a:solidFill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rPr>
              <a:t>工具</a:t>
            </a:r>
            <a:endParaRPr lang="en-GB" altLang="zh-CN" dirty="0">
              <a:latin typeface="Arial" panose="020B0604020202020204" pitchFamily="34" charset="0"/>
              <a:ea typeface="MS PGothic" panose="020B060007020508020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rPr>
              <a:t>软件成本</a:t>
            </a:r>
            <a:r>
              <a:rPr lang="en-GB" altLang="zh-CN" dirty="0"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rPr>
              <a:t>Software costs</a:t>
            </a:r>
          </a:p>
        </p:txBody>
      </p:sp>
      <p:sp>
        <p:nvSpPr>
          <p:cNvPr id="19458" name="Rectangle 5"/>
          <p:cNvSpPr>
            <a:spLocks noGrp="1" noChangeArrowheads="1"/>
          </p:cNvSpPr>
          <p:nvPr>
            <p:ph idx="1"/>
          </p:nvPr>
        </p:nvSpPr>
        <p:spPr bwMode="auto">
          <a:noFill/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eaLnBrk="1" hangingPunct="1">
              <a:buFont typeface="Wingdings" panose="05000000000000000000" pitchFamily="2" charset="2"/>
              <a:buChar char="²"/>
            </a:pP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rPr>
              <a:t>软件工程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rPr>
              <a:t>2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大目标</a:t>
            </a:r>
          </a:p>
          <a:p>
            <a:pPr lvl="1" eaLnBrk="1" hangingPunct="1">
              <a:buFont typeface="Wingdings" panose="05000000000000000000" pitchFamily="2" charset="2"/>
              <a:buChar char="²"/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提高质量</a:t>
            </a:r>
          </a:p>
          <a:p>
            <a:pPr lvl="1" eaLnBrk="1" hangingPunct="1">
              <a:buFont typeface="Wingdings" panose="05000000000000000000" pitchFamily="2" charset="2"/>
              <a:buChar char="²"/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降低成本</a:t>
            </a:r>
            <a:endParaRPr lang="zh-CN" altLang="en-US" dirty="0">
              <a:latin typeface="Arial" panose="020B0604020202020204" pitchFamily="34" charset="0"/>
              <a:ea typeface="MS PGothic" panose="020B0600070205080204" charset="-128"/>
              <a:cs typeface="Arial" panose="020B0604020202020204" pitchFamily="34" charset="0"/>
            </a:endParaRPr>
          </a:p>
          <a:p>
            <a:pPr eaLnBrk="1" hangingPunct="1">
              <a:buFont typeface="Wingdings" panose="05000000000000000000" pitchFamily="2" charset="2"/>
              <a:buChar char="²"/>
            </a:pPr>
            <a:r>
              <a:rPr lang="zh-CN" altLang="en-US" dirty="0"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rPr>
              <a:t>软件成本常是计算系统成本中的大部分。</a:t>
            </a:r>
          </a:p>
          <a:p>
            <a:pPr eaLnBrk="1" hangingPunct="1">
              <a:buFont typeface="Wingdings" panose="05000000000000000000" pitchFamily="2" charset="2"/>
              <a:buChar char="²"/>
            </a:pPr>
            <a:r>
              <a:rPr lang="en-US" altLang="zh-CN" dirty="0"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rPr>
              <a:t>PC</a:t>
            </a:r>
            <a:r>
              <a:rPr lang="zh-CN" altLang="en-US" dirty="0"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rPr>
              <a:t>上的软件成本比硬件大。</a:t>
            </a:r>
            <a:endParaRPr lang="en-GB" altLang="zh-CN" dirty="0">
              <a:latin typeface="Arial" panose="020B0604020202020204" pitchFamily="34" charset="0"/>
              <a:ea typeface="MS PGothic" panose="020B0600070205080204" charset="-128"/>
              <a:cs typeface="Arial" panose="020B0604020202020204" pitchFamily="34" charset="0"/>
            </a:endParaRPr>
          </a:p>
          <a:p>
            <a:pPr eaLnBrk="1" hangingPunct="1">
              <a:buFont typeface="Wingdings" panose="05000000000000000000" pitchFamily="2" charset="2"/>
              <a:buChar char="²"/>
            </a:pPr>
            <a:r>
              <a:rPr lang="zh-CN" altLang="en-US" dirty="0"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rPr>
              <a:t>软件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rPr>
              <a:t>维护的成本</a:t>
            </a:r>
            <a:r>
              <a:rPr lang="zh-CN" altLang="en-US" dirty="0"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rPr>
              <a:t>比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rPr>
              <a:t>开发的成本</a:t>
            </a:r>
            <a:r>
              <a:rPr lang="zh-CN" altLang="en-US" dirty="0"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rPr>
              <a:t>大。对于长周期的系统，维护成本可能是开发成本的多倍。</a:t>
            </a:r>
            <a:endParaRPr lang="en-GB" altLang="zh-CN" dirty="0">
              <a:latin typeface="Arial" panose="020B0604020202020204" pitchFamily="34" charset="0"/>
              <a:ea typeface="MS PGothic" panose="020B0600070205080204" charset="-128"/>
              <a:cs typeface="Arial" panose="020B0604020202020204" pitchFamily="34" charset="0"/>
            </a:endParaRPr>
          </a:p>
          <a:p>
            <a:pPr eaLnBrk="1" hangingPunct="1">
              <a:buFont typeface="Wingdings" panose="05000000000000000000" pitchFamily="2" charset="2"/>
              <a:buChar char="²"/>
            </a:pPr>
            <a:r>
              <a:rPr lang="zh-CN" altLang="en-US" dirty="0"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rPr>
              <a:t>软件工程关注高效的软件开发：</a:t>
            </a:r>
            <a:r>
              <a:rPr lang="en-US" altLang="zh-CN" dirty="0"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rPr>
              <a:t> </a:t>
            </a:r>
            <a:r>
              <a:rPr lang="zh-CN" altLang="en-US" dirty="0"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rPr>
              <a:t>降低软件开发的成本。</a:t>
            </a:r>
            <a:endParaRPr lang="en-GB" altLang="zh-CN" dirty="0">
              <a:latin typeface="Arial" panose="020B0604020202020204" pitchFamily="34" charset="0"/>
              <a:ea typeface="MS PGothic" panose="020B060007020508020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rPr>
              <a:t>软件产品</a:t>
            </a:r>
            <a:r>
              <a:rPr lang="en-US" altLang="zh-CN" dirty="0"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rPr>
              <a:t>Software products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 bwMode="auto">
          <a:noFill/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eaLnBrk="1" hangingPunct="1">
              <a:buFont typeface="Wingdings" panose="05000000000000000000" pitchFamily="2" charset="2"/>
              <a:buChar char="²"/>
            </a:pPr>
            <a:r>
              <a:rPr lang="zh-CN" altLang="en-US" dirty="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rPr>
              <a:t>通用产品</a:t>
            </a: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rPr>
              <a:t>Generic products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zh-CN" altLang="en-US" dirty="0"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rPr>
              <a:t>独立系统，在市场上销售给任何希望购买它的客户</a:t>
            </a:r>
            <a:r>
              <a:rPr lang="en-US" altLang="zh-CN" dirty="0"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rPr>
              <a:t>.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zh-CN" altLang="en-US" dirty="0"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rPr>
              <a:t>例子：</a:t>
            </a:r>
            <a:r>
              <a:rPr lang="en-US" altLang="zh-CN" dirty="0"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rPr>
              <a:t>PC</a:t>
            </a:r>
            <a:r>
              <a:rPr lang="zh-CN" altLang="en-US" dirty="0"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rPr>
              <a:t>图形程序、项目管理工具、</a:t>
            </a:r>
            <a:r>
              <a:rPr lang="en-US" altLang="zh-CN" dirty="0"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rPr>
              <a:t>CAD</a:t>
            </a:r>
            <a:r>
              <a:rPr lang="zh-CN" altLang="en-US" dirty="0"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rPr>
              <a:t>软件、面向专门市场的医生预约系统</a:t>
            </a:r>
            <a:r>
              <a:rPr lang="en-US" altLang="zh-CN" dirty="0"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rPr>
              <a:t>.</a:t>
            </a:r>
          </a:p>
          <a:p>
            <a:pPr eaLnBrk="1" hangingPunct="1">
              <a:buFont typeface="Wingdings" panose="05000000000000000000" pitchFamily="2" charset="2"/>
              <a:buChar char="²"/>
            </a:pPr>
            <a:r>
              <a:rPr lang="zh-CN" altLang="en-US" dirty="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rPr>
              <a:t>定制产品</a:t>
            </a: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rPr>
              <a:t>Customized products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zh-CN" altLang="en-US" dirty="0"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rPr>
              <a:t>由特定客户提出的满足他们需要的软件</a:t>
            </a:r>
            <a:r>
              <a:rPr lang="en-US" altLang="zh-CN" dirty="0"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rPr>
              <a:t>. 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zh-CN" altLang="en-US" dirty="0"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rPr>
              <a:t>例子：嵌入控制系统、空中交通控制系统、交通监控系统</a:t>
            </a:r>
            <a:r>
              <a:rPr lang="en-US" altLang="zh-CN" dirty="0"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rPr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800326-1438-4AA2-8D7B-93B1976C3CC2}" type="slidenum">
              <a:rPr lang="en-US"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rPr>
              <a:t>产品规格</a:t>
            </a:r>
            <a:r>
              <a:rPr lang="en-US" altLang="zh-CN" dirty="0"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rPr>
              <a:t>/</a:t>
            </a:r>
            <a:r>
              <a:rPr lang="zh-CN" altLang="en-US" dirty="0"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rPr>
              <a:t>描述</a:t>
            </a:r>
            <a:r>
              <a:rPr lang="en-US" altLang="zh-CN" dirty="0"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rPr>
              <a:t>Product specification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 bwMode="auto">
          <a:noFill/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eaLnBrk="1" hangingPunct="1">
              <a:buFont typeface="Wingdings" panose="05000000000000000000" pitchFamily="2" charset="2"/>
              <a:buChar char="²"/>
            </a:pPr>
            <a:r>
              <a:rPr lang="zh-CN" altLang="en-US" dirty="0"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rPr>
              <a:t>通用产品</a:t>
            </a:r>
            <a:r>
              <a:rPr lang="en-US" altLang="zh-CN" dirty="0"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rPr>
              <a:t>Generic products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zh-CN" altLang="en-US" dirty="0"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rPr>
              <a:t>软件开发者拥有产品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rPr>
              <a:t>规格</a:t>
            </a:r>
            <a:r>
              <a:rPr lang="zh-CN" altLang="en-US" dirty="0"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rPr>
              <a:t>，并决定软件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rPr>
              <a:t>更改</a:t>
            </a:r>
            <a:r>
              <a:rPr lang="en-US" altLang="zh-CN" dirty="0"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rPr>
              <a:t>.</a:t>
            </a:r>
          </a:p>
          <a:p>
            <a:pPr eaLnBrk="1" hangingPunct="1">
              <a:buFont typeface="Wingdings" panose="05000000000000000000" pitchFamily="2" charset="2"/>
              <a:buChar char="²"/>
            </a:pPr>
            <a:r>
              <a:rPr lang="zh-CN" altLang="en-US" dirty="0"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rPr>
              <a:t>定制产品</a:t>
            </a:r>
            <a:r>
              <a:rPr lang="en-US" altLang="zh-CN" dirty="0"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rPr>
              <a:t>Customized products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zh-CN" altLang="en-US" dirty="0"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rPr>
              <a:t>软件客户拥有产品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rPr>
              <a:t>规格</a:t>
            </a:r>
            <a:r>
              <a:rPr lang="zh-CN" altLang="en-US" dirty="0"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rPr>
              <a:t>，并提出对软件的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rPr>
              <a:t>更改</a:t>
            </a:r>
            <a:r>
              <a:rPr lang="en-US" altLang="zh-CN" dirty="0"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rPr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E83519-D8AB-436C-83B7-51BDFF332F58}" type="slidenum">
              <a:rPr lang="en-US"/>
              <a:t>8</a:t>
            </a:fld>
            <a:endParaRPr lang="en-US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a24c401d-e64e-48b6-b38d-62e039a6aad2"/>
  <p:tag name="COMMONDATA" val="eyJoZGlkIjoiYjZiYmM4YzIxNGVhMjAyMTRmYzlmMjQzMTQ5YjE0NTcifQ=="/>
</p:tagLst>
</file>

<file path=ppt/theme/theme1.xml><?xml version="1.0" encoding="utf-8"?>
<a:theme xmlns:a="http://schemas.openxmlformats.org/drawingml/2006/main" name="SE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SE9.thmx</Template>
  <TotalTime>0</TotalTime>
  <Words>267</Words>
  <Application>Microsoft Office PowerPoint</Application>
  <PresentationFormat>全屏显示(4:3)</PresentationFormat>
  <Paragraphs>44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宋体</vt:lpstr>
      <vt:lpstr>Arial</vt:lpstr>
      <vt:lpstr>Calibri</vt:lpstr>
      <vt:lpstr>Wingdings</vt:lpstr>
      <vt:lpstr>SE9</vt:lpstr>
      <vt:lpstr>教材（第9或10版）</vt:lpstr>
      <vt:lpstr>参考书：软件工程国际流行教材之二</vt:lpstr>
      <vt:lpstr>Chapter 1- 引论Introduction</vt:lpstr>
      <vt:lpstr>主题Topics covered</vt:lpstr>
      <vt:lpstr>软件工程Software engineering</vt:lpstr>
      <vt:lpstr>软件成本Software costs</vt:lpstr>
      <vt:lpstr>软件产品Software products</vt:lpstr>
      <vt:lpstr>产品规格/描述Product specification</vt:lpstr>
    </vt:vector>
  </TitlesOfParts>
  <Company>St Andrews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Figures – Chapter 1</dc:title>
  <dc:creator>Ian Sommerville</dc:creator>
  <cp:lastModifiedBy>Fir Wood</cp:lastModifiedBy>
  <cp:revision>230</cp:revision>
  <dcterms:created xsi:type="dcterms:W3CDTF">2009-12-29T10:39:00Z</dcterms:created>
  <dcterms:modified xsi:type="dcterms:W3CDTF">2024-06-02T01:33:45Z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0DD028BFBB434D318CCAB9260A9108AF</vt:lpwstr>
  </property>
  <property fmtid="{D5CDD505-2E9C-101B-9397-08002B2CF9AE}" pid="3" name="KSOProductBuildVer">
    <vt:lpwstr>2052-12.1.0.16388</vt:lpwstr>
  </property>
</Properties>
</file>