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6" d="100"/>
          <a:sy n="126" d="100"/>
        </p:scale>
        <p:origin x="92"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87E0-3CDF-4D5E-812C-48C212C3DA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B0144-92EC-4923-9908-840C97298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148D5-345D-4F7C-942C-8653166AB52D}"/>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BF08800D-EA74-4FA4-A8C4-38A605F5E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0528-D47D-4F6A-A26C-A9E6EA04FE1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083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CD0-7393-44EE-AE4D-4E2D29306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1246D-5595-454D-A492-C4D79AB6C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F9929-F3C7-43E2-BAE4-818C0DC97583}"/>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8A3DC283-EC24-4A53-B0B9-18849BD78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E3E3A-F977-48B7-9C6C-7CE75D882D16}"/>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62524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B9FFC-C68F-4CDA-B52E-647371ABE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2489E-FC1E-4DCB-886A-8EF36E9DB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8673E-27E0-4B4B-ACA8-403875D30F08}"/>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3A01E8A3-1AA2-4466-A938-C3F3F1240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66D90-29BA-4EC6-8306-8934011BFA65}"/>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660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D07C-4818-4983-AF68-0489ECF3B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62114-0D1E-4A70-9067-71BD53755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B43D3-C33A-4115-8A5C-0C9578CC330A}"/>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A37E842E-EA0B-4767-8326-A69645CEA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3281-6278-4BAA-A715-EEDBD949CE4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5971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246-C2DC-45EB-874F-616E50A26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E6F81-3D57-4C30-B46C-1ADF9E6F5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3268E-C2E6-4FE9-995B-F528AAA6A033}"/>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7DDCAEAE-8893-4ADD-AA31-7463A3A3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843D3-71FB-4537-8010-34E31D466AAF}"/>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13424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81B7-6947-4DAF-A1BD-827EC3412F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54655-48CD-4F15-9C1A-80C68A35B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FE42C-F17E-4316-A50A-8E843529D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A1962-77EB-43E3-98F2-76D002379378}"/>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6" name="Footer Placeholder 5">
            <a:extLst>
              <a:ext uri="{FF2B5EF4-FFF2-40B4-BE49-F238E27FC236}">
                <a16:creationId xmlns:a16="http://schemas.microsoft.com/office/drawing/2014/main" id="{C78F2A0A-4DE8-4F08-812D-EC72AC2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C0C2-5B76-4361-A76B-4470407528B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72442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9974-4262-41B1-BAA8-1D8A668A6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AA176-085D-4FA1-94EE-00EBF7FB6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98510-4DB5-44FA-A2F6-5238BE0CC7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33296-18B9-44BB-87C4-22134FE21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C169-BA15-4044-8B96-F73557857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DDB72-B5CA-4AEA-A081-86ADBED3375A}"/>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8" name="Footer Placeholder 7">
            <a:extLst>
              <a:ext uri="{FF2B5EF4-FFF2-40B4-BE49-F238E27FC236}">
                <a16:creationId xmlns:a16="http://schemas.microsoft.com/office/drawing/2014/main" id="{F3A75AD0-3824-4C42-B296-272C27CA6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FF4DA-326A-435A-AE78-22750B38309B}"/>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97938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0B3F-1D1B-47A7-94A8-3D7C45E24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E485F-C7AE-45B8-AEDB-BEBCD5C445AB}"/>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4" name="Footer Placeholder 3">
            <a:extLst>
              <a:ext uri="{FF2B5EF4-FFF2-40B4-BE49-F238E27FC236}">
                <a16:creationId xmlns:a16="http://schemas.microsoft.com/office/drawing/2014/main" id="{44292B82-13F3-411F-944D-2A7DBA69A0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82DA7-8AE5-40E8-985E-C7657CED28F7}"/>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7922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A7D2E-4123-436C-B4F3-04F27DF8E167}"/>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3" name="Footer Placeholder 2">
            <a:extLst>
              <a:ext uri="{FF2B5EF4-FFF2-40B4-BE49-F238E27FC236}">
                <a16:creationId xmlns:a16="http://schemas.microsoft.com/office/drawing/2014/main" id="{B04D52BF-0DD1-4810-8D17-D7275938B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B324C1-3667-4A3D-BF17-D349BB9AEEF4}"/>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48442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7D41-C0BA-41A4-BA5B-FC7B260A0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61615-E7E2-477A-B617-94CE49E8C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0333E-F2C7-478D-A077-14FC5D72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5C417-899A-4D7F-8997-0B26A7437324}"/>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6" name="Footer Placeholder 5">
            <a:extLst>
              <a:ext uri="{FF2B5EF4-FFF2-40B4-BE49-F238E27FC236}">
                <a16:creationId xmlns:a16="http://schemas.microsoft.com/office/drawing/2014/main" id="{DAC8D5C0-FC5B-491B-936E-EC57BE0DE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04EA1-CB3E-4D59-8BA6-3D141F5EEA59}"/>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0920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113-9890-4F94-8B87-81E9BEDC6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A8026-D9BB-444C-B644-E1388927D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824D7-7EED-46DA-B847-D9E0B298F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05B20-4B71-401A-ABF9-FA0598CFC7D9}"/>
              </a:ext>
            </a:extLst>
          </p:cNvPr>
          <p:cNvSpPr>
            <a:spLocks noGrp="1"/>
          </p:cNvSpPr>
          <p:nvPr>
            <p:ph type="dt" sz="half" idx="10"/>
          </p:nvPr>
        </p:nvSpPr>
        <p:spPr/>
        <p:txBody>
          <a:bodyPr/>
          <a:lstStyle/>
          <a:p>
            <a:fld id="{F4DDAA29-5A92-4B33-909B-E564243B592B}" type="datetimeFigureOut">
              <a:rPr lang="en-US" smtClean="0"/>
              <a:t>1/1/2022</a:t>
            </a:fld>
            <a:endParaRPr lang="en-US"/>
          </a:p>
        </p:txBody>
      </p:sp>
      <p:sp>
        <p:nvSpPr>
          <p:cNvPr id="6" name="Footer Placeholder 5">
            <a:extLst>
              <a:ext uri="{FF2B5EF4-FFF2-40B4-BE49-F238E27FC236}">
                <a16:creationId xmlns:a16="http://schemas.microsoft.com/office/drawing/2014/main" id="{A6001979-BD6C-4A82-A018-7891EF807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70686-49AA-4941-AF42-3809B10436FC}"/>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0845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BFAC5-7FEC-44F7-BFC1-50FDC69D2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23D05-9FB7-4768-92A0-32ADF7959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67F04-2267-4432-B2DB-38857C6BF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DAA29-5A92-4B33-909B-E564243B592B}" type="datetimeFigureOut">
              <a:rPr lang="en-US" smtClean="0"/>
              <a:t>1/1/2022</a:t>
            </a:fld>
            <a:endParaRPr lang="en-US"/>
          </a:p>
        </p:txBody>
      </p:sp>
      <p:sp>
        <p:nvSpPr>
          <p:cNvPr id="5" name="Footer Placeholder 4">
            <a:extLst>
              <a:ext uri="{FF2B5EF4-FFF2-40B4-BE49-F238E27FC236}">
                <a16:creationId xmlns:a16="http://schemas.microsoft.com/office/drawing/2014/main" id="{0F691A9E-9277-47DF-BF7F-FEAB7A03D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D8737-2B7C-446B-B767-61ACE194B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45CBB-8304-44FC-B56E-C63B5899E579}" type="slidenum">
              <a:rPr lang="en-US" smtClean="0"/>
              <a:t>‹#›</a:t>
            </a:fld>
            <a:endParaRPr lang="en-US"/>
          </a:p>
        </p:txBody>
      </p:sp>
    </p:spTree>
    <p:extLst>
      <p:ext uri="{BB962C8B-B14F-4D97-AF65-F5344CB8AC3E}">
        <p14:creationId xmlns:p14="http://schemas.microsoft.com/office/powerpoint/2010/main" val="943596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2346668" cy="369332"/>
          </a:xfrm>
          <a:prstGeom prst="rect">
            <a:avLst/>
          </a:prstGeom>
          <a:noFill/>
        </p:spPr>
        <p:txBody>
          <a:bodyPr wrap="none" rtlCol="0">
            <a:spAutoFit/>
          </a:bodyPr>
          <a:lstStyle/>
          <a:p>
            <a:r>
              <a:rPr lang="en-US" dirty="0"/>
              <a:t>Journey gameplay loop</a:t>
            </a:r>
          </a:p>
        </p:txBody>
      </p:sp>
      <p:sp>
        <p:nvSpPr>
          <p:cNvPr id="5" name="Rectangle 4">
            <a:extLst>
              <a:ext uri="{FF2B5EF4-FFF2-40B4-BE49-F238E27FC236}">
                <a16:creationId xmlns:a16="http://schemas.microsoft.com/office/drawing/2014/main" id="{B8255874-3D6E-456B-9150-F693D761CE66}"/>
              </a:ext>
            </a:extLst>
          </p:cNvPr>
          <p:cNvSpPr/>
          <p:nvPr/>
        </p:nvSpPr>
        <p:spPr>
          <a:xfrm>
            <a:off x="540326" y="813460"/>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Options are given via context. For example, you can only “talk” when someone is nearby.</a:t>
            </a:r>
          </a:p>
        </p:txBody>
      </p:sp>
      <p:sp>
        <p:nvSpPr>
          <p:cNvPr id="7" name="Rectangle 6">
            <a:extLst>
              <a:ext uri="{FF2B5EF4-FFF2-40B4-BE49-F238E27FC236}">
                <a16:creationId xmlns:a16="http://schemas.microsoft.com/office/drawing/2014/main" id="{7126739C-2724-4EBA-A169-E47199F94A42}"/>
              </a:ext>
            </a:extLst>
          </p:cNvPr>
          <p:cNvSpPr/>
          <p:nvPr/>
        </p:nvSpPr>
        <p:spPr>
          <a:xfrm>
            <a:off x="540325" y="16427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Menu: shows stats, inventory, game settings.</a:t>
            </a:r>
          </a:p>
        </p:txBody>
      </p:sp>
      <p:sp>
        <p:nvSpPr>
          <p:cNvPr id="9" name="Rectangle 8">
            <a:extLst>
              <a:ext uri="{FF2B5EF4-FFF2-40B4-BE49-F238E27FC236}">
                <a16:creationId xmlns:a16="http://schemas.microsoft.com/office/drawing/2014/main" id="{52226B7E-2169-45A8-83D9-072C4BB94284}"/>
              </a:ext>
            </a:extLst>
          </p:cNvPr>
          <p:cNvSpPr/>
          <p:nvPr/>
        </p:nvSpPr>
        <p:spPr>
          <a:xfrm>
            <a:off x="540325" y="2319646"/>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Rest: skips a turn.</a:t>
            </a:r>
          </a:p>
        </p:txBody>
      </p:sp>
      <p:sp>
        <p:nvSpPr>
          <p:cNvPr id="10" name="TextBox 9">
            <a:extLst>
              <a:ext uri="{FF2B5EF4-FFF2-40B4-BE49-F238E27FC236}">
                <a16:creationId xmlns:a16="http://schemas.microsoft.com/office/drawing/2014/main" id="{ACF27665-C9EB-4941-AF98-1F09151DC091}"/>
              </a:ext>
            </a:extLst>
          </p:cNvPr>
          <p:cNvSpPr txBox="1"/>
          <p:nvPr/>
        </p:nvSpPr>
        <p:spPr>
          <a:xfrm rot="16200000">
            <a:off x="-839403" y="2049272"/>
            <a:ext cx="2451680" cy="307777"/>
          </a:xfrm>
          <a:prstGeom prst="rect">
            <a:avLst/>
          </a:prstGeom>
          <a:noFill/>
        </p:spPr>
        <p:txBody>
          <a:bodyPr wrap="square" rtlCol="0">
            <a:spAutoFit/>
          </a:bodyPr>
          <a:lstStyle/>
          <a:p>
            <a:r>
              <a:rPr lang="en-US" sz="1400" dirty="0"/>
              <a:t>You can always do these</a:t>
            </a:r>
          </a:p>
        </p:txBody>
      </p:sp>
      <p:sp>
        <p:nvSpPr>
          <p:cNvPr id="12" name="Rectangle 11">
            <a:extLst>
              <a:ext uri="{FF2B5EF4-FFF2-40B4-BE49-F238E27FC236}">
                <a16:creationId xmlns:a16="http://schemas.microsoft.com/office/drawing/2014/main" id="{9F82E814-2A70-4F61-9CF9-2E7DF7643E9B}"/>
              </a:ext>
            </a:extLst>
          </p:cNvPr>
          <p:cNvSpPr/>
          <p:nvPr/>
        </p:nvSpPr>
        <p:spPr>
          <a:xfrm>
            <a:off x="540325" y="5294416"/>
            <a:ext cx="1264722"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Context items: Talk, buy/sell, fight, town interactions, etc.</a:t>
            </a:r>
          </a:p>
        </p:txBody>
      </p:sp>
      <p:sp>
        <p:nvSpPr>
          <p:cNvPr id="13" name="Rectangle 12">
            <a:extLst>
              <a:ext uri="{FF2B5EF4-FFF2-40B4-BE49-F238E27FC236}">
                <a16:creationId xmlns:a16="http://schemas.microsoft.com/office/drawing/2014/main" id="{C41971FA-CB22-4636-A2F0-4DFA68C9CBDC}"/>
              </a:ext>
            </a:extLst>
          </p:cNvPr>
          <p:cNvSpPr/>
          <p:nvPr/>
        </p:nvSpPr>
        <p:spPr>
          <a:xfrm>
            <a:off x="540324" y="2968339"/>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Move: change location to somewhere new.</a:t>
            </a:r>
          </a:p>
        </p:txBody>
      </p:sp>
      <p:sp>
        <p:nvSpPr>
          <p:cNvPr id="16" name="Rectangle 15">
            <a:extLst>
              <a:ext uri="{FF2B5EF4-FFF2-40B4-BE49-F238E27FC236}">
                <a16:creationId xmlns:a16="http://schemas.microsoft.com/office/drawing/2014/main" id="{1A8343BE-D257-4B48-958B-C7488DCD43B6}"/>
              </a:ext>
            </a:extLst>
          </p:cNvPr>
          <p:cNvSpPr/>
          <p:nvPr/>
        </p:nvSpPr>
        <p:spPr>
          <a:xfrm>
            <a:off x="2693717" y="1753588"/>
            <a:ext cx="1765467" cy="445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 You get the option to ‘chat’ or ‘ask. If you chat then the person you are talking to will chat about something randomly selected, such as the scenery nearby, their goals, how they feel, etc. They will only talk about certain things depending on how close they are to you.</a:t>
            </a:r>
          </a:p>
          <a:p>
            <a:pPr algn="ctr"/>
            <a:endParaRPr lang="en-US" sz="800" dirty="0"/>
          </a:p>
          <a:p>
            <a:pPr algn="ctr"/>
            <a:r>
              <a:rPr lang="en-US" sz="800" dirty="0"/>
              <a:t>If you ‘ask’ then you need to type in a keyword, and they will respond accordingly. They will only give an answer if they know what you asked about. If you ask about a person they’ve never heard of for example they’ll say “idk” and its over. If you ask about a location they will give a brief summary of their opinion on it and what it looks like, then explain how to get there such as “ten miles north five miles east”. One mile= one tile. If you ask about a person they will give their opinion on them and describe them. If you ask them about themselves then they will tell a little backstory about themselves if you are close enough to them. If you ask about yourself then they will answer based on their opinion on you. Characters should have an affinity score for each keyword i.e. places, people, things.</a:t>
            </a:r>
          </a:p>
        </p:txBody>
      </p:sp>
      <p:sp>
        <p:nvSpPr>
          <p:cNvPr id="18" name="Rectangle 17">
            <a:extLst>
              <a:ext uri="{FF2B5EF4-FFF2-40B4-BE49-F238E27FC236}">
                <a16:creationId xmlns:a16="http://schemas.microsoft.com/office/drawing/2014/main" id="{AF29FD51-098E-4698-B7ED-208C56A6A8E4}"/>
              </a:ext>
            </a:extLst>
          </p:cNvPr>
          <p:cNvSpPr/>
          <p:nvPr/>
        </p:nvSpPr>
        <p:spPr>
          <a:xfrm>
            <a:off x="6414653" y="220890"/>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‘talk’, ‘attack’ etc. then you are prompted with a list of targets for that action.</a:t>
            </a:r>
          </a:p>
        </p:txBody>
      </p:sp>
      <p:sp>
        <p:nvSpPr>
          <p:cNvPr id="19" name="Rectangle 18">
            <a:extLst>
              <a:ext uri="{FF2B5EF4-FFF2-40B4-BE49-F238E27FC236}">
                <a16:creationId xmlns:a16="http://schemas.microsoft.com/office/drawing/2014/main" id="{E2547F67-7C33-435D-8E7A-00463D3B8B97}"/>
              </a:ext>
            </a:extLst>
          </p:cNvPr>
          <p:cNvSpPr/>
          <p:nvPr/>
        </p:nvSpPr>
        <p:spPr>
          <a:xfrm>
            <a:off x="8174181" y="55933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talk</a:t>
            </a:r>
          </a:p>
        </p:txBody>
      </p:sp>
      <p:sp>
        <p:nvSpPr>
          <p:cNvPr id="20" name="Rectangle 19">
            <a:extLst>
              <a:ext uri="{FF2B5EF4-FFF2-40B4-BE49-F238E27FC236}">
                <a16:creationId xmlns:a16="http://schemas.microsoft.com/office/drawing/2014/main" id="{721E694B-92AA-4AC2-BBB4-A3FCA0603004}"/>
              </a:ext>
            </a:extLst>
          </p:cNvPr>
          <p:cNvSpPr/>
          <p:nvPr/>
        </p:nvSpPr>
        <p:spPr>
          <a:xfrm>
            <a:off x="9153896" y="190005"/>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man1</a:t>
            </a:r>
          </a:p>
        </p:txBody>
      </p:sp>
      <p:sp>
        <p:nvSpPr>
          <p:cNvPr id="21" name="Rectangle 20">
            <a:extLst>
              <a:ext uri="{FF2B5EF4-FFF2-40B4-BE49-F238E27FC236}">
                <a16:creationId xmlns:a16="http://schemas.microsoft.com/office/drawing/2014/main" id="{02EBE84A-5B23-462D-93AA-F7A2AF6D8B7C}"/>
              </a:ext>
            </a:extLst>
          </p:cNvPr>
          <p:cNvSpPr/>
          <p:nvPr/>
        </p:nvSpPr>
        <p:spPr>
          <a:xfrm>
            <a:off x="9153896" y="602649"/>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man2</a:t>
            </a:r>
          </a:p>
        </p:txBody>
      </p:sp>
      <p:sp>
        <p:nvSpPr>
          <p:cNvPr id="22" name="Rectangle 21">
            <a:extLst>
              <a:ext uri="{FF2B5EF4-FFF2-40B4-BE49-F238E27FC236}">
                <a16:creationId xmlns:a16="http://schemas.microsoft.com/office/drawing/2014/main" id="{33BBE645-0B98-4C9C-914E-6C7DA3DC939C}"/>
              </a:ext>
            </a:extLst>
          </p:cNvPr>
          <p:cNvSpPr/>
          <p:nvPr/>
        </p:nvSpPr>
        <p:spPr>
          <a:xfrm>
            <a:off x="9153896" y="102776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man3</a:t>
            </a:r>
          </a:p>
        </p:txBody>
      </p:sp>
      <p:sp>
        <p:nvSpPr>
          <p:cNvPr id="23" name="Rectangle 22">
            <a:extLst>
              <a:ext uri="{FF2B5EF4-FFF2-40B4-BE49-F238E27FC236}">
                <a16:creationId xmlns:a16="http://schemas.microsoft.com/office/drawing/2014/main" id="{10C98711-1004-4308-B652-51583EFB984C}"/>
              </a:ext>
            </a:extLst>
          </p:cNvPr>
          <p:cNvSpPr/>
          <p:nvPr/>
        </p:nvSpPr>
        <p:spPr>
          <a:xfrm>
            <a:off x="10194966" y="220890"/>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4" name="Rectangle 23">
            <a:extLst>
              <a:ext uri="{FF2B5EF4-FFF2-40B4-BE49-F238E27FC236}">
                <a16:creationId xmlns:a16="http://schemas.microsoft.com/office/drawing/2014/main" id="{B72EE6FE-CFE0-49E1-901F-25541321B9F0}"/>
              </a:ext>
            </a:extLst>
          </p:cNvPr>
          <p:cNvSpPr/>
          <p:nvPr/>
        </p:nvSpPr>
        <p:spPr>
          <a:xfrm>
            <a:off x="10194966" y="733923"/>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25" name="Rectangle 24">
            <a:extLst>
              <a:ext uri="{FF2B5EF4-FFF2-40B4-BE49-F238E27FC236}">
                <a16:creationId xmlns:a16="http://schemas.microsoft.com/office/drawing/2014/main" id="{8CECB592-D0B8-4B76-A0BA-8C77D0F6398C}"/>
              </a:ext>
            </a:extLst>
          </p:cNvPr>
          <p:cNvSpPr/>
          <p:nvPr/>
        </p:nvSpPr>
        <p:spPr>
          <a:xfrm>
            <a:off x="11151930" y="118178"/>
            <a:ext cx="1002464" cy="137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 in keyword</a:t>
            </a:r>
          </a:p>
        </p:txBody>
      </p:sp>
      <p:sp>
        <p:nvSpPr>
          <p:cNvPr id="26" name="Rectangle 25">
            <a:extLst>
              <a:ext uri="{FF2B5EF4-FFF2-40B4-BE49-F238E27FC236}">
                <a16:creationId xmlns:a16="http://schemas.microsoft.com/office/drawing/2014/main" id="{B26B23B1-42EA-49A8-9FF7-7C9568FC8D18}"/>
              </a:ext>
            </a:extLst>
          </p:cNvPr>
          <p:cNvSpPr/>
          <p:nvPr/>
        </p:nvSpPr>
        <p:spPr>
          <a:xfrm>
            <a:off x="5052459" y="14903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At the start of a phase you are described what is around you, and the people nearby. If you don’t know who someone is then their name is “man with brown hair”. If you know them then their name shows.</a:t>
            </a:r>
          </a:p>
        </p:txBody>
      </p:sp>
      <p:sp>
        <p:nvSpPr>
          <p:cNvPr id="27" name="Rectangle 26">
            <a:extLst>
              <a:ext uri="{FF2B5EF4-FFF2-40B4-BE49-F238E27FC236}">
                <a16:creationId xmlns:a16="http://schemas.microsoft.com/office/drawing/2014/main" id="{C647E2F8-66B8-4D15-B919-924CEFAFECC9}"/>
              </a:ext>
            </a:extLst>
          </p:cNvPr>
          <p:cNvSpPr/>
          <p:nvPr/>
        </p:nvSpPr>
        <p:spPr>
          <a:xfrm>
            <a:off x="540324" y="36258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Observe: gives a vague description of a tile N E S or W of you (you choose). Does NOT use up a phase.</a:t>
            </a:r>
          </a:p>
        </p:txBody>
      </p:sp>
      <p:sp>
        <p:nvSpPr>
          <p:cNvPr id="28" name="Rectangle 27">
            <a:extLst>
              <a:ext uri="{FF2B5EF4-FFF2-40B4-BE49-F238E27FC236}">
                <a16:creationId xmlns:a16="http://schemas.microsoft.com/office/drawing/2014/main" id="{A0325E40-B470-4FB9-B8E7-33F05C40C74D}"/>
              </a:ext>
            </a:extLst>
          </p:cNvPr>
          <p:cNvSpPr/>
          <p:nvPr/>
        </p:nvSpPr>
        <p:spPr>
          <a:xfrm>
            <a:off x="6834247" y="1445749"/>
            <a:ext cx="2428506" cy="1635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to rest or move then there is a  30% chance your companions will talk to you.  It could be about lore, their background, their opinions… Whatever. If something big happens such as a big fight breaks out then there is a description of what went down (explained to you as a ‘daydream’). The point of these intermissions is to make the world feel alive and build lore. By the time you encounter a town or important character I want the player to have already heard a lot about them.</a:t>
            </a:r>
          </a:p>
        </p:txBody>
      </p:sp>
      <p:cxnSp>
        <p:nvCxnSpPr>
          <p:cNvPr id="30" name="Straight Connector 29">
            <a:extLst>
              <a:ext uri="{FF2B5EF4-FFF2-40B4-BE49-F238E27FC236}">
                <a16:creationId xmlns:a16="http://schemas.microsoft.com/office/drawing/2014/main" id="{854481A1-1886-41D6-B9CA-20FAAC7FCCF6}"/>
              </a:ext>
            </a:extLst>
          </p:cNvPr>
          <p:cNvCxnSpPr/>
          <p:nvPr/>
        </p:nvCxnSpPr>
        <p:spPr>
          <a:xfrm>
            <a:off x="4868883" y="4815444"/>
            <a:ext cx="692331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F43BE8-3FBB-4510-A44D-36209CDA07C8}"/>
              </a:ext>
            </a:extLst>
          </p:cNvPr>
          <p:cNvSpPr txBox="1"/>
          <p:nvPr/>
        </p:nvSpPr>
        <p:spPr>
          <a:xfrm>
            <a:off x="4653635" y="3021486"/>
            <a:ext cx="1077731" cy="369332"/>
          </a:xfrm>
          <a:prstGeom prst="rect">
            <a:avLst/>
          </a:prstGeom>
          <a:noFill/>
        </p:spPr>
        <p:txBody>
          <a:bodyPr wrap="none" rtlCol="0">
            <a:spAutoFit/>
          </a:bodyPr>
          <a:lstStyle/>
          <a:p>
            <a:r>
              <a:rPr lang="en-US" dirty="0"/>
              <a:t>Chat flow</a:t>
            </a:r>
          </a:p>
        </p:txBody>
      </p:sp>
      <p:sp>
        <p:nvSpPr>
          <p:cNvPr id="32" name="TextBox 31">
            <a:extLst>
              <a:ext uri="{FF2B5EF4-FFF2-40B4-BE49-F238E27FC236}">
                <a16:creationId xmlns:a16="http://schemas.microsoft.com/office/drawing/2014/main" id="{C2674043-0290-4B2F-A819-FC6616444B34}"/>
              </a:ext>
            </a:extLst>
          </p:cNvPr>
          <p:cNvSpPr txBox="1"/>
          <p:nvPr/>
        </p:nvSpPr>
        <p:spPr>
          <a:xfrm>
            <a:off x="4647698" y="4998315"/>
            <a:ext cx="1111394" cy="369332"/>
          </a:xfrm>
          <a:prstGeom prst="rect">
            <a:avLst/>
          </a:prstGeom>
          <a:noFill/>
        </p:spPr>
        <p:txBody>
          <a:bodyPr wrap="none" rtlCol="0">
            <a:spAutoFit/>
          </a:bodyPr>
          <a:lstStyle/>
          <a:p>
            <a:r>
              <a:rPr lang="en-US" dirty="0"/>
              <a:t>Fight flow</a:t>
            </a:r>
          </a:p>
        </p:txBody>
      </p:sp>
      <p:sp>
        <p:nvSpPr>
          <p:cNvPr id="33" name="Rectangle 32">
            <a:extLst>
              <a:ext uri="{FF2B5EF4-FFF2-40B4-BE49-F238E27FC236}">
                <a16:creationId xmlns:a16="http://schemas.microsoft.com/office/drawing/2014/main" id="{1486D148-36FA-477C-9450-669C3C2A2F40}"/>
              </a:ext>
            </a:extLst>
          </p:cNvPr>
          <p:cNvSpPr/>
          <p:nvPr/>
        </p:nvSpPr>
        <p:spPr>
          <a:xfrm>
            <a:off x="4797755" y="3611421"/>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basic chat about the weather, scenery, or just a ‘how </a:t>
            </a:r>
            <a:r>
              <a:rPr lang="en-US" sz="800" dirty="0" err="1"/>
              <a:t>ya</a:t>
            </a:r>
            <a:r>
              <a:rPr lang="en-US" sz="800" dirty="0"/>
              <a:t> </a:t>
            </a:r>
            <a:r>
              <a:rPr lang="en-US" sz="800" dirty="0" err="1"/>
              <a:t>doin</a:t>
            </a:r>
            <a:r>
              <a:rPr lang="en-US" sz="800" dirty="0"/>
              <a:t>’</a:t>
            </a:r>
          </a:p>
        </p:txBody>
      </p:sp>
      <p:sp>
        <p:nvSpPr>
          <p:cNvPr id="34" name="Rectangle 33">
            <a:extLst>
              <a:ext uri="{FF2B5EF4-FFF2-40B4-BE49-F238E27FC236}">
                <a16:creationId xmlns:a16="http://schemas.microsoft.com/office/drawing/2014/main" id="{1D0AA1DF-A778-455B-8A7F-553068E13C0A}"/>
              </a:ext>
            </a:extLst>
          </p:cNvPr>
          <p:cNvSpPr/>
          <p:nvPr/>
        </p:nvSpPr>
        <p:spPr>
          <a:xfrm>
            <a:off x="6834247" y="36258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Topic: more specific to a randomly chosen keyword. More likely to roll a keyword having to do with people in the group or nearby places.</a:t>
            </a:r>
          </a:p>
        </p:txBody>
      </p:sp>
      <p:sp>
        <p:nvSpPr>
          <p:cNvPr id="35" name="Rectangle 34">
            <a:extLst>
              <a:ext uri="{FF2B5EF4-FFF2-40B4-BE49-F238E27FC236}">
                <a16:creationId xmlns:a16="http://schemas.microsoft.com/office/drawing/2014/main" id="{5EA3334C-9762-4C56-A4F4-DF6D768081CD}"/>
              </a:ext>
            </a:extLst>
          </p:cNvPr>
          <p:cNvSpPr/>
          <p:nvPr/>
        </p:nvSpPr>
        <p:spPr>
          <a:xfrm>
            <a:off x="8870739" y="36083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make a final statement about the keyword, then ends the conversation.</a:t>
            </a:r>
          </a:p>
        </p:txBody>
      </p:sp>
      <p:sp>
        <p:nvSpPr>
          <p:cNvPr id="36" name="Rectangle 35">
            <a:extLst>
              <a:ext uri="{FF2B5EF4-FFF2-40B4-BE49-F238E27FC236}">
                <a16:creationId xmlns:a16="http://schemas.microsoft.com/office/drawing/2014/main" id="{F43478E4-211F-4E16-BF6F-74A22697315F}"/>
              </a:ext>
            </a:extLst>
          </p:cNvPr>
          <p:cNvSpPr/>
          <p:nvPr/>
        </p:nvSpPr>
        <p:spPr>
          <a:xfrm>
            <a:off x="9737765" y="1644271"/>
            <a:ext cx="1264723" cy="844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Chat can only be used once per phase. Ask has unlimited uses.</a:t>
            </a:r>
          </a:p>
        </p:txBody>
      </p:sp>
      <p:sp>
        <p:nvSpPr>
          <p:cNvPr id="37" name="Rectangle 36">
            <a:extLst>
              <a:ext uri="{FF2B5EF4-FFF2-40B4-BE49-F238E27FC236}">
                <a16:creationId xmlns:a16="http://schemas.microsoft.com/office/drawing/2014/main" id="{D2506CC6-62EA-4D41-9E1B-FBDCFA85E3A5}"/>
              </a:ext>
            </a:extLst>
          </p:cNvPr>
          <p:cNvSpPr/>
          <p:nvPr/>
        </p:nvSpPr>
        <p:spPr>
          <a:xfrm>
            <a:off x="4797754" y="5388499"/>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describes yourself and your party vs. describes the opponent and their party. If there are more than three opponents then it shortens the description. Also describes the environment and the weapon each person is using.</a:t>
            </a:r>
          </a:p>
        </p:txBody>
      </p:sp>
      <p:sp>
        <p:nvSpPr>
          <p:cNvPr id="38" name="Rectangle 37">
            <a:extLst>
              <a:ext uri="{FF2B5EF4-FFF2-40B4-BE49-F238E27FC236}">
                <a16:creationId xmlns:a16="http://schemas.microsoft.com/office/drawing/2014/main" id="{2B27190E-F3F3-4704-94B0-D756F79DD99E}"/>
              </a:ext>
            </a:extLst>
          </p:cNvPr>
          <p:cNvSpPr/>
          <p:nvPr/>
        </p:nvSpPr>
        <p:spPr>
          <a:xfrm>
            <a:off x="6549242" y="4998315"/>
            <a:ext cx="2321497" cy="1581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 better you are at fighting the more points you have. The better gear you have the more points. Each person has a determined amount of points. For each point, there is a dice roll. Those rolls are tallied up to give you a final score, which is directly compared to your opponents final score. Whoever has the highest wins. This is all in the background. A description is given about the battle and how it went.</a:t>
            </a:r>
          </a:p>
        </p:txBody>
      </p:sp>
      <p:sp>
        <p:nvSpPr>
          <p:cNvPr id="39" name="Rectangle 38">
            <a:extLst>
              <a:ext uri="{FF2B5EF4-FFF2-40B4-BE49-F238E27FC236}">
                <a16:creationId xmlns:a16="http://schemas.microsoft.com/office/drawing/2014/main" id="{5FEBE7DD-ABB7-427A-8EF5-5BDB0764DF5E}"/>
              </a:ext>
            </a:extLst>
          </p:cNvPr>
          <p:cNvSpPr/>
          <p:nvPr/>
        </p:nvSpPr>
        <p:spPr>
          <a:xfrm>
            <a:off x="9060995" y="4998315"/>
            <a:ext cx="2363067" cy="158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The winner is declared, and the </a:t>
            </a:r>
            <a:r>
              <a:rPr lang="en-US" sz="800" dirty="0" err="1"/>
              <a:t>defeated’s</a:t>
            </a:r>
            <a:r>
              <a:rPr lang="en-US" sz="800" dirty="0"/>
              <a:t> fate is chosen. If the scores were similar then the winner is left with a scar or injury. If the scores were close then the defeated has a very high probability of retreating alive or with minor wounds. If the scores have a big difference then the loser has worse wounds or even dies. The winner takes all of the loser’s money automatically. The loser if they survive is automatically moved one tile away, based on the direction they had just come from. My goal is for characters and the player to encounter enemies multiple times and develop a history with them, so death shouldn’t happen very often. </a:t>
            </a:r>
          </a:p>
        </p:txBody>
      </p:sp>
      <p:sp>
        <p:nvSpPr>
          <p:cNvPr id="40" name="TextBox 39">
            <a:extLst>
              <a:ext uri="{FF2B5EF4-FFF2-40B4-BE49-F238E27FC236}">
                <a16:creationId xmlns:a16="http://schemas.microsoft.com/office/drawing/2014/main" id="{6895270D-E5AD-487A-A90F-0BB7A8348FD6}"/>
              </a:ext>
            </a:extLst>
          </p:cNvPr>
          <p:cNvSpPr txBox="1"/>
          <p:nvPr/>
        </p:nvSpPr>
        <p:spPr>
          <a:xfrm>
            <a:off x="4397827" y="6589603"/>
            <a:ext cx="6692858" cy="215444"/>
          </a:xfrm>
          <a:prstGeom prst="rect">
            <a:avLst/>
          </a:prstGeom>
          <a:noFill/>
        </p:spPr>
        <p:txBody>
          <a:bodyPr wrap="none" rtlCol="0">
            <a:spAutoFit/>
          </a:bodyPr>
          <a:lstStyle/>
          <a:p>
            <a:r>
              <a:rPr lang="en-US" sz="800" dirty="0"/>
              <a:t>If a nearby character is of equal or higher points than your enemy, they can potentially help you. OR, join your enemy if they have low affinity towards you.</a:t>
            </a:r>
          </a:p>
        </p:txBody>
      </p:sp>
      <p:cxnSp>
        <p:nvCxnSpPr>
          <p:cNvPr id="44" name="Straight Arrow Connector 43">
            <a:extLst>
              <a:ext uri="{FF2B5EF4-FFF2-40B4-BE49-F238E27FC236}">
                <a16:creationId xmlns:a16="http://schemas.microsoft.com/office/drawing/2014/main" id="{61DEBE11-7001-4563-9E61-421FEC015339}"/>
              </a:ext>
            </a:extLst>
          </p:cNvPr>
          <p:cNvCxnSpPr/>
          <p:nvPr/>
        </p:nvCxnSpPr>
        <p:spPr>
          <a:xfrm flipV="1">
            <a:off x="1900052" y="1080655"/>
            <a:ext cx="612871" cy="67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7CC3E44-C8FC-483D-8728-97E9B7B56B7A}"/>
              </a:ext>
            </a:extLst>
          </p:cNvPr>
          <p:cNvSpPr/>
          <p:nvPr/>
        </p:nvSpPr>
        <p:spPr>
          <a:xfrm>
            <a:off x="2810490" y="48016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Settings control text scroll speed, light/ dark theme, option to follow new character and option to create new world.</a:t>
            </a:r>
          </a:p>
        </p:txBody>
      </p:sp>
    </p:spTree>
    <p:extLst>
      <p:ext uri="{BB962C8B-B14F-4D97-AF65-F5344CB8AC3E}">
        <p14:creationId xmlns:p14="http://schemas.microsoft.com/office/powerpoint/2010/main" val="86979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1972143" cy="369332"/>
          </a:xfrm>
          <a:prstGeom prst="rect">
            <a:avLst/>
          </a:prstGeom>
          <a:noFill/>
        </p:spPr>
        <p:txBody>
          <a:bodyPr wrap="none" rtlCol="0">
            <a:spAutoFit/>
          </a:bodyPr>
          <a:lstStyle/>
          <a:p>
            <a:r>
              <a:rPr lang="en-US" dirty="0"/>
              <a:t>Character behavior</a:t>
            </a:r>
          </a:p>
        </p:txBody>
      </p:sp>
      <p:sp>
        <p:nvSpPr>
          <p:cNvPr id="14" name="Rectangle 13">
            <a:extLst>
              <a:ext uri="{FF2B5EF4-FFF2-40B4-BE49-F238E27FC236}">
                <a16:creationId xmlns:a16="http://schemas.microsoft.com/office/drawing/2014/main" id="{043299DE-14F8-406C-AF65-D2EABB2B9F24}"/>
              </a:ext>
            </a:extLst>
          </p:cNvPr>
          <p:cNvSpPr/>
          <p:nvPr/>
        </p:nvSpPr>
        <p:spPr>
          <a:xfrm>
            <a:off x="277090" y="707778"/>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Affinity: how much a character likes or dislikes any given keyword. -100 to 100. Characters that travel with you by default gain one affinity towards you each day.</a:t>
            </a:r>
          </a:p>
        </p:txBody>
      </p:sp>
      <p:sp>
        <p:nvSpPr>
          <p:cNvPr id="40" name="Rectangle 39">
            <a:extLst>
              <a:ext uri="{FF2B5EF4-FFF2-40B4-BE49-F238E27FC236}">
                <a16:creationId xmlns:a16="http://schemas.microsoft.com/office/drawing/2014/main" id="{35D53C50-7C20-4926-A4D4-E8E88F0A7CE4}"/>
              </a:ext>
            </a:extLst>
          </p:cNvPr>
          <p:cNvSpPr/>
          <p:nvPr/>
        </p:nvSpPr>
        <p:spPr>
          <a:xfrm>
            <a:off x="2917371" y="672151"/>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knowledge: a list of keywords that the character knows about. Should also have an associated affinity with that keyword.</a:t>
            </a:r>
          </a:p>
        </p:txBody>
      </p:sp>
      <p:sp>
        <p:nvSpPr>
          <p:cNvPr id="41" name="Rectangle 40">
            <a:extLst>
              <a:ext uri="{FF2B5EF4-FFF2-40B4-BE49-F238E27FC236}">
                <a16:creationId xmlns:a16="http://schemas.microsoft.com/office/drawing/2014/main" id="{A179ECF6-FAED-4DDF-AAF5-701C4B62E662}"/>
              </a:ext>
            </a:extLst>
          </p:cNvPr>
          <p:cNvSpPr/>
          <p:nvPr/>
        </p:nvSpPr>
        <p:spPr>
          <a:xfrm>
            <a:off x="277090" y="2369126"/>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Personality: There are two categories of personality, default and advanced. When a character joins your party they are assigned a advanced personality which has more depth to it. Specifically, speech patterns and habits. All important characters such as kings, big 8 warriors, etc. get an advanced personality right away.</a:t>
            </a:r>
          </a:p>
        </p:txBody>
      </p:sp>
      <p:sp>
        <p:nvSpPr>
          <p:cNvPr id="2" name="TextBox 1">
            <a:extLst>
              <a:ext uri="{FF2B5EF4-FFF2-40B4-BE49-F238E27FC236}">
                <a16:creationId xmlns:a16="http://schemas.microsoft.com/office/drawing/2014/main" id="{F5802CF8-3F3A-4B2D-9045-AFCCD6C8AD92}"/>
              </a:ext>
            </a:extLst>
          </p:cNvPr>
          <p:cNvSpPr txBox="1"/>
          <p:nvPr/>
        </p:nvSpPr>
        <p:spPr>
          <a:xfrm>
            <a:off x="6733309" y="559337"/>
            <a:ext cx="848181" cy="369332"/>
          </a:xfrm>
          <a:prstGeom prst="rect">
            <a:avLst/>
          </a:prstGeom>
          <a:noFill/>
        </p:spPr>
        <p:txBody>
          <a:bodyPr wrap="none" rtlCol="0">
            <a:spAutoFit/>
          </a:bodyPr>
          <a:lstStyle/>
          <a:p>
            <a:r>
              <a:rPr lang="en-US" dirty="0"/>
              <a:t>default</a:t>
            </a:r>
          </a:p>
        </p:txBody>
      </p:sp>
      <p:sp>
        <p:nvSpPr>
          <p:cNvPr id="42" name="TextBox 41">
            <a:extLst>
              <a:ext uri="{FF2B5EF4-FFF2-40B4-BE49-F238E27FC236}">
                <a16:creationId xmlns:a16="http://schemas.microsoft.com/office/drawing/2014/main" id="{B0CA0345-C519-422E-8229-98A0A3CBA2B2}"/>
              </a:ext>
            </a:extLst>
          </p:cNvPr>
          <p:cNvSpPr txBox="1"/>
          <p:nvPr/>
        </p:nvSpPr>
        <p:spPr>
          <a:xfrm>
            <a:off x="9693384" y="559337"/>
            <a:ext cx="1085362" cy="369332"/>
          </a:xfrm>
          <a:prstGeom prst="rect">
            <a:avLst/>
          </a:prstGeom>
          <a:noFill/>
        </p:spPr>
        <p:txBody>
          <a:bodyPr wrap="none" rtlCol="0">
            <a:spAutoFit/>
          </a:bodyPr>
          <a:lstStyle/>
          <a:p>
            <a:r>
              <a:rPr lang="en-US" dirty="0"/>
              <a:t>advanced</a:t>
            </a:r>
          </a:p>
        </p:txBody>
      </p:sp>
      <p:sp>
        <p:nvSpPr>
          <p:cNvPr id="43" name="Rectangle 42">
            <a:extLst>
              <a:ext uri="{FF2B5EF4-FFF2-40B4-BE49-F238E27FC236}">
                <a16:creationId xmlns:a16="http://schemas.microsoft.com/office/drawing/2014/main" id="{C754B0A2-86F8-450C-AF66-CB6768EA5E4B}"/>
              </a:ext>
            </a:extLst>
          </p:cNvPr>
          <p:cNvSpPr/>
          <p:nvPr/>
        </p:nvSpPr>
        <p:spPr>
          <a:xfrm>
            <a:off x="6187044" y="928669"/>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Normal: neutral towards most people.</a:t>
            </a:r>
          </a:p>
        </p:txBody>
      </p:sp>
      <p:sp>
        <p:nvSpPr>
          <p:cNvPr id="44" name="Rectangle 43">
            <a:extLst>
              <a:ext uri="{FF2B5EF4-FFF2-40B4-BE49-F238E27FC236}">
                <a16:creationId xmlns:a16="http://schemas.microsoft.com/office/drawing/2014/main" id="{434A7FB5-B161-4FC8-A7AE-DF564FFFAA47}"/>
              </a:ext>
            </a:extLst>
          </p:cNvPr>
          <p:cNvSpPr/>
          <p:nvPr/>
        </p:nvSpPr>
        <p:spPr>
          <a:xfrm>
            <a:off x="6139542" y="3082061"/>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Mean: colder towards most people.</a:t>
            </a:r>
          </a:p>
        </p:txBody>
      </p:sp>
      <p:sp>
        <p:nvSpPr>
          <p:cNvPr id="45" name="Rectangle 44">
            <a:extLst>
              <a:ext uri="{FF2B5EF4-FFF2-40B4-BE49-F238E27FC236}">
                <a16:creationId xmlns:a16="http://schemas.microsoft.com/office/drawing/2014/main" id="{B9939EA0-3429-4A2A-A63A-4C810D72FD6D}"/>
              </a:ext>
            </a:extLst>
          </p:cNvPr>
          <p:cNvSpPr/>
          <p:nvPr/>
        </p:nvSpPr>
        <p:spPr>
          <a:xfrm>
            <a:off x="6240482" y="5124203"/>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Nice: friendlier towards most people.</a:t>
            </a:r>
          </a:p>
        </p:txBody>
      </p:sp>
      <p:sp>
        <p:nvSpPr>
          <p:cNvPr id="46" name="Rectangle 45">
            <a:extLst>
              <a:ext uri="{FF2B5EF4-FFF2-40B4-BE49-F238E27FC236}">
                <a16:creationId xmlns:a16="http://schemas.microsoft.com/office/drawing/2014/main" id="{AA753E2F-E50D-450F-8AC8-BA5A5008E3FD}"/>
              </a:ext>
            </a:extLst>
          </p:cNvPr>
          <p:cNvSpPr/>
          <p:nvPr/>
        </p:nvSpPr>
        <p:spPr>
          <a:xfrm>
            <a:off x="8858993"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Joker: keeps the mood light and jokes around a lot</a:t>
            </a:r>
          </a:p>
        </p:txBody>
      </p:sp>
      <p:sp>
        <p:nvSpPr>
          <p:cNvPr id="47" name="Rectangle 46">
            <a:extLst>
              <a:ext uri="{FF2B5EF4-FFF2-40B4-BE49-F238E27FC236}">
                <a16:creationId xmlns:a16="http://schemas.microsoft.com/office/drawing/2014/main" id="{FE4B8771-BD54-4BDD-8CD9-480F28CFD86B}"/>
              </a:ext>
            </a:extLst>
          </p:cNvPr>
          <p:cNvSpPr/>
          <p:nvPr/>
        </p:nvSpPr>
        <p:spPr>
          <a:xfrm>
            <a:off x="8858992"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Chipper: always positive. Says a lot of nonsense phrases like “</a:t>
            </a:r>
            <a:r>
              <a:rPr lang="en-US" sz="800" dirty="0" err="1"/>
              <a:t>heyooo</a:t>
            </a:r>
            <a:r>
              <a:rPr lang="en-US" sz="800" dirty="0"/>
              <a:t>”.</a:t>
            </a:r>
          </a:p>
        </p:txBody>
      </p:sp>
      <p:sp>
        <p:nvSpPr>
          <p:cNvPr id="48" name="Rectangle 47">
            <a:extLst>
              <a:ext uri="{FF2B5EF4-FFF2-40B4-BE49-F238E27FC236}">
                <a16:creationId xmlns:a16="http://schemas.microsoft.com/office/drawing/2014/main" id="{9687CC8E-9820-4D87-B32F-AAC94E2256F4}"/>
              </a:ext>
            </a:extLst>
          </p:cNvPr>
          <p:cNvSpPr/>
          <p:nvPr/>
        </p:nvSpPr>
        <p:spPr>
          <a:xfrm>
            <a:off x="10453254"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Talker: always compliments people and talks more than most.</a:t>
            </a:r>
          </a:p>
        </p:txBody>
      </p:sp>
      <p:sp>
        <p:nvSpPr>
          <p:cNvPr id="49" name="Rectangle 48">
            <a:extLst>
              <a:ext uri="{FF2B5EF4-FFF2-40B4-BE49-F238E27FC236}">
                <a16:creationId xmlns:a16="http://schemas.microsoft.com/office/drawing/2014/main" id="{C7D98BA2-1314-48C2-B586-0C58D317BFB5}"/>
              </a:ext>
            </a:extLst>
          </p:cNvPr>
          <p:cNvSpPr/>
          <p:nvPr/>
        </p:nvSpPr>
        <p:spPr>
          <a:xfrm>
            <a:off x="10435440"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Dreamer: exaggerates a lot and likes to talk about what ifs.</a:t>
            </a:r>
          </a:p>
        </p:txBody>
      </p:sp>
      <p:sp>
        <p:nvSpPr>
          <p:cNvPr id="50" name="Rectangle 49">
            <a:extLst>
              <a:ext uri="{FF2B5EF4-FFF2-40B4-BE49-F238E27FC236}">
                <a16:creationId xmlns:a16="http://schemas.microsoft.com/office/drawing/2014/main" id="{5D7BEE8D-E06F-409E-93F4-907C02C9EB57}"/>
              </a:ext>
            </a:extLst>
          </p:cNvPr>
          <p:cNvSpPr/>
          <p:nvPr/>
        </p:nvSpPr>
        <p:spPr>
          <a:xfrm>
            <a:off x="8500753" y="280596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Tsundere</a:t>
            </a:r>
            <a:r>
              <a:rPr lang="en-US" sz="800" dirty="0"/>
              <a:t>: has a high and mighty attitude but has a soft spot for you and friends.</a:t>
            </a:r>
          </a:p>
        </p:txBody>
      </p:sp>
      <p:sp>
        <p:nvSpPr>
          <p:cNvPr id="51" name="Rectangle 50">
            <a:extLst>
              <a:ext uri="{FF2B5EF4-FFF2-40B4-BE49-F238E27FC236}">
                <a16:creationId xmlns:a16="http://schemas.microsoft.com/office/drawing/2014/main" id="{445745BE-2E2E-49AC-80D6-E4D240D286A9}"/>
              </a:ext>
            </a:extLst>
          </p:cNvPr>
          <p:cNvSpPr/>
          <p:nvPr/>
        </p:nvSpPr>
        <p:spPr>
          <a:xfrm>
            <a:off x="8500752" y="3651191"/>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Nihlist</a:t>
            </a:r>
            <a:r>
              <a:rPr lang="en-US" sz="800" dirty="0"/>
              <a:t>: Pessimistic but not overbearing. Doesn’t talk much.</a:t>
            </a:r>
          </a:p>
        </p:txBody>
      </p:sp>
      <p:sp>
        <p:nvSpPr>
          <p:cNvPr id="52" name="Rectangle 51">
            <a:extLst>
              <a:ext uri="{FF2B5EF4-FFF2-40B4-BE49-F238E27FC236}">
                <a16:creationId xmlns:a16="http://schemas.microsoft.com/office/drawing/2014/main" id="{B5FF764D-E693-477B-B84A-5A96EB8318D2}"/>
              </a:ext>
            </a:extLst>
          </p:cNvPr>
          <p:cNvSpPr/>
          <p:nvPr/>
        </p:nvSpPr>
        <p:spPr>
          <a:xfrm>
            <a:off x="10032579" y="2791973"/>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Bully: bullies people outside the party, forceful.</a:t>
            </a:r>
          </a:p>
        </p:txBody>
      </p:sp>
      <p:sp>
        <p:nvSpPr>
          <p:cNvPr id="53" name="Rectangle 52">
            <a:extLst>
              <a:ext uri="{FF2B5EF4-FFF2-40B4-BE49-F238E27FC236}">
                <a16:creationId xmlns:a16="http://schemas.microsoft.com/office/drawing/2014/main" id="{5C2E9C47-DE56-4CD5-AF9D-FE7402A18D07}"/>
              </a:ext>
            </a:extLst>
          </p:cNvPr>
          <p:cNvSpPr/>
          <p:nvPr/>
        </p:nvSpPr>
        <p:spPr>
          <a:xfrm>
            <a:off x="10001570" y="3644197"/>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Shrewd: always looks at things through the lens of pros and cons, little emotion.</a:t>
            </a:r>
          </a:p>
        </p:txBody>
      </p:sp>
      <p:sp>
        <p:nvSpPr>
          <p:cNvPr id="54" name="Rectangle 53">
            <a:extLst>
              <a:ext uri="{FF2B5EF4-FFF2-40B4-BE49-F238E27FC236}">
                <a16:creationId xmlns:a16="http://schemas.microsoft.com/office/drawing/2014/main" id="{DF76DDCD-FF6C-47AB-9856-61585041D097}"/>
              </a:ext>
            </a:extLst>
          </p:cNvPr>
          <p:cNvSpPr/>
          <p:nvPr/>
        </p:nvSpPr>
        <p:spPr>
          <a:xfrm>
            <a:off x="8618517" y="92279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Good guy: just a normal person. Speech pattern.</a:t>
            </a:r>
          </a:p>
        </p:txBody>
      </p:sp>
      <p:sp>
        <p:nvSpPr>
          <p:cNvPr id="55" name="Rectangle 54">
            <a:extLst>
              <a:ext uri="{FF2B5EF4-FFF2-40B4-BE49-F238E27FC236}">
                <a16:creationId xmlns:a16="http://schemas.microsoft.com/office/drawing/2014/main" id="{AF46BC0E-5D26-4DCC-BA2A-45DEBA83BCA6}"/>
              </a:ext>
            </a:extLst>
          </p:cNvPr>
          <p:cNvSpPr/>
          <p:nvPr/>
        </p:nvSpPr>
        <p:spPr>
          <a:xfrm>
            <a:off x="8618517" y="158023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Smart guy: normal person but uses fancy words often.</a:t>
            </a:r>
          </a:p>
        </p:txBody>
      </p:sp>
      <p:sp>
        <p:nvSpPr>
          <p:cNvPr id="56" name="Rectangle 55">
            <a:extLst>
              <a:ext uri="{FF2B5EF4-FFF2-40B4-BE49-F238E27FC236}">
                <a16:creationId xmlns:a16="http://schemas.microsoft.com/office/drawing/2014/main" id="{DE371EA2-0B48-4CC2-8C3B-FDD9AFFBAF7E}"/>
              </a:ext>
            </a:extLst>
          </p:cNvPr>
          <p:cNvSpPr/>
          <p:nvPr/>
        </p:nvSpPr>
        <p:spPr>
          <a:xfrm>
            <a:off x="10178142" y="966566"/>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Cool guy: normal person but keeps their head cool. Has opinions but doesn’t get riled up.</a:t>
            </a:r>
          </a:p>
        </p:txBody>
      </p:sp>
      <p:sp>
        <p:nvSpPr>
          <p:cNvPr id="57" name="Rectangle 56">
            <a:extLst>
              <a:ext uri="{FF2B5EF4-FFF2-40B4-BE49-F238E27FC236}">
                <a16:creationId xmlns:a16="http://schemas.microsoft.com/office/drawing/2014/main" id="{70749557-7389-4EE8-9689-5A7DD17AFF64}"/>
              </a:ext>
            </a:extLst>
          </p:cNvPr>
          <p:cNvSpPr/>
          <p:nvPr/>
        </p:nvSpPr>
        <p:spPr>
          <a:xfrm>
            <a:off x="10175172" y="162843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hot guy: normal person but can get worked up about things sometimes.</a:t>
            </a:r>
          </a:p>
        </p:txBody>
      </p:sp>
      <p:cxnSp>
        <p:nvCxnSpPr>
          <p:cNvPr id="6" name="Straight Connector 5">
            <a:extLst>
              <a:ext uri="{FF2B5EF4-FFF2-40B4-BE49-F238E27FC236}">
                <a16:creationId xmlns:a16="http://schemas.microsoft.com/office/drawing/2014/main" id="{7EAF2B02-28E0-44A1-B7EF-9FD72B594B57}"/>
              </a:ext>
            </a:extLst>
          </p:cNvPr>
          <p:cNvCxnSpPr/>
          <p:nvPr/>
        </p:nvCxnSpPr>
        <p:spPr>
          <a:xfrm>
            <a:off x="6026727" y="813460"/>
            <a:ext cx="0" cy="564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B9CB6E-8B06-4BEF-95DB-86F412E1085D}"/>
              </a:ext>
            </a:extLst>
          </p:cNvPr>
          <p:cNvCxnSpPr/>
          <p:nvPr/>
        </p:nvCxnSpPr>
        <p:spPr>
          <a:xfrm>
            <a:off x="8069283" y="1464231"/>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1DF51A9-7A6A-4960-9FDE-60D5FA5902CB}"/>
              </a:ext>
            </a:extLst>
          </p:cNvPr>
          <p:cNvCxnSpPr/>
          <p:nvPr/>
        </p:nvCxnSpPr>
        <p:spPr>
          <a:xfrm>
            <a:off x="8069283" y="3548557"/>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3137DD-836C-4333-9A7E-0E0756D03BCD}"/>
              </a:ext>
            </a:extLst>
          </p:cNvPr>
          <p:cNvCxnSpPr/>
          <p:nvPr/>
        </p:nvCxnSpPr>
        <p:spPr>
          <a:xfrm>
            <a:off x="8319653" y="5590699"/>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3FE82D7-2152-4DB3-92CB-7F1F90E99DA5}"/>
              </a:ext>
            </a:extLst>
          </p:cNvPr>
          <p:cNvSpPr/>
          <p:nvPr/>
        </p:nvSpPr>
        <p:spPr>
          <a:xfrm>
            <a:off x="2917371" y="2499755"/>
            <a:ext cx="2859973" cy="177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Normal is the most common. Each character should get a speech pattern or habitual tic. These can be something like ‘</a:t>
            </a:r>
            <a:r>
              <a:rPr lang="en-US" sz="1000" dirty="0" err="1"/>
              <a:t>soooo</a:t>
            </a:r>
            <a:r>
              <a:rPr lang="en-US" sz="1000" dirty="0"/>
              <a:t>’ or just adding ‘</a:t>
            </a:r>
            <a:r>
              <a:rPr lang="en-US" sz="1000" dirty="0" err="1"/>
              <a:t>Yo</a:t>
            </a:r>
            <a:r>
              <a:rPr lang="en-US" sz="1000" dirty="0"/>
              <a:t>’ to the beginning of their sentences. </a:t>
            </a:r>
          </a:p>
        </p:txBody>
      </p:sp>
      <p:sp>
        <p:nvSpPr>
          <p:cNvPr id="17" name="TextBox 16">
            <a:extLst>
              <a:ext uri="{FF2B5EF4-FFF2-40B4-BE49-F238E27FC236}">
                <a16:creationId xmlns:a16="http://schemas.microsoft.com/office/drawing/2014/main" id="{64398A7C-4A0F-4DBE-AE2A-B799FECBB835}"/>
              </a:ext>
            </a:extLst>
          </p:cNvPr>
          <p:cNvSpPr txBox="1"/>
          <p:nvPr/>
        </p:nvSpPr>
        <p:spPr>
          <a:xfrm>
            <a:off x="8681851" y="190005"/>
            <a:ext cx="3209533" cy="338554"/>
          </a:xfrm>
          <a:prstGeom prst="rect">
            <a:avLst/>
          </a:prstGeom>
          <a:noFill/>
        </p:spPr>
        <p:txBody>
          <a:bodyPr wrap="none" rtlCol="0">
            <a:spAutoFit/>
          </a:bodyPr>
          <a:lstStyle/>
          <a:p>
            <a:r>
              <a:rPr lang="en-US" sz="800" dirty="0"/>
              <a:t>Just start with one of each advanced version for now and add more later</a:t>
            </a:r>
          </a:p>
          <a:p>
            <a:r>
              <a:rPr lang="en-US" sz="800" dirty="0"/>
              <a:t>Since adding more will result in a ton of additional writing.</a:t>
            </a:r>
          </a:p>
        </p:txBody>
      </p:sp>
      <p:sp>
        <p:nvSpPr>
          <p:cNvPr id="29" name="TextBox 28">
            <a:extLst>
              <a:ext uri="{FF2B5EF4-FFF2-40B4-BE49-F238E27FC236}">
                <a16:creationId xmlns:a16="http://schemas.microsoft.com/office/drawing/2014/main" id="{CF1D47B1-3C4B-42AD-A2E5-CC5D494E23E5}"/>
              </a:ext>
            </a:extLst>
          </p:cNvPr>
          <p:cNvSpPr txBox="1"/>
          <p:nvPr/>
        </p:nvSpPr>
        <p:spPr>
          <a:xfrm>
            <a:off x="184288" y="4521185"/>
            <a:ext cx="5791970" cy="1938992"/>
          </a:xfrm>
          <a:prstGeom prst="rect">
            <a:avLst/>
          </a:prstGeom>
          <a:noFill/>
        </p:spPr>
        <p:txBody>
          <a:bodyPr wrap="none" rtlCol="0">
            <a:spAutoFit/>
          </a:bodyPr>
          <a:lstStyle/>
          <a:p>
            <a:r>
              <a:rPr lang="en-US" sz="800" dirty="0"/>
              <a:t>Conversations will use paragraph ‘banks’ with pre written dialogue. Each bank should hold dozens of the same phrase. For example,</a:t>
            </a:r>
          </a:p>
          <a:p>
            <a:r>
              <a:rPr lang="en-US" sz="800" dirty="0"/>
              <a:t>There should be 20 different ways a character would begin a conversation within the ‘intro’ stage of talking. If they are giving their </a:t>
            </a:r>
          </a:p>
          <a:p>
            <a:r>
              <a:rPr lang="en-US" sz="800" dirty="0"/>
              <a:t>Opinion on something, then there will be function call ‘give opinion()’ which analyzes affinity for a keyword, then calls a paragraph</a:t>
            </a:r>
          </a:p>
          <a:p>
            <a:r>
              <a:rPr lang="en-US" sz="800" dirty="0"/>
              <a:t>From the appropriate bank. There is a separate bank for each personality type. Banks will be titled something like ‘</a:t>
            </a:r>
            <a:r>
              <a:rPr lang="en-US" sz="800" dirty="0" err="1"/>
              <a:t>GoodGuyintro</a:t>
            </a:r>
            <a:r>
              <a:rPr lang="en-US" sz="800" dirty="0"/>
              <a:t>’. </a:t>
            </a:r>
          </a:p>
          <a:p>
            <a:r>
              <a:rPr lang="en-US" sz="800" dirty="0"/>
              <a:t>Each of these paragraphs will have dynamically replaced items as well, such as “What is my opinion on $keyword? Well…”</a:t>
            </a:r>
          </a:p>
          <a:p>
            <a:endParaRPr lang="en-US" sz="800" dirty="0"/>
          </a:p>
          <a:p>
            <a:r>
              <a:rPr lang="en-US" sz="800" dirty="0"/>
              <a:t>In order to have someone join your party, you must either have a +40 affinity with them or you can hire them for 1 gold per day.</a:t>
            </a:r>
          </a:p>
          <a:p>
            <a:r>
              <a:rPr lang="en-US" sz="800" dirty="0"/>
              <a:t>After they are 60 affinity with you they won’t ask for money anymore. If they drop to low affinity they will tell you they don’t want</a:t>
            </a:r>
          </a:p>
          <a:p>
            <a:r>
              <a:rPr lang="en-US" sz="800" dirty="0"/>
              <a:t>To adventure with you anymore and head to the nearest town. All characters change their affinity for others based on their actions.</a:t>
            </a:r>
          </a:p>
          <a:p>
            <a:r>
              <a:rPr lang="en-US" sz="800" dirty="0"/>
              <a:t>If you attack a keyword that they like, then they will lose affinity for you.  I could also add scenarios where you choose option A or B</a:t>
            </a:r>
          </a:p>
          <a:p>
            <a:r>
              <a:rPr lang="en-US" sz="800" dirty="0"/>
              <a:t>And they will tell you what their opinion is, and if you agree they gain affinity or lose if you disagree. Personality types dictate if they</a:t>
            </a:r>
          </a:p>
          <a:p>
            <a:r>
              <a:rPr lang="en-US" sz="800" dirty="0"/>
              <a:t>Will approve or disapprove of actions.</a:t>
            </a:r>
          </a:p>
          <a:p>
            <a:endParaRPr lang="en-US" sz="800" dirty="0"/>
          </a:p>
          <a:p>
            <a:r>
              <a:rPr lang="en-US" sz="800" dirty="0"/>
              <a:t>It should be noted that YOUR character has a personality type as well and talks based on similar banks. So you won’t be able to control</a:t>
            </a:r>
          </a:p>
          <a:p>
            <a:r>
              <a:rPr lang="en-US" sz="800" dirty="0"/>
              <a:t>If he is a dick or not.</a:t>
            </a:r>
          </a:p>
        </p:txBody>
      </p:sp>
    </p:spTree>
    <p:extLst>
      <p:ext uri="{BB962C8B-B14F-4D97-AF65-F5344CB8AC3E}">
        <p14:creationId xmlns:p14="http://schemas.microsoft.com/office/powerpoint/2010/main" val="182803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735201" cy="369332"/>
          </a:xfrm>
          <a:prstGeom prst="rect">
            <a:avLst/>
          </a:prstGeom>
          <a:noFill/>
        </p:spPr>
        <p:txBody>
          <a:bodyPr wrap="none" rtlCol="0">
            <a:spAutoFit/>
          </a:bodyPr>
          <a:lstStyle/>
          <a:p>
            <a:r>
              <a:rPr lang="en-US" dirty="0"/>
              <a:t>Notes</a:t>
            </a:r>
          </a:p>
        </p:txBody>
      </p:sp>
      <p:sp>
        <p:nvSpPr>
          <p:cNvPr id="14" name="Rectangle 13">
            <a:extLst>
              <a:ext uri="{FF2B5EF4-FFF2-40B4-BE49-F238E27FC236}">
                <a16:creationId xmlns:a16="http://schemas.microsoft.com/office/drawing/2014/main" id="{043299DE-14F8-406C-AF65-D2EABB2B9F24}"/>
              </a:ext>
            </a:extLst>
          </p:cNvPr>
          <p:cNvSpPr/>
          <p:nvPr/>
        </p:nvSpPr>
        <p:spPr>
          <a:xfrm>
            <a:off x="533854" y="672152"/>
            <a:ext cx="2904051" cy="1999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in a town you can talk to a woodcutter who will pay you 2 gold for a day of work. You can go to the sheriffs office to get bounty contracts on people the town has negative affinity towards. You can go to a shop to buy gear. Towns have different gear available depending on what they are known for i.e. The town of Blah is famous for their swordsmith. You can go to a town hall and pay 1 gold for information on any given keyword (with special exceptions for legendary items or as necessary). If you save up enough gold you can purchase a shop which passively generates 1 gold per day for you. You can pay a trainer 1 gold for a gain of one combat point, that training takes up a day. You can join a mercenary gang to be contracted for one battle and they will pay you 100 gold. They can also hire you to bodyguard a merchant as they travel to a nearby town. You can talk to the ruler of the town as well and gain affinity through that.</a:t>
            </a:r>
          </a:p>
        </p:txBody>
      </p:sp>
      <p:sp>
        <p:nvSpPr>
          <p:cNvPr id="30" name="Rectangle 29">
            <a:extLst>
              <a:ext uri="{FF2B5EF4-FFF2-40B4-BE49-F238E27FC236}">
                <a16:creationId xmlns:a16="http://schemas.microsoft.com/office/drawing/2014/main" id="{B8D5EA5C-4CC5-4589-B378-A15868F68FFE}"/>
              </a:ext>
            </a:extLst>
          </p:cNvPr>
          <p:cNvSpPr/>
          <p:nvPr/>
        </p:nvSpPr>
        <p:spPr>
          <a:xfrm>
            <a:off x="3776351" y="30940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IMPORTANT: If you die then you are given a new character in a random location in the same world. If your old character was famous then you might even hear about your defeat</a:t>
            </a:r>
          </a:p>
        </p:txBody>
      </p:sp>
      <p:sp>
        <p:nvSpPr>
          <p:cNvPr id="31" name="Rectangle 30">
            <a:extLst>
              <a:ext uri="{FF2B5EF4-FFF2-40B4-BE49-F238E27FC236}">
                <a16:creationId xmlns:a16="http://schemas.microsoft.com/office/drawing/2014/main" id="{CDE6E877-BECC-46F1-BF9E-8FDAFBD1C286}"/>
              </a:ext>
            </a:extLst>
          </p:cNvPr>
          <p:cNvSpPr/>
          <p:nvPr/>
        </p:nvSpPr>
        <p:spPr>
          <a:xfrm>
            <a:off x="6051769" y="333704"/>
            <a:ext cx="1399998"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don’t have enough money for supplies at end of day then you </a:t>
            </a:r>
            <a:r>
              <a:rPr lang="en-US" sz="800" dirty="0" err="1"/>
              <a:t>permenantly</a:t>
            </a:r>
            <a:r>
              <a:rPr lang="en-US" sz="800" dirty="0"/>
              <a:t> lose a bunch of combat points.</a:t>
            </a:r>
          </a:p>
        </p:txBody>
      </p:sp>
      <p:sp>
        <p:nvSpPr>
          <p:cNvPr id="33" name="Rectangle 32">
            <a:extLst>
              <a:ext uri="{FF2B5EF4-FFF2-40B4-BE49-F238E27FC236}">
                <a16:creationId xmlns:a16="http://schemas.microsoft.com/office/drawing/2014/main" id="{B04BFCA1-8B1B-4992-904F-7032303A79C2}"/>
              </a:ext>
            </a:extLst>
          </p:cNvPr>
          <p:cNvSpPr/>
          <p:nvPr/>
        </p:nvSpPr>
        <p:spPr>
          <a:xfrm>
            <a:off x="7711911" y="1216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There are three phases to each day. Morning, noon, evening. You automatically rest each night. Each day that passes you lose one gold for “supplies” and certain other stats update such as how friends feel towards you.</a:t>
            </a:r>
          </a:p>
        </p:txBody>
      </p:sp>
      <p:sp>
        <p:nvSpPr>
          <p:cNvPr id="34" name="Rectangle 33">
            <a:extLst>
              <a:ext uri="{FF2B5EF4-FFF2-40B4-BE49-F238E27FC236}">
                <a16:creationId xmlns:a16="http://schemas.microsoft.com/office/drawing/2014/main" id="{606B7550-7FCA-41D9-A378-D4FDC7265452}"/>
              </a:ext>
            </a:extLst>
          </p:cNvPr>
          <p:cNvSpPr/>
          <p:nvPr/>
        </p:nvSpPr>
        <p:spPr>
          <a:xfrm>
            <a:off x="3869374" y="135245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After you die the save file for that character is removed so that you can’t go back.</a:t>
            </a:r>
          </a:p>
        </p:txBody>
      </p:sp>
      <p:sp>
        <p:nvSpPr>
          <p:cNvPr id="5" name="TextBox 4">
            <a:extLst>
              <a:ext uri="{FF2B5EF4-FFF2-40B4-BE49-F238E27FC236}">
                <a16:creationId xmlns:a16="http://schemas.microsoft.com/office/drawing/2014/main" id="{5D0CABC4-E650-4331-ACB3-F437C0DD51EE}"/>
              </a:ext>
            </a:extLst>
          </p:cNvPr>
          <p:cNvSpPr txBox="1"/>
          <p:nvPr/>
        </p:nvSpPr>
        <p:spPr>
          <a:xfrm>
            <a:off x="5878285" y="2381003"/>
            <a:ext cx="6126998" cy="3985706"/>
          </a:xfrm>
          <a:prstGeom prst="rect">
            <a:avLst/>
          </a:prstGeom>
          <a:noFill/>
        </p:spPr>
        <p:txBody>
          <a:bodyPr wrap="none" rtlCol="0">
            <a:spAutoFit/>
          </a:bodyPr>
          <a:lstStyle/>
          <a:p>
            <a:r>
              <a:rPr lang="en-US" sz="1100" dirty="0"/>
              <a:t>Character traits:</a:t>
            </a:r>
          </a:p>
          <a:p>
            <a:r>
              <a:rPr lang="en-US" sz="1100" dirty="0"/>
              <a:t>Gender: male female</a:t>
            </a:r>
          </a:p>
          <a:p>
            <a:r>
              <a:rPr lang="en-US" sz="1100" dirty="0"/>
              <a:t>Age: 20 (int)</a:t>
            </a:r>
          </a:p>
          <a:p>
            <a:r>
              <a:rPr lang="en-US" sz="1100" dirty="0"/>
              <a:t>Personality: Normal mean nice</a:t>
            </a:r>
          </a:p>
          <a:p>
            <a:r>
              <a:rPr lang="en-US" sz="1100" dirty="0" err="1"/>
              <a:t>Haircolor</a:t>
            </a:r>
            <a:r>
              <a:rPr lang="en-US" sz="1100" dirty="0"/>
              <a:t>, features, eyes: brown, blue, etc.</a:t>
            </a:r>
          </a:p>
          <a:p>
            <a:r>
              <a:rPr lang="en-US" sz="1100" dirty="0"/>
              <a:t>Knowledge: list of keywords </a:t>
            </a:r>
            <a:r>
              <a:rPr lang="en-US" sz="1100" dirty="0" err="1"/>
              <a:t>tupled</a:t>
            </a:r>
            <a:r>
              <a:rPr lang="en-US" sz="1100" dirty="0"/>
              <a:t> with affinity</a:t>
            </a:r>
          </a:p>
          <a:p>
            <a:r>
              <a:rPr lang="en-US" sz="1100" dirty="0"/>
              <a:t>Goal: kill keyword (character), find keyword (item), Help keyword (character), travel to keyword (place),</a:t>
            </a:r>
          </a:p>
          <a:p>
            <a:r>
              <a:rPr lang="en-US" sz="1100" dirty="0"/>
              <a:t>Live (default/ do nothing), explore (just a long list of locations that they will go to one after the other)</a:t>
            </a:r>
          </a:p>
          <a:p>
            <a:r>
              <a:rPr lang="en-US" sz="1100" dirty="0"/>
              <a:t>Memories: battle with keyword (character), finding</a:t>
            </a:r>
          </a:p>
          <a:p>
            <a:r>
              <a:rPr lang="en-US" sz="1100" dirty="0"/>
              <a:t>Keyword (item), time spent with keyword (character), Arrival at keyword (place).</a:t>
            </a:r>
          </a:p>
          <a:p>
            <a:r>
              <a:rPr lang="en-US" sz="1100" dirty="0"/>
              <a:t>Clothing: cloak, shirt, pants</a:t>
            </a:r>
          </a:p>
          <a:p>
            <a:r>
              <a:rPr lang="en-US" sz="1100" dirty="0"/>
              <a:t>Weapon: none, sword</a:t>
            </a:r>
          </a:p>
          <a:p>
            <a:r>
              <a:rPr lang="en-US" sz="1100" dirty="0"/>
              <a:t>Location: current tile</a:t>
            </a:r>
          </a:p>
          <a:p>
            <a:r>
              <a:rPr lang="en-US" sz="1100" dirty="0"/>
              <a:t>Strength: combat points (int)</a:t>
            </a:r>
          </a:p>
          <a:p>
            <a:r>
              <a:rPr lang="en-US" sz="1100" dirty="0"/>
              <a:t>Money: 100 (int)</a:t>
            </a:r>
          </a:p>
          <a:p>
            <a:r>
              <a:rPr lang="en-US" sz="1100" dirty="0"/>
              <a:t>Wood: 10</a:t>
            </a:r>
          </a:p>
          <a:p>
            <a:r>
              <a:rPr lang="en-US" sz="1100" dirty="0"/>
              <a:t>Iron: 10</a:t>
            </a:r>
          </a:p>
          <a:p>
            <a:r>
              <a:rPr lang="en-US" sz="1100" dirty="0"/>
              <a:t>Food: 10</a:t>
            </a:r>
          </a:p>
          <a:p>
            <a:r>
              <a:rPr lang="en-US" sz="1100" dirty="0"/>
              <a:t>Leather: 10</a:t>
            </a:r>
          </a:p>
          <a:p>
            <a:r>
              <a:rPr lang="en-US" sz="1100" dirty="0"/>
              <a:t>Magic: yes/no</a:t>
            </a:r>
          </a:p>
          <a:p>
            <a:r>
              <a:rPr lang="en-US" sz="1100" dirty="0"/>
              <a:t>Combat score: 50</a:t>
            </a:r>
          </a:p>
          <a:p>
            <a:r>
              <a:rPr lang="en-US" sz="1100" dirty="0"/>
              <a:t>Hometown: keyword (place)</a:t>
            </a:r>
          </a:p>
          <a:p>
            <a:r>
              <a:rPr lang="en-US" sz="1100" dirty="0"/>
              <a:t>Relations: array of tuples (keyword/person: relation). Sister, friend, etc.</a:t>
            </a:r>
          </a:p>
        </p:txBody>
      </p:sp>
      <p:sp>
        <p:nvSpPr>
          <p:cNvPr id="36" name="Rectangle 35">
            <a:extLst>
              <a:ext uri="{FF2B5EF4-FFF2-40B4-BE49-F238E27FC236}">
                <a16:creationId xmlns:a16="http://schemas.microsoft.com/office/drawing/2014/main" id="{13BA23AA-7AB8-42BF-953E-0C56963A1568}"/>
              </a:ext>
            </a:extLst>
          </p:cNvPr>
          <p:cNvSpPr/>
          <p:nvPr/>
        </p:nvSpPr>
        <p:spPr>
          <a:xfrm>
            <a:off x="6751768" y="1439539"/>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Memories organize major events that occurred for a character. You can bring up memories during a chat to gain affinity, and sometimes the memories are brought up in random dialogue.</a:t>
            </a:r>
          </a:p>
        </p:txBody>
      </p:sp>
      <p:sp>
        <p:nvSpPr>
          <p:cNvPr id="37" name="TextBox 36">
            <a:extLst>
              <a:ext uri="{FF2B5EF4-FFF2-40B4-BE49-F238E27FC236}">
                <a16:creationId xmlns:a16="http://schemas.microsoft.com/office/drawing/2014/main" id="{B0115664-9B4C-49DB-A119-C1EF52E16995}"/>
              </a:ext>
            </a:extLst>
          </p:cNvPr>
          <p:cNvSpPr txBox="1"/>
          <p:nvPr/>
        </p:nvSpPr>
        <p:spPr>
          <a:xfrm>
            <a:off x="533854" y="2989501"/>
            <a:ext cx="5474576" cy="3647152"/>
          </a:xfrm>
          <a:prstGeom prst="rect">
            <a:avLst/>
          </a:prstGeom>
          <a:noFill/>
        </p:spPr>
        <p:txBody>
          <a:bodyPr wrap="none" rtlCol="0">
            <a:spAutoFit/>
          </a:bodyPr>
          <a:lstStyle/>
          <a:p>
            <a:r>
              <a:rPr lang="en-US" sz="1100" dirty="0"/>
              <a:t>World</a:t>
            </a:r>
          </a:p>
          <a:p>
            <a:endParaRPr lang="en-US" sz="1100" dirty="0"/>
          </a:p>
          <a:p>
            <a:r>
              <a:rPr lang="en-US" sz="1100" dirty="0"/>
              <a:t>To start, make it 100 x 100 all grassland. It should randomly</a:t>
            </a:r>
          </a:p>
          <a:p>
            <a:r>
              <a:rPr lang="en-US" sz="1100" dirty="0"/>
              <a:t>Generate four towns then generate roads that connect the closest two.</a:t>
            </a:r>
          </a:p>
          <a:p>
            <a:r>
              <a:rPr lang="en-US" sz="1100" dirty="0"/>
              <a:t>Next generate lakes and mountains, both of which are impassible. </a:t>
            </a:r>
          </a:p>
          <a:p>
            <a:r>
              <a:rPr lang="en-US" sz="1100" dirty="0"/>
              <a:t>Lake and mountains can’t be generated on Town or road tiles.</a:t>
            </a:r>
          </a:p>
          <a:p>
            <a:r>
              <a:rPr lang="en-US" sz="1100" dirty="0"/>
              <a:t>Next Generate forests, deserts, tundra, which don’t affect anything other than</a:t>
            </a:r>
          </a:p>
          <a:p>
            <a:r>
              <a:rPr lang="en-US" sz="1100" dirty="0"/>
              <a:t>What is described to the player. Next generate four man made landmarks, which</a:t>
            </a:r>
          </a:p>
          <a:p>
            <a:r>
              <a:rPr lang="en-US" sz="1100" dirty="0"/>
              <a:t>Are the result of a battle between big 8 characters In the past. Stuff like a crater,</a:t>
            </a:r>
          </a:p>
          <a:p>
            <a:r>
              <a:rPr lang="en-US" sz="1100" dirty="0"/>
              <a:t>Or a huge gash in the mountain from a sword strike. Next generate 20 natural</a:t>
            </a:r>
          </a:p>
          <a:p>
            <a:r>
              <a:rPr lang="en-US" sz="1100" dirty="0"/>
              <a:t>Landmarks such as a really large tree, strangely shaped rock, etc. These are only</a:t>
            </a:r>
          </a:p>
          <a:p>
            <a:r>
              <a:rPr lang="en-US" sz="1100" dirty="0"/>
              <a:t>Used for descriptions or when trying to hunt down a legendary item. Next generate</a:t>
            </a:r>
          </a:p>
          <a:p>
            <a:r>
              <a:rPr lang="en-US" sz="1100" dirty="0"/>
              <a:t>Four legendary items which are hidden at a landmark and guarded by a strong enemy.</a:t>
            </a:r>
          </a:p>
          <a:p>
            <a:r>
              <a:rPr lang="en-US" sz="1100" dirty="0"/>
              <a:t>Two of these legendary items should immediately be hunted down by big 8 characters.</a:t>
            </a:r>
          </a:p>
          <a:p>
            <a:r>
              <a:rPr lang="en-US" sz="1100" dirty="0"/>
              <a:t>Next generate 20 people in each town and all their traits and goals. Merchants should</a:t>
            </a:r>
          </a:p>
          <a:p>
            <a:r>
              <a:rPr lang="en-US" sz="1100" dirty="0"/>
              <a:t>Travel between towns, explorers looking for landmarks, mercenaries moving to fight other</a:t>
            </a:r>
          </a:p>
          <a:p>
            <a:r>
              <a:rPr lang="en-US" sz="1100" dirty="0"/>
              <a:t>Towns, etc. Generate big 8 characters. Generate ORSTED THE ANNHILIATOR. Generate </a:t>
            </a:r>
          </a:p>
          <a:p>
            <a:r>
              <a:rPr lang="en-US" sz="1100" dirty="0"/>
              <a:t>Monsters and bandits.</a:t>
            </a:r>
          </a:p>
          <a:p>
            <a:endParaRPr lang="en-US" sz="1100" dirty="0"/>
          </a:p>
          <a:p>
            <a:r>
              <a:rPr lang="en-US" sz="1100" dirty="0"/>
              <a:t>It should be noted that bandits chill by roads all the time but only ever attack people walking</a:t>
            </a:r>
          </a:p>
          <a:p>
            <a:r>
              <a:rPr lang="en-US" sz="1100" dirty="0"/>
              <a:t>By without adequate protection.</a:t>
            </a:r>
          </a:p>
        </p:txBody>
      </p:sp>
      <p:sp>
        <p:nvSpPr>
          <p:cNvPr id="38" name="Rectangle 37">
            <a:extLst>
              <a:ext uri="{FF2B5EF4-FFF2-40B4-BE49-F238E27FC236}">
                <a16:creationId xmlns:a16="http://schemas.microsoft.com/office/drawing/2014/main" id="{0EA00E88-5A90-4596-BE88-C84A014B56C6}"/>
              </a:ext>
            </a:extLst>
          </p:cNvPr>
          <p:cNvSpPr/>
          <p:nvPr/>
        </p:nvSpPr>
        <p:spPr>
          <a:xfrm>
            <a:off x="9803812" y="285100"/>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your affinity with a town is bad then you cannot receive services there anymore. A new ruler stepping up results in affinity being reset. This can happen due to age or being overthrown by enemy town’s army.</a:t>
            </a:r>
          </a:p>
        </p:txBody>
      </p:sp>
      <p:sp>
        <p:nvSpPr>
          <p:cNvPr id="39" name="Rectangle 38">
            <a:extLst>
              <a:ext uri="{FF2B5EF4-FFF2-40B4-BE49-F238E27FC236}">
                <a16:creationId xmlns:a16="http://schemas.microsoft.com/office/drawing/2014/main" id="{BB8EBEBE-FF20-4B37-8C8E-F3E9C1250C69}"/>
              </a:ext>
            </a:extLst>
          </p:cNvPr>
          <p:cNvSpPr/>
          <p:nvPr/>
        </p:nvSpPr>
        <p:spPr>
          <a:xfrm>
            <a:off x="9528615" y="120601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100 days pass a year has gone by in game. Characters die at age 85 by natural causes. A town generates a new person every year.</a:t>
            </a:r>
          </a:p>
        </p:txBody>
      </p:sp>
      <p:sp>
        <p:nvSpPr>
          <p:cNvPr id="60" name="Rectangle 59">
            <a:extLst>
              <a:ext uri="{FF2B5EF4-FFF2-40B4-BE49-F238E27FC236}">
                <a16:creationId xmlns:a16="http://schemas.microsoft.com/office/drawing/2014/main" id="{5D260919-7C00-4854-9414-1B95108ED6BE}"/>
              </a:ext>
            </a:extLst>
          </p:cNvPr>
          <p:cNvSpPr/>
          <p:nvPr/>
        </p:nvSpPr>
        <p:spPr>
          <a:xfrm>
            <a:off x="8876644" y="2126926"/>
            <a:ext cx="2169837" cy="115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Major events are tracked like when a big 8 was spotted, a fight recently occurred, or a legendary item was found.</a:t>
            </a:r>
          </a:p>
          <a:p>
            <a:pPr algn="ctr"/>
            <a:endParaRPr lang="en-US" sz="800" dirty="0"/>
          </a:p>
          <a:p>
            <a:pPr algn="ctr"/>
            <a:r>
              <a:rPr lang="en-US" sz="800" dirty="0"/>
              <a:t>Town hall keeps track of and automatically tells you who the current big 8 are. They also give a status of each town’s affinity towards the other towns. It tells you the 5 most recent major events.</a:t>
            </a:r>
          </a:p>
        </p:txBody>
      </p:sp>
      <p:sp>
        <p:nvSpPr>
          <p:cNvPr id="61" name="Rectangle 60">
            <a:extLst>
              <a:ext uri="{FF2B5EF4-FFF2-40B4-BE49-F238E27FC236}">
                <a16:creationId xmlns:a16="http://schemas.microsoft.com/office/drawing/2014/main" id="{D5C63936-1EE5-4831-B5DD-8CDA15F0754A}"/>
              </a:ext>
            </a:extLst>
          </p:cNvPr>
          <p:cNvSpPr/>
          <p:nvPr/>
        </p:nvSpPr>
        <p:spPr>
          <a:xfrm>
            <a:off x="7153550" y="4898435"/>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You can pay 1 gold for a good and sell it at another town for 2. Each town only sells 1 item and only buys one item. If a town buys iron then they specialize in weapon smithing, if leather then gear crafting.</a:t>
            </a:r>
          </a:p>
        </p:txBody>
      </p:sp>
      <p:sp>
        <p:nvSpPr>
          <p:cNvPr id="62" name="Rectangle 61">
            <a:extLst>
              <a:ext uri="{FF2B5EF4-FFF2-40B4-BE49-F238E27FC236}">
                <a16:creationId xmlns:a16="http://schemas.microsoft.com/office/drawing/2014/main" id="{1CCD7D61-0DA8-48AF-A993-E8A1E40ACC37}"/>
              </a:ext>
            </a:extLst>
          </p:cNvPr>
          <p:cNvSpPr/>
          <p:nvPr/>
        </p:nvSpPr>
        <p:spPr>
          <a:xfrm>
            <a:off x="10150949" y="5826296"/>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are magic gifted, you can level up your combat skills significantly by finding landmarks or training under a big 8 character that can use magic.</a:t>
            </a:r>
          </a:p>
        </p:txBody>
      </p:sp>
      <p:sp>
        <p:nvSpPr>
          <p:cNvPr id="63" name="Rectangle 62">
            <a:extLst>
              <a:ext uri="{FF2B5EF4-FFF2-40B4-BE49-F238E27FC236}">
                <a16:creationId xmlns:a16="http://schemas.microsoft.com/office/drawing/2014/main" id="{CF8D8F14-B3EB-493E-9275-D885E76C87B1}"/>
              </a:ext>
            </a:extLst>
          </p:cNvPr>
          <p:cNvSpPr/>
          <p:nvPr/>
        </p:nvSpPr>
        <p:spPr>
          <a:xfrm>
            <a:off x="9803812" y="4260967"/>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Goal will be an array of wants based on priority. If there are no goals then default will be to travel to hometown and live.</a:t>
            </a:r>
          </a:p>
        </p:txBody>
      </p:sp>
      <p:sp>
        <p:nvSpPr>
          <p:cNvPr id="64" name="Rectangle 63">
            <a:extLst>
              <a:ext uri="{FF2B5EF4-FFF2-40B4-BE49-F238E27FC236}">
                <a16:creationId xmlns:a16="http://schemas.microsoft.com/office/drawing/2014/main" id="{C0E8154A-3463-4B7D-B386-72594E5E8715}"/>
              </a:ext>
            </a:extLst>
          </p:cNvPr>
          <p:cNvSpPr/>
          <p:nvPr/>
        </p:nvSpPr>
        <p:spPr>
          <a:xfrm>
            <a:off x="3799489" y="2264004"/>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Big 8 is entirely based on combat score. If one dies the #9 joins the ranks. Narrative director should spawn a candidate every couple of years.</a:t>
            </a:r>
          </a:p>
        </p:txBody>
      </p:sp>
    </p:spTree>
    <p:extLst>
      <p:ext uri="{BB962C8B-B14F-4D97-AF65-F5344CB8AC3E}">
        <p14:creationId xmlns:p14="http://schemas.microsoft.com/office/powerpoint/2010/main" val="385358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0115664-9B4C-49DB-A119-C1EF52E16995}"/>
              </a:ext>
            </a:extLst>
          </p:cNvPr>
          <p:cNvSpPr txBox="1"/>
          <p:nvPr/>
        </p:nvSpPr>
        <p:spPr>
          <a:xfrm>
            <a:off x="162910" y="0"/>
            <a:ext cx="8778365" cy="7201972"/>
          </a:xfrm>
          <a:prstGeom prst="rect">
            <a:avLst/>
          </a:prstGeom>
          <a:noFill/>
        </p:spPr>
        <p:txBody>
          <a:bodyPr wrap="none" rtlCol="0">
            <a:spAutoFit/>
          </a:bodyPr>
          <a:lstStyle/>
          <a:p>
            <a:r>
              <a:rPr lang="en-US" sz="1100" dirty="0"/>
              <a:t>Lore</a:t>
            </a:r>
          </a:p>
          <a:p>
            <a:endParaRPr lang="en-US" sz="1100" dirty="0"/>
          </a:p>
          <a:p>
            <a:r>
              <a:rPr lang="en-US" sz="1100" dirty="0"/>
              <a:t>I’ll have a bank of prequel information that is randomly chosen from. Mostly post apocalyptic, but also some situations where</a:t>
            </a:r>
          </a:p>
          <a:p>
            <a:r>
              <a:rPr lang="en-US" sz="1100" dirty="0"/>
              <a:t>The apocalypse is actually coming soon. Medieval setting with magic, but extremely few people can use it (pretty much only big 8)</a:t>
            </a:r>
          </a:p>
          <a:p>
            <a:endParaRPr lang="en-US" sz="1100" dirty="0"/>
          </a:p>
          <a:p>
            <a:r>
              <a:rPr lang="en-US" sz="1100" dirty="0"/>
              <a:t>Basically just copy all the lore of </a:t>
            </a:r>
            <a:r>
              <a:rPr lang="en-US" sz="1100" dirty="0" err="1"/>
              <a:t>Mushuko</a:t>
            </a:r>
            <a:r>
              <a:rPr lang="en-US" sz="1100" dirty="0"/>
              <a:t> Tensei. Rankings for combat are tracked but only minorly influence combat score.</a:t>
            </a:r>
          </a:p>
          <a:p>
            <a:r>
              <a:rPr lang="en-US" sz="1100" dirty="0"/>
              <a:t>8 ranks.</a:t>
            </a:r>
          </a:p>
          <a:p>
            <a:r>
              <a:rPr lang="en-US" sz="1100" dirty="0"/>
              <a:t>Basic(0-20) -&gt; intermediate(20-60) -&gt; advanced(60-120) -&gt; expert(120-200) -&gt; master(200-300) -&gt; Queen(300-500) -&gt; King(500-1000) -&gt; God(1000+)</a:t>
            </a:r>
          </a:p>
          <a:p>
            <a:endParaRPr lang="en-US" sz="1100" dirty="0"/>
          </a:p>
          <a:p>
            <a:r>
              <a:rPr lang="en-US" sz="1100" dirty="0"/>
              <a:t>When you roll a character they will get a natural specialty. It can be either:</a:t>
            </a:r>
          </a:p>
          <a:p>
            <a:r>
              <a:rPr lang="en-US" sz="1100" dirty="0"/>
              <a:t>Nothing 30%</a:t>
            </a:r>
          </a:p>
          <a:p>
            <a:r>
              <a:rPr lang="en-US" sz="1100" dirty="0"/>
              <a:t>Sword gifted (start with high combat number and gain double when training) 30%</a:t>
            </a:r>
          </a:p>
          <a:p>
            <a:r>
              <a:rPr lang="en-US" sz="1100" dirty="0"/>
              <a:t>Magic gifted (You are able to use magic) 10%</a:t>
            </a:r>
          </a:p>
          <a:p>
            <a:r>
              <a:rPr lang="en-US" sz="1100" dirty="0"/>
              <a:t>Merchant gifted (you sell goods for double the amount) 10%</a:t>
            </a:r>
          </a:p>
          <a:p>
            <a:r>
              <a:rPr lang="en-US" sz="1100" dirty="0"/>
              <a:t>Explorer gifted (you don’t have to spend 1 gold per day on supplies) 10%</a:t>
            </a:r>
          </a:p>
          <a:p>
            <a:r>
              <a:rPr lang="en-US" sz="1100" dirty="0"/>
              <a:t>Ambassador gifted (you get +20 affinity with every single character and town by default) 10%</a:t>
            </a:r>
          </a:p>
          <a:p>
            <a:endParaRPr lang="en-US" sz="1100" dirty="0"/>
          </a:p>
          <a:p>
            <a:r>
              <a:rPr lang="en-US" sz="1100" dirty="0"/>
              <a:t>You can perceive combat strength of enemies less than yours. You can give a range/guess if they are +-50 of yours. You can’t</a:t>
            </a:r>
          </a:p>
          <a:p>
            <a:r>
              <a:rPr lang="en-US" sz="1100" dirty="0"/>
              <a:t>Perceive enemy strength if they are significantly stronger than you.</a:t>
            </a:r>
          </a:p>
          <a:p>
            <a:endParaRPr lang="en-US" sz="1100" dirty="0"/>
          </a:p>
          <a:p>
            <a:endParaRPr lang="en-US" sz="1100" dirty="0"/>
          </a:p>
          <a:p>
            <a:r>
              <a:rPr lang="en-US" sz="1100" dirty="0"/>
              <a:t>Director</a:t>
            </a:r>
          </a:p>
          <a:p>
            <a:endParaRPr lang="en-US" sz="1100" dirty="0"/>
          </a:p>
          <a:p>
            <a:r>
              <a:rPr lang="en-US" sz="1100" dirty="0"/>
              <a:t>There is an event director that keeps things interesting if nothing big has happened for 30 days. By big I mean you have not entered</a:t>
            </a:r>
          </a:p>
          <a:p>
            <a:r>
              <a:rPr lang="en-US" sz="1100" dirty="0"/>
              <a:t>A fight or travelled more than 15 tiles.</a:t>
            </a:r>
          </a:p>
          <a:p>
            <a:endParaRPr lang="en-US" sz="1100" dirty="0"/>
          </a:p>
          <a:p>
            <a:r>
              <a:rPr lang="en-US" sz="1100" dirty="0"/>
              <a:t>It randomly chooses an event to occur on the world, and then resets the event timer to 50 days.</a:t>
            </a:r>
          </a:p>
          <a:p>
            <a:r>
              <a:rPr lang="en-US" sz="1100" dirty="0"/>
              <a:t>Events ideas:</a:t>
            </a:r>
          </a:p>
          <a:p>
            <a:endParaRPr lang="en-US" sz="1100" dirty="0"/>
          </a:p>
          <a:p>
            <a:r>
              <a:rPr lang="en-US" sz="1100" dirty="0"/>
              <a:t>Apocalypse – A demon will be summoned in 20 days who will attack all lifeforms. He is extremely strong. You can either prepare to</a:t>
            </a:r>
          </a:p>
          <a:p>
            <a:r>
              <a:rPr lang="en-US" sz="1100" dirty="0"/>
              <a:t>Fight it and get a special reward or hunt down the summoner who is hiding somewhere in the world.</a:t>
            </a:r>
          </a:p>
          <a:p>
            <a:r>
              <a:rPr lang="en-US" sz="1100" dirty="0"/>
              <a:t>Teleport – You and everyone else in the world are teleported to a random tile and have to find their way back home.</a:t>
            </a:r>
          </a:p>
          <a:p>
            <a:r>
              <a:rPr lang="en-US" sz="1100" dirty="0"/>
              <a:t>Abduction – someone your character has a high affinity with is abducted by some evil bandits, and you have to save them.</a:t>
            </a:r>
          </a:p>
          <a:p>
            <a:r>
              <a:rPr lang="en-US" sz="1100" dirty="0"/>
              <a:t>Attack – one of the big 8 finds and attacks you, leaving you scarred.</a:t>
            </a:r>
          </a:p>
          <a:p>
            <a:r>
              <a:rPr lang="en-US" sz="1100" dirty="0"/>
              <a:t>War – two towns declare war on each other. One of them requests you help with the battle.</a:t>
            </a:r>
          </a:p>
          <a:p>
            <a:r>
              <a:rPr lang="en-US" sz="1100" dirty="0"/>
              <a:t>Tomb raider – a king requests you plunder a tomb from one of the other towns and bring back a treasure.</a:t>
            </a:r>
          </a:p>
          <a:p>
            <a:r>
              <a:rPr lang="en-US" sz="1100" dirty="0"/>
              <a:t>Old friend – if someone has high affinity with you but not in your party, you receive a letter from them requesting that they join</a:t>
            </a:r>
          </a:p>
          <a:p>
            <a:r>
              <a:rPr lang="en-US" sz="1100" dirty="0"/>
              <a:t>Your party and you help them find a legendary item.</a:t>
            </a:r>
          </a:p>
          <a:p>
            <a:r>
              <a:rPr lang="en-US" sz="1100" dirty="0"/>
              <a:t>Delivery: A king requests you deliver an item to a landmark to make a deity happy. If you fail to accomplish it in 50 days the god will destroy the world.</a:t>
            </a:r>
          </a:p>
          <a:p>
            <a:r>
              <a:rPr lang="en-US" sz="1100" dirty="0"/>
              <a:t>Meet stranger: You get ambushed by a bandit but saved by a stranger, who you can add to the party.</a:t>
            </a:r>
          </a:p>
          <a:p>
            <a:endParaRPr lang="en-US" sz="1100" dirty="0"/>
          </a:p>
          <a:p>
            <a:endParaRPr lang="en-US" sz="1100" dirty="0"/>
          </a:p>
        </p:txBody>
      </p:sp>
      <p:sp>
        <p:nvSpPr>
          <p:cNvPr id="2" name="TextBox 1">
            <a:extLst>
              <a:ext uri="{FF2B5EF4-FFF2-40B4-BE49-F238E27FC236}">
                <a16:creationId xmlns:a16="http://schemas.microsoft.com/office/drawing/2014/main" id="{83646061-9271-458E-B7A8-7FDA201918AC}"/>
              </a:ext>
            </a:extLst>
          </p:cNvPr>
          <p:cNvSpPr txBox="1"/>
          <p:nvPr/>
        </p:nvSpPr>
        <p:spPr>
          <a:xfrm>
            <a:off x="8562109" y="1187533"/>
            <a:ext cx="3271652" cy="3785652"/>
          </a:xfrm>
          <a:prstGeom prst="rect">
            <a:avLst/>
          </a:prstGeom>
          <a:noFill/>
        </p:spPr>
        <p:txBody>
          <a:bodyPr wrap="square" rtlCol="0">
            <a:spAutoFit/>
          </a:bodyPr>
          <a:lstStyle/>
          <a:p>
            <a:r>
              <a:rPr lang="en-US" sz="800" dirty="0"/>
              <a:t>More event ideas:</a:t>
            </a:r>
          </a:p>
          <a:p>
            <a:r>
              <a:rPr lang="en-US" sz="800" dirty="0"/>
              <a:t>New landmark: a story is told about a battle between a big 8 warrior and a dragon, the aftermath of which left a crazy looking landmark behind.</a:t>
            </a:r>
          </a:p>
          <a:p>
            <a:r>
              <a:rPr lang="en-US" sz="800" dirty="0"/>
              <a:t>Cloud Master visit: There is a warrior who resides in a castle in the clouds and travels the world. One day he lands, and you have the option to meet and talk to him. If you solve a riddle he will grant you a wish.</a:t>
            </a:r>
          </a:p>
          <a:p>
            <a:r>
              <a:rPr lang="en-US" sz="800" dirty="0"/>
              <a:t>Parallel world: A rift in reality is opened up, and you have the option to bring your current character and party into a newly generated world.</a:t>
            </a:r>
          </a:p>
          <a:p>
            <a:r>
              <a:rPr lang="en-US" sz="800" dirty="0"/>
              <a:t>Golden Apple: A tree in a random location has a golden apple, which significantly boosts your combat power. Several big 8 warriors are heading that way as well.</a:t>
            </a:r>
          </a:p>
          <a:p>
            <a:r>
              <a:rPr lang="en-US" sz="800" dirty="0"/>
              <a:t>Plague: a plague hits the world and kills half of all people, and at least two kings.</a:t>
            </a:r>
          </a:p>
          <a:p>
            <a:r>
              <a:rPr lang="en-US" sz="800" dirty="0"/>
              <a:t>Bandit fort: a bandit fort springs up near your hometown and threatens everyone there. It’s up to you to take them out before your family is killed.</a:t>
            </a:r>
          </a:p>
          <a:p>
            <a:r>
              <a:rPr lang="en-US" sz="800" dirty="0"/>
              <a:t>Devil’s deal: a devil appears and offers to give you an enormous combat power boost in exchange for the soul of someone in your party, which kills them and dooms them to eternal suffering.</a:t>
            </a:r>
          </a:p>
          <a:p>
            <a:r>
              <a:rPr lang="en-US" sz="800" dirty="0"/>
              <a:t>Princess: a princess is abducted by a dragon and you have to rescue her. She can join your party afterwards.</a:t>
            </a:r>
          </a:p>
          <a:p>
            <a:endParaRPr lang="en-US" sz="800" dirty="0"/>
          </a:p>
          <a:p>
            <a:r>
              <a:rPr lang="en-US" sz="800" dirty="0"/>
              <a:t>Decision event:</a:t>
            </a:r>
          </a:p>
          <a:p>
            <a:r>
              <a:rPr lang="en-US" sz="800" dirty="0"/>
              <a:t>Every 5 days after a phase completes a decision event can occur. It involves a morally grey area choice where your party has an opinion on what to do but you choose what option to take. Your choice affects affinity.</a:t>
            </a:r>
          </a:p>
          <a:p>
            <a:r>
              <a:rPr lang="en-US" sz="800" dirty="0"/>
              <a:t>For example: a bandit who was injured after a bank robbery is bleeding next to a tree. You can choose to kill him and take the money or move along.</a:t>
            </a:r>
          </a:p>
          <a:p>
            <a:endParaRPr lang="en-US" sz="800" dirty="0"/>
          </a:p>
        </p:txBody>
      </p:sp>
      <p:sp>
        <p:nvSpPr>
          <p:cNvPr id="3" name="TextBox 2">
            <a:extLst>
              <a:ext uri="{FF2B5EF4-FFF2-40B4-BE49-F238E27FC236}">
                <a16:creationId xmlns:a16="http://schemas.microsoft.com/office/drawing/2014/main" id="{A9137E79-B4B8-4513-B170-7D125B2AEE2E}"/>
              </a:ext>
            </a:extLst>
          </p:cNvPr>
          <p:cNvSpPr txBox="1"/>
          <p:nvPr/>
        </p:nvSpPr>
        <p:spPr>
          <a:xfrm>
            <a:off x="8496794" y="4973185"/>
            <a:ext cx="3610284" cy="1323439"/>
          </a:xfrm>
          <a:prstGeom prst="rect">
            <a:avLst/>
          </a:prstGeom>
          <a:noFill/>
        </p:spPr>
        <p:txBody>
          <a:bodyPr wrap="none" rtlCol="0">
            <a:spAutoFit/>
          </a:bodyPr>
          <a:lstStyle/>
          <a:p>
            <a:r>
              <a:rPr lang="en-US" sz="800" dirty="0"/>
              <a:t>Time traveler: A man suddenly appears in front of you and tells </a:t>
            </a:r>
          </a:p>
          <a:p>
            <a:r>
              <a:rPr lang="en-US" sz="800" dirty="0"/>
              <a:t>You he is a time traveler. He says if you don’t visit three different</a:t>
            </a:r>
          </a:p>
          <a:p>
            <a:r>
              <a:rPr lang="en-US" sz="800" dirty="0"/>
              <a:t>Landmarks and bring a gem back to him from each then the world </a:t>
            </a:r>
          </a:p>
          <a:p>
            <a:r>
              <a:rPr lang="en-US" sz="800" dirty="0"/>
              <a:t>Will be doomed. If you do so then he uses the gems to combine into a</a:t>
            </a:r>
          </a:p>
          <a:p>
            <a:r>
              <a:rPr lang="en-US" sz="800" dirty="0"/>
              <a:t>Gauntlet and he attacks you. If you beat him you get the gauntlet which </a:t>
            </a:r>
          </a:p>
          <a:p>
            <a:r>
              <a:rPr lang="en-US" sz="800" dirty="0"/>
              <a:t>Provides a bonus to combat points. THEN, later in the game if you are about</a:t>
            </a:r>
          </a:p>
          <a:p>
            <a:r>
              <a:rPr lang="en-US" sz="800" dirty="0"/>
              <a:t>To die you get teleported to a pure white world where a god tells you that</a:t>
            </a:r>
          </a:p>
          <a:p>
            <a:r>
              <a:rPr lang="en-US" sz="800" dirty="0"/>
              <a:t>If you do not go back in time and kill someone then all of the people you have </a:t>
            </a:r>
          </a:p>
          <a:p>
            <a:r>
              <a:rPr lang="en-US" sz="800" dirty="0"/>
              <a:t>High affinity for will die soon. You agree and go back in time and challenge</a:t>
            </a:r>
          </a:p>
          <a:p>
            <a:r>
              <a:rPr lang="en-US" sz="800" dirty="0"/>
              <a:t>Yourself to get three gems for you, then you use it to fight them. You are defeated.</a:t>
            </a:r>
          </a:p>
        </p:txBody>
      </p:sp>
      <p:sp>
        <p:nvSpPr>
          <p:cNvPr id="16" name="Rectangle 15">
            <a:extLst>
              <a:ext uri="{FF2B5EF4-FFF2-40B4-BE49-F238E27FC236}">
                <a16:creationId xmlns:a16="http://schemas.microsoft.com/office/drawing/2014/main" id="{C1AE134B-DD53-47ED-92B7-E6B9D3757388}"/>
              </a:ext>
            </a:extLst>
          </p:cNvPr>
          <p:cNvSpPr/>
          <p:nvPr/>
        </p:nvSpPr>
        <p:spPr>
          <a:xfrm>
            <a:off x="6434458" y="1399954"/>
            <a:ext cx="2062336" cy="986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each conversation have a feeling tracker so that characters respond to things correctly. For example, if a character has low affinity for something then their mad property goes up. Then it goes ‘dialogue… Billy’s eyebrows furrowed.’</a:t>
            </a:r>
          </a:p>
        </p:txBody>
      </p:sp>
    </p:spTree>
    <p:extLst>
      <p:ext uri="{BB962C8B-B14F-4D97-AF65-F5344CB8AC3E}">
        <p14:creationId xmlns:p14="http://schemas.microsoft.com/office/powerpoint/2010/main" val="201718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46061-9271-458E-B7A8-7FDA201918AC}"/>
              </a:ext>
            </a:extLst>
          </p:cNvPr>
          <p:cNvSpPr txBox="1"/>
          <p:nvPr/>
        </p:nvSpPr>
        <p:spPr>
          <a:xfrm>
            <a:off x="201880" y="95003"/>
            <a:ext cx="5894119" cy="338554"/>
          </a:xfrm>
          <a:prstGeom prst="rect">
            <a:avLst/>
          </a:prstGeom>
          <a:noFill/>
        </p:spPr>
        <p:txBody>
          <a:bodyPr wrap="square" rtlCol="0">
            <a:spAutoFit/>
          </a:bodyPr>
          <a:lstStyle/>
          <a:p>
            <a:r>
              <a:rPr lang="en-US" sz="800" dirty="0"/>
              <a:t>Conversation coding</a:t>
            </a:r>
          </a:p>
          <a:p>
            <a:endParaRPr lang="en-US" sz="800" dirty="0"/>
          </a:p>
        </p:txBody>
      </p:sp>
      <p:sp>
        <p:nvSpPr>
          <p:cNvPr id="4" name="Rectangle 3">
            <a:extLst>
              <a:ext uri="{FF2B5EF4-FFF2-40B4-BE49-F238E27FC236}">
                <a16:creationId xmlns:a16="http://schemas.microsoft.com/office/drawing/2014/main" id="{35AE5C66-8839-4D02-AAA0-422213697343}"/>
              </a:ext>
            </a:extLst>
          </p:cNvPr>
          <p:cNvSpPr/>
          <p:nvPr/>
        </p:nvSpPr>
        <p:spPr>
          <a:xfrm>
            <a:off x="415636" y="433557"/>
            <a:ext cx="777834"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7" name="Rectangle 6">
            <a:extLst>
              <a:ext uri="{FF2B5EF4-FFF2-40B4-BE49-F238E27FC236}">
                <a16:creationId xmlns:a16="http://schemas.microsoft.com/office/drawing/2014/main" id="{D3BE3765-72DD-495E-AFB4-DBA1DD1D7ADC}"/>
              </a:ext>
            </a:extLst>
          </p:cNvPr>
          <p:cNvSpPr/>
          <p:nvPr/>
        </p:nvSpPr>
        <p:spPr>
          <a:xfrm>
            <a:off x="132604" y="1073934"/>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chooses from a random keyword, random memory, comments on the weather or the environment. Higher chance to comment on </a:t>
            </a:r>
            <a:r>
              <a:rPr lang="en-US" sz="500" dirty="0" err="1"/>
              <a:t>wx</a:t>
            </a:r>
            <a:r>
              <a:rPr lang="en-US" sz="500" dirty="0"/>
              <a:t> or environment though.  Strangers are more likely to talk about topics you don’t know, like fights that have gone on that you don’t know about.</a:t>
            </a:r>
          </a:p>
        </p:txBody>
      </p:sp>
      <p:cxnSp>
        <p:nvCxnSpPr>
          <p:cNvPr id="8" name="Straight Arrow Connector 7">
            <a:extLst>
              <a:ext uri="{FF2B5EF4-FFF2-40B4-BE49-F238E27FC236}">
                <a16:creationId xmlns:a16="http://schemas.microsoft.com/office/drawing/2014/main" id="{FDDAA85E-31A6-4AEE-90A1-C1A1BF685B8B}"/>
              </a:ext>
            </a:extLst>
          </p:cNvPr>
          <p:cNvCxnSpPr/>
          <p:nvPr/>
        </p:nvCxnSpPr>
        <p:spPr>
          <a:xfrm>
            <a:off x="795647" y="926275"/>
            <a:ext cx="0" cy="14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1C3A60-D024-41DE-9037-EDC9B703C02F}"/>
              </a:ext>
            </a:extLst>
          </p:cNvPr>
          <p:cNvCxnSpPr/>
          <p:nvPr/>
        </p:nvCxnSpPr>
        <p:spPr>
          <a:xfrm>
            <a:off x="967839" y="2072244"/>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12ACC9-B979-4438-9D19-134F442FFA03}"/>
              </a:ext>
            </a:extLst>
          </p:cNvPr>
          <p:cNvSpPr/>
          <p:nvPr/>
        </p:nvSpPr>
        <p:spPr>
          <a:xfrm>
            <a:off x="537355" y="2486009"/>
            <a:ext cx="1350822"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14" name="Rectangle 13">
            <a:extLst>
              <a:ext uri="{FF2B5EF4-FFF2-40B4-BE49-F238E27FC236}">
                <a16:creationId xmlns:a16="http://schemas.microsoft.com/office/drawing/2014/main" id="{A5D28CC6-9F1B-41B7-91C2-8959AFFA7F57}"/>
              </a:ext>
            </a:extLst>
          </p:cNvPr>
          <p:cNvSpPr/>
          <p:nvPr/>
        </p:nvSpPr>
        <p:spPr>
          <a:xfrm>
            <a:off x="455219" y="3405411"/>
            <a:ext cx="144483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chooses topic. Gives opinion.</a:t>
            </a:r>
          </a:p>
        </p:txBody>
      </p:sp>
      <p:sp>
        <p:nvSpPr>
          <p:cNvPr id="15" name="Rectangle 14">
            <a:extLst>
              <a:ext uri="{FF2B5EF4-FFF2-40B4-BE49-F238E27FC236}">
                <a16:creationId xmlns:a16="http://schemas.microsoft.com/office/drawing/2014/main" id="{E35EA113-C57F-468C-AABB-4939A85F85D0}"/>
              </a:ext>
            </a:extLst>
          </p:cNvPr>
          <p:cNvSpPr/>
          <p:nvPr/>
        </p:nvSpPr>
        <p:spPr>
          <a:xfrm>
            <a:off x="464125" y="3813958"/>
            <a:ext cx="1458690" cy="65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2 agrees or disagrees based on personal affinity. Makes a comment about topic, or a comment about your opinion. Depending on affinity asks for 1’s opinion on a new topic that is somewhat similar (also a person, also a place, person who was last seen at place so what do you think about place, etc.)</a:t>
            </a:r>
          </a:p>
        </p:txBody>
      </p:sp>
      <p:sp>
        <p:nvSpPr>
          <p:cNvPr id="17" name="Rectangle 16">
            <a:extLst>
              <a:ext uri="{FF2B5EF4-FFF2-40B4-BE49-F238E27FC236}">
                <a16:creationId xmlns:a16="http://schemas.microsoft.com/office/drawing/2014/main" id="{99E94B26-0644-4057-96F8-D4274F017F92}"/>
              </a:ext>
            </a:extLst>
          </p:cNvPr>
          <p:cNvSpPr/>
          <p:nvPr/>
        </p:nvSpPr>
        <p:spPr>
          <a:xfrm>
            <a:off x="464125" y="4565525"/>
            <a:ext cx="1458690" cy="566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responds. Depending on affinity for 2 returns with another question. They can loop back and forth more times based on affinity for </a:t>
            </a:r>
            <a:r>
              <a:rPr lang="en-US" sz="500" dirty="0" err="1"/>
              <a:t>eachother</a:t>
            </a:r>
            <a:r>
              <a:rPr lang="en-US" sz="500" dirty="0"/>
              <a:t>.</a:t>
            </a:r>
          </a:p>
        </p:txBody>
      </p:sp>
      <p:cxnSp>
        <p:nvCxnSpPr>
          <p:cNvPr id="12" name="Straight Arrow Connector 11">
            <a:extLst>
              <a:ext uri="{FF2B5EF4-FFF2-40B4-BE49-F238E27FC236}">
                <a16:creationId xmlns:a16="http://schemas.microsoft.com/office/drawing/2014/main" id="{814D8A82-BB34-4FC1-A658-7CC464B6B669}"/>
              </a:ext>
            </a:extLst>
          </p:cNvPr>
          <p:cNvCxnSpPr/>
          <p:nvPr/>
        </p:nvCxnSpPr>
        <p:spPr>
          <a:xfrm>
            <a:off x="290945"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87F6BC-5C29-4570-AAD8-106F632B73D5}"/>
              </a:ext>
            </a:extLst>
          </p:cNvPr>
          <p:cNvCxnSpPr/>
          <p:nvPr/>
        </p:nvCxnSpPr>
        <p:spPr>
          <a:xfrm flipV="1">
            <a:off x="2012868"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F27335-C2AC-4DD7-981C-2CD4566E73CF}"/>
              </a:ext>
            </a:extLst>
          </p:cNvPr>
          <p:cNvSpPr/>
          <p:nvPr/>
        </p:nvSpPr>
        <p:spPr>
          <a:xfrm>
            <a:off x="443344" y="5339722"/>
            <a:ext cx="1424052" cy="380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
        <p:nvSpPr>
          <p:cNvPr id="21" name="Rectangle 20">
            <a:extLst>
              <a:ext uri="{FF2B5EF4-FFF2-40B4-BE49-F238E27FC236}">
                <a16:creationId xmlns:a16="http://schemas.microsoft.com/office/drawing/2014/main" id="{98D34197-F68E-4F04-8F9A-E9F2AA9C34BA}"/>
              </a:ext>
            </a:extLst>
          </p:cNvPr>
          <p:cNvSpPr/>
          <p:nvPr/>
        </p:nvSpPr>
        <p:spPr>
          <a:xfrm>
            <a:off x="464125" y="3028208"/>
            <a:ext cx="140327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22" name="Rectangle 21">
            <a:extLst>
              <a:ext uri="{FF2B5EF4-FFF2-40B4-BE49-F238E27FC236}">
                <a16:creationId xmlns:a16="http://schemas.microsoft.com/office/drawing/2014/main" id="{2EE5D46B-92B1-419C-9263-0BF3E2243B82}"/>
              </a:ext>
            </a:extLst>
          </p:cNvPr>
          <p:cNvSpPr/>
          <p:nvPr/>
        </p:nvSpPr>
        <p:spPr>
          <a:xfrm>
            <a:off x="4937165" y="203461"/>
            <a:ext cx="1033154" cy="45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3" name="TextBox 22">
            <a:extLst>
              <a:ext uri="{FF2B5EF4-FFF2-40B4-BE49-F238E27FC236}">
                <a16:creationId xmlns:a16="http://schemas.microsoft.com/office/drawing/2014/main" id="{D69F1A14-D17E-461E-A27F-7F1A863E8F22}"/>
              </a:ext>
            </a:extLst>
          </p:cNvPr>
          <p:cNvSpPr txBox="1"/>
          <p:nvPr/>
        </p:nvSpPr>
        <p:spPr>
          <a:xfrm>
            <a:off x="1282534" y="235389"/>
            <a:ext cx="2155371" cy="646331"/>
          </a:xfrm>
          <a:prstGeom prst="rect">
            <a:avLst/>
          </a:prstGeom>
          <a:noFill/>
        </p:spPr>
        <p:txBody>
          <a:bodyPr wrap="square" rtlCol="0">
            <a:spAutoFit/>
          </a:bodyPr>
          <a:lstStyle/>
          <a:p>
            <a:r>
              <a:rPr lang="en-US" dirty="0"/>
              <a:t>(can only be used once per phase)</a:t>
            </a:r>
          </a:p>
        </p:txBody>
      </p:sp>
      <p:sp>
        <p:nvSpPr>
          <p:cNvPr id="24" name="Rectangle 23">
            <a:extLst>
              <a:ext uri="{FF2B5EF4-FFF2-40B4-BE49-F238E27FC236}">
                <a16:creationId xmlns:a16="http://schemas.microsoft.com/office/drawing/2014/main" id="{DEF928E7-545F-4086-9A46-48947C64E511}"/>
              </a:ext>
            </a:extLst>
          </p:cNvPr>
          <p:cNvSpPr/>
          <p:nvPr/>
        </p:nvSpPr>
        <p:spPr>
          <a:xfrm>
            <a:off x="6466114" y="164604"/>
            <a:ext cx="1284518" cy="50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keyword</a:t>
            </a:r>
          </a:p>
        </p:txBody>
      </p:sp>
      <p:sp>
        <p:nvSpPr>
          <p:cNvPr id="25" name="Rectangle 24">
            <a:extLst>
              <a:ext uri="{FF2B5EF4-FFF2-40B4-BE49-F238E27FC236}">
                <a16:creationId xmlns:a16="http://schemas.microsoft.com/office/drawing/2014/main" id="{B69D8D2B-8FAE-4D68-A9A2-028D926A7040}"/>
              </a:ext>
            </a:extLst>
          </p:cNvPr>
          <p:cNvSpPr/>
          <p:nvPr/>
        </p:nvSpPr>
        <p:spPr>
          <a:xfrm>
            <a:off x="4937165" y="926275"/>
            <a:ext cx="1478478" cy="66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opinion</a:t>
            </a:r>
          </a:p>
        </p:txBody>
      </p:sp>
      <p:sp>
        <p:nvSpPr>
          <p:cNvPr id="27" name="Rectangle 26">
            <a:extLst>
              <a:ext uri="{FF2B5EF4-FFF2-40B4-BE49-F238E27FC236}">
                <a16:creationId xmlns:a16="http://schemas.microsoft.com/office/drawing/2014/main" id="{052863FC-2EDA-4341-A0A0-1A40240D591B}"/>
              </a:ext>
            </a:extLst>
          </p:cNvPr>
          <p:cNvSpPr/>
          <p:nvPr/>
        </p:nvSpPr>
        <p:spPr>
          <a:xfrm>
            <a:off x="6663044" y="926275"/>
            <a:ext cx="1910939"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a:p>
            <a:pPr algn="ctr"/>
            <a:r>
              <a:rPr lang="en-US" dirty="0"/>
              <a:t>(includes location)</a:t>
            </a:r>
          </a:p>
        </p:txBody>
      </p:sp>
      <p:cxnSp>
        <p:nvCxnSpPr>
          <p:cNvPr id="30" name="Straight Arrow Connector 29">
            <a:extLst>
              <a:ext uri="{FF2B5EF4-FFF2-40B4-BE49-F238E27FC236}">
                <a16:creationId xmlns:a16="http://schemas.microsoft.com/office/drawing/2014/main" id="{29E7E7FA-E023-4661-BAAB-83E1BF58526E}"/>
              </a:ext>
            </a:extLst>
          </p:cNvPr>
          <p:cNvCxnSpPr/>
          <p:nvPr/>
        </p:nvCxnSpPr>
        <p:spPr>
          <a:xfrm>
            <a:off x="6044540" y="433557"/>
            <a:ext cx="302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B39B38-999A-47DC-9521-197A7C1373FD}"/>
              </a:ext>
            </a:extLst>
          </p:cNvPr>
          <p:cNvCxnSpPr/>
          <p:nvPr/>
        </p:nvCxnSpPr>
        <p:spPr>
          <a:xfrm flipH="1">
            <a:off x="6044540" y="742208"/>
            <a:ext cx="736270" cy="13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040482-A11C-4433-A724-BF2E2C285213}"/>
              </a:ext>
            </a:extLst>
          </p:cNvPr>
          <p:cNvCxnSpPr/>
          <p:nvPr/>
        </p:nvCxnSpPr>
        <p:spPr>
          <a:xfrm>
            <a:off x="7178634" y="671423"/>
            <a:ext cx="0" cy="17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9884CD7-A825-4FC1-9AC2-D85DE1934B6D}"/>
              </a:ext>
            </a:extLst>
          </p:cNvPr>
          <p:cNvCxnSpPr>
            <a:cxnSpLocks/>
          </p:cNvCxnSpPr>
          <p:nvPr/>
        </p:nvCxnSpPr>
        <p:spPr>
          <a:xfrm>
            <a:off x="7932717" y="504701"/>
            <a:ext cx="1642328" cy="12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4D10C09-E710-40F5-98D1-F0B38857B3EE}"/>
              </a:ext>
            </a:extLst>
          </p:cNvPr>
          <p:cNvSpPr txBox="1"/>
          <p:nvPr/>
        </p:nvSpPr>
        <p:spPr>
          <a:xfrm>
            <a:off x="4850050" y="1283985"/>
            <a:ext cx="785793" cy="338554"/>
          </a:xfrm>
          <a:prstGeom prst="rect">
            <a:avLst/>
          </a:prstGeom>
          <a:noFill/>
        </p:spPr>
        <p:txBody>
          <a:bodyPr wrap="none" rtlCol="0">
            <a:spAutoFit/>
          </a:bodyPr>
          <a:lstStyle/>
          <a:p>
            <a:r>
              <a:rPr lang="en-US" sz="800" dirty="0"/>
              <a:t>Requires good</a:t>
            </a:r>
          </a:p>
          <a:p>
            <a:r>
              <a:rPr lang="en-US" sz="800" dirty="0"/>
              <a:t>affinity</a:t>
            </a:r>
          </a:p>
        </p:txBody>
      </p:sp>
      <p:sp>
        <p:nvSpPr>
          <p:cNvPr id="40" name="Rectangle 39">
            <a:extLst>
              <a:ext uri="{FF2B5EF4-FFF2-40B4-BE49-F238E27FC236}">
                <a16:creationId xmlns:a16="http://schemas.microsoft.com/office/drawing/2014/main" id="{278541C3-C58D-4CE4-8177-CEFA19B1C39C}"/>
              </a:ext>
            </a:extLst>
          </p:cNvPr>
          <p:cNvSpPr/>
          <p:nvPr/>
        </p:nvSpPr>
        <p:spPr>
          <a:xfrm>
            <a:off x="2523505" y="881720"/>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Important: each keyword and memory should be stored with an affinity AND an ‘emotion’. There are lots of emotions such as happy, sad, scared, etc. Those words aren’t used in the dialogue however they ARE used in between dialogue to describe how the character looks or is acting while talking.</a:t>
            </a:r>
          </a:p>
        </p:txBody>
      </p:sp>
      <p:sp>
        <p:nvSpPr>
          <p:cNvPr id="41" name="Rectangle 40">
            <a:extLst>
              <a:ext uri="{FF2B5EF4-FFF2-40B4-BE49-F238E27FC236}">
                <a16:creationId xmlns:a16="http://schemas.microsoft.com/office/drawing/2014/main" id="{C254BD75-628C-4ED7-B422-2B80ED0B020A}"/>
              </a:ext>
            </a:extLst>
          </p:cNvPr>
          <p:cNvSpPr/>
          <p:nvPr/>
        </p:nvSpPr>
        <p:spPr>
          <a:xfrm>
            <a:off x="9836325" y="1068686"/>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party (if not joined)</a:t>
            </a:r>
          </a:p>
        </p:txBody>
      </p:sp>
      <p:sp>
        <p:nvSpPr>
          <p:cNvPr id="42" name="Rectangle 41">
            <a:extLst>
              <a:ext uri="{FF2B5EF4-FFF2-40B4-BE49-F238E27FC236}">
                <a16:creationId xmlns:a16="http://schemas.microsoft.com/office/drawing/2014/main" id="{8C365380-566E-4C37-BC98-9B3B7A52FDB3}"/>
              </a:ext>
            </a:extLst>
          </p:cNvPr>
          <p:cNvSpPr/>
          <p:nvPr/>
        </p:nvSpPr>
        <p:spPr>
          <a:xfrm>
            <a:off x="9674003" y="296307"/>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party (if joined)</a:t>
            </a:r>
          </a:p>
        </p:txBody>
      </p:sp>
      <p:sp>
        <p:nvSpPr>
          <p:cNvPr id="43" name="Rectangle 42">
            <a:extLst>
              <a:ext uri="{FF2B5EF4-FFF2-40B4-BE49-F238E27FC236}">
                <a16:creationId xmlns:a16="http://schemas.microsoft.com/office/drawing/2014/main" id="{459B4570-7C3A-4F50-8125-881EA7B067B6}"/>
              </a:ext>
            </a:extLst>
          </p:cNvPr>
          <p:cNvSpPr/>
          <p:nvPr/>
        </p:nvSpPr>
        <p:spPr>
          <a:xfrm>
            <a:off x="4184060" y="1980249"/>
            <a:ext cx="1165771"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45" name="Straight Arrow Connector 44">
            <a:extLst>
              <a:ext uri="{FF2B5EF4-FFF2-40B4-BE49-F238E27FC236}">
                <a16:creationId xmlns:a16="http://schemas.microsoft.com/office/drawing/2014/main" id="{316678FB-100E-4CBB-AB18-4758342DCFC2}"/>
              </a:ext>
            </a:extLst>
          </p:cNvPr>
          <p:cNvCxnSpPr/>
          <p:nvPr/>
        </p:nvCxnSpPr>
        <p:spPr>
          <a:xfrm flipH="1">
            <a:off x="4619501" y="504701"/>
            <a:ext cx="230549" cy="138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6D6064A-842E-475A-A371-1069C920F43C}"/>
              </a:ext>
            </a:extLst>
          </p:cNvPr>
          <p:cNvSpPr/>
          <p:nvPr/>
        </p:nvSpPr>
        <p:spPr>
          <a:xfrm>
            <a:off x="3016333" y="3028208"/>
            <a:ext cx="1549730"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If someone has a job such as trainer or merchant then you use this to access that function </a:t>
            </a:r>
          </a:p>
        </p:txBody>
      </p:sp>
      <p:cxnSp>
        <p:nvCxnSpPr>
          <p:cNvPr id="48" name="Straight Arrow Connector 47">
            <a:extLst>
              <a:ext uri="{FF2B5EF4-FFF2-40B4-BE49-F238E27FC236}">
                <a16:creationId xmlns:a16="http://schemas.microsoft.com/office/drawing/2014/main" id="{940D64D8-1181-4CD2-A3F5-6E0FC7E0A8EB}"/>
              </a:ext>
            </a:extLst>
          </p:cNvPr>
          <p:cNvCxnSpPr/>
          <p:nvPr/>
        </p:nvCxnSpPr>
        <p:spPr>
          <a:xfrm flipH="1">
            <a:off x="3811979" y="2677886"/>
            <a:ext cx="267195"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288625-728A-49B4-8F9A-D889FB6B9A44}"/>
              </a:ext>
            </a:extLst>
          </p:cNvPr>
          <p:cNvCxnSpPr>
            <a:cxnSpLocks/>
          </p:cNvCxnSpPr>
          <p:nvPr/>
        </p:nvCxnSpPr>
        <p:spPr>
          <a:xfrm>
            <a:off x="7849590" y="566925"/>
            <a:ext cx="1911927" cy="77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F934DC4-2C83-4B23-9EDF-2A2A4E89C8E0}"/>
              </a:ext>
            </a:extLst>
          </p:cNvPr>
          <p:cNvSpPr/>
          <p:nvPr/>
        </p:nvSpPr>
        <p:spPr>
          <a:xfrm>
            <a:off x="2527003" y="5137177"/>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Eventually dialogue will be parsed to add accents and isms. Things like making all the t’s d’s, or adding extra o’s to all the other o’s. like </a:t>
            </a:r>
            <a:r>
              <a:rPr lang="en-US" sz="800" dirty="0" err="1">
                <a:solidFill>
                  <a:schemeClr val="tx1"/>
                </a:solidFill>
              </a:rPr>
              <a:t>oooother</a:t>
            </a:r>
            <a:r>
              <a:rPr lang="en-US" sz="800" dirty="0">
                <a:solidFill>
                  <a:schemeClr val="tx1"/>
                </a:solidFill>
              </a:rPr>
              <a:t> or </a:t>
            </a:r>
            <a:r>
              <a:rPr lang="en-US" sz="800" dirty="0" err="1">
                <a:solidFill>
                  <a:schemeClr val="tx1"/>
                </a:solidFill>
              </a:rPr>
              <a:t>toooo</a:t>
            </a:r>
            <a:r>
              <a:rPr lang="en-US" sz="800" dirty="0">
                <a:solidFill>
                  <a:schemeClr val="tx1"/>
                </a:solidFill>
              </a:rPr>
              <a:t>. This same function can be used during the emotion section. Some characters can always scratch their head when nervous, for example.</a:t>
            </a:r>
          </a:p>
        </p:txBody>
      </p:sp>
      <p:cxnSp>
        <p:nvCxnSpPr>
          <p:cNvPr id="55" name="Straight Arrow Connector 54">
            <a:extLst>
              <a:ext uri="{FF2B5EF4-FFF2-40B4-BE49-F238E27FC236}">
                <a16:creationId xmlns:a16="http://schemas.microsoft.com/office/drawing/2014/main" id="{65F6DE8E-AAAC-4320-8593-7201F98B7ADA}"/>
              </a:ext>
            </a:extLst>
          </p:cNvPr>
          <p:cNvCxnSpPr/>
          <p:nvPr/>
        </p:nvCxnSpPr>
        <p:spPr>
          <a:xfrm>
            <a:off x="5866410" y="1715984"/>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C7959A8-A5D5-4B41-A681-FCA88A45B332}"/>
              </a:ext>
            </a:extLst>
          </p:cNvPr>
          <p:cNvSpPr/>
          <p:nvPr/>
        </p:nvSpPr>
        <p:spPr>
          <a:xfrm>
            <a:off x="5072741" y="294584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responds based on affinity. They will also tell any memories associated with keyword.</a:t>
            </a:r>
          </a:p>
        </p:txBody>
      </p:sp>
      <p:cxnSp>
        <p:nvCxnSpPr>
          <p:cNvPr id="59" name="Straight Arrow Connector 58">
            <a:extLst>
              <a:ext uri="{FF2B5EF4-FFF2-40B4-BE49-F238E27FC236}">
                <a16:creationId xmlns:a16="http://schemas.microsoft.com/office/drawing/2014/main" id="{17177AD6-0601-4ABA-B123-8F411DBABC92}"/>
              </a:ext>
            </a:extLst>
          </p:cNvPr>
          <p:cNvCxnSpPr/>
          <p:nvPr/>
        </p:nvCxnSpPr>
        <p:spPr>
          <a:xfrm>
            <a:off x="8085116" y="1588302"/>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A0AA183-7287-4793-99D7-8AD40B0612FC}"/>
              </a:ext>
            </a:extLst>
          </p:cNvPr>
          <p:cNvSpPr/>
          <p:nvPr/>
        </p:nvSpPr>
        <p:spPr>
          <a:xfrm>
            <a:off x="7398325" y="2805508"/>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describes keyword based on its attributes, but only if the character knows about that topic. Very briefly hints at their affinity towards it as well. Ends with where the location is based on their last known knowledge of it.</a:t>
            </a:r>
          </a:p>
        </p:txBody>
      </p:sp>
      <p:sp>
        <p:nvSpPr>
          <p:cNvPr id="61" name="Rectangle 60">
            <a:extLst>
              <a:ext uri="{FF2B5EF4-FFF2-40B4-BE49-F238E27FC236}">
                <a16:creationId xmlns:a16="http://schemas.microsoft.com/office/drawing/2014/main" id="{3F264C2D-57A7-47A5-A3BA-F5076F755B8D}"/>
              </a:ext>
            </a:extLst>
          </p:cNvPr>
          <p:cNvSpPr/>
          <p:nvPr/>
        </p:nvSpPr>
        <p:spPr>
          <a:xfrm>
            <a:off x="5672445" y="4093497"/>
            <a:ext cx="4001558" cy="19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CONVERSATION STRUCTURE (V1)</a:t>
            </a:r>
          </a:p>
          <a:p>
            <a:pPr algn="ctr"/>
            <a:endParaRPr lang="en-US" sz="500" dirty="0"/>
          </a:p>
          <a:p>
            <a:pPr algn="ctr"/>
            <a:r>
              <a:rPr lang="en-US" sz="500" dirty="0"/>
              <a:t>There is a bank of templates for saying any given thing based on personality. For example, there should be 20 ways for a nice person to enter the introduction phase. Then within that bank phrase, adjectives should be chosen based on affinity or personality. Following a phrase output there should be a 50% chance that a descriptor sentence is used that describes the person based on their emotion to the topic. Otherwise it could just be a filler action such as kicking at a rock. “</a:t>
            </a:r>
            <a:r>
              <a:rPr lang="en-US" sz="500" dirty="0" err="1"/>
              <a:t>billy</a:t>
            </a:r>
            <a:r>
              <a:rPr lang="en-US" sz="500" dirty="0"/>
              <a:t> frowned” is an example if their emotion to the topic is low.</a:t>
            </a:r>
          </a:p>
          <a:p>
            <a:pPr algn="ctr"/>
            <a:endParaRPr lang="en-US" sz="500" dirty="0"/>
          </a:p>
          <a:p>
            <a:pPr algn="ctr"/>
            <a:r>
              <a:rPr lang="en-US" sz="500" dirty="0"/>
              <a:t>After introduction phase is comment about topic phase. Each person will describe the topic in a good or bad way. They can also bring up associated memories with that topic (topic and keyword are interchangeable btw). They will ask for your opinion if they like you, otherwise conclusion phase begins.</a:t>
            </a:r>
          </a:p>
          <a:p>
            <a:pPr algn="ctr"/>
            <a:endParaRPr lang="en-US" sz="500" dirty="0"/>
          </a:p>
          <a:p>
            <a:pPr algn="ctr"/>
            <a:r>
              <a:rPr lang="en-US" sz="500" dirty="0"/>
              <a:t>Conclusion phase is saying goodbye. </a:t>
            </a:r>
          </a:p>
          <a:p>
            <a:pPr algn="ctr"/>
            <a:endParaRPr lang="en-US" sz="500" dirty="0"/>
          </a:p>
          <a:p>
            <a:pPr algn="ctr"/>
            <a:endParaRPr lang="en-US" sz="500" dirty="0"/>
          </a:p>
        </p:txBody>
      </p:sp>
      <p:sp>
        <p:nvSpPr>
          <p:cNvPr id="62" name="Rectangle 61">
            <a:extLst>
              <a:ext uri="{FF2B5EF4-FFF2-40B4-BE49-F238E27FC236}">
                <a16:creationId xmlns:a16="http://schemas.microsoft.com/office/drawing/2014/main" id="{8B04D717-534B-40F7-A836-606F7BAFC994}"/>
              </a:ext>
            </a:extLst>
          </p:cNvPr>
          <p:cNvSpPr/>
          <p:nvPr/>
        </p:nvSpPr>
        <p:spPr>
          <a:xfrm>
            <a:off x="9795151" y="1980249"/>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a:t>
            </a:r>
          </a:p>
        </p:txBody>
      </p:sp>
      <p:cxnSp>
        <p:nvCxnSpPr>
          <p:cNvPr id="63" name="Straight Arrow Connector 62">
            <a:extLst>
              <a:ext uri="{FF2B5EF4-FFF2-40B4-BE49-F238E27FC236}">
                <a16:creationId xmlns:a16="http://schemas.microsoft.com/office/drawing/2014/main" id="{8EBC212B-8E90-426F-904B-5A2F596A91B7}"/>
              </a:ext>
            </a:extLst>
          </p:cNvPr>
          <p:cNvCxnSpPr>
            <a:cxnSpLocks/>
          </p:cNvCxnSpPr>
          <p:nvPr/>
        </p:nvCxnSpPr>
        <p:spPr>
          <a:xfrm>
            <a:off x="7891155" y="627847"/>
            <a:ext cx="1869374" cy="126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9AC165-9BC8-4B92-8B01-26E3FBD0315C}"/>
              </a:ext>
            </a:extLst>
          </p:cNvPr>
          <p:cNvCxnSpPr>
            <a:cxnSpLocks/>
          </p:cNvCxnSpPr>
          <p:nvPr/>
        </p:nvCxnSpPr>
        <p:spPr>
          <a:xfrm>
            <a:off x="10642270" y="2718813"/>
            <a:ext cx="0" cy="36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3C74C1A-D05B-4D6E-8D3A-B7CD5F211574}"/>
              </a:ext>
            </a:extLst>
          </p:cNvPr>
          <p:cNvSpPr/>
          <p:nvPr/>
        </p:nvSpPr>
        <p:spPr>
          <a:xfrm>
            <a:off x="10076211" y="317759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Very simple, they just say whatever goal is at the top of their queue and what comes after that.</a:t>
            </a:r>
          </a:p>
        </p:txBody>
      </p:sp>
      <p:sp>
        <p:nvSpPr>
          <p:cNvPr id="69" name="Rectangle 68">
            <a:extLst>
              <a:ext uri="{FF2B5EF4-FFF2-40B4-BE49-F238E27FC236}">
                <a16:creationId xmlns:a16="http://schemas.microsoft.com/office/drawing/2014/main" id="{DED3727B-AF51-4B43-ABC2-39BCBBE09B5D}"/>
              </a:ext>
            </a:extLst>
          </p:cNvPr>
          <p:cNvSpPr/>
          <p:nvPr/>
        </p:nvSpPr>
        <p:spPr>
          <a:xfrm>
            <a:off x="6168255" y="1274778"/>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‘ASK’ is a one way conversation. You asked about something, and then they respond. THE END. The one exception to this is opinion, which is essentially the same as chat but you choose the topic.</a:t>
            </a:r>
          </a:p>
        </p:txBody>
      </p:sp>
    </p:spTree>
    <p:extLst>
      <p:ext uri="{BB962C8B-B14F-4D97-AF65-F5344CB8AC3E}">
        <p14:creationId xmlns:p14="http://schemas.microsoft.com/office/powerpoint/2010/main" val="399143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1175D0-B66B-4162-9C0A-AEC9C7B64A50}"/>
              </a:ext>
            </a:extLst>
          </p:cNvPr>
          <p:cNvSpPr/>
          <p:nvPr/>
        </p:nvSpPr>
        <p:spPr>
          <a:xfrm>
            <a:off x="2131621" y="237506"/>
            <a:ext cx="2933205" cy="113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structure</a:t>
            </a:r>
          </a:p>
        </p:txBody>
      </p:sp>
      <p:sp>
        <p:nvSpPr>
          <p:cNvPr id="47" name="Rectangle 46">
            <a:extLst>
              <a:ext uri="{FF2B5EF4-FFF2-40B4-BE49-F238E27FC236}">
                <a16:creationId xmlns:a16="http://schemas.microsoft.com/office/drawing/2014/main" id="{E5424C1D-F945-478B-8847-1E42E61638C8}"/>
              </a:ext>
            </a:extLst>
          </p:cNvPr>
          <p:cNvSpPr/>
          <p:nvPr/>
        </p:nvSpPr>
        <p:spPr>
          <a:xfrm>
            <a:off x="1246909" y="1579418"/>
            <a:ext cx="4916384"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100 days in a year. Each day has 3 phases. Each phase you can take an action as described in slide one. After you choose your action for the phase then every other character gets to go next. Big 8 get to go first then everyone else. Everyone gets to take an action based on their goal. Fights take up one phase for each two people participating. So a 3 vs 3 will take up a whole day. Battles between towns can take several days. When </a:t>
            </a:r>
            <a:r>
              <a:rPr lang="en-US" sz="1000" dirty="0" err="1"/>
              <a:t>npc’s</a:t>
            </a:r>
            <a:r>
              <a:rPr lang="en-US" sz="1000" dirty="0"/>
              <a:t> fight you get the option to join, when you fight if </a:t>
            </a:r>
            <a:r>
              <a:rPr lang="en-US" sz="1000" dirty="0" err="1"/>
              <a:t>npc’s</a:t>
            </a:r>
            <a:r>
              <a:rPr lang="en-US" sz="1000" dirty="0"/>
              <a:t> want to help you can accept or decline. If the </a:t>
            </a:r>
            <a:r>
              <a:rPr lang="en-US" sz="1000" dirty="0" err="1"/>
              <a:t>npc</a:t>
            </a:r>
            <a:r>
              <a:rPr lang="en-US" sz="1000" dirty="0"/>
              <a:t> wants to help opponent the opponent will only accept if doing so makes their combat power within 20 of yours. Moving between sections of a city does not take up phases. If a fight is ever occurring within a tile of you then you will be notified. </a:t>
            </a:r>
            <a:r>
              <a:rPr lang="en-US" sz="1000" dirty="0" err="1"/>
              <a:t>Npcs</a:t>
            </a:r>
            <a:r>
              <a:rPr lang="en-US" sz="1000" dirty="0"/>
              <a:t> who see a fight within one tile will add that to their memory and mention it if you talk to them. I want the pacing of the game to be brisk so that you don’t feel weird when dialogue is a little short and to the point. Dynamically creating fleshed out conversations outside of quest lines sounds hard.</a:t>
            </a:r>
          </a:p>
        </p:txBody>
      </p:sp>
      <p:sp>
        <p:nvSpPr>
          <p:cNvPr id="5" name="Rectangle 4">
            <a:extLst>
              <a:ext uri="{FF2B5EF4-FFF2-40B4-BE49-F238E27FC236}">
                <a16:creationId xmlns:a16="http://schemas.microsoft.com/office/drawing/2014/main" id="{4CDF0C47-7857-4C8B-814E-B7DBAD388BAF}"/>
              </a:ext>
            </a:extLst>
          </p:cNvPr>
          <p:cNvSpPr/>
          <p:nvPr/>
        </p:nvSpPr>
        <p:spPr>
          <a:xfrm>
            <a:off x="9292442" y="237506"/>
            <a:ext cx="2149433" cy="121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Quick note: in towns, there are always three sections: economic, political, and common. In eco you can buy sell goods and gear, in political you can hear the latest news and talk to ruler, and in common you can talk to every person that lives in the town. It should be a long list.</a:t>
            </a:r>
          </a:p>
        </p:txBody>
      </p:sp>
      <p:sp>
        <p:nvSpPr>
          <p:cNvPr id="6" name="Rectangle 5">
            <a:extLst>
              <a:ext uri="{FF2B5EF4-FFF2-40B4-BE49-F238E27FC236}">
                <a16:creationId xmlns:a16="http://schemas.microsoft.com/office/drawing/2014/main" id="{0CAE65D8-2226-49A2-9C2D-1F520AAEA22B}"/>
              </a:ext>
            </a:extLst>
          </p:cNvPr>
          <p:cNvSpPr/>
          <p:nvPr/>
        </p:nvSpPr>
        <p:spPr>
          <a:xfrm>
            <a:off x="7406135" y="1525683"/>
            <a:ext cx="4090705" cy="524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Artifacts:</a:t>
            </a:r>
          </a:p>
          <a:p>
            <a:pPr algn="ctr"/>
            <a:endParaRPr lang="en-US" sz="800" dirty="0"/>
          </a:p>
          <a:p>
            <a:pPr algn="ctr"/>
            <a:r>
              <a:rPr lang="en-US" sz="800" dirty="0"/>
              <a:t>Once equipped cannot be unequipped forever! All of these are valuable and can be sold for a lot. Should be very strong but always have a drawback.</a:t>
            </a:r>
          </a:p>
          <a:p>
            <a:pPr algn="ctr"/>
            <a:endParaRPr lang="en-US" sz="800" dirty="0"/>
          </a:p>
          <a:p>
            <a:pPr algn="ctr"/>
            <a:r>
              <a:rPr lang="en-US" sz="800" dirty="0"/>
              <a:t>Shadow sword: Immense power but you can only use it when someone is in your party. Each time you use it the sword ages your party member by five years. It curses them so that they don’t question their rapid aging but you can tell them about it if you choose. (they will immediately leave your party). If nobody in your party then it ages you by five years each day.</a:t>
            </a:r>
          </a:p>
          <a:p>
            <a:pPr algn="ctr"/>
            <a:endParaRPr lang="en-US" sz="800" dirty="0"/>
          </a:p>
          <a:p>
            <a:pPr algn="ctr"/>
            <a:r>
              <a:rPr lang="en-US" sz="800" dirty="0"/>
              <a:t>Light sword: Immense power but each time you use it a year is taken off of your lifespan</a:t>
            </a:r>
          </a:p>
          <a:p>
            <a:pPr algn="ctr"/>
            <a:endParaRPr lang="en-US" sz="800" dirty="0"/>
          </a:p>
          <a:p>
            <a:pPr algn="ctr"/>
            <a:r>
              <a:rPr lang="en-US" sz="800" dirty="0"/>
              <a:t>Insanity sword: The lower your initial combat power, the bigger the bonus it will give you. Especially if you have negative combat power through cursed items, </a:t>
            </a:r>
            <a:r>
              <a:rPr lang="en-US" sz="800" dirty="0" err="1"/>
              <a:t>debuffs</a:t>
            </a:r>
            <a:r>
              <a:rPr lang="en-US" sz="800" dirty="0"/>
              <a:t>, etc. It replaces dialogue with insanity ‘HAHAHA’.</a:t>
            </a:r>
          </a:p>
          <a:p>
            <a:pPr algn="ctr"/>
            <a:endParaRPr lang="en-US" sz="800" dirty="0"/>
          </a:p>
          <a:p>
            <a:pPr algn="ctr"/>
            <a:r>
              <a:rPr lang="en-US" sz="800" dirty="0"/>
              <a:t>Dream sword: completely randomized power value for each fight. Can be both extremely strong and extremely weak. Middling values are ignored so its always either amazing or terrible.</a:t>
            </a:r>
          </a:p>
          <a:p>
            <a:pPr algn="ctr"/>
            <a:endParaRPr lang="en-US" sz="800" dirty="0"/>
          </a:p>
          <a:p>
            <a:pPr algn="ctr"/>
            <a:r>
              <a:rPr lang="en-US" sz="800" dirty="0"/>
              <a:t>God sword: you whisper a characters name to it and it gives you near infinite power against them. Against everyone else it is useless.</a:t>
            </a:r>
          </a:p>
          <a:p>
            <a:pPr algn="ctr"/>
            <a:endParaRPr lang="en-US" sz="800" dirty="0"/>
          </a:p>
          <a:p>
            <a:pPr algn="ctr"/>
            <a:r>
              <a:rPr lang="en-US" sz="800" dirty="0"/>
              <a:t>Devil sword: gives immense power but causes all to hate you.</a:t>
            </a:r>
          </a:p>
          <a:p>
            <a:pPr algn="ctr"/>
            <a:endParaRPr lang="en-US" sz="800" dirty="0"/>
          </a:p>
          <a:p>
            <a:pPr algn="ctr"/>
            <a:r>
              <a:rPr lang="en-US" sz="800" dirty="0"/>
              <a:t>Occam’s </a:t>
            </a:r>
            <a:r>
              <a:rPr lang="en-US" sz="800" dirty="0" err="1"/>
              <a:t>monacle</a:t>
            </a:r>
            <a:r>
              <a:rPr lang="en-US" sz="800" dirty="0"/>
              <a:t>: tells you the affinity every character holds towards you when you talk to them. They naturally dislike that however and lose a few points with you.</a:t>
            </a:r>
          </a:p>
          <a:p>
            <a:pPr algn="ctr"/>
            <a:endParaRPr lang="en-US" sz="800" dirty="0"/>
          </a:p>
          <a:p>
            <a:pPr algn="ctr"/>
            <a:r>
              <a:rPr lang="en-US" sz="800" dirty="0" err="1"/>
              <a:t>Mida’s</a:t>
            </a:r>
            <a:r>
              <a:rPr lang="en-US" sz="800" dirty="0"/>
              <a:t> glove: if you point it at a person who holds at least neutral affinity towards you, it instantly kills them and you gain a large amount of gold. Everyone nearby knows it was you that did it however.</a:t>
            </a:r>
          </a:p>
          <a:p>
            <a:pPr algn="ctr"/>
            <a:endParaRPr lang="en-US" sz="800" dirty="0"/>
          </a:p>
          <a:p>
            <a:pPr algn="ctr"/>
            <a:r>
              <a:rPr lang="en-US" sz="800" dirty="0"/>
              <a:t>Loner’s cloak: allows you to </a:t>
            </a:r>
            <a:r>
              <a:rPr lang="en-US" sz="800" dirty="0" err="1"/>
              <a:t>guarunteed</a:t>
            </a:r>
            <a:r>
              <a:rPr lang="en-US" sz="800" dirty="0"/>
              <a:t> escape from any fight, however you cannot invite people to join your party.</a:t>
            </a:r>
          </a:p>
          <a:p>
            <a:pPr algn="ctr"/>
            <a:endParaRPr lang="en-US" sz="800" dirty="0"/>
          </a:p>
          <a:p>
            <a:pPr algn="ctr"/>
            <a:r>
              <a:rPr lang="en-US" sz="800" dirty="0" err="1"/>
              <a:t>Ciri’s</a:t>
            </a:r>
            <a:r>
              <a:rPr lang="en-US" sz="800" dirty="0"/>
              <a:t> boots: allows you to teleport to any location, but it always leaves behind your entire inventory and party members.</a:t>
            </a:r>
          </a:p>
        </p:txBody>
      </p:sp>
    </p:spTree>
    <p:extLst>
      <p:ext uri="{BB962C8B-B14F-4D97-AF65-F5344CB8AC3E}">
        <p14:creationId xmlns:p14="http://schemas.microsoft.com/office/powerpoint/2010/main" val="73108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4950</TotalTime>
  <Words>5010</Words>
  <Application>Microsoft Office PowerPoint</Application>
  <PresentationFormat>Widescreen</PresentationFormat>
  <Paragraphs>256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Giles</dc:creator>
  <cp:lastModifiedBy>Brennan Giles</cp:lastModifiedBy>
  <cp:revision>5</cp:revision>
  <dcterms:created xsi:type="dcterms:W3CDTF">2021-12-18T20:57:43Z</dcterms:created>
  <dcterms:modified xsi:type="dcterms:W3CDTF">2022-01-02T03:58:43Z</dcterms:modified>
</cp:coreProperties>
</file>