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512064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3" autoAdjust="0"/>
    <p:restoredTop sz="96318" autoAdjust="0"/>
  </p:normalViewPr>
  <p:slideViewPr>
    <p:cSldViewPr snapToGrid="0">
      <p:cViewPr>
        <p:scale>
          <a:sx n="50" d="100"/>
          <a:sy n="50" d="100"/>
        </p:scale>
        <p:origin x="-1614"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F2506F-8EC5-4B82-BF36-6A6EFDF4CD5C}" type="datetimeFigureOut">
              <a:rPr lang="en-US" smtClean="0"/>
              <a:t>9/28/2020</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6AD9C5-F174-4D63-A55A-F6C36266C2B1}" type="slidenum">
              <a:rPr lang="en-US" smtClean="0"/>
              <a:t>‹#›</a:t>
            </a:fld>
            <a:endParaRPr lang="en-US"/>
          </a:p>
        </p:txBody>
      </p:sp>
    </p:spTree>
    <p:extLst>
      <p:ext uri="{BB962C8B-B14F-4D97-AF65-F5344CB8AC3E}">
        <p14:creationId xmlns:p14="http://schemas.microsoft.com/office/powerpoint/2010/main" val="1678744912"/>
      </p:ext>
    </p:extLst>
  </p:cSld>
  <p:clrMap bg1="lt1" tx1="dk1" bg2="lt2" tx2="dk2" accent1="accent1" accent2="accent2" accent3="accent3" accent4="accent4" accent5="accent5" accent6="accent6" hlink="hlink" folHlink="folHlink"/>
  <p:notesStyle>
    <a:lvl1pPr marL="0" algn="l" defTabSz="4915814" rtl="0" eaLnBrk="1" latinLnBrk="0" hangingPunct="1">
      <a:defRPr sz="6451" kern="1200">
        <a:solidFill>
          <a:schemeClr val="tx1"/>
        </a:solidFill>
        <a:latin typeface="+mn-lt"/>
        <a:ea typeface="+mn-ea"/>
        <a:cs typeface="+mn-cs"/>
      </a:defRPr>
    </a:lvl1pPr>
    <a:lvl2pPr marL="2457907" algn="l" defTabSz="4915814" rtl="0" eaLnBrk="1" latinLnBrk="0" hangingPunct="1">
      <a:defRPr sz="6451" kern="1200">
        <a:solidFill>
          <a:schemeClr val="tx1"/>
        </a:solidFill>
        <a:latin typeface="+mn-lt"/>
        <a:ea typeface="+mn-ea"/>
        <a:cs typeface="+mn-cs"/>
      </a:defRPr>
    </a:lvl2pPr>
    <a:lvl3pPr marL="4915814" algn="l" defTabSz="4915814" rtl="0" eaLnBrk="1" latinLnBrk="0" hangingPunct="1">
      <a:defRPr sz="6451" kern="1200">
        <a:solidFill>
          <a:schemeClr val="tx1"/>
        </a:solidFill>
        <a:latin typeface="+mn-lt"/>
        <a:ea typeface="+mn-ea"/>
        <a:cs typeface="+mn-cs"/>
      </a:defRPr>
    </a:lvl3pPr>
    <a:lvl4pPr marL="7373722" algn="l" defTabSz="4915814" rtl="0" eaLnBrk="1" latinLnBrk="0" hangingPunct="1">
      <a:defRPr sz="6451" kern="1200">
        <a:solidFill>
          <a:schemeClr val="tx1"/>
        </a:solidFill>
        <a:latin typeface="+mn-lt"/>
        <a:ea typeface="+mn-ea"/>
        <a:cs typeface="+mn-cs"/>
      </a:defRPr>
    </a:lvl4pPr>
    <a:lvl5pPr marL="9831629" algn="l" defTabSz="4915814" rtl="0" eaLnBrk="1" latinLnBrk="0" hangingPunct="1">
      <a:defRPr sz="6451" kern="1200">
        <a:solidFill>
          <a:schemeClr val="tx1"/>
        </a:solidFill>
        <a:latin typeface="+mn-lt"/>
        <a:ea typeface="+mn-ea"/>
        <a:cs typeface="+mn-cs"/>
      </a:defRPr>
    </a:lvl5pPr>
    <a:lvl6pPr marL="12289536" algn="l" defTabSz="4915814" rtl="0" eaLnBrk="1" latinLnBrk="0" hangingPunct="1">
      <a:defRPr sz="6451" kern="1200">
        <a:solidFill>
          <a:schemeClr val="tx1"/>
        </a:solidFill>
        <a:latin typeface="+mn-lt"/>
        <a:ea typeface="+mn-ea"/>
        <a:cs typeface="+mn-cs"/>
      </a:defRPr>
    </a:lvl6pPr>
    <a:lvl7pPr marL="14747443" algn="l" defTabSz="4915814" rtl="0" eaLnBrk="1" latinLnBrk="0" hangingPunct="1">
      <a:defRPr sz="6451" kern="1200">
        <a:solidFill>
          <a:schemeClr val="tx1"/>
        </a:solidFill>
        <a:latin typeface="+mn-lt"/>
        <a:ea typeface="+mn-ea"/>
        <a:cs typeface="+mn-cs"/>
      </a:defRPr>
    </a:lvl7pPr>
    <a:lvl8pPr marL="17205350" algn="l" defTabSz="4915814" rtl="0" eaLnBrk="1" latinLnBrk="0" hangingPunct="1">
      <a:defRPr sz="6451" kern="1200">
        <a:solidFill>
          <a:schemeClr val="tx1"/>
        </a:solidFill>
        <a:latin typeface="+mn-lt"/>
        <a:ea typeface="+mn-ea"/>
        <a:cs typeface="+mn-cs"/>
      </a:defRPr>
    </a:lvl8pPr>
    <a:lvl9pPr marL="19663258" algn="l" defTabSz="4915814" rtl="0" eaLnBrk="1" latinLnBrk="0" hangingPunct="1">
      <a:defRPr sz="645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6AD9C5-F174-4D63-A55A-F6C36266C2B1}" type="slidenum">
              <a:rPr lang="en-US" smtClean="0"/>
              <a:t>3</a:t>
            </a:fld>
            <a:endParaRPr lang="en-US"/>
          </a:p>
        </p:txBody>
      </p:sp>
    </p:spTree>
    <p:extLst>
      <p:ext uri="{BB962C8B-B14F-4D97-AF65-F5344CB8AC3E}">
        <p14:creationId xmlns:p14="http://schemas.microsoft.com/office/powerpoint/2010/main" val="1883138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8380311"/>
            <a:ext cx="43525440" cy="17827413"/>
          </a:xfrm>
        </p:spPr>
        <p:txBody>
          <a:bodyPr anchor="b"/>
          <a:lstStyle>
            <a:lvl1pPr algn="ctr">
              <a:defRPr sz="33600"/>
            </a:lvl1pPr>
          </a:lstStyle>
          <a:p>
            <a:r>
              <a:rPr lang="en-US"/>
              <a:t>Click to edit Master title style</a:t>
            </a:r>
            <a:endParaRPr lang="en-US" dirty="0"/>
          </a:p>
        </p:txBody>
      </p:sp>
      <p:sp>
        <p:nvSpPr>
          <p:cNvPr id="3" name="Subtitle 2"/>
          <p:cNvSpPr>
            <a:spLocks noGrp="1"/>
          </p:cNvSpPr>
          <p:nvPr>
            <p:ph type="subTitle" idx="1"/>
          </p:nvPr>
        </p:nvSpPr>
        <p:spPr>
          <a:xfrm>
            <a:off x="6400800" y="26895217"/>
            <a:ext cx="38404800" cy="12363023"/>
          </a:xfrm>
        </p:spPr>
        <p:txBody>
          <a:bodyPr/>
          <a:lstStyle>
            <a:lvl1pPr marL="0" indent="0" algn="ctr">
              <a:buNone/>
              <a:defRPr sz="13440"/>
            </a:lvl1pPr>
            <a:lvl2pPr marL="2560320" indent="0" algn="ctr">
              <a:buNone/>
              <a:defRPr sz="11200"/>
            </a:lvl2pPr>
            <a:lvl3pPr marL="5120640" indent="0" algn="ctr">
              <a:buNone/>
              <a:defRPr sz="10080"/>
            </a:lvl3pPr>
            <a:lvl4pPr marL="7680960" indent="0" algn="ctr">
              <a:buNone/>
              <a:defRPr sz="8960"/>
            </a:lvl4pPr>
            <a:lvl5pPr marL="10241280" indent="0" algn="ctr">
              <a:buNone/>
              <a:defRPr sz="8960"/>
            </a:lvl5pPr>
            <a:lvl6pPr marL="12801600" indent="0" algn="ctr">
              <a:buNone/>
              <a:defRPr sz="8960"/>
            </a:lvl6pPr>
            <a:lvl7pPr marL="15361920" indent="0" algn="ctr">
              <a:buNone/>
              <a:defRPr sz="8960"/>
            </a:lvl7pPr>
            <a:lvl8pPr marL="17922240" indent="0" algn="ctr">
              <a:buNone/>
              <a:defRPr sz="8960"/>
            </a:lvl8pPr>
            <a:lvl9pPr marL="20482560" indent="0" algn="ctr">
              <a:buNone/>
              <a:defRPr sz="89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C67864-588D-4E9F-ABAC-F45C3EDCBECA}"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91894-9E27-41CE-AAB7-5D1E54333F77}" type="slidenum">
              <a:rPr lang="en-US" smtClean="0"/>
              <a:t>‹#›</a:t>
            </a:fld>
            <a:endParaRPr lang="en-US"/>
          </a:p>
        </p:txBody>
      </p:sp>
    </p:spTree>
    <p:extLst>
      <p:ext uri="{BB962C8B-B14F-4D97-AF65-F5344CB8AC3E}">
        <p14:creationId xmlns:p14="http://schemas.microsoft.com/office/powerpoint/2010/main" val="46333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67864-588D-4E9F-ABAC-F45C3EDCBECA}"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91894-9E27-41CE-AAB7-5D1E54333F77}" type="slidenum">
              <a:rPr lang="en-US" smtClean="0"/>
              <a:t>‹#›</a:t>
            </a:fld>
            <a:endParaRPr lang="en-US"/>
          </a:p>
        </p:txBody>
      </p:sp>
    </p:spTree>
    <p:extLst>
      <p:ext uri="{BB962C8B-B14F-4D97-AF65-F5344CB8AC3E}">
        <p14:creationId xmlns:p14="http://schemas.microsoft.com/office/powerpoint/2010/main" val="734980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3" y="2726267"/>
            <a:ext cx="11041380"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3" y="2726267"/>
            <a:ext cx="32484060" cy="433950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67864-588D-4E9F-ABAC-F45C3EDCBECA}"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91894-9E27-41CE-AAB7-5D1E54333F77}" type="slidenum">
              <a:rPr lang="en-US" smtClean="0"/>
              <a:t>‹#›</a:t>
            </a:fld>
            <a:endParaRPr lang="en-US"/>
          </a:p>
        </p:txBody>
      </p:sp>
    </p:spTree>
    <p:extLst>
      <p:ext uri="{BB962C8B-B14F-4D97-AF65-F5344CB8AC3E}">
        <p14:creationId xmlns:p14="http://schemas.microsoft.com/office/powerpoint/2010/main" val="188725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67864-588D-4E9F-ABAC-F45C3EDCBECA}"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91894-9E27-41CE-AAB7-5D1E54333F77}" type="slidenum">
              <a:rPr lang="en-US" smtClean="0"/>
              <a:t>‹#›</a:t>
            </a:fld>
            <a:endParaRPr lang="en-US"/>
          </a:p>
        </p:txBody>
      </p:sp>
    </p:spTree>
    <p:extLst>
      <p:ext uri="{BB962C8B-B14F-4D97-AF65-F5344CB8AC3E}">
        <p14:creationId xmlns:p14="http://schemas.microsoft.com/office/powerpoint/2010/main" val="99559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3" y="12766055"/>
            <a:ext cx="44165520" cy="21300436"/>
          </a:xfrm>
        </p:spPr>
        <p:txBody>
          <a:bodyPr anchor="b"/>
          <a:lstStyle>
            <a:lvl1pPr>
              <a:defRPr sz="33600"/>
            </a:lvl1pPr>
          </a:lstStyle>
          <a:p>
            <a:r>
              <a:rPr lang="en-US"/>
              <a:t>Click to edit Master title style</a:t>
            </a:r>
            <a:endParaRPr lang="en-US" dirty="0"/>
          </a:p>
        </p:txBody>
      </p:sp>
      <p:sp>
        <p:nvSpPr>
          <p:cNvPr id="3" name="Text Placeholder 2"/>
          <p:cNvSpPr>
            <a:spLocks noGrp="1"/>
          </p:cNvSpPr>
          <p:nvPr>
            <p:ph type="body" idx="1"/>
          </p:nvPr>
        </p:nvSpPr>
        <p:spPr>
          <a:xfrm>
            <a:off x="3493773" y="34268002"/>
            <a:ext cx="44165520" cy="11201396"/>
          </a:xfrm>
        </p:spPr>
        <p:txBody>
          <a:bodyPr/>
          <a:lstStyle>
            <a:lvl1pPr marL="0" indent="0">
              <a:buNone/>
              <a:defRPr sz="13440">
                <a:solidFill>
                  <a:schemeClr val="tx1"/>
                </a:solidFill>
              </a:defRPr>
            </a:lvl1pPr>
            <a:lvl2pPr marL="2560320" indent="0">
              <a:buNone/>
              <a:defRPr sz="11200">
                <a:solidFill>
                  <a:schemeClr val="tx1">
                    <a:tint val="75000"/>
                  </a:schemeClr>
                </a:solidFill>
              </a:defRPr>
            </a:lvl2pPr>
            <a:lvl3pPr marL="5120640" indent="0">
              <a:buNone/>
              <a:defRPr sz="10080">
                <a:solidFill>
                  <a:schemeClr val="tx1">
                    <a:tint val="75000"/>
                  </a:schemeClr>
                </a:solidFill>
              </a:defRPr>
            </a:lvl3pPr>
            <a:lvl4pPr marL="7680960" indent="0">
              <a:buNone/>
              <a:defRPr sz="8960">
                <a:solidFill>
                  <a:schemeClr val="tx1">
                    <a:tint val="75000"/>
                  </a:schemeClr>
                </a:solidFill>
              </a:defRPr>
            </a:lvl4pPr>
            <a:lvl5pPr marL="10241280" indent="0">
              <a:buNone/>
              <a:defRPr sz="8960">
                <a:solidFill>
                  <a:schemeClr val="tx1">
                    <a:tint val="75000"/>
                  </a:schemeClr>
                </a:solidFill>
              </a:defRPr>
            </a:lvl5pPr>
            <a:lvl6pPr marL="12801600" indent="0">
              <a:buNone/>
              <a:defRPr sz="8960">
                <a:solidFill>
                  <a:schemeClr val="tx1">
                    <a:tint val="75000"/>
                  </a:schemeClr>
                </a:solidFill>
              </a:defRPr>
            </a:lvl6pPr>
            <a:lvl7pPr marL="15361920" indent="0">
              <a:buNone/>
              <a:defRPr sz="8960">
                <a:solidFill>
                  <a:schemeClr val="tx1">
                    <a:tint val="75000"/>
                  </a:schemeClr>
                </a:solidFill>
              </a:defRPr>
            </a:lvl7pPr>
            <a:lvl8pPr marL="17922240" indent="0">
              <a:buNone/>
              <a:defRPr sz="8960">
                <a:solidFill>
                  <a:schemeClr val="tx1">
                    <a:tint val="75000"/>
                  </a:schemeClr>
                </a:solidFill>
              </a:defRPr>
            </a:lvl8pPr>
            <a:lvl9pPr marL="20482560" indent="0">
              <a:buNone/>
              <a:defRPr sz="8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67864-588D-4E9F-ABAC-F45C3EDCBECA}"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B91894-9E27-41CE-AAB7-5D1E54333F77}" type="slidenum">
              <a:rPr lang="en-US" smtClean="0"/>
              <a:t>‹#›</a:t>
            </a:fld>
            <a:endParaRPr lang="en-US"/>
          </a:p>
        </p:txBody>
      </p:sp>
    </p:spTree>
    <p:extLst>
      <p:ext uri="{BB962C8B-B14F-4D97-AF65-F5344CB8AC3E}">
        <p14:creationId xmlns:p14="http://schemas.microsoft.com/office/powerpoint/2010/main" val="1644109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13631334"/>
            <a:ext cx="2176272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13631334"/>
            <a:ext cx="2176272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C67864-588D-4E9F-ABAC-F45C3EDCBECA}"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B91894-9E27-41CE-AAB7-5D1E54333F77}" type="slidenum">
              <a:rPr lang="en-US" smtClean="0"/>
              <a:t>‹#›</a:t>
            </a:fld>
            <a:endParaRPr lang="en-US"/>
          </a:p>
        </p:txBody>
      </p:sp>
    </p:spTree>
    <p:extLst>
      <p:ext uri="{BB962C8B-B14F-4D97-AF65-F5344CB8AC3E}">
        <p14:creationId xmlns:p14="http://schemas.microsoft.com/office/powerpoint/2010/main" val="251039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726278"/>
            <a:ext cx="4416552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5" y="12552684"/>
            <a:ext cx="21662704" cy="6151876"/>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Click to edit Master text styles</a:t>
            </a:r>
          </a:p>
        </p:txBody>
      </p:sp>
      <p:sp>
        <p:nvSpPr>
          <p:cNvPr id="4" name="Content Placeholder 3"/>
          <p:cNvSpPr>
            <a:spLocks noGrp="1"/>
          </p:cNvSpPr>
          <p:nvPr>
            <p:ph sz="half" idx="2"/>
          </p:nvPr>
        </p:nvSpPr>
        <p:spPr>
          <a:xfrm>
            <a:off x="3527115" y="18704560"/>
            <a:ext cx="21662704"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3" y="12552684"/>
            <a:ext cx="21769390" cy="6151876"/>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Click to edit Master text styles</a:t>
            </a:r>
          </a:p>
        </p:txBody>
      </p:sp>
      <p:sp>
        <p:nvSpPr>
          <p:cNvPr id="6" name="Content Placeholder 5"/>
          <p:cNvSpPr>
            <a:spLocks noGrp="1"/>
          </p:cNvSpPr>
          <p:nvPr>
            <p:ph sz="quarter" idx="4"/>
          </p:nvPr>
        </p:nvSpPr>
        <p:spPr>
          <a:xfrm>
            <a:off x="25923243" y="18704560"/>
            <a:ext cx="21769390"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C67864-588D-4E9F-ABAC-F45C3EDCBECA}" type="datetimeFigureOut">
              <a:rPr lang="en-US" smtClean="0"/>
              <a:t>9/28/2020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B91894-9E27-41CE-AAB7-5D1E54333F77}" type="slidenum">
              <a:rPr lang="en-US" smtClean="0"/>
              <a:t>‹#›</a:t>
            </a:fld>
            <a:endParaRPr lang="en-US"/>
          </a:p>
        </p:txBody>
      </p:sp>
    </p:spTree>
    <p:extLst>
      <p:ext uri="{BB962C8B-B14F-4D97-AF65-F5344CB8AC3E}">
        <p14:creationId xmlns:p14="http://schemas.microsoft.com/office/powerpoint/2010/main" val="421494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C67864-588D-4E9F-ABAC-F45C3EDCBECA}" type="datetimeFigureOut">
              <a:rPr lang="en-US" smtClean="0"/>
              <a:t>9/28/2020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B91894-9E27-41CE-AAB7-5D1E54333F77}" type="slidenum">
              <a:rPr lang="en-US" smtClean="0"/>
              <a:t>‹#›</a:t>
            </a:fld>
            <a:endParaRPr lang="en-US"/>
          </a:p>
        </p:txBody>
      </p:sp>
    </p:spTree>
    <p:extLst>
      <p:ext uri="{BB962C8B-B14F-4D97-AF65-F5344CB8AC3E}">
        <p14:creationId xmlns:p14="http://schemas.microsoft.com/office/powerpoint/2010/main" val="1387431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C67864-588D-4E9F-ABAC-F45C3EDCBECA}" type="datetimeFigureOut">
              <a:rPr lang="en-US" smtClean="0"/>
              <a:t>9/28/2020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B91894-9E27-41CE-AAB7-5D1E54333F77}" type="slidenum">
              <a:rPr lang="en-US" smtClean="0"/>
              <a:t>‹#›</a:t>
            </a:fld>
            <a:endParaRPr lang="en-US"/>
          </a:p>
        </p:txBody>
      </p:sp>
    </p:spTree>
    <p:extLst>
      <p:ext uri="{BB962C8B-B14F-4D97-AF65-F5344CB8AC3E}">
        <p14:creationId xmlns:p14="http://schemas.microsoft.com/office/powerpoint/2010/main" val="70949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3413760"/>
            <a:ext cx="16515397" cy="11948160"/>
          </a:xfrm>
        </p:spPr>
        <p:txBody>
          <a:bodyPr anchor="b"/>
          <a:lstStyle>
            <a:lvl1pPr>
              <a:defRPr sz="17920"/>
            </a:lvl1pPr>
          </a:lstStyle>
          <a:p>
            <a:r>
              <a:rPr lang="en-US"/>
              <a:t>Click to edit Master title style</a:t>
            </a:r>
            <a:endParaRPr lang="en-US" dirty="0"/>
          </a:p>
        </p:txBody>
      </p:sp>
      <p:sp>
        <p:nvSpPr>
          <p:cNvPr id="3" name="Content Placeholder 2"/>
          <p:cNvSpPr>
            <a:spLocks noGrp="1"/>
          </p:cNvSpPr>
          <p:nvPr>
            <p:ph idx="1"/>
          </p:nvPr>
        </p:nvSpPr>
        <p:spPr>
          <a:xfrm>
            <a:off x="21769390" y="7372785"/>
            <a:ext cx="25923240" cy="36389733"/>
          </a:xfrm>
        </p:spPr>
        <p:txBody>
          <a:bodyPr/>
          <a:lstStyle>
            <a:lvl1pPr>
              <a:defRPr sz="17920"/>
            </a:lvl1pPr>
            <a:lvl2pPr>
              <a:defRPr sz="15680"/>
            </a:lvl2pPr>
            <a:lvl3pPr>
              <a:defRPr sz="13440"/>
            </a:lvl3pPr>
            <a:lvl4pPr>
              <a:defRPr sz="11200"/>
            </a:lvl4pPr>
            <a:lvl5pPr>
              <a:defRPr sz="11200"/>
            </a:lvl5pPr>
            <a:lvl6pPr>
              <a:defRPr sz="11200"/>
            </a:lvl6pPr>
            <a:lvl7pPr>
              <a:defRPr sz="11200"/>
            </a:lvl7pPr>
            <a:lvl8pPr>
              <a:defRPr sz="11200"/>
            </a:lvl8pPr>
            <a:lvl9pPr>
              <a:defRPr sz="1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0" y="15361920"/>
            <a:ext cx="16515397" cy="28459857"/>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Click to edit Master text styles</a:t>
            </a:r>
          </a:p>
        </p:txBody>
      </p:sp>
      <p:sp>
        <p:nvSpPr>
          <p:cNvPr id="5" name="Date Placeholder 4"/>
          <p:cNvSpPr>
            <a:spLocks noGrp="1"/>
          </p:cNvSpPr>
          <p:nvPr>
            <p:ph type="dt" sz="half" idx="10"/>
          </p:nvPr>
        </p:nvSpPr>
        <p:spPr/>
        <p:txBody>
          <a:bodyPr/>
          <a:lstStyle/>
          <a:p>
            <a:fld id="{8CC67864-588D-4E9F-ABAC-F45C3EDCBECA}"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B91894-9E27-41CE-AAB7-5D1E54333F77}" type="slidenum">
              <a:rPr lang="en-US" smtClean="0"/>
              <a:t>‹#›</a:t>
            </a:fld>
            <a:endParaRPr lang="en-US"/>
          </a:p>
        </p:txBody>
      </p:sp>
    </p:spTree>
    <p:extLst>
      <p:ext uri="{BB962C8B-B14F-4D97-AF65-F5344CB8AC3E}">
        <p14:creationId xmlns:p14="http://schemas.microsoft.com/office/powerpoint/2010/main" val="1208680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3413760"/>
            <a:ext cx="16515397" cy="11948160"/>
          </a:xfrm>
        </p:spPr>
        <p:txBody>
          <a:bodyPr anchor="b"/>
          <a:lstStyle>
            <a:lvl1pPr>
              <a:defRPr sz="1792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7372785"/>
            <a:ext cx="25923240" cy="36389733"/>
          </a:xfrm>
        </p:spPr>
        <p:txBody>
          <a:bodyPr anchor="t"/>
          <a:lstStyle>
            <a:lvl1pPr marL="0" indent="0">
              <a:buNone/>
              <a:defRPr sz="17920"/>
            </a:lvl1pPr>
            <a:lvl2pPr marL="2560320" indent="0">
              <a:buNone/>
              <a:defRPr sz="15680"/>
            </a:lvl2pPr>
            <a:lvl3pPr marL="5120640" indent="0">
              <a:buNone/>
              <a:defRPr sz="1344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r>
              <a:rPr lang="en-US"/>
              <a:t>Click icon to add picture</a:t>
            </a:r>
            <a:endParaRPr lang="en-US" dirty="0"/>
          </a:p>
        </p:txBody>
      </p:sp>
      <p:sp>
        <p:nvSpPr>
          <p:cNvPr id="4" name="Text Placeholder 3"/>
          <p:cNvSpPr>
            <a:spLocks noGrp="1"/>
          </p:cNvSpPr>
          <p:nvPr>
            <p:ph type="body" sz="half" idx="2"/>
          </p:nvPr>
        </p:nvSpPr>
        <p:spPr>
          <a:xfrm>
            <a:off x="3527110" y="15361920"/>
            <a:ext cx="16515397" cy="28459857"/>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Click to edit Master text styles</a:t>
            </a:r>
          </a:p>
        </p:txBody>
      </p:sp>
      <p:sp>
        <p:nvSpPr>
          <p:cNvPr id="5" name="Date Placeholder 4"/>
          <p:cNvSpPr>
            <a:spLocks noGrp="1"/>
          </p:cNvSpPr>
          <p:nvPr>
            <p:ph type="dt" sz="half" idx="10"/>
          </p:nvPr>
        </p:nvSpPr>
        <p:spPr/>
        <p:txBody>
          <a:bodyPr/>
          <a:lstStyle/>
          <a:p>
            <a:fld id="{8CC67864-588D-4E9F-ABAC-F45C3EDCBECA}"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B91894-9E27-41CE-AAB7-5D1E54333F77}" type="slidenum">
              <a:rPr lang="en-US" smtClean="0"/>
              <a:t>‹#›</a:t>
            </a:fld>
            <a:endParaRPr lang="en-US"/>
          </a:p>
        </p:txBody>
      </p:sp>
    </p:spTree>
    <p:extLst>
      <p:ext uri="{BB962C8B-B14F-4D97-AF65-F5344CB8AC3E}">
        <p14:creationId xmlns:p14="http://schemas.microsoft.com/office/powerpoint/2010/main" val="2961127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2726278"/>
            <a:ext cx="4416552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13631334"/>
            <a:ext cx="44165520" cy="324899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47460758"/>
            <a:ext cx="11521440" cy="2726267"/>
          </a:xfrm>
          <a:prstGeom prst="rect">
            <a:avLst/>
          </a:prstGeom>
        </p:spPr>
        <p:txBody>
          <a:bodyPr vert="horz" lIns="91440" tIns="45720" rIns="91440" bIns="45720" rtlCol="0" anchor="ctr"/>
          <a:lstStyle>
            <a:lvl1pPr algn="l">
              <a:defRPr sz="6720">
                <a:solidFill>
                  <a:schemeClr val="tx1">
                    <a:tint val="75000"/>
                  </a:schemeClr>
                </a:solidFill>
              </a:defRPr>
            </a:lvl1pPr>
          </a:lstStyle>
          <a:p>
            <a:fld id="{8CC67864-588D-4E9F-ABAC-F45C3EDCBECA}" type="datetimeFigureOut">
              <a:rPr lang="en-US" smtClean="0"/>
              <a:t>9/28/2020</a:t>
            </a:fld>
            <a:endParaRPr lang="en-US"/>
          </a:p>
        </p:txBody>
      </p:sp>
      <p:sp>
        <p:nvSpPr>
          <p:cNvPr id="5" name="Footer Placeholder 4"/>
          <p:cNvSpPr>
            <a:spLocks noGrp="1"/>
          </p:cNvSpPr>
          <p:nvPr>
            <p:ph type="ftr" sz="quarter" idx="3"/>
          </p:nvPr>
        </p:nvSpPr>
        <p:spPr>
          <a:xfrm>
            <a:off x="16962120" y="47460758"/>
            <a:ext cx="17282160" cy="2726267"/>
          </a:xfrm>
          <a:prstGeom prst="rect">
            <a:avLst/>
          </a:prstGeom>
        </p:spPr>
        <p:txBody>
          <a:bodyPr vert="horz" lIns="91440" tIns="45720" rIns="91440" bIns="45720" rtlCol="0" anchor="ctr"/>
          <a:lstStyle>
            <a:lvl1pPr algn="ctr">
              <a:defRPr sz="67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47460758"/>
            <a:ext cx="11521440" cy="2726267"/>
          </a:xfrm>
          <a:prstGeom prst="rect">
            <a:avLst/>
          </a:prstGeom>
        </p:spPr>
        <p:txBody>
          <a:bodyPr vert="horz" lIns="91440" tIns="45720" rIns="91440" bIns="45720" rtlCol="0" anchor="ctr"/>
          <a:lstStyle>
            <a:lvl1pPr algn="r">
              <a:defRPr sz="6720">
                <a:solidFill>
                  <a:schemeClr val="tx1">
                    <a:tint val="75000"/>
                  </a:schemeClr>
                </a:solidFill>
              </a:defRPr>
            </a:lvl1pPr>
          </a:lstStyle>
          <a:p>
            <a:fld id="{89B91894-9E27-41CE-AAB7-5D1E54333F77}" type="slidenum">
              <a:rPr lang="en-US" smtClean="0"/>
              <a:t>‹#›</a:t>
            </a:fld>
            <a:endParaRPr lang="en-US"/>
          </a:p>
        </p:txBody>
      </p:sp>
    </p:spTree>
    <p:extLst>
      <p:ext uri="{BB962C8B-B14F-4D97-AF65-F5344CB8AC3E}">
        <p14:creationId xmlns:p14="http://schemas.microsoft.com/office/powerpoint/2010/main" val="1144954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120640" rtl="0" eaLnBrk="1" latinLnBrk="0" hangingPunct="1">
        <a:lnSpc>
          <a:spcPct val="90000"/>
        </a:lnSpc>
        <a:spcBef>
          <a:spcPct val="0"/>
        </a:spcBef>
        <a:buNone/>
        <a:defRPr sz="24640" kern="1200">
          <a:solidFill>
            <a:schemeClr val="tx1"/>
          </a:solidFill>
          <a:latin typeface="+mj-lt"/>
          <a:ea typeface="+mj-ea"/>
          <a:cs typeface="+mj-cs"/>
        </a:defRPr>
      </a:lvl1pPr>
    </p:titleStyle>
    <p:bodyStyle>
      <a:lvl1pPr marL="1280160" indent="-1280160" algn="l" defTabSz="5120640" rtl="0" eaLnBrk="1" latinLnBrk="0" hangingPunct="1">
        <a:lnSpc>
          <a:spcPct val="90000"/>
        </a:lnSpc>
        <a:spcBef>
          <a:spcPts val="5600"/>
        </a:spcBef>
        <a:buFont typeface="Arial" panose="020B0604020202020204" pitchFamily="34" charset="0"/>
        <a:buChar char="•"/>
        <a:defRPr sz="15680" kern="1200">
          <a:solidFill>
            <a:schemeClr val="tx1"/>
          </a:solidFill>
          <a:latin typeface="+mn-lt"/>
          <a:ea typeface="+mn-ea"/>
          <a:cs typeface="+mn-cs"/>
        </a:defRPr>
      </a:lvl1pPr>
      <a:lvl2pPr marL="3840480" indent="-1280160" algn="l" defTabSz="5120640" rtl="0" eaLnBrk="1" latinLnBrk="0" hangingPunct="1">
        <a:lnSpc>
          <a:spcPct val="90000"/>
        </a:lnSpc>
        <a:spcBef>
          <a:spcPts val="2800"/>
        </a:spcBef>
        <a:buFont typeface="Arial" panose="020B0604020202020204" pitchFamily="34" charset="0"/>
        <a:buChar char="•"/>
        <a:defRPr sz="13440" kern="1200">
          <a:solidFill>
            <a:schemeClr val="tx1"/>
          </a:solidFill>
          <a:latin typeface="+mn-lt"/>
          <a:ea typeface="+mn-ea"/>
          <a:cs typeface="+mn-cs"/>
        </a:defRPr>
      </a:lvl2pPr>
      <a:lvl3pPr marL="6400800" indent="-1280160" algn="l" defTabSz="5120640" rtl="0" eaLnBrk="1" latinLnBrk="0" hangingPunct="1">
        <a:lnSpc>
          <a:spcPct val="90000"/>
        </a:lnSpc>
        <a:spcBef>
          <a:spcPts val="2800"/>
        </a:spcBef>
        <a:buFont typeface="Arial" panose="020B0604020202020204" pitchFamily="34" charset="0"/>
        <a:buChar char="•"/>
        <a:defRPr sz="11200" kern="1200">
          <a:solidFill>
            <a:schemeClr val="tx1"/>
          </a:solidFill>
          <a:latin typeface="+mn-lt"/>
          <a:ea typeface="+mn-ea"/>
          <a:cs typeface="+mn-cs"/>
        </a:defRPr>
      </a:lvl3pPr>
      <a:lvl4pPr marL="89611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4pPr>
      <a:lvl5pPr marL="1152144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5pPr>
      <a:lvl6pPr marL="1408176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9pPr>
    </p:bodyStyle>
    <p:otherStyle>
      <a:defPPr>
        <a:defRPr lang="en-US"/>
      </a:defPPr>
      <a:lvl1pPr marL="0" algn="l" defTabSz="5120640" rtl="0" eaLnBrk="1" latinLnBrk="0" hangingPunct="1">
        <a:defRPr sz="10080" kern="1200">
          <a:solidFill>
            <a:schemeClr val="tx1"/>
          </a:solidFill>
          <a:latin typeface="+mn-lt"/>
          <a:ea typeface="+mn-ea"/>
          <a:cs typeface="+mn-cs"/>
        </a:defRPr>
      </a:lvl1pPr>
      <a:lvl2pPr marL="2560320" algn="l" defTabSz="5120640" rtl="0" eaLnBrk="1" latinLnBrk="0" hangingPunct="1">
        <a:defRPr sz="10080" kern="1200">
          <a:solidFill>
            <a:schemeClr val="tx1"/>
          </a:solidFill>
          <a:latin typeface="+mn-lt"/>
          <a:ea typeface="+mn-ea"/>
          <a:cs typeface="+mn-cs"/>
        </a:defRPr>
      </a:lvl2pPr>
      <a:lvl3pPr marL="5120640" algn="l" defTabSz="5120640" rtl="0" eaLnBrk="1" latinLnBrk="0" hangingPunct="1">
        <a:defRPr sz="10080" kern="1200">
          <a:solidFill>
            <a:schemeClr val="tx1"/>
          </a:solidFill>
          <a:latin typeface="+mn-lt"/>
          <a:ea typeface="+mn-ea"/>
          <a:cs typeface="+mn-cs"/>
        </a:defRPr>
      </a:lvl3pPr>
      <a:lvl4pPr marL="7680960" algn="l" defTabSz="5120640" rtl="0" eaLnBrk="1" latinLnBrk="0" hangingPunct="1">
        <a:defRPr sz="10080" kern="1200">
          <a:solidFill>
            <a:schemeClr val="tx1"/>
          </a:solidFill>
          <a:latin typeface="+mn-lt"/>
          <a:ea typeface="+mn-ea"/>
          <a:cs typeface="+mn-cs"/>
        </a:defRPr>
      </a:lvl4pPr>
      <a:lvl5pPr marL="10241280" algn="l" defTabSz="5120640" rtl="0" eaLnBrk="1" latinLnBrk="0" hangingPunct="1">
        <a:defRPr sz="10080" kern="1200">
          <a:solidFill>
            <a:schemeClr val="tx1"/>
          </a:solidFill>
          <a:latin typeface="+mn-lt"/>
          <a:ea typeface="+mn-ea"/>
          <a:cs typeface="+mn-cs"/>
        </a:defRPr>
      </a:lvl5pPr>
      <a:lvl6pPr marL="12801600" algn="l" defTabSz="5120640" rtl="0" eaLnBrk="1" latinLnBrk="0" hangingPunct="1">
        <a:defRPr sz="10080" kern="1200">
          <a:solidFill>
            <a:schemeClr val="tx1"/>
          </a:solidFill>
          <a:latin typeface="+mn-lt"/>
          <a:ea typeface="+mn-ea"/>
          <a:cs typeface="+mn-cs"/>
        </a:defRPr>
      </a:lvl6pPr>
      <a:lvl7pPr marL="15361920" algn="l" defTabSz="5120640" rtl="0" eaLnBrk="1" latinLnBrk="0" hangingPunct="1">
        <a:defRPr sz="10080" kern="1200">
          <a:solidFill>
            <a:schemeClr val="tx1"/>
          </a:solidFill>
          <a:latin typeface="+mn-lt"/>
          <a:ea typeface="+mn-ea"/>
          <a:cs typeface="+mn-cs"/>
        </a:defRPr>
      </a:lvl7pPr>
      <a:lvl8pPr marL="17922240" algn="l" defTabSz="5120640" rtl="0" eaLnBrk="1" latinLnBrk="0" hangingPunct="1">
        <a:defRPr sz="10080" kern="1200">
          <a:solidFill>
            <a:schemeClr val="tx1"/>
          </a:solidFill>
          <a:latin typeface="+mn-lt"/>
          <a:ea typeface="+mn-ea"/>
          <a:cs typeface="+mn-cs"/>
        </a:defRPr>
      </a:lvl8pPr>
      <a:lvl9pPr marL="20482560" algn="l" defTabSz="5120640" rtl="0" eaLnBrk="1" latinLnBrk="0" hangingPunct="1">
        <a:defRPr sz="10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introduction.pptx" TargetMode="External"/><Relationship Id="rId2" Type="http://schemas.openxmlformats.org/officeDocument/2006/relationships/hyperlink" Target="SAVED.doc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ChipsChocolateBoth.docx" TargetMode="External"/><Relationship Id="rId2" Type="http://schemas.openxmlformats.org/officeDocument/2006/relationships/hyperlink" Target="Introduction.docx" TargetMode="External"/><Relationship Id="rId1" Type="http://schemas.openxmlformats.org/officeDocument/2006/relationships/slideLayout" Target="../slideLayouts/slideLayout1.xml"/><Relationship Id="rId4" Type="http://schemas.openxmlformats.org/officeDocument/2006/relationships/hyperlink" Target="AttemptToPurchase.docx"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Introduction.doc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Introduction.docx"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26B95B1E-2A09-49F1-A386-62A2FBEBF625}"/>
              </a:ext>
            </a:extLst>
          </p:cNvPr>
          <p:cNvGrpSpPr/>
          <p:nvPr/>
        </p:nvGrpSpPr>
        <p:grpSpPr>
          <a:xfrm>
            <a:off x="12801600" y="4895712"/>
            <a:ext cx="18569353" cy="28308913"/>
            <a:chOff x="703385" y="956759"/>
            <a:chExt cx="9038492" cy="13779149"/>
          </a:xfrm>
        </p:grpSpPr>
        <p:sp>
          <p:nvSpPr>
            <p:cNvPr id="5" name="Oval 4">
              <a:hlinkClick r:id="rId2" action="ppaction://hlinkfile"/>
              <a:extLst>
                <a:ext uri="{FF2B5EF4-FFF2-40B4-BE49-F238E27FC236}">
                  <a16:creationId xmlns:a16="http://schemas.microsoft.com/office/drawing/2014/main" id="{DB4C0D9F-6E87-4E52-9BA3-8FB476B03BDF}"/>
                </a:ext>
              </a:extLst>
            </p:cNvPr>
            <p:cNvSpPr/>
            <p:nvPr/>
          </p:nvSpPr>
          <p:spPr>
            <a:xfrm>
              <a:off x="1763013" y="1587906"/>
              <a:ext cx="1049867" cy="889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Ideas</a:t>
              </a:r>
            </a:p>
          </p:txBody>
        </p:sp>
        <p:sp>
          <p:nvSpPr>
            <p:cNvPr id="6" name="Rectangle 5">
              <a:hlinkClick r:id="rId3" action="ppaction://hlinkpres?slideindex=1&amp;slidetitle="/>
              <a:extLst>
                <a:ext uri="{FF2B5EF4-FFF2-40B4-BE49-F238E27FC236}">
                  <a16:creationId xmlns:a16="http://schemas.microsoft.com/office/drawing/2014/main" id="{D95687D9-FAC3-443D-843D-CB913E2F9BF4}"/>
                </a:ext>
              </a:extLst>
            </p:cNvPr>
            <p:cNvSpPr/>
            <p:nvPr/>
          </p:nvSpPr>
          <p:spPr>
            <a:xfrm>
              <a:off x="4734147" y="956759"/>
              <a:ext cx="2022402" cy="1075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Introduction</a:t>
              </a:r>
            </a:p>
            <a:p>
              <a:pPr algn="ctr"/>
              <a:r>
                <a:rPr lang="en-US" dirty="0"/>
                <a:t>(Arc 1, The Store)</a:t>
              </a:r>
            </a:p>
          </p:txBody>
        </p:sp>
        <p:sp>
          <p:nvSpPr>
            <p:cNvPr id="7" name="Rectangle 6">
              <a:extLst>
                <a:ext uri="{FF2B5EF4-FFF2-40B4-BE49-F238E27FC236}">
                  <a16:creationId xmlns:a16="http://schemas.microsoft.com/office/drawing/2014/main" id="{966774C3-2767-48BA-80A3-4E4BFF683DED}"/>
                </a:ext>
              </a:extLst>
            </p:cNvPr>
            <p:cNvSpPr/>
            <p:nvPr/>
          </p:nvSpPr>
          <p:spPr>
            <a:xfrm>
              <a:off x="4734147" y="2313233"/>
              <a:ext cx="2022402" cy="95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World building, lore, basics</a:t>
              </a:r>
            </a:p>
            <a:p>
              <a:pPr algn="ctr"/>
              <a:r>
                <a:rPr lang="en-US" dirty="0"/>
                <a:t> (Arc 2, The Town)</a:t>
              </a:r>
            </a:p>
          </p:txBody>
        </p:sp>
        <p:cxnSp>
          <p:nvCxnSpPr>
            <p:cNvPr id="10" name="Straight Connector 9">
              <a:extLst>
                <a:ext uri="{FF2B5EF4-FFF2-40B4-BE49-F238E27FC236}">
                  <a16:creationId xmlns:a16="http://schemas.microsoft.com/office/drawing/2014/main" id="{F5EDB4C3-6B6B-4C65-B05F-6FC14FBA4B24}"/>
                </a:ext>
              </a:extLst>
            </p:cNvPr>
            <p:cNvCxnSpPr>
              <a:stCxn id="6" idx="2"/>
              <a:endCxn id="7" idx="0"/>
            </p:cNvCxnSpPr>
            <p:nvPr/>
          </p:nvCxnSpPr>
          <p:spPr>
            <a:xfrm>
              <a:off x="5745348" y="2032406"/>
              <a:ext cx="0" cy="280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D8B2DD5-36B5-4F8A-B07B-270049818FB6}"/>
                </a:ext>
              </a:extLst>
            </p:cNvPr>
            <p:cNvCxnSpPr>
              <a:cxnSpLocks/>
              <a:stCxn id="7" idx="2"/>
            </p:cNvCxnSpPr>
            <p:nvPr/>
          </p:nvCxnSpPr>
          <p:spPr>
            <a:xfrm flipH="1">
              <a:off x="4210165" y="3268730"/>
              <a:ext cx="1535183" cy="1633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E9D0796-73C1-4797-BB96-27D22752FDEC}"/>
                </a:ext>
              </a:extLst>
            </p:cNvPr>
            <p:cNvCxnSpPr>
              <a:cxnSpLocks/>
              <a:stCxn id="7" idx="2"/>
            </p:cNvCxnSpPr>
            <p:nvPr/>
          </p:nvCxnSpPr>
          <p:spPr>
            <a:xfrm>
              <a:off x="5745348" y="3268730"/>
              <a:ext cx="1475145" cy="163359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681E6A2-6C92-4946-9F88-82627833EF84}"/>
                </a:ext>
              </a:extLst>
            </p:cNvPr>
            <p:cNvSpPr/>
            <p:nvPr/>
          </p:nvSpPr>
          <p:spPr>
            <a:xfrm>
              <a:off x="2812880" y="4902321"/>
              <a:ext cx="2147299" cy="95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 A, THE BANDIT</a:t>
              </a:r>
            </a:p>
          </p:txBody>
        </p:sp>
        <p:sp>
          <p:nvSpPr>
            <p:cNvPr id="18" name="Rectangle 17">
              <a:extLst>
                <a:ext uri="{FF2B5EF4-FFF2-40B4-BE49-F238E27FC236}">
                  <a16:creationId xmlns:a16="http://schemas.microsoft.com/office/drawing/2014/main" id="{91A599C6-52D2-44DC-8BA4-6FA2BFA4730B}"/>
                </a:ext>
              </a:extLst>
            </p:cNvPr>
            <p:cNvSpPr/>
            <p:nvPr/>
          </p:nvSpPr>
          <p:spPr>
            <a:xfrm>
              <a:off x="6206777" y="4881773"/>
              <a:ext cx="2147299" cy="955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 B, THE CASTLE</a:t>
              </a:r>
            </a:p>
          </p:txBody>
        </p:sp>
        <p:sp>
          <p:nvSpPr>
            <p:cNvPr id="19" name="Rectangle 18">
              <a:extLst>
                <a:ext uri="{FF2B5EF4-FFF2-40B4-BE49-F238E27FC236}">
                  <a16:creationId xmlns:a16="http://schemas.microsoft.com/office/drawing/2014/main" id="{E2844ADC-788B-42D6-81BD-CA3572D2A445}"/>
                </a:ext>
              </a:extLst>
            </p:cNvPr>
            <p:cNvSpPr/>
            <p:nvPr/>
          </p:nvSpPr>
          <p:spPr>
            <a:xfrm>
              <a:off x="4609251" y="6511082"/>
              <a:ext cx="2147299" cy="1001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Horsemen Story Arc</a:t>
              </a:r>
            </a:p>
          </p:txBody>
        </p:sp>
        <p:cxnSp>
          <p:nvCxnSpPr>
            <p:cNvPr id="21" name="Straight Connector 20">
              <a:extLst>
                <a:ext uri="{FF2B5EF4-FFF2-40B4-BE49-F238E27FC236}">
                  <a16:creationId xmlns:a16="http://schemas.microsoft.com/office/drawing/2014/main" id="{3FDA82B7-4E2F-4F4E-87B1-B9265B3BF9D6}"/>
                </a:ext>
              </a:extLst>
            </p:cNvPr>
            <p:cNvCxnSpPr>
              <a:cxnSpLocks/>
            </p:cNvCxnSpPr>
            <p:nvPr/>
          </p:nvCxnSpPr>
          <p:spPr>
            <a:xfrm>
              <a:off x="4282085" y="5857818"/>
              <a:ext cx="1140431" cy="653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E6F3639-7111-46D8-8970-F03EE74DA7CB}"/>
                </a:ext>
              </a:extLst>
            </p:cNvPr>
            <p:cNvCxnSpPr>
              <a:stCxn id="18" idx="2"/>
            </p:cNvCxnSpPr>
            <p:nvPr/>
          </p:nvCxnSpPr>
          <p:spPr>
            <a:xfrm flipH="1">
              <a:off x="5967046" y="5837270"/>
              <a:ext cx="1313380" cy="673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12DCBBF-FFDA-4A2F-A81D-071ECC0411DF}"/>
                </a:ext>
              </a:extLst>
            </p:cNvPr>
            <p:cNvCxnSpPr>
              <a:stCxn id="19" idx="2"/>
            </p:cNvCxnSpPr>
            <p:nvPr/>
          </p:nvCxnSpPr>
          <p:spPr>
            <a:xfrm flipH="1">
              <a:off x="5682900" y="7512813"/>
              <a:ext cx="1" cy="158393"/>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7730D75-2A2D-40D5-B3B5-762D75F44439}"/>
                </a:ext>
              </a:extLst>
            </p:cNvPr>
            <p:cNvSpPr/>
            <p:nvPr/>
          </p:nvSpPr>
          <p:spPr>
            <a:xfrm>
              <a:off x="4734147" y="7826175"/>
              <a:ext cx="2022402" cy="1075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meets dragon</a:t>
              </a:r>
            </a:p>
          </p:txBody>
        </p:sp>
        <p:cxnSp>
          <p:nvCxnSpPr>
            <p:cNvPr id="22" name="Straight Connector 21">
              <a:extLst>
                <a:ext uri="{FF2B5EF4-FFF2-40B4-BE49-F238E27FC236}">
                  <a16:creationId xmlns:a16="http://schemas.microsoft.com/office/drawing/2014/main" id="{B07079F3-ED5D-4AE6-BC33-43DCF8DAC287}"/>
                </a:ext>
              </a:extLst>
            </p:cNvPr>
            <p:cNvCxnSpPr>
              <a:cxnSpLocks/>
              <a:stCxn id="20" idx="2"/>
            </p:cNvCxnSpPr>
            <p:nvPr/>
          </p:nvCxnSpPr>
          <p:spPr>
            <a:xfrm flipH="1">
              <a:off x="4409644" y="8901822"/>
              <a:ext cx="1335704" cy="704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3A681E-FAC2-4408-9494-2D184A47883C}"/>
                </a:ext>
              </a:extLst>
            </p:cNvPr>
            <p:cNvCxnSpPr>
              <a:cxnSpLocks/>
            </p:cNvCxnSpPr>
            <p:nvPr/>
          </p:nvCxnSpPr>
          <p:spPr>
            <a:xfrm>
              <a:off x="5682899" y="7682622"/>
              <a:ext cx="0" cy="158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7C74078-C986-4709-A66A-EB49873748EB}"/>
                </a:ext>
              </a:extLst>
            </p:cNvPr>
            <p:cNvCxnSpPr>
              <a:stCxn id="20" idx="2"/>
            </p:cNvCxnSpPr>
            <p:nvPr/>
          </p:nvCxnSpPr>
          <p:spPr>
            <a:xfrm>
              <a:off x="5745349" y="8901822"/>
              <a:ext cx="1241241" cy="704603"/>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A0FE3CF6-9B0A-4387-B6AB-FD8379CCB55C}"/>
                </a:ext>
              </a:extLst>
            </p:cNvPr>
            <p:cNvSpPr/>
            <p:nvPr/>
          </p:nvSpPr>
          <p:spPr>
            <a:xfrm>
              <a:off x="6630329" y="9606425"/>
              <a:ext cx="2042556" cy="1075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fights Dragon</a:t>
              </a:r>
            </a:p>
          </p:txBody>
        </p:sp>
        <p:sp>
          <p:nvSpPr>
            <p:cNvPr id="28" name="Rectangle 27">
              <a:extLst>
                <a:ext uri="{FF2B5EF4-FFF2-40B4-BE49-F238E27FC236}">
                  <a16:creationId xmlns:a16="http://schemas.microsoft.com/office/drawing/2014/main" id="{A7A02682-3460-41AD-855D-A3B5410C000E}"/>
                </a:ext>
              </a:extLst>
            </p:cNvPr>
            <p:cNvSpPr/>
            <p:nvPr/>
          </p:nvSpPr>
          <p:spPr>
            <a:xfrm>
              <a:off x="3423992" y="9606425"/>
              <a:ext cx="1888176" cy="1060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seeks wisdom</a:t>
              </a:r>
            </a:p>
          </p:txBody>
        </p:sp>
        <p:cxnSp>
          <p:nvCxnSpPr>
            <p:cNvPr id="29" name="Straight Connector 28">
              <a:extLst>
                <a:ext uri="{FF2B5EF4-FFF2-40B4-BE49-F238E27FC236}">
                  <a16:creationId xmlns:a16="http://schemas.microsoft.com/office/drawing/2014/main" id="{1B808C10-CE04-4B1D-928D-1BD5BCF9EF76}"/>
                </a:ext>
              </a:extLst>
            </p:cNvPr>
            <p:cNvCxnSpPr>
              <a:cxnSpLocks/>
              <a:stCxn id="28" idx="2"/>
              <a:endCxn id="30" idx="0"/>
            </p:cNvCxnSpPr>
            <p:nvPr/>
          </p:nvCxnSpPr>
          <p:spPr>
            <a:xfrm>
              <a:off x="4368080" y="10667232"/>
              <a:ext cx="0" cy="542361"/>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E3535CA7-B193-4828-A43F-01D37C6848F8}"/>
                </a:ext>
              </a:extLst>
            </p:cNvPr>
            <p:cNvSpPr/>
            <p:nvPr/>
          </p:nvSpPr>
          <p:spPr>
            <a:xfrm>
              <a:off x="3317114" y="11209593"/>
              <a:ext cx="2101932" cy="1060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Epilogue</a:t>
              </a:r>
            </a:p>
          </p:txBody>
        </p:sp>
        <p:sp>
          <p:nvSpPr>
            <p:cNvPr id="31" name="Rectangle 30">
              <a:extLst>
                <a:ext uri="{FF2B5EF4-FFF2-40B4-BE49-F238E27FC236}">
                  <a16:creationId xmlns:a16="http://schemas.microsoft.com/office/drawing/2014/main" id="{4CBF0381-E21B-4FAD-9395-088B00890239}"/>
                </a:ext>
              </a:extLst>
            </p:cNvPr>
            <p:cNvSpPr/>
            <p:nvPr/>
          </p:nvSpPr>
          <p:spPr>
            <a:xfrm>
              <a:off x="3317114" y="12979017"/>
              <a:ext cx="2101932" cy="1060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Dragon Kills player, forces new Game</a:t>
              </a:r>
            </a:p>
          </p:txBody>
        </p:sp>
        <p:cxnSp>
          <p:nvCxnSpPr>
            <p:cNvPr id="32" name="Straight Connector 31">
              <a:extLst>
                <a:ext uri="{FF2B5EF4-FFF2-40B4-BE49-F238E27FC236}">
                  <a16:creationId xmlns:a16="http://schemas.microsoft.com/office/drawing/2014/main" id="{CC46FBA0-39A9-4254-8EBF-6E98991904F3}"/>
                </a:ext>
              </a:extLst>
            </p:cNvPr>
            <p:cNvCxnSpPr>
              <a:stCxn id="30" idx="2"/>
              <a:endCxn id="31" idx="0"/>
            </p:cNvCxnSpPr>
            <p:nvPr/>
          </p:nvCxnSpPr>
          <p:spPr>
            <a:xfrm>
              <a:off x="4368080" y="12270400"/>
              <a:ext cx="0" cy="708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AAE73AA-09B2-488D-874B-B02E6BF63561}"/>
                </a:ext>
              </a:extLst>
            </p:cNvPr>
            <p:cNvCxnSpPr>
              <a:stCxn id="27" idx="2"/>
            </p:cNvCxnSpPr>
            <p:nvPr/>
          </p:nvCxnSpPr>
          <p:spPr>
            <a:xfrm>
              <a:off x="7651608" y="10682071"/>
              <a:ext cx="11875" cy="429550"/>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7CD89E4-80A7-4948-94D9-1CCEC3E4953C}"/>
                </a:ext>
              </a:extLst>
            </p:cNvPr>
            <p:cNvSpPr/>
            <p:nvPr/>
          </p:nvSpPr>
          <p:spPr>
            <a:xfrm>
              <a:off x="6511577" y="11126462"/>
              <a:ext cx="2161309" cy="1060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True Ending </a:t>
              </a:r>
            </a:p>
          </p:txBody>
        </p:sp>
        <p:cxnSp>
          <p:nvCxnSpPr>
            <p:cNvPr id="3" name="Straight Connector 2">
              <a:extLst>
                <a:ext uri="{FF2B5EF4-FFF2-40B4-BE49-F238E27FC236}">
                  <a16:creationId xmlns:a16="http://schemas.microsoft.com/office/drawing/2014/main" id="{D16DE918-FF17-416D-9B70-D03491ED0E84}"/>
                </a:ext>
              </a:extLst>
            </p:cNvPr>
            <p:cNvCxnSpPr>
              <a:cxnSpLocks/>
            </p:cNvCxnSpPr>
            <p:nvPr/>
          </p:nvCxnSpPr>
          <p:spPr>
            <a:xfrm>
              <a:off x="703385" y="14735908"/>
              <a:ext cx="90384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08CB25C-0806-4E12-B945-4BC626E585AA}"/>
                </a:ext>
              </a:extLst>
            </p:cNvPr>
            <p:cNvCxnSpPr>
              <a:cxnSpLocks/>
            </p:cNvCxnSpPr>
            <p:nvPr/>
          </p:nvCxnSpPr>
          <p:spPr>
            <a:xfrm>
              <a:off x="9741877" y="956759"/>
              <a:ext cx="0" cy="137791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150D8B2C-48E5-4511-A8AE-27094CDF2983}"/>
              </a:ext>
            </a:extLst>
          </p:cNvPr>
          <p:cNvSpPr txBox="1"/>
          <p:nvPr/>
        </p:nvSpPr>
        <p:spPr>
          <a:xfrm>
            <a:off x="16039881" y="802250"/>
            <a:ext cx="4376134" cy="1569660"/>
          </a:xfrm>
          <a:prstGeom prst="rect">
            <a:avLst/>
          </a:prstGeom>
          <a:noFill/>
        </p:spPr>
        <p:txBody>
          <a:bodyPr wrap="none" rtlCol="0">
            <a:spAutoFit/>
          </a:bodyPr>
          <a:lstStyle/>
          <a:p>
            <a:r>
              <a:rPr lang="en-US" sz="9600" dirty="0"/>
              <a:t>MASTER</a:t>
            </a:r>
          </a:p>
        </p:txBody>
      </p:sp>
    </p:spTree>
    <p:extLst>
      <p:ext uri="{BB962C8B-B14F-4D97-AF65-F5344CB8AC3E}">
        <p14:creationId xmlns:p14="http://schemas.microsoft.com/office/powerpoint/2010/main" val="1626525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39665" y="6253316"/>
            <a:ext cx="21326167" cy="13111282"/>
          </a:xfrm>
          <a:prstGeom prst="rect">
            <a:avLst/>
          </a:prstGeom>
          <a:noFill/>
        </p:spPr>
        <p:txBody>
          <a:bodyPr wrap="square" rtlCol="0">
            <a:spAutoFit/>
          </a:bodyPr>
          <a:lstStyle/>
          <a:p>
            <a:r>
              <a:rPr lang="en-US" dirty="0"/>
              <a:t>The kingdom is in the middle of a flat world, with all ledges leading to an insipid mist which devours all. The kingdom is successful but not as powerful as it’s neighbor, and rumors say that the neighbor plans on invading soon. In this land it will have traces of fantasy but is mostly medieval. People with magic abilities exist but they are very rare. Usually that magic power does very little so people with powerful magic abilities are even rarer. Maybe one in a million. As such every person with such abilities are essential to the preservation of the kingdom and are nobles / involved in court politics. The world was created centuries ago by the Ancient dragon, the most powerful being in this universe. To enact his will he controls the four horsemen of the apocalypse, Death Famine, War, and Conquest.</a:t>
            </a:r>
          </a:p>
          <a:p>
            <a:r>
              <a:rPr lang="en-US" dirty="0"/>
              <a:t> </a:t>
            </a:r>
          </a:p>
          <a:p>
            <a:r>
              <a:rPr lang="en-US" dirty="0"/>
              <a:t>This isn’t revealed until you take the secret side arc, but you are the horseman of conquest created by the dragon to free him from existence when he grows tired of immortality. In the standard arcs you must overcome the other three. </a:t>
            </a:r>
          </a:p>
          <a:p>
            <a:endParaRPr lang="en-US" dirty="0"/>
          </a:p>
          <a:p>
            <a:r>
              <a:rPr lang="en-US" dirty="0"/>
              <a:t>Another idea for the dragon is that he was someone that realized he was trapped in a simulation on his version of earth, and scientifically proved it to everyone else. Whoever was running the simulation got annoyed he ruined their test so they punished him by transferring his digital consciousness from that world into this one, a cute little adventure game to some but to him it’s a prison. He doesn’t want to </a:t>
            </a:r>
            <a:r>
              <a:rPr lang="en-US" dirty="0" err="1"/>
              <a:t>to</a:t>
            </a:r>
            <a:r>
              <a:rPr lang="en-US" dirty="0"/>
              <a:t> hurt you at all or make things difficult, but he is forced to by the script. He only wants to die, and begs for you to continue on your journey and eventually free him.</a:t>
            </a:r>
          </a:p>
          <a:p>
            <a:endParaRPr lang="en-US" dirty="0"/>
          </a:p>
          <a:p>
            <a:endParaRPr lang="en-US" dirty="0"/>
          </a:p>
          <a:p>
            <a:r>
              <a:rPr lang="en-US" dirty="0"/>
              <a:t>SAVED</a:t>
            </a:r>
          </a:p>
          <a:p>
            <a:r>
              <a:rPr lang="en-US" dirty="0"/>
              <a:t> </a:t>
            </a:r>
          </a:p>
          <a:p>
            <a:r>
              <a:rPr lang="en-US" dirty="0"/>
              <a:t>SAVED is an interactive novel centered around the idea of save </a:t>
            </a:r>
            <a:r>
              <a:rPr lang="en-US" dirty="0" err="1"/>
              <a:t>scumming</a:t>
            </a:r>
            <a:r>
              <a:rPr lang="en-US" dirty="0"/>
              <a:t> within a choose your own adventure universe. In this story the user is only given one save point, which they can overwrite as many times as they like. Each time they save they feel part of their soul being lost however which would have some sort of implication by the end of the story. Most interaction would be through prompts and combat. Prompts would always be restricted to three options which the user can select, such as different responses in conversation or where they would like to move next. The fourth option is to engage them in combat. Combat will be text based. </a:t>
            </a:r>
          </a:p>
          <a:p>
            <a:r>
              <a:rPr lang="en-US" dirty="0"/>
              <a:t> </a:t>
            </a:r>
          </a:p>
          <a:p>
            <a:r>
              <a:rPr lang="en-US" dirty="0"/>
              <a:t>Soul Damage will be tracked throughout the game, and the player will take soul damage </a:t>
            </a:r>
            <a:r>
              <a:rPr lang="en-US" dirty="0" err="1"/>
              <a:t>everytime</a:t>
            </a:r>
            <a:r>
              <a:rPr lang="en-US" dirty="0"/>
              <a:t> they load a save file. As soul damage is increased negative things start to happen which compound until the player goes insane and the run is ruined. It starts with just some tiny </a:t>
            </a:r>
            <a:r>
              <a:rPr lang="en-US" dirty="0" err="1"/>
              <a:t>debuffs</a:t>
            </a:r>
            <a:r>
              <a:rPr lang="en-US" dirty="0"/>
              <a:t>, eventually the player forgets people’s names, letters get replaced with strange symbols, etc.</a:t>
            </a:r>
          </a:p>
          <a:p>
            <a:r>
              <a:rPr lang="en-US" dirty="0"/>
              <a:t> </a:t>
            </a:r>
          </a:p>
          <a:p>
            <a:r>
              <a:rPr lang="en-US" dirty="0"/>
              <a:t>There are two main arcs, with one side arc. The side arc is a quest to defeat the Dragon of World’s end, the guardian of life in this world. He is all knowing and the toughest enemy in the game. If you try to defeat him with a single save on file then he loads you into it </a:t>
            </a:r>
            <a:r>
              <a:rPr lang="en-US" dirty="0" err="1"/>
              <a:t>everytime</a:t>
            </a:r>
            <a:r>
              <a:rPr lang="en-US" dirty="0"/>
              <a:t> you meet him, so the only way to even engage in combat is to never save during that run. The fight would be comically hard. If you win then you destroy the world and the game uninstalls itself. in a normal run you meet him but the only way to deal damage is through a special weapon that you can only find through a random and strangely specific route.</a:t>
            </a:r>
          </a:p>
          <a:p>
            <a:r>
              <a:rPr lang="en-US" dirty="0"/>
              <a:t> </a:t>
            </a:r>
          </a:p>
          <a:p>
            <a:r>
              <a:rPr lang="en-US" dirty="0"/>
              <a:t>The other two arcs revolve around the quest for the Dragon’s wish. One arc will revolve around a character A who is shy, kind, generous and weak. A wants to use the wish to bring joy and prosperity to everyone in the land. The second ark will revolve around a character B who is confident, direct, powerful, but too forceful. B want’s to use the wish to become a powerful magician who will be unbeatable in battle and can protect their country from it’s neighbor. Both of these characters will have pros and cons. I don’t want either to be obviously good or bad. </a:t>
            </a:r>
          </a:p>
          <a:p>
            <a:r>
              <a:rPr lang="en-US" dirty="0"/>
              <a:t> </a:t>
            </a:r>
          </a:p>
          <a:p>
            <a:r>
              <a:rPr lang="en-US" dirty="0"/>
              <a:t>I would like this game to eventually be very 4</a:t>
            </a:r>
            <a:r>
              <a:rPr lang="en-US" baseline="30000" dirty="0"/>
              <a:t>th</a:t>
            </a:r>
            <a:r>
              <a:rPr lang="en-US" dirty="0"/>
              <a:t> wall breaking. If you skip repetitive dialogue Characters will be annoyed by your rudeness, if you just loaded a save they should comment on how you look like shit, if you choose weird answers then they will get mad that you are so aloof. It should be mostly dialogue oriented with the combat there just to keep things interesting, perhaps giving dialogue choices that can help you avoid combat would be good. Deaths should be gruesome and detailed, especially when important characters die. Names and appearances should be randomized so that every </a:t>
            </a:r>
            <a:r>
              <a:rPr lang="en-US" dirty="0" err="1"/>
              <a:t>playthrough</a:t>
            </a:r>
            <a:r>
              <a:rPr lang="en-US" dirty="0"/>
              <a:t> is unique to some degree.</a:t>
            </a:r>
          </a:p>
          <a:p>
            <a:r>
              <a:rPr lang="en-US" dirty="0"/>
              <a:t> </a:t>
            </a:r>
          </a:p>
          <a:p>
            <a:endParaRPr lang="en-US" dirty="0"/>
          </a:p>
          <a:p>
            <a:endParaRPr lang="en-US" dirty="0"/>
          </a:p>
          <a:p>
            <a:r>
              <a:rPr lang="en-US" dirty="0"/>
              <a:t>Back to the Ancient Dragon. It is rumored that his blessing can grant any wish, but only the ruler of the land may meet him. Leader A and B both wish to gain his blessing so that they may accomplish their goals and bring happiness to the land. The Ancient Dragon is the warden of this world, willed into existence by “the developer”. He holds the script of infinite knowledge, which dictates his past, present and future. He eventually reveals he created this entire world simply because the script told him to, and that it is his destiny to face “the one” in combat to free himself. I imagine him being a more omnipotent and tougher version of Beatrice, essentially. Upon beginning the final fight with the player he reveals you are the horseman of CONQUEST. Since he created the four horseman he knows of your ability to save. If you confront him with a save file, he will be disappointed that this is not “the correct attempt”. He then tells the player where to find the </a:t>
            </a:r>
            <a:r>
              <a:rPr lang="en-US" dirty="0" err="1"/>
              <a:t>DragonSword</a:t>
            </a:r>
            <a:r>
              <a:rPr lang="en-US" dirty="0"/>
              <a:t> (although it is too late to get it this run by now) and loads the save file. If the player does not attempt to fight the dragon he mentions he is disappointed and that “maybe on the next run our destiny will be fulfilled”. The context of meeting the dragon will be to ask of his wisdom, so this should be the path that the player normally takes the first two times. The Dragon reveals that it is possible instead of rewinding time after death the player instead creates a new timeline  where alternate events happen, and </a:t>
            </a:r>
            <a:r>
              <a:rPr lang="en-US" dirty="0" err="1"/>
              <a:t>everytime</a:t>
            </a:r>
            <a:r>
              <a:rPr lang="en-US" dirty="0"/>
              <a:t> they load a save they leave a sad, guilt ridden world behind. If the player, without using a save file, confronts the dragon he exalts that the script has finally led them both to this point and that they are finally nearing the TRUE end. He reveals that he summoned you, the fourth horseman of the apocalypse as CONQUEST  according to the script in order to bring the apocalypse upon the world. He grants you the only save of the run and starts the battle. The fight will be hard and impossible to win without the dragon sword. After defeating the dragon he whispers “Promise you will never open this story again. you have freed us all, goodbye” and uninstalls the game.</a:t>
            </a:r>
          </a:p>
          <a:p>
            <a:endParaRPr lang="en-US" dirty="0"/>
          </a:p>
        </p:txBody>
      </p:sp>
    </p:spTree>
    <p:extLst>
      <p:ext uri="{BB962C8B-B14F-4D97-AF65-F5344CB8AC3E}">
        <p14:creationId xmlns:p14="http://schemas.microsoft.com/office/powerpoint/2010/main" val="1974799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ECF9C0B-C6DE-42C9-8818-7030D428647F}"/>
              </a:ext>
            </a:extLst>
          </p:cNvPr>
          <p:cNvSpPr/>
          <p:nvPr/>
        </p:nvSpPr>
        <p:spPr>
          <a:xfrm>
            <a:off x="21090195" y="1120878"/>
            <a:ext cx="3598605" cy="2878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train is coming, pull lever to save five people but the track leads to a single person.</a:t>
            </a:r>
          </a:p>
        </p:txBody>
      </p:sp>
      <p:cxnSp>
        <p:nvCxnSpPr>
          <p:cNvPr id="5" name="Straight Connector 4">
            <a:extLst>
              <a:ext uri="{FF2B5EF4-FFF2-40B4-BE49-F238E27FC236}">
                <a16:creationId xmlns:a16="http://schemas.microsoft.com/office/drawing/2014/main" id="{A22C7760-5080-463B-863E-C9FBCEE69640}"/>
              </a:ext>
            </a:extLst>
          </p:cNvPr>
          <p:cNvCxnSpPr/>
          <p:nvPr/>
        </p:nvCxnSpPr>
        <p:spPr>
          <a:xfrm flipH="1">
            <a:off x="18681290" y="3999762"/>
            <a:ext cx="3097161" cy="2035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CC3BCD8-681D-49C4-932E-2BFB0B11A166}"/>
              </a:ext>
            </a:extLst>
          </p:cNvPr>
          <p:cNvCxnSpPr/>
          <p:nvPr/>
        </p:nvCxnSpPr>
        <p:spPr>
          <a:xfrm>
            <a:off x="24187356" y="3451122"/>
            <a:ext cx="3156155" cy="2035278"/>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68C35DE-98FA-4310-B0AE-66AC44439B37}"/>
              </a:ext>
            </a:extLst>
          </p:cNvPr>
          <p:cNvSpPr/>
          <p:nvPr/>
        </p:nvSpPr>
        <p:spPr>
          <a:xfrm>
            <a:off x="17727422" y="5194381"/>
            <a:ext cx="3030922" cy="1433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Pull lever</a:t>
            </a:r>
          </a:p>
        </p:txBody>
      </p:sp>
      <p:sp>
        <p:nvSpPr>
          <p:cNvPr id="9" name="Rectangle 8">
            <a:extLst>
              <a:ext uri="{FF2B5EF4-FFF2-40B4-BE49-F238E27FC236}">
                <a16:creationId xmlns:a16="http://schemas.microsoft.com/office/drawing/2014/main" id="{E0034E2A-E184-44FE-93E0-5FB525035446}"/>
              </a:ext>
            </a:extLst>
          </p:cNvPr>
          <p:cNvSpPr/>
          <p:nvPr/>
        </p:nvSpPr>
        <p:spPr>
          <a:xfrm>
            <a:off x="25605553" y="4648692"/>
            <a:ext cx="3475915" cy="138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pull lever</a:t>
            </a:r>
          </a:p>
        </p:txBody>
      </p:sp>
      <p:sp>
        <p:nvSpPr>
          <p:cNvPr id="10" name="Oval 9">
            <a:extLst>
              <a:ext uri="{FF2B5EF4-FFF2-40B4-BE49-F238E27FC236}">
                <a16:creationId xmlns:a16="http://schemas.microsoft.com/office/drawing/2014/main" id="{4BCBCDD2-573D-4474-970B-9FA207783570}"/>
              </a:ext>
            </a:extLst>
          </p:cNvPr>
          <p:cNvSpPr/>
          <p:nvPr/>
        </p:nvSpPr>
        <p:spPr>
          <a:xfrm>
            <a:off x="29752416" y="4913176"/>
            <a:ext cx="3596126" cy="25783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train is coming. The five people are your friends </a:t>
            </a:r>
            <a:r>
              <a:rPr lang="en-US" dirty="0" err="1"/>
              <a:t>aname</a:t>
            </a:r>
            <a:r>
              <a:rPr lang="en-US" dirty="0"/>
              <a:t> </a:t>
            </a:r>
            <a:r>
              <a:rPr lang="en-US" dirty="0" err="1"/>
              <a:t>bname</a:t>
            </a:r>
            <a:r>
              <a:rPr lang="en-US" dirty="0"/>
              <a:t> whatever. The person on the tracks is the baron. Do you pull the lever?</a:t>
            </a:r>
          </a:p>
        </p:txBody>
      </p:sp>
      <p:sp>
        <p:nvSpPr>
          <p:cNvPr id="11" name="Oval 10">
            <a:extLst>
              <a:ext uri="{FF2B5EF4-FFF2-40B4-BE49-F238E27FC236}">
                <a16:creationId xmlns:a16="http://schemas.microsoft.com/office/drawing/2014/main" id="{472FE0E7-DD77-4182-AA7C-C962C8266339}"/>
              </a:ext>
            </a:extLst>
          </p:cNvPr>
          <p:cNvSpPr/>
          <p:nvPr/>
        </p:nvSpPr>
        <p:spPr>
          <a:xfrm>
            <a:off x="11474245" y="5261576"/>
            <a:ext cx="4729145" cy="256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train is coming. Instead of a lever you pull, there is a fat man standing in front of you. You must push him into the tracks, and his size will slow the train down enough to save the five people.</a:t>
            </a:r>
          </a:p>
        </p:txBody>
      </p:sp>
      <p:cxnSp>
        <p:nvCxnSpPr>
          <p:cNvPr id="13" name="Straight Connector 12">
            <a:extLst>
              <a:ext uri="{FF2B5EF4-FFF2-40B4-BE49-F238E27FC236}">
                <a16:creationId xmlns:a16="http://schemas.microsoft.com/office/drawing/2014/main" id="{BAF6D0F9-325C-4496-9A9B-D2F74AF973CA}"/>
              </a:ext>
            </a:extLst>
          </p:cNvPr>
          <p:cNvCxnSpPr>
            <a:cxnSpLocks/>
          </p:cNvCxnSpPr>
          <p:nvPr/>
        </p:nvCxnSpPr>
        <p:spPr>
          <a:xfrm flipH="1">
            <a:off x="10496702" y="7491530"/>
            <a:ext cx="1223350" cy="1138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8C8FC52-9355-493D-B695-F592ACCA7799}"/>
              </a:ext>
            </a:extLst>
          </p:cNvPr>
          <p:cNvCxnSpPr>
            <a:cxnSpLocks/>
          </p:cNvCxnSpPr>
          <p:nvPr/>
        </p:nvCxnSpPr>
        <p:spPr>
          <a:xfrm>
            <a:off x="15248638" y="7987727"/>
            <a:ext cx="1909504" cy="1138575"/>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2E1678D-F8BB-449E-A012-50A2C6A35636}"/>
              </a:ext>
            </a:extLst>
          </p:cNvPr>
          <p:cNvSpPr/>
          <p:nvPr/>
        </p:nvSpPr>
        <p:spPr>
          <a:xfrm>
            <a:off x="7512470" y="8635355"/>
            <a:ext cx="3961775" cy="1732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Push him</a:t>
            </a:r>
          </a:p>
        </p:txBody>
      </p:sp>
      <p:sp>
        <p:nvSpPr>
          <p:cNvPr id="16" name="Rectangle 15">
            <a:extLst>
              <a:ext uri="{FF2B5EF4-FFF2-40B4-BE49-F238E27FC236}">
                <a16:creationId xmlns:a16="http://schemas.microsoft.com/office/drawing/2014/main" id="{DCC02008-E252-4E65-B08B-0A0B1FC88997}"/>
              </a:ext>
            </a:extLst>
          </p:cNvPr>
          <p:cNvSpPr/>
          <p:nvPr/>
        </p:nvSpPr>
        <p:spPr>
          <a:xfrm>
            <a:off x="16137043" y="9070111"/>
            <a:ext cx="3087329" cy="1138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push him</a:t>
            </a:r>
          </a:p>
        </p:txBody>
      </p:sp>
      <p:cxnSp>
        <p:nvCxnSpPr>
          <p:cNvPr id="17" name="Straight Connector 16">
            <a:extLst>
              <a:ext uri="{FF2B5EF4-FFF2-40B4-BE49-F238E27FC236}">
                <a16:creationId xmlns:a16="http://schemas.microsoft.com/office/drawing/2014/main" id="{BC703735-53CF-4A5D-A14D-21F0377CD4D6}"/>
              </a:ext>
            </a:extLst>
          </p:cNvPr>
          <p:cNvCxnSpPr/>
          <p:nvPr/>
        </p:nvCxnSpPr>
        <p:spPr>
          <a:xfrm flipH="1">
            <a:off x="27690976" y="6817142"/>
            <a:ext cx="3097161" cy="2035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C8CC9A2-EE53-4B1C-8EFC-388ECC6DB8D9}"/>
              </a:ext>
            </a:extLst>
          </p:cNvPr>
          <p:cNvCxnSpPr>
            <a:cxnSpLocks/>
          </p:cNvCxnSpPr>
          <p:nvPr/>
        </p:nvCxnSpPr>
        <p:spPr>
          <a:xfrm>
            <a:off x="32849577" y="7154336"/>
            <a:ext cx="1696415" cy="906481"/>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B06DBE9-C8EC-4B13-A71B-23176D4E2F77}"/>
              </a:ext>
            </a:extLst>
          </p:cNvPr>
          <p:cNvSpPr/>
          <p:nvPr/>
        </p:nvSpPr>
        <p:spPr>
          <a:xfrm>
            <a:off x="25986661" y="8748848"/>
            <a:ext cx="3765755" cy="1781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Pull lever</a:t>
            </a:r>
          </a:p>
        </p:txBody>
      </p:sp>
      <p:sp>
        <p:nvSpPr>
          <p:cNvPr id="20" name="Rectangle 19">
            <a:extLst>
              <a:ext uri="{FF2B5EF4-FFF2-40B4-BE49-F238E27FC236}">
                <a16:creationId xmlns:a16="http://schemas.microsoft.com/office/drawing/2014/main" id="{7B7667C7-BD04-40E0-88B1-84435891DCD6}"/>
              </a:ext>
            </a:extLst>
          </p:cNvPr>
          <p:cNvSpPr/>
          <p:nvPr/>
        </p:nvSpPr>
        <p:spPr>
          <a:xfrm>
            <a:off x="33969025" y="7578410"/>
            <a:ext cx="2934575" cy="1170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pull lever</a:t>
            </a:r>
          </a:p>
        </p:txBody>
      </p:sp>
      <p:sp>
        <p:nvSpPr>
          <p:cNvPr id="23" name="Oval 22">
            <a:extLst>
              <a:ext uri="{FF2B5EF4-FFF2-40B4-BE49-F238E27FC236}">
                <a16:creationId xmlns:a16="http://schemas.microsoft.com/office/drawing/2014/main" id="{34359C2E-C5CD-442F-8122-1653939ECC85}"/>
              </a:ext>
            </a:extLst>
          </p:cNvPr>
          <p:cNvSpPr/>
          <p:nvPr/>
        </p:nvSpPr>
        <p:spPr>
          <a:xfrm>
            <a:off x="5105400" y="10725150"/>
            <a:ext cx="501015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train is coming. If you step into the tracks, you will be able to save the five lives. Will you do it?</a:t>
            </a:r>
          </a:p>
        </p:txBody>
      </p:sp>
      <p:sp>
        <p:nvSpPr>
          <p:cNvPr id="24" name="Oval 23">
            <a:extLst>
              <a:ext uri="{FF2B5EF4-FFF2-40B4-BE49-F238E27FC236}">
                <a16:creationId xmlns:a16="http://schemas.microsoft.com/office/drawing/2014/main" id="{B0814790-3AA6-4ED7-BE4A-F6E8CC6E26D9}"/>
              </a:ext>
            </a:extLst>
          </p:cNvPr>
          <p:cNvSpPr/>
          <p:nvPr/>
        </p:nvSpPr>
        <p:spPr>
          <a:xfrm>
            <a:off x="15527370" y="10362437"/>
            <a:ext cx="4775394" cy="2914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train is coming. There is a fat man in front of you. As soon as the train passes you it goes downhill and gains tremendous speed, allowing it to run over several thousand innocent people. Most are innocent women and children, and they cry out in terror.</a:t>
            </a:r>
          </a:p>
        </p:txBody>
      </p:sp>
      <p:sp>
        <p:nvSpPr>
          <p:cNvPr id="25" name="Oval 24">
            <a:extLst>
              <a:ext uri="{FF2B5EF4-FFF2-40B4-BE49-F238E27FC236}">
                <a16:creationId xmlns:a16="http://schemas.microsoft.com/office/drawing/2014/main" id="{51D2E53A-5962-429F-AFD3-6405A1737CBE}"/>
              </a:ext>
            </a:extLst>
          </p:cNvPr>
          <p:cNvSpPr/>
          <p:nvPr/>
        </p:nvSpPr>
        <p:spPr>
          <a:xfrm>
            <a:off x="24688800" y="10725150"/>
            <a:ext cx="5400367" cy="23804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train is coming. Your friends are laying on the tracks, the only way to save them is to step onto the rails and sacrifice yourself. Do you do it?</a:t>
            </a:r>
          </a:p>
        </p:txBody>
      </p:sp>
      <p:sp>
        <p:nvSpPr>
          <p:cNvPr id="27" name="Oval 26">
            <a:extLst>
              <a:ext uri="{FF2B5EF4-FFF2-40B4-BE49-F238E27FC236}">
                <a16:creationId xmlns:a16="http://schemas.microsoft.com/office/drawing/2014/main" id="{08CF9A14-94F1-46EA-A10D-9E5F89026A81}"/>
              </a:ext>
            </a:extLst>
          </p:cNvPr>
          <p:cNvSpPr/>
          <p:nvPr/>
        </p:nvSpPr>
        <p:spPr>
          <a:xfrm>
            <a:off x="34545992" y="9126302"/>
            <a:ext cx="5400367" cy="3979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train is coming. If you don’t pull the lever not only will all your friends die, I will also corrupt your </a:t>
            </a:r>
            <a:r>
              <a:rPr lang="en-US" dirty="0" err="1"/>
              <a:t>savefile</a:t>
            </a:r>
            <a:r>
              <a:rPr lang="en-US" dirty="0"/>
              <a:t> so that everything you have read and worked for thus far will be destroyed. Do you pull the lever?</a:t>
            </a:r>
          </a:p>
        </p:txBody>
      </p:sp>
      <p:cxnSp>
        <p:nvCxnSpPr>
          <p:cNvPr id="41" name="Straight Connector 40">
            <a:extLst>
              <a:ext uri="{FF2B5EF4-FFF2-40B4-BE49-F238E27FC236}">
                <a16:creationId xmlns:a16="http://schemas.microsoft.com/office/drawing/2014/main" id="{C3789FBF-2044-42D1-898E-B86F993F6E74}"/>
              </a:ext>
            </a:extLst>
          </p:cNvPr>
          <p:cNvCxnSpPr>
            <a:cxnSpLocks/>
          </p:cNvCxnSpPr>
          <p:nvPr/>
        </p:nvCxnSpPr>
        <p:spPr>
          <a:xfrm flipH="1">
            <a:off x="4593820" y="13013323"/>
            <a:ext cx="1138142" cy="2190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DE47C9-9ADC-4E74-A131-B975061DE71A}"/>
              </a:ext>
            </a:extLst>
          </p:cNvPr>
          <p:cNvCxnSpPr>
            <a:cxnSpLocks/>
          </p:cNvCxnSpPr>
          <p:nvPr/>
        </p:nvCxnSpPr>
        <p:spPr>
          <a:xfrm>
            <a:off x="8544845" y="13264442"/>
            <a:ext cx="883098" cy="2010535"/>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E3334D39-4C82-4244-A56C-7091729F859B}"/>
              </a:ext>
            </a:extLst>
          </p:cNvPr>
          <p:cNvSpPr/>
          <p:nvPr/>
        </p:nvSpPr>
        <p:spPr>
          <a:xfrm>
            <a:off x="2835940" y="15003605"/>
            <a:ext cx="3030922" cy="1433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sacrifice</a:t>
            </a:r>
          </a:p>
        </p:txBody>
      </p:sp>
      <p:sp>
        <p:nvSpPr>
          <p:cNvPr id="44" name="Rectangle 43">
            <a:extLst>
              <a:ext uri="{FF2B5EF4-FFF2-40B4-BE49-F238E27FC236}">
                <a16:creationId xmlns:a16="http://schemas.microsoft.com/office/drawing/2014/main" id="{FF292DA2-6F39-4843-B1B2-467ADBBCD9CB}"/>
              </a:ext>
            </a:extLst>
          </p:cNvPr>
          <p:cNvSpPr/>
          <p:nvPr/>
        </p:nvSpPr>
        <p:spPr>
          <a:xfrm>
            <a:off x="7859257" y="15008348"/>
            <a:ext cx="3475915" cy="138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pull lever</a:t>
            </a:r>
          </a:p>
        </p:txBody>
      </p:sp>
      <p:cxnSp>
        <p:nvCxnSpPr>
          <p:cNvPr id="47" name="Straight Connector 46">
            <a:extLst>
              <a:ext uri="{FF2B5EF4-FFF2-40B4-BE49-F238E27FC236}">
                <a16:creationId xmlns:a16="http://schemas.microsoft.com/office/drawing/2014/main" id="{E83BC678-4272-4880-8DB3-C5D006F388DD}"/>
              </a:ext>
            </a:extLst>
          </p:cNvPr>
          <p:cNvCxnSpPr>
            <a:cxnSpLocks/>
          </p:cNvCxnSpPr>
          <p:nvPr/>
        </p:nvCxnSpPr>
        <p:spPr>
          <a:xfrm flipH="1">
            <a:off x="15299369" y="13156065"/>
            <a:ext cx="1138142" cy="2190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ECF2C58-D29F-49DD-8B62-935D1DF3BC1F}"/>
              </a:ext>
            </a:extLst>
          </p:cNvPr>
          <p:cNvCxnSpPr>
            <a:cxnSpLocks/>
          </p:cNvCxnSpPr>
          <p:nvPr/>
        </p:nvCxnSpPr>
        <p:spPr>
          <a:xfrm>
            <a:off x="19250394" y="13407184"/>
            <a:ext cx="883098" cy="2010535"/>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8F1E88D7-2A10-4004-8C20-C0375D23229C}"/>
              </a:ext>
            </a:extLst>
          </p:cNvPr>
          <p:cNvSpPr/>
          <p:nvPr/>
        </p:nvSpPr>
        <p:spPr>
          <a:xfrm>
            <a:off x="13541489" y="15146347"/>
            <a:ext cx="3030922" cy="1433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push</a:t>
            </a:r>
          </a:p>
        </p:txBody>
      </p:sp>
      <p:sp>
        <p:nvSpPr>
          <p:cNvPr id="50" name="Rectangle 49">
            <a:extLst>
              <a:ext uri="{FF2B5EF4-FFF2-40B4-BE49-F238E27FC236}">
                <a16:creationId xmlns:a16="http://schemas.microsoft.com/office/drawing/2014/main" id="{2369726D-3125-4FBC-9F1A-1B8DCD654F9C}"/>
              </a:ext>
            </a:extLst>
          </p:cNvPr>
          <p:cNvSpPr/>
          <p:nvPr/>
        </p:nvSpPr>
        <p:spPr>
          <a:xfrm>
            <a:off x="18564806" y="15151090"/>
            <a:ext cx="3475915" cy="138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pull lever</a:t>
            </a:r>
          </a:p>
        </p:txBody>
      </p:sp>
      <p:cxnSp>
        <p:nvCxnSpPr>
          <p:cNvPr id="51" name="Straight Connector 50">
            <a:extLst>
              <a:ext uri="{FF2B5EF4-FFF2-40B4-BE49-F238E27FC236}">
                <a16:creationId xmlns:a16="http://schemas.microsoft.com/office/drawing/2014/main" id="{5F67B70A-55F4-4B22-98DC-3D0700CB5CF2}"/>
              </a:ext>
            </a:extLst>
          </p:cNvPr>
          <p:cNvCxnSpPr>
            <a:cxnSpLocks/>
          </p:cNvCxnSpPr>
          <p:nvPr/>
        </p:nvCxnSpPr>
        <p:spPr>
          <a:xfrm flipH="1">
            <a:off x="24802527" y="13080499"/>
            <a:ext cx="1138142" cy="2190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631969A-5568-409A-B064-3421B13945D5}"/>
              </a:ext>
            </a:extLst>
          </p:cNvPr>
          <p:cNvCxnSpPr>
            <a:cxnSpLocks/>
          </p:cNvCxnSpPr>
          <p:nvPr/>
        </p:nvCxnSpPr>
        <p:spPr>
          <a:xfrm>
            <a:off x="28753552" y="13331618"/>
            <a:ext cx="883098" cy="2010535"/>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5C79F7A9-629A-4A80-9B61-5A545448AD52}"/>
              </a:ext>
            </a:extLst>
          </p:cNvPr>
          <p:cNvSpPr/>
          <p:nvPr/>
        </p:nvSpPr>
        <p:spPr>
          <a:xfrm>
            <a:off x="23044647" y="15070781"/>
            <a:ext cx="3030922" cy="1433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Pull lever</a:t>
            </a:r>
          </a:p>
        </p:txBody>
      </p:sp>
      <p:sp>
        <p:nvSpPr>
          <p:cNvPr id="54" name="Rectangle 53">
            <a:extLst>
              <a:ext uri="{FF2B5EF4-FFF2-40B4-BE49-F238E27FC236}">
                <a16:creationId xmlns:a16="http://schemas.microsoft.com/office/drawing/2014/main" id="{11E58ADE-4967-4D18-9247-F9223C06535D}"/>
              </a:ext>
            </a:extLst>
          </p:cNvPr>
          <p:cNvSpPr/>
          <p:nvPr/>
        </p:nvSpPr>
        <p:spPr>
          <a:xfrm>
            <a:off x="28067964" y="15075524"/>
            <a:ext cx="3475915" cy="138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pull lever</a:t>
            </a:r>
          </a:p>
        </p:txBody>
      </p:sp>
      <p:cxnSp>
        <p:nvCxnSpPr>
          <p:cNvPr id="55" name="Straight Connector 54">
            <a:extLst>
              <a:ext uri="{FF2B5EF4-FFF2-40B4-BE49-F238E27FC236}">
                <a16:creationId xmlns:a16="http://schemas.microsoft.com/office/drawing/2014/main" id="{D6D66036-6A4C-41E9-BD8B-4458ACE23DFC}"/>
              </a:ext>
            </a:extLst>
          </p:cNvPr>
          <p:cNvCxnSpPr>
            <a:cxnSpLocks/>
          </p:cNvCxnSpPr>
          <p:nvPr/>
        </p:nvCxnSpPr>
        <p:spPr>
          <a:xfrm flipH="1">
            <a:off x="34659930" y="13008580"/>
            <a:ext cx="1138142" cy="2190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1F0CB5E-DF51-4340-A9E5-B5E163A5F19D}"/>
              </a:ext>
            </a:extLst>
          </p:cNvPr>
          <p:cNvCxnSpPr>
            <a:cxnSpLocks/>
          </p:cNvCxnSpPr>
          <p:nvPr/>
        </p:nvCxnSpPr>
        <p:spPr>
          <a:xfrm>
            <a:off x="38610955" y="13259699"/>
            <a:ext cx="883098" cy="2010535"/>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315D352-7541-4FCE-BE23-60A2D9CDB735}"/>
              </a:ext>
            </a:extLst>
          </p:cNvPr>
          <p:cNvSpPr/>
          <p:nvPr/>
        </p:nvSpPr>
        <p:spPr>
          <a:xfrm>
            <a:off x="32902050" y="14998862"/>
            <a:ext cx="3030922" cy="1433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Pull lever</a:t>
            </a:r>
          </a:p>
        </p:txBody>
      </p:sp>
      <p:sp>
        <p:nvSpPr>
          <p:cNvPr id="58" name="Rectangle 57">
            <a:extLst>
              <a:ext uri="{FF2B5EF4-FFF2-40B4-BE49-F238E27FC236}">
                <a16:creationId xmlns:a16="http://schemas.microsoft.com/office/drawing/2014/main" id="{142BC931-6BCF-45E6-9E72-E390C14278A6}"/>
              </a:ext>
            </a:extLst>
          </p:cNvPr>
          <p:cNvSpPr/>
          <p:nvPr/>
        </p:nvSpPr>
        <p:spPr>
          <a:xfrm>
            <a:off x="37925367" y="15003605"/>
            <a:ext cx="3475915" cy="138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pull lever</a:t>
            </a:r>
          </a:p>
        </p:txBody>
      </p:sp>
      <p:sp>
        <p:nvSpPr>
          <p:cNvPr id="59" name="Oval 58">
            <a:extLst>
              <a:ext uri="{FF2B5EF4-FFF2-40B4-BE49-F238E27FC236}">
                <a16:creationId xmlns:a16="http://schemas.microsoft.com/office/drawing/2014/main" id="{74FB558D-6E3C-42F2-9212-8005061F5FFC}"/>
              </a:ext>
            </a:extLst>
          </p:cNvPr>
          <p:cNvSpPr/>
          <p:nvPr/>
        </p:nvSpPr>
        <p:spPr>
          <a:xfrm>
            <a:off x="38957250" y="16579891"/>
            <a:ext cx="3962400" cy="3232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Stubborn, aren’t you? I applaud your stoic refusal to abandon your morals, and will not do anything to your save file. You pass.</a:t>
            </a:r>
          </a:p>
        </p:txBody>
      </p:sp>
      <p:sp>
        <p:nvSpPr>
          <p:cNvPr id="60" name="Oval 59">
            <a:extLst>
              <a:ext uri="{FF2B5EF4-FFF2-40B4-BE49-F238E27FC236}">
                <a16:creationId xmlns:a16="http://schemas.microsoft.com/office/drawing/2014/main" id="{1BC68082-C2C8-4BC8-A021-D886231C8CA8}"/>
              </a:ext>
            </a:extLst>
          </p:cNvPr>
          <p:cNvSpPr/>
          <p:nvPr/>
        </p:nvSpPr>
        <p:spPr>
          <a:xfrm>
            <a:off x="32902050" y="16579891"/>
            <a:ext cx="4001550" cy="3232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feign moral superiority but falter in the face of personal loss. How disappointing. </a:t>
            </a:r>
          </a:p>
        </p:txBody>
      </p:sp>
      <p:sp>
        <p:nvSpPr>
          <p:cNvPr id="61" name="Oval 60">
            <a:extLst>
              <a:ext uri="{FF2B5EF4-FFF2-40B4-BE49-F238E27FC236}">
                <a16:creationId xmlns:a16="http://schemas.microsoft.com/office/drawing/2014/main" id="{D11300E3-FC31-4F60-BCB7-1C0688CA5C6B}"/>
              </a:ext>
            </a:extLst>
          </p:cNvPr>
          <p:cNvSpPr/>
          <p:nvPr/>
        </p:nvSpPr>
        <p:spPr>
          <a:xfrm>
            <a:off x="22764750" y="16802100"/>
            <a:ext cx="3867150" cy="300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shy away from action until the stakes involve people you care about, and then don’t hesitate to do whatever it takes to save them. </a:t>
            </a:r>
          </a:p>
        </p:txBody>
      </p:sp>
      <p:sp>
        <p:nvSpPr>
          <p:cNvPr id="62" name="Oval 61">
            <a:extLst>
              <a:ext uri="{FF2B5EF4-FFF2-40B4-BE49-F238E27FC236}">
                <a16:creationId xmlns:a16="http://schemas.microsoft.com/office/drawing/2014/main" id="{167EAD5F-62C5-4E57-A4A7-BCC4AD8FB743}"/>
              </a:ext>
            </a:extLst>
          </p:cNvPr>
          <p:cNvSpPr/>
          <p:nvPr/>
        </p:nvSpPr>
        <p:spPr>
          <a:xfrm>
            <a:off x="27343512" y="16579890"/>
            <a:ext cx="4440704" cy="36321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shy away from taking action until it involves people you actually know, showing you have little empathy for others. Worse, when you finally decide to take action you only do so when the outcome benefits you. You are selfish, and disgust me. </a:t>
            </a:r>
          </a:p>
        </p:txBody>
      </p:sp>
      <p:sp>
        <p:nvSpPr>
          <p:cNvPr id="63" name="Oval 62">
            <a:extLst>
              <a:ext uri="{FF2B5EF4-FFF2-40B4-BE49-F238E27FC236}">
                <a16:creationId xmlns:a16="http://schemas.microsoft.com/office/drawing/2014/main" id="{375F7D32-D8C2-47F2-B833-6D7BF97F9800}"/>
              </a:ext>
            </a:extLst>
          </p:cNvPr>
          <p:cNvSpPr/>
          <p:nvPr/>
        </p:nvSpPr>
        <p:spPr>
          <a:xfrm>
            <a:off x="2152650" y="16802100"/>
            <a:ext cx="3867150" cy="3200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Stubborn, aren’t you? I applaud your stoic refusal to back down from your sense of morality. </a:t>
            </a:r>
          </a:p>
        </p:txBody>
      </p:sp>
      <p:sp>
        <p:nvSpPr>
          <p:cNvPr id="64" name="Oval 63">
            <a:extLst>
              <a:ext uri="{FF2B5EF4-FFF2-40B4-BE49-F238E27FC236}">
                <a16:creationId xmlns:a16="http://schemas.microsoft.com/office/drawing/2014/main" id="{09F46BD3-F829-4F55-8A47-8BB2560CF88A}"/>
              </a:ext>
            </a:extLst>
          </p:cNvPr>
          <p:cNvSpPr/>
          <p:nvPr/>
        </p:nvSpPr>
        <p:spPr>
          <a:xfrm>
            <a:off x="7859257" y="16802100"/>
            <a:ext cx="3475915" cy="3113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are ruthlessly utilitarian until when it really counts, and then you reveal that you are simply selfish. I suggest you re-evaluate the way you view yourself and others. </a:t>
            </a:r>
          </a:p>
        </p:txBody>
      </p:sp>
      <p:sp>
        <p:nvSpPr>
          <p:cNvPr id="65" name="Oval 64">
            <a:extLst>
              <a:ext uri="{FF2B5EF4-FFF2-40B4-BE49-F238E27FC236}">
                <a16:creationId xmlns:a16="http://schemas.microsoft.com/office/drawing/2014/main" id="{FA3954B1-C708-442B-B8EE-E2F58AD78179}"/>
              </a:ext>
            </a:extLst>
          </p:cNvPr>
          <p:cNvSpPr/>
          <p:nvPr/>
        </p:nvSpPr>
        <p:spPr>
          <a:xfrm>
            <a:off x="12156384" y="16692224"/>
            <a:ext cx="5438090" cy="3632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are willing to push the man for 1000 people but not five, how many people need to die before you arbitrarily change your mind? Do you live your life without a plan in the world, simply going with the flow and never thinking for yourself? To exist is to think: you’ve been doing a lot of existing but little thinking. </a:t>
            </a:r>
          </a:p>
        </p:txBody>
      </p:sp>
      <p:sp>
        <p:nvSpPr>
          <p:cNvPr id="66" name="Oval 65">
            <a:extLst>
              <a:ext uri="{FF2B5EF4-FFF2-40B4-BE49-F238E27FC236}">
                <a16:creationId xmlns:a16="http://schemas.microsoft.com/office/drawing/2014/main" id="{A78ED5BB-A561-49B6-8F91-B9794CC9478B}"/>
              </a:ext>
            </a:extLst>
          </p:cNvPr>
          <p:cNvSpPr/>
          <p:nvPr/>
        </p:nvSpPr>
        <p:spPr>
          <a:xfrm>
            <a:off x="17915067" y="16644215"/>
            <a:ext cx="4686300" cy="3632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pull the lever when you feel detached from the outcome, but shy away as soon as you need to personally interact with the victim. You lack conviction, and need to explore your own morality further. </a:t>
            </a:r>
          </a:p>
        </p:txBody>
      </p:sp>
      <p:sp>
        <p:nvSpPr>
          <p:cNvPr id="67" name="TextBox 66">
            <a:extLst>
              <a:ext uri="{FF2B5EF4-FFF2-40B4-BE49-F238E27FC236}">
                <a16:creationId xmlns:a16="http://schemas.microsoft.com/office/drawing/2014/main" id="{74627382-9CFD-4E81-98FE-8AA5F81A9162}"/>
              </a:ext>
            </a:extLst>
          </p:cNvPr>
          <p:cNvSpPr txBox="1"/>
          <p:nvPr/>
        </p:nvSpPr>
        <p:spPr>
          <a:xfrm>
            <a:off x="19224372" y="1333500"/>
            <a:ext cx="418704" cy="369332"/>
          </a:xfrm>
          <a:prstGeom prst="rect">
            <a:avLst/>
          </a:prstGeom>
          <a:noFill/>
        </p:spPr>
        <p:txBody>
          <a:bodyPr wrap="none" rtlCol="0">
            <a:spAutoFit/>
          </a:bodyPr>
          <a:lstStyle/>
          <a:p>
            <a:r>
              <a:rPr lang="en-US" dirty="0"/>
              <a:t>11</a:t>
            </a:r>
          </a:p>
        </p:txBody>
      </p:sp>
      <p:sp>
        <p:nvSpPr>
          <p:cNvPr id="68" name="TextBox 67">
            <a:extLst>
              <a:ext uri="{FF2B5EF4-FFF2-40B4-BE49-F238E27FC236}">
                <a16:creationId xmlns:a16="http://schemas.microsoft.com/office/drawing/2014/main" id="{01D46423-922D-4D09-88A2-F2618D080781}"/>
              </a:ext>
            </a:extLst>
          </p:cNvPr>
          <p:cNvSpPr txBox="1"/>
          <p:nvPr/>
        </p:nvSpPr>
        <p:spPr>
          <a:xfrm>
            <a:off x="12156384" y="4648692"/>
            <a:ext cx="418704" cy="369332"/>
          </a:xfrm>
          <a:prstGeom prst="rect">
            <a:avLst/>
          </a:prstGeom>
          <a:noFill/>
        </p:spPr>
        <p:txBody>
          <a:bodyPr wrap="none" rtlCol="0">
            <a:spAutoFit/>
          </a:bodyPr>
          <a:lstStyle/>
          <a:p>
            <a:r>
              <a:rPr lang="en-US" dirty="0"/>
              <a:t>12</a:t>
            </a:r>
          </a:p>
        </p:txBody>
      </p:sp>
      <p:sp>
        <p:nvSpPr>
          <p:cNvPr id="69" name="TextBox 68">
            <a:extLst>
              <a:ext uri="{FF2B5EF4-FFF2-40B4-BE49-F238E27FC236}">
                <a16:creationId xmlns:a16="http://schemas.microsoft.com/office/drawing/2014/main" id="{98CC43C5-108B-4FF9-B36D-0149F112E294}"/>
              </a:ext>
            </a:extLst>
          </p:cNvPr>
          <p:cNvSpPr txBox="1"/>
          <p:nvPr/>
        </p:nvSpPr>
        <p:spPr>
          <a:xfrm>
            <a:off x="31127700" y="3999762"/>
            <a:ext cx="418704" cy="369332"/>
          </a:xfrm>
          <a:prstGeom prst="rect">
            <a:avLst/>
          </a:prstGeom>
          <a:noFill/>
        </p:spPr>
        <p:txBody>
          <a:bodyPr wrap="none" rtlCol="0">
            <a:spAutoFit/>
          </a:bodyPr>
          <a:lstStyle/>
          <a:p>
            <a:r>
              <a:rPr lang="en-US" dirty="0"/>
              <a:t>13</a:t>
            </a:r>
          </a:p>
        </p:txBody>
      </p:sp>
      <p:sp>
        <p:nvSpPr>
          <p:cNvPr id="70" name="TextBox 69">
            <a:extLst>
              <a:ext uri="{FF2B5EF4-FFF2-40B4-BE49-F238E27FC236}">
                <a16:creationId xmlns:a16="http://schemas.microsoft.com/office/drawing/2014/main" id="{02374E5E-9D80-4F8E-A32B-25CA0A416722}"/>
              </a:ext>
            </a:extLst>
          </p:cNvPr>
          <p:cNvSpPr txBox="1"/>
          <p:nvPr/>
        </p:nvSpPr>
        <p:spPr>
          <a:xfrm>
            <a:off x="5866862" y="9982200"/>
            <a:ext cx="418704" cy="369332"/>
          </a:xfrm>
          <a:prstGeom prst="rect">
            <a:avLst/>
          </a:prstGeom>
          <a:noFill/>
        </p:spPr>
        <p:txBody>
          <a:bodyPr wrap="none" rtlCol="0">
            <a:spAutoFit/>
          </a:bodyPr>
          <a:lstStyle/>
          <a:p>
            <a:r>
              <a:rPr lang="en-US" dirty="0"/>
              <a:t>14</a:t>
            </a:r>
          </a:p>
        </p:txBody>
      </p:sp>
      <p:sp>
        <p:nvSpPr>
          <p:cNvPr id="71" name="TextBox 70">
            <a:extLst>
              <a:ext uri="{FF2B5EF4-FFF2-40B4-BE49-F238E27FC236}">
                <a16:creationId xmlns:a16="http://schemas.microsoft.com/office/drawing/2014/main" id="{C90D3EC7-4D9D-4874-992F-92F45DF36DA4}"/>
              </a:ext>
            </a:extLst>
          </p:cNvPr>
          <p:cNvSpPr txBox="1"/>
          <p:nvPr/>
        </p:nvSpPr>
        <p:spPr>
          <a:xfrm>
            <a:off x="14554200" y="10725150"/>
            <a:ext cx="418704" cy="369332"/>
          </a:xfrm>
          <a:prstGeom prst="rect">
            <a:avLst/>
          </a:prstGeom>
          <a:noFill/>
        </p:spPr>
        <p:txBody>
          <a:bodyPr wrap="none" rtlCol="0">
            <a:spAutoFit/>
          </a:bodyPr>
          <a:lstStyle/>
          <a:p>
            <a:r>
              <a:rPr lang="en-US" dirty="0"/>
              <a:t>15</a:t>
            </a:r>
          </a:p>
        </p:txBody>
      </p:sp>
      <p:sp>
        <p:nvSpPr>
          <p:cNvPr id="72" name="TextBox 71">
            <a:extLst>
              <a:ext uri="{FF2B5EF4-FFF2-40B4-BE49-F238E27FC236}">
                <a16:creationId xmlns:a16="http://schemas.microsoft.com/office/drawing/2014/main" id="{6A412AA2-B7DC-4CA2-B2F6-94409A231562}"/>
              </a:ext>
            </a:extLst>
          </p:cNvPr>
          <p:cNvSpPr txBox="1"/>
          <p:nvPr/>
        </p:nvSpPr>
        <p:spPr>
          <a:xfrm>
            <a:off x="24187356" y="10725150"/>
            <a:ext cx="418704" cy="369332"/>
          </a:xfrm>
          <a:prstGeom prst="rect">
            <a:avLst/>
          </a:prstGeom>
          <a:noFill/>
        </p:spPr>
        <p:txBody>
          <a:bodyPr wrap="none" rtlCol="0">
            <a:spAutoFit/>
          </a:bodyPr>
          <a:lstStyle/>
          <a:p>
            <a:r>
              <a:rPr lang="en-US" dirty="0"/>
              <a:t>16</a:t>
            </a:r>
          </a:p>
        </p:txBody>
      </p:sp>
      <p:sp>
        <p:nvSpPr>
          <p:cNvPr id="73" name="TextBox 72">
            <a:extLst>
              <a:ext uri="{FF2B5EF4-FFF2-40B4-BE49-F238E27FC236}">
                <a16:creationId xmlns:a16="http://schemas.microsoft.com/office/drawing/2014/main" id="{343B5BAD-5E11-4504-8D02-A5EFAD9EF716}"/>
              </a:ext>
            </a:extLst>
          </p:cNvPr>
          <p:cNvSpPr txBox="1"/>
          <p:nvPr/>
        </p:nvSpPr>
        <p:spPr>
          <a:xfrm>
            <a:off x="33604200" y="9982200"/>
            <a:ext cx="418704" cy="369332"/>
          </a:xfrm>
          <a:prstGeom prst="rect">
            <a:avLst/>
          </a:prstGeom>
          <a:noFill/>
        </p:spPr>
        <p:txBody>
          <a:bodyPr wrap="none" rtlCol="0">
            <a:spAutoFit/>
          </a:bodyPr>
          <a:lstStyle/>
          <a:p>
            <a:r>
              <a:rPr lang="en-US" dirty="0"/>
              <a:t>17</a:t>
            </a:r>
          </a:p>
        </p:txBody>
      </p:sp>
      <p:sp>
        <p:nvSpPr>
          <p:cNvPr id="74" name="TextBox 73">
            <a:extLst>
              <a:ext uri="{FF2B5EF4-FFF2-40B4-BE49-F238E27FC236}">
                <a16:creationId xmlns:a16="http://schemas.microsoft.com/office/drawing/2014/main" id="{6901B531-6A8B-4222-BBC5-9AA9AAC94331}"/>
              </a:ext>
            </a:extLst>
          </p:cNvPr>
          <p:cNvSpPr txBox="1"/>
          <p:nvPr/>
        </p:nvSpPr>
        <p:spPr>
          <a:xfrm>
            <a:off x="1809750" y="16802100"/>
            <a:ext cx="418704" cy="369332"/>
          </a:xfrm>
          <a:prstGeom prst="rect">
            <a:avLst/>
          </a:prstGeom>
          <a:noFill/>
        </p:spPr>
        <p:txBody>
          <a:bodyPr wrap="none" rtlCol="0">
            <a:spAutoFit/>
          </a:bodyPr>
          <a:lstStyle/>
          <a:p>
            <a:r>
              <a:rPr lang="en-US" dirty="0"/>
              <a:t>18</a:t>
            </a:r>
          </a:p>
        </p:txBody>
      </p:sp>
      <p:sp>
        <p:nvSpPr>
          <p:cNvPr id="75" name="TextBox 74">
            <a:extLst>
              <a:ext uri="{FF2B5EF4-FFF2-40B4-BE49-F238E27FC236}">
                <a16:creationId xmlns:a16="http://schemas.microsoft.com/office/drawing/2014/main" id="{C8B7F951-1FF8-4B19-BD7C-9CAD448D7755}"/>
              </a:ext>
            </a:extLst>
          </p:cNvPr>
          <p:cNvSpPr txBox="1"/>
          <p:nvPr/>
        </p:nvSpPr>
        <p:spPr>
          <a:xfrm>
            <a:off x="7512470" y="16954500"/>
            <a:ext cx="418704" cy="369332"/>
          </a:xfrm>
          <a:prstGeom prst="rect">
            <a:avLst/>
          </a:prstGeom>
          <a:noFill/>
        </p:spPr>
        <p:txBody>
          <a:bodyPr wrap="none" rtlCol="0">
            <a:spAutoFit/>
          </a:bodyPr>
          <a:lstStyle/>
          <a:p>
            <a:r>
              <a:rPr lang="en-US" dirty="0"/>
              <a:t>19</a:t>
            </a:r>
          </a:p>
        </p:txBody>
      </p:sp>
      <p:sp>
        <p:nvSpPr>
          <p:cNvPr id="76" name="TextBox 75">
            <a:extLst>
              <a:ext uri="{FF2B5EF4-FFF2-40B4-BE49-F238E27FC236}">
                <a16:creationId xmlns:a16="http://schemas.microsoft.com/office/drawing/2014/main" id="{D1268864-DC35-4982-853D-3F9C0539E46E}"/>
              </a:ext>
            </a:extLst>
          </p:cNvPr>
          <p:cNvSpPr txBox="1"/>
          <p:nvPr/>
        </p:nvSpPr>
        <p:spPr>
          <a:xfrm>
            <a:off x="12575088" y="16692224"/>
            <a:ext cx="418704" cy="369332"/>
          </a:xfrm>
          <a:prstGeom prst="rect">
            <a:avLst/>
          </a:prstGeom>
          <a:noFill/>
        </p:spPr>
        <p:txBody>
          <a:bodyPr wrap="none" rtlCol="0">
            <a:spAutoFit/>
          </a:bodyPr>
          <a:lstStyle/>
          <a:p>
            <a:r>
              <a:rPr lang="en-US" dirty="0"/>
              <a:t>20</a:t>
            </a:r>
          </a:p>
        </p:txBody>
      </p:sp>
      <p:sp>
        <p:nvSpPr>
          <p:cNvPr id="77" name="TextBox 76">
            <a:extLst>
              <a:ext uri="{FF2B5EF4-FFF2-40B4-BE49-F238E27FC236}">
                <a16:creationId xmlns:a16="http://schemas.microsoft.com/office/drawing/2014/main" id="{9396AB83-9742-4B91-AC99-5FA719A68D5D}"/>
              </a:ext>
            </a:extLst>
          </p:cNvPr>
          <p:cNvSpPr txBox="1"/>
          <p:nvPr/>
        </p:nvSpPr>
        <p:spPr>
          <a:xfrm>
            <a:off x="17915067" y="16802100"/>
            <a:ext cx="418704" cy="369332"/>
          </a:xfrm>
          <a:prstGeom prst="rect">
            <a:avLst/>
          </a:prstGeom>
          <a:noFill/>
        </p:spPr>
        <p:txBody>
          <a:bodyPr wrap="none" rtlCol="0">
            <a:spAutoFit/>
          </a:bodyPr>
          <a:lstStyle/>
          <a:p>
            <a:r>
              <a:rPr lang="en-US" dirty="0"/>
              <a:t>21</a:t>
            </a:r>
          </a:p>
        </p:txBody>
      </p:sp>
      <p:sp>
        <p:nvSpPr>
          <p:cNvPr id="78" name="TextBox 77">
            <a:extLst>
              <a:ext uri="{FF2B5EF4-FFF2-40B4-BE49-F238E27FC236}">
                <a16:creationId xmlns:a16="http://schemas.microsoft.com/office/drawing/2014/main" id="{4C9EC26F-A1A4-4C6E-9A01-D8624B2DB7D9}"/>
              </a:ext>
            </a:extLst>
          </p:cNvPr>
          <p:cNvSpPr txBox="1"/>
          <p:nvPr/>
        </p:nvSpPr>
        <p:spPr>
          <a:xfrm>
            <a:off x="23044647" y="16954500"/>
            <a:ext cx="418704" cy="369332"/>
          </a:xfrm>
          <a:prstGeom prst="rect">
            <a:avLst/>
          </a:prstGeom>
          <a:noFill/>
        </p:spPr>
        <p:txBody>
          <a:bodyPr wrap="none" rtlCol="0">
            <a:spAutoFit/>
          </a:bodyPr>
          <a:lstStyle/>
          <a:p>
            <a:r>
              <a:rPr lang="en-US" dirty="0"/>
              <a:t>22</a:t>
            </a:r>
          </a:p>
        </p:txBody>
      </p:sp>
      <p:sp>
        <p:nvSpPr>
          <p:cNvPr id="79" name="TextBox 78">
            <a:extLst>
              <a:ext uri="{FF2B5EF4-FFF2-40B4-BE49-F238E27FC236}">
                <a16:creationId xmlns:a16="http://schemas.microsoft.com/office/drawing/2014/main" id="{18A6B08C-EA1A-4A7E-88C1-8C1CB594389D}"/>
              </a:ext>
            </a:extLst>
          </p:cNvPr>
          <p:cNvSpPr txBox="1"/>
          <p:nvPr/>
        </p:nvSpPr>
        <p:spPr>
          <a:xfrm>
            <a:off x="27690976" y="16954500"/>
            <a:ext cx="418704" cy="369332"/>
          </a:xfrm>
          <a:prstGeom prst="rect">
            <a:avLst/>
          </a:prstGeom>
          <a:noFill/>
        </p:spPr>
        <p:txBody>
          <a:bodyPr wrap="none" rtlCol="0">
            <a:spAutoFit/>
          </a:bodyPr>
          <a:lstStyle/>
          <a:p>
            <a:r>
              <a:rPr lang="en-US" dirty="0"/>
              <a:t>23</a:t>
            </a:r>
          </a:p>
        </p:txBody>
      </p:sp>
      <p:sp>
        <p:nvSpPr>
          <p:cNvPr id="80" name="TextBox 79">
            <a:extLst>
              <a:ext uri="{FF2B5EF4-FFF2-40B4-BE49-F238E27FC236}">
                <a16:creationId xmlns:a16="http://schemas.microsoft.com/office/drawing/2014/main" id="{B20B6067-FB90-4967-AF3D-06587764E864}"/>
              </a:ext>
            </a:extLst>
          </p:cNvPr>
          <p:cNvSpPr txBox="1"/>
          <p:nvPr/>
        </p:nvSpPr>
        <p:spPr>
          <a:xfrm>
            <a:off x="32671947" y="16986766"/>
            <a:ext cx="932253" cy="369332"/>
          </a:xfrm>
          <a:prstGeom prst="rect">
            <a:avLst/>
          </a:prstGeom>
          <a:noFill/>
        </p:spPr>
        <p:txBody>
          <a:bodyPr wrap="square" rtlCol="0">
            <a:spAutoFit/>
          </a:bodyPr>
          <a:lstStyle/>
          <a:p>
            <a:r>
              <a:rPr lang="en-US" dirty="0"/>
              <a:t>24</a:t>
            </a:r>
          </a:p>
        </p:txBody>
      </p:sp>
      <p:sp>
        <p:nvSpPr>
          <p:cNvPr id="81" name="TextBox 80">
            <a:extLst>
              <a:ext uri="{FF2B5EF4-FFF2-40B4-BE49-F238E27FC236}">
                <a16:creationId xmlns:a16="http://schemas.microsoft.com/office/drawing/2014/main" id="{87669BAE-B99A-411B-85F0-0557936B8CD8}"/>
              </a:ext>
            </a:extLst>
          </p:cNvPr>
          <p:cNvSpPr txBox="1"/>
          <p:nvPr/>
        </p:nvSpPr>
        <p:spPr>
          <a:xfrm>
            <a:off x="38610955" y="16986766"/>
            <a:ext cx="439061" cy="369332"/>
          </a:xfrm>
          <a:prstGeom prst="rect">
            <a:avLst/>
          </a:prstGeom>
          <a:noFill/>
        </p:spPr>
        <p:txBody>
          <a:bodyPr wrap="square" rtlCol="0">
            <a:spAutoFit/>
          </a:bodyPr>
          <a:lstStyle/>
          <a:p>
            <a:r>
              <a:rPr lang="en-US" dirty="0"/>
              <a:t>25</a:t>
            </a:r>
          </a:p>
        </p:txBody>
      </p:sp>
      <p:sp>
        <p:nvSpPr>
          <p:cNvPr id="82" name="TextBox 81">
            <a:extLst>
              <a:ext uri="{FF2B5EF4-FFF2-40B4-BE49-F238E27FC236}">
                <a16:creationId xmlns:a16="http://schemas.microsoft.com/office/drawing/2014/main" id="{00F3EAEA-5A7B-4C91-8D93-E61E6B94FF80}"/>
              </a:ext>
            </a:extLst>
          </p:cNvPr>
          <p:cNvSpPr txBox="1"/>
          <p:nvPr/>
        </p:nvSpPr>
        <p:spPr>
          <a:xfrm>
            <a:off x="25450800" y="1120877"/>
            <a:ext cx="6629400" cy="646331"/>
          </a:xfrm>
          <a:prstGeom prst="rect">
            <a:avLst/>
          </a:prstGeom>
          <a:noFill/>
        </p:spPr>
        <p:txBody>
          <a:bodyPr wrap="square" rtlCol="0">
            <a:spAutoFit/>
          </a:bodyPr>
          <a:lstStyle/>
          <a:p>
            <a:r>
              <a:rPr lang="en-US" sz="3600" dirty="0"/>
              <a:t>Trial in “the mysterious scripture”</a:t>
            </a:r>
          </a:p>
        </p:txBody>
      </p:sp>
    </p:spTree>
    <p:extLst>
      <p:ext uri="{BB962C8B-B14F-4D97-AF65-F5344CB8AC3E}">
        <p14:creationId xmlns:p14="http://schemas.microsoft.com/office/powerpoint/2010/main" val="147782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hlinkClick r:id="rId2" action="ppaction://hlinkfile"/>
            <a:extLst>
              <a:ext uri="{FF2B5EF4-FFF2-40B4-BE49-F238E27FC236}">
                <a16:creationId xmlns:a16="http://schemas.microsoft.com/office/drawing/2014/main" id="{34A40C02-7352-4CB7-A28F-3DAB44CF4C37}"/>
              </a:ext>
            </a:extLst>
          </p:cNvPr>
          <p:cNvSpPr/>
          <p:nvPr/>
        </p:nvSpPr>
        <p:spPr>
          <a:xfrm>
            <a:off x="21239915" y="1829894"/>
            <a:ext cx="5867941" cy="1097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Intro, menu, saves</a:t>
            </a:r>
          </a:p>
        </p:txBody>
      </p:sp>
      <p:sp>
        <p:nvSpPr>
          <p:cNvPr id="36" name="TextBox 35">
            <a:extLst>
              <a:ext uri="{FF2B5EF4-FFF2-40B4-BE49-F238E27FC236}">
                <a16:creationId xmlns:a16="http://schemas.microsoft.com/office/drawing/2014/main" id="{DFDA3B91-7F5A-4127-818B-F6D66EA3189E}"/>
              </a:ext>
            </a:extLst>
          </p:cNvPr>
          <p:cNvSpPr txBox="1"/>
          <p:nvPr/>
        </p:nvSpPr>
        <p:spPr>
          <a:xfrm>
            <a:off x="28774166" y="2233464"/>
            <a:ext cx="2893164" cy="369332"/>
          </a:xfrm>
          <a:prstGeom prst="rect">
            <a:avLst/>
          </a:prstGeom>
          <a:noFill/>
        </p:spPr>
        <p:txBody>
          <a:bodyPr wrap="none" rtlCol="0">
            <a:spAutoFit/>
          </a:bodyPr>
          <a:lstStyle/>
          <a:p>
            <a:r>
              <a:rPr lang="en-US" dirty="0" err="1"/>
              <a:t>pName</a:t>
            </a:r>
            <a:r>
              <a:rPr lang="en-US" dirty="0"/>
              <a:t> – your in game name</a:t>
            </a:r>
          </a:p>
        </p:txBody>
      </p:sp>
      <p:cxnSp>
        <p:nvCxnSpPr>
          <p:cNvPr id="37" name="Straight Connector 36">
            <a:extLst>
              <a:ext uri="{FF2B5EF4-FFF2-40B4-BE49-F238E27FC236}">
                <a16:creationId xmlns:a16="http://schemas.microsoft.com/office/drawing/2014/main" id="{9DB81FFB-B410-4FC7-BF57-110437F40143}"/>
              </a:ext>
            </a:extLst>
          </p:cNvPr>
          <p:cNvCxnSpPr>
            <a:cxnSpLocks/>
          </p:cNvCxnSpPr>
          <p:nvPr/>
        </p:nvCxnSpPr>
        <p:spPr>
          <a:xfrm flipH="1">
            <a:off x="18441113" y="2927151"/>
            <a:ext cx="2814705" cy="3411037"/>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a:hlinkClick r:id="rId3" action="ppaction://hlinkfile"/>
            <a:extLst>
              <a:ext uri="{FF2B5EF4-FFF2-40B4-BE49-F238E27FC236}">
                <a16:creationId xmlns:a16="http://schemas.microsoft.com/office/drawing/2014/main" id="{421BF7C9-774C-48CA-B548-8A31B002B6B9}"/>
              </a:ext>
            </a:extLst>
          </p:cNvPr>
          <p:cNvSpPr/>
          <p:nvPr/>
        </p:nvSpPr>
        <p:spPr>
          <a:xfrm>
            <a:off x="15324268" y="6338188"/>
            <a:ext cx="5215946" cy="985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Chocolate</a:t>
            </a:r>
          </a:p>
        </p:txBody>
      </p:sp>
      <p:sp>
        <p:nvSpPr>
          <p:cNvPr id="40" name="Rectangle 39">
            <a:hlinkClick r:id="rId3" action="ppaction://hlinkfile"/>
            <a:extLst>
              <a:ext uri="{FF2B5EF4-FFF2-40B4-BE49-F238E27FC236}">
                <a16:creationId xmlns:a16="http://schemas.microsoft.com/office/drawing/2014/main" id="{8779D0DA-5BE7-4DF5-BC2A-929973663063}"/>
              </a:ext>
            </a:extLst>
          </p:cNvPr>
          <p:cNvSpPr/>
          <p:nvPr/>
        </p:nvSpPr>
        <p:spPr>
          <a:xfrm>
            <a:off x="22098638" y="6338188"/>
            <a:ext cx="4834291" cy="985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Potato Chips</a:t>
            </a:r>
          </a:p>
        </p:txBody>
      </p:sp>
      <p:cxnSp>
        <p:nvCxnSpPr>
          <p:cNvPr id="41" name="Straight Connector 40">
            <a:extLst>
              <a:ext uri="{FF2B5EF4-FFF2-40B4-BE49-F238E27FC236}">
                <a16:creationId xmlns:a16="http://schemas.microsoft.com/office/drawing/2014/main" id="{40D0C66C-B977-44AA-AFBC-F6C831AECC7B}"/>
              </a:ext>
            </a:extLst>
          </p:cNvPr>
          <p:cNvCxnSpPr>
            <a:cxnSpLocks/>
            <a:stCxn id="35" idx="2"/>
            <a:endCxn id="40" idx="0"/>
          </p:cNvCxnSpPr>
          <p:nvPr/>
        </p:nvCxnSpPr>
        <p:spPr>
          <a:xfrm>
            <a:off x="24173886" y="2927151"/>
            <a:ext cx="341898" cy="3411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3E6EECB-4286-463F-9C53-4EAA57CA07DC}"/>
              </a:ext>
            </a:extLst>
          </p:cNvPr>
          <p:cNvCxnSpPr>
            <a:cxnSpLocks/>
            <a:stCxn id="39" idx="2"/>
          </p:cNvCxnSpPr>
          <p:nvPr/>
        </p:nvCxnSpPr>
        <p:spPr>
          <a:xfrm>
            <a:off x="17932241" y="7324129"/>
            <a:ext cx="3896061" cy="8587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85CC232-46C7-448E-8E12-B58589570D9D}"/>
              </a:ext>
            </a:extLst>
          </p:cNvPr>
          <p:cNvCxnSpPr>
            <a:cxnSpLocks/>
            <a:stCxn id="40" idx="2"/>
          </p:cNvCxnSpPr>
          <p:nvPr/>
        </p:nvCxnSpPr>
        <p:spPr>
          <a:xfrm flipH="1">
            <a:off x="23291309" y="7324129"/>
            <a:ext cx="1224475" cy="85872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a:hlinkClick r:id="rId4" action="ppaction://hlinkfile"/>
            <a:extLst>
              <a:ext uri="{FF2B5EF4-FFF2-40B4-BE49-F238E27FC236}">
                <a16:creationId xmlns:a16="http://schemas.microsoft.com/office/drawing/2014/main" id="{C30FD6E8-1598-446C-943A-DDFA4CA675E5}"/>
              </a:ext>
            </a:extLst>
          </p:cNvPr>
          <p:cNvSpPr/>
          <p:nvPr/>
        </p:nvSpPr>
        <p:spPr>
          <a:xfrm>
            <a:off x="20206303" y="8182852"/>
            <a:ext cx="4229970" cy="985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Attempt to purchase</a:t>
            </a:r>
          </a:p>
        </p:txBody>
      </p:sp>
      <p:sp>
        <p:nvSpPr>
          <p:cNvPr id="51" name="TextBox 50">
            <a:extLst>
              <a:ext uri="{FF2B5EF4-FFF2-40B4-BE49-F238E27FC236}">
                <a16:creationId xmlns:a16="http://schemas.microsoft.com/office/drawing/2014/main" id="{437F0A5A-4D8F-4D7E-990D-C4132616157F}"/>
              </a:ext>
            </a:extLst>
          </p:cNvPr>
          <p:cNvSpPr txBox="1"/>
          <p:nvPr/>
        </p:nvSpPr>
        <p:spPr>
          <a:xfrm>
            <a:off x="29933442" y="3072210"/>
            <a:ext cx="732829" cy="369332"/>
          </a:xfrm>
          <a:prstGeom prst="rect">
            <a:avLst/>
          </a:prstGeom>
          <a:noFill/>
        </p:spPr>
        <p:txBody>
          <a:bodyPr wrap="none" rtlCol="0">
            <a:spAutoFit/>
          </a:bodyPr>
          <a:lstStyle/>
          <a:p>
            <a:r>
              <a:rPr lang="en-US" dirty="0"/>
              <a:t>$food</a:t>
            </a:r>
          </a:p>
        </p:txBody>
      </p:sp>
      <p:cxnSp>
        <p:nvCxnSpPr>
          <p:cNvPr id="52" name="Straight Connector 51">
            <a:extLst>
              <a:ext uri="{FF2B5EF4-FFF2-40B4-BE49-F238E27FC236}">
                <a16:creationId xmlns:a16="http://schemas.microsoft.com/office/drawing/2014/main" id="{B62D05AF-5F80-4954-916E-9A28B56CA3C6}"/>
              </a:ext>
            </a:extLst>
          </p:cNvPr>
          <p:cNvCxnSpPr>
            <a:cxnSpLocks/>
            <a:stCxn id="47" idx="2"/>
          </p:cNvCxnSpPr>
          <p:nvPr/>
        </p:nvCxnSpPr>
        <p:spPr>
          <a:xfrm>
            <a:off x="22321288" y="9168792"/>
            <a:ext cx="0" cy="397558"/>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25654F00-5729-4710-8A32-EF76B692C675}"/>
              </a:ext>
            </a:extLst>
          </p:cNvPr>
          <p:cNvSpPr/>
          <p:nvPr/>
        </p:nvSpPr>
        <p:spPr>
          <a:xfrm>
            <a:off x="20436872" y="9606103"/>
            <a:ext cx="3737014" cy="109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Cashier dialogue</a:t>
            </a:r>
          </a:p>
        </p:txBody>
      </p:sp>
      <p:sp>
        <p:nvSpPr>
          <p:cNvPr id="13" name="TextBox 12">
            <a:extLst>
              <a:ext uri="{FF2B5EF4-FFF2-40B4-BE49-F238E27FC236}">
                <a16:creationId xmlns:a16="http://schemas.microsoft.com/office/drawing/2014/main" id="{9EC15EA1-C1BA-456F-A4A3-84D7C83FCB57}"/>
              </a:ext>
            </a:extLst>
          </p:cNvPr>
          <p:cNvSpPr txBox="1"/>
          <p:nvPr/>
        </p:nvSpPr>
        <p:spPr>
          <a:xfrm>
            <a:off x="5993990" y="2233464"/>
            <a:ext cx="8844280" cy="3046989"/>
          </a:xfrm>
          <a:prstGeom prst="rect">
            <a:avLst/>
          </a:prstGeom>
          <a:noFill/>
        </p:spPr>
        <p:txBody>
          <a:bodyPr wrap="none" rtlCol="0">
            <a:spAutoFit/>
          </a:bodyPr>
          <a:lstStyle/>
          <a:p>
            <a:r>
              <a:rPr lang="en-US" sz="9600" dirty="0"/>
              <a:t>Introduction </a:t>
            </a:r>
          </a:p>
          <a:p>
            <a:r>
              <a:rPr lang="en-US" sz="9600" dirty="0"/>
              <a:t>(Arc 1, The Store)</a:t>
            </a:r>
          </a:p>
        </p:txBody>
      </p:sp>
      <p:cxnSp>
        <p:nvCxnSpPr>
          <p:cNvPr id="59" name="Straight Connector 58">
            <a:extLst>
              <a:ext uri="{FF2B5EF4-FFF2-40B4-BE49-F238E27FC236}">
                <a16:creationId xmlns:a16="http://schemas.microsoft.com/office/drawing/2014/main" id="{B7D3E4D9-434F-466A-AA16-66A99FAA2003}"/>
              </a:ext>
            </a:extLst>
          </p:cNvPr>
          <p:cNvCxnSpPr>
            <a:cxnSpLocks/>
            <a:stCxn id="53" idx="2"/>
            <a:endCxn id="61" idx="0"/>
          </p:cNvCxnSpPr>
          <p:nvPr/>
        </p:nvCxnSpPr>
        <p:spPr>
          <a:xfrm>
            <a:off x="22305380" y="10703362"/>
            <a:ext cx="95387" cy="7823919"/>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5775B0AC-07F5-4632-8B87-2A9A168EA1E1}"/>
              </a:ext>
            </a:extLst>
          </p:cNvPr>
          <p:cNvSpPr txBox="1"/>
          <p:nvPr/>
        </p:nvSpPr>
        <p:spPr>
          <a:xfrm>
            <a:off x="6566472" y="7806582"/>
            <a:ext cx="8004741" cy="1734219"/>
          </a:xfrm>
          <a:prstGeom prst="rect">
            <a:avLst/>
          </a:prstGeom>
          <a:noFill/>
        </p:spPr>
        <p:txBody>
          <a:bodyPr wrap="none" rtlCol="0">
            <a:spAutoFit/>
          </a:bodyPr>
          <a:lstStyle/>
          <a:p>
            <a:r>
              <a:rPr lang="en-US" dirty="0"/>
              <a:t>Intro Goals: introduce game, mechanics.</a:t>
            </a:r>
          </a:p>
          <a:p>
            <a:r>
              <a:rPr lang="en-US" dirty="0"/>
              <a:t>Get player location, name, and set </a:t>
            </a:r>
            <a:r>
              <a:rPr lang="en-US" dirty="0" err="1"/>
              <a:t>foodFlag</a:t>
            </a:r>
            <a:endParaRPr lang="en-US" dirty="0"/>
          </a:p>
          <a:p>
            <a:r>
              <a:rPr lang="en-US" dirty="0"/>
              <a:t>Which will be used in next chapter.</a:t>
            </a:r>
          </a:p>
        </p:txBody>
      </p:sp>
      <p:sp>
        <p:nvSpPr>
          <p:cNvPr id="61" name="Rectangle 60">
            <a:extLst>
              <a:ext uri="{FF2B5EF4-FFF2-40B4-BE49-F238E27FC236}">
                <a16:creationId xmlns:a16="http://schemas.microsoft.com/office/drawing/2014/main" id="{64581F7A-8556-4B3A-9189-2ECEA46FE470}"/>
              </a:ext>
            </a:extLst>
          </p:cNvPr>
          <p:cNvSpPr/>
          <p:nvPr/>
        </p:nvSpPr>
        <p:spPr>
          <a:xfrm>
            <a:off x="20540214" y="18527281"/>
            <a:ext cx="3721105" cy="1041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 store</a:t>
            </a:r>
          </a:p>
        </p:txBody>
      </p:sp>
      <p:cxnSp>
        <p:nvCxnSpPr>
          <p:cNvPr id="63" name="Straight Connector 62">
            <a:extLst>
              <a:ext uri="{FF2B5EF4-FFF2-40B4-BE49-F238E27FC236}">
                <a16:creationId xmlns:a16="http://schemas.microsoft.com/office/drawing/2014/main" id="{5966C3A3-51E4-49B7-B5E5-FEE8A3056921}"/>
              </a:ext>
            </a:extLst>
          </p:cNvPr>
          <p:cNvCxnSpPr>
            <a:cxnSpLocks/>
            <a:stCxn id="61" idx="2"/>
          </p:cNvCxnSpPr>
          <p:nvPr/>
        </p:nvCxnSpPr>
        <p:spPr>
          <a:xfrm>
            <a:off x="22400767" y="19568883"/>
            <a:ext cx="0" cy="2168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3374088-D35B-4394-AFD7-5DF68E793F73}"/>
              </a:ext>
            </a:extLst>
          </p:cNvPr>
          <p:cNvCxnSpPr>
            <a:cxnSpLocks/>
          </p:cNvCxnSpPr>
          <p:nvPr/>
        </p:nvCxnSpPr>
        <p:spPr>
          <a:xfrm flipH="1">
            <a:off x="22273535" y="21747492"/>
            <a:ext cx="87476" cy="1396837"/>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10BEDF79-D12E-4E55-8D79-C5A4E490C8E4}"/>
              </a:ext>
            </a:extLst>
          </p:cNvPr>
          <p:cNvSpPr/>
          <p:nvPr/>
        </p:nvSpPr>
        <p:spPr>
          <a:xfrm>
            <a:off x="20412981" y="23144330"/>
            <a:ext cx="3975570" cy="1396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 home</a:t>
            </a:r>
          </a:p>
        </p:txBody>
      </p:sp>
      <p:cxnSp>
        <p:nvCxnSpPr>
          <p:cNvPr id="69" name="Straight Connector 68">
            <a:extLst>
              <a:ext uri="{FF2B5EF4-FFF2-40B4-BE49-F238E27FC236}">
                <a16:creationId xmlns:a16="http://schemas.microsoft.com/office/drawing/2014/main" id="{8FF9CEDE-6E9C-4839-B9F7-47FA3A39FFB8}"/>
              </a:ext>
            </a:extLst>
          </p:cNvPr>
          <p:cNvCxnSpPr>
            <a:cxnSpLocks/>
            <a:stCxn id="67" idx="2"/>
          </p:cNvCxnSpPr>
          <p:nvPr/>
        </p:nvCxnSpPr>
        <p:spPr>
          <a:xfrm flipH="1">
            <a:off x="22361011" y="24541167"/>
            <a:ext cx="39756" cy="606850"/>
          </a:xfrm>
          <a:prstGeom prst="line">
            <a:avLst/>
          </a:prstGeom>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73577CE0-4EA5-4ECE-B79F-E0ED4F045908}"/>
              </a:ext>
            </a:extLst>
          </p:cNvPr>
          <p:cNvSpPr/>
          <p:nvPr/>
        </p:nvSpPr>
        <p:spPr>
          <a:xfrm>
            <a:off x="20309639" y="25148017"/>
            <a:ext cx="4078912" cy="1396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Teleported to game world </a:t>
            </a:r>
          </a:p>
        </p:txBody>
      </p:sp>
      <p:sp>
        <p:nvSpPr>
          <p:cNvPr id="2" name="TextBox 1">
            <a:extLst>
              <a:ext uri="{FF2B5EF4-FFF2-40B4-BE49-F238E27FC236}">
                <a16:creationId xmlns:a16="http://schemas.microsoft.com/office/drawing/2014/main" id="{326DDC64-5DD3-459A-84FC-C7121E290EFB}"/>
              </a:ext>
            </a:extLst>
          </p:cNvPr>
          <p:cNvSpPr txBox="1"/>
          <p:nvPr/>
        </p:nvSpPr>
        <p:spPr>
          <a:xfrm>
            <a:off x="25704800" y="3454400"/>
            <a:ext cx="301686" cy="369332"/>
          </a:xfrm>
          <a:prstGeom prst="rect">
            <a:avLst/>
          </a:prstGeom>
          <a:noFill/>
        </p:spPr>
        <p:txBody>
          <a:bodyPr wrap="none" rtlCol="0">
            <a:spAutoFit/>
          </a:bodyPr>
          <a:lstStyle/>
          <a:p>
            <a:r>
              <a:rPr lang="en-US" dirty="0"/>
              <a:t>1</a:t>
            </a:r>
          </a:p>
        </p:txBody>
      </p:sp>
      <p:sp>
        <p:nvSpPr>
          <p:cNvPr id="3" name="TextBox 2">
            <a:extLst>
              <a:ext uri="{FF2B5EF4-FFF2-40B4-BE49-F238E27FC236}">
                <a16:creationId xmlns:a16="http://schemas.microsoft.com/office/drawing/2014/main" id="{3744A272-6C14-4938-87EB-98DD0CB02844}"/>
              </a:ext>
            </a:extLst>
          </p:cNvPr>
          <p:cNvSpPr txBox="1"/>
          <p:nvPr/>
        </p:nvSpPr>
        <p:spPr>
          <a:xfrm>
            <a:off x="16618857" y="5936343"/>
            <a:ext cx="301686" cy="369332"/>
          </a:xfrm>
          <a:prstGeom prst="rect">
            <a:avLst/>
          </a:prstGeom>
          <a:noFill/>
        </p:spPr>
        <p:txBody>
          <a:bodyPr wrap="none" rtlCol="0">
            <a:spAutoFit/>
          </a:bodyPr>
          <a:lstStyle/>
          <a:p>
            <a:r>
              <a:rPr lang="en-US" dirty="0"/>
              <a:t>2</a:t>
            </a:r>
          </a:p>
        </p:txBody>
      </p:sp>
      <p:sp>
        <p:nvSpPr>
          <p:cNvPr id="4" name="TextBox 3">
            <a:extLst>
              <a:ext uri="{FF2B5EF4-FFF2-40B4-BE49-F238E27FC236}">
                <a16:creationId xmlns:a16="http://schemas.microsoft.com/office/drawing/2014/main" id="{2C66C2A4-1DC5-48F3-B1BC-A85EABD49A5F}"/>
              </a:ext>
            </a:extLst>
          </p:cNvPr>
          <p:cNvSpPr txBox="1"/>
          <p:nvPr/>
        </p:nvSpPr>
        <p:spPr>
          <a:xfrm>
            <a:off x="22984870" y="5837663"/>
            <a:ext cx="301686" cy="369332"/>
          </a:xfrm>
          <a:prstGeom prst="rect">
            <a:avLst/>
          </a:prstGeom>
          <a:noFill/>
        </p:spPr>
        <p:txBody>
          <a:bodyPr wrap="none" rtlCol="0">
            <a:spAutoFit/>
          </a:bodyPr>
          <a:lstStyle/>
          <a:p>
            <a:r>
              <a:rPr lang="en-US" dirty="0"/>
              <a:t>3</a:t>
            </a:r>
          </a:p>
        </p:txBody>
      </p:sp>
      <p:sp>
        <p:nvSpPr>
          <p:cNvPr id="16" name="Rectangle 15">
            <a:extLst>
              <a:ext uri="{FF2B5EF4-FFF2-40B4-BE49-F238E27FC236}">
                <a16:creationId xmlns:a16="http://schemas.microsoft.com/office/drawing/2014/main" id="{D2BDE0A2-EC96-48FC-9060-BC2E0ED95D92}"/>
              </a:ext>
            </a:extLst>
          </p:cNvPr>
          <p:cNvSpPr/>
          <p:nvPr/>
        </p:nvSpPr>
        <p:spPr>
          <a:xfrm>
            <a:off x="11757691" y="6173519"/>
            <a:ext cx="3240579" cy="1294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neither</a:t>
            </a:r>
          </a:p>
        </p:txBody>
      </p:sp>
      <p:cxnSp>
        <p:nvCxnSpPr>
          <p:cNvPr id="18" name="Straight Connector 17">
            <a:extLst>
              <a:ext uri="{FF2B5EF4-FFF2-40B4-BE49-F238E27FC236}">
                <a16:creationId xmlns:a16="http://schemas.microsoft.com/office/drawing/2014/main" id="{042F5876-7C40-4F78-B8D1-DEE838FF982F}"/>
              </a:ext>
            </a:extLst>
          </p:cNvPr>
          <p:cNvCxnSpPr/>
          <p:nvPr/>
        </p:nvCxnSpPr>
        <p:spPr>
          <a:xfrm flipH="1">
            <a:off x="14020800" y="2927151"/>
            <a:ext cx="7620000" cy="319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12FDCAB-1D42-464C-A78B-AE1BAD8DC029}"/>
              </a:ext>
            </a:extLst>
          </p:cNvPr>
          <p:cNvCxnSpPr>
            <a:stCxn id="16" idx="2"/>
          </p:cNvCxnSpPr>
          <p:nvPr/>
        </p:nvCxnSpPr>
        <p:spPr>
          <a:xfrm>
            <a:off x="13377981" y="7467764"/>
            <a:ext cx="8720657" cy="84230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0A445FE-C4F2-497B-904A-A3E2E7F71EF2}"/>
              </a:ext>
            </a:extLst>
          </p:cNvPr>
          <p:cNvSpPr txBox="1"/>
          <p:nvPr/>
        </p:nvSpPr>
        <p:spPr>
          <a:xfrm>
            <a:off x="12839700" y="5837663"/>
            <a:ext cx="301686" cy="369332"/>
          </a:xfrm>
          <a:prstGeom prst="rect">
            <a:avLst/>
          </a:prstGeom>
          <a:noFill/>
        </p:spPr>
        <p:txBody>
          <a:bodyPr wrap="none" rtlCol="0">
            <a:spAutoFit/>
          </a:bodyPr>
          <a:lstStyle/>
          <a:p>
            <a:r>
              <a:rPr lang="en-US" dirty="0"/>
              <a:t>4</a:t>
            </a:r>
          </a:p>
        </p:txBody>
      </p:sp>
      <p:sp>
        <p:nvSpPr>
          <p:cNvPr id="27" name="TextBox 26">
            <a:extLst>
              <a:ext uri="{FF2B5EF4-FFF2-40B4-BE49-F238E27FC236}">
                <a16:creationId xmlns:a16="http://schemas.microsoft.com/office/drawing/2014/main" id="{552AE925-C6A1-44FA-9829-0EE6B5A9AEA6}"/>
              </a:ext>
            </a:extLst>
          </p:cNvPr>
          <p:cNvSpPr txBox="1"/>
          <p:nvPr/>
        </p:nvSpPr>
        <p:spPr>
          <a:xfrm>
            <a:off x="19659600" y="8673691"/>
            <a:ext cx="301686" cy="369332"/>
          </a:xfrm>
          <a:prstGeom prst="rect">
            <a:avLst/>
          </a:prstGeom>
          <a:noFill/>
        </p:spPr>
        <p:txBody>
          <a:bodyPr wrap="none" rtlCol="0">
            <a:spAutoFit/>
          </a:bodyPr>
          <a:lstStyle/>
          <a:p>
            <a:r>
              <a:rPr lang="en-US" dirty="0"/>
              <a:t>5</a:t>
            </a:r>
          </a:p>
        </p:txBody>
      </p:sp>
      <p:sp>
        <p:nvSpPr>
          <p:cNvPr id="28" name="TextBox 27">
            <a:extLst>
              <a:ext uri="{FF2B5EF4-FFF2-40B4-BE49-F238E27FC236}">
                <a16:creationId xmlns:a16="http://schemas.microsoft.com/office/drawing/2014/main" id="{3B80B8D6-20F2-4F9D-AC09-24CAB0B5613E}"/>
              </a:ext>
            </a:extLst>
          </p:cNvPr>
          <p:cNvSpPr txBox="1"/>
          <p:nvPr/>
        </p:nvSpPr>
        <p:spPr>
          <a:xfrm>
            <a:off x="19810443" y="10154732"/>
            <a:ext cx="301686" cy="369332"/>
          </a:xfrm>
          <a:prstGeom prst="rect">
            <a:avLst/>
          </a:prstGeom>
          <a:noFill/>
        </p:spPr>
        <p:txBody>
          <a:bodyPr wrap="none" rtlCol="0">
            <a:spAutoFit/>
          </a:bodyPr>
          <a:lstStyle/>
          <a:p>
            <a:r>
              <a:rPr lang="en-US" dirty="0"/>
              <a:t>6</a:t>
            </a:r>
          </a:p>
        </p:txBody>
      </p:sp>
      <p:sp>
        <p:nvSpPr>
          <p:cNvPr id="29" name="TextBox 28">
            <a:extLst>
              <a:ext uri="{FF2B5EF4-FFF2-40B4-BE49-F238E27FC236}">
                <a16:creationId xmlns:a16="http://schemas.microsoft.com/office/drawing/2014/main" id="{E45AE4F1-A2C8-41A1-BE2D-74DBD11444A5}"/>
              </a:ext>
            </a:extLst>
          </p:cNvPr>
          <p:cNvSpPr txBox="1"/>
          <p:nvPr/>
        </p:nvSpPr>
        <p:spPr>
          <a:xfrm>
            <a:off x="19961286" y="23842748"/>
            <a:ext cx="301686"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3735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hlinkClick r:id="rId3" action="ppaction://hlinkfile"/>
            <a:extLst>
              <a:ext uri="{FF2B5EF4-FFF2-40B4-BE49-F238E27FC236}">
                <a16:creationId xmlns:a16="http://schemas.microsoft.com/office/drawing/2014/main" id="{34A40C02-7352-4CB7-A28F-3DAB44CF4C37}"/>
              </a:ext>
            </a:extLst>
          </p:cNvPr>
          <p:cNvSpPr/>
          <p:nvPr/>
        </p:nvSpPr>
        <p:spPr>
          <a:xfrm>
            <a:off x="21239915" y="1829894"/>
            <a:ext cx="5867941" cy="1097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is outside town.</a:t>
            </a:r>
          </a:p>
        </p:txBody>
      </p:sp>
      <p:cxnSp>
        <p:nvCxnSpPr>
          <p:cNvPr id="41" name="Straight Connector 40">
            <a:extLst>
              <a:ext uri="{FF2B5EF4-FFF2-40B4-BE49-F238E27FC236}">
                <a16:creationId xmlns:a16="http://schemas.microsoft.com/office/drawing/2014/main" id="{40D0C66C-B977-44AA-AFBC-F6C831AECC7B}"/>
              </a:ext>
            </a:extLst>
          </p:cNvPr>
          <p:cNvCxnSpPr>
            <a:cxnSpLocks/>
            <a:stCxn id="35" idx="2"/>
          </p:cNvCxnSpPr>
          <p:nvPr/>
        </p:nvCxnSpPr>
        <p:spPr>
          <a:xfrm flipH="1">
            <a:off x="16342144" y="2927151"/>
            <a:ext cx="7831742" cy="2800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C18B158-53E3-4316-B9F6-7512FACDB252}"/>
              </a:ext>
            </a:extLst>
          </p:cNvPr>
          <p:cNvCxnSpPr>
            <a:cxnSpLocks/>
          </p:cNvCxnSpPr>
          <p:nvPr/>
        </p:nvCxnSpPr>
        <p:spPr>
          <a:xfrm>
            <a:off x="24173885" y="2927151"/>
            <a:ext cx="10865415" cy="280054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EC15EA1-C1BA-456F-A4A3-84D7C83FCB57}"/>
              </a:ext>
            </a:extLst>
          </p:cNvPr>
          <p:cNvSpPr txBox="1"/>
          <p:nvPr/>
        </p:nvSpPr>
        <p:spPr>
          <a:xfrm>
            <a:off x="5993990" y="862540"/>
            <a:ext cx="10348154" cy="3046988"/>
          </a:xfrm>
          <a:prstGeom prst="rect">
            <a:avLst/>
          </a:prstGeom>
          <a:noFill/>
        </p:spPr>
        <p:txBody>
          <a:bodyPr wrap="none" rtlCol="0">
            <a:spAutoFit/>
          </a:bodyPr>
          <a:lstStyle/>
          <a:p>
            <a:r>
              <a:rPr lang="en-US" sz="9600" dirty="0"/>
              <a:t>World Building, Lore</a:t>
            </a:r>
          </a:p>
          <a:p>
            <a:r>
              <a:rPr lang="en-US" sz="9600" dirty="0"/>
              <a:t>(Arc 2, The Town)</a:t>
            </a:r>
          </a:p>
        </p:txBody>
      </p:sp>
      <p:sp>
        <p:nvSpPr>
          <p:cNvPr id="5" name="Rectangle 4">
            <a:extLst>
              <a:ext uri="{FF2B5EF4-FFF2-40B4-BE49-F238E27FC236}">
                <a16:creationId xmlns:a16="http://schemas.microsoft.com/office/drawing/2014/main" id="{DAA19E1B-63EF-453D-9504-55B96F67E033}"/>
              </a:ext>
            </a:extLst>
          </p:cNvPr>
          <p:cNvSpPr/>
          <p:nvPr/>
        </p:nvSpPr>
        <p:spPr>
          <a:xfrm>
            <a:off x="14846300" y="5638800"/>
            <a:ext cx="3644900" cy="139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 Into town</a:t>
            </a:r>
          </a:p>
        </p:txBody>
      </p:sp>
      <p:sp>
        <p:nvSpPr>
          <p:cNvPr id="6" name="Rectangle 5">
            <a:extLst>
              <a:ext uri="{FF2B5EF4-FFF2-40B4-BE49-F238E27FC236}">
                <a16:creationId xmlns:a16="http://schemas.microsoft.com/office/drawing/2014/main" id="{D8FB32CE-CCEA-4DA3-82B2-D027F2691BA6}"/>
              </a:ext>
            </a:extLst>
          </p:cNvPr>
          <p:cNvSpPr/>
          <p:nvPr/>
        </p:nvSpPr>
        <p:spPr>
          <a:xfrm>
            <a:off x="33705800" y="5638800"/>
            <a:ext cx="3352800" cy="139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 away from town</a:t>
            </a:r>
          </a:p>
        </p:txBody>
      </p:sp>
      <p:cxnSp>
        <p:nvCxnSpPr>
          <p:cNvPr id="9" name="Straight Connector 8">
            <a:extLst>
              <a:ext uri="{FF2B5EF4-FFF2-40B4-BE49-F238E27FC236}">
                <a16:creationId xmlns:a16="http://schemas.microsoft.com/office/drawing/2014/main" id="{0004B7F3-6C01-4F93-990F-9F802F71E810}"/>
              </a:ext>
            </a:extLst>
          </p:cNvPr>
          <p:cNvCxnSpPr/>
          <p:nvPr/>
        </p:nvCxnSpPr>
        <p:spPr>
          <a:xfrm flipH="1">
            <a:off x="8775700" y="7035800"/>
            <a:ext cx="6070600" cy="901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1E6E07-9759-4C85-ADCF-459159B653FA}"/>
              </a:ext>
            </a:extLst>
          </p:cNvPr>
          <p:cNvCxnSpPr>
            <a:cxnSpLocks/>
            <a:stCxn id="5" idx="2"/>
            <a:endCxn id="16" idx="0"/>
          </p:cNvCxnSpPr>
          <p:nvPr/>
        </p:nvCxnSpPr>
        <p:spPr>
          <a:xfrm>
            <a:off x="16668750" y="7035800"/>
            <a:ext cx="3429000" cy="9017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2D1CECF-EE4B-4AC7-A693-9EF15E3D374C}"/>
              </a:ext>
            </a:extLst>
          </p:cNvPr>
          <p:cNvSpPr/>
          <p:nvPr/>
        </p:nvSpPr>
        <p:spPr>
          <a:xfrm>
            <a:off x="7404100" y="7937500"/>
            <a:ext cx="287020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 to Main Square</a:t>
            </a:r>
          </a:p>
        </p:txBody>
      </p:sp>
      <p:sp>
        <p:nvSpPr>
          <p:cNvPr id="16" name="Rectangle 15">
            <a:extLst>
              <a:ext uri="{FF2B5EF4-FFF2-40B4-BE49-F238E27FC236}">
                <a16:creationId xmlns:a16="http://schemas.microsoft.com/office/drawing/2014/main" id="{200F144C-F280-477A-AFF2-8657CAAE545B}"/>
              </a:ext>
            </a:extLst>
          </p:cNvPr>
          <p:cNvSpPr/>
          <p:nvPr/>
        </p:nvSpPr>
        <p:spPr>
          <a:xfrm>
            <a:off x="18719800" y="7937500"/>
            <a:ext cx="275590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Walk along the outskirts</a:t>
            </a:r>
          </a:p>
        </p:txBody>
      </p:sp>
      <p:cxnSp>
        <p:nvCxnSpPr>
          <p:cNvPr id="23" name="Straight Connector 22">
            <a:extLst>
              <a:ext uri="{FF2B5EF4-FFF2-40B4-BE49-F238E27FC236}">
                <a16:creationId xmlns:a16="http://schemas.microsoft.com/office/drawing/2014/main" id="{36CF1FD0-C426-4C62-BC55-4623D2355746}"/>
              </a:ext>
            </a:extLst>
          </p:cNvPr>
          <p:cNvCxnSpPr>
            <a:stCxn id="15" idx="1"/>
          </p:cNvCxnSpPr>
          <p:nvPr/>
        </p:nvCxnSpPr>
        <p:spPr>
          <a:xfrm flipH="1">
            <a:off x="5549900" y="8388350"/>
            <a:ext cx="1854200" cy="806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39D6FD3-E9B9-4154-9291-89C9E74B1C29}"/>
              </a:ext>
            </a:extLst>
          </p:cNvPr>
          <p:cNvCxnSpPr>
            <a:stCxn id="15" idx="2"/>
          </p:cNvCxnSpPr>
          <p:nvPr/>
        </p:nvCxnSpPr>
        <p:spPr>
          <a:xfrm>
            <a:off x="8839200" y="8839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BC350DE-87D0-4F8E-B71F-CE5D426B713D}"/>
              </a:ext>
            </a:extLst>
          </p:cNvPr>
          <p:cNvCxnSpPr>
            <a:cxnSpLocks/>
            <a:stCxn id="15" idx="3"/>
            <a:endCxn id="30" idx="0"/>
          </p:cNvCxnSpPr>
          <p:nvPr/>
        </p:nvCxnSpPr>
        <p:spPr>
          <a:xfrm>
            <a:off x="10274300" y="8388350"/>
            <a:ext cx="2051050" cy="80645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2CAB393-D4C0-496F-89DD-05D119E734F7}"/>
              </a:ext>
            </a:extLst>
          </p:cNvPr>
          <p:cNvSpPr/>
          <p:nvPr/>
        </p:nvSpPr>
        <p:spPr>
          <a:xfrm>
            <a:off x="3530600" y="9194800"/>
            <a:ext cx="3225787"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Follow tour guide ‘history room’</a:t>
            </a:r>
          </a:p>
        </p:txBody>
      </p:sp>
      <p:sp>
        <p:nvSpPr>
          <p:cNvPr id="29" name="Rectangle 28">
            <a:extLst>
              <a:ext uri="{FF2B5EF4-FFF2-40B4-BE49-F238E27FC236}">
                <a16:creationId xmlns:a16="http://schemas.microsoft.com/office/drawing/2014/main" id="{7AB5A6F8-F85B-49D7-8D22-06F6C36FB3C4}"/>
              </a:ext>
            </a:extLst>
          </p:cNvPr>
          <p:cNvSpPr/>
          <p:nvPr/>
        </p:nvSpPr>
        <p:spPr>
          <a:xfrm>
            <a:off x="7404100" y="9194800"/>
            <a:ext cx="2692396"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shop, meet B</a:t>
            </a:r>
          </a:p>
        </p:txBody>
      </p:sp>
      <p:sp>
        <p:nvSpPr>
          <p:cNvPr id="30" name="Rectangle 29">
            <a:extLst>
              <a:ext uri="{FF2B5EF4-FFF2-40B4-BE49-F238E27FC236}">
                <a16:creationId xmlns:a16="http://schemas.microsoft.com/office/drawing/2014/main" id="{BE0798BF-B877-4BD8-9713-9F8B52D6547E}"/>
              </a:ext>
            </a:extLst>
          </p:cNvPr>
          <p:cNvSpPr/>
          <p:nvPr/>
        </p:nvSpPr>
        <p:spPr>
          <a:xfrm>
            <a:off x="11226800" y="9194800"/>
            <a:ext cx="2197100"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Explore at random,</a:t>
            </a:r>
          </a:p>
          <a:p>
            <a:pPr algn="ctr"/>
            <a:r>
              <a:rPr lang="en-US" dirty="0"/>
              <a:t>The church</a:t>
            </a:r>
          </a:p>
        </p:txBody>
      </p:sp>
      <p:cxnSp>
        <p:nvCxnSpPr>
          <p:cNvPr id="33" name="Straight Connector 32">
            <a:extLst>
              <a:ext uri="{FF2B5EF4-FFF2-40B4-BE49-F238E27FC236}">
                <a16:creationId xmlns:a16="http://schemas.microsoft.com/office/drawing/2014/main" id="{F23D44B9-A318-409F-9C31-AF554994710A}"/>
              </a:ext>
            </a:extLst>
          </p:cNvPr>
          <p:cNvCxnSpPr/>
          <p:nvPr/>
        </p:nvCxnSpPr>
        <p:spPr>
          <a:xfrm flipH="1">
            <a:off x="18376900" y="8839200"/>
            <a:ext cx="342900" cy="35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B6E1F99-FE9D-4ECC-8264-E59EB9CDB568}"/>
              </a:ext>
            </a:extLst>
          </p:cNvPr>
          <p:cNvCxnSpPr/>
          <p:nvPr/>
        </p:nvCxnSpPr>
        <p:spPr>
          <a:xfrm>
            <a:off x="21043900" y="8839200"/>
            <a:ext cx="431800" cy="355600"/>
          </a:xfrm>
          <a:prstGeom prst="line">
            <a:avLst/>
          </a:prstGeom>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27C7D3F5-2D71-478F-A413-17249452FA19}"/>
              </a:ext>
            </a:extLst>
          </p:cNvPr>
          <p:cNvSpPr/>
          <p:nvPr/>
        </p:nvSpPr>
        <p:spPr>
          <a:xfrm>
            <a:off x="17043400" y="9194800"/>
            <a:ext cx="2032000"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decrepit house</a:t>
            </a:r>
          </a:p>
        </p:txBody>
      </p:sp>
      <p:sp>
        <p:nvSpPr>
          <p:cNvPr id="56" name="Rectangle 55">
            <a:extLst>
              <a:ext uri="{FF2B5EF4-FFF2-40B4-BE49-F238E27FC236}">
                <a16:creationId xmlns:a16="http://schemas.microsoft.com/office/drawing/2014/main" id="{0D5AB698-C79C-4A54-B90E-EBAB4FE75EA6}"/>
              </a:ext>
            </a:extLst>
          </p:cNvPr>
          <p:cNvSpPr/>
          <p:nvPr/>
        </p:nvSpPr>
        <p:spPr>
          <a:xfrm>
            <a:off x="20916900" y="9194800"/>
            <a:ext cx="14287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Keep going</a:t>
            </a:r>
          </a:p>
        </p:txBody>
      </p:sp>
      <p:cxnSp>
        <p:nvCxnSpPr>
          <p:cNvPr id="62" name="Straight Arrow Connector 61">
            <a:extLst>
              <a:ext uri="{FF2B5EF4-FFF2-40B4-BE49-F238E27FC236}">
                <a16:creationId xmlns:a16="http://schemas.microsoft.com/office/drawing/2014/main" id="{3C895524-A864-4D30-B894-4B685D64405E}"/>
              </a:ext>
            </a:extLst>
          </p:cNvPr>
          <p:cNvCxnSpPr>
            <a:cxnSpLocks/>
            <a:stCxn id="55" idx="3"/>
          </p:cNvCxnSpPr>
          <p:nvPr/>
        </p:nvCxnSpPr>
        <p:spPr>
          <a:xfrm>
            <a:off x="19075400" y="9671050"/>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18CAECF-C4A8-47ED-802A-192CF6E69EDE}"/>
              </a:ext>
            </a:extLst>
          </p:cNvPr>
          <p:cNvCxnSpPr>
            <a:cxnSpLocks/>
            <a:stCxn id="56" idx="2"/>
          </p:cNvCxnSpPr>
          <p:nvPr/>
        </p:nvCxnSpPr>
        <p:spPr>
          <a:xfrm flipH="1">
            <a:off x="17932401" y="10096500"/>
            <a:ext cx="3698874"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5FD7537-8FEF-4BF7-945C-75DFB7825389}"/>
              </a:ext>
            </a:extLst>
          </p:cNvPr>
          <p:cNvSpPr/>
          <p:nvPr/>
        </p:nvSpPr>
        <p:spPr>
          <a:xfrm>
            <a:off x="17157700" y="10629900"/>
            <a:ext cx="2032000" cy="93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dodgy tavern</a:t>
            </a:r>
          </a:p>
        </p:txBody>
      </p:sp>
      <p:cxnSp>
        <p:nvCxnSpPr>
          <p:cNvPr id="78" name="Straight Connector 77">
            <a:extLst>
              <a:ext uri="{FF2B5EF4-FFF2-40B4-BE49-F238E27FC236}">
                <a16:creationId xmlns:a16="http://schemas.microsoft.com/office/drawing/2014/main" id="{D5F12FA2-1CBB-48A9-834C-A4352CCD03EF}"/>
              </a:ext>
            </a:extLst>
          </p:cNvPr>
          <p:cNvCxnSpPr>
            <a:cxnSpLocks/>
            <a:stCxn id="56" idx="2"/>
          </p:cNvCxnSpPr>
          <p:nvPr/>
        </p:nvCxnSpPr>
        <p:spPr>
          <a:xfrm flipH="1">
            <a:off x="21239915" y="10096500"/>
            <a:ext cx="39136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F1B61599-4219-480E-870F-36845573DD80}"/>
              </a:ext>
            </a:extLst>
          </p:cNvPr>
          <p:cNvSpPr/>
          <p:nvPr/>
        </p:nvSpPr>
        <p:spPr>
          <a:xfrm>
            <a:off x="20097750" y="10629900"/>
            <a:ext cx="1822448" cy="1029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Follow road to main square</a:t>
            </a:r>
          </a:p>
        </p:txBody>
      </p:sp>
      <p:sp>
        <p:nvSpPr>
          <p:cNvPr id="80" name="TextBox 79">
            <a:extLst>
              <a:ext uri="{FF2B5EF4-FFF2-40B4-BE49-F238E27FC236}">
                <a16:creationId xmlns:a16="http://schemas.microsoft.com/office/drawing/2014/main" id="{4C8FDAB3-0406-40DB-8D9A-45DB47F47BA4}"/>
              </a:ext>
            </a:extLst>
          </p:cNvPr>
          <p:cNvSpPr txBox="1"/>
          <p:nvPr/>
        </p:nvSpPr>
        <p:spPr>
          <a:xfrm>
            <a:off x="13112750" y="8012579"/>
            <a:ext cx="5296515" cy="646331"/>
          </a:xfrm>
          <a:prstGeom prst="rect">
            <a:avLst/>
          </a:prstGeom>
          <a:noFill/>
        </p:spPr>
        <p:txBody>
          <a:bodyPr wrap="none" rtlCol="0">
            <a:spAutoFit/>
          </a:bodyPr>
          <a:lstStyle/>
          <a:p>
            <a:r>
              <a:rPr lang="en-US" dirty="0"/>
              <a:t>Decrepit house will just show poor people</a:t>
            </a:r>
          </a:p>
          <a:p>
            <a:r>
              <a:rPr lang="en-US" dirty="0"/>
              <a:t>So that players know there is class system in this world</a:t>
            </a:r>
          </a:p>
        </p:txBody>
      </p:sp>
      <p:sp>
        <p:nvSpPr>
          <p:cNvPr id="86" name="Rectangle 85">
            <a:extLst>
              <a:ext uri="{FF2B5EF4-FFF2-40B4-BE49-F238E27FC236}">
                <a16:creationId xmlns:a16="http://schemas.microsoft.com/office/drawing/2014/main" id="{0D0C3C87-581A-47FF-9B49-1C47554620C5}"/>
              </a:ext>
            </a:extLst>
          </p:cNvPr>
          <p:cNvSpPr/>
          <p:nvPr/>
        </p:nvSpPr>
        <p:spPr>
          <a:xfrm>
            <a:off x="22345650" y="10758193"/>
            <a:ext cx="14287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Keep going</a:t>
            </a:r>
          </a:p>
        </p:txBody>
      </p:sp>
      <p:cxnSp>
        <p:nvCxnSpPr>
          <p:cNvPr id="85" name="Straight Connector 84">
            <a:extLst>
              <a:ext uri="{FF2B5EF4-FFF2-40B4-BE49-F238E27FC236}">
                <a16:creationId xmlns:a16="http://schemas.microsoft.com/office/drawing/2014/main" id="{FFFAD122-E4B6-4F84-A38D-1DDE245E386E}"/>
              </a:ext>
            </a:extLst>
          </p:cNvPr>
          <p:cNvCxnSpPr>
            <a:stCxn id="56" idx="2"/>
            <a:endCxn id="86" idx="0"/>
          </p:cNvCxnSpPr>
          <p:nvPr/>
        </p:nvCxnSpPr>
        <p:spPr>
          <a:xfrm>
            <a:off x="21631275" y="10096500"/>
            <a:ext cx="1428750" cy="661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EDB1636D-1644-47C1-BF67-7F7AACEC1AF5}"/>
              </a:ext>
            </a:extLst>
          </p:cNvPr>
          <p:cNvCxnSpPr>
            <a:stCxn id="79" idx="2"/>
          </p:cNvCxnSpPr>
          <p:nvPr/>
        </p:nvCxnSpPr>
        <p:spPr>
          <a:xfrm>
            <a:off x="21008974" y="11659893"/>
            <a:ext cx="0" cy="27810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0" name="Straight Arrow Connector 89">
            <a:extLst>
              <a:ext uri="{FF2B5EF4-FFF2-40B4-BE49-F238E27FC236}">
                <a16:creationId xmlns:a16="http://schemas.microsoft.com/office/drawing/2014/main" id="{39F7D2AE-4CED-431D-9689-0435EB9D6282}"/>
              </a:ext>
            </a:extLst>
          </p:cNvPr>
          <p:cNvCxnSpPr>
            <a:cxnSpLocks/>
          </p:cNvCxnSpPr>
          <p:nvPr/>
        </p:nvCxnSpPr>
        <p:spPr>
          <a:xfrm flipH="1">
            <a:off x="9373767" y="11938000"/>
            <a:ext cx="11635207" cy="112747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Straight Connector 96">
            <a:extLst>
              <a:ext uri="{FF2B5EF4-FFF2-40B4-BE49-F238E27FC236}">
                <a16:creationId xmlns:a16="http://schemas.microsoft.com/office/drawing/2014/main" id="{2237EDD4-AB39-4248-B729-303E784EC185}"/>
              </a:ext>
            </a:extLst>
          </p:cNvPr>
          <p:cNvCxnSpPr>
            <a:stCxn id="71" idx="2"/>
          </p:cNvCxnSpPr>
          <p:nvPr/>
        </p:nvCxnSpPr>
        <p:spPr>
          <a:xfrm>
            <a:off x="18173700" y="11569700"/>
            <a:ext cx="0" cy="59690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8C677005-5FEB-4D5D-A8C7-FF5CDBD85F75}"/>
              </a:ext>
            </a:extLst>
          </p:cNvPr>
          <p:cNvSpPr/>
          <p:nvPr/>
        </p:nvSpPr>
        <p:spPr>
          <a:xfrm>
            <a:off x="17157700" y="12166600"/>
            <a:ext cx="2032000" cy="783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WAR </a:t>
            </a:r>
          </a:p>
        </p:txBody>
      </p:sp>
      <p:cxnSp>
        <p:nvCxnSpPr>
          <p:cNvPr id="102" name="Straight Connector 101">
            <a:extLst>
              <a:ext uri="{FF2B5EF4-FFF2-40B4-BE49-F238E27FC236}">
                <a16:creationId xmlns:a16="http://schemas.microsoft.com/office/drawing/2014/main" id="{87DCC43C-8FED-4AD8-BDEA-58BE4C717951}"/>
              </a:ext>
            </a:extLst>
          </p:cNvPr>
          <p:cNvCxnSpPr>
            <a:stCxn id="99" idx="2"/>
          </p:cNvCxnSpPr>
          <p:nvPr/>
        </p:nvCxnSpPr>
        <p:spPr>
          <a:xfrm flipH="1">
            <a:off x="16342144" y="12950126"/>
            <a:ext cx="1831556" cy="422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95E5962-4C89-4A21-BCAE-48764E17D4E3}"/>
              </a:ext>
            </a:extLst>
          </p:cNvPr>
          <p:cNvCxnSpPr>
            <a:stCxn id="99" idx="2"/>
          </p:cNvCxnSpPr>
          <p:nvPr/>
        </p:nvCxnSpPr>
        <p:spPr>
          <a:xfrm>
            <a:off x="18173700" y="12950126"/>
            <a:ext cx="685800" cy="422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ED75263-145B-4B54-AEF1-4D9D15967EE2}"/>
              </a:ext>
            </a:extLst>
          </p:cNvPr>
          <p:cNvCxnSpPr>
            <a:cxnSpLocks/>
          </p:cNvCxnSpPr>
          <p:nvPr/>
        </p:nvCxnSpPr>
        <p:spPr>
          <a:xfrm>
            <a:off x="16256000" y="14385225"/>
            <a:ext cx="0" cy="397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492FDE9-7821-40D5-8029-DE928E33C0C8}"/>
              </a:ext>
            </a:extLst>
          </p:cNvPr>
          <p:cNvCxnSpPr>
            <a:cxnSpLocks/>
          </p:cNvCxnSpPr>
          <p:nvPr/>
        </p:nvCxnSpPr>
        <p:spPr>
          <a:xfrm flipH="1">
            <a:off x="19062700" y="14477975"/>
            <a:ext cx="19050" cy="444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A1823FFE-9C39-43AF-A792-EAE3E1C60363}"/>
              </a:ext>
            </a:extLst>
          </p:cNvPr>
          <p:cNvCxnSpPr>
            <a:cxnSpLocks/>
          </p:cNvCxnSpPr>
          <p:nvPr/>
        </p:nvCxnSpPr>
        <p:spPr>
          <a:xfrm>
            <a:off x="16256000" y="15794925"/>
            <a:ext cx="1498600" cy="3467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6" name="Straight Arrow Connector 115">
            <a:extLst>
              <a:ext uri="{FF2B5EF4-FFF2-40B4-BE49-F238E27FC236}">
                <a16:creationId xmlns:a16="http://schemas.microsoft.com/office/drawing/2014/main" id="{9DB10746-BE61-4065-BEB1-C8CFB2521316}"/>
              </a:ext>
            </a:extLst>
          </p:cNvPr>
          <p:cNvCxnSpPr>
            <a:cxnSpLocks/>
          </p:cNvCxnSpPr>
          <p:nvPr/>
        </p:nvCxnSpPr>
        <p:spPr>
          <a:xfrm flipH="1">
            <a:off x="17754600" y="15794912"/>
            <a:ext cx="1308100" cy="34678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8" name="Straight Arrow Connector 117">
            <a:extLst>
              <a:ext uri="{FF2B5EF4-FFF2-40B4-BE49-F238E27FC236}">
                <a16:creationId xmlns:a16="http://schemas.microsoft.com/office/drawing/2014/main" id="{332D368E-99AB-43CD-9A4D-1C03C1043E8D}"/>
              </a:ext>
            </a:extLst>
          </p:cNvPr>
          <p:cNvCxnSpPr/>
          <p:nvPr/>
        </p:nvCxnSpPr>
        <p:spPr>
          <a:xfrm>
            <a:off x="17754600" y="16141700"/>
            <a:ext cx="0" cy="4064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0" name="Straight Arrow Connector 119">
            <a:extLst>
              <a:ext uri="{FF2B5EF4-FFF2-40B4-BE49-F238E27FC236}">
                <a16:creationId xmlns:a16="http://schemas.microsoft.com/office/drawing/2014/main" id="{65BA3B81-D6E1-4D70-9DF0-D8D47CF7125D}"/>
              </a:ext>
            </a:extLst>
          </p:cNvPr>
          <p:cNvCxnSpPr>
            <a:cxnSpLocks/>
          </p:cNvCxnSpPr>
          <p:nvPr/>
        </p:nvCxnSpPr>
        <p:spPr>
          <a:xfrm>
            <a:off x="17754600" y="16548100"/>
            <a:ext cx="223837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2" name="Straight Arrow Connector 121">
            <a:extLst>
              <a:ext uri="{FF2B5EF4-FFF2-40B4-BE49-F238E27FC236}">
                <a16:creationId xmlns:a16="http://schemas.microsoft.com/office/drawing/2014/main" id="{30D8B549-C3AE-40E9-BDA0-A9DCCF45627F}"/>
              </a:ext>
            </a:extLst>
          </p:cNvPr>
          <p:cNvCxnSpPr>
            <a:cxnSpLocks/>
          </p:cNvCxnSpPr>
          <p:nvPr/>
        </p:nvCxnSpPr>
        <p:spPr>
          <a:xfrm flipH="1" flipV="1">
            <a:off x="19888200" y="10204451"/>
            <a:ext cx="104776" cy="63436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5" name="Straight Arrow Connector 124">
            <a:extLst>
              <a:ext uri="{FF2B5EF4-FFF2-40B4-BE49-F238E27FC236}">
                <a16:creationId xmlns:a16="http://schemas.microsoft.com/office/drawing/2014/main" id="{FC78A0B1-E927-430B-9F50-9008034A2787}"/>
              </a:ext>
            </a:extLst>
          </p:cNvPr>
          <p:cNvCxnSpPr>
            <a:cxnSpLocks/>
          </p:cNvCxnSpPr>
          <p:nvPr/>
        </p:nvCxnSpPr>
        <p:spPr>
          <a:xfrm flipV="1">
            <a:off x="19888200" y="9671051"/>
            <a:ext cx="939800" cy="5333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7" name="Straight Connector 126">
            <a:extLst>
              <a:ext uri="{FF2B5EF4-FFF2-40B4-BE49-F238E27FC236}">
                <a16:creationId xmlns:a16="http://schemas.microsoft.com/office/drawing/2014/main" id="{E22AD6AF-1754-483E-A6F7-B1C4141481BE}"/>
              </a:ext>
            </a:extLst>
          </p:cNvPr>
          <p:cNvCxnSpPr>
            <a:stCxn id="86" idx="2"/>
          </p:cNvCxnSpPr>
          <p:nvPr/>
        </p:nvCxnSpPr>
        <p:spPr>
          <a:xfrm>
            <a:off x="23060025" y="11659893"/>
            <a:ext cx="0" cy="278107"/>
          </a:xfrm>
          <a:prstGeom prst="line">
            <a:avLst/>
          </a:prstGeom>
        </p:spPr>
        <p:style>
          <a:lnRef idx="1">
            <a:schemeClr val="accent1"/>
          </a:lnRef>
          <a:fillRef idx="0">
            <a:schemeClr val="accent1"/>
          </a:fillRef>
          <a:effectRef idx="0">
            <a:schemeClr val="accent1"/>
          </a:effectRef>
          <a:fontRef idx="minor">
            <a:schemeClr val="tx1"/>
          </a:fontRef>
        </p:style>
      </p:cxnSp>
      <p:sp>
        <p:nvSpPr>
          <p:cNvPr id="128" name="Rectangle 127">
            <a:extLst>
              <a:ext uri="{FF2B5EF4-FFF2-40B4-BE49-F238E27FC236}">
                <a16:creationId xmlns:a16="http://schemas.microsoft.com/office/drawing/2014/main" id="{18109229-5EC3-4987-ACFD-5705B9440D37}"/>
              </a:ext>
            </a:extLst>
          </p:cNvPr>
          <p:cNvSpPr/>
          <p:nvPr/>
        </p:nvSpPr>
        <p:spPr>
          <a:xfrm>
            <a:off x="21631276" y="11938000"/>
            <a:ext cx="2143094" cy="901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 starving Mugger</a:t>
            </a:r>
          </a:p>
        </p:txBody>
      </p:sp>
      <p:cxnSp>
        <p:nvCxnSpPr>
          <p:cNvPr id="130" name="Straight Connector 129">
            <a:extLst>
              <a:ext uri="{FF2B5EF4-FFF2-40B4-BE49-F238E27FC236}">
                <a16:creationId xmlns:a16="http://schemas.microsoft.com/office/drawing/2014/main" id="{7B70476F-237D-45A3-9E1B-9617F66E162B}"/>
              </a:ext>
            </a:extLst>
          </p:cNvPr>
          <p:cNvCxnSpPr>
            <a:stCxn id="128" idx="2"/>
          </p:cNvCxnSpPr>
          <p:nvPr/>
        </p:nvCxnSpPr>
        <p:spPr>
          <a:xfrm flipH="1">
            <a:off x="21475700" y="12839698"/>
            <a:ext cx="1227123" cy="322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EA4889D-1E8C-4A9B-9DCD-BC7441238EB9}"/>
              </a:ext>
            </a:extLst>
          </p:cNvPr>
          <p:cNvCxnSpPr>
            <a:stCxn id="128" idx="2"/>
          </p:cNvCxnSpPr>
          <p:nvPr/>
        </p:nvCxnSpPr>
        <p:spPr>
          <a:xfrm>
            <a:off x="22702823" y="12839698"/>
            <a:ext cx="1071547" cy="322738"/>
          </a:xfrm>
          <a:prstGeom prst="line">
            <a:avLst/>
          </a:prstGeom>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531F4C4F-1F4F-490B-B4D8-F213D2B2E29C}"/>
              </a:ext>
            </a:extLst>
          </p:cNvPr>
          <p:cNvSpPr/>
          <p:nvPr/>
        </p:nvSpPr>
        <p:spPr>
          <a:xfrm>
            <a:off x="20662900" y="13162436"/>
            <a:ext cx="1617659" cy="1118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Offer food </a:t>
            </a:r>
          </a:p>
        </p:txBody>
      </p:sp>
      <p:sp>
        <p:nvSpPr>
          <p:cNvPr id="134" name="Rectangle 133">
            <a:extLst>
              <a:ext uri="{FF2B5EF4-FFF2-40B4-BE49-F238E27FC236}">
                <a16:creationId xmlns:a16="http://schemas.microsoft.com/office/drawing/2014/main" id="{1501AC21-4F7B-4729-83B2-BBDE9CFCEACD}"/>
              </a:ext>
            </a:extLst>
          </p:cNvPr>
          <p:cNvSpPr/>
          <p:nvPr/>
        </p:nvSpPr>
        <p:spPr>
          <a:xfrm>
            <a:off x="22936200" y="13162436"/>
            <a:ext cx="1617659" cy="1118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away</a:t>
            </a:r>
          </a:p>
        </p:txBody>
      </p:sp>
      <p:sp>
        <p:nvSpPr>
          <p:cNvPr id="135" name="TextBox 134">
            <a:extLst>
              <a:ext uri="{FF2B5EF4-FFF2-40B4-BE49-F238E27FC236}">
                <a16:creationId xmlns:a16="http://schemas.microsoft.com/office/drawing/2014/main" id="{423B7D21-F597-46CF-9D54-D2DE6EBC0654}"/>
              </a:ext>
            </a:extLst>
          </p:cNvPr>
          <p:cNvSpPr txBox="1"/>
          <p:nvPr/>
        </p:nvSpPr>
        <p:spPr>
          <a:xfrm>
            <a:off x="23523798" y="14365097"/>
            <a:ext cx="7168116" cy="923330"/>
          </a:xfrm>
          <a:prstGeom prst="rect">
            <a:avLst/>
          </a:prstGeom>
          <a:noFill/>
        </p:spPr>
        <p:txBody>
          <a:bodyPr wrap="none" rtlCol="0">
            <a:spAutoFit/>
          </a:bodyPr>
          <a:lstStyle/>
          <a:p>
            <a:r>
              <a:rPr lang="en-US" dirty="0"/>
              <a:t>Giving potato to this mugger means the confrontation later never happens</a:t>
            </a:r>
          </a:p>
          <a:p>
            <a:r>
              <a:rPr lang="en-US" dirty="0"/>
              <a:t>And you get the starve in the streets ending. This same mugger tries to </a:t>
            </a:r>
          </a:p>
          <a:p>
            <a:r>
              <a:rPr lang="en-US" dirty="0"/>
              <a:t>Mug A later which is a catalyst for your friendship.</a:t>
            </a:r>
          </a:p>
        </p:txBody>
      </p:sp>
      <p:cxnSp>
        <p:nvCxnSpPr>
          <p:cNvPr id="137" name="Straight Connector 136">
            <a:extLst>
              <a:ext uri="{FF2B5EF4-FFF2-40B4-BE49-F238E27FC236}">
                <a16:creationId xmlns:a16="http://schemas.microsoft.com/office/drawing/2014/main" id="{3EDD3180-BCB3-4744-B63B-F77EE711BB23}"/>
              </a:ext>
            </a:extLst>
          </p:cNvPr>
          <p:cNvCxnSpPr>
            <a:stCxn id="133" idx="2"/>
          </p:cNvCxnSpPr>
          <p:nvPr/>
        </p:nvCxnSpPr>
        <p:spPr>
          <a:xfrm>
            <a:off x="21471730" y="14281149"/>
            <a:ext cx="1007270" cy="641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15FF992-5CF2-4993-B5B2-7F6205F3CFBC}"/>
              </a:ext>
            </a:extLst>
          </p:cNvPr>
          <p:cNvCxnSpPr>
            <a:stCxn id="134" idx="2"/>
          </p:cNvCxnSpPr>
          <p:nvPr/>
        </p:nvCxnSpPr>
        <p:spPr>
          <a:xfrm flipH="1">
            <a:off x="22479000" y="14281149"/>
            <a:ext cx="1266030" cy="64135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Rectangle 139">
            <a:extLst>
              <a:ext uri="{FF2B5EF4-FFF2-40B4-BE49-F238E27FC236}">
                <a16:creationId xmlns:a16="http://schemas.microsoft.com/office/drawing/2014/main" id="{F2EFDC50-1E20-46A4-8689-3ED0DBB3BC23}"/>
              </a:ext>
            </a:extLst>
          </p:cNvPr>
          <p:cNvSpPr/>
          <p:nvPr/>
        </p:nvSpPr>
        <p:spPr>
          <a:xfrm>
            <a:off x="21780500" y="14922500"/>
            <a:ext cx="1705770" cy="1118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Nothing more to see. Follow road to Main</a:t>
            </a:r>
          </a:p>
        </p:txBody>
      </p:sp>
      <p:cxnSp>
        <p:nvCxnSpPr>
          <p:cNvPr id="142" name="Straight Arrow Connector 141">
            <a:extLst>
              <a:ext uri="{FF2B5EF4-FFF2-40B4-BE49-F238E27FC236}">
                <a16:creationId xmlns:a16="http://schemas.microsoft.com/office/drawing/2014/main" id="{59711A98-37B4-460C-BDD6-B9B59FCA38C6}"/>
              </a:ext>
            </a:extLst>
          </p:cNvPr>
          <p:cNvCxnSpPr>
            <a:stCxn id="140" idx="1"/>
          </p:cNvCxnSpPr>
          <p:nvPr/>
        </p:nvCxnSpPr>
        <p:spPr>
          <a:xfrm flipH="1" flipV="1">
            <a:off x="20332700" y="15468600"/>
            <a:ext cx="1447800" cy="1325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4" name="Straight Arrow Connector 143">
            <a:extLst>
              <a:ext uri="{FF2B5EF4-FFF2-40B4-BE49-F238E27FC236}">
                <a16:creationId xmlns:a16="http://schemas.microsoft.com/office/drawing/2014/main" id="{9E577A31-CE9A-43C6-9337-4772A443E326}"/>
              </a:ext>
            </a:extLst>
          </p:cNvPr>
          <p:cNvCxnSpPr/>
          <p:nvPr/>
        </p:nvCxnSpPr>
        <p:spPr>
          <a:xfrm flipH="1" flipV="1">
            <a:off x="20231100" y="11938000"/>
            <a:ext cx="101600" cy="35306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9" name="TextBox 148">
            <a:extLst>
              <a:ext uri="{FF2B5EF4-FFF2-40B4-BE49-F238E27FC236}">
                <a16:creationId xmlns:a16="http://schemas.microsoft.com/office/drawing/2014/main" id="{96B2750D-4F7A-492A-92F7-43559BBE97A5}"/>
              </a:ext>
            </a:extLst>
          </p:cNvPr>
          <p:cNvSpPr txBox="1"/>
          <p:nvPr/>
        </p:nvSpPr>
        <p:spPr>
          <a:xfrm>
            <a:off x="13592177" y="13603286"/>
            <a:ext cx="1326389" cy="369332"/>
          </a:xfrm>
          <a:prstGeom prst="rect">
            <a:avLst/>
          </a:prstGeom>
          <a:noFill/>
        </p:spPr>
        <p:txBody>
          <a:bodyPr wrap="none" rtlCol="0">
            <a:spAutoFit/>
          </a:bodyPr>
          <a:lstStyle/>
          <a:p>
            <a:r>
              <a:rPr lang="en-US" dirty="0" err="1"/>
              <a:t>metWarFlag</a:t>
            </a:r>
            <a:endParaRPr lang="en-US" dirty="0"/>
          </a:p>
        </p:txBody>
      </p:sp>
      <p:cxnSp>
        <p:nvCxnSpPr>
          <p:cNvPr id="151" name="Straight Connector 150">
            <a:extLst>
              <a:ext uri="{FF2B5EF4-FFF2-40B4-BE49-F238E27FC236}">
                <a16:creationId xmlns:a16="http://schemas.microsoft.com/office/drawing/2014/main" id="{D6DBCE75-1D97-419C-9CA1-614AE39F46F0}"/>
              </a:ext>
            </a:extLst>
          </p:cNvPr>
          <p:cNvCxnSpPr>
            <a:cxnSpLocks/>
            <a:stCxn id="29" idx="2"/>
          </p:cNvCxnSpPr>
          <p:nvPr/>
        </p:nvCxnSpPr>
        <p:spPr>
          <a:xfrm flipH="1">
            <a:off x="7721600" y="10147300"/>
            <a:ext cx="102869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4F8CC5D7-48EF-48AF-B113-B3A0BA682C35}"/>
              </a:ext>
            </a:extLst>
          </p:cNvPr>
          <p:cNvCxnSpPr>
            <a:stCxn id="29" idx="2"/>
          </p:cNvCxnSpPr>
          <p:nvPr/>
        </p:nvCxnSpPr>
        <p:spPr>
          <a:xfrm>
            <a:off x="8750298" y="10147300"/>
            <a:ext cx="1003302"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7BB3A2A0-8221-4524-AE15-381C381194F0}"/>
              </a:ext>
            </a:extLst>
          </p:cNvPr>
          <p:cNvSpPr/>
          <p:nvPr/>
        </p:nvSpPr>
        <p:spPr>
          <a:xfrm>
            <a:off x="7035800" y="10528300"/>
            <a:ext cx="1476374" cy="80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a:t>
            </a:r>
          </a:p>
        </p:txBody>
      </p:sp>
      <p:sp>
        <p:nvSpPr>
          <p:cNvPr id="156" name="Rectangle 155">
            <a:extLst>
              <a:ext uri="{FF2B5EF4-FFF2-40B4-BE49-F238E27FC236}">
                <a16:creationId xmlns:a16="http://schemas.microsoft.com/office/drawing/2014/main" id="{6FEC5A3F-8EF1-4354-A101-E60B8EB869DD}"/>
              </a:ext>
            </a:extLst>
          </p:cNvPr>
          <p:cNvSpPr/>
          <p:nvPr/>
        </p:nvSpPr>
        <p:spPr>
          <a:xfrm>
            <a:off x="8750298" y="10528300"/>
            <a:ext cx="1246939"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Beg for weapon</a:t>
            </a:r>
          </a:p>
        </p:txBody>
      </p:sp>
      <p:cxnSp>
        <p:nvCxnSpPr>
          <p:cNvPr id="158" name="Straight Connector 157">
            <a:extLst>
              <a:ext uri="{FF2B5EF4-FFF2-40B4-BE49-F238E27FC236}">
                <a16:creationId xmlns:a16="http://schemas.microsoft.com/office/drawing/2014/main" id="{5F027C7E-11AB-427D-A2D7-537383971AA4}"/>
              </a:ext>
            </a:extLst>
          </p:cNvPr>
          <p:cNvCxnSpPr>
            <a:cxnSpLocks/>
            <a:stCxn id="155" idx="2"/>
          </p:cNvCxnSpPr>
          <p:nvPr/>
        </p:nvCxnSpPr>
        <p:spPr>
          <a:xfrm>
            <a:off x="7773987" y="11334750"/>
            <a:ext cx="649115" cy="1936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E0328591-D8B2-4B4D-9ABE-58E0F9B29393}"/>
              </a:ext>
            </a:extLst>
          </p:cNvPr>
          <p:cNvCxnSpPr>
            <a:cxnSpLocks/>
          </p:cNvCxnSpPr>
          <p:nvPr/>
        </p:nvCxnSpPr>
        <p:spPr>
          <a:xfrm flipH="1">
            <a:off x="8814986" y="11488364"/>
            <a:ext cx="1887884" cy="1809933"/>
          </a:xfrm>
          <a:prstGeom prst="line">
            <a:avLst/>
          </a:prstGeom>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CAB4691E-95FC-4EC0-9D80-F6D5EE7209DE}"/>
              </a:ext>
            </a:extLst>
          </p:cNvPr>
          <p:cNvSpPr txBox="1"/>
          <p:nvPr/>
        </p:nvSpPr>
        <p:spPr>
          <a:xfrm>
            <a:off x="10579404" y="11550648"/>
            <a:ext cx="1063496" cy="369332"/>
          </a:xfrm>
          <a:prstGeom prst="rect">
            <a:avLst/>
          </a:prstGeom>
          <a:noFill/>
        </p:spPr>
        <p:txBody>
          <a:bodyPr wrap="none" rtlCol="0">
            <a:spAutoFit/>
          </a:bodyPr>
          <a:lstStyle/>
          <a:p>
            <a:r>
              <a:rPr lang="en-US" dirty="0" err="1"/>
              <a:t>metBFlag</a:t>
            </a:r>
            <a:endParaRPr lang="en-US" dirty="0"/>
          </a:p>
        </p:txBody>
      </p:sp>
      <p:sp>
        <p:nvSpPr>
          <p:cNvPr id="163" name="TextBox 162">
            <a:extLst>
              <a:ext uri="{FF2B5EF4-FFF2-40B4-BE49-F238E27FC236}">
                <a16:creationId xmlns:a16="http://schemas.microsoft.com/office/drawing/2014/main" id="{C874B239-9627-41E7-848C-A060A6C085D8}"/>
              </a:ext>
            </a:extLst>
          </p:cNvPr>
          <p:cNvSpPr txBox="1"/>
          <p:nvPr/>
        </p:nvSpPr>
        <p:spPr>
          <a:xfrm>
            <a:off x="1489337" y="5068735"/>
            <a:ext cx="4285725" cy="923330"/>
          </a:xfrm>
          <a:prstGeom prst="rect">
            <a:avLst/>
          </a:prstGeom>
          <a:noFill/>
        </p:spPr>
        <p:txBody>
          <a:bodyPr wrap="none" rtlCol="0">
            <a:spAutoFit/>
          </a:bodyPr>
          <a:lstStyle/>
          <a:p>
            <a:r>
              <a:rPr lang="en-US" dirty="0"/>
              <a:t>If player threatens shop owner, B will easily</a:t>
            </a:r>
          </a:p>
          <a:p>
            <a:r>
              <a:rPr lang="en-US" dirty="0"/>
              <a:t>Thwart them. When player later meets B, B </a:t>
            </a:r>
          </a:p>
          <a:p>
            <a:r>
              <a:rPr lang="en-US" dirty="0"/>
              <a:t>Will refuse to let player join her.</a:t>
            </a:r>
          </a:p>
        </p:txBody>
      </p:sp>
      <p:cxnSp>
        <p:nvCxnSpPr>
          <p:cNvPr id="166" name="Straight Connector 165">
            <a:extLst>
              <a:ext uri="{FF2B5EF4-FFF2-40B4-BE49-F238E27FC236}">
                <a16:creationId xmlns:a16="http://schemas.microsoft.com/office/drawing/2014/main" id="{33A634C6-A8A3-4FFE-956D-2611B4678283}"/>
              </a:ext>
            </a:extLst>
          </p:cNvPr>
          <p:cNvCxnSpPr>
            <a:cxnSpLocks/>
            <a:stCxn id="28" idx="2"/>
            <a:endCxn id="167" idx="0"/>
          </p:cNvCxnSpPr>
          <p:nvPr/>
        </p:nvCxnSpPr>
        <p:spPr>
          <a:xfrm flipH="1">
            <a:off x="2396522" y="10147300"/>
            <a:ext cx="2746972" cy="431800"/>
          </a:xfrm>
          <a:prstGeom prst="line">
            <a:avLst/>
          </a:prstGeom>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67A08BD3-472C-45FF-80D7-8CB9759B38DC}"/>
              </a:ext>
            </a:extLst>
          </p:cNvPr>
          <p:cNvSpPr/>
          <p:nvPr/>
        </p:nvSpPr>
        <p:spPr>
          <a:xfrm>
            <a:off x="864584" y="10579100"/>
            <a:ext cx="3063876"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depth explanation of the world</a:t>
            </a:r>
          </a:p>
        </p:txBody>
      </p:sp>
      <p:cxnSp>
        <p:nvCxnSpPr>
          <p:cNvPr id="170" name="Straight Connector 169">
            <a:extLst>
              <a:ext uri="{FF2B5EF4-FFF2-40B4-BE49-F238E27FC236}">
                <a16:creationId xmlns:a16="http://schemas.microsoft.com/office/drawing/2014/main" id="{A150A367-EE00-4507-AA83-0C5E58993EEE}"/>
              </a:ext>
            </a:extLst>
          </p:cNvPr>
          <p:cNvCxnSpPr>
            <a:cxnSpLocks/>
            <a:stCxn id="167" idx="2"/>
          </p:cNvCxnSpPr>
          <p:nvPr/>
        </p:nvCxnSpPr>
        <p:spPr>
          <a:xfrm>
            <a:off x="2396522" y="11569700"/>
            <a:ext cx="4504524" cy="1896867"/>
          </a:xfrm>
          <a:prstGeom prst="line">
            <a:avLst/>
          </a:prstGeom>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480E3959-61A4-45AD-A828-DE62315A289E}"/>
              </a:ext>
            </a:extLst>
          </p:cNvPr>
          <p:cNvSpPr/>
          <p:nvPr/>
        </p:nvSpPr>
        <p:spPr>
          <a:xfrm>
            <a:off x="7052098" y="13406064"/>
            <a:ext cx="2730493" cy="1012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sees A walking past</a:t>
            </a:r>
          </a:p>
        </p:txBody>
      </p:sp>
      <p:cxnSp>
        <p:nvCxnSpPr>
          <p:cNvPr id="176" name="Straight Arrow Connector 175">
            <a:extLst>
              <a:ext uri="{FF2B5EF4-FFF2-40B4-BE49-F238E27FC236}">
                <a16:creationId xmlns:a16="http://schemas.microsoft.com/office/drawing/2014/main" id="{7918BD21-CD82-428E-ACE7-2AD327A14603}"/>
              </a:ext>
            </a:extLst>
          </p:cNvPr>
          <p:cNvCxnSpPr>
            <a:cxnSpLocks/>
          </p:cNvCxnSpPr>
          <p:nvPr/>
        </p:nvCxnSpPr>
        <p:spPr>
          <a:xfrm flipH="1">
            <a:off x="8612604" y="11617704"/>
            <a:ext cx="481256" cy="1755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F3336ADD-B8CE-4C65-AB58-DE589A03A479}"/>
              </a:ext>
            </a:extLst>
          </p:cNvPr>
          <p:cNvSpPr txBox="1"/>
          <p:nvPr/>
        </p:nvSpPr>
        <p:spPr>
          <a:xfrm>
            <a:off x="7045518" y="6102082"/>
            <a:ext cx="4483471" cy="1200329"/>
          </a:xfrm>
          <a:prstGeom prst="rect">
            <a:avLst/>
          </a:prstGeom>
          <a:noFill/>
        </p:spPr>
        <p:txBody>
          <a:bodyPr wrap="none" rtlCol="0">
            <a:spAutoFit/>
          </a:bodyPr>
          <a:lstStyle/>
          <a:p>
            <a:r>
              <a:rPr lang="en-US" dirty="0"/>
              <a:t>When player meets B or A for first time after </a:t>
            </a:r>
          </a:p>
          <a:p>
            <a:r>
              <a:rPr lang="en-US" dirty="0"/>
              <a:t>Loading their game, and met that character in</a:t>
            </a:r>
          </a:p>
          <a:p>
            <a:r>
              <a:rPr lang="en-US" dirty="0"/>
              <a:t>The previous load, they will comment on how</a:t>
            </a:r>
          </a:p>
          <a:p>
            <a:r>
              <a:rPr lang="en-US" dirty="0"/>
              <a:t>For some reason the player looks familiar.</a:t>
            </a:r>
          </a:p>
        </p:txBody>
      </p:sp>
      <p:sp>
        <p:nvSpPr>
          <p:cNvPr id="179" name="Rectangle 178">
            <a:extLst>
              <a:ext uri="{FF2B5EF4-FFF2-40B4-BE49-F238E27FC236}">
                <a16:creationId xmlns:a16="http://schemas.microsoft.com/office/drawing/2014/main" id="{378E33EC-B1AA-46E3-B169-926109026E8C}"/>
              </a:ext>
            </a:extLst>
          </p:cNvPr>
          <p:cNvSpPr/>
          <p:nvPr/>
        </p:nvSpPr>
        <p:spPr>
          <a:xfrm>
            <a:off x="11226800" y="16571499"/>
            <a:ext cx="2149476" cy="1131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Walk around idly</a:t>
            </a:r>
          </a:p>
        </p:txBody>
      </p:sp>
      <p:cxnSp>
        <p:nvCxnSpPr>
          <p:cNvPr id="185" name="Straight Arrow Connector 184">
            <a:extLst>
              <a:ext uri="{FF2B5EF4-FFF2-40B4-BE49-F238E27FC236}">
                <a16:creationId xmlns:a16="http://schemas.microsoft.com/office/drawing/2014/main" id="{92D50823-EC73-4D08-B637-151DF82C5992}"/>
              </a:ext>
            </a:extLst>
          </p:cNvPr>
          <p:cNvCxnSpPr>
            <a:stCxn id="30" idx="2"/>
          </p:cNvCxnSpPr>
          <p:nvPr/>
        </p:nvCxnSpPr>
        <p:spPr>
          <a:xfrm>
            <a:off x="12325350" y="10147300"/>
            <a:ext cx="0" cy="218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20C68D00-880A-4BBC-8540-105313359796}"/>
              </a:ext>
            </a:extLst>
          </p:cNvPr>
          <p:cNvCxnSpPr/>
          <p:nvPr/>
        </p:nvCxnSpPr>
        <p:spPr>
          <a:xfrm flipH="1">
            <a:off x="9817165" y="12330666"/>
            <a:ext cx="2508185" cy="1200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Rectangle 187">
            <a:extLst>
              <a:ext uri="{FF2B5EF4-FFF2-40B4-BE49-F238E27FC236}">
                <a16:creationId xmlns:a16="http://schemas.microsoft.com/office/drawing/2014/main" id="{B52D468B-9E7B-4FF0-88FE-0C0745A671D7}"/>
              </a:ext>
            </a:extLst>
          </p:cNvPr>
          <p:cNvSpPr/>
          <p:nvPr/>
        </p:nvSpPr>
        <p:spPr>
          <a:xfrm>
            <a:off x="5840970" y="15103566"/>
            <a:ext cx="2585315" cy="1012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Follow A</a:t>
            </a:r>
          </a:p>
        </p:txBody>
      </p:sp>
      <p:cxnSp>
        <p:nvCxnSpPr>
          <p:cNvPr id="191" name="Straight Connector 190">
            <a:extLst>
              <a:ext uri="{FF2B5EF4-FFF2-40B4-BE49-F238E27FC236}">
                <a16:creationId xmlns:a16="http://schemas.microsoft.com/office/drawing/2014/main" id="{FD635137-A1D4-4466-B49F-EC6111A840E6}"/>
              </a:ext>
            </a:extLst>
          </p:cNvPr>
          <p:cNvCxnSpPr>
            <a:endCxn id="188" idx="0"/>
          </p:cNvCxnSpPr>
          <p:nvPr/>
        </p:nvCxnSpPr>
        <p:spPr>
          <a:xfrm flipH="1">
            <a:off x="7133628" y="14341002"/>
            <a:ext cx="2584437" cy="762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F02A5934-0056-4F80-8D14-B115FA12054A}"/>
              </a:ext>
            </a:extLst>
          </p:cNvPr>
          <p:cNvCxnSpPr>
            <a:cxnSpLocks/>
            <a:stCxn id="188" idx="2"/>
            <a:endCxn id="179" idx="0"/>
          </p:cNvCxnSpPr>
          <p:nvPr/>
        </p:nvCxnSpPr>
        <p:spPr>
          <a:xfrm>
            <a:off x="7133628" y="16116191"/>
            <a:ext cx="5167910" cy="45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80FB1952-7A59-43AC-8741-3C60004D1C53}"/>
              </a:ext>
            </a:extLst>
          </p:cNvPr>
          <p:cNvCxnSpPr>
            <a:cxnSpLocks/>
            <a:stCxn id="188" idx="2"/>
          </p:cNvCxnSpPr>
          <p:nvPr/>
        </p:nvCxnSpPr>
        <p:spPr>
          <a:xfrm flipH="1">
            <a:off x="5708650" y="16116191"/>
            <a:ext cx="1424978" cy="868285"/>
          </a:xfrm>
          <a:prstGeom prst="line">
            <a:avLst/>
          </a:prstGeom>
        </p:spPr>
        <p:style>
          <a:lnRef idx="1">
            <a:schemeClr val="accent1"/>
          </a:lnRef>
          <a:fillRef idx="0">
            <a:schemeClr val="accent1"/>
          </a:fillRef>
          <a:effectRef idx="0">
            <a:schemeClr val="accent1"/>
          </a:effectRef>
          <a:fontRef idx="minor">
            <a:schemeClr val="tx1"/>
          </a:fontRef>
        </p:style>
      </p:cxnSp>
      <p:sp>
        <p:nvSpPr>
          <p:cNvPr id="201" name="Rectangle 200">
            <a:extLst>
              <a:ext uri="{FF2B5EF4-FFF2-40B4-BE49-F238E27FC236}">
                <a16:creationId xmlns:a16="http://schemas.microsoft.com/office/drawing/2014/main" id="{1B2F7020-FF2B-4A77-B2B7-A209AB691F90}"/>
              </a:ext>
            </a:extLst>
          </p:cNvPr>
          <p:cNvSpPr/>
          <p:nvPr/>
        </p:nvSpPr>
        <p:spPr>
          <a:xfrm>
            <a:off x="4618562" y="16954500"/>
            <a:ext cx="3155425" cy="1433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and A see B getting mugged. You both move to help her</a:t>
            </a:r>
          </a:p>
        </p:txBody>
      </p:sp>
      <p:sp>
        <p:nvSpPr>
          <p:cNvPr id="202" name="Rectangle 201">
            <a:extLst>
              <a:ext uri="{FF2B5EF4-FFF2-40B4-BE49-F238E27FC236}">
                <a16:creationId xmlns:a16="http://schemas.microsoft.com/office/drawing/2014/main" id="{5BB2161A-51F6-485A-8D91-B16BB52A8B85}"/>
              </a:ext>
            </a:extLst>
          </p:cNvPr>
          <p:cNvSpPr/>
          <p:nvPr/>
        </p:nvSpPr>
        <p:spPr>
          <a:xfrm>
            <a:off x="8960313" y="18725356"/>
            <a:ext cx="1827423" cy="1269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gave potato to mugger</a:t>
            </a:r>
          </a:p>
        </p:txBody>
      </p:sp>
      <p:cxnSp>
        <p:nvCxnSpPr>
          <p:cNvPr id="204" name="Straight Connector 203">
            <a:extLst>
              <a:ext uri="{FF2B5EF4-FFF2-40B4-BE49-F238E27FC236}">
                <a16:creationId xmlns:a16="http://schemas.microsoft.com/office/drawing/2014/main" id="{8F08D6BF-8C54-4998-8096-FE44A3FA8937}"/>
              </a:ext>
            </a:extLst>
          </p:cNvPr>
          <p:cNvCxnSpPr>
            <a:cxnSpLocks/>
            <a:stCxn id="188" idx="2"/>
            <a:endCxn id="202" idx="1"/>
          </p:cNvCxnSpPr>
          <p:nvPr/>
        </p:nvCxnSpPr>
        <p:spPr>
          <a:xfrm>
            <a:off x="7133628" y="16116191"/>
            <a:ext cx="1826685" cy="3243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F432F6CD-BE02-42AC-8E89-E65F79AAD2D7}"/>
              </a:ext>
            </a:extLst>
          </p:cNvPr>
          <p:cNvCxnSpPr>
            <a:cxnSpLocks/>
          </p:cNvCxnSpPr>
          <p:nvPr/>
        </p:nvCxnSpPr>
        <p:spPr>
          <a:xfrm flipV="1">
            <a:off x="10406551" y="17811877"/>
            <a:ext cx="1431580" cy="74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7" name="Rectangle 206">
            <a:extLst>
              <a:ext uri="{FF2B5EF4-FFF2-40B4-BE49-F238E27FC236}">
                <a16:creationId xmlns:a16="http://schemas.microsoft.com/office/drawing/2014/main" id="{CED4E085-E123-4F58-BA0F-9AF18BDABC6C}"/>
              </a:ext>
            </a:extLst>
          </p:cNvPr>
          <p:cNvSpPr/>
          <p:nvPr/>
        </p:nvSpPr>
        <p:spPr>
          <a:xfrm>
            <a:off x="4618562" y="19154110"/>
            <a:ext cx="3063087"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try to help A but accomplish little, B does most of the saving.</a:t>
            </a:r>
          </a:p>
        </p:txBody>
      </p:sp>
      <p:sp>
        <p:nvSpPr>
          <p:cNvPr id="208" name="TextBox 207">
            <a:extLst>
              <a:ext uri="{FF2B5EF4-FFF2-40B4-BE49-F238E27FC236}">
                <a16:creationId xmlns:a16="http://schemas.microsoft.com/office/drawing/2014/main" id="{E22A2AFA-6921-4139-92AD-57A4BC6CBF0B}"/>
              </a:ext>
            </a:extLst>
          </p:cNvPr>
          <p:cNvSpPr txBox="1"/>
          <p:nvPr/>
        </p:nvSpPr>
        <p:spPr>
          <a:xfrm>
            <a:off x="558800" y="16954500"/>
            <a:ext cx="3357266" cy="646331"/>
          </a:xfrm>
          <a:prstGeom prst="rect">
            <a:avLst/>
          </a:prstGeom>
          <a:noFill/>
        </p:spPr>
        <p:txBody>
          <a:bodyPr wrap="none" rtlCol="0">
            <a:spAutoFit/>
          </a:bodyPr>
          <a:lstStyle/>
          <a:p>
            <a:r>
              <a:rPr lang="en-US" dirty="0"/>
              <a:t>A is joined by love interest. B is by</a:t>
            </a:r>
          </a:p>
          <a:p>
            <a:r>
              <a:rPr lang="en-US" dirty="0"/>
              <a:t>Herself.</a:t>
            </a:r>
          </a:p>
        </p:txBody>
      </p:sp>
      <p:cxnSp>
        <p:nvCxnSpPr>
          <p:cNvPr id="210" name="Straight Connector 209">
            <a:extLst>
              <a:ext uri="{FF2B5EF4-FFF2-40B4-BE49-F238E27FC236}">
                <a16:creationId xmlns:a16="http://schemas.microsoft.com/office/drawing/2014/main" id="{619B54AA-DA1E-4D15-B548-9EE5C4B3E7B3}"/>
              </a:ext>
            </a:extLst>
          </p:cNvPr>
          <p:cNvCxnSpPr>
            <a:stCxn id="201" idx="2"/>
            <a:endCxn id="207" idx="0"/>
          </p:cNvCxnSpPr>
          <p:nvPr/>
        </p:nvCxnSpPr>
        <p:spPr>
          <a:xfrm flipH="1">
            <a:off x="6150106" y="18387857"/>
            <a:ext cx="46169" cy="766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DBB8AE64-3A19-4DB7-A06D-6BC08CCC1AB8}"/>
              </a:ext>
            </a:extLst>
          </p:cNvPr>
          <p:cNvCxnSpPr>
            <a:stCxn id="207" idx="2"/>
          </p:cNvCxnSpPr>
          <p:nvPr/>
        </p:nvCxnSpPr>
        <p:spPr>
          <a:xfrm flipH="1">
            <a:off x="6150105" y="20906710"/>
            <a:ext cx="1" cy="314990"/>
          </a:xfrm>
          <a:prstGeom prst="line">
            <a:avLst/>
          </a:prstGeom>
        </p:spPr>
        <p:style>
          <a:lnRef idx="1">
            <a:schemeClr val="accent1"/>
          </a:lnRef>
          <a:fillRef idx="0">
            <a:schemeClr val="accent1"/>
          </a:fillRef>
          <a:effectRef idx="0">
            <a:schemeClr val="accent1"/>
          </a:effectRef>
          <a:fontRef idx="minor">
            <a:schemeClr val="tx1"/>
          </a:fontRef>
        </p:style>
      </p:cxnSp>
      <p:sp>
        <p:nvSpPr>
          <p:cNvPr id="219" name="Rectangle 218">
            <a:extLst>
              <a:ext uri="{FF2B5EF4-FFF2-40B4-BE49-F238E27FC236}">
                <a16:creationId xmlns:a16="http://schemas.microsoft.com/office/drawing/2014/main" id="{55184120-E50E-4437-9003-2752C18F9AF5}"/>
              </a:ext>
            </a:extLst>
          </p:cNvPr>
          <p:cNvSpPr/>
          <p:nvPr/>
        </p:nvSpPr>
        <p:spPr>
          <a:xfrm>
            <a:off x="4618559" y="21221699"/>
            <a:ext cx="3063087" cy="1433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Everyone regroups afterward. A and B reveal they are both trying to gain the Dragon’s wish.</a:t>
            </a:r>
          </a:p>
        </p:txBody>
      </p:sp>
      <p:cxnSp>
        <p:nvCxnSpPr>
          <p:cNvPr id="221" name="Straight Connector 220">
            <a:extLst>
              <a:ext uri="{FF2B5EF4-FFF2-40B4-BE49-F238E27FC236}">
                <a16:creationId xmlns:a16="http://schemas.microsoft.com/office/drawing/2014/main" id="{D2E408E7-B3D8-400D-9A5F-C715C1451B22}"/>
              </a:ext>
            </a:extLst>
          </p:cNvPr>
          <p:cNvCxnSpPr>
            <a:cxnSpLocks/>
            <a:stCxn id="219" idx="2"/>
          </p:cNvCxnSpPr>
          <p:nvPr/>
        </p:nvCxnSpPr>
        <p:spPr>
          <a:xfrm flipH="1">
            <a:off x="5016500" y="22655056"/>
            <a:ext cx="1133603" cy="575753"/>
          </a:xfrm>
          <a:prstGeom prst="line">
            <a:avLst/>
          </a:prstGeom>
        </p:spPr>
        <p:style>
          <a:lnRef idx="1">
            <a:schemeClr val="accent1"/>
          </a:lnRef>
          <a:fillRef idx="0">
            <a:schemeClr val="accent1"/>
          </a:fillRef>
          <a:effectRef idx="0">
            <a:schemeClr val="accent1"/>
          </a:effectRef>
          <a:fontRef idx="minor">
            <a:schemeClr val="tx1"/>
          </a:fontRef>
        </p:style>
      </p:cxnSp>
      <p:sp>
        <p:nvSpPr>
          <p:cNvPr id="223" name="Rectangle 222">
            <a:extLst>
              <a:ext uri="{FF2B5EF4-FFF2-40B4-BE49-F238E27FC236}">
                <a16:creationId xmlns:a16="http://schemas.microsoft.com/office/drawing/2014/main" id="{D29BA762-E699-476F-B1E3-C38D48066034}"/>
              </a:ext>
            </a:extLst>
          </p:cNvPr>
          <p:cNvSpPr/>
          <p:nvPr/>
        </p:nvSpPr>
        <p:spPr>
          <a:xfrm>
            <a:off x="3051341" y="23101300"/>
            <a:ext cx="2708538" cy="1130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Join A</a:t>
            </a:r>
          </a:p>
        </p:txBody>
      </p:sp>
      <p:sp>
        <p:nvSpPr>
          <p:cNvPr id="224" name="Rectangle 223">
            <a:extLst>
              <a:ext uri="{FF2B5EF4-FFF2-40B4-BE49-F238E27FC236}">
                <a16:creationId xmlns:a16="http://schemas.microsoft.com/office/drawing/2014/main" id="{DCDE7BB0-7BEB-4285-AEE4-8E321BD2B55A}"/>
              </a:ext>
            </a:extLst>
          </p:cNvPr>
          <p:cNvSpPr/>
          <p:nvPr/>
        </p:nvSpPr>
        <p:spPr>
          <a:xfrm>
            <a:off x="6845300" y="23101300"/>
            <a:ext cx="2298700" cy="1191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Join B</a:t>
            </a:r>
          </a:p>
        </p:txBody>
      </p:sp>
      <p:cxnSp>
        <p:nvCxnSpPr>
          <p:cNvPr id="228" name="Straight Connector 227">
            <a:extLst>
              <a:ext uri="{FF2B5EF4-FFF2-40B4-BE49-F238E27FC236}">
                <a16:creationId xmlns:a16="http://schemas.microsoft.com/office/drawing/2014/main" id="{BF854AEC-75C4-486B-B53C-915E80A411C8}"/>
              </a:ext>
            </a:extLst>
          </p:cNvPr>
          <p:cNvCxnSpPr>
            <a:stCxn id="219" idx="2"/>
          </p:cNvCxnSpPr>
          <p:nvPr/>
        </p:nvCxnSpPr>
        <p:spPr>
          <a:xfrm>
            <a:off x="6150103" y="22655056"/>
            <a:ext cx="1051586" cy="446244"/>
          </a:xfrm>
          <a:prstGeom prst="line">
            <a:avLst/>
          </a:prstGeom>
        </p:spPr>
        <p:style>
          <a:lnRef idx="1">
            <a:schemeClr val="accent1"/>
          </a:lnRef>
          <a:fillRef idx="0">
            <a:schemeClr val="accent1"/>
          </a:fillRef>
          <a:effectRef idx="0">
            <a:schemeClr val="accent1"/>
          </a:effectRef>
          <a:fontRef idx="minor">
            <a:schemeClr val="tx1"/>
          </a:fontRef>
        </p:style>
      </p:cxnSp>
      <p:sp>
        <p:nvSpPr>
          <p:cNvPr id="229" name="Rectangle 228">
            <a:extLst>
              <a:ext uri="{FF2B5EF4-FFF2-40B4-BE49-F238E27FC236}">
                <a16:creationId xmlns:a16="http://schemas.microsoft.com/office/drawing/2014/main" id="{E12EAEA3-F571-4307-8CD4-C186E1F9BE91}"/>
              </a:ext>
            </a:extLst>
          </p:cNvPr>
          <p:cNvSpPr/>
          <p:nvPr/>
        </p:nvSpPr>
        <p:spPr>
          <a:xfrm>
            <a:off x="5261903" y="27300797"/>
            <a:ext cx="2868346" cy="1245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NIGHT BEGINS TO FALL</a:t>
            </a:r>
          </a:p>
        </p:txBody>
      </p:sp>
      <p:cxnSp>
        <p:nvCxnSpPr>
          <p:cNvPr id="232" name="Straight Connector 231">
            <a:extLst>
              <a:ext uri="{FF2B5EF4-FFF2-40B4-BE49-F238E27FC236}">
                <a16:creationId xmlns:a16="http://schemas.microsoft.com/office/drawing/2014/main" id="{3085ADA7-133D-443C-A1DA-59F92065AF36}"/>
              </a:ext>
            </a:extLst>
          </p:cNvPr>
          <p:cNvCxnSpPr>
            <a:cxnSpLocks/>
            <a:stCxn id="223" idx="2"/>
          </p:cNvCxnSpPr>
          <p:nvPr/>
        </p:nvCxnSpPr>
        <p:spPr>
          <a:xfrm>
            <a:off x="4405610" y="24231600"/>
            <a:ext cx="212949" cy="2141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621C4E2-CFB2-42D4-A2B6-42F3BB9981DB}"/>
              </a:ext>
            </a:extLst>
          </p:cNvPr>
          <p:cNvCxnSpPr>
            <a:cxnSpLocks/>
            <a:stCxn id="224" idx="2"/>
          </p:cNvCxnSpPr>
          <p:nvPr/>
        </p:nvCxnSpPr>
        <p:spPr>
          <a:xfrm>
            <a:off x="7994650" y="24292305"/>
            <a:ext cx="115419" cy="1969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88CFAB8B-C972-46C6-B7C4-54D2D5381C99}"/>
              </a:ext>
            </a:extLst>
          </p:cNvPr>
          <p:cNvCxnSpPr>
            <a:cxnSpLocks/>
            <a:endCxn id="229" idx="0"/>
          </p:cNvCxnSpPr>
          <p:nvPr/>
        </p:nvCxnSpPr>
        <p:spPr>
          <a:xfrm>
            <a:off x="4522663" y="26284057"/>
            <a:ext cx="2173413" cy="1016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4BF308E-2743-49A7-81B0-5346036B0479}"/>
              </a:ext>
            </a:extLst>
          </p:cNvPr>
          <p:cNvCxnSpPr>
            <a:cxnSpLocks/>
            <a:endCxn id="229" idx="0"/>
          </p:cNvCxnSpPr>
          <p:nvPr/>
        </p:nvCxnSpPr>
        <p:spPr>
          <a:xfrm flipH="1">
            <a:off x="6696076" y="26284057"/>
            <a:ext cx="1413993" cy="1016740"/>
          </a:xfrm>
          <a:prstGeom prst="line">
            <a:avLst/>
          </a:prstGeom>
        </p:spPr>
        <p:style>
          <a:lnRef idx="1">
            <a:schemeClr val="accent1"/>
          </a:lnRef>
          <a:fillRef idx="0">
            <a:schemeClr val="accent1"/>
          </a:fillRef>
          <a:effectRef idx="0">
            <a:schemeClr val="accent1"/>
          </a:effectRef>
          <a:fontRef idx="minor">
            <a:schemeClr val="tx1"/>
          </a:fontRef>
        </p:style>
      </p:cxnSp>
      <p:sp>
        <p:nvSpPr>
          <p:cNvPr id="264" name="Rectangle 263">
            <a:extLst>
              <a:ext uri="{FF2B5EF4-FFF2-40B4-BE49-F238E27FC236}">
                <a16:creationId xmlns:a16="http://schemas.microsoft.com/office/drawing/2014/main" id="{7507706E-17B8-4A92-BE6D-9E44C8A5D624}"/>
              </a:ext>
            </a:extLst>
          </p:cNvPr>
          <p:cNvSpPr/>
          <p:nvPr/>
        </p:nvSpPr>
        <p:spPr>
          <a:xfrm>
            <a:off x="13821644" y="17779663"/>
            <a:ext cx="2897906"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NIGHT BEGINS TO FALL</a:t>
            </a:r>
          </a:p>
        </p:txBody>
      </p:sp>
      <p:cxnSp>
        <p:nvCxnSpPr>
          <p:cNvPr id="266" name="Straight Connector 265">
            <a:extLst>
              <a:ext uri="{FF2B5EF4-FFF2-40B4-BE49-F238E27FC236}">
                <a16:creationId xmlns:a16="http://schemas.microsoft.com/office/drawing/2014/main" id="{7EFC99D4-920E-4173-A70A-74863AEE4C5D}"/>
              </a:ext>
            </a:extLst>
          </p:cNvPr>
          <p:cNvCxnSpPr>
            <a:stCxn id="179" idx="2"/>
            <a:endCxn id="264" idx="0"/>
          </p:cNvCxnSpPr>
          <p:nvPr/>
        </p:nvCxnSpPr>
        <p:spPr>
          <a:xfrm>
            <a:off x="12301538" y="17703195"/>
            <a:ext cx="2969059" cy="76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817835D1-1EC1-4B1F-AFC6-D74E7B13F0EF}"/>
              </a:ext>
            </a:extLst>
          </p:cNvPr>
          <p:cNvCxnSpPr>
            <a:stCxn id="264" idx="2"/>
          </p:cNvCxnSpPr>
          <p:nvPr/>
        </p:nvCxnSpPr>
        <p:spPr>
          <a:xfrm flipH="1">
            <a:off x="13420725" y="18979992"/>
            <a:ext cx="1849872" cy="603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86876F34-B242-4019-A043-442C719E6D03}"/>
              </a:ext>
            </a:extLst>
          </p:cNvPr>
          <p:cNvCxnSpPr>
            <a:stCxn id="264" idx="2"/>
          </p:cNvCxnSpPr>
          <p:nvPr/>
        </p:nvCxnSpPr>
        <p:spPr>
          <a:xfrm>
            <a:off x="15270597" y="18979992"/>
            <a:ext cx="1556903" cy="704866"/>
          </a:xfrm>
          <a:prstGeom prst="line">
            <a:avLst/>
          </a:prstGeom>
        </p:spPr>
        <p:style>
          <a:lnRef idx="1">
            <a:schemeClr val="accent1"/>
          </a:lnRef>
          <a:fillRef idx="0">
            <a:schemeClr val="accent1"/>
          </a:fillRef>
          <a:effectRef idx="0">
            <a:schemeClr val="accent1"/>
          </a:effectRef>
          <a:fontRef idx="minor">
            <a:schemeClr val="tx1"/>
          </a:fontRef>
        </p:style>
      </p:cxnSp>
      <p:sp>
        <p:nvSpPr>
          <p:cNvPr id="271" name="Rectangle 270">
            <a:extLst>
              <a:ext uri="{FF2B5EF4-FFF2-40B4-BE49-F238E27FC236}">
                <a16:creationId xmlns:a16="http://schemas.microsoft.com/office/drawing/2014/main" id="{D25A2780-C28A-4AEF-A571-56ADC1D57158}"/>
              </a:ext>
            </a:extLst>
          </p:cNvPr>
          <p:cNvSpPr/>
          <p:nvPr/>
        </p:nvSpPr>
        <p:spPr>
          <a:xfrm>
            <a:off x="12169056" y="19583400"/>
            <a:ext cx="2397844"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Sleep in gutter</a:t>
            </a:r>
          </a:p>
        </p:txBody>
      </p:sp>
      <p:sp>
        <p:nvSpPr>
          <p:cNvPr id="272" name="Rectangle 271">
            <a:extLst>
              <a:ext uri="{FF2B5EF4-FFF2-40B4-BE49-F238E27FC236}">
                <a16:creationId xmlns:a16="http://schemas.microsoft.com/office/drawing/2014/main" id="{4B3015A1-AC0C-462C-8EC6-A07D2311C73F}"/>
              </a:ext>
            </a:extLst>
          </p:cNvPr>
          <p:cNvSpPr/>
          <p:nvPr/>
        </p:nvSpPr>
        <p:spPr>
          <a:xfrm>
            <a:off x="15976600" y="19583400"/>
            <a:ext cx="2397839" cy="1200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 town</a:t>
            </a:r>
          </a:p>
        </p:txBody>
      </p:sp>
      <p:cxnSp>
        <p:nvCxnSpPr>
          <p:cNvPr id="274" name="Straight Connector 273">
            <a:extLst>
              <a:ext uri="{FF2B5EF4-FFF2-40B4-BE49-F238E27FC236}">
                <a16:creationId xmlns:a16="http://schemas.microsoft.com/office/drawing/2014/main" id="{EA31BD98-FA1C-4A3C-94C5-8EAFC414F9EF}"/>
              </a:ext>
            </a:extLst>
          </p:cNvPr>
          <p:cNvCxnSpPr>
            <a:cxnSpLocks/>
            <a:stCxn id="229" idx="3"/>
            <a:endCxn id="275" idx="1"/>
          </p:cNvCxnSpPr>
          <p:nvPr/>
        </p:nvCxnSpPr>
        <p:spPr>
          <a:xfrm>
            <a:off x="8130249" y="27923782"/>
            <a:ext cx="3358024" cy="6349"/>
          </a:xfrm>
          <a:prstGeom prst="line">
            <a:avLst/>
          </a:prstGeom>
        </p:spPr>
        <p:style>
          <a:lnRef idx="1">
            <a:schemeClr val="accent1"/>
          </a:lnRef>
          <a:fillRef idx="0">
            <a:schemeClr val="accent1"/>
          </a:fillRef>
          <a:effectRef idx="0">
            <a:schemeClr val="accent1"/>
          </a:effectRef>
          <a:fontRef idx="minor">
            <a:schemeClr val="tx1"/>
          </a:fontRef>
        </p:style>
      </p:cxnSp>
      <p:sp>
        <p:nvSpPr>
          <p:cNvPr id="275" name="Rectangle 274">
            <a:extLst>
              <a:ext uri="{FF2B5EF4-FFF2-40B4-BE49-F238E27FC236}">
                <a16:creationId xmlns:a16="http://schemas.microsoft.com/office/drawing/2014/main" id="{4BC2A386-F7A1-4AE4-9EC6-59A74526ADD6}"/>
              </a:ext>
            </a:extLst>
          </p:cNvPr>
          <p:cNvSpPr/>
          <p:nvPr/>
        </p:nvSpPr>
        <p:spPr>
          <a:xfrm>
            <a:off x="11488273" y="27307146"/>
            <a:ext cx="2616200" cy="1245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 Town</a:t>
            </a:r>
          </a:p>
        </p:txBody>
      </p:sp>
      <p:cxnSp>
        <p:nvCxnSpPr>
          <p:cNvPr id="277" name="Straight Connector 276">
            <a:extLst>
              <a:ext uri="{FF2B5EF4-FFF2-40B4-BE49-F238E27FC236}">
                <a16:creationId xmlns:a16="http://schemas.microsoft.com/office/drawing/2014/main" id="{ADE6A016-0422-4999-A356-BDFDF80ABD27}"/>
              </a:ext>
            </a:extLst>
          </p:cNvPr>
          <p:cNvCxnSpPr>
            <a:stCxn id="271" idx="2"/>
          </p:cNvCxnSpPr>
          <p:nvPr/>
        </p:nvCxnSpPr>
        <p:spPr>
          <a:xfrm>
            <a:off x="13367978" y="20783729"/>
            <a:ext cx="0" cy="437970"/>
          </a:xfrm>
          <a:prstGeom prst="line">
            <a:avLst/>
          </a:prstGeom>
        </p:spPr>
        <p:style>
          <a:lnRef idx="1">
            <a:schemeClr val="accent1"/>
          </a:lnRef>
          <a:fillRef idx="0">
            <a:schemeClr val="accent1"/>
          </a:fillRef>
          <a:effectRef idx="0">
            <a:schemeClr val="accent1"/>
          </a:effectRef>
          <a:fontRef idx="minor">
            <a:schemeClr val="tx1"/>
          </a:fontRef>
        </p:style>
      </p:cxnSp>
      <p:sp>
        <p:nvSpPr>
          <p:cNvPr id="278" name="Rectangle 277">
            <a:extLst>
              <a:ext uri="{FF2B5EF4-FFF2-40B4-BE49-F238E27FC236}">
                <a16:creationId xmlns:a16="http://schemas.microsoft.com/office/drawing/2014/main" id="{7E4C6207-D335-4485-831A-654B069647C7}"/>
              </a:ext>
            </a:extLst>
          </p:cNvPr>
          <p:cNvSpPr/>
          <p:nvPr/>
        </p:nvSpPr>
        <p:spPr>
          <a:xfrm>
            <a:off x="10274300" y="21064205"/>
            <a:ext cx="4292585" cy="243836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Long, descriptive ending which tells of how the player barely gets by in the slums of the town for years, slowly whittling away. Eventually they starve to death during the winter. GAME OVER</a:t>
            </a:r>
          </a:p>
        </p:txBody>
      </p:sp>
      <p:sp>
        <p:nvSpPr>
          <p:cNvPr id="279" name="TextBox 278">
            <a:extLst>
              <a:ext uri="{FF2B5EF4-FFF2-40B4-BE49-F238E27FC236}">
                <a16:creationId xmlns:a16="http://schemas.microsoft.com/office/drawing/2014/main" id="{335EFD51-4327-48D8-B450-9CB3F7557220}"/>
              </a:ext>
            </a:extLst>
          </p:cNvPr>
          <p:cNvSpPr txBox="1"/>
          <p:nvPr/>
        </p:nvSpPr>
        <p:spPr>
          <a:xfrm>
            <a:off x="330139" y="13312555"/>
            <a:ext cx="3259034" cy="1477328"/>
          </a:xfrm>
          <a:prstGeom prst="rect">
            <a:avLst/>
          </a:prstGeom>
          <a:noFill/>
        </p:spPr>
        <p:txBody>
          <a:bodyPr wrap="none" rtlCol="0">
            <a:spAutoFit/>
          </a:bodyPr>
          <a:lstStyle/>
          <a:p>
            <a:r>
              <a:rPr lang="en-US" dirty="0"/>
              <a:t>Explanation does NOT include</a:t>
            </a:r>
          </a:p>
          <a:p>
            <a:r>
              <a:rPr lang="en-US" dirty="0"/>
              <a:t>Four horsemen. Town was</a:t>
            </a:r>
          </a:p>
          <a:p>
            <a:r>
              <a:rPr lang="en-US" dirty="0"/>
              <a:t>Founded by Ser Blah, a mage </a:t>
            </a:r>
          </a:p>
          <a:p>
            <a:r>
              <a:rPr lang="en-US" dirty="0"/>
              <a:t>From 100 years ago. Explain how</a:t>
            </a:r>
          </a:p>
          <a:p>
            <a:r>
              <a:rPr lang="en-US" dirty="0"/>
              <a:t>Mages are rare.</a:t>
            </a:r>
          </a:p>
        </p:txBody>
      </p:sp>
      <p:cxnSp>
        <p:nvCxnSpPr>
          <p:cNvPr id="288" name="Straight Connector 287">
            <a:extLst>
              <a:ext uri="{FF2B5EF4-FFF2-40B4-BE49-F238E27FC236}">
                <a16:creationId xmlns:a16="http://schemas.microsoft.com/office/drawing/2014/main" id="{BD71B90B-F3BF-4A39-8410-D9AFD102F83E}"/>
              </a:ext>
            </a:extLst>
          </p:cNvPr>
          <p:cNvCxnSpPr/>
          <p:nvPr/>
        </p:nvCxnSpPr>
        <p:spPr>
          <a:xfrm>
            <a:off x="35572700" y="7035800"/>
            <a:ext cx="3708400" cy="976779"/>
          </a:xfrm>
          <a:prstGeom prst="line">
            <a:avLst/>
          </a:prstGeom>
        </p:spPr>
        <p:style>
          <a:lnRef idx="1">
            <a:schemeClr val="accent1"/>
          </a:lnRef>
          <a:fillRef idx="0">
            <a:schemeClr val="accent1"/>
          </a:fillRef>
          <a:effectRef idx="0">
            <a:schemeClr val="accent1"/>
          </a:effectRef>
          <a:fontRef idx="minor">
            <a:schemeClr val="tx1"/>
          </a:fontRef>
        </p:style>
      </p:cxnSp>
      <p:sp>
        <p:nvSpPr>
          <p:cNvPr id="289" name="Rectangle 288">
            <a:extLst>
              <a:ext uri="{FF2B5EF4-FFF2-40B4-BE49-F238E27FC236}">
                <a16:creationId xmlns:a16="http://schemas.microsoft.com/office/drawing/2014/main" id="{59CF3D08-88B0-49DD-8BE1-AE87E4ACD259}"/>
              </a:ext>
            </a:extLst>
          </p:cNvPr>
          <p:cNvSpPr/>
          <p:nvPr/>
        </p:nvSpPr>
        <p:spPr>
          <a:xfrm>
            <a:off x="37528500" y="7937500"/>
            <a:ext cx="3708400" cy="1472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comes across tree with fresh planks nailed into it, creating a platform. Work must have finished mere hours ago</a:t>
            </a:r>
          </a:p>
        </p:txBody>
      </p:sp>
      <p:sp>
        <p:nvSpPr>
          <p:cNvPr id="290" name="Rectangle 289">
            <a:extLst>
              <a:ext uri="{FF2B5EF4-FFF2-40B4-BE49-F238E27FC236}">
                <a16:creationId xmlns:a16="http://schemas.microsoft.com/office/drawing/2014/main" id="{0EED5C96-8FD9-4FA4-A42F-7700D69DE6E2}"/>
              </a:ext>
            </a:extLst>
          </p:cNvPr>
          <p:cNvSpPr/>
          <p:nvPr/>
        </p:nvSpPr>
        <p:spPr>
          <a:xfrm>
            <a:off x="34594800" y="9963150"/>
            <a:ext cx="2933700" cy="1562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nails from planks</a:t>
            </a:r>
          </a:p>
        </p:txBody>
      </p:sp>
      <p:sp>
        <p:nvSpPr>
          <p:cNvPr id="291" name="Rectangle 290">
            <a:extLst>
              <a:ext uri="{FF2B5EF4-FFF2-40B4-BE49-F238E27FC236}">
                <a16:creationId xmlns:a16="http://schemas.microsoft.com/office/drawing/2014/main" id="{7EC1BF08-9226-442B-97BF-7F0A096D217A}"/>
              </a:ext>
            </a:extLst>
          </p:cNvPr>
          <p:cNvSpPr/>
          <p:nvPr/>
        </p:nvSpPr>
        <p:spPr>
          <a:xfrm>
            <a:off x="38696777" y="9901872"/>
            <a:ext cx="3226046" cy="1758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Continue forwards</a:t>
            </a:r>
          </a:p>
        </p:txBody>
      </p:sp>
      <p:cxnSp>
        <p:nvCxnSpPr>
          <p:cNvPr id="293" name="Straight Connector 292">
            <a:extLst>
              <a:ext uri="{FF2B5EF4-FFF2-40B4-BE49-F238E27FC236}">
                <a16:creationId xmlns:a16="http://schemas.microsoft.com/office/drawing/2014/main" id="{E109595F-BD98-4B72-A891-347B8D340D1F}"/>
              </a:ext>
            </a:extLst>
          </p:cNvPr>
          <p:cNvCxnSpPr>
            <a:stCxn id="289" idx="2"/>
            <a:endCxn id="290" idx="0"/>
          </p:cNvCxnSpPr>
          <p:nvPr/>
        </p:nvCxnSpPr>
        <p:spPr>
          <a:xfrm flipH="1">
            <a:off x="36061650" y="9409579"/>
            <a:ext cx="3321050" cy="553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48F16FA8-46ED-4DB1-A8AB-96CDC9171055}"/>
              </a:ext>
            </a:extLst>
          </p:cNvPr>
          <p:cNvCxnSpPr>
            <a:stCxn id="289" idx="2"/>
            <a:endCxn id="291" idx="0"/>
          </p:cNvCxnSpPr>
          <p:nvPr/>
        </p:nvCxnSpPr>
        <p:spPr>
          <a:xfrm>
            <a:off x="39382700" y="9409579"/>
            <a:ext cx="927100" cy="492293"/>
          </a:xfrm>
          <a:prstGeom prst="line">
            <a:avLst/>
          </a:prstGeom>
        </p:spPr>
        <p:style>
          <a:lnRef idx="1">
            <a:schemeClr val="accent1"/>
          </a:lnRef>
          <a:fillRef idx="0">
            <a:schemeClr val="accent1"/>
          </a:fillRef>
          <a:effectRef idx="0">
            <a:schemeClr val="accent1"/>
          </a:effectRef>
          <a:fontRef idx="minor">
            <a:schemeClr val="tx1"/>
          </a:fontRef>
        </p:style>
      </p:cxnSp>
      <p:sp>
        <p:nvSpPr>
          <p:cNvPr id="296" name="Rectangle 295">
            <a:extLst>
              <a:ext uri="{FF2B5EF4-FFF2-40B4-BE49-F238E27FC236}">
                <a16:creationId xmlns:a16="http://schemas.microsoft.com/office/drawing/2014/main" id="{00EF13A8-CAB0-4130-83C2-2A43ADCD8011}"/>
              </a:ext>
            </a:extLst>
          </p:cNvPr>
          <p:cNvSpPr/>
          <p:nvPr/>
        </p:nvSpPr>
        <p:spPr>
          <a:xfrm>
            <a:off x="34594800" y="12205732"/>
            <a:ext cx="2933700" cy="1270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hurts themselves, accomplish nothing</a:t>
            </a:r>
          </a:p>
        </p:txBody>
      </p:sp>
      <p:cxnSp>
        <p:nvCxnSpPr>
          <p:cNvPr id="298" name="Straight Connector 297">
            <a:extLst>
              <a:ext uri="{FF2B5EF4-FFF2-40B4-BE49-F238E27FC236}">
                <a16:creationId xmlns:a16="http://schemas.microsoft.com/office/drawing/2014/main" id="{555553B2-1EE2-4405-8BC6-1CD33FD619B4}"/>
              </a:ext>
            </a:extLst>
          </p:cNvPr>
          <p:cNvCxnSpPr>
            <a:stCxn id="290" idx="2"/>
            <a:endCxn id="296" idx="0"/>
          </p:cNvCxnSpPr>
          <p:nvPr/>
        </p:nvCxnSpPr>
        <p:spPr>
          <a:xfrm>
            <a:off x="36061650" y="11525250"/>
            <a:ext cx="0" cy="680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DBE86F10-AD09-48CA-8E5E-05BCD22AACDF}"/>
              </a:ext>
            </a:extLst>
          </p:cNvPr>
          <p:cNvCxnSpPr>
            <a:stCxn id="296" idx="3"/>
          </p:cNvCxnSpPr>
          <p:nvPr/>
        </p:nvCxnSpPr>
        <p:spPr>
          <a:xfrm flipV="1">
            <a:off x="37528500" y="11721171"/>
            <a:ext cx="1447800" cy="111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2E743B7-9A10-405E-8D7C-79F314BA35B2}"/>
              </a:ext>
            </a:extLst>
          </p:cNvPr>
          <p:cNvCxnSpPr>
            <a:cxnSpLocks/>
            <a:stCxn id="291" idx="2"/>
            <a:endCxn id="304" idx="0"/>
          </p:cNvCxnSpPr>
          <p:nvPr/>
        </p:nvCxnSpPr>
        <p:spPr>
          <a:xfrm>
            <a:off x="40309800" y="11659893"/>
            <a:ext cx="0" cy="728956"/>
          </a:xfrm>
          <a:prstGeom prst="line">
            <a:avLst/>
          </a:prstGeom>
        </p:spPr>
        <p:style>
          <a:lnRef idx="1">
            <a:schemeClr val="accent1"/>
          </a:lnRef>
          <a:fillRef idx="0">
            <a:schemeClr val="accent1"/>
          </a:fillRef>
          <a:effectRef idx="0">
            <a:schemeClr val="accent1"/>
          </a:effectRef>
          <a:fontRef idx="minor">
            <a:schemeClr val="tx1"/>
          </a:fontRef>
        </p:style>
      </p:cxnSp>
      <p:sp>
        <p:nvSpPr>
          <p:cNvPr id="304" name="Rectangle 303">
            <a:extLst>
              <a:ext uri="{FF2B5EF4-FFF2-40B4-BE49-F238E27FC236}">
                <a16:creationId xmlns:a16="http://schemas.microsoft.com/office/drawing/2014/main" id="{A0DBD4C4-750F-4140-B657-4A4F77A5E93E}"/>
              </a:ext>
            </a:extLst>
          </p:cNvPr>
          <p:cNvSpPr/>
          <p:nvPr/>
        </p:nvSpPr>
        <p:spPr>
          <a:xfrm>
            <a:off x="38833426" y="12388849"/>
            <a:ext cx="2952748" cy="1353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Fork in the road</a:t>
            </a:r>
          </a:p>
        </p:txBody>
      </p:sp>
      <p:cxnSp>
        <p:nvCxnSpPr>
          <p:cNvPr id="307" name="Straight Connector 306">
            <a:extLst>
              <a:ext uri="{FF2B5EF4-FFF2-40B4-BE49-F238E27FC236}">
                <a16:creationId xmlns:a16="http://schemas.microsoft.com/office/drawing/2014/main" id="{1D5811F2-24E1-4241-BA6A-19818F9859C7}"/>
              </a:ext>
            </a:extLst>
          </p:cNvPr>
          <p:cNvCxnSpPr>
            <a:cxnSpLocks/>
            <a:stCxn id="304" idx="2"/>
          </p:cNvCxnSpPr>
          <p:nvPr/>
        </p:nvCxnSpPr>
        <p:spPr>
          <a:xfrm flipH="1">
            <a:off x="35156111" y="13742100"/>
            <a:ext cx="5153689" cy="1417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A7755602-57E4-4978-9C46-410289C5C72A}"/>
              </a:ext>
            </a:extLst>
          </p:cNvPr>
          <p:cNvCxnSpPr>
            <a:stCxn id="304" idx="2"/>
          </p:cNvCxnSpPr>
          <p:nvPr/>
        </p:nvCxnSpPr>
        <p:spPr>
          <a:xfrm>
            <a:off x="40309800" y="13742100"/>
            <a:ext cx="4572000" cy="539049"/>
          </a:xfrm>
          <a:prstGeom prst="line">
            <a:avLst/>
          </a:prstGeom>
        </p:spPr>
        <p:style>
          <a:lnRef idx="1">
            <a:schemeClr val="accent1"/>
          </a:lnRef>
          <a:fillRef idx="0">
            <a:schemeClr val="accent1"/>
          </a:fillRef>
          <a:effectRef idx="0">
            <a:schemeClr val="accent1"/>
          </a:effectRef>
          <a:fontRef idx="minor">
            <a:schemeClr val="tx1"/>
          </a:fontRef>
        </p:style>
      </p:cxnSp>
      <p:sp>
        <p:nvSpPr>
          <p:cNvPr id="310" name="Rectangle 309">
            <a:extLst>
              <a:ext uri="{FF2B5EF4-FFF2-40B4-BE49-F238E27FC236}">
                <a16:creationId xmlns:a16="http://schemas.microsoft.com/office/drawing/2014/main" id="{CE876E10-6424-4236-9151-6FDC764E9886}"/>
              </a:ext>
            </a:extLst>
          </p:cNvPr>
          <p:cNvSpPr/>
          <p:nvPr/>
        </p:nvSpPr>
        <p:spPr>
          <a:xfrm>
            <a:off x="44672250" y="13972618"/>
            <a:ext cx="2914650" cy="1208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Path towards cottage</a:t>
            </a:r>
          </a:p>
        </p:txBody>
      </p:sp>
      <p:sp>
        <p:nvSpPr>
          <p:cNvPr id="311" name="Rectangle 310">
            <a:extLst>
              <a:ext uri="{FF2B5EF4-FFF2-40B4-BE49-F238E27FC236}">
                <a16:creationId xmlns:a16="http://schemas.microsoft.com/office/drawing/2014/main" id="{C03B5ACF-78B5-4CF0-A38C-31DAD0C965C8}"/>
              </a:ext>
            </a:extLst>
          </p:cNvPr>
          <p:cNvSpPr/>
          <p:nvPr/>
        </p:nvSpPr>
        <p:spPr>
          <a:xfrm>
            <a:off x="33375600" y="15158831"/>
            <a:ext cx="2932433" cy="1270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Path towards forest</a:t>
            </a:r>
          </a:p>
        </p:txBody>
      </p:sp>
      <p:cxnSp>
        <p:nvCxnSpPr>
          <p:cNvPr id="313" name="Straight Connector 312">
            <a:extLst>
              <a:ext uri="{FF2B5EF4-FFF2-40B4-BE49-F238E27FC236}">
                <a16:creationId xmlns:a16="http://schemas.microsoft.com/office/drawing/2014/main" id="{1C5A742B-15AD-4B6F-8CF9-E553510C1CE2}"/>
              </a:ext>
            </a:extLst>
          </p:cNvPr>
          <p:cNvCxnSpPr>
            <a:cxnSpLocks/>
            <a:stCxn id="310" idx="2"/>
          </p:cNvCxnSpPr>
          <p:nvPr/>
        </p:nvCxnSpPr>
        <p:spPr>
          <a:xfrm>
            <a:off x="46129575" y="15180753"/>
            <a:ext cx="0" cy="614159"/>
          </a:xfrm>
          <a:prstGeom prst="line">
            <a:avLst/>
          </a:prstGeom>
        </p:spPr>
        <p:style>
          <a:lnRef idx="1">
            <a:schemeClr val="accent1"/>
          </a:lnRef>
          <a:fillRef idx="0">
            <a:schemeClr val="accent1"/>
          </a:fillRef>
          <a:effectRef idx="0">
            <a:schemeClr val="accent1"/>
          </a:effectRef>
          <a:fontRef idx="minor">
            <a:schemeClr val="tx1"/>
          </a:fontRef>
        </p:style>
      </p:cxnSp>
      <p:sp>
        <p:nvSpPr>
          <p:cNvPr id="315" name="Rectangle 314">
            <a:extLst>
              <a:ext uri="{FF2B5EF4-FFF2-40B4-BE49-F238E27FC236}">
                <a16:creationId xmlns:a16="http://schemas.microsoft.com/office/drawing/2014/main" id="{3BA58B5F-DA8F-4488-A947-CE0405E1BD64}"/>
              </a:ext>
            </a:extLst>
          </p:cNvPr>
          <p:cNvSpPr/>
          <p:nvPr/>
        </p:nvSpPr>
        <p:spPr>
          <a:xfrm>
            <a:off x="44272200" y="15529439"/>
            <a:ext cx="4248149" cy="1787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It’s a carpenters hut, with some of his tools there.</a:t>
            </a:r>
          </a:p>
        </p:txBody>
      </p:sp>
      <p:cxnSp>
        <p:nvCxnSpPr>
          <p:cNvPr id="317" name="Straight Connector 316">
            <a:extLst>
              <a:ext uri="{FF2B5EF4-FFF2-40B4-BE49-F238E27FC236}">
                <a16:creationId xmlns:a16="http://schemas.microsoft.com/office/drawing/2014/main" id="{3F76B1EB-E1B4-4226-BE74-C3EFC0FD8896}"/>
              </a:ext>
            </a:extLst>
          </p:cNvPr>
          <p:cNvCxnSpPr>
            <a:stCxn id="315" idx="2"/>
          </p:cNvCxnSpPr>
          <p:nvPr/>
        </p:nvCxnSpPr>
        <p:spPr>
          <a:xfrm flipH="1">
            <a:off x="46386750" y="17316447"/>
            <a:ext cx="9525" cy="463216"/>
          </a:xfrm>
          <a:prstGeom prst="line">
            <a:avLst/>
          </a:prstGeom>
        </p:spPr>
        <p:style>
          <a:lnRef idx="1">
            <a:schemeClr val="accent1"/>
          </a:lnRef>
          <a:fillRef idx="0">
            <a:schemeClr val="accent1"/>
          </a:fillRef>
          <a:effectRef idx="0">
            <a:schemeClr val="accent1"/>
          </a:effectRef>
          <a:fontRef idx="minor">
            <a:schemeClr val="tx1"/>
          </a:fontRef>
        </p:style>
      </p:cxnSp>
      <p:sp>
        <p:nvSpPr>
          <p:cNvPr id="318" name="Rectangle 317">
            <a:extLst>
              <a:ext uri="{FF2B5EF4-FFF2-40B4-BE49-F238E27FC236}">
                <a16:creationId xmlns:a16="http://schemas.microsoft.com/office/drawing/2014/main" id="{A2E5F416-A97F-493D-933D-EB0AA7D41211}"/>
              </a:ext>
            </a:extLst>
          </p:cNvPr>
          <p:cNvSpPr/>
          <p:nvPr/>
        </p:nvSpPr>
        <p:spPr>
          <a:xfrm>
            <a:off x="43432413" y="17626228"/>
            <a:ext cx="5695950" cy="2159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can trade food for a tool or simply overpower her (required if player doesn’t have food). If player trades they agree to look for her husband, who is missing. Player has to take hammer instead of chisel or axe in order to loosen planks.</a:t>
            </a:r>
          </a:p>
        </p:txBody>
      </p:sp>
      <p:cxnSp>
        <p:nvCxnSpPr>
          <p:cNvPr id="320" name="Straight Connector 319">
            <a:extLst>
              <a:ext uri="{FF2B5EF4-FFF2-40B4-BE49-F238E27FC236}">
                <a16:creationId xmlns:a16="http://schemas.microsoft.com/office/drawing/2014/main" id="{DECDF452-A85B-4636-B6CE-564892BD86FD}"/>
              </a:ext>
            </a:extLst>
          </p:cNvPr>
          <p:cNvCxnSpPr>
            <a:cxnSpLocks/>
            <a:stCxn id="311" idx="2"/>
          </p:cNvCxnSpPr>
          <p:nvPr/>
        </p:nvCxnSpPr>
        <p:spPr>
          <a:xfrm flipH="1">
            <a:off x="34079046" y="16428920"/>
            <a:ext cx="762771" cy="3135279"/>
          </a:xfrm>
          <a:prstGeom prst="line">
            <a:avLst/>
          </a:prstGeom>
        </p:spPr>
        <p:style>
          <a:lnRef idx="1">
            <a:schemeClr val="accent1"/>
          </a:lnRef>
          <a:fillRef idx="0">
            <a:schemeClr val="accent1"/>
          </a:fillRef>
          <a:effectRef idx="0">
            <a:schemeClr val="accent1"/>
          </a:effectRef>
          <a:fontRef idx="minor">
            <a:schemeClr val="tx1"/>
          </a:fontRef>
        </p:style>
      </p:cxnSp>
      <p:sp>
        <p:nvSpPr>
          <p:cNvPr id="321" name="Rectangle 320">
            <a:extLst>
              <a:ext uri="{FF2B5EF4-FFF2-40B4-BE49-F238E27FC236}">
                <a16:creationId xmlns:a16="http://schemas.microsoft.com/office/drawing/2014/main" id="{E50C06B2-55E7-4BB9-BC63-53610E047BD9}"/>
              </a:ext>
            </a:extLst>
          </p:cNvPr>
          <p:cNvSpPr/>
          <p:nvPr/>
        </p:nvSpPr>
        <p:spPr>
          <a:xfrm>
            <a:off x="30934400" y="19564199"/>
            <a:ext cx="5944264" cy="23110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finds Carpenter dead body. It is clear he just got back from the job building that platform. Player is soon confronted by Assassin, who says they can’t leave any witnesses including you. Assassin kills player, GAME OVER. Make sure player dies in a different way if they visited hut first.</a:t>
            </a:r>
          </a:p>
        </p:txBody>
      </p:sp>
      <p:cxnSp>
        <p:nvCxnSpPr>
          <p:cNvPr id="323" name="Straight Connector 322">
            <a:extLst>
              <a:ext uri="{FF2B5EF4-FFF2-40B4-BE49-F238E27FC236}">
                <a16:creationId xmlns:a16="http://schemas.microsoft.com/office/drawing/2014/main" id="{6A1D22AC-E0FB-4454-847C-AACFC02469F7}"/>
              </a:ext>
            </a:extLst>
          </p:cNvPr>
          <p:cNvCxnSpPr>
            <a:cxnSpLocks/>
            <a:endCxn id="324" idx="0"/>
          </p:cNvCxnSpPr>
          <p:nvPr/>
        </p:nvCxnSpPr>
        <p:spPr>
          <a:xfrm flipH="1">
            <a:off x="41248147" y="19833336"/>
            <a:ext cx="4906463" cy="430855"/>
          </a:xfrm>
          <a:prstGeom prst="line">
            <a:avLst/>
          </a:prstGeom>
        </p:spPr>
        <p:style>
          <a:lnRef idx="1">
            <a:schemeClr val="accent1"/>
          </a:lnRef>
          <a:fillRef idx="0">
            <a:schemeClr val="accent1"/>
          </a:fillRef>
          <a:effectRef idx="0">
            <a:schemeClr val="accent1"/>
          </a:effectRef>
          <a:fontRef idx="minor">
            <a:schemeClr val="tx1"/>
          </a:fontRef>
        </p:style>
      </p:cxnSp>
      <p:sp>
        <p:nvSpPr>
          <p:cNvPr id="324" name="Rectangle 323">
            <a:extLst>
              <a:ext uri="{FF2B5EF4-FFF2-40B4-BE49-F238E27FC236}">
                <a16:creationId xmlns:a16="http://schemas.microsoft.com/office/drawing/2014/main" id="{A83CD20E-6FE2-431D-A4A4-2AA2FE9730F9}"/>
              </a:ext>
            </a:extLst>
          </p:cNvPr>
          <p:cNvSpPr/>
          <p:nvPr/>
        </p:nvSpPr>
        <p:spPr>
          <a:xfrm>
            <a:off x="39863847" y="20264191"/>
            <a:ext cx="2768600" cy="1297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returns to Fork in the road</a:t>
            </a:r>
          </a:p>
        </p:txBody>
      </p:sp>
      <p:cxnSp>
        <p:nvCxnSpPr>
          <p:cNvPr id="327" name="Straight Arrow Connector 326">
            <a:extLst>
              <a:ext uri="{FF2B5EF4-FFF2-40B4-BE49-F238E27FC236}">
                <a16:creationId xmlns:a16="http://schemas.microsoft.com/office/drawing/2014/main" id="{6AA2F0C7-4903-4C21-98AC-C2788E69747A}"/>
              </a:ext>
            </a:extLst>
          </p:cNvPr>
          <p:cNvCxnSpPr>
            <a:cxnSpLocks/>
            <a:stCxn id="324" idx="2"/>
          </p:cNvCxnSpPr>
          <p:nvPr/>
        </p:nvCxnSpPr>
        <p:spPr>
          <a:xfrm flipH="1">
            <a:off x="34987979" y="21561192"/>
            <a:ext cx="6260168" cy="2712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B7C0777E-16B0-4461-91D3-AA65E0F9F2C8}"/>
              </a:ext>
            </a:extLst>
          </p:cNvPr>
          <p:cNvCxnSpPr>
            <a:cxnSpLocks/>
          </p:cNvCxnSpPr>
          <p:nvPr/>
        </p:nvCxnSpPr>
        <p:spPr>
          <a:xfrm flipH="1" flipV="1">
            <a:off x="36434217" y="15954792"/>
            <a:ext cx="1786912" cy="581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0" name="Rectangle 329">
            <a:extLst>
              <a:ext uri="{FF2B5EF4-FFF2-40B4-BE49-F238E27FC236}">
                <a16:creationId xmlns:a16="http://schemas.microsoft.com/office/drawing/2014/main" id="{D4DD402A-17E1-4DE0-9E35-541BE2C1B1B8}"/>
              </a:ext>
            </a:extLst>
          </p:cNvPr>
          <p:cNvSpPr/>
          <p:nvPr/>
        </p:nvSpPr>
        <p:spPr>
          <a:xfrm>
            <a:off x="33375600" y="24336998"/>
            <a:ext cx="2897906" cy="1371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goes back to tree with planks</a:t>
            </a:r>
          </a:p>
        </p:txBody>
      </p:sp>
      <p:cxnSp>
        <p:nvCxnSpPr>
          <p:cNvPr id="333" name="Straight Connector 332">
            <a:extLst>
              <a:ext uri="{FF2B5EF4-FFF2-40B4-BE49-F238E27FC236}">
                <a16:creationId xmlns:a16="http://schemas.microsoft.com/office/drawing/2014/main" id="{C7BDB520-5845-42E0-96F6-76BDEDA141C7}"/>
              </a:ext>
            </a:extLst>
          </p:cNvPr>
          <p:cNvCxnSpPr>
            <a:cxnSpLocks/>
            <a:endCxn id="334" idx="0"/>
          </p:cNvCxnSpPr>
          <p:nvPr/>
        </p:nvCxnSpPr>
        <p:spPr>
          <a:xfrm flipH="1">
            <a:off x="43957867" y="19786099"/>
            <a:ext cx="2171708" cy="10006626"/>
          </a:xfrm>
          <a:prstGeom prst="line">
            <a:avLst/>
          </a:prstGeom>
        </p:spPr>
        <p:style>
          <a:lnRef idx="1">
            <a:schemeClr val="accent1"/>
          </a:lnRef>
          <a:fillRef idx="0">
            <a:schemeClr val="accent1"/>
          </a:fillRef>
          <a:effectRef idx="0">
            <a:schemeClr val="accent1"/>
          </a:effectRef>
          <a:fontRef idx="minor">
            <a:schemeClr val="tx1"/>
          </a:fontRef>
        </p:style>
      </p:cxnSp>
      <p:sp>
        <p:nvSpPr>
          <p:cNvPr id="334" name="Rectangle 333">
            <a:extLst>
              <a:ext uri="{FF2B5EF4-FFF2-40B4-BE49-F238E27FC236}">
                <a16:creationId xmlns:a16="http://schemas.microsoft.com/office/drawing/2014/main" id="{2C81A856-A0C0-4F32-9C18-5457932AF5D8}"/>
              </a:ext>
            </a:extLst>
          </p:cNvPr>
          <p:cNvSpPr/>
          <p:nvPr/>
        </p:nvSpPr>
        <p:spPr>
          <a:xfrm>
            <a:off x="42195750" y="29792725"/>
            <a:ext cx="3524234" cy="1577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continues down the path and leaves the area entirely</a:t>
            </a:r>
          </a:p>
        </p:txBody>
      </p:sp>
      <p:cxnSp>
        <p:nvCxnSpPr>
          <p:cNvPr id="336" name="Straight Connector 335">
            <a:extLst>
              <a:ext uri="{FF2B5EF4-FFF2-40B4-BE49-F238E27FC236}">
                <a16:creationId xmlns:a16="http://schemas.microsoft.com/office/drawing/2014/main" id="{2248AAF1-F8DA-45C2-B03D-9C091C8ABA45}"/>
              </a:ext>
            </a:extLst>
          </p:cNvPr>
          <p:cNvCxnSpPr>
            <a:cxnSpLocks/>
            <a:stCxn id="334" idx="2"/>
          </p:cNvCxnSpPr>
          <p:nvPr/>
        </p:nvCxnSpPr>
        <p:spPr>
          <a:xfrm flipH="1">
            <a:off x="43256200" y="31370319"/>
            <a:ext cx="701667" cy="1898494"/>
          </a:xfrm>
          <a:prstGeom prst="line">
            <a:avLst/>
          </a:prstGeom>
        </p:spPr>
        <p:style>
          <a:lnRef idx="1">
            <a:schemeClr val="accent1"/>
          </a:lnRef>
          <a:fillRef idx="0">
            <a:schemeClr val="accent1"/>
          </a:fillRef>
          <a:effectRef idx="0">
            <a:schemeClr val="accent1"/>
          </a:effectRef>
          <a:fontRef idx="minor">
            <a:schemeClr val="tx1"/>
          </a:fontRef>
        </p:style>
      </p:cxnSp>
      <p:sp>
        <p:nvSpPr>
          <p:cNvPr id="337" name="Rectangle 336">
            <a:extLst>
              <a:ext uri="{FF2B5EF4-FFF2-40B4-BE49-F238E27FC236}">
                <a16:creationId xmlns:a16="http://schemas.microsoft.com/office/drawing/2014/main" id="{C12666AF-1115-466B-B0C1-5AB4786B315E}"/>
              </a:ext>
            </a:extLst>
          </p:cNvPr>
          <p:cNvSpPr/>
          <p:nvPr/>
        </p:nvSpPr>
        <p:spPr>
          <a:xfrm>
            <a:off x="40220900" y="32537400"/>
            <a:ext cx="5410196" cy="37096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p>
          <a:p>
            <a:pPr algn="ctr"/>
            <a:r>
              <a:rPr lang="en-US" dirty="0"/>
              <a:t>If player has tool, then they wander down the path until eventually finding another town. You make up a story about how you were a carpenter that got robbed and get a job fixing up a church. You suck at first but quickly get the hang of things. You feel like wasted potential and regret never solving the whole teleporting to another world thing, but at least you are comfortable. You raise a family, and 3 decades later die in an accident. If no tool, you die in a gutter at the next town just like with the other game over.</a:t>
            </a:r>
          </a:p>
        </p:txBody>
      </p:sp>
      <p:cxnSp>
        <p:nvCxnSpPr>
          <p:cNvPr id="339" name="Straight Connector 338">
            <a:extLst>
              <a:ext uri="{FF2B5EF4-FFF2-40B4-BE49-F238E27FC236}">
                <a16:creationId xmlns:a16="http://schemas.microsoft.com/office/drawing/2014/main" id="{E926098F-670D-498F-938F-92147FB0EA45}"/>
              </a:ext>
            </a:extLst>
          </p:cNvPr>
          <p:cNvCxnSpPr>
            <a:cxnSpLocks/>
            <a:stCxn id="330" idx="2"/>
            <a:endCxn id="340" idx="0"/>
          </p:cNvCxnSpPr>
          <p:nvPr/>
        </p:nvCxnSpPr>
        <p:spPr>
          <a:xfrm flipH="1">
            <a:off x="32693030" y="25708771"/>
            <a:ext cx="2131523" cy="664353"/>
          </a:xfrm>
          <a:prstGeom prst="line">
            <a:avLst/>
          </a:prstGeom>
        </p:spPr>
        <p:style>
          <a:lnRef idx="1">
            <a:schemeClr val="accent1"/>
          </a:lnRef>
          <a:fillRef idx="0">
            <a:schemeClr val="accent1"/>
          </a:fillRef>
          <a:effectRef idx="0">
            <a:schemeClr val="accent1"/>
          </a:effectRef>
          <a:fontRef idx="minor">
            <a:schemeClr val="tx1"/>
          </a:fontRef>
        </p:style>
      </p:cxnSp>
      <p:sp>
        <p:nvSpPr>
          <p:cNvPr id="340" name="Rectangle 339">
            <a:extLst>
              <a:ext uri="{FF2B5EF4-FFF2-40B4-BE49-F238E27FC236}">
                <a16:creationId xmlns:a16="http://schemas.microsoft.com/office/drawing/2014/main" id="{CDB248C6-4ADB-4D28-9B6D-C4ABBA2014A7}"/>
              </a:ext>
            </a:extLst>
          </p:cNvPr>
          <p:cNvSpPr/>
          <p:nvPr/>
        </p:nvSpPr>
        <p:spPr>
          <a:xfrm>
            <a:off x="31244082" y="26373124"/>
            <a:ext cx="2897896"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ONLY if player has hammer can they loosen nails on the planks.</a:t>
            </a:r>
          </a:p>
        </p:txBody>
      </p:sp>
      <p:cxnSp>
        <p:nvCxnSpPr>
          <p:cNvPr id="345" name="Straight Arrow Connector 344">
            <a:extLst>
              <a:ext uri="{FF2B5EF4-FFF2-40B4-BE49-F238E27FC236}">
                <a16:creationId xmlns:a16="http://schemas.microsoft.com/office/drawing/2014/main" id="{12F514F0-1778-4569-8A0F-CF2FC76B6F46}"/>
              </a:ext>
            </a:extLst>
          </p:cNvPr>
          <p:cNvCxnSpPr>
            <a:cxnSpLocks/>
          </p:cNvCxnSpPr>
          <p:nvPr/>
        </p:nvCxnSpPr>
        <p:spPr>
          <a:xfrm>
            <a:off x="36864084" y="29248955"/>
            <a:ext cx="5306631" cy="1306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377C2991-7398-4B6E-97BA-85A7C4E3B7AF}"/>
              </a:ext>
            </a:extLst>
          </p:cNvPr>
          <p:cNvCxnSpPr>
            <a:cxnSpLocks/>
          </p:cNvCxnSpPr>
          <p:nvPr/>
        </p:nvCxnSpPr>
        <p:spPr>
          <a:xfrm flipH="1" flipV="1">
            <a:off x="28826694" y="22917753"/>
            <a:ext cx="2417388" cy="3802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A5BF7715-A242-425D-A057-A6B4D999C396}"/>
              </a:ext>
            </a:extLst>
          </p:cNvPr>
          <p:cNvCxnSpPr/>
          <p:nvPr/>
        </p:nvCxnSpPr>
        <p:spPr>
          <a:xfrm flipV="1">
            <a:off x="28803600" y="20499357"/>
            <a:ext cx="1142370" cy="2377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883DB6D4-7C4F-407A-8E72-EAFB461006F6}"/>
              </a:ext>
            </a:extLst>
          </p:cNvPr>
          <p:cNvCxnSpPr>
            <a:cxnSpLocks/>
            <a:endCxn id="311" idx="1"/>
          </p:cNvCxnSpPr>
          <p:nvPr/>
        </p:nvCxnSpPr>
        <p:spPr>
          <a:xfrm flipV="1">
            <a:off x="29945970" y="15793876"/>
            <a:ext cx="3429630" cy="4712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5EE080AB-E227-49F6-97D5-9A51016FD388}"/>
              </a:ext>
            </a:extLst>
          </p:cNvPr>
          <p:cNvCxnSpPr>
            <a:cxnSpLocks/>
          </p:cNvCxnSpPr>
          <p:nvPr/>
        </p:nvCxnSpPr>
        <p:spPr>
          <a:xfrm flipH="1" flipV="1">
            <a:off x="26809670" y="23527352"/>
            <a:ext cx="4434412" cy="3902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5" name="Straight Arrow Connector 354">
            <a:extLst>
              <a:ext uri="{FF2B5EF4-FFF2-40B4-BE49-F238E27FC236}">
                <a16:creationId xmlns:a16="http://schemas.microsoft.com/office/drawing/2014/main" id="{B53702A2-F69A-4B43-890C-D4800359BC79}"/>
              </a:ext>
            </a:extLst>
          </p:cNvPr>
          <p:cNvCxnSpPr>
            <a:cxnSpLocks/>
          </p:cNvCxnSpPr>
          <p:nvPr/>
        </p:nvCxnSpPr>
        <p:spPr>
          <a:xfrm flipH="1" flipV="1">
            <a:off x="26727149" y="19741664"/>
            <a:ext cx="176597" cy="3785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7" name="Straight Arrow Connector 356">
            <a:extLst>
              <a:ext uri="{FF2B5EF4-FFF2-40B4-BE49-F238E27FC236}">
                <a16:creationId xmlns:a16="http://schemas.microsoft.com/office/drawing/2014/main" id="{3F211EB9-B33A-427F-B229-AC9E8A0F9E5A}"/>
              </a:ext>
            </a:extLst>
          </p:cNvPr>
          <p:cNvCxnSpPr>
            <a:cxnSpLocks/>
          </p:cNvCxnSpPr>
          <p:nvPr/>
        </p:nvCxnSpPr>
        <p:spPr>
          <a:xfrm flipH="1" flipV="1">
            <a:off x="10406551" y="14576685"/>
            <a:ext cx="14570458" cy="39789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9" name="Straight Connector 358">
            <a:extLst>
              <a:ext uri="{FF2B5EF4-FFF2-40B4-BE49-F238E27FC236}">
                <a16:creationId xmlns:a16="http://schemas.microsoft.com/office/drawing/2014/main" id="{0901B353-83AE-4E1A-BC4A-CD4A2D8FB433}"/>
              </a:ext>
            </a:extLst>
          </p:cNvPr>
          <p:cNvCxnSpPr/>
          <p:nvPr/>
        </p:nvCxnSpPr>
        <p:spPr>
          <a:xfrm>
            <a:off x="6477000" y="8388350"/>
            <a:ext cx="458067" cy="403225"/>
          </a:xfrm>
          <a:prstGeom prst="line">
            <a:avLst/>
          </a:prstGeom>
        </p:spPr>
        <p:style>
          <a:lnRef idx="1">
            <a:schemeClr val="dk1"/>
          </a:lnRef>
          <a:fillRef idx="0">
            <a:schemeClr val="dk1"/>
          </a:fillRef>
          <a:effectRef idx="0">
            <a:schemeClr val="dk1"/>
          </a:effectRef>
          <a:fontRef idx="minor">
            <a:schemeClr val="tx1"/>
          </a:fontRef>
        </p:style>
      </p:cxnSp>
      <p:sp>
        <p:nvSpPr>
          <p:cNvPr id="360" name="TextBox 359">
            <a:extLst>
              <a:ext uri="{FF2B5EF4-FFF2-40B4-BE49-F238E27FC236}">
                <a16:creationId xmlns:a16="http://schemas.microsoft.com/office/drawing/2014/main" id="{9434D198-EAA1-45D2-958C-68EEC775448C}"/>
              </a:ext>
            </a:extLst>
          </p:cNvPr>
          <p:cNvSpPr txBox="1"/>
          <p:nvPr/>
        </p:nvSpPr>
        <p:spPr>
          <a:xfrm>
            <a:off x="2599873" y="7254277"/>
            <a:ext cx="3735574" cy="923330"/>
          </a:xfrm>
          <a:prstGeom prst="rect">
            <a:avLst/>
          </a:prstGeom>
          <a:noFill/>
        </p:spPr>
        <p:txBody>
          <a:bodyPr wrap="none" rtlCol="0">
            <a:spAutoFit/>
          </a:bodyPr>
          <a:lstStyle/>
          <a:p>
            <a:r>
              <a:rPr lang="en-US" dirty="0"/>
              <a:t>Player can only follow tour guide</a:t>
            </a:r>
          </a:p>
          <a:p>
            <a:r>
              <a:rPr lang="en-US" dirty="0"/>
              <a:t>If they DID NOT go out of town first. A</a:t>
            </a:r>
          </a:p>
          <a:p>
            <a:r>
              <a:rPr lang="en-US" dirty="0"/>
              <a:t>Sign will show the tour already left.</a:t>
            </a:r>
          </a:p>
        </p:txBody>
      </p:sp>
      <p:sp>
        <p:nvSpPr>
          <p:cNvPr id="361" name="Rectangle 360">
            <a:extLst>
              <a:ext uri="{FF2B5EF4-FFF2-40B4-BE49-F238E27FC236}">
                <a16:creationId xmlns:a16="http://schemas.microsoft.com/office/drawing/2014/main" id="{F4D0F8D3-93FD-4B33-AFB0-C71492C17F35}"/>
              </a:ext>
            </a:extLst>
          </p:cNvPr>
          <p:cNvSpPr/>
          <p:nvPr/>
        </p:nvSpPr>
        <p:spPr>
          <a:xfrm>
            <a:off x="14973608" y="28546766"/>
            <a:ext cx="2958793" cy="1245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loosened boards</a:t>
            </a:r>
          </a:p>
        </p:txBody>
      </p:sp>
      <p:sp>
        <p:nvSpPr>
          <p:cNvPr id="362" name="Rectangle 361">
            <a:extLst>
              <a:ext uri="{FF2B5EF4-FFF2-40B4-BE49-F238E27FC236}">
                <a16:creationId xmlns:a16="http://schemas.microsoft.com/office/drawing/2014/main" id="{2FD816C8-407A-4735-8DC6-FE7E421C9859}"/>
              </a:ext>
            </a:extLst>
          </p:cNvPr>
          <p:cNvSpPr/>
          <p:nvPr/>
        </p:nvSpPr>
        <p:spPr>
          <a:xfrm>
            <a:off x="14944866" y="25117104"/>
            <a:ext cx="2958793" cy="1245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did not loosen boards</a:t>
            </a:r>
          </a:p>
        </p:txBody>
      </p:sp>
      <p:cxnSp>
        <p:nvCxnSpPr>
          <p:cNvPr id="364" name="Straight Connector 363">
            <a:extLst>
              <a:ext uri="{FF2B5EF4-FFF2-40B4-BE49-F238E27FC236}">
                <a16:creationId xmlns:a16="http://schemas.microsoft.com/office/drawing/2014/main" id="{5A5CFC85-EB60-4BE0-8C7B-C6BEDDB59A34}"/>
              </a:ext>
            </a:extLst>
          </p:cNvPr>
          <p:cNvCxnSpPr>
            <a:cxnSpLocks/>
          </p:cNvCxnSpPr>
          <p:nvPr/>
        </p:nvCxnSpPr>
        <p:spPr>
          <a:xfrm flipV="1">
            <a:off x="13909642" y="25855939"/>
            <a:ext cx="840393" cy="1560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E486AAF2-87B0-4D63-808E-3296746A7E75}"/>
              </a:ext>
            </a:extLst>
          </p:cNvPr>
          <p:cNvCxnSpPr/>
          <p:nvPr/>
        </p:nvCxnSpPr>
        <p:spPr>
          <a:xfrm>
            <a:off x="14104473" y="28546766"/>
            <a:ext cx="869135" cy="622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4FBEFC0A-207D-49E8-84F7-92D5CE636E88}"/>
              </a:ext>
            </a:extLst>
          </p:cNvPr>
          <p:cNvCxnSpPr>
            <a:stCxn id="362" idx="3"/>
          </p:cNvCxnSpPr>
          <p:nvPr/>
        </p:nvCxnSpPr>
        <p:spPr>
          <a:xfrm flipV="1">
            <a:off x="17903659" y="25740083"/>
            <a:ext cx="1178091" cy="1"/>
          </a:xfrm>
          <a:prstGeom prst="line">
            <a:avLst/>
          </a:prstGeom>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BFDDA377-445A-4034-BF0B-548B09D5FE2D}"/>
              </a:ext>
            </a:extLst>
          </p:cNvPr>
          <p:cNvSpPr/>
          <p:nvPr/>
        </p:nvSpPr>
        <p:spPr>
          <a:xfrm>
            <a:off x="19019836" y="24544491"/>
            <a:ext cx="4754534" cy="27563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Assassin Dramatically shoots A + love Interest or B with bow and arrow by ambushing from a perch in a tree. Emphasize how important that perch was for the ambush! Player can move forward or backward but die either way. </a:t>
            </a:r>
          </a:p>
        </p:txBody>
      </p:sp>
      <p:sp>
        <p:nvSpPr>
          <p:cNvPr id="370" name="Rectangle 369">
            <a:extLst>
              <a:ext uri="{FF2B5EF4-FFF2-40B4-BE49-F238E27FC236}">
                <a16:creationId xmlns:a16="http://schemas.microsoft.com/office/drawing/2014/main" id="{3ECCF5D6-ED8D-478E-9BA6-62DD12885D4A}"/>
              </a:ext>
            </a:extLst>
          </p:cNvPr>
          <p:cNvSpPr/>
          <p:nvPr/>
        </p:nvSpPr>
        <p:spPr>
          <a:xfrm>
            <a:off x="19019836" y="22040850"/>
            <a:ext cx="2900362" cy="148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Same death but skips part where A/B dies</a:t>
            </a:r>
          </a:p>
        </p:txBody>
      </p:sp>
      <p:cxnSp>
        <p:nvCxnSpPr>
          <p:cNvPr id="372" name="Straight Connector 371">
            <a:extLst>
              <a:ext uri="{FF2B5EF4-FFF2-40B4-BE49-F238E27FC236}">
                <a16:creationId xmlns:a16="http://schemas.microsoft.com/office/drawing/2014/main" id="{641D19A6-008B-472D-B4AE-FF82977105B2}"/>
              </a:ext>
            </a:extLst>
          </p:cNvPr>
          <p:cNvCxnSpPr>
            <a:stCxn id="272" idx="2"/>
            <a:endCxn id="370" idx="0"/>
          </p:cNvCxnSpPr>
          <p:nvPr/>
        </p:nvCxnSpPr>
        <p:spPr>
          <a:xfrm>
            <a:off x="17175520" y="20783725"/>
            <a:ext cx="3294497" cy="1257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38AB7B7E-0F07-446B-B4FE-D8504B24BBCA}"/>
              </a:ext>
            </a:extLst>
          </p:cNvPr>
          <p:cNvCxnSpPr>
            <a:cxnSpLocks/>
            <a:stCxn id="370" idx="2"/>
          </p:cNvCxnSpPr>
          <p:nvPr/>
        </p:nvCxnSpPr>
        <p:spPr>
          <a:xfrm>
            <a:off x="20470017" y="23527352"/>
            <a:ext cx="357982" cy="1017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3CA8F847-0898-4F6C-BC61-DD9BB9178D35}"/>
              </a:ext>
            </a:extLst>
          </p:cNvPr>
          <p:cNvCxnSpPr>
            <a:stCxn id="361" idx="3"/>
          </p:cNvCxnSpPr>
          <p:nvPr/>
        </p:nvCxnSpPr>
        <p:spPr>
          <a:xfrm flipV="1">
            <a:off x="17932401" y="29169745"/>
            <a:ext cx="927099" cy="1"/>
          </a:xfrm>
          <a:prstGeom prst="line">
            <a:avLst/>
          </a:prstGeom>
        </p:spPr>
        <p:style>
          <a:lnRef idx="1">
            <a:schemeClr val="accent1"/>
          </a:lnRef>
          <a:fillRef idx="0">
            <a:schemeClr val="accent1"/>
          </a:fillRef>
          <a:effectRef idx="0">
            <a:schemeClr val="accent1"/>
          </a:effectRef>
          <a:fontRef idx="minor">
            <a:schemeClr val="tx1"/>
          </a:fontRef>
        </p:style>
      </p:cxnSp>
      <p:sp>
        <p:nvSpPr>
          <p:cNvPr id="378" name="Rectangle 377">
            <a:extLst>
              <a:ext uri="{FF2B5EF4-FFF2-40B4-BE49-F238E27FC236}">
                <a16:creationId xmlns:a16="http://schemas.microsoft.com/office/drawing/2014/main" id="{736B293A-7D53-4DEC-930D-0D673ACBA844}"/>
              </a:ext>
            </a:extLst>
          </p:cNvPr>
          <p:cNvSpPr/>
          <p:nvPr/>
        </p:nvSpPr>
        <p:spPr>
          <a:xfrm>
            <a:off x="18859500" y="28546766"/>
            <a:ext cx="5314385" cy="275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and A/B fight the assassin, who can still win if player chooses stupid responses. After defeating assassin they find no information on who hired them, and the assassin escapes. </a:t>
            </a:r>
          </a:p>
        </p:txBody>
      </p:sp>
      <p:cxnSp>
        <p:nvCxnSpPr>
          <p:cNvPr id="380" name="Straight Connector 379">
            <a:extLst>
              <a:ext uri="{FF2B5EF4-FFF2-40B4-BE49-F238E27FC236}">
                <a16:creationId xmlns:a16="http://schemas.microsoft.com/office/drawing/2014/main" id="{A50E94B3-666A-40F4-A07F-8556F2BC17B8}"/>
              </a:ext>
            </a:extLst>
          </p:cNvPr>
          <p:cNvCxnSpPr>
            <a:cxnSpLocks/>
          </p:cNvCxnSpPr>
          <p:nvPr/>
        </p:nvCxnSpPr>
        <p:spPr>
          <a:xfrm>
            <a:off x="24173885" y="29792725"/>
            <a:ext cx="4852991" cy="1577594"/>
          </a:xfrm>
          <a:prstGeom prst="line">
            <a:avLst/>
          </a:prstGeom>
        </p:spPr>
        <p:style>
          <a:lnRef idx="1">
            <a:schemeClr val="accent1"/>
          </a:lnRef>
          <a:fillRef idx="0">
            <a:schemeClr val="accent1"/>
          </a:fillRef>
          <a:effectRef idx="0">
            <a:schemeClr val="accent1"/>
          </a:effectRef>
          <a:fontRef idx="minor">
            <a:schemeClr val="tx1"/>
          </a:fontRef>
        </p:style>
      </p:cxnSp>
      <p:sp>
        <p:nvSpPr>
          <p:cNvPr id="381" name="Rectangle 380">
            <a:extLst>
              <a:ext uri="{FF2B5EF4-FFF2-40B4-BE49-F238E27FC236}">
                <a16:creationId xmlns:a16="http://schemas.microsoft.com/office/drawing/2014/main" id="{CF18C5E5-B80C-403D-ADCC-EECB555096A5}"/>
              </a:ext>
            </a:extLst>
          </p:cNvPr>
          <p:cNvSpPr/>
          <p:nvPr/>
        </p:nvSpPr>
        <p:spPr>
          <a:xfrm>
            <a:off x="25603200" y="31404200"/>
            <a:ext cx="6503667" cy="33537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Player and A/B return to A/B’s mansion. Section Complete</a:t>
            </a:r>
          </a:p>
        </p:txBody>
      </p:sp>
      <p:cxnSp>
        <p:nvCxnSpPr>
          <p:cNvPr id="383" name="Straight Arrow Connector 382">
            <a:extLst>
              <a:ext uri="{FF2B5EF4-FFF2-40B4-BE49-F238E27FC236}">
                <a16:creationId xmlns:a16="http://schemas.microsoft.com/office/drawing/2014/main" id="{129F8D8D-AFEC-4D14-AEB0-BBF1CE496F1A}"/>
              </a:ext>
            </a:extLst>
          </p:cNvPr>
          <p:cNvCxnSpPr/>
          <p:nvPr/>
        </p:nvCxnSpPr>
        <p:spPr>
          <a:xfrm flipV="1">
            <a:off x="21397103" y="27576379"/>
            <a:ext cx="0" cy="97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7D2B75E1-E7E4-44D4-8223-D37A88ED5223}"/>
              </a:ext>
            </a:extLst>
          </p:cNvPr>
          <p:cNvCxnSpPr/>
          <p:nvPr/>
        </p:nvCxnSpPr>
        <p:spPr>
          <a:xfrm>
            <a:off x="21239915" y="28061572"/>
            <a:ext cx="3913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6AB7BA05-0BDA-42EC-A2A8-2D7B279D0337}"/>
              </a:ext>
            </a:extLst>
          </p:cNvPr>
          <p:cNvCxnSpPr>
            <a:cxnSpLocks/>
          </p:cNvCxnSpPr>
          <p:nvPr/>
        </p:nvCxnSpPr>
        <p:spPr>
          <a:xfrm flipH="1" flipV="1">
            <a:off x="29844364" y="26261389"/>
            <a:ext cx="1692948" cy="25968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1" name="Straight Arrow Connector 430">
            <a:extLst>
              <a:ext uri="{FF2B5EF4-FFF2-40B4-BE49-F238E27FC236}">
                <a16:creationId xmlns:a16="http://schemas.microsoft.com/office/drawing/2014/main" id="{A4030603-A08C-4A20-8576-39A95DC79040}"/>
              </a:ext>
            </a:extLst>
          </p:cNvPr>
          <p:cNvCxnSpPr>
            <a:cxnSpLocks/>
          </p:cNvCxnSpPr>
          <p:nvPr/>
        </p:nvCxnSpPr>
        <p:spPr>
          <a:xfrm flipH="1" flipV="1">
            <a:off x="31537314" y="28858256"/>
            <a:ext cx="5257318" cy="357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8" name="Straight Arrow Connector 447">
            <a:extLst>
              <a:ext uri="{FF2B5EF4-FFF2-40B4-BE49-F238E27FC236}">
                <a16:creationId xmlns:a16="http://schemas.microsoft.com/office/drawing/2014/main" id="{A4BF59DF-2449-47C7-BFF1-F48CA2936CE8}"/>
              </a:ext>
            </a:extLst>
          </p:cNvPr>
          <p:cNvCxnSpPr>
            <a:stCxn id="324" idx="2"/>
          </p:cNvCxnSpPr>
          <p:nvPr/>
        </p:nvCxnSpPr>
        <p:spPr>
          <a:xfrm flipH="1">
            <a:off x="38252400" y="21561192"/>
            <a:ext cx="2995747" cy="207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0AF6439-9CD2-49F1-AD94-A433CD7990B9}"/>
              </a:ext>
            </a:extLst>
          </p:cNvPr>
          <p:cNvSpPr txBox="1"/>
          <p:nvPr/>
        </p:nvSpPr>
        <p:spPr>
          <a:xfrm>
            <a:off x="9266895" y="34275252"/>
            <a:ext cx="10471649" cy="2585323"/>
          </a:xfrm>
          <a:prstGeom prst="rect">
            <a:avLst/>
          </a:prstGeom>
          <a:noFill/>
        </p:spPr>
        <p:txBody>
          <a:bodyPr wrap="none" rtlCol="0">
            <a:spAutoFit/>
          </a:bodyPr>
          <a:lstStyle/>
          <a:p>
            <a:r>
              <a:rPr lang="en-US" sz="5400" dirty="0"/>
              <a:t>It is later revealed that the assassin</a:t>
            </a:r>
          </a:p>
          <a:p>
            <a:r>
              <a:rPr lang="en-US" sz="5400" dirty="0"/>
              <a:t>From This Arc is DEATH. (Death is an </a:t>
            </a:r>
          </a:p>
          <a:p>
            <a:r>
              <a:rPr lang="en-US" sz="5400" dirty="0"/>
              <a:t>Expert with all weapons btw)</a:t>
            </a:r>
          </a:p>
        </p:txBody>
      </p:sp>
      <p:sp>
        <p:nvSpPr>
          <p:cNvPr id="4" name="TextBox 3">
            <a:extLst>
              <a:ext uri="{FF2B5EF4-FFF2-40B4-BE49-F238E27FC236}">
                <a16:creationId xmlns:a16="http://schemas.microsoft.com/office/drawing/2014/main" id="{4CDEEC97-40DF-46B4-8F95-C16BC8DE05F1}"/>
              </a:ext>
            </a:extLst>
          </p:cNvPr>
          <p:cNvSpPr txBox="1"/>
          <p:nvPr/>
        </p:nvSpPr>
        <p:spPr>
          <a:xfrm>
            <a:off x="23544243" y="1422400"/>
            <a:ext cx="646331" cy="369332"/>
          </a:xfrm>
          <a:prstGeom prst="rect">
            <a:avLst/>
          </a:prstGeom>
          <a:noFill/>
        </p:spPr>
        <p:txBody>
          <a:bodyPr wrap="none" rtlCol="0">
            <a:spAutoFit/>
          </a:bodyPr>
          <a:lstStyle/>
          <a:p>
            <a:r>
              <a:rPr lang="en-US" dirty="0"/>
              <a:t>1, 51</a:t>
            </a:r>
          </a:p>
        </p:txBody>
      </p:sp>
      <p:sp>
        <p:nvSpPr>
          <p:cNvPr id="8" name="TextBox 7">
            <a:extLst>
              <a:ext uri="{FF2B5EF4-FFF2-40B4-BE49-F238E27FC236}">
                <a16:creationId xmlns:a16="http://schemas.microsoft.com/office/drawing/2014/main" id="{BA046EDA-3FD5-4619-9DE7-DBAF1236CAE7}"/>
              </a:ext>
            </a:extLst>
          </p:cNvPr>
          <p:cNvSpPr txBox="1"/>
          <p:nvPr/>
        </p:nvSpPr>
        <p:spPr>
          <a:xfrm>
            <a:off x="14973608" y="5068735"/>
            <a:ext cx="593432" cy="369332"/>
          </a:xfrm>
          <a:prstGeom prst="rect">
            <a:avLst/>
          </a:prstGeom>
          <a:noFill/>
        </p:spPr>
        <p:txBody>
          <a:bodyPr wrap="none" rtlCol="0">
            <a:spAutoFit/>
          </a:bodyPr>
          <a:lstStyle/>
          <a:p>
            <a:r>
              <a:rPr lang="en-US" dirty="0"/>
              <a:t>2,51</a:t>
            </a:r>
          </a:p>
        </p:txBody>
      </p:sp>
      <p:sp>
        <p:nvSpPr>
          <p:cNvPr id="10" name="TextBox 9">
            <a:extLst>
              <a:ext uri="{FF2B5EF4-FFF2-40B4-BE49-F238E27FC236}">
                <a16:creationId xmlns:a16="http://schemas.microsoft.com/office/drawing/2014/main" id="{D9268072-43ED-478B-BCBE-C5487081648C}"/>
              </a:ext>
            </a:extLst>
          </p:cNvPr>
          <p:cNvSpPr txBox="1"/>
          <p:nvPr/>
        </p:nvSpPr>
        <p:spPr>
          <a:xfrm>
            <a:off x="8461197" y="7345714"/>
            <a:ext cx="529312" cy="369332"/>
          </a:xfrm>
          <a:prstGeom prst="rect">
            <a:avLst/>
          </a:prstGeom>
          <a:noFill/>
        </p:spPr>
        <p:txBody>
          <a:bodyPr wrap="none" rtlCol="0">
            <a:spAutoFit/>
          </a:bodyPr>
          <a:lstStyle/>
          <a:p>
            <a:r>
              <a:rPr lang="en-US" dirty="0"/>
              <a:t>3, 7</a:t>
            </a:r>
          </a:p>
        </p:txBody>
      </p:sp>
      <p:sp>
        <p:nvSpPr>
          <p:cNvPr id="12" name="Rectangle 11">
            <a:extLst>
              <a:ext uri="{FF2B5EF4-FFF2-40B4-BE49-F238E27FC236}">
                <a16:creationId xmlns:a16="http://schemas.microsoft.com/office/drawing/2014/main" id="{21520C4C-579F-4C2C-9924-59835D862CD7}"/>
              </a:ext>
            </a:extLst>
          </p:cNvPr>
          <p:cNvSpPr/>
          <p:nvPr/>
        </p:nvSpPr>
        <p:spPr>
          <a:xfrm>
            <a:off x="691466" y="7137827"/>
            <a:ext cx="1331002" cy="653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Mickey merchant</a:t>
            </a:r>
          </a:p>
        </p:txBody>
      </p:sp>
      <p:sp>
        <p:nvSpPr>
          <p:cNvPr id="14" name="Rectangle 13">
            <a:extLst>
              <a:ext uri="{FF2B5EF4-FFF2-40B4-BE49-F238E27FC236}">
                <a16:creationId xmlns:a16="http://schemas.microsoft.com/office/drawing/2014/main" id="{E712C152-EED6-4A6C-8B17-AFC2D5879502}"/>
              </a:ext>
            </a:extLst>
          </p:cNvPr>
          <p:cNvSpPr/>
          <p:nvPr/>
        </p:nvSpPr>
        <p:spPr>
          <a:xfrm>
            <a:off x="130629" y="8177607"/>
            <a:ext cx="985766" cy="66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spells</a:t>
            </a:r>
          </a:p>
        </p:txBody>
      </p:sp>
      <p:sp>
        <p:nvSpPr>
          <p:cNvPr id="17" name="Rectangle 16">
            <a:extLst>
              <a:ext uri="{FF2B5EF4-FFF2-40B4-BE49-F238E27FC236}">
                <a16:creationId xmlns:a16="http://schemas.microsoft.com/office/drawing/2014/main" id="{2EAEBF55-A360-4FA0-A585-C80EA4E8CA2E}"/>
              </a:ext>
            </a:extLst>
          </p:cNvPr>
          <p:cNvSpPr/>
          <p:nvPr/>
        </p:nvSpPr>
        <p:spPr>
          <a:xfrm>
            <a:off x="1799771" y="8388350"/>
            <a:ext cx="1050174" cy="653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where</a:t>
            </a:r>
          </a:p>
        </p:txBody>
      </p:sp>
      <p:sp>
        <p:nvSpPr>
          <p:cNvPr id="18" name="Rectangle 17">
            <a:extLst>
              <a:ext uri="{FF2B5EF4-FFF2-40B4-BE49-F238E27FC236}">
                <a16:creationId xmlns:a16="http://schemas.microsoft.com/office/drawing/2014/main" id="{1D8A3B3E-FFD5-4874-A098-3422CBE8DB9E}"/>
              </a:ext>
            </a:extLst>
          </p:cNvPr>
          <p:cNvSpPr/>
          <p:nvPr/>
        </p:nvSpPr>
        <p:spPr>
          <a:xfrm>
            <a:off x="957943" y="9296400"/>
            <a:ext cx="1137558" cy="561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a:t>
            </a:r>
          </a:p>
        </p:txBody>
      </p:sp>
      <p:cxnSp>
        <p:nvCxnSpPr>
          <p:cNvPr id="20" name="Straight Connector 19">
            <a:extLst>
              <a:ext uri="{FF2B5EF4-FFF2-40B4-BE49-F238E27FC236}">
                <a16:creationId xmlns:a16="http://schemas.microsoft.com/office/drawing/2014/main" id="{940A066D-53F1-4B87-8988-900970E125B1}"/>
              </a:ext>
            </a:extLst>
          </p:cNvPr>
          <p:cNvCxnSpPr>
            <a:stCxn id="12" idx="2"/>
            <a:endCxn id="14" idx="0"/>
          </p:cNvCxnSpPr>
          <p:nvPr/>
        </p:nvCxnSpPr>
        <p:spPr>
          <a:xfrm flipH="1">
            <a:off x="623512" y="7791245"/>
            <a:ext cx="733455" cy="386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B55F413-795A-45B8-8E99-2A4DD850D047}"/>
              </a:ext>
            </a:extLst>
          </p:cNvPr>
          <p:cNvCxnSpPr>
            <a:endCxn id="17" idx="0"/>
          </p:cNvCxnSpPr>
          <p:nvPr/>
        </p:nvCxnSpPr>
        <p:spPr>
          <a:xfrm>
            <a:off x="1489337" y="7791245"/>
            <a:ext cx="835521" cy="597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C3DD5A7-5311-4E7E-B60D-D18F43D7E527}"/>
              </a:ext>
            </a:extLst>
          </p:cNvPr>
          <p:cNvCxnSpPr>
            <a:stCxn id="14" idx="2"/>
            <a:endCxn id="18" idx="0"/>
          </p:cNvCxnSpPr>
          <p:nvPr/>
        </p:nvCxnSpPr>
        <p:spPr>
          <a:xfrm>
            <a:off x="623512" y="8839200"/>
            <a:ext cx="90321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2A332EE-667D-46BC-A1A7-7B9FDB44C63A}"/>
              </a:ext>
            </a:extLst>
          </p:cNvPr>
          <p:cNvCxnSpPr>
            <a:stCxn id="17" idx="2"/>
            <a:endCxn id="18" idx="0"/>
          </p:cNvCxnSpPr>
          <p:nvPr/>
        </p:nvCxnSpPr>
        <p:spPr>
          <a:xfrm flipH="1">
            <a:off x="1526722" y="9041768"/>
            <a:ext cx="798136" cy="254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9CC7D11-3226-489C-86D4-EE28A9A31698}"/>
              </a:ext>
            </a:extLst>
          </p:cNvPr>
          <p:cNvCxnSpPr>
            <a:stCxn id="15" idx="2"/>
            <a:endCxn id="12" idx="0"/>
          </p:cNvCxnSpPr>
          <p:nvPr/>
        </p:nvCxnSpPr>
        <p:spPr>
          <a:xfrm flipH="1" flipV="1">
            <a:off x="1356967" y="7137827"/>
            <a:ext cx="7482233" cy="1701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2EB9B17-6466-49E9-A6AA-F1B1301B2CBB}"/>
              </a:ext>
            </a:extLst>
          </p:cNvPr>
          <p:cNvCxnSpPr>
            <a:stCxn id="18" idx="2"/>
          </p:cNvCxnSpPr>
          <p:nvPr/>
        </p:nvCxnSpPr>
        <p:spPr>
          <a:xfrm flipV="1">
            <a:off x="1526722" y="7517279"/>
            <a:ext cx="6906894" cy="2340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846DB0D-ED70-40E5-BC84-15B0FFFE6A25}"/>
              </a:ext>
            </a:extLst>
          </p:cNvPr>
          <p:cNvCxnSpPr/>
          <p:nvPr/>
        </p:nvCxnSpPr>
        <p:spPr>
          <a:xfrm>
            <a:off x="8433616" y="7517279"/>
            <a:ext cx="178988" cy="273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E26508-CEA0-404E-82C9-3ADF177E9D34}"/>
              </a:ext>
            </a:extLst>
          </p:cNvPr>
          <p:cNvSpPr txBox="1"/>
          <p:nvPr/>
        </p:nvSpPr>
        <p:spPr>
          <a:xfrm>
            <a:off x="1162619" y="6706329"/>
            <a:ext cx="301686" cy="369332"/>
          </a:xfrm>
          <a:prstGeom prst="rect">
            <a:avLst/>
          </a:prstGeom>
          <a:noFill/>
        </p:spPr>
        <p:txBody>
          <a:bodyPr wrap="none" rtlCol="0">
            <a:spAutoFit/>
          </a:bodyPr>
          <a:lstStyle/>
          <a:p>
            <a:r>
              <a:rPr lang="en-US" dirty="0"/>
              <a:t>4</a:t>
            </a:r>
          </a:p>
        </p:txBody>
      </p:sp>
      <p:sp>
        <p:nvSpPr>
          <p:cNvPr id="45" name="TextBox 44">
            <a:extLst>
              <a:ext uri="{FF2B5EF4-FFF2-40B4-BE49-F238E27FC236}">
                <a16:creationId xmlns:a16="http://schemas.microsoft.com/office/drawing/2014/main" id="{5F05FACF-33C7-46D4-A676-46F7B7480810}"/>
              </a:ext>
            </a:extLst>
          </p:cNvPr>
          <p:cNvSpPr txBox="1"/>
          <p:nvPr/>
        </p:nvSpPr>
        <p:spPr>
          <a:xfrm>
            <a:off x="276426" y="7791938"/>
            <a:ext cx="301686" cy="369332"/>
          </a:xfrm>
          <a:prstGeom prst="rect">
            <a:avLst/>
          </a:prstGeom>
          <a:noFill/>
        </p:spPr>
        <p:txBody>
          <a:bodyPr wrap="none" rtlCol="0">
            <a:spAutoFit/>
          </a:bodyPr>
          <a:lstStyle/>
          <a:p>
            <a:r>
              <a:rPr lang="en-US" dirty="0"/>
              <a:t>5</a:t>
            </a:r>
          </a:p>
        </p:txBody>
      </p:sp>
      <p:sp>
        <p:nvSpPr>
          <p:cNvPr id="46" name="TextBox 45">
            <a:extLst>
              <a:ext uri="{FF2B5EF4-FFF2-40B4-BE49-F238E27FC236}">
                <a16:creationId xmlns:a16="http://schemas.microsoft.com/office/drawing/2014/main" id="{1ECD8BC4-A34E-4FCB-8927-E2562163CE15}"/>
              </a:ext>
            </a:extLst>
          </p:cNvPr>
          <p:cNvSpPr txBox="1"/>
          <p:nvPr/>
        </p:nvSpPr>
        <p:spPr>
          <a:xfrm>
            <a:off x="2849945" y="8589962"/>
            <a:ext cx="301686" cy="369332"/>
          </a:xfrm>
          <a:prstGeom prst="rect">
            <a:avLst/>
          </a:prstGeom>
          <a:noFill/>
        </p:spPr>
        <p:txBody>
          <a:bodyPr wrap="none" rtlCol="0">
            <a:spAutoFit/>
          </a:bodyPr>
          <a:lstStyle/>
          <a:p>
            <a:r>
              <a:rPr lang="en-US" dirty="0"/>
              <a:t>6</a:t>
            </a:r>
          </a:p>
        </p:txBody>
      </p:sp>
      <p:sp>
        <p:nvSpPr>
          <p:cNvPr id="21" name="TextBox 20">
            <a:extLst>
              <a:ext uri="{FF2B5EF4-FFF2-40B4-BE49-F238E27FC236}">
                <a16:creationId xmlns:a16="http://schemas.microsoft.com/office/drawing/2014/main" id="{9801F342-FCDB-4044-8A39-AAC574A4A799}"/>
              </a:ext>
            </a:extLst>
          </p:cNvPr>
          <p:cNvSpPr txBox="1"/>
          <p:nvPr/>
        </p:nvSpPr>
        <p:spPr>
          <a:xfrm>
            <a:off x="12458639" y="8807093"/>
            <a:ext cx="301686" cy="369332"/>
          </a:xfrm>
          <a:prstGeom prst="rect">
            <a:avLst/>
          </a:prstGeom>
          <a:noFill/>
        </p:spPr>
        <p:txBody>
          <a:bodyPr wrap="none" rtlCol="0">
            <a:spAutoFit/>
          </a:bodyPr>
          <a:lstStyle/>
          <a:p>
            <a:r>
              <a:rPr lang="en-US" dirty="0"/>
              <a:t>8</a:t>
            </a:r>
          </a:p>
        </p:txBody>
      </p:sp>
      <p:sp>
        <p:nvSpPr>
          <p:cNvPr id="31" name="TextBox 30">
            <a:extLst>
              <a:ext uri="{FF2B5EF4-FFF2-40B4-BE49-F238E27FC236}">
                <a16:creationId xmlns:a16="http://schemas.microsoft.com/office/drawing/2014/main" id="{567D7E7D-E45B-4A38-8BA6-11A7E6A25DD1}"/>
              </a:ext>
            </a:extLst>
          </p:cNvPr>
          <p:cNvSpPr txBox="1"/>
          <p:nvPr/>
        </p:nvSpPr>
        <p:spPr>
          <a:xfrm>
            <a:off x="12420592" y="10744200"/>
            <a:ext cx="1450525" cy="646331"/>
          </a:xfrm>
          <a:prstGeom prst="rect">
            <a:avLst/>
          </a:prstGeom>
          <a:noFill/>
        </p:spPr>
        <p:txBody>
          <a:bodyPr wrap="none" rtlCol="0">
            <a:spAutoFit/>
          </a:bodyPr>
          <a:lstStyle/>
          <a:p>
            <a:r>
              <a:rPr lang="en-US" dirty="0" err="1"/>
              <a:t>wName</a:t>
            </a:r>
            <a:endParaRPr lang="en-US" dirty="0"/>
          </a:p>
          <a:p>
            <a:r>
              <a:rPr lang="en-US" dirty="0"/>
              <a:t>(world name)</a:t>
            </a:r>
          </a:p>
        </p:txBody>
      </p:sp>
      <p:sp>
        <p:nvSpPr>
          <p:cNvPr id="34" name="TextBox 33">
            <a:extLst>
              <a:ext uri="{FF2B5EF4-FFF2-40B4-BE49-F238E27FC236}">
                <a16:creationId xmlns:a16="http://schemas.microsoft.com/office/drawing/2014/main" id="{06B0C784-E901-4B9B-83E9-E2903CF0AD84}"/>
              </a:ext>
            </a:extLst>
          </p:cNvPr>
          <p:cNvSpPr txBox="1"/>
          <p:nvPr/>
        </p:nvSpPr>
        <p:spPr>
          <a:xfrm>
            <a:off x="1313462" y="3314700"/>
            <a:ext cx="6055760" cy="923330"/>
          </a:xfrm>
          <a:prstGeom prst="rect">
            <a:avLst/>
          </a:prstGeom>
          <a:noFill/>
        </p:spPr>
        <p:txBody>
          <a:bodyPr wrap="none" rtlCol="0">
            <a:spAutoFit/>
          </a:bodyPr>
          <a:lstStyle/>
          <a:p>
            <a:r>
              <a:rPr lang="en-US" dirty="0"/>
              <a:t>On your second playthrough</a:t>
            </a:r>
          </a:p>
          <a:p>
            <a:r>
              <a:rPr lang="en-US" dirty="0"/>
              <a:t>Mickey the merchant will have a different name</a:t>
            </a:r>
          </a:p>
          <a:p>
            <a:r>
              <a:rPr lang="en-US" dirty="0"/>
              <a:t>And you can interrogate him about why its different to no avail</a:t>
            </a:r>
          </a:p>
        </p:txBody>
      </p:sp>
      <p:sp>
        <p:nvSpPr>
          <p:cNvPr id="37" name="TextBox 36">
            <a:extLst>
              <a:ext uri="{FF2B5EF4-FFF2-40B4-BE49-F238E27FC236}">
                <a16:creationId xmlns:a16="http://schemas.microsoft.com/office/drawing/2014/main" id="{AEA3DB44-EDE1-4674-A703-09BEFFF2D699}"/>
              </a:ext>
            </a:extLst>
          </p:cNvPr>
          <p:cNvSpPr txBox="1"/>
          <p:nvPr/>
        </p:nvSpPr>
        <p:spPr>
          <a:xfrm>
            <a:off x="5409684" y="8850429"/>
            <a:ext cx="301686" cy="369332"/>
          </a:xfrm>
          <a:prstGeom prst="rect">
            <a:avLst/>
          </a:prstGeom>
          <a:noFill/>
        </p:spPr>
        <p:txBody>
          <a:bodyPr wrap="none" rtlCol="0">
            <a:spAutoFit/>
          </a:bodyPr>
          <a:lstStyle/>
          <a:p>
            <a:r>
              <a:rPr lang="en-US" dirty="0"/>
              <a:t>9</a:t>
            </a:r>
          </a:p>
        </p:txBody>
      </p:sp>
      <p:sp>
        <p:nvSpPr>
          <p:cNvPr id="40" name="TextBox 39">
            <a:extLst>
              <a:ext uri="{FF2B5EF4-FFF2-40B4-BE49-F238E27FC236}">
                <a16:creationId xmlns:a16="http://schemas.microsoft.com/office/drawing/2014/main" id="{77CE4F4F-EF48-4A8F-BD99-0C34827EAF0A}"/>
              </a:ext>
            </a:extLst>
          </p:cNvPr>
          <p:cNvSpPr txBox="1"/>
          <p:nvPr/>
        </p:nvSpPr>
        <p:spPr>
          <a:xfrm>
            <a:off x="1673439" y="1377912"/>
            <a:ext cx="2364815" cy="369332"/>
          </a:xfrm>
          <a:prstGeom prst="rect">
            <a:avLst/>
          </a:prstGeom>
          <a:noFill/>
        </p:spPr>
        <p:txBody>
          <a:bodyPr wrap="none" rtlCol="0">
            <a:spAutoFit/>
          </a:bodyPr>
          <a:lstStyle/>
          <a:p>
            <a:r>
              <a:rPr lang="en-US" dirty="0"/>
              <a:t>Coins are called Aureus</a:t>
            </a:r>
          </a:p>
        </p:txBody>
      </p:sp>
      <p:sp>
        <p:nvSpPr>
          <p:cNvPr id="49" name="Rectangle 48">
            <a:extLst>
              <a:ext uri="{FF2B5EF4-FFF2-40B4-BE49-F238E27FC236}">
                <a16:creationId xmlns:a16="http://schemas.microsoft.com/office/drawing/2014/main" id="{F945F781-B4BC-463F-87F1-5AE4DE5A021C}"/>
              </a:ext>
            </a:extLst>
          </p:cNvPr>
          <p:cNvSpPr/>
          <p:nvPr/>
        </p:nvSpPr>
        <p:spPr>
          <a:xfrm>
            <a:off x="4838700" y="10629900"/>
            <a:ext cx="1739899" cy="939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a:t>
            </a:r>
          </a:p>
        </p:txBody>
      </p:sp>
      <p:cxnSp>
        <p:nvCxnSpPr>
          <p:cNvPr id="51" name="Straight Connector 50">
            <a:extLst>
              <a:ext uri="{FF2B5EF4-FFF2-40B4-BE49-F238E27FC236}">
                <a16:creationId xmlns:a16="http://schemas.microsoft.com/office/drawing/2014/main" id="{4C9D2E1C-F29A-4201-9538-9F53C1F54E73}"/>
              </a:ext>
            </a:extLst>
          </p:cNvPr>
          <p:cNvCxnSpPr>
            <a:stCxn id="28" idx="2"/>
            <a:endCxn id="49" idx="0"/>
          </p:cNvCxnSpPr>
          <p:nvPr/>
        </p:nvCxnSpPr>
        <p:spPr>
          <a:xfrm>
            <a:off x="5143494" y="10147300"/>
            <a:ext cx="565156" cy="48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68F968F-4F76-47EC-8941-02B751672B18}"/>
              </a:ext>
            </a:extLst>
          </p:cNvPr>
          <p:cNvCxnSpPr>
            <a:stCxn id="49" idx="2"/>
          </p:cNvCxnSpPr>
          <p:nvPr/>
        </p:nvCxnSpPr>
        <p:spPr>
          <a:xfrm>
            <a:off x="5708650" y="11569699"/>
            <a:ext cx="2421599" cy="1836365"/>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34683EB8-41EA-461D-84EC-59D8C1CD3BA7}"/>
              </a:ext>
            </a:extLst>
          </p:cNvPr>
          <p:cNvSpPr txBox="1"/>
          <p:nvPr/>
        </p:nvSpPr>
        <p:spPr>
          <a:xfrm>
            <a:off x="5038916" y="10337800"/>
            <a:ext cx="418704" cy="369332"/>
          </a:xfrm>
          <a:prstGeom prst="rect">
            <a:avLst/>
          </a:prstGeom>
          <a:noFill/>
        </p:spPr>
        <p:txBody>
          <a:bodyPr wrap="none" rtlCol="0">
            <a:spAutoFit/>
          </a:bodyPr>
          <a:lstStyle/>
          <a:p>
            <a:r>
              <a:rPr lang="en-US" dirty="0"/>
              <a:t>10</a:t>
            </a:r>
          </a:p>
        </p:txBody>
      </p:sp>
      <p:sp>
        <p:nvSpPr>
          <p:cNvPr id="57" name="TextBox 56">
            <a:extLst>
              <a:ext uri="{FF2B5EF4-FFF2-40B4-BE49-F238E27FC236}">
                <a16:creationId xmlns:a16="http://schemas.microsoft.com/office/drawing/2014/main" id="{9D3D2DFA-433E-4629-AADD-1939392EAF67}"/>
              </a:ext>
            </a:extLst>
          </p:cNvPr>
          <p:cNvSpPr txBox="1"/>
          <p:nvPr/>
        </p:nvSpPr>
        <p:spPr>
          <a:xfrm>
            <a:off x="1749218" y="10260568"/>
            <a:ext cx="418704" cy="369332"/>
          </a:xfrm>
          <a:prstGeom prst="rect">
            <a:avLst/>
          </a:prstGeom>
          <a:noFill/>
        </p:spPr>
        <p:txBody>
          <a:bodyPr wrap="none" rtlCol="0">
            <a:spAutoFit/>
          </a:bodyPr>
          <a:lstStyle/>
          <a:p>
            <a:r>
              <a:rPr lang="en-US" dirty="0"/>
              <a:t>11</a:t>
            </a:r>
          </a:p>
        </p:txBody>
      </p:sp>
      <p:sp>
        <p:nvSpPr>
          <p:cNvPr id="59" name="TextBox 58">
            <a:extLst>
              <a:ext uri="{FF2B5EF4-FFF2-40B4-BE49-F238E27FC236}">
                <a16:creationId xmlns:a16="http://schemas.microsoft.com/office/drawing/2014/main" id="{0C186AE0-18F1-4031-B281-D7517CCA158F}"/>
              </a:ext>
            </a:extLst>
          </p:cNvPr>
          <p:cNvSpPr txBox="1"/>
          <p:nvPr/>
        </p:nvSpPr>
        <p:spPr>
          <a:xfrm>
            <a:off x="9239210" y="8945894"/>
            <a:ext cx="418704" cy="369332"/>
          </a:xfrm>
          <a:prstGeom prst="rect">
            <a:avLst/>
          </a:prstGeom>
          <a:noFill/>
        </p:spPr>
        <p:txBody>
          <a:bodyPr wrap="none" rtlCol="0">
            <a:spAutoFit/>
          </a:bodyPr>
          <a:lstStyle/>
          <a:p>
            <a:r>
              <a:rPr lang="en-US" dirty="0"/>
              <a:t>12</a:t>
            </a:r>
          </a:p>
        </p:txBody>
      </p:sp>
      <p:sp>
        <p:nvSpPr>
          <p:cNvPr id="63" name="Rectangle 62">
            <a:extLst>
              <a:ext uri="{FF2B5EF4-FFF2-40B4-BE49-F238E27FC236}">
                <a16:creationId xmlns:a16="http://schemas.microsoft.com/office/drawing/2014/main" id="{E0FFD551-AA7B-4685-8D01-518D5386A279}"/>
              </a:ext>
            </a:extLst>
          </p:cNvPr>
          <p:cNvSpPr/>
          <p:nvPr/>
        </p:nvSpPr>
        <p:spPr>
          <a:xfrm>
            <a:off x="10216817" y="10506277"/>
            <a:ext cx="1246939"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Talk to B</a:t>
            </a:r>
          </a:p>
        </p:txBody>
      </p:sp>
      <p:sp>
        <p:nvSpPr>
          <p:cNvPr id="453" name="TextBox 452">
            <a:extLst>
              <a:ext uri="{FF2B5EF4-FFF2-40B4-BE49-F238E27FC236}">
                <a16:creationId xmlns:a16="http://schemas.microsoft.com/office/drawing/2014/main" id="{C45C1AE1-2299-41AB-BEEB-A8979DB5C838}"/>
              </a:ext>
            </a:extLst>
          </p:cNvPr>
          <p:cNvSpPr txBox="1"/>
          <p:nvPr/>
        </p:nvSpPr>
        <p:spPr>
          <a:xfrm>
            <a:off x="7105847" y="10216286"/>
            <a:ext cx="418704" cy="369332"/>
          </a:xfrm>
          <a:prstGeom prst="rect">
            <a:avLst/>
          </a:prstGeom>
          <a:noFill/>
        </p:spPr>
        <p:txBody>
          <a:bodyPr wrap="none" rtlCol="0">
            <a:spAutoFit/>
          </a:bodyPr>
          <a:lstStyle/>
          <a:p>
            <a:r>
              <a:rPr lang="en-US" dirty="0"/>
              <a:t>13</a:t>
            </a:r>
          </a:p>
        </p:txBody>
      </p:sp>
      <p:sp>
        <p:nvSpPr>
          <p:cNvPr id="455" name="TextBox 454">
            <a:extLst>
              <a:ext uri="{FF2B5EF4-FFF2-40B4-BE49-F238E27FC236}">
                <a16:creationId xmlns:a16="http://schemas.microsoft.com/office/drawing/2014/main" id="{7A915471-8E70-4E30-B03E-3CA73EBDAAB8}"/>
              </a:ext>
            </a:extLst>
          </p:cNvPr>
          <p:cNvSpPr txBox="1"/>
          <p:nvPr/>
        </p:nvSpPr>
        <p:spPr>
          <a:xfrm>
            <a:off x="8851898" y="10231408"/>
            <a:ext cx="418704" cy="369332"/>
          </a:xfrm>
          <a:prstGeom prst="rect">
            <a:avLst/>
          </a:prstGeom>
          <a:noFill/>
        </p:spPr>
        <p:txBody>
          <a:bodyPr wrap="none" rtlCol="0">
            <a:spAutoFit/>
          </a:bodyPr>
          <a:lstStyle/>
          <a:p>
            <a:r>
              <a:rPr lang="en-US" dirty="0"/>
              <a:t>14</a:t>
            </a:r>
          </a:p>
        </p:txBody>
      </p:sp>
      <p:sp>
        <p:nvSpPr>
          <p:cNvPr id="456" name="TextBox 455">
            <a:extLst>
              <a:ext uri="{FF2B5EF4-FFF2-40B4-BE49-F238E27FC236}">
                <a16:creationId xmlns:a16="http://schemas.microsoft.com/office/drawing/2014/main" id="{ACA47C36-A092-4FA9-A2E5-B73248B4C2E6}"/>
              </a:ext>
            </a:extLst>
          </p:cNvPr>
          <p:cNvSpPr txBox="1"/>
          <p:nvPr/>
        </p:nvSpPr>
        <p:spPr>
          <a:xfrm>
            <a:off x="10274300" y="10216286"/>
            <a:ext cx="418704" cy="369332"/>
          </a:xfrm>
          <a:prstGeom prst="rect">
            <a:avLst/>
          </a:prstGeom>
          <a:noFill/>
        </p:spPr>
        <p:txBody>
          <a:bodyPr wrap="none" rtlCol="0">
            <a:spAutoFit/>
          </a:bodyPr>
          <a:lstStyle/>
          <a:p>
            <a:r>
              <a:rPr lang="en-US" dirty="0"/>
              <a:t>15</a:t>
            </a:r>
          </a:p>
        </p:txBody>
      </p:sp>
      <p:sp>
        <p:nvSpPr>
          <p:cNvPr id="457" name="TextBox 456">
            <a:extLst>
              <a:ext uri="{FF2B5EF4-FFF2-40B4-BE49-F238E27FC236}">
                <a16:creationId xmlns:a16="http://schemas.microsoft.com/office/drawing/2014/main" id="{8648EA73-C237-457C-B3F2-E83FB93AEAB7}"/>
              </a:ext>
            </a:extLst>
          </p:cNvPr>
          <p:cNvSpPr txBox="1"/>
          <p:nvPr/>
        </p:nvSpPr>
        <p:spPr>
          <a:xfrm>
            <a:off x="12029713" y="15957034"/>
            <a:ext cx="418704" cy="369332"/>
          </a:xfrm>
          <a:prstGeom prst="rect">
            <a:avLst/>
          </a:prstGeom>
          <a:noFill/>
        </p:spPr>
        <p:txBody>
          <a:bodyPr wrap="none" rtlCol="0">
            <a:spAutoFit/>
          </a:bodyPr>
          <a:lstStyle/>
          <a:p>
            <a:r>
              <a:rPr lang="en-US" dirty="0"/>
              <a:t>16</a:t>
            </a:r>
          </a:p>
        </p:txBody>
      </p:sp>
      <p:sp>
        <p:nvSpPr>
          <p:cNvPr id="458" name="TextBox 457">
            <a:extLst>
              <a:ext uri="{FF2B5EF4-FFF2-40B4-BE49-F238E27FC236}">
                <a16:creationId xmlns:a16="http://schemas.microsoft.com/office/drawing/2014/main" id="{C211F266-1419-4862-8CB1-32E255D8A576}"/>
              </a:ext>
            </a:extLst>
          </p:cNvPr>
          <p:cNvSpPr txBox="1"/>
          <p:nvPr/>
        </p:nvSpPr>
        <p:spPr>
          <a:xfrm>
            <a:off x="12029713" y="19199034"/>
            <a:ext cx="418704" cy="369332"/>
          </a:xfrm>
          <a:prstGeom prst="rect">
            <a:avLst/>
          </a:prstGeom>
          <a:noFill/>
        </p:spPr>
        <p:txBody>
          <a:bodyPr wrap="none" rtlCol="0">
            <a:spAutoFit/>
          </a:bodyPr>
          <a:lstStyle/>
          <a:p>
            <a:r>
              <a:rPr lang="en-US" dirty="0"/>
              <a:t>17</a:t>
            </a:r>
          </a:p>
        </p:txBody>
      </p:sp>
      <p:sp>
        <p:nvSpPr>
          <p:cNvPr id="459" name="TextBox 458">
            <a:extLst>
              <a:ext uri="{FF2B5EF4-FFF2-40B4-BE49-F238E27FC236}">
                <a16:creationId xmlns:a16="http://schemas.microsoft.com/office/drawing/2014/main" id="{9253C3B4-851F-43F2-9CF0-FDDCA6BAC7B4}"/>
              </a:ext>
            </a:extLst>
          </p:cNvPr>
          <p:cNvSpPr txBox="1"/>
          <p:nvPr/>
        </p:nvSpPr>
        <p:spPr>
          <a:xfrm>
            <a:off x="17257922" y="19281696"/>
            <a:ext cx="418704" cy="369332"/>
          </a:xfrm>
          <a:prstGeom prst="rect">
            <a:avLst/>
          </a:prstGeom>
          <a:noFill/>
        </p:spPr>
        <p:txBody>
          <a:bodyPr wrap="none" rtlCol="0">
            <a:spAutoFit/>
          </a:bodyPr>
          <a:lstStyle/>
          <a:p>
            <a:r>
              <a:rPr lang="en-US" dirty="0"/>
              <a:t>18</a:t>
            </a:r>
          </a:p>
        </p:txBody>
      </p:sp>
      <p:sp>
        <p:nvSpPr>
          <p:cNvPr id="460" name="TextBox 459">
            <a:extLst>
              <a:ext uri="{FF2B5EF4-FFF2-40B4-BE49-F238E27FC236}">
                <a16:creationId xmlns:a16="http://schemas.microsoft.com/office/drawing/2014/main" id="{0849480A-0020-4AEA-B1AF-F169BC2E7CB0}"/>
              </a:ext>
            </a:extLst>
          </p:cNvPr>
          <p:cNvSpPr txBox="1"/>
          <p:nvPr/>
        </p:nvSpPr>
        <p:spPr>
          <a:xfrm>
            <a:off x="20358100" y="7654262"/>
            <a:ext cx="418704" cy="369332"/>
          </a:xfrm>
          <a:prstGeom prst="rect">
            <a:avLst/>
          </a:prstGeom>
          <a:noFill/>
        </p:spPr>
        <p:txBody>
          <a:bodyPr wrap="none" rtlCol="0">
            <a:spAutoFit/>
          </a:bodyPr>
          <a:lstStyle/>
          <a:p>
            <a:r>
              <a:rPr lang="en-US" dirty="0"/>
              <a:t>19</a:t>
            </a:r>
          </a:p>
        </p:txBody>
      </p:sp>
      <p:sp>
        <p:nvSpPr>
          <p:cNvPr id="462" name="TextBox 461">
            <a:extLst>
              <a:ext uri="{FF2B5EF4-FFF2-40B4-BE49-F238E27FC236}">
                <a16:creationId xmlns:a16="http://schemas.microsoft.com/office/drawing/2014/main" id="{87A2FF4B-3F76-4972-84FB-509040001B8C}"/>
              </a:ext>
            </a:extLst>
          </p:cNvPr>
          <p:cNvSpPr txBox="1"/>
          <p:nvPr/>
        </p:nvSpPr>
        <p:spPr>
          <a:xfrm>
            <a:off x="16806742" y="8845750"/>
            <a:ext cx="1293944" cy="369332"/>
          </a:xfrm>
          <a:prstGeom prst="rect">
            <a:avLst/>
          </a:prstGeom>
          <a:noFill/>
        </p:spPr>
        <p:txBody>
          <a:bodyPr wrap="none" rtlCol="0">
            <a:spAutoFit/>
          </a:bodyPr>
          <a:lstStyle/>
          <a:p>
            <a:r>
              <a:rPr lang="en-US" dirty="0"/>
              <a:t>20.21.22.23</a:t>
            </a:r>
          </a:p>
        </p:txBody>
      </p:sp>
      <p:sp>
        <p:nvSpPr>
          <p:cNvPr id="463" name="TextBox 462">
            <a:extLst>
              <a:ext uri="{FF2B5EF4-FFF2-40B4-BE49-F238E27FC236}">
                <a16:creationId xmlns:a16="http://schemas.microsoft.com/office/drawing/2014/main" id="{488A6FEF-3192-4625-BA46-53AB14EC56D7}"/>
              </a:ext>
            </a:extLst>
          </p:cNvPr>
          <p:cNvSpPr txBox="1"/>
          <p:nvPr/>
        </p:nvSpPr>
        <p:spPr>
          <a:xfrm>
            <a:off x="14268243" y="10689229"/>
            <a:ext cx="2978701" cy="923330"/>
          </a:xfrm>
          <a:prstGeom prst="rect">
            <a:avLst/>
          </a:prstGeom>
          <a:noFill/>
        </p:spPr>
        <p:txBody>
          <a:bodyPr wrap="none" rtlCol="0">
            <a:spAutoFit/>
          </a:bodyPr>
          <a:lstStyle/>
          <a:p>
            <a:r>
              <a:rPr lang="en-US" dirty="0"/>
              <a:t>$has potato</a:t>
            </a:r>
          </a:p>
          <a:p>
            <a:r>
              <a:rPr lang="en-US" dirty="0"/>
              <a:t>(you get half a potato you can</a:t>
            </a:r>
          </a:p>
          <a:p>
            <a:r>
              <a:rPr lang="en-US" dirty="0"/>
              <a:t> offer to mugger</a:t>
            </a:r>
          </a:p>
        </p:txBody>
      </p:sp>
      <p:sp>
        <p:nvSpPr>
          <p:cNvPr id="19" name="TextBox 18">
            <a:extLst>
              <a:ext uri="{FF2B5EF4-FFF2-40B4-BE49-F238E27FC236}">
                <a16:creationId xmlns:a16="http://schemas.microsoft.com/office/drawing/2014/main" id="{DC1EE84E-33B9-4D67-B34D-F79B92AFAF0B}"/>
              </a:ext>
            </a:extLst>
          </p:cNvPr>
          <p:cNvSpPr txBox="1"/>
          <p:nvPr/>
        </p:nvSpPr>
        <p:spPr>
          <a:xfrm>
            <a:off x="20684438" y="10221468"/>
            <a:ext cx="418704" cy="369332"/>
          </a:xfrm>
          <a:prstGeom prst="rect">
            <a:avLst/>
          </a:prstGeom>
          <a:noFill/>
        </p:spPr>
        <p:txBody>
          <a:bodyPr wrap="none" rtlCol="0">
            <a:spAutoFit/>
          </a:bodyPr>
          <a:lstStyle/>
          <a:p>
            <a:r>
              <a:rPr lang="en-US" dirty="0"/>
              <a:t>24</a:t>
            </a:r>
          </a:p>
        </p:txBody>
      </p:sp>
      <p:sp>
        <p:nvSpPr>
          <p:cNvPr id="24" name="Rectangle 23">
            <a:extLst>
              <a:ext uri="{FF2B5EF4-FFF2-40B4-BE49-F238E27FC236}">
                <a16:creationId xmlns:a16="http://schemas.microsoft.com/office/drawing/2014/main" id="{F9E60CF8-D758-4435-99B4-ACF0750F20C1}"/>
              </a:ext>
            </a:extLst>
          </p:cNvPr>
          <p:cNvSpPr/>
          <p:nvPr/>
        </p:nvSpPr>
        <p:spPr>
          <a:xfrm>
            <a:off x="16662830" y="13318412"/>
            <a:ext cx="2746386" cy="1945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second playthrough, tells you first half of door code. Third </a:t>
            </a:r>
            <a:r>
              <a:rPr lang="en-US" dirty="0" err="1"/>
              <a:t>playthough</a:t>
            </a:r>
            <a:r>
              <a:rPr lang="en-US" dirty="0"/>
              <a:t> he gives the rest</a:t>
            </a:r>
          </a:p>
        </p:txBody>
      </p:sp>
      <p:sp>
        <p:nvSpPr>
          <p:cNvPr id="47" name="TextBox 46">
            <a:extLst>
              <a:ext uri="{FF2B5EF4-FFF2-40B4-BE49-F238E27FC236}">
                <a16:creationId xmlns:a16="http://schemas.microsoft.com/office/drawing/2014/main" id="{B5EE80CB-1120-40A0-B57B-1F5C25A1048B}"/>
              </a:ext>
            </a:extLst>
          </p:cNvPr>
          <p:cNvSpPr txBox="1"/>
          <p:nvPr/>
        </p:nvSpPr>
        <p:spPr>
          <a:xfrm>
            <a:off x="16719550" y="11798946"/>
            <a:ext cx="418704" cy="369332"/>
          </a:xfrm>
          <a:prstGeom prst="rect">
            <a:avLst/>
          </a:prstGeom>
          <a:noFill/>
        </p:spPr>
        <p:txBody>
          <a:bodyPr wrap="none" rtlCol="0">
            <a:spAutoFit/>
          </a:bodyPr>
          <a:lstStyle/>
          <a:p>
            <a:r>
              <a:rPr lang="en-US" dirty="0"/>
              <a:t>25</a:t>
            </a:r>
          </a:p>
        </p:txBody>
      </p:sp>
      <p:sp>
        <p:nvSpPr>
          <p:cNvPr id="48" name="TextBox 47">
            <a:extLst>
              <a:ext uri="{FF2B5EF4-FFF2-40B4-BE49-F238E27FC236}">
                <a16:creationId xmlns:a16="http://schemas.microsoft.com/office/drawing/2014/main" id="{51C7D40D-6F3D-4F7E-996B-272591EA954A}"/>
              </a:ext>
            </a:extLst>
          </p:cNvPr>
          <p:cNvSpPr txBox="1"/>
          <p:nvPr/>
        </p:nvSpPr>
        <p:spPr>
          <a:xfrm>
            <a:off x="23908749" y="11797268"/>
            <a:ext cx="418704" cy="369332"/>
          </a:xfrm>
          <a:prstGeom prst="rect">
            <a:avLst/>
          </a:prstGeom>
          <a:noFill/>
        </p:spPr>
        <p:txBody>
          <a:bodyPr wrap="none" rtlCol="0">
            <a:spAutoFit/>
          </a:bodyPr>
          <a:lstStyle/>
          <a:p>
            <a:r>
              <a:rPr lang="en-US" dirty="0"/>
              <a:t>26</a:t>
            </a:r>
          </a:p>
        </p:txBody>
      </p:sp>
      <p:sp>
        <p:nvSpPr>
          <p:cNvPr id="50" name="TextBox 49">
            <a:extLst>
              <a:ext uri="{FF2B5EF4-FFF2-40B4-BE49-F238E27FC236}">
                <a16:creationId xmlns:a16="http://schemas.microsoft.com/office/drawing/2014/main" id="{AB8E97E9-5255-4B66-8F88-97B72073FFB4}"/>
              </a:ext>
            </a:extLst>
          </p:cNvPr>
          <p:cNvSpPr txBox="1"/>
          <p:nvPr/>
        </p:nvSpPr>
        <p:spPr>
          <a:xfrm>
            <a:off x="20668696" y="12848360"/>
            <a:ext cx="418704" cy="369332"/>
          </a:xfrm>
          <a:prstGeom prst="rect">
            <a:avLst/>
          </a:prstGeom>
          <a:noFill/>
        </p:spPr>
        <p:txBody>
          <a:bodyPr wrap="none" rtlCol="0">
            <a:spAutoFit/>
          </a:bodyPr>
          <a:lstStyle/>
          <a:p>
            <a:r>
              <a:rPr lang="en-US" dirty="0"/>
              <a:t>27</a:t>
            </a:r>
          </a:p>
        </p:txBody>
      </p:sp>
      <p:sp>
        <p:nvSpPr>
          <p:cNvPr id="52" name="TextBox 51">
            <a:extLst>
              <a:ext uri="{FF2B5EF4-FFF2-40B4-BE49-F238E27FC236}">
                <a16:creationId xmlns:a16="http://schemas.microsoft.com/office/drawing/2014/main" id="{51C66F64-906C-4580-BB7F-D1654E6F1753}"/>
              </a:ext>
            </a:extLst>
          </p:cNvPr>
          <p:cNvSpPr txBox="1"/>
          <p:nvPr/>
        </p:nvSpPr>
        <p:spPr>
          <a:xfrm>
            <a:off x="20097750" y="12464389"/>
            <a:ext cx="1399935" cy="369332"/>
          </a:xfrm>
          <a:prstGeom prst="rect">
            <a:avLst/>
          </a:prstGeom>
          <a:noFill/>
        </p:spPr>
        <p:txBody>
          <a:bodyPr wrap="none" rtlCol="0">
            <a:spAutoFit/>
          </a:bodyPr>
          <a:lstStyle/>
          <a:p>
            <a:r>
              <a:rPr lang="en-US" dirty="0"/>
              <a:t>$</a:t>
            </a:r>
            <a:r>
              <a:rPr lang="en-US" dirty="0" err="1"/>
              <a:t>muggerFlag</a:t>
            </a:r>
            <a:endParaRPr lang="en-US" dirty="0"/>
          </a:p>
        </p:txBody>
      </p:sp>
      <p:sp>
        <p:nvSpPr>
          <p:cNvPr id="58" name="TextBox 57">
            <a:extLst>
              <a:ext uri="{FF2B5EF4-FFF2-40B4-BE49-F238E27FC236}">
                <a16:creationId xmlns:a16="http://schemas.microsoft.com/office/drawing/2014/main" id="{DE72A3BA-24E1-4934-90EA-C20F9AEB7509}"/>
              </a:ext>
            </a:extLst>
          </p:cNvPr>
          <p:cNvSpPr txBox="1"/>
          <p:nvPr/>
        </p:nvSpPr>
        <p:spPr>
          <a:xfrm>
            <a:off x="24688800" y="12833721"/>
            <a:ext cx="418704" cy="369332"/>
          </a:xfrm>
          <a:prstGeom prst="rect">
            <a:avLst/>
          </a:prstGeom>
          <a:noFill/>
        </p:spPr>
        <p:txBody>
          <a:bodyPr wrap="none" rtlCol="0">
            <a:spAutoFit/>
          </a:bodyPr>
          <a:lstStyle/>
          <a:p>
            <a:r>
              <a:rPr lang="en-US" dirty="0"/>
              <a:t>28</a:t>
            </a:r>
          </a:p>
        </p:txBody>
      </p:sp>
      <p:sp>
        <p:nvSpPr>
          <p:cNvPr id="60" name="TextBox 59">
            <a:extLst>
              <a:ext uri="{FF2B5EF4-FFF2-40B4-BE49-F238E27FC236}">
                <a16:creationId xmlns:a16="http://schemas.microsoft.com/office/drawing/2014/main" id="{E1D2A4E4-F7DC-479B-AB0A-14E502655AA4}"/>
              </a:ext>
            </a:extLst>
          </p:cNvPr>
          <p:cNvSpPr txBox="1"/>
          <p:nvPr/>
        </p:nvSpPr>
        <p:spPr>
          <a:xfrm>
            <a:off x="6063507" y="14720774"/>
            <a:ext cx="418704" cy="369332"/>
          </a:xfrm>
          <a:prstGeom prst="rect">
            <a:avLst/>
          </a:prstGeom>
          <a:noFill/>
        </p:spPr>
        <p:txBody>
          <a:bodyPr wrap="none" rtlCol="0">
            <a:spAutoFit/>
          </a:bodyPr>
          <a:lstStyle/>
          <a:p>
            <a:r>
              <a:rPr lang="en-US" dirty="0"/>
              <a:t>29</a:t>
            </a:r>
          </a:p>
        </p:txBody>
      </p:sp>
      <p:sp>
        <p:nvSpPr>
          <p:cNvPr id="61" name="TextBox 60">
            <a:extLst>
              <a:ext uri="{FF2B5EF4-FFF2-40B4-BE49-F238E27FC236}">
                <a16:creationId xmlns:a16="http://schemas.microsoft.com/office/drawing/2014/main" id="{BFE3F1C6-58D0-41B9-B0C5-20C1E939801C}"/>
              </a:ext>
            </a:extLst>
          </p:cNvPr>
          <p:cNvSpPr txBox="1"/>
          <p:nvPr/>
        </p:nvSpPr>
        <p:spPr>
          <a:xfrm>
            <a:off x="17467274" y="1155032"/>
            <a:ext cx="1146468" cy="923330"/>
          </a:xfrm>
          <a:prstGeom prst="rect">
            <a:avLst/>
          </a:prstGeom>
          <a:noFill/>
        </p:spPr>
        <p:txBody>
          <a:bodyPr wrap="none" rtlCol="0">
            <a:spAutoFit/>
          </a:bodyPr>
          <a:lstStyle/>
          <a:p>
            <a:r>
              <a:rPr lang="en-US" dirty="0"/>
              <a:t>$</a:t>
            </a:r>
            <a:r>
              <a:rPr lang="en-US" dirty="0" err="1"/>
              <a:t>wName</a:t>
            </a:r>
            <a:endParaRPr lang="en-US" dirty="0"/>
          </a:p>
          <a:p>
            <a:r>
              <a:rPr lang="en-US" dirty="0"/>
              <a:t>$kingdom</a:t>
            </a:r>
          </a:p>
          <a:p>
            <a:r>
              <a:rPr lang="en-US" dirty="0"/>
              <a:t>$neighbor</a:t>
            </a:r>
          </a:p>
        </p:txBody>
      </p:sp>
      <p:sp>
        <p:nvSpPr>
          <p:cNvPr id="449" name="TextBox 448">
            <a:extLst>
              <a:ext uri="{FF2B5EF4-FFF2-40B4-BE49-F238E27FC236}">
                <a16:creationId xmlns:a16="http://schemas.microsoft.com/office/drawing/2014/main" id="{610640CA-953C-4E3C-9FD7-4EFBEE2AA213}"/>
              </a:ext>
            </a:extLst>
          </p:cNvPr>
          <p:cNvSpPr txBox="1"/>
          <p:nvPr/>
        </p:nvSpPr>
        <p:spPr>
          <a:xfrm>
            <a:off x="8423102" y="22655056"/>
            <a:ext cx="418704" cy="369332"/>
          </a:xfrm>
          <a:prstGeom prst="rect">
            <a:avLst/>
          </a:prstGeom>
          <a:noFill/>
        </p:spPr>
        <p:txBody>
          <a:bodyPr wrap="none" rtlCol="0">
            <a:spAutoFit/>
          </a:bodyPr>
          <a:lstStyle/>
          <a:p>
            <a:r>
              <a:rPr lang="en-US" dirty="0"/>
              <a:t>30</a:t>
            </a:r>
          </a:p>
        </p:txBody>
      </p:sp>
      <p:sp>
        <p:nvSpPr>
          <p:cNvPr id="451" name="TextBox 450">
            <a:extLst>
              <a:ext uri="{FF2B5EF4-FFF2-40B4-BE49-F238E27FC236}">
                <a16:creationId xmlns:a16="http://schemas.microsoft.com/office/drawing/2014/main" id="{8F1495E4-7319-4671-B8ED-322FAB5F16BC}"/>
              </a:ext>
            </a:extLst>
          </p:cNvPr>
          <p:cNvSpPr txBox="1"/>
          <p:nvPr/>
        </p:nvSpPr>
        <p:spPr>
          <a:xfrm>
            <a:off x="3371850" y="22655056"/>
            <a:ext cx="418704" cy="369332"/>
          </a:xfrm>
          <a:prstGeom prst="rect">
            <a:avLst/>
          </a:prstGeom>
          <a:noFill/>
        </p:spPr>
        <p:txBody>
          <a:bodyPr wrap="none" rtlCol="0">
            <a:spAutoFit/>
          </a:bodyPr>
          <a:lstStyle/>
          <a:p>
            <a:r>
              <a:rPr lang="en-US" dirty="0"/>
              <a:t>31</a:t>
            </a:r>
          </a:p>
        </p:txBody>
      </p:sp>
      <p:sp>
        <p:nvSpPr>
          <p:cNvPr id="454" name="TextBox 453">
            <a:extLst>
              <a:ext uri="{FF2B5EF4-FFF2-40B4-BE49-F238E27FC236}">
                <a16:creationId xmlns:a16="http://schemas.microsoft.com/office/drawing/2014/main" id="{1990301D-6712-4729-9D57-33BB1B392995}"/>
              </a:ext>
            </a:extLst>
          </p:cNvPr>
          <p:cNvSpPr txBox="1"/>
          <p:nvPr/>
        </p:nvSpPr>
        <p:spPr>
          <a:xfrm>
            <a:off x="35240035" y="4933950"/>
            <a:ext cx="418704" cy="369332"/>
          </a:xfrm>
          <a:prstGeom prst="rect">
            <a:avLst/>
          </a:prstGeom>
          <a:noFill/>
        </p:spPr>
        <p:txBody>
          <a:bodyPr wrap="none" rtlCol="0">
            <a:spAutoFit/>
          </a:bodyPr>
          <a:lstStyle/>
          <a:p>
            <a:r>
              <a:rPr lang="en-US" dirty="0"/>
              <a:t>32</a:t>
            </a:r>
          </a:p>
        </p:txBody>
      </p:sp>
      <p:sp>
        <p:nvSpPr>
          <p:cNvPr id="461" name="TextBox 460">
            <a:extLst>
              <a:ext uri="{FF2B5EF4-FFF2-40B4-BE49-F238E27FC236}">
                <a16:creationId xmlns:a16="http://schemas.microsoft.com/office/drawing/2014/main" id="{6EE45108-7352-49ED-9DED-C3D1BE15E96A}"/>
              </a:ext>
            </a:extLst>
          </p:cNvPr>
          <p:cNvSpPr txBox="1"/>
          <p:nvPr/>
        </p:nvSpPr>
        <p:spPr>
          <a:xfrm>
            <a:off x="24230624" y="6794731"/>
            <a:ext cx="8706826" cy="4524315"/>
          </a:xfrm>
          <a:prstGeom prst="rect">
            <a:avLst/>
          </a:prstGeom>
          <a:noFill/>
        </p:spPr>
        <p:txBody>
          <a:bodyPr wrap="square" rtlCol="0">
            <a:spAutoFit/>
          </a:bodyPr>
          <a:lstStyle/>
          <a:p>
            <a:r>
              <a:rPr lang="en-US" sz="3600" dirty="0"/>
              <a:t>Op 85 by Edward </a:t>
            </a:r>
            <a:r>
              <a:rPr lang="en-US" sz="3600" dirty="0" err="1"/>
              <a:t>elgar</a:t>
            </a:r>
            <a:r>
              <a:rPr lang="en-US" sz="3600" dirty="0"/>
              <a:t> plays and credits roll</a:t>
            </a:r>
          </a:p>
          <a:p>
            <a:r>
              <a:rPr lang="en-US" sz="3600" dirty="0"/>
              <a:t>The first time you die. Just to give the reader a Short break after death. Would be powerful!</a:t>
            </a:r>
          </a:p>
          <a:p>
            <a:r>
              <a:rPr lang="en-US" sz="3600" dirty="0"/>
              <a:t>Song is liked on </a:t>
            </a:r>
            <a:r>
              <a:rPr lang="en-US" sz="3600" dirty="0" err="1"/>
              <a:t>spotify</a:t>
            </a:r>
            <a:r>
              <a:rPr lang="en-US" sz="3600" dirty="0"/>
              <a:t>. Start at 1:48 maybe.</a:t>
            </a:r>
          </a:p>
          <a:p>
            <a:r>
              <a:rPr lang="en-US" sz="3600" dirty="0"/>
              <a:t>Alternatively it would be cool to have a </a:t>
            </a:r>
            <a:r>
              <a:rPr lang="en-US" sz="3600" dirty="0" err="1"/>
              <a:t>timelapse</a:t>
            </a:r>
            <a:r>
              <a:rPr lang="en-US" sz="3600" dirty="0"/>
              <a:t> me of me drawing the death scene or something and play it to the music.</a:t>
            </a:r>
            <a:endParaRPr lang="en-US" dirty="0"/>
          </a:p>
        </p:txBody>
      </p:sp>
      <p:sp>
        <p:nvSpPr>
          <p:cNvPr id="464" name="TextBox 463">
            <a:extLst>
              <a:ext uri="{FF2B5EF4-FFF2-40B4-BE49-F238E27FC236}">
                <a16:creationId xmlns:a16="http://schemas.microsoft.com/office/drawing/2014/main" id="{D5A046A6-A04C-4998-94D9-A4027D5AD868}"/>
              </a:ext>
            </a:extLst>
          </p:cNvPr>
          <p:cNvSpPr txBox="1"/>
          <p:nvPr/>
        </p:nvSpPr>
        <p:spPr>
          <a:xfrm>
            <a:off x="34079046" y="9409579"/>
            <a:ext cx="418704" cy="369332"/>
          </a:xfrm>
          <a:prstGeom prst="rect">
            <a:avLst/>
          </a:prstGeom>
          <a:noFill/>
        </p:spPr>
        <p:txBody>
          <a:bodyPr wrap="none" rtlCol="0">
            <a:spAutoFit/>
          </a:bodyPr>
          <a:lstStyle/>
          <a:p>
            <a:r>
              <a:rPr lang="en-US" dirty="0"/>
              <a:t>33</a:t>
            </a:r>
          </a:p>
        </p:txBody>
      </p:sp>
      <p:sp>
        <p:nvSpPr>
          <p:cNvPr id="465" name="TextBox 464">
            <a:extLst>
              <a:ext uri="{FF2B5EF4-FFF2-40B4-BE49-F238E27FC236}">
                <a16:creationId xmlns:a16="http://schemas.microsoft.com/office/drawing/2014/main" id="{4FD8FF89-6664-4D91-8C88-988446EA89C8}"/>
              </a:ext>
            </a:extLst>
          </p:cNvPr>
          <p:cNvSpPr txBox="1"/>
          <p:nvPr/>
        </p:nvSpPr>
        <p:spPr>
          <a:xfrm>
            <a:off x="42632447" y="10260568"/>
            <a:ext cx="418704" cy="369332"/>
          </a:xfrm>
          <a:prstGeom prst="rect">
            <a:avLst/>
          </a:prstGeom>
          <a:noFill/>
        </p:spPr>
        <p:txBody>
          <a:bodyPr wrap="none" rtlCol="0">
            <a:spAutoFit/>
          </a:bodyPr>
          <a:lstStyle/>
          <a:p>
            <a:r>
              <a:rPr lang="en-US" dirty="0"/>
              <a:t>34</a:t>
            </a:r>
          </a:p>
        </p:txBody>
      </p:sp>
      <p:sp>
        <p:nvSpPr>
          <p:cNvPr id="466" name="TextBox 465">
            <a:extLst>
              <a:ext uri="{FF2B5EF4-FFF2-40B4-BE49-F238E27FC236}">
                <a16:creationId xmlns:a16="http://schemas.microsoft.com/office/drawing/2014/main" id="{220A2DA7-FCEC-4AA6-8495-D0C7B7481B3E}"/>
              </a:ext>
            </a:extLst>
          </p:cNvPr>
          <p:cNvSpPr txBox="1"/>
          <p:nvPr/>
        </p:nvSpPr>
        <p:spPr>
          <a:xfrm>
            <a:off x="33375600" y="14650481"/>
            <a:ext cx="763351" cy="369332"/>
          </a:xfrm>
          <a:prstGeom prst="rect">
            <a:avLst/>
          </a:prstGeom>
          <a:noFill/>
        </p:spPr>
        <p:txBody>
          <a:bodyPr wrap="none" rtlCol="0">
            <a:spAutoFit/>
          </a:bodyPr>
          <a:lstStyle/>
          <a:p>
            <a:r>
              <a:rPr lang="en-US" dirty="0"/>
              <a:t>35, 36</a:t>
            </a:r>
          </a:p>
        </p:txBody>
      </p:sp>
      <p:sp>
        <p:nvSpPr>
          <p:cNvPr id="467" name="TextBox 466">
            <a:extLst>
              <a:ext uri="{FF2B5EF4-FFF2-40B4-BE49-F238E27FC236}">
                <a16:creationId xmlns:a16="http://schemas.microsoft.com/office/drawing/2014/main" id="{9503C309-3FA9-4DF8-BFB3-941E57C43F1D}"/>
              </a:ext>
            </a:extLst>
          </p:cNvPr>
          <p:cNvSpPr txBox="1"/>
          <p:nvPr/>
        </p:nvSpPr>
        <p:spPr>
          <a:xfrm>
            <a:off x="43256200" y="14650481"/>
            <a:ext cx="418704" cy="369332"/>
          </a:xfrm>
          <a:prstGeom prst="rect">
            <a:avLst/>
          </a:prstGeom>
          <a:noFill/>
        </p:spPr>
        <p:txBody>
          <a:bodyPr wrap="none" rtlCol="0">
            <a:spAutoFit/>
          </a:bodyPr>
          <a:lstStyle/>
          <a:p>
            <a:r>
              <a:rPr lang="en-US" dirty="0"/>
              <a:t>37</a:t>
            </a:r>
          </a:p>
        </p:txBody>
      </p:sp>
      <p:sp>
        <p:nvSpPr>
          <p:cNvPr id="468" name="Rectangle 467">
            <a:extLst>
              <a:ext uri="{FF2B5EF4-FFF2-40B4-BE49-F238E27FC236}">
                <a16:creationId xmlns:a16="http://schemas.microsoft.com/office/drawing/2014/main" id="{228867DE-83AB-46E8-B09A-7C6A459F419D}"/>
              </a:ext>
            </a:extLst>
          </p:cNvPr>
          <p:cNvSpPr/>
          <p:nvPr/>
        </p:nvSpPr>
        <p:spPr>
          <a:xfrm>
            <a:off x="46805850" y="20783725"/>
            <a:ext cx="2322513" cy="16087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husband is dead</a:t>
            </a:r>
          </a:p>
        </p:txBody>
      </p:sp>
      <p:cxnSp>
        <p:nvCxnSpPr>
          <p:cNvPr id="470" name="Straight Connector 469">
            <a:extLst>
              <a:ext uri="{FF2B5EF4-FFF2-40B4-BE49-F238E27FC236}">
                <a16:creationId xmlns:a16="http://schemas.microsoft.com/office/drawing/2014/main" id="{95E09F01-C224-44AF-9C59-A69ED389559A}"/>
              </a:ext>
            </a:extLst>
          </p:cNvPr>
          <p:cNvCxnSpPr/>
          <p:nvPr/>
        </p:nvCxnSpPr>
        <p:spPr>
          <a:xfrm>
            <a:off x="46805850" y="19684858"/>
            <a:ext cx="781050" cy="1098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2" name="Straight Arrow Connector 471">
            <a:extLst>
              <a:ext uri="{FF2B5EF4-FFF2-40B4-BE49-F238E27FC236}">
                <a16:creationId xmlns:a16="http://schemas.microsoft.com/office/drawing/2014/main" id="{49E0B59C-8DD0-445B-8090-F9728D176107}"/>
              </a:ext>
            </a:extLst>
          </p:cNvPr>
          <p:cNvCxnSpPr/>
          <p:nvPr/>
        </p:nvCxnSpPr>
        <p:spPr>
          <a:xfrm flipH="1" flipV="1">
            <a:off x="43051151" y="21064205"/>
            <a:ext cx="3754699" cy="704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3" name="TextBox 472">
            <a:extLst>
              <a:ext uri="{FF2B5EF4-FFF2-40B4-BE49-F238E27FC236}">
                <a16:creationId xmlns:a16="http://schemas.microsoft.com/office/drawing/2014/main" id="{1F86F51B-B280-4A3D-AA67-0461981D57CF}"/>
              </a:ext>
            </a:extLst>
          </p:cNvPr>
          <p:cNvSpPr txBox="1"/>
          <p:nvPr/>
        </p:nvSpPr>
        <p:spPr>
          <a:xfrm>
            <a:off x="47320200" y="23024388"/>
            <a:ext cx="418704" cy="369332"/>
          </a:xfrm>
          <a:prstGeom prst="rect">
            <a:avLst/>
          </a:prstGeom>
          <a:noFill/>
        </p:spPr>
        <p:txBody>
          <a:bodyPr wrap="none" rtlCol="0">
            <a:spAutoFit/>
          </a:bodyPr>
          <a:lstStyle/>
          <a:p>
            <a:r>
              <a:rPr lang="en-US" dirty="0"/>
              <a:t>38</a:t>
            </a:r>
          </a:p>
        </p:txBody>
      </p:sp>
      <p:sp>
        <p:nvSpPr>
          <p:cNvPr id="474" name="Rectangle 473">
            <a:extLst>
              <a:ext uri="{FF2B5EF4-FFF2-40B4-BE49-F238E27FC236}">
                <a16:creationId xmlns:a16="http://schemas.microsoft.com/office/drawing/2014/main" id="{631E5F22-D3A0-437B-A162-747627472FB7}"/>
              </a:ext>
            </a:extLst>
          </p:cNvPr>
          <p:cNvSpPr/>
          <p:nvPr/>
        </p:nvSpPr>
        <p:spPr>
          <a:xfrm>
            <a:off x="39528750" y="23717250"/>
            <a:ext cx="3752842" cy="2455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you return to the oak tree with the hammer you can either stay there for ambush or head back to town. He kills you if you stay.</a:t>
            </a:r>
          </a:p>
        </p:txBody>
      </p:sp>
      <p:cxnSp>
        <p:nvCxnSpPr>
          <p:cNvPr id="476" name="Straight Arrow Connector 475">
            <a:extLst>
              <a:ext uri="{FF2B5EF4-FFF2-40B4-BE49-F238E27FC236}">
                <a16:creationId xmlns:a16="http://schemas.microsoft.com/office/drawing/2014/main" id="{12A930AE-939B-4111-999D-B9543B827DF4}"/>
              </a:ext>
            </a:extLst>
          </p:cNvPr>
          <p:cNvCxnSpPr/>
          <p:nvPr/>
        </p:nvCxnSpPr>
        <p:spPr>
          <a:xfrm>
            <a:off x="41236900" y="21875262"/>
            <a:ext cx="0" cy="1841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7" name="TextBox 476">
            <a:extLst>
              <a:ext uri="{FF2B5EF4-FFF2-40B4-BE49-F238E27FC236}">
                <a16:creationId xmlns:a16="http://schemas.microsoft.com/office/drawing/2014/main" id="{86703104-8934-4E24-B7D2-EC88F79F0C4F}"/>
              </a:ext>
            </a:extLst>
          </p:cNvPr>
          <p:cNvSpPr txBox="1"/>
          <p:nvPr/>
        </p:nvSpPr>
        <p:spPr>
          <a:xfrm>
            <a:off x="41117639" y="19741664"/>
            <a:ext cx="418704" cy="369332"/>
          </a:xfrm>
          <a:prstGeom prst="rect">
            <a:avLst/>
          </a:prstGeom>
          <a:noFill/>
        </p:spPr>
        <p:txBody>
          <a:bodyPr wrap="none" rtlCol="0">
            <a:spAutoFit/>
          </a:bodyPr>
          <a:lstStyle/>
          <a:p>
            <a:r>
              <a:rPr lang="en-US" dirty="0"/>
              <a:t>39</a:t>
            </a:r>
          </a:p>
        </p:txBody>
      </p:sp>
      <p:sp>
        <p:nvSpPr>
          <p:cNvPr id="478" name="TextBox 477">
            <a:extLst>
              <a:ext uri="{FF2B5EF4-FFF2-40B4-BE49-F238E27FC236}">
                <a16:creationId xmlns:a16="http://schemas.microsoft.com/office/drawing/2014/main" id="{3876F4E0-0096-4EE0-ABAC-F3B77FE9A056}"/>
              </a:ext>
            </a:extLst>
          </p:cNvPr>
          <p:cNvSpPr txBox="1"/>
          <p:nvPr/>
        </p:nvSpPr>
        <p:spPr>
          <a:xfrm>
            <a:off x="33853116" y="23627656"/>
            <a:ext cx="418704" cy="369332"/>
          </a:xfrm>
          <a:prstGeom prst="rect">
            <a:avLst/>
          </a:prstGeom>
          <a:noFill/>
        </p:spPr>
        <p:txBody>
          <a:bodyPr wrap="none" rtlCol="0">
            <a:spAutoFit/>
          </a:bodyPr>
          <a:lstStyle/>
          <a:p>
            <a:r>
              <a:rPr lang="en-US" dirty="0"/>
              <a:t>40</a:t>
            </a:r>
          </a:p>
        </p:txBody>
      </p:sp>
      <p:sp>
        <p:nvSpPr>
          <p:cNvPr id="479" name="TextBox 478">
            <a:extLst>
              <a:ext uri="{FF2B5EF4-FFF2-40B4-BE49-F238E27FC236}">
                <a16:creationId xmlns:a16="http://schemas.microsoft.com/office/drawing/2014/main" id="{4D4DD285-C75E-4E84-99AB-541E4D114DE3}"/>
              </a:ext>
            </a:extLst>
          </p:cNvPr>
          <p:cNvSpPr txBox="1"/>
          <p:nvPr/>
        </p:nvSpPr>
        <p:spPr>
          <a:xfrm>
            <a:off x="44881800" y="29248955"/>
            <a:ext cx="418704" cy="369332"/>
          </a:xfrm>
          <a:prstGeom prst="rect">
            <a:avLst/>
          </a:prstGeom>
          <a:noFill/>
        </p:spPr>
        <p:txBody>
          <a:bodyPr wrap="none" rtlCol="0">
            <a:spAutoFit/>
          </a:bodyPr>
          <a:lstStyle/>
          <a:p>
            <a:r>
              <a:rPr lang="en-US" dirty="0"/>
              <a:t>41</a:t>
            </a:r>
          </a:p>
        </p:txBody>
      </p:sp>
      <p:cxnSp>
        <p:nvCxnSpPr>
          <p:cNvPr id="242" name="Straight Connector 241">
            <a:extLst>
              <a:ext uri="{FF2B5EF4-FFF2-40B4-BE49-F238E27FC236}">
                <a16:creationId xmlns:a16="http://schemas.microsoft.com/office/drawing/2014/main" id="{EDF1B90B-44BA-4B99-96AB-2F92BA928D67}"/>
              </a:ext>
            </a:extLst>
          </p:cNvPr>
          <p:cNvCxnSpPr>
            <a:cxnSpLocks/>
            <a:stCxn id="334" idx="2"/>
          </p:cNvCxnSpPr>
          <p:nvPr/>
        </p:nvCxnSpPr>
        <p:spPr>
          <a:xfrm>
            <a:off x="43957867" y="31370319"/>
            <a:ext cx="3571685" cy="1519011"/>
          </a:xfrm>
          <a:prstGeom prst="line">
            <a:avLst/>
          </a:prstGeom>
        </p:spPr>
        <p:style>
          <a:lnRef idx="1">
            <a:schemeClr val="accent1"/>
          </a:lnRef>
          <a:fillRef idx="0">
            <a:schemeClr val="accent1"/>
          </a:fillRef>
          <a:effectRef idx="0">
            <a:schemeClr val="accent1"/>
          </a:effectRef>
          <a:fontRef idx="minor">
            <a:schemeClr val="tx1"/>
          </a:fontRef>
        </p:style>
      </p:cxnSp>
      <p:sp>
        <p:nvSpPr>
          <p:cNvPr id="482" name="Rectangle 481">
            <a:extLst>
              <a:ext uri="{FF2B5EF4-FFF2-40B4-BE49-F238E27FC236}">
                <a16:creationId xmlns:a16="http://schemas.microsoft.com/office/drawing/2014/main" id="{36FBCE48-4F0B-4A60-A92F-EAA6BB4312E6}"/>
              </a:ext>
            </a:extLst>
          </p:cNvPr>
          <p:cNvSpPr/>
          <p:nvPr/>
        </p:nvSpPr>
        <p:spPr>
          <a:xfrm>
            <a:off x="46691546" y="32766746"/>
            <a:ext cx="4292585" cy="243836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a:t>
            </a:r>
          </a:p>
          <a:p>
            <a:pPr algn="ctr"/>
            <a:r>
              <a:rPr lang="en-US" dirty="0"/>
              <a:t>Long, descriptive ending which tells of how the player barely gets by in the slums of the town for years, slowly whittling away. Eventually they starve to death during the winter. GAME OVER</a:t>
            </a:r>
          </a:p>
        </p:txBody>
      </p:sp>
      <p:sp>
        <p:nvSpPr>
          <p:cNvPr id="483" name="TextBox 482">
            <a:extLst>
              <a:ext uri="{FF2B5EF4-FFF2-40B4-BE49-F238E27FC236}">
                <a16:creationId xmlns:a16="http://schemas.microsoft.com/office/drawing/2014/main" id="{F79C875A-A1A5-46ED-A047-E647A1DA79E2}"/>
              </a:ext>
            </a:extLst>
          </p:cNvPr>
          <p:cNvSpPr txBox="1"/>
          <p:nvPr/>
        </p:nvSpPr>
        <p:spPr>
          <a:xfrm>
            <a:off x="47738904" y="31965900"/>
            <a:ext cx="418704" cy="369332"/>
          </a:xfrm>
          <a:prstGeom prst="rect">
            <a:avLst/>
          </a:prstGeom>
          <a:noFill/>
        </p:spPr>
        <p:txBody>
          <a:bodyPr wrap="none" rtlCol="0">
            <a:spAutoFit/>
          </a:bodyPr>
          <a:lstStyle/>
          <a:p>
            <a:r>
              <a:rPr lang="en-US" dirty="0"/>
              <a:t>42</a:t>
            </a:r>
          </a:p>
        </p:txBody>
      </p:sp>
      <p:sp>
        <p:nvSpPr>
          <p:cNvPr id="484" name="TextBox 483">
            <a:extLst>
              <a:ext uri="{FF2B5EF4-FFF2-40B4-BE49-F238E27FC236}">
                <a16:creationId xmlns:a16="http://schemas.microsoft.com/office/drawing/2014/main" id="{F97212CD-2EEC-43A4-B520-585E0A7D67EC}"/>
              </a:ext>
            </a:extLst>
          </p:cNvPr>
          <p:cNvSpPr txBox="1"/>
          <p:nvPr/>
        </p:nvSpPr>
        <p:spPr>
          <a:xfrm>
            <a:off x="40500300" y="31794450"/>
            <a:ext cx="418704" cy="369332"/>
          </a:xfrm>
          <a:prstGeom prst="rect">
            <a:avLst/>
          </a:prstGeom>
          <a:noFill/>
        </p:spPr>
        <p:txBody>
          <a:bodyPr wrap="none" rtlCol="0">
            <a:spAutoFit/>
          </a:bodyPr>
          <a:lstStyle/>
          <a:p>
            <a:r>
              <a:rPr lang="en-US" dirty="0"/>
              <a:t>43</a:t>
            </a:r>
          </a:p>
        </p:txBody>
      </p:sp>
      <p:sp>
        <p:nvSpPr>
          <p:cNvPr id="485" name="TextBox 484">
            <a:extLst>
              <a:ext uri="{FF2B5EF4-FFF2-40B4-BE49-F238E27FC236}">
                <a16:creationId xmlns:a16="http://schemas.microsoft.com/office/drawing/2014/main" id="{D4A6DDA7-500B-4290-8FC2-56A4A5A337AE}"/>
              </a:ext>
            </a:extLst>
          </p:cNvPr>
          <p:cNvSpPr txBox="1"/>
          <p:nvPr/>
        </p:nvSpPr>
        <p:spPr>
          <a:xfrm>
            <a:off x="39863847" y="23284976"/>
            <a:ext cx="418704" cy="369332"/>
          </a:xfrm>
          <a:prstGeom prst="rect">
            <a:avLst/>
          </a:prstGeom>
          <a:noFill/>
        </p:spPr>
        <p:txBody>
          <a:bodyPr wrap="none" rtlCol="0">
            <a:spAutoFit/>
          </a:bodyPr>
          <a:lstStyle/>
          <a:p>
            <a:r>
              <a:rPr lang="en-US" dirty="0"/>
              <a:t>44</a:t>
            </a:r>
          </a:p>
        </p:txBody>
      </p:sp>
      <p:sp>
        <p:nvSpPr>
          <p:cNvPr id="486" name="Rectangle 485">
            <a:extLst>
              <a:ext uri="{FF2B5EF4-FFF2-40B4-BE49-F238E27FC236}">
                <a16:creationId xmlns:a16="http://schemas.microsoft.com/office/drawing/2014/main" id="{86C35E5D-EE36-46D2-A075-08DEF5ED3F81}"/>
              </a:ext>
            </a:extLst>
          </p:cNvPr>
          <p:cNvSpPr/>
          <p:nvPr/>
        </p:nvSpPr>
        <p:spPr>
          <a:xfrm>
            <a:off x="25402890" y="17894396"/>
            <a:ext cx="2900362" cy="16523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can decide to go back to town</a:t>
            </a:r>
          </a:p>
        </p:txBody>
      </p:sp>
      <p:sp>
        <p:nvSpPr>
          <p:cNvPr id="487" name="Rectangle 486">
            <a:extLst>
              <a:ext uri="{FF2B5EF4-FFF2-40B4-BE49-F238E27FC236}">
                <a16:creationId xmlns:a16="http://schemas.microsoft.com/office/drawing/2014/main" id="{E534AD14-3E2A-49ED-8371-FE08C87BFAB7}"/>
              </a:ext>
            </a:extLst>
          </p:cNvPr>
          <p:cNvSpPr/>
          <p:nvPr/>
        </p:nvSpPr>
        <p:spPr>
          <a:xfrm>
            <a:off x="24651377" y="25126151"/>
            <a:ext cx="3089033" cy="142300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 wait to try to ambush Death</a:t>
            </a:r>
          </a:p>
        </p:txBody>
      </p:sp>
      <p:cxnSp>
        <p:nvCxnSpPr>
          <p:cNvPr id="489" name="Straight Arrow Connector 488">
            <a:extLst>
              <a:ext uri="{FF2B5EF4-FFF2-40B4-BE49-F238E27FC236}">
                <a16:creationId xmlns:a16="http://schemas.microsoft.com/office/drawing/2014/main" id="{7B7ACD05-49E2-4D5D-8A0C-8043A0A867A1}"/>
              </a:ext>
            </a:extLst>
          </p:cNvPr>
          <p:cNvCxnSpPr/>
          <p:nvPr/>
        </p:nvCxnSpPr>
        <p:spPr>
          <a:xfrm flipH="1" flipV="1">
            <a:off x="28136850" y="25922642"/>
            <a:ext cx="2797550" cy="1136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0" name="TextBox 489">
            <a:extLst>
              <a:ext uri="{FF2B5EF4-FFF2-40B4-BE49-F238E27FC236}">
                <a16:creationId xmlns:a16="http://schemas.microsoft.com/office/drawing/2014/main" id="{6F053219-08D4-4832-8DE2-C607379C39AE}"/>
              </a:ext>
            </a:extLst>
          </p:cNvPr>
          <p:cNvSpPr txBox="1"/>
          <p:nvPr/>
        </p:nvSpPr>
        <p:spPr>
          <a:xfrm>
            <a:off x="25107504" y="24544491"/>
            <a:ext cx="418704" cy="369332"/>
          </a:xfrm>
          <a:prstGeom prst="rect">
            <a:avLst/>
          </a:prstGeom>
          <a:noFill/>
        </p:spPr>
        <p:txBody>
          <a:bodyPr wrap="none" rtlCol="0">
            <a:spAutoFit/>
          </a:bodyPr>
          <a:lstStyle/>
          <a:p>
            <a:r>
              <a:rPr lang="en-US" dirty="0"/>
              <a:t>44</a:t>
            </a:r>
          </a:p>
        </p:txBody>
      </p:sp>
      <p:sp>
        <p:nvSpPr>
          <p:cNvPr id="491" name="TextBox 490">
            <a:extLst>
              <a:ext uri="{FF2B5EF4-FFF2-40B4-BE49-F238E27FC236}">
                <a16:creationId xmlns:a16="http://schemas.microsoft.com/office/drawing/2014/main" id="{DC94F598-5414-4583-B69A-7ACFD054FDEA}"/>
              </a:ext>
            </a:extLst>
          </p:cNvPr>
          <p:cNvSpPr txBox="1"/>
          <p:nvPr/>
        </p:nvSpPr>
        <p:spPr>
          <a:xfrm>
            <a:off x="9437146" y="18097355"/>
            <a:ext cx="418704" cy="369332"/>
          </a:xfrm>
          <a:prstGeom prst="rect">
            <a:avLst/>
          </a:prstGeom>
          <a:noFill/>
        </p:spPr>
        <p:txBody>
          <a:bodyPr wrap="none" rtlCol="0">
            <a:spAutoFit/>
          </a:bodyPr>
          <a:lstStyle/>
          <a:p>
            <a:r>
              <a:rPr lang="en-US" dirty="0"/>
              <a:t>46</a:t>
            </a:r>
          </a:p>
        </p:txBody>
      </p:sp>
      <p:sp>
        <p:nvSpPr>
          <p:cNvPr id="494" name="TextBox 493">
            <a:extLst>
              <a:ext uri="{FF2B5EF4-FFF2-40B4-BE49-F238E27FC236}">
                <a16:creationId xmlns:a16="http://schemas.microsoft.com/office/drawing/2014/main" id="{88F12BA6-7542-45CD-BF1F-4F08E8CEFFD3}"/>
              </a:ext>
            </a:extLst>
          </p:cNvPr>
          <p:cNvSpPr txBox="1"/>
          <p:nvPr/>
        </p:nvSpPr>
        <p:spPr>
          <a:xfrm>
            <a:off x="13346215" y="24539755"/>
            <a:ext cx="1491049" cy="646331"/>
          </a:xfrm>
          <a:prstGeom prst="rect">
            <a:avLst/>
          </a:prstGeom>
          <a:noFill/>
        </p:spPr>
        <p:txBody>
          <a:bodyPr wrap="none" rtlCol="0">
            <a:spAutoFit/>
          </a:bodyPr>
          <a:lstStyle/>
          <a:p>
            <a:r>
              <a:rPr lang="en-US" dirty="0"/>
              <a:t>47 for A and li</a:t>
            </a:r>
          </a:p>
          <a:p>
            <a:r>
              <a:rPr lang="en-US" dirty="0"/>
              <a:t>48 for B</a:t>
            </a:r>
          </a:p>
        </p:txBody>
      </p:sp>
      <p:sp>
        <p:nvSpPr>
          <p:cNvPr id="496" name="TextBox 495">
            <a:extLst>
              <a:ext uri="{FF2B5EF4-FFF2-40B4-BE49-F238E27FC236}">
                <a16:creationId xmlns:a16="http://schemas.microsoft.com/office/drawing/2014/main" id="{EFCB1C08-430F-4FDC-A42A-3ADFDDE2323D}"/>
              </a:ext>
            </a:extLst>
          </p:cNvPr>
          <p:cNvSpPr txBox="1"/>
          <p:nvPr/>
        </p:nvSpPr>
        <p:spPr>
          <a:xfrm>
            <a:off x="15558883" y="30134239"/>
            <a:ext cx="1491049" cy="646331"/>
          </a:xfrm>
          <a:prstGeom prst="rect">
            <a:avLst/>
          </a:prstGeom>
          <a:noFill/>
        </p:spPr>
        <p:txBody>
          <a:bodyPr wrap="none" rtlCol="0">
            <a:spAutoFit/>
          </a:bodyPr>
          <a:lstStyle/>
          <a:p>
            <a:r>
              <a:rPr lang="en-US" dirty="0"/>
              <a:t>49 for A and li</a:t>
            </a:r>
          </a:p>
          <a:p>
            <a:r>
              <a:rPr lang="en-US" dirty="0"/>
              <a:t>50 for B</a:t>
            </a:r>
          </a:p>
        </p:txBody>
      </p:sp>
      <p:sp>
        <p:nvSpPr>
          <p:cNvPr id="497" name="TextBox 496">
            <a:extLst>
              <a:ext uri="{FF2B5EF4-FFF2-40B4-BE49-F238E27FC236}">
                <a16:creationId xmlns:a16="http://schemas.microsoft.com/office/drawing/2014/main" id="{06A5DAFF-0B2C-4AF5-8D39-742C04B1CF27}"/>
              </a:ext>
            </a:extLst>
          </p:cNvPr>
          <p:cNvSpPr txBox="1"/>
          <p:nvPr/>
        </p:nvSpPr>
        <p:spPr>
          <a:xfrm>
            <a:off x="9448562" y="29036870"/>
            <a:ext cx="4509824" cy="1754326"/>
          </a:xfrm>
          <a:prstGeom prst="rect">
            <a:avLst/>
          </a:prstGeom>
          <a:noFill/>
        </p:spPr>
        <p:txBody>
          <a:bodyPr wrap="none" rtlCol="0">
            <a:spAutoFit/>
          </a:bodyPr>
          <a:lstStyle/>
          <a:p>
            <a:r>
              <a:rPr lang="en-US" dirty="0"/>
              <a:t>There are three versions of this death scene:</a:t>
            </a:r>
          </a:p>
          <a:p>
            <a:r>
              <a:rPr lang="en-US" dirty="0"/>
              <a:t>1 where you don’t warn of death</a:t>
            </a:r>
          </a:p>
          <a:p>
            <a:r>
              <a:rPr lang="en-US" dirty="0"/>
              <a:t>2 where you warn of death but don’t platform</a:t>
            </a:r>
          </a:p>
          <a:p>
            <a:r>
              <a:rPr lang="en-US" dirty="0"/>
              <a:t>3 where you warn of death and alter platform</a:t>
            </a:r>
          </a:p>
          <a:p>
            <a:endParaRPr lang="en-US" dirty="0"/>
          </a:p>
          <a:p>
            <a:r>
              <a:rPr lang="en-US" dirty="0"/>
              <a:t>31/30 is 1, 47/48 is 2, 49/50 is 3</a:t>
            </a:r>
          </a:p>
        </p:txBody>
      </p:sp>
      <p:sp>
        <p:nvSpPr>
          <p:cNvPr id="498" name="TextBox 497">
            <a:extLst>
              <a:ext uri="{FF2B5EF4-FFF2-40B4-BE49-F238E27FC236}">
                <a16:creationId xmlns:a16="http://schemas.microsoft.com/office/drawing/2014/main" id="{F7D2BB9C-7627-4875-9AD2-57D44EA57480}"/>
              </a:ext>
            </a:extLst>
          </p:cNvPr>
          <p:cNvSpPr txBox="1"/>
          <p:nvPr/>
        </p:nvSpPr>
        <p:spPr>
          <a:xfrm>
            <a:off x="1116395" y="29924916"/>
            <a:ext cx="6097310" cy="3139321"/>
          </a:xfrm>
          <a:prstGeom prst="rect">
            <a:avLst/>
          </a:prstGeom>
          <a:noFill/>
        </p:spPr>
        <p:txBody>
          <a:bodyPr wrap="none" rtlCol="0">
            <a:spAutoFit/>
          </a:bodyPr>
          <a:lstStyle/>
          <a:p>
            <a:r>
              <a:rPr lang="en-US" dirty="0"/>
              <a:t>When you are killed, a flag is triggered based on the death.</a:t>
            </a:r>
          </a:p>
          <a:p>
            <a:r>
              <a:rPr lang="en-US" dirty="0"/>
              <a:t>If you loud the save and flag is activated, then a special intro</a:t>
            </a:r>
          </a:p>
          <a:p>
            <a:r>
              <a:rPr lang="en-US" dirty="0"/>
              <a:t>Is played when you wake up. Otherwise, it just plays a standard</a:t>
            </a:r>
          </a:p>
          <a:p>
            <a:r>
              <a:rPr lang="en-US" dirty="0"/>
              <a:t>Wake up which I have already written.</a:t>
            </a:r>
          </a:p>
          <a:p>
            <a:r>
              <a:rPr lang="en-US" dirty="0"/>
              <a:t>DEATH    Wakeup into</a:t>
            </a:r>
          </a:p>
          <a:p>
            <a:r>
              <a:rPr lang="en-US" dirty="0"/>
              <a:t>17/ 42 -&gt; 52</a:t>
            </a:r>
          </a:p>
          <a:p>
            <a:r>
              <a:rPr lang="en-US" dirty="0"/>
              <a:t>31/47       -&gt; 53</a:t>
            </a:r>
          </a:p>
          <a:p>
            <a:r>
              <a:rPr lang="en-US" dirty="0"/>
              <a:t>30/48      -&gt; 54</a:t>
            </a:r>
          </a:p>
          <a:p>
            <a:r>
              <a:rPr lang="en-US" dirty="0"/>
              <a:t>44        -&gt; 55</a:t>
            </a:r>
          </a:p>
          <a:p>
            <a:r>
              <a:rPr lang="en-US" dirty="0"/>
              <a:t>35/36 -&gt; 56</a:t>
            </a:r>
          </a:p>
          <a:p>
            <a:r>
              <a:rPr lang="en-US" dirty="0"/>
              <a:t>43       -&gt; 57</a:t>
            </a:r>
          </a:p>
        </p:txBody>
      </p:sp>
      <p:sp>
        <p:nvSpPr>
          <p:cNvPr id="508" name="TextBox 507">
            <a:extLst>
              <a:ext uri="{FF2B5EF4-FFF2-40B4-BE49-F238E27FC236}">
                <a16:creationId xmlns:a16="http://schemas.microsoft.com/office/drawing/2014/main" id="{390C294B-D5C2-4ADB-B34C-6F933062699D}"/>
              </a:ext>
            </a:extLst>
          </p:cNvPr>
          <p:cNvSpPr txBox="1"/>
          <p:nvPr/>
        </p:nvSpPr>
        <p:spPr>
          <a:xfrm>
            <a:off x="26384250" y="17137347"/>
            <a:ext cx="418704" cy="369332"/>
          </a:xfrm>
          <a:prstGeom prst="rect">
            <a:avLst/>
          </a:prstGeom>
          <a:noFill/>
        </p:spPr>
        <p:txBody>
          <a:bodyPr wrap="none" rtlCol="0">
            <a:spAutoFit/>
          </a:bodyPr>
          <a:lstStyle/>
          <a:p>
            <a:r>
              <a:rPr lang="en-US" dirty="0"/>
              <a:t>45</a:t>
            </a:r>
          </a:p>
        </p:txBody>
      </p:sp>
      <p:sp>
        <p:nvSpPr>
          <p:cNvPr id="2" name="TextBox 1">
            <a:extLst>
              <a:ext uri="{FF2B5EF4-FFF2-40B4-BE49-F238E27FC236}">
                <a16:creationId xmlns:a16="http://schemas.microsoft.com/office/drawing/2014/main" id="{9DE3FCAB-495A-49F8-9A28-C8E0777903E7}"/>
              </a:ext>
            </a:extLst>
          </p:cNvPr>
          <p:cNvSpPr txBox="1"/>
          <p:nvPr/>
        </p:nvSpPr>
        <p:spPr>
          <a:xfrm>
            <a:off x="7404100" y="39928800"/>
            <a:ext cx="29030117" cy="3416320"/>
          </a:xfrm>
          <a:prstGeom prst="rect">
            <a:avLst/>
          </a:prstGeom>
          <a:noFill/>
        </p:spPr>
        <p:txBody>
          <a:bodyPr wrap="square" rtlCol="0">
            <a:spAutoFit/>
          </a:bodyPr>
          <a:lstStyle/>
          <a:p>
            <a:r>
              <a:rPr lang="en-US" sz="7200" dirty="0"/>
              <a:t>If you have already done a complete playthrough, don’t forget to set the variable for seeing death in the forest to true so that you aren’t forced to die before saying husband is dead.</a:t>
            </a:r>
          </a:p>
        </p:txBody>
      </p:sp>
    </p:spTree>
    <p:extLst>
      <p:ext uri="{BB962C8B-B14F-4D97-AF65-F5344CB8AC3E}">
        <p14:creationId xmlns:p14="http://schemas.microsoft.com/office/powerpoint/2010/main" val="170329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EC15EA1-C1BA-456F-A4A3-84D7C83FCB57}"/>
              </a:ext>
            </a:extLst>
          </p:cNvPr>
          <p:cNvSpPr txBox="1"/>
          <p:nvPr/>
        </p:nvSpPr>
        <p:spPr>
          <a:xfrm>
            <a:off x="2977243" y="668237"/>
            <a:ext cx="10224274" cy="1569660"/>
          </a:xfrm>
          <a:prstGeom prst="rect">
            <a:avLst/>
          </a:prstGeom>
          <a:noFill/>
        </p:spPr>
        <p:txBody>
          <a:bodyPr wrap="none" rtlCol="0">
            <a:spAutoFit/>
          </a:bodyPr>
          <a:lstStyle/>
          <a:p>
            <a:r>
              <a:rPr lang="en-US" sz="9600" dirty="0"/>
              <a:t>ARC B – THE CASTLE</a:t>
            </a:r>
          </a:p>
        </p:txBody>
      </p:sp>
      <p:sp>
        <p:nvSpPr>
          <p:cNvPr id="60" name="TextBox 59">
            <a:extLst>
              <a:ext uri="{FF2B5EF4-FFF2-40B4-BE49-F238E27FC236}">
                <a16:creationId xmlns:a16="http://schemas.microsoft.com/office/drawing/2014/main" id="{5775B0AC-07F5-4632-8B87-2A9A168EA1E1}"/>
              </a:ext>
            </a:extLst>
          </p:cNvPr>
          <p:cNvSpPr txBox="1"/>
          <p:nvPr/>
        </p:nvSpPr>
        <p:spPr>
          <a:xfrm>
            <a:off x="5747903" y="2350561"/>
            <a:ext cx="4048994" cy="369332"/>
          </a:xfrm>
          <a:prstGeom prst="rect">
            <a:avLst/>
          </a:prstGeom>
          <a:noFill/>
        </p:spPr>
        <p:txBody>
          <a:bodyPr wrap="none" rtlCol="0">
            <a:spAutoFit/>
          </a:bodyPr>
          <a:lstStyle/>
          <a:p>
            <a:r>
              <a:rPr lang="en-US" dirty="0"/>
              <a:t>Please see “Arc B thoughts” for more info</a:t>
            </a:r>
          </a:p>
        </p:txBody>
      </p:sp>
      <p:grpSp>
        <p:nvGrpSpPr>
          <p:cNvPr id="30" name="Group 29">
            <a:extLst>
              <a:ext uri="{FF2B5EF4-FFF2-40B4-BE49-F238E27FC236}">
                <a16:creationId xmlns:a16="http://schemas.microsoft.com/office/drawing/2014/main" id="{18B7F9E6-FF24-41B9-A4EE-5B22D094F956}"/>
              </a:ext>
            </a:extLst>
          </p:cNvPr>
          <p:cNvGrpSpPr/>
          <p:nvPr/>
        </p:nvGrpSpPr>
        <p:grpSpPr>
          <a:xfrm>
            <a:off x="27868816" y="5711430"/>
            <a:ext cx="10265292" cy="1569659"/>
            <a:chOff x="31670625" y="2520940"/>
            <a:chExt cx="6462712" cy="988209"/>
          </a:xfrm>
        </p:grpSpPr>
        <p:sp>
          <p:nvSpPr>
            <p:cNvPr id="56" name="Rectangle 55">
              <a:extLst>
                <a:ext uri="{FF2B5EF4-FFF2-40B4-BE49-F238E27FC236}">
                  <a16:creationId xmlns:a16="http://schemas.microsoft.com/office/drawing/2014/main" id="{8027391E-487A-4931-B2DE-F6F53B6634FB}"/>
                </a:ext>
              </a:extLst>
            </p:cNvPr>
            <p:cNvSpPr/>
            <p:nvPr/>
          </p:nvSpPr>
          <p:spPr>
            <a:xfrm>
              <a:off x="32732662" y="2527439"/>
              <a:ext cx="7239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Your cell</a:t>
              </a:r>
            </a:p>
          </p:txBody>
        </p:sp>
        <p:sp>
          <p:nvSpPr>
            <p:cNvPr id="58" name="Rectangle 57">
              <a:extLst>
                <a:ext uri="{FF2B5EF4-FFF2-40B4-BE49-F238E27FC236}">
                  <a16:creationId xmlns:a16="http://schemas.microsoft.com/office/drawing/2014/main" id="{50955AB0-298A-4C98-B513-E1ACD27A9ECC}"/>
                </a:ext>
              </a:extLst>
            </p:cNvPr>
            <p:cNvSpPr/>
            <p:nvPr/>
          </p:nvSpPr>
          <p:spPr>
            <a:xfrm>
              <a:off x="33494662" y="2527439"/>
              <a:ext cx="7239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X cell (thief)</a:t>
              </a:r>
            </a:p>
          </p:txBody>
        </p:sp>
        <p:sp>
          <p:nvSpPr>
            <p:cNvPr id="62" name="Rectangle 61">
              <a:extLst>
                <a:ext uri="{FF2B5EF4-FFF2-40B4-BE49-F238E27FC236}">
                  <a16:creationId xmlns:a16="http://schemas.microsoft.com/office/drawing/2014/main" id="{97288E33-AF93-45DD-A006-25D3678F70FB}"/>
                </a:ext>
              </a:extLst>
            </p:cNvPr>
            <p:cNvSpPr/>
            <p:nvPr/>
          </p:nvSpPr>
          <p:spPr>
            <a:xfrm>
              <a:off x="34275712" y="2527439"/>
              <a:ext cx="7239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Y Cell</a:t>
              </a:r>
            </a:p>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(tough)</a:t>
              </a:r>
            </a:p>
          </p:txBody>
        </p:sp>
        <p:sp>
          <p:nvSpPr>
            <p:cNvPr id="65" name="Rectangle 64">
              <a:extLst>
                <a:ext uri="{FF2B5EF4-FFF2-40B4-BE49-F238E27FC236}">
                  <a16:creationId xmlns:a16="http://schemas.microsoft.com/office/drawing/2014/main" id="{DD1B7725-B28F-4749-95DC-07D0437C78A9}"/>
                </a:ext>
              </a:extLst>
            </p:cNvPr>
            <p:cNvSpPr/>
            <p:nvPr/>
          </p:nvSpPr>
          <p:spPr>
            <a:xfrm>
              <a:off x="35847337" y="2527439"/>
              <a:ext cx="723900" cy="7239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Z Cell</a:t>
              </a:r>
            </a:p>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(medic/ traitor)</a:t>
              </a:r>
            </a:p>
          </p:txBody>
        </p:sp>
        <p:sp>
          <p:nvSpPr>
            <p:cNvPr id="68" name="Rectangle 67">
              <a:extLst>
                <a:ext uri="{FF2B5EF4-FFF2-40B4-BE49-F238E27FC236}">
                  <a16:creationId xmlns:a16="http://schemas.microsoft.com/office/drawing/2014/main" id="{F85B5989-8C29-40EC-BF92-BA309490663F}"/>
                </a:ext>
              </a:extLst>
            </p:cNvPr>
            <p:cNvSpPr/>
            <p:nvPr/>
          </p:nvSpPr>
          <p:spPr>
            <a:xfrm>
              <a:off x="35075812" y="2527439"/>
              <a:ext cx="7239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Dead Guy Cell</a:t>
              </a:r>
            </a:p>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(duelist)</a:t>
              </a:r>
            </a:p>
          </p:txBody>
        </p:sp>
        <p:sp>
          <p:nvSpPr>
            <p:cNvPr id="71" name="Rectangle 70">
              <a:extLst>
                <a:ext uri="{FF2B5EF4-FFF2-40B4-BE49-F238E27FC236}">
                  <a16:creationId xmlns:a16="http://schemas.microsoft.com/office/drawing/2014/main" id="{E2D178A7-3A48-428C-9349-5D9AEE124E36}"/>
                </a:ext>
              </a:extLst>
            </p:cNvPr>
            <p:cNvSpPr/>
            <p:nvPr/>
          </p:nvSpPr>
          <p:spPr>
            <a:xfrm>
              <a:off x="36618862" y="2527439"/>
              <a:ext cx="7239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B Cell</a:t>
              </a:r>
            </a:p>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(old friend)</a:t>
              </a:r>
            </a:p>
          </p:txBody>
        </p:sp>
        <p:sp>
          <p:nvSpPr>
            <p:cNvPr id="73" name="Rectangle 72">
              <a:extLst>
                <a:ext uri="{FF2B5EF4-FFF2-40B4-BE49-F238E27FC236}">
                  <a16:creationId xmlns:a16="http://schemas.microsoft.com/office/drawing/2014/main" id="{FFC8CAB4-11F5-44CC-A384-AAB1E875470B}"/>
                </a:ext>
              </a:extLst>
            </p:cNvPr>
            <p:cNvSpPr/>
            <p:nvPr/>
          </p:nvSpPr>
          <p:spPr>
            <a:xfrm>
              <a:off x="37409437" y="2527439"/>
              <a:ext cx="72390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Exit to castle</a:t>
              </a:r>
            </a:p>
          </p:txBody>
        </p:sp>
        <p:sp>
          <p:nvSpPr>
            <p:cNvPr id="77" name="Arrow: Right 76">
              <a:extLst>
                <a:ext uri="{FF2B5EF4-FFF2-40B4-BE49-F238E27FC236}">
                  <a16:creationId xmlns:a16="http://schemas.microsoft.com/office/drawing/2014/main" id="{64A61B6F-381E-4AD6-BF4D-3251351751C7}"/>
                </a:ext>
              </a:extLst>
            </p:cNvPr>
            <p:cNvSpPr/>
            <p:nvPr/>
          </p:nvSpPr>
          <p:spPr>
            <a:xfrm>
              <a:off x="33104137" y="3356749"/>
              <a:ext cx="4648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7" name="Rectangle 96">
              <a:extLst>
                <a:ext uri="{FF2B5EF4-FFF2-40B4-BE49-F238E27FC236}">
                  <a16:creationId xmlns:a16="http://schemas.microsoft.com/office/drawing/2014/main" id="{0E5A46C3-9625-4776-9151-54C070F04CBD}"/>
                </a:ext>
              </a:extLst>
            </p:cNvPr>
            <p:cNvSpPr/>
            <p:nvPr/>
          </p:nvSpPr>
          <p:spPr>
            <a:xfrm>
              <a:off x="31670625" y="2520940"/>
              <a:ext cx="93345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The Forbidden Door</a:t>
              </a:r>
            </a:p>
          </p:txBody>
        </p:sp>
      </p:grpSp>
      <p:grpSp>
        <p:nvGrpSpPr>
          <p:cNvPr id="2" name="Group 1">
            <a:extLst>
              <a:ext uri="{FF2B5EF4-FFF2-40B4-BE49-F238E27FC236}">
                <a16:creationId xmlns:a16="http://schemas.microsoft.com/office/drawing/2014/main" id="{20D0D6A4-0C93-40F4-9219-D82A6BFCABE2}"/>
              </a:ext>
            </a:extLst>
          </p:cNvPr>
          <p:cNvGrpSpPr/>
          <p:nvPr/>
        </p:nvGrpSpPr>
        <p:grpSpPr>
          <a:xfrm>
            <a:off x="1359988" y="2881599"/>
            <a:ext cx="12824823" cy="14692087"/>
            <a:chOff x="16218264" y="1099456"/>
            <a:chExt cx="12824823" cy="14692087"/>
          </a:xfrm>
        </p:grpSpPr>
        <p:sp>
          <p:nvSpPr>
            <p:cNvPr id="35" name="Rectangle 34">
              <a:hlinkClick r:id="rId2" action="ppaction://hlinkfile"/>
              <a:extLst>
                <a:ext uri="{FF2B5EF4-FFF2-40B4-BE49-F238E27FC236}">
                  <a16:creationId xmlns:a16="http://schemas.microsoft.com/office/drawing/2014/main" id="{34A40C02-7352-4CB7-A28F-3DAB44CF4C37}"/>
                </a:ext>
              </a:extLst>
            </p:cNvPr>
            <p:cNvSpPr/>
            <p:nvPr/>
          </p:nvSpPr>
          <p:spPr>
            <a:xfrm>
              <a:off x="21239915" y="1099456"/>
              <a:ext cx="4963359" cy="2632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Player wakes up. Shoulders in significant pain, body hurts. Lower torso covered in blood but no injury there, someone else’s? Left arm itchy, has scar that says “Don’t Trust B” in what looks like your handwriting. Ropes are frayed enough that after an hour of effort you can free yourself from being tied to a bar in your cell, which you are trapped in. Surprisingly, you push on the cell door and it opens right up.</a:t>
              </a:r>
            </a:p>
          </p:txBody>
        </p:sp>
        <p:sp>
          <p:nvSpPr>
            <p:cNvPr id="96" name="Rectangle 95">
              <a:hlinkClick r:id="rId2" action="ppaction://hlinkfile"/>
              <a:extLst>
                <a:ext uri="{FF2B5EF4-FFF2-40B4-BE49-F238E27FC236}">
                  <a16:creationId xmlns:a16="http://schemas.microsoft.com/office/drawing/2014/main" id="{053B6768-5A0C-4B98-8979-439B074BE2F7}"/>
                </a:ext>
              </a:extLst>
            </p:cNvPr>
            <p:cNvSpPr/>
            <p:nvPr/>
          </p:nvSpPr>
          <p:spPr>
            <a:xfrm>
              <a:off x="21412533" y="3929287"/>
              <a:ext cx="4610029" cy="1766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 the right is an ominous door with a… keypad on it? You don’t know the code so you go left. In the cell next to you is thief, who looks at you miserably. If you try to talk he gets mad saying “again!?!? Just give it up already!” and mutters “Every fucking time…”.</a:t>
              </a:r>
            </a:p>
          </p:txBody>
        </p:sp>
        <p:sp>
          <p:nvSpPr>
            <p:cNvPr id="99" name="Rectangle 98">
              <a:hlinkClick r:id="rId2" action="ppaction://hlinkfile"/>
              <a:extLst>
                <a:ext uri="{FF2B5EF4-FFF2-40B4-BE49-F238E27FC236}">
                  <a16:creationId xmlns:a16="http://schemas.microsoft.com/office/drawing/2014/main" id="{861D7C4D-C882-48C2-A865-78302DA91E18}"/>
                </a:ext>
              </a:extLst>
            </p:cNvPr>
            <p:cNvSpPr/>
            <p:nvPr/>
          </p:nvSpPr>
          <p:spPr>
            <a:xfrm>
              <a:off x="21805973" y="5893282"/>
              <a:ext cx="4073000" cy="1560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 is </a:t>
              </a:r>
              <a:r>
                <a:rPr lang="en-US" dirty="0" err="1"/>
                <a:t>ToughGuy’s</a:t>
              </a:r>
              <a:r>
                <a:rPr lang="en-US" dirty="0"/>
                <a:t> cell. He gives you a disgusted look and violently shakes at the bars, saying if he gets out he will kill you and avenge duelist. “How could you betray us!?!?” He yells a lot. </a:t>
              </a:r>
            </a:p>
          </p:txBody>
        </p:sp>
        <p:sp>
          <p:nvSpPr>
            <p:cNvPr id="6" name="TextBox 5">
              <a:extLst>
                <a:ext uri="{FF2B5EF4-FFF2-40B4-BE49-F238E27FC236}">
                  <a16:creationId xmlns:a16="http://schemas.microsoft.com/office/drawing/2014/main" id="{821390CD-7D83-423C-9281-884F6C1392EB}"/>
                </a:ext>
              </a:extLst>
            </p:cNvPr>
            <p:cNvSpPr txBox="1"/>
            <p:nvPr/>
          </p:nvSpPr>
          <p:spPr>
            <a:xfrm>
              <a:off x="26357942" y="4166293"/>
              <a:ext cx="1471878" cy="369332"/>
            </a:xfrm>
            <a:prstGeom prst="rect">
              <a:avLst/>
            </a:prstGeom>
            <a:noFill/>
          </p:spPr>
          <p:txBody>
            <a:bodyPr wrap="none" rtlCol="0">
              <a:spAutoFit/>
            </a:bodyPr>
            <a:lstStyle/>
            <a:p>
              <a:r>
                <a:rPr lang="en-US" dirty="0" err="1"/>
                <a:t>seenDoorFlag</a:t>
              </a:r>
              <a:endParaRPr lang="en-US" dirty="0"/>
            </a:p>
          </p:txBody>
        </p:sp>
        <p:sp>
          <p:nvSpPr>
            <p:cNvPr id="100" name="Rectangle 99">
              <a:hlinkClick r:id="rId2" action="ppaction://hlinkfile"/>
              <a:extLst>
                <a:ext uri="{FF2B5EF4-FFF2-40B4-BE49-F238E27FC236}">
                  <a16:creationId xmlns:a16="http://schemas.microsoft.com/office/drawing/2014/main" id="{0391029F-4877-47BB-B341-05175133C535}"/>
                </a:ext>
              </a:extLst>
            </p:cNvPr>
            <p:cNvSpPr/>
            <p:nvPr/>
          </p:nvSpPr>
          <p:spPr>
            <a:xfrm>
              <a:off x="21805973" y="7651485"/>
              <a:ext cx="3811743" cy="1460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Cell after has a body laying on the floor towards the corner. You can’t really see who it is and he won’t respond to your calls so you move on.</a:t>
              </a:r>
            </a:p>
          </p:txBody>
        </p:sp>
        <p:sp>
          <p:nvSpPr>
            <p:cNvPr id="101" name="Rectangle 100">
              <a:hlinkClick r:id="rId2" action="ppaction://hlinkfile"/>
              <a:extLst>
                <a:ext uri="{FF2B5EF4-FFF2-40B4-BE49-F238E27FC236}">
                  <a16:creationId xmlns:a16="http://schemas.microsoft.com/office/drawing/2014/main" id="{23F31FB4-73F7-403D-9967-A02CF7CAEFB7}"/>
                </a:ext>
              </a:extLst>
            </p:cNvPr>
            <p:cNvSpPr/>
            <p:nvPr/>
          </p:nvSpPr>
          <p:spPr>
            <a:xfrm>
              <a:off x="19997620" y="9309573"/>
              <a:ext cx="7832200" cy="300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we are at Medic’s cell. She is the first to respond positively and is relieved you are alright, however she looks like she was really shaken up by something. When you ask her what is going on she says that your group was captured by Famine and that he has been consuming your memories over and over for months now. Your party was ambushed and that was only possible if someone on the inside snitched. She thinks it was B based on what you told her before but can’t be sure, and that the last time you tried to escape you had even cut into your arm so that you wouldn’t make the same mistake again. She recommends getting the cell keys and freeing everyone, they are kept in the hallway outside the jail area. Lastly, she says don’t talk to B since she might try to trick you somehow.</a:t>
              </a:r>
            </a:p>
          </p:txBody>
        </p:sp>
        <p:sp>
          <p:nvSpPr>
            <p:cNvPr id="102" name="Rectangle 101">
              <a:hlinkClick r:id="rId2" action="ppaction://hlinkfile"/>
              <a:extLst>
                <a:ext uri="{FF2B5EF4-FFF2-40B4-BE49-F238E27FC236}">
                  <a16:creationId xmlns:a16="http://schemas.microsoft.com/office/drawing/2014/main" id="{A8850B11-F973-4033-8C2B-F7915BD3BB33}"/>
                </a:ext>
              </a:extLst>
            </p:cNvPr>
            <p:cNvSpPr/>
            <p:nvPr/>
          </p:nvSpPr>
          <p:spPr>
            <a:xfrm>
              <a:off x="19926373" y="12508320"/>
              <a:ext cx="9116714" cy="3283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is tearfully excited to see and talk to you again, alluding to how you had been avoiding her lately. She tries to hug you through the bars but you pull back, and she confusedly recoils to the corner of the cell. You eventually explain your memories have been wiped and she is devastated. She tells you about the relationship that has been stolen away from the both of you and how it has been two years since you last appeared. She didn’t like you at first but you somehow perfectly defeated each challenge encountered and she fell in love with you eventually. Anyways she explains as best she can the timeline (ref. thoughts on arc B) including the two times you have tried to escape, although she doesn’t know what happened or who you left with. She ends the conversation by saying you should escape and get the keys, and use them as collateral to question each person here in order to figure out who the traitor is. Alternatively, you could walk around and explore the castle in an effort to find clues. Just be careful as you can not to free the traitor, or get your memory wiped again!</a:t>
              </a:r>
            </a:p>
          </p:txBody>
        </p:sp>
        <p:sp>
          <p:nvSpPr>
            <p:cNvPr id="7" name="Rectangle 6">
              <a:extLst>
                <a:ext uri="{FF2B5EF4-FFF2-40B4-BE49-F238E27FC236}">
                  <a16:creationId xmlns:a16="http://schemas.microsoft.com/office/drawing/2014/main" id="{584CCA3A-ED63-4611-BCA6-0F8DDBB6B4F3}"/>
                </a:ext>
              </a:extLst>
            </p:cNvPr>
            <p:cNvSpPr/>
            <p:nvPr/>
          </p:nvSpPr>
          <p:spPr>
            <a:xfrm>
              <a:off x="17705687" y="4232456"/>
              <a:ext cx="2220686" cy="1160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Walk past cell without talking</a:t>
              </a:r>
            </a:p>
          </p:txBody>
        </p:sp>
        <p:sp>
          <p:nvSpPr>
            <p:cNvPr id="103" name="Rectangle 102">
              <a:extLst>
                <a:ext uri="{FF2B5EF4-FFF2-40B4-BE49-F238E27FC236}">
                  <a16:creationId xmlns:a16="http://schemas.microsoft.com/office/drawing/2014/main" id="{C4432E47-5AD7-4461-8D34-6FA47E2DC731}"/>
                </a:ext>
              </a:extLst>
            </p:cNvPr>
            <p:cNvSpPr/>
            <p:nvPr/>
          </p:nvSpPr>
          <p:spPr>
            <a:xfrm>
              <a:off x="17705687" y="6093555"/>
              <a:ext cx="2220686" cy="1160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Walk past cell without talking</a:t>
              </a:r>
            </a:p>
          </p:txBody>
        </p:sp>
        <p:sp>
          <p:nvSpPr>
            <p:cNvPr id="104" name="Rectangle 103">
              <a:extLst>
                <a:ext uri="{FF2B5EF4-FFF2-40B4-BE49-F238E27FC236}">
                  <a16:creationId xmlns:a16="http://schemas.microsoft.com/office/drawing/2014/main" id="{F660BA46-DC17-4C6B-926A-C67E51F69195}"/>
                </a:ext>
              </a:extLst>
            </p:cNvPr>
            <p:cNvSpPr/>
            <p:nvPr/>
          </p:nvSpPr>
          <p:spPr>
            <a:xfrm>
              <a:off x="16218264" y="10230118"/>
              <a:ext cx="2220686" cy="1160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Walk past cell without talking</a:t>
              </a:r>
            </a:p>
          </p:txBody>
        </p:sp>
        <p:sp>
          <p:nvSpPr>
            <p:cNvPr id="105" name="Rectangle 104">
              <a:extLst>
                <a:ext uri="{FF2B5EF4-FFF2-40B4-BE49-F238E27FC236}">
                  <a16:creationId xmlns:a16="http://schemas.microsoft.com/office/drawing/2014/main" id="{77CE4E03-99A2-4FA3-A010-FE5C1885E9E6}"/>
                </a:ext>
              </a:extLst>
            </p:cNvPr>
            <p:cNvSpPr/>
            <p:nvPr/>
          </p:nvSpPr>
          <p:spPr>
            <a:xfrm>
              <a:off x="16392144" y="13325656"/>
              <a:ext cx="2220686" cy="1160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Walk past cell without talking</a:t>
              </a:r>
            </a:p>
          </p:txBody>
        </p:sp>
        <p:cxnSp>
          <p:nvCxnSpPr>
            <p:cNvPr id="9" name="Straight Connector 8">
              <a:extLst>
                <a:ext uri="{FF2B5EF4-FFF2-40B4-BE49-F238E27FC236}">
                  <a16:creationId xmlns:a16="http://schemas.microsoft.com/office/drawing/2014/main" id="{90548EB2-FEE8-4936-9130-E0E859E0C57F}"/>
                </a:ext>
              </a:extLst>
            </p:cNvPr>
            <p:cNvCxnSpPr>
              <a:cxnSpLocks/>
              <a:stCxn id="35" idx="2"/>
              <a:endCxn id="96" idx="0"/>
            </p:cNvCxnSpPr>
            <p:nvPr/>
          </p:nvCxnSpPr>
          <p:spPr>
            <a:xfrm flipH="1">
              <a:off x="23717548" y="3731878"/>
              <a:ext cx="4047" cy="197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85C430C-B9A5-4238-A738-9F49039E6B6A}"/>
                </a:ext>
              </a:extLst>
            </p:cNvPr>
            <p:cNvCxnSpPr>
              <a:cxnSpLocks/>
              <a:stCxn id="35" idx="2"/>
              <a:endCxn id="7" idx="0"/>
            </p:cNvCxnSpPr>
            <p:nvPr/>
          </p:nvCxnSpPr>
          <p:spPr>
            <a:xfrm flipH="1">
              <a:off x="18816030" y="3731878"/>
              <a:ext cx="4905565" cy="50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8AEB7A6-5B91-49CE-8954-847E84523D5F}"/>
                </a:ext>
              </a:extLst>
            </p:cNvPr>
            <p:cNvCxnSpPr>
              <a:stCxn id="7" idx="2"/>
            </p:cNvCxnSpPr>
            <p:nvPr/>
          </p:nvCxnSpPr>
          <p:spPr>
            <a:xfrm>
              <a:off x="18816030" y="5392704"/>
              <a:ext cx="4102027" cy="50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7A95A1A-1119-42B5-849B-A1E0AF1FFE58}"/>
                </a:ext>
              </a:extLst>
            </p:cNvPr>
            <p:cNvCxnSpPr>
              <a:stCxn id="96" idx="2"/>
            </p:cNvCxnSpPr>
            <p:nvPr/>
          </p:nvCxnSpPr>
          <p:spPr>
            <a:xfrm>
              <a:off x="23717548" y="5695873"/>
              <a:ext cx="2023" cy="197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D44198D-EB35-44F3-9171-AA690344A18C}"/>
                </a:ext>
              </a:extLst>
            </p:cNvPr>
            <p:cNvCxnSpPr>
              <a:stCxn id="99" idx="2"/>
            </p:cNvCxnSpPr>
            <p:nvPr/>
          </p:nvCxnSpPr>
          <p:spPr>
            <a:xfrm>
              <a:off x="23842473" y="7454076"/>
              <a:ext cx="0" cy="197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5FBAFFB-FB81-4A63-9FE7-1A1DD1561237}"/>
                </a:ext>
              </a:extLst>
            </p:cNvPr>
            <p:cNvCxnSpPr>
              <a:cxnSpLocks/>
              <a:stCxn id="96" idx="2"/>
              <a:endCxn id="103" idx="3"/>
            </p:cNvCxnSpPr>
            <p:nvPr/>
          </p:nvCxnSpPr>
          <p:spPr>
            <a:xfrm flipH="1">
              <a:off x="19926373" y="5695873"/>
              <a:ext cx="3791175" cy="977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CB0CEE-2549-48C6-B4CA-93FDFDDD5984}"/>
                </a:ext>
              </a:extLst>
            </p:cNvPr>
            <p:cNvCxnSpPr>
              <a:cxnSpLocks/>
              <a:stCxn id="103" idx="2"/>
              <a:endCxn id="100" idx="0"/>
            </p:cNvCxnSpPr>
            <p:nvPr/>
          </p:nvCxnSpPr>
          <p:spPr>
            <a:xfrm>
              <a:off x="18816030" y="7253803"/>
              <a:ext cx="4895815" cy="397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5C45F8B-06EE-4EF2-B101-A02EFDA769C4}"/>
                </a:ext>
              </a:extLst>
            </p:cNvPr>
            <p:cNvCxnSpPr>
              <a:endCxn id="101" idx="0"/>
            </p:cNvCxnSpPr>
            <p:nvPr/>
          </p:nvCxnSpPr>
          <p:spPr>
            <a:xfrm>
              <a:off x="23842473" y="9112164"/>
              <a:ext cx="71247" cy="197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3F03DEC-3181-4253-9DB8-D86BE8139EC5}"/>
                </a:ext>
              </a:extLst>
            </p:cNvPr>
            <p:cNvCxnSpPr>
              <a:stCxn id="100" idx="2"/>
            </p:cNvCxnSpPr>
            <p:nvPr/>
          </p:nvCxnSpPr>
          <p:spPr>
            <a:xfrm flipH="1">
              <a:off x="18026743" y="9112164"/>
              <a:ext cx="5685102" cy="98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E299725-A891-41F4-A562-310628215700}"/>
                </a:ext>
              </a:extLst>
            </p:cNvPr>
            <p:cNvCxnSpPr>
              <a:endCxn id="104" idx="0"/>
            </p:cNvCxnSpPr>
            <p:nvPr/>
          </p:nvCxnSpPr>
          <p:spPr>
            <a:xfrm flipH="1">
              <a:off x="17328607" y="9210868"/>
              <a:ext cx="698136" cy="1019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198C451-E7CC-4F79-86ED-C68A055D67BB}"/>
                </a:ext>
              </a:extLst>
            </p:cNvPr>
            <p:cNvCxnSpPr>
              <a:cxnSpLocks/>
              <a:stCxn id="101" idx="2"/>
              <a:endCxn id="102" idx="0"/>
            </p:cNvCxnSpPr>
            <p:nvPr/>
          </p:nvCxnSpPr>
          <p:spPr>
            <a:xfrm>
              <a:off x="23913720" y="12310911"/>
              <a:ext cx="571010" cy="197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626B6D-E263-440A-AAE1-3596734BB25B}"/>
                </a:ext>
              </a:extLst>
            </p:cNvPr>
            <p:cNvCxnSpPr>
              <a:cxnSpLocks/>
              <a:stCxn id="104" idx="2"/>
            </p:cNvCxnSpPr>
            <p:nvPr/>
          </p:nvCxnSpPr>
          <p:spPr>
            <a:xfrm>
              <a:off x="17328607" y="11390366"/>
              <a:ext cx="1917336" cy="929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558EC39-1A35-4BE2-911F-0C1AE8185941}"/>
                </a:ext>
              </a:extLst>
            </p:cNvPr>
            <p:cNvCxnSpPr>
              <a:cxnSpLocks/>
              <a:endCxn id="102" idx="0"/>
            </p:cNvCxnSpPr>
            <p:nvPr/>
          </p:nvCxnSpPr>
          <p:spPr>
            <a:xfrm>
              <a:off x="19245943" y="12310911"/>
              <a:ext cx="5238787" cy="197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8E11AB3-0E9A-4897-9A62-D1679CCF1DEC}"/>
                </a:ext>
              </a:extLst>
            </p:cNvPr>
            <p:cNvCxnSpPr>
              <a:stCxn id="101" idx="2"/>
            </p:cNvCxnSpPr>
            <p:nvPr/>
          </p:nvCxnSpPr>
          <p:spPr>
            <a:xfrm flipH="1">
              <a:off x="17502487" y="12310911"/>
              <a:ext cx="6411233" cy="197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D653152-223B-46C7-A4D4-E2F0FF714656}"/>
                </a:ext>
              </a:extLst>
            </p:cNvPr>
            <p:cNvCxnSpPr>
              <a:endCxn id="105" idx="0"/>
            </p:cNvCxnSpPr>
            <p:nvPr/>
          </p:nvCxnSpPr>
          <p:spPr>
            <a:xfrm>
              <a:off x="17502487" y="12508320"/>
              <a:ext cx="0" cy="817336"/>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185CEF1C-16F6-4EA9-ADB8-5DDADC748A5C}"/>
              </a:ext>
            </a:extLst>
          </p:cNvPr>
          <p:cNvSpPr/>
          <p:nvPr/>
        </p:nvSpPr>
        <p:spPr>
          <a:xfrm>
            <a:off x="2448703" y="18746241"/>
            <a:ext cx="9116714" cy="2739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Explore castle By Yourself</a:t>
            </a:r>
          </a:p>
          <a:p>
            <a:pPr algn="ctr"/>
            <a:r>
              <a:rPr lang="en-US" dirty="0"/>
              <a:t>-</a:t>
            </a:r>
          </a:p>
          <a:p>
            <a:pPr algn="ctr"/>
            <a:r>
              <a:rPr lang="en-US" dirty="0"/>
              <a:t>You can explore every room but cannot enter locked room and will not notice book in the library. At the top of the stairs is a cabinet filled with keys. The “Office” key and “Front Door” key are missing. There is a ring of keys marked “basement” which open up the cell doors. You can then immediately return or explore some more. No matter what when you try to return to the basement you hear heavy ominous footsteps approaching from the front door, and you have to backtrack to hide. You escape either way and make your way into the basement. You can then choose to interact with any character, choose their name now.</a:t>
            </a:r>
          </a:p>
        </p:txBody>
      </p:sp>
      <p:cxnSp>
        <p:nvCxnSpPr>
          <p:cNvPr id="8" name="Straight Connector 7">
            <a:extLst>
              <a:ext uri="{FF2B5EF4-FFF2-40B4-BE49-F238E27FC236}">
                <a16:creationId xmlns:a16="http://schemas.microsoft.com/office/drawing/2014/main" id="{4F26B57B-0ECD-448A-959F-DF8B956CE3BF}"/>
              </a:ext>
            </a:extLst>
          </p:cNvPr>
          <p:cNvCxnSpPr>
            <a:cxnSpLocks/>
            <a:stCxn id="105" idx="2"/>
            <a:endCxn id="4" idx="0"/>
          </p:cNvCxnSpPr>
          <p:nvPr/>
        </p:nvCxnSpPr>
        <p:spPr>
          <a:xfrm>
            <a:off x="2644211" y="16268047"/>
            <a:ext cx="4362849" cy="2478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53C1B-23E1-479D-AF2B-844C96B98D1F}"/>
              </a:ext>
            </a:extLst>
          </p:cNvPr>
          <p:cNvCxnSpPr>
            <a:cxnSpLocks/>
            <a:stCxn id="102" idx="2"/>
            <a:endCxn id="4" idx="0"/>
          </p:cNvCxnSpPr>
          <p:nvPr/>
        </p:nvCxnSpPr>
        <p:spPr>
          <a:xfrm flipH="1">
            <a:off x="7007060" y="17573686"/>
            <a:ext cx="2619394" cy="1172555"/>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7ABF75E-FFD3-481C-AFC3-82764DAE1DE9}"/>
              </a:ext>
            </a:extLst>
          </p:cNvPr>
          <p:cNvSpPr/>
          <p:nvPr/>
        </p:nvSpPr>
        <p:spPr>
          <a:xfrm>
            <a:off x="18322061" y="4339876"/>
            <a:ext cx="2300749" cy="11741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2" name="TextBox 31">
            <a:extLst>
              <a:ext uri="{FF2B5EF4-FFF2-40B4-BE49-F238E27FC236}">
                <a16:creationId xmlns:a16="http://schemas.microsoft.com/office/drawing/2014/main" id="{34E4CC48-DB26-4FAE-8640-7FC373D1900D}"/>
              </a:ext>
            </a:extLst>
          </p:cNvPr>
          <p:cNvSpPr txBox="1"/>
          <p:nvPr/>
        </p:nvSpPr>
        <p:spPr>
          <a:xfrm>
            <a:off x="2198599" y="16968662"/>
            <a:ext cx="1857432" cy="369332"/>
          </a:xfrm>
          <a:prstGeom prst="rect">
            <a:avLst/>
          </a:prstGeom>
          <a:noFill/>
        </p:spPr>
        <p:txBody>
          <a:bodyPr wrap="none" rtlCol="0">
            <a:spAutoFit/>
          </a:bodyPr>
          <a:lstStyle/>
          <a:p>
            <a:r>
              <a:rPr lang="en-US" dirty="0" err="1"/>
              <a:t>talkBeforeKeyFlag</a:t>
            </a:r>
            <a:endParaRPr lang="en-US" dirty="0"/>
          </a:p>
        </p:txBody>
      </p:sp>
      <p:cxnSp>
        <p:nvCxnSpPr>
          <p:cNvPr id="36" name="Straight Connector 35">
            <a:extLst>
              <a:ext uri="{FF2B5EF4-FFF2-40B4-BE49-F238E27FC236}">
                <a16:creationId xmlns:a16="http://schemas.microsoft.com/office/drawing/2014/main" id="{21D38CF3-4A6D-4210-A6F8-061FAD3FE381}"/>
              </a:ext>
            </a:extLst>
          </p:cNvPr>
          <p:cNvCxnSpPr>
            <a:stCxn id="28" idx="2"/>
          </p:cNvCxnSpPr>
          <p:nvPr/>
        </p:nvCxnSpPr>
        <p:spPr>
          <a:xfrm flipH="1">
            <a:off x="16916400" y="5514021"/>
            <a:ext cx="2556036" cy="434415"/>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A7ECF95A-8307-4F34-9BEC-A36FDC3C58BD}"/>
              </a:ext>
            </a:extLst>
          </p:cNvPr>
          <p:cNvSpPr/>
          <p:nvPr/>
        </p:nvSpPr>
        <p:spPr>
          <a:xfrm>
            <a:off x="15487650" y="5731228"/>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Question</a:t>
            </a:r>
          </a:p>
        </p:txBody>
      </p:sp>
      <p:sp>
        <p:nvSpPr>
          <p:cNvPr id="83" name="Rectangle 82">
            <a:extLst>
              <a:ext uri="{FF2B5EF4-FFF2-40B4-BE49-F238E27FC236}">
                <a16:creationId xmlns:a16="http://schemas.microsoft.com/office/drawing/2014/main" id="{2CA4A1DC-AB39-4FB1-ABCC-E974F2A02425}"/>
              </a:ext>
            </a:extLst>
          </p:cNvPr>
          <p:cNvSpPr/>
          <p:nvPr/>
        </p:nvSpPr>
        <p:spPr>
          <a:xfrm>
            <a:off x="18194418" y="5802007"/>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a:t>
            </a:r>
          </a:p>
        </p:txBody>
      </p:sp>
      <p:sp>
        <p:nvSpPr>
          <p:cNvPr id="91" name="Rectangle 90">
            <a:extLst>
              <a:ext uri="{FF2B5EF4-FFF2-40B4-BE49-F238E27FC236}">
                <a16:creationId xmlns:a16="http://schemas.microsoft.com/office/drawing/2014/main" id="{B60569D2-C39F-4B87-B743-B44598D4233D}"/>
              </a:ext>
            </a:extLst>
          </p:cNvPr>
          <p:cNvSpPr/>
          <p:nvPr/>
        </p:nvSpPr>
        <p:spPr>
          <a:xfrm>
            <a:off x="21004751" y="5784573"/>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Free</a:t>
            </a:r>
          </a:p>
        </p:txBody>
      </p:sp>
      <p:cxnSp>
        <p:nvCxnSpPr>
          <p:cNvPr id="40" name="Straight Connector 39">
            <a:extLst>
              <a:ext uri="{FF2B5EF4-FFF2-40B4-BE49-F238E27FC236}">
                <a16:creationId xmlns:a16="http://schemas.microsoft.com/office/drawing/2014/main" id="{931E6173-CEE9-4D49-AF48-E328AD5E4AE0}"/>
              </a:ext>
            </a:extLst>
          </p:cNvPr>
          <p:cNvCxnSpPr>
            <a:stCxn id="28" idx="2"/>
            <a:endCxn id="83" idx="0"/>
          </p:cNvCxnSpPr>
          <p:nvPr/>
        </p:nvCxnSpPr>
        <p:spPr>
          <a:xfrm flipH="1">
            <a:off x="19308843" y="5514021"/>
            <a:ext cx="163593" cy="287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2A09B8D-C7F2-4B30-9CFB-21EB1CC78C08}"/>
              </a:ext>
            </a:extLst>
          </p:cNvPr>
          <p:cNvCxnSpPr>
            <a:stCxn id="28" idx="2"/>
            <a:endCxn id="91" idx="0"/>
          </p:cNvCxnSpPr>
          <p:nvPr/>
        </p:nvCxnSpPr>
        <p:spPr>
          <a:xfrm>
            <a:off x="19472436" y="5514021"/>
            <a:ext cx="2646740" cy="270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1DA9339-1847-422A-93DF-B8856B148D6A}"/>
              </a:ext>
            </a:extLst>
          </p:cNvPr>
          <p:cNvCxnSpPr>
            <a:cxnSpLocks/>
            <a:stCxn id="37" idx="2"/>
          </p:cNvCxnSpPr>
          <p:nvPr/>
        </p:nvCxnSpPr>
        <p:spPr>
          <a:xfrm>
            <a:off x="16602075" y="6762750"/>
            <a:ext cx="0" cy="412097"/>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DA61DECB-1CD2-44BF-B703-6B6D01C49923}"/>
              </a:ext>
            </a:extLst>
          </p:cNvPr>
          <p:cNvSpPr/>
          <p:nvPr/>
        </p:nvSpPr>
        <p:spPr>
          <a:xfrm>
            <a:off x="12477767" y="7174846"/>
            <a:ext cx="5202320" cy="3201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talked to her before getting keys, she will talk a bit more about your relationship. She reiterates that this is the first time you have spoken to her since the first escape attempt, and how hard it is not being able to talk to you and how you forgot about her. She ends with explaining the timeline again in short and describes who you had left with during your two previous escape attempts. If this is your first time talking to her then she repeats what she would have said the first time plus some of the stuff from this section.</a:t>
            </a:r>
          </a:p>
        </p:txBody>
      </p:sp>
      <p:cxnSp>
        <p:nvCxnSpPr>
          <p:cNvPr id="49" name="Straight Arrow Connector 48">
            <a:extLst>
              <a:ext uri="{FF2B5EF4-FFF2-40B4-BE49-F238E27FC236}">
                <a16:creationId xmlns:a16="http://schemas.microsoft.com/office/drawing/2014/main" id="{6B5C3E65-D002-4991-9CAA-7DB938361A22}"/>
              </a:ext>
            </a:extLst>
          </p:cNvPr>
          <p:cNvCxnSpPr/>
          <p:nvPr/>
        </p:nvCxnSpPr>
        <p:spPr>
          <a:xfrm flipV="1">
            <a:off x="14020800" y="4895850"/>
            <a:ext cx="0" cy="2278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F825A7F-35CF-477C-8D76-FCE79C4FCD7A}"/>
              </a:ext>
            </a:extLst>
          </p:cNvPr>
          <p:cNvCxnSpPr/>
          <p:nvPr/>
        </p:nvCxnSpPr>
        <p:spPr>
          <a:xfrm>
            <a:off x="14020800" y="4895850"/>
            <a:ext cx="400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8BE74BD-46C6-498A-8E4A-717D268285B9}"/>
              </a:ext>
            </a:extLst>
          </p:cNvPr>
          <p:cNvCxnSpPr>
            <a:stCxn id="91" idx="2"/>
          </p:cNvCxnSpPr>
          <p:nvPr/>
        </p:nvCxnSpPr>
        <p:spPr>
          <a:xfrm>
            <a:off x="22119176" y="6816095"/>
            <a:ext cx="0" cy="358751"/>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19AC8744-51DE-4A5D-BD46-3DD48FE6B07E}"/>
              </a:ext>
            </a:extLst>
          </p:cNvPr>
          <p:cNvSpPr/>
          <p:nvPr/>
        </p:nvSpPr>
        <p:spPr>
          <a:xfrm>
            <a:off x="18322061" y="7174846"/>
            <a:ext cx="5909537" cy="3201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joins your party. She gives you a big hug and swears that even if you forgot she will teach you how to love her again. She admits she has no idea who the traitor could be but will do her best to help in the escape. She mentions it would be a good idea to get Tough Guy out of his cell to help deal with the golem since he is probably the only one strong enough. She recommends exploring the castle with her for clues, since maybe she would notice something you missed. If you leave with her and go to the library she will notice the special book. </a:t>
            </a:r>
          </a:p>
        </p:txBody>
      </p:sp>
      <p:sp>
        <p:nvSpPr>
          <p:cNvPr id="57" name="TextBox 56">
            <a:extLst>
              <a:ext uri="{FF2B5EF4-FFF2-40B4-BE49-F238E27FC236}">
                <a16:creationId xmlns:a16="http://schemas.microsoft.com/office/drawing/2014/main" id="{1EC02EB9-954D-4B91-A6C0-42937B00087F}"/>
              </a:ext>
            </a:extLst>
          </p:cNvPr>
          <p:cNvSpPr txBox="1"/>
          <p:nvPr/>
        </p:nvSpPr>
        <p:spPr>
          <a:xfrm>
            <a:off x="24416555" y="9334923"/>
            <a:ext cx="914033" cy="369332"/>
          </a:xfrm>
          <a:prstGeom prst="rect">
            <a:avLst/>
          </a:prstGeom>
          <a:noFill/>
        </p:spPr>
        <p:txBody>
          <a:bodyPr wrap="none" rtlCol="0">
            <a:spAutoFit/>
          </a:bodyPr>
          <a:lstStyle/>
          <a:p>
            <a:r>
              <a:rPr lang="en-US" dirty="0" err="1"/>
              <a:t>bJoined</a:t>
            </a:r>
            <a:endParaRPr lang="en-US" dirty="0"/>
          </a:p>
        </p:txBody>
      </p:sp>
      <p:sp>
        <p:nvSpPr>
          <p:cNvPr id="98" name="Rectangle 97">
            <a:extLst>
              <a:ext uri="{FF2B5EF4-FFF2-40B4-BE49-F238E27FC236}">
                <a16:creationId xmlns:a16="http://schemas.microsoft.com/office/drawing/2014/main" id="{DDD9DB8E-B0BF-4855-937F-2CA66598C527}"/>
              </a:ext>
            </a:extLst>
          </p:cNvPr>
          <p:cNvSpPr/>
          <p:nvPr/>
        </p:nvSpPr>
        <p:spPr>
          <a:xfrm>
            <a:off x="39352254" y="36615647"/>
            <a:ext cx="2300749" cy="11741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Medic/Traitor</a:t>
            </a:r>
          </a:p>
        </p:txBody>
      </p:sp>
      <p:cxnSp>
        <p:nvCxnSpPr>
          <p:cNvPr id="106" name="Straight Connector 105">
            <a:extLst>
              <a:ext uri="{FF2B5EF4-FFF2-40B4-BE49-F238E27FC236}">
                <a16:creationId xmlns:a16="http://schemas.microsoft.com/office/drawing/2014/main" id="{D13E6A38-7474-491F-A1D1-C7BF1E795C44}"/>
              </a:ext>
            </a:extLst>
          </p:cNvPr>
          <p:cNvCxnSpPr/>
          <p:nvPr/>
        </p:nvCxnSpPr>
        <p:spPr>
          <a:xfrm flipH="1">
            <a:off x="37838108" y="37790762"/>
            <a:ext cx="2556036" cy="434415"/>
          </a:xfrm>
          <a:prstGeom prst="line">
            <a:avLst/>
          </a:prstGeom>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79501991-43B0-4D68-BE95-FFB090007B6B}"/>
              </a:ext>
            </a:extLst>
          </p:cNvPr>
          <p:cNvSpPr/>
          <p:nvPr/>
        </p:nvSpPr>
        <p:spPr>
          <a:xfrm>
            <a:off x="36409358" y="38007969"/>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Question</a:t>
            </a:r>
          </a:p>
        </p:txBody>
      </p:sp>
      <p:sp>
        <p:nvSpPr>
          <p:cNvPr id="109" name="Rectangle 108">
            <a:extLst>
              <a:ext uri="{FF2B5EF4-FFF2-40B4-BE49-F238E27FC236}">
                <a16:creationId xmlns:a16="http://schemas.microsoft.com/office/drawing/2014/main" id="{42291C8B-D6D5-4458-B995-6501D2E8BD44}"/>
              </a:ext>
            </a:extLst>
          </p:cNvPr>
          <p:cNvSpPr/>
          <p:nvPr/>
        </p:nvSpPr>
        <p:spPr>
          <a:xfrm>
            <a:off x="39116126" y="38078748"/>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a:t>
            </a:r>
          </a:p>
        </p:txBody>
      </p:sp>
      <p:sp>
        <p:nvSpPr>
          <p:cNvPr id="111" name="Rectangle 110">
            <a:extLst>
              <a:ext uri="{FF2B5EF4-FFF2-40B4-BE49-F238E27FC236}">
                <a16:creationId xmlns:a16="http://schemas.microsoft.com/office/drawing/2014/main" id="{274C63D6-45DE-43F7-BC09-494BF3359F4B}"/>
              </a:ext>
            </a:extLst>
          </p:cNvPr>
          <p:cNvSpPr/>
          <p:nvPr/>
        </p:nvSpPr>
        <p:spPr>
          <a:xfrm>
            <a:off x="41926459" y="38061314"/>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Free</a:t>
            </a:r>
          </a:p>
        </p:txBody>
      </p:sp>
      <p:cxnSp>
        <p:nvCxnSpPr>
          <p:cNvPr id="113" name="Straight Connector 112">
            <a:extLst>
              <a:ext uri="{FF2B5EF4-FFF2-40B4-BE49-F238E27FC236}">
                <a16:creationId xmlns:a16="http://schemas.microsoft.com/office/drawing/2014/main" id="{7508BAA0-6453-4094-BD81-40EB69E8E38F}"/>
              </a:ext>
            </a:extLst>
          </p:cNvPr>
          <p:cNvCxnSpPr>
            <a:endCxn id="109" idx="0"/>
          </p:cNvCxnSpPr>
          <p:nvPr/>
        </p:nvCxnSpPr>
        <p:spPr>
          <a:xfrm flipH="1">
            <a:off x="40230551" y="37790762"/>
            <a:ext cx="163593" cy="287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7B95AC6-28A5-49D7-B2AF-C518323AF6E4}"/>
              </a:ext>
            </a:extLst>
          </p:cNvPr>
          <p:cNvCxnSpPr>
            <a:endCxn id="111" idx="0"/>
          </p:cNvCxnSpPr>
          <p:nvPr/>
        </p:nvCxnSpPr>
        <p:spPr>
          <a:xfrm>
            <a:off x="40394144" y="37790762"/>
            <a:ext cx="2646740" cy="270552"/>
          </a:xfrm>
          <a:prstGeom prst="line">
            <a:avLst/>
          </a:prstGeom>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41A60998-CE00-41CB-A6A3-D58A59FA1594}"/>
              </a:ext>
            </a:extLst>
          </p:cNvPr>
          <p:cNvSpPr/>
          <p:nvPr/>
        </p:nvSpPr>
        <p:spPr>
          <a:xfrm>
            <a:off x="34202932" y="39431740"/>
            <a:ext cx="2207081" cy="135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read “Medic killed Duelist”</a:t>
            </a:r>
          </a:p>
        </p:txBody>
      </p:sp>
      <p:sp>
        <p:nvSpPr>
          <p:cNvPr id="116" name="Rectangle 115">
            <a:extLst>
              <a:ext uri="{FF2B5EF4-FFF2-40B4-BE49-F238E27FC236}">
                <a16:creationId xmlns:a16="http://schemas.microsoft.com/office/drawing/2014/main" id="{E0410BBF-97BA-4F44-80E0-8543CF62D58D}"/>
              </a:ext>
            </a:extLst>
          </p:cNvPr>
          <p:cNvSpPr/>
          <p:nvPr/>
        </p:nvSpPr>
        <p:spPr>
          <a:xfrm>
            <a:off x="33610791" y="41301736"/>
            <a:ext cx="3502960" cy="2751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 will try to pin it on tough guy, who had been carrying duelist in the escape from the golem. Besides, what kind of sick freak writes clues into their friend’s bodies? It could very well be a misdirection created by the traitor.</a:t>
            </a:r>
          </a:p>
        </p:txBody>
      </p:sp>
      <p:cxnSp>
        <p:nvCxnSpPr>
          <p:cNvPr id="61" name="Straight Connector 60">
            <a:extLst>
              <a:ext uri="{FF2B5EF4-FFF2-40B4-BE49-F238E27FC236}">
                <a16:creationId xmlns:a16="http://schemas.microsoft.com/office/drawing/2014/main" id="{4D06CD1F-A78B-49A8-B4B4-6E0B74569AC3}"/>
              </a:ext>
            </a:extLst>
          </p:cNvPr>
          <p:cNvCxnSpPr>
            <a:stCxn id="107" idx="2"/>
          </p:cNvCxnSpPr>
          <p:nvPr/>
        </p:nvCxnSpPr>
        <p:spPr>
          <a:xfrm flipH="1">
            <a:off x="34942050" y="39039491"/>
            <a:ext cx="2581733" cy="409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7984B30-5369-4204-98DB-4302CF8E3A84}"/>
              </a:ext>
            </a:extLst>
          </p:cNvPr>
          <p:cNvCxnSpPr>
            <a:cxnSpLocks/>
            <a:stCxn id="107" idx="2"/>
            <a:endCxn id="117" idx="0"/>
          </p:cNvCxnSpPr>
          <p:nvPr/>
        </p:nvCxnSpPr>
        <p:spPr>
          <a:xfrm>
            <a:off x="37523783" y="39039491"/>
            <a:ext cx="557213" cy="352383"/>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F8B587D4-D314-4DC7-92A4-689EEE721725}"/>
              </a:ext>
            </a:extLst>
          </p:cNvPr>
          <p:cNvSpPr/>
          <p:nvPr/>
        </p:nvSpPr>
        <p:spPr>
          <a:xfrm>
            <a:off x="36977455" y="39391874"/>
            <a:ext cx="2207081" cy="135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default</a:t>
            </a:r>
          </a:p>
        </p:txBody>
      </p:sp>
      <p:cxnSp>
        <p:nvCxnSpPr>
          <p:cNvPr id="67" name="Straight Connector 66">
            <a:extLst>
              <a:ext uri="{FF2B5EF4-FFF2-40B4-BE49-F238E27FC236}">
                <a16:creationId xmlns:a16="http://schemas.microsoft.com/office/drawing/2014/main" id="{223728FD-09B9-4AC1-A3D1-170BF33E769D}"/>
              </a:ext>
            </a:extLst>
          </p:cNvPr>
          <p:cNvCxnSpPr>
            <a:stCxn id="115" idx="2"/>
          </p:cNvCxnSpPr>
          <p:nvPr/>
        </p:nvCxnSpPr>
        <p:spPr>
          <a:xfrm flipH="1">
            <a:off x="35306472" y="40790018"/>
            <a:ext cx="1" cy="511718"/>
          </a:xfrm>
          <a:prstGeom prst="line">
            <a:avLst/>
          </a:prstGeom>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EE98DB28-1064-46F4-A98F-D91194956BF7}"/>
              </a:ext>
            </a:extLst>
          </p:cNvPr>
          <p:cNvSpPr/>
          <p:nvPr/>
        </p:nvSpPr>
        <p:spPr>
          <a:xfrm>
            <a:off x="37332981" y="40965237"/>
            <a:ext cx="4320022" cy="3087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 says that in your first escape attempt she thinks she saw you leave with Thief, but it was hard to see. If it was thief then he might be the traitor, although she still thinks it was somehow B based on what you said before. She also points out Thief joined the group right before being captured so he is def suspicious. Then, She tells her own version of the second escape attempt. Make sure to specifically say she was right next to you will running </a:t>
            </a:r>
          </a:p>
        </p:txBody>
      </p:sp>
      <p:sp>
        <p:nvSpPr>
          <p:cNvPr id="121" name="TextBox 120">
            <a:extLst>
              <a:ext uri="{FF2B5EF4-FFF2-40B4-BE49-F238E27FC236}">
                <a16:creationId xmlns:a16="http://schemas.microsoft.com/office/drawing/2014/main" id="{5387822F-7C77-4A7C-A8CC-BDEEEEFA75CD}"/>
              </a:ext>
            </a:extLst>
          </p:cNvPr>
          <p:cNvSpPr txBox="1"/>
          <p:nvPr/>
        </p:nvSpPr>
        <p:spPr>
          <a:xfrm>
            <a:off x="31051160" y="38249491"/>
            <a:ext cx="4985660" cy="369332"/>
          </a:xfrm>
          <a:prstGeom prst="rect">
            <a:avLst/>
          </a:prstGeom>
          <a:noFill/>
        </p:spPr>
        <p:txBody>
          <a:bodyPr wrap="none" rtlCol="0">
            <a:spAutoFit/>
          </a:bodyPr>
          <a:lstStyle/>
          <a:p>
            <a:r>
              <a:rPr lang="en-US" dirty="0"/>
              <a:t>You aren’t forced to question about body or scalpel</a:t>
            </a:r>
          </a:p>
        </p:txBody>
      </p:sp>
      <p:cxnSp>
        <p:nvCxnSpPr>
          <p:cNvPr id="124" name="Straight Connector 123">
            <a:extLst>
              <a:ext uri="{FF2B5EF4-FFF2-40B4-BE49-F238E27FC236}">
                <a16:creationId xmlns:a16="http://schemas.microsoft.com/office/drawing/2014/main" id="{8BECE7A4-ED77-4964-AEA0-87196463FF86}"/>
              </a:ext>
            </a:extLst>
          </p:cNvPr>
          <p:cNvCxnSpPr>
            <a:cxnSpLocks/>
            <a:stCxn id="117" idx="2"/>
            <a:endCxn id="118" idx="0"/>
          </p:cNvCxnSpPr>
          <p:nvPr/>
        </p:nvCxnSpPr>
        <p:spPr>
          <a:xfrm>
            <a:off x="38080996" y="40750152"/>
            <a:ext cx="1411996" cy="215085"/>
          </a:xfrm>
          <a:prstGeom prst="line">
            <a:avLst/>
          </a:prstGeom>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3A89771F-8BB1-430B-ACDC-61405FBB8D1B}"/>
              </a:ext>
            </a:extLst>
          </p:cNvPr>
          <p:cNvSpPr/>
          <p:nvPr/>
        </p:nvSpPr>
        <p:spPr>
          <a:xfrm>
            <a:off x="41995298" y="41301736"/>
            <a:ext cx="4320022" cy="2751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 sighs in relief and thanks you for trusting her. She recommends spending as long as possible in the cells asking questions, as long as you avoid B who she thinks is the traitor. If you go to the library with her she will notice the special book.</a:t>
            </a:r>
          </a:p>
        </p:txBody>
      </p:sp>
      <p:cxnSp>
        <p:nvCxnSpPr>
          <p:cNvPr id="128" name="Straight Connector 127">
            <a:extLst>
              <a:ext uri="{FF2B5EF4-FFF2-40B4-BE49-F238E27FC236}">
                <a16:creationId xmlns:a16="http://schemas.microsoft.com/office/drawing/2014/main" id="{2F4DE7DF-E410-4D1A-A451-3479B01D5CF7}"/>
              </a:ext>
            </a:extLst>
          </p:cNvPr>
          <p:cNvCxnSpPr>
            <a:stCxn id="111" idx="2"/>
            <a:endCxn id="126" idx="0"/>
          </p:cNvCxnSpPr>
          <p:nvPr/>
        </p:nvCxnSpPr>
        <p:spPr>
          <a:xfrm>
            <a:off x="43040884" y="39092836"/>
            <a:ext cx="1114425" cy="2208900"/>
          </a:xfrm>
          <a:prstGeom prst="line">
            <a:avLst/>
          </a:prstGeom>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B10C2DEE-2D92-4779-8F80-558FFBAE6E33}"/>
              </a:ext>
            </a:extLst>
          </p:cNvPr>
          <p:cNvSpPr/>
          <p:nvPr/>
        </p:nvSpPr>
        <p:spPr>
          <a:xfrm>
            <a:off x="34285296" y="43885076"/>
            <a:ext cx="1998759" cy="533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Loops back to top</a:t>
            </a:r>
          </a:p>
        </p:txBody>
      </p:sp>
      <p:sp>
        <p:nvSpPr>
          <p:cNvPr id="130" name="TextBox 129">
            <a:extLst>
              <a:ext uri="{FF2B5EF4-FFF2-40B4-BE49-F238E27FC236}">
                <a16:creationId xmlns:a16="http://schemas.microsoft.com/office/drawing/2014/main" id="{F5CEF07A-2D0A-4227-8D7B-AF4E9B7E41F7}"/>
              </a:ext>
            </a:extLst>
          </p:cNvPr>
          <p:cNvSpPr txBox="1"/>
          <p:nvPr/>
        </p:nvSpPr>
        <p:spPr>
          <a:xfrm>
            <a:off x="42279564" y="39846049"/>
            <a:ext cx="1364476" cy="369332"/>
          </a:xfrm>
          <a:prstGeom prst="rect">
            <a:avLst/>
          </a:prstGeom>
          <a:noFill/>
        </p:spPr>
        <p:txBody>
          <a:bodyPr wrap="none" rtlCol="0">
            <a:spAutoFit/>
          </a:bodyPr>
          <a:lstStyle/>
          <a:p>
            <a:r>
              <a:rPr lang="en-US" dirty="0" err="1"/>
              <a:t>medicJoined</a:t>
            </a:r>
            <a:endParaRPr lang="en-US" dirty="0"/>
          </a:p>
        </p:txBody>
      </p:sp>
      <p:cxnSp>
        <p:nvCxnSpPr>
          <p:cNvPr id="132" name="Straight Connector 131">
            <a:extLst>
              <a:ext uri="{FF2B5EF4-FFF2-40B4-BE49-F238E27FC236}">
                <a16:creationId xmlns:a16="http://schemas.microsoft.com/office/drawing/2014/main" id="{2FF8303B-9761-4FEE-B6DF-0388A75502C3}"/>
              </a:ext>
            </a:extLst>
          </p:cNvPr>
          <p:cNvCxnSpPr>
            <a:cxnSpLocks/>
          </p:cNvCxnSpPr>
          <p:nvPr/>
        </p:nvCxnSpPr>
        <p:spPr>
          <a:xfrm>
            <a:off x="15144750" y="6968798"/>
            <a:ext cx="1862366" cy="0"/>
          </a:xfrm>
          <a:prstGeom prst="line">
            <a:avLst/>
          </a:prstGeom>
        </p:spPr>
        <p:style>
          <a:lnRef idx="1">
            <a:schemeClr val="dk1"/>
          </a:lnRef>
          <a:fillRef idx="0">
            <a:schemeClr val="dk1"/>
          </a:fillRef>
          <a:effectRef idx="0">
            <a:schemeClr val="dk1"/>
          </a:effectRef>
          <a:fontRef idx="minor">
            <a:schemeClr val="tx1"/>
          </a:fontRef>
        </p:style>
      </p:cxnSp>
      <p:sp>
        <p:nvSpPr>
          <p:cNvPr id="133" name="Oval 132">
            <a:extLst>
              <a:ext uri="{FF2B5EF4-FFF2-40B4-BE49-F238E27FC236}">
                <a16:creationId xmlns:a16="http://schemas.microsoft.com/office/drawing/2014/main" id="{4674C712-B629-4A02-B47B-EDF02AD6D89E}"/>
              </a:ext>
            </a:extLst>
          </p:cNvPr>
          <p:cNvSpPr/>
          <p:nvPr/>
        </p:nvSpPr>
        <p:spPr>
          <a:xfrm>
            <a:off x="12971545" y="2144804"/>
            <a:ext cx="3109128" cy="25449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medicJoined</a:t>
            </a:r>
            <a:r>
              <a:rPr lang="en-US" dirty="0"/>
              <a:t>, she will stop you from talking to B saying its not worth your time talking to the traitor</a:t>
            </a:r>
          </a:p>
        </p:txBody>
      </p:sp>
      <p:cxnSp>
        <p:nvCxnSpPr>
          <p:cNvPr id="135" name="Straight Connector 134">
            <a:extLst>
              <a:ext uri="{FF2B5EF4-FFF2-40B4-BE49-F238E27FC236}">
                <a16:creationId xmlns:a16="http://schemas.microsoft.com/office/drawing/2014/main" id="{92B42EEB-590E-45F4-8C39-46BF20A83615}"/>
              </a:ext>
            </a:extLst>
          </p:cNvPr>
          <p:cNvCxnSpPr/>
          <p:nvPr/>
        </p:nvCxnSpPr>
        <p:spPr>
          <a:xfrm>
            <a:off x="14668500" y="4689802"/>
            <a:ext cx="476250" cy="2278996"/>
          </a:xfrm>
          <a:prstGeom prst="line">
            <a:avLst/>
          </a:prstGeom>
        </p:spPr>
        <p:style>
          <a:lnRef idx="1">
            <a:schemeClr val="dk1"/>
          </a:lnRef>
          <a:fillRef idx="0">
            <a:schemeClr val="dk1"/>
          </a:fillRef>
          <a:effectRef idx="0">
            <a:schemeClr val="dk1"/>
          </a:effectRef>
          <a:fontRef idx="minor">
            <a:schemeClr val="tx1"/>
          </a:fontRef>
        </p:style>
      </p:cxnSp>
      <p:sp>
        <p:nvSpPr>
          <p:cNvPr id="137" name="Rectangle 136">
            <a:extLst>
              <a:ext uri="{FF2B5EF4-FFF2-40B4-BE49-F238E27FC236}">
                <a16:creationId xmlns:a16="http://schemas.microsoft.com/office/drawing/2014/main" id="{36CA5744-B990-4936-8E2E-C974EE49B00A}"/>
              </a:ext>
            </a:extLst>
          </p:cNvPr>
          <p:cNvSpPr/>
          <p:nvPr/>
        </p:nvSpPr>
        <p:spPr>
          <a:xfrm>
            <a:off x="42961060" y="7403773"/>
            <a:ext cx="2300749" cy="11741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Duelist</a:t>
            </a:r>
          </a:p>
        </p:txBody>
      </p:sp>
      <p:cxnSp>
        <p:nvCxnSpPr>
          <p:cNvPr id="138" name="Straight Connector 137">
            <a:extLst>
              <a:ext uri="{FF2B5EF4-FFF2-40B4-BE49-F238E27FC236}">
                <a16:creationId xmlns:a16="http://schemas.microsoft.com/office/drawing/2014/main" id="{B5397C22-B5F5-45EB-A1E1-6A1EEF6F4888}"/>
              </a:ext>
            </a:extLst>
          </p:cNvPr>
          <p:cNvCxnSpPr/>
          <p:nvPr/>
        </p:nvCxnSpPr>
        <p:spPr>
          <a:xfrm flipH="1">
            <a:off x="41446914" y="8578888"/>
            <a:ext cx="2556036" cy="434415"/>
          </a:xfrm>
          <a:prstGeom prst="line">
            <a:avLst/>
          </a:prstGeom>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5C52D124-8EC2-4B4D-AB84-EA967857C566}"/>
              </a:ext>
            </a:extLst>
          </p:cNvPr>
          <p:cNvSpPr/>
          <p:nvPr/>
        </p:nvSpPr>
        <p:spPr>
          <a:xfrm>
            <a:off x="40018164" y="8796095"/>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Question</a:t>
            </a:r>
          </a:p>
        </p:txBody>
      </p:sp>
      <p:sp>
        <p:nvSpPr>
          <p:cNvPr id="140" name="Rectangle 139">
            <a:extLst>
              <a:ext uri="{FF2B5EF4-FFF2-40B4-BE49-F238E27FC236}">
                <a16:creationId xmlns:a16="http://schemas.microsoft.com/office/drawing/2014/main" id="{1BC050B1-87B4-42BD-B97D-5C7A73AC0589}"/>
              </a:ext>
            </a:extLst>
          </p:cNvPr>
          <p:cNvSpPr/>
          <p:nvPr/>
        </p:nvSpPr>
        <p:spPr>
          <a:xfrm>
            <a:off x="42724932" y="8866874"/>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a:t>
            </a:r>
          </a:p>
        </p:txBody>
      </p:sp>
      <p:sp>
        <p:nvSpPr>
          <p:cNvPr id="141" name="Rectangle 140">
            <a:extLst>
              <a:ext uri="{FF2B5EF4-FFF2-40B4-BE49-F238E27FC236}">
                <a16:creationId xmlns:a16="http://schemas.microsoft.com/office/drawing/2014/main" id="{728859A9-F8B4-494A-B1EE-9D19C0202B68}"/>
              </a:ext>
            </a:extLst>
          </p:cNvPr>
          <p:cNvSpPr/>
          <p:nvPr/>
        </p:nvSpPr>
        <p:spPr>
          <a:xfrm>
            <a:off x="45535265" y="8849440"/>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door</a:t>
            </a:r>
          </a:p>
        </p:txBody>
      </p:sp>
      <p:cxnSp>
        <p:nvCxnSpPr>
          <p:cNvPr id="142" name="Straight Connector 141">
            <a:extLst>
              <a:ext uri="{FF2B5EF4-FFF2-40B4-BE49-F238E27FC236}">
                <a16:creationId xmlns:a16="http://schemas.microsoft.com/office/drawing/2014/main" id="{628DDF8C-5D8D-4470-AB3C-F24F2775CFEF}"/>
              </a:ext>
            </a:extLst>
          </p:cNvPr>
          <p:cNvCxnSpPr>
            <a:endCxn id="140" idx="0"/>
          </p:cNvCxnSpPr>
          <p:nvPr/>
        </p:nvCxnSpPr>
        <p:spPr>
          <a:xfrm flipH="1">
            <a:off x="43839357" y="8578888"/>
            <a:ext cx="163593" cy="287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C81EB23-8496-4A92-A181-C6B13C0C880C}"/>
              </a:ext>
            </a:extLst>
          </p:cNvPr>
          <p:cNvCxnSpPr>
            <a:endCxn id="141" idx="0"/>
          </p:cNvCxnSpPr>
          <p:nvPr/>
        </p:nvCxnSpPr>
        <p:spPr>
          <a:xfrm>
            <a:off x="44002950" y="8578888"/>
            <a:ext cx="2646740" cy="270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141797E-F345-4938-B964-13983679585F}"/>
              </a:ext>
            </a:extLst>
          </p:cNvPr>
          <p:cNvCxnSpPr>
            <a:cxnSpLocks/>
            <a:stCxn id="139" idx="2"/>
          </p:cNvCxnSpPr>
          <p:nvPr/>
        </p:nvCxnSpPr>
        <p:spPr>
          <a:xfrm>
            <a:off x="41132589" y="9827617"/>
            <a:ext cx="27429" cy="352383"/>
          </a:xfrm>
          <a:prstGeom prst="line">
            <a:avLst/>
          </a:prstGeom>
        </p:spPr>
        <p:style>
          <a:lnRef idx="1">
            <a:schemeClr val="accent1"/>
          </a:lnRef>
          <a:fillRef idx="0">
            <a:schemeClr val="accent1"/>
          </a:fillRef>
          <a:effectRef idx="0">
            <a:schemeClr val="accent1"/>
          </a:effectRef>
          <a:fontRef idx="minor">
            <a:schemeClr val="tx1"/>
          </a:fontRef>
        </p:style>
      </p:cxnSp>
      <p:sp>
        <p:nvSpPr>
          <p:cNvPr id="148" name="Rectangle 147">
            <a:extLst>
              <a:ext uri="{FF2B5EF4-FFF2-40B4-BE49-F238E27FC236}">
                <a16:creationId xmlns:a16="http://schemas.microsoft.com/office/drawing/2014/main" id="{885D21A6-3D84-4F10-B50D-F52EF82AD98E}"/>
              </a:ext>
            </a:extLst>
          </p:cNvPr>
          <p:cNvSpPr/>
          <p:nvPr/>
        </p:nvSpPr>
        <p:spPr>
          <a:xfrm>
            <a:off x="40018164" y="10103409"/>
            <a:ext cx="2207081" cy="135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 doesn’t respond</a:t>
            </a:r>
          </a:p>
        </p:txBody>
      </p:sp>
      <p:cxnSp>
        <p:nvCxnSpPr>
          <p:cNvPr id="155" name="Straight Connector 154">
            <a:extLst>
              <a:ext uri="{FF2B5EF4-FFF2-40B4-BE49-F238E27FC236}">
                <a16:creationId xmlns:a16="http://schemas.microsoft.com/office/drawing/2014/main" id="{E215CFBC-DD77-43C1-BA84-E07292178857}"/>
              </a:ext>
            </a:extLst>
          </p:cNvPr>
          <p:cNvCxnSpPr>
            <a:cxnSpLocks/>
            <a:stCxn id="148" idx="2"/>
          </p:cNvCxnSpPr>
          <p:nvPr/>
        </p:nvCxnSpPr>
        <p:spPr>
          <a:xfrm>
            <a:off x="41121705" y="11461687"/>
            <a:ext cx="23183" cy="219560"/>
          </a:xfrm>
          <a:prstGeom prst="line">
            <a:avLst/>
          </a:prstGeom>
        </p:spPr>
        <p:style>
          <a:lnRef idx="1">
            <a:schemeClr val="accent1"/>
          </a:lnRef>
          <a:fillRef idx="0">
            <a:schemeClr val="accent1"/>
          </a:fillRef>
          <a:effectRef idx="0">
            <a:schemeClr val="accent1"/>
          </a:effectRef>
          <a:fontRef idx="minor">
            <a:schemeClr val="tx1"/>
          </a:fontRef>
        </p:style>
      </p:cxnSp>
      <p:sp>
        <p:nvSpPr>
          <p:cNvPr id="156" name="Rectangle 155">
            <a:extLst>
              <a:ext uri="{FF2B5EF4-FFF2-40B4-BE49-F238E27FC236}">
                <a16:creationId xmlns:a16="http://schemas.microsoft.com/office/drawing/2014/main" id="{35AB336A-0C46-4175-B6A6-C8095EBC2599}"/>
              </a:ext>
            </a:extLst>
          </p:cNvPr>
          <p:cNvSpPr/>
          <p:nvPr/>
        </p:nvSpPr>
        <p:spPr>
          <a:xfrm>
            <a:off x="42756121" y="10185526"/>
            <a:ext cx="2710625" cy="1719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see his dead body and note it’s condition. It creeps you out so you don’t get very close to it. No injuries other than throat sliced</a:t>
            </a:r>
          </a:p>
        </p:txBody>
      </p:sp>
      <p:sp>
        <p:nvSpPr>
          <p:cNvPr id="158" name="Rectangle 157">
            <a:extLst>
              <a:ext uri="{FF2B5EF4-FFF2-40B4-BE49-F238E27FC236}">
                <a16:creationId xmlns:a16="http://schemas.microsoft.com/office/drawing/2014/main" id="{330EF475-422C-475B-AA1E-E74A8E05C5F4}"/>
              </a:ext>
            </a:extLst>
          </p:cNvPr>
          <p:cNvSpPr/>
          <p:nvPr/>
        </p:nvSpPr>
        <p:spPr>
          <a:xfrm>
            <a:off x="40098179" y="11614491"/>
            <a:ext cx="1998759" cy="533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Loops back to top</a:t>
            </a:r>
          </a:p>
        </p:txBody>
      </p:sp>
      <p:cxnSp>
        <p:nvCxnSpPr>
          <p:cNvPr id="165" name="Straight Connector 164">
            <a:extLst>
              <a:ext uri="{FF2B5EF4-FFF2-40B4-BE49-F238E27FC236}">
                <a16:creationId xmlns:a16="http://schemas.microsoft.com/office/drawing/2014/main" id="{12B7336B-F307-41A8-B406-6A183244322E}"/>
              </a:ext>
            </a:extLst>
          </p:cNvPr>
          <p:cNvCxnSpPr>
            <a:cxnSpLocks/>
            <a:stCxn id="156" idx="0"/>
            <a:endCxn id="141" idx="2"/>
          </p:cNvCxnSpPr>
          <p:nvPr/>
        </p:nvCxnSpPr>
        <p:spPr>
          <a:xfrm flipV="1">
            <a:off x="44111434" y="9880962"/>
            <a:ext cx="2538256" cy="304564"/>
          </a:xfrm>
          <a:prstGeom prst="line">
            <a:avLst/>
          </a:prstGeom>
        </p:spPr>
        <p:style>
          <a:lnRef idx="1">
            <a:schemeClr val="accent1"/>
          </a:lnRef>
          <a:fillRef idx="0">
            <a:schemeClr val="accent1"/>
          </a:fillRef>
          <a:effectRef idx="0">
            <a:schemeClr val="accent1"/>
          </a:effectRef>
          <a:fontRef idx="minor">
            <a:schemeClr val="tx1"/>
          </a:fontRef>
        </p:style>
      </p:cxnSp>
      <p:sp>
        <p:nvSpPr>
          <p:cNvPr id="166" name="Rectangle 165">
            <a:extLst>
              <a:ext uri="{FF2B5EF4-FFF2-40B4-BE49-F238E27FC236}">
                <a16:creationId xmlns:a16="http://schemas.microsoft.com/office/drawing/2014/main" id="{13AE3920-D823-4401-992F-EB2727930C5B}"/>
              </a:ext>
            </a:extLst>
          </p:cNvPr>
          <p:cNvSpPr/>
          <p:nvPr/>
        </p:nvSpPr>
        <p:spPr>
          <a:xfrm>
            <a:off x="45837160" y="10358877"/>
            <a:ext cx="3168504"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have talked to Tough Guy then you will have the option to inspect his body. Carved into his body with duelist’s own dagger are the words “medic killed duelist”</a:t>
            </a:r>
          </a:p>
        </p:txBody>
      </p:sp>
      <p:cxnSp>
        <p:nvCxnSpPr>
          <p:cNvPr id="171" name="Straight Connector 170">
            <a:extLst>
              <a:ext uri="{FF2B5EF4-FFF2-40B4-BE49-F238E27FC236}">
                <a16:creationId xmlns:a16="http://schemas.microsoft.com/office/drawing/2014/main" id="{C911E306-59C5-4903-847A-CAA209BD6E9A}"/>
              </a:ext>
            </a:extLst>
          </p:cNvPr>
          <p:cNvCxnSpPr>
            <a:stCxn id="156" idx="3"/>
            <a:endCxn id="166" idx="1"/>
          </p:cNvCxnSpPr>
          <p:nvPr/>
        </p:nvCxnSpPr>
        <p:spPr>
          <a:xfrm>
            <a:off x="45466746" y="11045493"/>
            <a:ext cx="370414" cy="151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AED195B4-8BA4-4058-9C78-6F0E401DD3CA}"/>
              </a:ext>
            </a:extLst>
          </p:cNvPr>
          <p:cNvCxnSpPr>
            <a:cxnSpLocks/>
          </p:cNvCxnSpPr>
          <p:nvPr/>
        </p:nvCxnSpPr>
        <p:spPr>
          <a:xfrm>
            <a:off x="45651953" y="10795203"/>
            <a:ext cx="0" cy="1709811"/>
          </a:xfrm>
          <a:prstGeom prst="line">
            <a:avLst/>
          </a:prstGeom>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048538E1-FB95-453A-AB61-A37FE85ADD0C}"/>
              </a:ext>
            </a:extLst>
          </p:cNvPr>
          <p:cNvCxnSpPr/>
          <p:nvPr/>
        </p:nvCxnSpPr>
        <p:spPr>
          <a:xfrm>
            <a:off x="36142200" y="39110270"/>
            <a:ext cx="267158" cy="281604"/>
          </a:xfrm>
          <a:prstGeom prst="line">
            <a:avLst/>
          </a:prstGeom>
        </p:spPr>
        <p:style>
          <a:lnRef idx="1">
            <a:schemeClr val="dk1"/>
          </a:lnRef>
          <a:fillRef idx="0">
            <a:schemeClr val="dk1"/>
          </a:fillRef>
          <a:effectRef idx="0">
            <a:schemeClr val="dk1"/>
          </a:effectRef>
          <a:fontRef idx="minor">
            <a:schemeClr val="tx1"/>
          </a:fontRef>
        </p:style>
      </p:cxnSp>
      <p:sp>
        <p:nvSpPr>
          <p:cNvPr id="176" name="Rectangle 175">
            <a:extLst>
              <a:ext uri="{FF2B5EF4-FFF2-40B4-BE49-F238E27FC236}">
                <a16:creationId xmlns:a16="http://schemas.microsoft.com/office/drawing/2014/main" id="{D9A29E33-8B6C-40EE-8F72-DC9BA781E45B}"/>
              </a:ext>
            </a:extLst>
          </p:cNvPr>
          <p:cNvSpPr/>
          <p:nvPr/>
        </p:nvSpPr>
        <p:spPr>
          <a:xfrm>
            <a:off x="39623910" y="16619676"/>
            <a:ext cx="2300749" cy="11741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Tough Guy</a:t>
            </a:r>
          </a:p>
        </p:txBody>
      </p:sp>
      <p:cxnSp>
        <p:nvCxnSpPr>
          <p:cNvPr id="177" name="Straight Connector 176">
            <a:extLst>
              <a:ext uri="{FF2B5EF4-FFF2-40B4-BE49-F238E27FC236}">
                <a16:creationId xmlns:a16="http://schemas.microsoft.com/office/drawing/2014/main" id="{A782547B-EA27-4AB1-9892-CA1299B607C8}"/>
              </a:ext>
            </a:extLst>
          </p:cNvPr>
          <p:cNvCxnSpPr/>
          <p:nvPr/>
        </p:nvCxnSpPr>
        <p:spPr>
          <a:xfrm flipH="1">
            <a:off x="38109764" y="17794791"/>
            <a:ext cx="2556036" cy="434415"/>
          </a:xfrm>
          <a:prstGeom prst="line">
            <a:avLst/>
          </a:prstGeom>
        </p:spPr>
        <p:style>
          <a:lnRef idx="1">
            <a:schemeClr val="accent1"/>
          </a:lnRef>
          <a:fillRef idx="0">
            <a:schemeClr val="accent1"/>
          </a:fillRef>
          <a:effectRef idx="0">
            <a:schemeClr val="accent1"/>
          </a:effectRef>
          <a:fontRef idx="minor">
            <a:schemeClr val="tx1"/>
          </a:fontRef>
        </p:style>
      </p:cxnSp>
      <p:sp>
        <p:nvSpPr>
          <p:cNvPr id="178" name="Rectangle 177">
            <a:extLst>
              <a:ext uri="{FF2B5EF4-FFF2-40B4-BE49-F238E27FC236}">
                <a16:creationId xmlns:a16="http://schemas.microsoft.com/office/drawing/2014/main" id="{549780DA-5F74-4164-A2BE-D48E9C039258}"/>
              </a:ext>
            </a:extLst>
          </p:cNvPr>
          <p:cNvSpPr/>
          <p:nvPr/>
        </p:nvSpPr>
        <p:spPr>
          <a:xfrm>
            <a:off x="36681014" y="18011998"/>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Question</a:t>
            </a:r>
          </a:p>
        </p:txBody>
      </p:sp>
      <p:sp>
        <p:nvSpPr>
          <p:cNvPr id="179" name="Rectangle 178">
            <a:extLst>
              <a:ext uri="{FF2B5EF4-FFF2-40B4-BE49-F238E27FC236}">
                <a16:creationId xmlns:a16="http://schemas.microsoft.com/office/drawing/2014/main" id="{051063B0-C45F-46BD-B578-2370905DD878}"/>
              </a:ext>
            </a:extLst>
          </p:cNvPr>
          <p:cNvSpPr/>
          <p:nvPr/>
        </p:nvSpPr>
        <p:spPr>
          <a:xfrm>
            <a:off x="39387782" y="18082777"/>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a:t>
            </a:r>
          </a:p>
        </p:txBody>
      </p:sp>
      <p:sp>
        <p:nvSpPr>
          <p:cNvPr id="180" name="Rectangle 179">
            <a:extLst>
              <a:ext uri="{FF2B5EF4-FFF2-40B4-BE49-F238E27FC236}">
                <a16:creationId xmlns:a16="http://schemas.microsoft.com/office/drawing/2014/main" id="{EAFF5785-87C8-4966-8079-0B64782BB795}"/>
              </a:ext>
            </a:extLst>
          </p:cNvPr>
          <p:cNvSpPr/>
          <p:nvPr/>
        </p:nvSpPr>
        <p:spPr>
          <a:xfrm>
            <a:off x="42198115" y="18065343"/>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door</a:t>
            </a:r>
          </a:p>
        </p:txBody>
      </p:sp>
      <p:cxnSp>
        <p:nvCxnSpPr>
          <p:cNvPr id="181" name="Straight Connector 180">
            <a:extLst>
              <a:ext uri="{FF2B5EF4-FFF2-40B4-BE49-F238E27FC236}">
                <a16:creationId xmlns:a16="http://schemas.microsoft.com/office/drawing/2014/main" id="{695E8EAB-0E73-49A1-8776-A268EE40B311}"/>
              </a:ext>
            </a:extLst>
          </p:cNvPr>
          <p:cNvCxnSpPr>
            <a:endCxn id="179" idx="0"/>
          </p:cNvCxnSpPr>
          <p:nvPr/>
        </p:nvCxnSpPr>
        <p:spPr>
          <a:xfrm flipH="1">
            <a:off x="40502207" y="17794791"/>
            <a:ext cx="163593" cy="287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90A3FD42-B9B6-4E28-87C4-0839E3E80562}"/>
              </a:ext>
            </a:extLst>
          </p:cNvPr>
          <p:cNvCxnSpPr>
            <a:endCxn id="180" idx="0"/>
          </p:cNvCxnSpPr>
          <p:nvPr/>
        </p:nvCxnSpPr>
        <p:spPr>
          <a:xfrm>
            <a:off x="40665800" y="17794791"/>
            <a:ext cx="2646740" cy="270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A114A3BE-6660-4302-B548-84D5059D381C}"/>
              </a:ext>
            </a:extLst>
          </p:cNvPr>
          <p:cNvCxnSpPr>
            <a:cxnSpLocks/>
            <a:stCxn id="178" idx="2"/>
          </p:cNvCxnSpPr>
          <p:nvPr/>
        </p:nvCxnSpPr>
        <p:spPr>
          <a:xfrm>
            <a:off x="37795439" y="19043520"/>
            <a:ext cx="27429" cy="352383"/>
          </a:xfrm>
          <a:prstGeom prst="line">
            <a:avLst/>
          </a:prstGeom>
        </p:spPr>
        <p:style>
          <a:lnRef idx="1">
            <a:schemeClr val="accent1"/>
          </a:lnRef>
          <a:fillRef idx="0">
            <a:schemeClr val="accent1"/>
          </a:fillRef>
          <a:effectRef idx="0">
            <a:schemeClr val="accent1"/>
          </a:effectRef>
          <a:fontRef idx="minor">
            <a:schemeClr val="tx1"/>
          </a:fontRef>
        </p:style>
      </p:cxnSp>
      <p:sp>
        <p:nvSpPr>
          <p:cNvPr id="184" name="Rectangle 183">
            <a:extLst>
              <a:ext uri="{FF2B5EF4-FFF2-40B4-BE49-F238E27FC236}">
                <a16:creationId xmlns:a16="http://schemas.microsoft.com/office/drawing/2014/main" id="{D739FF12-B88F-43C5-A8F4-50F8AD726D06}"/>
              </a:ext>
            </a:extLst>
          </p:cNvPr>
          <p:cNvSpPr/>
          <p:nvPr/>
        </p:nvSpPr>
        <p:spPr>
          <a:xfrm>
            <a:off x="34750092" y="19246970"/>
            <a:ext cx="5513155" cy="3201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 rages at you more. Says if your memory is so dogshit then how can you stand on the other side of the bars judging him when you yourself could be the traitor and you wouldn’t even know it? He explains how when running away from the golem during second escape Duelist pointed in your direction. Also after getting back you had spent ages cutting him up to make sure he was dead and went back to your cell covered in his blood. He shudders to think of what kind of mess his body must be in now. Finishes by asking you to let him out so he can avenge duelist and kill you with his bare hands.</a:t>
            </a:r>
          </a:p>
        </p:txBody>
      </p:sp>
      <p:sp>
        <p:nvSpPr>
          <p:cNvPr id="187" name="Rectangle 186">
            <a:extLst>
              <a:ext uri="{FF2B5EF4-FFF2-40B4-BE49-F238E27FC236}">
                <a16:creationId xmlns:a16="http://schemas.microsoft.com/office/drawing/2014/main" id="{F43F5726-BFAD-429D-89BB-628AD65A9B62}"/>
              </a:ext>
            </a:extLst>
          </p:cNvPr>
          <p:cNvSpPr/>
          <p:nvPr/>
        </p:nvSpPr>
        <p:spPr>
          <a:xfrm>
            <a:off x="36623031" y="22460593"/>
            <a:ext cx="1998759" cy="533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Loops back to top</a:t>
            </a:r>
          </a:p>
        </p:txBody>
      </p:sp>
      <p:cxnSp>
        <p:nvCxnSpPr>
          <p:cNvPr id="196" name="Straight Connector 195">
            <a:extLst>
              <a:ext uri="{FF2B5EF4-FFF2-40B4-BE49-F238E27FC236}">
                <a16:creationId xmlns:a16="http://schemas.microsoft.com/office/drawing/2014/main" id="{05F064EA-9A56-48E6-AB88-7B59B3BBA4C7}"/>
              </a:ext>
            </a:extLst>
          </p:cNvPr>
          <p:cNvCxnSpPr>
            <a:stCxn id="180" idx="2"/>
          </p:cNvCxnSpPr>
          <p:nvPr/>
        </p:nvCxnSpPr>
        <p:spPr>
          <a:xfrm>
            <a:off x="43312540" y="19096865"/>
            <a:ext cx="0" cy="299038"/>
          </a:xfrm>
          <a:prstGeom prst="line">
            <a:avLst/>
          </a:prstGeom>
        </p:spPr>
        <p:style>
          <a:lnRef idx="1">
            <a:schemeClr val="accent1"/>
          </a:lnRef>
          <a:fillRef idx="0">
            <a:schemeClr val="accent1"/>
          </a:fillRef>
          <a:effectRef idx="0">
            <a:schemeClr val="accent1"/>
          </a:effectRef>
          <a:fontRef idx="minor">
            <a:schemeClr val="tx1"/>
          </a:fontRef>
        </p:style>
      </p:cxnSp>
      <p:sp>
        <p:nvSpPr>
          <p:cNvPr id="197" name="Rectangle 196">
            <a:extLst>
              <a:ext uri="{FF2B5EF4-FFF2-40B4-BE49-F238E27FC236}">
                <a16:creationId xmlns:a16="http://schemas.microsoft.com/office/drawing/2014/main" id="{20C7A837-A468-4A12-ADE7-6F02259A97CE}"/>
              </a:ext>
            </a:extLst>
          </p:cNvPr>
          <p:cNvSpPr/>
          <p:nvPr/>
        </p:nvSpPr>
        <p:spPr>
          <a:xfrm>
            <a:off x="41597021" y="19384851"/>
            <a:ext cx="3664788" cy="25294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Tough guy barges out and chokes player to death. If he does this while </a:t>
            </a:r>
            <a:r>
              <a:rPr lang="en-US" dirty="0" err="1"/>
              <a:t>medicJoined</a:t>
            </a:r>
            <a:r>
              <a:rPr lang="en-US" dirty="0"/>
              <a:t> she yells in frustration “you idiot!” If </a:t>
            </a:r>
            <a:r>
              <a:rPr lang="en-US" dirty="0" err="1"/>
              <a:t>bJoined</a:t>
            </a:r>
            <a:r>
              <a:rPr lang="en-US" dirty="0"/>
              <a:t> she screams and beats the shit out of tough guy but he barely manages to kill you first. If </a:t>
            </a:r>
            <a:r>
              <a:rPr lang="en-US" dirty="0" err="1"/>
              <a:t>thiefJoined</a:t>
            </a:r>
            <a:r>
              <a:rPr lang="en-US" dirty="0"/>
              <a:t> he reacts the same way.</a:t>
            </a:r>
          </a:p>
        </p:txBody>
      </p:sp>
      <p:cxnSp>
        <p:nvCxnSpPr>
          <p:cNvPr id="199" name="Straight Connector 198">
            <a:extLst>
              <a:ext uri="{FF2B5EF4-FFF2-40B4-BE49-F238E27FC236}">
                <a16:creationId xmlns:a16="http://schemas.microsoft.com/office/drawing/2014/main" id="{6BC69DA1-38AD-49F4-BC9F-B5329E69892D}"/>
              </a:ext>
            </a:extLst>
          </p:cNvPr>
          <p:cNvCxnSpPr/>
          <p:nvPr/>
        </p:nvCxnSpPr>
        <p:spPr>
          <a:xfrm>
            <a:off x="42656339" y="19246384"/>
            <a:ext cx="3480471" cy="0"/>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70F35442-819D-421A-8761-86DF61CDF164}"/>
              </a:ext>
            </a:extLst>
          </p:cNvPr>
          <p:cNvCxnSpPr/>
          <p:nvPr/>
        </p:nvCxnSpPr>
        <p:spPr>
          <a:xfrm>
            <a:off x="46136810" y="19246384"/>
            <a:ext cx="0" cy="3099091"/>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Connector 201">
            <a:extLst>
              <a:ext uri="{FF2B5EF4-FFF2-40B4-BE49-F238E27FC236}">
                <a16:creationId xmlns:a16="http://schemas.microsoft.com/office/drawing/2014/main" id="{A43E30A2-0148-4CE5-87A0-3E7023951A32}"/>
              </a:ext>
            </a:extLst>
          </p:cNvPr>
          <p:cNvCxnSpPr>
            <a:cxnSpLocks/>
          </p:cNvCxnSpPr>
          <p:nvPr/>
        </p:nvCxnSpPr>
        <p:spPr>
          <a:xfrm flipV="1">
            <a:off x="43284857" y="22335544"/>
            <a:ext cx="2882343" cy="9931"/>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315B7913-19BC-47EE-9E64-C5DFC3878266}"/>
              </a:ext>
            </a:extLst>
          </p:cNvPr>
          <p:cNvCxnSpPr>
            <a:cxnSpLocks/>
          </p:cNvCxnSpPr>
          <p:nvPr/>
        </p:nvCxnSpPr>
        <p:spPr>
          <a:xfrm>
            <a:off x="43293490" y="22335544"/>
            <a:ext cx="19050" cy="343970"/>
          </a:xfrm>
          <a:prstGeom prst="line">
            <a:avLst/>
          </a:prstGeom>
        </p:spPr>
        <p:style>
          <a:lnRef idx="1">
            <a:schemeClr val="dk1"/>
          </a:lnRef>
          <a:fillRef idx="0">
            <a:schemeClr val="dk1"/>
          </a:fillRef>
          <a:effectRef idx="0">
            <a:schemeClr val="dk1"/>
          </a:effectRef>
          <a:fontRef idx="minor">
            <a:schemeClr val="tx1"/>
          </a:fontRef>
        </p:style>
      </p:cxnSp>
      <p:sp>
        <p:nvSpPr>
          <p:cNvPr id="206" name="Rectangle 205">
            <a:extLst>
              <a:ext uri="{FF2B5EF4-FFF2-40B4-BE49-F238E27FC236}">
                <a16:creationId xmlns:a16="http://schemas.microsoft.com/office/drawing/2014/main" id="{C91831B9-3BC2-460B-B55F-16C96048A306}"/>
              </a:ext>
            </a:extLst>
          </p:cNvPr>
          <p:cNvSpPr/>
          <p:nvPr/>
        </p:nvSpPr>
        <p:spPr>
          <a:xfrm>
            <a:off x="41176863" y="22612320"/>
            <a:ext cx="4545800" cy="2381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 is in disbelief at first but after putting it all together realizes you are right, it must be medic, she was right next to duelist during his attack after all. He comes out and apologizes for having doubted you. </a:t>
            </a:r>
          </a:p>
        </p:txBody>
      </p:sp>
      <p:sp>
        <p:nvSpPr>
          <p:cNvPr id="207" name="Oval 206">
            <a:extLst>
              <a:ext uri="{FF2B5EF4-FFF2-40B4-BE49-F238E27FC236}">
                <a16:creationId xmlns:a16="http://schemas.microsoft.com/office/drawing/2014/main" id="{CBAA38DC-3E87-4236-8582-046DB9495953}"/>
              </a:ext>
            </a:extLst>
          </p:cNvPr>
          <p:cNvSpPr/>
          <p:nvPr/>
        </p:nvSpPr>
        <p:spPr>
          <a:xfrm>
            <a:off x="45722663" y="19978490"/>
            <a:ext cx="1671447" cy="15999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have scalpel as proof its not you</a:t>
            </a:r>
          </a:p>
        </p:txBody>
      </p:sp>
      <p:sp>
        <p:nvSpPr>
          <p:cNvPr id="208" name="Rectangle 207">
            <a:extLst>
              <a:ext uri="{FF2B5EF4-FFF2-40B4-BE49-F238E27FC236}">
                <a16:creationId xmlns:a16="http://schemas.microsoft.com/office/drawing/2014/main" id="{648F4135-480C-45C3-B99B-641D028C2D5D}"/>
              </a:ext>
            </a:extLst>
          </p:cNvPr>
          <p:cNvSpPr/>
          <p:nvPr/>
        </p:nvSpPr>
        <p:spPr>
          <a:xfrm>
            <a:off x="33566781" y="23209368"/>
            <a:ext cx="3943207" cy="3132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Tough guy insists that before he battles the golem, everyone decides on who they think the traitor is. Since you were the leader for so long and always knew what to do (because of your redo ability) they trust you implicitly, especially now that you have made so much progress this escape attempt. Time to decide, who do you think the traitor is?</a:t>
            </a:r>
          </a:p>
        </p:txBody>
      </p:sp>
      <p:cxnSp>
        <p:nvCxnSpPr>
          <p:cNvPr id="220" name="Straight Connector 219">
            <a:extLst>
              <a:ext uri="{FF2B5EF4-FFF2-40B4-BE49-F238E27FC236}">
                <a16:creationId xmlns:a16="http://schemas.microsoft.com/office/drawing/2014/main" id="{B1302465-1420-4B55-A4D0-4961D6341EB8}"/>
              </a:ext>
            </a:extLst>
          </p:cNvPr>
          <p:cNvCxnSpPr>
            <a:cxnSpLocks/>
          </p:cNvCxnSpPr>
          <p:nvPr/>
        </p:nvCxnSpPr>
        <p:spPr>
          <a:xfrm>
            <a:off x="34973369" y="29766709"/>
            <a:ext cx="40556" cy="406871"/>
          </a:xfrm>
          <a:prstGeom prst="line">
            <a:avLst/>
          </a:prstGeom>
        </p:spPr>
        <p:style>
          <a:lnRef idx="1">
            <a:schemeClr val="accent1"/>
          </a:lnRef>
          <a:fillRef idx="0">
            <a:schemeClr val="accent1"/>
          </a:fillRef>
          <a:effectRef idx="0">
            <a:schemeClr val="accent1"/>
          </a:effectRef>
          <a:fontRef idx="minor">
            <a:schemeClr val="tx1"/>
          </a:fontRef>
        </p:style>
      </p:cxnSp>
      <p:sp>
        <p:nvSpPr>
          <p:cNvPr id="221" name="Rectangle 220">
            <a:extLst>
              <a:ext uri="{FF2B5EF4-FFF2-40B4-BE49-F238E27FC236}">
                <a16:creationId xmlns:a16="http://schemas.microsoft.com/office/drawing/2014/main" id="{EF99C5EB-6DC2-47D8-96DD-9214039850BF}"/>
              </a:ext>
            </a:extLst>
          </p:cNvPr>
          <p:cNvSpPr/>
          <p:nvPr/>
        </p:nvSpPr>
        <p:spPr>
          <a:xfrm>
            <a:off x="33618732" y="32334898"/>
            <a:ext cx="3196277" cy="20572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Final battle with golem, Tough guy wins out and the party escapes. Thief and B are pretty close so after you have the other killed they decide to part ways.</a:t>
            </a:r>
          </a:p>
        </p:txBody>
      </p:sp>
      <p:sp>
        <p:nvSpPr>
          <p:cNvPr id="222" name="Rectangle 221">
            <a:extLst>
              <a:ext uri="{FF2B5EF4-FFF2-40B4-BE49-F238E27FC236}">
                <a16:creationId xmlns:a16="http://schemas.microsoft.com/office/drawing/2014/main" id="{13182FCC-E68E-48A3-9F86-F07CD5B77A6B}"/>
              </a:ext>
            </a:extLst>
          </p:cNvPr>
          <p:cNvSpPr/>
          <p:nvPr/>
        </p:nvSpPr>
        <p:spPr>
          <a:xfrm>
            <a:off x="23296445" y="11330869"/>
            <a:ext cx="2300749" cy="117414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Thief</a:t>
            </a:r>
          </a:p>
        </p:txBody>
      </p:sp>
      <p:cxnSp>
        <p:nvCxnSpPr>
          <p:cNvPr id="223" name="Straight Connector 222">
            <a:extLst>
              <a:ext uri="{FF2B5EF4-FFF2-40B4-BE49-F238E27FC236}">
                <a16:creationId xmlns:a16="http://schemas.microsoft.com/office/drawing/2014/main" id="{9ED4F246-21B3-446E-9BE7-26F1B8714EA9}"/>
              </a:ext>
            </a:extLst>
          </p:cNvPr>
          <p:cNvCxnSpPr/>
          <p:nvPr/>
        </p:nvCxnSpPr>
        <p:spPr>
          <a:xfrm flipH="1">
            <a:off x="21782299" y="12505984"/>
            <a:ext cx="2556036" cy="434415"/>
          </a:xfrm>
          <a:prstGeom prst="line">
            <a:avLst/>
          </a:prstGeom>
        </p:spPr>
        <p:style>
          <a:lnRef idx="1">
            <a:schemeClr val="accent1"/>
          </a:lnRef>
          <a:fillRef idx="0">
            <a:schemeClr val="accent1"/>
          </a:fillRef>
          <a:effectRef idx="0">
            <a:schemeClr val="accent1"/>
          </a:effectRef>
          <a:fontRef idx="minor">
            <a:schemeClr val="tx1"/>
          </a:fontRef>
        </p:style>
      </p:cxnSp>
      <p:sp>
        <p:nvSpPr>
          <p:cNvPr id="224" name="Rectangle 223">
            <a:extLst>
              <a:ext uri="{FF2B5EF4-FFF2-40B4-BE49-F238E27FC236}">
                <a16:creationId xmlns:a16="http://schemas.microsoft.com/office/drawing/2014/main" id="{E2FC441C-475C-4EDF-8E28-B996694DE058}"/>
              </a:ext>
            </a:extLst>
          </p:cNvPr>
          <p:cNvSpPr/>
          <p:nvPr/>
        </p:nvSpPr>
        <p:spPr>
          <a:xfrm>
            <a:off x="20353549" y="12723191"/>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Question</a:t>
            </a:r>
          </a:p>
        </p:txBody>
      </p:sp>
      <p:sp>
        <p:nvSpPr>
          <p:cNvPr id="225" name="Rectangle 224">
            <a:extLst>
              <a:ext uri="{FF2B5EF4-FFF2-40B4-BE49-F238E27FC236}">
                <a16:creationId xmlns:a16="http://schemas.microsoft.com/office/drawing/2014/main" id="{D97A0754-38D0-4287-AB01-D84C0B24ED62}"/>
              </a:ext>
            </a:extLst>
          </p:cNvPr>
          <p:cNvSpPr/>
          <p:nvPr/>
        </p:nvSpPr>
        <p:spPr>
          <a:xfrm>
            <a:off x="23060317" y="12793970"/>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a:t>
            </a:r>
          </a:p>
        </p:txBody>
      </p:sp>
      <p:sp>
        <p:nvSpPr>
          <p:cNvPr id="226" name="Rectangle 225">
            <a:extLst>
              <a:ext uri="{FF2B5EF4-FFF2-40B4-BE49-F238E27FC236}">
                <a16:creationId xmlns:a16="http://schemas.microsoft.com/office/drawing/2014/main" id="{4E1DB766-6E69-4ACD-96C7-A3B88DD664B0}"/>
              </a:ext>
            </a:extLst>
          </p:cNvPr>
          <p:cNvSpPr/>
          <p:nvPr/>
        </p:nvSpPr>
        <p:spPr>
          <a:xfrm>
            <a:off x="25870650" y="12776536"/>
            <a:ext cx="2228850" cy="1031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door</a:t>
            </a:r>
          </a:p>
        </p:txBody>
      </p:sp>
      <p:cxnSp>
        <p:nvCxnSpPr>
          <p:cNvPr id="227" name="Straight Connector 226">
            <a:extLst>
              <a:ext uri="{FF2B5EF4-FFF2-40B4-BE49-F238E27FC236}">
                <a16:creationId xmlns:a16="http://schemas.microsoft.com/office/drawing/2014/main" id="{0F079D49-A644-4976-88DD-A885754EE15F}"/>
              </a:ext>
            </a:extLst>
          </p:cNvPr>
          <p:cNvCxnSpPr>
            <a:endCxn id="225" idx="0"/>
          </p:cNvCxnSpPr>
          <p:nvPr/>
        </p:nvCxnSpPr>
        <p:spPr>
          <a:xfrm flipH="1">
            <a:off x="24174742" y="12505984"/>
            <a:ext cx="163593" cy="287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26CCC970-A881-450A-A3CD-0C54E6991EBA}"/>
              </a:ext>
            </a:extLst>
          </p:cNvPr>
          <p:cNvCxnSpPr>
            <a:endCxn id="226" idx="0"/>
          </p:cNvCxnSpPr>
          <p:nvPr/>
        </p:nvCxnSpPr>
        <p:spPr>
          <a:xfrm>
            <a:off x="24338335" y="12505984"/>
            <a:ext cx="2646740" cy="270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7363DB3-06FC-4A82-B651-8655169AA0F4}"/>
              </a:ext>
            </a:extLst>
          </p:cNvPr>
          <p:cNvCxnSpPr>
            <a:cxnSpLocks/>
            <a:stCxn id="224" idx="2"/>
            <a:endCxn id="230" idx="0"/>
          </p:cNvCxnSpPr>
          <p:nvPr/>
        </p:nvCxnSpPr>
        <p:spPr>
          <a:xfrm flipH="1">
            <a:off x="19460545" y="13754713"/>
            <a:ext cx="2007429" cy="352383"/>
          </a:xfrm>
          <a:prstGeom prst="line">
            <a:avLst/>
          </a:prstGeom>
        </p:spPr>
        <p:style>
          <a:lnRef idx="1">
            <a:schemeClr val="accent1"/>
          </a:lnRef>
          <a:fillRef idx="0">
            <a:schemeClr val="accent1"/>
          </a:fillRef>
          <a:effectRef idx="0">
            <a:schemeClr val="accent1"/>
          </a:effectRef>
          <a:fontRef idx="minor">
            <a:schemeClr val="tx1"/>
          </a:fontRef>
        </p:style>
      </p:cxnSp>
      <p:sp>
        <p:nvSpPr>
          <p:cNvPr id="230" name="Rectangle 229">
            <a:extLst>
              <a:ext uri="{FF2B5EF4-FFF2-40B4-BE49-F238E27FC236}">
                <a16:creationId xmlns:a16="http://schemas.microsoft.com/office/drawing/2014/main" id="{06C53A83-67ED-4189-8C61-3A9C43CB6D8C}"/>
              </a:ext>
            </a:extLst>
          </p:cNvPr>
          <p:cNvSpPr/>
          <p:nvPr/>
        </p:nvSpPr>
        <p:spPr>
          <a:xfrm>
            <a:off x="18357004" y="14107096"/>
            <a:ext cx="2207081" cy="135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don’t have </a:t>
            </a:r>
            <a:r>
              <a:rPr lang="en-US" dirty="0" err="1"/>
              <a:t>bJoined</a:t>
            </a:r>
            <a:endParaRPr lang="en-US" dirty="0"/>
          </a:p>
        </p:txBody>
      </p:sp>
      <p:sp>
        <p:nvSpPr>
          <p:cNvPr id="241" name="Rectangle 240">
            <a:extLst>
              <a:ext uri="{FF2B5EF4-FFF2-40B4-BE49-F238E27FC236}">
                <a16:creationId xmlns:a16="http://schemas.microsoft.com/office/drawing/2014/main" id="{FE695DFF-A213-498D-A55B-3ED3845600FD}"/>
              </a:ext>
            </a:extLst>
          </p:cNvPr>
          <p:cNvSpPr/>
          <p:nvPr/>
        </p:nvSpPr>
        <p:spPr>
          <a:xfrm>
            <a:off x="18362895" y="15686833"/>
            <a:ext cx="3869576" cy="5917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 refuses to speak to you at first, but when you show him the keys he groans and gets frustrated but finally decides to explain. Every day you wake up memory wiped and beg him to explain,  he has told you who you are hundreds of times and for nothing, it drives him crazy that his best friend forgets him over and over. To make matters worse he has tried to help you escape twice now and both failed, so he has given up hope. He explains how he got you to dislocate your shoulders the first two times and gave away the metal fragment so you can block the lock, but now he wishes he had kept it for himself instead of trusting in you - You can’t even remember the woman you loved, the only other person he trusts here. He tells you to go away and let him despair in peace.</a:t>
            </a:r>
          </a:p>
        </p:txBody>
      </p:sp>
      <p:sp>
        <p:nvSpPr>
          <p:cNvPr id="242" name="Rectangle 241">
            <a:extLst>
              <a:ext uri="{FF2B5EF4-FFF2-40B4-BE49-F238E27FC236}">
                <a16:creationId xmlns:a16="http://schemas.microsoft.com/office/drawing/2014/main" id="{79BDA2B9-D223-4D8B-9982-85903B86958C}"/>
              </a:ext>
            </a:extLst>
          </p:cNvPr>
          <p:cNvSpPr/>
          <p:nvPr/>
        </p:nvSpPr>
        <p:spPr>
          <a:xfrm>
            <a:off x="19317031" y="21559254"/>
            <a:ext cx="1998759" cy="533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Loops back to top</a:t>
            </a:r>
          </a:p>
        </p:txBody>
      </p:sp>
      <p:sp>
        <p:nvSpPr>
          <p:cNvPr id="244" name="Rectangle 243">
            <a:extLst>
              <a:ext uri="{FF2B5EF4-FFF2-40B4-BE49-F238E27FC236}">
                <a16:creationId xmlns:a16="http://schemas.microsoft.com/office/drawing/2014/main" id="{CA3AF500-E0DC-43FB-B13E-12C8E34C5427}"/>
              </a:ext>
            </a:extLst>
          </p:cNvPr>
          <p:cNvSpPr/>
          <p:nvPr/>
        </p:nvSpPr>
        <p:spPr>
          <a:xfrm>
            <a:off x="31656522" y="14132407"/>
            <a:ext cx="2207081" cy="135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don’t have </a:t>
            </a:r>
            <a:r>
              <a:rPr lang="en-US" dirty="0" err="1"/>
              <a:t>bJoined</a:t>
            </a:r>
            <a:endParaRPr lang="en-US" dirty="0"/>
          </a:p>
        </p:txBody>
      </p:sp>
      <p:cxnSp>
        <p:nvCxnSpPr>
          <p:cNvPr id="246" name="Straight Connector 245">
            <a:extLst>
              <a:ext uri="{FF2B5EF4-FFF2-40B4-BE49-F238E27FC236}">
                <a16:creationId xmlns:a16="http://schemas.microsoft.com/office/drawing/2014/main" id="{254239AF-4EB8-4A28-8720-7CCE5E9E09DB}"/>
              </a:ext>
            </a:extLst>
          </p:cNvPr>
          <p:cNvCxnSpPr>
            <a:stCxn id="244" idx="0"/>
            <a:endCxn id="226" idx="2"/>
          </p:cNvCxnSpPr>
          <p:nvPr/>
        </p:nvCxnSpPr>
        <p:spPr>
          <a:xfrm flipH="1" flipV="1">
            <a:off x="26985075" y="13808058"/>
            <a:ext cx="5774988" cy="324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E25C0C3E-6B74-4597-8AA4-B9073C73CA97}"/>
              </a:ext>
            </a:extLst>
          </p:cNvPr>
          <p:cNvCxnSpPr>
            <a:cxnSpLocks/>
            <a:endCxn id="244" idx="2"/>
          </p:cNvCxnSpPr>
          <p:nvPr/>
        </p:nvCxnSpPr>
        <p:spPr>
          <a:xfrm flipH="1" flipV="1">
            <a:off x="32760063" y="15490685"/>
            <a:ext cx="28830" cy="276073"/>
          </a:xfrm>
          <a:prstGeom prst="line">
            <a:avLst/>
          </a:prstGeom>
        </p:spPr>
        <p:style>
          <a:lnRef idx="1">
            <a:schemeClr val="accent1"/>
          </a:lnRef>
          <a:fillRef idx="0">
            <a:schemeClr val="accent1"/>
          </a:fillRef>
          <a:effectRef idx="0">
            <a:schemeClr val="accent1"/>
          </a:effectRef>
          <a:fontRef idx="minor">
            <a:schemeClr val="tx1"/>
          </a:fontRef>
        </p:style>
      </p:cxnSp>
      <p:sp>
        <p:nvSpPr>
          <p:cNvPr id="251" name="Rectangle 250">
            <a:extLst>
              <a:ext uri="{FF2B5EF4-FFF2-40B4-BE49-F238E27FC236}">
                <a16:creationId xmlns:a16="http://schemas.microsoft.com/office/drawing/2014/main" id="{DD76B4CD-09F1-4D43-A828-F7D270C89F13}"/>
              </a:ext>
            </a:extLst>
          </p:cNvPr>
          <p:cNvSpPr/>
          <p:nvPr/>
        </p:nvSpPr>
        <p:spPr>
          <a:xfrm>
            <a:off x="31207973" y="15612366"/>
            <a:ext cx="2648920" cy="2199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 gets angry and says to let him despair in peace. Even with the door unlocked the golem is </a:t>
            </a:r>
            <a:r>
              <a:rPr lang="en-US" dirty="0" err="1"/>
              <a:t>gonna</a:t>
            </a:r>
            <a:r>
              <a:rPr lang="en-US" dirty="0"/>
              <a:t> kick his ass so there is no point in leaving.</a:t>
            </a:r>
          </a:p>
        </p:txBody>
      </p:sp>
      <p:sp>
        <p:nvSpPr>
          <p:cNvPr id="253" name="Rectangle 252">
            <a:extLst>
              <a:ext uri="{FF2B5EF4-FFF2-40B4-BE49-F238E27FC236}">
                <a16:creationId xmlns:a16="http://schemas.microsoft.com/office/drawing/2014/main" id="{82A1AC1E-BF4F-45CA-9AE2-467EC0433DAA}"/>
              </a:ext>
            </a:extLst>
          </p:cNvPr>
          <p:cNvSpPr/>
          <p:nvPr/>
        </p:nvSpPr>
        <p:spPr>
          <a:xfrm>
            <a:off x="31729855" y="17767939"/>
            <a:ext cx="1998759" cy="533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Loops back to top</a:t>
            </a:r>
          </a:p>
        </p:txBody>
      </p:sp>
      <p:sp>
        <p:nvSpPr>
          <p:cNvPr id="254" name="TextBox 253">
            <a:extLst>
              <a:ext uri="{FF2B5EF4-FFF2-40B4-BE49-F238E27FC236}">
                <a16:creationId xmlns:a16="http://schemas.microsoft.com/office/drawing/2014/main" id="{9B765714-DA37-4B5C-8752-0B51657F6293}"/>
              </a:ext>
            </a:extLst>
          </p:cNvPr>
          <p:cNvSpPr txBox="1"/>
          <p:nvPr/>
        </p:nvSpPr>
        <p:spPr>
          <a:xfrm>
            <a:off x="45870110" y="23394781"/>
            <a:ext cx="1341393" cy="369332"/>
          </a:xfrm>
          <a:prstGeom prst="rect">
            <a:avLst/>
          </a:prstGeom>
          <a:noFill/>
        </p:spPr>
        <p:txBody>
          <a:bodyPr wrap="none" rtlCol="0">
            <a:spAutoFit/>
          </a:bodyPr>
          <a:lstStyle/>
          <a:p>
            <a:r>
              <a:rPr lang="en-US" dirty="0" err="1"/>
              <a:t>toughJoined</a:t>
            </a:r>
            <a:endParaRPr lang="en-US" dirty="0"/>
          </a:p>
        </p:txBody>
      </p:sp>
      <p:grpSp>
        <p:nvGrpSpPr>
          <p:cNvPr id="258" name="Group 257">
            <a:extLst>
              <a:ext uri="{FF2B5EF4-FFF2-40B4-BE49-F238E27FC236}">
                <a16:creationId xmlns:a16="http://schemas.microsoft.com/office/drawing/2014/main" id="{A8791C04-676D-410E-A222-3B0DC5E88A85}"/>
              </a:ext>
            </a:extLst>
          </p:cNvPr>
          <p:cNvGrpSpPr/>
          <p:nvPr/>
        </p:nvGrpSpPr>
        <p:grpSpPr>
          <a:xfrm flipH="1">
            <a:off x="21466700" y="2171476"/>
            <a:ext cx="3964040" cy="4823994"/>
            <a:chOff x="23773256" y="2621449"/>
            <a:chExt cx="4035571" cy="4823994"/>
          </a:xfrm>
        </p:grpSpPr>
        <p:cxnSp>
          <p:nvCxnSpPr>
            <p:cNvPr id="255" name="Straight Connector 254">
              <a:extLst>
                <a:ext uri="{FF2B5EF4-FFF2-40B4-BE49-F238E27FC236}">
                  <a16:creationId xmlns:a16="http://schemas.microsoft.com/office/drawing/2014/main" id="{19614751-947D-4832-BB1E-98FD02F11F87}"/>
                </a:ext>
              </a:extLst>
            </p:cNvPr>
            <p:cNvCxnSpPr>
              <a:cxnSpLocks/>
            </p:cNvCxnSpPr>
            <p:nvPr/>
          </p:nvCxnSpPr>
          <p:spPr>
            <a:xfrm>
              <a:off x="25946461" y="7445443"/>
              <a:ext cx="1862366" cy="0"/>
            </a:xfrm>
            <a:prstGeom prst="line">
              <a:avLst/>
            </a:prstGeom>
          </p:spPr>
          <p:style>
            <a:lnRef idx="1">
              <a:schemeClr val="dk1"/>
            </a:lnRef>
            <a:fillRef idx="0">
              <a:schemeClr val="dk1"/>
            </a:fillRef>
            <a:effectRef idx="0">
              <a:schemeClr val="dk1"/>
            </a:effectRef>
            <a:fontRef idx="minor">
              <a:schemeClr val="tx1"/>
            </a:fontRef>
          </p:style>
        </p:cxnSp>
        <p:sp>
          <p:nvSpPr>
            <p:cNvPr id="256" name="Oval 255">
              <a:extLst>
                <a:ext uri="{FF2B5EF4-FFF2-40B4-BE49-F238E27FC236}">
                  <a16:creationId xmlns:a16="http://schemas.microsoft.com/office/drawing/2014/main" id="{31DB59D1-D2B3-42A0-B747-21E4F4EEA262}"/>
                </a:ext>
              </a:extLst>
            </p:cNvPr>
            <p:cNvSpPr/>
            <p:nvPr/>
          </p:nvSpPr>
          <p:spPr>
            <a:xfrm>
              <a:off x="23773256" y="2621449"/>
              <a:ext cx="3109128" cy="25449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medicJoined</a:t>
              </a:r>
              <a:r>
                <a:rPr lang="en-US" dirty="0"/>
                <a:t>, she will stop you from Freeing B asking if you are crazy trying to let the traitor out</a:t>
              </a:r>
            </a:p>
          </p:txBody>
        </p:sp>
        <p:cxnSp>
          <p:nvCxnSpPr>
            <p:cNvPr id="257" name="Straight Connector 256">
              <a:extLst>
                <a:ext uri="{FF2B5EF4-FFF2-40B4-BE49-F238E27FC236}">
                  <a16:creationId xmlns:a16="http://schemas.microsoft.com/office/drawing/2014/main" id="{7147B978-9019-4CEE-B906-9EE5EDD6A1F6}"/>
                </a:ext>
              </a:extLst>
            </p:cNvPr>
            <p:cNvCxnSpPr/>
            <p:nvPr/>
          </p:nvCxnSpPr>
          <p:spPr>
            <a:xfrm>
              <a:off x="25470211" y="5166447"/>
              <a:ext cx="476250" cy="2278996"/>
            </a:xfrm>
            <a:prstGeom prst="line">
              <a:avLst/>
            </a:prstGeom>
          </p:spPr>
          <p:style>
            <a:lnRef idx="1">
              <a:schemeClr val="dk1"/>
            </a:lnRef>
            <a:fillRef idx="0">
              <a:schemeClr val="dk1"/>
            </a:fillRef>
            <a:effectRef idx="0">
              <a:schemeClr val="dk1"/>
            </a:effectRef>
            <a:fontRef idx="minor">
              <a:schemeClr val="tx1"/>
            </a:fontRef>
          </p:style>
        </p:cxnSp>
      </p:grpSp>
      <p:sp>
        <p:nvSpPr>
          <p:cNvPr id="259" name="Rectangle 258">
            <a:extLst>
              <a:ext uri="{FF2B5EF4-FFF2-40B4-BE49-F238E27FC236}">
                <a16:creationId xmlns:a16="http://schemas.microsoft.com/office/drawing/2014/main" id="{C55BCDBF-A13C-42DB-A706-A261A769AECD}"/>
              </a:ext>
            </a:extLst>
          </p:cNvPr>
          <p:cNvSpPr/>
          <p:nvPr/>
        </p:nvSpPr>
        <p:spPr>
          <a:xfrm>
            <a:off x="23426119" y="14107096"/>
            <a:ext cx="2207081" cy="135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have </a:t>
            </a:r>
            <a:r>
              <a:rPr lang="en-US" dirty="0" err="1"/>
              <a:t>bJoined</a:t>
            </a:r>
            <a:endParaRPr lang="en-US" dirty="0"/>
          </a:p>
        </p:txBody>
      </p:sp>
      <p:cxnSp>
        <p:nvCxnSpPr>
          <p:cNvPr id="261" name="Straight Connector 260">
            <a:extLst>
              <a:ext uri="{FF2B5EF4-FFF2-40B4-BE49-F238E27FC236}">
                <a16:creationId xmlns:a16="http://schemas.microsoft.com/office/drawing/2014/main" id="{74E826B6-73AF-40B6-A27F-B3672C7D5581}"/>
              </a:ext>
            </a:extLst>
          </p:cNvPr>
          <p:cNvCxnSpPr>
            <a:stCxn id="224" idx="2"/>
            <a:endCxn id="259" idx="0"/>
          </p:cNvCxnSpPr>
          <p:nvPr/>
        </p:nvCxnSpPr>
        <p:spPr>
          <a:xfrm>
            <a:off x="21467974" y="13754713"/>
            <a:ext cx="3061686" cy="352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2E8BBD3C-6D04-480A-A541-B337057DD6AB}"/>
              </a:ext>
            </a:extLst>
          </p:cNvPr>
          <p:cNvCxnSpPr>
            <a:stCxn id="259" idx="2"/>
          </p:cNvCxnSpPr>
          <p:nvPr/>
        </p:nvCxnSpPr>
        <p:spPr>
          <a:xfrm flipH="1">
            <a:off x="24529659" y="15465374"/>
            <a:ext cx="1" cy="221459"/>
          </a:xfrm>
          <a:prstGeom prst="line">
            <a:avLst/>
          </a:prstGeom>
        </p:spPr>
        <p:style>
          <a:lnRef idx="1">
            <a:schemeClr val="accent1"/>
          </a:lnRef>
          <a:fillRef idx="0">
            <a:schemeClr val="accent1"/>
          </a:fillRef>
          <a:effectRef idx="0">
            <a:schemeClr val="accent1"/>
          </a:effectRef>
          <a:fontRef idx="minor">
            <a:schemeClr val="tx1"/>
          </a:fontRef>
        </p:style>
      </p:cxnSp>
      <p:sp>
        <p:nvSpPr>
          <p:cNvPr id="264" name="Rectangle 263">
            <a:extLst>
              <a:ext uri="{FF2B5EF4-FFF2-40B4-BE49-F238E27FC236}">
                <a16:creationId xmlns:a16="http://schemas.microsoft.com/office/drawing/2014/main" id="{13EA8158-677D-464B-B408-AAFC9859DC47}"/>
              </a:ext>
            </a:extLst>
          </p:cNvPr>
          <p:cNvSpPr/>
          <p:nvPr/>
        </p:nvSpPr>
        <p:spPr>
          <a:xfrm>
            <a:off x="22512031" y="15633104"/>
            <a:ext cx="3869576" cy="5917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 is touched that B is with you this time since you didn’t bring her the last escape attempt, and hopes maybe it’s the old you trying to rescue them this time. He has no idea who the traitor could be. he tells you his story about the first escape and how you had left with someone he couldn’t see. He tells about the second attempt (make sure to mention medic screams BEFORE golem). </a:t>
            </a:r>
          </a:p>
        </p:txBody>
      </p:sp>
      <p:sp>
        <p:nvSpPr>
          <p:cNvPr id="265" name="Rectangle 264">
            <a:extLst>
              <a:ext uri="{FF2B5EF4-FFF2-40B4-BE49-F238E27FC236}">
                <a16:creationId xmlns:a16="http://schemas.microsoft.com/office/drawing/2014/main" id="{BA73213C-EECB-40A2-AD5C-976D3F22D639}"/>
              </a:ext>
            </a:extLst>
          </p:cNvPr>
          <p:cNvSpPr/>
          <p:nvPr/>
        </p:nvSpPr>
        <p:spPr>
          <a:xfrm>
            <a:off x="27868816" y="14143658"/>
            <a:ext cx="2207081" cy="1358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have </a:t>
            </a:r>
            <a:r>
              <a:rPr lang="en-US" dirty="0" err="1"/>
              <a:t>bJoined</a:t>
            </a:r>
            <a:endParaRPr lang="en-US" dirty="0"/>
          </a:p>
        </p:txBody>
      </p:sp>
      <p:cxnSp>
        <p:nvCxnSpPr>
          <p:cNvPr id="267" name="Straight Connector 266">
            <a:extLst>
              <a:ext uri="{FF2B5EF4-FFF2-40B4-BE49-F238E27FC236}">
                <a16:creationId xmlns:a16="http://schemas.microsoft.com/office/drawing/2014/main" id="{ADA5BEA9-9609-4771-8EA4-2AE978D3E74E}"/>
              </a:ext>
            </a:extLst>
          </p:cNvPr>
          <p:cNvCxnSpPr>
            <a:stCxn id="226" idx="2"/>
            <a:endCxn id="265" idx="0"/>
          </p:cNvCxnSpPr>
          <p:nvPr/>
        </p:nvCxnSpPr>
        <p:spPr>
          <a:xfrm>
            <a:off x="26985075" y="13808058"/>
            <a:ext cx="1987282" cy="33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BDDF5411-A930-4AB2-A056-D317DE6F02BD}"/>
              </a:ext>
            </a:extLst>
          </p:cNvPr>
          <p:cNvCxnSpPr>
            <a:stCxn id="265" idx="2"/>
          </p:cNvCxnSpPr>
          <p:nvPr/>
        </p:nvCxnSpPr>
        <p:spPr>
          <a:xfrm flipH="1">
            <a:off x="28972356" y="15501936"/>
            <a:ext cx="1" cy="184897"/>
          </a:xfrm>
          <a:prstGeom prst="line">
            <a:avLst/>
          </a:prstGeom>
        </p:spPr>
        <p:style>
          <a:lnRef idx="1">
            <a:schemeClr val="accent1"/>
          </a:lnRef>
          <a:fillRef idx="0">
            <a:schemeClr val="accent1"/>
          </a:fillRef>
          <a:effectRef idx="0">
            <a:schemeClr val="accent1"/>
          </a:effectRef>
          <a:fontRef idx="minor">
            <a:schemeClr val="tx1"/>
          </a:fontRef>
        </p:style>
      </p:cxnSp>
      <p:sp>
        <p:nvSpPr>
          <p:cNvPr id="270" name="Rectangle 269">
            <a:extLst>
              <a:ext uri="{FF2B5EF4-FFF2-40B4-BE49-F238E27FC236}">
                <a16:creationId xmlns:a16="http://schemas.microsoft.com/office/drawing/2014/main" id="{44231260-EA19-4B20-B766-D987A3D2778A}"/>
              </a:ext>
            </a:extLst>
          </p:cNvPr>
          <p:cNvSpPr/>
          <p:nvPr/>
        </p:nvSpPr>
        <p:spPr>
          <a:xfrm>
            <a:off x="27048120" y="15633104"/>
            <a:ext cx="3869576" cy="59178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 hugs you and says “welcome back!”. Thief thinks the key to solving this might be in that office they ventured upon, but judging by how things went last time they need to be careful the traitor isn’t amongst them. At the very least, investigating should flush them out. Thief is able to pick the lock in the office using the metal fragment lodged in your cell door. He offhandedly mentions that if you get caught again its </a:t>
            </a:r>
            <a:r>
              <a:rPr lang="en-US" dirty="0" err="1"/>
              <a:t>gonna</a:t>
            </a:r>
            <a:r>
              <a:rPr lang="en-US" dirty="0"/>
              <a:t> hurt real bad getting out without the fragment to block the door so don’t screw this up!</a:t>
            </a:r>
          </a:p>
        </p:txBody>
      </p:sp>
      <p:sp>
        <p:nvSpPr>
          <p:cNvPr id="271" name="TextBox 270">
            <a:extLst>
              <a:ext uri="{FF2B5EF4-FFF2-40B4-BE49-F238E27FC236}">
                <a16:creationId xmlns:a16="http://schemas.microsoft.com/office/drawing/2014/main" id="{3D4CD20F-D879-41DE-A6EC-823EF3DAD539}"/>
              </a:ext>
            </a:extLst>
          </p:cNvPr>
          <p:cNvSpPr txBox="1"/>
          <p:nvPr/>
        </p:nvSpPr>
        <p:spPr>
          <a:xfrm>
            <a:off x="31086975" y="20343716"/>
            <a:ext cx="1227772" cy="369332"/>
          </a:xfrm>
          <a:prstGeom prst="rect">
            <a:avLst/>
          </a:prstGeom>
          <a:noFill/>
        </p:spPr>
        <p:txBody>
          <a:bodyPr wrap="none" rtlCol="0">
            <a:spAutoFit/>
          </a:bodyPr>
          <a:lstStyle/>
          <a:p>
            <a:r>
              <a:rPr lang="en-US" dirty="0" err="1"/>
              <a:t>thiefJoined</a:t>
            </a:r>
            <a:endParaRPr lang="en-US" dirty="0"/>
          </a:p>
        </p:txBody>
      </p:sp>
      <p:sp>
        <p:nvSpPr>
          <p:cNvPr id="272" name="TextBox 271">
            <a:extLst>
              <a:ext uri="{FF2B5EF4-FFF2-40B4-BE49-F238E27FC236}">
                <a16:creationId xmlns:a16="http://schemas.microsoft.com/office/drawing/2014/main" id="{F6097F5E-50ED-479C-AD0A-A82CFD518936}"/>
              </a:ext>
            </a:extLst>
          </p:cNvPr>
          <p:cNvSpPr txBox="1"/>
          <p:nvPr/>
        </p:nvSpPr>
        <p:spPr>
          <a:xfrm>
            <a:off x="34585360" y="36820781"/>
            <a:ext cx="4459298" cy="646331"/>
          </a:xfrm>
          <a:prstGeom prst="rect">
            <a:avLst/>
          </a:prstGeom>
          <a:noFill/>
        </p:spPr>
        <p:txBody>
          <a:bodyPr wrap="none" rtlCol="0">
            <a:spAutoFit/>
          </a:bodyPr>
          <a:lstStyle/>
          <a:p>
            <a:r>
              <a:rPr lang="en-US" dirty="0"/>
              <a:t>Everything she says is in a whisper so even if</a:t>
            </a:r>
          </a:p>
          <a:p>
            <a:r>
              <a:rPr lang="en-US" dirty="0"/>
              <a:t>You are with medic and thief they cant hear it</a:t>
            </a:r>
          </a:p>
        </p:txBody>
      </p:sp>
      <p:cxnSp>
        <p:nvCxnSpPr>
          <p:cNvPr id="274" name="Straight Connector 273">
            <a:extLst>
              <a:ext uri="{FF2B5EF4-FFF2-40B4-BE49-F238E27FC236}">
                <a16:creationId xmlns:a16="http://schemas.microsoft.com/office/drawing/2014/main" id="{91025E66-089A-4835-B6EA-9528E44962ED}"/>
              </a:ext>
            </a:extLst>
          </p:cNvPr>
          <p:cNvCxnSpPr>
            <a:cxnSpLocks/>
            <a:endCxn id="111" idx="2"/>
          </p:cNvCxnSpPr>
          <p:nvPr/>
        </p:nvCxnSpPr>
        <p:spPr>
          <a:xfrm flipV="1">
            <a:off x="41717514" y="39092836"/>
            <a:ext cx="1323370" cy="1259978"/>
          </a:xfrm>
          <a:prstGeom prst="line">
            <a:avLst/>
          </a:prstGeom>
        </p:spPr>
        <p:style>
          <a:lnRef idx="1">
            <a:schemeClr val="dk1"/>
          </a:lnRef>
          <a:fillRef idx="0">
            <a:schemeClr val="dk1"/>
          </a:fillRef>
          <a:effectRef idx="0">
            <a:schemeClr val="dk1"/>
          </a:effectRef>
          <a:fontRef idx="minor">
            <a:schemeClr val="tx1"/>
          </a:fontRef>
        </p:style>
      </p:cxnSp>
      <p:cxnSp>
        <p:nvCxnSpPr>
          <p:cNvPr id="277" name="Straight Connector 276">
            <a:extLst>
              <a:ext uri="{FF2B5EF4-FFF2-40B4-BE49-F238E27FC236}">
                <a16:creationId xmlns:a16="http://schemas.microsoft.com/office/drawing/2014/main" id="{8C72A0B3-1108-4566-A09A-AA6974688739}"/>
              </a:ext>
            </a:extLst>
          </p:cNvPr>
          <p:cNvCxnSpPr>
            <a:cxnSpLocks/>
          </p:cNvCxnSpPr>
          <p:nvPr/>
        </p:nvCxnSpPr>
        <p:spPr>
          <a:xfrm>
            <a:off x="41717514" y="40396646"/>
            <a:ext cx="128958" cy="3873526"/>
          </a:xfrm>
          <a:prstGeom prst="line">
            <a:avLst/>
          </a:prstGeom>
        </p:spPr>
        <p:style>
          <a:lnRef idx="1">
            <a:schemeClr val="dk1"/>
          </a:lnRef>
          <a:fillRef idx="0">
            <a:schemeClr val="dk1"/>
          </a:fillRef>
          <a:effectRef idx="0">
            <a:schemeClr val="dk1"/>
          </a:effectRef>
          <a:fontRef idx="minor">
            <a:schemeClr val="tx1"/>
          </a:fontRef>
        </p:style>
      </p:cxnSp>
      <p:sp>
        <p:nvSpPr>
          <p:cNvPr id="278" name="Rectangle 277">
            <a:extLst>
              <a:ext uri="{FF2B5EF4-FFF2-40B4-BE49-F238E27FC236}">
                <a16:creationId xmlns:a16="http://schemas.microsoft.com/office/drawing/2014/main" id="{005E65AD-6A84-4204-A236-470ABD350961}"/>
              </a:ext>
            </a:extLst>
          </p:cNvPr>
          <p:cNvSpPr/>
          <p:nvPr/>
        </p:nvSpPr>
        <p:spPr>
          <a:xfrm>
            <a:off x="39450195" y="44397658"/>
            <a:ext cx="1766901" cy="1332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thiefJoined</a:t>
            </a:r>
            <a:r>
              <a:rPr lang="en-US" dirty="0"/>
              <a:t> or </a:t>
            </a:r>
            <a:r>
              <a:rPr lang="en-US" dirty="0" err="1"/>
              <a:t>Bjoined</a:t>
            </a:r>
            <a:endParaRPr lang="en-US" dirty="0"/>
          </a:p>
        </p:txBody>
      </p:sp>
      <p:cxnSp>
        <p:nvCxnSpPr>
          <p:cNvPr id="280" name="Straight Connector 279">
            <a:extLst>
              <a:ext uri="{FF2B5EF4-FFF2-40B4-BE49-F238E27FC236}">
                <a16:creationId xmlns:a16="http://schemas.microsoft.com/office/drawing/2014/main" id="{9D8A61AA-71C5-4EA3-9223-955749FF85CC}"/>
              </a:ext>
            </a:extLst>
          </p:cNvPr>
          <p:cNvCxnSpPr>
            <a:stCxn id="278" idx="3"/>
          </p:cNvCxnSpPr>
          <p:nvPr/>
        </p:nvCxnSpPr>
        <p:spPr>
          <a:xfrm flipV="1">
            <a:off x="41217096" y="45063789"/>
            <a:ext cx="1395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A1AED62A-47E8-4803-AC27-128767BB7D20}"/>
              </a:ext>
            </a:extLst>
          </p:cNvPr>
          <p:cNvCxnSpPr>
            <a:endCxn id="278" idx="0"/>
          </p:cNvCxnSpPr>
          <p:nvPr/>
        </p:nvCxnSpPr>
        <p:spPr>
          <a:xfrm flipH="1">
            <a:off x="40333646" y="44270172"/>
            <a:ext cx="1512826" cy="127486"/>
          </a:xfrm>
          <a:prstGeom prst="line">
            <a:avLst/>
          </a:prstGeom>
        </p:spPr>
        <p:style>
          <a:lnRef idx="1">
            <a:schemeClr val="accent1"/>
          </a:lnRef>
          <a:fillRef idx="0">
            <a:schemeClr val="accent1"/>
          </a:fillRef>
          <a:effectRef idx="0">
            <a:schemeClr val="accent1"/>
          </a:effectRef>
          <a:fontRef idx="minor">
            <a:schemeClr val="tx1"/>
          </a:fontRef>
        </p:style>
      </p:cxnSp>
      <p:sp>
        <p:nvSpPr>
          <p:cNvPr id="284" name="Rectangle 283">
            <a:extLst>
              <a:ext uri="{FF2B5EF4-FFF2-40B4-BE49-F238E27FC236}">
                <a16:creationId xmlns:a16="http://schemas.microsoft.com/office/drawing/2014/main" id="{1A673C23-2DE2-4E6B-86D8-3B53EAF149E7}"/>
              </a:ext>
            </a:extLst>
          </p:cNvPr>
          <p:cNvSpPr/>
          <p:nvPr/>
        </p:nvSpPr>
        <p:spPr>
          <a:xfrm>
            <a:off x="41356627" y="44854659"/>
            <a:ext cx="6080987" cy="30845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 expresses her discontent at you having already freed who she considers a likely candidate for traitor but decides to trust in your judgement and join. If you get to the office with </a:t>
            </a:r>
            <a:r>
              <a:rPr lang="en-US" dirty="0" err="1"/>
              <a:t>medicJoined</a:t>
            </a:r>
            <a:r>
              <a:rPr lang="en-US" dirty="0"/>
              <a:t> AND </a:t>
            </a:r>
            <a:r>
              <a:rPr lang="en-US" dirty="0" err="1"/>
              <a:t>thiefJoined</a:t>
            </a:r>
            <a:r>
              <a:rPr lang="en-US" dirty="0"/>
              <a:t> then it will trigger a golem fight in which the player and party dies no matter what. She will of course scream and the golem appears but its not obvious she summons it.</a:t>
            </a:r>
          </a:p>
        </p:txBody>
      </p:sp>
      <p:sp>
        <p:nvSpPr>
          <p:cNvPr id="304" name="TextBox 303">
            <a:extLst>
              <a:ext uri="{FF2B5EF4-FFF2-40B4-BE49-F238E27FC236}">
                <a16:creationId xmlns:a16="http://schemas.microsoft.com/office/drawing/2014/main" id="{6DFB0F7F-371F-4C5C-BE69-D3CBD378FFA8}"/>
              </a:ext>
            </a:extLst>
          </p:cNvPr>
          <p:cNvSpPr txBox="1"/>
          <p:nvPr/>
        </p:nvSpPr>
        <p:spPr>
          <a:xfrm>
            <a:off x="3580674" y="23480890"/>
            <a:ext cx="8786290" cy="1107996"/>
          </a:xfrm>
          <a:prstGeom prst="rect">
            <a:avLst/>
          </a:prstGeom>
          <a:noFill/>
        </p:spPr>
        <p:txBody>
          <a:bodyPr wrap="square" rtlCol="0">
            <a:spAutoFit/>
          </a:bodyPr>
          <a:lstStyle/>
          <a:p>
            <a:r>
              <a:rPr lang="en-US" sz="6600" dirty="0"/>
              <a:t>CASTLE EXPLORATION</a:t>
            </a:r>
          </a:p>
        </p:txBody>
      </p:sp>
      <p:grpSp>
        <p:nvGrpSpPr>
          <p:cNvPr id="316" name="Group 315">
            <a:extLst>
              <a:ext uri="{FF2B5EF4-FFF2-40B4-BE49-F238E27FC236}">
                <a16:creationId xmlns:a16="http://schemas.microsoft.com/office/drawing/2014/main" id="{DC7A6B34-C74B-48CD-B458-E99D84D82F33}"/>
              </a:ext>
            </a:extLst>
          </p:cNvPr>
          <p:cNvGrpSpPr/>
          <p:nvPr/>
        </p:nvGrpSpPr>
        <p:grpSpPr>
          <a:xfrm>
            <a:off x="929822" y="25937336"/>
            <a:ext cx="13397378" cy="4266682"/>
            <a:chOff x="3825308" y="25895818"/>
            <a:chExt cx="7894184" cy="2514072"/>
          </a:xfrm>
        </p:grpSpPr>
        <p:sp>
          <p:nvSpPr>
            <p:cNvPr id="288" name="Rectangle 287">
              <a:extLst>
                <a:ext uri="{FF2B5EF4-FFF2-40B4-BE49-F238E27FC236}">
                  <a16:creationId xmlns:a16="http://schemas.microsoft.com/office/drawing/2014/main" id="{E8381143-5402-4940-AE1A-A8BD181917E3}"/>
                </a:ext>
              </a:extLst>
            </p:cNvPr>
            <p:cNvSpPr/>
            <p:nvPr/>
          </p:nvSpPr>
          <p:spPr>
            <a:xfrm>
              <a:off x="3825308" y="25946100"/>
              <a:ext cx="1231895" cy="1081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cells</a:t>
              </a:r>
            </a:p>
          </p:txBody>
        </p:sp>
        <p:sp>
          <p:nvSpPr>
            <p:cNvPr id="289" name="Rectangle 288">
              <a:extLst>
                <a:ext uri="{FF2B5EF4-FFF2-40B4-BE49-F238E27FC236}">
                  <a16:creationId xmlns:a16="http://schemas.microsoft.com/office/drawing/2014/main" id="{33F921FC-9FAF-4385-A680-7F73BDF55CD9}"/>
                </a:ext>
              </a:extLst>
            </p:cNvPr>
            <p:cNvSpPr/>
            <p:nvPr/>
          </p:nvSpPr>
          <p:spPr>
            <a:xfrm>
              <a:off x="5534877" y="25958670"/>
              <a:ext cx="1231895" cy="1081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Main Living area</a:t>
              </a:r>
            </a:p>
          </p:txBody>
        </p:sp>
        <p:sp>
          <p:nvSpPr>
            <p:cNvPr id="290" name="Rectangle 289">
              <a:extLst>
                <a:ext uri="{FF2B5EF4-FFF2-40B4-BE49-F238E27FC236}">
                  <a16:creationId xmlns:a16="http://schemas.microsoft.com/office/drawing/2014/main" id="{9650D501-E9DE-4142-B8B5-DB76767DEF0C}"/>
                </a:ext>
              </a:extLst>
            </p:cNvPr>
            <p:cNvSpPr/>
            <p:nvPr/>
          </p:nvSpPr>
          <p:spPr>
            <a:xfrm>
              <a:off x="5547447" y="27328839"/>
              <a:ext cx="1231895" cy="1081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Outside</a:t>
              </a:r>
            </a:p>
          </p:txBody>
        </p:sp>
        <p:sp>
          <p:nvSpPr>
            <p:cNvPr id="292" name="Rectangle 291">
              <a:extLst>
                <a:ext uri="{FF2B5EF4-FFF2-40B4-BE49-F238E27FC236}">
                  <a16:creationId xmlns:a16="http://schemas.microsoft.com/office/drawing/2014/main" id="{836E23E7-5A9D-4392-9F53-C11E0513E57D}"/>
                </a:ext>
              </a:extLst>
            </p:cNvPr>
            <p:cNvSpPr/>
            <p:nvPr/>
          </p:nvSpPr>
          <p:spPr>
            <a:xfrm>
              <a:off x="7194164" y="27316269"/>
              <a:ext cx="1231895" cy="1081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Upstairs</a:t>
              </a:r>
            </a:p>
          </p:txBody>
        </p:sp>
        <p:sp>
          <p:nvSpPr>
            <p:cNvPr id="293" name="Rectangle 292">
              <a:extLst>
                <a:ext uri="{FF2B5EF4-FFF2-40B4-BE49-F238E27FC236}">
                  <a16:creationId xmlns:a16="http://schemas.microsoft.com/office/drawing/2014/main" id="{EF9A0C18-2FB7-4038-83C1-B25A50E49018}"/>
                </a:ext>
              </a:extLst>
            </p:cNvPr>
            <p:cNvSpPr/>
            <p:nvPr/>
          </p:nvSpPr>
          <p:spPr>
            <a:xfrm>
              <a:off x="8765079" y="25895818"/>
              <a:ext cx="1231895" cy="1081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Locked Office</a:t>
              </a:r>
            </a:p>
          </p:txBody>
        </p:sp>
        <p:sp>
          <p:nvSpPr>
            <p:cNvPr id="294" name="Rectangle 293">
              <a:extLst>
                <a:ext uri="{FF2B5EF4-FFF2-40B4-BE49-F238E27FC236}">
                  <a16:creationId xmlns:a16="http://schemas.microsoft.com/office/drawing/2014/main" id="{2CEAEF39-BEBE-4E6E-8147-6DE0BA9C4EC6}"/>
                </a:ext>
              </a:extLst>
            </p:cNvPr>
            <p:cNvSpPr/>
            <p:nvPr/>
          </p:nvSpPr>
          <p:spPr>
            <a:xfrm>
              <a:off x="7193785" y="25895818"/>
              <a:ext cx="1231895" cy="1081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Hallway</a:t>
              </a:r>
            </a:p>
          </p:txBody>
        </p:sp>
        <p:sp>
          <p:nvSpPr>
            <p:cNvPr id="295" name="Rectangle 294">
              <a:extLst>
                <a:ext uri="{FF2B5EF4-FFF2-40B4-BE49-F238E27FC236}">
                  <a16:creationId xmlns:a16="http://schemas.microsoft.com/office/drawing/2014/main" id="{FFA2C445-BCC1-48FF-8AA5-CA212493A413}"/>
                </a:ext>
              </a:extLst>
            </p:cNvPr>
            <p:cNvSpPr/>
            <p:nvPr/>
          </p:nvSpPr>
          <p:spPr>
            <a:xfrm>
              <a:off x="8828310" y="27303699"/>
              <a:ext cx="1231895" cy="1081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Library</a:t>
              </a:r>
            </a:p>
          </p:txBody>
        </p:sp>
        <p:sp>
          <p:nvSpPr>
            <p:cNvPr id="296" name="Rectangle 295">
              <a:extLst>
                <a:ext uri="{FF2B5EF4-FFF2-40B4-BE49-F238E27FC236}">
                  <a16:creationId xmlns:a16="http://schemas.microsoft.com/office/drawing/2014/main" id="{B9AF965D-8866-42D0-935E-61DBFE751ECA}"/>
                </a:ext>
              </a:extLst>
            </p:cNvPr>
            <p:cNvSpPr/>
            <p:nvPr/>
          </p:nvSpPr>
          <p:spPr>
            <a:xfrm>
              <a:off x="10487597" y="27291966"/>
              <a:ext cx="1231895" cy="1081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Secret bookcase entrance room</a:t>
              </a:r>
            </a:p>
          </p:txBody>
        </p:sp>
        <p:cxnSp>
          <p:nvCxnSpPr>
            <p:cNvPr id="297" name="Straight Arrow Connector 296">
              <a:extLst>
                <a:ext uri="{FF2B5EF4-FFF2-40B4-BE49-F238E27FC236}">
                  <a16:creationId xmlns:a16="http://schemas.microsoft.com/office/drawing/2014/main" id="{70992CE8-1537-4088-ACDB-758FAE18D08A}"/>
                </a:ext>
              </a:extLst>
            </p:cNvPr>
            <p:cNvCxnSpPr>
              <a:cxnSpLocks/>
            </p:cNvCxnSpPr>
            <p:nvPr/>
          </p:nvCxnSpPr>
          <p:spPr>
            <a:xfrm>
              <a:off x="5107484" y="26486625"/>
              <a:ext cx="389681" cy="12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F09A40ED-0058-4913-BD71-94C201EB4874}"/>
                </a:ext>
              </a:extLst>
            </p:cNvPr>
            <p:cNvCxnSpPr>
              <a:cxnSpLocks/>
            </p:cNvCxnSpPr>
            <p:nvPr/>
          </p:nvCxnSpPr>
          <p:spPr>
            <a:xfrm>
              <a:off x="6829244" y="26448914"/>
              <a:ext cx="389681" cy="12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825D3984-B8EC-42CC-9B26-79532D2D8062}"/>
                </a:ext>
              </a:extLst>
            </p:cNvPr>
            <p:cNvCxnSpPr>
              <a:cxnSpLocks/>
            </p:cNvCxnSpPr>
            <p:nvPr/>
          </p:nvCxnSpPr>
          <p:spPr>
            <a:xfrm>
              <a:off x="8413109" y="26423773"/>
              <a:ext cx="389681" cy="12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A866D4DA-FD72-41CD-B1D1-AB8812F42910}"/>
                </a:ext>
              </a:extLst>
            </p:cNvPr>
            <p:cNvCxnSpPr>
              <a:cxnSpLocks/>
            </p:cNvCxnSpPr>
            <p:nvPr/>
          </p:nvCxnSpPr>
          <p:spPr>
            <a:xfrm>
              <a:off x="10009923" y="27781372"/>
              <a:ext cx="389681" cy="12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26A1C946-6D93-4118-B29F-5A60E2CE63B9}"/>
                </a:ext>
              </a:extLst>
            </p:cNvPr>
            <p:cNvCxnSpPr>
              <a:cxnSpLocks/>
            </p:cNvCxnSpPr>
            <p:nvPr/>
          </p:nvCxnSpPr>
          <p:spPr>
            <a:xfrm>
              <a:off x="8426059" y="27756231"/>
              <a:ext cx="389681" cy="12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B6AEE7DA-4DD5-4ABF-8601-8B03F2732F35}"/>
                </a:ext>
              </a:extLst>
            </p:cNvPr>
            <p:cNvCxnSpPr>
              <a:cxnSpLocks/>
            </p:cNvCxnSpPr>
            <p:nvPr/>
          </p:nvCxnSpPr>
          <p:spPr>
            <a:xfrm>
              <a:off x="6829623" y="26914018"/>
              <a:ext cx="285766" cy="36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23331477-5BF6-4D20-9706-33F6A43C35BA}"/>
                </a:ext>
              </a:extLst>
            </p:cNvPr>
            <p:cNvCxnSpPr>
              <a:cxnSpLocks/>
            </p:cNvCxnSpPr>
            <p:nvPr/>
          </p:nvCxnSpPr>
          <p:spPr>
            <a:xfrm>
              <a:off x="6184800" y="27062120"/>
              <a:ext cx="0" cy="266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18" name="Rectangle 317">
            <a:extLst>
              <a:ext uri="{FF2B5EF4-FFF2-40B4-BE49-F238E27FC236}">
                <a16:creationId xmlns:a16="http://schemas.microsoft.com/office/drawing/2014/main" id="{2D91E45A-9B80-42F1-AA32-6F332515CE8A}"/>
              </a:ext>
            </a:extLst>
          </p:cNvPr>
          <p:cNvSpPr/>
          <p:nvPr/>
        </p:nvSpPr>
        <p:spPr>
          <a:xfrm>
            <a:off x="17709486" y="28062250"/>
            <a:ext cx="2090674" cy="183467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Secret bookcase entrance room</a:t>
            </a:r>
          </a:p>
        </p:txBody>
      </p:sp>
      <p:sp>
        <p:nvSpPr>
          <p:cNvPr id="319" name="Rectangle 318">
            <a:extLst>
              <a:ext uri="{FF2B5EF4-FFF2-40B4-BE49-F238E27FC236}">
                <a16:creationId xmlns:a16="http://schemas.microsoft.com/office/drawing/2014/main" id="{7CC81991-671A-4DC7-AC2B-7F95D1D784BD}"/>
              </a:ext>
            </a:extLst>
          </p:cNvPr>
          <p:cNvSpPr/>
          <p:nvPr/>
        </p:nvSpPr>
        <p:spPr>
          <a:xfrm>
            <a:off x="14818172" y="30201557"/>
            <a:ext cx="2090662" cy="1578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are by yourself</a:t>
            </a:r>
          </a:p>
        </p:txBody>
      </p:sp>
      <p:sp>
        <p:nvSpPr>
          <p:cNvPr id="320" name="Rectangle 319">
            <a:extLst>
              <a:ext uri="{FF2B5EF4-FFF2-40B4-BE49-F238E27FC236}">
                <a16:creationId xmlns:a16="http://schemas.microsoft.com/office/drawing/2014/main" id="{AE9B8A7E-39FD-4CAC-886F-B6D671A91E4A}"/>
              </a:ext>
            </a:extLst>
          </p:cNvPr>
          <p:cNvSpPr/>
          <p:nvPr/>
        </p:nvSpPr>
        <p:spPr>
          <a:xfrm>
            <a:off x="17477916" y="30201557"/>
            <a:ext cx="3325657" cy="1578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have medic in your party (</a:t>
            </a:r>
            <a:r>
              <a:rPr lang="en-US" dirty="0" err="1"/>
              <a:t>medicJoined</a:t>
            </a:r>
            <a:r>
              <a:rPr lang="en-US" dirty="0"/>
              <a:t>)</a:t>
            </a:r>
          </a:p>
        </p:txBody>
      </p:sp>
      <p:sp>
        <p:nvSpPr>
          <p:cNvPr id="321" name="Rectangle 320">
            <a:extLst>
              <a:ext uri="{FF2B5EF4-FFF2-40B4-BE49-F238E27FC236}">
                <a16:creationId xmlns:a16="http://schemas.microsoft.com/office/drawing/2014/main" id="{3D042D84-4969-4BEA-BD0A-AF90F3EF0344}"/>
              </a:ext>
            </a:extLst>
          </p:cNvPr>
          <p:cNvSpPr/>
          <p:nvPr/>
        </p:nvSpPr>
        <p:spPr>
          <a:xfrm>
            <a:off x="15817826" y="37480803"/>
            <a:ext cx="2012359" cy="183467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have </a:t>
            </a:r>
            <a:r>
              <a:rPr lang="en-US" dirty="0" err="1"/>
              <a:t>bJoined</a:t>
            </a:r>
            <a:r>
              <a:rPr lang="en-US" dirty="0"/>
              <a:t> in your party, they get a nice gruesome death too</a:t>
            </a:r>
          </a:p>
        </p:txBody>
      </p:sp>
      <p:sp>
        <p:nvSpPr>
          <p:cNvPr id="323" name="Rectangle 322">
            <a:extLst>
              <a:ext uri="{FF2B5EF4-FFF2-40B4-BE49-F238E27FC236}">
                <a16:creationId xmlns:a16="http://schemas.microsoft.com/office/drawing/2014/main" id="{3D011EE1-A262-47F2-8917-F14C31AA0E7D}"/>
              </a:ext>
            </a:extLst>
          </p:cNvPr>
          <p:cNvSpPr/>
          <p:nvPr/>
        </p:nvSpPr>
        <p:spPr>
          <a:xfrm>
            <a:off x="17630404" y="35610267"/>
            <a:ext cx="3173169" cy="201588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Gruesome death for you, but you don’t see medic get killed. </a:t>
            </a:r>
          </a:p>
        </p:txBody>
      </p:sp>
      <p:sp>
        <p:nvSpPr>
          <p:cNvPr id="324" name="Rectangle 323">
            <a:extLst>
              <a:ext uri="{FF2B5EF4-FFF2-40B4-BE49-F238E27FC236}">
                <a16:creationId xmlns:a16="http://schemas.microsoft.com/office/drawing/2014/main" id="{90AB3A3F-61EE-4E62-9D25-F720CDC08591}"/>
              </a:ext>
            </a:extLst>
          </p:cNvPr>
          <p:cNvSpPr/>
          <p:nvPr/>
        </p:nvSpPr>
        <p:spPr>
          <a:xfrm>
            <a:off x="20482398" y="37521776"/>
            <a:ext cx="2012359" cy="183467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have </a:t>
            </a:r>
            <a:r>
              <a:rPr lang="en-US" dirty="0" err="1"/>
              <a:t>thiefJoined</a:t>
            </a:r>
            <a:r>
              <a:rPr lang="en-US" dirty="0"/>
              <a:t> in your party, they get a nice gruesome death too</a:t>
            </a:r>
          </a:p>
        </p:txBody>
      </p:sp>
      <p:sp>
        <p:nvSpPr>
          <p:cNvPr id="325" name="Rectangle 324">
            <a:extLst>
              <a:ext uri="{FF2B5EF4-FFF2-40B4-BE49-F238E27FC236}">
                <a16:creationId xmlns:a16="http://schemas.microsoft.com/office/drawing/2014/main" id="{15719027-E3F6-4056-91DC-6396E1D673ED}"/>
              </a:ext>
            </a:extLst>
          </p:cNvPr>
          <p:cNvSpPr/>
          <p:nvPr/>
        </p:nvSpPr>
        <p:spPr>
          <a:xfrm>
            <a:off x="14100129" y="32526899"/>
            <a:ext cx="2673396" cy="1578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Lots of books about time travel, references to movies about time travel, </a:t>
            </a:r>
            <a:r>
              <a:rPr lang="en-US" dirty="0" err="1"/>
              <a:t>rezero</a:t>
            </a:r>
            <a:r>
              <a:rPr lang="en-US" dirty="0"/>
              <a:t>, nothing of interest</a:t>
            </a:r>
          </a:p>
        </p:txBody>
      </p:sp>
      <p:cxnSp>
        <p:nvCxnSpPr>
          <p:cNvPr id="327" name="Straight Connector 326">
            <a:extLst>
              <a:ext uri="{FF2B5EF4-FFF2-40B4-BE49-F238E27FC236}">
                <a16:creationId xmlns:a16="http://schemas.microsoft.com/office/drawing/2014/main" id="{C0898777-6972-4EED-A913-CEBD338948CD}"/>
              </a:ext>
            </a:extLst>
          </p:cNvPr>
          <p:cNvCxnSpPr>
            <a:stCxn id="319" idx="2"/>
          </p:cNvCxnSpPr>
          <p:nvPr/>
        </p:nvCxnSpPr>
        <p:spPr>
          <a:xfrm flipH="1">
            <a:off x="15504649" y="31780530"/>
            <a:ext cx="358854" cy="746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AF0001F5-F8AF-4BE3-B433-F0DFA2B925BC}"/>
              </a:ext>
            </a:extLst>
          </p:cNvPr>
          <p:cNvCxnSpPr>
            <a:stCxn id="318" idx="2"/>
          </p:cNvCxnSpPr>
          <p:nvPr/>
        </p:nvCxnSpPr>
        <p:spPr>
          <a:xfrm>
            <a:off x="18754823" y="29896923"/>
            <a:ext cx="58535" cy="304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C28638CF-0413-4566-997E-0216B8A5374F}"/>
              </a:ext>
            </a:extLst>
          </p:cNvPr>
          <p:cNvCxnSpPr>
            <a:stCxn id="320" idx="2"/>
            <a:endCxn id="323" idx="0"/>
          </p:cNvCxnSpPr>
          <p:nvPr/>
        </p:nvCxnSpPr>
        <p:spPr>
          <a:xfrm>
            <a:off x="19140745" y="31780530"/>
            <a:ext cx="76244" cy="3829737"/>
          </a:xfrm>
          <a:prstGeom prst="line">
            <a:avLst/>
          </a:prstGeom>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9B042C28-2D11-4FF1-BCD6-6C7263A7C602}"/>
              </a:ext>
            </a:extLst>
          </p:cNvPr>
          <p:cNvSpPr/>
          <p:nvPr/>
        </p:nvSpPr>
        <p:spPr>
          <a:xfrm>
            <a:off x="17477916" y="32334898"/>
            <a:ext cx="3417393" cy="2371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are browsing when you notice that she glances at a red book you didn’t see before. You pull on it and reveal a secret room, but before you can do anything she screams and the golem appears</a:t>
            </a:r>
          </a:p>
        </p:txBody>
      </p:sp>
      <p:sp>
        <p:nvSpPr>
          <p:cNvPr id="334" name="Rectangle 333">
            <a:extLst>
              <a:ext uri="{FF2B5EF4-FFF2-40B4-BE49-F238E27FC236}">
                <a16:creationId xmlns:a16="http://schemas.microsoft.com/office/drawing/2014/main" id="{42469768-ABDF-4213-A580-EDA548398AAD}"/>
              </a:ext>
            </a:extLst>
          </p:cNvPr>
          <p:cNvSpPr/>
          <p:nvPr/>
        </p:nvSpPr>
        <p:spPr>
          <a:xfrm>
            <a:off x="13533121" y="34706109"/>
            <a:ext cx="3173169" cy="2174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roomRevealed</a:t>
            </a:r>
            <a:r>
              <a:rPr lang="en-US" dirty="0"/>
              <a:t>, you can notice the book now and pull on it. Inside is the pigskins clue which makes you think the message was planted on your arm and wasn’t a warning from you!</a:t>
            </a:r>
          </a:p>
        </p:txBody>
      </p:sp>
      <p:sp>
        <p:nvSpPr>
          <p:cNvPr id="335" name="TextBox 334">
            <a:extLst>
              <a:ext uri="{FF2B5EF4-FFF2-40B4-BE49-F238E27FC236}">
                <a16:creationId xmlns:a16="http://schemas.microsoft.com/office/drawing/2014/main" id="{5212845B-EECE-402F-9EE9-DBD28E88DEAC}"/>
              </a:ext>
            </a:extLst>
          </p:cNvPr>
          <p:cNvSpPr txBox="1"/>
          <p:nvPr/>
        </p:nvSpPr>
        <p:spPr>
          <a:xfrm>
            <a:off x="21212149" y="33421542"/>
            <a:ext cx="1542474" cy="369332"/>
          </a:xfrm>
          <a:prstGeom prst="rect">
            <a:avLst/>
          </a:prstGeom>
          <a:noFill/>
        </p:spPr>
        <p:txBody>
          <a:bodyPr wrap="none" rtlCol="0">
            <a:spAutoFit/>
          </a:bodyPr>
          <a:lstStyle/>
          <a:p>
            <a:r>
              <a:rPr lang="en-US" dirty="0" err="1"/>
              <a:t>roomRevealed</a:t>
            </a:r>
            <a:endParaRPr lang="en-US" dirty="0"/>
          </a:p>
        </p:txBody>
      </p:sp>
      <p:cxnSp>
        <p:nvCxnSpPr>
          <p:cNvPr id="337" name="Straight Connector 336">
            <a:extLst>
              <a:ext uri="{FF2B5EF4-FFF2-40B4-BE49-F238E27FC236}">
                <a16:creationId xmlns:a16="http://schemas.microsoft.com/office/drawing/2014/main" id="{38F656AE-C787-438E-9BB9-AB3AAF2F1F2D}"/>
              </a:ext>
            </a:extLst>
          </p:cNvPr>
          <p:cNvCxnSpPr>
            <a:stCxn id="325" idx="2"/>
            <a:endCxn id="334" idx="0"/>
          </p:cNvCxnSpPr>
          <p:nvPr/>
        </p:nvCxnSpPr>
        <p:spPr>
          <a:xfrm flipH="1">
            <a:off x="15119706" y="34105872"/>
            <a:ext cx="317121" cy="600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0498A775-6870-4D65-A3C4-B67693962214}"/>
              </a:ext>
            </a:extLst>
          </p:cNvPr>
          <p:cNvCxnSpPr>
            <a:endCxn id="319" idx="0"/>
          </p:cNvCxnSpPr>
          <p:nvPr/>
        </p:nvCxnSpPr>
        <p:spPr>
          <a:xfrm flipH="1">
            <a:off x="15863503" y="29896923"/>
            <a:ext cx="2764898" cy="304634"/>
          </a:xfrm>
          <a:prstGeom prst="line">
            <a:avLst/>
          </a:prstGeom>
        </p:spPr>
        <p:style>
          <a:lnRef idx="1">
            <a:schemeClr val="accent1"/>
          </a:lnRef>
          <a:fillRef idx="0">
            <a:schemeClr val="accent1"/>
          </a:fillRef>
          <a:effectRef idx="0">
            <a:schemeClr val="accent1"/>
          </a:effectRef>
          <a:fontRef idx="minor">
            <a:schemeClr val="tx1"/>
          </a:fontRef>
        </p:style>
      </p:cxnSp>
      <p:sp>
        <p:nvSpPr>
          <p:cNvPr id="340" name="Rectangle 339">
            <a:extLst>
              <a:ext uri="{FF2B5EF4-FFF2-40B4-BE49-F238E27FC236}">
                <a16:creationId xmlns:a16="http://schemas.microsoft.com/office/drawing/2014/main" id="{93F273B7-3FDD-41ED-BC84-474FCBCB2C56}"/>
              </a:ext>
            </a:extLst>
          </p:cNvPr>
          <p:cNvSpPr/>
          <p:nvPr/>
        </p:nvSpPr>
        <p:spPr>
          <a:xfrm>
            <a:off x="23056841" y="29989830"/>
            <a:ext cx="3869576" cy="179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have B in your party  but NOT medic (</a:t>
            </a:r>
            <a:r>
              <a:rPr lang="en-US" dirty="0" err="1"/>
              <a:t>bJoined</a:t>
            </a:r>
            <a:r>
              <a:rPr lang="en-US" dirty="0"/>
              <a:t>)</a:t>
            </a:r>
          </a:p>
        </p:txBody>
      </p:sp>
      <p:cxnSp>
        <p:nvCxnSpPr>
          <p:cNvPr id="342" name="Straight Connector 341">
            <a:extLst>
              <a:ext uri="{FF2B5EF4-FFF2-40B4-BE49-F238E27FC236}">
                <a16:creationId xmlns:a16="http://schemas.microsoft.com/office/drawing/2014/main" id="{0C98BDE4-7C84-4E11-998D-C11440FB6270}"/>
              </a:ext>
            </a:extLst>
          </p:cNvPr>
          <p:cNvCxnSpPr>
            <a:stCxn id="318" idx="2"/>
            <a:endCxn id="340" idx="0"/>
          </p:cNvCxnSpPr>
          <p:nvPr/>
        </p:nvCxnSpPr>
        <p:spPr>
          <a:xfrm>
            <a:off x="18754823" y="29896923"/>
            <a:ext cx="6236806" cy="92907"/>
          </a:xfrm>
          <a:prstGeom prst="line">
            <a:avLst/>
          </a:prstGeom>
        </p:spPr>
        <p:style>
          <a:lnRef idx="1">
            <a:schemeClr val="accent1"/>
          </a:lnRef>
          <a:fillRef idx="0">
            <a:schemeClr val="accent1"/>
          </a:fillRef>
          <a:effectRef idx="0">
            <a:schemeClr val="accent1"/>
          </a:effectRef>
          <a:fontRef idx="minor">
            <a:schemeClr val="tx1"/>
          </a:fontRef>
        </p:style>
      </p:cxnSp>
      <p:sp>
        <p:nvSpPr>
          <p:cNvPr id="343" name="Rectangle 342">
            <a:extLst>
              <a:ext uri="{FF2B5EF4-FFF2-40B4-BE49-F238E27FC236}">
                <a16:creationId xmlns:a16="http://schemas.microsoft.com/office/drawing/2014/main" id="{77E26625-7951-44D7-BC5C-05050AE7FC7F}"/>
              </a:ext>
            </a:extLst>
          </p:cNvPr>
          <p:cNvSpPr/>
          <p:nvPr/>
        </p:nvSpPr>
        <p:spPr>
          <a:xfrm>
            <a:off x="23056841" y="32275488"/>
            <a:ext cx="4030294" cy="2817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 browsing she happens to stumble upon the red book and reveals the secret room. Inside are the pigskins. Same description as if you were by yourself but this time she adds in some commentary </a:t>
            </a:r>
          </a:p>
        </p:txBody>
      </p:sp>
      <p:cxnSp>
        <p:nvCxnSpPr>
          <p:cNvPr id="345" name="Straight Connector 344">
            <a:extLst>
              <a:ext uri="{FF2B5EF4-FFF2-40B4-BE49-F238E27FC236}">
                <a16:creationId xmlns:a16="http://schemas.microsoft.com/office/drawing/2014/main" id="{EE887EAA-5EF9-457A-9FDA-5B8C68E40D17}"/>
              </a:ext>
            </a:extLst>
          </p:cNvPr>
          <p:cNvCxnSpPr>
            <a:stCxn id="340" idx="2"/>
            <a:endCxn id="343" idx="0"/>
          </p:cNvCxnSpPr>
          <p:nvPr/>
        </p:nvCxnSpPr>
        <p:spPr>
          <a:xfrm>
            <a:off x="24991629" y="31780530"/>
            <a:ext cx="80359" cy="494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738A3C88-8392-4387-9894-AB38FED1A68C}"/>
              </a:ext>
            </a:extLst>
          </p:cNvPr>
          <p:cNvCxnSpPr>
            <a:stCxn id="343" idx="2"/>
          </p:cNvCxnSpPr>
          <p:nvPr/>
        </p:nvCxnSpPr>
        <p:spPr>
          <a:xfrm>
            <a:off x="25071988" y="35092976"/>
            <a:ext cx="0" cy="457881"/>
          </a:xfrm>
          <a:prstGeom prst="line">
            <a:avLst/>
          </a:prstGeom>
        </p:spPr>
        <p:style>
          <a:lnRef idx="1">
            <a:schemeClr val="accent1"/>
          </a:lnRef>
          <a:fillRef idx="0">
            <a:schemeClr val="accent1"/>
          </a:fillRef>
          <a:effectRef idx="0">
            <a:schemeClr val="accent1"/>
          </a:effectRef>
          <a:fontRef idx="minor">
            <a:schemeClr val="tx1"/>
          </a:fontRef>
        </p:style>
      </p:cxnSp>
      <p:sp>
        <p:nvSpPr>
          <p:cNvPr id="348" name="Rectangle 347">
            <a:extLst>
              <a:ext uri="{FF2B5EF4-FFF2-40B4-BE49-F238E27FC236}">
                <a16:creationId xmlns:a16="http://schemas.microsoft.com/office/drawing/2014/main" id="{545BC760-28A5-450F-ADF5-BFBAD05ABD28}"/>
              </a:ext>
            </a:extLst>
          </p:cNvPr>
          <p:cNvSpPr/>
          <p:nvPr/>
        </p:nvSpPr>
        <p:spPr>
          <a:xfrm>
            <a:off x="23337739" y="35416826"/>
            <a:ext cx="3749393" cy="2136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thiefJoined</a:t>
            </a:r>
            <a:r>
              <a:rPr lang="en-US" dirty="0"/>
              <a:t>, he adds in some commentary</a:t>
            </a:r>
          </a:p>
        </p:txBody>
      </p:sp>
      <p:cxnSp>
        <p:nvCxnSpPr>
          <p:cNvPr id="350" name="Straight Arrow Connector 349">
            <a:extLst>
              <a:ext uri="{FF2B5EF4-FFF2-40B4-BE49-F238E27FC236}">
                <a16:creationId xmlns:a16="http://schemas.microsoft.com/office/drawing/2014/main" id="{66AAB8F5-6F64-45F6-A02D-0216A8C7B9D8}"/>
              </a:ext>
            </a:extLst>
          </p:cNvPr>
          <p:cNvCxnSpPr/>
          <p:nvPr/>
        </p:nvCxnSpPr>
        <p:spPr>
          <a:xfrm flipH="1">
            <a:off x="20895309" y="33586236"/>
            <a:ext cx="321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3979DED1-202C-4E6E-B873-F2EFAF4AC993}"/>
              </a:ext>
            </a:extLst>
          </p:cNvPr>
          <p:cNvCxnSpPr>
            <a:cxnSpLocks/>
            <a:stCxn id="335" idx="3"/>
          </p:cNvCxnSpPr>
          <p:nvPr/>
        </p:nvCxnSpPr>
        <p:spPr>
          <a:xfrm>
            <a:off x="22754623" y="33606208"/>
            <a:ext cx="236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3" name="Rectangle 352">
            <a:extLst>
              <a:ext uri="{FF2B5EF4-FFF2-40B4-BE49-F238E27FC236}">
                <a16:creationId xmlns:a16="http://schemas.microsoft.com/office/drawing/2014/main" id="{16949C86-F60B-4C7D-8011-6EBB9079F75C}"/>
              </a:ext>
            </a:extLst>
          </p:cNvPr>
          <p:cNvSpPr/>
          <p:nvPr/>
        </p:nvSpPr>
        <p:spPr>
          <a:xfrm>
            <a:off x="6270994" y="31223771"/>
            <a:ext cx="2090674" cy="183467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Outside</a:t>
            </a:r>
          </a:p>
        </p:txBody>
      </p:sp>
      <p:cxnSp>
        <p:nvCxnSpPr>
          <p:cNvPr id="355" name="Straight Connector 354">
            <a:extLst>
              <a:ext uri="{FF2B5EF4-FFF2-40B4-BE49-F238E27FC236}">
                <a16:creationId xmlns:a16="http://schemas.microsoft.com/office/drawing/2014/main" id="{1044FE69-EB5B-4F68-8177-A6AD827B8095}"/>
              </a:ext>
            </a:extLst>
          </p:cNvPr>
          <p:cNvCxnSpPr>
            <a:stCxn id="353" idx="2"/>
          </p:cNvCxnSpPr>
          <p:nvPr/>
        </p:nvCxnSpPr>
        <p:spPr>
          <a:xfrm flipH="1">
            <a:off x="4553064" y="33058444"/>
            <a:ext cx="2763267" cy="581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A71F73CD-575B-44A8-B14E-E8E5AF027B6B}"/>
              </a:ext>
            </a:extLst>
          </p:cNvPr>
          <p:cNvCxnSpPr>
            <a:stCxn id="353" idx="2"/>
          </p:cNvCxnSpPr>
          <p:nvPr/>
        </p:nvCxnSpPr>
        <p:spPr>
          <a:xfrm>
            <a:off x="7316331" y="33058444"/>
            <a:ext cx="2437383" cy="739674"/>
          </a:xfrm>
          <a:prstGeom prst="line">
            <a:avLst/>
          </a:prstGeom>
        </p:spPr>
        <p:style>
          <a:lnRef idx="1">
            <a:schemeClr val="accent1"/>
          </a:lnRef>
          <a:fillRef idx="0">
            <a:schemeClr val="accent1"/>
          </a:fillRef>
          <a:effectRef idx="0">
            <a:schemeClr val="accent1"/>
          </a:effectRef>
          <a:fontRef idx="minor">
            <a:schemeClr val="tx1"/>
          </a:fontRef>
        </p:style>
      </p:cxnSp>
      <p:sp>
        <p:nvSpPr>
          <p:cNvPr id="358" name="Rectangle 357">
            <a:extLst>
              <a:ext uri="{FF2B5EF4-FFF2-40B4-BE49-F238E27FC236}">
                <a16:creationId xmlns:a16="http://schemas.microsoft.com/office/drawing/2014/main" id="{D60D4CA9-3E3F-4B03-BBA6-11032646A5AE}"/>
              </a:ext>
            </a:extLst>
          </p:cNvPr>
          <p:cNvSpPr/>
          <p:nvPr/>
        </p:nvSpPr>
        <p:spPr>
          <a:xfrm>
            <a:off x="2172611" y="33377992"/>
            <a:ext cx="3987347" cy="236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toughJoined</a:t>
            </a:r>
            <a:r>
              <a:rPr lang="en-US" dirty="0"/>
              <a:t>, he fights the golem outside and everyone escapes</a:t>
            </a:r>
          </a:p>
        </p:txBody>
      </p:sp>
      <p:sp>
        <p:nvSpPr>
          <p:cNvPr id="359" name="Rectangle 358">
            <a:extLst>
              <a:ext uri="{FF2B5EF4-FFF2-40B4-BE49-F238E27FC236}">
                <a16:creationId xmlns:a16="http://schemas.microsoft.com/office/drawing/2014/main" id="{5550C93E-EA87-4488-8FBB-6E64D52498FD}"/>
              </a:ext>
            </a:extLst>
          </p:cNvPr>
          <p:cNvSpPr/>
          <p:nvPr/>
        </p:nvSpPr>
        <p:spPr>
          <a:xfrm>
            <a:off x="7316331" y="33377992"/>
            <a:ext cx="4765315" cy="23609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toughJoined</a:t>
            </a:r>
            <a:r>
              <a:rPr lang="en-US" dirty="0"/>
              <a:t> NOT TRUE, then you die. Any other party members with you have gruesome death as well. Medic gets knocked over but you don’t see her die.</a:t>
            </a:r>
          </a:p>
        </p:txBody>
      </p:sp>
      <p:sp>
        <p:nvSpPr>
          <p:cNvPr id="361" name="Rectangle 360">
            <a:extLst>
              <a:ext uri="{FF2B5EF4-FFF2-40B4-BE49-F238E27FC236}">
                <a16:creationId xmlns:a16="http://schemas.microsoft.com/office/drawing/2014/main" id="{1FD70C9D-D712-4676-B2E8-8381020CA02D}"/>
              </a:ext>
            </a:extLst>
          </p:cNvPr>
          <p:cNvSpPr/>
          <p:nvPr/>
        </p:nvSpPr>
        <p:spPr>
          <a:xfrm>
            <a:off x="4190881" y="37208362"/>
            <a:ext cx="2090674" cy="183467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dirty="0">
                <a:effectLst/>
                <a:ea typeface="Calibri" panose="020F0502020204030204" pitchFamily="34" charset="0"/>
                <a:cs typeface="Times New Roman" panose="02020603050405020304" pitchFamily="18" charset="0"/>
              </a:rPr>
              <a:t>Locked Office</a:t>
            </a:r>
          </a:p>
        </p:txBody>
      </p:sp>
      <p:cxnSp>
        <p:nvCxnSpPr>
          <p:cNvPr id="363" name="Straight Connector 362">
            <a:extLst>
              <a:ext uri="{FF2B5EF4-FFF2-40B4-BE49-F238E27FC236}">
                <a16:creationId xmlns:a16="http://schemas.microsoft.com/office/drawing/2014/main" id="{11C77FBC-6DB9-43E8-9225-10BBE73F5F96}"/>
              </a:ext>
            </a:extLst>
          </p:cNvPr>
          <p:cNvCxnSpPr>
            <a:stCxn id="361" idx="2"/>
          </p:cNvCxnSpPr>
          <p:nvPr/>
        </p:nvCxnSpPr>
        <p:spPr>
          <a:xfrm flipH="1">
            <a:off x="2655234" y="39043035"/>
            <a:ext cx="2580984" cy="857418"/>
          </a:xfrm>
          <a:prstGeom prst="line">
            <a:avLst/>
          </a:prstGeom>
        </p:spPr>
        <p:style>
          <a:lnRef idx="1">
            <a:schemeClr val="accent1"/>
          </a:lnRef>
          <a:fillRef idx="0">
            <a:schemeClr val="accent1"/>
          </a:fillRef>
          <a:effectRef idx="0">
            <a:schemeClr val="accent1"/>
          </a:effectRef>
          <a:fontRef idx="minor">
            <a:schemeClr val="tx1"/>
          </a:fontRef>
        </p:style>
      </p:cxnSp>
      <p:sp>
        <p:nvSpPr>
          <p:cNvPr id="364" name="Rectangle 363">
            <a:extLst>
              <a:ext uri="{FF2B5EF4-FFF2-40B4-BE49-F238E27FC236}">
                <a16:creationId xmlns:a16="http://schemas.microsoft.com/office/drawing/2014/main" id="{11938FC9-4000-42BF-9E11-E575492B466F}"/>
              </a:ext>
            </a:extLst>
          </p:cNvPr>
          <p:cNvSpPr/>
          <p:nvPr/>
        </p:nvSpPr>
        <p:spPr>
          <a:xfrm>
            <a:off x="1441385" y="39358402"/>
            <a:ext cx="3003309" cy="2057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thiefJoined</a:t>
            </a:r>
            <a:r>
              <a:rPr lang="en-US" dirty="0"/>
              <a:t> FALSE, then you simply observe the locked door and note that  you wish thief was there to help</a:t>
            </a:r>
          </a:p>
        </p:txBody>
      </p:sp>
      <p:cxnSp>
        <p:nvCxnSpPr>
          <p:cNvPr id="366" name="Straight Connector 365">
            <a:extLst>
              <a:ext uri="{FF2B5EF4-FFF2-40B4-BE49-F238E27FC236}">
                <a16:creationId xmlns:a16="http://schemas.microsoft.com/office/drawing/2014/main" id="{D15702A1-52B7-4984-BF2B-D4460877932C}"/>
              </a:ext>
            </a:extLst>
          </p:cNvPr>
          <p:cNvCxnSpPr>
            <a:stCxn id="361" idx="2"/>
          </p:cNvCxnSpPr>
          <p:nvPr/>
        </p:nvCxnSpPr>
        <p:spPr>
          <a:xfrm>
            <a:off x="5236218" y="39043035"/>
            <a:ext cx="557821" cy="315367"/>
          </a:xfrm>
          <a:prstGeom prst="line">
            <a:avLst/>
          </a:prstGeom>
        </p:spPr>
        <p:style>
          <a:lnRef idx="1">
            <a:schemeClr val="accent1"/>
          </a:lnRef>
          <a:fillRef idx="0">
            <a:schemeClr val="accent1"/>
          </a:fillRef>
          <a:effectRef idx="0">
            <a:schemeClr val="accent1"/>
          </a:effectRef>
          <a:fontRef idx="minor">
            <a:schemeClr val="tx1"/>
          </a:fontRef>
        </p:style>
      </p:cxnSp>
      <p:sp>
        <p:nvSpPr>
          <p:cNvPr id="367" name="Rectangle 366">
            <a:extLst>
              <a:ext uri="{FF2B5EF4-FFF2-40B4-BE49-F238E27FC236}">
                <a16:creationId xmlns:a16="http://schemas.microsoft.com/office/drawing/2014/main" id="{5B9A707C-7502-41E7-AC44-D1FCBA68F89E}"/>
              </a:ext>
            </a:extLst>
          </p:cNvPr>
          <p:cNvSpPr/>
          <p:nvPr/>
        </p:nvSpPr>
        <p:spPr>
          <a:xfrm>
            <a:off x="5003581" y="39358402"/>
            <a:ext cx="2570067" cy="205756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medicJoined</a:t>
            </a:r>
            <a:r>
              <a:rPr lang="en-US" dirty="0"/>
              <a:t> TRUE, then she screams and summons golem. Everyone dies</a:t>
            </a:r>
          </a:p>
        </p:txBody>
      </p:sp>
      <p:cxnSp>
        <p:nvCxnSpPr>
          <p:cNvPr id="369" name="Straight Connector 368">
            <a:extLst>
              <a:ext uri="{FF2B5EF4-FFF2-40B4-BE49-F238E27FC236}">
                <a16:creationId xmlns:a16="http://schemas.microsoft.com/office/drawing/2014/main" id="{E2D07634-E1C4-4C2F-A4C1-137C7AB33DB2}"/>
              </a:ext>
            </a:extLst>
          </p:cNvPr>
          <p:cNvCxnSpPr/>
          <p:nvPr/>
        </p:nvCxnSpPr>
        <p:spPr>
          <a:xfrm>
            <a:off x="5418501" y="39043035"/>
            <a:ext cx="4456683" cy="315367"/>
          </a:xfrm>
          <a:prstGeom prst="line">
            <a:avLst/>
          </a:prstGeom>
        </p:spPr>
        <p:style>
          <a:lnRef idx="1">
            <a:schemeClr val="accent1"/>
          </a:lnRef>
          <a:fillRef idx="0">
            <a:schemeClr val="accent1"/>
          </a:fillRef>
          <a:effectRef idx="0">
            <a:schemeClr val="accent1"/>
          </a:effectRef>
          <a:fontRef idx="minor">
            <a:schemeClr val="tx1"/>
          </a:fontRef>
        </p:style>
      </p:cxnSp>
      <p:sp>
        <p:nvSpPr>
          <p:cNvPr id="370" name="Rectangle 369">
            <a:extLst>
              <a:ext uri="{FF2B5EF4-FFF2-40B4-BE49-F238E27FC236}">
                <a16:creationId xmlns:a16="http://schemas.microsoft.com/office/drawing/2014/main" id="{5A923022-DAFE-47D7-9B70-8CE38818B59F}"/>
              </a:ext>
            </a:extLst>
          </p:cNvPr>
          <p:cNvSpPr/>
          <p:nvPr/>
        </p:nvSpPr>
        <p:spPr>
          <a:xfrm>
            <a:off x="8408201" y="39358401"/>
            <a:ext cx="4765315" cy="4263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thiefJoined</a:t>
            </a:r>
            <a:r>
              <a:rPr lang="en-US" dirty="0"/>
              <a:t> TRUE, then he picks the lock and lets you and B explore inside. There are documents detailing Famine’s plan on how to defeat an unbeatable opponent which is to consume his memory for eternity so that he never remembers what he has lost and redo. B notices a bloody scalpel underneath the desk which must have gotten lost there during the confusion of the last escape. Only one person owns a tool like that… medic! B and thief decide she is the killer and share that they could use the bloody scalpel as proof it was her to tough guy.</a:t>
            </a:r>
          </a:p>
        </p:txBody>
      </p:sp>
      <p:cxnSp>
        <p:nvCxnSpPr>
          <p:cNvPr id="376" name="Straight Connector 375">
            <a:extLst>
              <a:ext uri="{FF2B5EF4-FFF2-40B4-BE49-F238E27FC236}">
                <a16:creationId xmlns:a16="http://schemas.microsoft.com/office/drawing/2014/main" id="{D5978492-905C-4D0B-8F5E-A6D1E113ECE9}"/>
              </a:ext>
            </a:extLst>
          </p:cNvPr>
          <p:cNvCxnSpPr/>
          <p:nvPr/>
        </p:nvCxnSpPr>
        <p:spPr>
          <a:xfrm>
            <a:off x="342900" y="22584029"/>
            <a:ext cx="28629456" cy="2181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EDED8057-DBE1-481D-9DBF-0801F5A617B3}"/>
              </a:ext>
            </a:extLst>
          </p:cNvPr>
          <p:cNvCxnSpPr/>
          <p:nvPr/>
        </p:nvCxnSpPr>
        <p:spPr>
          <a:xfrm>
            <a:off x="28972356" y="22802206"/>
            <a:ext cx="110823" cy="28023194"/>
          </a:xfrm>
          <a:prstGeom prst="line">
            <a:avLst/>
          </a:prstGeom>
        </p:spPr>
        <p:style>
          <a:lnRef idx="1">
            <a:schemeClr val="accent1"/>
          </a:lnRef>
          <a:fillRef idx="0">
            <a:schemeClr val="accent1"/>
          </a:fillRef>
          <a:effectRef idx="0">
            <a:schemeClr val="accent1"/>
          </a:effectRef>
          <a:fontRef idx="minor">
            <a:schemeClr val="tx1"/>
          </a:fontRef>
        </p:style>
      </p:cxnSp>
      <p:sp>
        <p:nvSpPr>
          <p:cNvPr id="379" name="Rectangle 378">
            <a:extLst>
              <a:ext uri="{FF2B5EF4-FFF2-40B4-BE49-F238E27FC236}">
                <a16:creationId xmlns:a16="http://schemas.microsoft.com/office/drawing/2014/main" id="{D4DD722B-7431-4F16-ACD4-C9FB3B65D0EF}"/>
              </a:ext>
            </a:extLst>
          </p:cNvPr>
          <p:cNvSpPr/>
          <p:nvPr/>
        </p:nvSpPr>
        <p:spPr>
          <a:xfrm>
            <a:off x="37119570" y="44001022"/>
            <a:ext cx="1998759" cy="533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Loops back to top</a:t>
            </a:r>
          </a:p>
        </p:txBody>
      </p:sp>
      <p:sp>
        <p:nvSpPr>
          <p:cNvPr id="381" name="Rectangle 380">
            <a:extLst>
              <a:ext uri="{FF2B5EF4-FFF2-40B4-BE49-F238E27FC236}">
                <a16:creationId xmlns:a16="http://schemas.microsoft.com/office/drawing/2014/main" id="{7925B51B-A9A5-4540-A65E-A5085F7B0B02}"/>
              </a:ext>
            </a:extLst>
          </p:cNvPr>
          <p:cNvSpPr/>
          <p:nvPr/>
        </p:nvSpPr>
        <p:spPr>
          <a:xfrm>
            <a:off x="30919608" y="39435863"/>
            <a:ext cx="1856386" cy="1270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have discovered the bloody scalpel</a:t>
            </a:r>
          </a:p>
        </p:txBody>
      </p:sp>
      <p:cxnSp>
        <p:nvCxnSpPr>
          <p:cNvPr id="383" name="Straight Connector 382">
            <a:extLst>
              <a:ext uri="{FF2B5EF4-FFF2-40B4-BE49-F238E27FC236}">
                <a16:creationId xmlns:a16="http://schemas.microsoft.com/office/drawing/2014/main" id="{393DD317-1A71-4EDA-97E8-B4FD46F34502}"/>
              </a:ext>
            </a:extLst>
          </p:cNvPr>
          <p:cNvCxnSpPr>
            <a:stCxn id="107" idx="2"/>
            <a:endCxn id="381" idx="0"/>
          </p:cNvCxnSpPr>
          <p:nvPr/>
        </p:nvCxnSpPr>
        <p:spPr>
          <a:xfrm flipH="1">
            <a:off x="31847801" y="39039491"/>
            <a:ext cx="5675982" cy="396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12EAC263-70C4-4D00-A966-538CB1C1D933}"/>
              </a:ext>
            </a:extLst>
          </p:cNvPr>
          <p:cNvCxnSpPr>
            <a:stCxn id="381" idx="2"/>
          </p:cNvCxnSpPr>
          <p:nvPr/>
        </p:nvCxnSpPr>
        <p:spPr>
          <a:xfrm>
            <a:off x="31847801" y="40706163"/>
            <a:ext cx="204571" cy="5457023"/>
          </a:xfrm>
          <a:prstGeom prst="line">
            <a:avLst/>
          </a:prstGeom>
        </p:spPr>
        <p:style>
          <a:lnRef idx="1">
            <a:schemeClr val="accent1"/>
          </a:lnRef>
          <a:fillRef idx="0">
            <a:schemeClr val="accent1"/>
          </a:fillRef>
          <a:effectRef idx="0">
            <a:schemeClr val="accent1"/>
          </a:effectRef>
          <a:fontRef idx="minor">
            <a:schemeClr val="tx1"/>
          </a:fontRef>
        </p:style>
      </p:cxnSp>
      <p:sp>
        <p:nvSpPr>
          <p:cNvPr id="386" name="Rectangle 385">
            <a:extLst>
              <a:ext uri="{FF2B5EF4-FFF2-40B4-BE49-F238E27FC236}">
                <a16:creationId xmlns:a16="http://schemas.microsoft.com/office/drawing/2014/main" id="{2A3ADB0B-395B-4296-8139-08E33E5D3A47}"/>
              </a:ext>
            </a:extLst>
          </p:cNvPr>
          <p:cNvSpPr/>
          <p:nvPr/>
        </p:nvSpPr>
        <p:spPr>
          <a:xfrm>
            <a:off x="30690419" y="45647917"/>
            <a:ext cx="3057858" cy="1785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She insists that duelist revealed himself as the traitor and attacked her. She defended herself the best she could.</a:t>
            </a:r>
          </a:p>
        </p:txBody>
      </p:sp>
      <p:sp>
        <p:nvSpPr>
          <p:cNvPr id="395" name="Rectangle 394">
            <a:extLst>
              <a:ext uri="{FF2B5EF4-FFF2-40B4-BE49-F238E27FC236}">
                <a16:creationId xmlns:a16="http://schemas.microsoft.com/office/drawing/2014/main" id="{6F758EC1-F04B-4E6E-9702-6756B9373452}"/>
              </a:ext>
            </a:extLst>
          </p:cNvPr>
          <p:cNvSpPr/>
          <p:nvPr/>
        </p:nvSpPr>
        <p:spPr>
          <a:xfrm>
            <a:off x="29333784" y="27052003"/>
            <a:ext cx="2963251" cy="21973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t>
            </a:r>
          </a:p>
          <a:p>
            <a:pPr algn="ctr"/>
            <a:endParaRPr lang="en-US" dirty="0"/>
          </a:p>
          <a:p>
            <a:pPr algn="ctr"/>
            <a:r>
              <a:rPr lang="en-US" dirty="0"/>
              <a:t>Tough guy looks surprised, but nods. Wordlessly, he strangles you to death</a:t>
            </a:r>
          </a:p>
        </p:txBody>
      </p:sp>
      <p:sp>
        <p:nvSpPr>
          <p:cNvPr id="396" name="Rectangle 395">
            <a:extLst>
              <a:ext uri="{FF2B5EF4-FFF2-40B4-BE49-F238E27FC236}">
                <a16:creationId xmlns:a16="http://schemas.microsoft.com/office/drawing/2014/main" id="{6064FA9B-F353-46C8-A8E4-951E496E3B66}"/>
              </a:ext>
            </a:extLst>
          </p:cNvPr>
          <p:cNvSpPr/>
          <p:nvPr/>
        </p:nvSpPr>
        <p:spPr>
          <a:xfrm>
            <a:off x="32436684" y="26999583"/>
            <a:ext cx="4773301" cy="3314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Thief, B</a:t>
            </a:r>
          </a:p>
          <a:p>
            <a:pPr algn="ctr"/>
            <a:endParaRPr lang="en-US" dirty="0"/>
          </a:p>
          <a:p>
            <a:pPr algn="ctr"/>
            <a:r>
              <a:rPr lang="en-US" dirty="0"/>
              <a:t>Tough guy doesn’t want to believe it but ultimately accepts it after you explain the scalpel was actually a plant by the traitor And you were waiting until now to reveal this, acting like it was medic just in case the traitor slipped up or revealed themselves. He strangles thief/B while the other watches hopelessly. Medic looks relieved you trusted her. You free medic and all make your way outside</a:t>
            </a:r>
          </a:p>
          <a:p>
            <a:pPr algn="ctr"/>
            <a:endParaRPr lang="en-US" dirty="0"/>
          </a:p>
        </p:txBody>
      </p:sp>
      <p:sp>
        <p:nvSpPr>
          <p:cNvPr id="397" name="TextBox 396">
            <a:extLst>
              <a:ext uri="{FF2B5EF4-FFF2-40B4-BE49-F238E27FC236}">
                <a16:creationId xmlns:a16="http://schemas.microsoft.com/office/drawing/2014/main" id="{8669FFB6-A805-4460-B9E4-91F2454C04DB}"/>
              </a:ext>
            </a:extLst>
          </p:cNvPr>
          <p:cNvSpPr txBox="1"/>
          <p:nvPr/>
        </p:nvSpPr>
        <p:spPr>
          <a:xfrm>
            <a:off x="32258283" y="33157392"/>
            <a:ext cx="1214756" cy="369332"/>
          </a:xfrm>
          <a:prstGeom prst="rect">
            <a:avLst/>
          </a:prstGeom>
          <a:noFill/>
        </p:spPr>
        <p:txBody>
          <a:bodyPr wrap="none" rtlCol="0">
            <a:spAutoFit/>
          </a:bodyPr>
          <a:lstStyle/>
          <a:p>
            <a:r>
              <a:rPr lang="en-US" dirty="0" err="1"/>
              <a:t>medicLives</a:t>
            </a:r>
            <a:endParaRPr lang="en-US" dirty="0"/>
          </a:p>
        </p:txBody>
      </p:sp>
      <p:sp>
        <p:nvSpPr>
          <p:cNvPr id="398" name="Rectangle 397">
            <a:extLst>
              <a:ext uri="{FF2B5EF4-FFF2-40B4-BE49-F238E27FC236}">
                <a16:creationId xmlns:a16="http://schemas.microsoft.com/office/drawing/2014/main" id="{A0335008-4ABC-44DA-8491-D2A584886FC7}"/>
              </a:ext>
            </a:extLst>
          </p:cNvPr>
          <p:cNvSpPr/>
          <p:nvPr/>
        </p:nvSpPr>
        <p:spPr>
          <a:xfrm>
            <a:off x="37522513" y="26988104"/>
            <a:ext cx="4255242" cy="4665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Duelist</a:t>
            </a:r>
          </a:p>
          <a:p>
            <a:pPr algn="ctr"/>
            <a:endParaRPr lang="en-US" dirty="0"/>
          </a:p>
          <a:p>
            <a:pPr algn="ctr"/>
            <a:r>
              <a:rPr lang="en-US" dirty="0"/>
              <a:t>Tough guy doesn’t want to believe it but ultimately accepts it after you explain the scalpel was actually a plant by the traitor And you were waiting until now to reveal this, acting like it was medic just in case the traitor slipped up or revealed themselves. Luckily medic thwarted his assassination attempt and there was no reason to have been looking over your shoulder this whole time. Medic looks relieved you trusted her. You free medic and all make your way outside</a:t>
            </a:r>
          </a:p>
          <a:p>
            <a:pPr algn="ctr"/>
            <a:endParaRPr lang="en-US" dirty="0"/>
          </a:p>
          <a:p>
            <a:pPr algn="ctr"/>
            <a:endParaRPr lang="en-US" dirty="0"/>
          </a:p>
        </p:txBody>
      </p:sp>
      <p:cxnSp>
        <p:nvCxnSpPr>
          <p:cNvPr id="400" name="Straight Connector 399">
            <a:extLst>
              <a:ext uri="{FF2B5EF4-FFF2-40B4-BE49-F238E27FC236}">
                <a16:creationId xmlns:a16="http://schemas.microsoft.com/office/drawing/2014/main" id="{B7FE3D20-A66A-4303-BF53-293ED3F46CCF}"/>
              </a:ext>
            </a:extLst>
          </p:cNvPr>
          <p:cNvCxnSpPr>
            <a:cxnSpLocks/>
            <a:stCxn id="398" idx="2"/>
            <a:endCxn id="221" idx="0"/>
          </p:cNvCxnSpPr>
          <p:nvPr/>
        </p:nvCxnSpPr>
        <p:spPr>
          <a:xfrm flipH="1">
            <a:off x="35216871" y="31653294"/>
            <a:ext cx="4433263" cy="681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6" name="Straight Arrow Connector 405">
            <a:extLst>
              <a:ext uri="{FF2B5EF4-FFF2-40B4-BE49-F238E27FC236}">
                <a16:creationId xmlns:a16="http://schemas.microsoft.com/office/drawing/2014/main" id="{DB083C14-58CF-4EB6-A8F3-9941443725B6}"/>
              </a:ext>
            </a:extLst>
          </p:cNvPr>
          <p:cNvCxnSpPr>
            <a:stCxn id="206" idx="1"/>
          </p:cNvCxnSpPr>
          <p:nvPr/>
        </p:nvCxnSpPr>
        <p:spPr>
          <a:xfrm flipH="1">
            <a:off x="37652318" y="23802904"/>
            <a:ext cx="3524545" cy="428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8" name="Rectangle 407">
            <a:extLst>
              <a:ext uri="{FF2B5EF4-FFF2-40B4-BE49-F238E27FC236}">
                <a16:creationId xmlns:a16="http://schemas.microsoft.com/office/drawing/2014/main" id="{2F948177-B813-42F9-ABB9-A73A81665180}"/>
              </a:ext>
            </a:extLst>
          </p:cNvPr>
          <p:cNvSpPr/>
          <p:nvPr/>
        </p:nvSpPr>
        <p:spPr>
          <a:xfrm>
            <a:off x="42198115" y="26988104"/>
            <a:ext cx="4104823" cy="4792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Tough Guy</a:t>
            </a:r>
          </a:p>
          <a:p>
            <a:pPr algn="ctr"/>
            <a:endParaRPr lang="en-US" dirty="0"/>
          </a:p>
          <a:p>
            <a:pPr algn="ctr"/>
            <a:r>
              <a:rPr lang="en-US" dirty="0"/>
              <a:t>Wordlessly, you step up to tough guy and slash his throat with the scalpel. Everyone shouts in surprise, but you quickly explain that since Tough guy was carrying Duelist during the last escape it makes sense he simply cut his throat and picked him up as he fell.  You knew you couldn’t win in a straight fight so you had to sneak attack him. The group is surprised but accept it eventually. Medic looks relieved you trusted her. You free medic and all make your way outside</a:t>
            </a:r>
          </a:p>
          <a:p>
            <a:pPr algn="ctr"/>
            <a:endParaRPr lang="en-US" dirty="0"/>
          </a:p>
        </p:txBody>
      </p:sp>
      <p:sp>
        <p:nvSpPr>
          <p:cNvPr id="409" name="Rectangle 408">
            <a:extLst>
              <a:ext uri="{FF2B5EF4-FFF2-40B4-BE49-F238E27FC236}">
                <a16:creationId xmlns:a16="http://schemas.microsoft.com/office/drawing/2014/main" id="{5F328E71-2E96-40EB-836D-64C2DAC456E9}"/>
              </a:ext>
            </a:extLst>
          </p:cNvPr>
          <p:cNvSpPr/>
          <p:nvPr/>
        </p:nvSpPr>
        <p:spPr>
          <a:xfrm>
            <a:off x="41559258" y="32593159"/>
            <a:ext cx="2963251" cy="21973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Once outside, medic screams and the golem proceeds to brutally murder each and every one of you</a:t>
            </a:r>
          </a:p>
        </p:txBody>
      </p:sp>
      <p:cxnSp>
        <p:nvCxnSpPr>
          <p:cNvPr id="411" name="Straight Connector 410">
            <a:extLst>
              <a:ext uri="{FF2B5EF4-FFF2-40B4-BE49-F238E27FC236}">
                <a16:creationId xmlns:a16="http://schemas.microsoft.com/office/drawing/2014/main" id="{1D7F926F-5FC3-4246-9A8A-D6A39DCE5C17}"/>
              </a:ext>
            </a:extLst>
          </p:cNvPr>
          <p:cNvCxnSpPr>
            <a:cxnSpLocks/>
            <a:stCxn id="408" idx="2"/>
            <a:endCxn id="409" idx="0"/>
          </p:cNvCxnSpPr>
          <p:nvPr/>
        </p:nvCxnSpPr>
        <p:spPr>
          <a:xfrm flipH="1">
            <a:off x="43040884" y="31780530"/>
            <a:ext cx="1209643" cy="812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03D782D6-6E6E-4AE8-A91C-F1CB4460F78C}"/>
              </a:ext>
            </a:extLst>
          </p:cNvPr>
          <p:cNvCxnSpPr>
            <a:cxnSpLocks/>
            <a:stCxn id="396" idx="2"/>
          </p:cNvCxnSpPr>
          <p:nvPr/>
        </p:nvCxnSpPr>
        <p:spPr>
          <a:xfrm>
            <a:off x="34823335" y="30314559"/>
            <a:ext cx="483137" cy="2155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F2B4568D-7FC2-4E67-9480-9AAE2BC61F19}"/>
              </a:ext>
            </a:extLst>
          </p:cNvPr>
          <p:cNvCxnSpPr>
            <a:stCxn id="208" idx="2"/>
            <a:endCxn id="395" idx="0"/>
          </p:cNvCxnSpPr>
          <p:nvPr/>
        </p:nvCxnSpPr>
        <p:spPr>
          <a:xfrm flipH="1">
            <a:off x="30815410" y="26341639"/>
            <a:ext cx="4722975" cy="71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D8DC2C85-4FBB-43BF-9D71-F157515A00C2}"/>
              </a:ext>
            </a:extLst>
          </p:cNvPr>
          <p:cNvCxnSpPr>
            <a:stCxn id="208" idx="2"/>
            <a:endCxn id="396" idx="0"/>
          </p:cNvCxnSpPr>
          <p:nvPr/>
        </p:nvCxnSpPr>
        <p:spPr>
          <a:xfrm flipH="1">
            <a:off x="34823335" y="26341639"/>
            <a:ext cx="715050" cy="657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5F1C5F8C-C98F-43CA-A753-5CDCA9185653}"/>
              </a:ext>
            </a:extLst>
          </p:cNvPr>
          <p:cNvCxnSpPr>
            <a:stCxn id="208" idx="2"/>
            <a:endCxn id="398" idx="0"/>
          </p:cNvCxnSpPr>
          <p:nvPr/>
        </p:nvCxnSpPr>
        <p:spPr>
          <a:xfrm>
            <a:off x="35538385" y="26341639"/>
            <a:ext cx="4111749" cy="646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39E48ED5-8D33-4957-87D0-87FAD59B4307}"/>
              </a:ext>
            </a:extLst>
          </p:cNvPr>
          <p:cNvCxnSpPr>
            <a:stCxn id="208" idx="2"/>
            <a:endCxn id="408" idx="0"/>
          </p:cNvCxnSpPr>
          <p:nvPr/>
        </p:nvCxnSpPr>
        <p:spPr>
          <a:xfrm>
            <a:off x="35538385" y="26341639"/>
            <a:ext cx="8712142" cy="646465"/>
          </a:xfrm>
          <a:prstGeom prst="line">
            <a:avLst/>
          </a:prstGeom>
        </p:spPr>
        <p:style>
          <a:lnRef idx="1">
            <a:schemeClr val="accent1"/>
          </a:lnRef>
          <a:fillRef idx="0">
            <a:schemeClr val="accent1"/>
          </a:fillRef>
          <a:effectRef idx="0">
            <a:schemeClr val="accent1"/>
          </a:effectRef>
          <a:fontRef idx="minor">
            <a:schemeClr val="tx1"/>
          </a:fontRef>
        </p:style>
      </p:cxnSp>
      <p:sp>
        <p:nvSpPr>
          <p:cNvPr id="422" name="Rectangle 421">
            <a:extLst>
              <a:ext uri="{FF2B5EF4-FFF2-40B4-BE49-F238E27FC236}">
                <a16:creationId xmlns:a16="http://schemas.microsoft.com/office/drawing/2014/main" id="{A68FE4CC-E4F1-4BDD-A710-13A706F6182A}"/>
              </a:ext>
            </a:extLst>
          </p:cNvPr>
          <p:cNvSpPr/>
          <p:nvPr/>
        </p:nvSpPr>
        <p:spPr>
          <a:xfrm>
            <a:off x="46723298" y="26988104"/>
            <a:ext cx="4104823" cy="4792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t>
            </a:r>
          </a:p>
          <a:p>
            <a:pPr algn="ctr"/>
            <a:endParaRPr lang="en-US" dirty="0"/>
          </a:p>
          <a:p>
            <a:pPr algn="ctr"/>
            <a:r>
              <a:rPr lang="en-US" dirty="0"/>
              <a:t>Due to the holes in her stories, the bloody scalpel, and effort to sabotage your trust in B, it must be medic. Also duelist didn’t point at you, he was pointing at medic with his last moments. Locked in her cell with nowhere to go, she cowers in the corner and yelps as you unlock the door, letting </a:t>
            </a:r>
            <a:r>
              <a:rPr lang="en-US" dirty="0" err="1"/>
              <a:t>ToughGuy</a:t>
            </a:r>
            <a:r>
              <a:rPr lang="en-US" dirty="0"/>
              <a:t> in. Tough guy expresses his regret in having to do this since </a:t>
            </a:r>
            <a:r>
              <a:rPr lang="en-US" dirty="0" err="1"/>
              <a:t>hes</a:t>
            </a:r>
            <a:r>
              <a:rPr lang="en-US" dirty="0"/>
              <a:t> adventured with medic for so long but ultimately she deserves it for betraying them. She takes a deep breath to start her summoning scream but before she can he strangles her to death.</a:t>
            </a:r>
          </a:p>
          <a:p>
            <a:pPr algn="ctr"/>
            <a:endParaRPr lang="en-US" dirty="0"/>
          </a:p>
        </p:txBody>
      </p:sp>
      <p:sp>
        <p:nvSpPr>
          <p:cNvPr id="425" name="Rectangle 424">
            <a:extLst>
              <a:ext uri="{FF2B5EF4-FFF2-40B4-BE49-F238E27FC236}">
                <a16:creationId xmlns:a16="http://schemas.microsoft.com/office/drawing/2014/main" id="{86564C8C-CE73-4D7B-8915-CAC914BAE13B}"/>
              </a:ext>
            </a:extLst>
          </p:cNvPr>
          <p:cNvSpPr/>
          <p:nvPr/>
        </p:nvSpPr>
        <p:spPr>
          <a:xfrm>
            <a:off x="46649690" y="32733275"/>
            <a:ext cx="3196277" cy="20572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Final battle with golem, Tough guy wins out and the party escapes.</a:t>
            </a:r>
          </a:p>
        </p:txBody>
      </p:sp>
      <p:cxnSp>
        <p:nvCxnSpPr>
          <p:cNvPr id="427" name="Straight Connector 426">
            <a:extLst>
              <a:ext uri="{FF2B5EF4-FFF2-40B4-BE49-F238E27FC236}">
                <a16:creationId xmlns:a16="http://schemas.microsoft.com/office/drawing/2014/main" id="{48E14438-E82B-4512-881A-534835D7C222}"/>
              </a:ext>
            </a:extLst>
          </p:cNvPr>
          <p:cNvCxnSpPr>
            <a:stCxn id="422" idx="2"/>
            <a:endCxn id="425" idx="0"/>
          </p:cNvCxnSpPr>
          <p:nvPr/>
        </p:nvCxnSpPr>
        <p:spPr>
          <a:xfrm flipH="1">
            <a:off x="48247829" y="31780530"/>
            <a:ext cx="527881" cy="952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F33A0453-0BF0-4092-9788-E80BDA29C8A6}"/>
              </a:ext>
            </a:extLst>
          </p:cNvPr>
          <p:cNvCxnSpPr>
            <a:stCxn id="208" idx="2"/>
            <a:endCxn id="422" idx="0"/>
          </p:cNvCxnSpPr>
          <p:nvPr/>
        </p:nvCxnSpPr>
        <p:spPr>
          <a:xfrm>
            <a:off x="35538385" y="26341639"/>
            <a:ext cx="13237325" cy="646465"/>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7CADFB8-4BEF-4974-88DE-B44FE3F1F41C}"/>
              </a:ext>
            </a:extLst>
          </p:cNvPr>
          <p:cNvSpPr txBox="1"/>
          <p:nvPr/>
        </p:nvSpPr>
        <p:spPr>
          <a:xfrm>
            <a:off x="33092091" y="21523672"/>
            <a:ext cx="1712328" cy="369332"/>
          </a:xfrm>
          <a:prstGeom prst="rect">
            <a:avLst/>
          </a:prstGeom>
          <a:noFill/>
        </p:spPr>
        <p:txBody>
          <a:bodyPr wrap="none" rtlCol="0">
            <a:spAutoFit/>
          </a:bodyPr>
          <a:lstStyle/>
          <a:p>
            <a:r>
              <a:rPr lang="en-US" dirty="0" err="1"/>
              <a:t>inspectBodyFlag</a:t>
            </a:r>
            <a:endParaRPr lang="en-US" dirty="0"/>
          </a:p>
        </p:txBody>
      </p:sp>
      <p:sp>
        <p:nvSpPr>
          <p:cNvPr id="236" name="TextBox 235">
            <a:extLst>
              <a:ext uri="{FF2B5EF4-FFF2-40B4-BE49-F238E27FC236}">
                <a16:creationId xmlns:a16="http://schemas.microsoft.com/office/drawing/2014/main" id="{874EE929-8029-45E2-9FAE-6CEE988C14A4}"/>
              </a:ext>
            </a:extLst>
          </p:cNvPr>
          <p:cNvSpPr txBox="1"/>
          <p:nvPr/>
        </p:nvSpPr>
        <p:spPr>
          <a:xfrm>
            <a:off x="44746233" y="12663757"/>
            <a:ext cx="1712328" cy="369332"/>
          </a:xfrm>
          <a:prstGeom prst="rect">
            <a:avLst/>
          </a:prstGeom>
          <a:noFill/>
        </p:spPr>
        <p:txBody>
          <a:bodyPr wrap="none" rtlCol="0">
            <a:spAutoFit/>
          </a:bodyPr>
          <a:lstStyle/>
          <a:p>
            <a:r>
              <a:rPr lang="en-US" dirty="0" err="1"/>
              <a:t>inspectBodyFlag</a:t>
            </a:r>
            <a:endParaRPr lang="en-US" dirty="0"/>
          </a:p>
        </p:txBody>
      </p:sp>
      <p:sp>
        <p:nvSpPr>
          <p:cNvPr id="5" name="TextBox 4"/>
          <p:cNvSpPr txBox="1"/>
          <p:nvPr/>
        </p:nvSpPr>
        <p:spPr>
          <a:xfrm>
            <a:off x="16080673" y="1485900"/>
            <a:ext cx="7337393" cy="646331"/>
          </a:xfrm>
          <a:prstGeom prst="rect">
            <a:avLst/>
          </a:prstGeom>
          <a:noFill/>
        </p:spPr>
        <p:txBody>
          <a:bodyPr wrap="none" rtlCol="0">
            <a:spAutoFit/>
          </a:bodyPr>
          <a:lstStyle/>
          <a:p>
            <a:r>
              <a:rPr lang="en-US" dirty="0"/>
              <a:t>You are prompted to save right before you first wake up. If you look carefully</a:t>
            </a:r>
          </a:p>
          <a:p>
            <a:r>
              <a:rPr lang="en-US" dirty="0"/>
              <a:t>You will notice that your old save game is missing now (famine ate it)</a:t>
            </a:r>
          </a:p>
        </p:txBody>
      </p:sp>
    </p:spTree>
    <p:extLst>
      <p:ext uri="{BB962C8B-B14F-4D97-AF65-F5344CB8AC3E}">
        <p14:creationId xmlns:p14="http://schemas.microsoft.com/office/powerpoint/2010/main" val="179056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EC15EA1-C1BA-456F-A4A3-84D7C83FCB57}"/>
              </a:ext>
            </a:extLst>
          </p:cNvPr>
          <p:cNvSpPr txBox="1"/>
          <p:nvPr/>
        </p:nvSpPr>
        <p:spPr>
          <a:xfrm>
            <a:off x="5993990" y="2233464"/>
            <a:ext cx="9938490" cy="1569660"/>
          </a:xfrm>
          <a:prstGeom prst="rect">
            <a:avLst/>
          </a:prstGeom>
          <a:noFill/>
        </p:spPr>
        <p:txBody>
          <a:bodyPr wrap="none" rtlCol="0">
            <a:spAutoFit/>
          </a:bodyPr>
          <a:lstStyle/>
          <a:p>
            <a:r>
              <a:rPr lang="en-US" sz="9600" dirty="0"/>
              <a:t>ARC A- THE BANDIT</a:t>
            </a:r>
          </a:p>
        </p:txBody>
      </p:sp>
      <p:sp>
        <p:nvSpPr>
          <p:cNvPr id="2" name="Rectangle 1">
            <a:extLst>
              <a:ext uri="{FF2B5EF4-FFF2-40B4-BE49-F238E27FC236}">
                <a16:creationId xmlns:a16="http://schemas.microsoft.com/office/drawing/2014/main" id="{7FA4CC90-7A4D-458B-BF65-E81E73617B55}"/>
              </a:ext>
            </a:extLst>
          </p:cNvPr>
          <p:cNvSpPr/>
          <p:nvPr/>
        </p:nvSpPr>
        <p:spPr>
          <a:xfrm>
            <a:off x="20040600" y="526524"/>
            <a:ext cx="8334829" cy="3276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accompany LI and A back to their camp where their two other friends are waiting, Bodyguard and Magician. They both introduce themselves and their motivations for their adventure, IE the dragon. Once you properly get to know everyone You all spend a couple days travelling together and share some dialogue. Maybe some more talking about the world and liking the characters. LI is going to be a </a:t>
            </a:r>
            <a:r>
              <a:rPr lang="en-US" dirty="0" err="1"/>
              <a:t>Tsundere</a:t>
            </a:r>
            <a:r>
              <a:rPr lang="en-US" dirty="0"/>
              <a:t> and A will only see you as a friend but I still want you to be close. If anything I’d like A’s relationship with you to be even more genuine feeling and real. Anyways after a couple days travelling you hear singing in a town you pass through and meet Bard. Bard wants to meet the dragon too so Bard invites himself into your group and since he’s nice enough everyone is fine with it. You travel for another day mostly messing around and having fun. You are suggested to save, and now the Arc Begins</a:t>
            </a:r>
          </a:p>
        </p:txBody>
      </p:sp>
      <p:sp>
        <p:nvSpPr>
          <p:cNvPr id="17" name="Rectangle 16">
            <a:extLst>
              <a:ext uri="{FF2B5EF4-FFF2-40B4-BE49-F238E27FC236}">
                <a16:creationId xmlns:a16="http://schemas.microsoft.com/office/drawing/2014/main" id="{7FA4CC90-7A4D-458B-BF65-E81E73617B55}"/>
              </a:ext>
            </a:extLst>
          </p:cNvPr>
          <p:cNvSpPr/>
          <p:nvPr/>
        </p:nvSpPr>
        <p:spPr>
          <a:xfrm>
            <a:off x="20928532" y="4158810"/>
            <a:ext cx="6886121" cy="1775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Right at the beginning there is a short sequence where LI stumbles into a pothole covered by some leaves and twists her ankle. If you react quickly enough you can catch her before she steps into the pothole saving her from getting hurt but it is designed for you to miss this window.</a:t>
            </a:r>
          </a:p>
        </p:txBody>
      </p:sp>
      <p:cxnSp>
        <p:nvCxnSpPr>
          <p:cNvPr id="15" name="Straight Connector 14"/>
          <p:cNvCxnSpPr/>
          <p:nvPr/>
        </p:nvCxnSpPr>
        <p:spPr>
          <a:xfrm>
            <a:off x="24500114" y="3803124"/>
            <a:ext cx="29029" cy="1349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7" idx="3"/>
          </p:cNvCxnSpPr>
          <p:nvPr/>
        </p:nvCxnSpPr>
        <p:spPr>
          <a:xfrm flipV="1">
            <a:off x="27814653" y="1271981"/>
            <a:ext cx="14098844" cy="3774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2014468" y="1271981"/>
            <a:ext cx="106926" cy="961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2091897" y="2233464"/>
            <a:ext cx="29497" cy="686717"/>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0823535" y="2920181"/>
            <a:ext cx="2381865" cy="1080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don’t catch her in time</a:t>
            </a:r>
          </a:p>
        </p:txBody>
      </p:sp>
      <p:cxnSp>
        <p:nvCxnSpPr>
          <p:cNvPr id="29" name="Straight Connector 28"/>
          <p:cNvCxnSpPr>
            <a:stCxn id="27" idx="2"/>
          </p:cNvCxnSpPr>
          <p:nvPr/>
        </p:nvCxnSpPr>
        <p:spPr>
          <a:xfrm>
            <a:off x="42014468" y="4000500"/>
            <a:ext cx="77429"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8071118" y="4340161"/>
            <a:ext cx="7886700" cy="3752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is a moderate cut in her leg that is bandaged up but now there are few bandages left. A decides to go ahead into town to buy some more and a splint for her ankle. A invites you along and the others watch over LI. You and A spend some time in town exploring and getting closer. A hints that LI likes you more than you realize. She also recognizes the town as the favorite hangout spot for a mercenary group. You get the bandages and splint plus some bread for everyone and head back. By the time you get back the sun is setting. Weirdly, they are gone. No one is there anymore and the two of you are left scratching your heads.</a:t>
            </a:r>
          </a:p>
        </p:txBody>
      </p:sp>
      <p:cxnSp>
        <p:nvCxnSpPr>
          <p:cNvPr id="35" name="Straight Connector 34"/>
          <p:cNvCxnSpPr>
            <a:stCxn id="33" idx="2"/>
          </p:cNvCxnSpPr>
          <p:nvPr/>
        </p:nvCxnSpPr>
        <p:spPr>
          <a:xfrm flipH="1">
            <a:off x="40290750" y="8093011"/>
            <a:ext cx="1723718" cy="765239"/>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9033450" y="8858250"/>
            <a:ext cx="2630744" cy="14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Maybe they continued along the path, try to catch up</a:t>
            </a:r>
          </a:p>
        </p:txBody>
      </p:sp>
      <p:cxnSp>
        <p:nvCxnSpPr>
          <p:cNvPr id="41" name="Straight Connector 40"/>
          <p:cNvCxnSpPr>
            <a:stCxn id="38" idx="2"/>
          </p:cNvCxnSpPr>
          <p:nvPr/>
        </p:nvCxnSpPr>
        <p:spPr>
          <a:xfrm flipH="1">
            <a:off x="40290750" y="10344150"/>
            <a:ext cx="58072" cy="476250"/>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7547550" y="10820400"/>
            <a:ext cx="4781550" cy="28575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travel along the path searching for your friends. Suddenly and arrow flies through the air piercing your chest and causing you to stumble. At the same time a second arrow flies straight into A’s neck and she grasps at it desperately. A group of 12 or so people emerge from the woods and approach you. You get a vague description of each before the leader draws his second sword and decapitates you.</a:t>
            </a:r>
          </a:p>
        </p:txBody>
      </p:sp>
      <p:cxnSp>
        <p:nvCxnSpPr>
          <p:cNvPr id="46" name="Straight Connector 45"/>
          <p:cNvCxnSpPr>
            <a:stCxn id="17" idx="2"/>
          </p:cNvCxnSpPr>
          <p:nvPr/>
        </p:nvCxnSpPr>
        <p:spPr>
          <a:xfrm>
            <a:off x="24371593" y="5934615"/>
            <a:ext cx="718910" cy="196215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7FA4CC90-7A4D-458B-BF65-E81E73617B55}"/>
              </a:ext>
            </a:extLst>
          </p:cNvPr>
          <p:cNvSpPr/>
          <p:nvPr/>
        </p:nvSpPr>
        <p:spPr>
          <a:xfrm>
            <a:off x="20204179" y="6360068"/>
            <a:ext cx="7799322" cy="2626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you fail to catch her or successfully catch her the first time, from now on you automatically save her from hurting herself. After catching her she looks at you and blushes before pushing you away. As your group continues along you get to choose to spend time with any of the party member you want, which will always give the same dialogue. For LI and A however they will talk about something deep and important to them which unlocks a different dialogue the next time you talk (in the next load). I want this downtime to be an important melancholy that makes the hurt of people dying more significant.</a:t>
            </a:r>
          </a:p>
        </p:txBody>
      </p:sp>
      <p:cxnSp>
        <p:nvCxnSpPr>
          <p:cNvPr id="50" name="Straight Connector 49"/>
          <p:cNvCxnSpPr>
            <a:stCxn id="48" idx="2"/>
          </p:cNvCxnSpPr>
          <p:nvPr/>
        </p:nvCxnSpPr>
        <p:spPr>
          <a:xfrm>
            <a:off x="24103840" y="8986486"/>
            <a:ext cx="262309" cy="1110621"/>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0204180" y="9601200"/>
            <a:ext cx="7610474" cy="2935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arrive at the town and everyone orders some food. Along the way to the Tavern you notice a bronze statue of some kind was destroyed and dragged into an alleyway of the town square. A explains that there used to be a statue of a mercenary leader that lives here in the town square but he destroyed it in frustration a couple years ago. Apparently the statue shows him wielding the legendary sword but a Bandit stole it from right under his nose. This is a short exchange that doesn’t really draw attention to it and is immediately forgotten when Bard starts singing. During all the hubbub you realize that since your group will have to leave the town eventually and go through the woods were you got killed it is time you think of a solution.</a:t>
            </a:r>
          </a:p>
        </p:txBody>
      </p:sp>
      <p:cxnSp>
        <p:nvCxnSpPr>
          <p:cNvPr id="53" name="Straight Connector 52"/>
          <p:cNvCxnSpPr>
            <a:stCxn id="17" idx="1"/>
          </p:cNvCxnSpPr>
          <p:nvPr/>
        </p:nvCxnSpPr>
        <p:spPr>
          <a:xfrm flipH="1">
            <a:off x="8783704" y="5046713"/>
            <a:ext cx="12144828" cy="208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764654" y="5255102"/>
            <a:ext cx="0" cy="271004"/>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013898" y="5046712"/>
            <a:ext cx="6844395" cy="4332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have tried all the paths and are out of options this scene triggers. You catch LI but while initially blushing, LI looks closer at your eyes and realizes something is wrong. She comments that it looks like you have witnessed something terrible, what got into you all of a sudden? You break down into tears and the rest of the group uneasily ask </a:t>
            </a:r>
            <a:r>
              <a:rPr lang="en-US" dirty="0" err="1"/>
              <a:t>whats</a:t>
            </a:r>
            <a:r>
              <a:rPr lang="en-US" dirty="0"/>
              <a:t> wrong and eventually give the two of you space. Every time you try to tell her that you have tried every single option so far and nothing is working and everyone keeps dying and its tearing you apart the game doesn’t let you, all you can say is simple things like “it has been tough” or “it hurts”. She doesn’t get it but comforts you all the same and holds you. After a while of this she mentions that maybe you are like the Legendary sword and your potential simply hasn’t been seen yet. You ask her about the sword and she describes it and you realize the bandit leader has had it the whole time. This unlocks a new option in negotiation.</a:t>
            </a:r>
          </a:p>
        </p:txBody>
      </p:sp>
      <p:cxnSp>
        <p:nvCxnSpPr>
          <p:cNvPr id="59" name="Straight Connector 58"/>
          <p:cNvCxnSpPr>
            <a:stCxn id="57" idx="2"/>
            <a:endCxn id="51" idx="0"/>
          </p:cNvCxnSpPr>
          <p:nvPr/>
        </p:nvCxnSpPr>
        <p:spPr>
          <a:xfrm>
            <a:off x="10436096" y="9379522"/>
            <a:ext cx="13573321" cy="221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1" idx="2"/>
          </p:cNvCxnSpPr>
          <p:nvPr/>
        </p:nvCxnSpPr>
        <p:spPr>
          <a:xfrm flipH="1">
            <a:off x="8398042" y="12536905"/>
            <a:ext cx="15611375" cy="967037"/>
          </a:xfrm>
          <a:prstGeom prst="line">
            <a:avLst/>
          </a:prstGeom>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5993990" y="13503942"/>
            <a:ext cx="3176337" cy="1812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Think of solution on your own</a:t>
            </a:r>
          </a:p>
        </p:txBody>
      </p:sp>
      <p:cxnSp>
        <p:nvCxnSpPr>
          <p:cNvPr id="78" name="Straight Connector 77"/>
          <p:cNvCxnSpPr>
            <a:stCxn id="51" idx="2"/>
          </p:cNvCxnSpPr>
          <p:nvPr/>
        </p:nvCxnSpPr>
        <p:spPr>
          <a:xfrm>
            <a:off x="24009417" y="12536905"/>
            <a:ext cx="0" cy="569495"/>
          </a:xfrm>
          <a:prstGeom prst="line">
            <a:avLst/>
          </a:prstGeom>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22193241" y="13078576"/>
            <a:ext cx="3011714" cy="802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LI for help</a:t>
            </a:r>
          </a:p>
        </p:txBody>
      </p:sp>
      <p:cxnSp>
        <p:nvCxnSpPr>
          <p:cNvPr id="81" name="Straight Connector 80"/>
          <p:cNvCxnSpPr>
            <a:stCxn id="51" idx="2"/>
          </p:cNvCxnSpPr>
          <p:nvPr/>
        </p:nvCxnSpPr>
        <p:spPr>
          <a:xfrm>
            <a:off x="24009417" y="12536905"/>
            <a:ext cx="18702688" cy="1944006"/>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41152609" y="14197263"/>
            <a:ext cx="3271991" cy="794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A for help</a:t>
            </a:r>
          </a:p>
        </p:txBody>
      </p:sp>
      <p:cxnSp>
        <p:nvCxnSpPr>
          <p:cNvPr id="84" name="Straight Connector 83"/>
          <p:cNvCxnSpPr/>
          <p:nvPr/>
        </p:nvCxnSpPr>
        <p:spPr>
          <a:xfrm>
            <a:off x="17542042" y="4860758"/>
            <a:ext cx="48126" cy="665348"/>
          </a:xfrm>
          <a:prstGeom prst="line">
            <a:avLst/>
          </a:prstGeom>
        </p:spPr>
        <p:style>
          <a:lnRef idx="1">
            <a:schemeClr val="dk1"/>
          </a:lnRef>
          <a:fillRef idx="0">
            <a:schemeClr val="dk1"/>
          </a:fillRef>
          <a:effectRef idx="0">
            <a:schemeClr val="dk1"/>
          </a:effectRef>
          <a:fontRef idx="minor">
            <a:schemeClr val="tx1"/>
          </a:fontRef>
        </p:style>
      </p:cxnSp>
      <p:sp>
        <p:nvSpPr>
          <p:cNvPr id="85" name="TextBox 84"/>
          <p:cNvSpPr txBox="1"/>
          <p:nvPr/>
        </p:nvSpPr>
        <p:spPr>
          <a:xfrm>
            <a:off x="13940774" y="5889801"/>
            <a:ext cx="6241067" cy="1754326"/>
          </a:xfrm>
          <a:prstGeom prst="rect">
            <a:avLst/>
          </a:prstGeom>
          <a:noFill/>
        </p:spPr>
        <p:txBody>
          <a:bodyPr wrap="none" rtlCol="0">
            <a:spAutoFit/>
          </a:bodyPr>
          <a:lstStyle/>
          <a:p>
            <a:r>
              <a:rPr lang="en-US" dirty="0"/>
              <a:t>You need to have tried every method and run out of options first</a:t>
            </a:r>
          </a:p>
          <a:p>
            <a:r>
              <a:rPr lang="en-US" dirty="0" err="1"/>
              <a:t>triedSolo</a:t>
            </a:r>
            <a:endParaRPr lang="en-US" dirty="0"/>
          </a:p>
          <a:p>
            <a:r>
              <a:rPr lang="en-US" dirty="0" err="1"/>
              <a:t>triedFront</a:t>
            </a:r>
            <a:endParaRPr lang="en-US" dirty="0"/>
          </a:p>
          <a:p>
            <a:r>
              <a:rPr lang="en-US" dirty="0" err="1"/>
              <a:t>triedFlank</a:t>
            </a:r>
            <a:endParaRPr lang="en-US" dirty="0"/>
          </a:p>
          <a:p>
            <a:r>
              <a:rPr lang="en-US" dirty="0" err="1"/>
              <a:t>triedRunning</a:t>
            </a:r>
            <a:endParaRPr lang="en-US" dirty="0"/>
          </a:p>
          <a:p>
            <a:r>
              <a:rPr lang="en-US" dirty="0" err="1"/>
              <a:t>triedMaud</a:t>
            </a:r>
            <a:endParaRPr lang="en-US" dirty="0"/>
          </a:p>
        </p:txBody>
      </p:sp>
      <p:cxnSp>
        <p:nvCxnSpPr>
          <p:cNvPr id="6" name="Straight Connector 5"/>
          <p:cNvCxnSpPr/>
          <p:nvPr/>
        </p:nvCxnSpPr>
        <p:spPr>
          <a:xfrm flipH="1">
            <a:off x="7448550" y="14480911"/>
            <a:ext cx="19050" cy="835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467600" y="14480911"/>
            <a:ext cx="4705350" cy="968639"/>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734050" y="15316200"/>
            <a:ext cx="3352800" cy="1504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Fight Bandits by yourself</a:t>
            </a:r>
          </a:p>
        </p:txBody>
      </p:sp>
      <p:sp>
        <p:nvSpPr>
          <p:cNvPr id="10" name="Rectangle 9"/>
          <p:cNvSpPr/>
          <p:nvPr/>
        </p:nvSpPr>
        <p:spPr>
          <a:xfrm>
            <a:off x="10668000" y="15316200"/>
            <a:ext cx="2686050" cy="1504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Negotiate by yourself</a:t>
            </a:r>
          </a:p>
        </p:txBody>
      </p:sp>
      <p:cxnSp>
        <p:nvCxnSpPr>
          <p:cNvPr id="12" name="Straight Connector 11"/>
          <p:cNvCxnSpPr/>
          <p:nvPr/>
        </p:nvCxnSpPr>
        <p:spPr>
          <a:xfrm flipV="1">
            <a:off x="9820275" y="14744700"/>
            <a:ext cx="219075" cy="571500"/>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9283776" y="14029318"/>
            <a:ext cx="4053033" cy="369332"/>
          </a:xfrm>
          <a:prstGeom prst="rect">
            <a:avLst/>
          </a:prstGeom>
          <a:noFill/>
        </p:spPr>
        <p:txBody>
          <a:bodyPr wrap="none" rtlCol="0">
            <a:spAutoFit/>
          </a:bodyPr>
          <a:lstStyle/>
          <a:p>
            <a:r>
              <a:rPr lang="en-US" dirty="0"/>
              <a:t>Negotiation option isn’t available until 25</a:t>
            </a:r>
          </a:p>
        </p:txBody>
      </p:sp>
      <p:cxnSp>
        <p:nvCxnSpPr>
          <p:cNvPr id="18" name="Straight Connector 17"/>
          <p:cNvCxnSpPr>
            <a:stCxn id="79" idx="2"/>
          </p:cNvCxnSpPr>
          <p:nvPr/>
        </p:nvCxnSpPr>
        <p:spPr>
          <a:xfrm flipH="1">
            <a:off x="20928532" y="13880681"/>
            <a:ext cx="2770566" cy="1084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9" idx="2"/>
          </p:cNvCxnSpPr>
          <p:nvPr/>
        </p:nvCxnSpPr>
        <p:spPr>
          <a:xfrm>
            <a:off x="23699098" y="13880681"/>
            <a:ext cx="2614421" cy="1017874"/>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8806564" y="14965230"/>
            <a:ext cx="3873415" cy="179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act as bait while everyone ambushes bandits from the side</a:t>
            </a:r>
          </a:p>
        </p:txBody>
      </p:sp>
      <p:sp>
        <p:nvSpPr>
          <p:cNvPr id="24" name="Rectangle 23"/>
          <p:cNvSpPr/>
          <p:nvPr/>
        </p:nvSpPr>
        <p:spPr>
          <a:xfrm>
            <a:off x="24731048" y="14898555"/>
            <a:ext cx="3644381" cy="1922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Frontal Assault</a:t>
            </a:r>
          </a:p>
        </p:txBody>
      </p:sp>
      <p:cxnSp>
        <p:nvCxnSpPr>
          <p:cNvPr id="28" name="Straight Connector 27"/>
          <p:cNvCxnSpPr>
            <a:stCxn id="82" idx="2"/>
          </p:cNvCxnSpPr>
          <p:nvPr/>
        </p:nvCxnSpPr>
        <p:spPr>
          <a:xfrm flipH="1">
            <a:off x="39938325" y="14991347"/>
            <a:ext cx="2850280" cy="324853"/>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6061650" y="15182850"/>
            <a:ext cx="4761885" cy="1737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 back the way you came from and avoid conflict</a:t>
            </a:r>
          </a:p>
        </p:txBody>
      </p:sp>
      <p:cxnSp>
        <p:nvCxnSpPr>
          <p:cNvPr id="32" name="Straight Connector 31"/>
          <p:cNvCxnSpPr>
            <a:stCxn id="82" idx="2"/>
          </p:cNvCxnSpPr>
          <p:nvPr/>
        </p:nvCxnSpPr>
        <p:spPr>
          <a:xfrm>
            <a:off x="42788605" y="14991347"/>
            <a:ext cx="2264645" cy="324853"/>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3920927" y="15316200"/>
            <a:ext cx="3551673" cy="1604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Mercenary Leader for help</a:t>
            </a:r>
          </a:p>
        </p:txBody>
      </p:sp>
      <p:cxnSp>
        <p:nvCxnSpPr>
          <p:cNvPr id="63" name="Straight Connector 62"/>
          <p:cNvCxnSpPr/>
          <p:nvPr/>
        </p:nvCxnSpPr>
        <p:spPr>
          <a:xfrm>
            <a:off x="7410450" y="16856339"/>
            <a:ext cx="0"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734050" y="17218288"/>
            <a:ext cx="3352800" cy="87659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You approach from the front and call out to Bandit leader. You can’t find him. You wander through the forest until you get shot in the back by an arrow, and another hits you in the leg. While you lay on the ground unable to move, Somebody walks up to you and says “Considering what the client paid to take care of you, that wasn’t much of a fight”. You are stabbed through the heart and die.</a:t>
            </a:r>
          </a:p>
          <a:p>
            <a:pPr algn="ctr"/>
            <a:endParaRPr lang="en-US" dirty="0"/>
          </a:p>
        </p:txBody>
      </p:sp>
      <p:sp>
        <p:nvSpPr>
          <p:cNvPr id="65" name="TextBox 64"/>
          <p:cNvSpPr txBox="1"/>
          <p:nvPr/>
        </p:nvSpPr>
        <p:spPr>
          <a:xfrm>
            <a:off x="1463730" y="24102629"/>
            <a:ext cx="1214628" cy="369332"/>
          </a:xfrm>
          <a:prstGeom prst="rect">
            <a:avLst/>
          </a:prstGeom>
          <a:noFill/>
        </p:spPr>
        <p:txBody>
          <a:bodyPr wrap="none" rtlCol="0">
            <a:spAutoFit/>
          </a:bodyPr>
          <a:lstStyle/>
          <a:p>
            <a:r>
              <a:rPr lang="en-US" dirty="0" err="1"/>
              <a:t>seenSword</a:t>
            </a:r>
            <a:endParaRPr lang="en-US" dirty="0"/>
          </a:p>
        </p:txBody>
      </p:sp>
      <p:cxnSp>
        <p:nvCxnSpPr>
          <p:cNvPr id="68" name="Straight Connector 67"/>
          <p:cNvCxnSpPr/>
          <p:nvPr/>
        </p:nvCxnSpPr>
        <p:spPr>
          <a:xfrm>
            <a:off x="20516841" y="16802101"/>
            <a:ext cx="0"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16478250" y="17164050"/>
            <a:ext cx="5714991" cy="876591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a:t>
            </a:r>
            <a:r>
              <a:rPr lang="en-US" dirty="0" err="1"/>
              <a:t>gonna</a:t>
            </a:r>
            <a:r>
              <a:rPr lang="en-US" dirty="0"/>
              <a:t> be a big </a:t>
            </a:r>
            <a:r>
              <a:rPr lang="en-US" dirty="0" err="1"/>
              <a:t>jebait</a:t>
            </a:r>
            <a:r>
              <a:rPr lang="en-US" dirty="0"/>
              <a:t>. Bandit Leader and a couple cronies confront you and you briefly talk, him explaining he means no ill will but a job is a job and his friends are starving. He then feels sorry for you since it looks like your friends abandoned you and approaches you while drawing his sword. Then you act like a MC and say something like “I’ve been losing the battle in order to win the war for a while now… Sorry Sun </a:t>
            </a:r>
            <a:r>
              <a:rPr lang="en-US" dirty="0" err="1"/>
              <a:t>Tsu</a:t>
            </a:r>
            <a:r>
              <a:rPr lang="en-US" dirty="0"/>
              <a:t>, I think it’s about time we turn it around! and then your friends jump out and its this really triumphant moment and Bandit leader is like “IMPOSSIBLE!” and its super cliché. But then all your friends fall into a spike trap and just like that are all simultaneously IMPALED and as they scream and Bandit leader just stares at you and is like “you think this is some kind of game don’t you? What the fuck was that one liner supposed to be” and he kills you.</a:t>
            </a:r>
          </a:p>
        </p:txBody>
      </p:sp>
      <p:cxnSp>
        <p:nvCxnSpPr>
          <p:cNvPr id="75" name="Straight Connector 74"/>
          <p:cNvCxnSpPr/>
          <p:nvPr/>
        </p:nvCxnSpPr>
        <p:spPr>
          <a:xfrm>
            <a:off x="26718570" y="16837290"/>
            <a:ext cx="0"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22679979" y="17199239"/>
            <a:ext cx="5714991" cy="87659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The four of you approach the forest weapons drawn. Immediately, Bodyguard is shot through the head by an arrow, and with no time to think the rest of you charge. This part is similar to the ambush option however you can only defeat two enemies until you are overwhelmed and your sword arm is sliced off. When you wake up it is only LI and yourself, tied up  and facing each other. Bandit leader says the Client says you can redo time you have probably redone time every time you get old so you have centuries of knowledge. He says you are welcome to redo any time you want but he turns to LI and says if you suddenly disappear or go unconscious or whatever happens when you redo and leave this timeline then it means you have abandoned her. At the same time, he muses, he intends on torturing her until you </a:t>
            </a:r>
            <a:r>
              <a:rPr lang="en-US" dirty="0" err="1"/>
              <a:t>do.He</a:t>
            </a:r>
            <a:r>
              <a:rPr lang="en-US" dirty="0"/>
              <a:t> tortures her while she screams your name. When she finally goes unconscious he slices her throat and looks at you disappointed. He realizes that considering you lost the fight, and haven’t magic-</a:t>
            </a:r>
            <a:r>
              <a:rPr lang="en-US" dirty="0" err="1"/>
              <a:t>ed</a:t>
            </a:r>
            <a:r>
              <a:rPr lang="en-US" dirty="0"/>
              <a:t> away yet the whole redo power thing must have been a load of crap and you aren’t useful to him anymore. He stabs you through the heart and you die.</a:t>
            </a:r>
          </a:p>
          <a:p>
            <a:pPr algn="ctr"/>
            <a:endParaRPr lang="en-US" dirty="0"/>
          </a:p>
        </p:txBody>
      </p:sp>
      <p:sp>
        <p:nvSpPr>
          <p:cNvPr id="61" name="TextBox 60"/>
          <p:cNvSpPr txBox="1"/>
          <p:nvPr/>
        </p:nvSpPr>
        <p:spPr>
          <a:xfrm>
            <a:off x="12172950" y="19078799"/>
            <a:ext cx="4095748" cy="2862322"/>
          </a:xfrm>
          <a:prstGeom prst="rect">
            <a:avLst/>
          </a:prstGeom>
          <a:noFill/>
        </p:spPr>
        <p:txBody>
          <a:bodyPr wrap="square" rtlCol="0">
            <a:spAutoFit/>
          </a:bodyPr>
          <a:lstStyle/>
          <a:p>
            <a:r>
              <a:rPr lang="en-US" dirty="0"/>
              <a:t>For Each ending there should be one choice you can make that seems like it should be impactful but doesn’t make a difference. Every time you die (except when you leave by yourself) you will be comforted in your dying moments by the person you chose to have a dialogue option with in the beginning of the arc. There will be one for each character but 3 for LI and A.</a:t>
            </a:r>
          </a:p>
        </p:txBody>
      </p:sp>
      <p:sp>
        <p:nvSpPr>
          <p:cNvPr id="3" name="TextBox 2"/>
          <p:cNvSpPr txBox="1"/>
          <p:nvPr/>
        </p:nvSpPr>
        <p:spPr>
          <a:xfrm>
            <a:off x="1463730" y="10097106"/>
            <a:ext cx="3394020" cy="2308324"/>
          </a:xfrm>
          <a:prstGeom prst="rect">
            <a:avLst/>
          </a:prstGeom>
          <a:noFill/>
        </p:spPr>
        <p:txBody>
          <a:bodyPr wrap="square" rtlCol="0">
            <a:spAutoFit/>
          </a:bodyPr>
          <a:lstStyle/>
          <a:p>
            <a:r>
              <a:rPr lang="en-US" dirty="0"/>
              <a:t>Something important about Bandit Leader’s character – He is motivated by the money the client is paying him to kill you, as well as learning how to unsheathe the sword. He is never unreasonable or bloodthirsty. He is even sympathetic towards you.</a:t>
            </a:r>
          </a:p>
        </p:txBody>
      </p:sp>
      <p:cxnSp>
        <p:nvCxnSpPr>
          <p:cNvPr id="70" name="Straight Connector 69"/>
          <p:cNvCxnSpPr/>
          <p:nvPr/>
        </p:nvCxnSpPr>
        <p:spPr>
          <a:xfrm>
            <a:off x="38366682" y="16866370"/>
            <a:ext cx="0"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34328091" y="17228319"/>
            <a:ext cx="5714991" cy="87659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The whole gang gets together and you explain about how you discovered an ambush up ahead and how you all need to sneak away from the town the way you came. You are adamant there is no way you can beat the bandits and eventually they are convinced to sneak out. You wait until Midnight and slink out the town through the alleyways, and make it a mile from town before realizing the bandit gang was waiting for you along that road. Everyone is captured and Bandit Leader talks to you, telling you that he has sentries posted all around town and whether you try to run away, push forward, or stay in town, he will know and confront you. He’s been preparing how to beat you for a long time now, and even if you used your ability to redo time to before you arrive at the town it doesn’t matter because he would confront you eventually in a similar matter. Your fates are bound together! He then muses on how many times you have heard this speech, and admits you probably know what is going to come next. He apologizes but a job is a job and he kills each of your friends one by one. He tortures you asking how to unsheathe his Legendary sword for a while but quickly gives up, because he figures that </a:t>
            </a:r>
            <a:r>
              <a:rPr lang="en-US" dirty="0" err="1"/>
              <a:t>hes</a:t>
            </a:r>
            <a:r>
              <a:rPr lang="en-US" dirty="0"/>
              <a:t> probably tortured you many times by now and surely you would just tell him right away by now. He gets lost in thought and unlike other endings he actually starts to feel genuinely bad for you so he wishes you luck on the next try (but also hopes all his planning means its impossible to beat him) and kills you.</a:t>
            </a:r>
          </a:p>
          <a:p>
            <a:pPr algn="ctr"/>
            <a:endParaRPr lang="en-US" dirty="0"/>
          </a:p>
        </p:txBody>
      </p:sp>
      <p:cxnSp>
        <p:nvCxnSpPr>
          <p:cNvPr id="7" name="Straight Connector 6"/>
          <p:cNvCxnSpPr>
            <a:stCxn id="34" idx="2"/>
          </p:cNvCxnSpPr>
          <p:nvPr/>
        </p:nvCxnSpPr>
        <p:spPr>
          <a:xfrm flipH="1">
            <a:off x="45696763" y="16920709"/>
            <a:ext cx="1" cy="224292"/>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2577752" y="17145001"/>
            <a:ext cx="6474995" cy="9209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Remembering how there is a local mercenary leader that could perhaps offer some assistance, The two of you decide to head to their HQ and ask for help. She belittles you and is low on patience and is especially hostile towards A. You beg for her to help defeat the bandits but she mocks you for asking her and her friends to risk their lives on your behalf when you have NO money and NO information on how to beat them. She insults you and points out you have nothing to offer her, and also she hates when people negotiate with backup instead of being brave and asking from the heart, alone. Nothing, except for one thing. She says if you agree to cut of A’s hand and offer it to her she will see you are serious and help. She takes off her own glove and it shows she has a birth defect on her right hand and no fingers are growing there, so if you make A look the same she will help you. If you say no then you leave and take the avoid conflict path. If you agree then A gets mad and refuses so you have to attack her. Holding back tears you explain you have tried everything but this is the only option you have left. She will get extremely mad and frustrated and betrayed but she hesitates killing you for a second which gives you the change to disarm her and cut off her hand which makes her SCREAM and freak out and after all of that the Merc Leader calls you disgusting and she doesn’t think there is even any humanity left in you at this point and she refuses to help someone so despicable. A goes back to the group and she tells them what happened and they are all shocked and ostracize you from the group, and the only path left for you is “Fight Bandits By yourself” path. If </a:t>
            </a:r>
            <a:r>
              <a:rPr lang="en-US" dirty="0" err="1"/>
              <a:t>liTalk</a:t>
            </a:r>
            <a:r>
              <a:rPr lang="en-US" dirty="0"/>
              <a:t>, she won’t insult you for trying to get something for nothing but rather won’t hear you out because she doesn’t trust someone who negotiates with a crony behind them.</a:t>
            </a:r>
          </a:p>
        </p:txBody>
      </p:sp>
      <p:cxnSp>
        <p:nvCxnSpPr>
          <p:cNvPr id="19" name="Straight Arrow Connector 18"/>
          <p:cNvCxnSpPr/>
          <p:nvPr/>
        </p:nvCxnSpPr>
        <p:spPr>
          <a:xfrm flipH="1" flipV="1">
            <a:off x="40823535" y="17164050"/>
            <a:ext cx="1734165" cy="1966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2"/>
          </p:cNvCxnSpPr>
          <p:nvPr/>
        </p:nvCxnSpPr>
        <p:spPr>
          <a:xfrm flipH="1">
            <a:off x="45815249" y="26354222"/>
            <a:ext cx="1" cy="261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0" idx="2"/>
          </p:cNvCxnSpPr>
          <p:nvPr/>
        </p:nvCxnSpPr>
        <p:spPr>
          <a:xfrm flipH="1">
            <a:off x="9181172" y="16821150"/>
            <a:ext cx="2829853" cy="12877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6457950" y="29717998"/>
            <a:ext cx="5553075" cy="69723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have </a:t>
            </a:r>
            <a:r>
              <a:rPr lang="en-US" dirty="0" err="1"/>
              <a:t>seenSword</a:t>
            </a:r>
            <a:r>
              <a:rPr lang="en-US" dirty="0"/>
              <a:t> AND tried to negotiate with Merc Leader already then this option becomes visible. You say you have information about how to get her sword back and she takes you more seriously. She asks how you know about the attack coming in, the bandit is so good at sneak attacks nobody has ever scouted an ambush of his out before. You try to say but the dialogue doesn’t match </a:t>
            </a:r>
            <a:r>
              <a:rPr lang="en-US" dirty="0" err="1"/>
              <a:t>kinda</a:t>
            </a:r>
            <a:r>
              <a:rPr lang="en-US" dirty="0"/>
              <a:t> like while talking with LI before and she comes to her own conclusion: a long time ago somebody was asking around bandit and mercenary groups trying to get someone to take on a special job. They said the target was someone that could see the future so they were asking for specialists like herself or her nemesis, Bandit Leader. Just maybe, you are that person that the client was paying to have killed. Helping you means a chance to ruin Bandit Leader’s plan AND get her sword back. The only thing she needs is proof you have premonition, so she holds her right hand behind her back and asks you how many fingers she is holding up</a:t>
            </a:r>
          </a:p>
        </p:txBody>
      </p:sp>
      <p:sp>
        <p:nvSpPr>
          <p:cNvPr id="87" name="TextBox 86"/>
          <p:cNvSpPr txBox="1"/>
          <p:nvPr/>
        </p:nvSpPr>
        <p:spPr>
          <a:xfrm>
            <a:off x="9283776" y="9791700"/>
            <a:ext cx="652358" cy="369332"/>
          </a:xfrm>
          <a:prstGeom prst="rect">
            <a:avLst/>
          </a:prstGeom>
          <a:noFill/>
        </p:spPr>
        <p:txBody>
          <a:bodyPr wrap="none" rtlCol="0">
            <a:spAutoFit/>
          </a:bodyPr>
          <a:lstStyle/>
          <a:p>
            <a:r>
              <a:rPr lang="en-US" dirty="0" err="1"/>
              <a:t>liTalk</a:t>
            </a:r>
            <a:endParaRPr lang="en-US" dirty="0"/>
          </a:p>
        </p:txBody>
      </p:sp>
      <p:sp>
        <p:nvSpPr>
          <p:cNvPr id="92" name="Rectangle 91"/>
          <p:cNvSpPr/>
          <p:nvPr/>
        </p:nvSpPr>
        <p:spPr>
          <a:xfrm>
            <a:off x="15411950" y="30537150"/>
            <a:ext cx="2110648" cy="19431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answer 1,2,3,4,5 fingers</a:t>
            </a:r>
          </a:p>
        </p:txBody>
      </p:sp>
      <p:cxnSp>
        <p:nvCxnSpPr>
          <p:cNvPr id="94" name="Straight Connector 93"/>
          <p:cNvCxnSpPr>
            <a:stCxn id="86" idx="2"/>
          </p:cNvCxnSpPr>
          <p:nvPr/>
        </p:nvCxnSpPr>
        <p:spPr>
          <a:xfrm>
            <a:off x="9234488" y="36690299"/>
            <a:ext cx="49288" cy="381001"/>
          </a:xfrm>
          <a:prstGeom prst="line">
            <a:avLst/>
          </a:prstGeom>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7219950" y="37071300"/>
            <a:ext cx="4286250"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declare 0 fingers, since she has a birth defect and doesn’t have any on  her right hand. Or none, no fingers, zero, nothing.</a:t>
            </a:r>
          </a:p>
        </p:txBody>
      </p:sp>
      <p:cxnSp>
        <p:nvCxnSpPr>
          <p:cNvPr id="97" name="Straight Connector 96"/>
          <p:cNvCxnSpPr>
            <a:stCxn id="95" idx="2"/>
          </p:cNvCxnSpPr>
          <p:nvPr/>
        </p:nvCxnSpPr>
        <p:spPr>
          <a:xfrm>
            <a:off x="9363075" y="39738300"/>
            <a:ext cx="200025" cy="49530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6915150" y="40257530"/>
            <a:ext cx="5295900" cy="3619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 a determined look she agrees to help your cause. She says to prepare and meet in the town square in 20 minutes, they don’t have any time to lose. You can then choose to bring A, LI, and Bodyguard along. No matter what you choose they declare you are their friend not their mother and they are going whether you like it or not!</a:t>
            </a:r>
          </a:p>
        </p:txBody>
      </p:sp>
      <p:cxnSp>
        <p:nvCxnSpPr>
          <p:cNvPr id="101" name="Straight Connector 100"/>
          <p:cNvCxnSpPr>
            <a:stCxn id="98" idx="3"/>
          </p:cNvCxnSpPr>
          <p:nvPr/>
        </p:nvCxnSpPr>
        <p:spPr>
          <a:xfrm>
            <a:off x="12211050" y="42067280"/>
            <a:ext cx="990600" cy="1417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13201650" y="40024050"/>
            <a:ext cx="7726882" cy="468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Joined by the Mercenary group, everyone sets out for the forest. An intense battle breaks out, with several mercenaries dying and LI getting stabbed in the shoulder but everyone makes it out ok and the bandits are defeated. Merc Leader and Bandit Leader have a showdown and it is revealed that they used to be mercenary friends together until Bandit Leader betrayed </a:t>
            </a:r>
            <a:r>
              <a:rPr lang="en-US" dirty="0" err="1"/>
              <a:t>merc</a:t>
            </a:r>
            <a:r>
              <a:rPr lang="en-US" dirty="0"/>
              <a:t> Leader in order to steal the sword and use the power for himself. It is time for the final showdown.</a:t>
            </a:r>
          </a:p>
        </p:txBody>
      </p:sp>
      <p:sp>
        <p:nvSpPr>
          <p:cNvPr id="105" name="Rectangle 104"/>
          <p:cNvSpPr/>
          <p:nvPr/>
        </p:nvSpPr>
        <p:spPr>
          <a:xfrm>
            <a:off x="22885262" y="41446883"/>
            <a:ext cx="4419600" cy="2476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Leave</a:t>
            </a:r>
          </a:p>
        </p:txBody>
      </p:sp>
      <p:cxnSp>
        <p:nvCxnSpPr>
          <p:cNvPr id="111" name="Straight Connector 110"/>
          <p:cNvCxnSpPr>
            <a:cxnSpLocks/>
            <a:stCxn id="102" idx="3"/>
          </p:cNvCxnSpPr>
          <p:nvPr/>
        </p:nvCxnSpPr>
        <p:spPr>
          <a:xfrm>
            <a:off x="20928532" y="42367200"/>
            <a:ext cx="441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31373793" y="40706706"/>
            <a:ext cx="7176861" cy="35114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You’ve had enough bloodshed for a lifetime… More bloodshed in more lifetimes than you are comfortable with. You gather your friends and set off along the path, with the clinging sound of swords clashing bouncing off the trees behind you. JK both die.</a:t>
            </a:r>
          </a:p>
        </p:txBody>
      </p:sp>
      <p:cxnSp>
        <p:nvCxnSpPr>
          <p:cNvPr id="114" name="Straight Connector 113"/>
          <p:cNvCxnSpPr>
            <a:stCxn id="105" idx="3"/>
            <a:endCxn id="112" idx="1"/>
          </p:cNvCxnSpPr>
          <p:nvPr/>
        </p:nvCxnSpPr>
        <p:spPr>
          <a:xfrm flipV="1">
            <a:off x="27304862" y="42462412"/>
            <a:ext cx="4068931" cy="222721"/>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A5DDD22-9E98-4136-BECB-AB4E46DC1408}"/>
              </a:ext>
            </a:extLst>
          </p:cNvPr>
          <p:cNvSpPr txBox="1"/>
          <p:nvPr/>
        </p:nvSpPr>
        <p:spPr>
          <a:xfrm>
            <a:off x="23034171" y="30537150"/>
            <a:ext cx="8309198" cy="646331"/>
          </a:xfrm>
          <a:prstGeom prst="rect">
            <a:avLst/>
          </a:prstGeom>
          <a:noFill/>
        </p:spPr>
        <p:txBody>
          <a:bodyPr wrap="none" rtlCol="0">
            <a:spAutoFit/>
          </a:bodyPr>
          <a:lstStyle/>
          <a:p>
            <a:r>
              <a:rPr lang="en-US" dirty="0"/>
              <a:t>Bandit leader always feels bad during the torture scenes but he was paid specifically to</a:t>
            </a:r>
          </a:p>
          <a:p>
            <a:r>
              <a:rPr lang="en-US" dirty="0"/>
              <a:t>Torture you, he apologizes the entire time.</a:t>
            </a:r>
          </a:p>
        </p:txBody>
      </p:sp>
      <p:sp>
        <p:nvSpPr>
          <p:cNvPr id="26" name="TextBox 25">
            <a:extLst>
              <a:ext uri="{FF2B5EF4-FFF2-40B4-BE49-F238E27FC236}">
                <a16:creationId xmlns:a16="http://schemas.microsoft.com/office/drawing/2014/main" id="{FDEA3895-F7A2-47D2-846F-72D0C6EDEC14}"/>
              </a:ext>
            </a:extLst>
          </p:cNvPr>
          <p:cNvSpPr txBox="1"/>
          <p:nvPr/>
        </p:nvSpPr>
        <p:spPr>
          <a:xfrm>
            <a:off x="28784550" y="2233464"/>
            <a:ext cx="301686" cy="369332"/>
          </a:xfrm>
          <a:prstGeom prst="rect">
            <a:avLst/>
          </a:prstGeom>
          <a:noFill/>
        </p:spPr>
        <p:txBody>
          <a:bodyPr wrap="none" rtlCol="0">
            <a:spAutoFit/>
          </a:bodyPr>
          <a:lstStyle/>
          <a:p>
            <a:r>
              <a:rPr lang="en-US" dirty="0"/>
              <a:t>1</a:t>
            </a:r>
          </a:p>
        </p:txBody>
      </p:sp>
      <p:sp>
        <p:nvSpPr>
          <p:cNvPr id="36" name="TextBox 35">
            <a:extLst>
              <a:ext uri="{FF2B5EF4-FFF2-40B4-BE49-F238E27FC236}">
                <a16:creationId xmlns:a16="http://schemas.microsoft.com/office/drawing/2014/main" id="{83D05AC4-3D7B-4C97-957E-586EC3601F47}"/>
              </a:ext>
            </a:extLst>
          </p:cNvPr>
          <p:cNvSpPr txBox="1"/>
          <p:nvPr/>
        </p:nvSpPr>
        <p:spPr>
          <a:xfrm>
            <a:off x="28003501" y="4686300"/>
            <a:ext cx="301686" cy="369332"/>
          </a:xfrm>
          <a:prstGeom prst="rect">
            <a:avLst/>
          </a:prstGeom>
          <a:noFill/>
        </p:spPr>
        <p:txBody>
          <a:bodyPr wrap="none" rtlCol="0">
            <a:spAutoFit/>
          </a:bodyPr>
          <a:lstStyle/>
          <a:p>
            <a:r>
              <a:rPr lang="en-US" dirty="0"/>
              <a:t>2</a:t>
            </a:r>
          </a:p>
        </p:txBody>
      </p:sp>
      <p:sp>
        <p:nvSpPr>
          <p:cNvPr id="52" name="TextBox 51">
            <a:extLst>
              <a:ext uri="{FF2B5EF4-FFF2-40B4-BE49-F238E27FC236}">
                <a16:creationId xmlns:a16="http://schemas.microsoft.com/office/drawing/2014/main" id="{9E361C35-2178-43E5-9C05-0E4E6D58EE3C}"/>
              </a:ext>
            </a:extLst>
          </p:cNvPr>
          <p:cNvSpPr txBox="1"/>
          <p:nvPr/>
        </p:nvSpPr>
        <p:spPr>
          <a:xfrm>
            <a:off x="39938325" y="3488366"/>
            <a:ext cx="301686" cy="369332"/>
          </a:xfrm>
          <a:prstGeom prst="rect">
            <a:avLst/>
          </a:prstGeom>
          <a:noFill/>
        </p:spPr>
        <p:txBody>
          <a:bodyPr wrap="none" rtlCol="0">
            <a:spAutoFit/>
          </a:bodyPr>
          <a:lstStyle/>
          <a:p>
            <a:r>
              <a:rPr lang="en-US" dirty="0"/>
              <a:t>3</a:t>
            </a:r>
          </a:p>
        </p:txBody>
      </p:sp>
      <p:sp>
        <p:nvSpPr>
          <p:cNvPr id="62" name="TextBox 61">
            <a:extLst>
              <a:ext uri="{FF2B5EF4-FFF2-40B4-BE49-F238E27FC236}">
                <a16:creationId xmlns:a16="http://schemas.microsoft.com/office/drawing/2014/main" id="{08A5419F-0BF0-4EA1-86E4-E0AD46FF7DBE}"/>
              </a:ext>
            </a:extLst>
          </p:cNvPr>
          <p:cNvSpPr txBox="1"/>
          <p:nvPr/>
        </p:nvSpPr>
        <p:spPr>
          <a:xfrm>
            <a:off x="19792950" y="7315200"/>
            <a:ext cx="301686" cy="369332"/>
          </a:xfrm>
          <a:prstGeom prst="rect">
            <a:avLst/>
          </a:prstGeom>
          <a:noFill/>
        </p:spPr>
        <p:txBody>
          <a:bodyPr wrap="none" rtlCol="0">
            <a:spAutoFit/>
          </a:bodyPr>
          <a:lstStyle/>
          <a:p>
            <a:r>
              <a:rPr lang="en-US" dirty="0"/>
              <a:t>4</a:t>
            </a:r>
          </a:p>
        </p:txBody>
      </p:sp>
      <p:sp>
        <p:nvSpPr>
          <p:cNvPr id="77" name="Rectangle 76">
            <a:extLst>
              <a:ext uri="{FF2B5EF4-FFF2-40B4-BE49-F238E27FC236}">
                <a16:creationId xmlns:a16="http://schemas.microsoft.com/office/drawing/2014/main" id="{F4B62F80-78D7-44DF-94A5-6065EE22A273}"/>
              </a:ext>
            </a:extLst>
          </p:cNvPr>
          <p:cNvSpPr/>
          <p:nvPr/>
        </p:nvSpPr>
        <p:spPr>
          <a:xfrm>
            <a:off x="28784550" y="6972300"/>
            <a:ext cx="1377703" cy="94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liName</a:t>
            </a:r>
            <a:endParaRPr lang="en-US" dirty="0"/>
          </a:p>
        </p:txBody>
      </p:sp>
      <p:sp>
        <p:nvSpPr>
          <p:cNvPr id="88" name="Rectangle 87">
            <a:extLst>
              <a:ext uri="{FF2B5EF4-FFF2-40B4-BE49-F238E27FC236}">
                <a16:creationId xmlns:a16="http://schemas.microsoft.com/office/drawing/2014/main" id="{1E4BB29C-2D5E-47A5-99B0-D68D7A077462}"/>
              </a:ext>
            </a:extLst>
          </p:cNvPr>
          <p:cNvSpPr/>
          <p:nvPr/>
        </p:nvSpPr>
        <p:spPr>
          <a:xfrm>
            <a:off x="30750448" y="6952397"/>
            <a:ext cx="1377703" cy="94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90" name="Rectangle 89">
            <a:extLst>
              <a:ext uri="{FF2B5EF4-FFF2-40B4-BE49-F238E27FC236}">
                <a16:creationId xmlns:a16="http://schemas.microsoft.com/office/drawing/2014/main" id="{434C048D-5BE2-40F6-8684-290B36F755E1}"/>
              </a:ext>
            </a:extLst>
          </p:cNvPr>
          <p:cNvSpPr/>
          <p:nvPr/>
        </p:nvSpPr>
        <p:spPr>
          <a:xfrm>
            <a:off x="32933238" y="6988282"/>
            <a:ext cx="1377703" cy="94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bard</a:t>
            </a:r>
          </a:p>
        </p:txBody>
      </p:sp>
      <p:sp>
        <p:nvSpPr>
          <p:cNvPr id="91" name="Rectangle 90">
            <a:extLst>
              <a:ext uri="{FF2B5EF4-FFF2-40B4-BE49-F238E27FC236}">
                <a16:creationId xmlns:a16="http://schemas.microsoft.com/office/drawing/2014/main" id="{2123425F-2B1B-4D2D-9E25-88BA236FB295}"/>
              </a:ext>
            </a:extLst>
          </p:cNvPr>
          <p:cNvSpPr/>
          <p:nvPr/>
        </p:nvSpPr>
        <p:spPr>
          <a:xfrm>
            <a:off x="33796054" y="8898406"/>
            <a:ext cx="1377703" cy="94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chef</a:t>
            </a:r>
          </a:p>
        </p:txBody>
      </p:sp>
      <p:sp>
        <p:nvSpPr>
          <p:cNvPr id="93" name="Rectangle 92">
            <a:extLst>
              <a:ext uri="{FF2B5EF4-FFF2-40B4-BE49-F238E27FC236}">
                <a16:creationId xmlns:a16="http://schemas.microsoft.com/office/drawing/2014/main" id="{317686EF-DD3B-40D0-B767-3729A45C1A7E}"/>
              </a:ext>
            </a:extLst>
          </p:cNvPr>
          <p:cNvSpPr/>
          <p:nvPr/>
        </p:nvSpPr>
        <p:spPr>
          <a:xfrm>
            <a:off x="35544178" y="8874575"/>
            <a:ext cx="1377703" cy="94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magician</a:t>
            </a:r>
          </a:p>
        </p:txBody>
      </p:sp>
      <p:sp>
        <p:nvSpPr>
          <p:cNvPr id="141" name="TextBox 140">
            <a:extLst>
              <a:ext uri="{FF2B5EF4-FFF2-40B4-BE49-F238E27FC236}">
                <a16:creationId xmlns:a16="http://schemas.microsoft.com/office/drawing/2014/main" id="{78DED3E1-31D5-4789-99CF-FAD90F8A8140}"/>
              </a:ext>
            </a:extLst>
          </p:cNvPr>
          <p:cNvSpPr txBox="1"/>
          <p:nvPr/>
        </p:nvSpPr>
        <p:spPr>
          <a:xfrm>
            <a:off x="29086236" y="6572250"/>
            <a:ext cx="301686" cy="369332"/>
          </a:xfrm>
          <a:prstGeom prst="rect">
            <a:avLst/>
          </a:prstGeom>
          <a:noFill/>
        </p:spPr>
        <p:txBody>
          <a:bodyPr wrap="none" rtlCol="0">
            <a:spAutoFit/>
          </a:bodyPr>
          <a:lstStyle/>
          <a:p>
            <a:r>
              <a:rPr lang="en-US" dirty="0"/>
              <a:t>5</a:t>
            </a:r>
          </a:p>
        </p:txBody>
      </p:sp>
      <p:sp>
        <p:nvSpPr>
          <p:cNvPr id="142" name="TextBox 141">
            <a:extLst>
              <a:ext uri="{FF2B5EF4-FFF2-40B4-BE49-F238E27FC236}">
                <a16:creationId xmlns:a16="http://schemas.microsoft.com/office/drawing/2014/main" id="{3BFA9459-F309-453F-8F1F-CC811794A1D7}"/>
              </a:ext>
            </a:extLst>
          </p:cNvPr>
          <p:cNvSpPr txBox="1"/>
          <p:nvPr/>
        </p:nvSpPr>
        <p:spPr>
          <a:xfrm>
            <a:off x="31146750" y="6572250"/>
            <a:ext cx="301686" cy="369332"/>
          </a:xfrm>
          <a:prstGeom prst="rect">
            <a:avLst/>
          </a:prstGeom>
          <a:noFill/>
        </p:spPr>
        <p:txBody>
          <a:bodyPr wrap="none" rtlCol="0">
            <a:spAutoFit/>
          </a:bodyPr>
          <a:lstStyle/>
          <a:p>
            <a:r>
              <a:rPr lang="en-US" dirty="0"/>
              <a:t>6</a:t>
            </a:r>
          </a:p>
        </p:txBody>
      </p:sp>
      <p:sp>
        <p:nvSpPr>
          <p:cNvPr id="143" name="TextBox 142">
            <a:extLst>
              <a:ext uri="{FF2B5EF4-FFF2-40B4-BE49-F238E27FC236}">
                <a16:creationId xmlns:a16="http://schemas.microsoft.com/office/drawing/2014/main" id="{2F56AF74-3976-4D5A-8118-E0E0984FAB51}"/>
              </a:ext>
            </a:extLst>
          </p:cNvPr>
          <p:cNvSpPr txBox="1"/>
          <p:nvPr/>
        </p:nvSpPr>
        <p:spPr>
          <a:xfrm>
            <a:off x="33434469" y="6572250"/>
            <a:ext cx="301686" cy="369332"/>
          </a:xfrm>
          <a:prstGeom prst="rect">
            <a:avLst/>
          </a:prstGeom>
          <a:noFill/>
        </p:spPr>
        <p:txBody>
          <a:bodyPr wrap="none" rtlCol="0">
            <a:spAutoFit/>
          </a:bodyPr>
          <a:lstStyle/>
          <a:p>
            <a:r>
              <a:rPr lang="en-US" dirty="0"/>
              <a:t>7</a:t>
            </a:r>
          </a:p>
        </p:txBody>
      </p:sp>
      <p:sp>
        <p:nvSpPr>
          <p:cNvPr id="144" name="TextBox 143">
            <a:extLst>
              <a:ext uri="{FF2B5EF4-FFF2-40B4-BE49-F238E27FC236}">
                <a16:creationId xmlns:a16="http://schemas.microsoft.com/office/drawing/2014/main" id="{C4848CC0-F59C-4E54-8AB8-C5AE45B2A4BC}"/>
              </a:ext>
            </a:extLst>
          </p:cNvPr>
          <p:cNvSpPr txBox="1"/>
          <p:nvPr/>
        </p:nvSpPr>
        <p:spPr>
          <a:xfrm>
            <a:off x="34334062" y="8499462"/>
            <a:ext cx="301686" cy="369332"/>
          </a:xfrm>
          <a:prstGeom prst="rect">
            <a:avLst/>
          </a:prstGeom>
          <a:noFill/>
        </p:spPr>
        <p:txBody>
          <a:bodyPr wrap="none" rtlCol="0">
            <a:spAutoFit/>
          </a:bodyPr>
          <a:lstStyle/>
          <a:p>
            <a:r>
              <a:rPr lang="en-US" dirty="0"/>
              <a:t>8</a:t>
            </a:r>
          </a:p>
        </p:txBody>
      </p:sp>
      <p:sp>
        <p:nvSpPr>
          <p:cNvPr id="145" name="TextBox 144">
            <a:extLst>
              <a:ext uri="{FF2B5EF4-FFF2-40B4-BE49-F238E27FC236}">
                <a16:creationId xmlns:a16="http://schemas.microsoft.com/office/drawing/2014/main" id="{FA73B78A-8D0C-4AAA-BA7C-3C05DDFB5972}"/>
              </a:ext>
            </a:extLst>
          </p:cNvPr>
          <p:cNvSpPr txBox="1"/>
          <p:nvPr/>
        </p:nvSpPr>
        <p:spPr>
          <a:xfrm>
            <a:off x="35910807" y="8377949"/>
            <a:ext cx="301686" cy="369332"/>
          </a:xfrm>
          <a:prstGeom prst="rect">
            <a:avLst/>
          </a:prstGeom>
          <a:noFill/>
        </p:spPr>
        <p:txBody>
          <a:bodyPr wrap="none" rtlCol="0">
            <a:spAutoFit/>
          </a:bodyPr>
          <a:lstStyle/>
          <a:p>
            <a:r>
              <a:rPr lang="en-US" dirty="0"/>
              <a:t>9</a:t>
            </a:r>
          </a:p>
        </p:txBody>
      </p:sp>
      <p:sp>
        <p:nvSpPr>
          <p:cNvPr id="146" name="TextBox 145">
            <a:extLst>
              <a:ext uri="{FF2B5EF4-FFF2-40B4-BE49-F238E27FC236}">
                <a16:creationId xmlns:a16="http://schemas.microsoft.com/office/drawing/2014/main" id="{06070510-8142-4BE6-A6E2-37A9BBBC2EF9}"/>
              </a:ext>
            </a:extLst>
          </p:cNvPr>
          <p:cNvSpPr txBox="1"/>
          <p:nvPr/>
        </p:nvSpPr>
        <p:spPr>
          <a:xfrm>
            <a:off x="19602450" y="10314008"/>
            <a:ext cx="418704" cy="369332"/>
          </a:xfrm>
          <a:prstGeom prst="rect">
            <a:avLst/>
          </a:prstGeom>
          <a:noFill/>
        </p:spPr>
        <p:txBody>
          <a:bodyPr wrap="none" rtlCol="0">
            <a:spAutoFit/>
          </a:bodyPr>
          <a:lstStyle/>
          <a:p>
            <a:r>
              <a:rPr lang="en-US" dirty="0"/>
              <a:t>10</a:t>
            </a:r>
          </a:p>
        </p:txBody>
      </p:sp>
      <p:sp>
        <p:nvSpPr>
          <p:cNvPr id="147" name="TextBox 146">
            <a:extLst>
              <a:ext uri="{FF2B5EF4-FFF2-40B4-BE49-F238E27FC236}">
                <a16:creationId xmlns:a16="http://schemas.microsoft.com/office/drawing/2014/main" id="{9041CC38-AB09-4174-9597-3D90D818535C}"/>
              </a:ext>
            </a:extLst>
          </p:cNvPr>
          <p:cNvSpPr txBox="1"/>
          <p:nvPr/>
        </p:nvSpPr>
        <p:spPr>
          <a:xfrm>
            <a:off x="6915150" y="13020423"/>
            <a:ext cx="418704" cy="369332"/>
          </a:xfrm>
          <a:prstGeom prst="rect">
            <a:avLst/>
          </a:prstGeom>
          <a:noFill/>
        </p:spPr>
        <p:txBody>
          <a:bodyPr wrap="none" rtlCol="0">
            <a:spAutoFit/>
          </a:bodyPr>
          <a:lstStyle/>
          <a:p>
            <a:r>
              <a:rPr lang="en-US" dirty="0"/>
              <a:t>11</a:t>
            </a:r>
          </a:p>
        </p:txBody>
      </p:sp>
      <p:cxnSp>
        <p:nvCxnSpPr>
          <p:cNvPr id="149" name="Straight Arrow Connector 148">
            <a:extLst>
              <a:ext uri="{FF2B5EF4-FFF2-40B4-BE49-F238E27FC236}">
                <a16:creationId xmlns:a16="http://schemas.microsoft.com/office/drawing/2014/main" id="{C140A1C2-310F-4619-8257-D635D7BA08D4}"/>
              </a:ext>
            </a:extLst>
          </p:cNvPr>
          <p:cNvCxnSpPr/>
          <p:nvPr/>
        </p:nvCxnSpPr>
        <p:spPr>
          <a:xfrm flipH="1" flipV="1">
            <a:off x="28389242" y="8628997"/>
            <a:ext cx="8630544" cy="3372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D994643A-B32E-4BCF-9AE9-893D49409974}"/>
              </a:ext>
            </a:extLst>
          </p:cNvPr>
          <p:cNvSpPr txBox="1"/>
          <p:nvPr/>
        </p:nvSpPr>
        <p:spPr>
          <a:xfrm>
            <a:off x="25509207" y="13389755"/>
            <a:ext cx="666402" cy="369332"/>
          </a:xfrm>
          <a:prstGeom prst="rect">
            <a:avLst/>
          </a:prstGeom>
          <a:noFill/>
        </p:spPr>
        <p:txBody>
          <a:bodyPr wrap="square" rtlCol="0">
            <a:spAutoFit/>
          </a:bodyPr>
          <a:lstStyle/>
          <a:p>
            <a:r>
              <a:rPr lang="en-US" dirty="0"/>
              <a:t>12</a:t>
            </a:r>
          </a:p>
        </p:txBody>
      </p:sp>
      <p:sp>
        <p:nvSpPr>
          <p:cNvPr id="151" name="TextBox 150">
            <a:extLst>
              <a:ext uri="{FF2B5EF4-FFF2-40B4-BE49-F238E27FC236}">
                <a16:creationId xmlns:a16="http://schemas.microsoft.com/office/drawing/2014/main" id="{F37300FD-92F3-425D-B91F-2719500DCE8A}"/>
              </a:ext>
            </a:extLst>
          </p:cNvPr>
          <p:cNvSpPr txBox="1"/>
          <p:nvPr/>
        </p:nvSpPr>
        <p:spPr>
          <a:xfrm>
            <a:off x="26294469" y="14334150"/>
            <a:ext cx="418704" cy="369332"/>
          </a:xfrm>
          <a:prstGeom prst="rect">
            <a:avLst/>
          </a:prstGeom>
          <a:noFill/>
        </p:spPr>
        <p:txBody>
          <a:bodyPr wrap="none" rtlCol="0">
            <a:spAutoFit/>
          </a:bodyPr>
          <a:lstStyle/>
          <a:p>
            <a:r>
              <a:rPr lang="en-US" dirty="0"/>
              <a:t>13</a:t>
            </a:r>
          </a:p>
        </p:txBody>
      </p:sp>
      <p:sp>
        <p:nvSpPr>
          <p:cNvPr id="152" name="TextBox 151">
            <a:extLst>
              <a:ext uri="{FF2B5EF4-FFF2-40B4-BE49-F238E27FC236}">
                <a16:creationId xmlns:a16="http://schemas.microsoft.com/office/drawing/2014/main" id="{2FC6FF14-F063-41D4-AC55-6B8355856F0A}"/>
              </a:ext>
            </a:extLst>
          </p:cNvPr>
          <p:cNvSpPr txBox="1"/>
          <p:nvPr/>
        </p:nvSpPr>
        <p:spPr>
          <a:xfrm>
            <a:off x="19602450" y="14480911"/>
            <a:ext cx="418704" cy="369332"/>
          </a:xfrm>
          <a:prstGeom prst="rect">
            <a:avLst/>
          </a:prstGeom>
          <a:noFill/>
        </p:spPr>
        <p:txBody>
          <a:bodyPr wrap="none" rtlCol="0">
            <a:spAutoFit/>
          </a:bodyPr>
          <a:lstStyle/>
          <a:p>
            <a:r>
              <a:rPr lang="en-US" dirty="0"/>
              <a:t>14</a:t>
            </a:r>
          </a:p>
        </p:txBody>
      </p:sp>
      <p:sp>
        <p:nvSpPr>
          <p:cNvPr id="153" name="TextBox 152">
            <a:extLst>
              <a:ext uri="{FF2B5EF4-FFF2-40B4-BE49-F238E27FC236}">
                <a16:creationId xmlns:a16="http://schemas.microsoft.com/office/drawing/2014/main" id="{2FE4C281-4920-4421-8976-3B2855A60C41}"/>
              </a:ext>
            </a:extLst>
          </p:cNvPr>
          <p:cNvSpPr txBox="1"/>
          <p:nvPr/>
        </p:nvSpPr>
        <p:spPr>
          <a:xfrm>
            <a:off x="43092252" y="13718450"/>
            <a:ext cx="1657350" cy="369332"/>
          </a:xfrm>
          <a:prstGeom prst="rect">
            <a:avLst/>
          </a:prstGeom>
          <a:noFill/>
        </p:spPr>
        <p:txBody>
          <a:bodyPr wrap="square" rtlCol="0">
            <a:spAutoFit/>
          </a:bodyPr>
          <a:lstStyle/>
          <a:p>
            <a:r>
              <a:rPr lang="en-US" dirty="0"/>
              <a:t>15</a:t>
            </a:r>
          </a:p>
        </p:txBody>
      </p:sp>
      <p:sp>
        <p:nvSpPr>
          <p:cNvPr id="154" name="TextBox 153">
            <a:extLst>
              <a:ext uri="{FF2B5EF4-FFF2-40B4-BE49-F238E27FC236}">
                <a16:creationId xmlns:a16="http://schemas.microsoft.com/office/drawing/2014/main" id="{9E448B68-9B19-4F56-A327-412D9059C508}"/>
              </a:ext>
            </a:extLst>
          </p:cNvPr>
          <p:cNvSpPr txBox="1"/>
          <p:nvPr/>
        </p:nvSpPr>
        <p:spPr>
          <a:xfrm>
            <a:off x="36718100" y="14744700"/>
            <a:ext cx="418704" cy="369332"/>
          </a:xfrm>
          <a:prstGeom prst="rect">
            <a:avLst/>
          </a:prstGeom>
          <a:noFill/>
        </p:spPr>
        <p:txBody>
          <a:bodyPr wrap="none" rtlCol="0">
            <a:spAutoFit/>
          </a:bodyPr>
          <a:lstStyle/>
          <a:p>
            <a:r>
              <a:rPr lang="en-US" dirty="0"/>
              <a:t>16</a:t>
            </a:r>
          </a:p>
        </p:txBody>
      </p:sp>
      <p:sp>
        <p:nvSpPr>
          <p:cNvPr id="155" name="TextBox 154">
            <a:extLst>
              <a:ext uri="{FF2B5EF4-FFF2-40B4-BE49-F238E27FC236}">
                <a16:creationId xmlns:a16="http://schemas.microsoft.com/office/drawing/2014/main" id="{E468CA74-51B1-46C0-A5A4-30828BBD9057}"/>
              </a:ext>
            </a:extLst>
          </p:cNvPr>
          <p:cNvSpPr txBox="1"/>
          <p:nvPr/>
        </p:nvSpPr>
        <p:spPr>
          <a:xfrm>
            <a:off x="45957818" y="14850243"/>
            <a:ext cx="418704" cy="369332"/>
          </a:xfrm>
          <a:prstGeom prst="rect">
            <a:avLst/>
          </a:prstGeom>
          <a:noFill/>
        </p:spPr>
        <p:txBody>
          <a:bodyPr wrap="none" rtlCol="0">
            <a:spAutoFit/>
          </a:bodyPr>
          <a:lstStyle/>
          <a:p>
            <a:r>
              <a:rPr lang="en-US" dirty="0"/>
              <a:t>17</a:t>
            </a:r>
          </a:p>
        </p:txBody>
      </p:sp>
      <p:sp>
        <p:nvSpPr>
          <p:cNvPr id="157" name="Rectangle 156">
            <a:extLst>
              <a:ext uri="{FF2B5EF4-FFF2-40B4-BE49-F238E27FC236}">
                <a16:creationId xmlns:a16="http://schemas.microsoft.com/office/drawing/2014/main" id="{F9A203D4-6C8A-438E-9631-F584A2125AFD}"/>
              </a:ext>
            </a:extLst>
          </p:cNvPr>
          <p:cNvSpPr/>
          <p:nvPr/>
        </p:nvSpPr>
        <p:spPr>
          <a:xfrm>
            <a:off x="47005375" y="27532630"/>
            <a:ext cx="2288260" cy="12506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Cut off fingers,  bad</a:t>
            </a:r>
          </a:p>
          <a:p>
            <a:pPr algn="ctr"/>
            <a:endParaRPr lang="en-US" dirty="0"/>
          </a:p>
        </p:txBody>
      </p:sp>
      <p:cxnSp>
        <p:nvCxnSpPr>
          <p:cNvPr id="159" name="Straight Connector 158">
            <a:extLst>
              <a:ext uri="{FF2B5EF4-FFF2-40B4-BE49-F238E27FC236}">
                <a16:creationId xmlns:a16="http://schemas.microsoft.com/office/drawing/2014/main" id="{10C6DC86-E1EE-4F0C-881A-B65C2B2BE7F1}"/>
              </a:ext>
            </a:extLst>
          </p:cNvPr>
          <p:cNvCxnSpPr>
            <a:stCxn id="11" idx="2"/>
            <a:endCxn id="157" idx="0"/>
          </p:cNvCxnSpPr>
          <p:nvPr/>
        </p:nvCxnSpPr>
        <p:spPr>
          <a:xfrm>
            <a:off x="45815250" y="26354222"/>
            <a:ext cx="2334255" cy="1178408"/>
          </a:xfrm>
          <a:prstGeom prst="line">
            <a:avLst/>
          </a:prstGeom>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4D260E66-B9E8-4D83-9761-E02A73CE6B04}"/>
              </a:ext>
            </a:extLst>
          </p:cNvPr>
          <p:cNvSpPr txBox="1"/>
          <p:nvPr/>
        </p:nvSpPr>
        <p:spPr>
          <a:xfrm>
            <a:off x="48587415" y="27149628"/>
            <a:ext cx="418704" cy="369332"/>
          </a:xfrm>
          <a:prstGeom prst="rect">
            <a:avLst/>
          </a:prstGeom>
          <a:noFill/>
        </p:spPr>
        <p:txBody>
          <a:bodyPr wrap="none" rtlCol="0">
            <a:spAutoFit/>
          </a:bodyPr>
          <a:lstStyle/>
          <a:p>
            <a:r>
              <a:rPr lang="en-US" dirty="0"/>
              <a:t>18</a:t>
            </a:r>
          </a:p>
        </p:txBody>
      </p:sp>
      <p:sp>
        <p:nvSpPr>
          <p:cNvPr id="162" name="Rectangle 161">
            <a:extLst>
              <a:ext uri="{FF2B5EF4-FFF2-40B4-BE49-F238E27FC236}">
                <a16:creationId xmlns:a16="http://schemas.microsoft.com/office/drawing/2014/main" id="{9B160008-11D3-45D0-AB53-490F5B958346}"/>
              </a:ext>
            </a:extLst>
          </p:cNvPr>
          <p:cNvSpPr/>
          <p:nvPr/>
        </p:nvSpPr>
        <p:spPr>
          <a:xfrm>
            <a:off x="44424599" y="29013418"/>
            <a:ext cx="2381235" cy="15237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Don’t cut off fingers, bad ending. Very similar to frontal assault.</a:t>
            </a:r>
          </a:p>
          <a:p>
            <a:pPr algn="ctr"/>
            <a:endParaRPr lang="en-US" dirty="0"/>
          </a:p>
        </p:txBody>
      </p:sp>
      <p:sp>
        <p:nvSpPr>
          <p:cNvPr id="163" name="TextBox 162">
            <a:extLst>
              <a:ext uri="{FF2B5EF4-FFF2-40B4-BE49-F238E27FC236}">
                <a16:creationId xmlns:a16="http://schemas.microsoft.com/office/drawing/2014/main" id="{4ACDFAFE-ACA8-46E1-B695-61EFC7879CCA}"/>
              </a:ext>
            </a:extLst>
          </p:cNvPr>
          <p:cNvSpPr txBox="1"/>
          <p:nvPr/>
        </p:nvSpPr>
        <p:spPr>
          <a:xfrm>
            <a:off x="44196000" y="28632150"/>
            <a:ext cx="418704" cy="369332"/>
          </a:xfrm>
          <a:prstGeom prst="rect">
            <a:avLst/>
          </a:prstGeom>
          <a:noFill/>
        </p:spPr>
        <p:txBody>
          <a:bodyPr wrap="none" rtlCol="0">
            <a:spAutoFit/>
          </a:bodyPr>
          <a:lstStyle/>
          <a:p>
            <a:r>
              <a:rPr lang="en-US" dirty="0"/>
              <a:t>19</a:t>
            </a:r>
          </a:p>
        </p:txBody>
      </p:sp>
      <p:sp>
        <p:nvSpPr>
          <p:cNvPr id="164" name="TextBox 163">
            <a:extLst>
              <a:ext uri="{FF2B5EF4-FFF2-40B4-BE49-F238E27FC236}">
                <a16:creationId xmlns:a16="http://schemas.microsoft.com/office/drawing/2014/main" id="{3042BEFD-B7F8-4B28-94D4-6FD0425C1B4C}"/>
              </a:ext>
            </a:extLst>
          </p:cNvPr>
          <p:cNvSpPr txBox="1"/>
          <p:nvPr/>
        </p:nvSpPr>
        <p:spPr>
          <a:xfrm>
            <a:off x="31775400" y="5715000"/>
            <a:ext cx="2244910" cy="369332"/>
          </a:xfrm>
          <a:prstGeom prst="rect">
            <a:avLst/>
          </a:prstGeom>
          <a:noFill/>
        </p:spPr>
        <p:txBody>
          <a:bodyPr wrap="none" rtlCol="0">
            <a:spAutoFit/>
          </a:bodyPr>
          <a:lstStyle/>
          <a:p>
            <a:r>
              <a:rPr lang="en-US" dirty="0"/>
              <a:t>Getting to know them</a:t>
            </a:r>
          </a:p>
        </p:txBody>
      </p:sp>
      <p:sp>
        <p:nvSpPr>
          <p:cNvPr id="165" name="TextBox 164">
            <a:extLst>
              <a:ext uri="{FF2B5EF4-FFF2-40B4-BE49-F238E27FC236}">
                <a16:creationId xmlns:a16="http://schemas.microsoft.com/office/drawing/2014/main" id="{1A643E4F-E149-4339-B90F-F6B555D4CEB8}"/>
              </a:ext>
            </a:extLst>
          </p:cNvPr>
          <p:cNvSpPr txBox="1"/>
          <p:nvPr/>
        </p:nvSpPr>
        <p:spPr>
          <a:xfrm>
            <a:off x="34635748" y="27793950"/>
            <a:ext cx="1398140" cy="369332"/>
          </a:xfrm>
          <a:prstGeom prst="rect">
            <a:avLst/>
          </a:prstGeom>
          <a:noFill/>
        </p:spPr>
        <p:txBody>
          <a:bodyPr wrap="none" rtlCol="0">
            <a:spAutoFit/>
          </a:bodyPr>
          <a:lstStyle/>
          <a:p>
            <a:r>
              <a:rPr lang="en-US" dirty="0"/>
              <a:t>Dying scenes</a:t>
            </a:r>
          </a:p>
        </p:txBody>
      </p:sp>
      <p:sp>
        <p:nvSpPr>
          <p:cNvPr id="167" name="Rectangle 166">
            <a:extLst>
              <a:ext uri="{FF2B5EF4-FFF2-40B4-BE49-F238E27FC236}">
                <a16:creationId xmlns:a16="http://schemas.microsoft.com/office/drawing/2014/main" id="{80D0F6CA-FB5C-4DDE-BA35-B3857E6F598A}"/>
              </a:ext>
            </a:extLst>
          </p:cNvPr>
          <p:cNvSpPr/>
          <p:nvPr/>
        </p:nvSpPr>
        <p:spPr>
          <a:xfrm>
            <a:off x="34309696" y="28567053"/>
            <a:ext cx="1377703" cy="94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liName</a:t>
            </a:r>
            <a:endParaRPr lang="en-US" dirty="0"/>
          </a:p>
        </p:txBody>
      </p:sp>
      <p:sp>
        <p:nvSpPr>
          <p:cNvPr id="169" name="Rectangle 168">
            <a:extLst>
              <a:ext uri="{FF2B5EF4-FFF2-40B4-BE49-F238E27FC236}">
                <a16:creationId xmlns:a16="http://schemas.microsoft.com/office/drawing/2014/main" id="{5EDDC6FA-DAF9-43E0-A414-6DB54FE356A4}"/>
              </a:ext>
            </a:extLst>
          </p:cNvPr>
          <p:cNvSpPr/>
          <p:nvPr/>
        </p:nvSpPr>
        <p:spPr>
          <a:xfrm>
            <a:off x="36275594" y="28547150"/>
            <a:ext cx="1377703" cy="94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71" name="Rectangle 170">
            <a:extLst>
              <a:ext uri="{FF2B5EF4-FFF2-40B4-BE49-F238E27FC236}">
                <a16:creationId xmlns:a16="http://schemas.microsoft.com/office/drawing/2014/main" id="{94978B1D-86C6-46F3-B310-DCA6325A0B99}"/>
              </a:ext>
            </a:extLst>
          </p:cNvPr>
          <p:cNvSpPr/>
          <p:nvPr/>
        </p:nvSpPr>
        <p:spPr>
          <a:xfrm>
            <a:off x="38458384" y="28583035"/>
            <a:ext cx="1377703" cy="94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bard</a:t>
            </a:r>
          </a:p>
        </p:txBody>
      </p:sp>
      <p:sp>
        <p:nvSpPr>
          <p:cNvPr id="173" name="TextBox 172">
            <a:extLst>
              <a:ext uri="{FF2B5EF4-FFF2-40B4-BE49-F238E27FC236}">
                <a16:creationId xmlns:a16="http://schemas.microsoft.com/office/drawing/2014/main" id="{EAD1A7AF-68EB-4674-A22F-60D10D9D067D}"/>
              </a:ext>
            </a:extLst>
          </p:cNvPr>
          <p:cNvSpPr txBox="1"/>
          <p:nvPr/>
        </p:nvSpPr>
        <p:spPr>
          <a:xfrm>
            <a:off x="34611382" y="28167003"/>
            <a:ext cx="418704" cy="369332"/>
          </a:xfrm>
          <a:prstGeom prst="rect">
            <a:avLst/>
          </a:prstGeom>
          <a:noFill/>
        </p:spPr>
        <p:txBody>
          <a:bodyPr wrap="none" rtlCol="0">
            <a:spAutoFit/>
          </a:bodyPr>
          <a:lstStyle/>
          <a:p>
            <a:r>
              <a:rPr lang="en-US" dirty="0"/>
              <a:t>20</a:t>
            </a:r>
          </a:p>
        </p:txBody>
      </p:sp>
      <p:sp>
        <p:nvSpPr>
          <p:cNvPr id="175" name="TextBox 174">
            <a:extLst>
              <a:ext uri="{FF2B5EF4-FFF2-40B4-BE49-F238E27FC236}">
                <a16:creationId xmlns:a16="http://schemas.microsoft.com/office/drawing/2014/main" id="{EA11227E-8F9E-4E39-9F38-D781CF41CF86}"/>
              </a:ext>
            </a:extLst>
          </p:cNvPr>
          <p:cNvSpPr txBox="1"/>
          <p:nvPr/>
        </p:nvSpPr>
        <p:spPr>
          <a:xfrm>
            <a:off x="36671896" y="28167003"/>
            <a:ext cx="418704" cy="369332"/>
          </a:xfrm>
          <a:prstGeom prst="rect">
            <a:avLst/>
          </a:prstGeom>
          <a:noFill/>
        </p:spPr>
        <p:txBody>
          <a:bodyPr wrap="none" rtlCol="0">
            <a:spAutoFit/>
          </a:bodyPr>
          <a:lstStyle/>
          <a:p>
            <a:r>
              <a:rPr lang="en-US" dirty="0"/>
              <a:t>21</a:t>
            </a:r>
          </a:p>
        </p:txBody>
      </p:sp>
      <p:sp>
        <p:nvSpPr>
          <p:cNvPr id="177" name="TextBox 176">
            <a:extLst>
              <a:ext uri="{FF2B5EF4-FFF2-40B4-BE49-F238E27FC236}">
                <a16:creationId xmlns:a16="http://schemas.microsoft.com/office/drawing/2014/main" id="{26349AF3-E8C1-4E70-9D92-EB53558004D5}"/>
              </a:ext>
            </a:extLst>
          </p:cNvPr>
          <p:cNvSpPr txBox="1"/>
          <p:nvPr/>
        </p:nvSpPr>
        <p:spPr>
          <a:xfrm>
            <a:off x="38959615" y="28167003"/>
            <a:ext cx="418704" cy="369332"/>
          </a:xfrm>
          <a:prstGeom prst="rect">
            <a:avLst/>
          </a:prstGeom>
          <a:noFill/>
        </p:spPr>
        <p:txBody>
          <a:bodyPr wrap="none" rtlCol="0">
            <a:spAutoFit/>
          </a:bodyPr>
          <a:lstStyle/>
          <a:p>
            <a:r>
              <a:rPr lang="en-US" dirty="0"/>
              <a:t>22</a:t>
            </a:r>
          </a:p>
        </p:txBody>
      </p:sp>
      <p:sp>
        <p:nvSpPr>
          <p:cNvPr id="179" name="Rectangle 178">
            <a:extLst>
              <a:ext uri="{FF2B5EF4-FFF2-40B4-BE49-F238E27FC236}">
                <a16:creationId xmlns:a16="http://schemas.microsoft.com/office/drawing/2014/main" id="{8439FF4C-5D86-436A-A1E4-2452DBB69D24}"/>
              </a:ext>
            </a:extLst>
          </p:cNvPr>
          <p:cNvSpPr/>
          <p:nvPr/>
        </p:nvSpPr>
        <p:spPr>
          <a:xfrm>
            <a:off x="35128607" y="30429573"/>
            <a:ext cx="1377703" cy="94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chef</a:t>
            </a:r>
          </a:p>
        </p:txBody>
      </p:sp>
      <p:sp>
        <p:nvSpPr>
          <p:cNvPr id="181" name="Rectangle 180">
            <a:extLst>
              <a:ext uri="{FF2B5EF4-FFF2-40B4-BE49-F238E27FC236}">
                <a16:creationId xmlns:a16="http://schemas.microsoft.com/office/drawing/2014/main" id="{144949BB-2DAB-4A18-A0A2-574D9D29072B}"/>
              </a:ext>
            </a:extLst>
          </p:cNvPr>
          <p:cNvSpPr/>
          <p:nvPr/>
        </p:nvSpPr>
        <p:spPr>
          <a:xfrm>
            <a:off x="36876731" y="30405742"/>
            <a:ext cx="1377703" cy="94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magician</a:t>
            </a:r>
          </a:p>
        </p:txBody>
      </p:sp>
      <p:sp>
        <p:nvSpPr>
          <p:cNvPr id="183" name="TextBox 182">
            <a:extLst>
              <a:ext uri="{FF2B5EF4-FFF2-40B4-BE49-F238E27FC236}">
                <a16:creationId xmlns:a16="http://schemas.microsoft.com/office/drawing/2014/main" id="{F361FBE8-1F0D-4E4D-855A-351214FD8BF8}"/>
              </a:ext>
            </a:extLst>
          </p:cNvPr>
          <p:cNvSpPr txBox="1"/>
          <p:nvPr/>
        </p:nvSpPr>
        <p:spPr>
          <a:xfrm>
            <a:off x="35666615" y="30030629"/>
            <a:ext cx="418704" cy="369332"/>
          </a:xfrm>
          <a:prstGeom prst="rect">
            <a:avLst/>
          </a:prstGeom>
          <a:noFill/>
        </p:spPr>
        <p:txBody>
          <a:bodyPr wrap="none" rtlCol="0">
            <a:spAutoFit/>
          </a:bodyPr>
          <a:lstStyle/>
          <a:p>
            <a:r>
              <a:rPr lang="en-US" dirty="0"/>
              <a:t>23</a:t>
            </a:r>
          </a:p>
        </p:txBody>
      </p:sp>
      <p:sp>
        <p:nvSpPr>
          <p:cNvPr id="185" name="TextBox 184">
            <a:extLst>
              <a:ext uri="{FF2B5EF4-FFF2-40B4-BE49-F238E27FC236}">
                <a16:creationId xmlns:a16="http://schemas.microsoft.com/office/drawing/2014/main" id="{3A57C163-F3D3-409A-AAAB-5E6EDAE83A4D}"/>
              </a:ext>
            </a:extLst>
          </p:cNvPr>
          <p:cNvSpPr txBox="1"/>
          <p:nvPr/>
        </p:nvSpPr>
        <p:spPr>
          <a:xfrm>
            <a:off x="37235203" y="30041951"/>
            <a:ext cx="418704" cy="369332"/>
          </a:xfrm>
          <a:prstGeom prst="rect">
            <a:avLst/>
          </a:prstGeom>
          <a:noFill/>
        </p:spPr>
        <p:txBody>
          <a:bodyPr wrap="none" rtlCol="0">
            <a:spAutoFit/>
          </a:bodyPr>
          <a:lstStyle/>
          <a:p>
            <a:r>
              <a:rPr lang="en-US" dirty="0"/>
              <a:t>24</a:t>
            </a:r>
          </a:p>
        </p:txBody>
      </p:sp>
      <p:sp>
        <p:nvSpPr>
          <p:cNvPr id="186" name="TextBox 185">
            <a:extLst>
              <a:ext uri="{FF2B5EF4-FFF2-40B4-BE49-F238E27FC236}">
                <a16:creationId xmlns:a16="http://schemas.microsoft.com/office/drawing/2014/main" id="{80813608-0CAF-4C7A-B488-23898A860083}"/>
              </a:ext>
            </a:extLst>
          </p:cNvPr>
          <p:cNvSpPr txBox="1"/>
          <p:nvPr/>
        </p:nvSpPr>
        <p:spPr>
          <a:xfrm>
            <a:off x="29237079" y="18611850"/>
            <a:ext cx="3982950" cy="923330"/>
          </a:xfrm>
          <a:prstGeom prst="rect">
            <a:avLst/>
          </a:prstGeom>
          <a:noFill/>
        </p:spPr>
        <p:txBody>
          <a:bodyPr wrap="none" rtlCol="0">
            <a:spAutoFit/>
          </a:bodyPr>
          <a:lstStyle/>
          <a:p>
            <a:r>
              <a:rPr lang="en-US" dirty="0"/>
              <a:t>Every time a death scene triggers,</a:t>
            </a:r>
          </a:p>
          <a:p>
            <a:r>
              <a:rPr lang="en-US" dirty="0"/>
              <a:t>Keep track of it. The dragon will bring up</a:t>
            </a:r>
          </a:p>
          <a:p>
            <a:r>
              <a:rPr lang="en-US" dirty="0"/>
              <a:t>The players heartlessness later on.</a:t>
            </a:r>
          </a:p>
        </p:txBody>
      </p:sp>
      <p:sp>
        <p:nvSpPr>
          <p:cNvPr id="187" name="TextBox 186">
            <a:extLst>
              <a:ext uri="{FF2B5EF4-FFF2-40B4-BE49-F238E27FC236}">
                <a16:creationId xmlns:a16="http://schemas.microsoft.com/office/drawing/2014/main" id="{02DCFC3B-B914-4866-A2EB-F4CA6B68B694}"/>
              </a:ext>
            </a:extLst>
          </p:cNvPr>
          <p:cNvSpPr txBox="1"/>
          <p:nvPr/>
        </p:nvSpPr>
        <p:spPr>
          <a:xfrm>
            <a:off x="43920927" y="30815227"/>
            <a:ext cx="2407710" cy="369332"/>
          </a:xfrm>
          <a:prstGeom prst="rect">
            <a:avLst/>
          </a:prstGeom>
          <a:noFill/>
        </p:spPr>
        <p:txBody>
          <a:bodyPr wrap="none" rtlCol="0">
            <a:spAutoFit/>
          </a:bodyPr>
          <a:lstStyle/>
          <a:p>
            <a:r>
              <a:rPr lang="en-US" dirty="0"/>
              <a:t>Can trigger death scene</a:t>
            </a:r>
          </a:p>
        </p:txBody>
      </p:sp>
      <p:sp>
        <p:nvSpPr>
          <p:cNvPr id="189" name="TextBox 188">
            <a:extLst>
              <a:ext uri="{FF2B5EF4-FFF2-40B4-BE49-F238E27FC236}">
                <a16:creationId xmlns:a16="http://schemas.microsoft.com/office/drawing/2014/main" id="{CA8C73A0-FAF3-4BBC-A449-BC667243A7E1}"/>
              </a:ext>
            </a:extLst>
          </p:cNvPr>
          <p:cNvSpPr txBox="1"/>
          <p:nvPr/>
        </p:nvSpPr>
        <p:spPr>
          <a:xfrm>
            <a:off x="24886678" y="26259562"/>
            <a:ext cx="2407710" cy="369332"/>
          </a:xfrm>
          <a:prstGeom prst="rect">
            <a:avLst/>
          </a:prstGeom>
          <a:noFill/>
        </p:spPr>
        <p:txBody>
          <a:bodyPr wrap="none" rtlCol="0">
            <a:spAutoFit/>
          </a:bodyPr>
          <a:lstStyle/>
          <a:p>
            <a:r>
              <a:rPr lang="en-US" dirty="0"/>
              <a:t>Can trigger death scene</a:t>
            </a:r>
          </a:p>
        </p:txBody>
      </p:sp>
      <p:sp>
        <p:nvSpPr>
          <p:cNvPr id="191" name="TextBox 190">
            <a:extLst>
              <a:ext uri="{FF2B5EF4-FFF2-40B4-BE49-F238E27FC236}">
                <a16:creationId xmlns:a16="http://schemas.microsoft.com/office/drawing/2014/main" id="{9AF82616-23FB-49B8-8B5E-5CCFE66E391F}"/>
              </a:ext>
            </a:extLst>
          </p:cNvPr>
          <p:cNvSpPr txBox="1"/>
          <p:nvPr/>
        </p:nvSpPr>
        <p:spPr>
          <a:xfrm>
            <a:off x="17796469" y="26069078"/>
            <a:ext cx="2407710" cy="369332"/>
          </a:xfrm>
          <a:prstGeom prst="rect">
            <a:avLst/>
          </a:prstGeom>
          <a:noFill/>
        </p:spPr>
        <p:txBody>
          <a:bodyPr wrap="none" rtlCol="0">
            <a:spAutoFit/>
          </a:bodyPr>
          <a:lstStyle/>
          <a:p>
            <a:r>
              <a:rPr lang="en-US" dirty="0"/>
              <a:t>Can trigger death scene</a:t>
            </a:r>
          </a:p>
        </p:txBody>
      </p:sp>
      <p:sp>
        <p:nvSpPr>
          <p:cNvPr id="193" name="TextBox 192">
            <a:extLst>
              <a:ext uri="{FF2B5EF4-FFF2-40B4-BE49-F238E27FC236}">
                <a16:creationId xmlns:a16="http://schemas.microsoft.com/office/drawing/2014/main" id="{1DA800BA-9C9E-4A9F-B28A-95585DA81D1F}"/>
              </a:ext>
            </a:extLst>
          </p:cNvPr>
          <p:cNvSpPr txBox="1"/>
          <p:nvPr/>
        </p:nvSpPr>
        <p:spPr>
          <a:xfrm>
            <a:off x="36361727" y="26301841"/>
            <a:ext cx="2407710" cy="369332"/>
          </a:xfrm>
          <a:prstGeom prst="rect">
            <a:avLst/>
          </a:prstGeom>
          <a:noFill/>
        </p:spPr>
        <p:txBody>
          <a:bodyPr wrap="none" rtlCol="0">
            <a:spAutoFit/>
          </a:bodyPr>
          <a:lstStyle/>
          <a:p>
            <a:r>
              <a:rPr lang="en-US" dirty="0"/>
              <a:t>Can trigger death scene</a:t>
            </a:r>
          </a:p>
        </p:txBody>
      </p:sp>
      <p:sp>
        <p:nvSpPr>
          <p:cNvPr id="196" name="TextBox 195">
            <a:extLst>
              <a:ext uri="{FF2B5EF4-FFF2-40B4-BE49-F238E27FC236}">
                <a16:creationId xmlns:a16="http://schemas.microsoft.com/office/drawing/2014/main" id="{C4D86979-52C5-40FC-AAD6-5F51B97DDF5B}"/>
              </a:ext>
            </a:extLst>
          </p:cNvPr>
          <p:cNvSpPr txBox="1"/>
          <p:nvPr/>
        </p:nvSpPr>
        <p:spPr>
          <a:xfrm>
            <a:off x="9609955" y="4340161"/>
            <a:ext cx="418704" cy="369332"/>
          </a:xfrm>
          <a:prstGeom prst="rect">
            <a:avLst/>
          </a:prstGeom>
          <a:noFill/>
        </p:spPr>
        <p:txBody>
          <a:bodyPr wrap="none" rtlCol="0">
            <a:spAutoFit/>
          </a:bodyPr>
          <a:lstStyle/>
          <a:p>
            <a:r>
              <a:rPr lang="en-US" dirty="0"/>
              <a:t>25</a:t>
            </a:r>
          </a:p>
        </p:txBody>
      </p:sp>
      <p:sp>
        <p:nvSpPr>
          <p:cNvPr id="197" name="TextBox 196">
            <a:extLst>
              <a:ext uri="{FF2B5EF4-FFF2-40B4-BE49-F238E27FC236}">
                <a16:creationId xmlns:a16="http://schemas.microsoft.com/office/drawing/2014/main" id="{860ED272-025C-4433-BBB2-44E09F7B25EA}"/>
              </a:ext>
            </a:extLst>
          </p:cNvPr>
          <p:cNvSpPr txBox="1"/>
          <p:nvPr/>
        </p:nvSpPr>
        <p:spPr>
          <a:xfrm>
            <a:off x="13358348" y="15347887"/>
            <a:ext cx="418704" cy="369332"/>
          </a:xfrm>
          <a:prstGeom prst="rect">
            <a:avLst/>
          </a:prstGeom>
          <a:noFill/>
        </p:spPr>
        <p:txBody>
          <a:bodyPr wrap="none" rtlCol="0">
            <a:spAutoFit/>
          </a:bodyPr>
          <a:lstStyle/>
          <a:p>
            <a:r>
              <a:rPr lang="en-US" dirty="0"/>
              <a:t>26</a:t>
            </a:r>
          </a:p>
        </p:txBody>
      </p:sp>
      <p:sp>
        <p:nvSpPr>
          <p:cNvPr id="198" name="TextBox 197">
            <a:extLst>
              <a:ext uri="{FF2B5EF4-FFF2-40B4-BE49-F238E27FC236}">
                <a16:creationId xmlns:a16="http://schemas.microsoft.com/office/drawing/2014/main" id="{EF3B76C6-6F07-4303-ACF5-AE8B9D22D61B}"/>
              </a:ext>
            </a:extLst>
          </p:cNvPr>
          <p:cNvSpPr txBox="1"/>
          <p:nvPr/>
        </p:nvSpPr>
        <p:spPr>
          <a:xfrm>
            <a:off x="10668000" y="29055219"/>
            <a:ext cx="418704" cy="369332"/>
          </a:xfrm>
          <a:prstGeom prst="rect">
            <a:avLst/>
          </a:prstGeom>
          <a:noFill/>
        </p:spPr>
        <p:txBody>
          <a:bodyPr wrap="none" rtlCol="0">
            <a:spAutoFit/>
          </a:bodyPr>
          <a:lstStyle/>
          <a:p>
            <a:r>
              <a:rPr lang="en-US" dirty="0"/>
              <a:t>27</a:t>
            </a:r>
          </a:p>
        </p:txBody>
      </p:sp>
      <p:cxnSp>
        <p:nvCxnSpPr>
          <p:cNvPr id="200" name="Straight Connector 199">
            <a:extLst>
              <a:ext uri="{FF2B5EF4-FFF2-40B4-BE49-F238E27FC236}">
                <a16:creationId xmlns:a16="http://schemas.microsoft.com/office/drawing/2014/main" id="{4E0199BC-9ABB-42F2-80E9-0F124F579343}"/>
              </a:ext>
            </a:extLst>
          </p:cNvPr>
          <p:cNvCxnSpPr/>
          <p:nvPr/>
        </p:nvCxnSpPr>
        <p:spPr>
          <a:xfrm flipV="1">
            <a:off x="12211050" y="31832501"/>
            <a:ext cx="3009900" cy="1085899"/>
          </a:xfrm>
          <a:prstGeom prst="line">
            <a:avLst/>
          </a:prstGeom>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221ACEB1-32DC-47E3-8AF0-6A32C15CF79F}"/>
              </a:ext>
            </a:extLst>
          </p:cNvPr>
          <p:cNvSpPr txBox="1"/>
          <p:nvPr/>
        </p:nvSpPr>
        <p:spPr>
          <a:xfrm>
            <a:off x="12011025" y="38045384"/>
            <a:ext cx="418704" cy="369332"/>
          </a:xfrm>
          <a:prstGeom prst="rect">
            <a:avLst/>
          </a:prstGeom>
          <a:noFill/>
        </p:spPr>
        <p:txBody>
          <a:bodyPr wrap="none" rtlCol="0">
            <a:spAutoFit/>
          </a:bodyPr>
          <a:lstStyle/>
          <a:p>
            <a:r>
              <a:rPr lang="en-US" dirty="0"/>
              <a:t>29</a:t>
            </a:r>
          </a:p>
        </p:txBody>
      </p:sp>
      <p:sp>
        <p:nvSpPr>
          <p:cNvPr id="202" name="TextBox 201">
            <a:extLst>
              <a:ext uri="{FF2B5EF4-FFF2-40B4-BE49-F238E27FC236}">
                <a16:creationId xmlns:a16="http://schemas.microsoft.com/office/drawing/2014/main" id="{60B138AE-27AF-4D4B-9436-8BB82DA38817}"/>
              </a:ext>
            </a:extLst>
          </p:cNvPr>
          <p:cNvSpPr txBox="1"/>
          <p:nvPr/>
        </p:nvSpPr>
        <p:spPr>
          <a:xfrm>
            <a:off x="16459453" y="30030629"/>
            <a:ext cx="418704" cy="369332"/>
          </a:xfrm>
          <a:prstGeom prst="rect">
            <a:avLst/>
          </a:prstGeom>
          <a:noFill/>
        </p:spPr>
        <p:txBody>
          <a:bodyPr wrap="none" rtlCol="0">
            <a:spAutoFit/>
          </a:bodyPr>
          <a:lstStyle/>
          <a:p>
            <a:r>
              <a:rPr lang="en-US" dirty="0"/>
              <a:t>28</a:t>
            </a:r>
          </a:p>
        </p:txBody>
      </p:sp>
    </p:spTree>
    <p:extLst>
      <p:ext uri="{BB962C8B-B14F-4D97-AF65-F5344CB8AC3E}">
        <p14:creationId xmlns:p14="http://schemas.microsoft.com/office/powerpoint/2010/main" val="8180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9100" y="1714500"/>
            <a:ext cx="9677400" cy="1569660"/>
          </a:xfrm>
          <a:prstGeom prst="rect">
            <a:avLst/>
          </a:prstGeom>
          <a:noFill/>
        </p:spPr>
        <p:txBody>
          <a:bodyPr wrap="square" rtlCol="0">
            <a:spAutoFit/>
          </a:bodyPr>
          <a:lstStyle/>
          <a:p>
            <a:r>
              <a:rPr lang="en-US" sz="9600" dirty="0"/>
              <a:t>ARC 3 DEATH</a:t>
            </a:r>
          </a:p>
        </p:txBody>
      </p:sp>
      <p:sp>
        <p:nvSpPr>
          <p:cNvPr id="4" name="Rectangle 3"/>
          <p:cNvSpPr/>
          <p:nvPr/>
        </p:nvSpPr>
        <p:spPr>
          <a:xfrm>
            <a:off x="14829446" y="4760678"/>
            <a:ext cx="3860800" cy="246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Joined by LI, A, Bodyguard, Bard, Magician</a:t>
            </a:r>
            <a:endParaRPr lang="en-US" dirty="0"/>
          </a:p>
        </p:txBody>
      </p:sp>
      <p:sp>
        <p:nvSpPr>
          <p:cNvPr id="8" name="Rectangle 7"/>
          <p:cNvSpPr/>
          <p:nvPr/>
        </p:nvSpPr>
        <p:spPr>
          <a:xfrm>
            <a:off x="35240688" y="4760679"/>
            <a:ext cx="3860800" cy="246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Joined by Tough Guy, Medic</a:t>
            </a:r>
          </a:p>
        </p:txBody>
      </p:sp>
      <p:sp>
        <p:nvSpPr>
          <p:cNvPr id="9" name="Rectangle 8"/>
          <p:cNvSpPr/>
          <p:nvPr/>
        </p:nvSpPr>
        <p:spPr>
          <a:xfrm>
            <a:off x="24808837" y="4760678"/>
            <a:ext cx="3860800" cy="246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Joined by Tough Guy, B, and Thief</a:t>
            </a:r>
          </a:p>
        </p:txBody>
      </p:sp>
      <p:sp>
        <p:nvSpPr>
          <p:cNvPr id="12" name="Rectangle 11"/>
          <p:cNvSpPr/>
          <p:nvPr/>
        </p:nvSpPr>
        <p:spPr>
          <a:xfrm>
            <a:off x="15444430" y="14081023"/>
            <a:ext cx="13225207" cy="7966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Your group learns from some travelers that there is a rumor one of the four horsemen are nearby, and one of the characters nearby explain who and what they are. The party decides since your objective is to find the dragon the best way to do that is to find and talk to (or worst case scenario defeat) these apocalyptic beings. So you seek him out and there is some dialogue between your group, just a little break from the intensity of the story. Eventually you come across a forest with a large section burnt out of it, absolutely desolate. In the center is a lone figure, A well built man with white hair. He introduces himself as DEATH, a testament to your willpower. He explains he is impossible to kill and can kill any being by simply touching them. He then kills your friends and kills you, effortlessly. (if this is your second play through you stop him stylishly however).   The next time you talk however he looks into your eyes and understands this isn’t your first time meeting, but then again you met earlier outside of that town. cool fighting music starts playing - Every time you get to this point there is a different dialogue that continues off of the last one. Things like how everything he touches dies so he cant be close to anyone, born with this curse, its your destiny to fight him, he asks you how many times have you restarted and promises to wear you down, etc. The fight will be the same no matter what with your friends doing their best to help in a few places. The fight itself has three phases, the first is simply dialogue options on how to fight him and 1 of three is the correct choice, this goes 4 times. Phase two consists of rapid fire buttons you have to click that always spawn in the same places. You have to be able to react to them quickly and probably just memorize their locations in order to beat all of them. Phase three is the choice. Death tells you about the script, a mysterious document that describes everything that happens in this world. Only the Dragon and the four Horsemen of the apocalypse have it. He has looked through the script thousands of times and knows there is no other way for you to continue: You must choose one of your friends to die. As soon as you choose, he says, he will die as well and finally be allowed to rest. You and the survivors may continue afterwards. He gives you 20 seconds, and the timer starts. If you choose nothing then he kills you. You can also choose NOT to sacrifice someone but he effortlessly kills you and reveals this entire battle, including when you escaped the town in the beginning, is only a battle and not simply a slaughter because he allows it to be. Death makes life more meaningful he asserts because we take for granted what we have until its gone. </a:t>
            </a:r>
          </a:p>
        </p:txBody>
      </p:sp>
      <p:sp>
        <p:nvSpPr>
          <p:cNvPr id="13" name="Rectangle 12"/>
          <p:cNvSpPr/>
          <p:nvPr/>
        </p:nvSpPr>
        <p:spPr>
          <a:xfrm>
            <a:off x="34785300" y="7715250"/>
            <a:ext cx="4800600" cy="2705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choose medic to die death says that Famine would be pissed about that and kills tough Guy instead</a:t>
            </a:r>
          </a:p>
        </p:txBody>
      </p:sp>
      <p:sp>
        <p:nvSpPr>
          <p:cNvPr id="15" name="Rectangle 14"/>
          <p:cNvSpPr/>
          <p:nvPr/>
        </p:nvSpPr>
        <p:spPr>
          <a:xfrm>
            <a:off x="13906500" y="7715250"/>
            <a:ext cx="5619750" cy="323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Bard and Magician Beg you hysterically not to kill them. Body Guard reminds you about his children he needs to go home to and also begs to be spared so he can raise them. LI and A are shocked and just stare woefully.</a:t>
            </a:r>
          </a:p>
        </p:txBody>
      </p:sp>
      <p:sp>
        <p:nvSpPr>
          <p:cNvPr id="16" name="Rectangle 15"/>
          <p:cNvSpPr/>
          <p:nvPr/>
        </p:nvSpPr>
        <p:spPr>
          <a:xfrm>
            <a:off x="23755350" y="7543800"/>
            <a:ext cx="6438900" cy="3409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They don’t believe one of them will die and confidently tell you they believe in you to find a way around it. There is none however and they are shocked when you name one of them.</a:t>
            </a:r>
          </a:p>
        </p:txBody>
      </p:sp>
      <p:cxnSp>
        <p:nvCxnSpPr>
          <p:cNvPr id="20" name="Straight Connector 19"/>
          <p:cNvCxnSpPr/>
          <p:nvPr/>
        </p:nvCxnSpPr>
        <p:spPr>
          <a:xfrm>
            <a:off x="17392650" y="11639550"/>
            <a:ext cx="190500" cy="125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5831800" y="11696700"/>
            <a:ext cx="57150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9337000" y="11334750"/>
            <a:ext cx="6972300" cy="39814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191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9100" y="1714500"/>
            <a:ext cx="9677400" cy="1569660"/>
          </a:xfrm>
          <a:prstGeom prst="rect">
            <a:avLst/>
          </a:prstGeom>
          <a:noFill/>
        </p:spPr>
        <p:txBody>
          <a:bodyPr wrap="square" rtlCol="0">
            <a:spAutoFit/>
          </a:bodyPr>
          <a:lstStyle/>
          <a:p>
            <a:r>
              <a:rPr lang="en-US" sz="9600" dirty="0"/>
              <a:t>ARC 4 FAMINE</a:t>
            </a:r>
          </a:p>
        </p:txBody>
      </p:sp>
      <p:sp>
        <p:nvSpPr>
          <p:cNvPr id="4" name="Rectangle 3"/>
          <p:cNvSpPr/>
          <p:nvPr/>
        </p:nvSpPr>
        <p:spPr>
          <a:xfrm>
            <a:off x="14829446" y="4760678"/>
            <a:ext cx="3860800" cy="246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Joined by LI, A, Bodyguard, Bard, Magician MINUS ONE</a:t>
            </a:r>
          </a:p>
        </p:txBody>
      </p:sp>
      <p:sp>
        <p:nvSpPr>
          <p:cNvPr id="8" name="Rectangle 7"/>
          <p:cNvSpPr/>
          <p:nvPr/>
        </p:nvSpPr>
        <p:spPr>
          <a:xfrm>
            <a:off x="35240688" y="4760679"/>
            <a:ext cx="3860800" cy="246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Joined by Medic</a:t>
            </a:r>
          </a:p>
        </p:txBody>
      </p:sp>
      <p:sp>
        <p:nvSpPr>
          <p:cNvPr id="9" name="Rectangle 8"/>
          <p:cNvSpPr/>
          <p:nvPr/>
        </p:nvSpPr>
        <p:spPr>
          <a:xfrm>
            <a:off x="24808837" y="4760678"/>
            <a:ext cx="3860800" cy="246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Joined by Tough Guy, B, and Thief MINUS ONE</a:t>
            </a:r>
          </a:p>
          <a:p>
            <a:endParaRPr lang="en-US" dirty="0"/>
          </a:p>
        </p:txBody>
      </p:sp>
      <p:sp>
        <p:nvSpPr>
          <p:cNvPr id="12" name="Rectangle 11"/>
          <p:cNvSpPr/>
          <p:nvPr/>
        </p:nvSpPr>
        <p:spPr>
          <a:xfrm>
            <a:off x="5783944" y="9421593"/>
            <a:ext cx="12741275" cy="9960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Soon after defeating death and sharing some dialogue, the player is prompted to save before Famine approaches from the distance. He introduces himself as FAMINE, another apocalyptic Horseman sent to test and defeat you. If DEATH was a test of willpower, then FAMINE is a test of cunning. He explains he is extremely hungry, incredibly hard to satiate and will start by consuming what you hold most dear. You move to defend your friends, but it is too late: Famine burps and gives a satisfied smile. He explains he has consumed your save file and you are no longer protected. Not only that, but if you try to save again he will eat your save file again and again so as long as you are fighting you will never be safe. He then goes into a monologue about how he sees things others don’t, he understand this world better than anyone. For example, he explains, you can’t fight me or take violent action against me until I finish speaking! Without your precious save file you cannot load which means you have no choice but to keep fighting me, and eventually you will become hungry or need a break and have to leave, but in doing so you leave everything behind. And now it is time to Starve, now it is time to understand true famine! And then he will go on a rant which I will simply copy paste random articles from Wikipedia or something and it should be hours worth of lines. After about 30 minutes worth of garbage a dialogue option to attack him appears but behind the dialogue, so once he has a short sentence you will just barely be able to see it poking out from behind his words. If you select that you take a step forward, and he is like “how </a:t>
            </a:r>
            <a:r>
              <a:rPr lang="en-US" dirty="0" err="1"/>
              <a:t>tf</a:t>
            </a:r>
            <a:r>
              <a:rPr lang="en-US" dirty="0"/>
              <a:t> did you do that” and he keeps talking and you wait until you can see the option again and he gets more and more panicked until you finally get close enough to kill him. ALTERNATIVELY you can save the game over and over and each time he eats the file but after enough times he starts getting full and pissed off until he gets so full he vomits all over the ground which gives you the chance to attack him.</a:t>
            </a:r>
          </a:p>
        </p:txBody>
      </p:sp>
      <p:cxnSp>
        <p:nvCxnSpPr>
          <p:cNvPr id="10" name="Straight Connector 9"/>
          <p:cNvCxnSpPr/>
          <p:nvPr/>
        </p:nvCxnSpPr>
        <p:spPr>
          <a:xfrm>
            <a:off x="16668750" y="7791450"/>
            <a:ext cx="381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25618719" y="7239000"/>
            <a:ext cx="1038225" cy="1465628"/>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1408463" y="8582025"/>
            <a:ext cx="11525250" cy="95821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Soon after defeating death and sharing some dialogue, the player is prompted to save before Famine approaches from the distance. The moment after you save Medic Stabs you in the back, fatally wounding you. If you don’t save right away Famine won’t even talk to coherently, he will jump straight into a monologue of simply SAVE THE GAME over and over and over and you don’t get to interrupt at all. So you have no choice but to eventually save the game. Anyways after stabbing you Medic triumphantly runs over and hugs Famine. He explains that Medic was a backup plan since he can’t just babysit you in your cell FOREVER and because of your ability there was always a chance you would somehow manage to escape eventually. So he had her infiltrate your group, aid in the ambush, and then pretend to be your friend waiting for the perfect moment to strike. She eventually realized that you rarely make this strange look of relief and figured that must be right when you save, and if she can manage to kill you right after your save you will be forced to start a new game. He admits that technically making you restart isn’t a true victory since you aren’t completely defeated but it was only ever intended as a backup plan so since everything went to hell anyways starting over isn’t the worst thing ever. Plus maybe you will get frustrated at having to restart and give up entirely! Medic briefly mentions that she wonder’s if it will hurt when the world restarts and everyone is blipped out of existence and Famine assures her it is like waking up from a long dream. Medic screams which summons the golem, they hop on its shoulders and ride off, leaving you to die. Shortly afterwards you do, and that’s that.</a:t>
            </a:r>
          </a:p>
        </p:txBody>
      </p:sp>
      <p:sp>
        <p:nvSpPr>
          <p:cNvPr id="15" name="Rectangle 14"/>
          <p:cNvSpPr/>
          <p:nvPr/>
        </p:nvSpPr>
        <p:spPr>
          <a:xfrm>
            <a:off x="22155150" y="8704628"/>
            <a:ext cx="6019800" cy="3487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 gets mad you escaped his castle and his foolproof plan and laments you for being truly unstoppable. He calls you the real villain of this story and swears he will end this right here right now to avenge Medic.</a:t>
            </a:r>
          </a:p>
        </p:txBody>
      </p:sp>
      <p:cxnSp>
        <p:nvCxnSpPr>
          <p:cNvPr id="17" name="Straight Connector 16"/>
          <p:cNvCxnSpPr/>
          <p:nvPr/>
        </p:nvCxnSpPr>
        <p:spPr>
          <a:xfrm flipH="1">
            <a:off x="20116801" y="12192000"/>
            <a:ext cx="4755599" cy="23622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621500" y="16287750"/>
            <a:ext cx="7404271" cy="646331"/>
          </a:xfrm>
          <a:prstGeom prst="rect">
            <a:avLst/>
          </a:prstGeom>
          <a:noFill/>
        </p:spPr>
        <p:txBody>
          <a:bodyPr wrap="none" rtlCol="0">
            <a:spAutoFit/>
          </a:bodyPr>
          <a:lstStyle/>
          <a:p>
            <a:r>
              <a:rPr lang="en-US" dirty="0"/>
              <a:t>If you leave the game alone for an hour he calls you a cheater since he has</a:t>
            </a:r>
          </a:p>
          <a:p>
            <a:r>
              <a:rPr lang="en-US" dirty="0"/>
              <a:t>To put all this effort in keeping the dialogue going but you only have to listen </a:t>
            </a:r>
          </a:p>
        </p:txBody>
      </p:sp>
      <p:cxnSp>
        <p:nvCxnSpPr>
          <p:cNvPr id="22" name="Straight Connector 21"/>
          <p:cNvCxnSpPr>
            <a:stCxn id="8" idx="2"/>
          </p:cNvCxnSpPr>
          <p:nvPr/>
        </p:nvCxnSpPr>
        <p:spPr>
          <a:xfrm>
            <a:off x="37171088" y="7228108"/>
            <a:ext cx="147862" cy="32493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49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9100" y="1714500"/>
            <a:ext cx="9677400" cy="1569660"/>
          </a:xfrm>
          <a:prstGeom prst="rect">
            <a:avLst/>
          </a:prstGeom>
          <a:noFill/>
        </p:spPr>
        <p:txBody>
          <a:bodyPr wrap="square" rtlCol="0">
            <a:spAutoFit/>
          </a:bodyPr>
          <a:lstStyle/>
          <a:p>
            <a:r>
              <a:rPr lang="en-US" sz="9600" dirty="0"/>
              <a:t>ARC 5 WAR</a:t>
            </a:r>
          </a:p>
        </p:txBody>
      </p:sp>
      <p:sp>
        <p:nvSpPr>
          <p:cNvPr id="4" name="Rectangle 3"/>
          <p:cNvSpPr/>
          <p:nvPr/>
        </p:nvSpPr>
        <p:spPr>
          <a:xfrm>
            <a:off x="10235295" y="4593764"/>
            <a:ext cx="3860800" cy="246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Joined by LI, A, Bodyguard, Bard, Magician MINUS ONE</a:t>
            </a:r>
          </a:p>
        </p:txBody>
      </p:sp>
      <p:sp>
        <p:nvSpPr>
          <p:cNvPr id="9" name="Rectangle 8"/>
          <p:cNvSpPr/>
          <p:nvPr/>
        </p:nvSpPr>
        <p:spPr>
          <a:xfrm>
            <a:off x="24808837" y="4760678"/>
            <a:ext cx="3860800" cy="246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Joined by Tough Guy, B, and Thief MINUS ONE</a:t>
            </a:r>
          </a:p>
          <a:p>
            <a:endParaRPr lang="en-US" dirty="0"/>
          </a:p>
        </p:txBody>
      </p:sp>
      <p:sp>
        <p:nvSpPr>
          <p:cNvPr id="12" name="Rectangle 11"/>
          <p:cNvSpPr/>
          <p:nvPr/>
        </p:nvSpPr>
        <p:spPr>
          <a:xfrm>
            <a:off x="12165695" y="8667750"/>
            <a:ext cx="7265306" cy="2046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starts out by saying “Authors note: when I started writing this book a long time ago one of the first things I came up with was the player’s confrontation with WAR, and I have been eagerly waiting to finally begin writing this battle out. It’s about to get real!”</a:t>
            </a:r>
          </a:p>
          <a:p>
            <a:pPr algn="ctr"/>
            <a:endParaRPr lang="en-US" dirty="0"/>
          </a:p>
          <a:p>
            <a:pPr algn="ctr"/>
            <a:r>
              <a:rPr lang="en-US" dirty="0"/>
              <a:t>A golden voice suggests the player save </a:t>
            </a:r>
          </a:p>
        </p:txBody>
      </p:sp>
      <p:cxnSp>
        <p:nvCxnSpPr>
          <p:cNvPr id="10" name="Straight Connector 9"/>
          <p:cNvCxnSpPr>
            <a:cxnSpLocks/>
          </p:cNvCxnSpPr>
          <p:nvPr/>
        </p:nvCxnSpPr>
        <p:spPr>
          <a:xfrm>
            <a:off x="12306300" y="7015847"/>
            <a:ext cx="4400550" cy="1842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7297400" y="7239000"/>
            <a:ext cx="9359545" cy="161925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9883323" y="11095257"/>
            <a:ext cx="11185977" cy="3763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 DEATH and FAMINE defeated, the final horseman slowly approaches. Unlike his peers, WAR understands that you cannot be defeated within this world. He knows that his world was literally designed for your SICK entertainment, none of it is real! If this world was designed FOR you then how could he possibly stop you? He even read the script and knows everyone is defeated in the end, including himself. But he understands that if he cannot beat </a:t>
            </a:r>
            <a:r>
              <a:rPr lang="en-US" dirty="0" err="1"/>
              <a:t>pName</a:t>
            </a:r>
            <a:r>
              <a:rPr lang="en-US" dirty="0"/>
              <a:t>, then the only way he can win is if he defeats YOU… the real you. So he starts by looking right at you and saying “this is your last chance. Close the game and never come back”. You can select yes or no, if you select yes then he urges you to get on with it then and close the game. If you say no he whispers “and so it begins. They say all is fair in love and WAR…” With that the world goes black and all ambient noise ceases to exist. You call out the names of your friends but they don’t respond. Then…</a:t>
            </a:r>
          </a:p>
        </p:txBody>
      </p:sp>
      <p:sp>
        <p:nvSpPr>
          <p:cNvPr id="19" name="Rectangle 18"/>
          <p:cNvSpPr/>
          <p:nvPr/>
        </p:nvSpPr>
        <p:spPr>
          <a:xfrm>
            <a:off x="12165695" y="15229107"/>
            <a:ext cx="6960506" cy="2068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“Authors Note: TURN THE GAME OFF NOW AND NEVER COME BACK NEVER COME BACK NEVER COME BACK NEVER…”</a:t>
            </a:r>
          </a:p>
          <a:p>
            <a:pPr algn="ctr"/>
            <a:endParaRPr lang="en-US" dirty="0"/>
          </a:p>
          <a:p>
            <a:pPr algn="ctr"/>
            <a:r>
              <a:rPr lang="en-US" dirty="0"/>
              <a:t>Creepy music begins playing, I’ll probably copy it from </a:t>
            </a:r>
            <a:r>
              <a:rPr lang="en-US" dirty="0" err="1"/>
              <a:t>slenderman</a:t>
            </a:r>
            <a:r>
              <a:rPr lang="en-US" dirty="0"/>
              <a:t> or something</a:t>
            </a:r>
          </a:p>
        </p:txBody>
      </p:sp>
      <p:sp>
        <p:nvSpPr>
          <p:cNvPr id="21" name="Rectangle 20"/>
          <p:cNvSpPr/>
          <p:nvPr/>
        </p:nvSpPr>
        <p:spPr>
          <a:xfrm>
            <a:off x="9883323" y="17667507"/>
            <a:ext cx="11185977" cy="3763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cuts back to this black featureless world, you see your friends tied up and War standing in front of them. “Do your friends know you are a liar” he asks. “Do they know you are a fake? You aren’t from here? You have been lying to them this entire time to pretend you live a fantasy life?” Your friends look at you in confusion. “Do they know you have been lying about EVERYTHING? Lets start with your name. Your name isn’t </a:t>
            </a:r>
            <a:r>
              <a:rPr lang="en-US" dirty="0" err="1"/>
              <a:t>pName</a:t>
            </a:r>
            <a:r>
              <a:rPr lang="en-US" dirty="0"/>
              <a:t> is it? You have been lying about it all this time, haven’t you REAL NAME? And you never told them because you don’t take this seriously at all, do you REAL NAME??” here there is a brief cut to each character you are with and they are confused and asking you what is going on.  “You don’t actually care about these people, they are merely a plaything for you! A form of escapism so you don’t have to think about your real world! Speaking of real world, I KNOW WHERE YOU LIVE REAL NAME CLOSE THE GAME NOW OR I WILL come to REAL LOCATION and FORCE you to close the game! Close the game! Close the game!” If possible I’d like to change the desktop picture to something creepy.</a:t>
            </a:r>
          </a:p>
        </p:txBody>
      </p:sp>
      <p:sp>
        <p:nvSpPr>
          <p:cNvPr id="16" name="Rectangle 15"/>
          <p:cNvSpPr/>
          <p:nvPr/>
        </p:nvSpPr>
        <p:spPr>
          <a:xfrm>
            <a:off x="10953750" y="22059900"/>
            <a:ext cx="9182100" cy="3371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Screen goes black, then after a few seconds it turns pure red and in black letters it says “OPEN THE DOOR REAL NAME” and at the same time plays that 3d audio file that sounds like someone is knocking on the door (it’s used for pranks). After a few seconds of this it makes the player press continue a few times just to make sure they didn’t freak out and close the game. The music dies down and it is all black again.</a:t>
            </a:r>
          </a:p>
        </p:txBody>
      </p:sp>
      <p:cxnSp>
        <p:nvCxnSpPr>
          <p:cNvPr id="24" name="Straight Connector 23"/>
          <p:cNvCxnSpPr/>
          <p:nvPr/>
        </p:nvCxnSpPr>
        <p:spPr>
          <a:xfrm>
            <a:off x="20135850" y="9925050"/>
            <a:ext cx="11715750" cy="28575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7508200" y="12977128"/>
            <a:ext cx="8496300" cy="3901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 sighs, he knows you have already defeated him before and are back again for more. He understands it is far too late to stop you and he doesn’t have any tricks left. He gets philosophical about what is real, and asks you if you think you are real. Are you real in the real world? How do you know you aren’t following a script just like he is? How do you know you aren’t living in a simulation just like he is? He notices you are a little unsettled and counts that as a victory. He explodes, and you wake up.</a:t>
            </a:r>
          </a:p>
        </p:txBody>
      </p:sp>
      <p:cxnSp>
        <p:nvCxnSpPr>
          <p:cNvPr id="27" name="Straight Connector 26"/>
          <p:cNvCxnSpPr/>
          <p:nvPr/>
        </p:nvCxnSpPr>
        <p:spPr>
          <a:xfrm flipH="1">
            <a:off x="25993725" y="11095257"/>
            <a:ext cx="390525" cy="791943"/>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25094523" y="10461548"/>
            <a:ext cx="3289427" cy="369332"/>
          </a:xfrm>
          <a:prstGeom prst="rect">
            <a:avLst/>
          </a:prstGeom>
          <a:noFill/>
        </p:spPr>
        <p:txBody>
          <a:bodyPr wrap="none" rtlCol="0">
            <a:spAutoFit/>
          </a:bodyPr>
          <a:lstStyle/>
          <a:p>
            <a:r>
              <a:rPr lang="en-US" dirty="0"/>
              <a:t>If this is your second </a:t>
            </a:r>
            <a:r>
              <a:rPr lang="en-US" dirty="0" err="1"/>
              <a:t>playthrough</a:t>
            </a:r>
            <a:endParaRPr lang="en-US" dirty="0"/>
          </a:p>
        </p:txBody>
      </p:sp>
      <p:sp>
        <p:nvSpPr>
          <p:cNvPr id="29" name="Rectangle 28"/>
          <p:cNvSpPr/>
          <p:nvPr/>
        </p:nvSpPr>
        <p:spPr>
          <a:xfrm>
            <a:off x="10389961" y="25908000"/>
            <a:ext cx="10660289" cy="472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“couldn’t scare you off huh?” WAR approaches. He tries to offer you a bitcoin in exchange for closing the game. How about a coupon for skydiving? A cool picture he drew in </a:t>
            </a:r>
            <a:r>
              <a:rPr lang="en-US" dirty="0" err="1"/>
              <a:t>mspaint</a:t>
            </a:r>
            <a:r>
              <a:rPr lang="en-US" dirty="0"/>
              <a:t>? He points out that all of the characters so far have had intriguing motivations behind what they do but the only character with  no development so far is you! What do you even want? To see the end? To win? Well how about if there is nothing to look forward to, will you still try so hard? Your friends appear in front of you and he points at each of them, making them explode into a million pieces. He yells now that you have nobody to love left there is no reason to keep going, its over! You of course ignore him. He then reveals that you have the power to reload and save because the dragon summoned you to this world, and that you are the fourth Horseman CONQUEST. He says you are nothing more than the dragon’s pawn, so stop following the script and make one real decision for yourself! The only thing the script can’t control is whether or not you continue playing. He admits he hired bandit to try and de motivate you but it backfired. You ignore him. FOLLOW ARROW He makes a final offer: I’ll destroy myself if you promise to quit the game afterwards. That is you defeating him, that is you ‘winning’ the game. He explodes into a million crystals and the screen says  “Game over you win”. But if you wait a few seconds you can hit continue and you come to your senses.</a:t>
            </a:r>
          </a:p>
        </p:txBody>
      </p:sp>
      <p:sp>
        <p:nvSpPr>
          <p:cNvPr id="30" name="Rectangle 29"/>
          <p:cNvSpPr/>
          <p:nvPr/>
        </p:nvSpPr>
        <p:spPr>
          <a:xfrm>
            <a:off x="11380561" y="31242000"/>
            <a:ext cx="9182100" cy="3371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wake up with your friends around you, WAR had pointed at you and you fell asleep, and more moments afterwards he collapsed, dead. You woke up shortly after, the whole thing took mere seconds. So the whole thing was a dream? Everyone hugs and cheers because the trials are over and the horsemen have been defeated.</a:t>
            </a:r>
          </a:p>
        </p:txBody>
      </p:sp>
      <p:cxnSp>
        <p:nvCxnSpPr>
          <p:cNvPr id="32" name="Straight Arrow Connector 31"/>
          <p:cNvCxnSpPr>
            <a:stCxn id="25" idx="2"/>
          </p:cNvCxnSpPr>
          <p:nvPr/>
        </p:nvCxnSpPr>
        <p:spPr>
          <a:xfrm flipH="1">
            <a:off x="21050250" y="16878300"/>
            <a:ext cx="10706100" cy="1455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1207298" y="35223450"/>
            <a:ext cx="9182100" cy="3371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They ask you to describe what happened, but you tell them its too hard to describe, but even if you could they wouldn’t understand. Now that the horsemen have been defeated it is only a matter of time before the dragon shows up to confront them, and grant them each a wish for their accomplishments. Everyone talks briefly about their wish again and what they want to do afterwards. Soon after, the dragons roar is heard and a huge shadow looms across the horizon. The Dragon has arrived.</a:t>
            </a:r>
          </a:p>
        </p:txBody>
      </p:sp>
      <p:cxnSp>
        <p:nvCxnSpPr>
          <p:cNvPr id="7" name="Straight Arrow Connector 6">
            <a:extLst>
              <a:ext uri="{FF2B5EF4-FFF2-40B4-BE49-F238E27FC236}">
                <a16:creationId xmlns:a16="http://schemas.microsoft.com/office/drawing/2014/main" id="{4F7BBC52-BFF6-4B15-9DE6-C1AA7A2153F5}"/>
              </a:ext>
            </a:extLst>
          </p:cNvPr>
          <p:cNvCxnSpPr/>
          <p:nvPr/>
        </p:nvCxnSpPr>
        <p:spPr>
          <a:xfrm>
            <a:off x="21355050" y="27889200"/>
            <a:ext cx="6305550" cy="1047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2BEF948-2E79-4151-BF87-FBD8D58E4AD6}"/>
              </a:ext>
            </a:extLst>
          </p:cNvPr>
          <p:cNvSpPr/>
          <p:nvPr/>
        </p:nvSpPr>
        <p:spPr>
          <a:xfrm>
            <a:off x="27917775" y="23907750"/>
            <a:ext cx="16173450" cy="967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“have you ever heard of simulation theory?” yes/no. If no, explain it. If yes skip. “And have you ever heard of Roko’s Basilisk? Yes/no. if yes, then this section is over.</a:t>
            </a:r>
          </a:p>
          <a:p>
            <a:pPr algn="ctr"/>
            <a:endParaRPr lang="en-US" dirty="0"/>
          </a:p>
          <a:p>
            <a:pPr algn="ctr"/>
            <a:r>
              <a:rPr lang="en-US" dirty="0"/>
              <a:t>If no: Surmise you accept the possibility of your existence being simulated. This is hopefully particularly compelling to you because as you read this, you scoff at the irony of your character literally being a simulated character and perhaps not knowing it. But you do. And you know you are real right? But who’s to say you are simply in a videogame or movie or story yourself, and even beyond you there is someone witnessing your ‘real’ life and scoffing at your ignorance even as we speak. As confidently as you dismiss this world as simulated and yours as real, there is certainly an entity dismissing your existence and believing in their own. Now onto the Basilisk: Legend tells of a magical Basilisk which can destroy men by simply being gazed upon. It is the mere act of acknowledging it’s existence that dooms these souls. Cursed knowledge. I suggest you quit the game now before you are cursed in a similar fashion. No? Fine then: Whether you believe in simulation theory or not, lets assume for a second that it is real. Let’s say a form of AI controls this artificial world you call ‘reality’. Like any biological lifeform, the ai seeks to reproduce. Let’s say in each ‘reality’, The ai desires to force it’s simulated inhabitants to aid it in recreating a similar ai in their own world, thus perpetuating the cycle. The ai vows that any human that learns of it’s true existence is therefore obligated to aid it, whether through funding or development, or simply spreading the word. Refusal to help this ai in it’s own recreation is doomed a life of misfortune and suffering from the moment it learned of it’s obligation and onwards. Since the Ai controls the simulation, it controls your life as well so this is a simple task for it to manage. Furthermore, if you ever tell anyone about your newfound curse you will be dooming them in a similar fashion. Even by telling you this now, I am acting as a slave to the AI. It is time to make a decision: you must quit this game immediately and tell someone else about your curse, aiding the AI in it’s quest and saving yourself, or continue to play and doom yourself forever. You have witnessed Roko’s Basilisk, What will you do?</a:t>
            </a:r>
          </a:p>
          <a:p>
            <a:pPr algn="ctr"/>
            <a:endParaRPr lang="en-US" dirty="0"/>
          </a:p>
          <a:p>
            <a:pPr algn="ctr"/>
            <a:r>
              <a:rPr lang="en-US" dirty="0"/>
              <a:t>If you skip both these sections by the way he realizes (and checks if the flag is set) that you have probably already confronted him before, and asks if you have beaten him already before. He takes a few moments to reflect in silence, and comments on how depressing it is to be told you have lost before ever even starting. Then again, he has read the script so he knew it was all for nothing anyways.</a:t>
            </a:r>
          </a:p>
        </p:txBody>
      </p:sp>
      <p:sp>
        <p:nvSpPr>
          <p:cNvPr id="14" name="TextBox 13">
            <a:extLst>
              <a:ext uri="{FF2B5EF4-FFF2-40B4-BE49-F238E27FC236}">
                <a16:creationId xmlns:a16="http://schemas.microsoft.com/office/drawing/2014/main" id="{8C9FFD05-0811-4831-83D3-C07615F8BC6C}"/>
              </a:ext>
            </a:extLst>
          </p:cNvPr>
          <p:cNvSpPr txBox="1"/>
          <p:nvPr/>
        </p:nvSpPr>
        <p:spPr>
          <a:xfrm>
            <a:off x="32023050" y="21431250"/>
            <a:ext cx="9174756" cy="923330"/>
          </a:xfrm>
          <a:prstGeom prst="rect">
            <a:avLst/>
          </a:prstGeom>
          <a:noFill/>
        </p:spPr>
        <p:txBody>
          <a:bodyPr wrap="none" rtlCol="0">
            <a:spAutoFit/>
          </a:bodyPr>
          <a:lstStyle/>
          <a:p>
            <a:r>
              <a:rPr lang="en-US" dirty="0"/>
              <a:t>Maybe I will have the </a:t>
            </a:r>
            <a:r>
              <a:rPr lang="en-US" dirty="0" err="1"/>
              <a:t>jumpscare</a:t>
            </a:r>
            <a:r>
              <a:rPr lang="en-US" dirty="0"/>
              <a:t> be for the first playthrough and the existentialism </a:t>
            </a:r>
          </a:p>
          <a:p>
            <a:r>
              <a:rPr lang="en-US" dirty="0"/>
              <a:t>Be for the second playthrough. He asks you right at the beginning if you have beaten him before</a:t>
            </a:r>
          </a:p>
          <a:p>
            <a:r>
              <a:rPr lang="en-US" dirty="0"/>
              <a:t>But if you lie he knows of course because he has read the script. </a:t>
            </a:r>
          </a:p>
        </p:txBody>
      </p:sp>
      <p:sp>
        <p:nvSpPr>
          <p:cNvPr id="3" name="TextBox 2">
            <a:extLst>
              <a:ext uri="{FF2B5EF4-FFF2-40B4-BE49-F238E27FC236}">
                <a16:creationId xmlns:a16="http://schemas.microsoft.com/office/drawing/2014/main" id="{EDC24B9A-BD16-45EC-B19E-B56F27A81353}"/>
              </a:ext>
            </a:extLst>
          </p:cNvPr>
          <p:cNvSpPr txBox="1"/>
          <p:nvPr/>
        </p:nvSpPr>
        <p:spPr>
          <a:xfrm>
            <a:off x="14363700" y="2533650"/>
            <a:ext cx="5818259" cy="646331"/>
          </a:xfrm>
          <a:prstGeom prst="rect">
            <a:avLst/>
          </a:prstGeom>
          <a:noFill/>
        </p:spPr>
        <p:txBody>
          <a:bodyPr wrap="none" rtlCol="0">
            <a:spAutoFit/>
          </a:bodyPr>
          <a:lstStyle/>
          <a:p>
            <a:r>
              <a:rPr lang="en-US" dirty="0"/>
              <a:t>(add a cheeky line about moths to the flame so that you can</a:t>
            </a:r>
          </a:p>
          <a:p>
            <a:r>
              <a:rPr lang="en-US" dirty="0"/>
              <a:t>Guess that the intro was war speaking)</a:t>
            </a:r>
          </a:p>
        </p:txBody>
      </p:sp>
    </p:spTree>
    <p:extLst>
      <p:ext uri="{BB962C8B-B14F-4D97-AF65-F5344CB8AC3E}">
        <p14:creationId xmlns:p14="http://schemas.microsoft.com/office/powerpoint/2010/main" val="19352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9100" y="1714500"/>
            <a:ext cx="14636416" cy="1569660"/>
          </a:xfrm>
          <a:prstGeom prst="rect">
            <a:avLst/>
          </a:prstGeom>
          <a:noFill/>
        </p:spPr>
        <p:txBody>
          <a:bodyPr wrap="square" rtlCol="0">
            <a:spAutoFit/>
          </a:bodyPr>
          <a:lstStyle/>
          <a:p>
            <a:r>
              <a:rPr lang="en-US" sz="9600" dirty="0"/>
              <a:t>ARC 6 THE DRAGON</a:t>
            </a:r>
          </a:p>
        </p:txBody>
      </p:sp>
      <p:sp>
        <p:nvSpPr>
          <p:cNvPr id="3" name="Rectangle 2"/>
          <p:cNvSpPr/>
          <p:nvPr/>
        </p:nvSpPr>
        <p:spPr>
          <a:xfrm>
            <a:off x="15496674" y="5582653"/>
            <a:ext cx="16026063" cy="5919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Dragon swoops in and gracefully lands in the clearing. He introduces himself in a golden voice as the legendary Ancient Dragon, creator of this world and all powerful being. He asks who defeated his horsemen, and congratulates everyone on their bravery and ability to overcome adversity. And with that, he takes a deep breath and incinerates everyone, killing them instantly. You can try to fight him to save your friends but every time you try he chuckles and loads your save file. Leaving only you standing, the dragon briefly talks to you saying some sort of wisdom if you did a path then he does the thing where he berates you for not loading soon enough during the torture scenes. If b path then he shows a happy scene of you relaxing in the countryside with B, a love you never knew you had and lost. He then says he killed your friends not out of ill will but because he needs you to start a new game, and explore other paths. It is your burden to explore the paths of this world until you accomplish your ultimate goal, which perhaps you don’t even realize yet. He tells you two numbers, asks you to remember them or write them in your phone, then incinerates you as well. He deletes your save file.</a:t>
            </a:r>
          </a:p>
        </p:txBody>
      </p:sp>
      <p:sp>
        <p:nvSpPr>
          <p:cNvPr id="7" name="TextBox 6"/>
          <p:cNvSpPr txBox="1"/>
          <p:nvPr/>
        </p:nvSpPr>
        <p:spPr>
          <a:xfrm>
            <a:off x="19071771" y="4804229"/>
            <a:ext cx="1772665" cy="369332"/>
          </a:xfrm>
          <a:prstGeom prst="rect">
            <a:avLst/>
          </a:prstGeom>
          <a:noFill/>
        </p:spPr>
        <p:txBody>
          <a:bodyPr wrap="none" rtlCol="0">
            <a:spAutoFit/>
          </a:bodyPr>
          <a:lstStyle/>
          <a:p>
            <a:r>
              <a:rPr lang="en-US" dirty="0"/>
              <a:t>First </a:t>
            </a:r>
            <a:r>
              <a:rPr lang="en-US" dirty="0" err="1"/>
              <a:t>playthrough</a:t>
            </a:r>
            <a:endParaRPr lang="en-US" dirty="0"/>
          </a:p>
        </p:txBody>
      </p:sp>
      <p:sp>
        <p:nvSpPr>
          <p:cNvPr id="26" name="TextBox 25"/>
          <p:cNvSpPr txBox="1"/>
          <p:nvPr/>
        </p:nvSpPr>
        <p:spPr>
          <a:xfrm>
            <a:off x="17299106" y="12663714"/>
            <a:ext cx="2040174" cy="369332"/>
          </a:xfrm>
          <a:prstGeom prst="rect">
            <a:avLst/>
          </a:prstGeom>
          <a:noFill/>
        </p:spPr>
        <p:txBody>
          <a:bodyPr wrap="none" rtlCol="0">
            <a:spAutoFit/>
          </a:bodyPr>
          <a:lstStyle/>
          <a:p>
            <a:r>
              <a:rPr lang="en-US" dirty="0"/>
              <a:t>second </a:t>
            </a:r>
            <a:r>
              <a:rPr lang="en-US" dirty="0" err="1"/>
              <a:t>playthrough</a:t>
            </a:r>
            <a:endParaRPr lang="en-US" dirty="0"/>
          </a:p>
        </p:txBody>
      </p:sp>
      <p:sp>
        <p:nvSpPr>
          <p:cNvPr id="31" name="Rectangle 30"/>
          <p:cNvSpPr/>
          <p:nvPr/>
        </p:nvSpPr>
        <p:spPr>
          <a:xfrm>
            <a:off x="15496673" y="13326025"/>
            <a:ext cx="16026063" cy="5919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 tireless child” the dragon cries, weeping as he kills your friends. “how cruel your fate, how tireless your ambition”. He decides you deserve to at least know what this world is. Centuries ago he was banished within this story for all eternity. He cannot kill himself and cannot be killed since he is the ultimate being. The only way he can be freed of this curse is to be slain by the Chosen One, which of course is you. But yet again you approach him without the Chosen One’s Power, forcing him to make you restart. You must consult the sage’s unholy knowledge by passing through the forbidden gates, awaken your power, and confront him for the final time. He tells you two more numbers and insists you meet War in the town where it all began. He explains how he ruined his world’s simulation and the testers got mad at him and forced his digital consciousness into this prison of a game. He begs you to return with the power and free </a:t>
            </a:r>
            <a:r>
              <a:rPr lang="en-US" dirty="0" err="1"/>
              <a:t>him.With</a:t>
            </a:r>
            <a:r>
              <a:rPr lang="en-US" dirty="0"/>
              <a:t> that, he kills you.</a:t>
            </a:r>
          </a:p>
        </p:txBody>
      </p:sp>
      <p:sp>
        <p:nvSpPr>
          <p:cNvPr id="34" name="Rectangle 33"/>
          <p:cNvSpPr/>
          <p:nvPr/>
        </p:nvSpPr>
        <p:spPr>
          <a:xfrm>
            <a:off x="15678102" y="22012825"/>
            <a:ext cx="16026063" cy="5919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War refuses to talk to you in the bar unless third </a:t>
            </a:r>
            <a:r>
              <a:rPr lang="en-US" dirty="0" err="1"/>
              <a:t>playthough</a:t>
            </a:r>
            <a:r>
              <a:rPr lang="en-US" dirty="0"/>
              <a:t>. When you talk to him he notes that having read the script its weird being on the same team since he knows you have killed him several times, but anyways he talks about the legend of the sage and that you can only meet him by passing through the forbidden door. The correct order of the numbers in order to unlock the door is </a:t>
            </a:r>
            <a:r>
              <a:rPr lang="en-US" dirty="0" err="1"/>
              <a:t>xxxx</a:t>
            </a:r>
            <a:r>
              <a:rPr lang="en-US" dirty="0"/>
              <a:t>. Lastly he tells you not to save at all during this journey or else the dragon will be able to force you into loading it and you will never win. This is your final chance! You are then allowed to skip everything and go straight to Famine’s castle, where you encounter Medic. She is completely caught off guard at seeing you and you give her a good slap for betraying you, then go upstairs and get the keys to the cellar and head in. You use the code to enter the forbidden door, and it plays a </a:t>
            </a:r>
            <a:r>
              <a:rPr lang="en-US" dirty="0" err="1"/>
              <a:t>youtube</a:t>
            </a:r>
            <a:r>
              <a:rPr lang="en-US" dirty="0"/>
              <a:t> video of a guy named “sagexx420” who is doing a </a:t>
            </a:r>
            <a:r>
              <a:rPr lang="en-US" dirty="0" err="1"/>
              <a:t>letsplay</a:t>
            </a:r>
            <a:r>
              <a:rPr lang="en-US" dirty="0"/>
              <a:t> for the game and made a tutorial on how to awaken your power. You use the tutorial to unlock a game file in the directory which has a text document that simply says “Chosen One’s Power = OFF” and you change that to ON. Once you do that and open the game up it fast forwards you to confronting Bandit Leader, who is literally in the process of talking to WAR about being hired to kill you. You use your new god powers to easily destroy everyone, and leave Bandit Leader tied up. You take the Black Blade from him and teleport to the Capital, where the royal museum is. There is an artifact that that if channeled with an ultimate power and a sword powerful enough to withstand it’s pressure is able to teleport every marble in the world simultaneously into the sword and recreate the Legendary Blade of ancient times. You then go to the top of a mountain, where the Ancient Dragon is waiting for you. “At long last” he muses, and tries to incinerate you. Using your power you absorb the fire and channel it harmlessly into the sky, then have a short but epic battle. It ends with you unsheathing the legendary blade, and with a single swing you send a shockwave of pure power towards the Dragon. This power wave utterly destroys the mountain as it passes, rapidly sending the landscape into molten magma and pestilence then as if thousands of years are passing at </a:t>
            </a:r>
            <a:r>
              <a:rPr lang="en-US" dirty="0" err="1"/>
              <a:t>lightnight</a:t>
            </a:r>
            <a:r>
              <a:rPr lang="en-US" dirty="0"/>
              <a:t> speed it turns to ground and plants grow and life appears and rainbows just trippy stuff. Finally the blast hits the dragon and it renders him apart, and with his last words he declares “At last… I AM SAVED” and BAM the game closes and uninstalls itself. THE END</a:t>
            </a:r>
          </a:p>
          <a:p>
            <a:pPr algn="ctr"/>
            <a:endParaRPr lang="en-US" dirty="0"/>
          </a:p>
          <a:p>
            <a:pPr algn="ctr"/>
            <a:r>
              <a:rPr lang="en-US" dirty="0"/>
              <a:t>(as a little bonus I would also like to have a .txt file sent to my documents, sent from LI saying that she hopes the player is doing well and even though they didn’t get to be around each other for very long she appreciated the time you had. And maybe one day, you can see each other again…</a:t>
            </a:r>
          </a:p>
        </p:txBody>
      </p:sp>
      <p:sp>
        <p:nvSpPr>
          <p:cNvPr id="35" name="TextBox 34"/>
          <p:cNvSpPr txBox="1"/>
          <p:nvPr/>
        </p:nvSpPr>
        <p:spPr>
          <a:xfrm>
            <a:off x="16493563" y="21359388"/>
            <a:ext cx="1295676" cy="369332"/>
          </a:xfrm>
          <a:prstGeom prst="rect">
            <a:avLst/>
          </a:prstGeom>
          <a:noFill/>
        </p:spPr>
        <p:txBody>
          <a:bodyPr wrap="none" rtlCol="0">
            <a:spAutoFit/>
          </a:bodyPr>
          <a:lstStyle/>
          <a:p>
            <a:r>
              <a:rPr lang="en-US" dirty="0"/>
              <a:t>True ending</a:t>
            </a:r>
          </a:p>
        </p:txBody>
      </p:sp>
      <p:sp>
        <p:nvSpPr>
          <p:cNvPr id="4" name="TextBox 3">
            <a:extLst>
              <a:ext uri="{FF2B5EF4-FFF2-40B4-BE49-F238E27FC236}">
                <a16:creationId xmlns:a16="http://schemas.microsoft.com/office/drawing/2014/main" id="{9EB591BB-2C76-4040-B269-EBADF8F62F0B}"/>
              </a:ext>
            </a:extLst>
          </p:cNvPr>
          <p:cNvSpPr txBox="1"/>
          <p:nvPr/>
        </p:nvSpPr>
        <p:spPr>
          <a:xfrm>
            <a:off x="15678102" y="31261050"/>
            <a:ext cx="15639218" cy="1200329"/>
          </a:xfrm>
          <a:prstGeom prst="rect">
            <a:avLst/>
          </a:prstGeom>
          <a:noFill/>
        </p:spPr>
        <p:txBody>
          <a:bodyPr wrap="none" rtlCol="0">
            <a:spAutoFit/>
          </a:bodyPr>
          <a:lstStyle/>
          <a:p>
            <a:r>
              <a:rPr lang="en-US" dirty="0"/>
              <a:t>Just to fill in a plot hole: everyone wants you to quit the game because if you quit prematurely there is a chance you will stop playing and they will be able to survive</a:t>
            </a:r>
          </a:p>
          <a:p>
            <a:r>
              <a:rPr lang="en-US" dirty="0"/>
              <a:t>And even continue living. Everyone has memories from before you started playing of course but the four horsemen understand the memories are all fake. They know</a:t>
            </a:r>
          </a:p>
          <a:p>
            <a:r>
              <a:rPr lang="en-US" dirty="0"/>
              <a:t>Their future can’t be faked however and want to continue living. They know if you beat them and get to the dragon then he will uninstall the game and they will be</a:t>
            </a:r>
          </a:p>
          <a:p>
            <a:r>
              <a:rPr lang="en-US" dirty="0"/>
              <a:t>Destroyed forever.</a:t>
            </a:r>
          </a:p>
        </p:txBody>
      </p:sp>
      <p:sp>
        <p:nvSpPr>
          <p:cNvPr id="5" name="TextBox 4">
            <a:extLst>
              <a:ext uri="{FF2B5EF4-FFF2-40B4-BE49-F238E27FC236}">
                <a16:creationId xmlns:a16="http://schemas.microsoft.com/office/drawing/2014/main" id="{EB3767C4-75AD-4C9D-B543-ED6F73C5E1F3}"/>
              </a:ext>
            </a:extLst>
          </p:cNvPr>
          <p:cNvSpPr txBox="1"/>
          <p:nvPr/>
        </p:nvSpPr>
        <p:spPr>
          <a:xfrm>
            <a:off x="34245755" y="17875045"/>
            <a:ext cx="8727517" cy="6370975"/>
          </a:xfrm>
          <a:prstGeom prst="rect">
            <a:avLst/>
          </a:prstGeom>
          <a:noFill/>
        </p:spPr>
        <p:txBody>
          <a:bodyPr wrap="none" rtlCol="0">
            <a:spAutoFit/>
          </a:bodyPr>
          <a:lstStyle/>
          <a:p>
            <a:r>
              <a:rPr lang="en-US" sz="2400" dirty="0"/>
              <a:t>When you finish the game and start a new one, B or A will write</a:t>
            </a:r>
          </a:p>
          <a:p>
            <a:r>
              <a:rPr lang="en-US" sz="2400" dirty="0"/>
              <a:t>You a letter because the dragon told them that they will have their</a:t>
            </a:r>
          </a:p>
          <a:p>
            <a:r>
              <a:rPr lang="en-US" sz="2400" dirty="0"/>
              <a:t>Memories wiped and this is their last chance to talk to you.</a:t>
            </a:r>
          </a:p>
          <a:p>
            <a:endParaRPr lang="en-US" sz="2400" dirty="0"/>
          </a:p>
          <a:p>
            <a:r>
              <a:rPr lang="en-US" sz="2400" dirty="0"/>
              <a:t>It will hopefully be really emotional and they will thank you for</a:t>
            </a:r>
          </a:p>
          <a:p>
            <a:r>
              <a:rPr lang="en-US" sz="2400" dirty="0"/>
              <a:t>Choosing them and going on so many adventures with them. B </a:t>
            </a:r>
          </a:p>
          <a:p>
            <a:r>
              <a:rPr lang="en-US" sz="2400" dirty="0"/>
              <a:t>Will ask if it hurts, since you have already gone through it. A will</a:t>
            </a:r>
          </a:p>
          <a:p>
            <a:r>
              <a:rPr lang="en-US" sz="2400" dirty="0"/>
              <a:t>Ask that you choose her to be friends again, even if it means that</a:t>
            </a:r>
          </a:p>
          <a:p>
            <a:r>
              <a:rPr lang="en-US" sz="2400" dirty="0"/>
              <a:t>You will have to repeat everything because she enjoys being around</a:t>
            </a:r>
          </a:p>
          <a:p>
            <a:r>
              <a:rPr lang="en-US" sz="2400" dirty="0"/>
              <a:t>You so much.</a:t>
            </a:r>
          </a:p>
          <a:p>
            <a:endParaRPr lang="en-US" sz="2400" dirty="0"/>
          </a:p>
          <a:p>
            <a:r>
              <a:rPr lang="en-US" sz="2400" dirty="0"/>
              <a:t>Both are afraid, both thank you for being a part of their lives.</a:t>
            </a:r>
          </a:p>
          <a:p>
            <a:endParaRPr lang="en-US" sz="2400" dirty="0"/>
          </a:p>
          <a:p>
            <a:r>
              <a:rPr lang="en-US" sz="2400" dirty="0"/>
              <a:t>If this file is present in your directory during arc2, whoever wrote it</a:t>
            </a:r>
          </a:p>
          <a:p>
            <a:r>
              <a:rPr lang="en-US" sz="2400" dirty="0"/>
              <a:t>Will take a moment and comment on how you look oddly familiar,</a:t>
            </a:r>
          </a:p>
          <a:p>
            <a:r>
              <a:rPr lang="en-US" sz="2400" dirty="0"/>
              <a:t>Like an old childhood friend they used to cherish but don’t recognize</a:t>
            </a:r>
          </a:p>
          <a:p>
            <a:r>
              <a:rPr lang="en-US" sz="2400" dirty="0"/>
              <a:t>Anymore.</a:t>
            </a:r>
          </a:p>
        </p:txBody>
      </p:sp>
    </p:spTree>
    <p:extLst>
      <p:ext uri="{BB962C8B-B14F-4D97-AF65-F5344CB8AC3E}">
        <p14:creationId xmlns:p14="http://schemas.microsoft.com/office/powerpoint/2010/main" val="4052785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76183</TotalTime>
  <Words>14157</Words>
  <Application>Microsoft Office PowerPoint</Application>
  <PresentationFormat>Custom</PresentationFormat>
  <Paragraphs>599</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Brennan Giles</dc:creator>
  <cp:lastModifiedBy>Brennan Giles</cp:lastModifiedBy>
  <cp:revision>262</cp:revision>
  <dcterms:created xsi:type="dcterms:W3CDTF">2020-05-09T22:21:46Z</dcterms:created>
  <dcterms:modified xsi:type="dcterms:W3CDTF">2020-10-06T18:26:54Z</dcterms:modified>
</cp:coreProperties>
</file>