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4" r:id="rId8"/>
    <p:sldId id="265" r:id="rId9"/>
    <p:sldId id="261" r:id="rId10"/>
    <p:sldId id="267" r:id="rId11"/>
    <p:sldId id="268" r:id="rId12"/>
    <p:sldId id="262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/Users/rebeccawang/Documents/KPMG/KPMG_VI_New_raw_data_update_final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/Users/rebeccawang/Documents/KPMG/KPMG_VI_New_raw_data_update_final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/Users/rebeccawang/Documents/KPMG/KPMG_VI_New_raw_data_update_final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/Users/rebeccawang/Documents/KPMG/KPMG_VI_New_raw_data_update_final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/Users/rebeccawang/Documents/KPMG/KPMG_VI_New_raw_data_update_final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/Users/rebeccawang/Documents/KPMG/KPMG_VI_New_raw_data_update_final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/Users/rebeccawang/Documents/KPMG/KPMG_VI_New_raw_data_update_final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/Users/rebeccawang/Documents/KPMG/KPMG_VI_New_raw_data_update_final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/Users/rebeccawang/Documents/KPMG/KPMG_VI_New_raw_data_update_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Regular Customer Age Distribution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'[KPMG_VI_New_raw_data_update_final.xlsx]RegularCust Age'!$A$5</c:f>
              <c:strCache>
                <c:ptCount val="1"/>
                <c:pt idx="0">
                  <c:v>Count of 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'[KPMG_VI_New_raw_data_update_final.xlsx]RegularCust Age'!$B$3:$I$4</c:f>
              <c:multiLvlStrCache>
                <c:ptCount val="8"/>
                <c:lvl>
                  <c:pt idx="0">
                    <c:v>20</c:v>
                  </c:pt>
                  <c:pt idx="1">
                    <c:v>30</c:v>
                  </c:pt>
                  <c:pt idx="2">
                    <c:v>40</c:v>
                  </c:pt>
                  <c:pt idx="3">
                    <c:v>50</c:v>
                  </c:pt>
                  <c:pt idx="4">
                    <c:v>60</c:v>
                  </c:pt>
                  <c:pt idx="5">
                    <c:v>70</c:v>
                  </c:pt>
                  <c:pt idx="6">
                    <c:v>80</c:v>
                  </c:pt>
                  <c:pt idx="7">
                    <c:v>90</c:v>
                  </c:pt>
                </c:lvl>
                <c:lvl>
                  <c:pt idx="0">
                    <c:v>Age Category</c:v>
                  </c:pt>
                </c:lvl>
              </c:multiLvlStrCache>
            </c:multiLvlStrRef>
          </c:cat>
          <c:val>
            <c:numRef>
              <c:f>'[KPMG_VI_New_raw_data_update_final.xlsx]RegularCust Age'!$B$5:$I$5</c:f>
              <c:numCache>
                <c:formatCode>General</c:formatCode>
                <c:ptCount val="8"/>
                <c:pt idx="0">
                  <c:v>60</c:v>
                </c:pt>
                <c:pt idx="1">
                  <c:v>667</c:v>
                </c:pt>
                <c:pt idx="2">
                  <c:v>732</c:v>
                </c:pt>
                <c:pt idx="3">
                  <c:v>1298</c:v>
                </c:pt>
                <c:pt idx="4">
                  <c:v>696</c:v>
                </c:pt>
                <c:pt idx="5">
                  <c:v>454</c:v>
                </c:pt>
                <c:pt idx="6">
                  <c:v>3</c:v>
                </c:pt>
                <c:pt idx="7">
                  <c:v>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96274640"/>
        <c:axId val="674623074"/>
      </c:barChart>
      <c:catAx>
        <c:axId val="5962746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74623074"/>
        <c:crosses val="autoZero"/>
        <c:auto val="1"/>
        <c:lblAlgn val="ctr"/>
        <c:lblOffset val="100"/>
        <c:noMultiLvlLbl val="0"/>
      </c:catAx>
      <c:valAx>
        <c:axId val="67462307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96274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New Customer Age Distribution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[KPMG_VI_New_raw_data_update_final.xlsx]Sheet11!$A$5</c:f>
              <c:strCache>
                <c:ptCount val="1"/>
                <c:pt idx="0">
                  <c:v>Count of 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[KPMG_VI_New_raw_data_update_final.xlsx]Sheet11!$B$3:$I$4</c:f>
              <c:multiLvlStrCache>
                <c:ptCount val="8"/>
                <c:lvl>
                  <c:pt idx="0">
                    <c:v>20</c:v>
                  </c:pt>
                  <c:pt idx="1">
                    <c:v>30</c:v>
                  </c:pt>
                  <c:pt idx="2">
                    <c:v>40</c:v>
                  </c:pt>
                  <c:pt idx="3">
                    <c:v>50</c:v>
                  </c:pt>
                  <c:pt idx="4">
                    <c:v>60</c:v>
                  </c:pt>
                  <c:pt idx="5">
                    <c:v>70</c:v>
                  </c:pt>
                  <c:pt idx="6">
                    <c:v>80</c:v>
                  </c:pt>
                  <c:pt idx="7">
                    <c:v>90</c:v>
                  </c:pt>
                </c:lvl>
                <c:lvl>
                  <c:pt idx="0">
                    <c:v>Age Category</c:v>
                  </c:pt>
                </c:lvl>
              </c:multiLvlStrCache>
            </c:multiLvlStrRef>
          </c:cat>
          <c:val>
            <c:numRef>
              <c:f>[KPMG_VI_New_raw_data_update_final.xlsx]Sheet11!$B$5:$I$5</c:f>
              <c:numCache>
                <c:formatCode>General</c:formatCode>
                <c:ptCount val="8"/>
                <c:pt idx="0">
                  <c:v>14</c:v>
                </c:pt>
                <c:pt idx="1">
                  <c:v>171</c:v>
                </c:pt>
                <c:pt idx="2">
                  <c:v>108</c:v>
                </c:pt>
                <c:pt idx="3">
                  <c:v>223</c:v>
                </c:pt>
                <c:pt idx="4">
                  <c:v>176</c:v>
                </c:pt>
                <c:pt idx="5">
                  <c:v>172</c:v>
                </c:pt>
                <c:pt idx="6">
                  <c:v>86</c:v>
                </c:pt>
                <c:pt idx="7">
                  <c:v>33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89109423"/>
        <c:axId val="786597839"/>
      </c:barChart>
      <c:catAx>
        <c:axId val="78910942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86597839"/>
        <c:crosses val="autoZero"/>
        <c:auto val="1"/>
        <c:lblAlgn val="ctr"/>
        <c:lblOffset val="100"/>
        <c:noMultiLvlLbl val="0"/>
      </c:catAx>
      <c:valAx>
        <c:axId val="786597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89109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 Past 3 Years Bike Related Purchases by Gender</a:t>
            </a:r>
          </a:p>
        </c:rich>
      </c:tx>
      <c:layout>
        <c:manualLayout>
          <c:xMode val="edge"/>
          <c:yMode val="edge"/>
          <c:x val="0.134331150196736"/>
          <c:y val="0.0099337748344370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'[KPMG_VI_New_raw_data_update_final.xlsx]Past Purchase by Gender'!$A$5</c:f>
              <c:strCache>
                <c:ptCount val="1"/>
                <c:pt idx="0">
                  <c:v>Sum of past_3_years_bike_related_purchases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'[KPMG_VI_New_raw_data_update_final.xlsx]Past Purchase by Gender'!$B$3:$D$4</c:f>
              <c:multiLvlStrCache>
                <c:ptCount val="3"/>
                <c:lvl>
                  <c:pt idx="0">
                    <c:v>Female</c:v>
                  </c:pt>
                  <c:pt idx="1">
                    <c:v>Male</c:v>
                  </c:pt>
                  <c:pt idx="2">
                    <c:v>U</c:v>
                  </c:pt>
                </c:lvl>
                <c:lvl>
                  <c:pt idx="0">
                    <c:v>gender</c:v>
                  </c:pt>
                </c:lvl>
              </c:multiLvlStrCache>
            </c:multiLvlStrRef>
          </c:cat>
          <c:val>
            <c:numRef>
              <c:f>'[KPMG_VI_New_raw_data_update_final.xlsx]Past Purchase by Gender'!$B$5:$D$5</c:f>
              <c:numCache>
                <c:formatCode>0.00%</c:formatCode>
                <c:ptCount val="3"/>
                <c:pt idx="0">
                  <c:v>0.502960728165269</c:v>
                </c:pt>
                <c:pt idx="1">
                  <c:v>0.478027203927183</c:v>
                </c:pt>
                <c:pt idx="2">
                  <c:v>0.0190120679075476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21903500"/>
        <c:axId val="865230399"/>
      </c:barChart>
      <c:catAx>
        <c:axId val="8219035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65230399"/>
        <c:crosses val="autoZero"/>
        <c:auto val="1"/>
        <c:lblAlgn val="ctr"/>
        <c:lblOffset val="100"/>
        <c:noMultiLvlLbl val="0"/>
      </c:catAx>
      <c:valAx>
        <c:axId val="865230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219035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Regular Customer Owns Cars by States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'[KPMG_VI_New_raw_data_update_final.xlsx]RegularCust owns cars by states'!$B$3:$B$4</c:f>
              <c:strCache>
                <c:ptCount val="1"/>
                <c:pt idx="0">
                  <c:v>owns_car 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'[KPMG_VI_New_raw_data_update_final.xlsx]RegularCust owns cars by states'!$A$5:$A$7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'[KPMG_VI_New_raw_data_update_final.xlsx]RegularCust owns cars by states'!$B$5:$B$7</c:f>
              <c:numCache>
                <c:formatCode>General</c:formatCode>
                <c:ptCount val="3"/>
                <c:pt idx="0">
                  <c:v>887</c:v>
                </c:pt>
                <c:pt idx="1">
                  <c:v>360</c:v>
                </c:pt>
                <c:pt idx="2">
                  <c:v>434</c:v>
                </c:pt>
              </c:numCache>
            </c:numRef>
          </c:val>
        </c:ser>
        <c:ser>
          <c:idx val="1"/>
          <c:order val="1"/>
          <c:tx>
            <c:strRef>
              <c:f>'[KPMG_VI_New_raw_data_update_final.xlsx]RegularCust owns cars by states'!$C$3:$C$4</c:f>
              <c:strCache>
                <c:ptCount val="1"/>
                <c:pt idx="0">
                  <c:v>owns_car 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'[KPMG_VI_New_raw_data_update_final.xlsx]RegularCust owns cars by states'!$A$5:$A$7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'[KPMG_VI_New_raw_data_update_final.xlsx]RegularCust owns cars by states'!$C$5:$C$7</c:f>
              <c:numCache>
                <c:formatCode>General</c:formatCode>
                <c:ptCount val="3"/>
                <c:pt idx="0">
                  <c:v>948</c:v>
                </c:pt>
                <c:pt idx="1">
                  <c:v>355</c:v>
                </c:pt>
                <c:pt idx="2">
                  <c:v>431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03771240"/>
        <c:axId val="61292062"/>
      </c:barChart>
      <c:catAx>
        <c:axId val="7037712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292062"/>
        <c:crosses val="autoZero"/>
        <c:auto val="1"/>
        <c:lblAlgn val="ctr"/>
        <c:lblOffset val="100"/>
        <c:noMultiLvlLbl val="0"/>
      </c:catAx>
      <c:valAx>
        <c:axId val="6129206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03771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New Customer Owns Cars by States</a:t>
            </a:r>
          </a:p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'[KPMG_VI_New_raw_data_update_final.xlsx]NewCust Owns Cars by State'!$B$3:$B$4</c:f>
              <c:strCache>
                <c:ptCount val="1"/>
                <c:pt idx="0">
                  <c:v>owns_car 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'[KPMG_VI_New_raw_data_update_final.xlsx]NewCust Owns Cars by State'!$A$5:$A$7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'[KPMG_VI_New_raw_data_update_final.xlsx]NewCust Owns Cars by State'!$B$5:$B$7</c:f>
              <c:numCache>
                <c:formatCode>General</c:formatCode>
                <c:ptCount val="3"/>
                <c:pt idx="0">
                  <c:v>272</c:v>
                </c:pt>
                <c:pt idx="1">
                  <c:v>103</c:v>
                </c:pt>
                <c:pt idx="2">
                  <c:v>132</c:v>
                </c:pt>
              </c:numCache>
            </c:numRef>
          </c:val>
        </c:ser>
        <c:ser>
          <c:idx val="1"/>
          <c:order val="1"/>
          <c:tx>
            <c:strRef>
              <c:f>'[KPMG_VI_New_raw_data_update_final.xlsx]NewCust Owns Cars by State'!$C$3:$C$4</c:f>
              <c:strCache>
                <c:ptCount val="1"/>
                <c:pt idx="0">
                  <c:v>owns_car 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'[KPMG_VI_New_raw_data_update_final.xlsx]NewCust Owns Cars by State'!$A$5:$A$7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'[KPMG_VI_New_raw_data_update_final.xlsx]NewCust Owns Cars by State'!$C$5:$C$7</c:f>
              <c:numCache>
                <c:formatCode>General</c:formatCode>
                <c:ptCount val="3"/>
                <c:pt idx="0">
                  <c:v>234</c:v>
                </c:pt>
                <c:pt idx="1">
                  <c:v>125</c:v>
                </c:pt>
                <c:pt idx="2">
                  <c:v>134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222786"/>
        <c:axId val="939326192"/>
      </c:barChart>
      <c:catAx>
        <c:axId val="1122278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39326192"/>
        <c:crosses val="autoZero"/>
        <c:auto val="1"/>
        <c:lblAlgn val="ctr"/>
        <c:lblOffset val="100"/>
        <c:noMultiLvlLbl val="0"/>
      </c:catAx>
      <c:valAx>
        <c:axId val="93932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22278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New Customer Job Industry</a:t>
            </a:r>
          </a:p>
        </c:rich>
      </c:tx>
      <c:layout>
        <c:manualLayout>
          <c:xMode val="edge"/>
          <c:yMode val="edge"/>
          <c:x val="0.199423435645243"/>
          <c:y val="0.040935672514619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'[KPMG_VI_New_raw_data_update_final.xlsx]NewCust Job Industry'!$B$3</c:f>
              <c:strCache>
                <c:ptCount val="1"/>
                <c:pt idx="0">
                  <c:v>Count of first_name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0.00829184202265"/>
                  <c:y val="0.0118903249639827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246490064655312"/>
                  <c:y val="0.0193804213294874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0765715892250367"/>
                  <c:y val="-0.0442949338883603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249546155987364"/>
                  <c:y val="-0.0408773738584029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0.0214407865553352"/>
                  <c:y val="0.00822666795595836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'[KPMG_VI_New_raw_data_update_final.xlsx]NewCust Job Industry'!$A$4:$A$13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'[KPMG_VI_New_raw_data_update_final.xlsx]NewCust Job Industry'!$B$4:$B$13</c:f>
              <c:numCache>
                <c:formatCode>0.00%</c:formatCode>
                <c:ptCount val="10"/>
                <c:pt idx="0">
                  <c:v>0.026</c:v>
                </c:pt>
                <c:pt idx="1">
                  <c:v>0.037</c:v>
                </c:pt>
                <c:pt idx="2">
                  <c:v>0.203</c:v>
                </c:pt>
                <c:pt idx="3">
                  <c:v>0.152</c:v>
                </c:pt>
                <c:pt idx="4">
                  <c:v>0.051</c:v>
                </c:pt>
                <c:pt idx="5">
                  <c:v>0.199</c:v>
                </c:pt>
                <c:pt idx="6">
                  <c:v>0.165</c:v>
                </c:pt>
                <c:pt idx="7">
                  <c:v>0.064</c:v>
                </c:pt>
                <c:pt idx="8">
                  <c:v>0.078</c:v>
                </c:pt>
                <c:pt idx="9">
                  <c:v>0.025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Regular Customer Job Industry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'[KPMG_VI_New_raw_data_update_final.xlsx]RegularCust Job Industry'!$B$3</c:f>
              <c:strCache>
                <c:ptCount val="1"/>
                <c:pt idx="0">
                  <c:v>Count of customer_id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0.00123435408951076"/>
                  <c:y val="0.012212393762263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479287403114428"/>
                  <c:y val="0.0158613188970105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14008764778597"/>
                  <c:y val="-0.033765207873083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308917360290171"/>
                  <c:y val="-0.050733902296368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0.0256267192733715"/>
                  <c:y val="0.016440790830987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'[KPMG_VI_New_raw_data_update_final.xlsx]RegularCust Job Industry'!$A$4:$A$13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'[KPMG_VI_New_raw_data_update_final.xlsx]RegularCust Job Industry'!$B$4:$B$13</c:f>
              <c:numCache>
                <c:formatCode>0.00%</c:formatCode>
                <c:ptCount val="10"/>
                <c:pt idx="0">
                  <c:v>0.02825</c:v>
                </c:pt>
                <c:pt idx="1">
                  <c:v>0.034</c:v>
                </c:pt>
                <c:pt idx="2">
                  <c:v>0.1935</c:v>
                </c:pt>
                <c:pt idx="3">
                  <c:v>0.1505</c:v>
                </c:pt>
                <c:pt idx="4">
                  <c:v>0.05575</c:v>
                </c:pt>
                <c:pt idx="5">
                  <c:v>0.19975</c:v>
                </c:pt>
                <c:pt idx="6">
                  <c:v>0.164</c:v>
                </c:pt>
                <c:pt idx="7">
                  <c:v>0.06675</c:v>
                </c:pt>
                <c:pt idx="8">
                  <c:v>0.0895</c:v>
                </c:pt>
                <c:pt idx="9">
                  <c:v>0.018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Regular Customer waelth segment by Age</a:t>
            </a:r>
          </a:p>
        </c:rich>
      </c:tx>
      <c:layout>
        <c:manualLayout>
          <c:xMode val="edge"/>
          <c:yMode val="edge"/>
          <c:x val="0.199355008556009"/>
          <c:y val="0.034979423868312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447888307155323"/>
          <c:y val="0.227394807520143"/>
          <c:w val="0.511448516579407"/>
          <c:h val="0.23986869591166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'[KPMG_VI_New_raw_data_update_final.xlsx]RegularCust waelth by Age'!$B$3:$B$4</c:f>
              <c:strCache>
                <c:ptCount val="1"/>
                <c:pt idx="0">
                  <c:v>wealth_segment 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'[KPMG_VI_New_raw_data_update_final.xlsx]RegularCust waelth by Age'!$A$5:$A$12</c:f>
              <c:numCache>
                <c:formatCode>General</c:formatCod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numCache>
            </c:numRef>
          </c:cat>
          <c:val>
            <c:numRef>
              <c:f>'[KPMG_VI_New_raw_data_update_final.xlsx]RegularCust waelth by Age'!$B$5:$B$12</c:f>
              <c:numCache>
                <c:formatCode>General</c:formatCode>
                <c:ptCount val="8"/>
                <c:pt idx="0">
                  <c:v>17</c:v>
                </c:pt>
                <c:pt idx="1">
                  <c:v>174</c:v>
                </c:pt>
                <c:pt idx="2">
                  <c:v>179</c:v>
                </c:pt>
                <c:pt idx="3">
                  <c:v>312</c:v>
                </c:pt>
                <c:pt idx="4">
                  <c:v>175</c:v>
                </c:pt>
                <c:pt idx="5">
                  <c:v>103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ser>
          <c:idx val="1"/>
          <c:order val="1"/>
          <c:tx>
            <c:strRef>
              <c:f>'[KPMG_VI_New_raw_data_update_final.xlsx]RegularCust waelth by Age'!$C$3:$C$4</c:f>
              <c:strCache>
                <c:ptCount val="1"/>
                <c:pt idx="0">
                  <c:v>wealth_segment 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'[KPMG_VI_New_raw_data_update_final.xlsx]RegularCust waelth by Age'!$A$5:$A$12</c:f>
              <c:numCache>
                <c:formatCode>General</c:formatCod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numCache>
            </c:numRef>
          </c:cat>
          <c:val>
            <c:numRef>
              <c:f>'[KPMG_VI_New_raw_data_update_final.xlsx]RegularCust waelth by Age'!$C$5:$C$12</c:f>
              <c:numCache>
                <c:formatCode>General</c:formatCode>
                <c:ptCount val="8"/>
                <c:pt idx="0">
                  <c:v>16</c:v>
                </c:pt>
                <c:pt idx="1">
                  <c:v>160</c:v>
                </c:pt>
                <c:pt idx="2">
                  <c:v>186</c:v>
                </c:pt>
                <c:pt idx="3">
                  <c:v>337</c:v>
                </c:pt>
                <c:pt idx="4">
                  <c:v>175</c:v>
                </c:pt>
                <c:pt idx="5">
                  <c:v>121</c:v>
                </c:pt>
                <c:pt idx="6">
                  <c:v>1</c:v>
                </c:pt>
              </c:numCache>
            </c:numRef>
          </c:val>
        </c:ser>
        <c:ser>
          <c:idx val="2"/>
          <c:order val="2"/>
          <c:tx>
            <c:strRef>
              <c:f>'[KPMG_VI_New_raw_data_update_final.xlsx]RegularCust waelth by Age'!$D$3:$D$4</c:f>
              <c:strCache>
                <c:ptCount val="1"/>
                <c:pt idx="0">
                  <c:v>wealth_segment 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'[KPMG_VI_New_raw_data_update_final.xlsx]RegularCust waelth by Age'!$A$5:$A$12</c:f>
              <c:numCache>
                <c:formatCode>General</c:formatCod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numCache>
            </c:numRef>
          </c:cat>
          <c:val>
            <c:numRef>
              <c:f>'[KPMG_VI_New_raw_data_update_final.xlsx]RegularCust waelth by Age'!$D$5:$D$12</c:f>
              <c:numCache>
                <c:formatCode>General</c:formatCode>
                <c:ptCount val="8"/>
                <c:pt idx="0">
                  <c:v>27</c:v>
                </c:pt>
                <c:pt idx="1">
                  <c:v>333</c:v>
                </c:pt>
                <c:pt idx="2">
                  <c:v>367</c:v>
                </c:pt>
                <c:pt idx="3">
                  <c:v>649</c:v>
                </c:pt>
                <c:pt idx="4">
                  <c:v>346</c:v>
                </c:pt>
                <c:pt idx="5">
                  <c:v>230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588146423"/>
        <c:axId val="340581840"/>
      </c:barChart>
      <c:catAx>
        <c:axId val="58814642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40581840"/>
        <c:crosses val="autoZero"/>
        <c:auto val="1"/>
        <c:lblAlgn val="ctr"/>
        <c:lblOffset val="100"/>
        <c:noMultiLvlLbl val="0"/>
      </c:catAx>
      <c:valAx>
        <c:axId val="340581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6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58814642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New Customer waelth segment by Age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36300820101204"/>
          <c:y val="0.268261562998405"/>
          <c:w val="0.631757110451928"/>
          <c:h val="0.16229665071770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'[KPMG_VI_New_raw_data_update_final.xlsx]NewCust waelth by Age '!$B$3:$B$4</c:f>
              <c:strCache>
                <c:ptCount val="1"/>
                <c:pt idx="0">
                  <c:v>wealth_segment 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'[KPMG_VI_New_raw_data_update_final.xlsx]NewCust waelth by Age '!$A$5:$A$12</c:f>
              <c:numCache>
                <c:formatCode>General</c:formatCod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numCache>
            </c:numRef>
          </c:cat>
          <c:val>
            <c:numRef>
              <c:f>'[KPMG_VI_New_raw_data_update_final.xlsx]NewCust waelth by Age '!$B$5:$B$12</c:f>
              <c:numCache>
                <c:formatCode>General</c:formatCode>
                <c:ptCount val="8"/>
                <c:pt idx="0">
                  <c:v>5</c:v>
                </c:pt>
                <c:pt idx="1">
                  <c:v>47</c:v>
                </c:pt>
                <c:pt idx="2">
                  <c:v>20</c:v>
                </c:pt>
                <c:pt idx="3">
                  <c:v>57</c:v>
                </c:pt>
                <c:pt idx="4">
                  <c:v>38</c:v>
                </c:pt>
                <c:pt idx="5">
                  <c:v>42</c:v>
                </c:pt>
                <c:pt idx="6">
                  <c:v>18</c:v>
                </c:pt>
                <c:pt idx="7">
                  <c:v>8</c:v>
                </c:pt>
              </c:numCache>
            </c:numRef>
          </c:val>
        </c:ser>
        <c:ser>
          <c:idx val="1"/>
          <c:order val="1"/>
          <c:tx>
            <c:strRef>
              <c:f>'[KPMG_VI_New_raw_data_update_final.xlsx]NewCust waelth by Age '!$C$3:$C$4</c:f>
              <c:strCache>
                <c:ptCount val="1"/>
                <c:pt idx="0">
                  <c:v>wealth_segment 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'[KPMG_VI_New_raw_data_update_final.xlsx]NewCust waelth by Age '!$A$5:$A$12</c:f>
              <c:numCache>
                <c:formatCode>General</c:formatCod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numCache>
            </c:numRef>
          </c:cat>
          <c:val>
            <c:numRef>
              <c:f>'[KPMG_VI_New_raw_data_update_final.xlsx]NewCust waelth by Age '!$C$5:$C$12</c:f>
              <c:numCache>
                <c:formatCode>General</c:formatCode>
                <c:ptCount val="8"/>
                <c:pt idx="1">
                  <c:v>48</c:v>
                </c:pt>
                <c:pt idx="2">
                  <c:v>32</c:v>
                </c:pt>
                <c:pt idx="3">
                  <c:v>50</c:v>
                </c:pt>
                <c:pt idx="4">
                  <c:v>45</c:v>
                </c:pt>
                <c:pt idx="5">
                  <c:v>45</c:v>
                </c:pt>
                <c:pt idx="6">
                  <c:v>24</c:v>
                </c:pt>
                <c:pt idx="7">
                  <c:v>5</c:v>
                </c:pt>
              </c:numCache>
            </c:numRef>
          </c:val>
        </c:ser>
        <c:ser>
          <c:idx val="2"/>
          <c:order val="2"/>
          <c:tx>
            <c:strRef>
              <c:f>'[KPMG_VI_New_raw_data_update_final.xlsx]NewCust waelth by Age '!$D$3:$D$4</c:f>
              <c:strCache>
                <c:ptCount val="1"/>
                <c:pt idx="0">
                  <c:v>wealth_segment 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'[KPMG_VI_New_raw_data_update_final.xlsx]NewCust waelth by Age '!$A$5:$A$12</c:f>
              <c:numCache>
                <c:formatCode>General</c:formatCod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numCache>
            </c:numRef>
          </c:cat>
          <c:val>
            <c:numRef>
              <c:f>'[KPMG_VI_New_raw_data_update_final.xlsx]NewCust waelth by Age '!$D$5:$D$12</c:f>
              <c:numCache>
                <c:formatCode>General</c:formatCode>
                <c:ptCount val="8"/>
                <c:pt idx="0">
                  <c:v>9</c:v>
                </c:pt>
                <c:pt idx="1">
                  <c:v>76</c:v>
                </c:pt>
                <c:pt idx="2">
                  <c:v>56</c:v>
                </c:pt>
                <c:pt idx="3">
                  <c:v>116</c:v>
                </c:pt>
                <c:pt idx="4">
                  <c:v>93</c:v>
                </c:pt>
                <c:pt idx="5">
                  <c:v>85</c:v>
                </c:pt>
                <c:pt idx="6">
                  <c:v>44</c:v>
                </c:pt>
                <c:pt idx="7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156574679"/>
        <c:axId val="62885854"/>
      </c:barChart>
      <c:catAx>
        <c:axId val="1565746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2885854"/>
        <c:crosses val="autoZero"/>
        <c:auto val="1"/>
        <c:lblAlgn val="ctr"/>
        <c:lblOffset val="100"/>
        <c:noMultiLvlLbl val="0"/>
      </c:catAx>
      <c:valAx>
        <c:axId val="6288585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6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15657467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en-US" sz="8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 panose="020B0604020202090204"/>
      </a:defRPr>
    </a:lvl1pPr>
    <a:lvl2pPr indent="228600" latinLnBrk="0">
      <a:defRPr sz="1400">
        <a:latin typeface="+mn-lt"/>
        <a:ea typeface="+mn-ea"/>
        <a:cs typeface="+mn-cs"/>
        <a:sym typeface="Arial" panose="020B0604020202090204"/>
      </a:defRPr>
    </a:lvl2pPr>
    <a:lvl3pPr indent="457200" latinLnBrk="0">
      <a:defRPr sz="1400">
        <a:latin typeface="+mn-lt"/>
        <a:ea typeface="+mn-ea"/>
        <a:cs typeface="+mn-cs"/>
        <a:sym typeface="Arial" panose="020B0604020202090204"/>
      </a:defRPr>
    </a:lvl3pPr>
    <a:lvl4pPr indent="685800" latinLnBrk="0">
      <a:defRPr sz="1400">
        <a:latin typeface="+mn-lt"/>
        <a:ea typeface="+mn-ea"/>
        <a:cs typeface="+mn-cs"/>
        <a:sym typeface="Arial" panose="020B0604020202090204"/>
      </a:defRPr>
    </a:lvl4pPr>
    <a:lvl5pPr indent="914400" latinLnBrk="0">
      <a:defRPr sz="1400">
        <a:latin typeface="+mn-lt"/>
        <a:ea typeface="+mn-ea"/>
        <a:cs typeface="+mn-cs"/>
        <a:sym typeface="Arial" panose="020B0604020202090204"/>
      </a:defRPr>
    </a:lvl5pPr>
    <a:lvl6pPr indent="1143000" latinLnBrk="0">
      <a:defRPr sz="1400">
        <a:latin typeface="+mn-lt"/>
        <a:ea typeface="+mn-ea"/>
        <a:cs typeface="+mn-cs"/>
        <a:sym typeface="Arial" panose="020B0604020202090204"/>
      </a:defRPr>
    </a:lvl6pPr>
    <a:lvl7pPr indent="1371600" latinLnBrk="0">
      <a:defRPr sz="1400">
        <a:latin typeface="+mn-lt"/>
        <a:ea typeface="+mn-ea"/>
        <a:cs typeface="+mn-cs"/>
        <a:sym typeface="Arial" panose="020B0604020202090204"/>
      </a:defRPr>
    </a:lvl7pPr>
    <a:lvl8pPr indent="1600200" latinLnBrk="0">
      <a:defRPr sz="1400">
        <a:latin typeface="+mn-lt"/>
        <a:ea typeface="+mn-ea"/>
        <a:cs typeface="+mn-cs"/>
        <a:sym typeface="Arial" panose="020B0604020202090204"/>
      </a:defRPr>
    </a:lvl8pPr>
    <a:lvl9pPr indent="1828800" latinLnBrk="0">
      <a:defRPr sz="1400">
        <a:latin typeface="+mn-lt"/>
        <a:ea typeface="+mn-ea"/>
        <a:cs typeface="+mn-cs"/>
        <a:sym typeface="Arial" panose="020B060402020209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 hasCustomPrompt="1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 hasCustomPrompt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/>
          <p:nvPr>
            <p:ph type="body" sz="half" idx="1" hasCustomPrompt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/>
          <p:nvPr>
            <p:ph type="title" hasCustomPrompt="1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/>
          <p:nvPr>
            <p:ph type="body" sz="half" idx="1" hasCustomPrompt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/>
          <p:nvPr>
            <p:ph type="title" hasCustomPrompt="1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/>
          <p:nvPr>
            <p:ph type="body" sz="quarter" idx="1" hasCustomPrompt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/>
          <p:nvPr>
            <p:ph type="title" hasCustomPrompt="1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73" name="Title Text"/>
          <p:cNvSpPr/>
          <p:nvPr>
            <p:ph type="title" hasCustomPrompt="1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/>
          <p:nvPr>
            <p:ph type="body" sz="quarter" idx="1" hasCustomPrompt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/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/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/>
          <p:nvPr>
            <p:ph type="body" sz="quarter" idx="1" hasCustomPrompt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9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9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9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9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9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9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9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9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90204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9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90204"/>
        </a:defRPr>
      </a:lvl1pPr>
      <a:lvl2pPr marL="1005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9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90204"/>
        </a:defRPr>
      </a:lvl2pPr>
      <a:lvl3pPr marL="1462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9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90204"/>
        </a:defRPr>
      </a:lvl3pPr>
      <a:lvl4pPr marL="1919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9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90204"/>
        </a:defRPr>
      </a:lvl4pPr>
      <a:lvl5pPr marL="23768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9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90204"/>
        </a:defRPr>
      </a:lvl5pPr>
      <a:lvl6pPr marL="28340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9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90204"/>
        </a:defRPr>
      </a:lvl6pPr>
      <a:lvl7pPr marL="3291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9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90204"/>
        </a:defRPr>
      </a:lvl7pPr>
      <a:lvl8pPr marL="3748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9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90204"/>
        </a:defRPr>
      </a:lvl8pPr>
      <a:lvl9pPr marL="4205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9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9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hart" Target="../charts/chart5.xml"/><Relationship Id="rId1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hart" Target="../charts/chart7.xml"/><Relationship Id="rId1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hart" Target="../charts/chart9.xml"/><Relationship Id="rId1" Type="http://schemas.openxmlformats.org/officeDocument/2006/relationships/chart" Target="../charts/char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576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altLang="zh-CN"/>
              <a:t>Fang Wang</a:t>
            </a:r>
            <a:endParaRPr lang="en-US" altLang="zh-CN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Interpretation</a:t>
            </a:r>
            <a:endParaRPr lang="en-US"/>
          </a:p>
        </p:txBody>
      </p:sp>
      <p:sp>
        <p:nvSpPr>
          <p:cNvPr id="141" name="Shape 90"/>
          <p:cNvSpPr/>
          <p:nvPr/>
        </p:nvSpPr>
        <p:spPr>
          <a:xfrm>
            <a:off x="205105" y="929005"/>
            <a:ext cx="7653020" cy="53530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Summary Table of the Top 1000 Customers to Target</a:t>
            </a:r>
            <a:r>
              <a:t> 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graphicFrame>
        <p:nvGraphicFramePr>
          <p:cNvPr id="2" name="Table 1"/>
          <p:cNvGraphicFramePr/>
          <p:nvPr>
            <p:custDataLst>
              <p:tags r:id="rId1"/>
            </p:custDataLst>
          </p:nvPr>
        </p:nvGraphicFramePr>
        <p:xfrm>
          <a:off x="504190" y="1626870"/>
          <a:ext cx="64008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2486025"/>
                <a:gridCol w="611505"/>
                <a:gridCol w="556895"/>
                <a:gridCol w="61277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Rank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Customer Title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Description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Number of Customers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Cumulative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Customer Selection</a:t>
                      </a:r>
                      <a:endParaRPr lang="en-US" sz="1200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1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Champion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bought recently, buy often and spend the most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176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176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176</a:t>
                      </a:r>
                      <a:endParaRPr lang="en-US" sz="1200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2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Loyal Customer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spend good money with us often, responsive to promotions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184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184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184</a:t>
                      </a:r>
                      <a:endParaRPr lang="en-US" sz="1200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3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Potential Loyalist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recent customers, but spend a good amount and bought more than once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344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704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344</a:t>
                      </a:r>
                      <a:endParaRPr lang="en-US" sz="1200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4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New Customer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bought most recently, bot not often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368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1072</a:t>
                      </a:r>
                      <a:endParaRPr 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296</a:t>
                      </a:r>
                      <a:endParaRPr lang="en-US" sz="12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009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/>
              <a:t>Thank You</a:t>
            </a:r>
            <a:endParaRPr lang="en-US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153035" y="1091565"/>
            <a:ext cx="8670290" cy="53530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Identify and Recommend Top 1000 Target Customer from Datasets</a:t>
            </a:r>
            <a:endParaRPr lang="en-US"/>
          </a:p>
        </p:txBody>
      </p:sp>
      <p:sp>
        <p:nvSpPr>
          <p:cNvPr id="124" name="Shape 73"/>
          <p:cNvSpPr/>
          <p:nvPr/>
        </p:nvSpPr>
        <p:spPr>
          <a:xfrm>
            <a:off x="4654550" y="1767840"/>
            <a:ext cx="4514850" cy="246824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/>
              <a:t>Contents of Data Analysis</a:t>
            </a:r>
            <a:endParaRPr lang="en-US" b="1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1200">
                <a:latin typeface="+mn-lt"/>
                <a:cs typeface="+mn-lt"/>
              </a:rPr>
              <a:t>'Regular' and 'New' customer age distributions</a:t>
            </a:r>
            <a:endParaRPr lang="en-US" sz="1200">
              <a:latin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1200">
                <a:latin typeface="+mn-lt"/>
                <a:cs typeface="+mn-lt"/>
              </a:rPr>
              <a:t>Past 3 years bike related purchases by gender</a:t>
            </a:r>
            <a:endParaRPr lang="en-US" sz="1200">
              <a:latin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1200">
                <a:latin typeface="+mn-lt"/>
                <a:cs typeface="+mn-lt"/>
              </a:rPr>
              <a:t>'Regular' and 'New' customer owns cars situation by states</a:t>
            </a:r>
            <a:endParaRPr lang="en-US" sz="1200">
              <a:latin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1200">
                <a:latin typeface="+mn-lt"/>
                <a:cs typeface="+mn-lt"/>
              </a:rPr>
              <a:t>'Regular' and 'New' customer job industry distributions</a:t>
            </a:r>
            <a:endParaRPr lang="en-US" sz="1200">
              <a:latin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1200">
                <a:latin typeface="+mn-lt"/>
                <a:cs typeface="+mn-lt"/>
              </a:rPr>
              <a:t>'Regular' and 'New' customer wealth segment by age</a:t>
            </a:r>
            <a:endParaRPr lang="en-US" sz="1200" b="1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sz="1200" b="1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sz="1200" b="1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sz="1200" b="1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42545" y="930910"/>
            <a:ext cx="5476240" cy="53530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/>
              <a:t>'Regular' and 'New' Customer Age Distributions</a:t>
            </a:r>
            <a:r>
              <a:t> </a:t>
            </a:r>
          </a:p>
        </p:txBody>
      </p:sp>
      <p:sp>
        <p:nvSpPr>
          <p:cNvPr id="133" name="Shape 82"/>
          <p:cNvSpPr/>
          <p:nvPr/>
        </p:nvSpPr>
        <p:spPr>
          <a:xfrm>
            <a:off x="205105" y="1661795"/>
            <a:ext cx="4701540" cy="238569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1200"/>
              <a:t>Most customers are aged between 40-49 in 'regular' and 'new'.</a:t>
            </a:r>
            <a:endParaRPr lang="en-US" sz="120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1200"/>
              <a:t>Least customers are aged under 20 and 80+ in 'regular' and 'new'.</a:t>
            </a:r>
            <a:endParaRPr lang="en-US" sz="120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1200"/>
              <a:t>The 'regular' customer group seggests the target age range should be </a:t>
            </a:r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20-69</a:t>
            </a:r>
            <a:r>
              <a:rPr lang="en-US" sz="1200"/>
              <a:t>.</a:t>
            </a:r>
            <a:endParaRPr lang="en-US" sz="120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1200"/>
              <a:t>The 'new' customer's age falls into the target range.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graphicFrame>
        <p:nvGraphicFramePr>
          <p:cNvPr id="2" name="Chart 1"/>
          <p:cNvGraphicFramePr/>
          <p:nvPr/>
        </p:nvGraphicFramePr>
        <p:xfrm>
          <a:off x="5518785" y="998220"/>
          <a:ext cx="3479165" cy="1963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5518785" y="3122295"/>
          <a:ext cx="3479165" cy="1928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Data Exploration</a:t>
            </a:r>
            <a:endParaRPr lang="en-US"/>
          </a:p>
        </p:txBody>
      </p:sp>
      <p:sp>
        <p:nvSpPr>
          <p:cNvPr id="141" name="Shape 90"/>
          <p:cNvSpPr/>
          <p:nvPr/>
        </p:nvSpPr>
        <p:spPr>
          <a:xfrm>
            <a:off x="132080" y="1084580"/>
            <a:ext cx="5624830" cy="53530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/>
              <a:t>Past 3 Years Bike Related Purchased by Gender</a:t>
            </a:r>
            <a:r>
              <a:t> </a:t>
            </a:r>
          </a:p>
        </p:txBody>
      </p:sp>
      <p:sp>
        <p:nvSpPr>
          <p:cNvPr id="142" name="Shape 91"/>
          <p:cNvSpPr/>
          <p:nvPr/>
        </p:nvSpPr>
        <p:spPr>
          <a:xfrm>
            <a:off x="205105" y="1805940"/>
            <a:ext cx="4676775" cy="239712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1200"/>
              <a:t>There was about 50% of bike related purchases were made by female customers and about 48% purchases from male customers. </a:t>
            </a:r>
            <a:endParaRPr lang="en-US" sz="120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1200"/>
              <a:t>The previous data has shown that, there was no significant difference in purchasing power between genders.</a:t>
            </a:r>
            <a:endParaRPr lang="en-US" sz="120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1200"/>
              <a:t>However, </a:t>
            </a:r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females</a:t>
            </a:r>
            <a:r>
              <a:rPr lang="en-US" sz="1200"/>
              <a:t> should be the primary target customer.</a:t>
            </a:r>
            <a:endParaRPr lang="en-US" sz="120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graphicFrame>
        <p:nvGraphicFramePr>
          <p:cNvPr id="2" name="Chart 1"/>
          <p:cNvGraphicFramePr/>
          <p:nvPr/>
        </p:nvGraphicFramePr>
        <p:xfrm>
          <a:off x="5514975" y="1951355"/>
          <a:ext cx="3336925" cy="191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Data Exploration</a:t>
            </a:r>
            <a:endParaRPr lang="en-US" altLang="zh-CN"/>
          </a:p>
        </p:txBody>
      </p:sp>
      <p:sp>
        <p:nvSpPr>
          <p:cNvPr id="141" name="Shape 90"/>
          <p:cNvSpPr/>
          <p:nvPr/>
        </p:nvSpPr>
        <p:spPr>
          <a:xfrm>
            <a:off x="205105" y="1050925"/>
            <a:ext cx="4832350" cy="49911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>
                <a:latin typeface="+mn-lt"/>
                <a:cs typeface="+mn-lt"/>
                <a:sym typeface="+mn-ea"/>
              </a:rPr>
              <a:t>Customer Owns Cars Situation by States</a:t>
            </a:r>
            <a:endParaRPr sz="1800"/>
          </a:p>
        </p:txBody>
      </p:sp>
      <p:sp>
        <p:nvSpPr>
          <p:cNvPr id="142" name="Shape 91"/>
          <p:cNvSpPr/>
          <p:nvPr/>
        </p:nvSpPr>
        <p:spPr>
          <a:xfrm>
            <a:off x="205105" y="1767840"/>
            <a:ext cx="4587875" cy="212026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1200"/>
              <a:t>NSW has the largest amount of customers. The number of customers who own a car is slightly greater than the customers who not own a car.</a:t>
            </a:r>
            <a:endParaRPr lang="en-US" sz="120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1200"/>
              <a:t>VIC is split quite evenly. But both numbers are significantly lower than NSW.</a:t>
            </a:r>
            <a:endParaRPr lang="en-US" sz="120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1200"/>
              <a:t>OLD has a relatively high number of customers who own a car.</a:t>
            </a:r>
            <a:endParaRPr lang="en-US" sz="120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graphicFrame>
        <p:nvGraphicFramePr>
          <p:cNvPr id="3" name="Chart 2"/>
          <p:cNvGraphicFramePr/>
          <p:nvPr/>
        </p:nvGraphicFramePr>
        <p:xfrm>
          <a:off x="5352415" y="944880"/>
          <a:ext cx="3175635" cy="1832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5352415" y="2910205"/>
          <a:ext cx="3175635" cy="1957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Data Exploration</a:t>
            </a:r>
            <a:endParaRPr lang="en-US"/>
          </a:p>
        </p:txBody>
      </p:sp>
      <p:sp>
        <p:nvSpPr>
          <p:cNvPr id="141" name="Shape 90"/>
          <p:cNvSpPr/>
          <p:nvPr/>
        </p:nvSpPr>
        <p:spPr>
          <a:xfrm>
            <a:off x="313690" y="1042035"/>
            <a:ext cx="4257040" cy="53530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/>
              <a:t>Job Industry Distribution</a:t>
            </a:r>
            <a:r>
              <a:t> </a:t>
            </a:r>
          </a:p>
        </p:txBody>
      </p:sp>
      <p:sp>
        <p:nvSpPr>
          <p:cNvPr id="144" name="Place any supporting images, graphs, data or extra text here."/>
          <p:cNvSpPr/>
          <p:nvPr/>
        </p:nvSpPr>
        <p:spPr>
          <a:xfrm>
            <a:off x="4970145" y="3197860"/>
            <a:ext cx="3800475" cy="582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r>
              <a:t>Place any supporting images, graphs, data or extra text here.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graphicFrame>
        <p:nvGraphicFramePr>
          <p:cNvPr id="4" name="Chart 3"/>
          <p:cNvGraphicFramePr/>
          <p:nvPr/>
        </p:nvGraphicFramePr>
        <p:xfrm>
          <a:off x="5026025" y="3051175"/>
          <a:ext cx="3744595" cy="2063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313690" y="1888490"/>
            <a:ext cx="4245610" cy="16903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90204"/>
              </a:rPr>
              <a:t>The top three popular job industries are 'Manufacturing', 'Financial Services' and 'Health' in both 'Regular' and 'New' customers.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90204"/>
            </a:endParaRP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90204"/>
              </a:rPr>
              <a:t>The target customers should work these three job industiries.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9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90204"/>
            </a:endParaRPr>
          </a:p>
        </p:txBody>
      </p:sp>
      <p:graphicFrame>
        <p:nvGraphicFramePr>
          <p:cNvPr id="7" name="Chart 6"/>
          <p:cNvGraphicFramePr/>
          <p:nvPr/>
        </p:nvGraphicFramePr>
        <p:xfrm>
          <a:off x="5026025" y="820420"/>
          <a:ext cx="3744595" cy="205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889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Data Exploration</a:t>
            </a:r>
            <a:endParaRPr lang="en-US"/>
          </a:p>
        </p:txBody>
      </p:sp>
      <p:sp>
        <p:nvSpPr>
          <p:cNvPr id="150" name="Shape 99"/>
          <p:cNvSpPr/>
          <p:nvPr/>
        </p:nvSpPr>
        <p:spPr>
          <a:xfrm>
            <a:off x="205025" y="1074409"/>
            <a:ext cx="8565600" cy="49911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/>
              <a:t>Wealth Segmentation by Age Distribution</a:t>
            </a:r>
            <a:endParaRPr lang="en-US" sz="1800"/>
          </a:p>
        </p:txBody>
      </p:sp>
      <p:sp>
        <p:nvSpPr>
          <p:cNvPr id="151" name="Shape 100"/>
          <p:cNvSpPr/>
          <p:nvPr/>
        </p:nvSpPr>
        <p:spPr>
          <a:xfrm>
            <a:off x="261620" y="1848485"/>
            <a:ext cx="4433570" cy="156654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1200"/>
              <a:t>The largest number of customers are classfied as 'Mass Customer' i</a:t>
            </a:r>
            <a:r>
              <a:rPr lang="en-US" sz="1200">
                <a:sym typeface="+mn-ea"/>
              </a:rPr>
              <a:t>n all age distributions in both 'Regular' and 'New' customers.</a:t>
            </a:r>
            <a:endParaRPr lang="en-US" sz="120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1200"/>
              <a:t>The second highest group is 'High Net Worth' customers.</a:t>
            </a:r>
            <a:endParaRPr lang="en-US" sz="120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graphicFrame>
        <p:nvGraphicFramePr>
          <p:cNvPr id="5" name="Chart 4"/>
          <p:cNvGraphicFramePr/>
          <p:nvPr/>
        </p:nvGraphicFramePr>
        <p:xfrm>
          <a:off x="5302250" y="886460"/>
          <a:ext cx="3638550" cy="2127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5302250" y="3081020"/>
          <a:ext cx="3639185" cy="199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105" y="1083310"/>
            <a:ext cx="4765040" cy="49911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/>
              <a:t>RFM Analysis and Customer Classification</a:t>
            </a:r>
            <a:r>
              <a:rPr sz="1800"/>
              <a:t> </a:t>
            </a:r>
            <a:endParaRPr sz="1800"/>
          </a:p>
        </p:txBody>
      </p:sp>
      <p:sp>
        <p:nvSpPr>
          <p:cNvPr id="142" name="Shape 91"/>
          <p:cNvSpPr/>
          <p:nvPr/>
        </p:nvSpPr>
        <p:spPr>
          <a:xfrm>
            <a:off x="153035" y="1903095"/>
            <a:ext cx="3992880" cy="165862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en-US" sz="1200"/>
              <a:t>RFM analysis is used to determine which customers that a business should target to increase its value and revenue.</a:t>
            </a:r>
            <a:endParaRPr lang="en-US" sz="1200"/>
          </a:p>
          <a:p>
            <a:pPr>
              <a:lnSpc>
                <a:spcPct val="100000"/>
              </a:lnSpc>
              <a:buFont typeface="Arial" panose="020B0604020202090204" pitchFamily="34" charset="0"/>
            </a:pPr>
            <a:endParaRPr lang="en-US" sz="1200"/>
          </a:p>
          <a:p>
            <a:pPr marL="285750" indent="-285750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en-US" sz="1200"/>
              <a:t>RFM(Recency, Frequency, Monetary) model shows customers that have displayed high levels of engagement with the business in the three categories. </a:t>
            </a:r>
            <a:endParaRPr lang="en-US" sz="120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500" b="1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  <a:endParaRPr b="0"/>
          </a:p>
        </p:txBody>
      </p:sp>
      <p:graphicFrame>
        <p:nvGraphicFramePr>
          <p:cNvPr id="3" name="Table 2"/>
          <p:cNvGraphicFramePr/>
          <p:nvPr>
            <p:custDataLst>
              <p:tags r:id="rId1"/>
            </p:custDataLst>
          </p:nvPr>
        </p:nvGraphicFramePr>
        <p:xfrm>
          <a:off x="4145915" y="1621155"/>
          <a:ext cx="4916170" cy="2621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415"/>
                <a:gridCol w="3754755"/>
              </a:tblGrid>
              <a:tr h="1524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cs typeface="Arial" panose="020B0604020202090204" pitchFamily="34" charset="0"/>
                        </a:rPr>
                        <a:t>Customer Title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90204" pitchFamily="34" charset="0"/>
                        <a:ea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cs typeface="Arial" panose="020B0604020202090204" pitchFamily="34" charset="0"/>
                        </a:rPr>
                        <a:t>Description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90204" pitchFamily="34" charset="0"/>
                        <a:ea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4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cs typeface="Arial" panose="020B0604020202090204" pitchFamily="34" charset="0"/>
                        </a:rPr>
                        <a:t>champions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90204" pitchFamily="34" charset="0"/>
                        <a:ea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cs typeface="Arial" panose="020B0604020202090204" pitchFamily="34" charset="0"/>
                        </a:rPr>
                        <a:t>bought recently, buy often and spend the most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90204" pitchFamily="34" charset="0"/>
                        <a:ea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4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cs typeface="Arial" panose="020B0604020202090204" pitchFamily="34" charset="0"/>
                        </a:rPr>
                        <a:t>loyal customers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90204" pitchFamily="34" charset="0"/>
                        <a:ea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cs typeface="Arial" panose="020B0604020202090204" pitchFamily="34" charset="0"/>
                        </a:rPr>
                        <a:t>spend good money with us often, responsive to promotions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90204" pitchFamily="34" charset="0"/>
                        <a:ea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cs typeface="Arial" panose="020B0604020202090204" pitchFamily="34" charset="0"/>
                        </a:rPr>
                        <a:t>potential loyalist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90204" pitchFamily="34" charset="0"/>
                        <a:ea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cs typeface="Arial" panose="020B0604020202090204" pitchFamily="34" charset="0"/>
                        </a:rPr>
                        <a:t>recent customers, but spend a good amount and bought more than once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90204" pitchFamily="34" charset="0"/>
                        <a:ea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11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cs typeface="Arial" panose="020B0604020202090204" pitchFamily="34" charset="0"/>
                        </a:rPr>
                        <a:t>new customers 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90204" pitchFamily="34" charset="0"/>
                        <a:ea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cs typeface="Arial" panose="020B0604020202090204" pitchFamily="34" charset="0"/>
                        </a:rPr>
                        <a:t>bought most recently, bot not often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90204" pitchFamily="34" charset="0"/>
                        <a:ea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4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cs typeface="Arial" panose="020B0604020202090204" pitchFamily="34" charset="0"/>
                        </a:rPr>
                        <a:t>potential customer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90204" pitchFamily="34" charset="0"/>
                        <a:ea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cs typeface="Arial" panose="020B0604020202090204" pitchFamily="34" charset="0"/>
                        </a:rPr>
                        <a:t>recent shoppers, but haven't spent much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90204" pitchFamily="34" charset="0"/>
                        <a:ea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cs typeface="Arial" panose="020B0604020202090204" pitchFamily="34" charset="0"/>
                        </a:rPr>
                        <a:t>customers needing attention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90204" pitchFamily="34" charset="0"/>
                        <a:ea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cs typeface="Arial" panose="020B0604020202090204" pitchFamily="34" charset="0"/>
                        </a:rPr>
                        <a:t>above average recency, frequency and monetory values, may not have bought very recently though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90204" pitchFamily="34" charset="0"/>
                        <a:ea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4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cs typeface="Arial" panose="020B0604020202090204" pitchFamily="34" charset="0"/>
                        </a:rPr>
                        <a:t>losing customer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90204" pitchFamily="34" charset="0"/>
                        <a:ea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cs typeface="Arial" panose="020B0604020202090204" pitchFamily="34" charset="0"/>
                        </a:rPr>
                        <a:t>below average RFM values, will lose them if not reactivated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90204" pitchFamily="34" charset="0"/>
                        <a:ea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cs typeface="Arial" panose="020B0604020202090204" pitchFamily="34" charset="0"/>
                        </a:rPr>
                        <a:t>at risk customer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90204" pitchFamily="34" charset="0"/>
                        <a:ea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cs typeface="Arial" panose="020B0604020202090204" pitchFamily="34" charset="0"/>
                        </a:rPr>
                        <a:t>spent big money and purchased often, but long time ago, need to bring them back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90204" pitchFamily="34" charset="0"/>
                        <a:ea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cs typeface="Arial" panose="020B0604020202090204" pitchFamily="34" charset="0"/>
                        </a:rPr>
                        <a:t>can't lose them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90204" pitchFamily="34" charset="0"/>
                        <a:ea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cs typeface="Arial" panose="020B0604020202090204" pitchFamily="34" charset="0"/>
                        </a:rPr>
                        <a:t>made biggest purchases, and often, but haven't returned for a long time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90204" pitchFamily="34" charset="0"/>
                        <a:ea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cs typeface="Arial" panose="020B0604020202090204" pitchFamily="34" charset="0"/>
                        </a:rPr>
                        <a:t>Evasive customer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90204" pitchFamily="34" charset="0"/>
                        <a:ea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cs typeface="Arial" panose="020B0604020202090204" pitchFamily="34" charset="0"/>
                        </a:rPr>
                        <a:t>last purchase was long time ago, low spenders and bought seldomly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90204" pitchFamily="34" charset="0"/>
                        <a:ea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4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cs typeface="Arial" panose="020B0604020202090204" pitchFamily="34" charset="0"/>
                        </a:rPr>
                        <a:t>lost customer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90204" pitchFamily="34" charset="0"/>
                        <a:ea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cs typeface="Arial" panose="020B0604020202090204" pitchFamily="34" charset="0"/>
                        </a:rPr>
                        <a:t>lowest recency, frequency and monetor values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90204" pitchFamily="34" charset="0"/>
                        <a:ea typeface="Arial" panose="020B0604020202090204" pitchFamily="34" charset="0"/>
                        <a:cs typeface="Arial" panose="020B0604020202090204" pitchFamily="34" charset="0"/>
                      </a:endParaRPr>
                    </a:p>
                  </a:txBody>
                  <a:tcPr marL="0" marR="0" marT="0" marB="0" vert="horz" anchor="b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TABLE_BEAUTIFY" val="smartTable{2299af9b-05d1-4b56-8969-eda77a5c5397}"/>
</p:tagLst>
</file>

<file path=ppt/tags/tag2.xml><?xml version="1.0" encoding="utf-8"?>
<p:tagLst xmlns:p="http://schemas.openxmlformats.org/presentationml/2006/main">
  <p:tag name="KSO_WM_UNIT_TABLE_BEAUTIFY" val="smartTable{b99e8378-ff9d-49af-aead-66e3ab527f28}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5590</Words>
  <Application>WPS Writer</Application>
  <PresentationFormat/>
  <Paragraphs>214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Arial</vt:lpstr>
      <vt:lpstr>Open Sans Extrabold</vt:lpstr>
      <vt:lpstr>Thonburi</vt:lpstr>
      <vt:lpstr>Open Sans Light</vt:lpstr>
      <vt:lpstr>Calibri</vt:lpstr>
      <vt:lpstr>Open Sans</vt:lpstr>
      <vt:lpstr>微软雅黑</vt:lpstr>
      <vt:lpstr>PingFang SC</vt:lpstr>
      <vt:lpstr>Arial Unicode MS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rebeccawang</cp:lastModifiedBy>
  <cp:revision>5</cp:revision>
  <dcterms:created xsi:type="dcterms:W3CDTF">2020-08-27T06:35:56Z</dcterms:created>
  <dcterms:modified xsi:type="dcterms:W3CDTF">2020-08-27T06:35:56Z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1033-2.3.0.3826</vt:lpwstr>
  </property>
</Properties>
</file>