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23" r:id="rId3"/>
    <p:sldId id="326" r:id="rId4"/>
    <p:sldId id="327" r:id="rId5"/>
    <p:sldId id="328" r:id="rId6"/>
    <p:sldId id="329" r:id="rId7"/>
    <p:sldId id="330" r:id="rId8"/>
    <p:sldId id="336" r:id="rId9"/>
    <p:sldId id="337" r:id="rId10"/>
    <p:sldId id="332" r:id="rId11"/>
    <p:sldId id="333" r:id="rId12"/>
    <p:sldId id="338" r:id="rId13"/>
    <p:sldId id="33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7" d="100"/>
          <a:sy n="87" d="100"/>
        </p:scale>
        <p:origin x="258" y="84"/>
      </p:cViewPr>
      <p:guideLst>
        <p:guide orient="horz" pos="2225"/>
        <p:guide pos="3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246EF-AF8D-4E7E-8EC9-071B17723D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64133-2876-46C2-9E46-8E39EF8AC9B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3" Type="http://schemas.openxmlformats.org/officeDocument/2006/relationships/slideLayout" Target="../slideLayouts/slideLayout1.xml"/><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473835" y="718185"/>
            <a:ext cx="2826385" cy="5524500"/>
            <a:chOff x="2321" y="1131"/>
            <a:chExt cx="4451" cy="8700"/>
          </a:xfrm>
        </p:grpSpPr>
        <p:grpSp>
          <p:nvGrpSpPr>
            <p:cNvPr id="3" name="组合 2"/>
            <p:cNvGrpSpPr/>
            <p:nvPr/>
          </p:nvGrpSpPr>
          <p:grpSpPr>
            <a:xfrm>
              <a:off x="2321" y="1131"/>
              <a:ext cx="4450" cy="8700"/>
              <a:chOff x="2321" y="1131"/>
              <a:chExt cx="4450" cy="8700"/>
            </a:xfrm>
          </p:grpSpPr>
          <p:grpSp>
            <p:nvGrpSpPr>
              <p:cNvPr id="5" name="组合 4"/>
              <p:cNvGrpSpPr/>
              <p:nvPr/>
            </p:nvGrpSpPr>
            <p:grpSpPr>
              <a:xfrm rot="0">
                <a:off x="2321" y="1131"/>
                <a:ext cx="4451" cy="8701"/>
                <a:chOff x="2321" y="1131"/>
                <a:chExt cx="4451" cy="8701"/>
              </a:xfrm>
            </p:grpSpPr>
            <p:grpSp>
              <p:nvGrpSpPr>
                <p:cNvPr id="6" name="组合 5"/>
                <p:cNvGrpSpPr/>
                <p:nvPr/>
              </p:nvGrpSpPr>
              <p:grpSpPr>
                <a:xfrm>
                  <a:off x="2321" y="1131"/>
                  <a:ext cx="4451" cy="8218"/>
                  <a:chOff x="2564" y="1221"/>
                  <a:chExt cx="4451" cy="8218"/>
                </a:xfrm>
              </p:grpSpPr>
              <p:sp>
                <p:nvSpPr>
                  <p:cNvPr id="7" name="矩形 6"/>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9" name="文本框 8"/>
                <p:cNvSpPr txBox="1"/>
                <p:nvPr/>
              </p:nvSpPr>
              <p:spPr>
                <a:xfrm>
                  <a:off x="4375" y="9349"/>
                  <a:ext cx="2397" cy="483"/>
                </a:xfrm>
                <a:prstGeom prst="rect">
                  <a:avLst/>
                </a:prstGeom>
                <a:noFill/>
              </p:spPr>
              <p:txBody>
                <a:bodyPr wrap="square" rtlCol="0">
                  <a:spAutoFit/>
                </a:bodyPr>
                <a:p>
                  <a:pPr algn="r"/>
                  <a:r>
                    <a:rPr lang="en-US" altLang="zh-CN" sz="1400"/>
                    <a:t>1</a:t>
                  </a:r>
                  <a:endParaRPr lang="en-US" altLang="zh-CN" sz="1400"/>
                </a:p>
              </p:txBody>
            </p:sp>
          </p:grpSp>
          <p:grpSp>
            <p:nvGrpSpPr>
              <p:cNvPr id="10" name="组合 9"/>
              <p:cNvGrpSpPr/>
              <p:nvPr/>
            </p:nvGrpSpPr>
            <p:grpSpPr>
              <a:xfrm>
                <a:off x="2364" y="1605"/>
                <a:ext cx="4404" cy="394"/>
                <a:chOff x="2364" y="1605"/>
                <a:chExt cx="4404" cy="394"/>
              </a:xfrm>
            </p:grpSpPr>
            <p:grpSp>
              <p:nvGrpSpPr>
                <p:cNvPr id="12" name="组合 11"/>
                <p:cNvGrpSpPr/>
                <p:nvPr/>
              </p:nvGrpSpPr>
              <p:grpSpPr>
                <a:xfrm rot="0">
                  <a:off x="6455" y="1740"/>
                  <a:ext cx="229" cy="120"/>
                  <a:chOff x="16302" y="1740"/>
                  <a:chExt cx="229" cy="120"/>
                </a:xfrm>
              </p:grpSpPr>
              <p:sp>
                <p:nvSpPr>
                  <p:cNvPr id="13"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4"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5"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6"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17" name="文本框 16"/>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18" name="组合 17"/>
                <p:cNvGrpSpPr/>
                <p:nvPr/>
              </p:nvGrpSpPr>
              <p:grpSpPr>
                <a:xfrm rot="0">
                  <a:off x="2364" y="1613"/>
                  <a:ext cx="1426" cy="386"/>
                  <a:chOff x="12211" y="1613"/>
                  <a:chExt cx="1426" cy="386"/>
                </a:xfrm>
              </p:grpSpPr>
              <p:grpSp>
                <p:nvGrpSpPr>
                  <p:cNvPr id="19" name="组合 18"/>
                  <p:cNvGrpSpPr/>
                  <p:nvPr/>
                </p:nvGrpSpPr>
                <p:grpSpPr>
                  <a:xfrm>
                    <a:off x="13213" y="1737"/>
                    <a:ext cx="129" cy="137"/>
                    <a:chOff x="13213" y="1737"/>
                    <a:chExt cx="129" cy="137"/>
                  </a:xfrm>
                </p:grpSpPr>
                <p:sp>
                  <p:nvSpPr>
                    <p:cNvPr id="20"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1"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2"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3"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24" name="文本框 23"/>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25" name="组合 24"/>
                <p:cNvGrpSpPr/>
                <p:nvPr/>
              </p:nvGrpSpPr>
              <p:grpSpPr>
                <a:xfrm rot="0">
                  <a:off x="6196" y="1729"/>
                  <a:ext cx="153" cy="155"/>
                  <a:chOff x="16007" y="1713"/>
                  <a:chExt cx="200" cy="201"/>
                </a:xfrm>
              </p:grpSpPr>
              <p:sp>
                <p:nvSpPr>
                  <p:cNvPr id="26"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7"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8"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29" name="直接连接符 28"/>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1" name="矩形 50"/>
            <p:cNvSpPr/>
            <p:nvPr/>
          </p:nvSpPr>
          <p:spPr>
            <a:xfrm>
              <a:off x="2446" y="2272"/>
              <a:ext cx="4326" cy="5745"/>
            </a:xfrm>
            <a:prstGeom prst="rect">
              <a:avLst/>
            </a:prstGeom>
            <a:solidFill>
              <a:srgbClr val="EA6D39">
                <a:alpha val="8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52" name="文本框 51"/>
            <p:cNvSpPr txBox="1"/>
            <p:nvPr/>
          </p:nvSpPr>
          <p:spPr>
            <a:xfrm>
              <a:off x="3771" y="8290"/>
              <a:ext cx="1665" cy="628"/>
            </a:xfrm>
            <a:prstGeom prst="rect">
              <a:avLst/>
            </a:prstGeom>
            <a:noFill/>
          </p:spPr>
          <p:txBody>
            <a:bodyPr wrap="square" rtlCol="0">
              <a:spAutoFit/>
            </a:bodyPr>
            <a:p>
              <a:r>
                <a:rPr lang="en-US" altLang="zh-CN" sz="2000" b="1">
                  <a:solidFill>
                    <a:schemeClr val="tx1"/>
                  </a:solidFill>
                  <a:latin typeface="Britannic Bold" panose="020B0903060703020204" charset="0"/>
                  <a:ea typeface="黑体" panose="02010609060101010101" charset="-122"/>
                  <a:cs typeface="Britannic Bold" panose="020B0903060703020204" charset="0"/>
                </a:rPr>
                <a:t>Fetcher</a:t>
              </a:r>
              <a:endParaRPr lang="en-US" altLang="zh-CN" sz="2000" b="1">
                <a:solidFill>
                  <a:schemeClr val="tx1"/>
                </a:solidFill>
                <a:latin typeface="Britannic Bold" panose="020B0903060703020204" charset="0"/>
                <a:ea typeface="黑体" panose="02010609060101010101" charset="-122"/>
                <a:cs typeface="Britannic Bold" panose="020B0903060703020204" charset="0"/>
              </a:endParaRPr>
            </a:p>
          </p:txBody>
        </p:sp>
        <p:sp>
          <p:nvSpPr>
            <p:cNvPr id="30" name="文本框 29"/>
            <p:cNvSpPr txBox="1"/>
            <p:nvPr/>
          </p:nvSpPr>
          <p:spPr>
            <a:xfrm>
              <a:off x="4016" y="8918"/>
              <a:ext cx="1098" cy="362"/>
            </a:xfrm>
            <a:prstGeom prst="rect">
              <a:avLst/>
            </a:prstGeom>
            <a:noFill/>
          </p:spPr>
          <p:txBody>
            <a:bodyPr wrap="none" rtlCol="0">
              <a:spAutoFit/>
            </a:bodyPr>
            <a:p>
              <a:r>
                <a:rPr lang="en-US" altLang="zh-CN" sz="9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a:t>
              </a:r>
              <a:r>
                <a:rPr lang="zh-CN" altLang="en-US" sz="9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版权所有</a:t>
              </a:r>
              <a:endParaRPr lang="zh-CN" altLang="en-US" sz="9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
          <p:nvSpPr>
            <p:cNvPr id="31" name="文本框 30"/>
            <p:cNvSpPr txBox="1"/>
            <p:nvPr/>
          </p:nvSpPr>
          <p:spPr>
            <a:xfrm>
              <a:off x="3889" y="4715"/>
              <a:ext cx="1353" cy="580"/>
            </a:xfrm>
            <a:prstGeom prst="rect">
              <a:avLst/>
            </a:prstGeom>
            <a:noFill/>
          </p:spPr>
          <p:txBody>
            <a:bodyPr wrap="square" rtlCol="0">
              <a:spAutoFit/>
            </a:bodyPr>
            <a:p>
              <a:r>
                <a:rPr lang="en-US" altLang="zh-CN"/>
                <a:t>#</a:t>
              </a:r>
              <a:r>
                <a:rPr lang="zh-CN" altLang="en-US"/>
                <a:t>广告</a:t>
              </a:r>
              <a:endParaRPr lang="zh-CN" altLang="en-US"/>
            </a:p>
          </p:txBody>
        </p:sp>
        <p:sp>
          <p:nvSpPr>
            <p:cNvPr id="32" name="圆角矩形 31"/>
            <p:cNvSpPr/>
            <p:nvPr/>
          </p:nvSpPr>
          <p:spPr>
            <a:xfrm>
              <a:off x="5946" y="7449"/>
              <a:ext cx="710" cy="378"/>
            </a:xfrm>
            <a:prstGeom prst="roundRect">
              <a:avLst/>
            </a:prstGeom>
            <a:solidFill>
              <a:schemeClr val="bg1">
                <a:lumMod val="95000"/>
              </a:schemeClr>
            </a:solidFill>
            <a:ln cap="flat">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zh-CN" altLang="en-US" sz="900"/>
            </a:p>
          </p:txBody>
        </p:sp>
        <p:sp>
          <p:nvSpPr>
            <p:cNvPr id="33" name="文本框 32"/>
            <p:cNvSpPr txBox="1"/>
            <p:nvPr/>
          </p:nvSpPr>
          <p:spPr>
            <a:xfrm>
              <a:off x="5969" y="7441"/>
              <a:ext cx="688" cy="386"/>
            </a:xfrm>
            <a:prstGeom prst="rect">
              <a:avLst/>
            </a:prstGeom>
            <a:noFill/>
          </p:spPr>
          <p:txBody>
            <a:bodyPr wrap="none" rtlCol="0">
              <a:spAutoFit/>
            </a:bodyPr>
            <a:p>
              <a:r>
                <a:rPr lang="zh-CN" altLang="en-US" sz="1000"/>
                <a:t>跳过</a:t>
              </a:r>
              <a:endParaRPr lang="zh-CN" altLang="en-US" sz="1000"/>
            </a:p>
          </p:txBody>
        </p:sp>
      </p:grpSp>
      <p:sp>
        <p:nvSpPr>
          <p:cNvPr id="4" name="文本框 3"/>
          <p:cNvSpPr txBox="1"/>
          <p:nvPr/>
        </p:nvSpPr>
        <p:spPr>
          <a:xfrm>
            <a:off x="485775" y="325120"/>
            <a:ext cx="2961005" cy="368300"/>
          </a:xfrm>
          <a:prstGeom prst="rect">
            <a:avLst/>
          </a:prstGeom>
          <a:noFill/>
        </p:spPr>
        <p:txBody>
          <a:bodyPr wrap="square" rtlCol="0">
            <a:spAutoFit/>
          </a:bodyPr>
          <a:p>
            <a:r>
              <a:rPr lang="zh-CN" altLang="en-US"/>
              <a:t>启动加载页</a:t>
            </a:r>
            <a:endParaRPr lang="zh-CN" altLang="en-US"/>
          </a:p>
        </p:txBody>
      </p:sp>
      <p:sp>
        <p:nvSpPr>
          <p:cNvPr id="11" name="文本框 10"/>
          <p:cNvSpPr txBox="1"/>
          <p:nvPr/>
        </p:nvSpPr>
        <p:spPr>
          <a:xfrm>
            <a:off x="6738620" y="325120"/>
            <a:ext cx="2961005" cy="368300"/>
          </a:xfrm>
          <a:prstGeom prst="rect">
            <a:avLst/>
          </a:prstGeom>
          <a:noFill/>
        </p:spPr>
        <p:txBody>
          <a:bodyPr wrap="square" rtlCol="0">
            <a:spAutoFit/>
          </a:bodyPr>
          <a:p>
            <a:r>
              <a:rPr lang="zh-CN" altLang="en-US"/>
              <a:t>初始化分流页</a:t>
            </a:r>
            <a:endParaRPr lang="zh-CN" altLang="en-US"/>
          </a:p>
        </p:txBody>
      </p:sp>
      <p:grpSp>
        <p:nvGrpSpPr>
          <p:cNvPr id="34" name="组合 33"/>
          <p:cNvGrpSpPr/>
          <p:nvPr/>
        </p:nvGrpSpPr>
        <p:grpSpPr>
          <a:xfrm>
            <a:off x="7726680" y="718185"/>
            <a:ext cx="2825750" cy="5524500"/>
            <a:chOff x="12168" y="1131"/>
            <a:chExt cx="4450" cy="8700"/>
          </a:xfrm>
        </p:grpSpPr>
        <p:grpSp>
          <p:nvGrpSpPr>
            <p:cNvPr id="35" name="组合 34"/>
            <p:cNvGrpSpPr/>
            <p:nvPr/>
          </p:nvGrpSpPr>
          <p:grpSpPr>
            <a:xfrm>
              <a:off x="12168" y="1131"/>
              <a:ext cx="4450" cy="8700"/>
              <a:chOff x="2321" y="1131"/>
              <a:chExt cx="4450" cy="8700"/>
            </a:xfrm>
          </p:grpSpPr>
          <p:grpSp>
            <p:nvGrpSpPr>
              <p:cNvPr id="36" name="组合 35"/>
              <p:cNvGrpSpPr/>
              <p:nvPr/>
            </p:nvGrpSpPr>
            <p:grpSpPr>
              <a:xfrm rot="0">
                <a:off x="2321" y="1131"/>
                <a:ext cx="4451" cy="8701"/>
                <a:chOff x="2321" y="1131"/>
                <a:chExt cx="4451" cy="8701"/>
              </a:xfrm>
            </p:grpSpPr>
            <p:grpSp>
              <p:nvGrpSpPr>
                <p:cNvPr id="37" name="组合 36"/>
                <p:cNvGrpSpPr/>
                <p:nvPr/>
              </p:nvGrpSpPr>
              <p:grpSpPr>
                <a:xfrm>
                  <a:off x="2321" y="1131"/>
                  <a:ext cx="4451" cy="8218"/>
                  <a:chOff x="2564" y="1221"/>
                  <a:chExt cx="4451" cy="8218"/>
                </a:xfrm>
              </p:grpSpPr>
              <p:sp>
                <p:nvSpPr>
                  <p:cNvPr id="38" name="矩形 37"/>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40" name="文本框 39"/>
                <p:cNvSpPr txBox="1"/>
                <p:nvPr/>
              </p:nvSpPr>
              <p:spPr>
                <a:xfrm>
                  <a:off x="4375" y="9349"/>
                  <a:ext cx="2397" cy="483"/>
                </a:xfrm>
                <a:prstGeom prst="rect">
                  <a:avLst/>
                </a:prstGeom>
                <a:noFill/>
              </p:spPr>
              <p:txBody>
                <a:bodyPr wrap="square" rtlCol="0">
                  <a:spAutoFit/>
                </a:bodyPr>
                <a:p>
                  <a:pPr algn="r"/>
                  <a:r>
                    <a:rPr lang="en-US" altLang="zh-CN" sz="1400"/>
                    <a:t>2</a:t>
                  </a:r>
                  <a:endParaRPr lang="en-US" altLang="zh-CN" sz="1400"/>
                </a:p>
              </p:txBody>
            </p:sp>
          </p:grpSp>
          <p:grpSp>
            <p:nvGrpSpPr>
              <p:cNvPr id="41" name="组合 40"/>
              <p:cNvGrpSpPr/>
              <p:nvPr/>
            </p:nvGrpSpPr>
            <p:grpSpPr>
              <a:xfrm>
                <a:off x="2364" y="1605"/>
                <a:ext cx="4404" cy="394"/>
                <a:chOff x="2364" y="1605"/>
                <a:chExt cx="4404" cy="394"/>
              </a:xfrm>
            </p:grpSpPr>
            <p:grpSp>
              <p:nvGrpSpPr>
                <p:cNvPr id="42" name="组合 41"/>
                <p:cNvGrpSpPr/>
                <p:nvPr/>
              </p:nvGrpSpPr>
              <p:grpSpPr>
                <a:xfrm rot="0">
                  <a:off x="6455" y="1740"/>
                  <a:ext cx="229" cy="120"/>
                  <a:chOff x="16302" y="1740"/>
                  <a:chExt cx="229" cy="120"/>
                </a:xfrm>
              </p:grpSpPr>
              <p:sp>
                <p:nvSpPr>
                  <p:cNvPr id="43"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4"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5"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6"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47" name="文本框 46"/>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48" name="组合 47"/>
                <p:cNvGrpSpPr/>
                <p:nvPr/>
              </p:nvGrpSpPr>
              <p:grpSpPr>
                <a:xfrm rot="0">
                  <a:off x="2364" y="1613"/>
                  <a:ext cx="1426" cy="386"/>
                  <a:chOff x="12211" y="1613"/>
                  <a:chExt cx="1426" cy="386"/>
                </a:xfrm>
              </p:grpSpPr>
              <p:grpSp>
                <p:nvGrpSpPr>
                  <p:cNvPr id="49" name="组合 48"/>
                  <p:cNvGrpSpPr/>
                  <p:nvPr/>
                </p:nvGrpSpPr>
                <p:grpSpPr>
                  <a:xfrm>
                    <a:off x="13213" y="1737"/>
                    <a:ext cx="129" cy="137"/>
                    <a:chOff x="13213" y="1737"/>
                    <a:chExt cx="129" cy="137"/>
                  </a:xfrm>
                </p:grpSpPr>
                <p:sp>
                  <p:nvSpPr>
                    <p:cNvPr id="50"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53"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54"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55"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56" name="文本框 55"/>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62" name="组合 61"/>
                <p:cNvGrpSpPr/>
                <p:nvPr/>
              </p:nvGrpSpPr>
              <p:grpSpPr>
                <a:xfrm rot="0">
                  <a:off x="6196" y="1729"/>
                  <a:ext cx="153" cy="155"/>
                  <a:chOff x="16007" y="1713"/>
                  <a:chExt cx="200" cy="201"/>
                </a:xfrm>
              </p:grpSpPr>
              <p:sp>
                <p:nvSpPr>
                  <p:cNvPr id="67"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68"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69"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70" name="直接连接符 69"/>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圆角矩形 94"/>
            <p:cNvSpPr/>
            <p:nvPr/>
          </p:nvSpPr>
          <p:spPr>
            <a:xfrm>
              <a:off x="12693" y="4965"/>
              <a:ext cx="3515" cy="785"/>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84" name="圆角矩形 83"/>
            <p:cNvSpPr/>
            <p:nvPr/>
          </p:nvSpPr>
          <p:spPr>
            <a:xfrm>
              <a:off x="12694" y="6309"/>
              <a:ext cx="3515" cy="785"/>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85" name="文本框 84"/>
            <p:cNvSpPr txBox="1"/>
            <p:nvPr/>
          </p:nvSpPr>
          <p:spPr>
            <a:xfrm>
              <a:off x="13671" y="5068"/>
              <a:ext cx="1472" cy="580"/>
            </a:xfrm>
            <a:prstGeom prst="rect">
              <a:avLst/>
            </a:prstGeom>
            <a:noFill/>
          </p:spPr>
          <p:txBody>
            <a:bodyPr wrap="square" rtlCol="0">
              <a:spAutoFit/>
            </a:bodyPr>
            <a:p>
              <a:r>
                <a:rPr lang="en-US" altLang="zh-CN"/>
                <a:t>Fetcher</a:t>
              </a:r>
              <a:endParaRPr lang="en-US" altLang="zh-CN"/>
            </a:p>
          </p:txBody>
        </p:sp>
        <p:sp>
          <p:nvSpPr>
            <p:cNvPr id="86" name="文本框 85"/>
            <p:cNvSpPr txBox="1"/>
            <p:nvPr/>
          </p:nvSpPr>
          <p:spPr>
            <a:xfrm>
              <a:off x="13519" y="6411"/>
              <a:ext cx="1865" cy="580"/>
            </a:xfrm>
            <a:prstGeom prst="rect">
              <a:avLst/>
            </a:prstGeom>
            <a:noFill/>
          </p:spPr>
          <p:txBody>
            <a:bodyPr wrap="square" rtlCol="0">
              <a:spAutoFit/>
            </a:bodyPr>
            <a:p>
              <a:r>
                <a:rPr lang="en-US" altLang="zh-CN"/>
                <a:t>BigBrother</a:t>
              </a:r>
              <a:endParaRPr lang="en-US" altLang="zh-CN"/>
            </a:p>
          </p:txBody>
        </p:sp>
        <p:sp>
          <p:nvSpPr>
            <p:cNvPr id="87" name="文本框 86"/>
            <p:cNvSpPr txBox="1"/>
            <p:nvPr/>
          </p:nvSpPr>
          <p:spPr>
            <a:xfrm>
              <a:off x="12864" y="3674"/>
              <a:ext cx="3086" cy="580"/>
            </a:xfrm>
            <a:prstGeom prst="rect">
              <a:avLst/>
            </a:prstGeom>
            <a:noFill/>
          </p:spPr>
          <p:txBody>
            <a:bodyPr wrap="square" rtlCol="0">
              <a:spAutoFit/>
            </a:bodyPr>
            <a:p>
              <a:r>
                <a:rPr lang="zh-CN" altLang="en-US" b="1">
                  <a:solidFill>
                    <a:srgbClr val="EE8A61"/>
                  </a:solidFill>
                </a:rPr>
                <a:t>请选择您的身份：</a:t>
              </a:r>
              <a:endParaRPr lang="zh-CN" altLang="en-US" b="1">
                <a:solidFill>
                  <a:srgbClr val="EE8A6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6" name="组合 395"/>
          <p:cNvGrpSpPr/>
          <p:nvPr/>
        </p:nvGrpSpPr>
        <p:grpSpPr>
          <a:xfrm>
            <a:off x="1474470" y="716280"/>
            <a:ext cx="2830195" cy="5985510"/>
            <a:chOff x="2322" y="1128"/>
            <a:chExt cx="4457" cy="9426"/>
          </a:xfrm>
        </p:grpSpPr>
        <p:grpSp>
          <p:nvGrpSpPr>
            <p:cNvPr id="273" name="组合 272"/>
            <p:cNvGrpSpPr/>
            <p:nvPr/>
          </p:nvGrpSpPr>
          <p:grpSpPr>
            <a:xfrm>
              <a:off x="2322" y="1128"/>
              <a:ext cx="4457" cy="9426"/>
              <a:chOff x="2322" y="1128"/>
              <a:chExt cx="4457" cy="9426"/>
            </a:xfrm>
          </p:grpSpPr>
          <p:grpSp>
            <p:nvGrpSpPr>
              <p:cNvPr id="11" name="组合 10"/>
              <p:cNvGrpSpPr/>
              <p:nvPr/>
            </p:nvGrpSpPr>
            <p:grpSpPr>
              <a:xfrm rot="0">
                <a:off x="2322" y="1128"/>
                <a:ext cx="4450" cy="8700"/>
                <a:chOff x="2321" y="1131"/>
                <a:chExt cx="4450" cy="8700"/>
              </a:xfrm>
            </p:grpSpPr>
            <p:grpSp>
              <p:nvGrpSpPr>
                <p:cNvPr id="26" name="组合 25"/>
                <p:cNvGrpSpPr/>
                <p:nvPr/>
              </p:nvGrpSpPr>
              <p:grpSpPr>
                <a:xfrm rot="0">
                  <a:off x="2321" y="1131"/>
                  <a:ext cx="4451" cy="8701"/>
                  <a:chOff x="2321" y="1131"/>
                  <a:chExt cx="4451" cy="8701"/>
                </a:xfrm>
              </p:grpSpPr>
              <p:grpSp>
                <p:nvGrpSpPr>
                  <p:cNvPr id="27" name="组合 26"/>
                  <p:cNvGrpSpPr/>
                  <p:nvPr/>
                </p:nvGrpSpPr>
                <p:grpSpPr>
                  <a:xfrm>
                    <a:off x="2321" y="1131"/>
                    <a:ext cx="4451" cy="8218"/>
                    <a:chOff x="2564" y="1221"/>
                    <a:chExt cx="4451" cy="8218"/>
                  </a:xfrm>
                </p:grpSpPr>
                <p:sp>
                  <p:nvSpPr>
                    <p:cNvPr id="28" name="矩形 27"/>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30" name="文本框 29"/>
                  <p:cNvSpPr txBox="1"/>
                  <p:nvPr/>
                </p:nvSpPr>
                <p:spPr>
                  <a:xfrm>
                    <a:off x="4375" y="9349"/>
                    <a:ext cx="2397" cy="483"/>
                  </a:xfrm>
                  <a:prstGeom prst="rect">
                    <a:avLst/>
                  </a:prstGeom>
                  <a:noFill/>
                </p:spPr>
                <p:txBody>
                  <a:bodyPr wrap="square" rtlCol="0">
                    <a:spAutoFit/>
                  </a:bodyPr>
                  <a:p>
                    <a:pPr algn="r"/>
                    <a:r>
                      <a:rPr lang="en-US" altLang="zh-CN" sz="1400"/>
                      <a:t>4</a:t>
                    </a:r>
                    <a:endParaRPr lang="en-US" altLang="zh-CN" sz="1400"/>
                  </a:p>
                </p:txBody>
              </p:sp>
            </p:grpSp>
            <p:grpSp>
              <p:nvGrpSpPr>
                <p:cNvPr id="31" name="组合 30"/>
                <p:cNvGrpSpPr/>
                <p:nvPr/>
              </p:nvGrpSpPr>
              <p:grpSpPr>
                <a:xfrm>
                  <a:off x="2364" y="1605"/>
                  <a:ext cx="4404" cy="394"/>
                  <a:chOff x="2364" y="1605"/>
                  <a:chExt cx="4404" cy="394"/>
                </a:xfrm>
              </p:grpSpPr>
              <p:grpSp>
                <p:nvGrpSpPr>
                  <p:cNvPr id="32" name="组合 31"/>
                  <p:cNvGrpSpPr/>
                  <p:nvPr/>
                </p:nvGrpSpPr>
                <p:grpSpPr>
                  <a:xfrm rot="0">
                    <a:off x="6455" y="1740"/>
                    <a:ext cx="229" cy="120"/>
                    <a:chOff x="16302" y="1740"/>
                    <a:chExt cx="229" cy="120"/>
                  </a:xfrm>
                </p:grpSpPr>
                <p:sp>
                  <p:nvSpPr>
                    <p:cNvPr id="33"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4"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5"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7"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38" name="文本框 37"/>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39" name="组合 38"/>
                  <p:cNvGrpSpPr/>
                  <p:nvPr/>
                </p:nvGrpSpPr>
                <p:grpSpPr>
                  <a:xfrm rot="0">
                    <a:off x="2364" y="1613"/>
                    <a:ext cx="1426" cy="386"/>
                    <a:chOff x="12211" y="1613"/>
                    <a:chExt cx="1426" cy="386"/>
                  </a:xfrm>
                </p:grpSpPr>
                <p:grpSp>
                  <p:nvGrpSpPr>
                    <p:cNvPr id="40" name="组合 39"/>
                    <p:cNvGrpSpPr/>
                    <p:nvPr/>
                  </p:nvGrpSpPr>
                  <p:grpSpPr>
                    <a:xfrm>
                      <a:off x="13213" y="1737"/>
                      <a:ext cx="129" cy="137"/>
                      <a:chOff x="13213" y="1737"/>
                      <a:chExt cx="129" cy="137"/>
                    </a:xfrm>
                  </p:grpSpPr>
                  <p:sp>
                    <p:nvSpPr>
                      <p:cNvPr id="41"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2"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3"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4"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45" name="文本框 44"/>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46" name="组合 45"/>
                  <p:cNvGrpSpPr/>
                  <p:nvPr/>
                </p:nvGrpSpPr>
                <p:grpSpPr>
                  <a:xfrm rot="0">
                    <a:off x="6196" y="1729"/>
                    <a:ext cx="153" cy="155"/>
                    <a:chOff x="16007" y="1713"/>
                    <a:chExt cx="200" cy="201"/>
                  </a:xfrm>
                </p:grpSpPr>
                <p:sp>
                  <p:nvSpPr>
                    <p:cNvPr id="47"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8"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9"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50" name="直接连接符 49"/>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0" name="Freeform 61"/>
              <p:cNvSpPr/>
              <p:nvPr/>
            </p:nvSpPr>
            <p:spPr bwMode="auto">
              <a:xfrm>
                <a:off x="2670" y="2199"/>
                <a:ext cx="121" cy="235"/>
              </a:xfrm>
              <a:custGeom>
                <a:avLst/>
                <a:gdLst>
                  <a:gd name="T0" fmla="*/ 99 w 99"/>
                  <a:gd name="T1" fmla="*/ 0 h 192"/>
                  <a:gd name="T2" fmla="*/ 0 w 99"/>
                  <a:gd name="T3" fmla="*/ 97 h 192"/>
                  <a:gd name="T4" fmla="*/ 99 w 99"/>
                  <a:gd name="T5" fmla="*/ 192 h 192"/>
                </a:gdLst>
                <a:ahLst/>
                <a:cxnLst>
                  <a:cxn ang="0">
                    <a:pos x="T0" y="T1"/>
                  </a:cxn>
                  <a:cxn ang="0">
                    <a:pos x="T2" y="T3"/>
                  </a:cxn>
                  <a:cxn ang="0">
                    <a:pos x="T4" y="T5"/>
                  </a:cxn>
                </a:cxnLst>
                <a:rect l="0" t="0" r="r" b="b"/>
                <a:pathLst>
                  <a:path w="99" h="192">
                    <a:moveTo>
                      <a:pt x="99" y="0"/>
                    </a:moveTo>
                    <a:cubicBezTo>
                      <a:pt x="98" y="2"/>
                      <a:pt x="0" y="97"/>
                      <a:pt x="0" y="97"/>
                    </a:cubicBezTo>
                    <a:cubicBezTo>
                      <a:pt x="99" y="192"/>
                      <a:pt x="99" y="192"/>
                      <a:pt x="99" y="192"/>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90" name="文本框 89"/>
              <p:cNvSpPr txBox="1"/>
              <p:nvPr/>
            </p:nvSpPr>
            <p:spPr>
              <a:xfrm>
                <a:off x="4563" y="2100"/>
                <a:ext cx="2216" cy="434"/>
              </a:xfrm>
              <a:prstGeom prst="rect">
                <a:avLst/>
              </a:prstGeom>
              <a:noFill/>
            </p:spPr>
            <p:txBody>
              <a:bodyPr wrap="square" rtlCol="0">
                <a:spAutoFit/>
              </a:bodyPr>
              <a:p>
                <a:pPr algn="r"/>
                <a:r>
                  <a:rPr lang="zh-CN" altLang="en-US" sz="1200"/>
                  <a:t>选择你要去的地方</a:t>
                </a:r>
                <a:endParaRPr lang="zh-CN" altLang="en-US" sz="1200"/>
              </a:p>
            </p:txBody>
          </p:sp>
          <p:grpSp>
            <p:nvGrpSpPr>
              <p:cNvPr id="134" name="组合 133"/>
              <p:cNvGrpSpPr/>
              <p:nvPr/>
            </p:nvGrpSpPr>
            <p:grpSpPr>
              <a:xfrm rot="0">
                <a:off x="2548" y="2626"/>
                <a:ext cx="4120" cy="2138"/>
                <a:chOff x="2548" y="2626"/>
                <a:chExt cx="4120" cy="2138"/>
              </a:xfrm>
            </p:grpSpPr>
            <p:grpSp>
              <p:nvGrpSpPr>
                <p:cNvPr id="91" name="组合 90"/>
                <p:cNvGrpSpPr/>
                <p:nvPr/>
              </p:nvGrpSpPr>
              <p:grpSpPr>
                <a:xfrm rot="0">
                  <a:off x="2548" y="2626"/>
                  <a:ext cx="4120" cy="2138"/>
                  <a:chOff x="2548" y="2642"/>
                  <a:chExt cx="4120" cy="2138"/>
                </a:xfrm>
              </p:grpSpPr>
              <p:sp>
                <p:nvSpPr>
                  <p:cNvPr id="76" name="圆角矩形 75"/>
                  <p:cNvSpPr/>
                  <p:nvPr/>
                </p:nvSpPr>
                <p:spPr>
                  <a:xfrm>
                    <a:off x="2556" y="2642"/>
                    <a:ext cx="4112" cy="21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7" name="直接连接符 76"/>
                  <p:cNvCxnSpPr/>
                  <p:nvPr/>
                </p:nvCxnSpPr>
                <p:spPr>
                  <a:xfrm>
                    <a:off x="2548" y="3008"/>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2791" y="2657"/>
                    <a:ext cx="1117" cy="362"/>
                  </a:xfrm>
                  <a:prstGeom prst="rect">
                    <a:avLst/>
                  </a:prstGeom>
                  <a:noFill/>
                </p:spPr>
                <p:txBody>
                  <a:bodyPr wrap="square" rtlCol="0">
                    <a:spAutoFit/>
                  </a:bodyPr>
                  <a:p>
                    <a:r>
                      <a:rPr lang="zh-CN" altLang="en-US" sz="900"/>
                      <a:t>教学楼区</a:t>
                    </a:r>
                    <a:endParaRPr lang="zh-CN" altLang="en-US" sz="900"/>
                  </a:p>
                </p:txBody>
              </p:sp>
              <p:grpSp>
                <p:nvGrpSpPr>
                  <p:cNvPr id="89" name="组合 88"/>
                  <p:cNvGrpSpPr/>
                  <p:nvPr/>
                </p:nvGrpSpPr>
                <p:grpSpPr>
                  <a:xfrm>
                    <a:off x="2720" y="2718"/>
                    <a:ext cx="163" cy="241"/>
                    <a:chOff x="4643" y="9203"/>
                    <a:chExt cx="584" cy="864"/>
                  </a:xfrm>
                </p:grpSpPr>
                <p:sp>
                  <p:nvSpPr>
                    <p:cNvPr id="119" name="Freeform 319"/>
                    <p:cNvSpPr/>
                    <p:nvPr/>
                  </p:nvSpPr>
                  <p:spPr bwMode="auto">
                    <a:xfrm>
                      <a:off x="4643" y="9203"/>
                      <a:ext cx="585" cy="865"/>
                    </a:xfrm>
                    <a:custGeom>
                      <a:avLst/>
                      <a:gdLst>
                        <a:gd name="T0" fmla="*/ 130 w 130"/>
                        <a:gd name="T1" fmla="*/ 65 h 192"/>
                        <a:gd name="T2" fmla="*/ 65 w 130"/>
                        <a:gd name="T3" fmla="*/ 192 h 192"/>
                        <a:gd name="T4" fmla="*/ 0 w 130"/>
                        <a:gd name="T5" fmla="*/ 65 h 192"/>
                        <a:gd name="T6" fmla="*/ 65 w 130"/>
                        <a:gd name="T7" fmla="*/ 0 h 192"/>
                        <a:gd name="T8" fmla="*/ 130 w 130"/>
                        <a:gd name="T9" fmla="*/ 65 h 192"/>
                      </a:gdLst>
                      <a:ahLst/>
                      <a:cxnLst>
                        <a:cxn ang="0">
                          <a:pos x="T0" y="T1"/>
                        </a:cxn>
                        <a:cxn ang="0">
                          <a:pos x="T2" y="T3"/>
                        </a:cxn>
                        <a:cxn ang="0">
                          <a:pos x="T4" y="T5"/>
                        </a:cxn>
                        <a:cxn ang="0">
                          <a:pos x="T6" y="T7"/>
                        </a:cxn>
                        <a:cxn ang="0">
                          <a:pos x="T8" y="T9"/>
                        </a:cxn>
                      </a:cxnLst>
                      <a:rect l="0" t="0" r="r" b="b"/>
                      <a:pathLst>
                        <a:path w="130" h="192">
                          <a:moveTo>
                            <a:pt x="130" y="65"/>
                          </a:moveTo>
                          <a:cubicBezTo>
                            <a:pt x="130" y="101"/>
                            <a:pt x="65" y="192"/>
                            <a:pt x="65" y="192"/>
                          </a:cubicBezTo>
                          <a:cubicBezTo>
                            <a:pt x="65" y="192"/>
                            <a:pt x="0" y="101"/>
                            <a:pt x="0" y="65"/>
                          </a:cubicBezTo>
                          <a:cubicBezTo>
                            <a:pt x="0" y="29"/>
                            <a:pt x="29" y="0"/>
                            <a:pt x="65" y="0"/>
                          </a:cubicBezTo>
                          <a:cubicBezTo>
                            <a:pt x="101" y="0"/>
                            <a:pt x="130" y="29"/>
                            <a:pt x="130" y="65"/>
                          </a:cubicBez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20" name="Oval 320"/>
                    <p:cNvSpPr>
                      <a:spLocks noChangeArrowheads="1"/>
                    </p:cNvSpPr>
                    <p:nvPr/>
                  </p:nvSpPr>
                  <p:spPr bwMode="auto">
                    <a:xfrm>
                      <a:off x="4818" y="9360"/>
                      <a:ext cx="235" cy="235"/>
                    </a:xfrm>
                    <a:prstGeom prst="ellipse">
                      <a:avLst/>
                    </a:pr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cxnSp>
              <p:nvCxnSpPr>
                <p:cNvPr id="109" name="直接箭头连接符 108"/>
                <p:cNvCxnSpPr/>
                <p:nvPr/>
              </p:nvCxnSpPr>
              <p:spPr>
                <a:xfrm>
                  <a:off x="2976" y="4676"/>
                  <a:ext cx="3258"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2791" y="3375"/>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矩形 116"/>
                <p:cNvSpPr/>
                <p:nvPr/>
              </p:nvSpPr>
              <p:spPr>
                <a:xfrm>
                  <a:off x="3759" y="3375"/>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4717" y="3375"/>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5667" y="3375"/>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5" name="组合 134"/>
              <p:cNvGrpSpPr/>
              <p:nvPr/>
            </p:nvGrpSpPr>
            <p:grpSpPr>
              <a:xfrm rot="0">
                <a:off x="2537" y="4860"/>
                <a:ext cx="4120" cy="2138"/>
                <a:chOff x="2537" y="4860"/>
                <a:chExt cx="4120" cy="2138"/>
              </a:xfrm>
            </p:grpSpPr>
            <p:grpSp>
              <p:nvGrpSpPr>
                <p:cNvPr id="99" name="组合 98"/>
                <p:cNvGrpSpPr/>
                <p:nvPr/>
              </p:nvGrpSpPr>
              <p:grpSpPr>
                <a:xfrm>
                  <a:off x="2537" y="4860"/>
                  <a:ext cx="4120" cy="2138"/>
                  <a:chOff x="2548" y="2642"/>
                  <a:chExt cx="4120" cy="2138"/>
                </a:xfrm>
              </p:grpSpPr>
              <p:sp>
                <p:nvSpPr>
                  <p:cNvPr id="100" name="圆角矩形 99"/>
                  <p:cNvSpPr/>
                  <p:nvPr/>
                </p:nvSpPr>
                <p:spPr>
                  <a:xfrm>
                    <a:off x="2556" y="2642"/>
                    <a:ext cx="4112" cy="21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1" name="直接连接符 100"/>
                  <p:cNvCxnSpPr/>
                  <p:nvPr/>
                </p:nvCxnSpPr>
                <p:spPr>
                  <a:xfrm>
                    <a:off x="2548" y="3008"/>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2791" y="2657"/>
                    <a:ext cx="1117" cy="362"/>
                  </a:xfrm>
                  <a:prstGeom prst="rect">
                    <a:avLst/>
                  </a:prstGeom>
                  <a:noFill/>
                </p:spPr>
                <p:txBody>
                  <a:bodyPr wrap="square" rtlCol="0">
                    <a:spAutoFit/>
                  </a:bodyPr>
                  <a:p>
                    <a:r>
                      <a:rPr lang="zh-CN" altLang="en-US" sz="900"/>
                      <a:t>宿舍区</a:t>
                    </a:r>
                    <a:endParaRPr lang="zh-CN" altLang="en-US" sz="900"/>
                  </a:p>
                </p:txBody>
              </p:sp>
              <p:grpSp>
                <p:nvGrpSpPr>
                  <p:cNvPr id="103" name="组合 102"/>
                  <p:cNvGrpSpPr/>
                  <p:nvPr/>
                </p:nvGrpSpPr>
                <p:grpSpPr>
                  <a:xfrm>
                    <a:off x="2720" y="2718"/>
                    <a:ext cx="163" cy="241"/>
                    <a:chOff x="4643" y="9203"/>
                    <a:chExt cx="584" cy="864"/>
                  </a:xfrm>
                </p:grpSpPr>
                <p:sp>
                  <p:nvSpPr>
                    <p:cNvPr id="104" name="Freeform 319"/>
                    <p:cNvSpPr/>
                    <p:nvPr/>
                  </p:nvSpPr>
                  <p:spPr bwMode="auto">
                    <a:xfrm>
                      <a:off x="4643" y="9203"/>
                      <a:ext cx="585" cy="865"/>
                    </a:xfrm>
                    <a:custGeom>
                      <a:avLst/>
                      <a:gdLst>
                        <a:gd name="T0" fmla="*/ 130 w 130"/>
                        <a:gd name="T1" fmla="*/ 65 h 192"/>
                        <a:gd name="T2" fmla="*/ 65 w 130"/>
                        <a:gd name="T3" fmla="*/ 192 h 192"/>
                        <a:gd name="T4" fmla="*/ 0 w 130"/>
                        <a:gd name="T5" fmla="*/ 65 h 192"/>
                        <a:gd name="T6" fmla="*/ 65 w 130"/>
                        <a:gd name="T7" fmla="*/ 0 h 192"/>
                        <a:gd name="T8" fmla="*/ 130 w 130"/>
                        <a:gd name="T9" fmla="*/ 65 h 192"/>
                      </a:gdLst>
                      <a:ahLst/>
                      <a:cxnLst>
                        <a:cxn ang="0">
                          <a:pos x="T0" y="T1"/>
                        </a:cxn>
                        <a:cxn ang="0">
                          <a:pos x="T2" y="T3"/>
                        </a:cxn>
                        <a:cxn ang="0">
                          <a:pos x="T4" y="T5"/>
                        </a:cxn>
                        <a:cxn ang="0">
                          <a:pos x="T6" y="T7"/>
                        </a:cxn>
                        <a:cxn ang="0">
                          <a:pos x="T8" y="T9"/>
                        </a:cxn>
                      </a:cxnLst>
                      <a:rect l="0" t="0" r="r" b="b"/>
                      <a:pathLst>
                        <a:path w="130" h="192">
                          <a:moveTo>
                            <a:pt x="130" y="65"/>
                          </a:moveTo>
                          <a:cubicBezTo>
                            <a:pt x="130" y="101"/>
                            <a:pt x="65" y="192"/>
                            <a:pt x="65" y="192"/>
                          </a:cubicBezTo>
                          <a:cubicBezTo>
                            <a:pt x="65" y="192"/>
                            <a:pt x="0" y="101"/>
                            <a:pt x="0" y="65"/>
                          </a:cubicBezTo>
                          <a:cubicBezTo>
                            <a:pt x="0" y="29"/>
                            <a:pt x="29" y="0"/>
                            <a:pt x="65" y="0"/>
                          </a:cubicBezTo>
                          <a:cubicBezTo>
                            <a:pt x="101" y="0"/>
                            <a:pt x="130" y="29"/>
                            <a:pt x="130" y="65"/>
                          </a:cubicBez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05" name="Oval 320"/>
                    <p:cNvSpPr>
                      <a:spLocks noChangeArrowheads="1"/>
                    </p:cNvSpPr>
                    <p:nvPr/>
                  </p:nvSpPr>
                  <p:spPr bwMode="auto">
                    <a:xfrm>
                      <a:off x="4818" y="9360"/>
                      <a:ext cx="235" cy="235"/>
                    </a:xfrm>
                    <a:prstGeom prst="ellipse">
                      <a:avLst/>
                    </a:pr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cxnSp>
              <p:nvCxnSpPr>
                <p:cNvPr id="114" name="直接箭头连接符 113"/>
                <p:cNvCxnSpPr/>
                <p:nvPr/>
              </p:nvCxnSpPr>
              <p:spPr>
                <a:xfrm>
                  <a:off x="2972" y="6909"/>
                  <a:ext cx="3258"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2791" y="5593"/>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矩形 126"/>
                <p:cNvSpPr/>
                <p:nvPr/>
              </p:nvSpPr>
              <p:spPr>
                <a:xfrm>
                  <a:off x="3759" y="5593"/>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矩形 127"/>
                <p:cNvSpPr/>
                <p:nvPr/>
              </p:nvSpPr>
              <p:spPr>
                <a:xfrm>
                  <a:off x="4717" y="5593"/>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矩形 128"/>
                <p:cNvSpPr/>
                <p:nvPr/>
              </p:nvSpPr>
              <p:spPr>
                <a:xfrm>
                  <a:off x="5667" y="5593"/>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70" name="组合 269"/>
              <p:cNvGrpSpPr/>
              <p:nvPr/>
            </p:nvGrpSpPr>
            <p:grpSpPr>
              <a:xfrm>
                <a:off x="2516" y="7079"/>
                <a:ext cx="4144" cy="809"/>
                <a:chOff x="12856" y="5270"/>
                <a:chExt cx="4144" cy="809"/>
              </a:xfrm>
            </p:grpSpPr>
            <p:sp>
              <p:nvSpPr>
                <p:cNvPr id="257" name="圆角矩形 256"/>
                <p:cNvSpPr/>
                <p:nvPr/>
              </p:nvSpPr>
              <p:spPr>
                <a:xfrm>
                  <a:off x="12888" y="5291"/>
                  <a:ext cx="4112" cy="7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9" name="文本框 258"/>
                <p:cNvSpPr txBox="1"/>
                <p:nvPr/>
              </p:nvSpPr>
              <p:spPr>
                <a:xfrm>
                  <a:off x="12856" y="5270"/>
                  <a:ext cx="1117" cy="362"/>
                </a:xfrm>
                <a:prstGeom prst="rect">
                  <a:avLst/>
                </a:prstGeom>
                <a:noFill/>
              </p:spPr>
              <p:txBody>
                <a:bodyPr wrap="square" rtlCol="0">
                  <a:spAutoFit/>
                </a:bodyPr>
                <a:p>
                  <a:r>
                    <a:rPr lang="zh-CN" altLang="en-US" sz="900"/>
                    <a:t>猜你要去：</a:t>
                  </a:r>
                  <a:endParaRPr lang="zh-CN" altLang="en-US" sz="900"/>
                </a:p>
              </p:txBody>
            </p:sp>
            <p:sp>
              <p:nvSpPr>
                <p:cNvPr id="268" name="文本框 267"/>
                <p:cNvSpPr txBox="1"/>
                <p:nvPr/>
              </p:nvSpPr>
              <p:spPr>
                <a:xfrm>
                  <a:off x="13379" y="5489"/>
                  <a:ext cx="2907" cy="483"/>
                </a:xfrm>
                <a:prstGeom prst="rect">
                  <a:avLst/>
                </a:prstGeom>
                <a:noFill/>
              </p:spPr>
              <p:txBody>
                <a:bodyPr wrap="square" rtlCol="0">
                  <a:spAutoFit/>
                </a:bodyPr>
                <a:p>
                  <a:pPr algn="ctr"/>
                  <a:r>
                    <a:rPr lang="zh-CN" altLang="en-US" sz="1400"/>
                    <a:t>宿舍区 </a:t>
                  </a:r>
                  <a:r>
                    <a:rPr lang="en-US" altLang="zh-CN" sz="1400"/>
                    <a:t>- </a:t>
                  </a:r>
                  <a:r>
                    <a:rPr lang="zh-CN" altLang="en-US" sz="1400"/>
                    <a:t>梅园</a:t>
                  </a:r>
                  <a:r>
                    <a:rPr lang="en-US" altLang="zh-CN" sz="1400"/>
                    <a:t>1-4</a:t>
                  </a:r>
                  <a:r>
                    <a:rPr lang="zh-CN" altLang="en-US" sz="1400"/>
                    <a:t>舍</a:t>
                  </a:r>
                  <a:endParaRPr lang="zh-CN" altLang="en-US" sz="1400"/>
                </a:p>
              </p:txBody>
            </p:sp>
            <p:sp>
              <p:nvSpPr>
                <p:cNvPr id="269" name="Freeform 256"/>
                <p:cNvSpPr/>
                <p:nvPr/>
              </p:nvSpPr>
              <p:spPr bwMode="auto">
                <a:xfrm>
                  <a:off x="16462" y="5605"/>
                  <a:ext cx="291" cy="210"/>
                </a:xfrm>
                <a:custGeom>
                  <a:avLst/>
                  <a:gdLst>
                    <a:gd name="T0" fmla="*/ 0 w 370"/>
                    <a:gd name="T1" fmla="*/ 137 h 266"/>
                    <a:gd name="T2" fmla="*/ 142 w 370"/>
                    <a:gd name="T3" fmla="*/ 266 h 266"/>
                    <a:gd name="T4" fmla="*/ 370 w 370"/>
                    <a:gd name="T5" fmla="*/ 0 h 266"/>
                  </a:gdLst>
                  <a:ahLst/>
                  <a:cxnLst>
                    <a:cxn ang="0">
                      <a:pos x="T0" y="T1"/>
                    </a:cxn>
                    <a:cxn ang="0">
                      <a:pos x="T2" y="T3"/>
                    </a:cxn>
                    <a:cxn ang="0">
                      <a:pos x="T4" y="T5"/>
                    </a:cxn>
                  </a:cxnLst>
                  <a:rect l="0" t="0" r="r" b="b"/>
                  <a:pathLst>
                    <a:path w="370" h="266">
                      <a:moveTo>
                        <a:pt x="0" y="137"/>
                      </a:moveTo>
                      <a:lnTo>
                        <a:pt x="142" y="266"/>
                      </a:lnTo>
                      <a:lnTo>
                        <a:pt x="370" y="0"/>
                      </a:lnTo>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nvGrpSpPr>
              <p:cNvPr id="272" name="组合 271"/>
              <p:cNvGrpSpPr/>
              <p:nvPr/>
            </p:nvGrpSpPr>
            <p:grpSpPr>
              <a:xfrm>
                <a:off x="2537" y="8002"/>
                <a:ext cx="4210" cy="2552"/>
                <a:chOff x="2537" y="8002"/>
                <a:chExt cx="4210" cy="2552"/>
              </a:xfrm>
            </p:grpSpPr>
            <p:grpSp>
              <p:nvGrpSpPr>
                <p:cNvPr id="136" name="组合 135"/>
                <p:cNvGrpSpPr/>
                <p:nvPr/>
              </p:nvGrpSpPr>
              <p:grpSpPr>
                <a:xfrm rot="0">
                  <a:off x="2548" y="8002"/>
                  <a:ext cx="4120" cy="2138"/>
                  <a:chOff x="2548" y="7105"/>
                  <a:chExt cx="4120" cy="2138"/>
                </a:xfrm>
              </p:grpSpPr>
              <p:grpSp>
                <p:nvGrpSpPr>
                  <p:cNvPr id="92" name="组合 91"/>
                  <p:cNvGrpSpPr/>
                  <p:nvPr/>
                </p:nvGrpSpPr>
                <p:grpSpPr>
                  <a:xfrm>
                    <a:off x="2548" y="7105"/>
                    <a:ext cx="4120" cy="2138"/>
                    <a:chOff x="2548" y="2642"/>
                    <a:chExt cx="4120" cy="2138"/>
                  </a:xfrm>
                </p:grpSpPr>
                <p:sp>
                  <p:nvSpPr>
                    <p:cNvPr id="93" name="圆角矩形 92"/>
                    <p:cNvSpPr/>
                    <p:nvPr/>
                  </p:nvSpPr>
                  <p:spPr>
                    <a:xfrm>
                      <a:off x="2556" y="2642"/>
                      <a:ext cx="4112" cy="21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4" name="直接连接符 93"/>
                    <p:cNvCxnSpPr/>
                    <p:nvPr/>
                  </p:nvCxnSpPr>
                  <p:spPr>
                    <a:xfrm>
                      <a:off x="2548" y="3008"/>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2791" y="2657"/>
                      <a:ext cx="1117" cy="362"/>
                    </a:xfrm>
                    <a:prstGeom prst="rect">
                      <a:avLst/>
                    </a:prstGeom>
                    <a:noFill/>
                  </p:spPr>
                  <p:txBody>
                    <a:bodyPr wrap="square" rtlCol="0">
                      <a:spAutoFit/>
                    </a:bodyPr>
                    <a:p>
                      <a:r>
                        <a:rPr lang="zh-CN" altLang="en-US" sz="900"/>
                        <a:t>其他区域</a:t>
                      </a:r>
                      <a:endParaRPr lang="zh-CN" altLang="en-US" sz="900"/>
                    </a:p>
                  </p:txBody>
                </p:sp>
                <p:grpSp>
                  <p:nvGrpSpPr>
                    <p:cNvPr id="96" name="组合 95"/>
                    <p:cNvGrpSpPr/>
                    <p:nvPr/>
                  </p:nvGrpSpPr>
                  <p:grpSpPr>
                    <a:xfrm>
                      <a:off x="2720" y="2718"/>
                      <a:ext cx="163" cy="241"/>
                      <a:chOff x="4643" y="9203"/>
                      <a:chExt cx="584" cy="864"/>
                    </a:xfrm>
                  </p:grpSpPr>
                  <p:sp>
                    <p:nvSpPr>
                      <p:cNvPr id="97" name="Freeform 319"/>
                      <p:cNvSpPr/>
                      <p:nvPr/>
                    </p:nvSpPr>
                    <p:spPr bwMode="auto">
                      <a:xfrm>
                        <a:off x="4643" y="9203"/>
                        <a:ext cx="585" cy="865"/>
                      </a:xfrm>
                      <a:custGeom>
                        <a:avLst/>
                        <a:gdLst>
                          <a:gd name="T0" fmla="*/ 130 w 130"/>
                          <a:gd name="T1" fmla="*/ 65 h 192"/>
                          <a:gd name="T2" fmla="*/ 65 w 130"/>
                          <a:gd name="T3" fmla="*/ 192 h 192"/>
                          <a:gd name="T4" fmla="*/ 0 w 130"/>
                          <a:gd name="T5" fmla="*/ 65 h 192"/>
                          <a:gd name="T6" fmla="*/ 65 w 130"/>
                          <a:gd name="T7" fmla="*/ 0 h 192"/>
                          <a:gd name="T8" fmla="*/ 130 w 130"/>
                          <a:gd name="T9" fmla="*/ 65 h 192"/>
                        </a:gdLst>
                        <a:ahLst/>
                        <a:cxnLst>
                          <a:cxn ang="0">
                            <a:pos x="T0" y="T1"/>
                          </a:cxn>
                          <a:cxn ang="0">
                            <a:pos x="T2" y="T3"/>
                          </a:cxn>
                          <a:cxn ang="0">
                            <a:pos x="T4" y="T5"/>
                          </a:cxn>
                          <a:cxn ang="0">
                            <a:pos x="T6" y="T7"/>
                          </a:cxn>
                          <a:cxn ang="0">
                            <a:pos x="T8" y="T9"/>
                          </a:cxn>
                        </a:cxnLst>
                        <a:rect l="0" t="0" r="r" b="b"/>
                        <a:pathLst>
                          <a:path w="130" h="192">
                            <a:moveTo>
                              <a:pt x="130" y="65"/>
                            </a:moveTo>
                            <a:cubicBezTo>
                              <a:pt x="130" y="101"/>
                              <a:pt x="65" y="192"/>
                              <a:pt x="65" y="192"/>
                            </a:cubicBezTo>
                            <a:cubicBezTo>
                              <a:pt x="65" y="192"/>
                              <a:pt x="0" y="101"/>
                              <a:pt x="0" y="65"/>
                            </a:cubicBezTo>
                            <a:cubicBezTo>
                              <a:pt x="0" y="29"/>
                              <a:pt x="29" y="0"/>
                              <a:pt x="65" y="0"/>
                            </a:cubicBezTo>
                            <a:cubicBezTo>
                              <a:pt x="101" y="0"/>
                              <a:pt x="130" y="29"/>
                              <a:pt x="130" y="65"/>
                            </a:cubicBez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98" name="Oval 320"/>
                      <p:cNvSpPr>
                        <a:spLocks noChangeArrowheads="1"/>
                      </p:cNvSpPr>
                      <p:nvPr/>
                    </p:nvSpPr>
                    <p:spPr bwMode="auto">
                      <a:xfrm>
                        <a:off x="4818" y="9360"/>
                        <a:ext cx="235" cy="235"/>
                      </a:xfrm>
                      <a:prstGeom prst="ellipse">
                        <a:avLst/>
                      </a:pr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cxnSp>
                <p:nvCxnSpPr>
                  <p:cNvPr id="115" name="直接箭头连接符 114"/>
                  <p:cNvCxnSpPr/>
                  <p:nvPr/>
                </p:nvCxnSpPr>
                <p:spPr>
                  <a:xfrm>
                    <a:off x="2939" y="9158"/>
                    <a:ext cx="3258"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2791" y="7843"/>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矩形 130"/>
                  <p:cNvSpPr/>
                  <p:nvPr/>
                </p:nvSpPr>
                <p:spPr>
                  <a:xfrm>
                    <a:off x="3759" y="7843"/>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矩形 131"/>
                  <p:cNvSpPr/>
                  <p:nvPr/>
                </p:nvSpPr>
                <p:spPr>
                  <a:xfrm>
                    <a:off x="4717" y="7843"/>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矩形 132"/>
                  <p:cNvSpPr/>
                  <p:nvPr/>
                </p:nvSpPr>
                <p:spPr>
                  <a:xfrm>
                    <a:off x="5667" y="7843"/>
                    <a:ext cx="750" cy="94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71" name="矩形 270"/>
                <p:cNvSpPr/>
                <p:nvPr/>
              </p:nvSpPr>
              <p:spPr>
                <a:xfrm>
                  <a:off x="2537" y="9370"/>
                  <a:ext cx="4210" cy="1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95" name="文本框 394"/>
            <p:cNvSpPr txBox="1"/>
            <p:nvPr/>
          </p:nvSpPr>
          <p:spPr>
            <a:xfrm>
              <a:off x="4376" y="9342"/>
              <a:ext cx="2397" cy="483"/>
            </a:xfrm>
            <a:prstGeom prst="rect">
              <a:avLst/>
            </a:prstGeom>
            <a:noFill/>
          </p:spPr>
          <p:txBody>
            <a:bodyPr wrap="square" rtlCol="0">
              <a:spAutoFit/>
            </a:bodyPr>
            <a:p>
              <a:pPr algn="r"/>
              <a:r>
                <a:rPr lang="en-US" altLang="zh-CN" sz="1400"/>
                <a:t>18</a:t>
              </a:r>
              <a:endParaRPr lang="en-US" altLang="zh-CN" sz="1400"/>
            </a:p>
          </p:txBody>
        </p:sp>
      </p:grpSp>
      <p:sp>
        <p:nvSpPr>
          <p:cNvPr id="4" name="文本框 3"/>
          <p:cNvSpPr txBox="1"/>
          <p:nvPr/>
        </p:nvSpPr>
        <p:spPr>
          <a:xfrm>
            <a:off x="485775" y="325120"/>
            <a:ext cx="2961005" cy="368300"/>
          </a:xfrm>
          <a:prstGeom prst="rect">
            <a:avLst/>
          </a:prstGeom>
          <a:noFill/>
        </p:spPr>
        <p:txBody>
          <a:bodyPr wrap="square" rtlCol="0">
            <a:spAutoFit/>
          </a:bodyPr>
          <a:p>
            <a:r>
              <a:rPr lang="zh-CN" altLang="en-US"/>
              <a:t>交易页</a:t>
            </a:r>
            <a:r>
              <a:rPr lang="en-US" altLang="zh-CN"/>
              <a:t>-</a:t>
            </a:r>
            <a:r>
              <a:rPr lang="zh-CN" altLang="en-US"/>
              <a:t>带哥意向</a:t>
            </a:r>
            <a:endParaRPr lang="zh-CN" altLang="en-US"/>
          </a:p>
        </p:txBody>
      </p:sp>
      <p:grpSp>
        <p:nvGrpSpPr>
          <p:cNvPr id="394" name="组合 393"/>
          <p:cNvGrpSpPr/>
          <p:nvPr/>
        </p:nvGrpSpPr>
        <p:grpSpPr>
          <a:xfrm>
            <a:off x="4726940" y="716280"/>
            <a:ext cx="2945130" cy="5524500"/>
            <a:chOff x="7444" y="1128"/>
            <a:chExt cx="4638" cy="8700"/>
          </a:xfrm>
        </p:grpSpPr>
        <p:grpSp>
          <p:nvGrpSpPr>
            <p:cNvPr id="160" name="组合 159"/>
            <p:cNvGrpSpPr/>
            <p:nvPr/>
          </p:nvGrpSpPr>
          <p:grpSpPr>
            <a:xfrm rot="0">
              <a:off x="7444" y="1128"/>
              <a:ext cx="4450" cy="8700"/>
              <a:chOff x="2321" y="1131"/>
              <a:chExt cx="4450" cy="8700"/>
            </a:xfrm>
          </p:grpSpPr>
          <p:grpSp>
            <p:nvGrpSpPr>
              <p:cNvPr id="161" name="组合 160"/>
              <p:cNvGrpSpPr/>
              <p:nvPr/>
            </p:nvGrpSpPr>
            <p:grpSpPr>
              <a:xfrm rot="0">
                <a:off x="2321" y="1131"/>
                <a:ext cx="4451" cy="8701"/>
                <a:chOff x="2321" y="1131"/>
                <a:chExt cx="4451" cy="8701"/>
              </a:xfrm>
            </p:grpSpPr>
            <p:grpSp>
              <p:nvGrpSpPr>
                <p:cNvPr id="162" name="组合 161"/>
                <p:cNvGrpSpPr/>
                <p:nvPr/>
              </p:nvGrpSpPr>
              <p:grpSpPr>
                <a:xfrm>
                  <a:off x="2321" y="1131"/>
                  <a:ext cx="4451" cy="8218"/>
                  <a:chOff x="2564" y="1221"/>
                  <a:chExt cx="4451" cy="8218"/>
                </a:xfrm>
              </p:grpSpPr>
              <p:sp>
                <p:nvSpPr>
                  <p:cNvPr id="163" name="矩形 162"/>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文本框 163"/>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165" name="文本框 164"/>
                <p:cNvSpPr txBox="1"/>
                <p:nvPr/>
              </p:nvSpPr>
              <p:spPr>
                <a:xfrm>
                  <a:off x="4375" y="9349"/>
                  <a:ext cx="2397" cy="483"/>
                </a:xfrm>
                <a:prstGeom prst="rect">
                  <a:avLst/>
                </a:prstGeom>
                <a:noFill/>
              </p:spPr>
              <p:txBody>
                <a:bodyPr wrap="square" rtlCol="0">
                  <a:spAutoFit/>
                </a:bodyPr>
                <a:p>
                  <a:pPr algn="r"/>
                  <a:r>
                    <a:rPr lang="en-US" altLang="zh-CN" sz="1400"/>
                    <a:t>19</a:t>
                  </a:r>
                  <a:endParaRPr lang="en-US" altLang="zh-CN" sz="1400"/>
                </a:p>
              </p:txBody>
            </p:sp>
          </p:grpSp>
          <p:grpSp>
            <p:nvGrpSpPr>
              <p:cNvPr id="166" name="组合 165"/>
              <p:cNvGrpSpPr/>
              <p:nvPr/>
            </p:nvGrpSpPr>
            <p:grpSpPr>
              <a:xfrm>
                <a:off x="2364" y="1605"/>
                <a:ext cx="4404" cy="394"/>
                <a:chOff x="2364" y="1605"/>
                <a:chExt cx="4404" cy="394"/>
              </a:xfrm>
            </p:grpSpPr>
            <p:grpSp>
              <p:nvGrpSpPr>
                <p:cNvPr id="167" name="组合 166"/>
                <p:cNvGrpSpPr/>
                <p:nvPr/>
              </p:nvGrpSpPr>
              <p:grpSpPr>
                <a:xfrm rot="0">
                  <a:off x="6455" y="1740"/>
                  <a:ext cx="229" cy="120"/>
                  <a:chOff x="16302" y="1740"/>
                  <a:chExt cx="229" cy="120"/>
                </a:xfrm>
              </p:grpSpPr>
              <p:sp>
                <p:nvSpPr>
                  <p:cNvPr id="176"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77"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78"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79"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180" name="文本框 179"/>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181" name="组合 180"/>
                <p:cNvGrpSpPr/>
                <p:nvPr/>
              </p:nvGrpSpPr>
              <p:grpSpPr>
                <a:xfrm rot="0">
                  <a:off x="2364" y="1613"/>
                  <a:ext cx="1426" cy="386"/>
                  <a:chOff x="12211" y="1613"/>
                  <a:chExt cx="1426" cy="386"/>
                </a:xfrm>
              </p:grpSpPr>
              <p:grpSp>
                <p:nvGrpSpPr>
                  <p:cNvPr id="182" name="组合 181"/>
                  <p:cNvGrpSpPr/>
                  <p:nvPr/>
                </p:nvGrpSpPr>
                <p:grpSpPr>
                  <a:xfrm>
                    <a:off x="13213" y="1737"/>
                    <a:ext cx="129" cy="137"/>
                    <a:chOff x="13213" y="1737"/>
                    <a:chExt cx="129" cy="137"/>
                  </a:xfrm>
                </p:grpSpPr>
                <p:sp>
                  <p:nvSpPr>
                    <p:cNvPr id="183"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84"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85"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86"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187" name="文本框 186"/>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188" name="组合 187"/>
                <p:cNvGrpSpPr/>
                <p:nvPr/>
              </p:nvGrpSpPr>
              <p:grpSpPr>
                <a:xfrm rot="0">
                  <a:off x="6196" y="1729"/>
                  <a:ext cx="153" cy="155"/>
                  <a:chOff x="16007" y="1713"/>
                  <a:chExt cx="200" cy="201"/>
                </a:xfrm>
              </p:grpSpPr>
              <p:sp>
                <p:nvSpPr>
                  <p:cNvPr id="189"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90"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91"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192" name="直接连接符 191"/>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3" name="Freeform 61"/>
            <p:cNvSpPr/>
            <p:nvPr/>
          </p:nvSpPr>
          <p:spPr bwMode="auto">
            <a:xfrm>
              <a:off x="7792" y="2199"/>
              <a:ext cx="121" cy="235"/>
            </a:xfrm>
            <a:custGeom>
              <a:avLst/>
              <a:gdLst>
                <a:gd name="T0" fmla="*/ 99 w 99"/>
                <a:gd name="T1" fmla="*/ 0 h 192"/>
                <a:gd name="T2" fmla="*/ 0 w 99"/>
                <a:gd name="T3" fmla="*/ 97 h 192"/>
                <a:gd name="T4" fmla="*/ 99 w 99"/>
                <a:gd name="T5" fmla="*/ 192 h 192"/>
              </a:gdLst>
              <a:ahLst/>
              <a:cxnLst>
                <a:cxn ang="0">
                  <a:pos x="T0" y="T1"/>
                </a:cxn>
                <a:cxn ang="0">
                  <a:pos x="T2" y="T3"/>
                </a:cxn>
                <a:cxn ang="0">
                  <a:pos x="T4" y="T5"/>
                </a:cxn>
              </a:cxnLst>
              <a:rect l="0" t="0" r="r" b="b"/>
              <a:pathLst>
                <a:path w="99" h="192">
                  <a:moveTo>
                    <a:pt x="99" y="0"/>
                  </a:moveTo>
                  <a:cubicBezTo>
                    <a:pt x="98" y="2"/>
                    <a:pt x="0" y="97"/>
                    <a:pt x="0" y="97"/>
                  </a:cubicBezTo>
                  <a:cubicBezTo>
                    <a:pt x="99" y="192"/>
                    <a:pt x="99" y="192"/>
                    <a:pt x="99" y="192"/>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nvGrpSpPr>
            <p:cNvPr id="205" name="组合 204"/>
            <p:cNvGrpSpPr/>
            <p:nvPr/>
          </p:nvGrpSpPr>
          <p:grpSpPr>
            <a:xfrm rot="0">
              <a:off x="7670" y="3335"/>
              <a:ext cx="4120" cy="1788"/>
              <a:chOff x="2537" y="3686"/>
              <a:chExt cx="4120" cy="1788"/>
            </a:xfrm>
          </p:grpSpPr>
          <p:sp>
            <p:nvSpPr>
              <p:cNvPr id="206" name="圆角矩形 205"/>
              <p:cNvSpPr/>
              <p:nvPr/>
            </p:nvSpPr>
            <p:spPr>
              <a:xfrm>
                <a:off x="2545" y="3686"/>
                <a:ext cx="4112" cy="17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7" name="直接连接符 206"/>
              <p:cNvCxnSpPr/>
              <p:nvPr/>
            </p:nvCxnSpPr>
            <p:spPr>
              <a:xfrm>
                <a:off x="2537" y="4052"/>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8" name="组合 207"/>
              <p:cNvGrpSpPr/>
              <p:nvPr/>
            </p:nvGrpSpPr>
            <p:grpSpPr>
              <a:xfrm>
                <a:off x="2723" y="3690"/>
                <a:ext cx="1236" cy="362"/>
                <a:chOff x="2723" y="3690"/>
                <a:chExt cx="1236" cy="362"/>
              </a:xfrm>
            </p:grpSpPr>
            <p:sp>
              <p:nvSpPr>
                <p:cNvPr id="209" name="文本框 208"/>
                <p:cNvSpPr txBox="1"/>
                <p:nvPr/>
              </p:nvSpPr>
              <p:spPr>
                <a:xfrm>
                  <a:off x="2843" y="3690"/>
                  <a:ext cx="1117" cy="362"/>
                </a:xfrm>
                <a:prstGeom prst="rect">
                  <a:avLst/>
                </a:prstGeom>
                <a:noFill/>
              </p:spPr>
              <p:txBody>
                <a:bodyPr wrap="square" rtlCol="0">
                  <a:spAutoFit/>
                </a:bodyPr>
                <a:p>
                  <a:r>
                    <a:rPr lang="zh-CN" altLang="en-US" sz="900"/>
                    <a:t>详细信息</a:t>
                  </a:r>
                  <a:endParaRPr lang="zh-CN" altLang="en-US" sz="900"/>
                </a:p>
              </p:txBody>
            </p:sp>
            <p:grpSp>
              <p:nvGrpSpPr>
                <p:cNvPr id="210" name="组合 209"/>
                <p:cNvGrpSpPr/>
                <p:nvPr/>
              </p:nvGrpSpPr>
              <p:grpSpPr>
                <a:xfrm>
                  <a:off x="2723" y="3760"/>
                  <a:ext cx="222" cy="223"/>
                  <a:chOff x="13895" y="2383"/>
                  <a:chExt cx="872" cy="874"/>
                </a:xfrm>
              </p:grpSpPr>
              <p:sp>
                <p:nvSpPr>
                  <p:cNvPr id="211" name="Freeform 22"/>
                  <p:cNvSpPr/>
                  <p:nvPr/>
                </p:nvSpPr>
                <p:spPr bwMode="auto">
                  <a:xfrm>
                    <a:off x="13895" y="2383"/>
                    <a:ext cx="678" cy="875"/>
                  </a:xfrm>
                  <a:custGeom>
                    <a:avLst/>
                    <a:gdLst>
                      <a:gd name="T0" fmla="*/ 271 w 271"/>
                      <a:gd name="T1" fmla="*/ 260 h 350"/>
                      <a:gd name="T2" fmla="*/ 271 w 271"/>
                      <a:gd name="T3" fmla="*/ 350 h 350"/>
                      <a:gd name="T4" fmla="*/ 0 w 271"/>
                      <a:gd name="T5" fmla="*/ 350 h 350"/>
                      <a:gd name="T6" fmla="*/ 0 w 271"/>
                      <a:gd name="T7" fmla="*/ 0 h 350"/>
                      <a:gd name="T8" fmla="*/ 138 w 271"/>
                      <a:gd name="T9" fmla="*/ 0 h 350"/>
                      <a:gd name="T10" fmla="*/ 271 w 271"/>
                      <a:gd name="T11" fmla="*/ 91 h 350"/>
                      <a:gd name="T12" fmla="*/ 271 w 271"/>
                      <a:gd name="T13" fmla="*/ 175 h 350"/>
                    </a:gdLst>
                    <a:ahLst/>
                    <a:cxnLst>
                      <a:cxn ang="0">
                        <a:pos x="T0" y="T1"/>
                      </a:cxn>
                      <a:cxn ang="0">
                        <a:pos x="T2" y="T3"/>
                      </a:cxn>
                      <a:cxn ang="0">
                        <a:pos x="T4" y="T5"/>
                      </a:cxn>
                      <a:cxn ang="0">
                        <a:pos x="T6" y="T7"/>
                      </a:cxn>
                      <a:cxn ang="0">
                        <a:pos x="T8" y="T9"/>
                      </a:cxn>
                      <a:cxn ang="0">
                        <a:pos x="T10" y="T11"/>
                      </a:cxn>
                      <a:cxn ang="0">
                        <a:pos x="T12" y="T13"/>
                      </a:cxn>
                    </a:cxnLst>
                    <a:rect l="0" t="0" r="r" b="b"/>
                    <a:pathLst>
                      <a:path w="271" h="350">
                        <a:moveTo>
                          <a:pt x="271" y="260"/>
                        </a:moveTo>
                        <a:lnTo>
                          <a:pt x="271" y="350"/>
                        </a:lnTo>
                        <a:lnTo>
                          <a:pt x="0" y="350"/>
                        </a:lnTo>
                        <a:lnTo>
                          <a:pt x="0" y="0"/>
                        </a:lnTo>
                        <a:lnTo>
                          <a:pt x="138" y="0"/>
                        </a:lnTo>
                        <a:lnTo>
                          <a:pt x="271" y="91"/>
                        </a:lnTo>
                        <a:lnTo>
                          <a:pt x="271" y="175"/>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12" name="Freeform 23"/>
                  <p:cNvSpPr/>
                  <p:nvPr/>
                </p:nvSpPr>
                <p:spPr bwMode="auto">
                  <a:xfrm>
                    <a:off x="14240" y="2400"/>
                    <a:ext cx="318" cy="233"/>
                  </a:xfrm>
                  <a:custGeom>
                    <a:avLst/>
                    <a:gdLst>
                      <a:gd name="T0" fmla="*/ 0 w 127"/>
                      <a:gd name="T1" fmla="*/ 0 h 93"/>
                      <a:gd name="T2" fmla="*/ 55 w 127"/>
                      <a:gd name="T3" fmla="*/ 93 h 93"/>
                      <a:gd name="T4" fmla="*/ 127 w 127"/>
                      <a:gd name="T5" fmla="*/ 88 h 93"/>
                    </a:gdLst>
                    <a:ahLst/>
                    <a:cxnLst>
                      <a:cxn ang="0">
                        <a:pos x="T0" y="T1"/>
                      </a:cxn>
                      <a:cxn ang="0">
                        <a:pos x="T2" y="T3"/>
                      </a:cxn>
                      <a:cxn ang="0">
                        <a:pos x="T4" y="T5"/>
                      </a:cxn>
                    </a:cxnLst>
                    <a:rect l="0" t="0" r="r" b="b"/>
                    <a:pathLst>
                      <a:path w="127" h="93">
                        <a:moveTo>
                          <a:pt x="0" y="0"/>
                        </a:moveTo>
                        <a:lnTo>
                          <a:pt x="55" y="93"/>
                        </a:lnTo>
                        <a:lnTo>
                          <a:pt x="127" y="88"/>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13" name="Line 24"/>
                  <p:cNvSpPr>
                    <a:spLocks noChangeShapeType="1"/>
                  </p:cNvSpPr>
                  <p:nvPr/>
                </p:nvSpPr>
                <p:spPr bwMode="auto">
                  <a:xfrm>
                    <a:off x="14013" y="2600"/>
                    <a:ext cx="215"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22" name="Line 25"/>
                  <p:cNvSpPr>
                    <a:spLocks noChangeShapeType="1"/>
                  </p:cNvSpPr>
                  <p:nvPr/>
                </p:nvSpPr>
                <p:spPr bwMode="auto">
                  <a:xfrm>
                    <a:off x="14013" y="2925"/>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23" name="Line 26"/>
                  <p:cNvSpPr>
                    <a:spLocks noChangeShapeType="1"/>
                  </p:cNvSpPr>
                  <p:nvPr/>
                </p:nvSpPr>
                <p:spPr bwMode="auto">
                  <a:xfrm>
                    <a:off x="14013" y="3080"/>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24" name="Line 27"/>
                  <p:cNvSpPr>
                    <a:spLocks noChangeShapeType="1"/>
                  </p:cNvSpPr>
                  <p:nvPr/>
                </p:nvSpPr>
                <p:spPr bwMode="auto">
                  <a:xfrm>
                    <a:off x="14013" y="2760"/>
                    <a:ext cx="443"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25" name="Freeform 28"/>
                  <p:cNvSpPr/>
                  <p:nvPr/>
                </p:nvSpPr>
                <p:spPr bwMode="auto">
                  <a:xfrm>
                    <a:off x="14463" y="2683"/>
                    <a:ext cx="305" cy="410"/>
                  </a:xfrm>
                  <a:custGeom>
                    <a:avLst/>
                    <a:gdLst>
                      <a:gd name="T0" fmla="*/ 13 w 122"/>
                      <a:gd name="T1" fmla="*/ 102 h 164"/>
                      <a:gd name="T2" fmla="*/ 80 w 122"/>
                      <a:gd name="T3" fmla="*/ 0 h 164"/>
                      <a:gd name="T4" fmla="*/ 122 w 122"/>
                      <a:gd name="T5" fmla="*/ 27 h 164"/>
                      <a:gd name="T6" fmla="*/ 53 w 122"/>
                      <a:gd name="T7" fmla="*/ 133 h 164"/>
                      <a:gd name="T8" fmla="*/ 0 w 122"/>
                      <a:gd name="T9" fmla="*/ 164 h 164"/>
                      <a:gd name="T10" fmla="*/ 13 w 122"/>
                      <a:gd name="T11" fmla="*/ 102 h 164"/>
                    </a:gdLst>
                    <a:ahLst/>
                    <a:cxnLst>
                      <a:cxn ang="0">
                        <a:pos x="T0" y="T1"/>
                      </a:cxn>
                      <a:cxn ang="0">
                        <a:pos x="T2" y="T3"/>
                      </a:cxn>
                      <a:cxn ang="0">
                        <a:pos x="T4" y="T5"/>
                      </a:cxn>
                      <a:cxn ang="0">
                        <a:pos x="T6" y="T7"/>
                      </a:cxn>
                      <a:cxn ang="0">
                        <a:pos x="T8" y="T9"/>
                      </a:cxn>
                      <a:cxn ang="0">
                        <a:pos x="T10" y="T11"/>
                      </a:cxn>
                    </a:cxnLst>
                    <a:rect l="0" t="0" r="r" b="b"/>
                    <a:pathLst>
                      <a:path w="122" h="164">
                        <a:moveTo>
                          <a:pt x="13" y="102"/>
                        </a:moveTo>
                        <a:lnTo>
                          <a:pt x="80" y="0"/>
                        </a:lnTo>
                        <a:lnTo>
                          <a:pt x="122" y="27"/>
                        </a:lnTo>
                        <a:lnTo>
                          <a:pt x="53" y="133"/>
                        </a:lnTo>
                        <a:lnTo>
                          <a:pt x="0" y="164"/>
                        </a:lnTo>
                        <a:lnTo>
                          <a:pt x="13" y="102"/>
                        </a:ln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26" name="Freeform 29"/>
                  <p:cNvSpPr/>
                  <p:nvPr/>
                </p:nvSpPr>
                <p:spPr bwMode="auto">
                  <a:xfrm>
                    <a:off x="14508" y="2943"/>
                    <a:ext cx="83" cy="68"/>
                  </a:xfrm>
                  <a:custGeom>
                    <a:avLst/>
                    <a:gdLst>
                      <a:gd name="T0" fmla="*/ 0 w 18"/>
                      <a:gd name="T1" fmla="*/ 0 h 15"/>
                      <a:gd name="T2" fmla="*/ 18 w 18"/>
                      <a:gd name="T3" fmla="*/ 15 h 15"/>
                    </a:gdLst>
                    <a:ahLst/>
                    <a:cxnLst>
                      <a:cxn ang="0">
                        <a:pos x="T0" y="T1"/>
                      </a:cxn>
                      <a:cxn ang="0">
                        <a:pos x="T2" y="T3"/>
                      </a:cxn>
                    </a:cxnLst>
                    <a:rect l="0" t="0" r="r" b="b"/>
                    <a:pathLst>
                      <a:path w="18" h="15">
                        <a:moveTo>
                          <a:pt x="0" y="0"/>
                        </a:moveTo>
                        <a:cubicBezTo>
                          <a:pt x="0" y="0"/>
                          <a:pt x="13" y="1"/>
                          <a:pt x="18" y="15"/>
                        </a:cubicBezTo>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cxnSp>
          <p:nvCxnSpPr>
            <p:cNvPr id="241" name="直接连接符 240"/>
            <p:cNvCxnSpPr/>
            <p:nvPr/>
          </p:nvCxnSpPr>
          <p:spPr>
            <a:xfrm>
              <a:off x="7559" y="8663"/>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V="1">
              <a:off x="10487" y="8668"/>
              <a:ext cx="0" cy="6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文本框 242"/>
            <p:cNvSpPr txBox="1"/>
            <p:nvPr/>
          </p:nvSpPr>
          <p:spPr>
            <a:xfrm>
              <a:off x="10588" y="8801"/>
              <a:ext cx="1494" cy="434"/>
            </a:xfrm>
            <a:prstGeom prst="rect">
              <a:avLst/>
            </a:prstGeom>
            <a:noFill/>
          </p:spPr>
          <p:txBody>
            <a:bodyPr wrap="square" rtlCol="0">
              <a:spAutoFit/>
            </a:bodyPr>
            <a:p>
              <a:r>
                <a:rPr lang="zh-CN" altLang="en-US" sz="1200"/>
                <a:t>匹配意向</a:t>
              </a:r>
              <a:endParaRPr lang="zh-CN" altLang="en-US" sz="1200"/>
            </a:p>
          </p:txBody>
        </p:sp>
        <p:sp>
          <p:nvSpPr>
            <p:cNvPr id="244" name="文本框 243"/>
            <p:cNvSpPr txBox="1"/>
            <p:nvPr/>
          </p:nvSpPr>
          <p:spPr>
            <a:xfrm>
              <a:off x="7958" y="8771"/>
              <a:ext cx="2123" cy="483"/>
            </a:xfrm>
            <a:prstGeom prst="rect">
              <a:avLst/>
            </a:prstGeom>
            <a:noFill/>
          </p:spPr>
          <p:txBody>
            <a:bodyPr wrap="square" rtlCol="0">
              <a:spAutoFit/>
            </a:bodyPr>
            <a:p>
              <a:r>
                <a:rPr lang="zh-CN" altLang="en-US" sz="1400"/>
                <a:t>（预期报偿）</a:t>
              </a:r>
              <a:endParaRPr lang="zh-CN" altLang="en-US" sz="1400"/>
            </a:p>
          </p:txBody>
        </p:sp>
        <p:grpSp>
          <p:nvGrpSpPr>
            <p:cNvPr id="245" name="组合 244"/>
            <p:cNvGrpSpPr/>
            <p:nvPr/>
          </p:nvGrpSpPr>
          <p:grpSpPr>
            <a:xfrm rot="0">
              <a:off x="7822" y="2534"/>
              <a:ext cx="3483" cy="729"/>
              <a:chOff x="2577" y="2619"/>
              <a:chExt cx="3483" cy="729"/>
            </a:xfrm>
          </p:grpSpPr>
          <p:sp>
            <p:nvSpPr>
              <p:cNvPr id="246" name="文本框 245"/>
              <p:cNvSpPr txBox="1"/>
              <p:nvPr/>
            </p:nvSpPr>
            <p:spPr>
              <a:xfrm>
                <a:off x="2577" y="2619"/>
                <a:ext cx="3483" cy="337"/>
              </a:xfrm>
              <a:prstGeom prst="rect">
                <a:avLst/>
              </a:prstGeom>
              <a:noFill/>
            </p:spPr>
            <p:txBody>
              <a:bodyPr wrap="square" rtlCol="0">
                <a:spAutoFit/>
              </a:bodyPr>
              <a:p>
                <a:r>
                  <a:rPr lang="zh-CN" altLang="en-US" sz="800"/>
                  <a:t>即将前往</a:t>
                </a:r>
                <a:endParaRPr lang="zh-CN" altLang="en-US" sz="800"/>
              </a:p>
            </p:txBody>
          </p:sp>
          <p:sp>
            <p:nvSpPr>
              <p:cNvPr id="248" name="文本框 247"/>
              <p:cNvSpPr txBox="1"/>
              <p:nvPr/>
            </p:nvSpPr>
            <p:spPr>
              <a:xfrm>
                <a:off x="5221" y="3024"/>
                <a:ext cx="751" cy="289"/>
              </a:xfrm>
              <a:prstGeom prst="rect">
                <a:avLst/>
              </a:prstGeom>
              <a:noFill/>
            </p:spPr>
            <p:txBody>
              <a:bodyPr wrap="square" rtlCol="0">
                <a:spAutoFit/>
              </a:bodyPr>
              <a:p>
                <a:r>
                  <a:rPr lang="en-US" altLang="zh-CN" sz="600" u="sng"/>
                  <a:t> </a:t>
                </a:r>
                <a:r>
                  <a:rPr lang="zh-CN" altLang="en-US" sz="600" u="sng"/>
                  <a:t>有误？</a:t>
                </a:r>
                <a:endParaRPr lang="zh-CN" altLang="en-US" sz="600" u="sng"/>
              </a:p>
            </p:txBody>
          </p:sp>
          <p:grpSp>
            <p:nvGrpSpPr>
              <p:cNvPr id="249" name="组合 248"/>
              <p:cNvGrpSpPr/>
              <p:nvPr/>
            </p:nvGrpSpPr>
            <p:grpSpPr>
              <a:xfrm>
                <a:off x="2751" y="2865"/>
                <a:ext cx="2776" cy="483"/>
                <a:chOff x="2703" y="2809"/>
                <a:chExt cx="2776" cy="483"/>
              </a:xfrm>
            </p:grpSpPr>
            <p:sp>
              <p:nvSpPr>
                <p:cNvPr id="250" name="文本框 249"/>
                <p:cNvSpPr txBox="1"/>
                <p:nvPr/>
              </p:nvSpPr>
              <p:spPr>
                <a:xfrm>
                  <a:off x="2822" y="2809"/>
                  <a:ext cx="2657" cy="483"/>
                </a:xfrm>
                <a:prstGeom prst="rect">
                  <a:avLst/>
                </a:prstGeom>
                <a:noFill/>
              </p:spPr>
              <p:txBody>
                <a:bodyPr wrap="square" rtlCol="0">
                  <a:spAutoFit/>
                </a:bodyPr>
                <a:p>
                  <a:r>
                    <a:rPr lang="zh-CN" altLang="en-US" sz="1400" b="1"/>
                    <a:t>宿舍区 </a:t>
                  </a:r>
                  <a:r>
                    <a:rPr lang="en-US" altLang="zh-CN" sz="1400" b="1"/>
                    <a:t>- </a:t>
                  </a:r>
                  <a:r>
                    <a:rPr lang="zh-CN" altLang="en-US" sz="1400" b="1"/>
                    <a:t>梅园</a:t>
                  </a:r>
                  <a:r>
                    <a:rPr lang="en-US" altLang="zh-CN" sz="1400" b="1"/>
                    <a:t>1-4</a:t>
                  </a:r>
                  <a:r>
                    <a:rPr lang="zh-CN" altLang="en-US" sz="1400" b="1"/>
                    <a:t>舍</a:t>
                  </a:r>
                  <a:endParaRPr lang="zh-CN" altLang="en-US" sz="1400" b="1"/>
                </a:p>
              </p:txBody>
            </p:sp>
            <p:grpSp>
              <p:nvGrpSpPr>
                <p:cNvPr id="251" name="组合 250"/>
                <p:cNvGrpSpPr/>
                <p:nvPr/>
              </p:nvGrpSpPr>
              <p:grpSpPr>
                <a:xfrm>
                  <a:off x="2703" y="2927"/>
                  <a:ext cx="177" cy="240"/>
                  <a:chOff x="8365" y="9200"/>
                  <a:chExt cx="638" cy="862"/>
                </a:xfrm>
              </p:grpSpPr>
              <p:sp>
                <p:nvSpPr>
                  <p:cNvPr id="252" name="Freeform 324"/>
                  <p:cNvSpPr/>
                  <p:nvPr/>
                </p:nvSpPr>
                <p:spPr bwMode="auto">
                  <a:xfrm>
                    <a:off x="8410" y="9200"/>
                    <a:ext cx="543" cy="810"/>
                  </a:xfrm>
                  <a:custGeom>
                    <a:avLst/>
                    <a:gdLst>
                      <a:gd name="T0" fmla="*/ 121 w 121"/>
                      <a:gd name="T1" fmla="*/ 61 h 180"/>
                      <a:gd name="T2" fmla="*/ 61 w 121"/>
                      <a:gd name="T3" fmla="*/ 180 h 180"/>
                      <a:gd name="T4" fmla="*/ 0 w 121"/>
                      <a:gd name="T5" fmla="*/ 61 h 180"/>
                      <a:gd name="T6" fmla="*/ 61 w 121"/>
                      <a:gd name="T7" fmla="*/ 0 h 180"/>
                      <a:gd name="T8" fmla="*/ 121 w 121"/>
                      <a:gd name="T9" fmla="*/ 61 h 180"/>
                    </a:gdLst>
                    <a:ahLst/>
                    <a:cxnLst>
                      <a:cxn ang="0">
                        <a:pos x="T0" y="T1"/>
                      </a:cxn>
                      <a:cxn ang="0">
                        <a:pos x="T2" y="T3"/>
                      </a:cxn>
                      <a:cxn ang="0">
                        <a:pos x="T4" y="T5"/>
                      </a:cxn>
                      <a:cxn ang="0">
                        <a:pos x="T6" y="T7"/>
                      </a:cxn>
                      <a:cxn ang="0">
                        <a:pos x="T8" y="T9"/>
                      </a:cxn>
                    </a:cxnLst>
                    <a:rect l="0" t="0" r="r" b="b"/>
                    <a:pathLst>
                      <a:path w="121" h="180">
                        <a:moveTo>
                          <a:pt x="121" y="61"/>
                        </a:moveTo>
                        <a:cubicBezTo>
                          <a:pt x="121" y="94"/>
                          <a:pt x="61" y="180"/>
                          <a:pt x="61" y="180"/>
                        </a:cubicBezTo>
                        <a:cubicBezTo>
                          <a:pt x="61" y="180"/>
                          <a:pt x="0" y="94"/>
                          <a:pt x="0" y="61"/>
                        </a:cubicBezTo>
                        <a:cubicBezTo>
                          <a:pt x="0" y="28"/>
                          <a:pt x="28" y="0"/>
                          <a:pt x="61" y="0"/>
                        </a:cubicBezTo>
                        <a:cubicBezTo>
                          <a:pt x="94" y="0"/>
                          <a:pt x="121" y="28"/>
                          <a:pt x="121" y="61"/>
                        </a:cubicBez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53" name="Oval 325"/>
                  <p:cNvSpPr>
                    <a:spLocks noChangeArrowheads="1"/>
                  </p:cNvSpPr>
                  <p:nvPr/>
                </p:nvSpPr>
                <p:spPr bwMode="auto">
                  <a:xfrm>
                    <a:off x="8575" y="9348"/>
                    <a:ext cx="215" cy="220"/>
                  </a:xfrm>
                  <a:prstGeom prst="ellipse">
                    <a:avLst/>
                  </a:pr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54" name="Freeform 326"/>
                  <p:cNvSpPr/>
                  <p:nvPr/>
                </p:nvSpPr>
                <p:spPr bwMode="auto">
                  <a:xfrm>
                    <a:off x="8365" y="9758"/>
                    <a:ext cx="638" cy="305"/>
                  </a:xfrm>
                  <a:custGeom>
                    <a:avLst/>
                    <a:gdLst>
                      <a:gd name="T0" fmla="*/ 210 w 255"/>
                      <a:gd name="T1" fmla="*/ 0 h 122"/>
                      <a:gd name="T2" fmla="*/ 255 w 255"/>
                      <a:gd name="T3" fmla="*/ 122 h 122"/>
                      <a:gd name="T4" fmla="*/ 0 w 255"/>
                      <a:gd name="T5" fmla="*/ 122 h 122"/>
                      <a:gd name="T6" fmla="*/ 44 w 255"/>
                      <a:gd name="T7" fmla="*/ 0 h 122"/>
                    </a:gdLst>
                    <a:ahLst/>
                    <a:cxnLst>
                      <a:cxn ang="0">
                        <a:pos x="T0" y="T1"/>
                      </a:cxn>
                      <a:cxn ang="0">
                        <a:pos x="T2" y="T3"/>
                      </a:cxn>
                      <a:cxn ang="0">
                        <a:pos x="T4" y="T5"/>
                      </a:cxn>
                      <a:cxn ang="0">
                        <a:pos x="T6" y="T7"/>
                      </a:cxn>
                    </a:cxnLst>
                    <a:rect l="0" t="0" r="r" b="b"/>
                    <a:pathLst>
                      <a:path w="255" h="122">
                        <a:moveTo>
                          <a:pt x="210" y="0"/>
                        </a:moveTo>
                        <a:lnTo>
                          <a:pt x="255" y="122"/>
                        </a:lnTo>
                        <a:lnTo>
                          <a:pt x="0" y="122"/>
                        </a:lnTo>
                        <a:lnTo>
                          <a:pt x="44" y="0"/>
                        </a:ln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sp>
          <p:nvSpPr>
            <p:cNvPr id="275" name="圆角矩形 274"/>
            <p:cNvSpPr/>
            <p:nvPr/>
          </p:nvSpPr>
          <p:spPr>
            <a:xfrm>
              <a:off x="7667" y="5235"/>
              <a:ext cx="4112" cy="17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6" name="直接连接符 275"/>
            <p:cNvCxnSpPr/>
            <p:nvPr/>
          </p:nvCxnSpPr>
          <p:spPr>
            <a:xfrm>
              <a:off x="7659" y="5601"/>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8" name="文本框 277"/>
            <p:cNvSpPr txBox="1"/>
            <p:nvPr/>
          </p:nvSpPr>
          <p:spPr>
            <a:xfrm>
              <a:off x="7965" y="5252"/>
              <a:ext cx="3499" cy="362"/>
            </a:xfrm>
            <a:prstGeom prst="rect">
              <a:avLst/>
            </a:prstGeom>
            <a:noFill/>
          </p:spPr>
          <p:txBody>
            <a:bodyPr wrap="square" rtlCol="0">
              <a:spAutoFit/>
            </a:bodyPr>
            <a:p>
              <a:r>
                <a:rPr lang="zh-CN" altLang="en-US" sz="900"/>
                <a:t>希望你能接受这些，但不接受也没关系</a:t>
              </a:r>
              <a:endParaRPr lang="zh-CN" altLang="en-US" sz="900"/>
            </a:p>
          </p:txBody>
        </p:sp>
        <p:grpSp>
          <p:nvGrpSpPr>
            <p:cNvPr id="292" name="组合 291"/>
            <p:cNvGrpSpPr/>
            <p:nvPr/>
          </p:nvGrpSpPr>
          <p:grpSpPr>
            <a:xfrm>
              <a:off x="7833" y="5323"/>
              <a:ext cx="210" cy="223"/>
              <a:chOff x="790" y="4126"/>
              <a:chExt cx="815" cy="862"/>
            </a:xfrm>
          </p:grpSpPr>
          <p:sp>
            <p:nvSpPr>
              <p:cNvPr id="288" name="Freeform 129"/>
              <p:cNvSpPr/>
              <p:nvPr/>
            </p:nvSpPr>
            <p:spPr bwMode="auto">
              <a:xfrm>
                <a:off x="790" y="4768"/>
                <a:ext cx="635" cy="220"/>
              </a:xfrm>
              <a:custGeom>
                <a:avLst/>
                <a:gdLst>
                  <a:gd name="T0" fmla="*/ 93 w 141"/>
                  <a:gd name="T1" fmla="*/ 0 h 49"/>
                  <a:gd name="T2" fmla="*/ 141 w 141"/>
                  <a:gd name="T3" fmla="*/ 24 h 49"/>
                  <a:gd name="T4" fmla="*/ 70 w 141"/>
                  <a:gd name="T5" fmla="*/ 49 h 49"/>
                  <a:gd name="T6" fmla="*/ 0 w 141"/>
                  <a:gd name="T7" fmla="*/ 24 h 49"/>
                  <a:gd name="T8" fmla="*/ 49 w 141"/>
                  <a:gd name="T9" fmla="*/ 0 h 49"/>
                </a:gdLst>
                <a:ahLst/>
                <a:cxnLst>
                  <a:cxn ang="0">
                    <a:pos x="T0" y="T1"/>
                  </a:cxn>
                  <a:cxn ang="0">
                    <a:pos x="T2" y="T3"/>
                  </a:cxn>
                  <a:cxn ang="0">
                    <a:pos x="T4" y="T5"/>
                  </a:cxn>
                  <a:cxn ang="0">
                    <a:pos x="T6" y="T7"/>
                  </a:cxn>
                  <a:cxn ang="0">
                    <a:pos x="T8" y="T9"/>
                  </a:cxn>
                </a:cxnLst>
                <a:rect l="0" t="0" r="r" b="b"/>
                <a:pathLst>
                  <a:path w="141" h="49">
                    <a:moveTo>
                      <a:pt x="93" y="0"/>
                    </a:moveTo>
                    <a:cubicBezTo>
                      <a:pt x="121" y="3"/>
                      <a:pt x="141" y="13"/>
                      <a:pt x="141" y="24"/>
                    </a:cubicBezTo>
                    <a:cubicBezTo>
                      <a:pt x="141" y="38"/>
                      <a:pt x="109" y="49"/>
                      <a:pt x="70" y="49"/>
                    </a:cubicBezTo>
                    <a:cubicBezTo>
                      <a:pt x="31" y="49"/>
                      <a:pt x="0" y="38"/>
                      <a:pt x="0" y="24"/>
                    </a:cubicBezTo>
                    <a:cubicBezTo>
                      <a:pt x="0" y="13"/>
                      <a:pt x="20" y="3"/>
                      <a:pt x="49"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89" name="Freeform 130"/>
              <p:cNvSpPr/>
              <p:nvPr/>
            </p:nvSpPr>
            <p:spPr bwMode="auto">
              <a:xfrm>
                <a:off x="1105" y="4126"/>
                <a:ext cx="500" cy="288"/>
              </a:xfrm>
              <a:custGeom>
                <a:avLst/>
                <a:gdLst>
                  <a:gd name="T0" fmla="*/ 200 w 200"/>
                  <a:gd name="T1" fmla="*/ 115 h 115"/>
                  <a:gd name="T2" fmla="*/ 0 w 200"/>
                  <a:gd name="T3" fmla="*/ 115 h 115"/>
                  <a:gd name="T4" fmla="*/ 0 w 200"/>
                  <a:gd name="T5" fmla="*/ 0 h 115"/>
                  <a:gd name="T6" fmla="*/ 200 w 200"/>
                  <a:gd name="T7" fmla="*/ 0 h 115"/>
                  <a:gd name="T8" fmla="*/ 138 w 200"/>
                  <a:gd name="T9" fmla="*/ 57 h 115"/>
                  <a:gd name="T10" fmla="*/ 200 w 200"/>
                  <a:gd name="T11" fmla="*/ 115 h 115"/>
                </a:gdLst>
                <a:ahLst/>
                <a:cxnLst>
                  <a:cxn ang="0">
                    <a:pos x="T0" y="T1"/>
                  </a:cxn>
                  <a:cxn ang="0">
                    <a:pos x="T2" y="T3"/>
                  </a:cxn>
                  <a:cxn ang="0">
                    <a:pos x="T4" y="T5"/>
                  </a:cxn>
                  <a:cxn ang="0">
                    <a:pos x="T6" y="T7"/>
                  </a:cxn>
                  <a:cxn ang="0">
                    <a:pos x="T8" y="T9"/>
                  </a:cxn>
                  <a:cxn ang="0">
                    <a:pos x="T10" y="T11"/>
                  </a:cxn>
                </a:cxnLst>
                <a:rect l="0" t="0" r="r" b="b"/>
                <a:pathLst>
                  <a:path w="200" h="115">
                    <a:moveTo>
                      <a:pt x="200" y="115"/>
                    </a:moveTo>
                    <a:lnTo>
                      <a:pt x="0" y="115"/>
                    </a:lnTo>
                    <a:lnTo>
                      <a:pt x="0" y="0"/>
                    </a:lnTo>
                    <a:lnTo>
                      <a:pt x="200" y="0"/>
                    </a:lnTo>
                    <a:lnTo>
                      <a:pt x="138" y="57"/>
                    </a:lnTo>
                    <a:lnTo>
                      <a:pt x="200" y="115"/>
                    </a:lnTo>
                    <a:close/>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90" name="Line 131"/>
              <p:cNvSpPr>
                <a:spLocks noChangeShapeType="1"/>
              </p:cNvSpPr>
              <p:nvPr/>
            </p:nvSpPr>
            <p:spPr bwMode="auto">
              <a:xfrm>
                <a:off x="1105" y="4126"/>
                <a:ext cx="0" cy="7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grpSp>
          <p:nvGrpSpPr>
            <p:cNvPr id="303" name="组合 302"/>
            <p:cNvGrpSpPr/>
            <p:nvPr/>
          </p:nvGrpSpPr>
          <p:grpSpPr>
            <a:xfrm>
              <a:off x="7670" y="7134"/>
              <a:ext cx="4112" cy="680"/>
              <a:chOff x="12626" y="7100"/>
              <a:chExt cx="4112" cy="680"/>
            </a:xfrm>
          </p:grpSpPr>
          <p:grpSp>
            <p:nvGrpSpPr>
              <p:cNvPr id="299" name="组合 298"/>
              <p:cNvGrpSpPr/>
              <p:nvPr/>
            </p:nvGrpSpPr>
            <p:grpSpPr>
              <a:xfrm>
                <a:off x="12785" y="7322"/>
                <a:ext cx="246" cy="243"/>
                <a:chOff x="10085" y="5798"/>
                <a:chExt cx="886" cy="874"/>
              </a:xfrm>
            </p:grpSpPr>
            <p:sp>
              <p:nvSpPr>
                <p:cNvPr id="293" name="Oval 162"/>
                <p:cNvSpPr>
                  <a:spLocks noChangeArrowheads="1"/>
                </p:cNvSpPr>
                <p:nvPr/>
              </p:nvSpPr>
              <p:spPr bwMode="auto">
                <a:xfrm>
                  <a:off x="10175" y="5915"/>
                  <a:ext cx="703" cy="695"/>
                </a:xfrm>
                <a:prstGeom prst="ellipse">
                  <a:avLst/>
                </a:prstGeom>
                <a:noFill/>
                <a:ln w="12700"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94" name="Line 163"/>
                <p:cNvSpPr>
                  <a:spLocks noChangeShapeType="1"/>
                </p:cNvSpPr>
                <p:nvPr/>
              </p:nvSpPr>
              <p:spPr bwMode="auto">
                <a:xfrm flipH="1">
                  <a:off x="10290" y="6560"/>
                  <a:ext cx="40" cy="113"/>
                </a:xfrm>
                <a:prstGeom prst="line">
                  <a:avLst/>
                </a:prstGeom>
                <a:noFill/>
                <a:ln w="12700" cap="rnd">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95" name="Line 164"/>
                <p:cNvSpPr>
                  <a:spLocks noChangeShapeType="1"/>
                </p:cNvSpPr>
                <p:nvPr/>
              </p:nvSpPr>
              <p:spPr bwMode="auto">
                <a:xfrm>
                  <a:off x="10720" y="6560"/>
                  <a:ext cx="40" cy="113"/>
                </a:xfrm>
                <a:prstGeom prst="line">
                  <a:avLst/>
                </a:prstGeom>
                <a:noFill/>
                <a:ln w="12700" cap="rnd">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96" name="Freeform 165"/>
                <p:cNvSpPr/>
                <p:nvPr/>
              </p:nvSpPr>
              <p:spPr bwMode="auto">
                <a:xfrm>
                  <a:off x="10085" y="5798"/>
                  <a:ext cx="253" cy="243"/>
                </a:xfrm>
                <a:custGeom>
                  <a:avLst/>
                  <a:gdLst>
                    <a:gd name="T0" fmla="*/ 13 w 57"/>
                    <a:gd name="T1" fmla="*/ 11 h 54"/>
                    <a:gd name="T2" fmla="*/ 11 w 57"/>
                    <a:gd name="T3" fmla="*/ 54 h 54"/>
                    <a:gd name="T4" fmla="*/ 57 w 57"/>
                    <a:gd name="T5" fmla="*/ 14 h 54"/>
                    <a:gd name="T6" fmla="*/ 13 w 57"/>
                    <a:gd name="T7" fmla="*/ 11 h 54"/>
                  </a:gdLst>
                  <a:ahLst/>
                  <a:cxnLst>
                    <a:cxn ang="0">
                      <a:pos x="T0" y="T1"/>
                    </a:cxn>
                    <a:cxn ang="0">
                      <a:pos x="T2" y="T3"/>
                    </a:cxn>
                    <a:cxn ang="0">
                      <a:pos x="T4" y="T5"/>
                    </a:cxn>
                    <a:cxn ang="0">
                      <a:pos x="T6" y="T7"/>
                    </a:cxn>
                  </a:cxnLst>
                  <a:rect l="0" t="0" r="r" b="b"/>
                  <a:pathLst>
                    <a:path w="57" h="54">
                      <a:moveTo>
                        <a:pt x="13" y="11"/>
                      </a:moveTo>
                      <a:cubicBezTo>
                        <a:pt x="1" y="23"/>
                        <a:pt x="0" y="42"/>
                        <a:pt x="11" y="54"/>
                      </a:cubicBezTo>
                      <a:cubicBezTo>
                        <a:pt x="57" y="14"/>
                        <a:pt x="57" y="14"/>
                        <a:pt x="57" y="14"/>
                      </a:cubicBezTo>
                      <a:cubicBezTo>
                        <a:pt x="45" y="1"/>
                        <a:pt x="26" y="0"/>
                        <a:pt x="13" y="11"/>
                      </a:cubicBezTo>
                      <a:close/>
                    </a:path>
                  </a:pathLst>
                </a:custGeom>
                <a:noFill/>
                <a:ln w="12700"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97" name="Freeform 166"/>
                <p:cNvSpPr/>
                <p:nvPr/>
              </p:nvSpPr>
              <p:spPr bwMode="auto">
                <a:xfrm>
                  <a:off x="10713" y="5798"/>
                  <a:ext cx="258" cy="243"/>
                </a:xfrm>
                <a:custGeom>
                  <a:avLst/>
                  <a:gdLst>
                    <a:gd name="T0" fmla="*/ 44 w 58"/>
                    <a:gd name="T1" fmla="*/ 11 h 54"/>
                    <a:gd name="T2" fmla="*/ 46 w 58"/>
                    <a:gd name="T3" fmla="*/ 54 h 54"/>
                    <a:gd name="T4" fmla="*/ 0 w 58"/>
                    <a:gd name="T5" fmla="*/ 14 h 54"/>
                    <a:gd name="T6" fmla="*/ 44 w 58"/>
                    <a:gd name="T7" fmla="*/ 11 h 54"/>
                  </a:gdLst>
                  <a:ahLst/>
                  <a:cxnLst>
                    <a:cxn ang="0">
                      <a:pos x="T0" y="T1"/>
                    </a:cxn>
                    <a:cxn ang="0">
                      <a:pos x="T2" y="T3"/>
                    </a:cxn>
                    <a:cxn ang="0">
                      <a:pos x="T4" y="T5"/>
                    </a:cxn>
                    <a:cxn ang="0">
                      <a:pos x="T6" y="T7"/>
                    </a:cxn>
                  </a:cxnLst>
                  <a:rect l="0" t="0" r="r" b="b"/>
                  <a:pathLst>
                    <a:path w="58" h="54">
                      <a:moveTo>
                        <a:pt x="44" y="11"/>
                      </a:moveTo>
                      <a:cubicBezTo>
                        <a:pt x="56" y="23"/>
                        <a:pt x="58" y="42"/>
                        <a:pt x="46" y="54"/>
                      </a:cubicBezTo>
                      <a:cubicBezTo>
                        <a:pt x="0" y="14"/>
                        <a:pt x="0" y="14"/>
                        <a:pt x="0" y="14"/>
                      </a:cubicBezTo>
                      <a:cubicBezTo>
                        <a:pt x="12" y="1"/>
                        <a:pt x="31" y="0"/>
                        <a:pt x="44" y="11"/>
                      </a:cubicBezTo>
                      <a:close/>
                    </a:path>
                  </a:pathLst>
                </a:custGeom>
                <a:noFill/>
                <a:ln w="12700"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98" name="Freeform 167"/>
                <p:cNvSpPr/>
                <p:nvPr/>
              </p:nvSpPr>
              <p:spPr bwMode="auto">
                <a:xfrm>
                  <a:off x="10525" y="6000"/>
                  <a:ext cx="195" cy="263"/>
                </a:xfrm>
                <a:custGeom>
                  <a:avLst/>
                  <a:gdLst>
                    <a:gd name="T0" fmla="*/ 0 w 78"/>
                    <a:gd name="T1" fmla="*/ 0 h 105"/>
                    <a:gd name="T2" fmla="*/ 0 w 78"/>
                    <a:gd name="T3" fmla="*/ 105 h 105"/>
                    <a:gd name="T4" fmla="*/ 78 w 78"/>
                    <a:gd name="T5" fmla="*/ 105 h 105"/>
                  </a:gdLst>
                  <a:ahLst/>
                  <a:cxnLst>
                    <a:cxn ang="0">
                      <a:pos x="T0" y="T1"/>
                    </a:cxn>
                    <a:cxn ang="0">
                      <a:pos x="T2" y="T3"/>
                    </a:cxn>
                    <a:cxn ang="0">
                      <a:pos x="T4" y="T5"/>
                    </a:cxn>
                  </a:cxnLst>
                  <a:rect l="0" t="0" r="r" b="b"/>
                  <a:pathLst>
                    <a:path w="78" h="105">
                      <a:moveTo>
                        <a:pt x="0" y="0"/>
                      </a:moveTo>
                      <a:lnTo>
                        <a:pt x="0" y="105"/>
                      </a:lnTo>
                      <a:lnTo>
                        <a:pt x="78" y="105"/>
                      </a:lnTo>
                    </a:path>
                  </a:pathLst>
                </a:custGeom>
                <a:noFill/>
                <a:ln w="12700"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sp>
            <p:nvSpPr>
              <p:cNvPr id="300" name="圆角矩形 299"/>
              <p:cNvSpPr/>
              <p:nvPr/>
            </p:nvSpPr>
            <p:spPr>
              <a:xfrm>
                <a:off x="12626" y="7100"/>
                <a:ext cx="4112" cy="6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1" name="文本框 300"/>
              <p:cNvSpPr txBox="1"/>
              <p:nvPr/>
            </p:nvSpPr>
            <p:spPr>
              <a:xfrm>
                <a:off x="13011" y="7259"/>
                <a:ext cx="2952" cy="386"/>
              </a:xfrm>
              <a:prstGeom prst="rect">
                <a:avLst/>
              </a:prstGeom>
              <a:noFill/>
            </p:spPr>
            <p:txBody>
              <a:bodyPr wrap="square" rtlCol="0">
                <a:spAutoFit/>
              </a:bodyPr>
              <a:p>
                <a:r>
                  <a:rPr lang="zh-CN" altLang="en-US" sz="1000"/>
                  <a:t>这位大师兄等不及啦，帮帮他！</a:t>
                </a:r>
                <a:endParaRPr lang="zh-CN" altLang="en-US" sz="1000"/>
              </a:p>
            </p:txBody>
          </p:sp>
          <p:sp>
            <p:nvSpPr>
              <p:cNvPr id="302" name="Freeform 63"/>
              <p:cNvSpPr/>
              <p:nvPr/>
            </p:nvSpPr>
            <p:spPr bwMode="auto">
              <a:xfrm>
                <a:off x="16156" y="7375"/>
                <a:ext cx="253" cy="131"/>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nvGrpSpPr>
          <p:cNvPr id="36" name="组合 35"/>
          <p:cNvGrpSpPr/>
          <p:nvPr/>
        </p:nvGrpSpPr>
        <p:grpSpPr>
          <a:xfrm>
            <a:off x="7973060" y="715010"/>
            <a:ext cx="2945130" cy="5524500"/>
            <a:chOff x="12556" y="1126"/>
            <a:chExt cx="4638" cy="8700"/>
          </a:xfrm>
        </p:grpSpPr>
        <p:grpSp>
          <p:nvGrpSpPr>
            <p:cNvPr id="397" name="组合 396"/>
            <p:cNvGrpSpPr/>
            <p:nvPr/>
          </p:nvGrpSpPr>
          <p:grpSpPr>
            <a:xfrm>
              <a:off x="12556" y="1126"/>
              <a:ext cx="4638" cy="8700"/>
              <a:chOff x="7444" y="1128"/>
              <a:chExt cx="4638" cy="8700"/>
            </a:xfrm>
          </p:grpSpPr>
          <p:grpSp>
            <p:nvGrpSpPr>
              <p:cNvPr id="398" name="组合 397"/>
              <p:cNvGrpSpPr/>
              <p:nvPr/>
            </p:nvGrpSpPr>
            <p:grpSpPr>
              <a:xfrm rot="0">
                <a:off x="7444" y="1128"/>
                <a:ext cx="4450" cy="8700"/>
                <a:chOff x="2321" y="1131"/>
                <a:chExt cx="4450" cy="8700"/>
              </a:xfrm>
            </p:grpSpPr>
            <p:grpSp>
              <p:nvGrpSpPr>
                <p:cNvPr id="399" name="组合 398"/>
                <p:cNvGrpSpPr/>
                <p:nvPr/>
              </p:nvGrpSpPr>
              <p:grpSpPr>
                <a:xfrm rot="0">
                  <a:off x="2321" y="1131"/>
                  <a:ext cx="4451" cy="8701"/>
                  <a:chOff x="2321" y="1131"/>
                  <a:chExt cx="4451" cy="8701"/>
                </a:xfrm>
              </p:grpSpPr>
              <p:grpSp>
                <p:nvGrpSpPr>
                  <p:cNvPr id="400" name="组合 399"/>
                  <p:cNvGrpSpPr/>
                  <p:nvPr/>
                </p:nvGrpSpPr>
                <p:grpSpPr>
                  <a:xfrm>
                    <a:off x="2321" y="1131"/>
                    <a:ext cx="4451" cy="8218"/>
                    <a:chOff x="2564" y="1221"/>
                    <a:chExt cx="4451" cy="8218"/>
                  </a:xfrm>
                </p:grpSpPr>
                <p:sp>
                  <p:nvSpPr>
                    <p:cNvPr id="401" name="矩形 400"/>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2" name="文本框 401"/>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403" name="文本框 402"/>
                  <p:cNvSpPr txBox="1"/>
                  <p:nvPr/>
                </p:nvSpPr>
                <p:spPr>
                  <a:xfrm>
                    <a:off x="4375" y="9349"/>
                    <a:ext cx="2397" cy="483"/>
                  </a:xfrm>
                  <a:prstGeom prst="rect">
                    <a:avLst/>
                  </a:prstGeom>
                  <a:noFill/>
                </p:spPr>
                <p:txBody>
                  <a:bodyPr wrap="square" rtlCol="0">
                    <a:spAutoFit/>
                  </a:bodyPr>
                  <a:p>
                    <a:pPr algn="r"/>
                    <a:r>
                      <a:rPr lang="en-US" altLang="zh-CN" sz="1400"/>
                      <a:t>20</a:t>
                    </a:r>
                    <a:endParaRPr lang="en-US" altLang="zh-CN" sz="1400"/>
                  </a:p>
                </p:txBody>
              </p:sp>
            </p:grpSp>
            <p:grpSp>
              <p:nvGrpSpPr>
                <p:cNvPr id="404" name="组合 403"/>
                <p:cNvGrpSpPr/>
                <p:nvPr/>
              </p:nvGrpSpPr>
              <p:grpSpPr>
                <a:xfrm>
                  <a:off x="2364" y="1605"/>
                  <a:ext cx="4404" cy="394"/>
                  <a:chOff x="2364" y="1605"/>
                  <a:chExt cx="4404" cy="394"/>
                </a:xfrm>
              </p:grpSpPr>
              <p:grpSp>
                <p:nvGrpSpPr>
                  <p:cNvPr id="405" name="组合 404"/>
                  <p:cNvGrpSpPr/>
                  <p:nvPr/>
                </p:nvGrpSpPr>
                <p:grpSpPr>
                  <a:xfrm rot="0">
                    <a:off x="6455" y="1740"/>
                    <a:ext cx="229" cy="120"/>
                    <a:chOff x="16302" y="1740"/>
                    <a:chExt cx="229" cy="120"/>
                  </a:xfrm>
                </p:grpSpPr>
                <p:sp>
                  <p:nvSpPr>
                    <p:cNvPr id="406"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07"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08"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09"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410" name="文本框 409"/>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411" name="组合 410"/>
                  <p:cNvGrpSpPr/>
                  <p:nvPr/>
                </p:nvGrpSpPr>
                <p:grpSpPr>
                  <a:xfrm rot="0">
                    <a:off x="2364" y="1613"/>
                    <a:ext cx="1426" cy="386"/>
                    <a:chOff x="12211" y="1613"/>
                    <a:chExt cx="1426" cy="386"/>
                  </a:xfrm>
                </p:grpSpPr>
                <p:grpSp>
                  <p:nvGrpSpPr>
                    <p:cNvPr id="412" name="组合 411"/>
                    <p:cNvGrpSpPr/>
                    <p:nvPr/>
                  </p:nvGrpSpPr>
                  <p:grpSpPr>
                    <a:xfrm>
                      <a:off x="13213" y="1737"/>
                      <a:ext cx="129" cy="137"/>
                      <a:chOff x="13213" y="1737"/>
                      <a:chExt cx="129" cy="137"/>
                    </a:xfrm>
                  </p:grpSpPr>
                  <p:sp>
                    <p:nvSpPr>
                      <p:cNvPr id="413"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14"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15"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16"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417" name="文本框 416"/>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418" name="组合 417"/>
                  <p:cNvGrpSpPr/>
                  <p:nvPr/>
                </p:nvGrpSpPr>
                <p:grpSpPr>
                  <a:xfrm rot="0">
                    <a:off x="6196" y="1729"/>
                    <a:ext cx="153" cy="155"/>
                    <a:chOff x="16007" y="1713"/>
                    <a:chExt cx="200" cy="201"/>
                  </a:xfrm>
                </p:grpSpPr>
                <p:sp>
                  <p:nvSpPr>
                    <p:cNvPr id="419"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20"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21"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422" name="直接连接符 421"/>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23" name="Freeform 61"/>
              <p:cNvSpPr/>
              <p:nvPr/>
            </p:nvSpPr>
            <p:spPr bwMode="auto">
              <a:xfrm>
                <a:off x="7792" y="2199"/>
                <a:ext cx="121" cy="235"/>
              </a:xfrm>
              <a:custGeom>
                <a:avLst/>
                <a:gdLst>
                  <a:gd name="T0" fmla="*/ 99 w 99"/>
                  <a:gd name="T1" fmla="*/ 0 h 192"/>
                  <a:gd name="T2" fmla="*/ 0 w 99"/>
                  <a:gd name="T3" fmla="*/ 97 h 192"/>
                  <a:gd name="T4" fmla="*/ 99 w 99"/>
                  <a:gd name="T5" fmla="*/ 192 h 192"/>
                </a:gdLst>
                <a:ahLst/>
                <a:cxnLst>
                  <a:cxn ang="0">
                    <a:pos x="T0" y="T1"/>
                  </a:cxn>
                  <a:cxn ang="0">
                    <a:pos x="T2" y="T3"/>
                  </a:cxn>
                  <a:cxn ang="0">
                    <a:pos x="T4" y="T5"/>
                  </a:cxn>
                </a:cxnLst>
                <a:rect l="0" t="0" r="r" b="b"/>
                <a:pathLst>
                  <a:path w="99" h="192">
                    <a:moveTo>
                      <a:pt x="99" y="0"/>
                    </a:moveTo>
                    <a:cubicBezTo>
                      <a:pt x="98" y="2"/>
                      <a:pt x="0" y="97"/>
                      <a:pt x="0" y="97"/>
                    </a:cubicBezTo>
                    <a:cubicBezTo>
                      <a:pt x="99" y="192"/>
                      <a:pt x="99" y="192"/>
                      <a:pt x="99" y="192"/>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nvGrpSpPr>
              <p:cNvPr id="424" name="组合 423"/>
              <p:cNvGrpSpPr/>
              <p:nvPr/>
            </p:nvGrpSpPr>
            <p:grpSpPr>
              <a:xfrm rot="0">
                <a:off x="7670" y="3335"/>
                <a:ext cx="4120" cy="1788"/>
                <a:chOff x="2537" y="3686"/>
                <a:chExt cx="4120" cy="1788"/>
              </a:xfrm>
            </p:grpSpPr>
            <p:sp>
              <p:nvSpPr>
                <p:cNvPr id="425" name="圆角矩形 424"/>
                <p:cNvSpPr/>
                <p:nvPr/>
              </p:nvSpPr>
              <p:spPr>
                <a:xfrm>
                  <a:off x="2545" y="3686"/>
                  <a:ext cx="4112" cy="17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6" name="直接连接符 425"/>
                <p:cNvCxnSpPr/>
                <p:nvPr/>
              </p:nvCxnSpPr>
              <p:spPr>
                <a:xfrm>
                  <a:off x="2537" y="4052"/>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7" name="组合 426"/>
                <p:cNvGrpSpPr/>
                <p:nvPr/>
              </p:nvGrpSpPr>
              <p:grpSpPr>
                <a:xfrm>
                  <a:off x="2723" y="3690"/>
                  <a:ext cx="1236" cy="362"/>
                  <a:chOff x="2723" y="3690"/>
                  <a:chExt cx="1236" cy="362"/>
                </a:xfrm>
              </p:grpSpPr>
              <p:sp>
                <p:nvSpPr>
                  <p:cNvPr id="428" name="文本框 427"/>
                  <p:cNvSpPr txBox="1"/>
                  <p:nvPr/>
                </p:nvSpPr>
                <p:spPr>
                  <a:xfrm>
                    <a:off x="2843" y="3690"/>
                    <a:ext cx="1117" cy="362"/>
                  </a:xfrm>
                  <a:prstGeom prst="rect">
                    <a:avLst/>
                  </a:prstGeom>
                  <a:noFill/>
                </p:spPr>
                <p:txBody>
                  <a:bodyPr wrap="square" rtlCol="0">
                    <a:spAutoFit/>
                  </a:bodyPr>
                  <a:p>
                    <a:r>
                      <a:rPr lang="zh-CN" altLang="en-US" sz="900"/>
                      <a:t>详细信息</a:t>
                    </a:r>
                    <a:endParaRPr lang="zh-CN" altLang="en-US" sz="900"/>
                  </a:p>
                </p:txBody>
              </p:sp>
              <p:grpSp>
                <p:nvGrpSpPr>
                  <p:cNvPr id="429" name="组合 428"/>
                  <p:cNvGrpSpPr/>
                  <p:nvPr/>
                </p:nvGrpSpPr>
                <p:grpSpPr>
                  <a:xfrm>
                    <a:off x="2723" y="3760"/>
                    <a:ext cx="222" cy="223"/>
                    <a:chOff x="13895" y="2383"/>
                    <a:chExt cx="872" cy="874"/>
                  </a:xfrm>
                </p:grpSpPr>
                <p:sp>
                  <p:nvSpPr>
                    <p:cNvPr id="430" name="Freeform 22"/>
                    <p:cNvSpPr/>
                    <p:nvPr/>
                  </p:nvSpPr>
                  <p:spPr bwMode="auto">
                    <a:xfrm>
                      <a:off x="13895" y="2383"/>
                      <a:ext cx="678" cy="875"/>
                    </a:xfrm>
                    <a:custGeom>
                      <a:avLst/>
                      <a:gdLst>
                        <a:gd name="T0" fmla="*/ 271 w 271"/>
                        <a:gd name="T1" fmla="*/ 260 h 350"/>
                        <a:gd name="T2" fmla="*/ 271 w 271"/>
                        <a:gd name="T3" fmla="*/ 350 h 350"/>
                        <a:gd name="T4" fmla="*/ 0 w 271"/>
                        <a:gd name="T5" fmla="*/ 350 h 350"/>
                        <a:gd name="T6" fmla="*/ 0 w 271"/>
                        <a:gd name="T7" fmla="*/ 0 h 350"/>
                        <a:gd name="T8" fmla="*/ 138 w 271"/>
                        <a:gd name="T9" fmla="*/ 0 h 350"/>
                        <a:gd name="T10" fmla="*/ 271 w 271"/>
                        <a:gd name="T11" fmla="*/ 91 h 350"/>
                        <a:gd name="T12" fmla="*/ 271 w 271"/>
                        <a:gd name="T13" fmla="*/ 175 h 350"/>
                      </a:gdLst>
                      <a:ahLst/>
                      <a:cxnLst>
                        <a:cxn ang="0">
                          <a:pos x="T0" y="T1"/>
                        </a:cxn>
                        <a:cxn ang="0">
                          <a:pos x="T2" y="T3"/>
                        </a:cxn>
                        <a:cxn ang="0">
                          <a:pos x="T4" y="T5"/>
                        </a:cxn>
                        <a:cxn ang="0">
                          <a:pos x="T6" y="T7"/>
                        </a:cxn>
                        <a:cxn ang="0">
                          <a:pos x="T8" y="T9"/>
                        </a:cxn>
                        <a:cxn ang="0">
                          <a:pos x="T10" y="T11"/>
                        </a:cxn>
                        <a:cxn ang="0">
                          <a:pos x="T12" y="T13"/>
                        </a:cxn>
                      </a:cxnLst>
                      <a:rect l="0" t="0" r="r" b="b"/>
                      <a:pathLst>
                        <a:path w="271" h="350">
                          <a:moveTo>
                            <a:pt x="271" y="260"/>
                          </a:moveTo>
                          <a:lnTo>
                            <a:pt x="271" y="350"/>
                          </a:lnTo>
                          <a:lnTo>
                            <a:pt x="0" y="350"/>
                          </a:lnTo>
                          <a:lnTo>
                            <a:pt x="0" y="0"/>
                          </a:lnTo>
                          <a:lnTo>
                            <a:pt x="138" y="0"/>
                          </a:lnTo>
                          <a:lnTo>
                            <a:pt x="271" y="91"/>
                          </a:lnTo>
                          <a:lnTo>
                            <a:pt x="271" y="175"/>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31" name="Freeform 23"/>
                    <p:cNvSpPr/>
                    <p:nvPr/>
                  </p:nvSpPr>
                  <p:spPr bwMode="auto">
                    <a:xfrm>
                      <a:off x="14240" y="2400"/>
                      <a:ext cx="318" cy="233"/>
                    </a:xfrm>
                    <a:custGeom>
                      <a:avLst/>
                      <a:gdLst>
                        <a:gd name="T0" fmla="*/ 0 w 127"/>
                        <a:gd name="T1" fmla="*/ 0 h 93"/>
                        <a:gd name="T2" fmla="*/ 55 w 127"/>
                        <a:gd name="T3" fmla="*/ 93 h 93"/>
                        <a:gd name="T4" fmla="*/ 127 w 127"/>
                        <a:gd name="T5" fmla="*/ 88 h 93"/>
                      </a:gdLst>
                      <a:ahLst/>
                      <a:cxnLst>
                        <a:cxn ang="0">
                          <a:pos x="T0" y="T1"/>
                        </a:cxn>
                        <a:cxn ang="0">
                          <a:pos x="T2" y="T3"/>
                        </a:cxn>
                        <a:cxn ang="0">
                          <a:pos x="T4" y="T5"/>
                        </a:cxn>
                      </a:cxnLst>
                      <a:rect l="0" t="0" r="r" b="b"/>
                      <a:pathLst>
                        <a:path w="127" h="93">
                          <a:moveTo>
                            <a:pt x="0" y="0"/>
                          </a:moveTo>
                          <a:lnTo>
                            <a:pt x="55" y="93"/>
                          </a:lnTo>
                          <a:lnTo>
                            <a:pt x="127" y="88"/>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32" name="Line 24"/>
                    <p:cNvSpPr>
                      <a:spLocks noChangeShapeType="1"/>
                    </p:cNvSpPr>
                    <p:nvPr/>
                  </p:nvSpPr>
                  <p:spPr bwMode="auto">
                    <a:xfrm>
                      <a:off x="14013" y="2600"/>
                      <a:ext cx="215"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33" name="Line 25"/>
                    <p:cNvSpPr>
                      <a:spLocks noChangeShapeType="1"/>
                    </p:cNvSpPr>
                    <p:nvPr/>
                  </p:nvSpPr>
                  <p:spPr bwMode="auto">
                    <a:xfrm>
                      <a:off x="14013" y="2925"/>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34" name="Line 26"/>
                    <p:cNvSpPr>
                      <a:spLocks noChangeShapeType="1"/>
                    </p:cNvSpPr>
                    <p:nvPr/>
                  </p:nvSpPr>
                  <p:spPr bwMode="auto">
                    <a:xfrm>
                      <a:off x="14013" y="3080"/>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35" name="Line 27"/>
                    <p:cNvSpPr>
                      <a:spLocks noChangeShapeType="1"/>
                    </p:cNvSpPr>
                    <p:nvPr/>
                  </p:nvSpPr>
                  <p:spPr bwMode="auto">
                    <a:xfrm>
                      <a:off x="14013" y="2760"/>
                      <a:ext cx="443"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36" name="Freeform 28"/>
                    <p:cNvSpPr/>
                    <p:nvPr/>
                  </p:nvSpPr>
                  <p:spPr bwMode="auto">
                    <a:xfrm>
                      <a:off x="14463" y="2683"/>
                      <a:ext cx="305" cy="410"/>
                    </a:xfrm>
                    <a:custGeom>
                      <a:avLst/>
                      <a:gdLst>
                        <a:gd name="T0" fmla="*/ 13 w 122"/>
                        <a:gd name="T1" fmla="*/ 102 h 164"/>
                        <a:gd name="T2" fmla="*/ 80 w 122"/>
                        <a:gd name="T3" fmla="*/ 0 h 164"/>
                        <a:gd name="T4" fmla="*/ 122 w 122"/>
                        <a:gd name="T5" fmla="*/ 27 h 164"/>
                        <a:gd name="T6" fmla="*/ 53 w 122"/>
                        <a:gd name="T7" fmla="*/ 133 h 164"/>
                        <a:gd name="T8" fmla="*/ 0 w 122"/>
                        <a:gd name="T9" fmla="*/ 164 h 164"/>
                        <a:gd name="T10" fmla="*/ 13 w 122"/>
                        <a:gd name="T11" fmla="*/ 102 h 164"/>
                      </a:gdLst>
                      <a:ahLst/>
                      <a:cxnLst>
                        <a:cxn ang="0">
                          <a:pos x="T0" y="T1"/>
                        </a:cxn>
                        <a:cxn ang="0">
                          <a:pos x="T2" y="T3"/>
                        </a:cxn>
                        <a:cxn ang="0">
                          <a:pos x="T4" y="T5"/>
                        </a:cxn>
                        <a:cxn ang="0">
                          <a:pos x="T6" y="T7"/>
                        </a:cxn>
                        <a:cxn ang="0">
                          <a:pos x="T8" y="T9"/>
                        </a:cxn>
                        <a:cxn ang="0">
                          <a:pos x="T10" y="T11"/>
                        </a:cxn>
                      </a:cxnLst>
                      <a:rect l="0" t="0" r="r" b="b"/>
                      <a:pathLst>
                        <a:path w="122" h="164">
                          <a:moveTo>
                            <a:pt x="13" y="102"/>
                          </a:moveTo>
                          <a:lnTo>
                            <a:pt x="80" y="0"/>
                          </a:lnTo>
                          <a:lnTo>
                            <a:pt x="122" y="27"/>
                          </a:lnTo>
                          <a:lnTo>
                            <a:pt x="53" y="133"/>
                          </a:lnTo>
                          <a:lnTo>
                            <a:pt x="0" y="164"/>
                          </a:lnTo>
                          <a:lnTo>
                            <a:pt x="13" y="102"/>
                          </a:ln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37" name="Freeform 29"/>
                    <p:cNvSpPr/>
                    <p:nvPr/>
                  </p:nvSpPr>
                  <p:spPr bwMode="auto">
                    <a:xfrm>
                      <a:off x="14508" y="2943"/>
                      <a:ext cx="83" cy="68"/>
                    </a:xfrm>
                    <a:custGeom>
                      <a:avLst/>
                      <a:gdLst>
                        <a:gd name="T0" fmla="*/ 0 w 18"/>
                        <a:gd name="T1" fmla="*/ 0 h 15"/>
                        <a:gd name="T2" fmla="*/ 18 w 18"/>
                        <a:gd name="T3" fmla="*/ 15 h 15"/>
                      </a:gdLst>
                      <a:ahLst/>
                      <a:cxnLst>
                        <a:cxn ang="0">
                          <a:pos x="T0" y="T1"/>
                        </a:cxn>
                        <a:cxn ang="0">
                          <a:pos x="T2" y="T3"/>
                        </a:cxn>
                      </a:cxnLst>
                      <a:rect l="0" t="0" r="r" b="b"/>
                      <a:pathLst>
                        <a:path w="18" h="15">
                          <a:moveTo>
                            <a:pt x="0" y="0"/>
                          </a:moveTo>
                          <a:cubicBezTo>
                            <a:pt x="0" y="0"/>
                            <a:pt x="13" y="1"/>
                            <a:pt x="18" y="15"/>
                          </a:cubicBezTo>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cxnSp>
            <p:nvCxnSpPr>
              <p:cNvPr id="438" name="直接连接符 437"/>
              <p:cNvCxnSpPr/>
              <p:nvPr/>
            </p:nvCxnSpPr>
            <p:spPr>
              <a:xfrm>
                <a:off x="7559" y="8663"/>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flipV="1">
                <a:off x="10487" y="8668"/>
                <a:ext cx="0" cy="6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40" name="文本框 439"/>
              <p:cNvSpPr txBox="1"/>
              <p:nvPr/>
            </p:nvSpPr>
            <p:spPr>
              <a:xfrm>
                <a:off x="10588" y="8801"/>
                <a:ext cx="1494" cy="434"/>
              </a:xfrm>
              <a:prstGeom prst="rect">
                <a:avLst/>
              </a:prstGeom>
              <a:noFill/>
            </p:spPr>
            <p:txBody>
              <a:bodyPr wrap="square" rtlCol="0">
                <a:spAutoFit/>
              </a:bodyPr>
              <a:p>
                <a:r>
                  <a:rPr lang="zh-CN" altLang="en-US" sz="1200"/>
                  <a:t>匹配意向</a:t>
                </a:r>
                <a:endParaRPr lang="zh-CN" altLang="en-US" sz="1200"/>
              </a:p>
            </p:txBody>
          </p:sp>
          <p:sp>
            <p:nvSpPr>
              <p:cNvPr id="441" name="文本框 440"/>
              <p:cNvSpPr txBox="1"/>
              <p:nvPr/>
            </p:nvSpPr>
            <p:spPr>
              <a:xfrm>
                <a:off x="7958" y="8771"/>
                <a:ext cx="2123" cy="483"/>
              </a:xfrm>
              <a:prstGeom prst="rect">
                <a:avLst/>
              </a:prstGeom>
              <a:noFill/>
            </p:spPr>
            <p:txBody>
              <a:bodyPr wrap="square" rtlCol="0">
                <a:spAutoFit/>
              </a:bodyPr>
              <a:p>
                <a:r>
                  <a:rPr lang="zh-CN" altLang="en-US" sz="1400"/>
                  <a:t>（预期报偿）</a:t>
                </a:r>
                <a:endParaRPr lang="zh-CN" altLang="en-US" sz="1400"/>
              </a:p>
            </p:txBody>
          </p:sp>
          <p:grpSp>
            <p:nvGrpSpPr>
              <p:cNvPr id="442" name="组合 441"/>
              <p:cNvGrpSpPr/>
              <p:nvPr/>
            </p:nvGrpSpPr>
            <p:grpSpPr>
              <a:xfrm rot="0">
                <a:off x="7822" y="2534"/>
                <a:ext cx="3483" cy="729"/>
                <a:chOff x="2577" y="2619"/>
                <a:chExt cx="3483" cy="729"/>
              </a:xfrm>
            </p:grpSpPr>
            <p:sp>
              <p:nvSpPr>
                <p:cNvPr id="443" name="文本框 442"/>
                <p:cNvSpPr txBox="1"/>
                <p:nvPr/>
              </p:nvSpPr>
              <p:spPr>
                <a:xfrm>
                  <a:off x="2577" y="2619"/>
                  <a:ext cx="3483" cy="337"/>
                </a:xfrm>
                <a:prstGeom prst="rect">
                  <a:avLst/>
                </a:prstGeom>
                <a:noFill/>
              </p:spPr>
              <p:txBody>
                <a:bodyPr wrap="square" rtlCol="0">
                  <a:spAutoFit/>
                </a:bodyPr>
                <a:p>
                  <a:r>
                    <a:rPr lang="zh-CN" altLang="en-US" sz="800"/>
                    <a:t>即将前往</a:t>
                  </a:r>
                  <a:endParaRPr lang="zh-CN" altLang="en-US" sz="800"/>
                </a:p>
              </p:txBody>
            </p:sp>
            <p:sp>
              <p:nvSpPr>
                <p:cNvPr id="444" name="文本框 443"/>
                <p:cNvSpPr txBox="1"/>
                <p:nvPr/>
              </p:nvSpPr>
              <p:spPr>
                <a:xfrm>
                  <a:off x="5221" y="3024"/>
                  <a:ext cx="751" cy="289"/>
                </a:xfrm>
                <a:prstGeom prst="rect">
                  <a:avLst/>
                </a:prstGeom>
                <a:noFill/>
              </p:spPr>
              <p:txBody>
                <a:bodyPr wrap="square" rtlCol="0">
                  <a:spAutoFit/>
                </a:bodyPr>
                <a:p>
                  <a:r>
                    <a:rPr lang="en-US" altLang="zh-CN" sz="600" u="sng"/>
                    <a:t> </a:t>
                  </a:r>
                  <a:r>
                    <a:rPr lang="zh-CN" altLang="en-US" sz="600" u="sng"/>
                    <a:t>有误？</a:t>
                  </a:r>
                  <a:endParaRPr lang="zh-CN" altLang="en-US" sz="600" u="sng"/>
                </a:p>
              </p:txBody>
            </p:sp>
            <p:grpSp>
              <p:nvGrpSpPr>
                <p:cNvPr id="445" name="组合 444"/>
                <p:cNvGrpSpPr/>
                <p:nvPr/>
              </p:nvGrpSpPr>
              <p:grpSpPr>
                <a:xfrm>
                  <a:off x="2751" y="2865"/>
                  <a:ext cx="2776" cy="483"/>
                  <a:chOff x="2703" y="2809"/>
                  <a:chExt cx="2776" cy="483"/>
                </a:xfrm>
              </p:grpSpPr>
              <p:sp>
                <p:nvSpPr>
                  <p:cNvPr id="446" name="文本框 445"/>
                  <p:cNvSpPr txBox="1"/>
                  <p:nvPr/>
                </p:nvSpPr>
                <p:spPr>
                  <a:xfrm>
                    <a:off x="2822" y="2809"/>
                    <a:ext cx="2657" cy="483"/>
                  </a:xfrm>
                  <a:prstGeom prst="rect">
                    <a:avLst/>
                  </a:prstGeom>
                  <a:noFill/>
                </p:spPr>
                <p:txBody>
                  <a:bodyPr wrap="square" rtlCol="0">
                    <a:spAutoFit/>
                  </a:bodyPr>
                  <a:p>
                    <a:r>
                      <a:rPr lang="zh-CN" altLang="en-US" sz="1400" b="1"/>
                      <a:t>宿舍区 </a:t>
                    </a:r>
                    <a:r>
                      <a:rPr lang="en-US" altLang="zh-CN" sz="1400" b="1"/>
                      <a:t>- </a:t>
                    </a:r>
                    <a:r>
                      <a:rPr lang="zh-CN" altLang="en-US" sz="1400" b="1"/>
                      <a:t>梅园</a:t>
                    </a:r>
                    <a:r>
                      <a:rPr lang="en-US" altLang="zh-CN" sz="1400" b="1"/>
                      <a:t>1-4</a:t>
                    </a:r>
                    <a:r>
                      <a:rPr lang="zh-CN" altLang="en-US" sz="1400" b="1"/>
                      <a:t>舍</a:t>
                    </a:r>
                    <a:endParaRPr lang="zh-CN" altLang="en-US" sz="1400" b="1"/>
                  </a:p>
                </p:txBody>
              </p:sp>
              <p:grpSp>
                <p:nvGrpSpPr>
                  <p:cNvPr id="447" name="组合 446"/>
                  <p:cNvGrpSpPr/>
                  <p:nvPr/>
                </p:nvGrpSpPr>
                <p:grpSpPr>
                  <a:xfrm>
                    <a:off x="2703" y="2927"/>
                    <a:ext cx="177" cy="240"/>
                    <a:chOff x="8365" y="9200"/>
                    <a:chExt cx="638" cy="862"/>
                  </a:xfrm>
                </p:grpSpPr>
                <p:sp>
                  <p:nvSpPr>
                    <p:cNvPr id="448" name="Freeform 324"/>
                    <p:cNvSpPr/>
                    <p:nvPr/>
                  </p:nvSpPr>
                  <p:spPr bwMode="auto">
                    <a:xfrm>
                      <a:off x="8410" y="9200"/>
                      <a:ext cx="543" cy="810"/>
                    </a:xfrm>
                    <a:custGeom>
                      <a:avLst/>
                      <a:gdLst>
                        <a:gd name="T0" fmla="*/ 121 w 121"/>
                        <a:gd name="T1" fmla="*/ 61 h 180"/>
                        <a:gd name="T2" fmla="*/ 61 w 121"/>
                        <a:gd name="T3" fmla="*/ 180 h 180"/>
                        <a:gd name="T4" fmla="*/ 0 w 121"/>
                        <a:gd name="T5" fmla="*/ 61 h 180"/>
                        <a:gd name="T6" fmla="*/ 61 w 121"/>
                        <a:gd name="T7" fmla="*/ 0 h 180"/>
                        <a:gd name="T8" fmla="*/ 121 w 121"/>
                        <a:gd name="T9" fmla="*/ 61 h 180"/>
                      </a:gdLst>
                      <a:ahLst/>
                      <a:cxnLst>
                        <a:cxn ang="0">
                          <a:pos x="T0" y="T1"/>
                        </a:cxn>
                        <a:cxn ang="0">
                          <a:pos x="T2" y="T3"/>
                        </a:cxn>
                        <a:cxn ang="0">
                          <a:pos x="T4" y="T5"/>
                        </a:cxn>
                        <a:cxn ang="0">
                          <a:pos x="T6" y="T7"/>
                        </a:cxn>
                        <a:cxn ang="0">
                          <a:pos x="T8" y="T9"/>
                        </a:cxn>
                      </a:cxnLst>
                      <a:rect l="0" t="0" r="r" b="b"/>
                      <a:pathLst>
                        <a:path w="121" h="180">
                          <a:moveTo>
                            <a:pt x="121" y="61"/>
                          </a:moveTo>
                          <a:cubicBezTo>
                            <a:pt x="121" y="94"/>
                            <a:pt x="61" y="180"/>
                            <a:pt x="61" y="180"/>
                          </a:cubicBezTo>
                          <a:cubicBezTo>
                            <a:pt x="61" y="180"/>
                            <a:pt x="0" y="94"/>
                            <a:pt x="0" y="61"/>
                          </a:cubicBezTo>
                          <a:cubicBezTo>
                            <a:pt x="0" y="28"/>
                            <a:pt x="28" y="0"/>
                            <a:pt x="61" y="0"/>
                          </a:cubicBezTo>
                          <a:cubicBezTo>
                            <a:pt x="94" y="0"/>
                            <a:pt x="121" y="28"/>
                            <a:pt x="121" y="61"/>
                          </a:cubicBez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49" name="Oval 325"/>
                    <p:cNvSpPr>
                      <a:spLocks noChangeArrowheads="1"/>
                    </p:cNvSpPr>
                    <p:nvPr/>
                  </p:nvSpPr>
                  <p:spPr bwMode="auto">
                    <a:xfrm>
                      <a:off x="8575" y="9348"/>
                      <a:ext cx="215" cy="220"/>
                    </a:xfrm>
                    <a:prstGeom prst="ellipse">
                      <a:avLst/>
                    </a:pr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50" name="Freeform 326"/>
                    <p:cNvSpPr/>
                    <p:nvPr/>
                  </p:nvSpPr>
                  <p:spPr bwMode="auto">
                    <a:xfrm>
                      <a:off x="8365" y="9758"/>
                      <a:ext cx="638" cy="305"/>
                    </a:xfrm>
                    <a:custGeom>
                      <a:avLst/>
                      <a:gdLst>
                        <a:gd name="T0" fmla="*/ 210 w 255"/>
                        <a:gd name="T1" fmla="*/ 0 h 122"/>
                        <a:gd name="T2" fmla="*/ 255 w 255"/>
                        <a:gd name="T3" fmla="*/ 122 h 122"/>
                        <a:gd name="T4" fmla="*/ 0 w 255"/>
                        <a:gd name="T5" fmla="*/ 122 h 122"/>
                        <a:gd name="T6" fmla="*/ 44 w 255"/>
                        <a:gd name="T7" fmla="*/ 0 h 122"/>
                      </a:gdLst>
                      <a:ahLst/>
                      <a:cxnLst>
                        <a:cxn ang="0">
                          <a:pos x="T0" y="T1"/>
                        </a:cxn>
                        <a:cxn ang="0">
                          <a:pos x="T2" y="T3"/>
                        </a:cxn>
                        <a:cxn ang="0">
                          <a:pos x="T4" y="T5"/>
                        </a:cxn>
                        <a:cxn ang="0">
                          <a:pos x="T6" y="T7"/>
                        </a:cxn>
                      </a:cxnLst>
                      <a:rect l="0" t="0" r="r" b="b"/>
                      <a:pathLst>
                        <a:path w="255" h="122">
                          <a:moveTo>
                            <a:pt x="210" y="0"/>
                          </a:moveTo>
                          <a:lnTo>
                            <a:pt x="255" y="122"/>
                          </a:lnTo>
                          <a:lnTo>
                            <a:pt x="0" y="122"/>
                          </a:lnTo>
                          <a:lnTo>
                            <a:pt x="44" y="0"/>
                          </a:ln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sp>
            <p:nvSpPr>
              <p:cNvPr id="451" name="圆角矩形 450"/>
              <p:cNvSpPr/>
              <p:nvPr/>
            </p:nvSpPr>
            <p:spPr>
              <a:xfrm>
                <a:off x="7667" y="5235"/>
                <a:ext cx="4112" cy="17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52" name="直接连接符 451"/>
              <p:cNvCxnSpPr/>
              <p:nvPr/>
            </p:nvCxnSpPr>
            <p:spPr>
              <a:xfrm>
                <a:off x="7659" y="5601"/>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3" name="文本框 452"/>
              <p:cNvSpPr txBox="1"/>
              <p:nvPr/>
            </p:nvSpPr>
            <p:spPr>
              <a:xfrm>
                <a:off x="7965" y="5252"/>
                <a:ext cx="3499" cy="362"/>
              </a:xfrm>
              <a:prstGeom prst="rect">
                <a:avLst/>
              </a:prstGeom>
              <a:noFill/>
            </p:spPr>
            <p:txBody>
              <a:bodyPr wrap="square" rtlCol="0">
                <a:spAutoFit/>
              </a:bodyPr>
              <a:p>
                <a:r>
                  <a:rPr lang="zh-CN" altLang="en-US" sz="900"/>
                  <a:t>希望你能接受这些，但不接受也没关系</a:t>
                </a:r>
                <a:endParaRPr lang="zh-CN" altLang="en-US" sz="900"/>
              </a:p>
            </p:txBody>
          </p:sp>
          <p:grpSp>
            <p:nvGrpSpPr>
              <p:cNvPr id="454" name="组合 453"/>
              <p:cNvGrpSpPr/>
              <p:nvPr/>
            </p:nvGrpSpPr>
            <p:grpSpPr>
              <a:xfrm>
                <a:off x="7833" y="5323"/>
                <a:ext cx="210" cy="223"/>
                <a:chOff x="790" y="4126"/>
                <a:chExt cx="815" cy="862"/>
              </a:xfrm>
            </p:grpSpPr>
            <p:sp>
              <p:nvSpPr>
                <p:cNvPr id="455" name="Freeform 129"/>
                <p:cNvSpPr/>
                <p:nvPr/>
              </p:nvSpPr>
              <p:spPr bwMode="auto">
                <a:xfrm>
                  <a:off x="790" y="4768"/>
                  <a:ext cx="635" cy="220"/>
                </a:xfrm>
                <a:custGeom>
                  <a:avLst/>
                  <a:gdLst>
                    <a:gd name="T0" fmla="*/ 93 w 141"/>
                    <a:gd name="T1" fmla="*/ 0 h 49"/>
                    <a:gd name="T2" fmla="*/ 141 w 141"/>
                    <a:gd name="T3" fmla="*/ 24 h 49"/>
                    <a:gd name="T4" fmla="*/ 70 w 141"/>
                    <a:gd name="T5" fmla="*/ 49 h 49"/>
                    <a:gd name="T6" fmla="*/ 0 w 141"/>
                    <a:gd name="T7" fmla="*/ 24 h 49"/>
                    <a:gd name="T8" fmla="*/ 49 w 141"/>
                    <a:gd name="T9" fmla="*/ 0 h 49"/>
                  </a:gdLst>
                  <a:ahLst/>
                  <a:cxnLst>
                    <a:cxn ang="0">
                      <a:pos x="T0" y="T1"/>
                    </a:cxn>
                    <a:cxn ang="0">
                      <a:pos x="T2" y="T3"/>
                    </a:cxn>
                    <a:cxn ang="0">
                      <a:pos x="T4" y="T5"/>
                    </a:cxn>
                    <a:cxn ang="0">
                      <a:pos x="T6" y="T7"/>
                    </a:cxn>
                    <a:cxn ang="0">
                      <a:pos x="T8" y="T9"/>
                    </a:cxn>
                  </a:cxnLst>
                  <a:rect l="0" t="0" r="r" b="b"/>
                  <a:pathLst>
                    <a:path w="141" h="49">
                      <a:moveTo>
                        <a:pt x="93" y="0"/>
                      </a:moveTo>
                      <a:cubicBezTo>
                        <a:pt x="121" y="3"/>
                        <a:pt x="141" y="13"/>
                        <a:pt x="141" y="24"/>
                      </a:cubicBezTo>
                      <a:cubicBezTo>
                        <a:pt x="141" y="38"/>
                        <a:pt x="109" y="49"/>
                        <a:pt x="70" y="49"/>
                      </a:cubicBezTo>
                      <a:cubicBezTo>
                        <a:pt x="31" y="49"/>
                        <a:pt x="0" y="38"/>
                        <a:pt x="0" y="24"/>
                      </a:cubicBezTo>
                      <a:cubicBezTo>
                        <a:pt x="0" y="13"/>
                        <a:pt x="20" y="3"/>
                        <a:pt x="49"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56" name="Freeform 130"/>
                <p:cNvSpPr/>
                <p:nvPr/>
              </p:nvSpPr>
              <p:spPr bwMode="auto">
                <a:xfrm>
                  <a:off x="1105" y="4126"/>
                  <a:ext cx="500" cy="288"/>
                </a:xfrm>
                <a:custGeom>
                  <a:avLst/>
                  <a:gdLst>
                    <a:gd name="T0" fmla="*/ 200 w 200"/>
                    <a:gd name="T1" fmla="*/ 115 h 115"/>
                    <a:gd name="T2" fmla="*/ 0 w 200"/>
                    <a:gd name="T3" fmla="*/ 115 h 115"/>
                    <a:gd name="T4" fmla="*/ 0 w 200"/>
                    <a:gd name="T5" fmla="*/ 0 h 115"/>
                    <a:gd name="T6" fmla="*/ 200 w 200"/>
                    <a:gd name="T7" fmla="*/ 0 h 115"/>
                    <a:gd name="T8" fmla="*/ 138 w 200"/>
                    <a:gd name="T9" fmla="*/ 57 h 115"/>
                    <a:gd name="T10" fmla="*/ 200 w 200"/>
                    <a:gd name="T11" fmla="*/ 115 h 115"/>
                  </a:gdLst>
                  <a:ahLst/>
                  <a:cxnLst>
                    <a:cxn ang="0">
                      <a:pos x="T0" y="T1"/>
                    </a:cxn>
                    <a:cxn ang="0">
                      <a:pos x="T2" y="T3"/>
                    </a:cxn>
                    <a:cxn ang="0">
                      <a:pos x="T4" y="T5"/>
                    </a:cxn>
                    <a:cxn ang="0">
                      <a:pos x="T6" y="T7"/>
                    </a:cxn>
                    <a:cxn ang="0">
                      <a:pos x="T8" y="T9"/>
                    </a:cxn>
                    <a:cxn ang="0">
                      <a:pos x="T10" y="T11"/>
                    </a:cxn>
                  </a:cxnLst>
                  <a:rect l="0" t="0" r="r" b="b"/>
                  <a:pathLst>
                    <a:path w="200" h="115">
                      <a:moveTo>
                        <a:pt x="200" y="115"/>
                      </a:moveTo>
                      <a:lnTo>
                        <a:pt x="0" y="115"/>
                      </a:lnTo>
                      <a:lnTo>
                        <a:pt x="0" y="0"/>
                      </a:lnTo>
                      <a:lnTo>
                        <a:pt x="200" y="0"/>
                      </a:lnTo>
                      <a:lnTo>
                        <a:pt x="138" y="57"/>
                      </a:lnTo>
                      <a:lnTo>
                        <a:pt x="200" y="115"/>
                      </a:lnTo>
                      <a:close/>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57" name="Line 131"/>
                <p:cNvSpPr>
                  <a:spLocks noChangeShapeType="1"/>
                </p:cNvSpPr>
                <p:nvPr/>
              </p:nvSpPr>
              <p:spPr bwMode="auto">
                <a:xfrm>
                  <a:off x="1105" y="4126"/>
                  <a:ext cx="0" cy="7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grpSp>
            <p:nvGrpSpPr>
              <p:cNvPr id="458" name="组合 457"/>
              <p:cNvGrpSpPr/>
              <p:nvPr/>
            </p:nvGrpSpPr>
            <p:grpSpPr>
              <a:xfrm>
                <a:off x="7670" y="7134"/>
                <a:ext cx="4112" cy="680"/>
                <a:chOff x="12626" y="7100"/>
                <a:chExt cx="4112" cy="680"/>
              </a:xfrm>
            </p:grpSpPr>
            <p:grpSp>
              <p:nvGrpSpPr>
                <p:cNvPr id="459" name="组合 458"/>
                <p:cNvGrpSpPr/>
                <p:nvPr/>
              </p:nvGrpSpPr>
              <p:grpSpPr>
                <a:xfrm>
                  <a:off x="12785" y="7322"/>
                  <a:ext cx="246" cy="243"/>
                  <a:chOff x="10085" y="5798"/>
                  <a:chExt cx="886" cy="874"/>
                </a:xfrm>
              </p:grpSpPr>
              <p:sp>
                <p:nvSpPr>
                  <p:cNvPr id="460" name="Oval 162"/>
                  <p:cNvSpPr>
                    <a:spLocks noChangeArrowheads="1"/>
                  </p:cNvSpPr>
                  <p:nvPr/>
                </p:nvSpPr>
                <p:spPr bwMode="auto">
                  <a:xfrm>
                    <a:off x="10175" y="5915"/>
                    <a:ext cx="703" cy="695"/>
                  </a:xfrm>
                  <a:prstGeom prst="ellipse">
                    <a:avLst/>
                  </a:prstGeom>
                  <a:noFill/>
                  <a:ln w="12700"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61" name="Line 163"/>
                  <p:cNvSpPr>
                    <a:spLocks noChangeShapeType="1"/>
                  </p:cNvSpPr>
                  <p:nvPr/>
                </p:nvSpPr>
                <p:spPr bwMode="auto">
                  <a:xfrm flipH="1">
                    <a:off x="10290" y="6560"/>
                    <a:ext cx="40" cy="113"/>
                  </a:xfrm>
                  <a:prstGeom prst="line">
                    <a:avLst/>
                  </a:prstGeom>
                  <a:noFill/>
                  <a:ln w="12700" cap="rnd">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62" name="Line 164"/>
                  <p:cNvSpPr>
                    <a:spLocks noChangeShapeType="1"/>
                  </p:cNvSpPr>
                  <p:nvPr/>
                </p:nvSpPr>
                <p:spPr bwMode="auto">
                  <a:xfrm>
                    <a:off x="10720" y="6560"/>
                    <a:ext cx="40" cy="113"/>
                  </a:xfrm>
                  <a:prstGeom prst="line">
                    <a:avLst/>
                  </a:prstGeom>
                  <a:noFill/>
                  <a:ln w="12700" cap="rnd">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63" name="Freeform 165"/>
                  <p:cNvSpPr/>
                  <p:nvPr/>
                </p:nvSpPr>
                <p:spPr bwMode="auto">
                  <a:xfrm>
                    <a:off x="10085" y="5798"/>
                    <a:ext cx="253" cy="243"/>
                  </a:xfrm>
                  <a:custGeom>
                    <a:avLst/>
                    <a:gdLst>
                      <a:gd name="T0" fmla="*/ 13 w 57"/>
                      <a:gd name="T1" fmla="*/ 11 h 54"/>
                      <a:gd name="T2" fmla="*/ 11 w 57"/>
                      <a:gd name="T3" fmla="*/ 54 h 54"/>
                      <a:gd name="T4" fmla="*/ 57 w 57"/>
                      <a:gd name="T5" fmla="*/ 14 h 54"/>
                      <a:gd name="T6" fmla="*/ 13 w 57"/>
                      <a:gd name="T7" fmla="*/ 11 h 54"/>
                    </a:gdLst>
                    <a:ahLst/>
                    <a:cxnLst>
                      <a:cxn ang="0">
                        <a:pos x="T0" y="T1"/>
                      </a:cxn>
                      <a:cxn ang="0">
                        <a:pos x="T2" y="T3"/>
                      </a:cxn>
                      <a:cxn ang="0">
                        <a:pos x="T4" y="T5"/>
                      </a:cxn>
                      <a:cxn ang="0">
                        <a:pos x="T6" y="T7"/>
                      </a:cxn>
                    </a:cxnLst>
                    <a:rect l="0" t="0" r="r" b="b"/>
                    <a:pathLst>
                      <a:path w="57" h="54">
                        <a:moveTo>
                          <a:pt x="13" y="11"/>
                        </a:moveTo>
                        <a:cubicBezTo>
                          <a:pt x="1" y="23"/>
                          <a:pt x="0" y="42"/>
                          <a:pt x="11" y="54"/>
                        </a:cubicBezTo>
                        <a:cubicBezTo>
                          <a:pt x="57" y="14"/>
                          <a:pt x="57" y="14"/>
                          <a:pt x="57" y="14"/>
                        </a:cubicBezTo>
                        <a:cubicBezTo>
                          <a:pt x="45" y="1"/>
                          <a:pt x="26" y="0"/>
                          <a:pt x="13" y="11"/>
                        </a:cubicBezTo>
                        <a:close/>
                      </a:path>
                    </a:pathLst>
                  </a:custGeom>
                  <a:noFill/>
                  <a:ln w="12700"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64" name="Freeform 166"/>
                  <p:cNvSpPr/>
                  <p:nvPr/>
                </p:nvSpPr>
                <p:spPr bwMode="auto">
                  <a:xfrm>
                    <a:off x="10713" y="5798"/>
                    <a:ext cx="258" cy="243"/>
                  </a:xfrm>
                  <a:custGeom>
                    <a:avLst/>
                    <a:gdLst>
                      <a:gd name="T0" fmla="*/ 44 w 58"/>
                      <a:gd name="T1" fmla="*/ 11 h 54"/>
                      <a:gd name="T2" fmla="*/ 46 w 58"/>
                      <a:gd name="T3" fmla="*/ 54 h 54"/>
                      <a:gd name="T4" fmla="*/ 0 w 58"/>
                      <a:gd name="T5" fmla="*/ 14 h 54"/>
                      <a:gd name="T6" fmla="*/ 44 w 58"/>
                      <a:gd name="T7" fmla="*/ 11 h 54"/>
                    </a:gdLst>
                    <a:ahLst/>
                    <a:cxnLst>
                      <a:cxn ang="0">
                        <a:pos x="T0" y="T1"/>
                      </a:cxn>
                      <a:cxn ang="0">
                        <a:pos x="T2" y="T3"/>
                      </a:cxn>
                      <a:cxn ang="0">
                        <a:pos x="T4" y="T5"/>
                      </a:cxn>
                      <a:cxn ang="0">
                        <a:pos x="T6" y="T7"/>
                      </a:cxn>
                    </a:cxnLst>
                    <a:rect l="0" t="0" r="r" b="b"/>
                    <a:pathLst>
                      <a:path w="58" h="54">
                        <a:moveTo>
                          <a:pt x="44" y="11"/>
                        </a:moveTo>
                        <a:cubicBezTo>
                          <a:pt x="56" y="23"/>
                          <a:pt x="58" y="42"/>
                          <a:pt x="46" y="54"/>
                        </a:cubicBezTo>
                        <a:cubicBezTo>
                          <a:pt x="0" y="14"/>
                          <a:pt x="0" y="14"/>
                          <a:pt x="0" y="14"/>
                        </a:cubicBezTo>
                        <a:cubicBezTo>
                          <a:pt x="12" y="1"/>
                          <a:pt x="31" y="0"/>
                          <a:pt x="44" y="11"/>
                        </a:cubicBezTo>
                        <a:close/>
                      </a:path>
                    </a:pathLst>
                  </a:custGeom>
                  <a:noFill/>
                  <a:ln w="12700"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65" name="Freeform 167"/>
                  <p:cNvSpPr/>
                  <p:nvPr/>
                </p:nvSpPr>
                <p:spPr bwMode="auto">
                  <a:xfrm>
                    <a:off x="10525" y="6000"/>
                    <a:ext cx="195" cy="263"/>
                  </a:xfrm>
                  <a:custGeom>
                    <a:avLst/>
                    <a:gdLst>
                      <a:gd name="T0" fmla="*/ 0 w 78"/>
                      <a:gd name="T1" fmla="*/ 0 h 105"/>
                      <a:gd name="T2" fmla="*/ 0 w 78"/>
                      <a:gd name="T3" fmla="*/ 105 h 105"/>
                      <a:gd name="T4" fmla="*/ 78 w 78"/>
                      <a:gd name="T5" fmla="*/ 105 h 105"/>
                    </a:gdLst>
                    <a:ahLst/>
                    <a:cxnLst>
                      <a:cxn ang="0">
                        <a:pos x="T0" y="T1"/>
                      </a:cxn>
                      <a:cxn ang="0">
                        <a:pos x="T2" y="T3"/>
                      </a:cxn>
                      <a:cxn ang="0">
                        <a:pos x="T4" y="T5"/>
                      </a:cxn>
                    </a:cxnLst>
                    <a:rect l="0" t="0" r="r" b="b"/>
                    <a:pathLst>
                      <a:path w="78" h="105">
                        <a:moveTo>
                          <a:pt x="0" y="0"/>
                        </a:moveTo>
                        <a:lnTo>
                          <a:pt x="0" y="105"/>
                        </a:lnTo>
                        <a:lnTo>
                          <a:pt x="78" y="105"/>
                        </a:lnTo>
                      </a:path>
                    </a:pathLst>
                  </a:custGeom>
                  <a:noFill/>
                  <a:ln w="12700"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sp>
              <p:nvSpPr>
                <p:cNvPr id="466" name="圆角矩形 465"/>
                <p:cNvSpPr/>
                <p:nvPr/>
              </p:nvSpPr>
              <p:spPr>
                <a:xfrm>
                  <a:off x="12626" y="7100"/>
                  <a:ext cx="4112" cy="6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7" name="文本框 466"/>
                <p:cNvSpPr txBox="1"/>
                <p:nvPr/>
              </p:nvSpPr>
              <p:spPr>
                <a:xfrm>
                  <a:off x="13011" y="7259"/>
                  <a:ext cx="2952" cy="386"/>
                </a:xfrm>
                <a:prstGeom prst="rect">
                  <a:avLst/>
                </a:prstGeom>
                <a:noFill/>
              </p:spPr>
              <p:txBody>
                <a:bodyPr wrap="square" rtlCol="0">
                  <a:spAutoFit/>
                </a:bodyPr>
                <a:p>
                  <a:r>
                    <a:rPr lang="zh-CN" altLang="en-US" sz="1000"/>
                    <a:t>这位大师兄等不及啦，帮帮他！</a:t>
                  </a:r>
                  <a:endParaRPr lang="zh-CN" altLang="en-US" sz="1000"/>
                </a:p>
              </p:txBody>
            </p:sp>
            <p:sp>
              <p:nvSpPr>
                <p:cNvPr id="468" name="Freeform 63"/>
                <p:cNvSpPr/>
                <p:nvPr/>
              </p:nvSpPr>
              <p:spPr bwMode="auto">
                <a:xfrm>
                  <a:off x="16156" y="7375"/>
                  <a:ext cx="253" cy="131"/>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sp>
          <p:nvSpPr>
            <p:cNvPr id="469" name="矩形 468"/>
            <p:cNvSpPr>
              <a:spLocks noChangeAspect="1"/>
            </p:cNvSpPr>
            <p:nvPr/>
          </p:nvSpPr>
          <p:spPr>
            <a:xfrm>
              <a:off x="12684" y="1932"/>
              <a:ext cx="4336" cy="7420"/>
            </a:xfrm>
            <a:prstGeom prst="rect">
              <a:avLst/>
            </a:prstGeom>
            <a:solidFill>
              <a:schemeClr val="tx1">
                <a:alpha val="45000"/>
              </a:schemeClr>
            </a:solidFill>
            <a:ln w="1905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0" name="圆角矩形 469"/>
            <p:cNvSpPr/>
            <p:nvPr/>
          </p:nvSpPr>
          <p:spPr>
            <a:xfrm>
              <a:off x="12795" y="3789"/>
              <a:ext cx="4112" cy="3040"/>
            </a:xfrm>
            <a:prstGeom prst="round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1" name="文本框 470"/>
            <p:cNvSpPr txBox="1"/>
            <p:nvPr/>
          </p:nvSpPr>
          <p:spPr>
            <a:xfrm>
              <a:off x="13250" y="4091"/>
              <a:ext cx="3191" cy="725"/>
            </a:xfrm>
            <a:prstGeom prst="rect">
              <a:avLst/>
            </a:prstGeom>
            <a:noFill/>
          </p:spPr>
          <p:txBody>
            <a:bodyPr wrap="square" rtlCol="0">
              <a:spAutoFit/>
            </a:bodyPr>
            <a:p>
              <a:pPr algn="ctr"/>
              <a:r>
                <a:rPr lang="zh-CN" altLang="en-US" sz="1200"/>
                <a:t>啊喔，在你的路上暂时还没有需要帮助的大师兄。</a:t>
              </a:r>
              <a:endParaRPr lang="zh-CN" altLang="en-US" sz="1200"/>
            </a:p>
          </p:txBody>
        </p:sp>
        <p:sp>
          <p:nvSpPr>
            <p:cNvPr id="472" name="文本框 471"/>
            <p:cNvSpPr txBox="1"/>
            <p:nvPr/>
          </p:nvSpPr>
          <p:spPr>
            <a:xfrm>
              <a:off x="12799" y="4906"/>
              <a:ext cx="4075" cy="1016"/>
            </a:xfrm>
            <a:prstGeom prst="rect">
              <a:avLst/>
            </a:prstGeom>
            <a:noFill/>
          </p:spPr>
          <p:txBody>
            <a:bodyPr wrap="square" rtlCol="0">
              <a:spAutoFit/>
            </a:bodyPr>
            <a:p>
              <a:pPr algn="ctr"/>
              <a:r>
                <a:rPr lang="zh-CN" altLang="en-US" sz="1200"/>
                <a:t>选择</a:t>
              </a:r>
              <a:r>
                <a:rPr lang="en-US" altLang="zh-CN" sz="1200"/>
                <a:t>“</a:t>
              </a:r>
              <a:r>
                <a:rPr lang="zh-CN" altLang="en-US" sz="1200"/>
                <a:t>挂起</a:t>
              </a:r>
              <a:r>
                <a:rPr lang="en-US" altLang="zh-CN" sz="1200"/>
                <a:t>”</a:t>
              </a:r>
              <a:r>
                <a:rPr lang="zh-CN" altLang="en-US" sz="1200"/>
                <a:t>，系统会将你的意向放入队列，继续等待。</a:t>
              </a:r>
              <a:endParaRPr lang="zh-CN" altLang="en-US" sz="1200"/>
            </a:p>
            <a:p>
              <a:pPr algn="ctr"/>
              <a:r>
                <a:rPr lang="zh-CN" altLang="en-US" sz="1200"/>
                <a:t>选择</a:t>
              </a:r>
              <a:r>
                <a:rPr lang="en-US" altLang="zh-CN" sz="1200"/>
                <a:t>“</a:t>
              </a:r>
              <a:r>
                <a:rPr lang="zh-CN" altLang="en-US" sz="1200"/>
                <a:t>取消</a:t>
              </a:r>
              <a:r>
                <a:rPr lang="en-US" altLang="zh-CN" sz="1200"/>
                <a:t>”</a:t>
              </a:r>
              <a:r>
                <a:rPr lang="zh-CN" altLang="en-US" sz="1200"/>
                <a:t>，取消本次意向发布。</a:t>
              </a:r>
              <a:endParaRPr lang="zh-CN" altLang="en-US" sz="1200"/>
            </a:p>
          </p:txBody>
        </p:sp>
        <p:cxnSp>
          <p:nvCxnSpPr>
            <p:cNvPr id="473" name="直接连接符 472"/>
            <p:cNvCxnSpPr/>
            <p:nvPr/>
          </p:nvCxnSpPr>
          <p:spPr>
            <a:xfrm>
              <a:off x="12784" y="6103"/>
              <a:ext cx="41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直接连接符 473"/>
            <p:cNvCxnSpPr/>
            <p:nvPr/>
          </p:nvCxnSpPr>
          <p:spPr>
            <a:xfrm flipV="1">
              <a:off x="14852" y="6116"/>
              <a:ext cx="0" cy="6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75" name="文本框 474"/>
            <p:cNvSpPr txBox="1"/>
            <p:nvPr/>
          </p:nvSpPr>
          <p:spPr>
            <a:xfrm>
              <a:off x="15463" y="6244"/>
              <a:ext cx="1059" cy="434"/>
            </a:xfrm>
            <a:prstGeom prst="rect">
              <a:avLst/>
            </a:prstGeom>
            <a:noFill/>
          </p:spPr>
          <p:txBody>
            <a:bodyPr wrap="square" rtlCol="0">
              <a:spAutoFit/>
            </a:bodyPr>
            <a:p>
              <a:r>
                <a:rPr lang="zh-CN" altLang="en-US" sz="1200"/>
                <a:t>挂起</a:t>
              </a:r>
              <a:endParaRPr lang="zh-CN" altLang="en-US" sz="1200"/>
            </a:p>
          </p:txBody>
        </p:sp>
        <p:sp>
          <p:nvSpPr>
            <p:cNvPr id="476" name="文本框 475"/>
            <p:cNvSpPr txBox="1"/>
            <p:nvPr/>
          </p:nvSpPr>
          <p:spPr>
            <a:xfrm>
              <a:off x="13314" y="6243"/>
              <a:ext cx="832" cy="434"/>
            </a:xfrm>
            <a:prstGeom prst="rect">
              <a:avLst/>
            </a:prstGeom>
            <a:noFill/>
          </p:spPr>
          <p:txBody>
            <a:bodyPr wrap="square" rtlCol="0">
              <a:spAutoFit/>
            </a:bodyPr>
            <a:p>
              <a:pPr algn="r"/>
              <a:r>
                <a:rPr lang="zh-CN" altLang="en-US" sz="1200"/>
                <a:t>取消</a:t>
              </a:r>
              <a:endParaRPr lang="zh-CN" altLang="en-US" sz="12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5775" y="325120"/>
            <a:ext cx="2961005" cy="368300"/>
          </a:xfrm>
          <a:prstGeom prst="rect">
            <a:avLst/>
          </a:prstGeom>
          <a:noFill/>
        </p:spPr>
        <p:txBody>
          <a:bodyPr wrap="square" rtlCol="0">
            <a:spAutoFit/>
          </a:bodyPr>
          <a:lstStyle/>
          <a:p>
            <a:r>
              <a:rPr lang="zh-CN" altLang="en-US"/>
              <a:t>交易页</a:t>
            </a:r>
            <a:r>
              <a:rPr lang="en-US" altLang="zh-CN"/>
              <a:t>-</a:t>
            </a:r>
            <a:r>
              <a:rPr lang="zh-CN" altLang="en-US"/>
              <a:t>大师兄订单详情页</a:t>
            </a:r>
            <a:endParaRPr lang="zh-CN" altLang="en-US"/>
          </a:p>
        </p:txBody>
      </p:sp>
      <p:sp>
        <p:nvSpPr>
          <p:cNvPr id="36" name="右箭头 35"/>
          <p:cNvSpPr/>
          <p:nvPr/>
        </p:nvSpPr>
        <p:spPr>
          <a:xfrm>
            <a:off x="3771637" y="5545858"/>
            <a:ext cx="810485" cy="189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右箭头 120"/>
          <p:cNvSpPr/>
          <p:nvPr/>
        </p:nvSpPr>
        <p:spPr>
          <a:xfrm>
            <a:off x="7509450" y="5553878"/>
            <a:ext cx="810485" cy="189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0" name="组合 39"/>
          <p:cNvGrpSpPr/>
          <p:nvPr/>
        </p:nvGrpSpPr>
        <p:grpSpPr>
          <a:xfrm>
            <a:off x="864870" y="716280"/>
            <a:ext cx="3187065" cy="5524500"/>
            <a:chOff x="2322" y="1128"/>
            <a:chExt cx="5019" cy="8700"/>
          </a:xfrm>
        </p:grpSpPr>
        <p:sp>
          <p:nvSpPr>
            <p:cNvPr id="26" name="同侧圆角矩形 25"/>
            <p:cNvSpPr/>
            <p:nvPr/>
          </p:nvSpPr>
          <p:spPr>
            <a:xfrm rot="10800000">
              <a:off x="2550" y="3218"/>
              <a:ext cx="4136" cy="421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95" name="图片 94"/>
            <p:cNvPicPr>
              <a:picLocks noChangeAspect="1"/>
            </p:cNvPicPr>
            <p:nvPr/>
          </p:nvPicPr>
          <p:blipFill>
            <a:blip r:embed="rId1"/>
            <a:stretch>
              <a:fillRect/>
            </a:stretch>
          </p:blipFill>
          <p:spPr>
            <a:xfrm>
              <a:off x="2668" y="3286"/>
              <a:ext cx="3838" cy="3758"/>
            </a:xfrm>
            <a:prstGeom prst="rect">
              <a:avLst/>
            </a:prstGeom>
          </p:spPr>
        </p:pic>
        <p:grpSp>
          <p:nvGrpSpPr>
            <p:cNvPr id="113" name="组合 112"/>
            <p:cNvGrpSpPr/>
            <p:nvPr/>
          </p:nvGrpSpPr>
          <p:grpSpPr>
            <a:xfrm>
              <a:off x="2322" y="1128"/>
              <a:ext cx="4450" cy="8700"/>
              <a:chOff x="2321" y="1131"/>
              <a:chExt cx="4450" cy="8700"/>
            </a:xfrm>
          </p:grpSpPr>
          <p:grpSp>
            <p:nvGrpSpPr>
              <p:cNvPr id="2" name="组合 1"/>
              <p:cNvGrpSpPr/>
              <p:nvPr/>
            </p:nvGrpSpPr>
            <p:grpSpPr>
              <a:xfrm>
                <a:off x="2321" y="1131"/>
                <a:ext cx="4451" cy="8701"/>
                <a:chOff x="2321" y="1131"/>
                <a:chExt cx="4451" cy="8701"/>
              </a:xfrm>
            </p:grpSpPr>
            <p:grpSp>
              <p:nvGrpSpPr>
                <p:cNvPr id="3" name="组合 2"/>
                <p:cNvGrpSpPr/>
                <p:nvPr/>
              </p:nvGrpSpPr>
              <p:grpSpPr>
                <a:xfrm>
                  <a:off x="2321" y="1131"/>
                  <a:ext cx="4451" cy="8218"/>
                  <a:chOff x="2564" y="1221"/>
                  <a:chExt cx="4451" cy="8218"/>
                </a:xfrm>
              </p:grpSpPr>
              <p:sp>
                <p:nvSpPr>
                  <p:cNvPr id="5" name="矩形 4"/>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64" y="1221"/>
                    <a:ext cx="3625" cy="483"/>
                  </a:xfrm>
                  <a:prstGeom prst="rect">
                    <a:avLst/>
                  </a:prstGeom>
                  <a:noFill/>
                </p:spPr>
                <p:txBody>
                  <a:bodyPr wrap="square" rtlCol="0">
                    <a:spAutoFit/>
                  </a:bodyPr>
                  <a:lstStyle/>
                  <a:p>
                    <a:r>
                      <a:rPr lang="en-US" altLang="zh-CN" sz="1400"/>
                      <a:t>iPhone 6/7/8   375*667</a:t>
                    </a:r>
                    <a:endParaRPr lang="en-US" altLang="zh-CN" sz="1400"/>
                  </a:p>
                </p:txBody>
              </p:sp>
            </p:grpSp>
            <p:sp>
              <p:nvSpPr>
                <p:cNvPr id="7" name="文本框 6"/>
                <p:cNvSpPr txBox="1"/>
                <p:nvPr/>
              </p:nvSpPr>
              <p:spPr>
                <a:xfrm>
                  <a:off x="4375" y="9349"/>
                  <a:ext cx="2397" cy="483"/>
                </a:xfrm>
                <a:prstGeom prst="rect">
                  <a:avLst/>
                </a:prstGeom>
                <a:noFill/>
              </p:spPr>
              <p:txBody>
                <a:bodyPr wrap="square" rtlCol="0">
                  <a:spAutoFit/>
                </a:bodyPr>
                <a:lstStyle/>
                <a:p>
                  <a:pPr algn="r"/>
                  <a:r>
                    <a:rPr lang="en-US" altLang="zh-CN" sz="1400" dirty="0" smtClean="0"/>
                    <a:t>21</a:t>
                  </a:r>
                  <a:endParaRPr lang="en-US" altLang="zh-CN" sz="1400" dirty="0"/>
                </a:p>
              </p:txBody>
            </p:sp>
          </p:grpSp>
          <p:grpSp>
            <p:nvGrpSpPr>
              <p:cNvPr id="112" name="组合 111"/>
              <p:cNvGrpSpPr/>
              <p:nvPr/>
            </p:nvGrpSpPr>
            <p:grpSpPr>
              <a:xfrm>
                <a:off x="2364" y="1605"/>
                <a:ext cx="4404" cy="394"/>
                <a:chOff x="2364" y="1605"/>
                <a:chExt cx="4404" cy="394"/>
              </a:xfrm>
            </p:grpSpPr>
            <p:grpSp>
              <p:nvGrpSpPr>
                <p:cNvPr id="8" name="组合 7"/>
                <p:cNvGrpSpPr/>
                <p:nvPr/>
              </p:nvGrpSpPr>
              <p:grpSpPr>
                <a:xfrm>
                  <a:off x="6455" y="1740"/>
                  <a:ext cx="229" cy="120"/>
                  <a:chOff x="16302" y="1740"/>
                  <a:chExt cx="229" cy="120"/>
                </a:xfrm>
              </p:grpSpPr>
              <p:sp>
                <p:nvSpPr>
                  <p:cNvPr id="9"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15" name="组合 14"/>
                <p:cNvGrpSpPr/>
                <p:nvPr/>
              </p:nvGrpSpPr>
              <p:grpSpPr>
                <a:xfrm>
                  <a:off x="2364" y="1613"/>
                  <a:ext cx="1426" cy="386"/>
                  <a:chOff x="12211" y="1613"/>
                  <a:chExt cx="1426" cy="386"/>
                </a:xfrm>
              </p:grpSpPr>
              <p:grpSp>
                <p:nvGrpSpPr>
                  <p:cNvPr id="16" name="组合 15"/>
                  <p:cNvGrpSpPr/>
                  <p:nvPr/>
                </p:nvGrpSpPr>
                <p:grpSpPr>
                  <a:xfrm>
                    <a:off x="13213" y="1737"/>
                    <a:ext cx="129" cy="137"/>
                    <a:chOff x="13213" y="1737"/>
                    <a:chExt cx="129" cy="137"/>
                  </a:xfrm>
                </p:grpSpPr>
                <p:sp>
                  <p:nvSpPr>
                    <p:cNvPr id="17"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21" name="文本框 20"/>
                  <p:cNvSpPr txBox="1"/>
                  <p:nvPr/>
                </p:nvSpPr>
                <p:spPr>
                  <a:xfrm>
                    <a:off x="12211" y="1613"/>
                    <a:ext cx="1426" cy="386"/>
                  </a:xfrm>
                  <a:prstGeom prst="rect">
                    <a:avLst/>
                  </a:prstGeom>
                  <a:noFill/>
                </p:spPr>
                <p:txBody>
                  <a:bodyPr wrap="square" rtlCol="0">
                    <a:spAutoFit/>
                  </a:bodyPr>
                  <a:lstStyle/>
                  <a:p>
                    <a:r>
                      <a:rPr lang="en-US" altLang="zh-CN" sz="1000" dirty="0"/>
                      <a:t>Telegram</a:t>
                    </a:r>
                    <a:endParaRPr lang="en-US" altLang="zh-CN" sz="1000" dirty="0"/>
                  </a:p>
                </p:txBody>
              </p:sp>
            </p:grpSp>
            <p:grpSp>
              <p:nvGrpSpPr>
                <p:cNvPr id="22" name="组合 21"/>
                <p:cNvGrpSpPr/>
                <p:nvPr/>
              </p:nvGrpSpPr>
              <p:grpSpPr>
                <a:xfrm>
                  <a:off x="6196" y="1729"/>
                  <a:ext cx="153" cy="155"/>
                  <a:chOff x="16007" y="1713"/>
                  <a:chExt cx="200" cy="201"/>
                </a:xfrm>
              </p:grpSpPr>
              <p:sp>
                <p:nvSpPr>
                  <p:cNvPr id="23"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111" name="直接连接符 110"/>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1" name="圆角矩形 80"/>
            <p:cNvSpPr/>
            <p:nvPr/>
          </p:nvSpPr>
          <p:spPr>
            <a:xfrm>
              <a:off x="2549" y="2038"/>
              <a:ext cx="4150" cy="515"/>
            </a:xfrm>
            <a:prstGeom prst="roundRect">
              <a:avLst/>
            </a:prstGeom>
            <a:solidFill>
              <a:schemeClr val="bg1"/>
            </a:solidFill>
            <a:ln>
              <a:solidFill>
                <a:schemeClr val="tx1"/>
              </a:solidFill>
            </a:ln>
            <a:effectLst>
              <a:outerShdw blurRad="50800" dist="50800" dir="5400000" algn="ctr" rotWithShape="0">
                <a:schemeClr val="tx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Freeform 103"/>
            <p:cNvSpPr>
              <a:spLocks noEditPoints="1"/>
            </p:cNvSpPr>
            <p:nvPr/>
          </p:nvSpPr>
          <p:spPr bwMode="auto">
            <a:xfrm>
              <a:off x="4066" y="5163"/>
              <a:ext cx="364" cy="518"/>
            </a:xfrm>
            <a:custGeom>
              <a:avLst/>
              <a:gdLst>
                <a:gd name="T0" fmla="*/ 66 w 131"/>
                <a:gd name="T1" fmla="*/ 180 h 192"/>
                <a:gd name="T2" fmla="*/ 0 w 131"/>
                <a:gd name="T3" fmla="*/ 65 h 192"/>
                <a:gd name="T4" fmla="*/ 66 w 131"/>
                <a:gd name="T5" fmla="*/ 0 h 192"/>
                <a:gd name="T6" fmla="*/ 131 w 131"/>
                <a:gd name="T7" fmla="*/ 65 h 192"/>
                <a:gd name="T8" fmla="*/ 66 w 131"/>
                <a:gd name="T9" fmla="*/ 180 h 192"/>
                <a:gd name="T10" fmla="*/ 66 w 131"/>
                <a:gd name="T11" fmla="*/ 8 h 192"/>
                <a:gd name="T12" fmla="*/ 8 w 131"/>
                <a:gd name="T13" fmla="*/ 65 h 192"/>
                <a:gd name="T14" fmla="*/ 66 w 131"/>
                <a:gd name="T15" fmla="*/ 167 h 192"/>
                <a:gd name="T16" fmla="*/ 123 w 131"/>
                <a:gd name="T17" fmla="*/ 65 h 192"/>
                <a:gd name="T18" fmla="*/ 66 w 131"/>
                <a:gd name="T19" fmla="*/ 8 h 192"/>
                <a:gd name="T20" fmla="*/ 66 w 131"/>
                <a:gd name="T21" fmla="*/ 102 h 192"/>
                <a:gd name="T22" fmla="*/ 29 w 131"/>
                <a:gd name="T23" fmla="*/ 65 h 192"/>
                <a:gd name="T24" fmla="*/ 66 w 131"/>
                <a:gd name="T25" fmla="*/ 28 h 192"/>
                <a:gd name="T26" fmla="*/ 102 w 131"/>
                <a:gd name="T27" fmla="*/ 65 h 192"/>
                <a:gd name="T28" fmla="*/ 66 w 131"/>
                <a:gd name="T29" fmla="*/ 102 h 192"/>
                <a:gd name="T30" fmla="*/ 66 w 131"/>
                <a:gd name="T31" fmla="*/ 37 h 192"/>
                <a:gd name="T32" fmla="*/ 37 w 131"/>
                <a:gd name="T33" fmla="*/ 65 h 192"/>
                <a:gd name="T34" fmla="*/ 66 w 131"/>
                <a:gd name="T35" fmla="*/ 94 h 192"/>
                <a:gd name="T36" fmla="*/ 94 w 131"/>
                <a:gd name="T37" fmla="*/ 65 h 192"/>
                <a:gd name="T38" fmla="*/ 66 w 131"/>
                <a:gd name="T39" fmla="*/ 37 h 192"/>
                <a:gd name="T40" fmla="*/ 37 w 131"/>
                <a:gd name="T41" fmla="*/ 153 h 192"/>
                <a:gd name="T42" fmla="*/ 42 w 131"/>
                <a:gd name="T43" fmla="*/ 160 h 192"/>
                <a:gd name="T44" fmla="*/ 12 w 131"/>
                <a:gd name="T45" fmla="*/ 171 h 192"/>
                <a:gd name="T46" fmla="*/ 66 w 131"/>
                <a:gd name="T47" fmla="*/ 184 h 192"/>
                <a:gd name="T48" fmla="*/ 119 w 131"/>
                <a:gd name="T49" fmla="*/ 171 h 192"/>
                <a:gd name="T50" fmla="*/ 89 w 131"/>
                <a:gd name="T51" fmla="*/ 160 h 192"/>
                <a:gd name="T52" fmla="*/ 94 w 131"/>
                <a:gd name="T53" fmla="*/ 153 h 192"/>
                <a:gd name="T54" fmla="*/ 127 w 131"/>
                <a:gd name="T55" fmla="*/ 171 h 192"/>
                <a:gd name="T56" fmla="*/ 66 w 131"/>
                <a:gd name="T57" fmla="*/ 192 h 192"/>
                <a:gd name="T58" fmla="*/ 4 w 131"/>
                <a:gd name="T59" fmla="*/ 171 h 192"/>
                <a:gd name="T60" fmla="*/ 37 w 131"/>
                <a:gd name="T61" fmla="*/ 15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92">
                  <a:moveTo>
                    <a:pt x="66" y="180"/>
                  </a:moveTo>
                  <a:cubicBezTo>
                    <a:pt x="66" y="180"/>
                    <a:pt x="0" y="101"/>
                    <a:pt x="0" y="65"/>
                  </a:cubicBezTo>
                  <a:cubicBezTo>
                    <a:pt x="0" y="29"/>
                    <a:pt x="29" y="0"/>
                    <a:pt x="66" y="0"/>
                  </a:cubicBezTo>
                  <a:cubicBezTo>
                    <a:pt x="102" y="0"/>
                    <a:pt x="131" y="29"/>
                    <a:pt x="131" y="65"/>
                  </a:cubicBezTo>
                  <a:cubicBezTo>
                    <a:pt x="131" y="101"/>
                    <a:pt x="66" y="180"/>
                    <a:pt x="66" y="180"/>
                  </a:cubicBezTo>
                  <a:close/>
                  <a:moveTo>
                    <a:pt x="66" y="8"/>
                  </a:moveTo>
                  <a:cubicBezTo>
                    <a:pt x="34" y="8"/>
                    <a:pt x="8" y="34"/>
                    <a:pt x="8" y="65"/>
                  </a:cubicBezTo>
                  <a:cubicBezTo>
                    <a:pt x="8" y="97"/>
                    <a:pt x="66" y="167"/>
                    <a:pt x="66" y="167"/>
                  </a:cubicBezTo>
                  <a:cubicBezTo>
                    <a:pt x="66" y="167"/>
                    <a:pt x="123" y="97"/>
                    <a:pt x="123" y="65"/>
                  </a:cubicBezTo>
                  <a:cubicBezTo>
                    <a:pt x="123" y="34"/>
                    <a:pt x="97" y="8"/>
                    <a:pt x="66" y="8"/>
                  </a:cubicBezTo>
                  <a:close/>
                  <a:moveTo>
                    <a:pt x="66" y="102"/>
                  </a:moveTo>
                  <a:cubicBezTo>
                    <a:pt x="45" y="102"/>
                    <a:pt x="29" y="85"/>
                    <a:pt x="29" y="65"/>
                  </a:cubicBezTo>
                  <a:cubicBezTo>
                    <a:pt x="29" y="45"/>
                    <a:pt x="45" y="28"/>
                    <a:pt x="66" y="28"/>
                  </a:cubicBezTo>
                  <a:cubicBezTo>
                    <a:pt x="86" y="28"/>
                    <a:pt x="102" y="45"/>
                    <a:pt x="102" y="65"/>
                  </a:cubicBezTo>
                  <a:cubicBezTo>
                    <a:pt x="102" y="85"/>
                    <a:pt x="86" y="102"/>
                    <a:pt x="66" y="102"/>
                  </a:cubicBezTo>
                  <a:close/>
                  <a:moveTo>
                    <a:pt x="66" y="37"/>
                  </a:moveTo>
                  <a:cubicBezTo>
                    <a:pt x="50" y="37"/>
                    <a:pt x="37" y="49"/>
                    <a:pt x="37" y="65"/>
                  </a:cubicBezTo>
                  <a:cubicBezTo>
                    <a:pt x="37" y="81"/>
                    <a:pt x="50" y="94"/>
                    <a:pt x="66" y="94"/>
                  </a:cubicBezTo>
                  <a:cubicBezTo>
                    <a:pt x="81" y="94"/>
                    <a:pt x="94" y="81"/>
                    <a:pt x="94" y="65"/>
                  </a:cubicBezTo>
                  <a:cubicBezTo>
                    <a:pt x="94" y="49"/>
                    <a:pt x="81" y="37"/>
                    <a:pt x="66" y="37"/>
                  </a:cubicBezTo>
                  <a:close/>
                  <a:moveTo>
                    <a:pt x="37" y="153"/>
                  </a:moveTo>
                  <a:cubicBezTo>
                    <a:pt x="38" y="156"/>
                    <a:pt x="40" y="158"/>
                    <a:pt x="42" y="160"/>
                  </a:cubicBezTo>
                  <a:cubicBezTo>
                    <a:pt x="24" y="162"/>
                    <a:pt x="12" y="167"/>
                    <a:pt x="12" y="171"/>
                  </a:cubicBezTo>
                  <a:cubicBezTo>
                    <a:pt x="12" y="178"/>
                    <a:pt x="36" y="184"/>
                    <a:pt x="66" y="184"/>
                  </a:cubicBezTo>
                  <a:cubicBezTo>
                    <a:pt x="95" y="184"/>
                    <a:pt x="119" y="178"/>
                    <a:pt x="119" y="171"/>
                  </a:cubicBezTo>
                  <a:cubicBezTo>
                    <a:pt x="119" y="167"/>
                    <a:pt x="107" y="162"/>
                    <a:pt x="89" y="160"/>
                  </a:cubicBezTo>
                  <a:cubicBezTo>
                    <a:pt x="91" y="158"/>
                    <a:pt x="93" y="156"/>
                    <a:pt x="94" y="153"/>
                  </a:cubicBezTo>
                  <a:cubicBezTo>
                    <a:pt x="114" y="157"/>
                    <a:pt x="127" y="164"/>
                    <a:pt x="127" y="171"/>
                  </a:cubicBezTo>
                  <a:cubicBezTo>
                    <a:pt x="127" y="183"/>
                    <a:pt x="99" y="192"/>
                    <a:pt x="66" y="192"/>
                  </a:cubicBezTo>
                  <a:cubicBezTo>
                    <a:pt x="32" y="192"/>
                    <a:pt x="4" y="183"/>
                    <a:pt x="4" y="171"/>
                  </a:cubicBezTo>
                  <a:cubicBezTo>
                    <a:pt x="4" y="164"/>
                    <a:pt x="17" y="157"/>
                    <a:pt x="37" y="1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文本框 68"/>
            <p:cNvSpPr txBox="1"/>
            <p:nvPr/>
          </p:nvSpPr>
          <p:spPr>
            <a:xfrm>
              <a:off x="2650" y="2067"/>
              <a:ext cx="1416" cy="485"/>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zh-CN" altLang="en-US" sz="1400" smtClean="0"/>
                <a:t>龚小呈</a:t>
              </a:r>
              <a:endParaRPr kumimoji="1" lang="zh-CN" altLang="en-US" sz="1400" dirty="0"/>
            </a:p>
          </p:txBody>
        </p:sp>
        <p:sp>
          <p:nvSpPr>
            <p:cNvPr id="70" name="文本框 69"/>
            <p:cNvSpPr txBox="1"/>
            <p:nvPr/>
          </p:nvSpPr>
          <p:spPr>
            <a:xfrm>
              <a:off x="3952" y="2067"/>
              <a:ext cx="1966" cy="485"/>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en-US" altLang="zh-CN" sz="1400" smtClean="0"/>
                <a:t>156xxxxxxxx</a:t>
              </a:r>
              <a:endParaRPr kumimoji="1" lang="zh-CN" altLang="en-US" dirty="0"/>
            </a:p>
          </p:txBody>
        </p:sp>
        <p:cxnSp>
          <p:nvCxnSpPr>
            <p:cNvPr id="79" name="直线连接符 78"/>
            <p:cNvCxnSpPr/>
            <p:nvPr/>
          </p:nvCxnSpPr>
          <p:spPr>
            <a:xfrm>
              <a:off x="3952" y="2038"/>
              <a:ext cx="0" cy="514"/>
            </a:xfrm>
            <a:prstGeom prst="line">
              <a:avLst/>
            </a:prstGeom>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2451" y="8402"/>
              <a:ext cx="4299" cy="9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3" name="文本框 72"/>
            <p:cNvSpPr txBox="1"/>
            <p:nvPr/>
          </p:nvSpPr>
          <p:spPr>
            <a:xfrm>
              <a:off x="2529" y="8736"/>
              <a:ext cx="1193" cy="582"/>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en-US" altLang="zh-CN" dirty="0" smtClean="0"/>
                <a:t>00:00</a:t>
              </a:r>
              <a:endParaRPr kumimoji="1" lang="zh-CN" altLang="en-US" dirty="0"/>
            </a:p>
          </p:txBody>
        </p:sp>
        <p:sp>
          <p:nvSpPr>
            <p:cNvPr id="84" name="圆角矩形 83"/>
            <p:cNvSpPr/>
            <p:nvPr/>
          </p:nvSpPr>
          <p:spPr>
            <a:xfrm>
              <a:off x="4878" y="8508"/>
              <a:ext cx="1768" cy="7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6" name="文本框 75"/>
            <p:cNvSpPr txBox="1"/>
            <p:nvPr/>
          </p:nvSpPr>
          <p:spPr>
            <a:xfrm>
              <a:off x="5249" y="8581"/>
              <a:ext cx="2092" cy="582"/>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zh-CN" altLang="en-US" dirty="0" smtClean="0"/>
                <a:t>结算</a:t>
              </a:r>
              <a:endParaRPr kumimoji="1" lang="zh-CN" altLang="en-US" dirty="0"/>
            </a:p>
          </p:txBody>
        </p:sp>
        <p:sp>
          <p:nvSpPr>
            <p:cNvPr id="85" name="文本框 84"/>
            <p:cNvSpPr txBox="1"/>
            <p:nvPr/>
          </p:nvSpPr>
          <p:spPr>
            <a:xfrm>
              <a:off x="2461" y="8405"/>
              <a:ext cx="1474" cy="436"/>
            </a:xfrm>
            <a:prstGeom prst="rect">
              <a:avLst/>
            </a:prstGeom>
            <a:noFill/>
          </p:spPr>
          <p:txBody>
            <a:bodyPr wrap="square" rtlCol="0">
              <a:spAutoFit/>
            </a:bodyPr>
            <a:lstStyle/>
            <a:p>
              <a:r>
                <a:rPr kumimoji="1" lang="zh-CN" altLang="en-US" sz="1200" dirty="0" smtClean="0"/>
                <a:t>剩余时间</a:t>
              </a:r>
              <a:endParaRPr kumimoji="1" lang="zh-CN" altLang="en-US" sz="1200" dirty="0"/>
            </a:p>
          </p:txBody>
        </p:sp>
        <p:sp>
          <p:nvSpPr>
            <p:cNvPr id="74" name="文本框 73"/>
            <p:cNvSpPr txBox="1"/>
            <p:nvPr/>
          </p:nvSpPr>
          <p:spPr>
            <a:xfrm>
              <a:off x="3752" y="8401"/>
              <a:ext cx="1411" cy="436"/>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zh-CN" altLang="en-US" sz="1200" dirty="0" smtClean="0"/>
                <a:t>总价格</a:t>
              </a:r>
              <a:endParaRPr kumimoji="1" lang="zh-CN" altLang="en-US" sz="1200" dirty="0"/>
            </a:p>
          </p:txBody>
        </p:sp>
        <p:sp>
          <p:nvSpPr>
            <p:cNvPr id="87" name="文本框 86"/>
            <p:cNvSpPr txBox="1"/>
            <p:nvPr/>
          </p:nvSpPr>
          <p:spPr>
            <a:xfrm>
              <a:off x="3826" y="8730"/>
              <a:ext cx="844" cy="582"/>
            </a:xfrm>
            <a:prstGeom prst="rect">
              <a:avLst/>
            </a:prstGeom>
            <a:noFill/>
          </p:spPr>
          <p:txBody>
            <a:bodyPr wrap="none" rtlCol="0">
              <a:spAutoFit/>
            </a:bodyPr>
            <a:lstStyle/>
            <a:p>
              <a:r>
                <a:rPr kumimoji="1" lang="en-US" altLang="zh-CN" smtClean="0"/>
                <a:t>100</a:t>
              </a:r>
              <a:endParaRPr kumimoji="1" lang="zh-CN" altLang="en-US" dirty="0"/>
            </a:p>
          </p:txBody>
        </p:sp>
        <p:cxnSp>
          <p:nvCxnSpPr>
            <p:cNvPr id="89" name="直线连接符 88"/>
            <p:cNvCxnSpPr/>
            <p:nvPr/>
          </p:nvCxnSpPr>
          <p:spPr>
            <a:xfrm>
              <a:off x="3685" y="8401"/>
              <a:ext cx="0" cy="957"/>
            </a:xfrm>
            <a:prstGeom prst="line">
              <a:avLst/>
            </a:prstGeom>
          </p:spPr>
          <p:style>
            <a:lnRef idx="1">
              <a:schemeClr val="accent1"/>
            </a:lnRef>
            <a:fillRef idx="0">
              <a:schemeClr val="accent1"/>
            </a:fillRef>
            <a:effectRef idx="0">
              <a:schemeClr val="accent1"/>
            </a:effectRef>
            <a:fontRef idx="minor">
              <a:schemeClr val="tx1"/>
            </a:fontRef>
          </p:style>
        </p:cxnSp>
        <p:pic>
          <p:nvPicPr>
            <p:cNvPr id="91" name="图片 90"/>
            <p:cNvPicPr>
              <a:picLocks noChangeAspect="1"/>
            </p:cNvPicPr>
            <p:nvPr/>
          </p:nvPicPr>
          <p:blipFill>
            <a:blip r:embed="rId2"/>
            <a:stretch>
              <a:fillRect/>
            </a:stretch>
          </p:blipFill>
          <p:spPr>
            <a:xfrm>
              <a:off x="2487" y="7633"/>
              <a:ext cx="4263" cy="754"/>
            </a:xfrm>
            <a:prstGeom prst="rect">
              <a:avLst/>
            </a:prstGeom>
          </p:spPr>
        </p:pic>
        <p:sp>
          <p:nvSpPr>
            <p:cNvPr id="96" name="同侧圆角矩形 95"/>
            <p:cNvSpPr/>
            <p:nvPr/>
          </p:nvSpPr>
          <p:spPr>
            <a:xfrm>
              <a:off x="2549" y="2650"/>
              <a:ext cx="4150" cy="56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97" name="图片 96"/>
            <p:cNvPicPr>
              <a:picLocks noChangeAspect="1"/>
            </p:cNvPicPr>
            <p:nvPr/>
          </p:nvPicPr>
          <p:blipFill>
            <a:blip r:embed="rId3"/>
            <a:stretch>
              <a:fillRect/>
            </a:stretch>
          </p:blipFill>
          <p:spPr>
            <a:xfrm>
              <a:off x="2668" y="2755"/>
              <a:ext cx="471" cy="376"/>
            </a:xfrm>
            <a:prstGeom prst="rect">
              <a:avLst/>
            </a:prstGeom>
            <a:blipFill>
              <a:blip r:embed="rId4"/>
              <a:tile tx="0" ty="0" sx="100000" sy="100000" flip="none" algn="tl"/>
            </a:blipFill>
          </p:spPr>
        </p:pic>
        <p:sp>
          <p:nvSpPr>
            <p:cNvPr id="181" name="文本框 180"/>
            <p:cNvSpPr txBox="1"/>
            <p:nvPr/>
          </p:nvSpPr>
          <p:spPr>
            <a:xfrm>
              <a:off x="3100" y="2696"/>
              <a:ext cx="3824" cy="485"/>
            </a:xfrm>
            <a:prstGeom prst="rect">
              <a:avLst/>
            </a:prstGeom>
            <a:noFill/>
          </p:spPr>
          <p:txBody>
            <a:bodyPr wrap="square" rtlCol="0">
              <a:spAutoFit/>
            </a:bodyPr>
            <a:lstStyle/>
            <a:p>
              <a:r>
                <a:rPr kumimoji="1" lang="zh-CN" altLang="en-US" sz="1400" dirty="0" smtClean="0"/>
                <a:t>当前位置</a:t>
              </a:r>
              <a:r>
                <a:rPr kumimoji="1" lang="zh-CN" altLang="en-US" sz="1400" smtClean="0"/>
                <a:t>：美国洛杉矶</a:t>
              </a:r>
              <a:endParaRPr kumimoji="1" lang="zh-CN" altLang="en-US" sz="1400" dirty="0"/>
            </a:p>
          </p:txBody>
        </p:sp>
        <p:sp>
          <p:nvSpPr>
            <p:cNvPr id="180" name="Freeform 63"/>
            <p:cNvSpPr/>
            <p:nvPr/>
          </p:nvSpPr>
          <p:spPr bwMode="auto">
            <a:xfrm>
              <a:off x="6181" y="2847"/>
              <a:ext cx="374" cy="236"/>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8340725" y="756285"/>
            <a:ext cx="2896870" cy="5524500"/>
            <a:chOff x="14095" y="1191"/>
            <a:chExt cx="4562" cy="8700"/>
          </a:xfrm>
        </p:grpSpPr>
        <p:grpSp>
          <p:nvGrpSpPr>
            <p:cNvPr id="141" name="组合 112"/>
            <p:cNvGrpSpPr/>
            <p:nvPr/>
          </p:nvGrpSpPr>
          <p:grpSpPr>
            <a:xfrm>
              <a:off x="14095" y="1191"/>
              <a:ext cx="4450" cy="8700"/>
              <a:chOff x="2321" y="1131"/>
              <a:chExt cx="4450" cy="8700"/>
            </a:xfrm>
          </p:grpSpPr>
          <p:grpSp>
            <p:nvGrpSpPr>
              <p:cNvPr id="142" name="组合 1"/>
              <p:cNvGrpSpPr/>
              <p:nvPr/>
            </p:nvGrpSpPr>
            <p:grpSpPr>
              <a:xfrm>
                <a:off x="2321" y="1131"/>
                <a:ext cx="4451" cy="8701"/>
                <a:chOff x="2321" y="1131"/>
                <a:chExt cx="4451" cy="8701"/>
              </a:xfrm>
            </p:grpSpPr>
            <p:grpSp>
              <p:nvGrpSpPr>
                <p:cNvPr id="162" name="组合 2"/>
                <p:cNvGrpSpPr/>
                <p:nvPr/>
              </p:nvGrpSpPr>
              <p:grpSpPr>
                <a:xfrm>
                  <a:off x="2321" y="1131"/>
                  <a:ext cx="4451" cy="8218"/>
                  <a:chOff x="2564" y="1221"/>
                  <a:chExt cx="4451" cy="8218"/>
                </a:xfrm>
              </p:grpSpPr>
              <p:sp>
                <p:nvSpPr>
                  <p:cNvPr id="164" name="矩形 163"/>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文本框 164"/>
                  <p:cNvSpPr txBox="1"/>
                  <p:nvPr/>
                </p:nvSpPr>
                <p:spPr>
                  <a:xfrm>
                    <a:off x="2564" y="1221"/>
                    <a:ext cx="3625" cy="483"/>
                  </a:xfrm>
                  <a:prstGeom prst="rect">
                    <a:avLst/>
                  </a:prstGeom>
                  <a:noFill/>
                </p:spPr>
                <p:txBody>
                  <a:bodyPr wrap="square" rtlCol="0">
                    <a:spAutoFit/>
                  </a:bodyPr>
                  <a:lstStyle/>
                  <a:p>
                    <a:r>
                      <a:rPr lang="en-US" altLang="zh-CN" sz="1400"/>
                      <a:t>iPhone 6/7/8   375*667</a:t>
                    </a:r>
                    <a:endParaRPr lang="en-US" altLang="zh-CN" sz="1400"/>
                  </a:p>
                </p:txBody>
              </p:sp>
            </p:grpSp>
            <p:sp>
              <p:nvSpPr>
                <p:cNvPr id="163" name="文本框 162"/>
                <p:cNvSpPr txBox="1"/>
                <p:nvPr/>
              </p:nvSpPr>
              <p:spPr>
                <a:xfrm>
                  <a:off x="4375" y="9349"/>
                  <a:ext cx="2397" cy="483"/>
                </a:xfrm>
                <a:prstGeom prst="rect">
                  <a:avLst/>
                </a:prstGeom>
                <a:noFill/>
              </p:spPr>
              <p:txBody>
                <a:bodyPr wrap="square" rtlCol="0">
                  <a:spAutoFit/>
                </a:bodyPr>
                <a:lstStyle/>
                <a:p>
                  <a:pPr algn="r"/>
                  <a:r>
                    <a:rPr lang="en-US" altLang="zh-CN" sz="1400" dirty="0"/>
                    <a:t>23</a:t>
                  </a:r>
                  <a:endParaRPr lang="en-US" altLang="zh-CN" sz="1400" dirty="0"/>
                </a:p>
              </p:txBody>
            </p:sp>
          </p:grpSp>
          <p:grpSp>
            <p:nvGrpSpPr>
              <p:cNvPr id="143" name="组合 111"/>
              <p:cNvGrpSpPr/>
              <p:nvPr/>
            </p:nvGrpSpPr>
            <p:grpSpPr>
              <a:xfrm>
                <a:off x="2364" y="1605"/>
                <a:ext cx="4404" cy="394"/>
                <a:chOff x="2364" y="1605"/>
                <a:chExt cx="4404" cy="394"/>
              </a:xfrm>
            </p:grpSpPr>
            <p:grpSp>
              <p:nvGrpSpPr>
                <p:cNvPr id="144" name="组合 7"/>
                <p:cNvGrpSpPr/>
                <p:nvPr/>
              </p:nvGrpSpPr>
              <p:grpSpPr>
                <a:xfrm>
                  <a:off x="6455" y="1740"/>
                  <a:ext cx="229" cy="120"/>
                  <a:chOff x="16302" y="1740"/>
                  <a:chExt cx="229" cy="120"/>
                </a:xfrm>
              </p:grpSpPr>
              <p:sp>
                <p:nvSpPr>
                  <p:cNvPr id="158"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9"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0"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1"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45" name="文本框 144"/>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146" name="组合 14"/>
                <p:cNvGrpSpPr/>
                <p:nvPr/>
              </p:nvGrpSpPr>
              <p:grpSpPr>
                <a:xfrm>
                  <a:off x="2364" y="1613"/>
                  <a:ext cx="1426" cy="386"/>
                  <a:chOff x="12211" y="1613"/>
                  <a:chExt cx="1426" cy="386"/>
                </a:xfrm>
              </p:grpSpPr>
              <p:grpSp>
                <p:nvGrpSpPr>
                  <p:cNvPr id="152" name="组合 15"/>
                  <p:cNvGrpSpPr/>
                  <p:nvPr/>
                </p:nvGrpSpPr>
                <p:grpSpPr>
                  <a:xfrm>
                    <a:off x="13213" y="1737"/>
                    <a:ext cx="129" cy="137"/>
                    <a:chOff x="13213" y="1737"/>
                    <a:chExt cx="129" cy="137"/>
                  </a:xfrm>
                </p:grpSpPr>
                <p:sp>
                  <p:nvSpPr>
                    <p:cNvPr id="154"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5"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6"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7"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53" name="文本框 152"/>
                  <p:cNvSpPr txBox="1"/>
                  <p:nvPr/>
                </p:nvSpPr>
                <p:spPr>
                  <a:xfrm>
                    <a:off x="12211" y="1613"/>
                    <a:ext cx="1426" cy="386"/>
                  </a:xfrm>
                  <a:prstGeom prst="rect">
                    <a:avLst/>
                  </a:prstGeom>
                  <a:noFill/>
                </p:spPr>
                <p:txBody>
                  <a:bodyPr wrap="square" rtlCol="0">
                    <a:spAutoFit/>
                  </a:bodyPr>
                  <a:lstStyle/>
                  <a:p>
                    <a:r>
                      <a:rPr lang="en-US" altLang="zh-CN" sz="1000"/>
                      <a:t>Telegram</a:t>
                    </a:r>
                    <a:endParaRPr lang="en-US" altLang="zh-CN" sz="1000"/>
                  </a:p>
                </p:txBody>
              </p:sp>
            </p:grpSp>
            <p:grpSp>
              <p:nvGrpSpPr>
                <p:cNvPr id="147" name="组合 21"/>
                <p:cNvGrpSpPr/>
                <p:nvPr/>
              </p:nvGrpSpPr>
              <p:grpSpPr>
                <a:xfrm>
                  <a:off x="6196" y="1729"/>
                  <a:ext cx="153" cy="155"/>
                  <a:chOff x="16007" y="1713"/>
                  <a:chExt cx="200" cy="201"/>
                </a:xfrm>
              </p:grpSpPr>
              <p:sp>
                <p:nvSpPr>
                  <p:cNvPr id="149"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0"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1"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148" name="直接连接符 110"/>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6" name="圆角矩形 165"/>
            <p:cNvSpPr/>
            <p:nvPr/>
          </p:nvSpPr>
          <p:spPr>
            <a:xfrm>
              <a:off x="14336" y="2126"/>
              <a:ext cx="4094" cy="2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11" name="文本框 10"/>
            <p:cNvSpPr txBox="1"/>
            <p:nvPr/>
          </p:nvSpPr>
          <p:spPr>
            <a:xfrm>
              <a:off x="14826" y="2377"/>
              <a:ext cx="3504" cy="582"/>
            </a:xfrm>
            <a:prstGeom prst="rect">
              <a:avLst/>
            </a:prstGeom>
            <a:noFill/>
          </p:spPr>
          <p:txBody>
            <a:bodyPr wrap="square" rtlCol="0">
              <a:spAutoFit/>
            </a:bodyPr>
            <a:lstStyle/>
            <a:p>
              <a:r>
                <a:rPr kumimoji="1" lang="zh-CN" altLang="en-US" dirty="0" smtClean="0"/>
                <a:t>您已</a:t>
              </a:r>
              <a:r>
                <a:rPr kumimoji="1" lang="zh-CN" altLang="en-US" smtClean="0"/>
                <a:t>成功完成支付</a:t>
              </a:r>
              <a:endParaRPr kumimoji="1" lang="zh-CN" altLang="en-US"/>
            </a:p>
          </p:txBody>
        </p:sp>
        <p:sp>
          <p:nvSpPr>
            <p:cNvPr id="28" name="圆角矩形 27"/>
            <p:cNvSpPr/>
            <p:nvPr/>
          </p:nvSpPr>
          <p:spPr>
            <a:xfrm>
              <a:off x="16446" y="3299"/>
              <a:ext cx="1782" cy="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0" name="文本框 29"/>
            <p:cNvSpPr txBox="1"/>
            <p:nvPr/>
          </p:nvSpPr>
          <p:spPr>
            <a:xfrm>
              <a:off x="16805" y="3354"/>
              <a:ext cx="1474" cy="582"/>
            </a:xfrm>
            <a:prstGeom prst="rect">
              <a:avLst/>
            </a:prstGeom>
            <a:noFill/>
          </p:spPr>
          <p:txBody>
            <a:bodyPr wrap="square" rtlCol="0">
              <a:spAutoFit/>
            </a:bodyPr>
            <a:lstStyle/>
            <a:p>
              <a:r>
                <a:rPr kumimoji="1" lang="zh-CN" altLang="en-US" smtClean="0"/>
                <a:t>评价</a:t>
              </a:r>
              <a:endParaRPr kumimoji="1" lang="zh-CN" altLang="en-US"/>
            </a:p>
          </p:txBody>
        </p:sp>
        <p:sp>
          <p:nvSpPr>
            <p:cNvPr id="167" name="圆角矩形 166"/>
            <p:cNvSpPr/>
            <p:nvPr/>
          </p:nvSpPr>
          <p:spPr>
            <a:xfrm>
              <a:off x="14505" y="3306"/>
              <a:ext cx="1782" cy="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8" name="文本框 167"/>
            <p:cNvSpPr txBox="1"/>
            <p:nvPr/>
          </p:nvSpPr>
          <p:spPr>
            <a:xfrm>
              <a:off x="14864" y="3361"/>
              <a:ext cx="1474" cy="582"/>
            </a:xfrm>
            <a:prstGeom prst="rect">
              <a:avLst/>
            </a:prstGeom>
            <a:noFill/>
          </p:spPr>
          <p:txBody>
            <a:bodyPr wrap="square" rtlCol="0">
              <a:spAutoFit/>
            </a:bodyPr>
            <a:lstStyle/>
            <a:p>
              <a:r>
                <a:rPr kumimoji="1" lang="zh-CN" altLang="en-US" dirty="0" smtClean="0"/>
                <a:t>返回</a:t>
              </a:r>
              <a:endParaRPr kumimoji="1" lang="zh-CN" altLang="en-US" dirty="0"/>
            </a:p>
          </p:txBody>
        </p:sp>
        <p:grpSp>
          <p:nvGrpSpPr>
            <p:cNvPr id="37" name="组 36"/>
            <p:cNvGrpSpPr/>
            <p:nvPr/>
          </p:nvGrpSpPr>
          <p:grpSpPr>
            <a:xfrm>
              <a:off x="14336" y="4333"/>
              <a:ext cx="4307" cy="609"/>
              <a:chOff x="9103435" y="2751756"/>
              <a:chExt cx="2734789" cy="386950"/>
            </a:xfrm>
          </p:grpSpPr>
          <p:sp>
            <p:nvSpPr>
              <p:cNvPr id="32" name="同侧圆角矩形 31"/>
              <p:cNvSpPr/>
              <p:nvPr/>
            </p:nvSpPr>
            <p:spPr>
              <a:xfrm>
                <a:off x="9103435" y="2751756"/>
                <a:ext cx="2599386" cy="37893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文本框 34"/>
              <p:cNvSpPr txBox="1"/>
              <p:nvPr/>
            </p:nvSpPr>
            <p:spPr>
              <a:xfrm>
                <a:off x="9409673" y="2769374"/>
                <a:ext cx="2428551" cy="369332"/>
              </a:xfrm>
              <a:prstGeom prst="rect">
                <a:avLst/>
              </a:prstGeom>
              <a:noFill/>
            </p:spPr>
            <p:txBody>
              <a:bodyPr wrap="square" rtlCol="0">
                <a:spAutoFit/>
              </a:bodyPr>
              <a:lstStyle/>
              <a:p>
                <a:r>
                  <a:rPr kumimoji="1" lang="zh-CN" altLang="en-US" dirty="0" smtClean="0"/>
                  <a:t>我的订单</a:t>
                </a:r>
                <a:endParaRPr kumimoji="1" lang="zh-CN" altLang="en-US" dirty="0"/>
              </a:p>
            </p:txBody>
          </p:sp>
          <p:grpSp>
            <p:nvGrpSpPr>
              <p:cNvPr id="170" name="组 169"/>
              <p:cNvGrpSpPr/>
              <p:nvPr/>
            </p:nvGrpSpPr>
            <p:grpSpPr>
              <a:xfrm>
                <a:off x="9186566" y="2848298"/>
                <a:ext cx="231036" cy="216631"/>
                <a:chOff x="5224463" y="2605088"/>
                <a:chExt cx="552450" cy="546101"/>
              </a:xfrm>
            </p:grpSpPr>
            <p:sp>
              <p:nvSpPr>
                <p:cNvPr id="171" name="Line 130"/>
                <p:cNvSpPr>
                  <a:spLocks noChangeShapeType="1"/>
                </p:cNvSpPr>
                <p:nvPr/>
              </p:nvSpPr>
              <p:spPr bwMode="auto">
                <a:xfrm>
                  <a:off x="5394326" y="2717801"/>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2" name="Line 131"/>
                <p:cNvSpPr>
                  <a:spLocks noChangeShapeType="1"/>
                </p:cNvSpPr>
                <p:nvPr/>
              </p:nvSpPr>
              <p:spPr bwMode="auto">
                <a:xfrm>
                  <a:off x="5394326" y="2813051"/>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3" name="Line 132"/>
                <p:cNvSpPr>
                  <a:spLocks noChangeShapeType="1"/>
                </p:cNvSpPr>
                <p:nvPr/>
              </p:nvSpPr>
              <p:spPr bwMode="auto">
                <a:xfrm>
                  <a:off x="5394326" y="2906713"/>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4" name="Freeform 133"/>
                <p:cNvSpPr/>
                <p:nvPr/>
              </p:nvSpPr>
              <p:spPr bwMode="auto">
                <a:xfrm>
                  <a:off x="5372101" y="2676526"/>
                  <a:ext cx="284163" cy="474663"/>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5" name="Freeform 134"/>
                <p:cNvSpPr/>
                <p:nvPr/>
              </p:nvSpPr>
              <p:spPr bwMode="auto">
                <a:xfrm>
                  <a:off x="5305426" y="2605088"/>
                  <a:ext cx="411163" cy="414338"/>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6" name="Freeform 135"/>
                <p:cNvSpPr/>
                <p:nvPr/>
              </p:nvSpPr>
              <p:spPr bwMode="auto">
                <a:xfrm>
                  <a:off x="5224463" y="3019426"/>
                  <a:ext cx="379413" cy="131763"/>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Oval 136"/>
                <p:cNvSpPr>
                  <a:spLocks noChangeArrowheads="1"/>
                </p:cNvSpPr>
                <p:nvPr/>
              </p:nvSpPr>
              <p:spPr bwMode="auto">
                <a:xfrm>
                  <a:off x="5535613" y="3019426"/>
                  <a:ext cx="120650" cy="131763"/>
                </a:xfrm>
                <a:prstGeom prst="ellipse">
                  <a:avLst/>
                </a:pr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8" name="Oval 137"/>
                <p:cNvSpPr>
                  <a:spLocks noChangeArrowheads="1"/>
                </p:cNvSpPr>
                <p:nvPr/>
              </p:nvSpPr>
              <p:spPr bwMode="auto">
                <a:xfrm>
                  <a:off x="5656263" y="2605088"/>
                  <a:ext cx="120650" cy="131763"/>
                </a:xfrm>
                <a:prstGeom prst="ellipse">
                  <a:avLst/>
                </a:pr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83" name="Freeform 63"/>
              <p:cNvSpPr/>
              <p:nvPr/>
            </p:nvSpPr>
            <p:spPr bwMode="auto">
              <a:xfrm>
                <a:off x="11377192" y="2875192"/>
                <a:ext cx="237667" cy="149884"/>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85" name="同侧圆角矩形 184"/>
            <p:cNvSpPr/>
            <p:nvPr/>
          </p:nvSpPr>
          <p:spPr>
            <a:xfrm>
              <a:off x="14351" y="5084"/>
              <a:ext cx="4094" cy="597"/>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6" name="文本框 185"/>
            <p:cNvSpPr txBox="1"/>
            <p:nvPr/>
          </p:nvSpPr>
          <p:spPr>
            <a:xfrm>
              <a:off x="14833" y="5112"/>
              <a:ext cx="3824" cy="582"/>
            </a:xfrm>
            <a:prstGeom prst="rect">
              <a:avLst/>
            </a:prstGeom>
            <a:noFill/>
          </p:spPr>
          <p:txBody>
            <a:bodyPr wrap="square" rtlCol="0">
              <a:spAutoFit/>
            </a:bodyPr>
            <a:lstStyle/>
            <a:p>
              <a:r>
                <a:rPr kumimoji="1" lang="zh-CN" altLang="en-US" dirty="0" smtClean="0"/>
                <a:t>热门商品</a:t>
              </a:r>
              <a:endParaRPr kumimoji="1" lang="zh-CN" altLang="en-US" dirty="0"/>
            </a:p>
          </p:txBody>
        </p:sp>
        <p:grpSp>
          <p:nvGrpSpPr>
            <p:cNvPr id="187" name="组 186"/>
            <p:cNvGrpSpPr/>
            <p:nvPr/>
          </p:nvGrpSpPr>
          <p:grpSpPr>
            <a:xfrm>
              <a:off x="14482" y="5236"/>
              <a:ext cx="364" cy="341"/>
              <a:chOff x="5224463" y="2605088"/>
              <a:chExt cx="552450" cy="546101"/>
            </a:xfrm>
          </p:grpSpPr>
          <p:sp>
            <p:nvSpPr>
              <p:cNvPr id="189" name="Line 130"/>
              <p:cNvSpPr>
                <a:spLocks noChangeShapeType="1"/>
              </p:cNvSpPr>
              <p:nvPr/>
            </p:nvSpPr>
            <p:spPr bwMode="auto">
              <a:xfrm>
                <a:off x="5394326" y="2717801"/>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0" name="Line 131"/>
              <p:cNvSpPr>
                <a:spLocks noChangeShapeType="1"/>
              </p:cNvSpPr>
              <p:nvPr/>
            </p:nvSpPr>
            <p:spPr bwMode="auto">
              <a:xfrm>
                <a:off x="5394326" y="2813051"/>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1" name="Line 132"/>
              <p:cNvSpPr>
                <a:spLocks noChangeShapeType="1"/>
              </p:cNvSpPr>
              <p:nvPr/>
            </p:nvSpPr>
            <p:spPr bwMode="auto">
              <a:xfrm>
                <a:off x="5394326" y="2906713"/>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2" name="Freeform 133"/>
              <p:cNvSpPr/>
              <p:nvPr/>
            </p:nvSpPr>
            <p:spPr bwMode="auto">
              <a:xfrm>
                <a:off x="5372101" y="2676526"/>
                <a:ext cx="284163" cy="474663"/>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3" name="Freeform 134"/>
              <p:cNvSpPr/>
              <p:nvPr/>
            </p:nvSpPr>
            <p:spPr bwMode="auto">
              <a:xfrm>
                <a:off x="5305426" y="2605088"/>
                <a:ext cx="411163" cy="414338"/>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4" name="Freeform 135"/>
              <p:cNvSpPr/>
              <p:nvPr/>
            </p:nvSpPr>
            <p:spPr bwMode="auto">
              <a:xfrm>
                <a:off x="5224463" y="3019426"/>
                <a:ext cx="379413" cy="131763"/>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5" name="Oval 136"/>
              <p:cNvSpPr>
                <a:spLocks noChangeArrowheads="1"/>
              </p:cNvSpPr>
              <p:nvPr/>
            </p:nvSpPr>
            <p:spPr bwMode="auto">
              <a:xfrm>
                <a:off x="5535613" y="3019426"/>
                <a:ext cx="120650" cy="131763"/>
              </a:xfrm>
              <a:prstGeom prst="ellipse">
                <a:avLst/>
              </a:pr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6" name="Oval 137"/>
              <p:cNvSpPr>
                <a:spLocks noChangeArrowheads="1"/>
              </p:cNvSpPr>
              <p:nvPr/>
            </p:nvSpPr>
            <p:spPr bwMode="auto">
              <a:xfrm>
                <a:off x="5656263" y="2605088"/>
                <a:ext cx="120650" cy="131763"/>
              </a:xfrm>
              <a:prstGeom prst="ellipse">
                <a:avLst/>
              </a:pr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97" name="Freeform 62"/>
            <p:cNvSpPr/>
            <p:nvPr/>
          </p:nvSpPr>
          <p:spPr bwMode="auto">
            <a:xfrm>
              <a:off x="17896" y="5303"/>
              <a:ext cx="413" cy="211"/>
            </a:xfrm>
            <a:custGeom>
              <a:avLst/>
              <a:gdLst>
                <a:gd name="T0" fmla="*/ 192 w 192"/>
                <a:gd name="T1" fmla="*/ 99 h 99"/>
                <a:gd name="T2" fmla="*/ 96 w 192"/>
                <a:gd name="T3" fmla="*/ 0 h 99"/>
                <a:gd name="T4" fmla="*/ 0 w 192"/>
                <a:gd name="T5" fmla="*/ 99 h 99"/>
              </a:gdLst>
              <a:ahLst/>
              <a:cxnLst>
                <a:cxn ang="0">
                  <a:pos x="T0" y="T1"/>
                </a:cxn>
                <a:cxn ang="0">
                  <a:pos x="T2" y="T3"/>
                </a:cxn>
                <a:cxn ang="0">
                  <a:pos x="T4" y="T5"/>
                </a:cxn>
              </a:cxnLst>
              <a:rect l="0" t="0" r="r" b="b"/>
              <a:pathLst>
                <a:path w="192" h="99">
                  <a:moveTo>
                    <a:pt x="192" y="99"/>
                  </a:moveTo>
                  <a:cubicBezTo>
                    <a:pt x="191" y="98"/>
                    <a:pt x="96" y="0"/>
                    <a:pt x="96" y="0"/>
                  </a:cubicBezTo>
                  <a:cubicBezTo>
                    <a:pt x="0" y="99"/>
                    <a:pt x="0" y="99"/>
                    <a:pt x="0" y="99"/>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同侧圆角矩形 37"/>
            <p:cNvSpPr/>
            <p:nvPr/>
          </p:nvSpPr>
          <p:spPr>
            <a:xfrm rot="10800000">
              <a:off x="14351" y="5672"/>
              <a:ext cx="4094" cy="2762"/>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grpSp>
        <p:nvGrpSpPr>
          <p:cNvPr id="41" name="组合 40"/>
          <p:cNvGrpSpPr/>
          <p:nvPr/>
        </p:nvGrpSpPr>
        <p:grpSpPr>
          <a:xfrm>
            <a:off x="4602480" y="724535"/>
            <a:ext cx="3187065" cy="5524500"/>
            <a:chOff x="8208" y="1141"/>
            <a:chExt cx="5019" cy="8700"/>
          </a:xfrm>
        </p:grpSpPr>
        <p:sp>
          <p:nvSpPr>
            <p:cNvPr id="80" name="同侧圆角矩形 79"/>
            <p:cNvSpPr/>
            <p:nvPr/>
          </p:nvSpPr>
          <p:spPr>
            <a:xfrm rot="10800000">
              <a:off x="8437" y="3231"/>
              <a:ext cx="4136" cy="421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86" name="图片 85"/>
            <p:cNvPicPr>
              <a:picLocks noChangeAspect="1"/>
            </p:cNvPicPr>
            <p:nvPr/>
          </p:nvPicPr>
          <p:blipFill>
            <a:blip r:embed="rId1"/>
            <a:stretch>
              <a:fillRect/>
            </a:stretch>
          </p:blipFill>
          <p:spPr>
            <a:xfrm>
              <a:off x="8554" y="3299"/>
              <a:ext cx="3838" cy="3758"/>
            </a:xfrm>
            <a:prstGeom prst="rect">
              <a:avLst/>
            </a:prstGeom>
          </p:spPr>
        </p:pic>
        <p:grpSp>
          <p:nvGrpSpPr>
            <p:cNvPr id="88" name="组合 112"/>
            <p:cNvGrpSpPr/>
            <p:nvPr/>
          </p:nvGrpSpPr>
          <p:grpSpPr>
            <a:xfrm>
              <a:off x="8208" y="1141"/>
              <a:ext cx="4450" cy="8700"/>
              <a:chOff x="2321" y="1131"/>
              <a:chExt cx="4450" cy="8700"/>
            </a:xfrm>
          </p:grpSpPr>
          <p:grpSp>
            <p:nvGrpSpPr>
              <p:cNvPr id="90" name="组合 1"/>
              <p:cNvGrpSpPr/>
              <p:nvPr/>
            </p:nvGrpSpPr>
            <p:grpSpPr>
              <a:xfrm>
                <a:off x="2321" y="1131"/>
                <a:ext cx="4451" cy="8701"/>
                <a:chOff x="2321" y="1131"/>
                <a:chExt cx="4451" cy="8701"/>
              </a:xfrm>
            </p:grpSpPr>
            <p:grpSp>
              <p:nvGrpSpPr>
                <p:cNvPr id="117" name="组合 2"/>
                <p:cNvGrpSpPr/>
                <p:nvPr/>
              </p:nvGrpSpPr>
              <p:grpSpPr>
                <a:xfrm>
                  <a:off x="2321" y="1131"/>
                  <a:ext cx="4451" cy="8218"/>
                  <a:chOff x="2564" y="1221"/>
                  <a:chExt cx="4451" cy="8218"/>
                </a:xfrm>
              </p:grpSpPr>
              <p:sp>
                <p:nvSpPr>
                  <p:cNvPr id="119" name="矩形 118"/>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p:cNvSpPr txBox="1"/>
                  <p:nvPr/>
                </p:nvSpPr>
                <p:spPr>
                  <a:xfrm>
                    <a:off x="2564" y="1221"/>
                    <a:ext cx="3625" cy="483"/>
                  </a:xfrm>
                  <a:prstGeom prst="rect">
                    <a:avLst/>
                  </a:prstGeom>
                  <a:noFill/>
                </p:spPr>
                <p:txBody>
                  <a:bodyPr wrap="square" rtlCol="0">
                    <a:spAutoFit/>
                  </a:bodyPr>
                  <a:lstStyle/>
                  <a:p>
                    <a:r>
                      <a:rPr lang="en-US" altLang="zh-CN" sz="1400"/>
                      <a:t>iPhone 6/7/8   375*667</a:t>
                    </a:r>
                    <a:endParaRPr lang="en-US" altLang="zh-CN" sz="1400"/>
                  </a:p>
                </p:txBody>
              </p:sp>
            </p:grpSp>
            <p:sp>
              <p:nvSpPr>
                <p:cNvPr id="118" name="文本框 117"/>
                <p:cNvSpPr txBox="1"/>
                <p:nvPr/>
              </p:nvSpPr>
              <p:spPr>
                <a:xfrm>
                  <a:off x="4375" y="9349"/>
                  <a:ext cx="2397" cy="483"/>
                </a:xfrm>
                <a:prstGeom prst="rect">
                  <a:avLst/>
                </a:prstGeom>
                <a:noFill/>
              </p:spPr>
              <p:txBody>
                <a:bodyPr wrap="square" rtlCol="0">
                  <a:spAutoFit/>
                </a:bodyPr>
                <a:lstStyle/>
                <a:p>
                  <a:pPr algn="r"/>
                  <a:r>
                    <a:rPr lang="en-US" altLang="zh-CN" sz="1400" dirty="0" smtClean="0"/>
                    <a:t>22</a:t>
                  </a:r>
                  <a:endParaRPr lang="en-US" altLang="zh-CN" sz="1400" dirty="0"/>
                </a:p>
              </p:txBody>
            </p:sp>
          </p:grpSp>
          <p:grpSp>
            <p:nvGrpSpPr>
              <p:cNvPr id="92" name="组合 111"/>
              <p:cNvGrpSpPr/>
              <p:nvPr/>
            </p:nvGrpSpPr>
            <p:grpSpPr>
              <a:xfrm>
                <a:off x="2364" y="1605"/>
                <a:ext cx="4404" cy="394"/>
                <a:chOff x="2364" y="1605"/>
                <a:chExt cx="4404" cy="394"/>
              </a:xfrm>
            </p:grpSpPr>
            <p:grpSp>
              <p:nvGrpSpPr>
                <p:cNvPr id="93" name="组合 7"/>
                <p:cNvGrpSpPr/>
                <p:nvPr/>
              </p:nvGrpSpPr>
              <p:grpSpPr>
                <a:xfrm>
                  <a:off x="6455" y="1740"/>
                  <a:ext cx="229" cy="120"/>
                  <a:chOff x="16302" y="1740"/>
                  <a:chExt cx="229" cy="120"/>
                </a:xfrm>
              </p:grpSpPr>
              <p:sp>
                <p:nvSpPr>
                  <p:cNvPr id="110"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4"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6"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98" name="组合 14"/>
                <p:cNvGrpSpPr/>
                <p:nvPr/>
              </p:nvGrpSpPr>
              <p:grpSpPr>
                <a:xfrm>
                  <a:off x="2364" y="1613"/>
                  <a:ext cx="1426" cy="386"/>
                  <a:chOff x="12211" y="1613"/>
                  <a:chExt cx="1426" cy="386"/>
                </a:xfrm>
              </p:grpSpPr>
              <p:grpSp>
                <p:nvGrpSpPr>
                  <p:cNvPr id="104" name="组合 15"/>
                  <p:cNvGrpSpPr/>
                  <p:nvPr/>
                </p:nvGrpSpPr>
                <p:grpSpPr>
                  <a:xfrm>
                    <a:off x="13213" y="1737"/>
                    <a:ext cx="129" cy="137"/>
                    <a:chOff x="13213" y="1737"/>
                    <a:chExt cx="129" cy="137"/>
                  </a:xfrm>
                </p:grpSpPr>
                <p:sp>
                  <p:nvSpPr>
                    <p:cNvPr id="106"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7"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8"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9"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05" name="文本框 104"/>
                  <p:cNvSpPr txBox="1"/>
                  <p:nvPr/>
                </p:nvSpPr>
                <p:spPr>
                  <a:xfrm>
                    <a:off x="12211" y="1613"/>
                    <a:ext cx="1426" cy="386"/>
                  </a:xfrm>
                  <a:prstGeom prst="rect">
                    <a:avLst/>
                  </a:prstGeom>
                  <a:noFill/>
                </p:spPr>
                <p:txBody>
                  <a:bodyPr wrap="square" rtlCol="0">
                    <a:spAutoFit/>
                  </a:bodyPr>
                  <a:lstStyle/>
                  <a:p>
                    <a:r>
                      <a:rPr lang="en-US" altLang="zh-CN" sz="1000"/>
                      <a:t>Telegram</a:t>
                    </a:r>
                    <a:endParaRPr lang="en-US" altLang="zh-CN" sz="1000"/>
                  </a:p>
                </p:txBody>
              </p:sp>
            </p:grpSp>
            <p:grpSp>
              <p:nvGrpSpPr>
                <p:cNvPr id="99" name="组合 21"/>
                <p:cNvGrpSpPr/>
                <p:nvPr/>
              </p:nvGrpSpPr>
              <p:grpSpPr>
                <a:xfrm>
                  <a:off x="6196" y="1729"/>
                  <a:ext cx="153" cy="155"/>
                  <a:chOff x="16007" y="1713"/>
                  <a:chExt cx="200" cy="201"/>
                </a:xfrm>
              </p:grpSpPr>
              <p:sp>
                <p:nvSpPr>
                  <p:cNvPr id="101"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100" name="直接连接符 110"/>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2" name="圆角矩形 121"/>
            <p:cNvSpPr/>
            <p:nvPr/>
          </p:nvSpPr>
          <p:spPr>
            <a:xfrm>
              <a:off x="8435" y="2050"/>
              <a:ext cx="4150" cy="515"/>
            </a:xfrm>
            <a:prstGeom prst="roundRect">
              <a:avLst/>
            </a:prstGeom>
            <a:solidFill>
              <a:schemeClr val="bg1"/>
            </a:solidFill>
            <a:ln>
              <a:solidFill>
                <a:schemeClr val="tx1"/>
              </a:solidFill>
            </a:ln>
            <a:effectLst>
              <a:outerShdw blurRad="50800" dist="50800" dir="5400000" algn="ctr" rotWithShape="0">
                <a:schemeClr val="tx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Freeform 103"/>
            <p:cNvSpPr>
              <a:spLocks noEditPoints="1"/>
            </p:cNvSpPr>
            <p:nvPr/>
          </p:nvSpPr>
          <p:spPr bwMode="auto">
            <a:xfrm>
              <a:off x="9952" y="5176"/>
              <a:ext cx="364" cy="518"/>
            </a:xfrm>
            <a:custGeom>
              <a:avLst/>
              <a:gdLst>
                <a:gd name="T0" fmla="*/ 66 w 131"/>
                <a:gd name="T1" fmla="*/ 180 h 192"/>
                <a:gd name="T2" fmla="*/ 0 w 131"/>
                <a:gd name="T3" fmla="*/ 65 h 192"/>
                <a:gd name="T4" fmla="*/ 66 w 131"/>
                <a:gd name="T5" fmla="*/ 0 h 192"/>
                <a:gd name="T6" fmla="*/ 131 w 131"/>
                <a:gd name="T7" fmla="*/ 65 h 192"/>
                <a:gd name="T8" fmla="*/ 66 w 131"/>
                <a:gd name="T9" fmla="*/ 180 h 192"/>
                <a:gd name="T10" fmla="*/ 66 w 131"/>
                <a:gd name="T11" fmla="*/ 8 h 192"/>
                <a:gd name="T12" fmla="*/ 8 w 131"/>
                <a:gd name="T13" fmla="*/ 65 h 192"/>
                <a:gd name="T14" fmla="*/ 66 w 131"/>
                <a:gd name="T15" fmla="*/ 167 h 192"/>
                <a:gd name="T16" fmla="*/ 123 w 131"/>
                <a:gd name="T17" fmla="*/ 65 h 192"/>
                <a:gd name="T18" fmla="*/ 66 w 131"/>
                <a:gd name="T19" fmla="*/ 8 h 192"/>
                <a:gd name="T20" fmla="*/ 66 w 131"/>
                <a:gd name="T21" fmla="*/ 102 h 192"/>
                <a:gd name="T22" fmla="*/ 29 w 131"/>
                <a:gd name="T23" fmla="*/ 65 h 192"/>
                <a:gd name="T24" fmla="*/ 66 w 131"/>
                <a:gd name="T25" fmla="*/ 28 h 192"/>
                <a:gd name="T26" fmla="*/ 102 w 131"/>
                <a:gd name="T27" fmla="*/ 65 h 192"/>
                <a:gd name="T28" fmla="*/ 66 w 131"/>
                <a:gd name="T29" fmla="*/ 102 h 192"/>
                <a:gd name="T30" fmla="*/ 66 w 131"/>
                <a:gd name="T31" fmla="*/ 37 h 192"/>
                <a:gd name="T32" fmla="*/ 37 w 131"/>
                <a:gd name="T33" fmla="*/ 65 h 192"/>
                <a:gd name="T34" fmla="*/ 66 w 131"/>
                <a:gd name="T35" fmla="*/ 94 h 192"/>
                <a:gd name="T36" fmla="*/ 94 w 131"/>
                <a:gd name="T37" fmla="*/ 65 h 192"/>
                <a:gd name="T38" fmla="*/ 66 w 131"/>
                <a:gd name="T39" fmla="*/ 37 h 192"/>
                <a:gd name="T40" fmla="*/ 37 w 131"/>
                <a:gd name="T41" fmla="*/ 153 h 192"/>
                <a:gd name="T42" fmla="*/ 42 w 131"/>
                <a:gd name="T43" fmla="*/ 160 h 192"/>
                <a:gd name="T44" fmla="*/ 12 w 131"/>
                <a:gd name="T45" fmla="*/ 171 h 192"/>
                <a:gd name="T46" fmla="*/ 66 w 131"/>
                <a:gd name="T47" fmla="*/ 184 h 192"/>
                <a:gd name="T48" fmla="*/ 119 w 131"/>
                <a:gd name="T49" fmla="*/ 171 h 192"/>
                <a:gd name="T50" fmla="*/ 89 w 131"/>
                <a:gd name="T51" fmla="*/ 160 h 192"/>
                <a:gd name="T52" fmla="*/ 94 w 131"/>
                <a:gd name="T53" fmla="*/ 153 h 192"/>
                <a:gd name="T54" fmla="*/ 127 w 131"/>
                <a:gd name="T55" fmla="*/ 171 h 192"/>
                <a:gd name="T56" fmla="*/ 66 w 131"/>
                <a:gd name="T57" fmla="*/ 192 h 192"/>
                <a:gd name="T58" fmla="*/ 4 w 131"/>
                <a:gd name="T59" fmla="*/ 171 h 192"/>
                <a:gd name="T60" fmla="*/ 37 w 131"/>
                <a:gd name="T61" fmla="*/ 15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92">
                  <a:moveTo>
                    <a:pt x="66" y="180"/>
                  </a:moveTo>
                  <a:cubicBezTo>
                    <a:pt x="66" y="180"/>
                    <a:pt x="0" y="101"/>
                    <a:pt x="0" y="65"/>
                  </a:cubicBezTo>
                  <a:cubicBezTo>
                    <a:pt x="0" y="29"/>
                    <a:pt x="29" y="0"/>
                    <a:pt x="66" y="0"/>
                  </a:cubicBezTo>
                  <a:cubicBezTo>
                    <a:pt x="102" y="0"/>
                    <a:pt x="131" y="29"/>
                    <a:pt x="131" y="65"/>
                  </a:cubicBezTo>
                  <a:cubicBezTo>
                    <a:pt x="131" y="101"/>
                    <a:pt x="66" y="180"/>
                    <a:pt x="66" y="180"/>
                  </a:cubicBezTo>
                  <a:close/>
                  <a:moveTo>
                    <a:pt x="66" y="8"/>
                  </a:moveTo>
                  <a:cubicBezTo>
                    <a:pt x="34" y="8"/>
                    <a:pt x="8" y="34"/>
                    <a:pt x="8" y="65"/>
                  </a:cubicBezTo>
                  <a:cubicBezTo>
                    <a:pt x="8" y="97"/>
                    <a:pt x="66" y="167"/>
                    <a:pt x="66" y="167"/>
                  </a:cubicBezTo>
                  <a:cubicBezTo>
                    <a:pt x="66" y="167"/>
                    <a:pt x="123" y="97"/>
                    <a:pt x="123" y="65"/>
                  </a:cubicBezTo>
                  <a:cubicBezTo>
                    <a:pt x="123" y="34"/>
                    <a:pt x="97" y="8"/>
                    <a:pt x="66" y="8"/>
                  </a:cubicBezTo>
                  <a:close/>
                  <a:moveTo>
                    <a:pt x="66" y="102"/>
                  </a:moveTo>
                  <a:cubicBezTo>
                    <a:pt x="45" y="102"/>
                    <a:pt x="29" y="85"/>
                    <a:pt x="29" y="65"/>
                  </a:cubicBezTo>
                  <a:cubicBezTo>
                    <a:pt x="29" y="45"/>
                    <a:pt x="45" y="28"/>
                    <a:pt x="66" y="28"/>
                  </a:cubicBezTo>
                  <a:cubicBezTo>
                    <a:pt x="86" y="28"/>
                    <a:pt x="102" y="45"/>
                    <a:pt x="102" y="65"/>
                  </a:cubicBezTo>
                  <a:cubicBezTo>
                    <a:pt x="102" y="85"/>
                    <a:pt x="86" y="102"/>
                    <a:pt x="66" y="102"/>
                  </a:cubicBezTo>
                  <a:close/>
                  <a:moveTo>
                    <a:pt x="66" y="37"/>
                  </a:moveTo>
                  <a:cubicBezTo>
                    <a:pt x="50" y="37"/>
                    <a:pt x="37" y="49"/>
                    <a:pt x="37" y="65"/>
                  </a:cubicBezTo>
                  <a:cubicBezTo>
                    <a:pt x="37" y="81"/>
                    <a:pt x="50" y="94"/>
                    <a:pt x="66" y="94"/>
                  </a:cubicBezTo>
                  <a:cubicBezTo>
                    <a:pt x="81" y="94"/>
                    <a:pt x="94" y="81"/>
                    <a:pt x="94" y="65"/>
                  </a:cubicBezTo>
                  <a:cubicBezTo>
                    <a:pt x="94" y="49"/>
                    <a:pt x="81" y="37"/>
                    <a:pt x="66" y="37"/>
                  </a:cubicBezTo>
                  <a:close/>
                  <a:moveTo>
                    <a:pt x="37" y="153"/>
                  </a:moveTo>
                  <a:cubicBezTo>
                    <a:pt x="38" y="156"/>
                    <a:pt x="40" y="158"/>
                    <a:pt x="42" y="160"/>
                  </a:cubicBezTo>
                  <a:cubicBezTo>
                    <a:pt x="24" y="162"/>
                    <a:pt x="12" y="167"/>
                    <a:pt x="12" y="171"/>
                  </a:cubicBezTo>
                  <a:cubicBezTo>
                    <a:pt x="12" y="178"/>
                    <a:pt x="36" y="184"/>
                    <a:pt x="66" y="184"/>
                  </a:cubicBezTo>
                  <a:cubicBezTo>
                    <a:pt x="95" y="184"/>
                    <a:pt x="119" y="178"/>
                    <a:pt x="119" y="171"/>
                  </a:cubicBezTo>
                  <a:cubicBezTo>
                    <a:pt x="119" y="167"/>
                    <a:pt x="107" y="162"/>
                    <a:pt x="89" y="160"/>
                  </a:cubicBezTo>
                  <a:cubicBezTo>
                    <a:pt x="91" y="158"/>
                    <a:pt x="93" y="156"/>
                    <a:pt x="94" y="153"/>
                  </a:cubicBezTo>
                  <a:cubicBezTo>
                    <a:pt x="114" y="157"/>
                    <a:pt x="127" y="164"/>
                    <a:pt x="127" y="171"/>
                  </a:cubicBezTo>
                  <a:cubicBezTo>
                    <a:pt x="127" y="183"/>
                    <a:pt x="99" y="192"/>
                    <a:pt x="66" y="192"/>
                  </a:cubicBezTo>
                  <a:cubicBezTo>
                    <a:pt x="32" y="192"/>
                    <a:pt x="4" y="183"/>
                    <a:pt x="4" y="171"/>
                  </a:cubicBezTo>
                  <a:cubicBezTo>
                    <a:pt x="4" y="164"/>
                    <a:pt x="17" y="157"/>
                    <a:pt x="37" y="1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文本框 123"/>
            <p:cNvSpPr txBox="1"/>
            <p:nvPr/>
          </p:nvSpPr>
          <p:spPr>
            <a:xfrm>
              <a:off x="8536" y="2080"/>
              <a:ext cx="1416" cy="485"/>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zh-CN" altLang="en-US" sz="1400" smtClean="0"/>
                <a:t>龚小呈</a:t>
              </a:r>
              <a:endParaRPr kumimoji="1" lang="zh-CN" altLang="en-US" sz="1400" dirty="0"/>
            </a:p>
          </p:txBody>
        </p:sp>
        <p:sp>
          <p:nvSpPr>
            <p:cNvPr id="125" name="文本框 124"/>
            <p:cNvSpPr txBox="1"/>
            <p:nvPr/>
          </p:nvSpPr>
          <p:spPr>
            <a:xfrm>
              <a:off x="9839" y="2080"/>
              <a:ext cx="1966" cy="485"/>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en-US" altLang="zh-CN" sz="1400" smtClean="0"/>
                <a:t>156xxxxxxxx</a:t>
              </a:r>
              <a:endParaRPr kumimoji="1" lang="zh-CN" altLang="en-US" dirty="0"/>
            </a:p>
          </p:txBody>
        </p:sp>
        <p:cxnSp>
          <p:nvCxnSpPr>
            <p:cNvPr id="126" name="直线连接符 125"/>
            <p:cNvCxnSpPr/>
            <p:nvPr/>
          </p:nvCxnSpPr>
          <p:spPr>
            <a:xfrm>
              <a:off x="9839" y="2050"/>
              <a:ext cx="0" cy="514"/>
            </a:xfrm>
            <a:prstGeom prst="line">
              <a:avLst/>
            </a:prstGeom>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8337" y="8415"/>
              <a:ext cx="4299" cy="9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28" name="文本框 127"/>
            <p:cNvSpPr txBox="1"/>
            <p:nvPr/>
          </p:nvSpPr>
          <p:spPr>
            <a:xfrm>
              <a:off x="8415" y="8748"/>
              <a:ext cx="1193" cy="582"/>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en-US" altLang="zh-CN" dirty="0" smtClean="0"/>
                <a:t>00:00</a:t>
              </a:r>
              <a:endParaRPr kumimoji="1" lang="zh-CN" altLang="en-US" dirty="0"/>
            </a:p>
          </p:txBody>
        </p:sp>
        <p:sp>
          <p:nvSpPr>
            <p:cNvPr id="129" name="圆角矩形 128"/>
            <p:cNvSpPr/>
            <p:nvPr/>
          </p:nvSpPr>
          <p:spPr>
            <a:xfrm>
              <a:off x="10765" y="8521"/>
              <a:ext cx="1768" cy="7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30" name="文本框 129"/>
            <p:cNvSpPr txBox="1"/>
            <p:nvPr/>
          </p:nvSpPr>
          <p:spPr>
            <a:xfrm>
              <a:off x="11135" y="8594"/>
              <a:ext cx="2092" cy="582"/>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zh-CN" altLang="en-US" dirty="0" smtClean="0"/>
                <a:t>结算</a:t>
              </a:r>
              <a:endParaRPr kumimoji="1" lang="zh-CN" altLang="en-US" dirty="0"/>
            </a:p>
          </p:txBody>
        </p:sp>
        <p:sp>
          <p:nvSpPr>
            <p:cNvPr id="131" name="文本框 130"/>
            <p:cNvSpPr txBox="1"/>
            <p:nvPr/>
          </p:nvSpPr>
          <p:spPr>
            <a:xfrm>
              <a:off x="8347" y="8418"/>
              <a:ext cx="1474" cy="436"/>
            </a:xfrm>
            <a:prstGeom prst="rect">
              <a:avLst/>
            </a:prstGeom>
            <a:noFill/>
          </p:spPr>
          <p:txBody>
            <a:bodyPr wrap="square" rtlCol="0">
              <a:spAutoFit/>
            </a:bodyPr>
            <a:lstStyle/>
            <a:p>
              <a:r>
                <a:rPr kumimoji="1" lang="zh-CN" altLang="en-US" sz="1200" dirty="0" smtClean="0"/>
                <a:t>剩余时间</a:t>
              </a:r>
              <a:endParaRPr kumimoji="1" lang="zh-CN" altLang="en-US" sz="1200" dirty="0"/>
            </a:p>
          </p:txBody>
        </p:sp>
        <p:sp>
          <p:nvSpPr>
            <p:cNvPr id="132" name="文本框 131"/>
            <p:cNvSpPr txBox="1"/>
            <p:nvPr/>
          </p:nvSpPr>
          <p:spPr>
            <a:xfrm>
              <a:off x="9638" y="8414"/>
              <a:ext cx="1411" cy="436"/>
            </a:xfrm>
            <a:prstGeom prst="rect">
              <a:avLst/>
            </a:prstGeom>
            <a:noFill/>
            <a:effectLst>
              <a:outerShdw blurRad="50800" dist="50800" dir="5400000" algn="ctr" rotWithShape="0">
                <a:schemeClr val="tx1">
                  <a:alpha val="0"/>
                </a:schemeClr>
              </a:outerShdw>
            </a:effectLst>
          </p:spPr>
          <p:txBody>
            <a:bodyPr wrap="square" rtlCol="0">
              <a:spAutoFit/>
            </a:bodyPr>
            <a:lstStyle/>
            <a:p>
              <a:r>
                <a:rPr kumimoji="1" lang="zh-CN" altLang="en-US" sz="1200" dirty="0" smtClean="0"/>
                <a:t>总价格</a:t>
              </a:r>
              <a:endParaRPr kumimoji="1" lang="zh-CN" altLang="en-US" sz="1200" dirty="0"/>
            </a:p>
          </p:txBody>
        </p:sp>
        <p:sp>
          <p:nvSpPr>
            <p:cNvPr id="133" name="文本框 132"/>
            <p:cNvSpPr txBox="1"/>
            <p:nvPr/>
          </p:nvSpPr>
          <p:spPr>
            <a:xfrm>
              <a:off x="9713" y="8743"/>
              <a:ext cx="844" cy="582"/>
            </a:xfrm>
            <a:prstGeom prst="rect">
              <a:avLst/>
            </a:prstGeom>
            <a:noFill/>
          </p:spPr>
          <p:txBody>
            <a:bodyPr wrap="none" rtlCol="0">
              <a:spAutoFit/>
            </a:bodyPr>
            <a:lstStyle/>
            <a:p>
              <a:r>
                <a:rPr kumimoji="1" lang="en-US" altLang="zh-CN" smtClean="0"/>
                <a:t>100</a:t>
              </a:r>
              <a:endParaRPr kumimoji="1" lang="zh-CN" altLang="en-US" dirty="0"/>
            </a:p>
          </p:txBody>
        </p:sp>
        <p:cxnSp>
          <p:nvCxnSpPr>
            <p:cNvPr id="134" name="直线连接符 133"/>
            <p:cNvCxnSpPr/>
            <p:nvPr/>
          </p:nvCxnSpPr>
          <p:spPr>
            <a:xfrm>
              <a:off x="9571" y="8414"/>
              <a:ext cx="0" cy="957"/>
            </a:xfrm>
            <a:prstGeom prst="line">
              <a:avLst/>
            </a:prstGeom>
          </p:spPr>
          <p:style>
            <a:lnRef idx="1">
              <a:schemeClr val="accent1"/>
            </a:lnRef>
            <a:fillRef idx="0">
              <a:schemeClr val="accent1"/>
            </a:fillRef>
            <a:effectRef idx="0">
              <a:schemeClr val="accent1"/>
            </a:effectRef>
            <a:fontRef idx="minor">
              <a:schemeClr val="tx1"/>
            </a:fontRef>
          </p:style>
        </p:cxnSp>
        <p:pic>
          <p:nvPicPr>
            <p:cNvPr id="135" name="图片 134"/>
            <p:cNvPicPr>
              <a:picLocks noChangeAspect="1"/>
            </p:cNvPicPr>
            <p:nvPr/>
          </p:nvPicPr>
          <p:blipFill>
            <a:blip r:embed="rId2"/>
            <a:stretch>
              <a:fillRect/>
            </a:stretch>
          </p:blipFill>
          <p:spPr>
            <a:xfrm>
              <a:off x="8373" y="7646"/>
              <a:ext cx="4263" cy="754"/>
            </a:xfrm>
            <a:prstGeom prst="rect">
              <a:avLst/>
            </a:prstGeom>
          </p:spPr>
        </p:pic>
        <p:sp>
          <p:nvSpPr>
            <p:cNvPr id="136" name="同侧圆角矩形 135"/>
            <p:cNvSpPr/>
            <p:nvPr/>
          </p:nvSpPr>
          <p:spPr>
            <a:xfrm>
              <a:off x="8435" y="2662"/>
              <a:ext cx="4150" cy="56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37" name="图片 136"/>
            <p:cNvPicPr>
              <a:picLocks noChangeAspect="1"/>
            </p:cNvPicPr>
            <p:nvPr/>
          </p:nvPicPr>
          <p:blipFill>
            <a:blip r:embed="rId3"/>
            <a:stretch>
              <a:fillRect/>
            </a:stretch>
          </p:blipFill>
          <p:spPr>
            <a:xfrm>
              <a:off x="8554" y="2768"/>
              <a:ext cx="471" cy="376"/>
            </a:xfrm>
            <a:prstGeom prst="rect">
              <a:avLst/>
            </a:prstGeom>
            <a:blipFill>
              <a:blip r:embed="rId4"/>
              <a:tile tx="0" ty="0" sx="100000" sy="100000" flip="none" algn="tl"/>
            </a:blipFill>
          </p:spPr>
        </p:pic>
        <p:sp>
          <p:nvSpPr>
            <p:cNvPr id="27" name="圆角矩形 26"/>
            <p:cNvSpPr/>
            <p:nvPr/>
          </p:nvSpPr>
          <p:spPr>
            <a:xfrm>
              <a:off x="8517" y="3832"/>
              <a:ext cx="3994" cy="37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29" name="文本框 28"/>
            <p:cNvSpPr txBox="1"/>
            <p:nvPr/>
          </p:nvSpPr>
          <p:spPr>
            <a:xfrm>
              <a:off x="9825" y="5887"/>
              <a:ext cx="3119" cy="582"/>
            </a:xfrm>
            <a:prstGeom prst="rect">
              <a:avLst/>
            </a:prstGeom>
            <a:noFill/>
          </p:spPr>
          <p:txBody>
            <a:bodyPr wrap="square" rtlCol="0">
              <a:spAutoFit/>
            </a:bodyPr>
            <a:lstStyle/>
            <a:p>
              <a:r>
                <a:rPr kumimoji="1" lang="zh-CN" altLang="en-US" dirty="0" smtClean="0"/>
                <a:t>总金额：</a:t>
              </a:r>
              <a:r>
                <a:rPr kumimoji="1" lang="en-US" altLang="zh-CN" dirty="0" smtClean="0"/>
                <a:t>100</a:t>
              </a:r>
              <a:endParaRPr kumimoji="1" lang="zh-CN" altLang="en-US" dirty="0"/>
            </a:p>
          </p:txBody>
        </p:sp>
        <p:cxnSp>
          <p:nvCxnSpPr>
            <p:cNvPr id="31" name="直线连接符 30"/>
            <p:cNvCxnSpPr/>
            <p:nvPr/>
          </p:nvCxnSpPr>
          <p:spPr>
            <a:xfrm>
              <a:off x="8517" y="6493"/>
              <a:ext cx="3990" cy="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5"/>
            <a:stretch>
              <a:fillRect/>
            </a:stretch>
          </p:blipFill>
          <p:spPr>
            <a:xfrm>
              <a:off x="10321" y="6548"/>
              <a:ext cx="766" cy="1007"/>
            </a:xfrm>
            <a:prstGeom prst="rect">
              <a:avLst/>
            </a:prstGeom>
          </p:spPr>
        </p:pic>
        <p:pic>
          <p:nvPicPr>
            <p:cNvPr id="34" name="图片 33"/>
            <p:cNvPicPr>
              <a:picLocks noChangeAspect="1"/>
            </p:cNvPicPr>
            <p:nvPr/>
          </p:nvPicPr>
          <p:blipFill>
            <a:blip r:embed="rId6"/>
            <a:stretch>
              <a:fillRect/>
            </a:stretch>
          </p:blipFill>
          <p:spPr>
            <a:xfrm>
              <a:off x="11264" y="6545"/>
              <a:ext cx="798" cy="1024"/>
            </a:xfrm>
            <a:prstGeom prst="rect">
              <a:avLst/>
            </a:prstGeom>
          </p:spPr>
        </p:pic>
        <p:sp>
          <p:nvSpPr>
            <p:cNvPr id="138" name="文本框 137"/>
            <p:cNvSpPr txBox="1"/>
            <p:nvPr/>
          </p:nvSpPr>
          <p:spPr>
            <a:xfrm>
              <a:off x="8680" y="4611"/>
              <a:ext cx="3119" cy="485"/>
            </a:xfrm>
            <a:prstGeom prst="rect">
              <a:avLst/>
            </a:prstGeom>
            <a:noFill/>
          </p:spPr>
          <p:txBody>
            <a:bodyPr wrap="square" rtlCol="0">
              <a:spAutoFit/>
            </a:bodyPr>
            <a:lstStyle/>
            <a:p>
              <a:r>
                <a:rPr kumimoji="1" lang="zh-CN" altLang="en-US" sz="1400" dirty="0" smtClean="0"/>
                <a:t>乐可         *</a:t>
              </a:r>
              <a:r>
                <a:rPr kumimoji="1" lang="en-US" altLang="zh-CN" sz="1400" dirty="0" smtClean="0"/>
                <a:t>1</a:t>
              </a:r>
              <a:r>
                <a:rPr kumimoji="1" lang="zh-CN" altLang="en-US" sz="1400" dirty="0" smtClean="0"/>
                <a:t>            </a:t>
              </a:r>
              <a:r>
                <a:rPr kumimoji="1" lang="en-US" altLang="zh-CN" sz="1400" dirty="0" smtClean="0"/>
                <a:t>52</a:t>
              </a:r>
              <a:endParaRPr kumimoji="1" lang="zh-CN" altLang="en-US" sz="1400" dirty="0"/>
            </a:p>
          </p:txBody>
        </p:sp>
        <p:sp>
          <p:nvSpPr>
            <p:cNvPr id="139" name="文本框 138"/>
            <p:cNvSpPr txBox="1"/>
            <p:nvPr/>
          </p:nvSpPr>
          <p:spPr>
            <a:xfrm>
              <a:off x="8680" y="3985"/>
              <a:ext cx="3119" cy="485"/>
            </a:xfrm>
            <a:prstGeom prst="rect">
              <a:avLst/>
            </a:prstGeom>
            <a:noFill/>
          </p:spPr>
          <p:txBody>
            <a:bodyPr wrap="square" rtlCol="0">
              <a:spAutoFit/>
            </a:bodyPr>
            <a:lstStyle/>
            <a:p>
              <a:r>
                <a:rPr kumimoji="1" lang="zh-CN" altLang="en-US" sz="1400" dirty="0" smtClean="0"/>
                <a:t>可乐         *</a:t>
              </a:r>
              <a:r>
                <a:rPr kumimoji="1" lang="en-US" altLang="zh-CN" sz="1400" dirty="0" smtClean="0"/>
                <a:t>1</a:t>
              </a:r>
              <a:r>
                <a:rPr kumimoji="1" lang="zh-CN" altLang="en-US" sz="1400" dirty="0" smtClean="0"/>
                <a:t>            </a:t>
              </a:r>
              <a:r>
                <a:rPr kumimoji="1" lang="en-US" altLang="zh-CN" sz="1400" dirty="0" smtClean="0"/>
                <a:t>49</a:t>
              </a:r>
              <a:endParaRPr kumimoji="1" lang="zh-CN" altLang="en-US" sz="1400" dirty="0"/>
            </a:p>
          </p:txBody>
        </p:sp>
        <p:sp>
          <p:nvSpPr>
            <p:cNvPr id="140" name="文本框 139"/>
            <p:cNvSpPr txBox="1"/>
            <p:nvPr/>
          </p:nvSpPr>
          <p:spPr>
            <a:xfrm>
              <a:off x="8705" y="5250"/>
              <a:ext cx="3119" cy="485"/>
            </a:xfrm>
            <a:prstGeom prst="rect">
              <a:avLst/>
            </a:prstGeom>
            <a:noFill/>
          </p:spPr>
          <p:txBody>
            <a:bodyPr wrap="square" rtlCol="0">
              <a:spAutoFit/>
            </a:bodyPr>
            <a:lstStyle/>
            <a:p>
              <a:r>
                <a:rPr kumimoji="1" lang="zh-CN" altLang="en-US" sz="1400" dirty="0" smtClean="0"/>
                <a:t>劳务费                     </a:t>
              </a:r>
              <a:r>
                <a:rPr kumimoji="1" lang="en-US" altLang="zh-CN" sz="1400" dirty="0" smtClean="0"/>
                <a:t>-1</a:t>
              </a:r>
              <a:endParaRPr kumimoji="1" lang="zh-CN" altLang="en-US" sz="1400" dirty="0"/>
            </a:p>
          </p:txBody>
        </p:sp>
        <p:sp>
          <p:nvSpPr>
            <p:cNvPr id="179" name="Freeform 63"/>
            <p:cNvSpPr/>
            <p:nvPr/>
          </p:nvSpPr>
          <p:spPr bwMode="auto">
            <a:xfrm>
              <a:off x="12083" y="2859"/>
              <a:ext cx="374" cy="236"/>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2" name="文本框 181"/>
            <p:cNvSpPr txBox="1"/>
            <p:nvPr/>
          </p:nvSpPr>
          <p:spPr>
            <a:xfrm>
              <a:off x="8972" y="2724"/>
              <a:ext cx="3824" cy="485"/>
            </a:xfrm>
            <a:prstGeom prst="rect">
              <a:avLst/>
            </a:prstGeom>
            <a:noFill/>
          </p:spPr>
          <p:txBody>
            <a:bodyPr wrap="square" rtlCol="0">
              <a:spAutoFit/>
            </a:bodyPr>
            <a:lstStyle/>
            <a:p>
              <a:r>
                <a:rPr kumimoji="1" lang="zh-CN" altLang="en-US" sz="1400" dirty="0" smtClean="0"/>
                <a:t>当前位置</a:t>
              </a:r>
              <a:r>
                <a:rPr kumimoji="1" lang="zh-CN" altLang="en-US" sz="1400" smtClean="0"/>
                <a:t>：美国洛杉矶</a:t>
              </a:r>
              <a:endParaRPr kumimoji="1" lang="zh-CN" altLang="en-US" sz="1400" dirty="0"/>
            </a:p>
          </p:txBody>
        </p:sp>
        <p:sp>
          <p:nvSpPr>
            <p:cNvPr id="39" name="文本框 38"/>
            <p:cNvSpPr txBox="1"/>
            <p:nvPr/>
          </p:nvSpPr>
          <p:spPr>
            <a:xfrm>
              <a:off x="8680" y="6799"/>
              <a:ext cx="1582" cy="533"/>
            </a:xfrm>
            <a:prstGeom prst="rect">
              <a:avLst/>
            </a:prstGeom>
            <a:noFill/>
          </p:spPr>
          <p:txBody>
            <a:bodyPr wrap="square" rtlCol="0">
              <a:spAutoFit/>
            </a:bodyPr>
            <a:lstStyle/>
            <a:p>
              <a:r>
                <a:rPr kumimoji="1" lang="zh-CN" altLang="en-US" sz="1600" smtClean="0"/>
                <a:t>支付方式：</a:t>
              </a:r>
              <a:endParaRPr kumimoji="1" lang="zh-CN" altLang="en-US" sz="16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5775" y="325120"/>
            <a:ext cx="2961005" cy="368300"/>
          </a:xfrm>
          <a:prstGeom prst="rect">
            <a:avLst/>
          </a:prstGeom>
          <a:noFill/>
        </p:spPr>
        <p:txBody>
          <a:bodyPr wrap="square" rtlCol="0">
            <a:spAutoFit/>
          </a:bodyPr>
          <a:lstStyle/>
          <a:p>
            <a:r>
              <a:rPr lang="zh-CN" altLang="en-US"/>
              <a:t>交易页</a:t>
            </a:r>
            <a:r>
              <a:rPr lang="en-US" altLang="zh-CN"/>
              <a:t>-</a:t>
            </a:r>
            <a:r>
              <a:rPr lang="zh-CN" altLang="en-US"/>
              <a:t>带哥订单详情页</a:t>
            </a:r>
            <a:endParaRPr lang="zh-CN" altLang="en-US"/>
          </a:p>
        </p:txBody>
      </p:sp>
      <p:grpSp>
        <p:nvGrpSpPr>
          <p:cNvPr id="27" name="组合 26"/>
          <p:cNvGrpSpPr/>
          <p:nvPr/>
        </p:nvGrpSpPr>
        <p:grpSpPr>
          <a:xfrm>
            <a:off x="864870" y="716280"/>
            <a:ext cx="2825750" cy="5524500"/>
            <a:chOff x="2322" y="1128"/>
            <a:chExt cx="4450" cy="8700"/>
          </a:xfrm>
        </p:grpSpPr>
        <p:sp>
          <p:nvSpPr>
            <p:cNvPr id="46" name="圆角矩形 45"/>
            <p:cNvSpPr/>
            <p:nvPr/>
          </p:nvSpPr>
          <p:spPr>
            <a:xfrm>
              <a:off x="2611" y="7294"/>
              <a:ext cx="4024" cy="5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nvGrpSpPr>
            <p:cNvPr id="113" name="组合 112"/>
            <p:cNvGrpSpPr/>
            <p:nvPr/>
          </p:nvGrpSpPr>
          <p:grpSpPr>
            <a:xfrm>
              <a:off x="2322" y="1128"/>
              <a:ext cx="4450" cy="8700"/>
              <a:chOff x="2321" y="1131"/>
              <a:chExt cx="4450" cy="8700"/>
            </a:xfrm>
          </p:grpSpPr>
          <p:grpSp>
            <p:nvGrpSpPr>
              <p:cNvPr id="2" name="组合 1"/>
              <p:cNvGrpSpPr/>
              <p:nvPr/>
            </p:nvGrpSpPr>
            <p:grpSpPr>
              <a:xfrm>
                <a:off x="2321" y="1131"/>
                <a:ext cx="4451" cy="8701"/>
                <a:chOff x="2321" y="1131"/>
                <a:chExt cx="4451" cy="8701"/>
              </a:xfrm>
            </p:grpSpPr>
            <p:grpSp>
              <p:nvGrpSpPr>
                <p:cNvPr id="3" name="组合 2"/>
                <p:cNvGrpSpPr/>
                <p:nvPr/>
              </p:nvGrpSpPr>
              <p:grpSpPr>
                <a:xfrm>
                  <a:off x="2321" y="1131"/>
                  <a:ext cx="4451" cy="8218"/>
                  <a:chOff x="2564" y="1221"/>
                  <a:chExt cx="4451" cy="8218"/>
                </a:xfrm>
              </p:grpSpPr>
              <p:sp>
                <p:nvSpPr>
                  <p:cNvPr id="5" name="矩形 4"/>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64" y="1221"/>
                    <a:ext cx="3625" cy="483"/>
                  </a:xfrm>
                  <a:prstGeom prst="rect">
                    <a:avLst/>
                  </a:prstGeom>
                  <a:noFill/>
                </p:spPr>
                <p:txBody>
                  <a:bodyPr wrap="square" rtlCol="0">
                    <a:spAutoFit/>
                  </a:bodyPr>
                  <a:lstStyle/>
                  <a:p>
                    <a:r>
                      <a:rPr lang="en-US" altLang="zh-CN" sz="1400"/>
                      <a:t>iPhone 6/7/8   375*667</a:t>
                    </a:r>
                    <a:endParaRPr lang="en-US" altLang="zh-CN" sz="1400"/>
                  </a:p>
                </p:txBody>
              </p:sp>
            </p:grpSp>
            <p:sp>
              <p:nvSpPr>
                <p:cNvPr id="7" name="文本框 6"/>
                <p:cNvSpPr txBox="1"/>
                <p:nvPr/>
              </p:nvSpPr>
              <p:spPr>
                <a:xfrm>
                  <a:off x="4375" y="9349"/>
                  <a:ext cx="2397" cy="483"/>
                </a:xfrm>
                <a:prstGeom prst="rect">
                  <a:avLst/>
                </a:prstGeom>
                <a:noFill/>
              </p:spPr>
              <p:txBody>
                <a:bodyPr wrap="square" rtlCol="0">
                  <a:spAutoFit/>
                </a:bodyPr>
                <a:lstStyle/>
                <a:p>
                  <a:pPr algn="r"/>
                  <a:r>
                    <a:rPr lang="en-US" altLang="zh-CN" sz="1400" dirty="0"/>
                    <a:t>24</a:t>
                  </a:r>
                  <a:endParaRPr lang="en-US" altLang="zh-CN" sz="1400" dirty="0"/>
                </a:p>
              </p:txBody>
            </p:sp>
          </p:grpSp>
          <p:grpSp>
            <p:nvGrpSpPr>
              <p:cNvPr id="112" name="组合 111"/>
              <p:cNvGrpSpPr/>
              <p:nvPr/>
            </p:nvGrpSpPr>
            <p:grpSpPr>
              <a:xfrm>
                <a:off x="2364" y="1605"/>
                <a:ext cx="4404" cy="394"/>
                <a:chOff x="2364" y="1605"/>
                <a:chExt cx="4404" cy="394"/>
              </a:xfrm>
            </p:grpSpPr>
            <p:grpSp>
              <p:nvGrpSpPr>
                <p:cNvPr id="8" name="组合 7"/>
                <p:cNvGrpSpPr/>
                <p:nvPr/>
              </p:nvGrpSpPr>
              <p:grpSpPr>
                <a:xfrm>
                  <a:off x="6455" y="1740"/>
                  <a:ext cx="229" cy="120"/>
                  <a:chOff x="16302" y="1740"/>
                  <a:chExt cx="229" cy="120"/>
                </a:xfrm>
              </p:grpSpPr>
              <p:sp>
                <p:nvSpPr>
                  <p:cNvPr id="9"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15" name="组合 14"/>
                <p:cNvGrpSpPr/>
                <p:nvPr/>
              </p:nvGrpSpPr>
              <p:grpSpPr>
                <a:xfrm>
                  <a:off x="2364" y="1613"/>
                  <a:ext cx="1426" cy="386"/>
                  <a:chOff x="12211" y="1613"/>
                  <a:chExt cx="1426" cy="386"/>
                </a:xfrm>
              </p:grpSpPr>
              <p:grpSp>
                <p:nvGrpSpPr>
                  <p:cNvPr id="16" name="组合 15"/>
                  <p:cNvGrpSpPr/>
                  <p:nvPr/>
                </p:nvGrpSpPr>
                <p:grpSpPr>
                  <a:xfrm>
                    <a:off x="13213" y="1737"/>
                    <a:ext cx="129" cy="137"/>
                    <a:chOff x="13213" y="1737"/>
                    <a:chExt cx="129" cy="137"/>
                  </a:xfrm>
                </p:grpSpPr>
                <p:sp>
                  <p:nvSpPr>
                    <p:cNvPr id="17"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21" name="文本框 20"/>
                  <p:cNvSpPr txBox="1"/>
                  <p:nvPr/>
                </p:nvSpPr>
                <p:spPr>
                  <a:xfrm>
                    <a:off x="12211" y="1613"/>
                    <a:ext cx="1426" cy="386"/>
                  </a:xfrm>
                  <a:prstGeom prst="rect">
                    <a:avLst/>
                  </a:prstGeom>
                  <a:noFill/>
                </p:spPr>
                <p:txBody>
                  <a:bodyPr wrap="square" rtlCol="0">
                    <a:spAutoFit/>
                  </a:bodyPr>
                  <a:lstStyle/>
                  <a:p>
                    <a:r>
                      <a:rPr lang="en-US" altLang="zh-CN" sz="1000" dirty="0"/>
                      <a:t>Telegram</a:t>
                    </a:r>
                    <a:endParaRPr lang="en-US" altLang="zh-CN" sz="1000" dirty="0"/>
                  </a:p>
                </p:txBody>
              </p:sp>
            </p:grpSp>
            <p:grpSp>
              <p:nvGrpSpPr>
                <p:cNvPr id="22" name="组合 21"/>
                <p:cNvGrpSpPr/>
                <p:nvPr/>
              </p:nvGrpSpPr>
              <p:grpSpPr>
                <a:xfrm>
                  <a:off x="6196" y="1729"/>
                  <a:ext cx="153" cy="155"/>
                  <a:chOff x="16007" y="1713"/>
                  <a:chExt cx="200" cy="201"/>
                </a:xfrm>
              </p:grpSpPr>
              <p:sp>
                <p:nvSpPr>
                  <p:cNvPr id="23"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111" name="直接连接符 110"/>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同侧圆角矩形 10"/>
            <p:cNvSpPr/>
            <p:nvPr/>
          </p:nvSpPr>
          <p:spPr>
            <a:xfrm>
              <a:off x="2633" y="2128"/>
              <a:ext cx="4024" cy="49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6" name="文本框 25"/>
            <p:cNvSpPr txBox="1"/>
            <p:nvPr/>
          </p:nvSpPr>
          <p:spPr>
            <a:xfrm>
              <a:off x="3013" y="2120"/>
              <a:ext cx="1207" cy="480"/>
            </a:xfrm>
            <a:prstGeom prst="rect">
              <a:avLst/>
            </a:prstGeom>
            <a:noFill/>
          </p:spPr>
          <p:txBody>
            <a:bodyPr wrap="square" rtlCol="0">
              <a:spAutoFit/>
            </a:bodyPr>
            <a:lstStyle/>
            <a:p>
              <a:r>
                <a:rPr kumimoji="1" lang="en-US" altLang="zh-CN" sz="1400" dirty="0" smtClean="0"/>
                <a:t>00</a:t>
              </a:r>
              <a:r>
                <a:rPr kumimoji="1" lang="en-US" altLang="zh-CN" sz="1400" dirty="0"/>
                <a:t>:</a:t>
              </a:r>
              <a:r>
                <a:rPr kumimoji="1" lang="en-US" altLang="zh-CN" sz="1400" dirty="0" smtClean="0"/>
                <a:t>00</a:t>
              </a:r>
              <a:endParaRPr kumimoji="1" lang="zh-CN" altLang="en-US" sz="1400" dirty="0"/>
            </a:p>
          </p:txBody>
        </p:sp>
        <p:grpSp>
          <p:nvGrpSpPr>
            <p:cNvPr id="31" name="组 30"/>
            <p:cNvGrpSpPr/>
            <p:nvPr/>
          </p:nvGrpSpPr>
          <p:grpSpPr>
            <a:xfrm>
              <a:off x="2749" y="2248"/>
              <a:ext cx="305" cy="281"/>
              <a:chOff x="2881314" y="3690939"/>
              <a:chExt cx="541338" cy="542925"/>
            </a:xfrm>
          </p:grpSpPr>
          <p:sp>
            <p:nvSpPr>
              <p:cNvPr id="32" name="Oval 152"/>
              <p:cNvSpPr>
                <a:spLocks noChangeArrowheads="1"/>
              </p:cNvSpPr>
              <p:nvPr/>
            </p:nvSpPr>
            <p:spPr bwMode="auto">
              <a:xfrm>
                <a:off x="2881314" y="3690939"/>
                <a:ext cx="541338" cy="542925"/>
              </a:xfrm>
              <a:prstGeom prst="ellipse">
                <a:avLst/>
              </a:pr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153"/>
              <p:cNvSpPr/>
              <p:nvPr/>
            </p:nvSpPr>
            <p:spPr bwMode="auto">
              <a:xfrm>
                <a:off x="3013076" y="3741739"/>
                <a:ext cx="133350" cy="220663"/>
              </a:xfrm>
              <a:custGeom>
                <a:avLst/>
                <a:gdLst>
                  <a:gd name="T0" fmla="*/ 84 w 84"/>
                  <a:gd name="T1" fmla="*/ 0 h 139"/>
                  <a:gd name="T2" fmla="*/ 84 w 84"/>
                  <a:gd name="T3" fmla="*/ 139 h 139"/>
                  <a:gd name="T4" fmla="*/ 0 w 84"/>
                  <a:gd name="T5" fmla="*/ 139 h 139"/>
                </a:gdLst>
                <a:ahLst/>
                <a:cxnLst>
                  <a:cxn ang="0">
                    <a:pos x="T0" y="T1"/>
                  </a:cxn>
                  <a:cxn ang="0">
                    <a:pos x="T2" y="T3"/>
                  </a:cxn>
                  <a:cxn ang="0">
                    <a:pos x="T4" y="T5"/>
                  </a:cxn>
                </a:cxnLst>
                <a:rect l="0" t="0" r="r" b="b"/>
                <a:pathLst>
                  <a:path w="84" h="139">
                    <a:moveTo>
                      <a:pt x="84" y="0"/>
                    </a:moveTo>
                    <a:lnTo>
                      <a:pt x="84" y="139"/>
                    </a:lnTo>
                    <a:lnTo>
                      <a:pt x="0" y="139"/>
                    </a:lnTo>
                  </a:path>
                </a:pathLst>
              </a:cu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4" name="Freeform 103"/>
            <p:cNvSpPr>
              <a:spLocks noEditPoints="1"/>
            </p:cNvSpPr>
            <p:nvPr/>
          </p:nvSpPr>
          <p:spPr bwMode="auto">
            <a:xfrm>
              <a:off x="3949" y="2177"/>
              <a:ext cx="305" cy="421"/>
            </a:xfrm>
            <a:custGeom>
              <a:avLst/>
              <a:gdLst>
                <a:gd name="T0" fmla="*/ 66 w 131"/>
                <a:gd name="T1" fmla="*/ 180 h 192"/>
                <a:gd name="T2" fmla="*/ 0 w 131"/>
                <a:gd name="T3" fmla="*/ 65 h 192"/>
                <a:gd name="T4" fmla="*/ 66 w 131"/>
                <a:gd name="T5" fmla="*/ 0 h 192"/>
                <a:gd name="T6" fmla="*/ 131 w 131"/>
                <a:gd name="T7" fmla="*/ 65 h 192"/>
                <a:gd name="T8" fmla="*/ 66 w 131"/>
                <a:gd name="T9" fmla="*/ 180 h 192"/>
                <a:gd name="T10" fmla="*/ 66 w 131"/>
                <a:gd name="T11" fmla="*/ 8 h 192"/>
                <a:gd name="T12" fmla="*/ 8 w 131"/>
                <a:gd name="T13" fmla="*/ 65 h 192"/>
                <a:gd name="T14" fmla="*/ 66 w 131"/>
                <a:gd name="T15" fmla="*/ 167 h 192"/>
                <a:gd name="T16" fmla="*/ 123 w 131"/>
                <a:gd name="T17" fmla="*/ 65 h 192"/>
                <a:gd name="T18" fmla="*/ 66 w 131"/>
                <a:gd name="T19" fmla="*/ 8 h 192"/>
                <a:gd name="T20" fmla="*/ 66 w 131"/>
                <a:gd name="T21" fmla="*/ 102 h 192"/>
                <a:gd name="T22" fmla="*/ 29 w 131"/>
                <a:gd name="T23" fmla="*/ 65 h 192"/>
                <a:gd name="T24" fmla="*/ 66 w 131"/>
                <a:gd name="T25" fmla="*/ 28 h 192"/>
                <a:gd name="T26" fmla="*/ 102 w 131"/>
                <a:gd name="T27" fmla="*/ 65 h 192"/>
                <a:gd name="T28" fmla="*/ 66 w 131"/>
                <a:gd name="T29" fmla="*/ 102 h 192"/>
                <a:gd name="T30" fmla="*/ 66 w 131"/>
                <a:gd name="T31" fmla="*/ 37 h 192"/>
                <a:gd name="T32" fmla="*/ 37 w 131"/>
                <a:gd name="T33" fmla="*/ 65 h 192"/>
                <a:gd name="T34" fmla="*/ 66 w 131"/>
                <a:gd name="T35" fmla="*/ 94 h 192"/>
                <a:gd name="T36" fmla="*/ 94 w 131"/>
                <a:gd name="T37" fmla="*/ 65 h 192"/>
                <a:gd name="T38" fmla="*/ 66 w 131"/>
                <a:gd name="T39" fmla="*/ 37 h 192"/>
                <a:gd name="T40" fmla="*/ 37 w 131"/>
                <a:gd name="T41" fmla="*/ 153 h 192"/>
                <a:gd name="T42" fmla="*/ 42 w 131"/>
                <a:gd name="T43" fmla="*/ 160 h 192"/>
                <a:gd name="T44" fmla="*/ 12 w 131"/>
                <a:gd name="T45" fmla="*/ 171 h 192"/>
                <a:gd name="T46" fmla="*/ 66 w 131"/>
                <a:gd name="T47" fmla="*/ 184 h 192"/>
                <a:gd name="T48" fmla="*/ 119 w 131"/>
                <a:gd name="T49" fmla="*/ 171 h 192"/>
                <a:gd name="T50" fmla="*/ 89 w 131"/>
                <a:gd name="T51" fmla="*/ 160 h 192"/>
                <a:gd name="T52" fmla="*/ 94 w 131"/>
                <a:gd name="T53" fmla="*/ 153 h 192"/>
                <a:gd name="T54" fmla="*/ 127 w 131"/>
                <a:gd name="T55" fmla="*/ 171 h 192"/>
                <a:gd name="T56" fmla="*/ 66 w 131"/>
                <a:gd name="T57" fmla="*/ 192 h 192"/>
                <a:gd name="T58" fmla="*/ 4 w 131"/>
                <a:gd name="T59" fmla="*/ 171 h 192"/>
                <a:gd name="T60" fmla="*/ 37 w 131"/>
                <a:gd name="T61" fmla="*/ 15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92">
                  <a:moveTo>
                    <a:pt x="66" y="180"/>
                  </a:moveTo>
                  <a:cubicBezTo>
                    <a:pt x="66" y="180"/>
                    <a:pt x="0" y="101"/>
                    <a:pt x="0" y="65"/>
                  </a:cubicBezTo>
                  <a:cubicBezTo>
                    <a:pt x="0" y="29"/>
                    <a:pt x="29" y="0"/>
                    <a:pt x="66" y="0"/>
                  </a:cubicBezTo>
                  <a:cubicBezTo>
                    <a:pt x="102" y="0"/>
                    <a:pt x="131" y="29"/>
                    <a:pt x="131" y="65"/>
                  </a:cubicBezTo>
                  <a:cubicBezTo>
                    <a:pt x="131" y="101"/>
                    <a:pt x="66" y="180"/>
                    <a:pt x="66" y="180"/>
                  </a:cubicBezTo>
                  <a:close/>
                  <a:moveTo>
                    <a:pt x="66" y="8"/>
                  </a:moveTo>
                  <a:cubicBezTo>
                    <a:pt x="34" y="8"/>
                    <a:pt x="8" y="34"/>
                    <a:pt x="8" y="65"/>
                  </a:cubicBezTo>
                  <a:cubicBezTo>
                    <a:pt x="8" y="97"/>
                    <a:pt x="66" y="167"/>
                    <a:pt x="66" y="167"/>
                  </a:cubicBezTo>
                  <a:cubicBezTo>
                    <a:pt x="66" y="167"/>
                    <a:pt x="123" y="97"/>
                    <a:pt x="123" y="65"/>
                  </a:cubicBezTo>
                  <a:cubicBezTo>
                    <a:pt x="123" y="34"/>
                    <a:pt x="97" y="8"/>
                    <a:pt x="66" y="8"/>
                  </a:cubicBezTo>
                  <a:close/>
                  <a:moveTo>
                    <a:pt x="66" y="102"/>
                  </a:moveTo>
                  <a:cubicBezTo>
                    <a:pt x="45" y="102"/>
                    <a:pt x="29" y="85"/>
                    <a:pt x="29" y="65"/>
                  </a:cubicBezTo>
                  <a:cubicBezTo>
                    <a:pt x="29" y="45"/>
                    <a:pt x="45" y="28"/>
                    <a:pt x="66" y="28"/>
                  </a:cubicBezTo>
                  <a:cubicBezTo>
                    <a:pt x="86" y="28"/>
                    <a:pt x="102" y="45"/>
                    <a:pt x="102" y="65"/>
                  </a:cubicBezTo>
                  <a:cubicBezTo>
                    <a:pt x="102" y="85"/>
                    <a:pt x="86" y="102"/>
                    <a:pt x="66" y="102"/>
                  </a:cubicBezTo>
                  <a:close/>
                  <a:moveTo>
                    <a:pt x="66" y="37"/>
                  </a:moveTo>
                  <a:cubicBezTo>
                    <a:pt x="50" y="37"/>
                    <a:pt x="37" y="49"/>
                    <a:pt x="37" y="65"/>
                  </a:cubicBezTo>
                  <a:cubicBezTo>
                    <a:pt x="37" y="81"/>
                    <a:pt x="50" y="94"/>
                    <a:pt x="66" y="94"/>
                  </a:cubicBezTo>
                  <a:cubicBezTo>
                    <a:pt x="81" y="94"/>
                    <a:pt x="94" y="81"/>
                    <a:pt x="94" y="65"/>
                  </a:cubicBezTo>
                  <a:cubicBezTo>
                    <a:pt x="94" y="49"/>
                    <a:pt x="81" y="37"/>
                    <a:pt x="66" y="37"/>
                  </a:cubicBezTo>
                  <a:close/>
                  <a:moveTo>
                    <a:pt x="37" y="153"/>
                  </a:moveTo>
                  <a:cubicBezTo>
                    <a:pt x="38" y="156"/>
                    <a:pt x="40" y="158"/>
                    <a:pt x="42" y="160"/>
                  </a:cubicBezTo>
                  <a:cubicBezTo>
                    <a:pt x="24" y="162"/>
                    <a:pt x="12" y="167"/>
                    <a:pt x="12" y="171"/>
                  </a:cubicBezTo>
                  <a:cubicBezTo>
                    <a:pt x="12" y="178"/>
                    <a:pt x="36" y="184"/>
                    <a:pt x="66" y="184"/>
                  </a:cubicBezTo>
                  <a:cubicBezTo>
                    <a:pt x="95" y="184"/>
                    <a:pt x="119" y="178"/>
                    <a:pt x="119" y="171"/>
                  </a:cubicBezTo>
                  <a:cubicBezTo>
                    <a:pt x="119" y="167"/>
                    <a:pt x="107" y="162"/>
                    <a:pt x="89" y="160"/>
                  </a:cubicBezTo>
                  <a:cubicBezTo>
                    <a:pt x="91" y="158"/>
                    <a:pt x="93" y="156"/>
                    <a:pt x="94" y="153"/>
                  </a:cubicBezTo>
                  <a:cubicBezTo>
                    <a:pt x="114" y="157"/>
                    <a:pt x="127" y="164"/>
                    <a:pt x="127" y="171"/>
                  </a:cubicBezTo>
                  <a:cubicBezTo>
                    <a:pt x="127" y="183"/>
                    <a:pt x="99" y="192"/>
                    <a:pt x="66" y="192"/>
                  </a:cubicBezTo>
                  <a:cubicBezTo>
                    <a:pt x="32" y="192"/>
                    <a:pt x="4" y="183"/>
                    <a:pt x="4" y="171"/>
                  </a:cubicBezTo>
                  <a:cubicBezTo>
                    <a:pt x="4" y="164"/>
                    <a:pt x="17" y="157"/>
                    <a:pt x="37" y="1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文本框 27"/>
            <p:cNvSpPr txBox="1"/>
            <p:nvPr/>
          </p:nvSpPr>
          <p:spPr>
            <a:xfrm>
              <a:off x="4185" y="2126"/>
              <a:ext cx="1691" cy="480"/>
            </a:xfrm>
            <a:prstGeom prst="rect">
              <a:avLst/>
            </a:prstGeom>
            <a:noFill/>
          </p:spPr>
          <p:txBody>
            <a:bodyPr wrap="square" rtlCol="0">
              <a:spAutoFit/>
            </a:bodyPr>
            <a:lstStyle/>
            <a:p>
              <a:r>
                <a:rPr kumimoji="1" lang="zh-CN" altLang="en-US" sz="1400" smtClean="0"/>
                <a:t>梅园食堂</a:t>
              </a:r>
              <a:endParaRPr kumimoji="1" lang="zh-CN" altLang="en-US" sz="1400"/>
            </a:p>
          </p:txBody>
        </p:sp>
        <p:sp>
          <p:nvSpPr>
            <p:cNvPr id="37" name="Freeform 62"/>
            <p:cNvSpPr/>
            <p:nvPr/>
          </p:nvSpPr>
          <p:spPr bwMode="auto">
            <a:xfrm>
              <a:off x="5806" y="2271"/>
              <a:ext cx="444" cy="209"/>
            </a:xfrm>
            <a:custGeom>
              <a:avLst/>
              <a:gdLst>
                <a:gd name="T0" fmla="*/ 192 w 192"/>
                <a:gd name="T1" fmla="*/ 99 h 99"/>
                <a:gd name="T2" fmla="*/ 96 w 192"/>
                <a:gd name="T3" fmla="*/ 0 h 99"/>
                <a:gd name="T4" fmla="*/ 0 w 192"/>
                <a:gd name="T5" fmla="*/ 99 h 99"/>
              </a:gdLst>
              <a:ahLst/>
              <a:cxnLst>
                <a:cxn ang="0">
                  <a:pos x="T0" y="T1"/>
                </a:cxn>
                <a:cxn ang="0">
                  <a:pos x="T2" y="T3"/>
                </a:cxn>
                <a:cxn ang="0">
                  <a:pos x="T4" y="T5"/>
                </a:cxn>
              </a:cxnLst>
              <a:rect l="0" t="0" r="r" b="b"/>
              <a:pathLst>
                <a:path w="192" h="99">
                  <a:moveTo>
                    <a:pt x="192" y="99"/>
                  </a:moveTo>
                  <a:cubicBezTo>
                    <a:pt x="191" y="98"/>
                    <a:pt x="96" y="0"/>
                    <a:pt x="96" y="0"/>
                  </a:cubicBezTo>
                  <a:cubicBezTo>
                    <a:pt x="0" y="99"/>
                    <a:pt x="0" y="99"/>
                    <a:pt x="0" y="99"/>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同侧圆角矩形 28"/>
            <p:cNvSpPr/>
            <p:nvPr/>
          </p:nvSpPr>
          <p:spPr>
            <a:xfrm rot="10800000">
              <a:off x="2633" y="2628"/>
              <a:ext cx="4024" cy="4509"/>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30" name="图片 29"/>
            <p:cNvPicPr>
              <a:picLocks noChangeAspect="1"/>
            </p:cNvPicPr>
            <p:nvPr/>
          </p:nvPicPr>
          <p:blipFill>
            <a:blip r:embed="rId1"/>
            <a:stretch>
              <a:fillRect/>
            </a:stretch>
          </p:blipFill>
          <p:spPr>
            <a:xfrm>
              <a:off x="2749" y="2765"/>
              <a:ext cx="3757" cy="1016"/>
            </a:xfrm>
            <a:prstGeom prst="rect">
              <a:avLst/>
            </a:prstGeom>
          </p:spPr>
        </p:pic>
        <p:cxnSp>
          <p:nvCxnSpPr>
            <p:cNvPr id="38" name="直线连接符 37"/>
            <p:cNvCxnSpPr/>
            <p:nvPr/>
          </p:nvCxnSpPr>
          <p:spPr>
            <a:xfrm>
              <a:off x="2633" y="6118"/>
              <a:ext cx="4024" cy="17"/>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组 42"/>
            <p:cNvGrpSpPr/>
            <p:nvPr/>
          </p:nvGrpSpPr>
          <p:grpSpPr>
            <a:xfrm>
              <a:off x="5033" y="6289"/>
              <a:ext cx="1312" cy="603"/>
              <a:chOff x="3169285" y="3980329"/>
              <a:chExt cx="833333" cy="382780"/>
            </a:xfrm>
          </p:grpSpPr>
          <p:sp>
            <p:nvSpPr>
              <p:cNvPr id="41" name="圆角矩形 40"/>
              <p:cNvSpPr/>
              <p:nvPr/>
            </p:nvSpPr>
            <p:spPr>
              <a:xfrm>
                <a:off x="3169285" y="3980329"/>
                <a:ext cx="833333" cy="3765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2" name="文本框 41"/>
              <p:cNvSpPr txBox="1"/>
              <p:nvPr/>
            </p:nvSpPr>
            <p:spPr>
              <a:xfrm>
                <a:off x="3267635" y="3993777"/>
                <a:ext cx="640566" cy="369332"/>
              </a:xfrm>
              <a:prstGeom prst="rect">
                <a:avLst/>
              </a:prstGeom>
              <a:noFill/>
            </p:spPr>
            <p:txBody>
              <a:bodyPr wrap="square" rtlCol="0">
                <a:spAutoFit/>
              </a:bodyPr>
              <a:lstStyle/>
              <a:p>
                <a:r>
                  <a:rPr kumimoji="1" lang="zh-CN" altLang="en-US" dirty="0" smtClean="0"/>
                  <a:t>结算</a:t>
                </a:r>
                <a:endParaRPr kumimoji="1" lang="zh-CN" altLang="en-US" dirty="0"/>
              </a:p>
            </p:txBody>
          </p:sp>
        </p:grpSp>
        <p:pic>
          <p:nvPicPr>
            <p:cNvPr id="47" name="图片 46"/>
            <p:cNvPicPr>
              <a:picLocks noChangeAspect="1"/>
            </p:cNvPicPr>
            <p:nvPr/>
          </p:nvPicPr>
          <p:blipFill>
            <a:blip r:embed="rId1"/>
            <a:stretch>
              <a:fillRect/>
            </a:stretch>
          </p:blipFill>
          <p:spPr>
            <a:xfrm>
              <a:off x="2756" y="3873"/>
              <a:ext cx="3757" cy="1016"/>
            </a:xfrm>
            <a:prstGeom prst="rect">
              <a:avLst/>
            </a:prstGeom>
          </p:spPr>
        </p:pic>
        <p:pic>
          <p:nvPicPr>
            <p:cNvPr id="48" name="图片 47"/>
            <p:cNvPicPr>
              <a:picLocks noChangeAspect="1"/>
            </p:cNvPicPr>
            <p:nvPr/>
          </p:nvPicPr>
          <p:blipFill>
            <a:blip r:embed="rId1"/>
            <a:stretch>
              <a:fillRect/>
            </a:stretch>
          </p:blipFill>
          <p:spPr>
            <a:xfrm>
              <a:off x="2784" y="4981"/>
              <a:ext cx="3757" cy="1016"/>
            </a:xfrm>
            <a:prstGeom prst="rect">
              <a:avLst/>
            </a:prstGeom>
          </p:spPr>
        </p:pic>
        <p:sp>
          <p:nvSpPr>
            <p:cNvPr id="52" name="文本框 51"/>
            <p:cNvSpPr txBox="1"/>
            <p:nvPr/>
          </p:nvSpPr>
          <p:spPr>
            <a:xfrm>
              <a:off x="2978" y="7294"/>
              <a:ext cx="1207" cy="480"/>
            </a:xfrm>
            <a:prstGeom prst="rect">
              <a:avLst/>
            </a:prstGeom>
            <a:noFill/>
          </p:spPr>
          <p:txBody>
            <a:bodyPr wrap="square" rtlCol="0">
              <a:spAutoFit/>
            </a:bodyPr>
            <a:lstStyle/>
            <a:p>
              <a:r>
                <a:rPr kumimoji="1" lang="en-US" altLang="zh-CN" sz="1400" dirty="0" smtClean="0"/>
                <a:t>00</a:t>
              </a:r>
              <a:r>
                <a:rPr kumimoji="1" lang="en-US" altLang="zh-CN" sz="1400" dirty="0"/>
                <a:t>:</a:t>
              </a:r>
              <a:r>
                <a:rPr kumimoji="1" lang="en-US" altLang="zh-CN" sz="1400" dirty="0" smtClean="0"/>
                <a:t>00</a:t>
              </a:r>
              <a:endParaRPr kumimoji="1" lang="zh-CN" altLang="en-US" sz="1400" dirty="0"/>
            </a:p>
          </p:txBody>
        </p:sp>
        <p:grpSp>
          <p:nvGrpSpPr>
            <p:cNvPr id="53" name="组 52"/>
            <p:cNvGrpSpPr/>
            <p:nvPr/>
          </p:nvGrpSpPr>
          <p:grpSpPr>
            <a:xfrm>
              <a:off x="2713" y="7422"/>
              <a:ext cx="305" cy="281"/>
              <a:chOff x="2881314" y="3690939"/>
              <a:chExt cx="541338" cy="542925"/>
            </a:xfrm>
          </p:grpSpPr>
          <p:sp>
            <p:nvSpPr>
              <p:cNvPr id="54" name="Oval 152"/>
              <p:cNvSpPr>
                <a:spLocks noChangeArrowheads="1"/>
              </p:cNvSpPr>
              <p:nvPr/>
            </p:nvSpPr>
            <p:spPr bwMode="auto">
              <a:xfrm>
                <a:off x="2881314" y="3690939"/>
                <a:ext cx="541338" cy="542925"/>
              </a:xfrm>
              <a:prstGeom prst="ellipse">
                <a:avLst/>
              </a:pr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Freeform 153"/>
              <p:cNvSpPr/>
              <p:nvPr/>
            </p:nvSpPr>
            <p:spPr bwMode="auto">
              <a:xfrm>
                <a:off x="3013076" y="3741739"/>
                <a:ext cx="133350" cy="220663"/>
              </a:xfrm>
              <a:custGeom>
                <a:avLst/>
                <a:gdLst>
                  <a:gd name="T0" fmla="*/ 84 w 84"/>
                  <a:gd name="T1" fmla="*/ 0 h 139"/>
                  <a:gd name="T2" fmla="*/ 84 w 84"/>
                  <a:gd name="T3" fmla="*/ 139 h 139"/>
                  <a:gd name="T4" fmla="*/ 0 w 84"/>
                  <a:gd name="T5" fmla="*/ 139 h 139"/>
                </a:gdLst>
                <a:ahLst/>
                <a:cxnLst>
                  <a:cxn ang="0">
                    <a:pos x="T0" y="T1"/>
                  </a:cxn>
                  <a:cxn ang="0">
                    <a:pos x="T2" y="T3"/>
                  </a:cxn>
                  <a:cxn ang="0">
                    <a:pos x="T4" y="T5"/>
                  </a:cxn>
                </a:cxnLst>
                <a:rect l="0" t="0" r="r" b="b"/>
                <a:pathLst>
                  <a:path w="84" h="139">
                    <a:moveTo>
                      <a:pt x="84" y="0"/>
                    </a:moveTo>
                    <a:lnTo>
                      <a:pt x="84" y="139"/>
                    </a:lnTo>
                    <a:lnTo>
                      <a:pt x="0" y="139"/>
                    </a:lnTo>
                  </a:path>
                </a:pathLst>
              </a:cu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56" name="Freeform 103"/>
            <p:cNvSpPr>
              <a:spLocks noEditPoints="1"/>
            </p:cNvSpPr>
            <p:nvPr/>
          </p:nvSpPr>
          <p:spPr bwMode="auto">
            <a:xfrm>
              <a:off x="3914" y="7351"/>
              <a:ext cx="305" cy="421"/>
            </a:xfrm>
            <a:custGeom>
              <a:avLst/>
              <a:gdLst>
                <a:gd name="T0" fmla="*/ 66 w 131"/>
                <a:gd name="T1" fmla="*/ 180 h 192"/>
                <a:gd name="T2" fmla="*/ 0 w 131"/>
                <a:gd name="T3" fmla="*/ 65 h 192"/>
                <a:gd name="T4" fmla="*/ 66 w 131"/>
                <a:gd name="T5" fmla="*/ 0 h 192"/>
                <a:gd name="T6" fmla="*/ 131 w 131"/>
                <a:gd name="T7" fmla="*/ 65 h 192"/>
                <a:gd name="T8" fmla="*/ 66 w 131"/>
                <a:gd name="T9" fmla="*/ 180 h 192"/>
                <a:gd name="T10" fmla="*/ 66 w 131"/>
                <a:gd name="T11" fmla="*/ 8 h 192"/>
                <a:gd name="T12" fmla="*/ 8 w 131"/>
                <a:gd name="T13" fmla="*/ 65 h 192"/>
                <a:gd name="T14" fmla="*/ 66 w 131"/>
                <a:gd name="T15" fmla="*/ 167 h 192"/>
                <a:gd name="T16" fmla="*/ 123 w 131"/>
                <a:gd name="T17" fmla="*/ 65 h 192"/>
                <a:gd name="T18" fmla="*/ 66 w 131"/>
                <a:gd name="T19" fmla="*/ 8 h 192"/>
                <a:gd name="T20" fmla="*/ 66 w 131"/>
                <a:gd name="T21" fmla="*/ 102 h 192"/>
                <a:gd name="T22" fmla="*/ 29 w 131"/>
                <a:gd name="T23" fmla="*/ 65 h 192"/>
                <a:gd name="T24" fmla="*/ 66 w 131"/>
                <a:gd name="T25" fmla="*/ 28 h 192"/>
                <a:gd name="T26" fmla="*/ 102 w 131"/>
                <a:gd name="T27" fmla="*/ 65 h 192"/>
                <a:gd name="T28" fmla="*/ 66 w 131"/>
                <a:gd name="T29" fmla="*/ 102 h 192"/>
                <a:gd name="T30" fmla="*/ 66 w 131"/>
                <a:gd name="T31" fmla="*/ 37 h 192"/>
                <a:gd name="T32" fmla="*/ 37 w 131"/>
                <a:gd name="T33" fmla="*/ 65 h 192"/>
                <a:gd name="T34" fmla="*/ 66 w 131"/>
                <a:gd name="T35" fmla="*/ 94 h 192"/>
                <a:gd name="T36" fmla="*/ 94 w 131"/>
                <a:gd name="T37" fmla="*/ 65 h 192"/>
                <a:gd name="T38" fmla="*/ 66 w 131"/>
                <a:gd name="T39" fmla="*/ 37 h 192"/>
                <a:gd name="T40" fmla="*/ 37 w 131"/>
                <a:gd name="T41" fmla="*/ 153 h 192"/>
                <a:gd name="T42" fmla="*/ 42 w 131"/>
                <a:gd name="T43" fmla="*/ 160 h 192"/>
                <a:gd name="T44" fmla="*/ 12 w 131"/>
                <a:gd name="T45" fmla="*/ 171 h 192"/>
                <a:gd name="T46" fmla="*/ 66 w 131"/>
                <a:gd name="T47" fmla="*/ 184 h 192"/>
                <a:gd name="T48" fmla="*/ 119 w 131"/>
                <a:gd name="T49" fmla="*/ 171 h 192"/>
                <a:gd name="T50" fmla="*/ 89 w 131"/>
                <a:gd name="T51" fmla="*/ 160 h 192"/>
                <a:gd name="T52" fmla="*/ 94 w 131"/>
                <a:gd name="T53" fmla="*/ 153 h 192"/>
                <a:gd name="T54" fmla="*/ 127 w 131"/>
                <a:gd name="T55" fmla="*/ 171 h 192"/>
                <a:gd name="T56" fmla="*/ 66 w 131"/>
                <a:gd name="T57" fmla="*/ 192 h 192"/>
                <a:gd name="T58" fmla="*/ 4 w 131"/>
                <a:gd name="T59" fmla="*/ 171 h 192"/>
                <a:gd name="T60" fmla="*/ 37 w 131"/>
                <a:gd name="T61" fmla="*/ 15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92">
                  <a:moveTo>
                    <a:pt x="66" y="180"/>
                  </a:moveTo>
                  <a:cubicBezTo>
                    <a:pt x="66" y="180"/>
                    <a:pt x="0" y="101"/>
                    <a:pt x="0" y="65"/>
                  </a:cubicBezTo>
                  <a:cubicBezTo>
                    <a:pt x="0" y="29"/>
                    <a:pt x="29" y="0"/>
                    <a:pt x="66" y="0"/>
                  </a:cubicBezTo>
                  <a:cubicBezTo>
                    <a:pt x="102" y="0"/>
                    <a:pt x="131" y="29"/>
                    <a:pt x="131" y="65"/>
                  </a:cubicBezTo>
                  <a:cubicBezTo>
                    <a:pt x="131" y="101"/>
                    <a:pt x="66" y="180"/>
                    <a:pt x="66" y="180"/>
                  </a:cubicBezTo>
                  <a:close/>
                  <a:moveTo>
                    <a:pt x="66" y="8"/>
                  </a:moveTo>
                  <a:cubicBezTo>
                    <a:pt x="34" y="8"/>
                    <a:pt x="8" y="34"/>
                    <a:pt x="8" y="65"/>
                  </a:cubicBezTo>
                  <a:cubicBezTo>
                    <a:pt x="8" y="97"/>
                    <a:pt x="66" y="167"/>
                    <a:pt x="66" y="167"/>
                  </a:cubicBezTo>
                  <a:cubicBezTo>
                    <a:pt x="66" y="167"/>
                    <a:pt x="123" y="97"/>
                    <a:pt x="123" y="65"/>
                  </a:cubicBezTo>
                  <a:cubicBezTo>
                    <a:pt x="123" y="34"/>
                    <a:pt x="97" y="8"/>
                    <a:pt x="66" y="8"/>
                  </a:cubicBezTo>
                  <a:close/>
                  <a:moveTo>
                    <a:pt x="66" y="102"/>
                  </a:moveTo>
                  <a:cubicBezTo>
                    <a:pt x="45" y="102"/>
                    <a:pt x="29" y="85"/>
                    <a:pt x="29" y="65"/>
                  </a:cubicBezTo>
                  <a:cubicBezTo>
                    <a:pt x="29" y="45"/>
                    <a:pt x="45" y="28"/>
                    <a:pt x="66" y="28"/>
                  </a:cubicBezTo>
                  <a:cubicBezTo>
                    <a:pt x="86" y="28"/>
                    <a:pt x="102" y="45"/>
                    <a:pt x="102" y="65"/>
                  </a:cubicBezTo>
                  <a:cubicBezTo>
                    <a:pt x="102" y="85"/>
                    <a:pt x="86" y="102"/>
                    <a:pt x="66" y="102"/>
                  </a:cubicBezTo>
                  <a:close/>
                  <a:moveTo>
                    <a:pt x="66" y="37"/>
                  </a:moveTo>
                  <a:cubicBezTo>
                    <a:pt x="50" y="37"/>
                    <a:pt x="37" y="49"/>
                    <a:pt x="37" y="65"/>
                  </a:cubicBezTo>
                  <a:cubicBezTo>
                    <a:pt x="37" y="81"/>
                    <a:pt x="50" y="94"/>
                    <a:pt x="66" y="94"/>
                  </a:cubicBezTo>
                  <a:cubicBezTo>
                    <a:pt x="81" y="94"/>
                    <a:pt x="94" y="81"/>
                    <a:pt x="94" y="65"/>
                  </a:cubicBezTo>
                  <a:cubicBezTo>
                    <a:pt x="94" y="49"/>
                    <a:pt x="81" y="37"/>
                    <a:pt x="66" y="37"/>
                  </a:cubicBezTo>
                  <a:close/>
                  <a:moveTo>
                    <a:pt x="37" y="153"/>
                  </a:moveTo>
                  <a:cubicBezTo>
                    <a:pt x="38" y="156"/>
                    <a:pt x="40" y="158"/>
                    <a:pt x="42" y="160"/>
                  </a:cubicBezTo>
                  <a:cubicBezTo>
                    <a:pt x="24" y="162"/>
                    <a:pt x="12" y="167"/>
                    <a:pt x="12" y="171"/>
                  </a:cubicBezTo>
                  <a:cubicBezTo>
                    <a:pt x="12" y="178"/>
                    <a:pt x="36" y="184"/>
                    <a:pt x="66" y="184"/>
                  </a:cubicBezTo>
                  <a:cubicBezTo>
                    <a:pt x="95" y="184"/>
                    <a:pt x="119" y="178"/>
                    <a:pt x="119" y="171"/>
                  </a:cubicBezTo>
                  <a:cubicBezTo>
                    <a:pt x="119" y="167"/>
                    <a:pt x="107" y="162"/>
                    <a:pt x="89" y="160"/>
                  </a:cubicBezTo>
                  <a:cubicBezTo>
                    <a:pt x="91" y="158"/>
                    <a:pt x="93" y="156"/>
                    <a:pt x="94" y="153"/>
                  </a:cubicBezTo>
                  <a:cubicBezTo>
                    <a:pt x="114" y="157"/>
                    <a:pt x="127" y="164"/>
                    <a:pt x="127" y="171"/>
                  </a:cubicBezTo>
                  <a:cubicBezTo>
                    <a:pt x="127" y="183"/>
                    <a:pt x="99" y="192"/>
                    <a:pt x="66" y="192"/>
                  </a:cubicBezTo>
                  <a:cubicBezTo>
                    <a:pt x="32" y="192"/>
                    <a:pt x="4" y="183"/>
                    <a:pt x="4" y="171"/>
                  </a:cubicBezTo>
                  <a:cubicBezTo>
                    <a:pt x="4" y="164"/>
                    <a:pt x="17" y="157"/>
                    <a:pt x="37" y="1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文本框 56"/>
            <p:cNvSpPr txBox="1"/>
            <p:nvPr/>
          </p:nvSpPr>
          <p:spPr>
            <a:xfrm>
              <a:off x="4150" y="7300"/>
              <a:ext cx="1691" cy="480"/>
            </a:xfrm>
            <a:prstGeom prst="rect">
              <a:avLst/>
            </a:prstGeom>
            <a:noFill/>
          </p:spPr>
          <p:txBody>
            <a:bodyPr wrap="square" rtlCol="0">
              <a:spAutoFit/>
            </a:bodyPr>
            <a:lstStyle/>
            <a:p>
              <a:r>
                <a:rPr kumimoji="1" lang="zh-CN" altLang="en-US" sz="1400" smtClean="0"/>
                <a:t>梅园食堂</a:t>
              </a:r>
              <a:endParaRPr kumimoji="1" lang="zh-CN" altLang="en-US" sz="1400"/>
            </a:p>
          </p:txBody>
        </p:sp>
        <p:sp>
          <p:nvSpPr>
            <p:cNvPr id="60" name="Freeform 63"/>
            <p:cNvSpPr/>
            <p:nvPr/>
          </p:nvSpPr>
          <p:spPr bwMode="auto">
            <a:xfrm>
              <a:off x="6007" y="7443"/>
              <a:ext cx="374" cy="236"/>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圆角矩形 60"/>
            <p:cNvSpPr/>
            <p:nvPr/>
          </p:nvSpPr>
          <p:spPr>
            <a:xfrm>
              <a:off x="2597" y="7958"/>
              <a:ext cx="4024" cy="5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2" name="文本框 61"/>
            <p:cNvSpPr txBox="1"/>
            <p:nvPr/>
          </p:nvSpPr>
          <p:spPr>
            <a:xfrm>
              <a:off x="2963" y="7958"/>
              <a:ext cx="1207" cy="480"/>
            </a:xfrm>
            <a:prstGeom prst="rect">
              <a:avLst/>
            </a:prstGeom>
            <a:noFill/>
          </p:spPr>
          <p:txBody>
            <a:bodyPr wrap="square" rtlCol="0">
              <a:spAutoFit/>
            </a:bodyPr>
            <a:lstStyle/>
            <a:p>
              <a:r>
                <a:rPr kumimoji="1" lang="en-US" altLang="zh-CN" sz="1400" dirty="0" smtClean="0"/>
                <a:t>00</a:t>
              </a:r>
              <a:r>
                <a:rPr kumimoji="1" lang="en-US" altLang="zh-CN" sz="1400" dirty="0"/>
                <a:t>:</a:t>
              </a:r>
              <a:r>
                <a:rPr kumimoji="1" lang="en-US" altLang="zh-CN" sz="1400" dirty="0" smtClean="0"/>
                <a:t>00</a:t>
              </a:r>
              <a:endParaRPr kumimoji="1" lang="zh-CN" altLang="en-US" sz="1400" dirty="0"/>
            </a:p>
          </p:txBody>
        </p:sp>
        <p:grpSp>
          <p:nvGrpSpPr>
            <p:cNvPr id="63" name="组 62"/>
            <p:cNvGrpSpPr/>
            <p:nvPr/>
          </p:nvGrpSpPr>
          <p:grpSpPr>
            <a:xfrm>
              <a:off x="2699" y="8085"/>
              <a:ext cx="305" cy="281"/>
              <a:chOff x="2881314" y="3690939"/>
              <a:chExt cx="541338" cy="542925"/>
            </a:xfrm>
          </p:grpSpPr>
          <p:sp>
            <p:nvSpPr>
              <p:cNvPr id="64" name="Oval 152"/>
              <p:cNvSpPr>
                <a:spLocks noChangeArrowheads="1"/>
              </p:cNvSpPr>
              <p:nvPr/>
            </p:nvSpPr>
            <p:spPr bwMode="auto">
              <a:xfrm>
                <a:off x="2881314" y="3690939"/>
                <a:ext cx="541338" cy="542925"/>
              </a:xfrm>
              <a:prstGeom prst="ellipse">
                <a:avLst/>
              </a:pr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153"/>
              <p:cNvSpPr/>
              <p:nvPr/>
            </p:nvSpPr>
            <p:spPr bwMode="auto">
              <a:xfrm>
                <a:off x="3013076" y="3741739"/>
                <a:ext cx="133350" cy="220663"/>
              </a:xfrm>
              <a:custGeom>
                <a:avLst/>
                <a:gdLst>
                  <a:gd name="T0" fmla="*/ 84 w 84"/>
                  <a:gd name="T1" fmla="*/ 0 h 139"/>
                  <a:gd name="T2" fmla="*/ 84 w 84"/>
                  <a:gd name="T3" fmla="*/ 139 h 139"/>
                  <a:gd name="T4" fmla="*/ 0 w 84"/>
                  <a:gd name="T5" fmla="*/ 139 h 139"/>
                </a:gdLst>
                <a:ahLst/>
                <a:cxnLst>
                  <a:cxn ang="0">
                    <a:pos x="T0" y="T1"/>
                  </a:cxn>
                  <a:cxn ang="0">
                    <a:pos x="T2" y="T3"/>
                  </a:cxn>
                  <a:cxn ang="0">
                    <a:pos x="T4" y="T5"/>
                  </a:cxn>
                </a:cxnLst>
                <a:rect l="0" t="0" r="r" b="b"/>
                <a:pathLst>
                  <a:path w="84" h="139">
                    <a:moveTo>
                      <a:pt x="84" y="0"/>
                    </a:moveTo>
                    <a:lnTo>
                      <a:pt x="84" y="139"/>
                    </a:lnTo>
                    <a:lnTo>
                      <a:pt x="0" y="139"/>
                    </a:lnTo>
                  </a:path>
                </a:pathLst>
              </a:cu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66" name="Freeform 103"/>
            <p:cNvSpPr>
              <a:spLocks noEditPoints="1"/>
            </p:cNvSpPr>
            <p:nvPr/>
          </p:nvSpPr>
          <p:spPr bwMode="auto">
            <a:xfrm>
              <a:off x="3899" y="8014"/>
              <a:ext cx="305" cy="421"/>
            </a:xfrm>
            <a:custGeom>
              <a:avLst/>
              <a:gdLst>
                <a:gd name="T0" fmla="*/ 66 w 131"/>
                <a:gd name="T1" fmla="*/ 180 h 192"/>
                <a:gd name="T2" fmla="*/ 0 w 131"/>
                <a:gd name="T3" fmla="*/ 65 h 192"/>
                <a:gd name="T4" fmla="*/ 66 w 131"/>
                <a:gd name="T5" fmla="*/ 0 h 192"/>
                <a:gd name="T6" fmla="*/ 131 w 131"/>
                <a:gd name="T7" fmla="*/ 65 h 192"/>
                <a:gd name="T8" fmla="*/ 66 w 131"/>
                <a:gd name="T9" fmla="*/ 180 h 192"/>
                <a:gd name="T10" fmla="*/ 66 w 131"/>
                <a:gd name="T11" fmla="*/ 8 h 192"/>
                <a:gd name="T12" fmla="*/ 8 w 131"/>
                <a:gd name="T13" fmla="*/ 65 h 192"/>
                <a:gd name="T14" fmla="*/ 66 w 131"/>
                <a:gd name="T15" fmla="*/ 167 h 192"/>
                <a:gd name="T16" fmla="*/ 123 w 131"/>
                <a:gd name="T17" fmla="*/ 65 h 192"/>
                <a:gd name="T18" fmla="*/ 66 w 131"/>
                <a:gd name="T19" fmla="*/ 8 h 192"/>
                <a:gd name="T20" fmla="*/ 66 w 131"/>
                <a:gd name="T21" fmla="*/ 102 h 192"/>
                <a:gd name="T22" fmla="*/ 29 w 131"/>
                <a:gd name="T23" fmla="*/ 65 h 192"/>
                <a:gd name="T24" fmla="*/ 66 w 131"/>
                <a:gd name="T25" fmla="*/ 28 h 192"/>
                <a:gd name="T26" fmla="*/ 102 w 131"/>
                <a:gd name="T27" fmla="*/ 65 h 192"/>
                <a:gd name="T28" fmla="*/ 66 w 131"/>
                <a:gd name="T29" fmla="*/ 102 h 192"/>
                <a:gd name="T30" fmla="*/ 66 w 131"/>
                <a:gd name="T31" fmla="*/ 37 h 192"/>
                <a:gd name="T32" fmla="*/ 37 w 131"/>
                <a:gd name="T33" fmla="*/ 65 h 192"/>
                <a:gd name="T34" fmla="*/ 66 w 131"/>
                <a:gd name="T35" fmla="*/ 94 h 192"/>
                <a:gd name="T36" fmla="*/ 94 w 131"/>
                <a:gd name="T37" fmla="*/ 65 h 192"/>
                <a:gd name="T38" fmla="*/ 66 w 131"/>
                <a:gd name="T39" fmla="*/ 37 h 192"/>
                <a:gd name="T40" fmla="*/ 37 w 131"/>
                <a:gd name="T41" fmla="*/ 153 h 192"/>
                <a:gd name="T42" fmla="*/ 42 w 131"/>
                <a:gd name="T43" fmla="*/ 160 h 192"/>
                <a:gd name="T44" fmla="*/ 12 w 131"/>
                <a:gd name="T45" fmla="*/ 171 h 192"/>
                <a:gd name="T46" fmla="*/ 66 w 131"/>
                <a:gd name="T47" fmla="*/ 184 h 192"/>
                <a:gd name="T48" fmla="*/ 119 w 131"/>
                <a:gd name="T49" fmla="*/ 171 h 192"/>
                <a:gd name="T50" fmla="*/ 89 w 131"/>
                <a:gd name="T51" fmla="*/ 160 h 192"/>
                <a:gd name="T52" fmla="*/ 94 w 131"/>
                <a:gd name="T53" fmla="*/ 153 h 192"/>
                <a:gd name="T54" fmla="*/ 127 w 131"/>
                <a:gd name="T55" fmla="*/ 171 h 192"/>
                <a:gd name="T56" fmla="*/ 66 w 131"/>
                <a:gd name="T57" fmla="*/ 192 h 192"/>
                <a:gd name="T58" fmla="*/ 4 w 131"/>
                <a:gd name="T59" fmla="*/ 171 h 192"/>
                <a:gd name="T60" fmla="*/ 37 w 131"/>
                <a:gd name="T61" fmla="*/ 15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92">
                  <a:moveTo>
                    <a:pt x="66" y="180"/>
                  </a:moveTo>
                  <a:cubicBezTo>
                    <a:pt x="66" y="180"/>
                    <a:pt x="0" y="101"/>
                    <a:pt x="0" y="65"/>
                  </a:cubicBezTo>
                  <a:cubicBezTo>
                    <a:pt x="0" y="29"/>
                    <a:pt x="29" y="0"/>
                    <a:pt x="66" y="0"/>
                  </a:cubicBezTo>
                  <a:cubicBezTo>
                    <a:pt x="102" y="0"/>
                    <a:pt x="131" y="29"/>
                    <a:pt x="131" y="65"/>
                  </a:cubicBezTo>
                  <a:cubicBezTo>
                    <a:pt x="131" y="101"/>
                    <a:pt x="66" y="180"/>
                    <a:pt x="66" y="180"/>
                  </a:cubicBezTo>
                  <a:close/>
                  <a:moveTo>
                    <a:pt x="66" y="8"/>
                  </a:moveTo>
                  <a:cubicBezTo>
                    <a:pt x="34" y="8"/>
                    <a:pt x="8" y="34"/>
                    <a:pt x="8" y="65"/>
                  </a:cubicBezTo>
                  <a:cubicBezTo>
                    <a:pt x="8" y="97"/>
                    <a:pt x="66" y="167"/>
                    <a:pt x="66" y="167"/>
                  </a:cubicBezTo>
                  <a:cubicBezTo>
                    <a:pt x="66" y="167"/>
                    <a:pt x="123" y="97"/>
                    <a:pt x="123" y="65"/>
                  </a:cubicBezTo>
                  <a:cubicBezTo>
                    <a:pt x="123" y="34"/>
                    <a:pt x="97" y="8"/>
                    <a:pt x="66" y="8"/>
                  </a:cubicBezTo>
                  <a:close/>
                  <a:moveTo>
                    <a:pt x="66" y="102"/>
                  </a:moveTo>
                  <a:cubicBezTo>
                    <a:pt x="45" y="102"/>
                    <a:pt x="29" y="85"/>
                    <a:pt x="29" y="65"/>
                  </a:cubicBezTo>
                  <a:cubicBezTo>
                    <a:pt x="29" y="45"/>
                    <a:pt x="45" y="28"/>
                    <a:pt x="66" y="28"/>
                  </a:cubicBezTo>
                  <a:cubicBezTo>
                    <a:pt x="86" y="28"/>
                    <a:pt x="102" y="45"/>
                    <a:pt x="102" y="65"/>
                  </a:cubicBezTo>
                  <a:cubicBezTo>
                    <a:pt x="102" y="85"/>
                    <a:pt x="86" y="102"/>
                    <a:pt x="66" y="102"/>
                  </a:cubicBezTo>
                  <a:close/>
                  <a:moveTo>
                    <a:pt x="66" y="37"/>
                  </a:moveTo>
                  <a:cubicBezTo>
                    <a:pt x="50" y="37"/>
                    <a:pt x="37" y="49"/>
                    <a:pt x="37" y="65"/>
                  </a:cubicBezTo>
                  <a:cubicBezTo>
                    <a:pt x="37" y="81"/>
                    <a:pt x="50" y="94"/>
                    <a:pt x="66" y="94"/>
                  </a:cubicBezTo>
                  <a:cubicBezTo>
                    <a:pt x="81" y="94"/>
                    <a:pt x="94" y="81"/>
                    <a:pt x="94" y="65"/>
                  </a:cubicBezTo>
                  <a:cubicBezTo>
                    <a:pt x="94" y="49"/>
                    <a:pt x="81" y="37"/>
                    <a:pt x="66" y="37"/>
                  </a:cubicBezTo>
                  <a:close/>
                  <a:moveTo>
                    <a:pt x="37" y="153"/>
                  </a:moveTo>
                  <a:cubicBezTo>
                    <a:pt x="38" y="156"/>
                    <a:pt x="40" y="158"/>
                    <a:pt x="42" y="160"/>
                  </a:cubicBezTo>
                  <a:cubicBezTo>
                    <a:pt x="24" y="162"/>
                    <a:pt x="12" y="167"/>
                    <a:pt x="12" y="171"/>
                  </a:cubicBezTo>
                  <a:cubicBezTo>
                    <a:pt x="12" y="178"/>
                    <a:pt x="36" y="184"/>
                    <a:pt x="66" y="184"/>
                  </a:cubicBezTo>
                  <a:cubicBezTo>
                    <a:pt x="95" y="184"/>
                    <a:pt x="119" y="178"/>
                    <a:pt x="119" y="171"/>
                  </a:cubicBezTo>
                  <a:cubicBezTo>
                    <a:pt x="119" y="167"/>
                    <a:pt x="107" y="162"/>
                    <a:pt x="89" y="160"/>
                  </a:cubicBezTo>
                  <a:cubicBezTo>
                    <a:pt x="91" y="158"/>
                    <a:pt x="93" y="156"/>
                    <a:pt x="94" y="153"/>
                  </a:cubicBezTo>
                  <a:cubicBezTo>
                    <a:pt x="114" y="157"/>
                    <a:pt x="127" y="164"/>
                    <a:pt x="127" y="171"/>
                  </a:cubicBezTo>
                  <a:cubicBezTo>
                    <a:pt x="127" y="183"/>
                    <a:pt x="99" y="192"/>
                    <a:pt x="66" y="192"/>
                  </a:cubicBezTo>
                  <a:cubicBezTo>
                    <a:pt x="32" y="192"/>
                    <a:pt x="4" y="183"/>
                    <a:pt x="4" y="171"/>
                  </a:cubicBezTo>
                  <a:cubicBezTo>
                    <a:pt x="4" y="164"/>
                    <a:pt x="17" y="157"/>
                    <a:pt x="37" y="1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文本框 66"/>
            <p:cNvSpPr txBox="1"/>
            <p:nvPr/>
          </p:nvSpPr>
          <p:spPr>
            <a:xfrm>
              <a:off x="4136" y="7964"/>
              <a:ext cx="1691" cy="480"/>
            </a:xfrm>
            <a:prstGeom prst="rect">
              <a:avLst/>
            </a:prstGeom>
            <a:noFill/>
          </p:spPr>
          <p:txBody>
            <a:bodyPr wrap="square" rtlCol="0">
              <a:spAutoFit/>
            </a:bodyPr>
            <a:lstStyle/>
            <a:p>
              <a:r>
                <a:rPr kumimoji="1" lang="zh-CN" altLang="en-US" sz="1400" smtClean="0"/>
                <a:t>梅园食堂</a:t>
              </a:r>
              <a:endParaRPr kumimoji="1" lang="zh-CN" altLang="en-US" sz="1400"/>
            </a:p>
          </p:txBody>
        </p:sp>
        <p:sp>
          <p:nvSpPr>
            <p:cNvPr id="68" name="Freeform 63"/>
            <p:cNvSpPr/>
            <p:nvPr/>
          </p:nvSpPr>
          <p:spPr bwMode="auto">
            <a:xfrm>
              <a:off x="5993" y="8107"/>
              <a:ext cx="374" cy="236"/>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a:off x="4615815" y="711200"/>
            <a:ext cx="2825750" cy="5524500"/>
            <a:chOff x="8271" y="1385"/>
            <a:chExt cx="4450" cy="8700"/>
          </a:xfrm>
        </p:grpSpPr>
        <p:sp>
          <p:nvSpPr>
            <p:cNvPr id="117" name="圆角矩形 116"/>
            <p:cNvSpPr/>
            <p:nvPr/>
          </p:nvSpPr>
          <p:spPr>
            <a:xfrm>
              <a:off x="8507" y="7456"/>
              <a:ext cx="4024" cy="5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nvGrpSpPr>
            <p:cNvPr id="118" name="组合 112"/>
            <p:cNvGrpSpPr/>
            <p:nvPr/>
          </p:nvGrpSpPr>
          <p:grpSpPr>
            <a:xfrm>
              <a:off x="8271" y="1385"/>
              <a:ext cx="4450" cy="8700"/>
              <a:chOff x="2321" y="1131"/>
              <a:chExt cx="4450" cy="8700"/>
            </a:xfrm>
          </p:grpSpPr>
          <p:grpSp>
            <p:nvGrpSpPr>
              <p:cNvPr id="119" name="组合 1"/>
              <p:cNvGrpSpPr/>
              <p:nvPr/>
            </p:nvGrpSpPr>
            <p:grpSpPr>
              <a:xfrm>
                <a:off x="2321" y="1131"/>
                <a:ext cx="4451" cy="8701"/>
                <a:chOff x="2321" y="1131"/>
                <a:chExt cx="4451" cy="8701"/>
              </a:xfrm>
            </p:grpSpPr>
            <p:grpSp>
              <p:nvGrpSpPr>
                <p:cNvPr id="139" name="组合 2"/>
                <p:cNvGrpSpPr/>
                <p:nvPr/>
              </p:nvGrpSpPr>
              <p:grpSpPr>
                <a:xfrm>
                  <a:off x="2321" y="1131"/>
                  <a:ext cx="4451" cy="8218"/>
                  <a:chOff x="2564" y="1221"/>
                  <a:chExt cx="4451" cy="8218"/>
                </a:xfrm>
              </p:grpSpPr>
              <p:sp>
                <p:nvSpPr>
                  <p:cNvPr id="141" name="矩形 140"/>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p:cNvSpPr txBox="1"/>
                  <p:nvPr/>
                </p:nvSpPr>
                <p:spPr>
                  <a:xfrm>
                    <a:off x="2564" y="1221"/>
                    <a:ext cx="3625" cy="483"/>
                  </a:xfrm>
                  <a:prstGeom prst="rect">
                    <a:avLst/>
                  </a:prstGeom>
                  <a:noFill/>
                </p:spPr>
                <p:txBody>
                  <a:bodyPr wrap="square" rtlCol="0">
                    <a:spAutoFit/>
                  </a:bodyPr>
                  <a:lstStyle/>
                  <a:p>
                    <a:r>
                      <a:rPr lang="en-US" altLang="zh-CN" sz="1400"/>
                      <a:t>iPhone 6/7/8   375*667</a:t>
                    </a:r>
                    <a:endParaRPr lang="en-US" altLang="zh-CN" sz="1400"/>
                  </a:p>
                </p:txBody>
              </p:sp>
            </p:grpSp>
            <p:sp>
              <p:nvSpPr>
                <p:cNvPr id="140" name="文本框 139"/>
                <p:cNvSpPr txBox="1"/>
                <p:nvPr/>
              </p:nvSpPr>
              <p:spPr>
                <a:xfrm>
                  <a:off x="4375" y="9349"/>
                  <a:ext cx="2397" cy="483"/>
                </a:xfrm>
                <a:prstGeom prst="rect">
                  <a:avLst/>
                </a:prstGeom>
                <a:noFill/>
              </p:spPr>
              <p:txBody>
                <a:bodyPr wrap="square" rtlCol="0">
                  <a:spAutoFit/>
                </a:bodyPr>
                <a:lstStyle/>
                <a:p>
                  <a:pPr algn="r"/>
                  <a:r>
                    <a:rPr lang="en-US" altLang="zh-CN" sz="1400" dirty="0" smtClean="0"/>
                    <a:t>25</a:t>
                  </a:r>
                  <a:endParaRPr lang="en-US" altLang="zh-CN" sz="1400" dirty="0"/>
                </a:p>
              </p:txBody>
            </p:sp>
          </p:grpSp>
          <p:grpSp>
            <p:nvGrpSpPr>
              <p:cNvPr id="120" name="组合 111"/>
              <p:cNvGrpSpPr/>
              <p:nvPr/>
            </p:nvGrpSpPr>
            <p:grpSpPr>
              <a:xfrm>
                <a:off x="2364" y="1605"/>
                <a:ext cx="4404" cy="394"/>
                <a:chOff x="2364" y="1605"/>
                <a:chExt cx="4404" cy="394"/>
              </a:xfrm>
            </p:grpSpPr>
            <p:grpSp>
              <p:nvGrpSpPr>
                <p:cNvPr id="121" name="组合 7"/>
                <p:cNvGrpSpPr/>
                <p:nvPr/>
              </p:nvGrpSpPr>
              <p:grpSpPr>
                <a:xfrm>
                  <a:off x="6455" y="1740"/>
                  <a:ext cx="229" cy="120"/>
                  <a:chOff x="16302" y="1740"/>
                  <a:chExt cx="229" cy="120"/>
                </a:xfrm>
              </p:grpSpPr>
              <p:sp>
                <p:nvSpPr>
                  <p:cNvPr id="135"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22" name="文本框 121"/>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123" name="组合 14"/>
                <p:cNvGrpSpPr/>
                <p:nvPr/>
              </p:nvGrpSpPr>
              <p:grpSpPr>
                <a:xfrm>
                  <a:off x="2364" y="1613"/>
                  <a:ext cx="1426" cy="386"/>
                  <a:chOff x="12211" y="1613"/>
                  <a:chExt cx="1426" cy="386"/>
                </a:xfrm>
              </p:grpSpPr>
              <p:grpSp>
                <p:nvGrpSpPr>
                  <p:cNvPr id="129" name="组合 15"/>
                  <p:cNvGrpSpPr/>
                  <p:nvPr/>
                </p:nvGrpSpPr>
                <p:grpSpPr>
                  <a:xfrm>
                    <a:off x="13213" y="1737"/>
                    <a:ext cx="129" cy="137"/>
                    <a:chOff x="13213" y="1737"/>
                    <a:chExt cx="129" cy="137"/>
                  </a:xfrm>
                </p:grpSpPr>
                <p:sp>
                  <p:nvSpPr>
                    <p:cNvPr id="131"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2"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3"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4"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30" name="文本框 129"/>
                  <p:cNvSpPr txBox="1"/>
                  <p:nvPr/>
                </p:nvSpPr>
                <p:spPr>
                  <a:xfrm>
                    <a:off x="12211" y="1613"/>
                    <a:ext cx="1426" cy="386"/>
                  </a:xfrm>
                  <a:prstGeom prst="rect">
                    <a:avLst/>
                  </a:prstGeom>
                  <a:noFill/>
                </p:spPr>
                <p:txBody>
                  <a:bodyPr wrap="square" rtlCol="0">
                    <a:spAutoFit/>
                  </a:bodyPr>
                  <a:lstStyle/>
                  <a:p>
                    <a:r>
                      <a:rPr lang="en-US" altLang="zh-CN" sz="1000" dirty="0"/>
                      <a:t>Telegram</a:t>
                    </a:r>
                    <a:endParaRPr lang="en-US" altLang="zh-CN" sz="1000" dirty="0"/>
                  </a:p>
                </p:txBody>
              </p:sp>
            </p:grpSp>
            <p:grpSp>
              <p:nvGrpSpPr>
                <p:cNvPr id="124" name="组合 21"/>
                <p:cNvGrpSpPr/>
                <p:nvPr/>
              </p:nvGrpSpPr>
              <p:grpSpPr>
                <a:xfrm>
                  <a:off x="6196" y="1729"/>
                  <a:ext cx="153" cy="155"/>
                  <a:chOff x="16007" y="1713"/>
                  <a:chExt cx="200" cy="201"/>
                </a:xfrm>
              </p:grpSpPr>
              <p:sp>
                <p:nvSpPr>
                  <p:cNvPr id="126"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8"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125" name="直接连接符 110"/>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3" name="同侧圆角矩形 142"/>
            <p:cNvSpPr/>
            <p:nvPr/>
          </p:nvSpPr>
          <p:spPr>
            <a:xfrm>
              <a:off x="8528" y="2290"/>
              <a:ext cx="4024" cy="49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4" name="文本框 143"/>
            <p:cNvSpPr txBox="1"/>
            <p:nvPr/>
          </p:nvSpPr>
          <p:spPr>
            <a:xfrm>
              <a:off x="8908" y="2282"/>
              <a:ext cx="1207" cy="480"/>
            </a:xfrm>
            <a:prstGeom prst="rect">
              <a:avLst/>
            </a:prstGeom>
            <a:noFill/>
          </p:spPr>
          <p:txBody>
            <a:bodyPr wrap="square" rtlCol="0">
              <a:spAutoFit/>
            </a:bodyPr>
            <a:lstStyle/>
            <a:p>
              <a:r>
                <a:rPr kumimoji="1" lang="en-US" altLang="zh-CN" sz="1400" dirty="0" smtClean="0"/>
                <a:t>00</a:t>
              </a:r>
              <a:r>
                <a:rPr kumimoji="1" lang="en-US" altLang="zh-CN" sz="1400" dirty="0"/>
                <a:t>:</a:t>
              </a:r>
              <a:r>
                <a:rPr kumimoji="1" lang="en-US" altLang="zh-CN" sz="1400" dirty="0" smtClean="0"/>
                <a:t>00</a:t>
              </a:r>
              <a:endParaRPr kumimoji="1" lang="zh-CN" altLang="en-US" sz="1400" dirty="0"/>
            </a:p>
          </p:txBody>
        </p:sp>
        <p:grpSp>
          <p:nvGrpSpPr>
            <p:cNvPr id="145" name="组 144"/>
            <p:cNvGrpSpPr/>
            <p:nvPr/>
          </p:nvGrpSpPr>
          <p:grpSpPr>
            <a:xfrm>
              <a:off x="8644" y="2410"/>
              <a:ext cx="305" cy="281"/>
              <a:chOff x="2881314" y="3690939"/>
              <a:chExt cx="541338" cy="542925"/>
            </a:xfrm>
          </p:grpSpPr>
          <p:sp>
            <p:nvSpPr>
              <p:cNvPr id="146" name="Oval 152"/>
              <p:cNvSpPr>
                <a:spLocks noChangeArrowheads="1"/>
              </p:cNvSpPr>
              <p:nvPr/>
            </p:nvSpPr>
            <p:spPr bwMode="auto">
              <a:xfrm>
                <a:off x="2881314" y="3690939"/>
                <a:ext cx="541338" cy="542925"/>
              </a:xfrm>
              <a:prstGeom prst="ellipse">
                <a:avLst/>
              </a:pr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7" name="Freeform 153"/>
              <p:cNvSpPr/>
              <p:nvPr/>
            </p:nvSpPr>
            <p:spPr bwMode="auto">
              <a:xfrm>
                <a:off x="3013076" y="3741739"/>
                <a:ext cx="133350" cy="220663"/>
              </a:xfrm>
              <a:custGeom>
                <a:avLst/>
                <a:gdLst>
                  <a:gd name="T0" fmla="*/ 84 w 84"/>
                  <a:gd name="T1" fmla="*/ 0 h 139"/>
                  <a:gd name="T2" fmla="*/ 84 w 84"/>
                  <a:gd name="T3" fmla="*/ 139 h 139"/>
                  <a:gd name="T4" fmla="*/ 0 w 84"/>
                  <a:gd name="T5" fmla="*/ 139 h 139"/>
                </a:gdLst>
                <a:ahLst/>
                <a:cxnLst>
                  <a:cxn ang="0">
                    <a:pos x="T0" y="T1"/>
                  </a:cxn>
                  <a:cxn ang="0">
                    <a:pos x="T2" y="T3"/>
                  </a:cxn>
                  <a:cxn ang="0">
                    <a:pos x="T4" y="T5"/>
                  </a:cxn>
                </a:cxnLst>
                <a:rect l="0" t="0" r="r" b="b"/>
                <a:pathLst>
                  <a:path w="84" h="139">
                    <a:moveTo>
                      <a:pt x="84" y="0"/>
                    </a:moveTo>
                    <a:lnTo>
                      <a:pt x="84" y="139"/>
                    </a:lnTo>
                    <a:lnTo>
                      <a:pt x="0" y="139"/>
                    </a:lnTo>
                  </a:path>
                </a:pathLst>
              </a:cu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48" name="Freeform 103"/>
            <p:cNvSpPr>
              <a:spLocks noEditPoints="1"/>
            </p:cNvSpPr>
            <p:nvPr/>
          </p:nvSpPr>
          <p:spPr bwMode="auto">
            <a:xfrm>
              <a:off x="9844" y="2339"/>
              <a:ext cx="305" cy="421"/>
            </a:xfrm>
            <a:custGeom>
              <a:avLst/>
              <a:gdLst>
                <a:gd name="T0" fmla="*/ 66 w 131"/>
                <a:gd name="T1" fmla="*/ 180 h 192"/>
                <a:gd name="T2" fmla="*/ 0 w 131"/>
                <a:gd name="T3" fmla="*/ 65 h 192"/>
                <a:gd name="T4" fmla="*/ 66 w 131"/>
                <a:gd name="T5" fmla="*/ 0 h 192"/>
                <a:gd name="T6" fmla="*/ 131 w 131"/>
                <a:gd name="T7" fmla="*/ 65 h 192"/>
                <a:gd name="T8" fmla="*/ 66 w 131"/>
                <a:gd name="T9" fmla="*/ 180 h 192"/>
                <a:gd name="T10" fmla="*/ 66 w 131"/>
                <a:gd name="T11" fmla="*/ 8 h 192"/>
                <a:gd name="T12" fmla="*/ 8 w 131"/>
                <a:gd name="T13" fmla="*/ 65 h 192"/>
                <a:gd name="T14" fmla="*/ 66 w 131"/>
                <a:gd name="T15" fmla="*/ 167 h 192"/>
                <a:gd name="T16" fmla="*/ 123 w 131"/>
                <a:gd name="T17" fmla="*/ 65 h 192"/>
                <a:gd name="T18" fmla="*/ 66 w 131"/>
                <a:gd name="T19" fmla="*/ 8 h 192"/>
                <a:gd name="T20" fmla="*/ 66 w 131"/>
                <a:gd name="T21" fmla="*/ 102 h 192"/>
                <a:gd name="T22" fmla="*/ 29 w 131"/>
                <a:gd name="T23" fmla="*/ 65 h 192"/>
                <a:gd name="T24" fmla="*/ 66 w 131"/>
                <a:gd name="T25" fmla="*/ 28 h 192"/>
                <a:gd name="T26" fmla="*/ 102 w 131"/>
                <a:gd name="T27" fmla="*/ 65 h 192"/>
                <a:gd name="T28" fmla="*/ 66 w 131"/>
                <a:gd name="T29" fmla="*/ 102 h 192"/>
                <a:gd name="T30" fmla="*/ 66 w 131"/>
                <a:gd name="T31" fmla="*/ 37 h 192"/>
                <a:gd name="T32" fmla="*/ 37 w 131"/>
                <a:gd name="T33" fmla="*/ 65 h 192"/>
                <a:gd name="T34" fmla="*/ 66 w 131"/>
                <a:gd name="T35" fmla="*/ 94 h 192"/>
                <a:gd name="T36" fmla="*/ 94 w 131"/>
                <a:gd name="T37" fmla="*/ 65 h 192"/>
                <a:gd name="T38" fmla="*/ 66 w 131"/>
                <a:gd name="T39" fmla="*/ 37 h 192"/>
                <a:gd name="T40" fmla="*/ 37 w 131"/>
                <a:gd name="T41" fmla="*/ 153 h 192"/>
                <a:gd name="T42" fmla="*/ 42 w 131"/>
                <a:gd name="T43" fmla="*/ 160 h 192"/>
                <a:gd name="T44" fmla="*/ 12 w 131"/>
                <a:gd name="T45" fmla="*/ 171 h 192"/>
                <a:gd name="T46" fmla="*/ 66 w 131"/>
                <a:gd name="T47" fmla="*/ 184 h 192"/>
                <a:gd name="T48" fmla="*/ 119 w 131"/>
                <a:gd name="T49" fmla="*/ 171 h 192"/>
                <a:gd name="T50" fmla="*/ 89 w 131"/>
                <a:gd name="T51" fmla="*/ 160 h 192"/>
                <a:gd name="T52" fmla="*/ 94 w 131"/>
                <a:gd name="T53" fmla="*/ 153 h 192"/>
                <a:gd name="T54" fmla="*/ 127 w 131"/>
                <a:gd name="T55" fmla="*/ 171 h 192"/>
                <a:gd name="T56" fmla="*/ 66 w 131"/>
                <a:gd name="T57" fmla="*/ 192 h 192"/>
                <a:gd name="T58" fmla="*/ 4 w 131"/>
                <a:gd name="T59" fmla="*/ 171 h 192"/>
                <a:gd name="T60" fmla="*/ 37 w 131"/>
                <a:gd name="T61" fmla="*/ 15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92">
                  <a:moveTo>
                    <a:pt x="66" y="180"/>
                  </a:moveTo>
                  <a:cubicBezTo>
                    <a:pt x="66" y="180"/>
                    <a:pt x="0" y="101"/>
                    <a:pt x="0" y="65"/>
                  </a:cubicBezTo>
                  <a:cubicBezTo>
                    <a:pt x="0" y="29"/>
                    <a:pt x="29" y="0"/>
                    <a:pt x="66" y="0"/>
                  </a:cubicBezTo>
                  <a:cubicBezTo>
                    <a:pt x="102" y="0"/>
                    <a:pt x="131" y="29"/>
                    <a:pt x="131" y="65"/>
                  </a:cubicBezTo>
                  <a:cubicBezTo>
                    <a:pt x="131" y="101"/>
                    <a:pt x="66" y="180"/>
                    <a:pt x="66" y="180"/>
                  </a:cubicBezTo>
                  <a:close/>
                  <a:moveTo>
                    <a:pt x="66" y="8"/>
                  </a:moveTo>
                  <a:cubicBezTo>
                    <a:pt x="34" y="8"/>
                    <a:pt x="8" y="34"/>
                    <a:pt x="8" y="65"/>
                  </a:cubicBezTo>
                  <a:cubicBezTo>
                    <a:pt x="8" y="97"/>
                    <a:pt x="66" y="167"/>
                    <a:pt x="66" y="167"/>
                  </a:cubicBezTo>
                  <a:cubicBezTo>
                    <a:pt x="66" y="167"/>
                    <a:pt x="123" y="97"/>
                    <a:pt x="123" y="65"/>
                  </a:cubicBezTo>
                  <a:cubicBezTo>
                    <a:pt x="123" y="34"/>
                    <a:pt x="97" y="8"/>
                    <a:pt x="66" y="8"/>
                  </a:cubicBezTo>
                  <a:close/>
                  <a:moveTo>
                    <a:pt x="66" y="102"/>
                  </a:moveTo>
                  <a:cubicBezTo>
                    <a:pt x="45" y="102"/>
                    <a:pt x="29" y="85"/>
                    <a:pt x="29" y="65"/>
                  </a:cubicBezTo>
                  <a:cubicBezTo>
                    <a:pt x="29" y="45"/>
                    <a:pt x="45" y="28"/>
                    <a:pt x="66" y="28"/>
                  </a:cubicBezTo>
                  <a:cubicBezTo>
                    <a:pt x="86" y="28"/>
                    <a:pt x="102" y="45"/>
                    <a:pt x="102" y="65"/>
                  </a:cubicBezTo>
                  <a:cubicBezTo>
                    <a:pt x="102" y="85"/>
                    <a:pt x="86" y="102"/>
                    <a:pt x="66" y="102"/>
                  </a:cubicBezTo>
                  <a:close/>
                  <a:moveTo>
                    <a:pt x="66" y="37"/>
                  </a:moveTo>
                  <a:cubicBezTo>
                    <a:pt x="50" y="37"/>
                    <a:pt x="37" y="49"/>
                    <a:pt x="37" y="65"/>
                  </a:cubicBezTo>
                  <a:cubicBezTo>
                    <a:pt x="37" y="81"/>
                    <a:pt x="50" y="94"/>
                    <a:pt x="66" y="94"/>
                  </a:cubicBezTo>
                  <a:cubicBezTo>
                    <a:pt x="81" y="94"/>
                    <a:pt x="94" y="81"/>
                    <a:pt x="94" y="65"/>
                  </a:cubicBezTo>
                  <a:cubicBezTo>
                    <a:pt x="94" y="49"/>
                    <a:pt x="81" y="37"/>
                    <a:pt x="66" y="37"/>
                  </a:cubicBezTo>
                  <a:close/>
                  <a:moveTo>
                    <a:pt x="37" y="153"/>
                  </a:moveTo>
                  <a:cubicBezTo>
                    <a:pt x="38" y="156"/>
                    <a:pt x="40" y="158"/>
                    <a:pt x="42" y="160"/>
                  </a:cubicBezTo>
                  <a:cubicBezTo>
                    <a:pt x="24" y="162"/>
                    <a:pt x="12" y="167"/>
                    <a:pt x="12" y="171"/>
                  </a:cubicBezTo>
                  <a:cubicBezTo>
                    <a:pt x="12" y="178"/>
                    <a:pt x="36" y="184"/>
                    <a:pt x="66" y="184"/>
                  </a:cubicBezTo>
                  <a:cubicBezTo>
                    <a:pt x="95" y="184"/>
                    <a:pt x="119" y="178"/>
                    <a:pt x="119" y="171"/>
                  </a:cubicBezTo>
                  <a:cubicBezTo>
                    <a:pt x="119" y="167"/>
                    <a:pt x="107" y="162"/>
                    <a:pt x="89" y="160"/>
                  </a:cubicBezTo>
                  <a:cubicBezTo>
                    <a:pt x="91" y="158"/>
                    <a:pt x="93" y="156"/>
                    <a:pt x="94" y="153"/>
                  </a:cubicBezTo>
                  <a:cubicBezTo>
                    <a:pt x="114" y="157"/>
                    <a:pt x="127" y="164"/>
                    <a:pt x="127" y="171"/>
                  </a:cubicBezTo>
                  <a:cubicBezTo>
                    <a:pt x="127" y="183"/>
                    <a:pt x="99" y="192"/>
                    <a:pt x="66" y="192"/>
                  </a:cubicBezTo>
                  <a:cubicBezTo>
                    <a:pt x="32" y="192"/>
                    <a:pt x="4" y="183"/>
                    <a:pt x="4" y="171"/>
                  </a:cubicBezTo>
                  <a:cubicBezTo>
                    <a:pt x="4" y="164"/>
                    <a:pt x="17" y="157"/>
                    <a:pt x="37" y="1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文本框 148"/>
            <p:cNvSpPr txBox="1"/>
            <p:nvPr/>
          </p:nvSpPr>
          <p:spPr>
            <a:xfrm>
              <a:off x="10081" y="2288"/>
              <a:ext cx="1691" cy="480"/>
            </a:xfrm>
            <a:prstGeom prst="rect">
              <a:avLst/>
            </a:prstGeom>
            <a:noFill/>
          </p:spPr>
          <p:txBody>
            <a:bodyPr wrap="square" rtlCol="0">
              <a:spAutoFit/>
            </a:bodyPr>
            <a:lstStyle/>
            <a:p>
              <a:r>
                <a:rPr kumimoji="1" lang="zh-CN" altLang="en-US" sz="1400" smtClean="0"/>
                <a:t>梅园食堂</a:t>
              </a:r>
              <a:endParaRPr kumimoji="1" lang="zh-CN" altLang="en-US" sz="1400"/>
            </a:p>
          </p:txBody>
        </p:sp>
        <p:sp>
          <p:nvSpPr>
            <p:cNvPr id="150" name="Freeform 62"/>
            <p:cNvSpPr/>
            <p:nvPr/>
          </p:nvSpPr>
          <p:spPr bwMode="auto">
            <a:xfrm>
              <a:off x="11701" y="2433"/>
              <a:ext cx="444" cy="209"/>
            </a:xfrm>
            <a:custGeom>
              <a:avLst/>
              <a:gdLst>
                <a:gd name="T0" fmla="*/ 192 w 192"/>
                <a:gd name="T1" fmla="*/ 99 h 99"/>
                <a:gd name="T2" fmla="*/ 96 w 192"/>
                <a:gd name="T3" fmla="*/ 0 h 99"/>
                <a:gd name="T4" fmla="*/ 0 w 192"/>
                <a:gd name="T5" fmla="*/ 99 h 99"/>
              </a:gdLst>
              <a:ahLst/>
              <a:cxnLst>
                <a:cxn ang="0">
                  <a:pos x="T0" y="T1"/>
                </a:cxn>
                <a:cxn ang="0">
                  <a:pos x="T2" y="T3"/>
                </a:cxn>
                <a:cxn ang="0">
                  <a:pos x="T4" y="T5"/>
                </a:cxn>
              </a:cxnLst>
              <a:rect l="0" t="0" r="r" b="b"/>
              <a:pathLst>
                <a:path w="192" h="99">
                  <a:moveTo>
                    <a:pt x="192" y="99"/>
                  </a:moveTo>
                  <a:cubicBezTo>
                    <a:pt x="191" y="98"/>
                    <a:pt x="96" y="0"/>
                    <a:pt x="96" y="0"/>
                  </a:cubicBezTo>
                  <a:cubicBezTo>
                    <a:pt x="0" y="99"/>
                    <a:pt x="0" y="99"/>
                    <a:pt x="0" y="99"/>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1" name="同侧圆角矩形 150"/>
            <p:cNvSpPr/>
            <p:nvPr/>
          </p:nvSpPr>
          <p:spPr>
            <a:xfrm rot="10800000">
              <a:off x="8528" y="2790"/>
              <a:ext cx="4024" cy="4509"/>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52" name="图片 151"/>
            <p:cNvPicPr>
              <a:picLocks noChangeAspect="1"/>
            </p:cNvPicPr>
            <p:nvPr/>
          </p:nvPicPr>
          <p:blipFill>
            <a:blip r:embed="rId1"/>
            <a:stretch>
              <a:fillRect/>
            </a:stretch>
          </p:blipFill>
          <p:spPr>
            <a:xfrm>
              <a:off x="8644" y="2927"/>
              <a:ext cx="3757" cy="1016"/>
            </a:xfrm>
            <a:prstGeom prst="rect">
              <a:avLst/>
            </a:prstGeom>
          </p:spPr>
        </p:pic>
        <p:sp>
          <p:nvSpPr>
            <p:cNvPr id="159" name="文本框 158"/>
            <p:cNvSpPr txBox="1"/>
            <p:nvPr/>
          </p:nvSpPr>
          <p:spPr>
            <a:xfrm>
              <a:off x="8873" y="7456"/>
              <a:ext cx="1207" cy="480"/>
            </a:xfrm>
            <a:prstGeom prst="rect">
              <a:avLst/>
            </a:prstGeom>
            <a:noFill/>
          </p:spPr>
          <p:txBody>
            <a:bodyPr wrap="square" rtlCol="0">
              <a:spAutoFit/>
            </a:bodyPr>
            <a:lstStyle/>
            <a:p>
              <a:r>
                <a:rPr kumimoji="1" lang="en-US" altLang="zh-CN" sz="1400" dirty="0" smtClean="0"/>
                <a:t>00</a:t>
              </a:r>
              <a:r>
                <a:rPr kumimoji="1" lang="en-US" altLang="zh-CN" sz="1400" dirty="0"/>
                <a:t>:</a:t>
              </a:r>
              <a:r>
                <a:rPr kumimoji="1" lang="en-US" altLang="zh-CN" sz="1400" dirty="0" smtClean="0"/>
                <a:t>00</a:t>
              </a:r>
              <a:endParaRPr kumimoji="1" lang="zh-CN" altLang="en-US" sz="1400" dirty="0"/>
            </a:p>
          </p:txBody>
        </p:sp>
        <p:grpSp>
          <p:nvGrpSpPr>
            <p:cNvPr id="160" name="组 159"/>
            <p:cNvGrpSpPr/>
            <p:nvPr/>
          </p:nvGrpSpPr>
          <p:grpSpPr>
            <a:xfrm>
              <a:off x="8609" y="7584"/>
              <a:ext cx="305" cy="281"/>
              <a:chOff x="2881314" y="3690939"/>
              <a:chExt cx="541338" cy="542925"/>
            </a:xfrm>
          </p:grpSpPr>
          <p:sp>
            <p:nvSpPr>
              <p:cNvPr id="161" name="Oval 152"/>
              <p:cNvSpPr>
                <a:spLocks noChangeArrowheads="1"/>
              </p:cNvSpPr>
              <p:nvPr/>
            </p:nvSpPr>
            <p:spPr bwMode="auto">
              <a:xfrm>
                <a:off x="2881314" y="3690939"/>
                <a:ext cx="541338" cy="542925"/>
              </a:xfrm>
              <a:prstGeom prst="ellipse">
                <a:avLst/>
              </a:pr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2" name="Freeform 153"/>
              <p:cNvSpPr/>
              <p:nvPr/>
            </p:nvSpPr>
            <p:spPr bwMode="auto">
              <a:xfrm>
                <a:off x="3013076" y="3741739"/>
                <a:ext cx="133350" cy="220663"/>
              </a:xfrm>
              <a:custGeom>
                <a:avLst/>
                <a:gdLst>
                  <a:gd name="T0" fmla="*/ 84 w 84"/>
                  <a:gd name="T1" fmla="*/ 0 h 139"/>
                  <a:gd name="T2" fmla="*/ 84 w 84"/>
                  <a:gd name="T3" fmla="*/ 139 h 139"/>
                  <a:gd name="T4" fmla="*/ 0 w 84"/>
                  <a:gd name="T5" fmla="*/ 139 h 139"/>
                </a:gdLst>
                <a:ahLst/>
                <a:cxnLst>
                  <a:cxn ang="0">
                    <a:pos x="T0" y="T1"/>
                  </a:cxn>
                  <a:cxn ang="0">
                    <a:pos x="T2" y="T3"/>
                  </a:cxn>
                  <a:cxn ang="0">
                    <a:pos x="T4" y="T5"/>
                  </a:cxn>
                </a:cxnLst>
                <a:rect l="0" t="0" r="r" b="b"/>
                <a:pathLst>
                  <a:path w="84" h="139">
                    <a:moveTo>
                      <a:pt x="84" y="0"/>
                    </a:moveTo>
                    <a:lnTo>
                      <a:pt x="84" y="139"/>
                    </a:lnTo>
                    <a:lnTo>
                      <a:pt x="0" y="139"/>
                    </a:lnTo>
                  </a:path>
                </a:pathLst>
              </a:cu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3" name="Freeform 103"/>
            <p:cNvSpPr>
              <a:spLocks noEditPoints="1"/>
            </p:cNvSpPr>
            <p:nvPr/>
          </p:nvSpPr>
          <p:spPr bwMode="auto">
            <a:xfrm>
              <a:off x="9809" y="7513"/>
              <a:ext cx="305" cy="421"/>
            </a:xfrm>
            <a:custGeom>
              <a:avLst/>
              <a:gdLst>
                <a:gd name="T0" fmla="*/ 66 w 131"/>
                <a:gd name="T1" fmla="*/ 180 h 192"/>
                <a:gd name="T2" fmla="*/ 0 w 131"/>
                <a:gd name="T3" fmla="*/ 65 h 192"/>
                <a:gd name="T4" fmla="*/ 66 w 131"/>
                <a:gd name="T5" fmla="*/ 0 h 192"/>
                <a:gd name="T6" fmla="*/ 131 w 131"/>
                <a:gd name="T7" fmla="*/ 65 h 192"/>
                <a:gd name="T8" fmla="*/ 66 w 131"/>
                <a:gd name="T9" fmla="*/ 180 h 192"/>
                <a:gd name="T10" fmla="*/ 66 w 131"/>
                <a:gd name="T11" fmla="*/ 8 h 192"/>
                <a:gd name="T12" fmla="*/ 8 w 131"/>
                <a:gd name="T13" fmla="*/ 65 h 192"/>
                <a:gd name="T14" fmla="*/ 66 w 131"/>
                <a:gd name="T15" fmla="*/ 167 h 192"/>
                <a:gd name="T16" fmla="*/ 123 w 131"/>
                <a:gd name="T17" fmla="*/ 65 h 192"/>
                <a:gd name="T18" fmla="*/ 66 w 131"/>
                <a:gd name="T19" fmla="*/ 8 h 192"/>
                <a:gd name="T20" fmla="*/ 66 w 131"/>
                <a:gd name="T21" fmla="*/ 102 h 192"/>
                <a:gd name="T22" fmla="*/ 29 w 131"/>
                <a:gd name="T23" fmla="*/ 65 h 192"/>
                <a:gd name="T24" fmla="*/ 66 w 131"/>
                <a:gd name="T25" fmla="*/ 28 h 192"/>
                <a:gd name="T26" fmla="*/ 102 w 131"/>
                <a:gd name="T27" fmla="*/ 65 h 192"/>
                <a:gd name="T28" fmla="*/ 66 w 131"/>
                <a:gd name="T29" fmla="*/ 102 h 192"/>
                <a:gd name="T30" fmla="*/ 66 w 131"/>
                <a:gd name="T31" fmla="*/ 37 h 192"/>
                <a:gd name="T32" fmla="*/ 37 w 131"/>
                <a:gd name="T33" fmla="*/ 65 h 192"/>
                <a:gd name="T34" fmla="*/ 66 w 131"/>
                <a:gd name="T35" fmla="*/ 94 h 192"/>
                <a:gd name="T36" fmla="*/ 94 w 131"/>
                <a:gd name="T37" fmla="*/ 65 h 192"/>
                <a:gd name="T38" fmla="*/ 66 w 131"/>
                <a:gd name="T39" fmla="*/ 37 h 192"/>
                <a:gd name="T40" fmla="*/ 37 w 131"/>
                <a:gd name="T41" fmla="*/ 153 h 192"/>
                <a:gd name="T42" fmla="*/ 42 w 131"/>
                <a:gd name="T43" fmla="*/ 160 h 192"/>
                <a:gd name="T44" fmla="*/ 12 w 131"/>
                <a:gd name="T45" fmla="*/ 171 h 192"/>
                <a:gd name="T46" fmla="*/ 66 w 131"/>
                <a:gd name="T47" fmla="*/ 184 h 192"/>
                <a:gd name="T48" fmla="*/ 119 w 131"/>
                <a:gd name="T49" fmla="*/ 171 h 192"/>
                <a:gd name="T50" fmla="*/ 89 w 131"/>
                <a:gd name="T51" fmla="*/ 160 h 192"/>
                <a:gd name="T52" fmla="*/ 94 w 131"/>
                <a:gd name="T53" fmla="*/ 153 h 192"/>
                <a:gd name="T54" fmla="*/ 127 w 131"/>
                <a:gd name="T55" fmla="*/ 171 h 192"/>
                <a:gd name="T56" fmla="*/ 66 w 131"/>
                <a:gd name="T57" fmla="*/ 192 h 192"/>
                <a:gd name="T58" fmla="*/ 4 w 131"/>
                <a:gd name="T59" fmla="*/ 171 h 192"/>
                <a:gd name="T60" fmla="*/ 37 w 131"/>
                <a:gd name="T61" fmla="*/ 15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92">
                  <a:moveTo>
                    <a:pt x="66" y="180"/>
                  </a:moveTo>
                  <a:cubicBezTo>
                    <a:pt x="66" y="180"/>
                    <a:pt x="0" y="101"/>
                    <a:pt x="0" y="65"/>
                  </a:cubicBezTo>
                  <a:cubicBezTo>
                    <a:pt x="0" y="29"/>
                    <a:pt x="29" y="0"/>
                    <a:pt x="66" y="0"/>
                  </a:cubicBezTo>
                  <a:cubicBezTo>
                    <a:pt x="102" y="0"/>
                    <a:pt x="131" y="29"/>
                    <a:pt x="131" y="65"/>
                  </a:cubicBezTo>
                  <a:cubicBezTo>
                    <a:pt x="131" y="101"/>
                    <a:pt x="66" y="180"/>
                    <a:pt x="66" y="180"/>
                  </a:cubicBezTo>
                  <a:close/>
                  <a:moveTo>
                    <a:pt x="66" y="8"/>
                  </a:moveTo>
                  <a:cubicBezTo>
                    <a:pt x="34" y="8"/>
                    <a:pt x="8" y="34"/>
                    <a:pt x="8" y="65"/>
                  </a:cubicBezTo>
                  <a:cubicBezTo>
                    <a:pt x="8" y="97"/>
                    <a:pt x="66" y="167"/>
                    <a:pt x="66" y="167"/>
                  </a:cubicBezTo>
                  <a:cubicBezTo>
                    <a:pt x="66" y="167"/>
                    <a:pt x="123" y="97"/>
                    <a:pt x="123" y="65"/>
                  </a:cubicBezTo>
                  <a:cubicBezTo>
                    <a:pt x="123" y="34"/>
                    <a:pt x="97" y="8"/>
                    <a:pt x="66" y="8"/>
                  </a:cubicBezTo>
                  <a:close/>
                  <a:moveTo>
                    <a:pt x="66" y="102"/>
                  </a:moveTo>
                  <a:cubicBezTo>
                    <a:pt x="45" y="102"/>
                    <a:pt x="29" y="85"/>
                    <a:pt x="29" y="65"/>
                  </a:cubicBezTo>
                  <a:cubicBezTo>
                    <a:pt x="29" y="45"/>
                    <a:pt x="45" y="28"/>
                    <a:pt x="66" y="28"/>
                  </a:cubicBezTo>
                  <a:cubicBezTo>
                    <a:pt x="86" y="28"/>
                    <a:pt x="102" y="45"/>
                    <a:pt x="102" y="65"/>
                  </a:cubicBezTo>
                  <a:cubicBezTo>
                    <a:pt x="102" y="85"/>
                    <a:pt x="86" y="102"/>
                    <a:pt x="66" y="102"/>
                  </a:cubicBezTo>
                  <a:close/>
                  <a:moveTo>
                    <a:pt x="66" y="37"/>
                  </a:moveTo>
                  <a:cubicBezTo>
                    <a:pt x="50" y="37"/>
                    <a:pt x="37" y="49"/>
                    <a:pt x="37" y="65"/>
                  </a:cubicBezTo>
                  <a:cubicBezTo>
                    <a:pt x="37" y="81"/>
                    <a:pt x="50" y="94"/>
                    <a:pt x="66" y="94"/>
                  </a:cubicBezTo>
                  <a:cubicBezTo>
                    <a:pt x="81" y="94"/>
                    <a:pt x="94" y="81"/>
                    <a:pt x="94" y="65"/>
                  </a:cubicBezTo>
                  <a:cubicBezTo>
                    <a:pt x="94" y="49"/>
                    <a:pt x="81" y="37"/>
                    <a:pt x="66" y="37"/>
                  </a:cubicBezTo>
                  <a:close/>
                  <a:moveTo>
                    <a:pt x="37" y="153"/>
                  </a:moveTo>
                  <a:cubicBezTo>
                    <a:pt x="38" y="156"/>
                    <a:pt x="40" y="158"/>
                    <a:pt x="42" y="160"/>
                  </a:cubicBezTo>
                  <a:cubicBezTo>
                    <a:pt x="24" y="162"/>
                    <a:pt x="12" y="167"/>
                    <a:pt x="12" y="171"/>
                  </a:cubicBezTo>
                  <a:cubicBezTo>
                    <a:pt x="12" y="178"/>
                    <a:pt x="36" y="184"/>
                    <a:pt x="66" y="184"/>
                  </a:cubicBezTo>
                  <a:cubicBezTo>
                    <a:pt x="95" y="184"/>
                    <a:pt x="119" y="178"/>
                    <a:pt x="119" y="171"/>
                  </a:cubicBezTo>
                  <a:cubicBezTo>
                    <a:pt x="119" y="167"/>
                    <a:pt x="107" y="162"/>
                    <a:pt x="89" y="160"/>
                  </a:cubicBezTo>
                  <a:cubicBezTo>
                    <a:pt x="91" y="158"/>
                    <a:pt x="93" y="156"/>
                    <a:pt x="94" y="153"/>
                  </a:cubicBezTo>
                  <a:cubicBezTo>
                    <a:pt x="114" y="157"/>
                    <a:pt x="127" y="164"/>
                    <a:pt x="127" y="171"/>
                  </a:cubicBezTo>
                  <a:cubicBezTo>
                    <a:pt x="127" y="183"/>
                    <a:pt x="99" y="192"/>
                    <a:pt x="66" y="192"/>
                  </a:cubicBezTo>
                  <a:cubicBezTo>
                    <a:pt x="32" y="192"/>
                    <a:pt x="4" y="183"/>
                    <a:pt x="4" y="171"/>
                  </a:cubicBezTo>
                  <a:cubicBezTo>
                    <a:pt x="4" y="164"/>
                    <a:pt x="17" y="157"/>
                    <a:pt x="37" y="1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文本框 163"/>
            <p:cNvSpPr txBox="1"/>
            <p:nvPr/>
          </p:nvSpPr>
          <p:spPr>
            <a:xfrm>
              <a:off x="10045" y="7462"/>
              <a:ext cx="1691" cy="480"/>
            </a:xfrm>
            <a:prstGeom prst="rect">
              <a:avLst/>
            </a:prstGeom>
            <a:noFill/>
          </p:spPr>
          <p:txBody>
            <a:bodyPr wrap="square" rtlCol="0">
              <a:spAutoFit/>
            </a:bodyPr>
            <a:lstStyle/>
            <a:p>
              <a:r>
                <a:rPr kumimoji="1" lang="zh-CN" altLang="en-US" sz="1400" smtClean="0"/>
                <a:t>梅园食堂</a:t>
              </a:r>
              <a:endParaRPr kumimoji="1" lang="zh-CN" altLang="en-US" sz="1400"/>
            </a:p>
          </p:txBody>
        </p:sp>
        <p:sp>
          <p:nvSpPr>
            <p:cNvPr id="165" name="Freeform 63"/>
            <p:cNvSpPr/>
            <p:nvPr/>
          </p:nvSpPr>
          <p:spPr bwMode="auto">
            <a:xfrm>
              <a:off x="11902" y="7605"/>
              <a:ext cx="374" cy="236"/>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6" name="圆角矩形 165"/>
            <p:cNvSpPr/>
            <p:nvPr/>
          </p:nvSpPr>
          <p:spPr>
            <a:xfrm>
              <a:off x="8492" y="8120"/>
              <a:ext cx="4024" cy="5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7" name="文本框 166"/>
            <p:cNvSpPr txBox="1"/>
            <p:nvPr/>
          </p:nvSpPr>
          <p:spPr>
            <a:xfrm>
              <a:off x="8859" y="8120"/>
              <a:ext cx="1207" cy="480"/>
            </a:xfrm>
            <a:prstGeom prst="rect">
              <a:avLst/>
            </a:prstGeom>
            <a:noFill/>
          </p:spPr>
          <p:txBody>
            <a:bodyPr wrap="square" rtlCol="0">
              <a:spAutoFit/>
            </a:bodyPr>
            <a:lstStyle/>
            <a:p>
              <a:r>
                <a:rPr kumimoji="1" lang="en-US" altLang="zh-CN" sz="1400" dirty="0" smtClean="0"/>
                <a:t>00</a:t>
              </a:r>
              <a:r>
                <a:rPr kumimoji="1" lang="en-US" altLang="zh-CN" sz="1400" dirty="0"/>
                <a:t>:</a:t>
              </a:r>
              <a:r>
                <a:rPr kumimoji="1" lang="en-US" altLang="zh-CN" sz="1400" dirty="0" smtClean="0"/>
                <a:t>00</a:t>
              </a:r>
              <a:endParaRPr kumimoji="1" lang="zh-CN" altLang="en-US" sz="1400" dirty="0"/>
            </a:p>
          </p:txBody>
        </p:sp>
        <p:grpSp>
          <p:nvGrpSpPr>
            <p:cNvPr id="168" name="组 167"/>
            <p:cNvGrpSpPr/>
            <p:nvPr/>
          </p:nvGrpSpPr>
          <p:grpSpPr>
            <a:xfrm>
              <a:off x="8594" y="8247"/>
              <a:ext cx="305" cy="281"/>
              <a:chOff x="2881314" y="3690939"/>
              <a:chExt cx="541338" cy="542925"/>
            </a:xfrm>
          </p:grpSpPr>
          <p:sp>
            <p:nvSpPr>
              <p:cNvPr id="169" name="Oval 152"/>
              <p:cNvSpPr>
                <a:spLocks noChangeArrowheads="1"/>
              </p:cNvSpPr>
              <p:nvPr/>
            </p:nvSpPr>
            <p:spPr bwMode="auto">
              <a:xfrm>
                <a:off x="2881314" y="3690939"/>
                <a:ext cx="541338" cy="542925"/>
              </a:xfrm>
              <a:prstGeom prst="ellipse">
                <a:avLst/>
              </a:pr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0" name="Freeform 153"/>
              <p:cNvSpPr/>
              <p:nvPr/>
            </p:nvSpPr>
            <p:spPr bwMode="auto">
              <a:xfrm>
                <a:off x="3013076" y="3741739"/>
                <a:ext cx="133350" cy="220663"/>
              </a:xfrm>
              <a:custGeom>
                <a:avLst/>
                <a:gdLst>
                  <a:gd name="T0" fmla="*/ 84 w 84"/>
                  <a:gd name="T1" fmla="*/ 0 h 139"/>
                  <a:gd name="T2" fmla="*/ 84 w 84"/>
                  <a:gd name="T3" fmla="*/ 139 h 139"/>
                  <a:gd name="T4" fmla="*/ 0 w 84"/>
                  <a:gd name="T5" fmla="*/ 139 h 139"/>
                </a:gdLst>
                <a:ahLst/>
                <a:cxnLst>
                  <a:cxn ang="0">
                    <a:pos x="T0" y="T1"/>
                  </a:cxn>
                  <a:cxn ang="0">
                    <a:pos x="T2" y="T3"/>
                  </a:cxn>
                  <a:cxn ang="0">
                    <a:pos x="T4" y="T5"/>
                  </a:cxn>
                </a:cxnLst>
                <a:rect l="0" t="0" r="r" b="b"/>
                <a:pathLst>
                  <a:path w="84" h="139">
                    <a:moveTo>
                      <a:pt x="84" y="0"/>
                    </a:moveTo>
                    <a:lnTo>
                      <a:pt x="84" y="139"/>
                    </a:lnTo>
                    <a:lnTo>
                      <a:pt x="0" y="139"/>
                    </a:lnTo>
                  </a:path>
                </a:pathLst>
              </a:custGeom>
              <a:noFill/>
              <a:ln w="22225" cap="rnd">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71" name="Freeform 103"/>
            <p:cNvSpPr>
              <a:spLocks noEditPoints="1"/>
            </p:cNvSpPr>
            <p:nvPr/>
          </p:nvSpPr>
          <p:spPr bwMode="auto">
            <a:xfrm>
              <a:off x="9795" y="8176"/>
              <a:ext cx="305" cy="421"/>
            </a:xfrm>
            <a:custGeom>
              <a:avLst/>
              <a:gdLst>
                <a:gd name="T0" fmla="*/ 66 w 131"/>
                <a:gd name="T1" fmla="*/ 180 h 192"/>
                <a:gd name="T2" fmla="*/ 0 w 131"/>
                <a:gd name="T3" fmla="*/ 65 h 192"/>
                <a:gd name="T4" fmla="*/ 66 w 131"/>
                <a:gd name="T5" fmla="*/ 0 h 192"/>
                <a:gd name="T6" fmla="*/ 131 w 131"/>
                <a:gd name="T7" fmla="*/ 65 h 192"/>
                <a:gd name="T8" fmla="*/ 66 w 131"/>
                <a:gd name="T9" fmla="*/ 180 h 192"/>
                <a:gd name="T10" fmla="*/ 66 w 131"/>
                <a:gd name="T11" fmla="*/ 8 h 192"/>
                <a:gd name="T12" fmla="*/ 8 w 131"/>
                <a:gd name="T13" fmla="*/ 65 h 192"/>
                <a:gd name="T14" fmla="*/ 66 w 131"/>
                <a:gd name="T15" fmla="*/ 167 h 192"/>
                <a:gd name="T16" fmla="*/ 123 w 131"/>
                <a:gd name="T17" fmla="*/ 65 h 192"/>
                <a:gd name="T18" fmla="*/ 66 w 131"/>
                <a:gd name="T19" fmla="*/ 8 h 192"/>
                <a:gd name="T20" fmla="*/ 66 w 131"/>
                <a:gd name="T21" fmla="*/ 102 h 192"/>
                <a:gd name="T22" fmla="*/ 29 w 131"/>
                <a:gd name="T23" fmla="*/ 65 h 192"/>
                <a:gd name="T24" fmla="*/ 66 w 131"/>
                <a:gd name="T25" fmla="*/ 28 h 192"/>
                <a:gd name="T26" fmla="*/ 102 w 131"/>
                <a:gd name="T27" fmla="*/ 65 h 192"/>
                <a:gd name="T28" fmla="*/ 66 w 131"/>
                <a:gd name="T29" fmla="*/ 102 h 192"/>
                <a:gd name="T30" fmla="*/ 66 w 131"/>
                <a:gd name="T31" fmla="*/ 37 h 192"/>
                <a:gd name="T32" fmla="*/ 37 w 131"/>
                <a:gd name="T33" fmla="*/ 65 h 192"/>
                <a:gd name="T34" fmla="*/ 66 w 131"/>
                <a:gd name="T35" fmla="*/ 94 h 192"/>
                <a:gd name="T36" fmla="*/ 94 w 131"/>
                <a:gd name="T37" fmla="*/ 65 h 192"/>
                <a:gd name="T38" fmla="*/ 66 w 131"/>
                <a:gd name="T39" fmla="*/ 37 h 192"/>
                <a:gd name="T40" fmla="*/ 37 w 131"/>
                <a:gd name="T41" fmla="*/ 153 h 192"/>
                <a:gd name="T42" fmla="*/ 42 w 131"/>
                <a:gd name="T43" fmla="*/ 160 h 192"/>
                <a:gd name="T44" fmla="*/ 12 w 131"/>
                <a:gd name="T45" fmla="*/ 171 h 192"/>
                <a:gd name="T46" fmla="*/ 66 w 131"/>
                <a:gd name="T47" fmla="*/ 184 h 192"/>
                <a:gd name="T48" fmla="*/ 119 w 131"/>
                <a:gd name="T49" fmla="*/ 171 h 192"/>
                <a:gd name="T50" fmla="*/ 89 w 131"/>
                <a:gd name="T51" fmla="*/ 160 h 192"/>
                <a:gd name="T52" fmla="*/ 94 w 131"/>
                <a:gd name="T53" fmla="*/ 153 h 192"/>
                <a:gd name="T54" fmla="*/ 127 w 131"/>
                <a:gd name="T55" fmla="*/ 171 h 192"/>
                <a:gd name="T56" fmla="*/ 66 w 131"/>
                <a:gd name="T57" fmla="*/ 192 h 192"/>
                <a:gd name="T58" fmla="*/ 4 w 131"/>
                <a:gd name="T59" fmla="*/ 171 h 192"/>
                <a:gd name="T60" fmla="*/ 37 w 131"/>
                <a:gd name="T61" fmla="*/ 15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92">
                  <a:moveTo>
                    <a:pt x="66" y="180"/>
                  </a:moveTo>
                  <a:cubicBezTo>
                    <a:pt x="66" y="180"/>
                    <a:pt x="0" y="101"/>
                    <a:pt x="0" y="65"/>
                  </a:cubicBezTo>
                  <a:cubicBezTo>
                    <a:pt x="0" y="29"/>
                    <a:pt x="29" y="0"/>
                    <a:pt x="66" y="0"/>
                  </a:cubicBezTo>
                  <a:cubicBezTo>
                    <a:pt x="102" y="0"/>
                    <a:pt x="131" y="29"/>
                    <a:pt x="131" y="65"/>
                  </a:cubicBezTo>
                  <a:cubicBezTo>
                    <a:pt x="131" y="101"/>
                    <a:pt x="66" y="180"/>
                    <a:pt x="66" y="180"/>
                  </a:cubicBezTo>
                  <a:close/>
                  <a:moveTo>
                    <a:pt x="66" y="8"/>
                  </a:moveTo>
                  <a:cubicBezTo>
                    <a:pt x="34" y="8"/>
                    <a:pt x="8" y="34"/>
                    <a:pt x="8" y="65"/>
                  </a:cubicBezTo>
                  <a:cubicBezTo>
                    <a:pt x="8" y="97"/>
                    <a:pt x="66" y="167"/>
                    <a:pt x="66" y="167"/>
                  </a:cubicBezTo>
                  <a:cubicBezTo>
                    <a:pt x="66" y="167"/>
                    <a:pt x="123" y="97"/>
                    <a:pt x="123" y="65"/>
                  </a:cubicBezTo>
                  <a:cubicBezTo>
                    <a:pt x="123" y="34"/>
                    <a:pt x="97" y="8"/>
                    <a:pt x="66" y="8"/>
                  </a:cubicBezTo>
                  <a:close/>
                  <a:moveTo>
                    <a:pt x="66" y="102"/>
                  </a:moveTo>
                  <a:cubicBezTo>
                    <a:pt x="45" y="102"/>
                    <a:pt x="29" y="85"/>
                    <a:pt x="29" y="65"/>
                  </a:cubicBezTo>
                  <a:cubicBezTo>
                    <a:pt x="29" y="45"/>
                    <a:pt x="45" y="28"/>
                    <a:pt x="66" y="28"/>
                  </a:cubicBezTo>
                  <a:cubicBezTo>
                    <a:pt x="86" y="28"/>
                    <a:pt x="102" y="45"/>
                    <a:pt x="102" y="65"/>
                  </a:cubicBezTo>
                  <a:cubicBezTo>
                    <a:pt x="102" y="85"/>
                    <a:pt x="86" y="102"/>
                    <a:pt x="66" y="102"/>
                  </a:cubicBezTo>
                  <a:close/>
                  <a:moveTo>
                    <a:pt x="66" y="37"/>
                  </a:moveTo>
                  <a:cubicBezTo>
                    <a:pt x="50" y="37"/>
                    <a:pt x="37" y="49"/>
                    <a:pt x="37" y="65"/>
                  </a:cubicBezTo>
                  <a:cubicBezTo>
                    <a:pt x="37" y="81"/>
                    <a:pt x="50" y="94"/>
                    <a:pt x="66" y="94"/>
                  </a:cubicBezTo>
                  <a:cubicBezTo>
                    <a:pt x="81" y="94"/>
                    <a:pt x="94" y="81"/>
                    <a:pt x="94" y="65"/>
                  </a:cubicBezTo>
                  <a:cubicBezTo>
                    <a:pt x="94" y="49"/>
                    <a:pt x="81" y="37"/>
                    <a:pt x="66" y="37"/>
                  </a:cubicBezTo>
                  <a:close/>
                  <a:moveTo>
                    <a:pt x="37" y="153"/>
                  </a:moveTo>
                  <a:cubicBezTo>
                    <a:pt x="38" y="156"/>
                    <a:pt x="40" y="158"/>
                    <a:pt x="42" y="160"/>
                  </a:cubicBezTo>
                  <a:cubicBezTo>
                    <a:pt x="24" y="162"/>
                    <a:pt x="12" y="167"/>
                    <a:pt x="12" y="171"/>
                  </a:cubicBezTo>
                  <a:cubicBezTo>
                    <a:pt x="12" y="178"/>
                    <a:pt x="36" y="184"/>
                    <a:pt x="66" y="184"/>
                  </a:cubicBezTo>
                  <a:cubicBezTo>
                    <a:pt x="95" y="184"/>
                    <a:pt x="119" y="178"/>
                    <a:pt x="119" y="171"/>
                  </a:cubicBezTo>
                  <a:cubicBezTo>
                    <a:pt x="119" y="167"/>
                    <a:pt x="107" y="162"/>
                    <a:pt x="89" y="160"/>
                  </a:cubicBezTo>
                  <a:cubicBezTo>
                    <a:pt x="91" y="158"/>
                    <a:pt x="93" y="156"/>
                    <a:pt x="94" y="153"/>
                  </a:cubicBezTo>
                  <a:cubicBezTo>
                    <a:pt x="114" y="157"/>
                    <a:pt x="127" y="164"/>
                    <a:pt x="127" y="171"/>
                  </a:cubicBezTo>
                  <a:cubicBezTo>
                    <a:pt x="127" y="183"/>
                    <a:pt x="99" y="192"/>
                    <a:pt x="66" y="192"/>
                  </a:cubicBezTo>
                  <a:cubicBezTo>
                    <a:pt x="32" y="192"/>
                    <a:pt x="4" y="183"/>
                    <a:pt x="4" y="171"/>
                  </a:cubicBezTo>
                  <a:cubicBezTo>
                    <a:pt x="4" y="164"/>
                    <a:pt x="17" y="157"/>
                    <a:pt x="37" y="1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文本框 171"/>
            <p:cNvSpPr txBox="1"/>
            <p:nvPr/>
          </p:nvSpPr>
          <p:spPr>
            <a:xfrm>
              <a:off x="10031" y="8126"/>
              <a:ext cx="1691" cy="480"/>
            </a:xfrm>
            <a:prstGeom prst="rect">
              <a:avLst/>
            </a:prstGeom>
            <a:noFill/>
          </p:spPr>
          <p:txBody>
            <a:bodyPr wrap="square" rtlCol="0">
              <a:spAutoFit/>
            </a:bodyPr>
            <a:lstStyle/>
            <a:p>
              <a:r>
                <a:rPr kumimoji="1" lang="zh-CN" altLang="en-US" sz="1400" smtClean="0"/>
                <a:t>梅园食堂</a:t>
              </a:r>
              <a:endParaRPr kumimoji="1" lang="zh-CN" altLang="en-US" sz="1400"/>
            </a:p>
          </p:txBody>
        </p:sp>
        <p:sp>
          <p:nvSpPr>
            <p:cNvPr id="173" name="Freeform 63"/>
            <p:cNvSpPr/>
            <p:nvPr/>
          </p:nvSpPr>
          <p:spPr bwMode="auto">
            <a:xfrm>
              <a:off x="11888" y="8269"/>
              <a:ext cx="374" cy="236"/>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cxnSp>
          <p:nvCxnSpPr>
            <p:cNvPr id="179" name="直线连接符 178"/>
            <p:cNvCxnSpPr/>
            <p:nvPr/>
          </p:nvCxnSpPr>
          <p:spPr>
            <a:xfrm>
              <a:off x="8527" y="6336"/>
              <a:ext cx="4024" cy="17"/>
            </a:xfrm>
            <a:prstGeom prst="line">
              <a:avLst/>
            </a:prstGeom>
          </p:spPr>
          <p:style>
            <a:lnRef idx="1">
              <a:schemeClr val="accent1"/>
            </a:lnRef>
            <a:fillRef idx="0">
              <a:schemeClr val="accent1"/>
            </a:fillRef>
            <a:effectRef idx="0">
              <a:schemeClr val="accent1"/>
            </a:effectRef>
            <a:fontRef idx="minor">
              <a:schemeClr val="tx1"/>
            </a:fontRef>
          </p:style>
        </p:cxnSp>
        <p:pic>
          <p:nvPicPr>
            <p:cNvPr id="180" name="图片 179"/>
            <p:cNvPicPr>
              <a:picLocks noChangeAspect="1"/>
            </p:cNvPicPr>
            <p:nvPr/>
          </p:nvPicPr>
          <p:blipFill>
            <a:blip r:embed="rId1"/>
            <a:stretch>
              <a:fillRect/>
            </a:stretch>
          </p:blipFill>
          <p:spPr>
            <a:xfrm>
              <a:off x="8671" y="4092"/>
              <a:ext cx="3757" cy="1016"/>
            </a:xfrm>
            <a:prstGeom prst="rect">
              <a:avLst/>
            </a:prstGeom>
          </p:spPr>
        </p:pic>
        <p:pic>
          <p:nvPicPr>
            <p:cNvPr id="181" name="图片 180"/>
            <p:cNvPicPr>
              <a:picLocks noChangeAspect="1"/>
            </p:cNvPicPr>
            <p:nvPr/>
          </p:nvPicPr>
          <p:blipFill>
            <a:blip r:embed="rId1"/>
            <a:stretch>
              <a:fillRect/>
            </a:stretch>
          </p:blipFill>
          <p:spPr>
            <a:xfrm>
              <a:off x="8699" y="5200"/>
              <a:ext cx="3757" cy="1016"/>
            </a:xfrm>
            <a:prstGeom prst="rect">
              <a:avLst/>
            </a:prstGeom>
          </p:spPr>
        </p:pic>
        <p:grpSp>
          <p:nvGrpSpPr>
            <p:cNvPr id="182" name="组 181"/>
            <p:cNvGrpSpPr/>
            <p:nvPr/>
          </p:nvGrpSpPr>
          <p:grpSpPr>
            <a:xfrm>
              <a:off x="10975" y="6510"/>
              <a:ext cx="1312" cy="603"/>
              <a:chOff x="3169285" y="3980329"/>
              <a:chExt cx="833333" cy="382780"/>
            </a:xfrm>
          </p:grpSpPr>
          <p:sp>
            <p:nvSpPr>
              <p:cNvPr id="183" name="圆角矩形 182"/>
              <p:cNvSpPr/>
              <p:nvPr/>
            </p:nvSpPr>
            <p:spPr>
              <a:xfrm>
                <a:off x="3169285" y="3980329"/>
                <a:ext cx="833333" cy="3765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4" name="文本框 183"/>
              <p:cNvSpPr txBox="1"/>
              <p:nvPr/>
            </p:nvSpPr>
            <p:spPr>
              <a:xfrm>
                <a:off x="3267635" y="3993777"/>
                <a:ext cx="640566" cy="369332"/>
              </a:xfrm>
              <a:prstGeom prst="rect">
                <a:avLst/>
              </a:prstGeom>
              <a:noFill/>
            </p:spPr>
            <p:txBody>
              <a:bodyPr wrap="square" rtlCol="0">
                <a:spAutoFit/>
              </a:bodyPr>
              <a:lstStyle/>
              <a:p>
                <a:r>
                  <a:rPr kumimoji="1" lang="zh-CN" altLang="en-US" dirty="0" smtClean="0"/>
                  <a:t>结算</a:t>
                </a:r>
                <a:endParaRPr kumimoji="1" lang="zh-CN" altLang="en-US" dirty="0"/>
              </a:p>
            </p:txBody>
          </p:sp>
        </p:grpSp>
        <p:grpSp>
          <p:nvGrpSpPr>
            <p:cNvPr id="69" name="组 68"/>
            <p:cNvGrpSpPr/>
            <p:nvPr/>
          </p:nvGrpSpPr>
          <p:grpSpPr>
            <a:xfrm>
              <a:off x="8537" y="3846"/>
              <a:ext cx="4014" cy="3791"/>
              <a:chOff x="9384250" y="1606826"/>
              <a:chExt cx="2535886" cy="2407196"/>
            </a:xfrm>
          </p:grpSpPr>
          <p:sp>
            <p:nvSpPr>
              <p:cNvPr id="105" name="圆角矩形 104"/>
              <p:cNvSpPr/>
              <p:nvPr/>
            </p:nvSpPr>
            <p:spPr>
              <a:xfrm>
                <a:off x="9384250" y="1606826"/>
                <a:ext cx="2535886" cy="24071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cxnSp>
            <p:nvCxnSpPr>
              <p:cNvPr id="107" name="直线连接符 106"/>
              <p:cNvCxnSpPr/>
              <p:nvPr/>
            </p:nvCxnSpPr>
            <p:spPr>
              <a:xfrm>
                <a:off x="9386455" y="3167528"/>
                <a:ext cx="253336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8" name="图片 107"/>
              <p:cNvPicPr>
                <a:picLocks noChangeAspect="1"/>
              </p:cNvPicPr>
              <p:nvPr/>
            </p:nvPicPr>
            <p:blipFill>
              <a:blip r:embed="rId2"/>
              <a:stretch>
                <a:fillRect/>
              </a:stretch>
            </p:blipFill>
            <p:spPr>
              <a:xfrm>
                <a:off x="10558832" y="3255871"/>
                <a:ext cx="486410" cy="639663"/>
              </a:xfrm>
              <a:prstGeom prst="rect">
                <a:avLst/>
              </a:prstGeom>
            </p:spPr>
          </p:pic>
          <p:pic>
            <p:nvPicPr>
              <p:cNvPr id="109" name="图片 108"/>
              <p:cNvPicPr>
                <a:picLocks noChangeAspect="1"/>
              </p:cNvPicPr>
              <p:nvPr/>
            </p:nvPicPr>
            <p:blipFill>
              <a:blip r:embed="rId3"/>
              <a:stretch>
                <a:fillRect/>
              </a:stretch>
            </p:blipFill>
            <p:spPr>
              <a:xfrm>
                <a:off x="11157678" y="3254325"/>
                <a:ext cx="506670" cy="650352"/>
              </a:xfrm>
              <a:prstGeom prst="rect">
                <a:avLst/>
              </a:prstGeom>
            </p:spPr>
          </p:pic>
          <p:sp>
            <p:nvSpPr>
              <p:cNvPr id="116" name="文本框 115"/>
              <p:cNvSpPr txBox="1"/>
              <p:nvPr/>
            </p:nvSpPr>
            <p:spPr>
              <a:xfrm>
                <a:off x="9516840" y="3361901"/>
                <a:ext cx="1004598" cy="338554"/>
              </a:xfrm>
              <a:prstGeom prst="rect">
                <a:avLst/>
              </a:prstGeom>
              <a:noFill/>
            </p:spPr>
            <p:txBody>
              <a:bodyPr wrap="square" rtlCol="0">
                <a:spAutoFit/>
              </a:bodyPr>
              <a:lstStyle/>
              <a:p>
                <a:r>
                  <a:rPr kumimoji="1" lang="zh-CN" altLang="en-US" sz="1600" dirty="0" smtClean="0"/>
                  <a:t>收款方式：</a:t>
                </a:r>
                <a:endParaRPr kumimoji="1" lang="zh-CN" altLang="en-US" sz="1600" dirty="0"/>
              </a:p>
            </p:txBody>
          </p:sp>
          <p:sp>
            <p:nvSpPr>
              <p:cNvPr id="176" name="文本框 175"/>
              <p:cNvSpPr txBox="1"/>
              <p:nvPr/>
            </p:nvSpPr>
            <p:spPr>
              <a:xfrm>
                <a:off x="9572981" y="2228355"/>
                <a:ext cx="1980565" cy="307777"/>
              </a:xfrm>
              <a:prstGeom prst="rect">
                <a:avLst/>
              </a:prstGeom>
              <a:noFill/>
            </p:spPr>
            <p:txBody>
              <a:bodyPr wrap="square" rtlCol="0">
                <a:spAutoFit/>
              </a:bodyPr>
              <a:lstStyle/>
              <a:p>
                <a:r>
                  <a:rPr kumimoji="1" lang="zh-CN" altLang="en-US" sz="1400" dirty="0" smtClean="0"/>
                  <a:t>乐可         *</a:t>
                </a:r>
                <a:r>
                  <a:rPr kumimoji="1" lang="en-US" altLang="zh-CN" sz="1400" dirty="0" smtClean="0"/>
                  <a:t>1</a:t>
                </a:r>
                <a:r>
                  <a:rPr kumimoji="1" lang="zh-CN" altLang="en-US" sz="1400" dirty="0" smtClean="0"/>
                  <a:t>            </a:t>
                </a:r>
                <a:r>
                  <a:rPr kumimoji="1" lang="en-US" altLang="zh-CN" sz="1400" dirty="0" smtClean="0"/>
                  <a:t>52</a:t>
                </a:r>
                <a:endParaRPr kumimoji="1" lang="zh-CN" altLang="en-US" sz="1400" dirty="0"/>
              </a:p>
            </p:txBody>
          </p:sp>
          <p:sp>
            <p:nvSpPr>
              <p:cNvPr id="177" name="文本框 176"/>
              <p:cNvSpPr txBox="1"/>
              <p:nvPr/>
            </p:nvSpPr>
            <p:spPr>
              <a:xfrm>
                <a:off x="9572982" y="1830921"/>
                <a:ext cx="1980565" cy="307777"/>
              </a:xfrm>
              <a:prstGeom prst="rect">
                <a:avLst/>
              </a:prstGeom>
              <a:noFill/>
            </p:spPr>
            <p:txBody>
              <a:bodyPr wrap="square" rtlCol="0">
                <a:spAutoFit/>
              </a:bodyPr>
              <a:lstStyle/>
              <a:p>
                <a:r>
                  <a:rPr kumimoji="1" lang="zh-CN" altLang="en-US" sz="1400" dirty="0" smtClean="0"/>
                  <a:t>可乐         *</a:t>
                </a:r>
                <a:r>
                  <a:rPr kumimoji="1" lang="en-US" altLang="zh-CN" sz="1400" dirty="0" smtClean="0"/>
                  <a:t>1</a:t>
                </a:r>
                <a:r>
                  <a:rPr kumimoji="1" lang="zh-CN" altLang="en-US" sz="1400" dirty="0" smtClean="0"/>
                  <a:t>            </a:t>
                </a:r>
                <a:r>
                  <a:rPr kumimoji="1" lang="en-US" altLang="zh-CN" sz="1400" dirty="0" smtClean="0"/>
                  <a:t>49</a:t>
                </a:r>
                <a:endParaRPr kumimoji="1" lang="zh-CN" altLang="en-US" sz="1400" dirty="0"/>
              </a:p>
            </p:txBody>
          </p:sp>
          <p:sp>
            <p:nvSpPr>
              <p:cNvPr id="178" name="文本框 177"/>
              <p:cNvSpPr txBox="1"/>
              <p:nvPr/>
            </p:nvSpPr>
            <p:spPr>
              <a:xfrm>
                <a:off x="9569708" y="2633429"/>
                <a:ext cx="1980565" cy="307777"/>
              </a:xfrm>
              <a:prstGeom prst="rect">
                <a:avLst/>
              </a:prstGeom>
              <a:noFill/>
            </p:spPr>
            <p:txBody>
              <a:bodyPr wrap="square" rtlCol="0">
                <a:spAutoFit/>
              </a:bodyPr>
              <a:lstStyle/>
              <a:p>
                <a:r>
                  <a:rPr kumimoji="1" lang="zh-CN" altLang="en-US" sz="1400" dirty="0" smtClean="0"/>
                  <a:t>劳务费                      </a:t>
                </a:r>
                <a:r>
                  <a:rPr kumimoji="1" lang="en-US" altLang="zh-CN" sz="1400" dirty="0" smtClean="0"/>
                  <a:t>-1</a:t>
                </a:r>
                <a:endParaRPr kumimoji="1" lang="zh-CN" altLang="en-US" sz="1400" dirty="0"/>
              </a:p>
            </p:txBody>
          </p:sp>
        </p:grpSp>
      </p:grpSp>
      <p:grpSp>
        <p:nvGrpSpPr>
          <p:cNvPr id="36" name="组合 35"/>
          <p:cNvGrpSpPr/>
          <p:nvPr/>
        </p:nvGrpSpPr>
        <p:grpSpPr>
          <a:xfrm>
            <a:off x="8340725" y="716915"/>
            <a:ext cx="3072765" cy="5524500"/>
            <a:chOff x="14095" y="1191"/>
            <a:chExt cx="4839" cy="8700"/>
          </a:xfrm>
        </p:grpSpPr>
        <p:grpSp>
          <p:nvGrpSpPr>
            <p:cNvPr id="185" name="组合 112"/>
            <p:cNvGrpSpPr/>
            <p:nvPr/>
          </p:nvGrpSpPr>
          <p:grpSpPr>
            <a:xfrm>
              <a:off x="14095" y="1191"/>
              <a:ext cx="4450" cy="8700"/>
              <a:chOff x="2321" y="1131"/>
              <a:chExt cx="4450" cy="8700"/>
            </a:xfrm>
          </p:grpSpPr>
          <p:grpSp>
            <p:nvGrpSpPr>
              <p:cNvPr id="186" name="组合 1"/>
              <p:cNvGrpSpPr/>
              <p:nvPr/>
            </p:nvGrpSpPr>
            <p:grpSpPr>
              <a:xfrm>
                <a:off x="2321" y="1131"/>
                <a:ext cx="4451" cy="8701"/>
                <a:chOff x="2321" y="1131"/>
                <a:chExt cx="4451" cy="8701"/>
              </a:xfrm>
            </p:grpSpPr>
            <p:grpSp>
              <p:nvGrpSpPr>
                <p:cNvPr id="206" name="组合 2"/>
                <p:cNvGrpSpPr/>
                <p:nvPr/>
              </p:nvGrpSpPr>
              <p:grpSpPr>
                <a:xfrm>
                  <a:off x="2321" y="1131"/>
                  <a:ext cx="4451" cy="8218"/>
                  <a:chOff x="2564" y="1221"/>
                  <a:chExt cx="4451" cy="8218"/>
                </a:xfrm>
              </p:grpSpPr>
              <p:sp>
                <p:nvSpPr>
                  <p:cNvPr id="208" name="矩形 207"/>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文本框 208"/>
                  <p:cNvSpPr txBox="1"/>
                  <p:nvPr/>
                </p:nvSpPr>
                <p:spPr>
                  <a:xfrm>
                    <a:off x="2564" y="1221"/>
                    <a:ext cx="3625" cy="483"/>
                  </a:xfrm>
                  <a:prstGeom prst="rect">
                    <a:avLst/>
                  </a:prstGeom>
                  <a:noFill/>
                </p:spPr>
                <p:txBody>
                  <a:bodyPr wrap="square" rtlCol="0">
                    <a:spAutoFit/>
                  </a:bodyPr>
                  <a:lstStyle/>
                  <a:p>
                    <a:r>
                      <a:rPr lang="en-US" altLang="zh-CN" sz="1400"/>
                      <a:t>iPhone 6/7/8   375*667</a:t>
                    </a:r>
                    <a:endParaRPr lang="en-US" altLang="zh-CN" sz="1400"/>
                  </a:p>
                </p:txBody>
              </p:sp>
            </p:grpSp>
            <p:sp>
              <p:nvSpPr>
                <p:cNvPr id="207" name="文本框 206"/>
                <p:cNvSpPr txBox="1"/>
                <p:nvPr/>
              </p:nvSpPr>
              <p:spPr>
                <a:xfrm>
                  <a:off x="4375" y="9349"/>
                  <a:ext cx="2397" cy="483"/>
                </a:xfrm>
                <a:prstGeom prst="rect">
                  <a:avLst/>
                </a:prstGeom>
                <a:noFill/>
              </p:spPr>
              <p:txBody>
                <a:bodyPr wrap="square" rtlCol="0">
                  <a:spAutoFit/>
                </a:bodyPr>
                <a:lstStyle/>
                <a:p>
                  <a:pPr algn="r"/>
                  <a:r>
                    <a:rPr lang="en-US" altLang="zh-CN" sz="1400" dirty="0"/>
                    <a:t>26</a:t>
                  </a:r>
                  <a:endParaRPr lang="en-US" altLang="zh-CN" sz="1400" dirty="0"/>
                </a:p>
              </p:txBody>
            </p:sp>
          </p:grpSp>
          <p:grpSp>
            <p:nvGrpSpPr>
              <p:cNvPr id="187" name="组合 111"/>
              <p:cNvGrpSpPr/>
              <p:nvPr/>
            </p:nvGrpSpPr>
            <p:grpSpPr>
              <a:xfrm>
                <a:off x="2364" y="1605"/>
                <a:ext cx="4404" cy="394"/>
                <a:chOff x="2364" y="1605"/>
                <a:chExt cx="4404" cy="394"/>
              </a:xfrm>
            </p:grpSpPr>
            <p:grpSp>
              <p:nvGrpSpPr>
                <p:cNvPr id="188" name="组合 7"/>
                <p:cNvGrpSpPr/>
                <p:nvPr/>
              </p:nvGrpSpPr>
              <p:grpSpPr>
                <a:xfrm>
                  <a:off x="6455" y="1740"/>
                  <a:ext cx="229" cy="120"/>
                  <a:chOff x="16302" y="1740"/>
                  <a:chExt cx="229" cy="120"/>
                </a:xfrm>
              </p:grpSpPr>
              <p:sp>
                <p:nvSpPr>
                  <p:cNvPr id="202"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3"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4"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5"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89" name="文本框 188"/>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190" name="组合 14"/>
                <p:cNvGrpSpPr/>
                <p:nvPr/>
              </p:nvGrpSpPr>
              <p:grpSpPr>
                <a:xfrm>
                  <a:off x="2364" y="1613"/>
                  <a:ext cx="1426" cy="386"/>
                  <a:chOff x="12211" y="1613"/>
                  <a:chExt cx="1426" cy="386"/>
                </a:xfrm>
              </p:grpSpPr>
              <p:grpSp>
                <p:nvGrpSpPr>
                  <p:cNvPr id="196" name="组合 15"/>
                  <p:cNvGrpSpPr/>
                  <p:nvPr/>
                </p:nvGrpSpPr>
                <p:grpSpPr>
                  <a:xfrm>
                    <a:off x="13213" y="1737"/>
                    <a:ext cx="129" cy="137"/>
                    <a:chOff x="13213" y="1737"/>
                    <a:chExt cx="129" cy="137"/>
                  </a:xfrm>
                </p:grpSpPr>
                <p:sp>
                  <p:nvSpPr>
                    <p:cNvPr id="198"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9"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0"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1"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97" name="文本框 196"/>
                  <p:cNvSpPr txBox="1"/>
                  <p:nvPr/>
                </p:nvSpPr>
                <p:spPr>
                  <a:xfrm>
                    <a:off x="12211" y="1613"/>
                    <a:ext cx="1426" cy="386"/>
                  </a:xfrm>
                  <a:prstGeom prst="rect">
                    <a:avLst/>
                  </a:prstGeom>
                  <a:noFill/>
                </p:spPr>
                <p:txBody>
                  <a:bodyPr wrap="square" rtlCol="0">
                    <a:spAutoFit/>
                  </a:bodyPr>
                  <a:lstStyle/>
                  <a:p>
                    <a:r>
                      <a:rPr lang="en-US" altLang="zh-CN" sz="1000"/>
                      <a:t>Telegram</a:t>
                    </a:r>
                    <a:endParaRPr lang="en-US" altLang="zh-CN" sz="1000"/>
                  </a:p>
                </p:txBody>
              </p:sp>
            </p:grpSp>
            <p:grpSp>
              <p:nvGrpSpPr>
                <p:cNvPr id="191" name="组合 21"/>
                <p:cNvGrpSpPr/>
                <p:nvPr/>
              </p:nvGrpSpPr>
              <p:grpSpPr>
                <a:xfrm>
                  <a:off x="6196" y="1729"/>
                  <a:ext cx="153" cy="155"/>
                  <a:chOff x="16007" y="1713"/>
                  <a:chExt cx="200" cy="201"/>
                </a:xfrm>
              </p:grpSpPr>
              <p:sp>
                <p:nvSpPr>
                  <p:cNvPr id="193"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4"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5"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192" name="直接连接符 110"/>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0" name="圆角矩形 209"/>
            <p:cNvSpPr/>
            <p:nvPr/>
          </p:nvSpPr>
          <p:spPr>
            <a:xfrm>
              <a:off x="14400" y="2126"/>
              <a:ext cx="4094" cy="2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211" name="文本框 210"/>
            <p:cNvSpPr txBox="1"/>
            <p:nvPr/>
          </p:nvSpPr>
          <p:spPr>
            <a:xfrm>
              <a:off x="15430" y="2420"/>
              <a:ext cx="3504" cy="582"/>
            </a:xfrm>
            <a:prstGeom prst="rect">
              <a:avLst/>
            </a:prstGeom>
            <a:noFill/>
          </p:spPr>
          <p:txBody>
            <a:bodyPr wrap="square" rtlCol="0">
              <a:spAutoFit/>
            </a:bodyPr>
            <a:lstStyle/>
            <a:p>
              <a:r>
                <a:rPr kumimoji="1" lang="zh-CN" altLang="en-US" dirty="0" smtClean="0"/>
                <a:t>交易完成</a:t>
              </a:r>
              <a:endParaRPr kumimoji="1" lang="zh-CN" altLang="en-US" dirty="0"/>
            </a:p>
          </p:txBody>
        </p:sp>
        <p:sp>
          <p:nvSpPr>
            <p:cNvPr id="212" name="圆角矩形 211"/>
            <p:cNvSpPr/>
            <p:nvPr/>
          </p:nvSpPr>
          <p:spPr>
            <a:xfrm>
              <a:off x="16531" y="3320"/>
              <a:ext cx="1782" cy="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13" name="文本框 212"/>
            <p:cNvSpPr txBox="1"/>
            <p:nvPr/>
          </p:nvSpPr>
          <p:spPr>
            <a:xfrm>
              <a:off x="17017" y="3417"/>
              <a:ext cx="1474" cy="485"/>
            </a:xfrm>
            <a:prstGeom prst="rect">
              <a:avLst/>
            </a:prstGeom>
            <a:noFill/>
          </p:spPr>
          <p:txBody>
            <a:bodyPr wrap="square" rtlCol="0">
              <a:spAutoFit/>
            </a:bodyPr>
            <a:lstStyle/>
            <a:p>
              <a:r>
                <a:rPr kumimoji="1" lang="zh-CN" altLang="en-US" sz="1400" dirty="0" smtClean="0"/>
                <a:t>评价</a:t>
              </a:r>
              <a:endParaRPr kumimoji="1" lang="zh-CN" altLang="en-US" sz="1400" dirty="0"/>
            </a:p>
          </p:txBody>
        </p:sp>
        <p:sp>
          <p:nvSpPr>
            <p:cNvPr id="214" name="圆角矩形 213"/>
            <p:cNvSpPr/>
            <p:nvPr/>
          </p:nvSpPr>
          <p:spPr>
            <a:xfrm>
              <a:off x="14569" y="3306"/>
              <a:ext cx="1782" cy="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15" name="文本框 214"/>
            <p:cNvSpPr txBox="1"/>
            <p:nvPr/>
          </p:nvSpPr>
          <p:spPr>
            <a:xfrm>
              <a:off x="14758" y="3403"/>
              <a:ext cx="1474" cy="485"/>
            </a:xfrm>
            <a:prstGeom prst="rect">
              <a:avLst/>
            </a:prstGeom>
            <a:noFill/>
          </p:spPr>
          <p:txBody>
            <a:bodyPr wrap="square" rtlCol="0">
              <a:spAutoFit/>
            </a:bodyPr>
            <a:lstStyle/>
            <a:p>
              <a:r>
                <a:rPr kumimoji="1" lang="zh-CN" altLang="en-US" sz="1400" dirty="0" smtClean="0"/>
                <a:t>返回主页</a:t>
              </a:r>
              <a:endParaRPr kumimoji="1" lang="zh-CN" altLang="en-US" sz="1400" dirty="0"/>
            </a:p>
          </p:txBody>
        </p:sp>
        <p:sp>
          <p:nvSpPr>
            <p:cNvPr id="229" name="同侧圆角矩形 228"/>
            <p:cNvSpPr/>
            <p:nvPr/>
          </p:nvSpPr>
          <p:spPr>
            <a:xfrm>
              <a:off x="14351" y="4428"/>
              <a:ext cx="4094" cy="597"/>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30" name="文本框 229"/>
            <p:cNvSpPr txBox="1"/>
            <p:nvPr/>
          </p:nvSpPr>
          <p:spPr>
            <a:xfrm>
              <a:off x="14833" y="4456"/>
              <a:ext cx="3824" cy="582"/>
            </a:xfrm>
            <a:prstGeom prst="rect">
              <a:avLst/>
            </a:prstGeom>
            <a:noFill/>
          </p:spPr>
          <p:txBody>
            <a:bodyPr wrap="square" rtlCol="0">
              <a:spAutoFit/>
            </a:bodyPr>
            <a:lstStyle/>
            <a:p>
              <a:r>
                <a:rPr kumimoji="1" lang="zh-CN" altLang="en-US" dirty="0" smtClean="0"/>
                <a:t>当前等待订单</a:t>
              </a:r>
              <a:endParaRPr kumimoji="1" lang="zh-CN" altLang="en-US" dirty="0"/>
            </a:p>
          </p:txBody>
        </p:sp>
        <p:grpSp>
          <p:nvGrpSpPr>
            <p:cNvPr id="231" name="组 230"/>
            <p:cNvGrpSpPr/>
            <p:nvPr/>
          </p:nvGrpSpPr>
          <p:grpSpPr>
            <a:xfrm>
              <a:off x="14482" y="4580"/>
              <a:ext cx="364" cy="341"/>
              <a:chOff x="5224463" y="2605088"/>
              <a:chExt cx="552450" cy="546101"/>
            </a:xfrm>
          </p:grpSpPr>
          <p:sp>
            <p:nvSpPr>
              <p:cNvPr id="232" name="Line 130"/>
              <p:cNvSpPr>
                <a:spLocks noChangeShapeType="1"/>
              </p:cNvSpPr>
              <p:nvPr/>
            </p:nvSpPr>
            <p:spPr bwMode="auto">
              <a:xfrm>
                <a:off x="5394326" y="2717801"/>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3" name="Line 131"/>
              <p:cNvSpPr>
                <a:spLocks noChangeShapeType="1"/>
              </p:cNvSpPr>
              <p:nvPr/>
            </p:nvSpPr>
            <p:spPr bwMode="auto">
              <a:xfrm>
                <a:off x="5394326" y="2813051"/>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4" name="Line 132"/>
              <p:cNvSpPr>
                <a:spLocks noChangeShapeType="1"/>
              </p:cNvSpPr>
              <p:nvPr/>
            </p:nvSpPr>
            <p:spPr bwMode="auto">
              <a:xfrm>
                <a:off x="5394326" y="2906713"/>
                <a:ext cx="166688" cy="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5" name="Freeform 133"/>
              <p:cNvSpPr/>
              <p:nvPr/>
            </p:nvSpPr>
            <p:spPr bwMode="auto">
              <a:xfrm>
                <a:off x="5372101" y="2676526"/>
                <a:ext cx="284163" cy="474663"/>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6" name="Freeform 134"/>
              <p:cNvSpPr/>
              <p:nvPr/>
            </p:nvSpPr>
            <p:spPr bwMode="auto">
              <a:xfrm>
                <a:off x="5305426" y="2605088"/>
                <a:ext cx="411163" cy="414338"/>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7" name="Freeform 135"/>
              <p:cNvSpPr/>
              <p:nvPr/>
            </p:nvSpPr>
            <p:spPr bwMode="auto">
              <a:xfrm>
                <a:off x="5224463" y="3019426"/>
                <a:ext cx="379413" cy="131763"/>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8" name="Oval 136"/>
              <p:cNvSpPr>
                <a:spLocks noChangeArrowheads="1"/>
              </p:cNvSpPr>
              <p:nvPr/>
            </p:nvSpPr>
            <p:spPr bwMode="auto">
              <a:xfrm>
                <a:off x="5535613" y="3019426"/>
                <a:ext cx="120650" cy="131763"/>
              </a:xfrm>
              <a:prstGeom prst="ellipse">
                <a:avLst/>
              </a:pr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9" name="Oval 137"/>
              <p:cNvSpPr>
                <a:spLocks noChangeArrowheads="1"/>
              </p:cNvSpPr>
              <p:nvPr/>
            </p:nvSpPr>
            <p:spPr bwMode="auto">
              <a:xfrm>
                <a:off x="5656263" y="2605088"/>
                <a:ext cx="120650" cy="131763"/>
              </a:xfrm>
              <a:prstGeom prst="ellipse">
                <a:avLst/>
              </a:pr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40" name="Freeform 62"/>
            <p:cNvSpPr/>
            <p:nvPr/>
          </p:nvSpPr>
          <p:spPr bwMode="auto">
            <a:xfrm>
              <a:off x="17896" y="4646"/>
              <a:ext cx="413" cy="211"/>
            </a:xfrm>
            <a:custGeom>
              <a:avLst/>
              <a:gdLst>
                <a:gd name="T0" fmla="*/ 192 w 192"/>
                <a:gd name="T1" fmla="*/ 99 h 99"/>
                <a:gd name="T2" fmla="*/ 96 w 192"/>
                <a:gd name="T3" fmla="*/ 0 h 99"/>
                <a:gd name="T4" fmla="*/ 0 w 192"/>
                <a:gd name="T5" fmla="*/ 99 h 99"/>
              </a:gdLst>
              <a:ahLst/>
              <a:cxnLst>
                <a:cxn ang="0">
                  <a:pos x="T0" y="T1"/>
                </a:cxn>
                <a:cxn ang="0">
                  <a:pos x="T2" y="T3"/>
                </a:cxn>
                <a:cxn ang="0">
                  <a:pos x="T4" y="T5"/>
                </a:cxn>
              </a:cxnLst>
              <a:rect l="0" t="0" r="r" b="b"/>
              <a:pathLst>
                <a:path w="192" h="99">
                  <a:moveTo>
                    <a:pt x="192" y="99"/>
                  </a:moveTo>
                  <a:cubicBezTo>
                    <a:pt x="191" y="98"/>
                    <a:pt x="96" y="0"/>
                    <a:pt x="96" y="0"/>
                  </a:cubicBezTo>
                  <a:cubicBezTo>
                    <a:pt x="0" y="99"/>
                    <a:pt x="0" y="99"/>
                    <a:pt x="0" y="99"/>
                  </a:cubicBezTo>
                </a:path>
              </a:pathLst>
            </a:custGeom>
            <a:noFill/>
            <a:ln w="2381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1" name="同侧圆角矩形 240"/>
            <p:cNvSpPr/>
            <p:nvPr/>
          </p:nvSpPr>
          <p:spPr>
            <a:xfrm rot="10800000">
              <a:off x="14351" y="5015"/>
              <a:ext cx="4094" cy="2762"/>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42" name="圆角矩形 241"/>
            <p:cNvSpPr/>
            <p:nvPr/>
          </p:nvSpPr>
          <p:spPr>
            <a:xfrm>
              <a:off x="16764" y="7103"/>
              <a:ext cx="1351" cy="5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43" name="文本框 242"/>
            <p:cNvSpPr txBox="1"/>
            <p:nvPr/>
          </p:nvSpPr>
          <p:spPr>
            <a:xfrm>
              <a:off x="16741" y="7146"/>
              <a:ext cx="1707" cy="485"/>
            </a:xfrm>
            <a:prstGeom prst="rect">
              <a:avLst/>
            </a:prstGeom>
            <a:noFill/>
          </p:spPr>
          <p:txBody>
            <a:bodyPr wrap="square" rtlCol="0">
              <a:spAutoFit/>
            </a:bodyPr>
            <a:lstStyle/>
            <a:p>
              <a:r>
                <a:rPr kumimoji="1" lang="zh-CN" altLang="en-US" sz="1400" smtClean="0"/>
                <a:t>立即接单</a:t>
              </a:r>
              <a:endParaRPr kumimoji="1" lang="zh-CN" altLang="en-US" sz="1400"/>
            </a:p>
          </p:txBody>
        </p:sp>
      </p:grpSp>
      <p:sp>
        <p:nvSpPr>
          <p:cNvPr id="39" name="右箭头 38"/>
          <p:cNvSpPr/>
          <p:nvPr/>
        </p:nvSpPr>
        <p:spPr>
          <a:xfrm>
            <a:off x="3771637" y="5545858"/>
            <a:ext cx="810485" cy="189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40" name="右箭头 39"/>
          <p:cNvSpPr/>
          <p:nvPr/>
        </p:nvSpPr>
        <p:spPr>
          <a:xfrm>
            <a:off x="7509450" y="5553878"/>
            <a:ext cx="810485" cy="189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7723505" y="711835"/>
            <a:ext cx="2878455" cy="5524500"/>
            <a:chOff x="6131" y="1148"/>
            <a:chExt cx="4533" cy="8700"/>
          </a:xfrm>
        </p:grpSpPr>
        <p:grpSp>
          <p:nvGrpSpPr>
            <p:cNvPr id="52" name="组合 51"/>
            <p:cNvGrpSpPr/>
            <p:nvPr/>
          </p:nvGrpSpPr>
          <p:grpSpPr>
            <a:xfrm>
              <a:off x="6131" y="1148"/>
              <a:ext cx="4450" cy="8700"/>
              <a:chOff x="2321" y="1131"/>
              <a:chExt cx="4450" cy="8700"/>
            </a:xfrm>
          </p:grpSpPr>
          <p:grpSp>
            <p:nvGrpSpPr>
              <p:cNvPr id="53" name="组合 52"/>
              <p:cNvGrpSpPr/>
              <p:nvPr/>
            </p:nvGrpSpPr>
            <p:grpSpPr>
              <a:xfrm rot="0">
                <a:off x="2321" y="1131"/>
                <a:ext cx="4451" cy="8701"/>
                <a:chOff x="2321" y="1131"/>
                <a:chExt cx="4451" cy="8701"/>
              </a:xfrm>
            </p:grpSpPr>
            <p:grpSp>
              <p:nvGrpSpPr>
                <p:cNvPr id="54" name="组合 53"/>
                <p:cNvGrpSpPr/>
                <p:nvPr/>
              </p:nvGrpSpPr>
              <p:grpSpPr>
                <a:xfrm>
                  <a:off x="2321" y="1131"/>
                  <a:ext cx="4451" cy="8218"/>
                  <a:chOff x="2564" y="1221"/>
                  <a:chExt cx="4451" cy="8218"/>
                </a:xfrm>
              </p:grpSpPr>
              <p:sp>
                <p:nvSpPr>
                  <p:cNvPr id="55" name="矩形 54"/>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文本框 55"/>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57" name="文本框 56"/>
                <p:cNvSpPr txBox="1"/>
                <p:nvPr/>
              </p:nvSpPr>
              <p:spPr>
                <a:xfrm>
                  <a:off x="4375" y="9349"/>
                  <a:ext cx="2397" cy="483"/>
                </a:xfrm>
                <a:prstGeom prst="rect">
                  <a:avLst/>
                </a:prstGeom>
                <a:noFill/>
              </p:spPr>
              <p:txBody>
                <a:bodyPr wrap="square" rtlCol="0">
                  <a:spAutoFit/>
                </a:bodyPr>
                <a:p>
                  <a:pPr algn="r"/>
                  <a:r>
                    <a:rPr lang="en-US" altLang="zh-CN" sz="1400"/>
                    <a:t>4</a:t>
                  </a:r>
                  <a:endParaRPr lang="en-US" altLang="zh-CN" sz="1400"/>
                </a:p>
              </p:txBody>
            </p:sp>
          </p:grpSp>
          <p:grpSp>
            <p:nvGrpSpPr>
              <p:cNvPr id="58" name="组合 57"/>
              <p:cNvGrpSpPr/>
              <p:nvPr/>
            </p:nvGrpSpPr>
            <p:grpSpPr>
              <a:xfrm>
                <a:off x="2364" y="1605"/>
                <a:ext cx="4404" cy="394"/>
                <a:chOff x="2364" y="1605"/>
                <a:chExt cx="4404" cy="394"/>
              </a:xfrm>
            </p:grpSpPr>
            <p:grpSp>
              <p:nvGrpSpPr>
                <p:cNvPr id="59" name="组合 58"/>
                <p:cNvGrpSpPr/>
                <p:nvPr/>
              </p:nvGrpSpPr>
              <p:grpSpPr>
                <a:xfrm rot="0">
                  <a:off x="6455" y="1740"/>
                  <a:ext cx="229" cy="120"/>
                  <a:chOff x="16302" y="1740"/>
                  <a:chExt cx="229" cy="120"/>
                </a:xfrm>
              </p:grpSpPr>
              <p:sp>
                <p:nvSpPr>
                  <p:cNvPr id="60"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61"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62"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63"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64" name="文本框 63"/>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65" name="组合 64"/>
                <p:cNvGrpSpPr/>
                <p:nvPr/>
              </p:nvGrpSpPr>
              <p:grpSpPr>
                <a:xfrm rot="0">
                  <a:off x="2364" y="1613"/>
                  <a:ext cx="1426" cy="386"/>
                  <a:chOff x="12211" y="1613"/>
                  <a:chExt cx="1426" cy="386"/>
                </a:xfrm>
              </p:grpSpPr>
              <p:grpSp>
                <p:nvGrpSpPr>
                  <p:cNvPr id="66" name="组合 65"/>
                  <p:cNvGrpSpPr/>
                  <p:nvPr/>
                </p:nvGrpSpPr>
                <p:grpSpPr>
                  <a:xfrm>
                    <a:off x="13213" y="1737"/>
                    <a:ext cx="129" cy="137"/>
                    <a:chOff x="13213" y="1737"/>
                    <a:chExt cx="129" cy="137"/>
                  </a:xfrm>
                </p:grpSpPr>
                <p:sp>
                  <p:nvSpPr>
                    <p:cNvPr id="67"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68"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69"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70"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71" name="文本框 70"/>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72" name="组合 71"/>
                <p:cNvGrpSpPr/>
                <p:nvPr/>
              </p:nvGrpSpPr>
              <p:grpSpPr>
                <a:xfrm rot="0">
                  <a:off x="6196" y="1729"/>
                  <a:ext cx="153" cy="155"/>
                  <a:chOff x="16007" y="1713"/>
                  <a:chExt cx="200" cy="201"/>
                </a:xfrm>
              </p:grpSpPr>
              <p:sp>
                <p:nvSpPr>
                  <p:cNvPr id="73"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74"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75"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76" name="直接连接符 75"/>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7" name="矩形 76"/>
            <p:cNvSpPr/>
            <p:nvPr/>
          </p:nvSpPr>
          <p:spPr>
            <a:xfrm>
              <a:off x="6256" y="1958"/>
              <a:ext cx="4326" cy="1059"/>
            </a:xfrm>
            <a:prstGeom prst="rect">
              <a:avLst/>
            </a:prstGeom>
            <a:solidFill>
              <a:srgbClr val="EA6D39">
                <a:alpha val="8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0" name="Freeform 61"/>
            <p:cNvSpPr/>
            <p:nvPr/>
          </p:nvSpPr>
          <p:spPr bwMode="auto">
            <a:xfrm>
              <a:off x="6493" y="2301"/>
              <a:ext cx="185" cy="371"/>
            </a:xfrm>
            <a:custGeom>
              <a:avLst/>
              <a:gdLst>
                <a:gd name="T0" fmla="*/ 99 w 99"/>
                <a:gd name="T1" fmla="*/ 0 h 192"/>
                <a:gd name="T2" fmla="*/ 0 w 99"/>
                <a:gd name="T3" fmla="*/ 97 h 192"/>
                <a:gd name="T4" fmla="*/ 99 w 99"/>
                <a:gd name="T5" fmla="*/ 192 h 192"/>
              </a:gdLst>
              <a:ahLst/>
              <a:cxnLst>
                <a:cxn ang="0">
                  <a:pos x="T0" y="T1"/>
                </a:cxn>
                <a:cxn ang="0">
                  <a:pos x="T2" y="T3"/>
                </a:cxn>
                <a:cxn ang="0">
                  <a:pos x="T4" y="T5"/>
                </a:cxn>
              </a:cxnLst>
              <a:rect l="0" t="0" r="r" b="b"/>
              <a:pathLst>
                <a:path w="99" h="192">
                  <a:moveTo>
                    <a:pt x="99" y="0"/>
                  </a:moveTo>
                  <a:cubicBezTo>
                    <a:pt x="98" y="2"/>
                    <a:pt x="0" y="97"/>
                    <a:pt x="0" y="97"/>
                  </a:cubicBezTo>
                  <a:cubicBezTo>
                    <a:pt x="99" y="192"/>
                    <a:pt x="99" y="192"/>
                    <a:pt x="99" y="192"/>
                  </a:cubicBezTo>
                </a:path>
              </a:pathLst>
            </a:custGeom>
            <a:noFill/>
            <a:ln w="23813"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78" name="文本框 77"/>
            <p:cNvSpPr txBox="1"/>
            <p:nvPr/>
          </p:nvSpPr>
          <p:spPr>
            <a:xfrm>
              <a:off x="6678" y="2197"/>
              <a:ext cx="1853" cy="580"/>
            </a:xfrm>
            <a:prstGeom prst="rect">
              <a:avLst/>
            </a:prstGeom>
            <a:noFill/>
          </p:spPr>
          <p:txBody>
            <a:bodyPr wrap="square" rtlCol="0">
              <a:spAutoFit/>
            </a:bodyPr>
            <a:p>
              <a:r>
                <a:rPr lang="zh-CN" altLang="en-US" b="1">
                  <a:solidFill>
                    <a:schemeClr val="bg1"/>
                  </a:solidFill>
                  <a:latin typeface="黑体" panose="02010609060101010101" charset="-122"/>
                  <a:ea typeface="黑体" panose="02010609060101010101" charset="-122"/>
                </a:rPr>
                <a:t>注册账号</a:t>
              </a:r>
              <a:endParaRPr lang="zh-CN" altLang="en-US" b="1">
                <a:solidFill>
                  <a:schemeClr val="bg1"/>
                </a:solidFill>
                <a:latin typeface="黑体" panose="02010609060101010101" charset="-122"/>
                <a:ea typeface="黑体" panose="02010609060101010101" charset="-122"/>
              </a:endParaRPr>
            </a:p>
          </p:txBody>
        </p:sp>
        <p:sp>
          <p:nvSpPr>
            <p:cNvPr id="79" name="文本框 78"/>
            <p:cNvSpPr txBox="1"/>
            <p:nvPr/>
          </p:nvSpPr>
          <p:spPr>
            <a:xfrm>
              <a:off x="6291" y="4342"/>
              <a:ext cx="4322" cy="483"/>
            </a:xfrm>
            <a:prstGeom prst="rect">
              <a:avLst/>
            </a:prstGeom>
            <a:noFill/>
            <a:ln>
              <a:noFill/>
            </a:ln>
          </p:spPr>
          <p:txBody>
            <a:bodyPr wrap="square" rtlCol="0">
              <a:spAutoFit/>
            </a:bodyPr>
            <a:p>
              <a:r>
                <a:rPr lang="en-US" altLang="zh-CN" sz="1400"/>
                <a:t> </a:t>
              </a:r>
              <a:r>
                <a:rPr lang="en-US" altLang="zh-CN" sz="1000"/>
                <a:t>                     </a:t>
              </a:r>
              <a:r>
                <a:rPr lang="zh-CN" altLang="en-US" sz="1000">
                  <a:solidFill>
                    <a:schemeClr val="bg1">
                      <a:lumMod val="85000"/>
                    </a:schemeClr>
                  </a:solidFill>
                </a:rPr>
                <a:t>请输入常用手机号</a:t>
              </a:r>
              <a:r>
                <a:rPr lang="zh-CN" altLang="en-US" sz="1000"/>
                <a:t>  </a:t>
              </a:r>
              <a:r>
                <a:rPr lang="en-US" altLang="zh-CN" sz="1000">
                  <a:solidFill>
                    <a:schemeClr val="bg1">
                      <a:lumMod val="85000"/>
                    </a:schemeClr>
                  </a:solidFill>
                </a:rPr>
                <a:t>| </a:t>
              </a:r>
              <a:r>
                <a:rPr lang="zh-CN" altLang="en-US" sz="1000">
                  <a:solidFill>
                    <a:srgbClr val="EE8A61"/>
                  </a:solidFill>
                </a:rPr>
                <a:t>获取验证码</a:t>
              </a:r>
              <a:endParaRPr lang="zh-CN" altLang="en-US" sz="1000">
                <a:solidFill>
                  <a:srgbClr val="EE8A61"/>
                </a:solidFill>
              </a:endParaRPr>
            </a:p>
          </p:txBody>
        </p:sp>
        <p:sp>
          <p:nvSpPr>
            <p:cNvPr id="80" name="文本框 79"/>
            <p:cNvSpPr txBox="1"/>
            <p:nvPr/>
          </p:nvSpPr>
          <p:spPr>
            <a:xfrm>
              <a:off x="6342" y="5067"/>
              <a:ext cx="4322" cy="483"/>
            </a:xfrm>
            <a:prstGeom prst="rect">
              <a:avLst/>
            </a:prstGeom>
            <a:noFill/>
            <a:ln>
              <a:noFill/>
            </a:ln>
          </p:spPr>
          <p:txBody>
            <a:bodyPr wrap="square" rtlCol="0">
              <a:spAutoFit/>
            </a:bodyPr>
            <a:p>
              <a:r>
                <a:rPr lang="en-US" altLang="zh-CN" sz="1400"/>
                <a:t>               </a:t>
              </a:r>
              <a:r>
                <a:rPr lang="zh-CN" altLang="en-US" sz="1000">
                  <a:solidFill>
                    <a:schemeClr val="bg1">
                      <a:lumMod val="85000"/>
                    </a:schemeClr>
                  </a:solidFill>
                </a:rPr>
                <a:t>请输入验证码</a:t>
              </a:r>
              <a:r>
                <a:rPr lang="zh-CN" altLang="en-US" sz="1000"/>
                <a:t>     </a:t>
              </a:r>
              <a:endParaRPr lang="zh-CN" altLang="en-US" sz="1000">
                <a:solidFill>
                  <a:srgbClr val="EE8A61"/>
                </a:solidFill>
              </a:endParaRPr>
            </a:p>
          </p:txBody>
        </p:sp>
        <p:sp>
          <p:nvSpPr>
            <p:cNvPr id="81" name="文本框 80"/>
            <p:cNvSpPr txBox="1"/>
            <p:nvPr/>
          </p:nvSpPr>
          <p:spPr>
            <a:xfrm>
              <a:off x="6291" y="3691"/>
              <a:ext cx="4353" cy="483"/>
            </a:xfrm>
            <a:prstGeom prst="rect">
              <a:avLst/>
            </a:prstGeom>
            <a:noFill/>
            <a:ln>
              <a:noFill/>
            </a:ln>
          </p:spPr>
          <p:txBody>
            <a:bodyPr wrap="square" rtlCol="0" anchor="ctr" anchorCtr="0">
              <a:spAutoFit/>
            </a:bodyPr>
            <a:p>
              <a:pPr algn="l"/>
              <a:r>
                <a:rPr lang="en-US" altLang="zh-CN" sz="1400"/>
                <a:t>                </a:t>
              </a:r>
              <a:r>
                <a:rPr lang="zh-CN" altLang="en-US" sz="1000">
                  <a:solidFill>
                    <a:schemeClr val="bg1">
                      <a:lumMod val="85000"/>
                    </a:schemeClr>
                  </a:solidFill>
                </a:rPr>
                <a:t>请输入用户名</a:t>
              </a:r>
              <a:r>
                <a:rPr lang="en-US" altLang="zh-CN" sz="1000"/>
                <a:t> </a:t>
              </a:r>
              <a:endParaRPr lang="en-US" altLang="zh-CN" sz="1000"/>
            </a:p>
          </p:txBody>
        </p:sp>
        <p:sp>
          <p:nvSpPr>
            <p:cNvPr id="82" name="文本框 81"/>
            <p:cNvSpPr txBox="1"/>
            <p:nvPr/>
          </p:nvSpPr>
          <p:spPr>
            <a:xfrm>
              <a:off x="6242" y="5752"/>
              <a:ext cx="4269" cy="483"/>
            </a:xfrm>
            <a:prstGeom prst="rect">
              <a:avLst/>
            </a:prstGeom>
            <a:noFill/>
          </p:spPr>
          <p:txBody>
            <a:bodyPr wrap="square" rtlCol="0">
              <a:spAutoFit/>
            </a:bodyPr>
            <a:p>
              <a:r>
                <a:rPr lang="en-US" altLang="zh-CN" sz="1400"/>
                <a:t>     </a:t>
              </a:r>
              <a:r>
                <a:rPr lang="en-US" altLang="zh-CN" sz="1000"/>
                <a:t>    </a:t>
              </a:r>
              <a:r>
                <a:rPr lang="en-US" altLang="zh-CN" sz="1000">
                  <a:solidFill>
                    <a:schemeClr val="bg1">
                      <a:lumMod val="85000"/>
                    </a:schemeClr>
                  </a:solidFill>
                </a:rPr>
                <a:t>            </a:t>
              </a:r>
              <a:r>
                <a:rPr lang="zh-CN" altLang="en-US" sz="1000">
                  <a:solidFill>
                    <a:schemeClr val="bg1">
                      <a:lumMod val="85000"/>
                    </a:schemeClr>
                  </a:solidFill>
                </a:rPr>
                <a:t>请输入密码，</a:t>
              </a:r>
              <a:r>
                <a:rPr lang="en-US" altLang="zh-CN" sz="1000">
                  <a:solidFill>
                    <a:schemeClr val="bg1">
                      <a:lumMod val="85000"/>
                    </a:schemeClr>
                  </a:solidFill>
                </a:rPr>
                <a:t>6~16个字符</a:t>
              </a:r>
              <a:endParaRPr lang="en-US" altLang="zh-CN" sz="1000">
                <a:solidFill>
                  <a:schemeClr val="bg1">
                    <a:lumMod val="85000"/>
                  </a:schemeClr>
                </a:solidFill>
              </a:endParaRPr>
            </a:p>
          </p:txBody>
        </p:sp>
        <p:sp>
          <p:nvSpPr>
            <p:cNvPr id="83" name="文本框 82"/>
            <p:cNvSpPr txBox="1"/>
            <p:nvPr/>
          </p:nvSpPr>
          <p:spPr>
            <a:xfrm>
              <a:off x="6246" y="6416"/>
              <a:ext cx="4269" cy="386"/>
            </a:xfrm>
            <a:prstGeom prst="rect">
              <a:avLst/>
            </a:prstGeom>
            <a:noFill/>
          </p:spPr>
          <p:txBody>
            <a:bodyPr wrap="square" rtlCol="0">
              <a:spAutoFit/>
            </a:bodyPr>
            <a:p>
              <a:r>
                <a:rPr lang="en-US" altLang="zh-CN" sz="1000"/>
                <a:t>    </a:t>
              </a:r>
              <a:endParaRPr lang="en-US" altLang="zh-CN" sz="1000">
                <a:solidFill>
                  <a:schemeClr val="bg1">
                    <a:lumMod val="85000"/>
                  </a:schemeClr>
                </a:solidFill>
              </a:endParaRPr>
            </a:p>
          </p:txBody>
        </p:sp>
        <p:sp>
          <p:nvSpPr>
            <p:cNvPr id="84" name="圆角矩形 83"/>
            <p:cNvSpPr/>
            <p:nvPr/>
          </p:nvSpPr>
          <p:spPr>
            <a:xfrm>
              <a:off x="6362" y="3655"/>
              <a:ext cx="4105" cy="556"/>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85" name="圆角矩形 84"/>
            <p:cNvSpPr/>
            <p:nvPr/>
          </p:nvSpPr>
          <p:spPr>
            <a:xfrm>
              <a:off x="6351" y="4342"/>
              <a:ext cx="4105" cy="556"/>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86" name="圆角矩形 85"/>
            <p:cNvSpPr/>
            <p:nvPr/>
          </p:nvSpPr>
          <p:spPr>
            <a:xfrm>
              <a:off x="6374" y="5030"/>
              <a:ext cx="4105" cy="556"/>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87" name="圆角矩形 86"/>
            <p:cNvSpPr/>
            <p:nvPr/>
          </p:nvSpPr>
          <p:spPr>
            <a:xfrm>
              <a:off x="6342" y="5720"/>
              <a:ext cx="4105" cy="556"/>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88" name="圆角矩形 87"/>
            <p:cNvSpPr/>
            <p:nvPr/>
          </p:nvSpPr>
          <p:spPr>
            <a:xfrm>
              <a:off x="6342" y="6416"/>
              <a:ext cx="4105" cy="556"/>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pic>
          <p:nvPicPr>
            <p:cNvPr id="89" name="图片 88"/>
            <p:cNvPicPr>
              <a:picLocks noChangeAspect="1"/>
            </p:cNvPicPr>
            <p:nvPr/>
          </p:nvPicPr>
          <p:blipFill>
            <a:blip r:embed="rId1"/>
            <a:stretch>
              <a:fillRect/>
            </a:stretch>
          </p:blipFill>
          <p:spPr>
            <a:xfrm>
              <a:off x="6493" y="5752"/>
              <a:ext cx="475" cy="452"/>
            </a:xfrm>
            <a:prstGeom prst="rect">
              <a:avLst/>
            </a:prstGeom>
          </p:spPr>
        </p:pic>
        <p:pic>
          <p:nvPicPr>
            <p:cNvPr id="90" name="图片 89"/>
            <p:cNvPicPr>
              <a:picLocks noChangeAspect="1"/>
            </p:cNvPicPr>
            <p:nvPr/>
          </p:nvPicPr>
          <p:blipFill>
            <a:blip r:embed="rId1"/>
            <a:stretch>
              <a:fillRect/>
            </a:stretch>
          </p:blipFill>
          <p:spPr>
            <a:xfrm>
              <a:off x="6493" y="6468"/>
              <a:ext cx="475" cy="452"/>
            </a:xfrm>
            <a:prstGeom prst="rect">
              <a:avLst/>
            </a:prstGeom>
          </p:spPr>
        </p:pic>
        <p:pic>
          <p:nvPicPr>
            <p:cNvPr id="91" name="图片 90"/>
            <p:cNvPicPr>
              <a:picLocks noChangeAspect="1"/>
            </p:cNvPicPr>
            <p:nvPr/>
          </p:nvPicPr>
          <p:blipFill>
            <a:blip r:embed="rId2"/>
            <a:stretch>
              <a:fillRect/>
            </a:stretch>
          </p:blipFill>
          <p:spPr>
            <a:xfrm>
              <a:off x="6506" y="3707"/>
              <a:ext cx="570" cy="453"/>
            </a:xfrm>
            <a:prstGeom prst="rect">
              <a:avLst/>
            </a:prstGeom>
          </p:spPr>
        </p:pic>
        <p:sp>
          <p:nvSpPr>
            <p:cNvPr id="92" name="文本框 91"/>
            <p:cNvSpPr txBox="1"/>
            <p:nvPr/>
          </p:nvSpPr>
          <p:spPr>
            <a:xfrm>
              <a:off x="6333" y="6453"/>
              <a:ext cx="4269" cy="483"/>
            </a:xfrm>
            <a:prstGeom prst="rect">
              <a:avLst/>
            </a:prstGeom>
            <a:noFill/>
          </p:spPr>
          <p:txBody>
            <a:bodyPr wrap="square" rtlCol="0">
              <a:spAutoFit/>
            </a:bodyPr>
            <a:p>
              <a:r>
                <a:rPr lang="en-US" altLang="zh-CN" sz="1400"/>
                <a:t>     </a:t>
              </a:r>
              <a:r>
                <a:rPr lang="en-US" altLang="zh-CN" sz="1000"/>
                <a:t>    </a:t>
              </a:r>
              <a:r>
                <a:rPr lang="en-US" altLang="zh-CN" sz="1000">
                  <a:solidFill>
                    <a:schemeClr val="bg1">
                      <a:lumMod val="85000"/>
                    </a:schemeClr>
                  </a:solidFill>
                </a:rPr>
                <a:t>          </a:t>
              </a:r>
              <a:r>
                <a:rPr lang="zh-CN" altLang="en-US" sz="1000">
                  <a:solidFill>
                    <a:schemeClr val="bg1">
                      <a:lumMod val="85000"/>
                    </a:schemeClr>
                  </a:solidFill>
                </a:rPr>
                <a:t>请再次输入密码，区分大小写</a:t>
              </a:r>
              <a:endParaRPr lang="zh-CN" altLang="en-US" sz="1000">
                <a:solidFill>
                  <a:schemeClr val="bg1">
                    <a:lumMod val="85000"/>
                  </a:schemeClr>
                </a:solidFill>
              </a:endParaRPr>
            </a:p>
          </p:txBody>
        </p:sp>
        <p:pic>
          <p:nvPicPr>
            <p:cNvPr id="93" name="图片 92"/>
            <p:cNvPicPr>
              <a:picLocks noChangeAspect="1"/>
            </p:cNvPicPr>
            <p:nvPr/>
          </p:nvPicPr>
          <p:blipFill>
            <a:blip r:embed="rId3"/>
            <a:stretch>
              <a:fillRect/>
            </a:stretch>
          </p:blipFill>
          <p:spPr>
            <a:xfrm>
              <a:off x="6514" y="4421"/>
              <a:ext cx="454" cy="404"/>
            </a:xfrm>
            <a:prstGeom prst="rect">
              <a:avLst/>
            </a:prstGeom>
          </p:spPr>
        </p:pic>
        <p:pic>
          <p:nvPicPr>
            <p:cNvPr id="94" name="图片 93"/>
            <p:cNvPicPr>
              <a:picLocks noChangeAspect="1"/>
            </p:cNvPicPr>
            <p:nvPr/>
          </p:nvPicPr>
          <p:blipFill>
            <a:blip r:embed="rId4"/>
            <a:stretch>
              <a:fillRect/>
            </a:stretch>
          </p:blipFill>
          <p:spPr>
            <a:xfrm>
              <a:off x="6470" y="5096"/>
              <a:ext cx="521" cy="425"/>
            </a:xfrm>
            <a:prstGeom prst="rect">
              <a:avLst/>
            </a:prstGeom>
          </p:spPr>
        </p:pic>
        <p:sp>
          <p:nvSpPr>
            <p:cNvPr id="95" name="圆角矩形 94"/>
            <p:cNvSpPr/>
            <p:nvPr/>
          </p:nvSpPr>
          <p:spPr>
            <a:xfrm>
              <a:off x="6375" y="7507"/>
              <a:ext cx="4105" cy="556"/>
            </a:xfrm>
            <a:prstGeom prst="roundRect">
              <a:avLst/>
            </a:prstGeom>
            <a:solidFill>
              <a:srgbClr val="EA6D39">
                <a:alpha val="80000"/>
              </a:srgbClr>
            </a:solid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96" name="文本框 95"/>
            <p:cNvSpPr txBox="1"/>
            <p:nvPr/>
          </p:nvSpPr>
          <p:spPr>
            <a:xfrm>
              <a:off x="7088" y="7507"/>
              <a:ext cx="2654"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r>
                <a:rPr lang="zh-CN" altLang="en-US" sz="1600" b="1">
                  <a:solidFill>
                    <a:schemeClr val="bg1"/>
                  </a:solidFill>
                  <a:latin typeface="黑体" panose="02010609060101010101" charset="-122"/>
                  <a:ea typeface="黑体" panose="02010609060101010101" charset="-122"/>
                </a:rPr>
                <a:t>完成注册并登录</a:t>
              </a:r>
              <a:endParaRPr lang="zh-CN" altLang="en-US" sz="1600" b="1">
                <a:solidFill>
                  <a:schemeClr val="bg1"/>
                </a:solidFill>
                <a:latin typeface="黑体" panose="02010609060101010101" charset="-122"/>
                <a:ea typeface="黑体" panose="02010609060101010101" charset="-122"/>
              </a:endParaRPr>
            </a:p>
          </p:txBody>
        </p:sp>
      </p:grpSp>
      <p:sp>
        <p:nvSpPr>
          <p:cNvPr id="4" name="文本框 3"/>
          <p:cNvSpPr txBox="1"/>
          <p:nvPr/>
        </p:nvSpPr>
        <p:spPr>
          <a:xfrm>
            <a:off x="485775" y="325120"/>
            <a:ext cx="2961005" cy="368300"/>
          </a:xfrm>
          <a:prstGeom prst="rect">
            <a:avLst/>
          </a:prstGeom>
          <a:noFill/>
        </p:spPr>
        <p:txBody>
          <a:bodyPr wrap="square" rtlCol="0">
            <a:spAutoFit/>
          </a:bodyPr>
          <a:p>
            <a:r>
              <a:rPr lang="zh-CN" altLang="en-US"/>
              <a:t>登录页</a:t>
            </a:r>
            <a:endParaRPr lang="zh-CN" altLang="en-US"/>
          </a:p>
        </p:txBody>
      </p:sp>
      <p:sp>
        <p:nvSpPr>
          <p:cNvPr id="11" name="文本框 10"/>
          <p:cNvSpPr txBox="1"/>
          <p:nvPr/>
        </p:nvSpPr>
        <p:spPr>
          <a:xfrm>
            <a:off x="6738620" y="325120"/>
            <a:ext cx="2961005" cy="368300"/>
          </a:xfrm>
          <a:prstGeom prst="rect">
            <a:avLst/>
          </a:prstGeom>
          <a:noFill/>
        </p:spPr>
        <p:txBody>
          <a:bodyPr wrap="square" rtlCol="0">
            <a:spAutoFit/>
          </a:bodyPr>
          <a:p>
            <a:r>
              <a:rPr lang="zh-CN" altLang="en-US"/>
              <a:t>注册页</a:t>
            </a:r>
            <a:endParaRPr lang="zh-CN" altLang="en-US"/>
          </a:p>
        </p:txBody>
      </p:sp>
      <p:grpSp>
        <p:nvGrpSpPr>
          <p:cNvPr id="164" name="组合 163"/>
          <p:cNvGrpSpPr/>
          <p:nvPr/>
        </p:nvGrpSpPr>
        <p:grpSpPr>
          <a:xfrm>
            <a:off x="1545590" y="158115"/>
            <a:ext cx="3391662" cy="6569202"/>
            <a:chOff x="5428" y="180"/>
            <a:chExt cx="5341" cy="10345"/>
          </a:xfrm>
        </p:grpSpPr>
        <p:grpSp>
          <p:nvGrpSpPr>
            <p:cNvPr id="126" name="组合 125"/>
            <p:cNvGrpSpPr>
              <a:grpSpLocks noChangeAspect="1"/>
            </p:cNvGrpSpPr>
            <p:nvPr/>
          </p:nvGrpSpPr>
          <p:grpSpPr>
            <a:xfrm>
              <a:off x="5428" y="180"/>
              <a:ext cx="5341" cy="10345"/>
              <a:chOff x="2321" y="1131"/>
              <a:chExt cx="4451" cy="8621"/>
            </a:xfrm>
          </p:grpSpPr>
          <p:grpSp>
            <p:nvGrpSpPr>
              <p:cNvPr id="127" name="组合 126"/>
              <p:cNvGrpSpPr/>
              <p:nvPr/>
            </p:nvGrpSpPr>
            <p:grpSpPr>
              <a:xfrm rot="0">
                <a:off x="2321" y="1131"/>
                <a:ext cx="4451" cy="8621"/>
                <a:chOff x="2321" y="1131"/>
                <a:chExt cx="4451" cy="8621"/>
              </a:xfrm>
            </p:grpSpPr>
            <p:grpSp>
              <p:nvGrpSpPr>
                <p:cNvPr id="128" name="组合 127"/>
                <p:cNvGrpSpPr/>
                <p:nvPr/>
              </p:nvGrpSpPr>
              <p:grpSpPr>
                <a:xfrm>
                  <a:off x="2321" y="1131"/>
                  <a:ext cx="4451" cy="8218"/>
                  <a:chOff x="2564" y="1221"/>
                  <a:chExt cx="4451" cy="8218"/>
                </a:xfrm>
              </p:grpSpPr>
              <p:sp>
                <p:nvSpPr>
                  <p:cNvPr id="129" name="矩形 128"/>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文本框 129"/>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131" name="文本框 130"/>
                <p:cNvSpPr txBox="1"/>
                <p:nvPr/>
              </p:nvSpPr>
              <p:spPr>
                <a:xfrm>
                  <a:off x="4375" y="9349"/>
                  <a:ext cx="2397" cy="403"/>
                </a:xfrm>
                <a:prstGeom prst="rect">
                  <a:avLst/>
                </a:prstGeom>
                <a:noFill/>
              </p:spPr>
              <p:txBody>
                <a:bodyPr wrap="square" rtlCol="0">
                  <a:spAutoFit/>
                </a:bodyPr>
                <a:p>
                  <a:pPr algn="r"/>
                  <a:r>
                    <a:rPr lang="en-US" altLang="zh-CN" sz="1400"/>
                    <a:t>3</a:t>
                  </a:r>
                  <a:endParaRPr lang="en-US" altLang="zh-CN" sz="1400"/>
                </a:p>
              </p:txBody>
            </p:sp>
          </p:grpSp>
          <p:grpSp>
            <p:nvGrpSpPr>
              <p:cNvPr id="132" name="组合 131"/>
              <p:cNvGrpSpPr/>
              <p:nvPr/>
            </p:nvGrpSpPr>
            <p:grpSpPr>
              <a:xfrm>
                <a:off x="2364" y="1605"/>
                <a:ext cx="4404" cy="394"/>
                <a:chOff x="2364" y="1605"/>
                <a:chExt cx="4404" cy="394"/>
              </a:xfrm>
            </p:grpSpPr>
            <p:grpSp>
              <p:nvGrpSpPr>
                <p:cNvPr id="133" name="组合 132"/>
                <p:cNvGrpSpPr/>
                <p:nvPr/>
              </p:nvGrpSpPr>
              <p:grpSpPr>
                <a:xfrm rot="0">
                  <a:off x="6455" y="1740"/>
                  <a:ext cx="229" cy="120"/>
                  <a:chOff x="16302" y="1740"/>
                  <a:chExt cx="229" cy="120"/>
                </a:xfrm>
              </p:grpSpPr>
              <p:sp>
                <p:nvSpPr>
                  <p:cNvPr id="134"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35"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36"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37"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138" name="文本框 137"/>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139" name="组合 138"/>
                <p:cNvGrpSpPr/>
                <p:nvPr/>
              </p:nvGrpSpPr>
              <p:grpSpPr>
                <a:xfrm rot="0">
                  <a:off x="2364" y="1613"/>
                  <a:ext cx="1426" cy="386"/>
                  <a:chOff x="12211" y="1613"/>
                  <a:chExt cx="1426" cy="386"/>
                </a:xfrm>
              </p:grpSpPr>
              <p:grpSp>
                <p:nvGrpSpPr>
                  <p:cNvPr id="140" name="组合 139"/>
                  <p:cNvGrpSpPr/>
                  <p:nvPr/>
                </p:nvGrpSpPr>
                <p:grpSpPr>
                  <a:xfrm>
                    <a:off x="13213" y="1737"/>
                    <a:ext cx="129" cy="137"/>
                    <a:chOff x="13213" y="1737"/>
                    <a:chExt cx="129" cy="137"/>
                  </a:xfrm>
                </p:grpSpPr>
                <p:sp>
                  <p:nvSpPr>
                    <p:cNvPr id="141"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42"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43"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44"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145" name="文本框 144"/>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146" name="组合 145"/>
                <p:cNvGrpSpPr/>
                <p:nvPr/>
              </p:nvGrpSpPr>
              <p:grpSpPr>
                <a:xfrm rot="0">
                  <a:off x="6196" y="1729"/>
                  <a:ext cx="153" cy="155"/>
                  <a:chOff x="16007" y="1713"/>
                  <a:chExt cx="200" cy="201"/>
                </a:xfrm>
              </p:grpSpPr>
              <p:sp>
                <p:nvSpPr>
                  <p:cNvPr id="147"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48"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49"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150" name="直接连接符 149"/>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1" name="文本框 150"/>
            <p:cNvSpPr txBox="1"/>
            <p:nvPr/>
          </p:nvSpPr>
          <p:spPr>
            <a:xfrm>
              <a:off x="6017" y="5450"/>
              <a:ext cx="4353" cy="531"/>
            </a:xfrm>
            <a:prstGeom prst="rect">
              <a:avLst/>
            </a:prstGeom>
            <a:noFill/>
            <a:ln>
              <a:noFill/>
            </a:ln>
          </p:spPr>
          <p:txBody>
            <a:bodyPr wrap="square" rtlCol="0" anchor="ctr" anchorCtr="0">
              <a:spAutoFit/>
            </a:bodyPr>
            <a:p>
              <a:pPr algn="l"/>
              <a:r>
                <a:rPr lang="en-US" altLang="zh-CN" sz="1400"/>
                <a:t>              </a:t>
              </a:r>
              <a:r>
                <a:rPr lang="en-US" altLang="zh-CN" sz="1600"/>
                <a:t>  </a:t>
              </a:r>
              <a:r>
                <a:rPr lang="zh-CN" altLang="en-US" sz="1200">
                  <a:solidFill>
                    <a:schemeClr val="bg1">
                      <a:lumMod val="85000"/>
                    </a:schemeClr>
                  </a:solidFill>
                </a:rPr>
                <a:t>请输入用户名</a:t>
              </a:r>
              <a:r>
                <a:rPr lang="en-US" altLang="zh-CN" sz="1200"/>
                <a:t> </a:t>
              </a:r>
              <a:endParaRPr lang="en-US" altLang="zh-CN" sz="1200"/>
            </a:p>
          </p:txBody>
        </p:sp>
        <p:sp>
          <p:nvSpPr>
            <p:cNvPr id="152" name="圆角矩形 151"/>
            <p:cNvSpPr/>
            <p:nvPr/>
          </p:nvSpPr>
          <p:spPr>
            <a:xfrm>
              <a:off x="6017" y="5323"/>
              <a:ext cx="4301" cy="785"/>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pic>
          <p:nvPicPr>
            <p:cNvPr id="153" name="图片 152"/>
            <p:cNvPicPr>
              <a:picLocks noChangeAspect="1"/>
            </p:cNvPicPr>
            <p:nvPr/>
          </p:nvPicPr>
          <p:blipFill>
            <a:blip r:embed="rId2"/>
            <a:stretch>
              <a:fillRect/>
            </a:stretch>
          </p:blipFill>
          <p:spPr>
            <a:xfrm>
              <a:off x="6161" y="5375"/>
              <a:ext cx="804" cy="639"/>
            </a:xfrm>
            <a:prstGeom prst="rect">
              <a:avLst/>
            </a:prstGeom>
          </p:spPr>
        </p:pic>
        <p:sp>
          <p:nvSpPr>
            <p:cNvPr id="154" name="圆角矩形 153"/>
            <p:cNvSpPr/>
            <p:nvPr/>
          </p:nvSpPr>
          <p:spPr>
            <a:xfrm>
              <a:off x="6017" y="6373"/>
              <a:ext cx="4301" cy="785"/>
            </a:xfrm>
            <a:prstGeom prst="roundRect">
              <a:avLst/>
            </a:prstGeom>
            <a:no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pic>
          <p:nvPicPr>
            <p:cNvPr id="155" name="图片 154"/>
            <p:cNvPicPr>
              <a:picLocks noChangeAspect="1"/>
            </p:cNvPicPr>
            <p:nvPr/>
          </p:nvPicPr>
          <p:blipFill>
            <a:blip r:embed="rId1"/>
            <a:stretch>
              <a:fillRect/>
            </a:stretch>
          </p:blipFill>
          <p:spPr>
            <a:xfrm>
              <a:off x="6209" y="6425"/>
              <a:ext cx="670" cy="638"/>
            </a:xfrm>
            <a:prstGeom prst="rect">
              <a:avLst/>
            </a:prstGeom>
          </p:spPr>
        </p:pic>
        <p:sp>
          <p:nvSpPr>
            <p:cNvPr id="156" name="文本框 155"/>
            <p:cNvSpPr txBox="1"/>
            <p:nvPr/>
          </p:nvSpPr>
          <p:spPr>
            <a:xfrm>
              <a:off x="6161" y="6524"/>
              <a:ext cx="4353" cy="483"/>
            </a:xfrm>
            <a:prstGeom prst="rect">
              <a:avLst/>
            </a:prstGeom>
            <a:noFill/>
            <a:ln>
              <a:noFill/>
            </a:ln>
          </p:spPr>
          <p:txBody>
            <a:bodyPr wrap="square" rtlCol="0" anchor="ctr" anchorCtr="0">
              <a:spAutoFit/>
            </a:bodyPr>
            <a:p>
              <a:pPr algn="l"/>
              <a:r>
                <a:rPr lang="en-US" altLang="zh-CN" sz="1400"/>
                <a:t>              </a:t>
              </a:r>
              <a:r>
                <a:rPr lang="zh-CN" altLang="en-US" sz="1200">
                  <a:solidFill>
                    <a:schemeClr val="bg1">
                      <a:lumMod val="85000"/>
                    </a:schemeClr>
                  </a:solidFill>
                </a:rPr>
                <a:t>请输入密码</a:t>
              </a:r>
              <a:endParaRPr lang="zh-CN" altLang="en-US" sz="1200">
                <a:solidFill>
                  <a:schemeClr val="bg1">
                    <a:lumMod val="85000"/>
                  </a:schemeClr>
                </a:solidFill>
              </a:endParaRPr>
            </a:p>
          </p:txBody>
        </p:sp>
        <p:sp>
          <p:nvSpPr>
            <p:cNvPr id="157" name="圆角矩形 156"/>
            <p:cNvSpPr/>
            <p:nvPr/>
          </p:nvSpPr>
          <p:spPr>
            <a:xfrm>
              <a:off x="6004" y="7472"/>
              <a:ext cx="4301" cy="785"/>
            </a:xfrm>
            <a:prstGeom prst="roundRect">
              <a:avLst/>
            </a:prstGeom>
            <a:solidFill>
              <a:srgbClr val="EA6D39">
                <a:alpha val="80000"/>
              </a:srgbClr>
            </a:solidFill>
            <a:ln>
              <a:solidFill>
                <a:srgbClr val="EE8A61">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158" name="文本框 157"/>
            <p:cNvSpPr txBox="1"/>
            <p:nvPr/>
          </p:nvSpPr>
          <p:spPr>
            <a:xfrm>
              <a:off x="6035" y="9097"/>
              <a:ext cx="1605" cy="434"/>
            </a:xfrm>
            <a:prstGeom prst="rect">
              <a:avLst/>
            </a:prstGeom>
            <a:noFill/>
            <a:ln>
              <a:noFill/>
            </a:ln>
          </p:spPr>
          <p:txBody>
            <a:bodyPr wrap="square" rtlCol="0" anchor="ctr" anchorCtr="0">
              <a:spAutoFit/>
            </a:bodyPr>
            <a:p>
              <a:pPr algn="l"/>
              <a:r>
                <a:rPr lang="zh-CN" altLang="en-US" sz="1200">
                  <a:solidFill>
                    <a:schemeClr val="tx1"/>
                  </a:solidFill>
                </a:rPr>
                <a:t>忘记密码？</a:t>
              </a:r>
              <a:endParaRPr lang="zh-CN" altLang="en-US" sz="1200">
                <a:solidFill>
                  <a:schemeClr val="tx1"/>
                </a:solidFill>
              </a:endParaRPr>
            </a:p>
          </p:txBody>
        </p:sp>
        <p:sp>
          <p:nvSpPr>
            <p:cNvPr id="159" name="文本框 158"/>
            <p:cNvSpPr txBox="1"/>
            <p:nvPr/>
          </p:nvSpPr>
          <p:spPr>
            <a:xfrm>
              <a:off x="8890" y="9097"/>
              <a:ext cx="1361" cy="434"/>
            </a:xfrm>
            <a:prstGeom prst="rect">
              <a:avLst/>
            </a:prstGeom>
            <a:noFill/>
            <a:ln>
              <a:noFill/>
            </a:ln>
          </p:spPr>
          <p:txBody>
            <a:bodyPr wrap="square" rtlCol="0" anchor="ctr" anchorCtr="0">
              <a:spAutoFit/>
            </a:bodyPr>
            <a:p>
              <a:pPr algn="l"/>
              <a:r>
                <a:rPr lang="zh-CN" altLang="en-US" sz="1200" u="sng">
                  <a:solidFill>
                    <a:schemeClr val="tx1"/>
                  </a:solidFill>
                </a:rPr>
                <a:t>新人注册</a:t>
              </a:r>
              <a:endParaRPr lang="zh-CN" altLang="en-US" sz="1200" u="sng">
                <a:solidFill>
                  <a:schemeClr val="tx1"/>
                </a:solidFill>
              </a:endParaRPr>
            </a:p>
          </p:txBody>
        </p:sp>
        <p:sp>
          <p:nvSpPr>
            <p:cNvPr id="160" name="文本框 159"/>
            <p:cNvSpPr txBox="1"/>
            <p:nvPr/>
          </p:nvSpPr>
          <p:spPr>
            <a:xfrm>
              <a:off x="6134" y="2145"/>
              <a:ext cx="4058" cy="628"/>
            </a:xfrm>
            <a:prstGeom prst="rect">
              <a:avLst/>
            </a:prstGeom>
            <a:noFill/>
            <a:ln>
              <a:noFill/>
            </a:ln>
          </p:spPr>
          <p:txBody>
            <a:bodyPr wrap="square" rtlCol="0" anchor="ctr" anchorCtr="0">
              <a:spAutoFit/>
            </a:bodyPr>
            <a:p>
              <a:pPr algn="l"/>
              <a:r>
                <a:rPr lang="en-US" altLang="zh-CN" sz="2000">
                  <a:solidFill>
                    <a:schemeClr val="tx1"/>
                  </a:solidFill>
                  <a:latin typeface="Britannic Bold" panose="020B0903060703020204" charset="0"/>
                  <a:cs typeface="Britannic Bold" panose="020B0903060703020204" charset="0"/>
                </a:rPr>
                <a:t>Welcome to Fetcher!</a:t>
              </a:r>
              <a:endParaRPr lang="en-US" altLang="zh-CN" sz="2000">
                <a:solidFill>
                  <a:schemeClr val="tx1"/>
                </a:solidFill>
                <a:latin typeface="Britannic Bold" panose="020B0903060703020204" charset="0"/>
                <a:cs typeface="Britannic Bold" panose="020B0903060703020204" charset="0"/>
              </a:endParaRPr>
            </a:p>
          </p:txBody>
        </p:sp>
        <p:pic>
          <p:nvPicPr>
            <p:cNvPr id="161" name="图片 160"/>
            <p:cNvPicPr>
              <a:picLocks noChangeAspect="1"/>
            </p:cNvPicPr>
            <p:nvPr/>
          </p:nvPicPr>
          <p:blipFill>
            <a:blip r:embed="rId5"/>
            <a:stretch>
              <a:fillRect/>
            </a:stretch>
          </p:blipFill>
          <p:spPr>
            <a:xfrm>
              <a:off x="7054" y="2773"/>
              <a:ext cx="2217" cy="1812"/>
            </a:xfrm>
            <a:prstGeom prst="rect">
              <a:avLst/>
            </a:prstGeom>
          </p:spPr>
        </p:pic>
        <p:sp>
          <p:nvSpPr>
            <p:cNvPr id="162" name="文本框 161"/>
            <p:cNvSpPr txBox="1"/>
            <p:nvPr/>
          </p:nvSpPr>
          <p:spPr>
            <a:xfrm>
              <a:off x="7616" y="7551"/>
              <a:ext cx="1092" cy="628"/>
            </a:xfrm>
            <a:prstGeom prst="rect">
              <a:avLst/>
            </a:prstGeom>
            <a:noFill/>
          </p:spPr>
          <p:txBody>
            <a:bodyPr wrap="none" rtlCol="0">
              <a:spAutoFit/>
              <a:scene3d>
                <a:camera prst="orthographicFront"/>
                <a:lightRig rig="threePt" dir="t"/>
              </a:scene3d>
            </a:bodyPr>
            <a:p>
              <a:r>
                <a:rPr lang="zh-CN" altLang="en-US" sz="2000" b="1">
                  <a:solidFill>
                    <a:schemeClr val="bg1"/>
                  </a:solidFill>
                  <a:latin typeface="黑体" panose="02010609060101010101" charset="-122"/>
                  <a:ea typeface="黑体" panose="02010609060101010101" charset="-122"/>
                </a:rPr>
                <a:t>登录</a:t>
              </a:r>
              <a:endParaRPr lang="zh-CN" altLang="en-US" sz="2000" b="1">
                <a:ln w="22225">
                  <a:solidFill>
                    <a:schemeClr val="accent2"/>
                  </a:solidFill>
                  <a:prstDash val="solid"/>
                </a:ln>
                <a:solidFill>
                  <a:schemeClr val="bg1"/>
                </a:solidFill>
                <a:effectLst/>
                <a:latin typeface="黑体" panose="02010609060101010101" charset="-122"/>
                <a:ea typeface="黑体" panose="02010609060101010101"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775" y="325120"/>
            <a:ext cx="2961005" cy="368300"/>
          </a:xfrm>
          <a:prstGeom prst="rect">
            <a:avLst/>
          </a:prstGeom>
          <a:noFill/>
        </p:spPr>
        <p:txBody>
          <a:bodyPr wrap="square" rtlCol="0">
            <a:spAutoFit/>
          </a:bodyPr>
          <a:p>
            <a:r>
              <a:rPr lang="zh-CN" altLang="en-US"/>
              <a:t>主页</a:t>
            </a:r>
            <a:r>
              <a:rPr lang="en-US" altLang="zh-CN"/>
              <a:t>-</a:t>
            </a:r>
            <a:r>
              <a:rPr lang="zh-CN" altLang="en-US"/>
              <a:t>大师兄视图</a:t>
            </a:r>
            <a:endParaRPr lang="zh-CN" altLang="en-US"/>
          </a:p>
        </p:txBody>
      </p:sp>
      <p:grpSp>
        <p:nvGrpSpPr>
          <p:cNvPr id="50" name="组合 49"/>
          <p:cNvGrpSpPr/>
          <p:nvPr/>
        </p:nvGrpSpPr>
        <p:grpSpPr>
          <a:xfrm>
            <a:off x="4335145" y="218440"/>
            <a:ext cx="3420745" cy="6568440"/>
            <a:chOff x="4573" y="376"/>
            <a:chExt cx="5387" cy="10344"/>
          </a:xfrm>
        </p:grpSpPr>
        <p:sp>
          <p:nvSpPr>
            <p:cNvPr id="68" name="矩形 67"/>
            <p:cNvSpPr/>
            <p:nvPr/>
          </p:nvSpPr>
          <p:spPr>
            <a:xfrm>
              <a:off x="4751" y="9268"/>
              <a:ext cx="1577" cy="97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1" name="组合 50"/>
            <p:cNvGrpSpPr>
              <a:grpSpLocks noChangeAspect="1"/>
            </p:cNvGrpSpPr>
            <p:nvPr/>
          </p:nvGrpSpPr>
          <p:grpSpPr>
            <a:xfrm>
              <a:off x="4573" y="376"/>
              <a:ext cx="5379" cy="10345"/>
              <a:chOff x="2321" y="1131"/>
              <a:chExt cx="4451" cy="8621"/>
            </a:xfrm>
          </p:grpSpPr>
          <p:grpSp>
            <p:nvGrpSpPr>
              <p:cNvPr id="52" name="组合 51"/>
              <p:cNvGrpSpPr/>
              <p:nvPr/>
            </p:nvGrpSpPr>
            <p:grpSpPr>
              <a:xfrm rot="0">
                <a:off x="2321" y="1131"/>
                <a:ext cx="4451" cy="8621"/>
                <a:chOff x="2321" y="1131"/>
                <a:chExt cx="4451" cy="8621"/>
              </a:xfrm>
            </p:grpSpPr>
            <p:grpSp>
              <p:nvGrpSpPr>
                <p:cNvPr id="53" name="组合 52"/>
                <p:cNvGrpSpPr/>
                <p:nvPr/>
              </p:nvGrpSpPr>
              <p:grpSpPr>
                <a:xfrm>
                  <a:off x="2321" y="1131"/>
                  <a:ext cx="4451" cy="8218"/>
                  <a:chOff x="2564" y="1221"/>
                  <a:chExt cx="4451" cy="8218"/>
                </a:xfrm>
              </p:grpSpPr>
              <p:sp>
                <p:nvSpPr>
                  <p:cNvPr id="54" name="矩形 53"/>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2564" y="1221"/>
                    <a:ext cx="3625" cy="403"/>
                  </a:xfrm>
                  <a:prstGeom prst="rect">
                    <a:avLst/>
                  </a:prstGeom>
                  <a:noFill/>
                </p:spPr>
                <p:txBody>
                  <a:bodyPr wrap="square" rtlCol="0">
                    <a:spAutoFit/>
                  </a:bodyPr>
                  <a:p>
                    <a:r>
                      <a:rPr lang="en-US" altLang="zh-CN" sz="1400"/>
                      <a:t>iPhone 6/7/8   375*667</a:t>
                    </a:r>
                    <a:endParaRPr lang="en-US" altLang="zh-CN" sz="1400"/>
                  </a:p>
                </p:txBody>
              </p:sp>
            </p:grpSp>
            <p:sp>
              <p:nvSpPr>
                <p:cNvPr id="56" name="文本框 55"/>
                <p:cNvSpPr txBox="1"/>
                <p:nvPr/>
              </p:nvSpPr>
              <p:spPr>
                <a:xfrm>
                  <a:off x="4375" y="9349"/>
                  <a:ext cx="2397" cy="403"/>
                </a:xfrm>
                <a:prstGeom prst="rect">
                  <a:avLst/>
                </a:prstGeom>
                <a:noFill/>
              </p:spPr>
              <p:txBody>
                <a:bodyPr wrap="square" rtlCol="0">
                  <a:spAutoFit/>
                </a:bodyPr>
                <a:p>
                  <a:pPr algn="r"/>
                  <a:r>
                    <a:rPr lang="en-US" altLang="zh-CN" sz="1400"/>
                    <a:t>5</a:t>
                  </a:r>
                  <a:endParaRPr lang="en-US" altLang="zh-CN" sz="1400"/>
                </a:p>
              </p:txBody>
            </p:sp>
          </p:grpSp>
          <p:grpSp>
            <p:nvGrpSpPr>
              <p:cNvPr id="57" name="组合 56"/>
              <p:cNvGrpSpPr/>
              <p:nvPr/>
            </p:nvGrpSpPr>
            <p:grpSpPr>
              <a:xfrm>
                <a:off x="2364" y="1605"/>
                <a:ext cx="4405" cy="335"/>
                <a:chOff x="2364" y="1605"/>
                <a:chExt cx="4405" cy="335"/>
              </a:xfrm>
            </p:grpSpPr>
            <p:grpSp>
              <p:nvGrpSpPr>
                <p:cNvPr id="58" name="组合 57"/>
                <p:cNvGrpSpPr/>
                <p:nvPr/>
              </p:nvGrpSpPr>
              <p:grpSpPr>
                <a:xfrm rot="0">
                  <a:off x="6455" y="1740"/>
                  <a:ext cx="229" cy="120"/>
                  <a:chOff x="16302" y="1740"/>
                  <a:chExt cx="229" cy="120"/>
                </a:xfrm>
              </p:grpSpPr>
              <p:sp>
                <p:nvSpPr>
                  <p:cNvPr id="59"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60"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61"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62"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63" name="文本框 62"/>
                <p:cNvSpPr txBox="1"/>
                <p:nvPr/>
              </p:nvSpPr>
              <p:spPr>
                <a:xfrm>
                  <a:off x="4218" y="1605"/>
                  <a:ext cx="772" cy="322"/>
                </a:xfrm>
                <a:prstGeom prst="rect">
                  <a:avLst/>
                </a:prstGeom>
                <a:noFill/>
              </p:spPr>
              <p:txBody>
                <a:bodyPr wrap="square" rtlCol="0">
                  <a:spAutoFit/>
                </a:bodyPr>
                <a:p>
                  <a:r>
                    <a:rPr lang="en-US" altLang="zh-CN" sz="1000"/>
                    <a:t>12:59</a:t>
                  </a:r>
                  <a:endParaRPr lang="en-US" altLang="zh-CN" sz="1000"/>
                </a:p>
              </p:txBody>
            </p:sp>
            <p:grpSp>
              <p:nvGrpSpPr>
                <p:cNvPr id="64" name="组合 63"/>
                <p:cNvGrpSpPr/>
                <p:nvPr/>
              </p:nvGrpSpPr>
              <p:grpSpPr>
                <a:xfrm rot="0">
                  <a:off x="2364" y="1613"/>
                  <a:ext cx="1426" cy="322"/>
                  <a:chOff x="12211" y="1613"/>
                  <a:chExt cx="1426" cy="322"/>
                </a:xfrm>
              </p:grpSpPr>
              <p:grpSp>
                <p:nvGrpSpPr>
                  <p:cNvPr id="65" name="组合 64"/>
                  <p:cNvGrpSpPr/>
                  <p:nvPr/>
                </p:nvGrpSpPr>
                <p:grpSpPr>
                  <a:xfrm>
                    <a:off x="13213" y="1737"/>
                    <a:ext cx="129" cy="137"/>
                    <a:chOff x="13213" y="1737"/>
                    <a:chExt cx="129" cy="137"/>
                  </a:xfrm>
                </p:grpSpPr>
                <p:sp>
                  <p:nvSpPr>
                    <p:cNvPr id="66"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67"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69"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70"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71" name="文本框 70"/>
                  <p:cNvSpPr txBox="1"/>
                  <p:nvPr/>
                </p:nvSpPr>
                <p:spPr>
                  <a:xfrm>
                    <a:off x="12211" y="1613"/>
                    <a:ext cx="1426" cy="322"/>
                  </a:xfrm>
                  <a:prstGeom prst="rect">
                    <a:avLst/>
                  </a:prstGeom>
                  <a:noFill/>
                </p:spPr>
                <p:txBody>
                  <a:bodyPr wrap="square" rtlCol="0">
                    <a:spAutoFit/>
                  </a:bodyPr>
                  <a:p>
                    <a:r>
                      <a:rPr lang="en-US" altLang="zh-CN" sz="1000"/>
                      <a:t>Telegram</a:t>
                    </a:r>
                    <a:endParaRPr lang="en-US" altLang="zh-CN" sz="1000"/>
                  </a:p>
                </p:txBody>
              </p:sp>
            </p:grpSp>
            <p:grpSp>
              <p:nvGrpSpPr>
                <p:cNvPr id="72" name="组合 71"/>
                <p:cNvGrpSpPr/>
                <p:nvPr/>
              </p:nvGrpSpPr>
              <p:grpSpPr>
                <a:xfrm rot="0">
                  <a:off x="6196" y="1729"/>
                  <a:ext cx="153" cy="155"/>
                  <a:chOff x="16007" y="1713"/>
                  <a:chExt cx="200" cy="201"/>
                </a:xfrm>
              </p:grpSpPr>
              <p:sp>
                <p:nvSpPr>
                  <p:cNvPr id="73"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74"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75"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76" name="直接连接符 75"/>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7" name="直接连接符 76"/>
            <p:cNvCxnSpPr/>
            <p:nvPr/>
          </p:nvCxnSpPr>
          <p:spPr>
            <a:xfrm flipV="1">
              <a:off x="4751" y="9259"/>
              <a:ext cx="5201" cy="1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8" name="图片 77"/>
            <p:cNvPicPr>
              <a:picLocks noChangeAspect="1"/>
            </p:cNvPicPr>
            <p:nvPr/>
          </p:nvPicPr>
          <p:blipFill>
            <a:blip r:embed="rId1"/>
            <a:stretch>
              <a:fillRect/>
            </a:stretch>
          </p:blipFill>
          <p:spPr>
            <a:xfrm>
              <a:off x="8698" y="9389"/>
              <a:ext cx="743" cy="734"/>
            </a:xfrm>
            <a:prstGeom prst="rect">
              <a:avLst/>
            </a:prstGeom>
          </p:spPr>
        </p:pic>
        <p:pic>
          <p:nvPicPr>
            <p:cNvPr id="79" name="图片 78"/>
            <p:cNvPicPr>
              <a:picLocks noChangeAspect="1"/>
            </p:cNvPicPr>
            <p:nvPr/>
          </p:nvPicPr>
          <p:blipFill>
            <a:blip r:embed="rId2"/>
            <a:stretch>
              <a:fillRect/>
            </a:stretch>
          </p:blipFill>
          <p:spPr>
            <a:xfrm>
              <a:off x="6940" y="9375"/>
              <a:ext cx="774" cy="734"/>
            </a:xfrm>
            <a:prstGeom prst="rect">
              <a:avLst/>
            </a:prstGeom>
          </p:spPr>
        </p:pic>
        <p:pic>
          <p:nvPicPr>
            <p:cNvPr id="80" name="图片 79"/>
            <p:cNvPicPr>
              <a:picLocks noChangeAspect="1"/>
            </p:cNvPicPr>
            <p:nvPr/>
          </p:nvPicPr>
          <p:blipFill>
            <a:blip r:embed="rId3"/>
            <a:stretch>
              <a:fillRect/>
            </a:stretch>
          </p:blipFill>
          <p:spPr>
            <a:xfrm>
              <a:off x="4768" y="1548"/>
              <a:ext cx="506" cy="540"/>
            </a:xfrm>
            <a:prstGeom prst="rect">
              <a:avLst/>
            </a:prstGeom>
          </p:spPr>
        </p:pic>
        <p:sp>
          <p:nvSpPr>
            <p:cNvPr id="81" name="文本框 80"/>
            <p:cNvSpPr txBox="1"/>
            <p:nvPr/>
          </p:nvSpPr>
          <p:spPr>
            <a:xfrm>
              <a:off x="5071" y="1601"/>
              <a:ext cx="2514" cy="434"/>
            </a:xfrm>
            <a:prstGeom prst="rect">
              <a:avLst/>
            </a:prstGeom>
            <a:noFill/>
          </p:spPr>
          <p:txBody>
            <a:bodyPr wrap="square" rtlCol="0">
              <a:spAutoFit/>
            </a:bodyPr>
            <a:p>
              <a:r>
                <a:rPr lang="zh-CN" altLang="en-US" sz="1200"/>
                <a:t>东南大学九龙湖校区</a:t>
              </a:r>
              <a:endParaRPr lang="zh-CN" altLang="en-US" sz="1200"/>
            </a:p>
          </p:txBody>
        </p:sp>
        <p:pic>
          <p:nvPicPr>
            <p:cNvPr id="82" name="图片 81"/>
            <p:cNvPicPr>
              <a:picLocks noChangeAspect="1"/>
            </p:cNvPicPr>
            <p:nvPr/>
          </p:nvPicPr>
          <p:blipFill>
            <a:blip r:embed="rId4"/>
            <a:stretch>
              <a:fillRect/>
            </a:stretch>
          </p:blipFill>
          <p:spPr>
            <a:xfrm>
              <a:off x="7437" y="1698"/>
              <a:ext cx="300" cy="240"/>
            </a:xfrm>
            <a:prstGeom prst="rect">
              <a:avLst/>
            </a:prstGeom>
          </p:spPr>
        </p:pic>
        <p:sp>
          <p:nvSpPr>
            <p:cNvPr id="83" name="矩形 82"/>
            <p:cNvSpPr/>
            <p:nvPr/>
          </p:nvSpPr>
          <p:spPr>
            <a:xfrm>
              <a:off x="4740" y="2088"/>
              <a:ext cx="5212" cy="2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矩形 83"/>
            <p:cNvSpPr/>
            <p:nvPr/>
          </p:nvSpPr>
          <p:spPr>
            <a:xfrm>
              <a:off x="4742" y="4263"/>
              <a:ext cx="1124" cy="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矩形 84"/>
            <p:cNvSpPr/>
            <p:nvPr/>
          </p:nvSpPr>
          <p:spPr>
            <a:xfrm>
              <a:off x="4740" y="5093"/>
              <a:ext cx="1125" cy="4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6" name="直接连接符 85"/>
            <p:cNvCxnSpPr/>
            <p:nvPr/>
          </p:nvCxnSpPr>
          <p:spPr>
            <a:xfrm>
              <a:off x="4751" y="5910"/>
              <a:ext cx="1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740" y="6761"/>
              <a:ext cx="1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740" y="7585"/>
              <a:ext cx="1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4751" y="8422"/>
              <a:ext cx="1125"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6675" y="2886"/>
              <a:ext cx="1353" cy="580"/>
            </a:xfrm>
            <a:prstGeom prst="rect">
              <a:avLst/>
            </a:prstGeom>
            <a:noFill/>
          </p:spPr>
          <p:txBody>
            <a:bodyPr wrap="square" rtlCol="0">
              <a:spAutoFit/>
            </a:bodyPr>
            <a:p>
              <a:r>
                <a:rPr lang="en-US" altLang="zh-CN"/>
                <a:t>#</a:t>
              </a:r>
              <a:r>
                <a:rPr lang="zh-CN" altLang="en-US"/>
                <a:t>广告</a:t>
              </a:r>
              <a:endParaRPr lang="zh-CN" altLang="en-US"/>
            </a:p>
          </p:txBody>
        </p:sp>
        <p:pic>
          <p:nvPicPr>
            <p:cNvPr id="91" name="图片 90"/>
            <p:cNvPicPr>
              <a:picLocks noChangeAspect="1"/>
            </p:cNvPicPr>
            <p:nvPr/>
          </p:nvPicPr>
          <p:blipFill>
            <a:blip r:embed="rId5"/>
            <a:stretch>
              <a:fillRect/>
            </a:stretch>
          </p:blipFill>
          <p:spPr>
            <a:xfrm>
              <a:off x="4986" y="6052"/>
              <a:ext cx="567" cy="567"/>
            </a:xfrm>
            <a:prstGeom prst="rect">
              <a:avLst/>
            </a:prstGeom>
          </p:spPr>
        </p:pic>
        <p:pic>
          <p:nvPicPr>
            <p:cNvPr id="92" name="图片 91"/>
            <p:cNvPicPr>
              <a:picLocks noChangeAspect="1"/>
            </p:cNvPicPr>
            <p:nvPr/>
          </p:nvPicPr>
          <p:blipFill>
            <a:blip r:embed="rId6"/>
            <a:stretch>
              <a:fillRect/>
            </a:stretch>
          </p:blipFill>
          <p:spPr>
            <a:xfrm>
              <a:off x="5018" y="4309"/>
              <a:ext cx="616" cy="616"/>
            </a:xfrm>
            <a:prstGeom prst="rect">
              <a:avLst/>
            </a:prstGeom>
          </p:spPr>
        </p:pic>
        <p:pic>
          <p:nvPicPr>
            <p:cNvPr id="93" name="图片 92"/>
            <p:cNvPicPr>
              <a:picLocks noChangeAspect="1"/>
            </p:cNvPicPr>
            <p:nvPr/>
          </p:nvPicPr>
          <p:blipFill>
            <a:blip r:embed="rId7"/>
            <a:stretch>
              <a:fillRect/>
            </a:stretch>
          </p:blipFill>
          <p:spPr>
            <a:xfrm>
              <a:off x="5018" y="8585"/>
              <a:ext cx="568" cy="511"/>
            </a:xfrm>
            <a:prstGeom prst="rect">
              <a:avLst/>
            </a:prstGeom>
          </p:spPr>
        </p:pic>
        <p:pic>
          <p:nvPicPr>
            <p:cNvPr id="94" name="图片 93"/>
            <p:cNvPicPr>
              <a:picLocks noChangeAspect="1"/>
            </p:cNvPicPr>
            <p:nvPr/>
          </p:nvPicPr>
          <p:blipFill>
            <a:blip r:embed="rId8"/>
            <a:stretch>
              <a:fillRect/>
            </a:stretch>
          </p:blipFill>
          <p:spPr>
            <a:xfrm>
              <a:off x="4823" y="6818"/>
              <a:ext cx="962" cy="732"/>
            </a:xfrm>
            <a:prstGeom prst="rect">
              <a:avLst/>
            </a:prstGeom>
            <a:ln>
              <a:noFill/>
            </a:ln>
          </p:spPr>
        </p:pic>
        <p:pic>
          <p:nvPicPr>
            <p:cNvPr id="95" name="图片 94"/>
            <p:cNvPicPr>
              <a:picLocks noChangeAspect="1"/>
            </p:cNvPicPr>
            <p:nvPr/>
          </p:nvPicPr>
          <p:blipFill>
            <a:blip r:embed="rId9"/>
            <a:stretch>
              <a:fillRect/>
            </a:stretch>
          </p:blipFill>
          <p:spPr>
            <a:xfrm>
              <a:off x="4978" y="7714"/>
              <a:ext cx="648" cy="708"/>
            </a:xfrm>
            <a:prstGeom prst="rect">
              <a:avLst/>
            </a:prstGeom>
          </p:spPr>
        </p:pic>
        <p:pic>
          <p:nvPicPr>
            <p:cNvPr id="96" name="图片 95"/>
            <p:cNvPicPr>
              <a:picLocks noChangeAspect="1"/>
            </p:cNvPicPr>
            <p:nvPr/>
          </p:nvPicPr>
          <p:blipFill>
            <a:blip r:embed="rId10"/>
            <a:stretch>
              <a:fillRect/>
            </a:stretch>
          </p:blipFill>
          <p:spPr>
            <a:xfrm>
              <a:off x="6097" y="4364"/>
              <a:ext cx="769" cy="742"/>
            </a:xfrm>
            <a:prstGeom prst="rect">
              <a:avLst/>
            </a:prstGeom>
          </p:spPr>
        </p:pic>
        <p:pic>
          <p:nvPicPr>
            <p:cNvPr id="97" name="图片 96"/>
            <p:cNvPicPr>
              <a:picLocks noChangeAspect="1"/>
            </p:cNvPicPr>
            <p:nvPr/>
          </p:nvPicPr>
          <p:blipFill>
            <a:blip r:embed="rId10"/>
            <a:stretch>
              <a:fillRect/>
            </a:stretch>
          </p:blipFill>
          <p:spPr>
            <a:xfrm>
              <a:off x="6097" y="5168"/>
              <a:ext cx="769" cy="742"/>
            </a:xfrm>
            <a:prstGeom prst="rect">
              <a:avLst/>
            </a:prstGeom>
          </p:spPr>
        </p:pic>
        <p:cxnSp>
          <p:nvCxnSpPr>
            <p:cNvPr id="98" name="直接连接符 97"/>
            <p:cNvCxnSpPr/>
            <p:nvPr/>
          </p:nvCxnSpPr>
          <p:spPr>
            <a:xfrm>
              <a:off x="5836" y="5093"/>
              <a:ext cx="4124" cy="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5876" y="5896"/>
              <a:ext cx="4064" cy="1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963" y="4445"/>
              <a:ext cx="2088" cy="580"/>
            </a:xfrm>
            <a:prstGeom prst="rect">
              <a:avLst/>
            </a:prstGeom>
            <a:noFill/>
          </p:spPr>
          <p:txBody>
            <a:bodyPr wrap="none" rtlCol="0">
              <a:spAutoFit/>
            </a:bodyPr>
            <a:p>
              <a:r>
                <a:rPr lang="zh-CN" altLang="en-US"/>
                <a:t>桃园水果店</a:t>
              </a:r>
              <a:endParaRPr lang="zh-CN" altLang="en-US"/>
            </a:p>
          </p:txBody>
        </p:sp>
        <p:sp>
          <p:nvSpPr>
            <p:cNvPr id="101" name="文本框 100"/>
            <p:cNvSpPr txBox="1"/>
            <p:nvPr/>
          </p:nvSpPr>
          <p:spPr>
            <a:xfrm>
              <a:off x="6963" y="5249"/>
              <a:ext cx="2088" cy="580"/>
            </a:xfrm>
            <a:prstGeom prst="rect">
              <a:avLst/>
            </a:prstGeom>
            <a:noFill/>
          </p:spPr>
          <p:txBody>
            <a:bodyPr wrap="none" rtlCol="0">
              <a:spAutoFit/>
            </a:bodyPr>
            <a:p>
              <a:r>
                <a:rPr lang="zh-CN" altLang="en-US"/>
                <a:t>梅园水果店</a:t>
              </a:r>
              <a:endParaRPr lang="zh-CN" altLang="en-US"/>
            </a:p>
          </p:txBody>
        </p:sp>
        <p:pic>
          <p:nvPicPr>
            <p:cNvPr id="102" name="图片 101"/>
            <p:cNvPicPr>
              <a:picLocks noChangeAspect="1"/>
            </p:cNvPicPr>
            <p:nvPr/>
          </p:nvPicPr>
          <p:blipFill>
            <a:blip r:embed="rId11"/>
            <a:stretch>
              <a:fillRect/>
            </a:stretch>
          </p:blipFill>
          <p:spPr>
            <a:xfrm>
              <a:off x="4927" y="5168"/>
              <a:ext cx="750" cy="615"/>
            </a:xfrm>
            <a:prstGeom prst="rect">
              <a:avLst/>
            </a:prstGeom>
          </p:spPr>
        </p:pic>
        <p:cxnSp>
          <p:nvCxnSpPr>
            <p:cNvPr id="103" name="直接连接符 102"/>
            <p:cNvCxnSpPr/>
            <p:nvPr/>
          </p:nvCxnSpPr>
          <p:spPr>
            <a:xfrm>
              <a:off x="6328" y="9224"/>
              <a:ext cx="0" cy="101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8185" y="9275"/>
              <a:ext cx="0" cy="101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5" name="图片 104"/>
            <p:cNvPicPr>
              <a:picLocks noChangeAspect="1"/>
            </p:cNvPicPr>
            <p:nvPr/>
          </p:nvPicPr>
          <p:blipFill>
            <a:blip r:embed="rId12"/>
            <a:stretch>
              <a:fillRect/>
            </a:stretch>
          </p:blipFill>
          <p:spPr>
            <a:xfrm>
              <a:off x="5186" y="9389"/>
              <a:ext cx="599" cy="70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1477645" y="709930"/>
            <a:ext cx="2825750" cy="5524500"/>
            <a:chOff x="2322" y="1128"/>
            <a:chExt cx="4450" cy="8700"/>
          </a:xfrm>
        </p:grpSpPr>
        <p:grpSp>
          <p:nvGrpSpPr>
            <p:cNvPr id="11" name="组合 10"/>
            <p:cNvGrpSpPr/>
            <p:nvPr/>
          </p:nvGrpSpPr>
          <p:grpSpPr>
            <a:xfrm>
              <a:off x="2322" y="1128"/>
              <a:ext cx="4450" cy="8700"/>
              <a:chOff x="2321" y="1131"/>
              <a:chExt cx="4450" cy="8700"/>
            </a:xfrm>
          </p:grpSpPr>
          <p:grpSp>
            <p:nvGrpSpPr>
              <p:cNvPr id="26" name="组合 25"/>
              <p:cNvGrpSpPr/>
              <p:nvPr/>
            </p:nvGrpSpPr>
            <p:grpSpPr>
              <a:xfrm>
                <a:off x="2321" y="1131"/>
                <a:ext cx="4451" cy="8701"/>
                <a:chOff x="2321" y="1131"/>
                <a:chExt cx="4451" cy="8701"/>
              </a:xfrm>
            </p:grpSpPr>
            <p:grpSp>
              <p:nvGrpSpPr>
                <p:cNvPr id="27" name="组合 26"/>
                <p:cNvGrpSpPr/>
                <p:nvPr/>
              </p:nvGrpSpPr>
              <p:grpSpPr>
                <a:xfrm>
                  <a:off x="2321" y="1131"/>
                  <a:ext cx="4451" cy="8218"/>
                  <a:chOff x="2564" y="1221"/>
                  <a:chExt cx="4451" cy="8218"/>
                </a:xfrm>
              </p:grpSpPr>
              <p:sp>
                <p:nvSpPr>
                  <p:cNvPr id="29" name="矩形 28"/>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31" name="文本框 30"/>
                <p:cNvSpPr txBox="1"/>
                <p:nvPr/>
              </p:nvSpPr>
              <p:spPr>
                <a:xfrm>
                  <a:off x="4375" y="9349"/>
                  <a:ext cx="2397" cy="483"/>
                </a:xfrm>
                <a:prstGeom prst="rect">
                  <a:avLst/>
                </a:prstGeom>
                <a:noFill/>
              </p:spPr>
              <p:txBody>
                <a:bodyPr wrap="square" rtlCol="0">
                  <a:spAutoFit/>
                </a:bodyPr>
                <a:p>
                  <a:pPr algn="r"/>
                  <a:r>
                    <a:rPr lang="en-US" altLang="zh-CN" sz="1400"/>
                    <a:t>6</a:t>
                  </a:r>
                  <a:endParaRPr lang="en-US" altLang="zh-CN" sz="1400"/>
                </a:p>
              </p:txBody>
            </p:sp>
          </p:grpSp>
          <p:grpSp>
            <p:nvGrpSpPr>
              <p:cNvPr id="32" name="组合 31"/>
              <p:cNvGrpSpPr/>
              <p:nvPr/>
            </p:nvGrpSpPr>
            <p:grpSpPr>
              <a:xfrm>
                <a:off x="2364" y="1605"/>
                <a:ext cx="4404" cy="394"/>
                <a:chOff x="2364" y="1605"/>
                <a:chExt cx="4404" cy="394"/>
              </a:xfrm>
            </p:grpSpPr>
            <p:grpSp>
              <p:nvGrpSpPr>
                <p:cNvPr id="33" name="组合 32"/>
                <p:cNvGrpSpPr/>
                <p:nvPr/>
              </p:nvGrpSpPr>
              <p:grpSpPr>
                <a:xfrm>
                  <a:off x="6455" y="1740"/>
                  <a:ext cx="229" cy="120"/>
                  <a:chOff x="16302" y="1740"/>
                  <a:chExt cx="229" cy="120"/>
                </a:xfrm>
              </p:grpSpPr>
              <p:sp>
                <p:nvSpPr>
                  <p:cNvPr id="34"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5"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6"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7"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38" name="文本框 37"/>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39" name="组合 38"/>
                <p:cNvGrpSpPr/>
                <p:nvPr/>
              </p:nvGrpSpPr>
              <p:grpSpPr>
                <a:xfrm>
                  <a:off x="2364" y="1613"/>
                  <a:ext cx="1426" cy="386"/>
                  <a:chOff x="12211" y="1613"/>
                  <a:chExt cx="1426" cy="386"/>
                </a:xfrm>
              </p:grpSpPr>
              <p:grpSp>
                <p:nvGrpSpPr>
                  <p:cNvPr id="40" name="组合 39"/>
                  <p:cNvGrpSpPr/>
                  <p:nvPr/>
                </p:nvGrpSpPr>
                <p:grpSpPr>
                  <a:xfrm>
                    <a:off x="13213" y="1737"/>
                    <a:ext cx="129" cy="137"/>
                    <a:chOff x="13213" y="1737"/>
                    <a:chExt cx="129" cy="137"/>
                  </a:xfrm>
                </p:grpSpPr>
                <p:sp>
                  <p:nvSpPr>
                    <p:cNvPr id="41"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2"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3"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4"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45" name="文本框 44"/>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46" name="组合 45"/>
                <p:cNvGrpSpPr/>
                <p:nvPr/>
              </p:nvGrpSpPr>
              <p:grpSpPr>
                <a:xfrm>
                  <a:off x="6196" y="1729"/>
                  <a:ext cx="153" cy="155"/>
                  <a:chOff x="16007" y="1713"/>
                  <a:chExt cx="200" cy="201"/>
                </a:xfrm>
              </p:grpSpPr>
              <p:sp>
                <p:nvSpPr>
                  <p:cNvPr id="47"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8"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9"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50" name="直接连接符 49"/>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1" name="圆角矩形 50"/>
            <p:cNvSpPr/>
            <p:nvPr/>
          </p:nvSpPr>
          <p:spPr>
            <a:xfrm>
              <a:off x="2613" y="1988"/>
              <a:ext cx="3944" cy="13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2630" y="2003"/>
              <a:ext cx="1267" cy="388"/>
            </a:xfrm>
            <a:prstGeom prst="rect">
              <a:avLst/>
            </a:prstGeom>
            <a:noFill/>
          </p:spPr>
          <p:txBody>
            <a:bodyPr wrap="square" rtlCol="0">
              <a:spAutoFit/>
            </a:bodyPr>
            <a:p>
              <a:r>
                <a:rPr lang="zh-CN" altLang="en-US" sz="1000" dirty="0" smtClean="0"/>
                <a:t>当前订单</a:t>
              </a:r>
              <a:endParaRPr lang="zh-CN" altLang="en-US" sz="1000" dirty="0"/>
            </a:p>
          </p:txBody>
        </p:sp>
        <p:sp>
          <p:nvSpPr>
            <p:cNvPr id="53" name="文本框 52"/>
            <p:cNvSpPr txBox="1"/>
            <p:nvPr/>
          </p:nvSpPr>
          <p:spPr>
            <a:xfrm>
              <a:off x="2813" y="2301"/>
              <a:ext cx="3490" cy="1018"/>
            </a:xfrm>
            <a:prstGeom prst="rect">
              <a:avLst/>
            </a:prstGeom>
            <a:noFill/>
          </p:spPr>
          <p:txBody>
            <a:bodyPr wrap="square" rtlCol="0">
              <a:spAutoFit/>
            </a:bodyPr>
            <a:p>
              <a:r>
                <a:rPr lang="en-US" altLang="zh-CN" sz="1200" dirty="0" smtClean="0"/>
                <a:t>Xxx                                      </a:t>
              </a:r>
              <a:r>
                <a:rPr lang="zh-CN" altLang="en-US" sz="1200" dirty="0" smtClean="0"/>
                <a:t>教学楼</a:t>
              </a:r>
              <a:endParaRPr lang="en-US" altLang="zh-CN" sz="1200" dirty="0" smtClean="0"/>
            </a:p>
            <a:p>
              <a:r>
                <a:rPr lang="en-US" altLang="zh-CN" sz="1200" dirty="0" smtClean="0"/>
                <a:t>Xxx                                      </a:t>
              </a:r>
              <a:r>
                <a:rPr lang="zh-CN" altLang="en-US" sz="1200" dirty="0" smtClean="0"/>
                <a:t>图书馆</a:t>
              </a:r>
              <a:endParaRPr lang="en-US" altLang="zh-CN" sz="1200" dirty="0" smtClean="0"/>
            </a:p>
            <a:p>
              <a:r>
                <a:rPr lang="en-US" altLang="zh-CN" sz="1200" dirty="0" smtClean="0"/>
                <a:t>Xxx                                      </a:t>
              </a:r>
              <a:r>
                <a:rPr lang="zh-CN" altLang="en-US" sz="1200" dirty="0" smtClean="0"/>
                <a:t>经管楼</a:t>
              </a:r>
              <a:endParaRPr lang="zh-CN" altLang="en-US" sz="1200" dirty="0"/>
            </a:p>
          </p:txBody>
        </p:sp>
        <p:sp>
          <p:nvSpPr>
            <p:cNvPr id="54" name="圆角矩形 53"/>
            <p:cNvSpPr/>
            <p:nvPr/>
          </p:nvSpPr>
          <p:spPr>
            <a:xfrm>
              <a:off x="2613" y="3429"/>
              <a:ext cx="3944" cy="5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100" dirty="0" smtClean="0">
                  <a:solidFill>
                    <a:schemeClr val="tx1"/>
                  </a:solidFill>
                </a:rPr>
                <a:t>第一次当带哥？开始带哥之路！</a:t>
              </a:r>
              <a:endParaRPr lang="zh-CN" altLang="en-US" sz="1100" dirty="0">
                <a:solidFill>
                  <a:schemeClr val="tx1"/>
                </a:solidFill>
              </a:endParaRPr>
            </a:p>
          </p:txBody>
        </p:sp>
        <p:sp>
          <p:nvSpPr>
            <p:cNvPr id="55" name="圆角矩形 54"/>
            <p:cNvSpPr/>
            <p:nvPr/>
          </p:nvSpPr>
          <p:spPr>
            <a:xfrm>
              <a:off x="2630" y="4082"/>
              <a:ext cx="3944" cy="13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文本框 55"/>
            <p:cNvSpPr txBox="1"/>
            <p:nvPr/>
          </p:nvSpPr>
          <p:spPr>
            <a:xfrm>
              <a:off x="2614" y="4110"/>
              <a:ext cx="1762" cy="388"/>
            </a:xfrm>
            <a:prstGeom prst="rect">
              <a:avLst/>
            </a:prstGeom>
            <a:noFill/>
          </p:spPr>
          <p:txBody>
            <a:bodyPr wrap="square" rtlCol="0">
              <a:spAutoFit/>
            </a:bodyPr>
            <a:p>
              <a:r>
                <a:rPr lang="zh-CN" altLang="en-US" sz="1000" dirty="0"/>
                <a:t>这些</a:t>
              </a:r>
              <a:r>
                <a:rPr lang="zh-CN" altLang="en-US" sz="1000" dirty="0" smtClean="0"/>
                <a:t>地方需要你</a:t>
              </a:r>
              <a:endParaRPr lang="zh-CN" altLang="en-US" sz="1000" dirty="0"/>
            </a:p>
          </p:txBody>
        </p:sp>
        <p:sp>
          <p:nvSpPr>
            <p:cNvPr id="57" name="文本框 56"/>
            <p:cNvSpPr txBox="1"/>
            <p:nvPr/>
          </p:nvSpPr>
          <p:spPr>
            <a:xfrm>
              <a:off x="2754" y="4420"/>
              <a:ext cx="3490" cy="1018"/>
            </a:xfrm>
            <a:prstGeom prst="rect">
              <a:avLst/>
            </a:prstGeom>
            <a:noFill/>
          </p:spPr>
          <p:txBody>
            <a:bodyPr wrap="square" rtlCol="0">
              <a:spAutoFit/>
            </a:bodyPr>
            <a:p>
              <a:r>
                <a:rPr lang="zh-CN" altLang="en-US" sz="1200" dirty="0"/>
                <a:t>教学</a:t>
              </a:r>
              <a:r>
                <a:rPr lang="zh-CN" altLang="en-US" sz="1200" dirty="0" smtClean="0"/>
                <a:t>楼            正有</a:t>
              </a:r>
              <a:r>
                <a:rPr lang="en-US" altLang="zh-CN" sz="1200" dirty="0" smtClean="0"/>
                <a:t>54</a:t>
              </a:r>
              <a:r>
                <a:rPr lang="zh-CN" altLang="en-US" sz="1200" dirty="0" smtClean="0"/>
                <a:t>个大师兄</a:t>
              </a:r>
              <a:endParaRPr lang="en-US" altLang="zh-CN" sz="1200" dirty="0" smtClean="0"/>
            </a:p>
            <a:p>
              <a:r>
                <a:rPr lang="zh-CN" altLang="en-US" sz="1200" dirty="0" smtClean="0"/>
                <a:t>图书馆            正有</a:t>
              </a:r>
              <a:r>
                <a:rPr lang="en-US" altLang="zh-CN" sz="1200" dirty="0" smtClean="0"/>
                <a:t>21</a:t>
              </a:r>
              <a:r>
                <a:rPr lang="zh-CN" altLang="en-US" sz="1200" dirty="0" smtClean="0"/>
                <a:t>个大师兄</a:t>
              </a:r>
              <a:endParaRPr lang="en-US" altLang="zh-CN" sz="1200" dirty="0" smtClean="0"/>
            </a:p>
            <a:p>
              <a:r>
                <a:rPr lang="zh-CN" altLang="en-US" sz="1200" dirty="0"/>
                <a:t>计算机</a:t>
              </a:r>
              <a:r>
                <a:rPr lang="zh-CN" altLang="en-US" sz="1200" dirty="0" smtClean="0"/>
                <a:t>楼          正有</a:t>
              </a:r>
              <a:r>
                <a:rPr lang="en-US" altLang="zh-CN" sz="1200" dirty="0" smtClean="0"/>
                <a:t>9</a:t>
              </a:r>
              <a:r>
                <a:rPr lang="zh-CN" altLang="en-US" sz="1200" dirty="0" smtClean="0"/>
                <a:t>个大师兄</a:t>
              </a:r>
              <a:endParaRPr lang="zh-CN" altLang="en-US" sz="1200" dirty="0"/>
            </a:p>
          </p:txBody>
        </p:sp>
        <p:sp>
          <p:nvSpPr>
            <p:cNvPr id="58" name="圆角矩形 57"/>
            <p:cNvSpPr/>
            <p:nvPr/>
          </p:nvSpPr>
          <p:spPr>
            <a:xfrm>
              <a:off x="2630" y="5556"/>
              <a:ext cx="3944" cy="14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a:off x="2646" y="5556"/>
              <a:ext cx="1762" cy="388"/>
            </a:xfrm>
            <a:prstGeom prst="rect">
              <a:avLst/>
            </a:prstGeom>
            <a:noFill/>
          </p:spPr>
          <p:txBody>
            <a:bodyPr wrap="square" rtlCol="0">
              <a:spAutoFit/>
            </a:bodyPr>
            <a:p>
              <a:r>
                <a:rPr lang="zh-CN" altLang="en-US" sz="1000" dirty="0"/>
                <a:t>今日带</a:t>
              </a:r>
              <a:r>
                <a:rPr lang="zh-CN" altLang="en-US" sz="1000" dirty="0" smtClean="0"/>
                <a:t>哥之星</a:t>
              </a:r>
              <a:endParaRPr lang="zh-CN" altLang="en-US" sz="1000" dirty="0"/>
            </a:p>
          </p:txBody>
        </p:sp>
        <p:sp>
          <p:nvSpPr>
            <p:cNvPr id="60" name="圆角矩形 59"/>
            <p:cNvSpPr/>
            <p:nvPr/>
          </p:nvSpPr>
          <p:spPr>
            <a:xfrm>
              <a:off x="2830" y="5944"/>
              <a:ext cx="827" cy="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圆角矩形 60"/>
            <p:cNvSpPr/>
            <p:nvPr/>
          </p:nvSpPr>
          <p:spPr>
            <a:xfrm>
              <a:off x="4211" y="5937"/>
              <a:ext cx="827" cy="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圆角矩形 61"/>
            <p:cNvSpPr/>
            <p:nvPr/>
          </p:nvSpPr>
          <p:spPr>
            <a:xfrm>
              <a:off x="5556" y="5937"/>
              <a:ext cx="827" cy="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圆角矩形 62"/>
            <p:cNvSpPr/>
            <p:nvPr/>
          </p:nvSpPr>
          <p:spPr>
            <a:xfrm>
              <a:off x="2658" y="7147"/>
              <a:ext cx="3944" cy="11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文本框 63"/>
            <p:cNvSpPr txBox="1"/>
            <p:nvPr/>
          </p:nvSpPr>
          <p:spPr>
            <a:xfrm>
              <a:off x="2642" y="7179"/>
              <a:ext cx="1762" cy="388"/>
            </a:xfrm>
            <a:prstGeom prst="rect">
              <a:avLst/>
            </a:prstGeom>
            <a:noFill/>
          </p:spPr>
          <p:txBody>
            <a:bodyPr wrap="square" rtlCol="0">
              <a:spAutoFit/>
            </a:bodyPr>
            <a:p>
              <a:r>
                <a:rPr lang="zh-CN" altLang="en-US" sz="1000" dirty="0"/>
                <a:t>你的带</a:t>
              </a:r>
              <a:r>
                <a:rPr lang="zh-CN" altLang="en-US" sz="1000" dirty="0" smtClean="0"/>
                <a:t>哥成就</a:t>
              </a:r>
              <a:endParaRPr lang="zh-CN" altLang="en-US" sz="1000" dirty="0"/>
            </a:p>
          </p:txBody>
        </p:sp>
        <p:sp>
          <p:nvSpPr>
            <p:cNvPr id="65" name="文本框 64"/>
            <p:cNvSpPr txBox="1"/>
            <p:nvPr/>
          </p:nvSpPr>
          <p:spPr>
            <a:xfrm>
              <a:off x="2841" y="7460"/>
              <a:ext cx="3553" cy="872"/>
            </a:xfrm>
            <a:prstGeom prst="rect">
              <a:avLst/>
            </a:prstGeom>
            <a:noFill/>
          </p:spPr>
          <p:txBody>
            <a:bodyPr wrap="square" rtlCol="0">
              <a:spAutoFit/>
            </a:bodyPr>
            <a:p>
              <a:r>
                <a:rPr lang="zh-CN" altLang="en-US" sz="1000" dirty="0" smtClean="0"/>
                <a:t>跑单大师  </a:t>
              </a:r>
              <a:r>
                <a:rPr lang="zh-CN" altLang="en-US" sz="1000" dirty="0"/>
                <a:t>银</a:t>
              </a:r>
              <a:r>
                <a:rPr lang="zh-CN" altLang="en-US" sz="1000" dirty="0" smtClean="0"/>
                <a:t>牌                                </a:t>
              </a:r>
              <a:r>
                <a:rPr lang="en-US" altLang="zh-CN" sz="1000" dirty="0" smtClean="0"/>
                <a:t>26/50</a:t>
              </a:r>
              <a:endParaRPr lang="en-US" altLang="zh-CN" sz="1000" dirty="0" smtClean="0"/>
            </a:p>
            <a:p>
              <a:r>
                <a:rPr lang="zh-CN" altLang="en-US" sz="1000" dirty="0"/>
                <a:t>盆满钵</a:t>
              </a:r>
              <a:r>
                <a:rPr lang="zh-CN" altLang="en-US" sz="1000" dirty="0" smtClean="0"/>
                <a:t>满  铜牌                              </a:t>
              </a:r>
              <a:r>
                <a:rPr lang="en-US" altLang="zh-CN" sz="1000" dirty="0" smtClean="0"/>
                <a:t>98/100</a:t>
              </a:r>
              <a:endParaRPr lang="en-US" altLang="zh-CN" sz="1000" dirty="0" smtClean="0"/>
            </a:p>
            <a:p>
              <a:r>
                <a:rPr lang="zh-CN" altLang="en-US" sz="1000" dirty="0"/>
                <a:t>肌肉猛</a:t>
              </a:r>
              <a:r>
                <a:rPr lang="zh-CN" altLang="en-US" sz="1000" dirty="0" smtClean="0"/>
                <a:t>男  铜牌                                  </a:t>
              </a:r>
              <a:r>
                <a:rPr lang="en-US" altLang="zh-CN" sz="1000" dirty="0" smtClean="0"/>
                <a:t>4/10</a:t>
              </a:r>
              <a:endParaRPr lang="zh-CN" altLang="en-US" sz="1000" dirty="0"/>
            </a:p>
          </p:txBody>
        </p:sp>
        <p:cxnSp>
          <p:nvCxnSpPr>
            <p:cNvPr id="66" name="直接连接符 65"/>
            <p:cNvCxnSpPr/>
            <p:nvPr/>
          </p:nvCxnSpPr>
          <p:spPr>
            <a:xfrm flipV="1">
              <a:off x="2433" y="8667"/>
              <a:ext cx="4337" cy="13"/>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791" y="8673"/>
              <a:ext cx="2380" cy="630"/>
            </a:xfrm>
            <a:prstGeom prst="rect">
              <a:avLst/>
            </a:prstGeom>
            <a:noFill/>
          </p:spPr>
          <p:txBody>
            <a:bodyPr wrap="square" rtlCol="0">
              <a:spAutoFit/>
            </a:bodyPr>
            <a:p>
              <a:r>
                <a:rPr lang="en-US" altLang="zh-CN" sz="2000" dirty="0" err="1"/>
                <a:t>g</a:t>
              </a:r>
              <a:r>
                <a:rPr lang="en-US" altLang="zh-CN" sz="2000" dirty="0" err="1" smtClean="0"/>
                <a:t>ogogo</a:t>
              </a:r>
              <a:r>
                <a:rPr lang="zh-CN" altLang="en-US" sz="2000" dirty="0" smtClean="0"/>
                <a:t>！</a:t>
              </a:r>
              <a:endParaRPr lang="zh-CN" altLang="en-US" sz="2000" dirty="0"/>
            </a:p>
          </p:txBody>
        </p:sp>
      </p:grpSp>
      <p:sp>
        <p:nvSpPr>
          <p:cNvPr id="4" name="文本框 3"/>
          <p:cNvSpPr txBox="1"/>
          <p:nvPr/>
        </p:nvSpPr>
        <p:spPr>
          <a:xfrm>
            <a:off x="485775" y="325120"/>
            <a:ext cx="2961005" cy="368300"/>
          </a:xfrm>
          <a:prstGeom prst="rect">
            <a:avLst/>
          </a:prstGeom>
          <a:noFill/>
        </p:spPr>
        <p:txBody>
          <a:bodyPr wrap="square" rtlCol="0">
            <a:spAutoFit/>
          </a:bodyPr>
          <a:p>
            <a:r>
              <a:rPr lang="zh-CN" altLang="en-US"/>
              <a:t>主页</a:t>
            </a:r>
            <a:r>
              <a:rPr lang="en-US" altLang="zh-CN"/>
              <a:t>-</a:t>
            </a:r>
            <a:r>
              <a:rPr lang="zh-CN" altLang="en-US"/>
              <a:t>带哥视图</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组合 10"/>
          <p:cNvGrpSpPr/>
          <p:nvPr/>
        </p:nvGrpSpPr>
        <p:grpSpPr>
          <a:xfrm>
            <a:off x="1474470" y="716280"/>
            <a:ext cx="2844800" cy="5524500"/>
            <a:chOff x="2322" y="1128"/>
            <a:chExt cx="4480" cy="8700"/>
          </a:xfrm>
        </p:grpSpPr>
        <p:sp>
          <p:nvSpPr>
            <p:cNvPr id="105" name="圆角矩形 104"/>
            <p:cNvSpPr/>
            <p:nvPr/>
          </p:nvSpPr>
          <p:spPr>
            <a:xfrm>
              <a:off x="2598" y="2603"/>
              <a:ext cx="4026" cy="4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圆角矩形 53"/>
            <p:cNvSpPr/>
            <p:nvPr/>
          </p:nvSpPr>
          <p:spPr>
            <a:xfrm>
              <a:off x="2787" y="2052"/>
              <a:ext cx="3669" cy="437"/>
            </a:xfrm>
            <a:prstGeom prst="roundRect">
              <a:avLst/>
            </a:prstGeom>
            <a:solidFill>
              <a:schemeClr val="bg1"/>
            </a:solidFill>
            <a:ln>
              <a:solidFill>
                <a:schemeClr val="accent1">
                  <a:shade val="50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6" name="组合 25"/>
            <p:cNvGrpSpPr/>
            <p:nvPr/>
          </p:nvGrpSpPr>
          <p:grpSpPr>
            <a:xfrm>
              <a:off x="2322" y="1128"/>
              <a:ext cx="4450" cy="8700"/>
              <a:chOff x="2321" y="1131"/>
              <a:chExt cx="4450" cy="8700"/>
            </a:xfrm>
          </p:grpSpPr>
          <p:grpSp>
            <p:nvGrpSpPr>
              <p:cNvPr id="27" name="组合 26"/>
              <p:cNvGrpSpPr/>
              <p:nvPr/>
            </p:nvGrpSpPr>
            <p:grpSpPr>
              <a:xfrm>
                <a:off x="2321" y="1131"/>
                <a:ext cx="4451" cy="8701"/>
                <a:chOff x="2321" y="1131"/>
                <a:chExt cx="4451" cy="8701"/>
              </a:xfrm>
            </p:grpSpPr>
            <p:grpSp>
              <p:nvGrpSpPr>
                <p:cNvPr id="28" name="组合 27"/>
                <p:cNvGrpSpPr/>
                <p:nvPr/>
              </p:nvGrpSpPr>
              <p:grpSpPr>
                <a:xfrm>
                  <a:off x="2321" y="1131"/>
                  <a:ext cx="4451" cy="8218"/>
                  <a:chOff x="2564" y="1221"/>
                  <a:chExt cx="4451" cy="8218"/>
                </a:xfrm>
              </p:grpSpPr>
              <p:sp>
                <p:nvSpPr>
                  <p:cNvPr id="29" name="矩形 28"/>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31" name="文本框 30"/>
                <p:cNvSpPr txBox="1"/>
                <p:nvPr/>
              </p:nvSpPr>
              <p:spPr>
                <a:xfrm>
                  <a:off x="4375" y="9349"/>
                  <a:ext cx="2397" cy="483"/>
                </a:xfrm>
                <a:prstGeom prst="rect">
                  <a:avLst/>
                </a:prstGeom>
                <a:noFill/>
              </p:spPr>
              <p:txBody>
                <a:bodyPr wrap="square" rtlCol="0">
                  <a:spAutoFit/>
                </a:bodyPr>
                <a:p>
                  <a:pPr algn="r"/>
                  <a:r>
                    <a:rPr lang="en-US" altLang="zh-CN" sz="1400"/>
                    <a:t>7</a:t>
                  </a:r>
                  <a:endParaRPr lang="en-US" altLang="zh-CN" sz="1400"/>
                </a:p>
              </p:txBody>
            </p:sp>
          </p:grpSp>
          <p:grpSp>
            <p:nvGrpSpPr>
              <p:cNvPr id="32" name="组合 31"/>
              <p:cNvGrpSpPr/>
              <p:nvPr/>
            </p:nvGrpSpPr>
            <p:grpSpPr>
              <a:xfrm>
                <a:off x="2364" y="1605"/>
                <a:ext cx="4404" cy="394"/>
                <a:chOff x="2364" y="1605"/>
                <a:chExt cx="4404" cy="394"/>
              </a:xfrm>
            </p:grpSpPr>
            <p:grpSp>
              <p:nvGrpSpPr>
                <p:cNvPr id="33" name="组合 32"/>
                <p:cNvGrpSpPr/>
                <p:nvPr/>
              </p:nvGrpSpPr>
              <p:grpSpPr>
                <a:xfrm>
                  <a:off x="6455" y="1740"/>
                  <a:ext cx="229" cy="120"/>
                  <a:chOff x="16302" y="1740"/>
                  <a:chExt cx="229" cy="120"/>
                </a:xfrm>
              </p:grpSpPr>
              <p:sp>
                <p:nvSpPr>
                  <p:cNvPr id="34"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5"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6"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7"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38" name="文本框 37"/>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39" name="组合 38"/>
                <p:cNvGrpSpPr/>
                <p:nvPr/>
              </p:nvGrpSpPr>
              <p:grpSpPr>
                <a:xfrm>
                  <a:off x="2364" y="1613"/>
                  <a:ext cx="1426" cy="386"/>
                  <a:chOff x="12211" y="1613"/>
                  <a:chExt cx="1426" cy="386"/>
                </a:xfrm>
              </p:grpSpPr>
              <p:grpSp>
                <p:nvGrpSpPr>
                  <p:cNvPr id="40" name="组合 39"/>
                  <p:cNvGrpSpPr/>
                  <p:nvPr/>
                </p:nvGrpSpPr>
                <p:grpSpPr>
                  <a:xfrm>
                    <a:off x="13213" y="1737"/>
                    <a:ext cx="129" cy="137"/>
                    <a:chOff x="13213" y="1737"/>
                    <a:chExt cx="129" cy="137"/>
                  </a:xfrm>
                </p:grpSpPr>
                <p:sp>
                  <p:nvSpPr>
                    <p:cNvPr id="41"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2"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3"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4"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45" name="文本框 44"/>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46" name="组合 45"/>
                <p:cNvGrpSpPr/>
                <p:nvPr/>
              </p:nvGrpSpPr>
              <p:grpSpPr>
                <a:xfrm>
                  <a:off x="6196" y="1729"/>
                  <a:ext cx="153" cy="155"/>
                  <a:chOff x="16007" y="1713"/>
                  <a:chExt cx="200" cy="201"/>
                </a:xfrm>
              </p:grpSpPr>
              <p:sp>
                <p:nvSpPr>
                  <p:cNvPr id="47"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8"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9"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50" name="直接连接符 49"/>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1" name="直接连接符 50"/>
            <p:cNvCxnSpPr/>
            <p:nvPr/>
          </p:nvCxnSpPr>
          <p:spPr>
            <a:xfrm>
              <a:off x="4575" y="2072"/>
              <a:ext cx="0" cy="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598" y="3250"/>
              <a:ext cx="4026" cy="18"/>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466" y="2806"/>
              <a:ext cx="4337" cy="388"/>
            </a:xfrm>
            <a:prstGeom prst="rect">
              <a:avLst/>
            </a:prstGeom>
            <a:noFill/>
          </p:spPr>
          <p:txBody>
            <a:bodyPr wrap="square" rtlCol="0">
              <a:spAutoFit/>
            </a:bodyPr>
            <a:p>
              <a:r>
                <a:rPr lang="zh-CN" altLang="en-US" sz="1000" dirty="0" smtClean="0"/>
                <a:t>    订单编号：</a:t>
              </a:r>
              <a:r>
                <a:rPr lang="en-US" altLang="zh-CN" sz="1000" dirty="0" smtClean="0"/>
                <a:t>00000001                       </a:t>
              </a:r>
              <a:r>
                <a:rPr lang="zh-CN" altLang="en-US" sz="1000" dirty="0" smtClean="0"/>
                <a:t>交易成功</a:t>
              </a:r>
              <a:endParaRPr lang="zh-CN" altLang="en-US" sz="1000" dirty="0"/>
            </a:p>
          </p:txBody>
        </p:sp>
        <p:cxnSp>
          <p:nvCxnSpPr>
            <p:cNvPr id="55" name="直接连接符 54"/>
            <p:cNvCxnSpPr/>
            <p:nvPr/>
          </p:nvCxnSpPr>
          <p:spPr>
            <a:xfrm>
              <a:off x="2598" y="4080"/>
              <a:ext cx="4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05" idx="1"/>
              <a:endCxn id="105" idx="3"/>
            </p:cNvCxnSpPr>
            <p:nvPr/>
          </p:nvCxnSpPr>
          <p:spPr>
            <a:xfrm>
              <a:off x="2598" y="5052"/>
              <a:ext cx="4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598" y="5948"/>
              <a:ext cx="4026"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720" y="3413"/>
              <a:ext cx="480" cy="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a:off x="3027" y="3333"/>
              <a:ext cx="1473" cy="436"/>
            </a:xfrm>
            <a:prstGeom prst="rect">
              <a:avLst/>
            </a:prstGeom>
            <a:noFill/>
          </p:spPr>
          <p:txBody>
            <a:bodyPr wrap="square" rtlCol="0">
              <a:spAutoFit/>
            </a:bodyPr>
            <a:p>
              <a:r>
                <a:rPr lang="zh-CN" altLang="en-US" sz="1200" dirty="0" smtClean="0"/>
                <a:t>  零度可乐</a:t>
              </a:r>
              <a:endParaRPr lang="zh-CN" altLang="en-US" sz="1200" dirty="0"/>
            </a:p>
          </p:txBody>
        </p:sp>
        <p:sp>
          <p:nvSpPr>
            <p:cNvPr id="60" name="文本框 59"/>
            <p:cNvSpPr txBox="1"/>
            <p:nvPr/>
          </p:nvSpPr>
          <p:spPr>
            <a:xfrm>
              <a:off x="5428" y="3333"/>
              <a:ext cx="1129" cy="727"/>
            </a:xfrm>
            <a:prstGeom prst="rect">
              <a:avLst/>
            </a:prstGeom>
            <a:noFill/>
          </p:spPr>
          <p:txBody>
            <a:bodyPr wrap="square" rtlCol="0">
              <a:spAutoFit/>
            </a:bodyPr>
            <a:p>
              <a:pPr algn="r"/>
              <a:r>
                <a:rPr lang="en-US" altLang="zh-CN" sz="1200" dirty="0" smtClean="0"/>
                <a:t>¥3.50</a:t>
              </a:r>
              <a:endParaRPr lang="en-US" altLang="zh-CN" sz="1200" dirty="0" smtClean="0"/>
            </a:p>
            <a:p>
              <a:pPr algn="r"/>
              <a:r>
                <a:rPr lang="en-US" altLang="zh-CN" sz="1200" dirty="0" smtClean="0"/>
                <a:t>x1</a:t>
              </a:r>
              <a:endParaRPr lang="zh-CN" altLang="en-US" sz="1200" dirty="0"/>
            </a:p>
          </p:txBody>
        </p:sp>
        <p:sp>
          <p:nvSpPr>
            <p:cNvPr id="61" name="矩形 60"/>
            <p:cNvSpPr/>
            <p:nvPr/>
          </p:nvSpPr>
          <p:spPr>
            <a:xfrm>
              <a:off x="2717" y="4307"/>
              <a:ext cx="480" cy="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文本框 61"/>
            <p:cNvSpPr txBox="1"/>
            <p:nvPr/>
          </p:nvSpPr>
          <p:spPr>
            <a:xfrm>
              <a:off x="3027" y="4173"/>
              <a:ext cx="1726" cy="436"/>
            </a:xfrm>
            <a:prstGeom prst="rect">
              <a:avLst/>
            </a:prstGeom>
            <a:noFill/>
          </p:spPr>
          <p:txBody>
            <a:bodyPr wrap="square" rtlCol="0">
              <a:spAutoFit/>
            </a:bodyPr>
            <a:p>
              <a:r>
                <a:rPr lang="zh-CN" altLang="en-US" sz="1200" dirty="0" smtClean="0"/>
                <a:t>  黄</a:t>
              </a:r>
              <a:r>
                <a:rPr lang="zh-CN" altLang="en-US" sz="1200" dirty="0"/>
                <a:t>焖鸡米饭</a:t>
              </a:r>
              <a:endParaRPr lang="zh-CN" altLang="en-US" sz="1200" dirty="0"/>
            </a:p>
          </p:txBody>
        </p:sp>
        <p:sp>
          <p:nvSpPr>
            <p:cNvPr id="63" name="文本框 62"/>
            <p:cNvSpPr txBox="1"/>
            <p:nvPr/>
          </p:nvSpPr>
          <p:spPr>
            <a:xfrm>
              <a:off x="5428" y="4200"/>
              <a:ext cx="1129" cy="727"/>
            </a:xfrm>
            <a:prstGeom prst="rect">
              <a:avLst/>
            </a:prstGeom>
            <a:noFill/>
          </p:spPr>
          <p:txBody>
            <a:bodyPr wrap="square" rtlCol="0">
              <a:spAutoFit/>
            </a:bodyPr>
            <a:p>
              <a:pPr algn="r"/>
              <a:r>
                <a:rPr lang="en-US" altLang="zh-CN" sz="1200" dirty="0" smtClean="0"/>
                <a:t>¥12.50</a:t>
              </a:r>
              <a:endParaRPr lang="en-US" altLang="zh-CN" sz="1200" dirty="0" smtClean="0"/>
            </a:p>
            <a:p>
              <a:pPr algn="r"/>
              <a:r>
                <a:rPr lang="en-US" altLang="zh-CN" sz="1200" dirty="0" smtClean="0"/>
                <a:t>x1</a:t>
              </a:r>
              <a:endParaRPr lang="zh-CN" altLang="en-US" sz="1200" dirty="0"/>
            </a:p>
          </p:txBody>
        </p:sp>
        <p:sp>
          <p:nvSpPr>
            <p:cNvPr id="64" name="矩形 63"/>
            <p:cNvSpPr/>
            <p:nvPr/>
          </p:nvSpPr>
          <p:spPr>
            <a:xfrm>
              <a:off x="2717" y="5195"/>
              <a:ext cx="480" cy="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3027" y="5120"/>
              <a:ext cx="1473" cy="436"/>
            </a:xfrm>
            <a:prstGeom prst="rect">
              <a:avLst/>
            </a:prstGeom>
            <a:noFill/>
          </p:spPr>
          <p:txBody>
            <a:bodyPr wrap="square" rtlCol="0">
              <a:spAutoFit/>
            </a:bodyPr>
            <a:p>
              <a:r>
                <a:rPr lang="zh-CN" altLang="en-US" sz="1200" dirty="0" smtClean="0"/>
                <a:t>  纸巾</a:t>
              </a:r>
              <a:endParaRPr lang="zh-CN" altLang="en-US" sz="1200" dirty="0"/>
            </a:p>
          </p:txBody>
        </p:sp>
        <p:sp>
          <p:nvSpPr>
            <p:cNvPr id="66" name="文本框 65"/>
            <p:cNvSpPr txBox="1"/>
            <p:nvPr/>
          </p:nvSpPr>
          <p:spPr>
            <a:xfrm>
              <a:off x="5428" y="5119"/>
              <a:ext cx="1129" cy="727"/>
            </a:xfrm>
            <a:prstGeom prst="rect">
              <a:avLst/>
            </a:prstGeom>
            <a:noFill/>
          </p:spPr>
          <p:txBody>
            <a:bodyPr wrap="square" rtlCol="0">
              <a:spAutoFit/>
            </a:bodyPr>
            <a:p>
              <a:pPr algn="r"/>
              <a:r>
                <a:rPr lang="en-US" altLang="zh-CN" sz="1200" dirty="0" smtClean="0"/>
                <a:t>¥1.00</a:t>
              </a:r>
              <a:endParaRPr lang="en-US" altLang="zh-CN" sz="1200" dirty="0" smtClean="0"/>
            </a:p>
            <a:p>
              <a:pPr algn="r"/>
              <a:r>
                <a:rPr lang="en-US" altLang="zh-CN" sz="1200" dirty="0" smtClean="0"/>
                <a:t>x1</a:t>
              </a:r>
              <a:endParaRPr lang="zh-CN" altLang="en-US" sz="1200" dirty="0"/>
            </a:p>
          </p:txBody>
        </p:sp>
        <p:sp>
          <p:nvSpPr>
            <p:cNvPr id="67" name="文本框 66"/>
            <p:cNvSpPr txBox="1"/>
            <p:nvPr/>
          </p:nvSpPr>
          <p:spPr>
            <a:xfrm>
              <a:off x="2787" y="6059"/>
              <a:ext cx="3986" cy="436"/>
            </a:xfrm>
            <a:prstGeom prst="rect">
              <a:avLst/>
            </a:prstGeom>
            <a:noFill/>
          </p:spPr>
          <p:txBody>
            <a:bodyPr wrap="square" rtlCol="0">
              <a:spAutoFit/>
            </a:bodyPr>
            <a:p>
              <a:r>
                <a:rPr lang="zh-CN" altLang="en-US" sz="1200" dirty="0" smtClean="0"/>
                <a:t>共</a:t>
              </a:r>
              <a:r>
                <a:rPr lang="en-US" altLang="zh-CN" sz="1200" dirty="0" smtClean="0"/>
                <a:t>3</a:t>
              </a:r>
              <a:r>
                <a:rPr lang="zh-CN" altLang="en-US" sz="1200" dirty="0" smtClean="0"/>
                <a:t>件商品  实付</a:t>
              </a:r>
              <a:r>
                <a:rPr lang="en-US" altLang="zh-CN" sz="1200" dirty="0"/>
                <a:t>¥22.00</a:t>
              </a:r>
              <a:r>
                <a:rPr lang="zh-CN" altLang="en-US" sz="1200" dirty="0" smtClean="0"/>
                <a:t>元</a:t>
              </a:r>
              <a:r>
                <a:rPr lang="zh-CN" altLang="en-US" sz="1000" dirty="0" smtClean="0"/>
                <a:t>（含运费</a:t>
              </a:r>
              <a:r>
                <a:rPr lang="en-US" altLang="zh-CN" sz="1000" dirty="0" smtClean="0"/>
                <a:t>¥5</a:t>
              </a:r>
              <a:r>
                <a:rPr lang="zh-CN" altLang="en-US" sz="1000" dirty="0" smtClean="0"/>
                <a:t>）</a:t>
              </a:r>
              <a:endParaRPr lang="zh-CN" altLang="en-US" sz="1200" dirty="0"/>
            </a:p>
          </p:txBody>
        </p:sp>
        <p:cxnSp>
          <p:nvCxnSpPr>
            <p:cNvPr id="68" name="直接连接符 67"/>
            <p:cNvCxnSpPr/>
            <p:nvPr/>
          </p:nvCxnSpPr>
          <p:spPr>
            <a:xfrm>
              <a:off x="2598" y="6601"/>
              <a:ext cx="4026"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4014" y="6867"/>
              <a:ext cx="1030" cy="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smtClean="0">
                  <a:solidFill>
                    <a:schemeClr val="tx1"/>
                  </a:solidFill>
                </a:rPr>
                <a:t>删除订单</a:t>
              </a:r>
              <a:endParaRPr lang="zh-CN" altLang="en-US" sz="900" dirty="0">
                <a:solidFill>
                  <a:schemeClr val="tx1"/>
                </a:solidFill>
              </a:endParaRPr>
            </a:p>
          </p:txBody>
        </p:sp>
        <p:sp>
          <p:nvSpPr>
            <p:cNvPr id="70" name="矩形 69"/>
            <p:cNvSpPr/>
            <p:nvPr/>
          </p:nvSpPr>
          <p:spPr>
            <a:xfrm>
              <a:off x="5281" y="6864"/>
              <a:ext cx="1030" cy="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smtClean="0">
                  <a:solidFill>
                    <a:schemeClr val="tx1"/>
                  </a:solidFill>
                </a:rPr>
                <a:t>再次</a:t>
              </a:r>
              <a:r>
                <a:rPr lang="zh-CN" altLang="en-US" sz="900" dirty="0">
                  <a:solidFill>
                    <a:schemeClr val="tx1"/>
                  </a:solidFill>
                </a:rPr>
                <a:t>发布</a:t>
              </a:r>
              <a:endParaRPr lang="zh-CN" altLang="en-US" sz="900" dirty="0">
                <a:solidFill>
                  <a:schemeClr val="tx1"/>
                </a:solidFill>
              </a:endParaRPr>
            </a:p>
          </p:txBody>
        </p:sp>
        <p:sp>
          <p:nvSpPr>
            <p:cNvPr id="71" name="文本框 70"/>
            <p:cNvSpPr txBox="1"/>
            <p:nvPr/>
          </p:nvSpPr>
          <p:spPr>
            <a:xfrm>
              <a:off x="3041" y="2086"/>
              <a:ext cx="1593" cy="412"/>
            </a:xfrm>
            <a:prstGeom prst="rect">
              <a:avLst/>
            </a:prstGeom>
            <a:noFill/>
          </p:spPr>
          <p:txBody>
            <a:bodyPr wrap="square" rtlCol="0">
              <a:spAutoFit/>
            </a:bodyPr>
            <a:p>
              <a:r>
                <a:rPr lang="zh-CN" altLang="en-US" sz="1100" dirty="0" smtClean="0"/>
                <a:t>大师兄订单</a:t>
              </a:r>
              <a:endParaRPr lang="zh-CN" altLang="en-US" sz="1100" dirty="0"/>
            </a:p>
          </p:txBody>
        </p:sp>
        <p:sp>
          <p:nvSpPr>
            <p:cNvPr id="110" name="文本框 109"/>
            <p:cNvSpPr txBox="1"/>
            <p:nvPr/>
          </p:nvSpPr>
          <p:spPr>
            <a:xfrm>
              <a:off x="4716" y="2086"/>
              <a:ext cx="1378" cy="412"/>
            </a:xfrm>
            <a:prstGeom prst="rect">
              <a:avLst/>
            </a:prstGeom>
            <a:noFill/>
          </p:spPr>
          <p:txBody>
            <a:bodyPr wrap="square" rtlCol="0">
              <a:spAutoFit/>
            </a:bodyPr>
            <a:p>
              <a:r>
                <a:rPr lang="zh-CN" altLang="en-US" sz="1000" dirty="0" smtClean="0"/>
                <a:t>    </a:t>
              </a:r>
              <a:r>
                <a:rPr lang="zh-CN" altLang="en-US" sz="1100" dirty="0" smtClean="0"/>
                <a:t>带</a:t>
              </a:r>
              <a:r>
                <a:rPr lang="zh-CN" altLang="en-US" sz="1100" dirty="0"/>
                <a:t>哥</a:t>
              </a:r>
              <a:r>
                <a:rPr lang="zh-CN" altLang="en-US" sz="1100" dirty="0" smtClean="0"/>
                <a:t>订单</a:t>
              </a:r>
              <a:endParaRPr lang="zh-CN" altLang="en-US" sz="1100" dirty="0"/>
            </a:p>
          </p:txBody>
        </p:sp>
      </p:grpSp>
      <p:sp>
        <p:nvSpPr>
          <p:cNvPr id="4" name="文本框 3"/>
          <p:cNvSpPr txBox="1"/>
          <p:nvPr/>
        </p:nvSpPr>
        <p:spPr>
          <a:xfrm>
            <a:off x="485775" y="325120"/>
            <a:ext cx="2961005" cy="368300"/>
          </a:xfrm>
          <a:prstGeom prst="rect">
            <a:avLst/>
          </a:prstGeom>
          <a:noFill/>
        </p:spPr>
        <p:txBody>
          <a:bodyPr wrap="square" rtlCol="0">
            <a:spAutoFit/>
          </a:bodyPr>
          <a:p>
            <a:r>
              <a:rPr lang="zh-CN" altLang="en-US"/>
              <a:t>主页</a:t>
            </a:r>
            <a:r>
              <a:rPr lang="en-US" altLang="zh-CN"/>
              <a:t>-</a:t>
            </a:r>
            <a:r>
              <a:rPr lang="zh-CN" altLang="en-US"/>
              <a:t>订单视图</a:t>
            </a:r>
            <a:endParaRPr lang="zh-CN" altLang="en-US"/>
          </a:p>
        </p:txBody>
      </p:sp>
      <p:grpSp>
        <p:nvGrpSpPr>
          <p:cNvPr id="72" name="组合 71"/>
          <p:cNvGrpSpPr/>
          <p:nvPr/>
        </p:nvGrpSpPr>
        <p:grpSpPr>
          <a:xfrm>
            <a:off x="7570470" y="694055"/>
            <a:ext cx="2845435" cy="5524500"/>
            <a:chOff x="7577" y="1129"/>
            <a:chExt cx="4481" cy="8700"/>
          </a:xfrm>
        </p:grpSpPr>
        <p:sp>
          <p:nvSpPr>
            <p:cNvPr id="129" name="圆角矩形 128"/>
            <p:cNvSpPr/>
            <p:nvPr/>
          </p:nvSpPr>
          <p:spPr>
            <a:xfrm>
              <a:off x="7833" y="2603"/>
              <a:ext cx="4026" cy="4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3" name="组合 72"/>
            <p:cNvGrpSpPr/>
            <p:nvPr/>
          </p:nvGrpSpPr>
          <p:grpSpPr>
            <a:xfrm>
              <a:off x="7577" y="1129"/>
              <a:ext cx="4450" cy="8700"/>
              <a:chOff x="2321" y="1131"/>
              <a:chExt cx="4450" cy="8700"/>
            </a:xfrm>
          </p:grpSpPr>
          <p:grpSp>
            <p:nvGrpSpPr>
              <p:cNvPr id="74" name="组合 73"/>
              <p:cNvGrpSpPr/>
              <p:nvPr/>
            </p:nvGrpSpPr>
            <p:grpSpPr>
              <a:xfrm>
                <a:off x="2321" y="1131"/>
                <a:ext cx="4451" cy="8701"/>
                <a:chOff x="2321" y="1131"/>
                <a:chExt cx="4451" cy="8701"/>
              </a:xfrm>
            </p:grpSpPr>
            <p:grpSp>
              <p:nvGrpSpPr>
                <p:cNvPr id="79" name="组合 78"/>
                <p:cNvGrpSpPr/>
                <p:nvPr/>
              </p:nvGrpSpPr>
              <p:grpSpPr>
                <a:xfrm>
                  <a:off x="2321" y="1131"/>
                  <a:ext cx="4451" cy="8218"/>
                  <a:chOff x="2564" y="1221"/>
                  <a:chExt cx="4451" cy="8218"/>
                </a:xfrm>
              </p:grpSpPr>
              <p:sp>
                <p:nvSpPr>
                  <p:cNvPr id="81" name="矩形 80"/>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文本框 81"/>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80" name="文本框 79"/>
                <p:cNvSpPr txBox="1"/>
                <p:nvPr/>
              </p:nvSpPr>
              <p:spPr>
                <a:xfrm>
                  <a:off x="4375" y="9349"/>
                  <a:ext cx="2397" cy="483"/>
                </a:xfrm>
                <a:prstGeom prst="rect">
                  <a:avLst/>
                </a:prstGeom>
                <a:noFill/>
              </p:spPr>
              <p:txBody>
                <a:bodyPr wrap="square" rtlCol="0">
                  <a:spAutoFit/>
                </a:bodyPr>
                <a:p>
                  <a:pPr algn="r"/>
                  <a:r>
                    <a:rPr lang="en-US" altLang="zh-CN" sz="1400"/>
                    <a:t>8</a:t>
                  </a:r>
                  <a:endParaRPr lang="en-US" altLang="zh-CN" sz="1400"/>
                </a:p>
              </p:txBody>
            </p:sp>
          </p:grpSp>
          <p:grpSp>
            <p:nvGrpSpPr>
              <p:cNvPr id="75" name="组合 74"/>
              <p:cNvGrpSpPr/>
              <p:nvPr/>
            </p:nvGrpSpPr>
            <p:grpSpPr>
              <a:xfrm>
                <a:off x="2364" y="1605"/>
                <a:ext cx="4404" cy="394"/>
                <a:chOff x="2364" y="1605"/>
                <a:chExt cx="4404" cy="394"/>
              </a:xfrm>
            </p:grpSpPr>
            <p:grpSp>
              <p:nvGrpSpPr>
                <p:cNvPr id="76" name="组合 75"/>
                <p:cNvGrpSpPr/>
                <p:nvPr/>
              </p:nvGrpSpPr>
              <p:grpSpPr>
                <a:xfrm>
                  <a:off x="6455" y="1740"/>
                  <a:ext cx="229" cy="120"/>
                  <a:chOff x="16302" y="1740"/>
                  <a:chExt cx="229" cy="120"/>
                </a:xfrm>
              </p:grpSpPr>
              <p:sp>
                <p:nvSpPr>
                  <p:cNvPr id="77"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78"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83"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84"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85" name="文本框 84"/>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86" name="组合 85"/>
                <p:cNvGrpSpPr/>
                <p:nvPr/>
              </p:nvGrpSpPr>
              <p:grpSpPr>
                <a:xfrm>
                  <a:off x="2364" y="1613"/>
                  <a:ext cx="1426" cy="386"/>
                  <a:chOff x="12211" y="1613"/>
                  <a:chExt cx="1426" cy="386"/>
                </a:xfrm>
              </p:grpSpPr>
              <p:grpSp>
                <p:nvGrpSpPr>
                  <p:cNvPr id="87" name="组合 86"/>
                  <p:cNvGrpSpPr/>
                  <p:nvPr/>
                </p:nvGrpSpPr>
                <p:grpSpPr>
                  <a:xfrm>
                    <a:off x="13213" y="1737"/>
                    <a:ext cx="129" cy="137"/>
                    <a:chOff x="13213" y="1737"/>
                    <a:chExt cx="129" cy="137"/>
                  </a:xfrm>
                </p:grpSpPr>
                <p:sp>
                  <p:nvSpPr>
                    <p:cNvPr id="88"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89"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90"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91"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92" name="文本框 91"/>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93" name="组合 92"/>
                <p:cNvGrpSpPr/>
                <p:nvPr/>
              </p:nvGrpSpPr>
              <p:grpSpPr>
                <a:xfrm>
                  <a:off x="6196" y="1729"/>
                  <a:ext cx="153" cy="155"/>
                  <a:chOff x="16007" y="1713"/>
                  <a:chExt cx="200" cy="201"/>
                </a:xfrm>
              </p:grpSpPr>
              <p:sp>
                <p:nvSpPr>
                  <p:cNvPr id="94"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95"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96"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97" name="直接连接符 96"/>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8" name="直接连接符 97"/>
            <p:cNvCxnSpPr/>
            <p:nvPr/>
          </p:nvCxnSpPr>
          <p:spPr>
            <a:xfrm>
              <a:off x="7833" y="3268"/>
              <a:ext cx="4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7833" y="5948"/>
              <a:ext cx="4026"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8282" y="3334"/>
              <a:ext cx="1473" cy="436"/>
            </a:xfrm>
            <a:prstGeom prst="rect">
              <a:avLst/>
            </a:prstGeom>
            <a:noFill/>
          </p:spPr>
          <p:txBody>
            <a:bodyPr wrap="square" rtlCol="0">
              <a:spAutoFit/>
            </a:bodyPr>
            <a:p>
              <a:r>
                <a:rPr lang="zh-CN" altLang="en-US" sz="1200" dirty="0" smtClean="0"/>
                <a:t>   孟小霖</a:t>
              </a:r>
              <a:endParaRPr lang="zh-CN" altLang="en-US" sz="1200" dirty="0"/>
            </a:p>
          </p:txBody>
        </p:sp>
        <p:sp>
          <p:nvSpPr>
            <p:cNvPr id="101" name="文本框 100"/>
            <p:cNvSpPr txBox="1"/>
            <p:nvPr/>
          </p:nvSpPr>
          <p:spPr>
            <a:xfrm>
              <a:off x="10683" y="3427"/>
              <a:ext cx="1129" cy="485"/>
            </a:xfrm>
            <a:prstGeom prst="rect">
              <a:avLst/>
            </a:prstGeom>
            <a:noFill/>
          </p:spPr>
          <p:txBody>
            <a:bodyPr wrap="square" rtlCol="0">
              <a:spAutoFit/>
            </a:bodyPr>
            <a:p>
              <a:pPr algn="r"/>
              <a:r>
                <a:rPr lang="en-US" altLang="zh-CN" sz="1400" dirty="0" smtClean="0"/>
                <a:t>¥5.00</a:t>
              </a:r>
              <a:endParaRPr lang="en-US" altLang="zh-CN" sz="1400" dirty="0" smtClean="0"/>
            </a:p>
          </p:txBody>
        </p:sp>
        <p:sp>
          <p:nvSpPr>
            <p:cNvPr id="102" name="文本框 101"/>
            <p:cNvSpPr txBox="1"/>
            <p:nvPr/>
          </p:nvSpPr>
          <p:spPr>
            <a:xfrm>
              <a:off x="8282" y="4174"/>
              <a:ext cx="1726" cy="436"/>
            </a:xfrm>
            <a:prstGeom prst="rect">
              <a:avLst/>
            </a:prstGeom>
            <a:noFill/>
          </p:spPr>
          <p:txBody>
            <a:bodyPr wrap="square" rtlCol="0">
              <a:spAutoFit/>
            </a:bodyPr>
            <a:p>
              <a:r>
                <a:rPr lang="zh-CN" altLang="en-US" sz="1200" dirty="0" smtClean="0"/>
                <a:t>   王小帆</a:t>
              </a:r>
              <a:endParaRPr lang="zh-CN" altLang="en-US" sz="1200" dirty="0"/>
            </a:p>
          </p:txBody>
        </p:sp>
        <p:sp>
          <p:nvSpPr>
            <p:cNvPr id="103" name="文本框 102"/>
            <p:cNvSpPr txBox="1"/>
            <p:nvPr/>
          </p:nvSpPr>
          <p:spPr>
            <a:xfrm>
              <a:off x="10693" y="4253"/>
              <a:ext cx="1129" cy="485"/>
            </a:xfrm>
            <a:prstGeom prst="rect">
              <a:avLst/>
            </a:prstGeom>
            <a:noFill/>
          </p:spPr>
          <p:txBody>
            <a:bodyPr wrap="square" rtlCol="0">
              <a:spAutoFit/>
            </a:bodyPr>
            <a:p>
              <a:pPr algn="r"/>
              <a:r>
                <a:rPr lang="en-US" altLang="zh-CN" sz="1400" dirty="0" smtClean="0"/>
                <a:t>¥7.00</a:t>
              </a:r>
              <a:endParaRPr lang="en-US" altLang="zh-CN" sz="1400" dirty="0" smtClean="0"/>
            </a:p>
          </p:txBody>
        </p:sp>
        <p:sp>
          <p:nvSpPr>
            <p:cNvPr id="104" name="文本框 103"/>
            <p:cNvSpPr txBox="1"/>
            <p:nvPr/>
          </p:nvSpPr>
          <p:spPr>
            <a:xfrm>
              <a:off x="8282" y="5121"/>
              <a:ext cx="1473" cy="436"/>
            </a:xfrm>
            <a:prstGeom prst="rect">
              <a:avLst/>
            </a:prstGeom>
            <a:noFill/>
          </p:spPr>
          <p:txBody>
            <a:bodyPr wrap="square" rtlCol="0">
              <a:spAutoFit/>
            </a:bodyPr>
            <a:p>
              <a:r>
                <a:rPr lang="zh-CN" altLang="en-US" sz="1200" dirty="0" smtClean="0"/>
                <a:t>   陈</a:t>
              </a:r>
              <a:r>
                <a:rPr lang="zh-CN" altLang="en-US" sz="1200" dirty="0"/>
                <a:t>小玥</a:t>
              </a:r>
              <a:endParaRPr lang="zh-CN" altLang="en-US" sz="1200" dirty="0"/>
            </a:p>
          </p:txBody>
        </p:sp>
        <p:sp>
          <p:nvSpPr>
            <p:cNvPr id="106" name="文本框 105"/>
            <p:cNvSpPr txBox="1"/>
            <p:nvPr/>
          </p:nvSpPr>
          <p:spPr>
            <a:xfrm>
              <a:off x="10683" y="5213"/>
              <a:ext cx="1129" cy="485"/>
            </a:xfrm>
            <a:prstGeom prst="rect">
              <a:avLst/>
            </a:prstGeom>
            <a:noFill/>
          </p:spPr>
          <p:txBody>
            <a:bodyPr wrap="square" rtlCol="0">
              <a:spAutoFit/>
            </a:bodyPr>
            <a:p>
              <a:pPr algn="r"/>
              <a:r>
                <a:rPr lang="en-US" altLang="zh-CN" sz="1400" dirty="0" smtClean="0"/>
                <a:t>¥4.00</a:t>
              </a:r>
              <a:endParaRPr lang="en-US" altLang="zh-CN" sz="1400" dirty="0" smtClean="0"/>
            </a:p>
          </p:txBody>
        </p:sp>
        <p:sp>
          <p:nvSpPr>
            <p:cNvPr id="107" name="文本框 106"/>
            <p:cNvSpPr txBox="1"/>
            <p:nvPr/>
          </p:nvSpPr>
          <p:spPr>
            <a:xfrm>
              <a:off x="8093" y="6059"/>
              <a:ext cx="3719" cy="436"/>
            </a:xfrm>
            <a:prstGeom prst="rect">
              <a:avLst/>
            </a:prstGeom>
            <a:noFill/>
          </p:spPr>
          <p:txBody>
            <a:bodyPr wrap="square" rtlCol="0">
              <a:spAutoFit/>
            </a:bodyPr>
            <a:p>
              <a:pPr algn="r"/>
              <a:r>
                <a:rPr lang="zh-CN" altLang="en-US" sz="1200" dirty="0" smtClean="0"/>
                <a:t>共</a:t>
              </a:r>
              <a:r>
                <a:rPr lang="en-US" altLang="zh-CN" sz="1200" dirty="0" smtClean="0"/>
                <a:t>3</a:t>
              </a:r>
              <a:r>
                <a:rPr lang="zh-CN" altLang="en-US" sz="1200" dirty="0" smtClean="0"/>
                <a:t>人  收入</a:t>
              </a:r>
              <a:r>
                <a:rPr lang="en-US" altLang="zh-CN" sz="1200" dirty="0" smtClean="0"/>
                <a:t>¥16.00</a:t>
              </a:r>
              <a:r>
                <a:rPr lang="zh-CN" altLang="en-US" sz="1200" dirty="0" smtClean="0"/>
                <a:t>元</a:t>
              </a:r>
              <a:endParaRPr lang="zh-CN" altLang="en-US" sz="1200" dirty="0"/>
            </a:p>
          </p:txBody>
        </p:sp>
        <p:cxnSp>
          <p:nvCxnSpPr>
            <p:cNvPr id="108" name="直接连接符 107"/>
            <p:cNvCxnSpPr/>
            <p:nvPr/>
          </p:nvCxnSpPr>
          <p:spPr>
            <a:xfrm>
              <a:off x="7833" y="6601"/>
              <a:ext cx="4026" cy="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9294" y="6863"/>
              <a:ext cx="1030" cy="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smtClean="0">
                  <a:solidFill>
                    <a:schemeClr val="tx1"/>
                  </a:solidFill>
                </a:rPr>
                <a:t>删除订单</a:t>
              </a:r>
              <a:endParaRPr lang="zh-CN" altLang="en-US" sz="900" dirty="0">
                <a:solidFill>
                  <a:schemeClr val="tx1"/>
                </a:solidFill>
              </a:endParaRPr>
            </a:p>
          </p:txBody>
        </p:sp>
        <p:sp>
          <p:nvSpPr>
            <p:cNvPr id="114" name="矩形 113"/>
            <p:cNvSpPr/>
            <p:nvPr/>
          </p:nvSpPr>
          <p:spPr>
            <a:xfrm>
              <a:off x="10553" y="6856"/>
              <a:ext cx="1030" cy="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smtClean="0">
                  <a:solidFill>
                    <a:schemeClr val="tx1"/>
                  </a:solidFill>
                </a:rPr>
                <a:t>再次发布</a:t>
              </a:r>
              <a:endParaRPr lang="zh-CN" altLang="en-US" sz="900" dirty="0">
                <a:solidFill>
                  <a:schemeClr val="tx1"/>
                </a:solidFill>
              </a:endParaRPr>
            </a:p>
          </p:txBody>
        </p:sp>
        <p:cxnSp>
          <p:nvCxnSpPr>
            <p:cNvPr id="115" name="直接连接符 114"/>
            <p:cNvCxnSpPr/>
            <p:nvPr/>
          </p:nvCxnSpPr>
          <p:spPr>
            <a:xfrm>
              <a:off x="7833" y="4080"/>
              <a:ext cx="4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29" idx="1"/>
              <a:endCxn id="129" idx="3"/>
            </p:cNvCxnSpPr>
            <p:nvPr/>
          </p:nvCxnSpPr>
          <p:spPr>
            <a:xfrm>
              <a:off x="7833" y="5052"/>
              <a:ext cx="4026"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7722" y="2811"/>
              <a:ext cx="4337" cy="388"/>
            </a:xfrm>
            <a:prstGeom prst="rect">
              <a:avLst/>
            </a:prstGeom>
            <a:noFill/>
          </p:spPr>
          <p:txBody>
            <a:bodyPr wrap="square" rtlCol="0">
              <a:spAutoFit/>
            </a:bodyPr>
            <a:p>
              <a:r>
                <a:rPr lang="zh-CN" altLang="en-US" sz="1000" dirty="0" smtClean="0"/>
                <a:t>    订单编号：</a:t>
              </a:r>
              <a:r>
                <a:rPr lang="en-US" altLang="zh-CN" sz="1000" dirty="0" smtClean="0"/>
                <a:t>00000056                       </a:t>
              </a:r>
              <a:r>
                <a:rPr lang="zh-CN" altLang="en-US" sz="1000" dirty="0" smtClean="0"/>
                <a:t>交易成功</a:t>
              </a:r>
              <a:endParaRPr lang="zh-CN" altLang="en-US" sz="1000" dirty="0"/>
            </a:p>
          </p:txBody>
        </p:sp>
        <p:sp>
          <p:nvSpPr>
            <p:cNvPr id="118" name="椭圆 117"/>
            <p:cNvSpPr/>
            <p:nvPr/>
          </p:nvSpPr>
          <p:spPr>
            <a:xfrm>
              <a:off x="7934" y="3398"/>
              <a:ext cx="567" cy="5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7943" y="4212"/>
              <a:ext cx="567" cy="5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7943" y="5172"/>
              <a:ext cx="567" cy="5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圆角矩形 122"/>
            <p:cNvSpPr/>
            <p:nvPr/>
          </p:nvSpPr>
          <p:spPr>
            <a:xfrm>
              <a:off x="8023" y="2055"/>
              <a:ext cx="3669" cy="437"/>
            </a:xfrm>
            <a:prstGeom prst="roundRect">
              <a:avLst/>
            </a:prstGeom>
            <a:solidFill>
              <a:schemeClr val="bg1"/>
            </a:solidFill>
            <a:ln>
              <a:solidFill>
                <a:schemeClr val="accent1">
                  <a:shade val="50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文本框 123"/>
            <p:cNvSpPr txBox="1"/>
            <p:nvPr/>
          </p:nvSpPr>
          <p:spPr>
            <a:xfrm>
              <a:off x="8278" y="2089"/>
              <a:ext cx="1593" cy="412"/>
            </a:xfrm>
            <a:prstGeom prst="rect">
              <a:avLst/>
            </a:prstGeom>
            <a:noFill/>
          </p:spPr>
          <p:txBody>
            <a:bodyPr wrap="square" rtlCol="0">
              <a:spAutoFit/>
            </a:bodyPr>
            <a:p>
              <a:r>
                <a:rPr lang="zh-CN" altLang="en-US" sz="1100" dirty="0" smtClean="0"/>
                <a:t>大师兄订单</a:t>
              </a:r>
              <a:endParaRPr lang="zh-CN" altLang="en-US" sz="1100" dirty="0"/>
            </a:p>
          </p:txBody>
        </p:sp>
        <p:sp>
          <p:nvSpPr>
            <p:cNvPr id="125" name="文本框 124"/>
            <p:cNvSpPr txBox="1"/>
            <p:nvPr/>
          </p:nvSpPr>
          <p:spPr>
            <a:xfrm>
              <a:off x="9953" y="2090"/>
              <a:ext cx="1378" cy="412"/>
            </a:xfrm>
            <a:prstGeom prst="rect">
              <a:avLst/>
            </a:prstGeom>
            <a:noFill/>
          </p:spPr>
          <p:txBody>
            <a:bodyPr wrap="square" rtlCol="0">
              <a:spAutoFit/>
            </a:bodyPr>
            <a:p>
              <a:r>
                <a:rPr lang="zh-CN" altLang="en-US" sz="1000" dirty="0" smtClean="0"/>
                <a:t>    </a:t>
              </a:r>
              <a:r>
                <a:rPr lang="zh-CN" altLang="en-US" sz="1100" dirty="0" smtClean="0"/>
                <a:t>带</a:t>
              </a:r>
              <a:r>
                <a:rPr lang="zh-CN" altLang="en-US" sz="1100" dirty="0"/>
                <a:t>哥</a:t>
              </a:r>
              <a:r>
                <a:rPr lang="zh-CN" altLang="en-US" sz="1100" dirty="0" smtClean="0"/>
                <a:t>订单</a:t>
              </a:r>
              <a:endParaRPr lang="zh-CN" altLang="en-US" sz="1100" dirty="0"/>
            </a:p>
          </p:txBody>
        </p:sp>
        <p:cxnSp>
          <p:nvCxnSpPr>
            <p:cNvPr id="127" name="直接连接符 126"/>
            <p:cNvCxnSpPr>
              <a:stCxn id="123" idx="0"/>
              <a:endCxn id="123" idx="2"/>
            </p:cNvCxnSpPr>
            <p:nvPr/>
          </p:nvCxnSpPr>
          <p:spPr>
            <a:xfrm>
              <a:off x="9858" y="2055"/>
              <a:ext cx="0" cy="437"/>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 name="组合 29"/>
          <p:cNvGrpSpPr/>
          <p:nvPr/>
        </p:nvGrpSpPr>
        <p:grpSpPr>
          <a:xfrm>
            <a:off x="1477645" y="709930"/>
            <a:ext cx="2825750" cy="5524500"/>
            <a:chOff x="2322" y="1128"/>
            <a:chExt cx="4450" cy="8700"/>
          </a:xfrm>
        </p:grpSpPr>
        <p:grpSp>
          <p:nvGrpSpPr>
            <p:cNvPr id="2" name="组合 1"/>
            <p:cNvGrpSpPr/>
            <p:nvPr/>
          </p:nvGrpSpPr>
          <p:grpSpPr>
            <a:xfrm>
              <a:off x="2322" y="1128"/>
              <a:ext cx="4450" cy="8700"/>
              <a:chOff x="2321" y="1131"/>
              <a:chExt cx="4450" cy="8700"/>
            </a:xfrm>
          </p:grpSpPr>
          <p:grpSp>
            <p:nvGrpSpPr>
              <p:cNvPr id="26" name="组合 25"/>
              <p:cNvGrpSpPr/>
              <p:nvPr/>
            </p:nvGrpSpPr>
            <p:grpSpPr>
              <a:xfrm>
                <a:off x="2321" y="1131"/>
                <a:ext cx="4451" cy="8701"/>
                <a:chOff x="2321" y="1131"/>
                <a:chExt cx="4451" cy="8701"/>
              </a:xfrm>
            </p:grpSpPr>
            <p:grpSp>
              <p:nvGrpSpPr>
                <p:cNvPr id="27" name="组合 26"/>
                <p:cNvGrpSpPr/>
                <p:nvPr/>
              </p:nvGrpSpPr>
              <p:grpSpPr>
                <a:xfrm>
                  <a:off x="2321" y="1131"/>
                  <a:ext cx="4451" cy="8218"/>
                  <a:chOff x="2564" y="1221"/>
                  <a:chExt cx="4451" cy="8218"/>
                </a:xfrm>
              </p:grpSpPr>
              <p:sp>
                <p:nvSpPr>
                  <p:cNvPr id="28" name="矩形 27"/>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31" name="文本框 30"/>
                <p:cNvSpPr txBox="1"/>
                <p:nvPr/>
              </p:nvSpPr>
              <p:spPr>
                <a:xfrm>
                  <a:off x="4375" y="9349"/>
                  <a:ext cx="2397" cy="483"/>
                </a:xfrm>
                <a:prstGeom prst="rect">
                  <a:avLst/>
                </a:prstGeom>
                <a:noFill/>
              </p:spPr>
              <p:txBody>
                <a:bodyPr wrap="square" rtlCol="0">
                  <a:spAutoFit/>
                </a:bodyPr>
                <a:p>
                  <a:pPr algn="r"/>
                  <a:r>
                    <a:rPr lang="en-US" altLang="zh-CN" sz="1400"/>
                    <a:t>9</a:t>
                  </a:r>
                  <a:endParaRPr lang="en-US" altLang="zh-CN" sz="1400"/>
                </a:p>
              </p:txBody>
            </p:sp>
          </p:grpSp>
          <p:grpSp>
            <p:nvGrpSpPr>
              <p:cNvPr id="32" name="组合 31"/>
              <p:cNvGrpSpPr/>
              <p:nvPr/>
            </p:nvGrpSpPr>
            <p:grpSpPr>
              <a:xfrm>
                <a:off x="2364" y="1605"/>
                <a:ext cx="4404" cy="394"/>
                <a:chOff x="2364" y="1605"/>
                <a:chExt cx="4404" cy="394"/>
              </a:xfrm>
            </p:grpSpPr>
            <p:grpSp>
              <p:nvGrpSpPr>
                <p:cNvPr id="33" name="组合 32"/>
                <p:cNvGrpSpPr/>
                <p:nvPr/>
              </p:nvGrpSpPr>
              <p:grpSpPr>
                <a:xfrm>
                  <a:off x="6455" y="1740"/>
                  <a:ext cx="229" cy="120"/>
                  <a:chOff x="16302" y="1740"/>
                  <a:chExt cx="229" cy="120"/>
                </a:xfrm>
              </p:grpSpPr>
              <p:sp>
                <p:nvSpPr>
                  <p:cNvPr id="34"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5"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6"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7"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38" name="文本框 37"/>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39" name="组合 38"/>
                <p:cNvGrpSpPr/>
                <p:nvPr/>
              </p:nvGrpSpPr>
              <p:grpSpPr>
                <a:xfrm>
                  <a:off x="2364" y="1613"/>
                  <a:ext cx="1426" cy="386"/>
                  <a:chOff x="12211" y="1613"/>
                  <a:chExt cx="1426" cy="386"/>
                </a:xfrm>
              </p:grpSpPr>
              <p:grpSp>
                <p:nvGrpSpPr>
                  <p:cNvPr id="40" name="组合 39"/>
                  <p:cNvGrpSpPr/>
                  <p:nvPr/>
                </p:nvGrpSpPr>
                <p:grpSpPr>
                  <a:xfrm>
                    <a:off x="13213" y="1737"/>
                    <a:ext cx="129" cy="137"/>
                    <a:chOff x="13213" y="1737"/>
                    <a:chExt cx="129" cy="137"/>
                  </a:xfrm>
                </p:grpSpPr>
                <p:sp>
                  <p:nvSpPr>
                    <p:cNvPr id="41"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2"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3"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44"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45" name="文本框 44"/>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46" name="组合 45"/>
                <p:cNvGrpSpPr/>
                <p:nvPr/>
              </p:nvGrpSpPr>
              <p:grpSpPr>
                <a:xfrm>
                  <a:off x="6196" y="1729"/>
                  <a:ext cx="153" cy="155"/>
                  <a:chOff x="16007" y="1713"/>
                  <a:chExt cx="200" cy="201"/>
                </a:xfrm>
              </p:grpSpPr>
              <p:sp>
                <p:nvSpPr>
                  <p:cNvPr id="47"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8"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49"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50" name="直接连接符 49"/>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1" name="圆角矩形 50"/>
            <p:cNvSpPr/>
            <p:nvPr/>
          </p:nvSpPr>
          <p:spPr>
            <a:xfrm>
              <a:off x="2612" y="1992"/>
              <a:ext cx="3979" cy="16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2935" y="2415"/>
              <a:ext cx="856" cy="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文本框 52"/>
            <p:cNvSpPr txBox="1"/>
            <p:nvPr/>
          </p:nvSpPr>
          <p:spPr>
            <a:xfrm>
              <a:off x="4134" y="2206"/>
              <a:ext cx="2063" cy="1357"/>
            </a:xfrm>
            <a:prstGeom prst="rect">
              <a:avLst/>
            </a:prstGeom>
            <a:noFill/>
          </p:spPr>
          <p:txBody>
            <a:bodyPr wrap="square" rtlCol="0">
              <a:spAutoFit/>
            </a:bodyPr>
            <a:p>
              <a:r>
                <a:rPr lang="zh-CN" altLang="en-US" dirty="0" smtClean="0"/>
                <a:t>龚小呈</a:t>
              </a:r>
              <a:endParaRPr lang="en-US" altLang="zh-CN" dirty="0" smtClean="0"/>
            </a:p>
            <a:p>
              <a:r>
                <a:rPr lang="en-US" altLang="zh-CN" sz="1600" dirty="0" smtClean="0"/>
                <a:t>Gc111</a:t>
              </a:r>
              <a:endParaRPr lang="en-US" altLang="zh-CN" sz="1600" dirty="0" smtClean="0"/>
            </a:p>
            <a:p>
              <a:r>
                <a:rPr lang="en-US" altLang="zh-CN" sz="1600" dirty="0" smtClean="0"/>
                <a:t>1479857778</a:t>
              </a:r>
              <a:endParaRPr lang="en-US" altLang="zh-CN" sz="1600" dirty="0" smtClean="0"/>
            </a:p>
          </p:txBody>
        </p:sp>
        <p:sp>
          <p:nvSpPr>
            <p:cNvPr id="54" name="圆角矩形 53"/>
            <p:cNvSpPr/>
            <p:nvPr/>
          </p:nvSpPr>
          <p:spPr>
            <a:xfrm>
              <a:off x="2612" y="3919"/>
              <a:ext cx="3979" cy="17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2609" y="3924"/>
              <a:ext cx="2382" cy="582"/>
            </a:xfrm>
            <a:prstGeom prst="rect">
              <a:avLst/>
            </a:prstGeom>
            <a:noFill/>
          </p:spPr>
          <p:txBody>
            <a:bodyPr wrap="square" rtlCol="0">
              <a:spAutoFit/>
            </a:bodyPr>
            <a:p>
              <a:r>
                <a:rPr lang="en-US" altLang="zh-CN" dirty="0" smtClean="0"/>
                <a:t>5</a:t>
              </a:r>
              <a:r>
                <a:rPr lang="zh-CN" altLang="en-US" dirty="0" smtClean="0"/>
                <a:t>级大师兄</a:t>
              </a:r>
              <a:endParaRPr lang="zh-CN" altLang="en-US" dirty="0"/>
            </a:p>
          </p:txBody>
        </p:sp>
        <p:cxnSp>
          <p:nvCxnSpPr>
            <p:cNvPr id="56" name="直接连接符 55"/>
            <p:cNvCxnSpPr/>
            <p:nvPr/>
          </p:nvCxnSpPr>
          <p:spPr>
            <a:xfrm>
              <a:off x="3931" y="4660"/>
              <a:ext cx="0" cy="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64" y="4660"/>
              <a:ext cx="0" cy="524"/>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786" y="4467"/>
              <a:ext cx="960" cy="485"/>
            </a:xfrm>
            <a:prstGeom prst="rect">
              <a:avLst/>
            </a:prstGeom>
            <a:noFill/>
          </p:spPr>
          <p:txBody>
            <a:bodyPr wrap="square" rtlCol="0">
              <a:spAutoFit/>
            </a:bodyPr>
            <a:p>
              <a:pPr algn="ctr"/>
              <a:r>
                <a:rPr lang="en-US" altLang="zh-CN" sz="1400" dirty="0" smtClean="0"/>
                <a:t>128</a:t>
              </a:r>
              <a:r>
                <a:rPr lang="zh-CN" altLang="en-US" sz="1050" dirty="0" smtClean="0"/>
                <a:t>单</a:t>
              </a:r>
              <a:endParaRPr lang="zh-CN" altLang="en-US" sz="1400" dirty="0"/>
            </a:p>
          </p:txBody>
        </p:sp>
        <p:sp>
          <p:nvSpPr>
            <p:cNvPr id="59" name="文本框 58"/>
            <p:cNvSpPr txBox="1"/>
            <p:nvPr/>
          </p:nvSpPr>
          <p:spPr>
            <a:xfrm>
              <a:off x="2677" y="4829"/>
              <a:ext cx="1154" cy="388"/>
            </a:xfrm>
            <a:prstGeom prst="rect">
              <a:avLst/>
            </a:prstGeom>
            <a:noFill/>
          </p:spPr>
          <p:txBody>
            <a:bodyPr wrap="square" rtlCol="0">
              <a:spAutoFit/>
            </a:bodyPr>
            <a:p>
              <a:r>
                <a:rPr lang="zh-CN" altLang="en-US" sz="1000" dirty="0" smtClean="0"/>
                <a:t>总订单数</a:t>
              </a:r>
              <a:endParaRPr lang="zh-CN" altLang="en-US" sz="1000" dirty="0"/>
            </a:p>
          </p:txBody>
        </p:sp>
        <p:sp>
          <p:nvSpPr>
            <p:cNvPr id="60" name="文本框 59"/>
            <p:cNvSpPr txBox="1"/>
            <p:nvPr/>
          </p:nvSpPr>
          <p:spPr>
            <a:xfrm>
              <a:off x="4134" y="4468"/>
              <a:ext cx="1144" cy="485"/>
            </a:xfrm>
            <a:prstGeom prst="rect">
              <a:avLst/>
            </a:prstGeom>
            <a:noFill/>
          </p:spPr>
          <p:txBody>
            <a:bodyPr wrap="square" rtlCol="0">
              <a:spAutoFit/>
            </a:bodyPr>
            <a:p>
              <a:pPr algn="ctr"/>
              <a:r>
                <a:rPr lang="en-US" altLang="zh-CN" sz="1400" dirty="0" smtClean="0"/>
                <a:t>511</a:t>
              </a:r>
              <a:r>
                <a:rPr lang="zh-CN" altLang="en-US" sz="1050" dirty="0" smtClean="0"/>
                <a:t>元</a:t>
              </a:r>
              <a:endParaRPr lang="zh-CN" altLang="en-US" sz="1050" dirty="0"/>
            </a:p>
          </p:txBody>
        </p:sp>
        <p:sp>
          <p:nvSpPr>
            <p:cNvPr id="61" name="文本框 60"/>
            <p:cNvSpPr txBox="1"/>
            <p:nvPr/>
          </p:nvSpPr>
          <p:spPr>
            <a:xfrm>
              <a:off x="4129" y="4824"/>
              <a:ext cx="1154" cy="388"/>
            </a:xfrm>
            <a:prstGeom prst="rect">
              <a:avLst/>
            </a:prstGeom>
            <a:noFill/>
          </p:spPr>
          <p:txBody>
            <a:bodyPr wrap="square" rtlCol="0">
              <a:spAutoFit/>
            </a:bodyPr>
            <a:p>
              <a:pPr algn="ctr"/>
              <a:r>
                <a:rPr lang="zh-CN" altLang="en-US" sz="1000" dirty="0" smtClean="0"/>
                <a:t>总</a:t>
              </a:r>
              <a:r>
                <a:rPr lang="zh-CN" altLang="en-US" sz="1000" dirty="0"/>
                <a:t>支出</a:t>
              </a:r>
              <a:endParaRPr lang="zh-CN" altLang="en-US" sz="1000" dirty="0"/>
            </a:p>
          </p:txBody>
        </p:sp>
        <p:sp>
          <p:nvSpPr>
            <p:cNvPr id="62" name="文本框 61"/>
            <p:cNvSpPr txBox="1"/>
            <p:nvPr/>
          </p:nvSpPr>
          <p:spPr>
            <a:xfrm>
              <a:off x="5566" y="4467"/>
              <a:ext cx="960" cy="533"/>
            </a:xfrm>
            <a:prstGeom prst="rect">
              <a:avLst/>
            </a:prstGeom>
            <a:noFill/>
          </p:spPr>
          <p:txBody>
            <a:bodyPr wrap="square" rtlCol="0">
              <a:spAutoFit/>
            </a:bodyPr>
            <a:p>
              <a:pPr algn="ctr"/>
              <a:r>
                <a:rPr lang="zh-CN" altLang="en-US" sz="1600" dirty="0"/>
                <a:t>可乐</a:t>
              </a:r>
              <a:endParaRPr lang="zh-CN" altLang="en-US" sz="1600" dirty="0"/>
            </a:p>
          </p:txBody>
        </p:sp>
        <p:sp>
          <p:nvSpPr>
            <p:cNvPr id="63" name="文本框 62"/>
            <p:cNvSpPr txBox="1"/>
            <p:nvPr/>
          </p:nvSpPr>
          <p:spPr>
            <a:xfrm>
              <a:off x="5392" y="4830"/>
              <a:ext cx="1349" cy="388"/>
            </a:xfrm>
            <a:prstGeom prst="rect">
              <a:avLst/>
            </a:prstGeom>
            <a:noFill/>
          </p:spPr>
          <p:txBody>
            <a:bodyPr wrap="square" rtlCol="0">
              <a:spAutoFit/>
            </a:bodyPr>
            <a:p>
              <a:r>
                <a:rPr lang="zh-CN" altLang="en-US" sz="1000" dirty="0" smtClean="0"/>
                <a:t>最爱带的是</a:t>
              </a:r>
              <a:endParaRPr lang="zh-CN" altLang="en-US" sz="1000" dirty="0"/>
            </a:p>
          </p:txBody>
        </p:sp>
        <p:sp>
          <p:nvSpPr>
            <p:cNvPr id="64" name="圆角矩形 63"/>
            <p:cNvSpPr/>
            <p:nvPr/>
          </p:nvSpPr>
          <p:spPr>
            <a:xfrm>
              <a:off x="2609" y="5861"/>
              <a:ext cx="3979" cy="17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5" name="直接连接符 64"/>
            <p:cNvCxnSpPr/>
            <p:nvPr/>
          </p:nvCxnSpPr>
          <p:spPr>
            <a:xfrm>
              <a:off x="3928" y="6602"/>
              <a:ext cx="0" cy="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461" y="6602"/>
              <a:ext cx="0" cy="524"/>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783" y="6409"/>
              <a:ext cx="960" cy="533"/>
            </a:xfrm>
            <a:prstGeom prst="rect">
              <a:avLst/>
            </a:prstGeom>
            <a:noFill/>
          </p:spPr>
          <p:txBody>
            <a:bodyPr wrap="square" rtlCol="0">
              <a:spAutoFit/>
            </a:bodyPr>
            <a:p>
              <a:pPr algn="ctr"/>
              <a:r>
                <a:rPr lang="en-US" altLang="zh-CN" sz="1600" dirty="0" smtClean="0"/>
                <a:t>64</a:t>
              </a:r>
              <a:r>
                <a:rPr lang="zh-CN" altLang="en-US" sz="1100" dirty="0" smtClean="0"/>
                <a:t>单</a:t>
              </a:r>
              <a:endParaRPr lang="zh-CN" altLang="en-US" sz="1600" dirty="0"/>
            </a:p>
          </p:txBody>
        </p:sp>
        <p:sp>
          <p:nvSpPr>
            <p:cNvPr id="68" name="文本框 67"/>
            <p:cNvSpPr txBox="1"/>
            <p:nvPr/>
          </p:nvSpPr>
          <p:spPr>
            <a:xfrm>
              <a:off x="2674" y="6771"/>
              <a:ext cx="1154" cy="388"/>
            </a:xfrm>
            <a:prstGeom prst="rect">
              <a:avLst/>
            </a:prstGeom>
            <a:noFill/>
          </p:spPr>
          <p:txBody>
            <a:bodyPr wrap="square" rtlCol="0">
              <a:spAutoFit/>
            </a:bodyPr>
            <a:p>
              <a:r>
                <a:rPr lang="zh-CN" altLang="en-US" sz="1000" dirty="0" smtClean="0"/>
                <a:t>总订单数</a:t>
              </a:r>
              <a:endParaRPr lang="zh-CN" altLang="en-US" sz="1000" dirty="0"/>
            </a:p>
          </p:txBody>
        </p:sp>
        <p:sp>
          <p:nvSpPr>
            <p:cNvPr id="69" name="文本框 68"/>
            <p:cNvSpPr txBox="1"/>
            <p:nvPr/>
          </p:nvSpPr>
          <p:spPr>
            <a:xfrm>
              <a:off x="4131" y="6410"/>
              <a:ext cx="1144" cy="533"/>
            </a:xfrm>
            <a:prstGeom prst="rect">
              <a:avLst/>
            </a:prstGeom>
            <a:noFill/>
          </p:spPr>
          <p:txBody>
            <a:bodyPr wrap="square" rtlCol="0">
              <a:spAutoFit/>
            </a:bodyPr>
            <a:p>
              <a:pPr algn="ctr"/>
              <a:r>
                <a:rPr lang="en-US" altLang="zh-CN" sz="1600" dirty="0" smtClean="0"/>
                <a:t>256</a:t>
              </a:r>
              <a:r>
                <a:rPr lang="zh-CN" altLang="en-US" sz="1100" dirty="0" smtClean="0"/>
                <a:t>元</a:t>
              </a:r>
              <a:endParaRPr lang="zh-CN" altLang="en-US" sz="1100" dirty="0"/>
            </a:p>
          </p:txBody>
        </p:sp>
        <p:sp>
          <p:nvSpPr>
            <p:cNvPr id="70" name="文本框 69"/>
            <p:cNvSpPr txBox="1"/>
            <p:nvPr/>
          </p:nvSpPr>
          <p:spPr>
            <a:xfrm>
              <a:off x="4126" y="6766"/>
              <a:ext cx="1154" cy="388"/>
            </a:xfrm>
            <a:prstGeom prst="rect">
              <a:avLst/>
            </a:prstGeom>
            <a:noFill/>
          </p:spPr>
          <p:txBody>
            <a:bodyPr wrap="square" rtlCol="0">
              <a:spAutoFit/>
            </a:bodyPr>
            <a:p>
              <a:pPr algn="ctr"/>
              <a:r>
                <a:rPr lang="zh-CN" altLang="en-US" sz="1000" dirty="0" smtClean="0"/>
                <a:t>总</a:t>
              </a:r>
              <a:r>
                <a:rPr lang="zh-CN" altLang="en-US" sz="1000" dirty="0"/>
                <a:t>收入</a:t>
              </a:r>
              <a:endParaRPr lang="zh-CN" altLang="en-US" sz="1000" dirty="0"/>
            </a:p>
          </p:txBody>
        </p:sp>
        <p:sp>
          <p:nvSpPr>
            <p:cNvPr id="71" name="文本框 70"/>
            <p:cNvSpPr txBox="1"/>
            <p:nvPr/>
          </p:nvSpPr>
          <p:spPr>
            <a:xfrm>
              <a:off x="5563" y="6409"/>
              <a:ext cx="960" cy="533"/>
            </a:xfrm>
            <a:prstGeom prst="rect">
              <a:avLst/>
            </a:prstGeom>
            <a:noFill/>
          </p:spPr>
          <p:txBody>
            <a:bodyPr wrap="square" rtlCol="0">
              <a:spAutoFit/>
            </a:bodyPr>
            <a:p>
              <a:pPr algn="ctr"/>
              <a:r>
                <a:rPr lang="zh-CN" altLang="en-US" sz="1600" dirty="0"/>
                <a:t>帅</a:t>
              </a:r>
              <a:endParaRPr lang="zh-CN" altLang="en-US" sz="1600" dirty="0"/>
            </a:p>
          </p:txBody>
        </p:sp>
        <p:sp>
          <p:nvSpPr>
            <p:cNvPr id="72" name="文本框 71"/>
            <p:cNvSpPr txBox="1"/>
            <p:nvPr/>
          </p:nvSpPr>
          <p:spPr>
            <a:xfrm>
              <a:off x="5392" y="6766"/>
              <a:ext cx="1349" cy="630"/>
            </a:xfrm>
            <a:prstGeom prst="rect">
              <a:avLst/>
            </a:prstGeom>
            <a:noFill/>
          </p:spPr>
          <p:txBody>
            <a:bodyPr wrap="square" rtlCol="0">
              <a:spAutoFit/>
            </a:bodyPr>
            <a:p>
              <a:pPr algn="ctr"/>
              <a:r>
                <a:rPr lang="zh-CN" altLang="en-US" sz="1000" dirty="0" smtClean="0"/>
                <a:t>最多的</a:t>
              </a:r>
              <a:endParaRPr lang="en-US" altLang="zh-CN" sz="1000" dirty="0" smtClean="0"/>
            </a:p>
            <a:p>
              <a:pPr algn="ctr"/>
              <a:r>
                <a:rPr lang="zh-CN" altLang="en-US" sz="1000" dirty="0"/>
                <a:t>评价是</a:t>
              </a:r>
              <a:endParaRPr lang="zh-CN" altLang="en-US" sz="1000" dirty="0"/>
            </a:p>
          </p:txBody>
        </p:sp>
        <p:sp>
          <p:nvSpPr>
            <p:cNvPr id="73" name="文本框 72"/>
            <p:cNvSpPr txBox="1"/>
            <p:nvPr/>
          </p:nvSpPr>
          <p:spPr>
            <a:xfrm>
              <a:off x="2787" y="5838"/>
              <a:ext cx="2373" cy="582"/>
            </a:xfrm>
            <a:prstGeom prst="rect">
              <a:avLst/>
            </a:prstGeom>
            <a:noFill/>
          </p:spPr>
          <p:txBody>
            <a:bodyPr wrap="square" rtlCol="0">
              <a:spAutoFit/>
            </a:bodyPr>
            <a:p>
              <a:r>
                <a:rPr lang="en-US" altLang="zh-CN" dirty="0" smtClean="0"/>
                <a:t>3</a:t>
              </a:r>
              <a:r>
                <a:rPr lang="zh-CN" altLang="en-US" dirty="0" smtClean="0"/>
                <a:t>级带</a:t>
              </a:r>
              <a:r>
                <a:rPr lang="zh-CN" altLang="en-US" dirty="0"/>
                <a:t>哥</a:t>
              </a:r>
              <a:endParaRPr lang="zh-CN" altLang="en-US" dirty="0"/>
            </a:p>
          </p:txBody>
        </p:sp>
      </p:grpSp>
      <p:sp>
        <p:nvSpPr>
          <p:cNvPr id="4" name="文本框 3"/>
          <p:cNvSpPr txBox="1"/>
          <p:nvPr/>
        </p:nvSpPr>
        <p:spPr>
          <a:xfrm>
            <a:off x="485775" y="325120"/>
            <a:ext cx="2961005" cy="368300"/>
          </a:xfrm>
          <a:prstGeom prst="rect">
            <a:avLst/>
          </a:prstGeom>
          <a:noFill/>
        </p:spPr>
        <p:txBody>
          <a:bodyPr wrap="square" rtlCol="0">
            <a:spAutoFit/>
          </a:bodyPr>
          <a:p>
            <a:r>
              <a:rPr lang="zh-CN"/>
              <a:t>个人详情页 </a:t>
            </a:r>
            <a:r>
              <a:rPr lang="en-US" altLang="zh-CN"/>
              <a:t>- ListView</a:t>
            </a:r>
            <a:endParaRPr lang="en-US" altLang="zh-CN"/>
          </a:p>
        </p:txBody>
      </p:sp>
      <p:grpSp>
        <p:nvGrpSpPr>
          <p:cNvPr id="74" name="组合 73"/>
          <p:cNvGrpSpPr/>
          <p:nvPr/>
        </p:nvGrpSpPr>
        <p:grpSpPr>
          <a:xfrm>
            <a:off x="7579360" y="709930"/>
            <a:ext cx="2825750" cy="5524500"/>
            <a:chOff x="7844" y="1161"/>
            <a:chExt cx="4450" cy="8700"/>
          </a:xfrm>
        </p:grpSpPr>
        <p:grpSp>
          <p:nvGrpSpPr>
            <p:cNvPr id="75" name="组合 74"/>
            <p:cNvGrpSpPr/>
            <p:nvPr/>
          </p:nvGrpSpPr>
          <p:grpSpPr>
            <a:xfrm>
              <a:off x="7844" y="1161"/>
              <a:ext cx="4450" cy="8700"/>
              <a:chOff x="2321" y="1131"/>
              <a:chExt cx="4450" cy="8700"/>
            </a:xfrm>
          </p:grpSpPr>
          <p:grpSp>
            <p:nvGrpSpPr>
              <p:cNvPr id="76" name="组合 75"/>
              <p:cNvGrpSpPr/>
              <p:nvPr/>
            </p:nvGrpSpPr>
            <p:grpSpPr>
              <a:xfrm>
                <a:off x="2321" y="1131"/>
                <a:ext cx="4451" cy="8701"/>
                <a:chOff x="2321" y="1131"/>
                <a:chExt cx="4451" cy="8701"/>
              </a:xfrm>
            </p:grpSpPr>
            <p:grpSp>
              <p:nvGrpSpPr>
                <p:cNvPr id="77" name="组合 76"/>
                <p:cNvGrpSpPr/>
                <p:nvPr/>
              </p:nvGrpSpPr>
              <p:grpSpPr>
                <a:xfrm>
                  <a:off x="2321" y="1131"/>
                  <a:ext cx="4451" cy="8218"/>
                  <a:chOff x="2564" y="1221"/>
                  <a:chExt cx="4451" cy="8218"/>
                </a:xfrm>
              </p:grpSpPr>
              <p:sp>
                <p:nvSpPr>
                  <p:cNvPr id="78" name="矩形 77"/>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文本框 78"/>
                  <p:cNvSpPr txBox="1"/>
                  <p:nvPr/>
                </p:nvSpPr>
                <p:spPr>
                  <a:xfrm>
                    <a:off x="2564" y="1221"/>
                    <a:ext cx="3625" cy="483"/>
                  </a:xfrm>
                  <a:prstGeom prst="rect">
                    <a:avLst/>
                  </a:prstGeom>
                  <a:noFill/>
                </p:spPr>
                <p:txBody>
                  <a:bodyPr wrap="square" rtlCol="0">
                    <a:spAutoFit/>
                  </a:bodyPr>
                  <a:p>
                    <a:r>
                      <a:rPr lang="en-US" altLang="zh-CN" sz="1400" dirty="0"/>
                      <a:t>iPhone 6/7/8   375*667</a:t>
                    </a:r>
                    <a:endParaRPr lang="en-US" altLang="zh-CN" sz="1400" dirty="0"/>
                  </a:p>
                </p:txBody>
              </p:sp>
            </p:grpSp>
            <p:sp>
              <p:nvSpPr>
                <p:cNvPr id="80" name="文本框 79"/>
                <p:cNvSpPr txBox="1"/>
                <p:nvPr/>
              </p:nvSpPr>
              <p:spPr>
                <a:xfrm>
                  <a:off x="4375" y="9349"/>
                  <a:ext cx="2397" cy="483"/>
                </a:xfrm>
                <a:prstGeom prst="rect">
                  <a:avLst/>
                </a:prstGeom>
                <a:noFill/>
              </p:spPr>
              <p:txBody>
                <a:bodyPr wrap="square" rtlCol="0">
                  <a:spAutoFit/>
                </a:bodyPr>
                <a:p>
                  <a:pPr algn="r"/>
                  <a:r>
                    <a:rPr lang="en-US" altLang="zh-CN" sz="1400"/>
                    <a:t>10</a:t>
                  </a:r>
                  <a:endParaRPr lang="en-US" altLang="zh-CN" sz="1400"/>
                </a:p>
              </p:txBody>
            </p:sp>
          </p:grpSp>
          <p:grpSp>
            <p:nvGrpSpPr>
              <p:cNvPr id="81" name="组合 80"/>
              <p:cNvGrpSpPr/>
              <p:nvPr/>
            </p:nvGrpSpPr>
            <p:grpSpPr>
              <a:xfrm>
                <a:off x="2364" y="1605"/>
                <a:ext cx="4404" cy="394"/>
                <a:chOff x="2364" y="1605"/>
                <a:chExt cx="4404" cy="394"/>
              </a:xfrm>
            </p:grpSpPr>
            <p:grpSp>
              <p:nvGrpSpPr>
                <p:cNvPr id="82" name="组合 81"/>
                <p:cNvGrpSpPr/>
                <p:nvPr/>
              </p:nvGrpSpPr>
              <p:grpSpPr>
                <a:xfrm>
                  <a:off x="6455" y="1740"/>
                  <a:ext cx="229" cy="120"/>
                  <a:chOff x="16302" y="1740"/>
                  <a:chExt cx="229" cy="120"/>
                </a:xfrm>
              </p:grpSpPr>
              <p:sp>
                <p:nvSpPr>
                  <p:cNvPr id="83"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84"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85"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86"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87" name="文本框 86"/>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88" name="组合 87"/>
                <p:cNvGrpSpPr/>
                <p:nvPr/>
              </p:nvGrpSpPr>
              <p:grpSpPr>
                <a:xfrm>
                  <a:off x="2364" y="1613"/>
                  <a:ext cx="1426" cy="386"/>
                  <a:chOff x="12211" y="1613"/>
                  <a:chExt cx="1426" cy="386"/>
                </a:xfrm>
              </p:grpSpPr>
              <p:grpSp>
                <p:nvGrpSpPr>
                  <p:cNvPr id="89" name="组合 88"/>
                  <p:cNvGrpSpPr/>
                  <p:nvPr/>
                </p:nvGrpSpPr>
                <p:grpSpPr>
                  <a:xfrm>
                    <a:off x="13213" y="1737"/>
                    <a:ext cx="129" cy="137"/>
                    <a:chOff x="13213" y="1737"/>
                    <a:chExt cx="129" cy="137"/>
                  </a:xfrm>
                </p:grpSpPr>
                <p:sp>
                  <p:nvSpPr>
                    <p:cNvPr id="90"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91"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92"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93"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94" name="文本框 93"/>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95" name="组合 94"/>
                <p:cNvGrpSpPr/>
                <p:nvPr/>
              </p:nvGrpSpPr>
              <p:grpSpPr>
                <a:xfrm>
                  <a:off x="6196" y="1729"/>
                  <a:ext cx="153" cy="155"/>
                  <a:chOff x="16007" y="1713"/>
                  <a:chExt cx="200" cy="201"/>
                </a:xfrm>
              </p:grpSpPr>
              <p:sp>
                <p:nvSpPr>
                  <p:cNvPr id="96"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97"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98"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99" name="直接连接符 98"/>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0" name="圆角矩形 99"/>
            <p:cNvSpPr/>
            <p:nvPr/>
          </p:nvSpPr>
          <p:spPr>
            <a:xfrm>
              <a:off x="8038" y="2021"/>
              <a:ext cx="4170" cy="8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600" dirty="0">
                  <a:solidFill>
                    <a:schemeClr val="tx1"/>
                  </a:solidFill>
                </a:rPr>
                <a:t>个人</a:t>
              </a:r>
              <a:r>
                <a:rPr lang="zh-CN" altLang="en-US" sz="1600" dirty="0" smtClean="0">
                  <a:solidFill>
                    <a:schemeClr val="tx1"/>
                  </a:solidFill>
                </a:rPr>
                <a:t>信息</a:t>
              </a:r>
              <a:endParaRPr lang="zh-CN" altLang="en-US" sz="1600" dirty="0">
                <a:solidFill>
                  <a:schemeClr val="tx1"/>
                </a:solidFill>
              </a:endParaRPr>
            </a:p>
          </p:txBody>
        </p:sp>
        <p:sp>
          <p:nvSpPr>
            <p:cNvPr id="101" name="圆角矩形 100"/>
            <p:cNvSpPr/>
            <p:nvPr/>
          </p:nvSpPr>
          <p:spPr>
            <a:xfrm>
              <a:off x="8038" y="6420"/>
              <a:ext cx="4170" cy="6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tx1"/>
                  </a:solidFill>
                </a:rPr>
                <a:t>  我</a:t>
              </a:r>
              <a:r>
                <a:rPr lang="zh-CN" altLang="en-US" sz="1400" dirty="0">
                  <a:solidFill>
                    <a:schemeClr val="tx1"/>
                  </a:solidFill>
                </a:rPr>
                <a:t>的二维</a:t>
              </a:r>
              <a:r>
                <a:rPr lang="zh-CN" altLang="en-US" sz="1400" dirty="0" smtClean="0">
                  <a:solidFill>
                    <a:schemeClr val="tx1"/>
                  </a:solidFill>
                </a:rPr>
                <a:t>码                                 </a:t>
              </a:r>
              <a:r>
                <a:rPr lang="en-US" altLang="zh-CN" sz="2000" b="1" dirty="0">
                  <a:solidFill>
                    <a:schemeClr val="tx1"/>
                  </a:solidFill>
                </a:rPr>
                <a:t>&gt;</a:t>
              </a:r>
              <a:endParaRPr lang="zh-CN" altLang="en-US" sz="1400" b="1" dirty="0">
                <a:solidFill>
                  <a:schemeClr val="tx1"/>
                </a:solidFill>
              </a:endParaRPr>
            </a:p>
          </p:txBody>
        </p:sp>
        <p:sp>
          <p:nvSpPr>
            <p:cNvPr id="102" name="圆角矩形 101"/>
            <p:cNvSpPr/>
            <p:nvPr/>
          </p:nvSpPr>
          <p:spPr>
            <a:xfrm>
              <a:off x="8038" y="2953"/>
              <a:ext cx="4170" cy="32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椭圆 102"/>
            <p:cNvSpPr/>
            <p:nvPr/>
          </p:nvSpPr>
          <p:spPr>
            <a:xfrm>
              <a:off x="11234" y="3128"/>
              <a:ext cx="737" cy="7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 name="文本框 103"/>
            <p:cNvSpPr txBox="1"/>
            <p:nvPr/>
          </p:nvSpPr>
          <p:spPr>
            <a:xfrm>
              <a:off x="8160" y="4013"/>
              <a:ext cx="4048" cy="2084"/>
            </a:xfrm>
            <a:prstGeom prst="rect">
              <a:avLst/>
            </a:prstGeom>
            <a:noFill/>
          </p:spPr>
          <p:txBody>
            <a:bodyPr wrap="square" rtlCol="0">
              <a:spAutoFit/>
            </a:bodyPr>
            <a:p>
              <a:r>
                <a:rPr lang="zh-CN" altLang="en-US" sz="1600" dirty="0" smtClean="0"/>
                <a:t> 昵称                            龚小呈</a:t>
              </a:r>
              <a:endParaRPr lang="en-US" altLang="zh-CN" sz="1600" dirty="0" smtClean="0"/>
            </a:p>
            <a:p>
              <a:endParaRPr lang="en-US" altLang="zh-CN" sz="1600" dirty="0" smtClean="0"/>
            </a:p>
            <a:p>
              <a:r>
                <a:rPr lang="zh-CN" altLang="en-US" sz="1600" dirty="0" smtClean="0"/>
                <a:t> 用户名                          </a:t>
              </a:r>
              <a:r>
                <a:rPr lang="en-US" altLang="zh-CN" sz="1600" dirty="0" smtClean="0"/>
                <a:t>Gc111</a:t>
              </a:r>
              <a:endParaRPr lang="en-US" altLang="zh-CN" sz="1600" dirty="0" smtClean="0"/>
            </a:p>
            <a:p>
              <a:pPr algn="r"/>
              <a:endParaRPr lang="en-US" altLang="zh-CN" sz="1600" dirty="0"/>
            </a:p>
            <a:p>
              <a:pPr algn="r"/>
              <a:r>
                <a:rPr lang="zh-CN" altLang="en-US" sz="1600" dirty="0" smtClean="0"/>
                <a:t>手机                    </a:t>
              </a:r>
              <a:r>
                <a:rPr lang="en-US" altLang="zh-CN" sz="1600" dirty="0" smtClean="0"/>
                <a:t>1479857778</a:t>
              </a:r>
              <a:endParaRPr lang="en-US" altLang="zh-CN" sz="1600" dirty="0" smtClean="0"/>
            </a:p>
          </p:txBody>
        </p:sp>
        <p:sp>
          <p:nvSpPr>
            <p:cNvPr id="105" name="文本框 104"/>
            <p:cNvSpPr txBox="1"/>
            <p:nvPr/>
          </p:nvSpPr>
          <p:spPr>
            <a:xfrm>
              <a:off x="8160" y="3187"/>
              <a:ext cx="1538" cy="533"/>
            </a:xfrm>
            <a:prstGeom prst="rect">
              <a:avLst/>
            </a:prstGeom>
            <a:noFill/>
          </p:spPr>
          <p:txBody>
            <a:bodyPr wrap="square" rtlCol="0">
              <a:spAutoFit/>
            </a:bodyPr>
            <a:p>
              <a:r>
                <a:rPr lang="zh-CN" altLang="en-US" sz="1600" dirty="0" smtClean="0"/>
                <a:t> 头像</a:t>
              </a:r>
              <a:endParaRPr lang="zh-CN" altLang="en-US" sz="1600" dirty="0"/>
            </a:p>
          </p:txBody>
        </p:sp>
        <p:sp>
          <p:nvSpPr>
            <p:cNvPr id="106" name="矩形 105"/>
            <p:cNvSpPr/>
            <p:nvPr/>
          </p:nvSpPr>
          <p:spPr>
            <a:xfrm>
              <a:off x="11425" y="6658"/>
              <a:ext cx="283" cy="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5775" y="325120"/>
            <a:ext cx="2961005" cy="368300"/>
          </a:xfrm>
          <a:prstGeom prst="rect">
            <a:avLst/>
          </a:prstGeom>
          <a:noFill/>
        </p:spPr>
        <p:txBody>
          <a:bodyPr wrap="square" rtlCol="0">
            <a:spAutoFit/>
          </a:bodyPr>
          <a:lstStyle/>
          <a:p>
            <a:r>
              <a:rPr lang="zh-CN" altLang="en-US" dirty="0"/>
              <a:t>主页</a:t>
            </a:r>
            <a:r>
              <a:rPr lang="en-US" altLang="zh-CN" dirty="0" smtClean="0"/>
              <a:t>-</a:t>
            </a:r>
            <a:r>
              <a:rPr lang="zh-CN" altLang="en-US" dirty="0" smtClean="0"/>
              <a:t>个人</a:t>
            </a:r>
            <a:r>
              <a:rPr lang="zh-CN" altLang="en-US" dirty="0"/>
              <a:t>详情</a:t>
            </a:r>
            <a:r>
              <a:rPr lang="zh-CN" altLang="en-US" dirty="0" smtClean="0"/>
              <a:t>之带哥视图</a:t>
            </a:r>
            <a:endParaRPr lang="zh-CN" altLang="en-US" dirty="0"/>
          </a:p>
        </p:txBody>
      </p:sp>
      <p:grpSp>
        <p:nvGrpSpPr>
          <p:cNvPr id="34" name="组合 33"/>
          <p:cNvGrpSpPr/>
          <p:nvPr/>
        </p:nvGrpSpPr>
        <p:grpSpPr>
          <a:xfrm>
            <a:off x="7581900" y="716280"/>
            <a:ext cx="2825750" cy="5524500"/>
            <a:chOff x="7035" y="1128"/>
            <a:chExt cx="4450" cy="8700"/>
          </a:xfrm>
        </p:grpSpPr>
        <p:sp>
          <p:nvSpPr>
            <p:cNvPr id="11" name="圆角矩形 10"/>
            <p:cNvSpPr/>
            <p:nvPr/>
          </p:nvSpPr>
          <p:spPr>
            <a:xfrm>
              <a:off x="7268" y="1988"/>
              <a:ext cx="4102" cy="32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7035" y="1128"/>
              <a:ext cx="4450" cy="8700"/>
              <a:chOff x="2321" y="1131"/>
              <a:chExt cx="4450" cy="8700"/>
            </a:xfrm>
          </p:grpSpPr>
          <p:grpSp>
            <p:nvGrpSpPr>
              <p:cNvPr id="48" name="组合 47"/>
              <p:cNvGrpSpPr/>
              <p:nvPr/>
            </p:nvGrpSpPr>
            <p:grpSpPr>
              <a:xfrm>
                <a:off x="2321" y="1131"/>
                <a:ext cx="4451" cy="8701"/>
                <a:chOff x="2321" y="1131"/>
                <a:chExt cx="4451" cy="8701"/>
              </a:xfrm>
            </p:grpSpPr>
            <p:grpSp>
              <p:nvGrpSpPr>
                <p:cNvPr id="68" name="组合 67"/>
                <p:cNvGrpSpPr/>
                <p:nvPr/>
              </p:nvGrpSpPr>
              <p:grpSpPr>
                <a:xfrm>
                  <a:off x="2321" y="1131"/>
                  <a:ext cx="4451" cy="8218"/>
                  <a:chOff x="2564" y="1221"/>
                  <a:chExt cx="4451" cy="8218"/>
                </a:xfrm>
              </p:grpSpPr>
              <p:sp>
                <p:nvSpPr>
                  <p:cNvPr id="70" name="矩形 69"/>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2564" y="1221"/>
                    <a:ext cx="3625" cy="483"/>
                  </a:xfrm>
                  <a:prstGeom prst="rect">
                    <a:avLst/>
                  </a:prstGeom>
                  <a:noFill/>
                </p:spPr>
                <p:txBody>
                  <a:bodyPr wrap="square" rtlCol="0">
                    <a:spAutoFit/>
                  </a:bodyPr>
                  <a:lstStyle/>
                  <a:p>
                    <a:r>
                      <a:rPr lang="en-US" altLang="zh-CN" sz="1400" dirty="0"/>
                      <a:t>iPhone 6/7/8   375*667</a:t>
                    </a:r>
                    <a:endParaRPr lang="en-US" altLang="zh-CN" sz="1400" dirty="0"/>
                  </a:p>
                </p:txBody>
              </p:sp>
            </p:grpSp>
            <p:sp>
              <p:nvSpPr>
                <p:cNvPr id="69" name="文本框 68"/>
                <p:cNvSpPr txBox="1"/>
                <p:nvPr/>
              </p:nvSpPr>
              <p:spPr>
                <a:xfrm>
                  <a:off x="4375" y="9349"/>
                  <a:ext cx="2397" cy="483"/>
                </a:xfrm>
                <a:prstGeom prst="rect">
                  <a:avLst/>
                </a:prstGeom>
                <a:noFill/>
              </p:spPr>
              <p:txBody>
                <a:bodyPr wrap="square" rtlCol="0">
                  <a:spAutoFit/>
                </a:bodyPr>
                <a:lstStyle/>
                <a:p>
                  <a:pPr algn="r"/>
                  <a:r>
                    <a:rPr lang="en-US" altLang="zh-CN" sz="1400"/>
                    <a:t>12</a:t>
                  </a:r>
                  <a:endParaRPr lang="en-US" altLang="zh-CN" sz="1400"/>
                </a:p>
              </p:txBody>
            </p:sp>
          </p:grpSp>
          <p:grpSp>
            <p:nvGrpSpPr>
              <p:cNvPr id="49" name="组合 48"/>
              <p:cNvGrpSpPr/>
              <p:nvPr/>
            </p:nvGrpSpPr>
            <p:grpSpPr>
              <a:xfrm>
                <a:off x="2364" y="1605"/>
                <a:ext cx="4404" cy="394"/>
                <a:chOff x="2364" y="1605"/>
                <a:chExt cx="4404" cy="394"/>
              </a:xfrm>
            </p:grpSpPr>
            <p:grpSp>
              <p:nvGrpSpPr>
                <p:cNvPr id="50" name="组合 49"/>
                <p:cNvGrpSpPr/>
                <p:nvPr/>
              </p:nvGrpSpPr>
              <p:grpSpPr>
                <a:xfrm>
                  <a:off x="6455" y="1740"/>
                  <a:ext cx="229" cy="120"/>
                  <a:chOff x="16302" y="1740"/>
                  <a:chExt cx="229" cy="120"/>
                </a:xfrm>
              </p:grpSpPr>
              <p:sp>
                <p:nvSpPr>
                  <p:cNvPr id="64"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7"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51" name="文本框 50"/>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52" name="组合 51"/>
                <p:cNvGrpSpPr/>
                <p:nvPr/>
              </p:nvGrpSpPr>
              <p:grpSpPr>
                <a:xfrm>
                  <a:off x="2364" y="1613"/>
                  <a:ext cx="1426" cy="386"/>
                  <a:chOff x="12211" y="1613"/>
                  <a:chExt cx="1426" cy="386"/>
                </a:xfrm>
              </p:grpSpPr>
              <p:grpSp>
                <p:nvGrpSpPr>
                  <p:cNvPr id="58" name="组合 57"/>
                  <p:cNvGrpSpPr/>
                  <p:nvPr/>
                </p:nvGrpSpPr>
                <p:grpSpPr>
                  <a:xfrm>
                    <a:off x="13213" y="1737"/>
                    <a:ext cx="129" cy="137"/>
                    <a:chOff x="13213" y="1737"/>
                    <a:chExt cx="129" cy="137"/>
                  </a:xfrm>
                </p:grpSpPr>
                <p:sp>
                  <p:nvSpPr>
                    <p:cNvPr id="60"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1"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3"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59" name="文本框 58"/>
                  <p:cNvSpPr txBox="1"/>
                  <p:nvPr/>
                </p:nvSpPr>
                <p:spPr>
                  <a:xfrm>
                    <a:off x="12211" y="1613"/>
                    <a:ext cx="1426" cy="386"/>
                  </a:xfrm>
                  <a:prstGeom prst="rect">
                    <a:avLst/>
                  </a:prstGeom>
                  <a:noFill/>
                </p:spPr>
                <p:txBody>
                  <a:bodyPr wrap="square" rtlCol="0">
                    <a:spAutoFit/>
                  </a:bodyPr>
                  <a:lstStyle/>
                  <a:p>
                    <a:r>
                      <a:rPr lang="en-US" altLang="zh-CN" sz="1000"/>
                      <a:t>Telegram</a:t>
                    </a:r>
                    <a:endParaRPr lang="en-US" altLang="zh-CN" sz="1000"/>
                  </a:p>
                </p:txBody>
              </p:sp>
            </p:grpSp>
            <p:grpSp>
              <p:nvGrpSpPr>
                <p:cNvPr id="53" name="组合 52"/>
                <p:cNvGrpSpPr/>
                <p:nvPr/>
              </p:nvGrpSpPr>
              <p:grpSpPr>
                <a:xfrm>
                  <a:off x="6196" y="1729"/>
                  <a:ext cx="153" cy="155"/>
                  <a:chOff x="16007" y="1713"/>
                  <a:chExt cx="200" cy="201"/>
                </a:xfrm>
              </p:grpSpPr>
              <p:sp>
                <p:nvSpPr>
                  <p:cNvPr id="55"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54" name="直接连接符 53"/>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椭圆 42"/>
            <p:cNvSpPr/>
            <p:nvPr/>
          </p:nvSpPr>
          <p:spPr>
            <a:xfrm>
              <a:off x="7428" y="2983"/>
              <a:ext cx="405" cy="4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7815" y="2903"/>
              <a:ext cx="3479" cy="582"/>
            </a:xfrm>
            <a:prstGeom prst="rect">
              <a:avLst/>
            </a:prstGeom>
            <a:noFill/>
          </p:spPr>
          <p:txBody>
            <a:bodyPr wrap="square" rtlCol="0">
              <a:spAutoFit/>
            </a:bodyPr>
            <a:lstStyle/>
            <a:p>
              <a:r>
                <a:rPr lang="zh-CN" altLang="en-US" sz="600" dirty="0" smtClean="0"/>
                <a:t>红红火火恍恍惚惚或或或或或或或或或或或或或或或或或或或或或或或或或或或或或或或或或或或或或或或或或或或或或或或或或或</a:t>
              </a:r>
              <a:endParaRPr lang="zh-CN" altLang="en-US" sz="600" dirty="0"/>
            </a:p>
          </p:txBody>
        </p:sp>
        <p:sp>
          <p:nvSpPr>
            <p:cNvPr id="78" name="椭圆 77"/>
            <p:cNvSpPr/>
            <p:nvPr/>
          </p:nvSpPr>
          <p:spPr>
            <a:xfrm>
              <a:off x="7428" y="3942"/>
              <a:ext cx="405" cy="4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7815" y="3712"/>
              <a:ext cx="3479" cy="872"/>
            </a:xfrm>
            <a:prstGeom prst="rect">
              <a:avLst/>
            </a:prstGeom>
            <a:noFill/>
          </p:spPr>
          <p:txBody>
            <a:bodyPr wrap="square" rtlCol="0">
              <a:spAutoFit/>
            </a:bodyPr>
            <a:lstStyle/>
            <a:p>
              <a:r>
                <a:rPr lang="zh-CN" altLang="en-US" sz="600" dirty="0" smtClean="0"/>
                <a:t>红红火火恍恍惚惚或或或或或或或或或或或或或或或或或或或或或或或或或或或或或或或或或或或或或或或或或或或或或或或或或或红红火火恍恍惚惚或或或或或或或或或或或或或或或或或或或或或或或或或或或或或或或或或或或或或或或或或或或或或或或或或或或或或或或或</a:t>
              </a:r>
              <a:endParaRPr lang="zh-CN" altLang="en-US" sz="600" dirty="0"/>
            </a:p>
          </p:txBody>
        </p:sp>
        <p:sp>
          <p:nvSpPr>
            <p:cNvPr id="84" name="文本框 83"/>
            <p:cNvSpPr txBox="1"/>
            <p:nvPr/>
          </p:nvSpPr>
          <p:spPr>
            <a:xfrm>
              <a:off x="7422" y="2045"/>
              <a:ext cx="502" cy="630"/>
            </a:xfrm>
            <a:prstGeom prst="rect">
              <a:avLst/>
            </a:prstGeom>
            <a:noFill/>
          </p:spPr>
          <p:txBody>
            <a:bodyPr wrap="square" rtlCol="0">
              <a:spAutoFit/>
            </a:bodyPr>
            <a:lstStyle/>
            <a:p>
              <a:r>
                <a:rPr lang="en-US" altLang="zh-CN" sz="2000" b="1" dirty="0"/>
                <a:t>&lt;</a:t>
              </a:r>
              <a:endParaRPr lang="zh-CN" altLang="en-US" sz="2000" b="1" dirty="0"/>
            </a:p>
          </p:txBody>
        </p:sp>
        <p:sp>
          <p:nvSpPr>
            <p:cNvPr id="26" name="文本框 25"/>
            <p:cNvSpPr txBox="1"/>
            <p:nvPr/>
          </p:nvSpPr>
          <p:spPr>
            <a:xfrm>
              <a:off x="8064" y="2142"/>
              <a:ext cx="2502" cy="533"/>
            </a:xfrm>
            <a:prstGeom prst="rect">
              <a:avLst/>
            </a:prstGeom>
            <a:noFill/>
          </p:spPr>
          <p:txBody>
            <a:bodyPr wrap="square" rtlCol="0">
              <a:spAutoFit/>
            </a:bodyPr>
            <a:lstStyle/>
            <a:p>
              <a:pPr algn="ctr"/>
              <a:r>
                <a:rPr lang="zh-CN" altLang="en-US" sz="1600" dirty="0" smtClean="0"/>
                <a:t>全部评价</a:t>
              </a:r>
              <a:endParaRPr lang="zh-CN" altLang="en-US" sz="1600" dirty="0"/>
            </a:p>
          </p:txBody>
        </p:sp>
        <p:cxnSp>
          <p:nvCxnSpPr>
            <p:cNvPr id="30" name="直接连接符 29"/>
            <p:cNvCxnSpPr/>
            <p:nvPr/>
          </p:nvCxnSpPr>
          <p:spPr>
            <a:xfrm>
              <a:off x="7268" y="2675"/>
              <a:ext cx="41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1" idx="1"/>
              <a:endCxn id="11" idx="3"/>
            </p:cNvCxnSpPr>
            <p:nvPr/>
          </p:nvCxnSpPr>
          <p:spPr>
            <a:xfrm>
              <a:off x="7268" y="3621"/>
              <a:ext cx="410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1474470" y="716280"/>
            <a:ext cx="2825750" cy="5524500"/>
            <a:chOff x="2322" y="1128"/>
            <a:chExt cx="4450" cy="8700"/>
          </a:xfrm>
        </p:grpSpPr>
        <p:sp>
          <p:nvSpPr>
            <p:cNvPr id="90" name="圆角矩形 89"/>
            <p:cNvSpPr/>
            <p:nvPr/>
          </p:nvSpPr>
          <p:spPr>
            <a:xfrm>
              <a:off x="2516" y="5038"/>
              <a:ext cx="4170" cy="22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chemeClr val="tx1"/>
                </a:solidFill>
              </a:endParaRPr>
            </a:p>
          </p:txBody>
        </p:sp>
        <p:sp>
          <p:nvSpPr>
            <p:cNvPr id="88" name="圆角矩形 87"/>
            <p:cNvSpPr/>
            <p:nvPr/>
          </p:nvSpPr>
          <p:spPr>
            <a:xfrm>
              <a:off x="2516" y="4089"/>
              <a:ext cx="4170" cy="8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chemeClr val="tx1"/>
                </a:solidFill>
              </a:endParaRPr>
            </a:p>
          </p:txBody>
        </p:sp>
        <p:sp>
          <p:nvSpPr>
            <p:cNvPr id="87" name="圆角矩形 86"/>
            <p:cNvSpPr/>
            <p:nvPr/>
          </p:nvSpPr>
          <p:spPr>
            <a:xfrm>
              <a:off x="2529" y="2863"/>
              <a:ext cx="4170" cy="11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chemeClr val="tx1"/>
                </a:solidFill>
              </a:endParaRPr>
            </a:p>
          </p:txBody>
        </p:sp>
        <p:grpSp>
          <p:nvGrpSpPr>
            <p:cNvPr id="113" name="组合 112"/>
            <p:cNvGrpSpPr/>
            <p:nvPr/>
          </p:nvGrpSpPr>
          <p:grpSpPr>
            <a:xfrm>
              <a:off x="2322" y="1128"/>
              <a:ext cx="4450" cy="8700"/>
              <a:chOff x="2321" y="1131"/>
              <a:chExt cx="4450" cy="8700"/>
            </a:xfrm>
          </p:grpSpPr>
          <p:grpSp>
            <p:nvGrpSpPr>
              <p:cNvPr id="2" name="组合 1"/>
              <p:cNvGrpSpPr/>
              <p:nvPr/>
            </p:nvGrpSpPr>
            <p:grpSpPr>
              <a:xfrm>
                <a:off x="2321" y="1131"/>
                <a:ext cx="4451" cy="8701"/>
                <a:chOff x="2321" y="1131"/>
                <a:chExt cx="4451" cy="8701"/>
              </a:xfrm>
            </p:grpSpPr>
            <p:grpSp>
              <p:nvGrpSpPr>
                <p:cNvPr id="3" name="组合 2"/>
                <p:cNvGrpSpPr/>
                <p:nvPr/>
              </p:nvGrpSpPr>
              <p:grpSpPr>
                <a:xfrm>
                  <a:off x="2321" y="1131"/>
                  <a:ext cx="4451" cy="8218"/>
                  <a:chOff x="2564" y="1221"/>
                  <a:chExt cx="4451" cy="8218"/>
                </a:xfrm>
              </p:grpSpPr>
              <p:sp>
                <p:nvSpPr>
                  <p:cNvPr id="5" name="矩形 4"/>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64" y="1221"/>
                    <a:ext cx="3625" cy="483"/>
                  </a:xfrm>
                  <a:prstGeom prst="rect">
                    <a:avLst/>
                  </a:prstGeom>
                  <a:noFill/>
                </p:spPr>
                <p:txBody>
                  <a:bodyPr wrap="square" rtlCol="0">
                    <a:spAutoFit/>
                  </a:bodyPr>
                  <a:lstStyle/>
                  <a:p>
                    <a:r>
                      <a:rPr lang="en-US" altLang="zh-CN" sz="1400" dirty="0"/>
                      <a:t>iPhone 6/7/8   375*667</a:t>
                    </a:r>
                    <a:endParaRPr lang="en-US" altLang="zh-CN" sz="1400" dirty="0"/>
                  </a:p>
                </p:txBody>
              </p:sp>
            </p:grpSp>
            <p:sp>
              <p:nvSpPr>
                <p:cNvPr id="7" name="文本框 6"/>
                <p:cNvSpPr txBox="1"/>
                <p:nvPr/>
              </p:nvSpPr>
              <p:spPr>
                <a:xfrm>
                  <a:off x="4375" y="9349"/>
                  <a:ext cx="2397" cy="483"/>
                </a:xfrm>
                <a:prstGeom prst="rect">
                  <a:avLst/>
                </a:prstGeom>
                <a:noFill/>
              </p:spPr>
              <p:txBody>
                <a:bodyPr wrap="square" rtlCol="0">
                  <a:spAutoFit/>
                </a:bodyPr>
                <a:lstStyle/>
                <a:p>
                  <a:pPr algn="r"/>
                  <a:r>
                    <a:rPr lang="en-US" altLang="zh-CN" sz="1400"/>
                    <a:t>11</a:t>
                  </a:r>
                  <a:endParaRPr lang="en-US" altLang="zh-CN" sz="1400"/>
                </a:p>
              </p:txBody>
            </p:sp>
          </p:grpSp>
          <p:grpSp>
            <p:nvGrpSpPr>
              <p:cNvPr id="112" name="组合 111"/>
              <p:cNvGrpSpPr/>
              <p:nvPr/>
            </p:nvGrpSpPr>
            <p:grpSpPr>
              <a:xfrm>
                <a:off x="2364" y="1605"/>
                <a:ext cx="4404" cy="394"/>
                <a:chOff x="2364" y="1605"/>
                <a:chExt cx="4404" cy="394"/>
              </a:xfrm>
            </p:grpSpPr>
            <p:grpSp>
              <p:nvGrpSpPr>
                <p:cNvPr id="8" name="组合 7"/>
                <p:cNvGrpSpPr/>
                <p:nvPr/>
              </p:nvGrpSpPr>
              <p:grpSpPr>
                <a:xfrm>
                  <a:off x="6455" y="1740"/>
                  <a:ext cx="229" cy="120"/>
                  <a:chOff x="16302" y="1740"/>
                  <a:chExt cx="229" cy="120"/>
                </a:xfrm>
              </p:grpSpPr>
              <p:sp>
                <p:nvSpPr>
                  <p:cNvPr id="9"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15" name="组合 14"/>
                <p:cNvGrpSpPr/>
                <p:nvPr/>
              </p:nvGrpSpPr>
              <p:grpSpPr>
                <a:xfrm>
                  <a:off x="2364" y="1613"/>
                  <a:ext cx="1426" cy="386"/>
                  <a:chOff x="12211" y="1613"/>
                  <a:chExt cx="1426" cy="386"/>
                </a:xfrm>
              </p:grpSpPr>
              <p:grpSp>
                <p:nvGrpSpPr>
                  <p:cNvPr id="16" name="组合 15"/>
                  <p:cNvGrpSpPr/>
                  <p:nvPr/>
                </p:nvGrpSpPr>
                <p:grpSpPr>
                  <a:xfrm>
                    <a:off x="13213" y="1737"/>
                    <a:ext cx="129" cy="137"/>
                    <a:chOff x="13213" y="1737"/>
                    <a:chExt cx="129" cy="137"/>
                  </a:xfrm>
                </p:grpSpPr>
                <p:sp>
                  <p:nvSpPr>
                    <p:cNvPr id="17"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21" name="文本框 20"/>
                  <p:cNvSpPr txBox="1"/>
                  <p:nvPr/>
                </p:nvSpPr>
                <p:spPr>
                  <a:xfrm>
                    <a:off x="12211" y="1613"/>
                    <a:ext cx="1426" cy="386"/>
                  </a:xfrm>
                  <a:prstGeom prst="rect">
                    <a:avLst/>
                  </a:prstGeom>
                  <a:noFill/>
                </p:spPr>
                <p:txBody>
                  <a:bodyPr wrap="square" rtlCol="0">
                    <a:spAutoFit/>
                  </a:bodyPr>
                  <a:lstStyle/>
                  <a:p>
                    <a:r>
                      <a:rPr lang="en-US" altLang="zh-CN" sz="1000"/>
                      <a:t>Telegram</a:t>
                    </a:r>
                    <a:endParaRPr lang="en-US" altLang="zh-CN" sz="1000"/>
                  </a:p>
                </p:txBody>
              </p:sp>
            </p:grpSp>
            <p:grpSp>
              <p:nvGrpSpPr>
                <p:cNvPr id="22" name="组合 21"/>
                <p:cNvGrpSpPr/>
                <p:nvPr/>
              </p:nvGrpSpPr>
              <p:grpSpPr>
                <a:xfrm>
                  <a:off x="6196" y="1729"/>
                  <a:ext cx="153" cy="155"/>
                  <a:chOff x="16007" y="1713"/>
                  <a:chExt cx="200" cy="201"/>
                </a:xfrm>
              </p:grpSpPr>
              <p:sp>
                <p:nvSpPr>
                  <p:cNvPr id="23"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111" name="直接连接符 110"/>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椭圆 26"/>
            <p:cNvSpPr/>
            <p:nvPr/>
          </p:nvSpPr>
          <p:spPr>
            <a:xfrm>
              <a:off x="2772" y="3050"/>
              <a:ext cx="851" cy="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002" y="2967"/>
              <a:ext cx="1200" cy="1018"/>
            </a:xfrm>
            <a:prstGeom prst="rect">
              <a:avLst/>
            </a:prstGeom>
            <a:noFill/>
          </p:spPr>
          <p:txBody>
            <a:bodyPr wrap="square" rtlCol="0">
              <a:spAutoFit/>
            </a:bodyPr>
            <a:lstStyle/>
            <a:p>
              <a:pPr>
                <a:lnSpc>
                  <a:spcPct val="150000"/>
                </a:lnSpc>
              </a:pPr>
              <a:r>
                <a:rPr lang="zh-CN" altLang="en-US" sz="1200" dirty="0" smtClean="0"/>
                <a:t>昵称</a:t>
              </a:r>
              <a:endParaRPr lang="en-US" altLang="zh-CN" sz="1200" dirty="0" smtClean="0"/>
            </a:p>
            <a:p>
              <a:pPr>
                <a:lnSpc>
                  <a:spcPct val="150000"/>
                </a:lnSpc>
              </a:pPr>
              <a:r>
                <a:rPr lang="zh-CN" altLang="en-US" sz="1200" dirty="0"/>
                <a:t>等级</a:t>
              </a:r>
              <a:endParaRPr lang="en-US" altLang="zh-CN" sz="1200" dirty="0"/>
            </a:p>
          </p:txBody>
        </p:sp>
        <p:cxnSp>
          <p:nvCxnSpPr>
            <p:cNvPr id="31" name="直接连接符 30"/>
            <p:cNvCxnSpPr/>
            <p:nvPr/>
          </p:nvCxnSpPr>
          <p:spPr>
            <a:xfrm>
              <a:off x="3792" y="4345"/>
              <a:ext cx="0" cy="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325" y="4345"/>
              <a:ext cx="0" cy="524"/>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47" y="4152"/>
              <a:ext cx="960" cy="533"/>
            </a:xfrm>
            <a:prstGeom prst="rect">
              <a:avLst/>
            </a:prstGeom>
            <a:noFill/>
          </p:spPr>
          <p:txBody>
            <a:bodyPr wrap="square" rtlCol="0">
              <a:spAutoFit/>
            </a:bodyPr>
            <a:lstStyle/>
            <a:p>
              <a:pPr algn="ctr"/>
              <a:r>
                <a:rPr lang="en-US" altLang="zh-CN" sz="1600" dirty="0" smtClean="0"/>
                <a:t>64</a:t>
              </a:r>
              <a:r>
                <a:rPr lang="zh-CN" altLang="en-US" sz="1100" dirty="0" smtClean="0"/>
                <a:t>单</a:t>
              </a:r>
              <a:endParaRPr lang="zh-CN" altLang="en-US" sz="1600" dirty="0"/>
            </a:p>
          </p:txBody>
        </p:sp>
        <p:sp>
          <p:nvSpPr>
            <p:cNvPr id="33" name="文本框 32"/>
            <p:cNvSpPr txBox="1"/>
            <p:nvPr/>
          </p:nvSpPr>
          <p:spPr>
            <a:xfrm>
              <a:off x="2538" y="4514"/>
              <a:ext cx="1154" cy="388"/>
            </a:xfrm>
            <a:prstGeom prst="rect">
              <a:avLst/>
            </a:prstGeom>
            <a:noFill/>
          </p:spPr>
          <p:txBody>
            <a:bodyPr wrap="square" rtlCol="0">
              <a:spAutoFit/>
            </a:bodyPr>
            <a:lstStyle/>
            <a:p>
              <a:r>
                <a:rPr lang="zh-CN" altLang="en-US" sz="1000" dirty="0" smtClean="0"/>
                <a:t>总订单数</a:t>
              </a:r>
              <a:endParaRPr lang="zh-CN" altLang="en-US" sz="1000" dirty="0"/>
            </a:p>
          </p:txBody>
        </p:sp>
        <p:sp>
          <p:nvSpPr>
            <p:cNvPr id="38" name="文本框 37"/>
            <p:cNvSpPr txBox="1"/>
            <p:nvPr/>
          </p:nvSpPr>
          <p:spPr>
            <a:xfrm>
              <a:off x="3995" y="4153"/>
              <a:ext cx="1144" cy="533"/>
            </a:xfrm>
            <a:prstGeom prst="rect">
              <a:avLst/>
            </a:prstGeom>
            <a:noFill/>
          </p:spPr>
          <p:txBody>
            <a:bodyPr wrap="square" rtlCol="0">
              <a:spAutoFit/>
            </a:bodyPr>
            <a:lstStyle/>
            <a:p>
              <a:pPr algn="ctr"/>
              <a:r>
                <a:rPr lang="en-US" altLang="zh-CN" sz="1600" dirty="0" smtClean="0"/>
                <a:t>256</a:t>
              </a:r>
              <a:r>
                <a:rPr lang="zh-CN" altLang="en-US" sz="1100" dirty="0" smtClean="0"/>
                <a:t>元</a:t>
              </a:r>
              <a:endParaRPr lang="zh-CN" altLang="en-US" sz="1100" dirty="0"/>
            </a:p>
          </p:txBody>
        </p:sp>
        <p:sp>
          <p:nvSpPr>
            <p:cNvPr id="39" name="文本框 38"/>
            <p:cNvSpPr txBox="1"/>
            <p:nvPr/>
          </p:nvSpPr>
          <p:spPr>
            <a:xfrm>
              <a:off x="3990" y="4509"/>
              <a:ext cx="1154" cy="388"/>
            </a:xfrm>
            <a:prstGeom prst="rect">
              <a:avLst/>
            </a:prstGeom>
            <a:noFill/>
          </p:spPr>
          <p:txBody>
            <a:bodyPr wrap="square" rtlCol="0">
              <a:spAutoFit/>
            </a:bodyPr>
            <a:lstStyle/>
            <a:p>
              <a:pPr algn="ctr"/>
              <a:r>
                <a:rPr lang="zh-CN" altLang="en-US" sz="1000" dirty="0" smtClean="0"/>
                <a:t>总</a:t>
              </a:r>
              <a:r>
                <a:rPr lang="zh-CN" altLang="en-US" sz="1000" dirty="0"/>
                <a:t>收入</a:t>
              </a:r>
              <a:endParaRPr lang="zh-CN" altLang="en-US" sz="1000" dirty="0"/>
            </a:p>
          </p:txBody>
        </p:sp>
        <p:sp>
          <p:nvSpPr>
            <p:cNvPr id="40" name="圆角矩形 39"/>
            <p:cNvSpPr/>
            <p:nvPr/>
          </p:nvSpPr>
          <p:spPr>
            <a:xfrm>
              <a:off x="2727" y="6020"/>
              <a:ext cx="850" cy="31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帅 </a:t>
              </a:r>
              <a:r>
                <a:rPr lang="en-US" altLang="zh-CN" sz="900" dirty="0" smtClean="0">
                  <a:solidFill>
                    <a:schemeClr val="tx1"/>
                  </a:solidFill>
                </a:rPr>
                <a:t>63</a:t>
              </a:r>
              <a:endParaRPr lang="zh-CN" altLang="en-US" sz="900" dirty="0">
                <a:solidFill>
                  <a:schemeClr val="tx1"/>
                </a:solidFill>
              </a:endParaRPr>
            </a:p>
          </p:txBody>
        </p:sp>
        <p:sp>
          <p:nvSpPr>
            <p:cNvPr id="44" name="圆角矩形 43"/>
            <p:cNvSpPr/>
            <p:nvPr/>
          </p:nvSpPr>
          <p:spPr>
            <a:xfrm>
              <a:off x="3806" y="6020"/>
              <a:ext cx="1465" cy="31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物品完好</a:t>
              </a:r>
              <a:r>
                <a:rPr lang="zh-CN" altLang="en-US" sz="1000" dirty="0" smtClean="0">
                  <a:solidFill>
                    <a:schemeClr val="tx1"/>
                  </a:solidFill>
                </a:rPr>
                <a:t> </a:t>
              </a:r>
              <a:r>
                <a:rPr lang="en-US" altLang="zh-CN" sz="900" dirty="0" smtClean="0">
                  <a:solidFill>
                    <a:schemeClr val="tx1"/>
                  </a:solidFill>
                </a:rPr>
                <a:t>59</a:t>
              </a:r>
              <a:endParaRPr lang="zh-CN" altLang="en-US" sz="900" dirty="0">
                <a:solidFill>
                  <a:schemeClr val="tx1"/>
                </a:solidFill>
              </a:endParaRPr>
            </a:p>
          </p:txBody>
        </p:sp>
        <p:sp>
          <p:nvSpPr>
            <p:cNvPr id="45" name="圆角矩形 44"/>
            <p:cNvSpPr/>
            <p:nvPr/>
          </p:nvSpPr>
          <p:spPr>
            <a:xfrm>
              <a:off x="5492" y="6020"/>
              <a:ext cx="936" cy="315"/>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不帅</a:t>
              </a:r>
              <a:r>
                <a:rPr lang="zh-CN" altLang="en-US" sz="1000" dirty="0" smtClean="0">
                  <a:solidFill>
                    <a:schemeClr val="tx1"/>
                  </a:solidFill>
                </a:rPr>
                <a:t> </a:t>
              </a:r>
              <a:r>
                <a:rPr lang="en-US" altLang="zh-CN" sz="900" dirty="0">
                  <a:solidFill>
                    <a:schemeClr val="tx1"/>
                  </a:solidFill>
                </a:rPr>
                <a:t>1</a:t>
              </a:r>
              <a:endParaRPr lang="zh-CN" altLang="en-US" sz="900" dirty="0">
                <a:solidFill>
                  <a:schemeClr val="tx1"/>
                </a:solidFill>
              </a:endParaRPr>
            </a:p>
          </p:txBody>
        </p:sp>
        <p:sp>
          <p:nvSpPr>
            <p:cNvPr id="83" name="圆角矩形 82"/>
            <p:cNvSpPr/>
            <p:nvPr/>
          </p:nvSpPr>
          <p:spPr>
            <a:xfrm>
              <a:off x="2516" y="1988"/>
              <a:ext cx="4170" cy="8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带哥主页</a:t>
              </a:r>
              <a:endParaRPr lang="zh-CN" altLang="en-US" sz="1600" dirty="0">
                <a:solidFill>
                  <a:schemeClr val="tx1"/>
                </a:solidFill>
              </a:endParaRPr>
            </a:p>
          </p:txBody>
        </p:sp>
        <p:sp>
          <p:nvSpPr>
            <p:cNvPr id="91" name="圆角矩形 90"/>
            <p:cNvSpPr/>
            <p:nvPr/>
          </p:nvSpPr>
          <p:spPr>
            <a:xfrm>
              <a:off x="2529" y="7348"/>
              <a:ext cx="4170" cy="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查看全部</a:t>
              </a:r>
              <a:r>
                <a:rPr lang="zh-CN" altLang="en-US" sz="1400" dirty="0" smtClean="0">
                  <a:solidFill>
                    <a:schemeClr val="tx1"/>
                  </a:solidFill>
                </a:rPr>
                <a:t>评价                              </a:t>
              </a:r>
              <a:r>
                <a:rPr lang="en-US" altLang="zh-CN" b="1" dirty="0" smtClean="0">
                  <a:solidFill>
                    <a:schemeClr val="tx1"/>
                  </a:solidFill>
                </a:rPr>
                <a:t>&gt;</a:t>
              </a:r>
              <a:endParaRPr lang="zh-CN" altLang="en-US" sz="1400" b="1" dirty="0">
                <a:solidFill>
                  <a:schemeClr val="tx1"/>
                </a:solidFill>
              </a:endParaRPr>
            </a:p>
          </p:txBody>
        </p:sp>
        <p:sp>
          <p:nvSpPr>
            <p:cNvPr id="37" name="文本框 36"/>
            <p:cNvSpPr txBox="1"/>
            <p:nvPr/>
          </p:nvSpPr>
          <p:spPr>
            <a:xfrm>
              <a:off x="2650" y="5119"/>
              <a:ext cx="2219" cy="533"/>
            </a:xfrm>
            <a:prstGeom prst="rect">
              <a:avLst/>
            </a:prstGeom>
            <a:noFill/>
          </p:spPr>
          <p:txBody>
            <a:bodyPr wrap="square" rtlCol="0">
              <a:spAutoFit/>
            </a:bodyPr>
            <a:lstStyle/>
            <a:p>
              <a:r>
                <a:rPr lang="zh-CN" altLang="en-US" sz="1600" dirty="0" smtClean="0"/>
                <a:t>带哥标签</a:t>
              </a:r>
              <a:endParaRPr lang="zh-CN" altLang="en-US" sz="1600" dirty="0"/>
            </a:p>
          </p:txBody>
        </p:sp>
        <p:cxnSp>
          <p:nvCxnSpPr>
            <p:cNvPr id="46" name="直接连接符 45"/>
            <p:cNvCxnSpPr/>
            <p:nvPr/>
          </p:nvCxnSpPr>
          <p:spPr>
            <a:xfrm>
              <a:off x="2529" y="5652"/>
              <a:ext cx="4142"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5775" y="325120"/>
            <a:ext cx="3375025" cy="369332"/>
          </a:xfrm>
          <a:prstGeom prst="rect">
            <a:avLst/>
          </a:prstGeom>
          <a:noFill/>
        </p:spPr>
        <p:txBody>
          <a:bodyPr wrap="square" rtlCol="0">
            <a:spAutoFit/>
          </a:bodyPr>
          <a:lstStyle/>
          <a:p>
            <a:r>
              <a:rPr lang="zh-CN" altLang="en-US" dirty="0"/>
              <a:t>主页</a:t>
            </a:r>
            <a:r>
              <a:rPr lang="en-US" altLang="zh-CN" dirty="0" smtClean="0"/>
              <a:t>-</a:t>
            </a:r>
            <a:r>
              <a:rPr lang="zh-CN" altLang="en-US" dirty="0" smtClean="0"/>
              <a:t>个人</a:t>
            </a:r>
            <a:r>
              <a:rPr lang="zh-CN" altLang="en-US" dirty="0"/>
              <a:t>详情</a:t>
            </a:r>
            <a:r>
              <a:rPr lang="zh-CN" altLang="en-US" dirty="0" smtClean="0"/>
              <a:t>之大师兄视图</a:t>
            </a:r>
            <a:endParaRPr lang="zh-CN" altLang="en-US" dirty="0"/>
          </a:p>
        </p:txBody>
      </p:sp>
      <p:grpSp>
        <p:nvGrpSpPr>
          <p:cNvPr id="40" name="组合 39"/>
          <p:cNvGrpSpPr/>
          <p:nvPr/>
        </p:nvGrpSpPr>
        <p:grpSpPr>
          <a:xfrm>
            <a:off x="7581265" y="716280"/>
            <a:ext cx="2825750" cy="5524500"/>
            <a:chOff x="7035" y="1128"/>
            <a:chExt cx="4450" cy="8700"/>
          </a:xfrm>
        </p:grpSpPr>
        <p:sp>
          <p:nvSpPr>
            <p:cNvPr id="11" name="圆角矩形 10"/>
            <p:cNvSpPr/>
            <p:nvPr/>
          </p:nvSpPr>
          <p:spPr>
            <a:xfrm>
              <a:off x="7268" y="1988"/>
              <a:ext cx="4102" cy="32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7035" y="1128"/>
              <a:ext cx="4450" cy="8700"/>
              <a:chOff x="2321" y="1131"/>
              <a:chExt cx="4450" cy="8700"/>
            </a:xfrm>
          </p:grpSpPr>
          <p:grpSp>
            <p:nvGrpSpPr>
              <p:cNvPr id="48" name="组合 47"/>
              <p:cNvGrpSpPr/>
              <p:nvPr/>
            </p:nvGrpSpPr>
            <p:grpSpPr>
              <a:xfrm>
                <a:off x="2321" y="1131"/>
                <a:ext cx="4451" cy="8701"/>
                <a:chOff x="2321" y="1131"/>
                <a:chExt cx="4451" cy="8701"/>
              </a:xfrm>
            </p:grpSpPr>
            <p:grpSp>
              <p:nvGrpSpPr>
                <p:cNvPr id="68" name="组合 67"/>
                <p:cNvGrpSpPr/>
                <p:nvPr/>
              </p:nvGrpSpPr>
              <p:grpSpPr>
                <a:xfrm>
                  <a:off x="2321" y="1131"/>
                  <a:ext cx="4451" cy="8218"/>
                  <a:chOff x="2564" y="1221"/>
                  <a:chExt cx="4451" cy="8218"/>
                </a:xfrm>
              </p:grpSpPr>
              <p:sp>
                <p:nvSpPr>
                  <p:cNvPr id="70" name="矩形 69"/>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2564" y="1221"/>
                    <a:ext cx="3625" cy="483"/>
                  </a:xfrm>
                  <a:prstGeom prst="rect">
                    <a:avLst/>
                  </a:prstGeom>
                  <a:noFill/>
                </p:spPr>
                <p:txBody>
                  <a:bodyPr wrap="square" rtlCol="0">
                    <a:spAutoFit/>
                  </a:bodyPr>
                  <a:lstStyle/>
                  <a:p>
                    <a:r>
                      <a:rPr lang="en-US" altLang="zh-CN" sz="1400" dirty="0"/>
                      <a:t>iPhone 6/7/8   375*667</a:t>
                    </a:r>
                    <a:endParaRPr lang="en-US" altLang="zh-CN" sz="1400" dirty="0"/>
                  </a:p>
                </p:txBody>
              </p:sp>
            </p:grpSp>
            <p:sp>
              <p:nvSpPr>
                <p:cNvPr id="69" name="文本框 68"/>
                <p:cNvSpPr txBox="1"/>
                <p:nvPr/>
              </p:nvSpPr>
              <p:spPr>
                <a:xfrm>
                  <a:off x="4375" y="9349"/>
                  <a:ext cx="2397" cy="483"/>
                </a:xfrm>
                <a:prstGeom prst="rect">
                  <a:avLst/>
                </a:prstGeom>
                <a:noFill/>
              </p:spPr>
              <p:txBody>
                <a:bodyPr wrap="square" rtlCol="0">
                  <a:spAutoFit/>
                </a:bodyPr>
                <a:lstStyle/>
                <a:p>
                  <a:pPr algn="r"/>
                  <a:r>
                    <a:rPr lang="en-US" altLang="zh-CN" sz="1400"/>
                    <a:t>14</a:t>
                  </a:r>
                  <a:endParaRPr lang="en-US" altLang="zh-CN" sz="1400"/>
                </a:p>
              </p:txBody>
            </p:sp>
          </p:grpSp>
          <p:grpSp>
            <p:nvGrpSpPr>
              <p:cNvPr id="49" name="组合 48"/>
              <p:cNvGrpSpPr/>
              <p:nvPr/>
            </p:nvGrpSpPr>
            <p:grpSpPr>
              <a:xfrm>
                <a:off x="2364" y="1605"/>
                <a:ext cx="4404" cy="394"/>
                <a:chOff x="2364" y="1605"/>
                <a:chExt cx="4404" cy="394"/>
              </a:xfrm>
            </p:grpSpPr>
            <p:grpSp>
              <p:nvGrpSpPr>
                <p:cNvPr id="50" name="组合 49"/>
                <p:cNvGrpSpPr/>
                <p:nvPr/>
              </p:nvGrpSpPr>
              <p:grpSpPr>
                <a:xfrm>
                  <a:off x="6455" y="1740"/>
                  <a:ext cx="229" cy="120"/>
                  <a:chOff x="16302" y="1740"/>
                  <a:chExt cx="229" cy="120"/>
                </a:xfrm>
              </p:grpSpPr>
              <p:sp>
                <p:nvSpPr>
                  <p:cNvPr id="64"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7"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51" name="文本框 50"/>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52" name="组合 51"/>
                <p:cNvGrpSpPr/>
                <p:nvPr/>
              </p:nvGrpSpPr>
              <p:grpSpPr>
                <a:xfrm>
                  <a:off x="2364" y="1613"/>
                  <a:ext cx="1426" cy="386"/>
                  <a:chOff x="12211" y="1613"/>
                  <a:chExt cx="1426" cy="386"/>
                </a:xfrm>
              </p:grpSpPr>
              <p:grpSp>
                <p:nvGrpSpPr>
                  <p:cNvPr id="58" name="组合 57"/>
                  <p:cNvGrpSpPr/>
                  <p:nvPr/>
                </p:nvGrpSpPr>
                <p:grpSpPr>
                  <a:xfrm>
                    <a:off x="13213" y="1737"/>
                    <a:ext cx="129" cy="137"/>
                    <a:chOff x="13213" y="1737"/>
                    <a:chExt cx="129" cy="137"/>
                  </a:xfrm>
                </p:grpSpPr>
                <p:sp>
                  <p:nvSpPr>
                    <p:cNvPr id="60"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1"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3"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59" name="文本框 58"/>
                  <p:cNvSpPr txBox="1"/>
                  <p:nvPr/>
                </p:nvSpPr>
                <p:spPr>
                  <a:xfrm>
                    <a:off x="12211" y="1613"/>
                    <a:ext cx="1426" cy="386"/>
                  </a:xfrm>
                  <a:prstGeom prst="rect">
                    <a:avLst/>
                  </a:prstGeom>
                  <a:noFill/>
                </p:spPr>
                <p:txBody>
                  <a:bodyPr wrap="square" rtlCol="0">
                    <a:spAutoFit/>
                  </a:bodyPr>
                  <a:lstStyle/>
                  <a:p>
                    <a:r>
                      <a:rPr lang="en-US" altLang="zh-CN" sz="1000"/>
                      <a:t>Telegram</a:t>
                    </a:r>
                    <a:endParaRPr lang="en-US" altLang="zh-CN" sz="1000"/>
                  </a:p>
                </p:txBody>
              </p:sp>
            </p:grpSp>
            <p:grpSp>
              <p:nvGrpSpPr>
                <p:cNvPr id="53" name="组合 52"/>
                <p:cNvGrpSpPr/>
                <p:nvPr/>
              </p:nvGrpSpPr>
              <p:grpSpPr>
                <a:xfrm>
                  <a:off x="6196" y="1729"/>
                  <a:ext cx="153" cy="155"/>
                  <a:chOff x="16007" y="1713"/>
                  <a:chExt cx="200" cy="201"/>
                </a:xfrm>
              </p:grpSpPr>
              <p:sp>
                <p:nvSpPr>
                  <p:cNvPr id="55"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54" name="直接连接符 53"/>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椭圆 42"/>
            <p:cNvSpPr/>
            <p:nvPr/>
          </p:nvSpPr>
          <p:spPr>
            <a:xfrm>
              <a:off x="7428" y="2983"/>
              <a:ext cx="405" cy="4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7815" y="2903"/>
              <a:ext cx="3479" cy="582"/>
            </a:xfrm>
            <a:prstGeom prst="rect">
              <a:avLst/>
            </a:prstGeom>
            <a:noFill/>
          </p:spPr>
          <p:txBody>
            <a:bodyPr wrap="square" rtlCol="0">
              <a:spAutoFit/>
            </a:bodyPr>
            <a:lstStyle/>
            <a:p>
              <a:r>
                <a:rPr lang="zh-CN" altLang="en-US" sz="600" dirty="0" smtClean="0"/>
                <a:t>红红火火恍恍惚惚或或或或或或或或或或或或或或或或或或或或或或或或或或或或或或或或或或或或或或或或或或或或或或或或或或</a:t>
              </a:r>
              <a:endParaRPr lang="zh-CN" altLang="en-US" sz="600" dirty="0"/>
            </a:p>
          </p:txBody>
        </p:sp>
        <p:sp>
          <p:nvSpPr>
            <p:cNvPr id="78" name="椭圆 77"/>
            <p:cNvSpPr/>
            <p:nvPr/>
          </p:nvSpPr>
          <p:spPr>
            <a:xfrm>
              <a:off x="7428" y="3942"/>
              <a:ext cx="405" cy="4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7815" y="3712"/>
              <a:ext cx="3479" cy="872"/>
            </a:xfrm>
            <a:prstGeom prst="rect">
              <a:avLst/>
            </a:prstGeom>
            <a:noFill/>
          </p:spPr>
          <p:txBody>
            <a:bodyPr wrap="square" rtlCol="0">
              <a:spAutoFit/>
            </a:bodyPr>
            <a:lstStyle/>
            <a:p>
              <a:r>
                <a:rPr lang="zh-CN" altLang="en-US" sz="600" dirty="0" smtClean="0"/>
                <a:t>红红火火恍恍惚惚或或或或或或或或或或或或或或或或或或或或或或或或或或或或或或或或或或或或或或或或或或或或或或或或或或红红火火恍恍惚惚或或或或或或或或或或或或或或或或或或或或或或或或或或或或或或或或或或或或或或或或或或或或或或或或或或或或或或或或</a:t>
              </a:r>
              <a:endParaRPr lang="zh-CN" altLang="en-US" sz="600" dirty="0"/>
            </a:p>
          </p:txBody>
        </p:sp>
        <p:sp>
          <p:nvSpPr>
            <p:cNvPr id="84" name="文本框 83"/>
            <p:cNvSpPr txBox="1"/>
            <p:nvPr/>
          </p:nvSpPr>
          <p:spPr>
            <a:xfrm>
              <a:off x="7422" y="2045"/>
              <a:ext cx="502" cy="630"/>
            </a:xfrm>
            <a:prstGeom prst="rect">
              <a:avLst/>
            </a:prstGeom>
            <a:noFill/>
          </p:spPr>
          <p:txBody>
            <a:bodyPr wrap="square" rtlCol="0">
              <a:spAutoFit/>
            </a:bodyPr>
            <a:lstStyle/>
            <a:p>
              <a:r>
                <a:rPr lang="en-US" altLang="zh-CN" sz="2000" b="1" dirty="0"/>
                <a:t>&lt;</a:t>
              </a:r>
              <a:endParaRPr lang="zh-CN" altLang="en-US" sz="2000" b="1" dirty="0"/>
            </a:p>
          </p:txBody>
        </p:sp>
        <p:sp>
          <p:nvSpPr>
            <p:cNvPr id="26" name="文本框 25"/>
            <p:cNvSpPr txBox="1"/>
            <p:nvPr/>
          </p:nvSpPr>
          <p:spPr>
            <a:xfrm>
              <a:off x="8064" y="2142"/>
              <a:ext cx="2502" cy="533"/>
            </a:xfrm>
            <a:prstGeom prst="rect">
              <a:avLst/>
            </a:prstGeom>
            <a:noFill/>
          </p:spPr>
          <p:txBody>
            <a:bodyPr wrap="square" rtlCol="0">
              <a:spAutoFit/>
            </a:bodyPr>
            <a:lstStyle/>
            <a:p>
              <a:pPr algn="ctr"/>
              <a:r>
                <a:rPr lang="zh-CN" altLang="en-US" sz="1600" dirty="0" smtClean="0"/>
                <a:t>全部评价</a:t>
              </a:r>
              <a:endParaRPr lang="zh-CN" altLang="en-US" sz="1600" dirty="0"/>
            </a:p>
          </p:txBody>
        </p:sp>
        <p:cxnSp>
          <p:nvCxnSpPr>
            <p:cNvPr id="30" name="直接连接符 29"/>
            <p:cNvCxnSpPr/>
            <p:nvPr/>
          </p:nvCxnSpPr>
          <p:spPr>
            <a:xfrm>
              <a:off x="7268" y="2675"/>
              <a:ext cx="41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1" idx="1"/>
              <a:endCxn id="11" idx="3"/>
            </p:cNvCxnSpPr>
            <p:nvPr/>
          </p:nvCxnSpPr>
          <p:spPr>
            <a:xfrm>
              <a:off x="7268" y="3621"/>
              <a:ext cx="410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1474470" y="716280"/>
            <a:ext cx="2825750" cy="5524500"/>
            <a:chOff x="2322" y="1128"/>
            <a:chExt cx="4450" cy="8700"/>
          </a:xfrm>
        </p:grpSpPr>
        <p:sp>
          <p:nvSpPr>
            <p:cNvPr id="90" name="圆角矩形 89"/>
            <p:cNvSpPr/>
            <p:nvPr/>
          </p:nvSpPr>
          <p:spPr>
            <a:xfrm>
              <a:off x="2516" y="5048"/>
              <a:ext cx="4170" cy="22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chemeClr val="tx1"/>
                </a:solidFill>
              </a:endParaRPr>
            </a:p>
          </p:txBody>
        </p:sp>
        <p:sp>
          <p:nvSpPr>
            <p:cNvPr id="88" name="圆角矩形 87"/>
            <p:cNvSpPr/>
            <p:nvPr/>
          </p:nvSpPr>
          <p:spPr>
            <a:xfrm>
              <a:off x="2516" y="4089"/>
              <a:ext cx="4170" cy="8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chemeClr val="tx1"/>
                </a:solidFill>
              </a:endParaRPr>
            </a:p>
          </p:txBody>
        </p:sp>
        <p:sp>
          <p:nvSpPr>
            <p:cNvPr id="87" name="圆角矩形 86"/>
            <p:cNvSpPr/>
            <p:nvPr/>
          </p:nvSpPr>
          <p:spPr>
            <a:xfrm>
              <a:off x="2529" y="2863"/>
              <a:ext cx="4170" cy="11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chemeClr val="tx1"/>
                </a:solidFill>
              </a:endParaRPr>
            </a:p>
          </p:txBody>
        </p:sp>
        <p:grpSp>
          <p:nvGrpSpPr>
            <p:cNvPr id="113" name="组合 112"/>
            <p:cNvGrpSpPr/>
            <p:nvPr/>
          </p:nvGrpSpPr>
          <p:grpSpPr>
            <a:xfrm>
              <a:off x="2322" y="1128"/>
              <a:ext cx="4450" cy="8700"/>
              <a:chOff x="2321" y="1131"/>
              <a:chExt cx="4450" cy="8700"/>
            </a:xfrm>
          </p:grpSpPr>
          <p:grpSp>
            <p:nvGrpSpPr>
              <p:cNvPr id="2" name="组合 1"/>
              <p:cNvGrpSpPr/>
              <p:nvPr/>
            </p:nvGrpSpPr>
            <p:grpSpPr>
              <a:xfrm>
                <a:off x="2321" y="1131"/>
                <a:ext cx="4451" cy="8701"/>
                <a:chOff x="2321" y="1131"/>
                <a:chExt cx="4451" cy="8701"/>
              </a:xfrm>
            </p:grpSpPr>
            <p:grpSp>
              <p:nvGrpSpPr>
                <p:cNvPr id="3" name="组合 2"/>
                <p:cNvGrpSpPr/>
                <p:nvPr/>
              </p:nvGrpSpPr>
              <p:grpSpPr>
                <a:xfrm>
                  <a:off x="2321" y="1131"/>
                  <a:ext cx="4451" cy="8218"/>
                  <a:chOff x="2564" y="1221"/>
                  <a:chExt cx="4451" cy="8218"/>
                </a:xfrm>
              </p:grpSpPr>
              <p:sp>
                <p:nvSpPr>
                  <p:cNvPr id="5" name="矩形 4"/>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64" y="1221"/>
                    <a:ext cx="3625" cy="483"/>
                  </a:xfrm>
                  <a:prstGeom prst="rect">
                    <a:avLst/>
                  </a:prstGeom>
                  <a:noFill/>
                </p:spPr>
                <p:txBody>
                  <a:bodyPr wrap="square" rtlCol="0">
                    <a:spAutoFit/>
                  </a:bodyPr>
                  <a:lstStyle/>
                  <a:p>
                    <a:r>
                      <a:rPr lang="en-US" altLang="zh-CN" sz="1400" dirty="0"/>
                      <a:t>iPhone 6/7/8   375*667</a:t>
                    </a:r>
                    <a:endParaRPr lang="en-US" altLang="zh-CN" sz="1400" dirty="0"/>
                  </a:p>
                </p:txBody>
              </p:sp>
            </p:grpSp>
            <p:sp>
              <p:nvSpPr>
                <p:cNvPr id="7" name="文本框 6"/>
                <p:cNvSpPr txBox="1"/>
                <p:nvPr/>
              </p:nvSpPr>
              <p:spPr>
                <a:xfrm>
                  <a:off x="4375" y="9349"/>
                  <a:ext cx="2397" cy="483"/>
                </a:xfrm>
                <a:prstGeom prst="rect">
                  <a:avLst/>
                </a:prstGeom>
                <a:noFill/>
              </p:spPr>
              <p:txBody>
                <a:bodyPr wrap="square" rtlCol="0">
                  <a:spAutoFit/>
                </a:bodyPr>
                <a:lstStyle/>
                <a:p>
                  <a:pPr algn="r"/>
                  <a:r>
                    <a:rPr lang="en-US" altLang="zh-CN" sz="1400"/>
                    <a:t>13</a:t>
                  </a:r>
                  <a:endParaRPr lang="en-US" altLang="zh-CN" sz="1400"/>
                </a:p>
              </p:txBody>
            </p:sp>
          </p:grpSp>
          <p:grpSp>
            <p:nvGrpSpPr>
              <p:cNvPr id="112" name="组合 111"/>
              <p:cNvGrpSpPr/>
              <p:nvPr/>
            </p:nvGrpSpPr>
            <p:grpSpPr>
              <a:xfrm>
                <a:off x="2364" y="1605"/>
                <a:ext cx="4404" cy="394"/>
                <a:chOff x="2364" y="1605"/>
                <a:chExt cx="4404" cy="394"/>
              </a:xfrm>
            </p:grpSpPr>
            <p:grpSp>
              <p:nvGrpSpPr>
                <p:cNvPr id="8" name="组合 7"/>
                <p:cNvGrpSpPr/>
                <p:nvPr/>
              </p:nvGrpSpPr>
              <p:grpSpPr>
                <a:xfrm>
                  <a:off x="6455" y="1740"/>
                  <a:ext cx="229" cy="120"/>
                  <a:chOff x="16302" y="1740"/>
                  <a:chExt cx="229" cy="120"/>
                </a:xfrm>
              </p:grpSpPr>
              <p:sp>
                <p:nvSpPr>
                  <p:cNvPr id="9"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4218" y="1605"/>
                  <a:ext cx="772" cy="386"/>
                </a:xfrm>
                <a:prstGeom prst="rect">
                  <a:avLst/>
                </a:prstGeom>
                <a:noFill/>
              </p:spPr>
              <p:txBody>
                <a:bodyPr wrap="square" rtlCol="0">
                  <a:spAutoFit/>
                </a:bodyPr>
                <a:lstStyle/>
                <a:p>
                  <a:r>
                    <a:rPr lang="en-US" altLang="zh-CN" sz="1000"/>
                    <a:t>12:59</a:t>
                  </a:r>
                  <a:endParaRPr lang="en-US" altLang="zh-CN" sz="1000"/>
                </a:p>
              </p:txBody>
            </p:sp>
            <p:grpSp>
              <p:nvGrpSpPr>
                <p:cNvPr id="15" name="组合 14"/>
                <p:cNvGrpSpPr/>
                <p:nvPr/>
              </p:nvGrpSpPr>
              <p:grpSpPr>
                <a:xfrm>
                  <a:off x="2364" y="1613"/>
                  <a:ext cx="1426" cy="386"/>
                  <a:chOff x="12211" y="1613"/>
                  <a:chExt cx="1426" cy="386"/>
                </a:xfrm>
              </p:grpSpPr>
              <p:grpSp>
                <p:nvGrpSpPr>
                  <p:cNvPr id="16" name="组合 15"/>
                  <p:cNvGrpSpPr/>
                  <p:nvPr/>
                </p:nvGrpSpPr>
                <p:grpSpPr>
                  <a:xfrm>
                    <a:off x="13213" y="1737"/>
                    <a:ext cx="129" cy="137"/>
                    <a:chOff x="13213" y="1737"/>
                    <a:chExt cx="129" cy="137"/>
                  </a:xfrm>
                </p:grpSpPr>
                <p:sp>
                  <p:nvSpPr>
                    <p:cNvPr id="17"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21" name="文本框 20"/>
                  <p:cNvSpPr txBox="1"/>
                  <p:nvPr/>
                </p:nvSpPr>
                <p:spPr>
                  <a:xfrm>
                    <a:off x="12211" y="1613"/>
                    <a:ext cx="1426" cy="386"/>
                  </a:xfrm>
                  <a:prstGeom prst="rect">
                    <a:avLst/>
                  </a:prstGeom>
                  <a:noFill/>
                </p:spPr>
                <p:txBody>
                  <a:bodyPr wrap="square" rtlCol="0">
                    <a:spAutoFit/>
                  </a:bodyPr>
                  <a:lstStyle/>
                  <a:p>
                    <a:r>
                      <a:rPr lang="en-US" altLang="zh-CN" sz="1000"/>
                      <a:t>Telegram</a:t>
                    </a:r>
                    <a:endParaRPr lang="en-US" altLang="zh-CN" sz="1000"/>
                  </a:p>
                </p:txBody>
              </p:sp>
            </p:grpSp>
            <p:grpSp>
              <p:nvGrpSpPr>
                <p:cNvPr id="22" name="组合 21"/>
                <p:cNvGrpSpPr/>
                <p:nvPr/>
              </p:nvGrpSpPr>
              <p:grpSpPr>
                <a:xfrm>
                  <a:off x="6196" y="1729"/>
                  <a:ext cx="153" cy="155"/>
                  <a:chOff x="16007" y="1713"/>
                  <a:chExt cx="200" cy="201"/>
                </a:xfrm>
              </p:grpSpPr>
              <p:sp>
                <p:nvSpPr>
                  <p:cNvPr id="23"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111" name="直接连接符 110"/>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椭圆 26"/>
            <p:cNvSpPr/>
            <p:nvPr/>
          </p:nvSpPr>
          <p:spPr>
            <a:xfrm>
              <a:off x="2772" y="3050"/>
              <a:ext cx="851" cy="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002" y="2967"/>
              <a:ext cx="1200" cy="1018"/>
            </a:xfrm>
            <a:prstGeom prst="rect">
              <a:avLst/>
            </a:prstGeom>
            <a:noFill/>
          </p:spPr>
          <p:txBody>
            <a:bodyPr wrap="square" rtlCol="0">
              <a:spAutoFit/>
            </a:bodyPr>
            <a:lstStyle/>
            <a:p>
              <a:pPr>
                <a:lnSpc>
                  <a:spcPct val="150000"/>
                </a:lnSpc>
              </a:pPr>
              <a:r>
                <a:rPr lang="zh-CN" altLang="en-US" sz="1200" dirty="0" smtClean="0"/>
                <a:t>昵称</a:t>
              </a:r>
              <a:endParaRPr lang="en-US" altLang="zh-CN" sz="1200" dirty="0" smtClean="0"/>
            </a:p>
            <a:p>
              <a:pPr>
                <a:lnSpc>
                  <a:spcPct val="150000"/>
                </a:lnSpc>
              </a:pPr>
              <a:r>
                <a:rPr lang="zh-CN" altLang="en-US" sz="1200" dirty="0"/>
                <a:t>等级</a:t>
              </a:r>
              <a:endParaRPr lang="en-US" altLang="zh-CN" sz="1200" dirty="0"/>
            </a:p>
          </p:txBody>
        </p:sp>
        <p:cxnSp>
          <p:nvCxnSpPr>
            <p:cNvPr id="31" name="直接连接符 30"/>
            <p:cNvCxnSpPr/>
            <p:nvPr/>
          </p:nvCxnSpPr>
          <p:spPr>
            <a:xfrm>
              <a:off x="3792" y="4345"/>
              <a:ext cx="0" cy="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325" y="4345"/>
              <a:ext cx="0" cy="524"/>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47" y="4152"/>
              <a:ext cx="1029" cy="533"/>
            </a:xfrm>
            <a:prstGeom prst="rect">
              <a:avLst/>
            </a:prstGeom>
            <a:noFill/>
          </p:spPr>
          <p:txBody>
            <a:bodyPr wrap="square" rtlCol="0">
              <a:spAutoFit/>
            </a:bodyPr>
            <a:lstStyle/>
            <a:p>
              <a:pPr algn="ctr"/>
              <a:r>
                <a:rPr lang="en-US" altLang="zh-CN" sz="1600" dirty="0" smtClean="0"/>
                <a:t>128</a:t>
              </a:r>
              <a:r>
                <a:rPr lang="zh-CN" altLang="en-US" sz="1100" dirty="0" smtClean="0"/>
                <a:t>单</a:t>
              </a:r>
              <a:endParaRPr lang="zh-CN" altLang="en-US" sz="1600" dirty="0"/>
            </a:p>
          </p:txBody>
        </p:sp>
        <p:sp>
          <p:nvSpPr>
            <p:cNvPr id="33" name="文本框 32"/>
            <p:cNvSpPr txBox="1"/>
            <p:nvPr/>
          </p:nvSpPr>
          <p:spPr>
            <a:xfrm>
              <a:off x="2538" y="4514"/>
              <a:ext cx="1154" cy="388"/>
            </a:xfrm>
            <a:prstGeom prst="rect">
              <a:avLst/>
            </a:prstGeom>
            <a:noFill/>
          </p:spPr>
          <p:txBody>
            <a:bodyPr wrap="square" rtlCol="0">
              <a:spAutoFit/>
            </a:bodyPr>
            <a:lstStyle/>
            <a:p>
              <a:r>
                <a:rPr lang="zh-CN" altLang="en-US" sz="1000" dirty="0" smtClean="0"/>
                <a:t>总订单数</a:t>
              </a:r>
              <a:endParaRPr lang="zh-CN" altLang="en-US" sz="1000" dirty="0"/>
            </a:p>
          </p:txBody>
        </p:sp>
        <p:sp>
          <p:nvSpPr>
            <p:cNvPr id="38" name="文本框 37"/>
            <p:cNvSpPr txBox="1"/>
            <p:nvPr/>
          </p:nvSpPr>
          <p:spPr>
            <a:xfrm>
              <a:off x="3995" y="4153"/>
              <a:ext cx="1144" cy="533"/>
            </a:xfrm>
            <a:prstGeom prst="rect">
              <a:avLst/>
            </a:prstGeom>
            <a:noFill/>
          </p:spPr>
          <p:txBody>
            <a:bodyPr wrap="square" rtlCol="0">
              <a:spAutoFit/>
            </a:bodyPr>
            <a:lstStyle/>
            <a:p>
              <a:pPr algn="ctr"/>
              <a:r>
                <a:rPr lang="en-US" altLang="zh-CN" sz="1600" dirty="0" smtClean="0"/>
                <a:t>512</a:t>
              </a:r>
              <a:r>
                <a:rPr lang="zh-CN" altLang="en-US" sz="1100" dirty="0" smtClean="0"/>
                <a:t>元</a:t>
              </a:r>
              <a:endParaRPr lang="zh-CN" altLang="en-US" sz="1100" dirty="0"/>
            </a:p>
          </p:txBody>
        </p:sp>
        <p:sp>
          <p:nvSpPr>
            <p:cNvPr id="39" name="文本框 38"/>
            <p:cNvSpPr txBox="1"/>
            <p:nvPr/>
          </p:nvSpPr>
          <p:spPr>
            <a:xfrm>
              <a:off x="3990" y="4509"/>
              <a:ext cx="1154" cy="388"/>
            </a:xfrm>
            <a:prstGeom prst="rect">
              <a:avLst/>
            </a:prstGeom>
            <a:noFill/>
          </p:spPr>
          <p:txBody>
            <a:bodyPr wrap="square" rtlCol="0">
              <a:spAutoFit/>
            </a:bodyPr>
            <a:lstStyle/>
            <a:p>
              <a:pPr algn="ctr"/>
              <a:r>
                <a:rPr lang="zh-CN" altLang="en-US" sz="1000" dirty="0" smtClean="0"/>
                <a:t>总</a:t>
              </a:r>
              <a:r>
                <a:rPr lang="zh-CN" altLang="en-US" sz="1000" dirty="0"/>
                <a:t>支出</a:t>
              </a:r>
              <a:endParaRPr lang="zh-CN" altLang="en-US" sz="1000" dirty="0"/>
            </a:p>
          </p:txBody>
        </p:sp>
        <p:sp>
          <p:nvSpPr>
            <p:cNvPr id="83" name="圆角矩形 82"/>
            <p:cNvSpPr/>
            <p:nvPr/>
          </p:nvSpPr>
          <p:spPr>
            <a:xfrm>
              <a:off x="2516" y="1988"/>
              <a:ext cx="4170" cy="8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大师兄</a:t>
              </a:r>
              <a:r>
                <a:rPr lang="zh-CN" altLang="en-US" sz="1600" dirty="0" smtClean="0">
                  <a:solidFill>
                    <a:schemeClr val="tx1"/>
                  </a:solidFill>
                </a:rPr>
                <a:t>主页</a:t>
              </a:r>
              <a:endParaRPr lang="zh-CN" altLang="en-US" sz="1600" dirty="0">
                <a:solidFill>
                  <a:schemeClr val="tx1"/>
                </a:solidFill>
              </a:endParaRPr>
            </a:p>
          </p:txBody>
        </p:sp>
        <p:sp>
          <p:nvSpPr>
            <p:cNvPr id="91" name="圆角矩形 90"/>
            <p:cNvSpPr/>
            <p:nvPr/>
          </p:nvSpPr>
          <p:spPr>
            <a:xfrm>
              <a:off x="2529" y="7348"/>
              <a:ext cx="4170" cy="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查看全部</a:t>
              </a:r>
              <a:r>
                <a:rPr lang="zh-CN" altLang="en-US" sz="1400" dirty="0" smtClean="0">
                  <a:solidFill>
                    <a:schemeClr val="tx1"/>
                  </a:solidFill>
                </a:rPr>
                <a:t>评价                              </a:t>
              </a:r>
              <a:r>
                <a:rPr lang="en-US" altLang="zh-CN" b="1" dirty="0" smtClean="0">
                  <a:solidFill>
                    <a:schemeClr val="tx1"/>
                  </a:solidFill>
                </a:rPr>
                <a:t>&gt;</a:t>
              </a:r>
              <a:endParaRPr lang="zh-CN" altLang="en-US" b="1" dirty="0">
                <a:solidFill>
                  <a:schemeClr val="tx1"/>
                </a:solidFill>
              </a:endParaRPr>
            </a:p>
          </p:txBody>
        </p:sp>
        <p:sp>
          <p:nvSpPr>
            <p:cNvPr id="29" name="文本框 28"/>
            <p:cNvSpPr txBox="1"/>
            <p:nvPr/>
          </p:nvSpPr>
          <p:spPr>
            <a:xfrm>
              <a:off x="2647" y="5124"/>
              <a:ext cx="3570" cy="533"/>
            </a:xfrm>
            <a:prstGeom prst="rect">
              <a:avLst/>
            </a:prstGeom>
            <a:noFill/>
          </p:spPr>
          <p:txBody>
            <a:bodyPr wrap="square" rtlCol="0">
              <a:spAutoFit/>
            </a:bodyPr>
            <a:lstStyle/>
            <a:p>
              <a:r>
                <a:rPr lang="zh-CN" altLang="en-US" sz="1600" dirty="0" smtClean="0"/>
                <a:t>大师兄</a:t>
              </a:r>
              <a:r>
                <a:rPr lang="zh-CN" altLang="en-US" sz="1600" dirty="0"/>
                <a:t>成就</a:t>
              </a:r>
              <a:endParaRPr lang="zh-CN" altLang="en-US" sz="1600" dirty="0"/>
            </a:p>
          </p:txBody>
        </p:sp>
        <p:cxnSp>
          <p:nvCxnSpPr>
            <p:cNvPr id="37" name="直接连接符 36"/>
            <p:cNvCxnSpPr/>
            <p:nvPr/>
          </p:nvCxnSpPr>
          <p:spPr>
            <a:xfrm>
              <a:off x="2529" y="5657"/>
              <a:ext cx="4128"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2817" y="5830"/>
              <a:ext cx="3553" cy="872"/>
            </a:xfrm>
            <a:prstGeom prst="rect">
              <a:avLst/>
            </a:prstGeom>
            <a:noFill/>
          </p:spPr>
          <p:txBody>
            <a:bodyPr wrap="square" rtlCol="0">
              <a:spAutoFit/>
            </a:bodyPr>
            <a:lstStyle/>
            <a:p>
              <a:r>
                <a:rPr lang="zh-CN" altLang="en-US" sz="1000" dirty="0" smtClean="0"/>
                <a:t>可乐狂魔      银牌                             </a:t>
              </a:r>
              <a:r>
                <a:rPr lang="en-US" altLang="zh-CN" sz="1000" dirty="0" smtClean="0"/>
                <a:t>26/50</a:t>
              </a:r>
              <a:endParaRPr lang="en-US" altLang="zh-CN" sz="1000" dirty="0" smtClean="0"/>
            </a:p>
            <a:p>
              <a:r>
                <a:rPr lang="zh-CN" altLang="en-US" sz="1000" dirty="0" smtClean="0"/>
                <a:t>学霸               铜牌                          </a:t>
              </a:r>
              <a:r>
                <a:rPr lang="en-US" altLang="zh-CN" sz="1000" dirty="0" smtClean="0"/>
                <a:t>98/100</a:t>
              </a:r>
              <a:endParaRPr lang="en-US" altLang="zh-CN" sz="1000" dirty="0" smtClean="0"/>
            </a:p>
            <a:p>
              <a:r>
                <a:rPr lang="zh-CN" altLang="en-US" sz="1000" dirty="0"/>
                <a:t>图书管理员</a:t>
              </a:r>
              <a:r>
                <a:rPr lang="zh-CN" altLang="en-US" sz="1000" dirty="0" smtClean="0"/>
                <a:t>  铜牌                              </a:t>
              </a:r>
              <a:r>
                <a:rPr lang="en-US" altLang="zh-CN" sz="1000" dirty="0" smtClean="0"/>
                <a:t>4/10</a:t>
              </a:r>
              <a:endParaRPr lang="zh-CN" altLang="en-US" sz="10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 name="组合 89"/>
          <p:cNvGrpSpPr/>
          <p:nvPr/>
        </p:nvGrpSpPr>
        <p:grpSpPr>
          <a:xfrm>
            <a:off x="1468755" y="726440"/>
            <a:ext cx="2945130" cy="5743575"/>
            <a:chOff x="2322" y="1128"/>
            <a:chExt cx="4638" cy="9045"/>
          </a:xfrm>
        </p:grpSpPr>
        <p:grpSp>
          <p:nvGrpSpPr>
            <p:cNvPr id="91" name="组合 90"/>
            <p:cNvGrpSpPr/>
            <p:nvPr/>
          </p:nvGrpSpPr>
          <p:grpSpPr>
            <a:xfrm rot="0">
              <a:off x="2476" y="7425"/>
              <a:ext cx="4210" cy="2749"/>
              <a:chOff x="2486" y="7436"/>
              <a:chExt cx="4210" cy="2749"/>
            </a:xfrm>
          </p:grpSpPr>
          <p:grpSp>
            <p:nvGrpSpPr>
              <p:cNvPr id="92" name="组合 91"/>
              <p:cNvGrpSpPr/>
              <p:nvPr/>
            </p:nvGrpSpPr>
            <p:grpSpPr>
              <a:xfrm>
                <a:off x="2536" y="7436"/>
                <a:ext cx="4120" cy="1778"/>
                <a:chOff x="2535" y="5464"/>
                <a:chExt cx="4120" cy="1778"/>
              </a:xfrm>
            </p:grpSpPr>
            <p:sp>
              <p:nvSpPr>
                <p:cNvPr id="93" name="圆角矩形 92"/>
                <p:cNvSpPr/>
                <p:nvPr/>
              </p:nvSpPr>
              <p:spPr>
                <a:xfrm>
                  <a:off x="2543" y="5464"/>
                  <a:ext cx="4112" cy="17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4" name="直接连接符 93"/>
                <p:cNvCxnSpPr/>
                <p:nvPr/>
              </p:nvCxnSpPr>
              <p:spPr>
                <a:xfrm>
                  <a:off x="2535" y="5830"/>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2696" y="5468"/>
                  <a:ext cx="2722" cy="362"/>
                  <a:chOff x="2696" y="5468"/>
                  <a:chExt cx="2722" cy="362"/>
                </a:xfrm>
              </p:grpSpPr>
              <p:sp>
                <p:nvSpPr>
                  <p:cNvPr id="96" name="文本框 95"/>
                  <p:cNvSpPr txBox="1"/>
                  <p:nvPr/>
                </p:nvSpPr>
                <p:spPr>
                  <a:xfrm>
                    <a:off x="2841" y="5468"/>
                    <a:ext cx="2577" cy="362"/>
                  </a:xfrm>
                  <a:prstGeom prst="rect">
                    <a:avLst/>
                  </a:prstGeom>
                  <a:noFill/>
                </p:spPr>
                <p:txBody>
                  <a:bodyPr wrap="square" rtlCol="0">
                    <a:spAutoFit/>
                  </a:bodyPr>
                  <a:p>
                    <a:r>
                      <a:rPr lang="zh-CN" altLang="en-US" sz="900"/>
                      <a:t>物品清单 </a:t>
                    </a:r>
                    <a:r>
                      <a:rPr lang="en-US" altLang="zh-CN" sz="900"/>
                      <a:t>: </a:t>
                    </a:r>
                    <a:r>
                      <a:rPr lang="zh-CN" altLang="en-US" sz="900"/>
                      <a:t>梅园食堂</a:t>
                    </a:r>
                    <a:endParaRPr lang="zh-CN" altLang="en-US" sz="900"/>
                  </a:p>
                </p:txBody>
              </p:sp>
              <p:grpSp>
                <p:nvGrpSpPr>
                  <p:cNvPr id="97" name="组合 96"/>
                  <p:cNvGrpSpPr/>
                  <p:nvPr/>
                </p:nvGrpSpPr>
                <p:grpSpPr>
                  <a:xfrm>
                    <a:off x="2696" y="5530"/>
                    <a:ext cx="245" cy="242"/>
                    <a:chOff x="8228" y="4103"/>
                    <a:chExt cx="870" cy="861"/>
                  </a:xfrm>
                </p:grpSpPr>
                <p:sp>
                  <p:nvSpPr>
                    <p:cNvPr id="98" name="Line 130"/>
                    <p:cNvSpPr>
                      <a:spLocks noChangeShapeType="1"/>
                    </p:cNvSpPr>
                    <p:nvPr/>
                  </p:nvSpPr>
                  <p:spPr bwMode="auto">
                    <a:xfrm>
                      <a:off x="8496" y="428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99" name="Line 131"/>
                    <p:cNvSpPr>
                      <a:spLocks noChangeShapeType="1"/>
                    </p:cNvSpPr>
                    <p:nvPr/>
                  </p:nvSpPr>
                  <p:spPr bwMode="auto">
                    <a:xfrm>
                      <a:off x="8496" y="443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00" name="Line 132"/>
                    <p:cNvSpPr>
                      <a:spLocks noChangeShapeType="1"/>
                    </p:cNvSpPr>
                    <p:nvPr/>
                  </p:nvSpPr>
                  <p:spPr bwMode="auto">
                    <a:xfrm>
                      <a:off x="8496" y="4578"/>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01" name="Freeform 133"/>
                    <p:cNvSpPr/>
                    <p:nvPr/>
                  </p:nvSpPr>
                  <p:spPr bwMode="auto">
                    <a:xfrm>
                      <a:off x="8461" y="4216"/>
                      <a:ext cx="448" cy="748"/>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02" name="Freeform 134"/>
                    <p:cNvSpPr/>
                    <p:nvPr/>
                  </p:nvSpPr>
                  <p:spPr bwMode="auto">
                    <a:xfrm>
                      <a:off x="8356" y="4103"/>
                      <a:ext cx="648" cy="653"/>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03" name="Freeform 135"/>
                    <p:cNvSpPr/>
                    <p:nvPr/>
                  </p:nvSpPr>
                  <p:spPr bwMode="auto">
                    <a:xfrm>
                      <a:off x="8228" y="4756"/>
                      <a:ext cx="598" cy="208"/>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04" name="Oval 136"/>
                    <p:cNvSpPr>
                      <a:spLocks noChangeArrowheads="1"/>
                    </p:cNvSpPr>
                    <p:nvPr/>
                  </p:nvSpPr>
                  <p:spPr bwMode="auto">
                    <a:xfrm>
                      <a:off x="8718" y="4756"/>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05" name="Oval 137"/>
                    <p:cNvSpPr>
                      <a:spLocks noChangeArrowheads="1"/>
                    </p:cNvSpPr>
                    <p:nvPr/>
                  </p:nvSpPr>
                  <p:spPr bwMode="auto">
                    <a:xfrm>
                      <a:off x="8908" y="4103"/>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sp>
            <p:nvSpPr>
              <p:cNvPr id="106" name="矩形 105"/>
              <p:cNvSpPr/>
              <p:nvPr/>
            </p:nvSpPr>
            <p:spPr>
              <a:xfrm>
                <a:off x="2486" y="8674"/>
                <a:ext cx="4210" cy="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7" name="组合 106"/>
            <p:cNvGrpSpPr/>
            <p:nvPr/>
          </p:nvGrpSpPr>
          <p:grpSpPr>
            <a:xfrm rot="0">
              <a:off x="2322" y="1128"/>
              <a:ext cx="4450" cy="8700"/>
              <a:chOff x="2321" y="1131"/>
              <a:chExt cx="4450" cy="8700"/>
            </a:xfrm>
          </p:grpSpPr>
          <p:grpSp>
            <p:nvGrpSpPr>
              <p:cNvPr id="108" name="组合 107"/>
              <p:cNvGrpSpPr/>
              <p:nvPr/>
            </p:nvGrpSpPr>
            <p:grpSpPr>
              <a:xfrm rot="0">
                <a:off x="2321" y="1131"/>
                <a:ext cx="4451" cy="8701"/>
                <a:chOff x="2321" y="1131"/>
                <a:chExt cx="4451" cy="8701"/>
              </a:xfrm>
            </p:grpSpPr>
            <p:grpSp>
              <p:nvGrpSpPr>
                <p:cNvPr id="109" name="组合 108"/>
                <p:cNvGrpSpPr/>
                <p:nvPr/>
              </p:nvGrpSpPr>
              <p:grpSpPr>
                <a:xfrm>
                  <a:off x="2321" y="1131"/>
                  <a:ext cx="4451" cy="8218"/>
                  <a:chOff x="2564" y="1221"/>
                  <a:chExt cx="4451" cy="8218"/>
                </a:xfrm>
              </p:grpSpPr>
              <p:sp>
                <p:nvSpPr>
                  <p:cNvPr id="114" name="矩形 113"/>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文本框 114"/>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116" name="文本框 115"/>
                <p:cNvSpPr txBox="1"/>
                <p:nvPr/>
              </p:nvSpPr>
              <p:spPr>
                <a:xfrm>
                  <a:off x="4375" y="9349"/>
                  <a:ext cx="2397" cy="483"/>
                </a:xfrm>
                <a:prstGeom prst="rect">
                  <a:avLst/>
                </a:prstGeom>
                <a:noFill/>
              </p:spPr>
              <p:txBody>
                <a:bodyPr wrap="square" rtlCol="0">
                  <a:spAutoFit/>
                </a:bodyPr>
                <a:p>
                  <a:pPr algn="r"/>
                  <a:r>
                    <a:rPr lang="en-US" altLang="zh-CN" sz="1400"/>
                    <a:t>15</a:t>
                  </a:r>
                  <a:endParaRPr lang="en-US" altLang="zh-CN" sz="1400"/>
                </a:p>
              </p:txBody>
            </p:sp>
          </p:grpSp>
          <p:grpSp>
            <p:nvGrpSpPr>
              <p:cNvPr id="117" name="组合 116"/>
              <p:cNvGrpSpPr/>
              <p:nvPr/>
            </p:nvGrpSpPr>
            <p:grpSpPr>
              <a:xfrm>
                <a:off x="2364" y="1605"/>
                <a:ext cx="4404" cy="394"/>
                <a:chOff x="2364" y="1605"/>
                <a:chExt cx="4404" cy="394"/>
              </a:xfrm>
            </p:grpSpPr>
            <p:grpSp>
              <p:nvGrpSpPr>
                <p:cNvPr id="118" name="组合 117"/>
                <p:cNvGrpSpPr/>
                <p:nvPr/>
              </p:nvGrpSpPr>
              <p:grpSpPr>
                <a:xfrm rot="0">
                  <a:off x="6455" y="1740"/>
                  <a:ext cx="229" cy="120"/>
                  <a:chOff x="16302" y="1740"/>
                  <a:chExt cx="229" cy="120"/>
                </a:xfrm>
              </p:grpSpPr>
              <p:sp>
                <p:nvSpPr>
                  <p:cNvPr id="119"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20"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21"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22"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123" name="文本框 122"/>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127" name="组合 126"/>
                <p:cNvGrpSpPr/>
                <p:nvPr/>
              </p:nvGrpSpPr>
              <p:grpSpPr>
                <a:xfrm rot="0">
                  <a:off x="2364" y="1613"/>
                  <a:ext cx="1426" cy="386"/>
                  <a:chOff x="12211" y="1613"/>
                  <a:chExt cx="1426" cy="386"/>
                </a:xfrm>
              </p:grpSpPr>
              <p:grpSp>
                <p:nvGrpSpPr>
                  <p:cNvPr id="128" name="组合 127"/>
                  <p:cNvGrpSpPr/>
                  <p:nvPr/>
                </p:nvGrpSpPr>
                <p:grpSpPr>
                  <a:xfrm>
                    <a:off x="13213" y="1737"/>
                    <a:ext cx="129" cy="137"/>
                    <a:chOff x="13213" y="1737"/>
                    <a:chExt cx="129" cy="137"/>
                  </a:xfrm>
                </p:grpSpPr>
                <p:sp>
                  <p:nvSpPr>
                    <p:cNvPr id="129"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30"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31"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32"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133" name="文本框 132"/>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134" name="组合 133"/>
                <p:cNvGrpSpPr/>
                <p:nvPr/>
              </p:nvGrpSpPr>
              <p:grpSpPr>
                <a:xfrm rot="0">
                  <a:off x="6196" y="1729"/>
                  <a:ext cx="153" cy="155"/>
                  <a:chOff x="16007" y="1713"/>
                  <a:chExt cx="200" cy="201"/>
                </a:xfrm>
              </p:grpSpPr>
              <p:sp>
                <p:nvSpPr>
                  <p:cNvPr id="135"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36"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37"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138" name="直接连接符 137"/>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9" name="Freeform 61"/>
            <p:cNvSpPr/>
            <p:nvPr/>
          </p:nvSpPr>
          <p:spPr bwMode="auto">
            <a:xfrm>
              <a:off x="2670" y="2199"/>
              <a:ext cx="121" cy="235"/>
            </a:xfrm>
            <a:custGeom>
              <a:avLst/>
              <a:gdLst>
                <a:gd name="T0" fmla="*/ 99 w 99"/>
                <a:gd name="T1" fmla="*/ 0 h 192"/>
                <a:gd name="T2" fmla="*/ 0 w 99"/>
                <a:gd name="T3" fmla="*/ 97 h 192"/>
                <a:gd name="T4" fmla="*/ 99 w 99"/>
                <a:gd name="T5" fmla="*/ 192 h 192"/>
              </a:gdLst>
              <a:ahLst/>
              <a:cxnLst>
                <a:cxn ang="0">
                  <a:pos x="T0" y="T1"/>
                </a:cxn>
                <a:cxn ang="0">
                  <a:pos x="T2" y="T3"/>
                </a:cxn>
                <a:cxn ang="0">
                  <a:pos x="T4" y="T5"/>
                </a:cxn>
              </a:cxnLst>
              <a:rect l="0" t="0" r="r" b="b"/>
              <a:pathLst>
                <a:path w="99" h="192">
                  <a:moveTo>
                    <a:pt x="99" y="0"/>
                  </a:moveTo>
                  <a:cubicBezTo>
                    <a:pt x="98" y="2"/>
                    <a:pt x="0" y="97"/>
                    <a:pt x="0" y="97"/>
                  </a:cubicBezTo>
                  <a:cubicBezTo>
                    <a:pt x="99" y="192"/>
                    <a:pt x="99" y="192"/>
                    <a:pt x="99" y="192"/>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nvGrpSpPr>
            <p:cNvPr id="140" name="组合 139"/>
            <p:cNvGrpSpPr/>
            <p:nvPr/>
          </p:nvGrpSpPr>
          <p:grpSpPr>
            <a:xfrm rot="0">
              <a:off x="2709" y="2583"/>
              <a:ext cx="3488" cy="983"/>
              <a:chOff x="2577" y="2619"/>
              <a:chExt cx="3488" cy="983"/>
            </a:xfrm>
          </p:grpSpPr>
          <p:sp>
            <p:nvSpPr>
              <p:cNvPr id="141" name="文本框 140"/>
              <p:cNvSpPr txBox="1"/>
              <p:nvPr/>
            </p:nvSpPr>
            <p:spPr>
              <a:xfrm>
                <a:off x="2577" y="2619"/>
                <a:ext cx="3483" cy="337"/>
              </a:xfrm>
              <a:prstGeom prst="rect">
                <a:avLst/>
              </a:prstGeom>
              <a:noFill/>
            </p:spPr>
            <p:txBody>
              <a:bodyPr wrap="square" rtlCol="0">
                <a:spAutoFit/>
              </a:bodyPr>
              <a:p>
                <a:r>
                  <a:rPr lang="zh-CN" altLang="en-US" sz="800"/>
                  <a:t>订单配送至</a:t>
                </a:r>
                <a:endParaRPr lang="zh-CN" altLang="en-US" sz="800"/>
              </a:p>
            </p:txBody>
          </p:sp>
          <p:sp>
            <p:nvSpPr>
              <p:cNvPr id="142" name="文本框 141"/>
              <p:cNvSpPr txBox="1"/>
              <p:nvPr/>
            </p:nvSpPr>
            <p:spPr>
              <a:xfrm>
                <a:off x="2582" y="3265"/>
                <a:ext cx="3483" cy="337"/>
              </a:xfrm>
              <a:prstGeom prst="rect">
                <a:avLst/>
              </a:prstGeom>
              <a:noFill/>
            </p:spPr>
            <p:txBody>
              <a:bodyPr wrap="square" rtlCol="0">
                <a:spAutoFit/>
              </a:bodyPr>
              <a:p>
                <a:r>
                  <a:rPr lang="zh-CN" altLang="en-US" sz="800" b="1"/>
                  <a:t>张三  </a:t>
                </a:r>
                <a:r>
                  <a:rPr lang="en-US" altLang="zh-CN" sz="800" b="1"/>
                  <a:t>158xxxxxxxx</a:t>
                </a:r>
                <a:endParaRPr lang="en-US" altLang="zh-CN" sz="800" b="1"/>
              </a:p>
            </p:txBody>
          </p:sp>
          <p:sp>
            <p:nvSpPr>
              <p:cNvPr id="143" name="文本框 142"/>
              <p:cNvSpPr txBox="1"/>
              <p:nvPr/>
            </p:nvSpPr>
            <p:spPr>
              <a:xfrm>
                <a:off x="4108" y="3024"/>
                <a:ext cx="751" cy="289"/>
              </a:xfrm>
              <a:prstGeom prst="rect">
                <a:avLst/>
              </a:prstGeom>
              <a:noFill/>
            </p:spPr>
            <p:txBody>
              <a:bodyPr wrap="square" rtlCol="0">
                <a:spAutoFit/>
              </a:bodyPr>
              <a:p>
                <a:r>
                  <a:rPr lang="en-US" altLang="zh-CN" sz="600" u="sng"/>
                  <a:t> </a:t>
                </a:r>
                <a:r>
                  <a:rPr lang="zh-CN" altLang="en-US" sz="600" u="sng"/>
                  <a:t>有误？</a:t>
                </a:r>
                <a:endParaRPr lang="zh-CN" altLang="en-US" sz="600" u="sng"/>
              </a:p>
            </p:txBody>
          </p:sp>
          <p:grpSp>
            <p:nvGrpSpPr>
              <p:cNvPr id="144" name="组合 143"/>
              <p:cNvGrpSpPr/>
              <p:nvPr/>
            </p:nvGrpSpPr>
            <p:grpSpPr>
              <a:xfrm>
                <a:off x="2751" y="2865"/>
                <a:ext cx="1719" cy="483"/>
                <a:chOff x="2703" y="2809"/>
                <a:chExt cx="1719" cy="483"/>
              </a:xfrm>
            </p:grpSpPr>
            <p:sp>
              <p:nvSpPr>
                <p:cNvPr id="145" name="文本框 144"/>
                <p:cNvSpPr txBox="1"/>
                <p:nvPr/>
              </p:nvSpPr>
              <p:spPr>
                <a:xfrm>
                  <a:off x="2822" y="2809"/>
                  <a:ext cx="1600" cy="483"/>
                </a:xfrm>
                <a:prstGeom prst="rect">
                  <a:avLst/>
                </a:prstGeom>
                <a:noFill/>
              </p:spPr>
              <p:txBody>
                <a:bodyPr wrap="square" rtlCol="0">
                  <a:spAutoFit/>
                </a:bodyPr>
                <a:p>
                  <a:r>
                    <a:rPr lang="zh-CN" altLang="en-US" sz="1400" b="1"/>
                    <a:t>计算机楼</a:t>
                  </a:r>
                  <a:endParaRPr lang="zh-CN" altLang="en-US" sz="1400" b="1"/>
                </a:p>
              </p:txBody>
            </p:sp>
            <p:grpSp>
              <p:nvGrpSpPr>
                <p:cNvPr id="146" name="组合 145"/>
                <p:cNvGrpSpPr/>
                <p:nvPr/>
              </p:nvGrpSpPr>
              <p:grpSpPr>
                <a:xfrm>
                  <a:off x="2703" y="2927"/>
                  <a:ext cx="177" cy="240"/>
                  <a:chOff x="8365" y="9200"/>
                  <a:chExt cx="638" cy="862"/>
                </a:xfrm>
              </p:grpSpPr>
              <p:sp>
                <p:nvSpPr>
                  <p:cNvPr id="147" name="Freeform 324"/>
                  <p:cNvSpPr/>
                  <p:nvPr/>
                </p:nvSpPr>
                <p:spPr bwMode="auto">
                  <a:xfrm>
                    <a:off x="8410" y="9200"/>
                    <a:ext cx="543" cy="810"/>
                  </a:xfrm>
                  <a:custGeom>
                    <a:avLst/>
                    <a:gdLst>
                      <a:gd name="T0" fmla="*/ 121 w 121"/>
                      <a:gd name="T1" fmla="*/ 61 h 180"/>
                      <a:gd name="T2" fmla="*/ 61 w 121"/>
                      <a:gd name="T3" fmla="*/ 180 h 180"/>
                      <a:gd name="T4" fmla="*/ 0 w 121"/>
                      <a:gd name="T5" fmla="*/ 61 h 180"/>
                      <a:gd name="T6" fmla="*/ 61 w 121"/>
                      <a:gd name="T7" fmla="*/ 0 h 180"/>
                      <a:gd name="T8" fmla="*/ 121 w 121"/>
                      <a:gd name="T9" fmla="*/ 61 h 180"/>
                    </a:gdLst>
                    <a:ahLst/>
                    <a:cxnLst>
                      <a:cxn ang="0">
                        <a:pos x="T0" y="T1"/>
                      </a:cxn>
                      <a:cxn ang="0">
                        <a:pos x="T2" y="T3"/>
                      </a:cxn>
                      <a:cxn ang="0">
                        <a:pos x="T4" y="T5"/>
                      </a:cxn>
                      <a:cxn ang="0">
                        <a:pos x="T6" y="T7"/>
                      </a:cxn>
                      <a:cxn ang="0">
                        <a:pos x="T8" y="T9"/>
                      </a:cxn>
                    </a:cxnLst>
                    <a:rect l="0" t="0" r="r" b="b"/>
                    <a:pathLst>
                      <a:path w="121" h="180">
                        <a:moveTo>
                          <a:pt x="121" y="61"/>
                        </a:moveTo>
                        <a:cubicBezTo>
                          <a:pt x="121" y="94"/>
                          <a:pt x="61" y="180"/>
                          <a:pt x="61" y="180"/>
                        </a:cubicBezTo>
                        <a:cubicBezTo>
                          <a:pt x="61" y="180"/>
                          <a:pt x="0" y="94"/>
                          <a:pt x="0" y="61"/>
                        </a:cubicBezTo>
                        <a:cubicBezTo>
                          <a:pt x="0" y="28"/>
                          <a:pt x="28" y="0"/>
                          <a:pt x="61" y="0"/>
                        </a:cubicBezTo>
                        <a:cubicBezTo>
                          <a:pt x="94" y="0"/>
                          <a:pt x="121" y="28"/>
                          <a:pt x="121" y="61"/>
                        </a:cubicBez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48" name="Oval 325"/>
                  <p:cNvSpPr>
                    <a:spLocks noChangeArrowheads="1"/>
                  </p:cNvSpPr>
                  <p:nvPr/>
                </p:nvSpPr>
                <p:spPr bwMode="auto">
                  <a:xfrm>
                    <a:off x="8575" y="9348"/>
                    <a:ext cx="215" cy="220"/>
                  </a:xfrm>
                  <a:prstGeom prst="ellipse">
                    <a:avLst/>
                  </a:pr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49" name="Freeform 326"/>
                  <p:cNvSpPr/>
                  <p:nvPr/>
                </p:nvSpPr>
                <p:spPr bwMode="auto">
                  <a:xfrm>
                    <a:off x="8365" y="9758"/>
                    <a:ext cx="638" cy="305"/>
                  </a:xfrm>
                  <a:custGeom>
                    <a:avLst/>
                    <a:gdLst>
                      <a:gd name="T0" fmla="*/ 210 w 255"/>
                      <a:gd name="T1" fmla="*/ 0 h 122"/>
                      <a:gd name="T2" fmla="*/ 255 w 255"/>
                      <a:gd name="T3" fmla="*/ 122 h 122"/>
                      <a:gd name="T4" fmla="*/ 0 w 255"/>
                      <a:gd name="T5" fmla="*/ 122 h 122"/>
                      <a:gd name="T6" fmla="*/ 44 w 255"/>
                      <a:gd name="T7" fmla="*/ 0 h 122"/>
                    </a:gdLst>
                    <a:ahLst/>
                    <a:cxnLst>
                      <a:cxn ang="0">
                        <a:pos x="T0" y="T1"/>
                      </a:cxn>
                      <a:cxn ang="0">
                        <a:pos x="T2" y="T3"/>
                      </a:cxn>
                      <a:cxn ang="0">
                        <a:pos x="T4" y="T5"/>
                      </a:cxn>
                      <a:cxn ang="0">
                        <a:pos x="T6" y="T7"/>
                      </a:cxn>
                    </a:cxnLst>
                    <a:rect l="0" t="0" r="r" b="b"/>
                    <a:pathLst>
                      <a:path w="255" h="122">
                        <a:moveTo>
                          <a:pt x="210" y="0"/>
                        </a:moveTo>
                        <a:lnTo>
                          <a:pt x="255" y="122"/>
                        </a:lnTo>
                        <a:lnTo>
                          <a:pt x="0" y="122"/>
                        </a:lnTo>
                        <a:lnTo>
                          <a:pt x="44" y="0"/>
                        </a:ln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grpSp>
          <p:nvGrpSpPr>
            <p:cNvPr id="150" name="组合 149"/>
            <p:cNvGrpSpPr/>
            <p:nvPr/>
          </p:nvGrpSpPr>
          <p:grpSpPr>
            <a:xfrm rot="0">
              <a:off x="2548" y="3686"/>
              <a:ext cx="4120" cy="1788"/>
              <a:chOff x="2537" y="3686"/>
              <a:chExt cx="4120" cy="1788"/>
            </a:xfrm>
          </p:grpSpPr>
          <p:sp>
            <p:nvSpPr>
              <p:cNvPr id="151" name="圆角矩形 150"/>
              <p:cNvSpPr/>
              <p:nvPr/>
            </p:nvSpPr>
            <p:spPr>
              <a:xfrm>
                <a:off x="2545" y="3686"/>
                <a:ext cx="4112" cy="17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2" name="直接连接符 151"/>
              <p:cNvCxnSpPr/>
              <p:nvPr/>
            </p:nvCxnSpPr>
            <p:spPr>
              <a:xfrm>
                <a:off x="2537" y="4052"/>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组合 152"/>
              <p:cNvGrpSpPr/>
              <p:nvPr/>
            </p:nvGrpSpPr>
            <p:grpSpPr>
              <a:xfrm>
                <a:off x="2723" y="3690"/>
                <a:ext cx="1236" cy="362"/>
                <a:chOff x="2723" y="3690"/>
                <a:chExt cx="1236" cy="362"/>
              </a:xfrm>
            </p:grpSpPr>
            <p:sp>
              <p:nvSpPr>
                <p:cNvPr id="154" name="文本框 153"/>
                <p:cNvSpPr txBox="1"/>
                <p:nvPr/>
              </p:nvSpPr>
              <p:spPr>
                <a:xfrm>
                  <a:off x="2843" y="3690"/>
                  <a:ext cx="1117" cy="362"/>
                </a:xfrm>
                <a:prstGeom prst="rect">
                  <a:avLst/>
                </a:prstGeom>
                <a:noFill/>
              </p:spPr>
              <p:txBody>
                <a:bodyPr wrap="square" rtlCol="0">
                  <a:spAutoFit/>
                </a:bodyPr>
                <a:p>
                  <a:r>
                    <a:rPr lang="zh-CN" altLang="en-US" sz="900"/>
                    <a:t>详细信息</a:t>
                  </a:r>
                  <a:endParaRPr lang="zh-CN" altLang="en-US" sz="900"/>
                </a:p>
              </p:txBody>
            </p:sp>
            <p:grpSp>
              <p:nvGrpSpPr>
                <p:cNvPr id="157" name="组合 156"/>
                <p:cNvGrpSpPr/>
                <p:nvPr/>
              </p:nvGrpSpPr>
              <p:grpSpPr>
                <a:xfrm>
                  <a:off x="2723" y="3760"/>
                  <a:ext cx="222" cy="223"/>
                  <a:chOff x="13895" y="2383"/>
                  <a:chExt cx="872" cy="874"/>
                </a:xfrm>
              </p:grpSpPr>
              <p:sp>
                <p:nvSpPr>
                  <p:cNvPr id="158" name="Freeform 22"/>
                  <p:cNvSpPr/>
                  <p:nvPr/>
                </p:nvSpPr>
                <p:spPr bwMode="auto">
                  <a:xfrm>
                    <a:off x="13895" y="2383"/>
                    <a:ext cx="678" cy="875"/>
                  </a:xfrm>
                  <a:custGeom>
                    <a:avLst/>
                    <a:gdLst>
                      <a:gd name="T0" fmla="*/ 271 w 271"/>
                      <a:gd name="T1" fmla="*/ 260 h 350"/>
                      <a:gd name="T2" fmla="*/ 271 w 271"/>
                      <a:gd name="T3" fmla="*/ 350 h 350"/>
                      <a:gd name="T4" fmla="*/ 0 w 271"/>
                      <a:gd name="T5" fmla="*/ 350 h 350"/>
                      <a:gd name="T6" fmla="*/ 0 w 271"/>
                      <a:gd name="T7" fmla="*/ 0 h 350"/>
                      <a:gd name="T8" fmla="*/ 138 w 271"/>
                      <a:gd name="T9" fmla="*/ 0 h 350"/>
                      <a:gd name="T10" fmla="*/ 271 w 271"/>
                      <a:gd name="T11" fmla="*/ 91 h 350"/>
                      <a:gd name="T12" fmla="*/ 271 w 271"/>
                      <a:gd name="T13" fmla="*/ 175 h 350"/>
                    </a:gdLst>
                    <a:ahLst/>
                    <a:cxnLst>
                      <a:cxn ang="0">
                        <a:pos x="T0" y="T1"/>
                      </a:cxn>
                      <a:cxn ang="0">
                        <a:pos x="T2" y="T3"/>
                      </a:cxn>
                      <a:cxn ang="0">
                        <a:pos x="T4" y="T5"/>
                      </a:cxn>
                      <a:cxn ang="0">
                        <a:pos x="T6" y="T7"/>
                      </a:cxn>
                      <a:cxn ang="0">
                        <a:pos x="T8" y="T9"/>
                      </a:cxn>
                      <a:cxn ang="0">
                        <a:pos x="T10" y="T11"/>
                      </a:cxn>
                      <a:cxn ang="0">
                        <a:pos x="T12" y="T13"/>
                      </a:cxn>
                    </a:cxnLst>
                    <a:rect l="0" t="0" r="r" b="b"/>
                    <a:pathLst>
                      <a:path w="271" h="350">
                        <a:moveTo>
                          <a:pt x="271" y="260"/>
                        </a:moveTo>
                        <a:lnTo>
                          <a:pt x="271" y="350"/>
                        </a:lnTo>
                        <a:lnTo>
                          <a:pt x="0" y="350"/>
                        </a:lnTo>
                        <a:lnTo>
                          <a:pt x="0" y="0"/>
                        </a:lnTo>
                        <a:lnTo>
                          <a:pt x="138" y="0"/>
                        </a:lnTo>
                        <a:lnTo>
                          <a:pt x="271" y="91"/>
                        </a:lnTo>
                        <a:lnTo>
                          <a:pt x="271" y="175"/>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59" name="Freeform 23"/>
                  <p:cNvSpPr/>
                  <p:nvPr/>
                </p:nvSpPr>
                <p:spPr bwMode="auto">
                  <a:xfrm>
                    <a:off x="14240" y="2400"/>
                    <a:ext cx="318" cy="233"/>
                  </a:xfrm>
                  <a:custGeom>
                    <a:avLst/>
                    <a:gdLst>
                      <a:gd name="T0" fmla="*/ 0 w 127"/>
                      <a:gd name="T1" fmla="*/ 0 h 93"/>
                      <a:gd name="T2" fmla="*/ 55 w 127"/>
                      <a:gd name="T3" fmla="*/ 93 h 93"/>
                      <a:gd name="T4" fmla="*/ 127 w 127"/>
                      <a:gd name="T5" fmla="*/ 88 h 93"/>
                    </a:gdLst>
                    <a:ahLst/>
                    <a:cxnLst>
                      <a:cxn ang="0">
                        <a:pos x="T0" y="T1"/>
                      </a:cxn>
                      <a:cxn ang="0">
                        <a:pos x="T2" y="T3"/>
                      </a:cxn>
                      <a:cxn ang="0">
                        <a:pos x="T4" y="T5"/>
                      </a:cxn>
                    </a:cxnLst>
                    <a:rect l="0" t="0" r="r" b="b"/>
                    <a:pathLst>
                      <a:path w="127" h="93">
                        <a:moveTo>
                          <a:pt x="0" y="0"/>
                        </a:moveTo>
                        <a:lnTo>
                          <a:pt x="55" y="93"/>
                        </a:lnTo>
                        <a:lnTo>
                          <a:pt x="127" y="88"/>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60" name="Line 24"/>
                  <p:cNvSpPr>
                    <a:spLocks noChangeShapeType="1"/>
                  </p:cNvSpPr>
                  <p:nvPr/>
                </p:nvSpPr>
                <p:spPr bwMode="auto">
                  <a:xfrm>
                    <a:off x="14013" y="2600"/>
                    <a:ext cx="215"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61" name="Line 25"/>
                  <p:cNvSpPr>
                    <a:spLocks noChangeShapeType="1"/>
                  </p:cNvSpPr>
                  <p:nvPr/>
                </p:nvSpPr>
                <p:spPr bwMode="auto">
                  <a:xfrm>
                    <a:off x="14013" y="2925"/>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62" name="Line 26"/>
                  <p:cNvSpPr>
                    <a:spLocks noChangeShapeType="1"/>
                  </p:cNvSpPr>
                  <p:nvPr/>
                </p:nvSpPr>
                <p:spPr bwMode="auto">
                  <a:xfrm>
                    <a:off x="14013" y="3080"/>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63" name="Line 27"/>
                  <p:cNvSpPr>
                    <a:spLocks noChangeShapeType="1"/>
                  </p:cNvSpPr>
                  <p:nvPr/>
                </p:nvSpPr>
                <p:spPr bwMode="auto">
                  <a:xfrm>
                    <a:off x="14013" y="2760"/>
                    <a:ext cx="443"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64" name="Freeform 28"/>
                  <p:cNvSpPr/>
                  <p:nvPr/>
                </p:nvSpPr>
                <p:spPr bwMode="auto">
                  <a:xfrm>
                    <a:off x="14463" y="2683"/>
                    <a:ext cx="305" cy="410"/>
                  </a:xfrm>
                  <a:custGeom>
                    <a:avLst/>
                    <a:gdLst>
                      <a:gd name="T0" fmla="*/ 13 w 122"/>
                      <a:gd name="T1" fmla="*/ 102 h 164"/>
                      <a:gd name="T2" fmla="*/ 80 w 122"/>
                      <a:gd name="T3" fmla="*/ 0 h 164"/>
                      <a:gd name="T4" fmla="*/ 122 w 122"/>
                      <a:gd name="T5" fmla="*/ 27 h 164"/>
                      <a:gd name="T6" fmla="*/ 53 w 122"/>
                      <a:gd name="T7" fmla="*/ 133 h 164"/>
                      <a:gd name="T8" fmla="*/ 0 w 122"/>
                      <a:gd name="T9" fmla="*/ 164 h 164"/>
                      <a:gd name="T10" fmla="*/ 13 w 122"/>
                      <a:gd name="T11" fmla="*/ 102 h 164"/>
                    </a:gdLst>
                    <a:ahLst/>
                    <a:cxnLst>
                      <a:cxn ang="0">
                        <a:pos x="T0" y="T1"/>
                      </a:cxn>
                      <a:cxn ang="0">
                        <a:pos x="T2" y="T3"/>
                      </a:cxn>
                      <a:cxn ang="0">
                        <a:pos x="T4" y="T5"/>
                      </a:cxn>
                      <a:cxn ang="0">
                        <a:pos x="T6" y="T7"/>
                      </a:cxn>
                      <a:cxn ang="0">
                        <a:pos x="T8" y="T9"/>
                      </a:cxn>
                      <a:cxn ang="0">
                        <a:pos x="T10" y="T11"/>
                      </a:cxn>
                    </a:cxnLst>
                    <a:rect l="0" t="0" r="r" b="b"/>
                    <a:pathLst>
                      <a:path w="122" h="164">
                        <a:moveTo>
                          <a:pt x="13" y="102"/>
                        </a:moveTo>
                        <a:lnTo>
                          <a:pt x="80" y="0"/>
                        </a:lnTo>
                        <a:lnTo>
                          <a:pt x="122" y="27"/>
                        </a:lnTo>
                        <a:lnTo>
                          <a:pt x="53" y="133"/>
                        </a:lnTo>
                        <a:lnTo>
                          <a:pt x="0" y="164"/>
                        </a:lnTo>
                        <a:lnTo>
                          <a:pt x="13" y="102"/>
                        </a:ln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65" name="Freeform 29"/>
                  <p:cNvSpPr/>
                  <p:nvPr/>
                </p:nvSpPr>
                <p:spPr bwMode="auto">
                  <a:xfrm>
                    <a:off x="14508" y="2943"/>
                    <a:ext cx="83" cy="68"/>
                  </a:xfrm>
                  <a:custGeom>
                    <a:avLst/>
                    <a:gdLst>
                      <a:gd name="T0" fmla="*/ 0 w 18"/>
                      <a:gd name="T1" fmla="*/ 0 h 15"/>
                      <a:gd name="T2" fmla="*/ 18 w 18"/>
                      <a:gd name="T3" fmla="*/ 15 h 15"/>
                    </a:gdLst>
                    <a:ahLst/>
                    <a:cxnLst>
                      <a:cxn ang="0">
                        <a:pos x="T0" y="T1"/>
                      </a:cxn>
                      <a:cxn ang="0">
                        <a:pos x="T2" y="T3"/>
                      </a:cxn>
                    </a:cxnLst>
                    <a:rect l="0" t="0" r="r" b="b"/>
                    <a:pathLst>
                      <a:path w="18" h="15">
                        <a:moveTo>
                          <a:pt x="0" y="0"/>
                        </a:moveTo>
                        <a:cubicBezTo>
                          <a:pt x="0" y="0"/>
                          <a:pt x="13" y="1"/>
                          <a:pt x="18" y="15"/>
                        </a:cubicBezTo>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grpSp>
          <p:nvGrpSpPr>
            <p:cNvPr id="166" name="组合 165"/>
            <p:cNvGrpSpPr/>
            <p:nvPr/>
          </p:nvGrpSpPr>
          <p:grpSpPr>
            <a:xfrm rot="0">
              <a:off x="2546" y="5574"/>
              <a:ext cx="4120" cy="1778"/>
              <a:chOff x="2535" y="5464"/>
              <a:chExt cx="4120" cy="1778"/>
            </a:xfrm>
          </p:grpSpPr>
          <p:sp>
            <p:nvSpPr>
              <p:cNvPr id="167" name="圆角矩形 166"/>
              <p:cNvSpPr/>
              <p:nvPr/>
            </p:nvSpPr>
            <p:spPr>
              <a:xfrm>
                <a:off x="2543" y="5464"/>
                <a:ext cx="4112" cy="17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6" name="直接连接符 175"/>
              <p:cNvCxnSpPr/>
              <p:nvPr/>
            </p:nvCxnSpPr>
            <p:spPr>
              <a:xfrm>
                <a:off x="2535" y="5830"/>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7" name="组合 176"/>
              <p:cNvGrpSpPr/>
              <p:nvPr/>
            </p:nvGrpSpPr>
            <p:grpSpPr>
              <a:xfrm>
                <a:off x="2696" y="5468"/>
                <a:ext cx="2722" cy="362"/>
                <a:chOff x="2696" y="5468"/>
                <a:chExt cx="2722" cy="362"/>
              </a:xfrm>
            </p:grpSpPr>
            <p:sp>
              <p:nvSpPr>
                <p:cNvPr id="178" name="文本框 177"/>
                <p:cNvSpPr txBox="1"/>
                <p:nvPr/>
              </p:nvSpPr>
              <p:spPr>
                <a:xfrm>
                  <a:off x="2841" y="5468"/>
                  <a:ext cx="2577" cy="362"/>
                </a:xfrm>
                <a:prstGeom prst="rect">
                  <a:avLst/>
                </a:prstGeom>
                <a:noFill/>
              </p:spPr>
              <p:txBody>
                <a:bodyPr wrap="square" rtlCol="0">
                  <a:spAutoFit/>
                </a:bodyPr>
                <a:p>
                  <a:r>
                    <a:rPr lang="zh-CN" altLang="en-US" sz="900"/>
                    <a:t>物品清单 </a:t>
                  </a:r>
                  <a:r>
                    <a:rPr lang="en-US" altLang="zh-CN" sz="900"/>
                    <a:t>: </a:t>
                  </a:r>
                  <a:r>
                    <a:rPr lang="zh-CN" altLang="en-US" sz="900"/>
                    <a:t>梅园中超超市</a:t>
                  </a:r>
                  <a:endParaRPr lang="zh-CN" altLang="en-US" sz="900"/>
                </a:p>
              </p:txBody>
            </p:sp>
            <p:grpSp>
              <p:nvGrpSpPr>
                <p:cNvPr id="179" name="组合 178"/>
                <p:cNvGrpSpPr/>
                <p:nvPr/>
              </p:nvGrpSpPr>
              <p:grpSpPr>
                <a:xfrm>
                  <a:off x="2696" y="5530"/>
                  <a:ext cx="245" cy="242"/>
                  <a:chOff x="8228" y="4103"/>
                  <a:chExt cx="870" cy="861"/>
                </a:xfrm>
              </p:grpSpPr>
              <p:sp>
                <p:nvSpPr>
                  <p:cNvPr id="180" name="Line 130"/>
                  <p:cNvSpPr>
                    <a:spLocks noChangeShapeType="1"/>
                  </p:cNvSpPr>
                  <p:nvPr/>
                </p:nvSpPr>
                <p:spPr bwMode="auto">
                  <a:xfrm>
                    <a:off x="8496" y="428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81" name="Line 131"/>
                  <p:cNvSpPr>
                    <a:spLocks noChangeShapeType="1"/>
                  </p:cNvSpPr>
                  <p:nvPr/>
                </p:nvSpPr>
                <p:spPr bwMode="auto">
                  <a:xfrm>
                    <a:off x="8496" y="443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82" name="Line 132"/>
                  <p:cNvSpPr>
                    <a:spLocks noChangeShapeType="1"/>
                  </p:cNvSpPr>
                  <p:nvPr/>
                </p:nvSpPr>
                <p:spPr bwMode="auto">
                  <a:xfrm>
                    <a:off x="8496" y="4578"/>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183" name="Freeform 133"/>
                  <p:cNvSpPr/>
                  <p:nvPr/>
                </p:nvSpPr>
                <p:spPr bwMode="auto">
                  <a:xfrm>
                    <a:off x="8461" y="4216"/>
                    <a:ext cx="448" cy="748"/>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84" name="Freeform 134"/>
                  <p:cNvSpPr/>
                  <p:nvPr/>
                </p:nvSpPr>
                <p:spPr bwMode="auto">
                  <a:xfrm>
                    <a:off x="8356" y="4103"/>
                    <a:ext cx="648" cy="653"/>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85" name="Freeform 135"/>
                  <p:cNvSpPr/>
                  <p:nvPr/>
                </p:nvSpPr>
                <p:spPr bwMode="auto">
                  <a:xfrm>
                    <a:off x="8228" y="4756"/>
                    <a:ext cx="598" cy="208"/>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86" name="Oval 136"/>
                  <p:cNvSpPr>
                    <a:spLocks noChangeArrowheads="1"/>
                  </p:cNvSpPr>
                  <p:nvPr/>
                </p:nvSpPr>
                <p:spPr bwMode="auto">
                  <a:xfrm>
                    <a:off x="8718" y="4756"/>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187" name="Oval 137"/>
                  <p:cNvSpPr>
                    <a:spLocks noChangeArrowheads="1"/>
                  </p:cNvSpPr>
                  <p:nvPr/>
                </p:nvSpPr>
                <p:spPr bwMode="auto">
                  <a:xfrm>
                    <a:off x="8908" y="4103"/>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cxnSp>
          <p:nvCxnSpPr>
            <p:cNvPr id="188" name="直接连接符 187"/>
            <p:cNvCxnSpPr/>
            <p:nvPr/>
          </p:nvCxnSpPr>
          <p:spPr>
            <a:xfrm>
              <a:off x="2437" y="8663"/>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V="1">
              <a:off x="5365" y="8668"/>
              <a:ext cx="0" cy="6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5466" y="8801"/>
              <a:ext cx="1494" cy="434"/>
            </a:xfrm>
            <a:prstGeom prst="rect">
              <a:avLst/>
            </a:prstGeom>
            <a:noFill/>
          </p:spPr>
          <p:txBody>
            <a:bodyPr wrap="square" rtlCol="0">
              <a:spAutoFit/>
            </a:bodyPr>
            <a:p>
              <a:r>
                <a:rPr lang="zh-CN" altLang="en-US" sz="1200"/>
                <a:t>发布意向</a:t>
              </a:r>
              <a:endParaRPr lang="zh-CN" altLang="en-US" sz="1200"/>
            </a:p>
          </p:txBody>
        </p:sp>
        <p:sp>
          <p:nvSpPr>
            <p:cNvPr id="191" name="文本框 190"/>
            <p:cNvSpPr txBox="1"/>
            <p:nvPr/>
          </p:nvSpPr>
          <p:spPr>
            <a:xfrm>
              <a:off x="2836" y="8771"/>
              <a:ext cx="2123" cy="483"/>
            </a:xfrm>
            <a:prstGeom prst="rect">
              <a:avLst/>
            </a:prstGeom>
            <a:noFill/>
          </p:spPr>
          <p:txBody>
            <a:bodyPr wrap="square" rtlCol="0">
              <a:spAutoFit/>
            </a:bodyPr>
            <a:p>
              <a:r>
                <a:rPr lang="zh-CN" altLang="en-US" sz="1400"/>
                <a:t>（订单总额）</a:t>
              </a:r>
              <a:endParaRPr lang="zh-CN" altLang="en-US" sz="1400"/>
            </a:p>
          </p:txBody>
        </p:sp>
      </p:grpSp>
      <p:sp>
        <p:nvSpPr>
          <p:cNvPr id="4" name="文本框 3"/>
          <p:cNvSpPr txBox="1"/>
          <p:nvPr/>
        </p:nvSpPr>
        <p:spPr>
          <a:xfrm>
            <a:off x="485775" y="325120"/>
            <a:ext cx="2961005" cy="368300"/>
          </a:xfrm>
          <a:prstGeom prst="rect">
            <a:avLst/>
          </a:prstGeom>
          <a:noFill/>
        </p:spPr>
        <p:txBody>
          <a:bodyPr wrap="square" rtlCol="0">
            <a:spAutoFit/>
          </a:bodyPr>
          <a:p>
            <a:r>
              <a:rPr lang="zh-CN" altLang="en-US"/>
              <a:t>交易页</a:t>
            </a:r>
            <a:r>
              <a:rPr lang="en-US" altLang="zh-CN"/>
              <a:t>-</a:t>
            </a:r>
            <a:r>
              <a:rPr lang="zh-CN" altLang="en-US"/>
              <a:t>大师兄意向</a:t>
            </a:r>
            <a:endParaRPr lang="zh-CN" altLang="en-US"/>
          </a:p>
        </p:txBody>
      </p:sp>
      <p:grpSp>
        <p:nvGrpSpPr>
          <p:cNvPr id="233" name="组合 232"/>
          <p:cNvGrpSpPr/>
          <p:nvPr/>
        </p:nvGrpSpPr>
        <p:grpSpPr>
          <a:xfrm>
            <a:off x="4725670" y="716280"/>
            <a:ext cx="2825750" cy="5826125"/>
            <a:chOff x="7802" y="1128"/>
            <a:chExt cx="4450" cy="9175"/>
          </a:xfrm>
        </p:grpSpPr>
        <p:grpSp>
          <p:nvGrpSpPr>
            <p:cNvPr id="227" name="组合 226"/>
            <p:cNvGrpSpPr/>
            <p:nvPr/>
          </p:nvGrpSpPr>
          <p:grpSpPr>
            <a:xfrm rot="0">
              <a:off x="7976" y="7020"/>
              <a:ext cx="4210" cy="3283"/>
              <a:chOff x="7976" y="6975"/>
              <a:chExt cx="4210" cy="3283"/>
            </a:xfrm>
          </p:grpSpPr>
          <p:sp>
            <p:nvSpPr>
              <p:cNvPr id="192" name="圆角矩形 191"/>
              <p:cNvSpPr/>
              <p:nvPr/>
            </p:nvSpPr>
            <p:spPr>
              <a:xfrm>
                <a:off x="8025" y="6975"/>
                <a:ext cx="4112" cy="24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0" name="文本框 199"/>
              <p:cNvSpPr txBox="1"/>
              <p:nvPr/>
            </p:nvSpPr>
            <p:spPr>
              <a:xfrm>
                <a:off x="9226" y="8004"/>
                <a:ext cx="2123" cy="483"/>
              </a:xfrm>
              <a:prstGeom prst="rect">
                <a:avLst/>
              </a:prstGeom>
              <a:noFill/>
            </p:spPr>
            <p:txBody>
              <a:bodyPr wrap="square" rtlCol="0">
                <a:spAutoFit/>
              </a:bodyPr>
              <a:p>
                <a:r>
                  <a:rPr lang="zh-CN" altLang="en-US" sz="1400"/>
                  <a:t>（推广栏）</a:t>
                </a:r>
                <a:endParaRPr lang="zh-CN" altLang="en-US" sz="1400"/>
              </a:p>
            </p:txBody>
          </p:sp>
          <p:sp>
            <p:nvSpPr>
              <p:cNvPr id="203" name="矩形 202"/>
              <p:cNvSpPr/>
              <p:nvPr/>
            </p:nvSpPr>
            <p:spPr>
              <a:xfrm>
                <a:off x="7976" y="9301"/>
                <a:ext cx="4210" cy="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32" name="组合 231"/>
            <p:cNvGrpSpPr/>
            <p:nvPr/>
          </p:nvGrpSpPr>
          <p:grpSpPr>
            <a:xfrm>
              <a:off x="7802" y="1128"/>
              <a:ext cx="4450" cy="8700"/>
              <a:chOff x="7802" y="1128"/>
              <a:chExt cx="4450" cy="8700"/>
            </a:xfrm>
          </p:grpSpPr>
          <p:grpSp>
            <p:nvGrpSpPr>
              <p:cNvPr id="193" name="组合 192"/>
              <p:cNvGrpSpPr/>
              <p:nvPr/>
            </p:nvGrpSpPr>
            <p:grpSpPr>
              <a:xfrm rot="0">
                <a:off x="7802" y="1128"/>
                <a:ext cx="4450" cy="8700"/>
                <a:chOff x="2321" y="1131"/>
                <a:chExt cx="4450" cy="8700"/>
              </a:xfrm>
            </p:grpSpPr>
            <p:grpSp>
              <p:nvGrpSpPr>
                <p:cNvPr id="194" name="组合 193"/>
                <p:cNvGrpSpPr/>
                <p:nvPr/>
              </p:nvGrpSpPr>
              <p:grpSpPr>
                <a:xfrm rot="0">
                  <a:off x="2321" y="1131"/>
                  <a:ext cx="4451" cy="8701"/>
                  <a:chOff x="2321" y="1131"/>
                  <a:chExt cx="4451" cy="8701"/>
                </a:xfrm>
              </p:grpSpPr>
              <p:grpSp>
                <p:nvGrpSpPr>
                  <p:cNvPr id="195" name="组合 194"/>
                  <p:cNvGrpSpPr/>
                  <p:nvPr/>
                </p:nvGrpSpPr>
                <p:grpSpPr>
                  <a:xfrm>
                    <a:off x="2321" y="1131"/>
                    <a:ext cx="4451" cy="8218"/>
                    <a:chOff x="2564" y="1221"/>
                    <a:chExt cx="4451" cy="8218"/>
                  </a:xfrm>
                </p:grpSpPr>
                <p:sp>
                  <p:nvSpPr>
                    <p:cNvPr id="196" name="矩形 195"/>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7" name="文本框 196"/>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198" name="文本框 197"/>
                  <p:cNvSpPr txBox="1"/>
                  <p:nvPr/>
                </p:nvSpPr>
                <p:spPr>
                  <a:xfrm>
                    <a:off x="4375" y="9349"/>
                    <a:ext cx="2397" cy="483"/>
                  </a:xfrm>
                  <a:prstGeom prst="rect">
                    <a:avLst/>
                  </a:prstGeom>
                  <a:noFill/>
                </p:spPr>
                <p:txBody>
                  <a:bodyPr wrap="square" rtlCol="0">
                    <a:spAutoFit/>
                  </a:bodyPr>
                  <a:p>
                    <a:pPr algn="r"/>
                    <a:r>
                      <a:rPr lang="en-US" altLang="zh-CN" sz="1400"/>
                      <a:t>16</a:t>
                    </a:r>
                    <a:endParaRPr lang="en-US" altLang="zh-CN" sz="1400"/>
                  </a:p>
                </p:txBody>
              </p:sp>
            </p:grpSp>
            <p:grpSp>
              <p:nvGrpSpPr>
                <p:cNvPr id="199" name="组合 198"/>
                <p:cNvGrpSpPr/>
                <p:nvPr/>
              </p:nvGrpSpPr>
              <p:grpSpPr>
                <a:xfrm>
                  <a:off x="2364" y="1605"/>
                  <a:ext cx="4404" cy="394"/>
                  <a:chOff x="2364" y="1605"/>
                  <a:chExt cx="4404" cy="394"/>
                </a:xfrm>
              </p:grpSpPr>
              <p:grpSp>
                <p:nvGrpSpPr>
                  <p:cNvPr id="201" name="组合 200"/>
                  <p:cNvGrpSpPr/>
                  <p:nvPr/>
                </p:nvGrpSpPr>
                <p:grpSpPr>
                  <a:xfrm rot="0">
                    <a:off x="6455" y="1740"/>
                    <a:ext cx="229" cy="120"/>
                    <a:chOff x="16302" y="1740"/>
                    <a:chExt cx="229" cy="120"/>
                  </a:xfrm>
                </p:grpSpPr>
                <p:sp>
                  <p:nvSpPr>
                    <p:cNvPr id="202"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04"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05"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06"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207" name="文本框 206"/>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208" name="组合 207"/>
                  <p:cNvGrpSpPr/>
                  <p:nvPr/>
                </p:nvGrpSpPr>
                <p:grpSpPr>
                  <a:xfrm rot="0">
                    <a:off x="2364" y="1613"/>
                    <a:ext cx="1426" cy="386"/>
                    <a:chOff x="12211" y="1613"/>
                    <a:chExt cx="1426" cy="386"/>
                  </a:xfrm>
                </p:grpSpPr>
                <p:grpSp>
                  <p:nvGrpSpPr>
                    <p:cNvPr id="209" name="组合 208"/>
                    <p:cNvGrpSpPr/>
                    <p:nvPr/>
                  </p:nvGrpSpPr>
                  <p:grpSpPr>
                    <a:xfrm>
                      <a:off x="13213" y="1737"/>
                      <a:ext cx="129" cy="137"/>
                      <a:chOff x="13213" y="1737"/>
                      <a:chExt cx="129" cy="137"/>
                    </a:xfrm>
                  </p:grpSpPr>
                  <p:sp>
                    <p:nvSpPr>
                      <p:cNvPr id="210"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11"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12"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13"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222" name="文本框 221"/>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223" name="组合 222"/>
                  <p:cNvGrpSpPr/>
                  <p:nvPr/>
                </p:nvGrpSpPr>
                <p:grpSpPr>
                  <a:xfrm rot="0">
                    <a:off x="6196" y="1729"/>
                    <a:ext cx="153" cy="155"/>
                    <a:chOff x="16007" y="1713"/>
                    <a:chExt cx="200" cy="201"/>
                  </a:xfrm>
                </p:grpSpPr>
                <p:sp>
                  <p:nvSpPr>
                    <p:cNvPr id="224"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25"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26"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228" name="直接连接符 227"/>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9" name="Freeform 61"/>
              <p:cNvSpPr/>
              <p:nvPr/>
            </p:nvSpPr>
            <p:spPr bwMode="auto">
              <a:xfrm>
                <a:off x="8150" y="2199"/>
                <a:ext cx="121" cy="235"/>
              </a:xfrm>
              <a:custGeom>
                <a:avLst/>
                <a:gdLst>
                  <a:gd name="T0" fmla="*/ 99 w 99"/>
                  <a:gd name="T1" fmla="*/ 0 h 192"/>
                  <a:gd name="T2" fmla="*/ 0 w 99"/>
                  <a:gd name="T3" fmla="*/ 97 h 192"/>
                  <a:gd name="T4" fmla="*/ 99 w 99"/>
                  <a:gd name="T5" fmla="*/ 192 h 192"/>
                </a:gdLst>
                <a:ahLst/>
                <a:cxnLst>
                  <a:cxn ang="0">
                    <a:pos x="T0" y="T1"/>
                  </a:cxn>
                  <a:cxn ang="0">
                    <a:pos x="T2" y="T3"/>
                  </a:cxn>
                  <a:cxn ang="0">
                    <a:pos x="T4" y="T5"/>
                  </a:cxn>
                </a:cxnLst>
                <a:rect l="0" t="0" r="r" b="b"/>
                <a:pathLst>
                  <a:path w="99" h="192">
                    <a:moveTo>
                      <a:pt x="99" y="0"/>
                    </a:moveTo>
                    <a:cubicBezTo>
                      <a:pt x="98" y="2"/>
                      <a:pt x="0" y="97"/>
                      <a:pt x="0" y="97"/>
                    </a:cubicBezTo>
                    <a:cubicBezTo>
                      <a:pt x="99" y="192"/>
                      <a:pt x="99" y="192"/>
                      <a:pt x="99" y="192"/>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nvGrpSpPr>
            <p:cNvPr id="230" name="组合 229"/>
            <p:cNvGrpSpPr/>
            <p:nvPr/>
          </p:nvGrpSpPr>
          <p:grpSpPr>
            <a:xfrm rot="0">
              <a:off x="8034" y="5528"/>
              <a:ext cx="4112" cy="638"/>
              <a:chOff x="8034" y="5574"/>
              <a:chExt cx="4112" cy="638"/>
            </a:xfrm>
          </p:grpSpPr>
          <p:sp>
            <p:nvSpPr>
              <p:cNvPr id="231" name="圆角矩形 230"/>
              <p:cNvSpPr/>
              <p:nvPr/>
            </p:nvSpPr>
            <p:spPr>
              <a:xfrm>
                <a:off x="8034" y="5574"/>
                <a:ext cx="4112" cy="6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4" name="文本框 233"/>
              <p:cNvSpPr txBox="1"/>
              <p:nvPr/>
            </p:nvSpPr>
            <p:spPr>
              <a:xfrm>
                <a:off x="8402" y="5687"/>
                <a:ext cx="3339" cy="410"/>
              </a:xfrm>
              <a:prstGeom prst="rect">
                <a:avLst/>
              </a:prstGeom>
              <a:noFill/>
            </p:spPr>
            <p:txBody>
              <a:bodyPr wrap="square" rtlCol="0">
                <a:spAutoFit/>
              </a:bodyPr>
              <a:p>
                <a:r>
                  <a:rPr lang="zh-CN" altLang="en-US" sz="1100"/>
                  <a:t>物品清单 </a:t>
                </a:r>
                <a:r>
                  <a:rPr lang="en-US" altLang="zh-CN" sz="1100"/>
                  <a:t>: </a:t>
                </a:r>
                <a:r>
                  <a:rPr lang="zh-CN" altLang="en-US" sz="1100"/>
                  <a:t>梅园中超超市</a:t>
                </a:r>
                <a:endParaRPr lang="zh-CN" altLang="en-US" sz="1100"/>
              </a:p>
            </p:txBody>
          </p:sp>
          <p:grpSp>
            <p:nvGrpSpPr>
              <p:cNvPr id="235" name="组合 234"/>
              <p:cNvGrpSpPr/>
              <p:nvPr/>
            </p:nvGrpSpPr>
            <p:grpSpPr>
              <a:xfrm rot="0">
                <a:off x="8172" y="5739"/>
                <a:ext cx="295" cy="291"/>
                <a:chOff x="8228" y="4103"/>
                <a:chExt cx="870" cy="861"/>
              </a:xfrm>
            </p:grpSpPr>
            <p:sp>
              <p:nvSpPr>
                <p:cNvPr id="236" name="Line 130"/>
                <p:cNvSpPr>
                  <a:spLocks noChangeShapeType="1"/>
                </p:cNvSpPr>
                <p:nvPr/>
              </p:nvSpPr>
              <p:spPr bwMode="auto">
                <a:xfrm>
                  <a:off x="8496" y="428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37" name="Line 131"/>
                <p:cNvSpPr>
                  <a:spLocks noChangeShapeType="1"/>
                </p:cNvSpPr>
                <p:nvPr/>
              </p:nvSpPr>
              <p:spPr bwMode="auto">
                <a:xfrm>
                  <a:off x="8496" y="443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38" name="Line 132"/>
                <p:cNvSpPr>
                  <a:spLocks noChangeShapeType="1"/>
                </p:cNvSpPr>
                <p:nvPr/>
              </p:nvSpPr>
              <p:spPr bwMode="auto">
                <a:xfrm>
                  <a:off x="8496" y="4578"/>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39" name="Freeform 133"/>
                <p:cNvSpPr/>
                <p:nvPr/>
              </p:nvSpPr>
              <p:spPr bwMode="auto">
                <a:xfrm>
                  <a:off x="8461" y="4216"/>
                  <a:ext cx="448" cy="748"/>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40" name="Freeform 134"/>
                <p:cNvSpPr/>
                <p:nvPr/>
              </p:nvSpPr>
              <p:spPr bwMode="auto">
                <a:xfrm>
                  <a:off x="8356" y="4103"/>
                  <a:ext cx="648" cy="653"/>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41" name="Freeform 135"/>
                <p:cNvSpPr/>
                <p:nvPr/>
              </p:nvSpPr>
              <p:spPr bwMode="auto">
                <a:xfrm>
                  <a:off x="8228" y="4756"/>
                  <a:ext cx="598" cy="208"/>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42" name="Oval 136"/>
                <p:cNvSpPr>
                  <a:spLocks noChangeArrowheads="1"/>
                </p:cNvSpPr>
                <p:nvPr/>
              </p:nvSpPr>
              <p:spPr bwMode="auto">
                <a:xfrm>
                  <a:off x="8718" y="4756"/>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43" name="Oval 137"/>
                <p:cNvSpPr>
                  <a:spLocks noChangeArrowheads="1"/>
                </p:cNvSpPr>
                <p:nvPr/>
              </p:nvSpPr>
              <p:spPr bwMode="auto">
                <a:xfrm>
                  <a:off x="8908" y="4103"/>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sp>
            <p:nvSpPr>
              <p:cNvPr id="244" name="Freeform 63"/>
              <p:cNvSpPr/>
              <p:nvPr/>
            </p:nvSpPr>
            <p:spPr bwMode="auto">
              <a:xfrm>
                <a:off x="11569" y="5829"/>
                <a:ext cx="253" cy="131"/>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nvGrpSpPr>
            <p:cNvPr id="245" name="组合 244"/>
            <p:cNvGrpSpPr/>
            <p:nvPr/>
          </p:nvGrpSpPr>
          <p:grpSpPr>
            <a:xfrm rot="0">
              <a:off x="8030" y="6283"/>
              <a:ext cx="4112" cy="639"/>
              <a:chOff x="8034" y="5574"/>
              <a:chExt cx="4112" cy="639"/>
            </a:xfrm>
          </p:grpSpPr>
          <p:sp>
            <p:nvSpPr>
              <p:cNvPr id="246" name="圆角矩形 245"/>
              <p:cNvSpPr/>
              <p:nvPr/>
            </p:nvSpPr>
            <p:spPr>
              <a:xfrm>
                <a:off x="8034" y="5574"/>
                <a:ext cx="4112" cy="6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文本框 246"/>
              <p:cNvSpPr txBox="1"/>
              <p:nvPr/>
            </p:nvSpPr>
            <p:spPr>
              <a:xfrm>
                <a:off x="8402" y="5687"/>
                <a:ext cx="3339" cy="410"/>
              </a:xfrm>
              <a:prstGeom prst="rect">
                <a:avLst/>
              </a:prstGeom>
              <a:noFill/>
            </p:spPr>
            <p:txBody>
              <a:bodyPr wrap="square" rtlCol="0">
                <a:spAutoFit/>
              </a:bodyPr>
              <a:p>
                <a:r>
                  <a:rPr lang="zh-CN" altLang="en-US" sz="1100"/>
                  <a:t>物品清单 </a:t>
                </a:r>
                <a:r>
                  <a:rPr lang="en-US" altLang="zh-CN" sz="1100"/>
                  <a:t>: </a:t>
                </a:r>
                <a:r>
                  <a:rPr lang="zh-CN" altLang="en-US" sz="1100"/>
                  <a:t>梅园食堂</a:t>
                </a:r>
                <a:endParaRPr lang="zh-CN" altLang="en-US" sz="1100"/>
              </a:p>
            </p:txBody>
          </p:sp>
          <p:grpSp>
            <p:nvGrpSpPr>
              <p:cNvPr id="248" name="组合 247"/>
              <p:cNvGrpSpPr/>
              <p:nvPr/>
            </p:nvGrpSpPr>
            <p:grpSpPr>
              <a:xfrm rot="0">
                <a:off x="8172" y="5739"/>
                <a:ext cx="295" cy="291"/>
                <a:chOff x="8228" y="4103"/>
                <a:chExt cx="870" cy="861"/>
              </a:xfrm>
            </p:grpSpPr>
            <p:sp>
              <p:nvSpPr>
                <p:cNvPr id="249" name="Line 130"/>
                <p:cNvSpPr>
                  <a:spLocks noChangeShapeType="1"/>
                </p:cNvSpPr>
                <p:nvPr/>
              </p:nvSpPr>
              <p:spPr bwMode="auto">
                <a:xfrm>
                  <a:off x="8496" y="428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50" name="Line 131"/>
                <p:cNvSpPr>
                  <a:spLocks noChangeShapeType="1"/>
                </p:cNvSpPr>
                <p:nvPr/>
              </p:nvSpPr>
              <p:spPr bwMode="auto">
                <a:xfrm>
                  <a:off x="8496" y="443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51" name="Line 132"/>
                <p:cNvSpPr>
                  <a:spLocks noChangeShapeType="1"/>
                </p:cNvSpPr>
                <p:nvPr/>
              </p:nvSpPr>
              <p:spPr bwMode="auto">
                <a:xfrm>
                  <a:off x="8496" y="4578"/>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52" name="Freeform 133"/>
                <p:cNvSpPr/>
                <p:nvPr/>
              </p:nvSpPr>
              <p:spPr bwMode="auto">
                <a:xfrm>
                  <a:off x="8461" y="4216"/>
                  <a:ext cx="448" cy="748"/>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53" name="Freeform 134"/>
                <p:cNvSpPr/>
                <p:nvPr/>
              </p:nvSpPr>
              <p:spPr bwMode="auto">
                <a:xfrm>
                  <a:off x="8356" y="4103"/>
                  <a:ext cx="648" cy="653"/>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54" name="Freeform 135"/>
                <p:cNvSpPr/>
                <p:nvPr/>
              </p:nvSpPr>
              <p:spPr bwMode="auto">
                <a:xfrm>
                  <a:off x="8228" y="4756"/>
                  <a:ext cx="598" cy="208"/>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55" name="Oval 136"/>
                <p:cNvSpPr>
                  <a:spLocks noChangeArrowheads="1"/>
                </p:cNvSpPr>
                <p:nvPr/>
              </p:nvSpPr>
              <p:spPr bwMode="auto">
                <a:xfrm>
                  <a:off x="8718" y="4756"/>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56" name="Oval 137"/>
                <p:cNvSpPr>
                  <a:spLocks noChangeArrowheads="1"/>
                </p:cNvSpPr>
                <p:nvPr/>
              </p:nvSpPr>
              <p:spPr bwMode="auto">
                <a:xfrm>
                  <a:off x="8908" y="4103"/>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sp>
            <p:nvSpPr>
              <p:cNvPr id="257" name="Freeform 63"/>
              <p:cNvSpPr/>
              <p:nvPr/>
            </p:nvSpPr>
            <p:spPr bwMode="auto">
              <a:xfrm>
                <a:off x="11569" y="5829"/>
                <a:ext cx="253" cy="131"/>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nvGrpSpPr>
            <p:cNvPr id="258" name="组合 257"/>
            <p:cNvGrpSpPr/>
            <p:nvPr/>
          </p:nvGrpSpPr>
          <p:grpSpPr>
            <a:xfrm rot="0">
              <a:off x="8033" y="4069"/>
              <a:ext cx="4120" cy="1345"/>
              <a:chOff x="2537" y="3686"/>
              <a:chExt cx="4120" cy="1345"/>
            </a:xfrm>
          </p:grpSpPr>
          <p:sp>
            <p:nvSpPr>
              <p:cNvPr id="259" name="圆角矩形 258"/>
              <p:cNvSpPr/>
              <p:nvPr/>
            </p:nvSpPr>
            <p:spPr>
              <a:xfrm>
                <a:off x="2545" y="3686"/>
                <a:ext cx="4112" cy="13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60" name="直接连接符 259"/>
              <p:cNvCxnSpPr/>
              <p:nvPr/>
            </p:nvCxnSpPr>
            <p:spPr>
              <a:xfrm>
                <a:off x="2537" y="4052"/>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1" name="组合 260"/>
              <p:cNvGrpSpPr/>
              <p:nvPr/>
            </p:nvGrpSpPr>
            <p:grpSpPr>
              <a:xfrm>
                <a:off x="2723" y="3690"/>
                <a:ext cx="2012" cy="362"/>
                <a:chOff x="2723" y="3690"/>
                <a:chExt cx="2012" cy="362"/>
              </a:xfrm>
            </p:grpSpPr>
            <p:sp>
              <p:nvSpPr>
                <p:cNvPr id="262" name="文本框 261"/>
                <p:cNvSpPr txBox="1"/>
                <p:nvPr/>
              </p:nvSpPr>
              <p:spPr>
                <a:xfrm>
                  <a:off x="2843" y="3690"/>
                  <a:ext cx="1892" cy="362"/>
                </a:xfrm>
                <a:prstGeom prst="rect">
                  <a:avLst/>
                </a:prstGeom>
                <a:noFill/>
              </p:spPr>
              <p:txBody>
                <a:bodyPr wrap="square" rtlCol="0">
                  <a:spAutoFit/>
                </a:bodyPr>
                <a:p>
                  <a:r>
                    <a:rPr lang="zh-CN" altLang="en-US" sz="900"/>
                    <a:t>意向状态</a:t>
                  </a:r>
                  <a:endParaRPr lang="zh-CN" altLang="en-US" sz="900"/>
                </a:p>
              </p:txBody>
            </p:sp>
            <p:grpSp>
              <p:nvGrpSpPr>
                <p:cNvPr id="263" name="组合 262"/>
                <p:cNvGrpSpPr/>
                <p:nvPr/>
              </p:nvGrpSpPr>
              <p:grpSpPr>
                <a:xfrm>
                  <a:off x="2723" y="3760"/>
                  <a:ext cx="222" cy="223"/>
                  <a:chOff x="13895" y="2383"/>
                  <a:chExt cx="872" cy="874"/>
                </a:xfrm>
              </p:grpSpPr>
              <p:sp>
                <p:nvSpPr>
                  <p:cNvPr id="264" name="Freeform 22"/>
                  <p:cNvSpPr/>
                  <p:nvPr/>
                </p:nvSpPr>
                <p:spPr bwMode="auto">
                  <a:xfrm>
                    <a:off x="13895" y="2383"/>
                    <a:ext cx="678" cy="875"/>
                  </a:xfrm>
                  <a:custGeom>
                    <a:avLst/>
                    <a:gdLst>
                      <a:gd name="T0" fmla="*/ 271 w 271"/>
                      <a:gd name="T1" fmla="*/ 260 h 350"/>
                      <a:gd name="T2" fmla="*/ 271 w 271"/>
                      <a:gd name="T3" fmla="*/ 350 h 350"/>
                      <a:gd name="T4" fmla="*/ 0 w 271"/>
                      <a:gd name="T5" fmla="*/ 350 h 350"/>
                      <a:gd name="T6" fmla="*/ 0 w 271"/>
                      <a:gd name="T7" fmla="*/ 0 h 350"/>
                      <a:gd name="T8" fmla="*/ 138 w 271"/>
                      <a:gd name="T9" fmla="*/ 0 h 350"/>
                      <a:gd name="T10" fmla="*/ 271 w 271"/>
                      <a:gd name="T11" fmla="*/ 91 h 350"/>
                      <a:gd name="T12" fmla="*/ 271 w 271"/>
                      <a:gd name="T13" fmla="*/ 175 h 350"/>
                    </a:gdLst>
                    <a:ahLst/>
                    <a:cxnLst>
                      <a:cxn ang="0">
                        <a:pos x="T0" y="T1"/>
                      </a:cxn>
                      <a:cxn ang="0">
                        <a:pos x="T2" y="T3"/>
                      </a:cxn>
                      <a:cxn ang="0">
                        <a:pos x="T4" y="T5"/>
                      </a:cxn>
                      <a:cxn ang="0">
                        <a:pos x="T6" y="T7"/>
                      </a:cxn>
                      <a:cxn ang="0">
                        <a:pos x="T8" y="T9"/>
                      </a:cxn>
                      <a:cxn ang="0">
                        <a:pos x="T10" y="T11"/>
                      </a:cxn>
                      <a:cxn ang="0">
                        <a:pos x="T12" y="T13"/>
                      </a:cxn>
                    </a:cxnLst>
                    <a:rect l="0" t="0" r="r" b="b"/>
                    <a:pathLst>
                      <a:path w="271" h="350">
                        <a:moveTo>
                          <a:pt x="271" y="260"/>
                        </a:moveTo>
                        <a:lnTo>
                          <a:pt x="271" y="350"/>
                        </a:lnTo>
                        <a:lnTo>
                          <a:pt x="0" y="350"/>
                        </a:lnTo>
                        <a:lnTo>
                          <a:pt x="0" y="0"/>
                        </a:lnTo>
                        <a:lnTo>
                          <a:pt x="138" y="0"/>
                        </a:lnTo>
                        <a:lnTo>
                          <a:pt x="271" y="91"/>
                        </a:lnTo>
                        <a:lnTo>
                          <a:pt x="271" y="175"/>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65" name="Freeform 23"/>
                  <p:cNvSpPr/>
                  <p:nvPr/>
                </p:nvSpPr>
                <p:spPr bwMode="auto">
                  <a:xfrm>
                    <a:off x="14240" y="2400"/>
                    <a:ext cx="318" cy="233"/>
                  </a:xfrm>
                  <a:custGeom>
                    <a:avLst/>
                    <a:gdLst>
                      <a:gd name="T0" fmla="*/ 0 w 127"/>
                      <a:gd name="T1" fmla="*/ 0 h 93"/>
                      <a:gd name="T2" fmla="*/ 55 w 127"/>
                      <a:gd name="T3" fmla="*/ 93 h 93"/>
                      <a:gd name="T4" fmla="*/ 127 w 127"/>
                      <a:gd name="T5" fmla="*/ 88 h 93"/>
                    </a:gdLst>
                    <a:ahLst/>
                    <a:cxnLst>
                      <a:cxn ang="0">
                        <a:pos x="T0" y="T1"/>
                      </a:cxn>
                      <a:cxn ang="0">
                        <a:pos x="T2" y="T3"/>
                      </a:cxn>
                      <a:cxn ang="0">
                        <a:pos x="T4" y="T5"/>
                      </a:cxn>
                    </a:cxnLst>
                    <a:rect l="0" t="0" r="r" b="b"/>
                    <a:pathLst>
                      <a:path w="127" h="93">
                        <a:moveTo>
                          <a:pt x="0" y="0"/>
                        </a:moveTo>
                        <a:lnTo>
                          <a:pt x="55" y="93"/>
                        </a:lnTo>
                        <a:lnTo>
                          <a:pt x="127" y="88"/>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66" name="Line 24"/>
                  <p:cNvSpPr>
                    <a:spLocks noChangeShapeType="1"/>
                  </p:cNvSpPr>
                  <p:nvPr/>
                </p:nvSpPr>
                <p:spPr bwMode="auto">
                  <a:xfrm>
                    <a:off x="14013" y="2600"/>
                    <a:ext cx="215"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67" name="Line 25"/>
                  <p:cNvSpPr>
                    <a:spLocks noChangeShapeType="1"/>
                  </p:cNvSpPr>
                  <p:nvPr/>
                </p:nvSpPr>
                <p:spPr bwMode="auto">
                  <a:xfrm>
                    <a:off x="14013" y="2925"/>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68" name="Line 26"/>
                  <p:cNvSpPr>
                    <a:spLocks noChangeShapeType="1"/>
                  </p:cNvSpPr>
                  <p:nvPr/>
                </p:nvSpPr>
                <p:spPr bwMode="auto">
                  <a:xfrm>
                    <a:off x="14013" y="3080"/>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69" name="Line 27"/>
                  <p:cNvSpPr>
                    <a:spLocks noChangeShapeType="1"/>
                  </p:cNvSpPr>
                  <p:nvPr/>
                </p:nvSpPr>
                <p:spPr bwMode="auto">
                  <a:xfrm>
                    <a:off x="14013" y="2760"/>
                    <a:ext cx="443"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70" name="Freeform 28"/>
                  <p:cNvSpPr/>
                  <p:nvPr/>
                </p:nvSpPr>
                <p:spPr bwMode="auto">
                  <a:xfrm>
                    <a:off x="14463" y="2683"/>
                    <a:ext cx="305" cy="410"/>
                  </a:xfrm>
                  <a:custGeom>
                    <a:avLst/>
                    <a:gdLst>
                      <a:gd name="T0" fmla="*/ 13 w 122"/>
                      <a:gd name="T1" fmla="*/ 102 h 164"/>
                      <a:gd name="T2" fmla="*/ 80 w 122"/>
                      <a:gd name="T3" fmla="*/ 0 h 164"/>
                      <a:gd name="T4" fmla="*/ 122 w 122"/>
                      <a:gd name="T5" fmla="*/ 27 h 164"/>
                      <a:gd name="T6" fmla="*/ 53 w 122"/>
                      <a:gd name="T7" fmla="*/ 133 h 164"/>
                      <a:gd name="T8" fmla="*/ 0 w 122"/>
                      <a:gd name="T9" fmla="*/ 164 h 164"/>
                      <a:gd name="T10" fmla="*/ 13 w 122"/>
                      <a:gd name="T11" fmla="*/ 102 h 164"/>
                    </a:gdLst>
                    <a:ahLst/>
                    <a:cxnLst>
                      <a:cxn ang="0">
                        <a:pos x="T0" y="T1"/>
                      </a:cxn>
                      <a:cxn ang="0">
                        <a:pos x="T2" y="T3"/>
                      </a:cxn>
                      <a:cxn ang="0">
                        <a:pos x="T4" y="T5"/>
                      </a:cxn>
                      <a:cxn ang="0">
                        <a:pos x="T6" y="T7"/>
                      </a:cxn>
                      <a:cxn ang="0">
                        <a:pos x="T8" y="T9"/>
                      </a:cxn>
                      <a:cxn ang="0">
                        <a:pos x="T10" y="T11"/>
                      </a:cxn>
                    </a:cxnLst>
                    <a:rect l="0" t="0" r="r" b="b"/>
                    <a:pathLst>
                      <a:path w="122" h="164">
                        <a:moveTo>
                          <a:pt x="13" y="102"/>
                        </a:moveTo>
                        <a:lnTo>
                          <a:pt x="80" y="0"/>
                        </a:lnTo>
                        <a:lnTo>
                          <a:pt x="122" y="27"/>
                        </a:lnTo>
                        <a:lnTo>
                          <a:pt x="53" y="133"/>
                        </a:lnTo>
                        <a:lnTo>
                          <a:pt x="0" y="164"/>
                        </a:lnTo>
                        <a:lnTo>
                          <a:pt x="13" y="102"/>
                        </a:ln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71" name="Freeform 29"/>
                  <p:cNvSpPr/>
                  <p:nvPr/>
                </p:nvSpPr>
                <p:spPr bwMode="auto">
                  <a:xfrm>
                    <a:off x="14508" y="2943"/>
                    <a:ext cx="83" cy="68"/>
                  </a:xfrm>
                  <a:custGeom>
                    <a:avLst/>
                    <a:gdLst>
                      <a:gd name="T0" fmla="*/ 0 w 18"/>
                      <a:gd name="T1" fmla="*/ 0 h 15"/>
                      <a:gd name="T2" fmla="*/ 18 w 18"/>
                      <a:gd name="T3" fmla="*/ 15 h 15"/>
                    </a:gdLst>
                    <a:ahLst/>
                    <a:cxnLst>
                      <a:cxn ang="0">
                        <a:pos x="T0" y="T1"/>
                      </a:cxn>
                      <a:cxn ang="0">
                        <a:pos x="T2" y="T3"/>
                      </a:cxn>
                    </a:cxnLst>
                    <a:rect l="0" t="0" r="r" b="b"/>
                    <a:pathLst>
                      <a:path w="18" h="15">
                        <a:moveTo>
                          <a:pt x="0" y="0"/>
                        </a:moveTo>
                        <a:cubicBezTo>
                          <a:pt x="0" y="0"/>
                          <a:pt x="13" y="1"/>
                          <a:pt x="18" y="15"/>
                        </a:cubicBezTo>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grpSp>
          <p:nvGrpSpPr>
            <p:cNvPr id="272" name="组合 271"/>
            <p:cNvGrpSpPr/>
            <p:nvPr/>
          </p:nvGrpSpPr>
          <p:grpSpPr>
            <a:xfrm>
              <a:off x="8028" y="2620"/>
              <a:ext cx="4125" cy="1345"/>
              <a:chOff x="8028" y="2620"/>
              <a:chExt cx="4125" cy="1345"/>
            </a:xfrm>
          </p:grpSpPr>
          <p:grpSp>
            <p:nvGrpSpPr>
              <p:cNvPr id="273" name="组合 272"/>
              <p:cNvGrpSpPr/>
              <p:nvPr/>
            </p:nvGrpSpPr>
            <p:grpSpPr>
              <a:xfrm rot="0">
                <a:off x="8028" y="2620"/>
                <a:ext cx="4120" cy="1345"/>
                <a:chOff x="2537" y="3686"/>
                <a:chExt cx="4120" cy="1345"/>
              </a:xfrm>
            </p:grpSpPr>
            <p:sp>
              <p:nvSpPr>
                <p:cNvPr id="274" name="圆角矩形 273"/>
                <p:cNvSpPr/>
                <p:nvPr/>
              </p:nvSpPr>
              <p:spPr>
                <a:xfrm>
                  <a:off x="2545" y="3686"/>
                  <a:ext cx="4112" cy="13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5" name="直接连接符 274"/>
                <p:cNvCxnSpPr/>
                <p:nvPr/>
              </p:nvCxnSpPr>
              <p:spPr>
                <a:xfrm>
                  <a:off x="2537" y="4052"/>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 name="组合 275"/>
                <p:cNvGrpSpPr/>
                <p:nvPr/>
              </p:nvGrpSpPr>
              <p:grpSpPr>
                <a:xfrm>
                  <a:off x="2723" y="3690"/>
                  <a:ext cx="2012" cy="362"/>
                  <a:chOff x="2723" y="3690"/>
                  <a:chExt cx="2012" cy="362"/>
                </a:xfrm>
              </p:grpSpPr>
              <p:sp>
                <p:nvSpPr>
                  <p:cNvPr id="277" name="文本框 276"/>
                  <p:cNvSpPr txBox="1"/>
                  <p:nvPr/>
                </p:nvSpPr>
                <p:spPr>
                  <a:xfrm>
                    <a:off x="2843" y="3690"/>
                    <a:ext cx="1892" cy="362"/>
                  </a:xfrm>
                  <a:prstGeom prst="rect">
                    <a:avLst/>
                  </a:prstGeom>
                  <a:noFill/>
                </p:spPr>
                <p:txBody>
                  <a:bodyPr wrap="square" rtlCol="0">
                    <a:spAutoFit/>
                  </a:bodyPr>
                  <a:p>
                    <a:r>
                      <a:rPr lang="zh-CN" altLang="en-US" sz="900"/>
                      <a:t>意向详情</a:t>
                    </a:r>
                    <a:endParaRPr lang="zh-CN" altLang="en-US" sz="900"/>
                  </a:p>
                </p:txBody>
              </p:sp>
              <p:grpSp>
                <p:nvGrpSpPr>
                  <p:cNvPr id="278" name="组合 277"/>
                  <p:cNvGrpSpPr/>
                  <p:nvPr/>
                </p:nvGrpSpPr>
                <p:grpSpPr>
                  <a:xfrm>
                    <a:off x="2723" y="3760"/>
                    <a:ext cx="222" cy="223"/>
                    <a:chOff x="13895" y="2383"/>
                    <a:chExt cx="872" cy="874"/>
                  </a:xfrm>
                </p:grpSpPr>
                <p:sp>
                  <p:nvSpPr>
                    <p:cNvPr id="279" name="Freeform 22"/>
                    <p:cNvSpPr/>
                    <p:nvPr/>
                  </p:nvSpPr>
                  <p:spPr bwMode="auto">
                    <a:xfrm>
                      <a:off x="13895" y="2383"/>
                      <a:ext cx="678" cy="875"/>
                    </a:xfrm>
                    <a:custGeom>
                      <a:avLst/>
                      <a:gdLst>
                        <a:gd name="T0" fmla="*/ 271 w 271"/>
                        <a:gd name="T1" fmla="*/ 260 h 350"/>
                        <a:gd name="T2" fmla="*/ 271 w 271"/>
                        <a:gd name="T3" fmla="*/ 350 h 350"/>
                        <a:gd name="T4" fmla="*/ 0 w 271"/>
                        <a:gd name="T5" fmla="*/ 350 h 350"/>
                        <a:gd name="T6" fmla="*/ 0 w 271"/>
                        <a:gd name="T7" fmla="*/ 0 h 350"/>
                        <a:gd name="T8" fmla="*/ 138 w 271"/>
                        <a:gd name="T9" fmla="*/ 0 h 350"/>
                        <a:gd name="T10" fmla="*/ 271 w 271"/>
                        <a:gd name="T11" fmla="*/ 91 h 350"/>
                        <a:gd name="T12" fmla="*/ 271 w 271"/>
                        <a:gd name="T13" fmla="*/ 175 h 350"/>
                      </a:gdLst>
                      <a:ahLst/>
                      <a:cxnLst>
                        <a:cxn ang="0">
                          <a:pos x="T0" y="T1"/>
                        </a:cxn>
                        <a:cxn ang="0">
                          <a:pos x="T2" y="T3"/>
                        </a:cxn>
                        <a:cxn ang="0">
                          <a:pos x="T4" y="T5"/>
                        </a:cxn>
                        <a:cxn ang="0">
                          <a:pos x="T6" y="T7"/>
                        </a:cxn>
                        <a:cxn ang="0">
                          <a:pos x="T8" y="T9"/>
                        </a:cxn>
                        <a:cxn ang="0">
                          <a:pos x="T10" y="T11"/>
                        </a:cxn>
                        <a:cxn ang="0">
                          <a:pos x="T12" y="T13"/>
                        </a:cxn>
                      </a:cxnLst>
                      <a:rect l="0" t="0" r="r" b="b"/>
                      <a:pathLst>
                        <a:path w="271" h="350">
                          <a:moveTo>
                            <a:pt x="271" y="260"/>
                          </a:moveTo>
                          <a:lnTo>
                            <a:pt x="271" y="350"/>
                          </a:lnTo>
                          <a:lnTo>
                            <a:pt x="0" y="350"/>
                          </a:lnTo>
                          <a:lnTo>
                            <a:pt x="0" y="0"/>
                          </a:lnTo>
                          <a:lnTo>
                            <a:pt x="138" y="0"/>
                          </a:lnTo>
                          <a:lnTo>
                            <a:pt x="271" y="91"/>
                          </a:lnTo>
                          <a:lnTo>
                            <a:pt x="271" y="175"/>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80" name="Freeform 23"/>
                    <p:cNvSpPr/>
                    <p:nvPr/>
                  </p:nvSpPr>
                  <p:spPr bwMode="auto">
                    <a:xfrm>
                      <a:off x="14240" y="2400"/>
                      <a:ext cx="318" cy="233"/>
                    </a:xfrm>
                    <a:custGeom>
                      <a:avLst/>
                      <a:gdLst>
                        <a:gd name="T0" fmla="*/ 0 w 127"/>
                        <a:gd name="T1" fmla="*/ 0 h 93"/>
                        <a:gd name="T2" fmla="*/ 55 w 127"/>
                        <a:gd name="T3" fmla="*/ 93 h 93"/>
                        <a:gd name="T4" fmla="*/ 127 w 127"/>
                        <a:gd name="T5" fmla="*/ 88 h 93"/>
                      </a:gdLst>
                      <a:ahLst/>
                      <a:cxnLst>
                        <a:cxn ang="0">
                          <a:pos x="T0" y="T1"/>
                        </a:cxn>
                        <a:cxn ang="0">
                          <a:pos x="T2" y="T3"/>
                        </a:cxn>
                        <a:cxn ang="0">
                          <a:pos x="T4" y="T5"/>
                        </a:cxn>
                      </a:cxnLst>
                      <a:rect l="0" t="0" r="r" b="b"/>
                      <a:pathLst>
                        <a:path w="127" h="93">
                          <a:moveTo>
                            <a:pt x="0" y="0"/>
                          </a:moveTo>
                          <a:lnTo>
                            <a:pt x="55" y="93"/>
                          </a:lnTo>
                          <a:lnTo>
                            <a:pt x="127" y="88"/>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81" name="Line 24"/>
                    <p:cNvSpPr>
                      <a:spLocks noChangeShapeType="1"/>
                    </p:cNvSpPr>
                    <p:nvPr/>
                  </p:nvSpPr>
                  <p:spPr bwMode="auto">
                    <a:xfrm>
                      <a:off x="14013" y="2600"/>
                      <a:ext cx="215"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82" name="Line 25"/>
                    <p:cNvSpPr>
                      <a:spLocks noChangeShapeType="1"/>
                    </p:cNvSpPr>
                    <p:nvPr/>
                  </p:nvSpPr>
                  <p:spPr bwMode="auto">
                    <a:xfrm>
                      <a:off x="14013" y="2925"/>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83" name="Line 26"/>
                    <p:cNvSpPr>
                      <a:spLocks noChangeShapeType="1"/>
                    </p:cNvSpPr>
                    <p:nvPr/>
                  </p:nvSpPr>
                  <p:spPr bwMode="auto">
                    <a:xfrm>
                      <a:off x="14013" y="3080"/>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84" name="Line 27"/>
                    <p:cNvSpPr>
                      <a:spLocks noChangeShapeType="1"/>
                    </p:cNvSpPr>
                    <p:nvPr/>
                  </p:nvSpPr>
                  <p:spPr bwMode="auto">
                    <a:xfrm>
                      <a:off x="14013" y="2760"/>
                      <a:ext cx="443"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285" name="Freeform 28"/>
                    <p:cNvSpPr/>
                    <p:nvPr/>
                  </p:nvSpPr>
                  <p:spPr bwMode="auto">
                    <a:xfrm>
                      <a:off x="14463" y="2683"/>
                      <a:ext cx="305" cy="410"/>
                    </a:xfrm>
                    <a:custGeom>
                      <a:avLst/>
                      <a:gdLst>
                        <a:gd name="T0" fmla="*/ 13 w 122"/>
                        <a:gd name="T1" fmla="*/ 102 h 164"/>
                        <a:gd name="T2" fmla="*/ 80 w 122"/>
                        <a:gd name="T3" fmla="*/ 0 h 164"/>
                        <a:gd name="T4" fmla="*/ 122 w 122"/>
                        <a:gd name="T5" fmla="*/ 27 h 164"/>
                        <a:gd name="T6" fmla="*/ 53 w 122"/>
                        <a:gd name="T7" fmla="*/ 133 h 164"/>
                        <a:gd name="T8" fmla="*/ 0 w 122"/>
                        <a:gd name="T9" fmla="*/ 164 h 164"/>
                        <a:gd name="T10" fmla="*/ 13 w 122"/>
                        <a:gd name="T11" fmla="*/ 102 h 164"/>
                      </a:gdLst>
                      <a:ahLst/>
                      <a:cxnLst>
                        <a:cxn ang="0">
                          <a:pos x="T0" y="T1"/>
                        </a:cxn>
                        <a:cxn ang="0">
                          <a:pos x="T2" y="T3"/>
                        </a:cxn>
                        <a:cxn ang="0">
                          <a:pos x="T4" y="T5"/>
                        </a:cxn>
                        <a:cxn ang="0">
                          <a:pos x="T6" y="T7"/>
                        </a:cxn>
                        <a:cxn ang="0">
                          <a:pos x="T8" y="T9"/>
                        </a:cxn>
                        <a:cxn ang="0">
                          <a:pos x="T10" y="T11"/>
                        </a:cxn>
                      </a:cxnLst>
                      <a:rect l="0" t="0" r="r" b="b"/>
                      <a:pathLst>
                        <a:path w="122" h="164">
                          <a:moveTo>
                            <a:pt x="13" y="102"/>
                          </a:moveTo>
                          <a:lnTo>
                            <a:pt x="80" y="0"/>
                          </a:lnTo>
                          <a:lnTo>
                            <a:pt x="122" y="27"/>
                          </a:lnTo>
                          <a:lnTo>
                            <a:pt x="53" y="133"/>
                          </a:lnTo>
                          <a:lnTo>
                            <a:pt x="0" y="164"/>
                          </a:lnTo>
                          <a:lnTo>
                            <a:pt x="13" y="102"/>
                          </a:ln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286" name="Freeform 29"/>
                    <p:cNvSpPr/>
                    <p:nvPr/>
                  </p:nvSpPr>
                  <p:spPr bwMode="auto">
                    <a:xfrm>
                      <a:off x="14508" y="2943"/>
                      <a:ext cx="83" cy="68"/>
                    </a:xfrm>
                    <a:custGeom>
                      <a:avLst/>
                      <a:gdLst>
                        <a:gd name="T0" fmla="*/ 0 w 18"/>
                        <a:gd name="T1" fmla="*/ 0 h 15"/>
                        <a:gd name="T2" fmla="*/ 18 w 18"/>
                        <a:gd name="T3" fmla="*/ 15 h 15"/>
                      </a:gdLst>
                      <a:ahLst/>
                      <a:cxnLst>
                        <a:cxn ang="0">
                          <a:pos x="T0" y="T1"/>
                        </a:cxn>
                        <a:cxn ang="0">
                          <a:pos x="T2" y="T3"/>
                        </a:cxn>
                      </a:cxnLst>
                      <a:rect l="0" t="0" r="r" b="b"/>
                      <a:pathLst>
                        <a:path w="18" h="15">
                          <a:moveTo>
                            <a:pt x="0" y="0"/>
                          </a:moveTo>
                          <a:cubicBezTo>
                            <a:pt x="0" y="0"/>
                            <a:pt x="13" y="1"/>
                            <a:pt x="18" y="15"/>
                          </a:cubicBezTo>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sp>
            <p:nvSpPr>
              <p:cNvPr id="287" name="文本框 286"/>
              <p:cNvSpPr txBox="1"/>
              <p:nvPr/>
            </p:nvSpPr>
            <p:spPr>
              <a:xfrm>
                <a:off x="11349" y="3558"/>
                <a:ext cx="804" cy="321"/>
              </a:xfrm>
              <a:prstGeom prst="rect">
                <a:avLst/>
              </a:prstGeom>
              <a:noFill/>
            </p:spPr>
            <p:txBody>
              <a:bodyPr wrap="square" rtlCol="0">
                <a:spAutoFit/>
              </a:bodyPr>
              <a:p>
                <a:r>
                  <a:rPr lang="en-US" altLang="zh-CN" sz="900" u="sng"/>
                  <a:t> </a:t>
                </a:r>
                <a:r>
                  <a:rPr lang="zh-CN" altLang="en-US" sz="900" u="sng"/>
                  <a:t>修改</a:t>
                </a:r>
                <a:endParaRPr lang="zh-CN" altLang="en-US" sz="900" u="sng"/>
              </a:p>
            </p:txBody>
          </p:sp>
        </p:grpSp>
      </p:grpSp>
      <p:grpSp>
        <p:nvGrpSpPr>
          <p:cNvPr id="288" name="组合 287"/>
          <p:cNvGrpSpPr/>
          <p:nvPr/>
        </p:nvGrpSpPr>
        <p:grpSpPr>
          <a:xfrm>
            <a:off x="7973695" y="713740"/>
            <a:ext cx="2833370" cy="5825490"/>
            <a:chOff x="12557" y="1124"/>
            <a:chExt cx="4462" cy="9174"/>
          </a:xfrm>
        </p:grpSpPr>
        <p:grpSp>
          <p:nvGrpSpPr>
            <p:cNvPr id="289" name="组合 288"/>
            <p:cNvGrpSpPr/>
            <p:nvPr/>
          </p:nvGrpSpPr>
          <p:grpSpPr>
            <a:xfrm>
              <a:off x="12557" y="1124"/>
              <a:ext cx="4463" cy="9175"/>
              <a:chOff x="12557" y="1124"/>
              <a:chExt cx="4463" cy="9175"/>
            </a:xfrm>
          </p:grpSpPr>
          <p:grpSp>
            <p:nvGrpSpPr>
              <p:cNvPr id="290" name="组合 289"/>
              <p:cNvGrpSpPr/>
              <p:nvPr/>
            </p:nvGrpSpPr>
            <p:grpSpPr>
              <a:xfrm>
                <a:off x="12557" y="1124"/>
                <a:ext cx="4450" cy="9175"/>
                <a:chOff x="7802" y="1128"/>
                <a:chExt cx="4450" cy="9175"/>
              </a:xfrm>
            </p:grpSpPr>
            <p:grpSp>
              <p:nvGrpSpPr>
                <p:cNvPr id="291" name="组合 290"/>
                <p:cNvGrpSpPr/>
                <p:nvPr/>
              </p:nvGrpSpPr>
              <p:grpSpPr>
                <a:xfrm rot="0">
                  <a:off x="7976" y="7020"/>
                  <a:ext cx="4210" cy="3283"/>
                  <a:chOff x="7976" y="6975"/>
                  <a:chExt cx="4210" cy="3283"/>
                </a:xfrm>
              </p:grpSpPr>
              <p:sp>
                <p:nvSpPr>
                  <p:cNvPr id="292" name="圆角矩形 291"/>
                  <p:cNvSpPr/>
                  <p:nvPr/>
                </p:nvSpPr>
                <p:spPr>
                  <a:xfrm>
                    <a:off x="8025" y="6975"/>
                    <a:ext cx="4112" cy="24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3" name="文本框 292"/>
                  <p:cNvSpPr txBox="1"/>
                  <p:nvPr/>
                </p:nvSpPr>
                <p:spPr>
                  <a:xfrm>
                    <a:off x="9226" y="8004"/>
                    <a:ext cx="2123" cy="483"/>
                  </a:xfrm>
                  <a:prstGeom prst="rect">
                    <a:avLst/>
                  </a:prstGeom>
                  <a:noFill/>
                </p:spPr>
                <p:txBody>
                  <a:bodyPr wrap="square" rtlCol="0">
                    <a:spAutoFit/>
                  </a:bodyPr>
                  <a:p>
                    <a:r>
                      <a:rPr lang="zh-CN" altLang="en-US" sz="1400"/>
                      <a:t>（推广栏）</a:t>
                    </a:r>
                    <a:endParaRPr lang="zh-CN" altLang="en-US" sz="1400"/>
                  </a:p>
                </p:txBody>
              </p:sp>
              <p:sp>
                <p:nvSpPr>
                  <p:cNvPr id="294" name="矩形 293"/>
                  <p:cNvSpPr/>
                  <p:nvPr/>
                </p:nvSpPr>
                <p:spPr>
                  <a:xfrm>
                    <a:off x="7976" y="9301"/>
                    <a:ext cx="4210" cy="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95" name="组合 294"/>
                <p:cNvGrpSpPr/>
                <p:nvPr/>
              </p:nvGrpSpPr>
              <p:grpSpPr>
                <a:xfrm>
                  <a:off x="7802" y="1128"/>
                  <a:ext cx="4450" cy="8700"/>
                  <a:chOff x="7802" y="1128"/>
                  <a:chExt cx="4450" cy="8700"/>
                </a:xfrm>
              </p:grpSpPr>
              <p:grpSp>
                <p:nvGrpSpPr>
                  <p:cNvPr id="296" name="组合 295"/>
                  <p:cNvGrpSpPr/>
                  <p:nvPr/>
                </p:nvGrpSpPr>
                <p:grpSpPr>
                  <a:xfrm rot="0">
                    <a:off x="7802" y="1128"/>
                    <a:ext cx="4450" cy="8700"/>
                    <a:chOff x="2321" y="1131"/>
                    <a:chExt cx="4450" cy="8700"/>
                  </a:xfrm>
                </p:grpSpPr>
                <p:grpSp>
                  <p:nvGrpSpPr>
                    <p:cNvPr id="297" name="组合 296"/>
                    <p:cNvGrpSpPr/>
                    <p:nvPr/>
                  </p:nvGrpSpPr>
                  <p:grpSpPr>
                    <a:xfrm rot="0">
                      <a:off x="2321" y="1131"/>
                      <a:ext cx="4451" cy="8701"/>
                      <a:chOff x="2321" y="1131"/>
                      <a:chExt cx="4451" cy="8701"/>
                    </a:xfrm>
                  </p:grpSpPr>
                  <p:grpSp>
                    <p:nvGrpSpPr>
                      <p:cNvPr id="298" name="组合 297"/>
                      <p:cNvGrpSpPr/>
                      <p:nvPr/>
                    </p:nvGrpSpPr>
                    <p:grpSpPr>
                      <a:xfrm>
                        <a:off x="2321" y="1131"/>
                        <a:ext cx="4451" cy="8218"/>
                        <a:chOff x="2564" y="1221"/>
                        <a:chExt cx="4451" cy="8218"/>
                      </a:xfrm>
                    </p:grpSpPr>
                    <p:sp>
                      <p:nvSpPr>
                        <p:cNvPr id="299" name="矩形 298"/>
                        <p:cNvSpPr>
                          <a:spLocks noChangeAspect="1"/>
                        </p:cNvSpPr>
                        <p:nvPr/>
                      </p:nvSpPr>
                      <p:spPr>
                        <a:xfrm>
                          <a:off x="2679" y="1727"/>
                          <a:ext cx="4336" cy="7712"/>
                        </a:xfrm>
                        <a:prstGeom prst="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0" name="文本框 299"/>
                        <p:cNvSpPr txBox="1"/>
                        <p:nvPr/>
                      </p:nvSpPr>
                      <p:spPr>
                        <a:xfrm>
                          <a:off x="2564" y="1221"/>
                          <a:ext cx="3625" cy="483"/>
                        </a:xfrm>
                        <a:prstGeom prst="rect">
                          <a:avLst/>
                        </a:prstGeom>
                        <a:noFill/>
                      </p:spPr>
                      <p:txBody>
                        <a:bodyPr wrap="square" rtlCol="0">
                          <a:spAutoFit/>
                        </a:bodyPr>
                        <a:p>
                          <a:r>
                            <a:rPr lang="en-US" altLang="zh-CN" sz="1400"/>
                            <a:t>iPhone 6/7/8   375*667</a:t>
                          </a:r>
                          <a:endParaRPr lang="en-US" altLang="zh-CN" sz="1400"/>
                        </a:p>
                      </p:txBody>
                    </p:sp>
                  </p:grpSp>
                  <p:sp>
                    <p:nvSpPr>
                      <p:cNvPr id="301" name="文本框 300"/>
                      <p:cNvSpPr txBox="1"/>
                      <p:nvPr/>
                    </p:nvSpPr>
                    <p:spPr>
                      <a:xfrm>
                        <a:off x="4375" y="9349"/>
                        <a:ext cx="2397" cy="483"/>
                      </a:xfrm>
                      <a:prstGeom prst="rect">
                        <a:avLst/>
                      </a:prstGeom>
                      <a:noFill/>
                    </p:spPr>
                    <p:txBody>
                      <a:bodyPr wrap="square" rtlCol="0">
                        <a:spAutoFit/>
                      </a:bodyPr>
                      <a:p>
                        <a:pPr algn="r"/>
                        <a:r>
                          <a:rPr lang="en-US" altLang="zh-CN" sz="1400"/>
                          <a:t>17</a:t>
                        </a:r>
                        <a:endParaRPr lang="en-US" altLang="zh-CN" sz="1400"/>
                      </a:p>
                    </p:txBody>
                  </p:sp>
                </p:grpSp>
                <p:grpSp>
                  <p:nvGrpSpPr>
                    <p:cNvPr id="302" name="组合 301"/>
                    <p:cNvGrpSpPr/>
                    <p:nvPr/>
                  </p:nvGrpSpPr>
                  <p:grpSpPr>
                    <a:xfrm>
                      <a:off x="2364" y="1605"/>
                      <a:ext cx="4404" cy="394"/>
                      <a:chOff x="2364" y="1605"/>
                      <a:chExt cx="4404" cy="394"/>
                    </a:xfrm>
                  </p:grpSpPr>
                  <p:grpSp>
                    <p:nvGrpSpPr>
                      <p:cNvPr id="303" name="组合 302"/>
                      <p:cNvGrpSpPr/>
                      <p:nvPr/>
                    </p:nvGrpSpPr>
                    <p:grpSpPr>
                      <a:xfrm rot="0">
                        <a:off x="6455" y="1740"/>
                        <a:ext cx="229" cy="120"/>
                        <a:chOff x="16302" y="1740"/>
                        <a:chExt cx="229" cy="120"/>
                      </a:xfrm>
                    </p:grpSpPr>
                    <p:sp>
                      <p:nvSpPr>
                        <p:cNvPr id="304" name="Freeform 63"/>
                        <p:cNvSpPr/>
                        <p:nvPr/>
                      </p:nvSpPr>
                      <p:spPr bwMode="auto">
                        <a:xfrm>
                          <a:off x="16302" y="1740"/>
                          <a:ext cx="202" cy="120"/>
                        </a:xfrm>
                        <a:custGeom>
                          <a:avLst/>
                          <a:gdLst>
                            <a:gd name="T0" fmla="*/ 168 w 168"/>
                            <a:gd name="T1" fmla="*/ 75 h 100"/>
                            <a:gd name="T2" fmla="*/ 142 w 168"/>
                            <a:gd name="T3" fmla="*/ 100 h 100"/>
                            <a:gd name="T4" fmla="*/ 26 w 168"/>
                            <a:gd name="T5" fmla="*/ 100 h 100"/>
                            <a:gd name="T6" fmla="*/ 0 w 168"/>
                            <a:gd name="T7" fmla="*/ 75 h 100"/>
                            <a:gd name="T8" fmla="*/ 0 w 168"/>
                            <a:gd name="T9" fmla="*/ 26 h 100"/>
                            <a:gd name="T10" fmla="*/ 26 w 168"/>
                            <a:gd name="T11" fmla="*/ 0 h 100"/>
                            <a:gd name="T12" fmla="*/ 142 w 168"/>
                            <a:gd name="T13" fmla="*/ 0 h 100"/>
                            <a:gd name="T14" fmla="*/ 168 w 168"/>
                            <a:gd name="T15" fmla="*/ 26 h 100"/>
                            <a:gd name="T16" fmla="*/ 168 w 168"/>
                            <a:gd name="T17"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0">
                              <a:moveTo>
                                <a:pt x="168" y="75"/>
                              </a:moveTo>
                              <a:cubicBezTo>
                                <a:pt x="168" y="89"/>
                                <a:pt x="156" y="100"/>
                                <a:pt x="142" y="100"/>
                              </a:cubicBezTo>
                              <a:cubicBezTo>
                                <a:pt x="26" y="100"/>
                                <a:pt x="26" y="100"/>
                                <a:pt x="26" y="100"/>
                              </a:cubicBezTo>
                              <a:cubicBezTo>
                                <a:pt x="11" y="100"/>
                                <a:pt x="0" y="89"/>
                                <a:pt x="0" y="75"/>
                              </a:cubicBezTo>
                              <a:cubicBezTo>
                                <a:pt x="0" y="26"/>
                                <a:pt x="0" y="26"/>
                                <a:pt x="0" y="26"/>
                              </a:cubicBezTo>
                              <a:cubicBezTo>
                                <a:pt x="0" y="12"/>
                                <a:pt x="11" y="0"/>
                                <a:pt x="26" y="0"/>
                              </a:cubicBezTo>
                              <a:cubicBezTo>
                                <a:pt x="142" y="0"/>
                                <a:pt x="142" y="0"/>
                                <a:pt x="142" y="0"/>
                              </a:cubicBezTo>
                              <a:cubicBezTo>
                                <a:pt x="156" y="0"/>
                                <a:pt x="168" y="12"/>
                                <a:pt x="168" y="26"/>
                              </a:cubicBezTo>
                              <a:lnTo>
                                <a:pt x="168" y="7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05" name="Freeform 64"/>
                        <p:cNvSpPr/>
                        <p:nvPr/>
                      </p:nvSpPr>
                      <p:spPr bwMode="auto">
                        <a:xfrm>
                          <a:off x="16503" y="1773"/>
                          <a:ext cx="29" cy="56"/>
                        </a:xfrm>
                        <a:custGeom>
                          <a:avLst/>
                          <a:gdLst>
                            <a:gd name="T0" fmla="*/ 0 w 44"/>
                            <a:gd name="T1" fmla="*/ 0 h 85"/>
                            <a:gd name="T2" fmla="*/ 44 w 44"/>
                            <a:gd name="T3" fmla="*/ 0 h 85"/>
                            <a:gd name="T4" fmla="*/ 44 w 44"/>
                            <a:gd name="T5" fmla="*/ 85 h 85"/>
                            <a:gd name="T6" fmla="*/ 0 w 44"/>
                            <a:gd name="T7" fmla="*/ 85 h 85"/>
                          </a:gdLst>
                          <a:ahLst/>
                          <a:cxnLst>
                            <a:cxn ang="0">
                              <a:pos x="T0" y="T1"/>
                            </a:cxn>
                            <a:cxn ang="0">
                              <a:pos x="T2" y="T3"/>
                            </a:cxn>
                            <a:cxn ang="0">
                              <a:pos x="T4" y="T5"/>
                            </a:cxn>
                            <a:cxn ang="0">
                              <a:pos x="T6" y="T7"/>
                            </a:cxn>
                          </a:cxnLst>
                          <a:rect l="0" t="0" r="r" b="b"/>
                          <a:pathLst>
                            <a:path w="44" h="85">
                              <a:moveTo>
                                <a:pt x="0" y="0"/>
                              </a:moveTo>
                              <a:lnTo>
                                <a:pt x="44" y="0"/>
                              </a:lnTo>
                              <a:lnTo>
                                <a:pt x="44" y="85"/>
                              </a:lnTo>
                              <a:lnTo>
                                <a:pt x="0" y="85"/>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06" name="Line 65"/>
                        <p:cNvSpPr>
                          <a:spLocks noChangeShapeType="1"/>
                        </p:cNvSpPr>
                        <p:nvPr/>
                      </p:nvSpPr>
                      <p:spPr bwMode="auto">
                        <a:xfrm>
                          <a:off x="16352"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07" name="Line 66"/>
                        <p:cNvSpPr>
                          <a:spLocks noChangeShapeType="1"/>
                        </p:cNvSpPr>
                        <p:nvPr/>
                      </p:nvSpPr>
                      <p:spPr bwMode="auto">
                        <a:xfrm>
                          <a:off x="16403" y="1764"/>
                          <a:ext cx="0" cy="72"/>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308" name="文本框 307"/>
                      <p:cNvSpPr txBox="1"/>
                      <p:nvPr/>
                    </p:nvSpPr>
                    <p:spPr>
                      <a:xfrm>
                        <a:off x="4218" y="1605"/>
                        <a:ext cx="772" cy="386"/>
                      </a:xfrm>
                      <a:prstGeom prst="rect">
                        <a:avLst/>
                      </a:prstGeom>
                      <a:noFill/>
                    </p:spPr>
                    <p:txBody>
                      <a:bodyPr wrap="square" rtlCol="0">
                        <a:spAutoFit/>
                      </a:bodyPr>
                      <a:p>
                        <a:r>
                          <a:rPr lang="en-US" altLang="zh-CN" sz="1000"/>
                          <a:t>12:59</a:t>
                        </a:r>
                        <a:endParaRPr lang="en-US" altLang="zh-CN" sz="1000"/>
                      </a:p>
                    </p:txBody>
                  </p:sp>
                  <p:grpSp>
                    <p:nvGrpSpPr>
                      <p:cNvPr id="309" name="组合 308"/>
                      <p:cNvGrpSpPr/>
                      <p:nvPr/>
                    </p:nvGrpSpPr>
                    <p:grpSpPr>
                      <a:xfrm rot="0">
                        <a:off x="2364" y="1613"/>
                        <a:ext cx="1426" cy="386"/>
                        <a:chOff x="12211" y="1613"/>
                        <a:chExt cx="1426" cy="386"/>
                      </a:xfrm>
                    </p:grpSpPr>
                    <p:grpSp>
                      <p:nvGrpSpPr>
                        <p:cNvPr id="310" name="组合 309"/>
                        <p:cNvGrpSpPr/>
                        <p:nvPr/>
                      </p:nvGrpSpPr>
                      <p:grpSpPr>
                        <a:xfrm>
                          <a:off x="13213" y="1737"/>
                          <a:ext cx="129" cy="137"/>
                          <a:chOff x="13213" y="1737"/>
                          <a:chExt cx="129" cy="137"/>
                        </a:xfrm>
                      </p:grpSpPr>
                      <p:sp>
                        <p:nvSpPr>
                          <p:cNvPr id="311" name="Line 191"/>
                          <p:cNvSpPr>
                            <a:spLocks noChangeShapeType="1"/>
                          </p:cNvSpPr>
                          <p:nvPr/>
                        </p:nvSpPr>
                        <p:spPr bwMode="auto">
                          <a:xfrm>
                            <a:off x="13213" y="1824"/>
                            <a:ext cx="0" cy="5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12" name="Line 192"/>
                          <p:cNvSpPr>
                            <a:spLocks noChangeShapeType="1"/>
                          </p:cNvSpPr>
                          <p:nvPr/>
                        </p:nvSpPr>
                        <p:spPr bwMode="auto">
                          <a:xfrm>
                            <a:off x="13256" y="1802"/>
                            <a:ext cx="0" cy="72"/>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13" name="Line 193"/>
                          <p:cNvSpPr>
                            <a:spLocks noChangeShapeType="1"/>
                          </p:cNvSpPr>
                          <p:nvPr/>
                        </p:nvSpPr>
                        <p:spPr bwMode="auto">
                          <a:xfrm>
                            <a:off x="13299" y="1780"/>
                            <a:ext cx="0" cy="94"/>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14" name="Line 194"/>
                          <p:cNvSpPr>
                            <a:spLocks noChangeShapeType="1"/>
                          </p:cNvSpPr>
                          <p:nvPr/>
                        </p:nvSpPr>
                        <p:spPr bwMode="auto">
                          <a:xfrm>
                            <a:off x="13342" y="1737"/>
                            <a:ext cx="0" cy="137"/>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sp>
                      <p:nvSpPr>
                        <p:cNvPr id="315" name="文本框 314"/>
                        <p:cNvSpPr txBox="1"/>
                        <p:nvPr/>
                      </p:nvSpPr>
                      <p:spPr>
                        <a:xfrm>
                          <a:off x="12211" y="1613"/>
                          <a:ext cx="1426" cy="386"/>
                        </a:xfrm>
                        <a:prstGeom prst="rect">
                          <a:avLst/>
                        </a:prstGeom>
                        <a:noFill/>
                      </p:spPr>
                      <p:txBody>
                        <a:bodyPr wrap="square" rtlCol="0">
                          <a:spAutoFit/>
                        </a:bodyPr>
                        <a:p>
                          <a:r>
                            <a:rPr lang="en-US" altLang="zh-CN" sz="1000"/>
                            <a:t>Telegram</a:t>
                          </a:r>
                          <a:endParaRPr lang="en-US" altLang="zh-CN" sz="1000"/>
                        </a:p>
                      </p:txBody>
                    </p:sp>
                  </p:grpSp>
                  <p:grpSp>
                    <p:nvGrpSpPr>
                      <p:cNvPr id="316" name="组合 315"/>
                      <p:cNvGrpSpPr/>
                      <p:nvPr/>
                    </p:nvGrpSpPr>
                    <p:grpSpPr>
                      <a:xfrm rot="0">
                        <a:off x="6196" y="1729"/>
                        <a:ext cx="153" cy="155"/>
                        <a:chOff x="16007" y="1713"/>
                        <a:chExt cx="200" cy="201"/>
                      </a:xfrm>
                    </p:grpSpPr>
                    <p:sp>
                      <p:nvSpPr>
                        <p:cNvPr id="317" name="Freeform 175"/>
                        <p:cNvSpPr/>
                        <p:nvPr/>
                      </p:nvSpPr>
                      <p:spPr bwMode="auto">
                        <a:xfrm>
                          <a:off x="16017" y="1713"/>
                          <a:ext cx="179" cy="148"/>
                        </a:xfrm>
                        <a:custGeom>
                          <a:avLst/>
                          <a:gdLst>
                            <a:gd name="T0" fmla="*/ 154 w 171"/>
                            <a:gd name="T1" fmla="*/ 101 h 141"/>
                            <a:gd name="T2" fmla="*/ 138 w 171"/>
                            <a:gd name="T3" fmla="*/ 44 h 141"/>
                            <a:gd name="T4" fmla="*/ 86 w 171"/>
                            <a:gd name="T5" fmla="*/ 0 h 141"/>
                            <a:gd name="T6" fmla="*/ 33 w 171"/>
                            <a:gd name="T7" fmla="*/ 44 h 141"/>
                            <a:gd name="T8" fmla="*/ 17 w 171"/>
                            <a:gd name="T9" fmla="*/ 101 h 141"/>
                            <a:gd name="T10" fmla="*/ 0 w 171"/>
                            <a:gd name="T11" fmla="*/ 141 h 141"/>
                            <a:gd name="T12" fmla="*/ 86 w 171"/>
                            <a:gd name="T13" fmla="*/ 141 h 141"/>
                            <a:gd name="T14" fmla="*/ 171 w 171"/>
                            <a:gd name="T15" fmla="*/ 141 h 141"/>
                            <a:gd name="T16" fmla="*/ 154 w 171"/>
                            <a:gd name="T17"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41">
                              <a:moveTo>
                                <a:pt x="154" y="101"/>
                              </a:moveTo>
                              <a:cubicBezTo>
                                <a:pt x="134" y="76"/>
                                <a:pt x="138" y="44"/>
                                <a:pt x="138" y="44"/>
                              </a:cubicBezTo>
                              <a:cubicBezTo>
                                <a:pt x="138" y="44"/>
                                <a:pt x="139" y="0"/>
                                <a:pt x="86" y="0"/>
                              </a:cubicBezTo>
                              <a:cubicBezTo>
                                <a:pt x="32" y="0"/>
                                <a:pt x="33" y="44"/>
                                <a:pt x="33" y="44"/>
                              </a:cubicBezTo>
                              <a:cubicBezTo>
                                <a:pt x="33" y="44"/>
                                <a:pt x="37" y="76"/>
                                <a:pt x="17" y="101"/>
                              </a:cubicBezTo>
                              <a:cubicBezTo>
                                <a:pt x="10" y="111"/>
                                <a:pt x="0" y="141"/>
                                <a:pt x="0" y="141"/>
                              </a:cubicBezTo>
                              <a:cubicBezTo>
                                <a:pt x="86" y="141"/>
                                <a:pt x="86" y="141"/>
                                <a:pt x="86" y="141"/>
                              </a:cubicBezTo>
                              <a:cubicBezTo>
                                <a:pt x="171" y="141"/>
                                <a:pt x="171" y="141"/>
                                <a:pt x="171" y="141"/>
                              </a:cubicBezTo>
                              <a:cubicBezTo>
                                <a:pt x="171" y="141"/>
                                <a:pt x="161" y="111"/>
                                <a:pt x="154" y="101"/>
                              </a:cubicBez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18" name="Freeform 176"/>
                        <p:cNvSpPr/>
                        <p:nvPr/>
                      </p:nvSpPr>
                      <p:spPr bwMode="auto">
                        <a:xfrm>
                          <a:off x="16069" y="1860"/>
                          <a:ext cx="77" cy="54"/>
                        </a:xfrm>
                        <a:custGeom>
                          <a:avLst/>
                          <a:gdLst>
                            <a:gd name="T0" fmla="*/ 71 w 74"/>
                            <a:gd name="T1" fmla="*/ 0 h 51"/>
                            <a:gd name="T2" fmla="*/ 74 w 74"/>
                            <a:gd name="T3" fmla="*/ 14 h 51"/>
                            <a:gd name="T4" fmla="*/ 37 w 74"/>
                            <a:gd name="T5" fmla="*/ 51 h 51"/>
                            <a:gd name="T6" fmla="*/ 0 w 74"/>
                            <a:gd name="T7" fmla="*/ 14 h 51"/>
                            <a:gd name="T8" fmla="*/ 2 w 74"/>
                            <a:gd name="T9" fmla="*/ 0 h 51"/>
                          </a:gdLst>
                          <a:ahLst/>
                          <a:cxnLst>
                            <a:cxn ang="0">
                              <a:pos x="T0" y="T1"/>
                            </a:cxn>
                            <a:cxn ang="0">
                              <a:pos x="T2" y="T3"/>
                            </a:cxn>
                            <a:cxn ang="0">
                              <a:pos x="T4" y="T5"/>
                            </a:cxn>
                            <a:cxn ang="0">
                              <a:pos x="T6" y="T7"/>
                            </a:cxn>
                            <a:cxn ang="0">
                              <a:pos x="T8" y="T9"/>
                            </a:cxn>
                          </a:cxnLst>
                          <a:rect l="0" t="0" r="r" b="b"/>
                          <a:pathLst>
                            <a:path w="74" h="51">
                              <a:moveTo>
                                <a:pt x="71" y="0"/>
                              </a:moveTo>
                              <a:cubicBezTo>
                                <a:pt x="72" y="4"/>
                                <a:pt x="74" y="9"/>
                                <a:pt x="74" y="14"/>
                              </a:cubicBezTo>
                              <a:cubicBezTo>
                                <a:pt x="74" y="35"/>
                                <a:pt x="57" y="51"/>
                                <a:pt x="37" y="51"/>
                              </a:cubicBezTo>
                              <a:cubicBezTo>
                                <a:pt x="16" y="51"/>
                                <a:pt x="0" y="35"/>
                                <a:pt x="0" y="14"/>
                              </a:cubicBezTo>
                              <a:cubicBezTo>
                                <a:pt x="0" y="9"/>
                                <a:pt x="1" y="4"/>
                                <a:pt x="2" y="0"/>
                              </a:cubicBez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19" name="Line 177"/>
                        <p:cNvSpPr>
                          <a:spLocks noChangeShapeType="1"/>
                        </p:cNvSpPr>
                        <p:nvPr/>
                      </p:nvSpPr>
                      <p:spPr bwMode="auto">
                        <a:xfrm flipH="1">
                          <a:off x="16007" y="1713"/>
                          <a:ext cx="200" cy="20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grpSp>
                  <p:cxnSp>
                    <p:nvCxnSpPr>
                      <p:cNvPr id="320" name="直接连接符 319"/>
                      <p:cNvCxnSpPr/>
                      <p:nvPr/>
                    </p:nvCxnSpPr>
                    <p:spPr>
                      <a:xfrm>
                        <a:off x="2432" y="1940"/>
                        <a:ext cx="433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21" name="Freeform 61"/>
                  <p:cNvSpPr/>
                  <p:nvPr/>
                </p:nvSpPr>
                <p:spPr bwMode="auto">
                  <a:xfrm>
                    <a:off x="8150" y="2199"/>
                    <a:ext cx="121" cy="235"/>
                  </a:xfrm>
                  <a:custGeom>
                    <a:avLst/>
                    <a:gdLst>
                      <a:gd name="T0" fmla="*/ 99 w 99"/>
                      <a:gd name="T1" fmla="*/ 0 h 192"/>
                      <a:gd name="T2" fmla="*/ 0 w 99"/>
                      <a:gd name="T3" fmla="*/ 97 h 192"/>
                      <a:gd name="T4" fmla="*/ 99 w 99"/>
                      <a:gd name="T5" fmla="*/ 192 h 192"/>
                    </a:gdLst>
                    <a:ahLst/>
                    <a:cxnLst>
                      <a:cxn ang="0">
                        <a:pos x="T0" y="T1"/>
                      </a:cxn>
                      <a:cxn ang="0">
                        <a:pos x="T2" y="T3"/>
                      </a:cxn>
                      <a:cxn ang="0">
                        <a:pos x="T4" y="T5"/>
                      </a:cxn>
                    </a:cxnLst>
                    <a:rect l="0" t="0" r="r" b="b"/>
                    <a:pathLst>
                      <a:path w="99" h="192">
                        <a:moveTo>
                          <a:pt x="99" y="0"/>
                        </a:moveTo>
                        <a:cubicBezTo>
                          <a:pt x="98" y="2"/>
                          <a:pt x="0" y="97"/>
                          <a:pt x="0" y="97"/>
                        </a:cubicBezTo>
                        <a:cubicBezTo>
                          <a:pt x="99" y="192"/>
                          <a:pt x="99" y="192"/>
                          <a:pt x="99" y="192"/>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nvGrpSpPr>
                <p:cNvPr id="322" name="组合 321"/>
                <p:cNvGrpSpPr/>
                <p:nvPr/>
              </p:nvGrpSpPr>
              <p:grpSpPr>
                <a:xfrm rot="0">
                  <a:off x="8034" y="5528"/>
                  <a:ext cx="4112" cy="638"/>
                  <a:chOff x="8034" y="5574"/>
                  <a:chExt cx="4112" cy="638"/>
                </a:xfrm>
              </p:grpSpPr>
              <p:sp>
                <p:nvSpPr>
                  <p:cNvPr id="323" name="圆角矩形 322"/>
                  <p:cNvSpPr/>
                  <p:nvPr/>
                </p:nvSpPr>
                <p:spPr>
                  <a:xfrm>
                    <a:off x="8034" y="5574"/>
                    <a:ext cx="4112" cy="6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4" name="文本框 323"/>
                  <p:cNvSpPr txBox="1"/>
                  <p:nvPr/>
                </p:nvSpPr>
                <p:spPr>
                  <a:xfrm>
                    <a:off x="8402" y="5687"/>
                    <a:ext cx="3339" cy="410"/>
                  </a:xfrm>
                  <a:prstGeom prst="rect">
                    <a:avLst/>
                  </a:prstGeom>
                  <a:noFill/>
                </p:spPr>
                <p:txBody>
                  <a:bodyPr wrap="square" rtlCol="0">
                    <a:spAutoFit/>
                  </a:bodyPr>
                  <a:p>
                    <a:r>
                      <a:rPr lang="zh-CN" altLang="en-US" sz="1100"/>
                      <a:t>物品清单 </a:t>
                    </a:r>
                    <a:r>
                      <a:rPr lang="en-US" altLang="zh-CN" sz="1100"/>
                      <a:t>: </a:t>
                    </a:r>
                    <a:r>
                      <a:rPr lang="zh-CN" altLang="en-US" sz="1100"/>
                      <a:t>梅园中超超市</a:t>
                    </a:r>
                    <a:endParaRPr lang="zh-CN" altLang="en-US" sz="1100"/>
                  </a:p>
                </p:txBody>
              </p:sp>
              <p:grpSp>
                <p:nvGrpSpPr>
                  <p:cNvPr id="325" name="组合 324"/>
                  <p:cNvGrpSpPr/>
                  <p:nvPr/>
                </p:nvGrpSpPr>
                <p:grpSpPr>
                  <a:xfrm rot="0">
                    <a:off x="8172" y="5739"/>
                    <a:ext cx="295" cy="291"/>
                    <a:chOff x="8228" y="4103"/>
                    <a:chExt cx="870" cy="861"/>
                  </a:xfrm>
                </p:grpSpPr>
                <p:sp>
                  <p:nvSpPr>
                    <p:cNvPr id="326" name="Line 130"/>
                    <p:cNvSpPr>
                      <a:spLocks noChangeShapeType="1"/>
                    </p:cNvSpPr>
                    <p:nvPr/>
                  </p:nvSpPr>
                  <p:spPr bwMode="auto">
                    <a:xfrm>
                      <a:off x="8496" y="428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27" name="Line 131"/>
                    <p:cNvSpPr>
                      <a:spLocks noChangeShapeType="1"/>
                    </p:cNvSpPr>
                    <p:nvPr/>
                  </p:nvSpPr>
                  <p:spPr bwMode="auto">
                    <a:xfrm>
                      <a:off x="8496" y="443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28" name="Line 132"/>
                    <p:cNvSpPr>
                      <a:spLocks noChangeShapeType="1"/>
                    </p:cNvSpPr>
                    <p:nvPr/>
                  </p:nvSpPr>
                  <p:spPr bwMode="auto">
                    <a:xfrm>
                      <a:off x="8496" y="4578"/>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29" name="Freeform 133"/>
                    <p:cNvSpPr/>
                    <p:nvPr/>
                  </p:nvSpPr>
                  <p:spPr bwMode="auto">
                    <a:xfrm>
                      <a:off x="8461" y="4216"/>
                      <a:ext cx="448" cy="748"/>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30" name="Freeform 134"/>
                    <p:cNvSpPr/>
                    <p:nvPr/>
                  </p:nvSpPr>
                  <p:spPr bwMode="auto">
                    <a:xfrm>
                      <a:off x="8356" y="4103"/>
                      <a:ext cx="648" cy="653"/>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31" name="Freeform 135"/>
                    <p:cNvSpPr/>
                    <p:nvPr/>
                  </p:nvSpPr>
                  <p:spPr bwMode="auto">
                    <a:xfrm>
                      <a:off x="8228" y="4756"/>
                      <a:ext cx="598" cy="208"/>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32" name="Oval 136"/>
                    <p:cNvSpPr>
                      <a:spLocks noChangeArrowheads="1"/>
                    </p:cNvSpPr>
                    <p:nvPr/>
                  </p:nvSpPr>
                  <p:spPr bwMode="auto">
                    <a:xfrm>
                      <a:off x="8718" y="4756"/>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33" name="Oval 137"/>
                    <p:cNvSpPr>
                      <a:spLocks noChangeArrowheads="1"/>
                    </p:cNvSpPr>
                    <p:nvPr/>
                  </p:nvSpPr>
                  <p:spPr bwMode="auto">
                    <a:xfrm>
                      <a:off x="8908" y="4103"/>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sp>
                <p:nvSpPr>
                  <p:cNvPr id="334" name="Freeform 63"/>
                  <p:cNvSpPr/>
                  <p:nvPr/>
                </p:nvSpPr>
                <p:spPr bwMode="auto">
                  <a:xfrm>
                    <a:off x="11569" y="5829"/>
                    <a:ext cx="253" cy="131"/>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nvGrpSpPr>
                <p:cNvPr id="335" name="组合 334"/>
                <p:cNvGrpSpPr/>
                <p:nvPr/>
              </p:nvGrpSpPr>
              <p:grpSpPr>
                <a:xfrm rot="0">
                  <a:off x="8030" y="6283"/>
                  <a:ext cx="4112" cy="639"/>
                  <a:chOff x="8034" y="5574"/>
                  <a:chExt cx="4112" cy="639"/>
                </a:xfrm>
              </p:grpSpPr>
              <p:sp>
                <p:nvSpPr>
                  <p:cNvPr id="336" name="圆角矩形 335"/>
                  <p:cNvSpPr/>
                  <p:nvPr/>
                </p:nvSpPr>
                <p:spPr>
                  <a:xfrm>
                    <a:off x="8034" y="5574"/>
                    <a:ext cx="4112" cy="6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7" name="文本框 336"/>
                  <p:cNvSpPr txBox="1"/>
                  <p:nvPr/>
                </p:nvSpPr>
                <p:spPr>
                  <a:xfrm>
                    <a:off x="8402" y="5687"/>
                    <a:ext cx="3339" cy="410"/>
                  </a:xfrm>
                  <a:prstGeom prst="rect">
                    <a:avLst/>
                  </a:prstGeom>
                  <a:noFill/>
                </p:spPr>
                <p:txBody>
                  <a:bodyPr wrap="square" rtlCol="0">
                    <a:spAutoFit/>
                  </a:bodyPr>
                  <a:p>
                    <a:r>
                      <a:rPr lang="zh-CN" altLang="en-US" sz="1100"/>
                      <a:t>物品清单 </a:t>
                    </a:r>
                    <a:r>
                      <a:rPr lang="en-US" altLang="zh-CN" sz="1100"/>
                      <a:t>: </a:t>
                    </a:r>
                    <a:r>
                      <a:rPr lang="zh-CN" altLang="en-US" sz="1100"/>
                      <a:t>梅园食堂</a:t>
                    </a:r>
                    <a:endParaRPr lang="zh-CN" altLang="en-US" sz="1100"/>
                  </a:p>
                </p:txBody>
              </p:sp>
              <p:grpSp>
                <p:nvGrpSpPr>
                  <p:cNvPr id="338" name="组合 337"/>
                  <p:cNvGrpSpPr/>
                  <p:nvPr/>
                </p:nvGrpSpPr>
                <p:grpSpPr>
                  <a:xfrm rot="0">
                    <a:off x="8172" y="5739"/>
                    <a:ext cx="295" cy="291"/>
                    <a:chOff x="8228" y="4103"/>
                    <a:chExt cx="870" cy="861"/>
                  </a:xfrm>
                </p:grpSpPr>
                <p:sp>
                  <p:nvSpPr>
                    <p:cNvPr id="339" name="Line 130"/>
                    <p:cNvSpPr>
                      <a:spLocks noChangeShapeType="1"/>
                    </p:cNvSpPr>
                    <p:nvPr/>
                  </p:nvSpPr>
                  <p:spPr bwMode="auto">
                    <a:xfrm>
                      <a:off x="8496" y="428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40" name="Line 131"/>
                    <p:cNvSpPr>
                      <a:spLocks noChangeShapeType="1"/>
                    </p:cNvSpPr>
                    <p:nvPr/>
                  </p:nvSpPr>
                  <p:spPr bwMode="auto">
                    <a:xfrm>
                      <a:off x="8496" y="4431"/>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41" name="Line 132"/>
                    <p:cNvSpPr>
                      <a:spLocks noChangeShapeType="1"/>
                    </p:cNvSpPr>
                    <p:nvPr/>
                  </p:nvSpPr>
                  <p:spPr bwMode="auto">
                    <a:xfrm>
                      <a:off x="8496" y="4578"/>
                      <a:ext cx="263"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42" name="Freeform 133"/>
                    <p:cNvSpPr/>
                    <p:nvPr/>
                  </p:nvSpPr>
                  <p:spPr bwMode="auto">
                    <a:xfrm>
                      <a:off x="8461" y="4216"/>
                      <a:ext cx="448" cy="748"/>
                    </a:xfrm>
                    <a:custGeom>
                      <a:avLst/>
                      <a:gdLst>
                        <a:gd name="T0" fmla="*/ 99 w 99"/>
                        <a:gd name="T1" fmla="*/ 0 h 165"/>
                        <a:gd name="T2" fmla="*/ 99 w 99"/>
                        <a:gd name="T3" fmla="*/ 140 h 165"/>
                        <a:gd name="T4" fmla="*/ 76 w 99"/>
                        <a:gd name="T5" fmla="*/ 165 h 165"/>
                        <a:gd name="T6" fmla="*/ 0 w 99"/>
                        <a:gd name="T7" fmla="*/ 165 h 165"/>
                      </a:gdLst>
                      <a:ahLst/>
                      <a:cxnLst>
                        <a:cxn ang="0">
                          <a:pos x="T0" y="T1"/>
                        </a:cxn>
                        <a:cxn ang="0">
                          <a:pos x="T2" y="T3"/>
                        </a:cxn>
                        <a:cxn ang="0">
                          <a:pos x="T4" y="T5"/>
                        </a:cxn>
                        <a:cxn ang="0">
                          <a:pos x="T6" y="T7"/>
                        </a:cxn>
                      </a:cxnLst>
                      <a:rect l="0" t="0" r="r" b="b"/>
                      <a:pathLst>
                        <a:path w="99" h="165">
                          <a:moveTo>
                            <a:pt x="99" y="0"/>
                          </a:moveTo>
                          <a:cubicBezTo>
                            <a:pt x="99" y="140"/>
                            <a:pt x="99" y="140"/>
                            <a:pt x="99" y="140"/>
                          </a:cubicBezTo>
                          <a:cubicBezTo>
                            <a:pt x="99" y="154"/>
                            <a:pt x="89" y="165"/>
                            <a:pt x="76" y="165"/>
                          </a:cubicBezTo>
                          <a:cubicBezTo>
                            <a:pt x="0" y="165"/>
                            <a:pt x="0" y="165"/>
                            <a:pt x="0" y="165"/>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43" name="Freeform 134"/>
                    <p:cNvSpPr/>
                    <p:nvPr/>
                  </p:nvSpPr>
                  <p:spPr bwMode="auto">
                    <a:xfrm>
                      <a:off x="8356" y="4103"/>
                      <a:ext cx="648" cy="653"/>
                    </a:xfrm>
                    <a:custGeom>
                      <a:avLst/>
                      <a:gdLst>
                        <a:gd name="T0" fmla="*/ 0 w 143"/>
                        <a:gd name="T1" fmla="*/ 144 h 144"/>
                        <a:gd name="T2" fmla="*/ 0 w 143"/>
                        <a:gd name="T3" fmla="*/ 25 h 144"/>
                        <a:gd name="T4" fmla="*/ 23 w 143"/>
                        <a:gd name="T5" fmla="*/ 0 h 144"/>
                        <a:gd name="T6" fmla="*/ 143 w 143"/>
                        <a:gd name="T7" fmla="*/ 0 h 144"/>
                      </a:gdLst>
                      <a:ahLst/>
                      <a:cxnLst>
                        <a:cxn ang="0">
                          <a:pos x="T0" y="T1"/>
                        </a:cxn>
                        <a:cxn ang="0">
                          <a:pos x="T2" y="T3"/>
                        </a:cxn>
                        <a:cxn ang="0">
                          <a:pos x="T4" y="T5"/>
                        </a:cxn>
                        <a:cxn ang="0">
                          <a:pos x="T6" y="T7"/>
                        </a:cxn>
                      </a:cxnLst>
                      <a:rect l="0" t="0" r="r" b="b"/>
                      <a:pathLst>
                        <a:path w="143" h="144">
                          <a:moveTo>
                            <a:pt x="0" y="144"/>
                          </a:moveTo>
                          <a:cubicBezTo>
                            <a:pt x="0" y="25"/>
                            <a:pt x="0" y="25"/>
                            <a:pt x="0" y="25"/>
                          </a:cubicBezTo>
                          <a:cubicBezTo>
                            <a:pt x="0" y="11"/>
                            <a:pt x="11" y="0"/>
                            <a:pt x="23" y="0"/>
                          </a:cubicBezTo>
                          <a:cubicBezTo>
                            <a:pt x="143" y="0"/>
                            <a:pt x="143" y="0"/>
                            <a:pt x="143"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44" name="Freeform 135"/>
                    <p:cNvSpPr/>
                    <p:nvPr/>
                  </p:nvSpPr>
                  <p:spPr bwMode="auto">
                    <a:xfrm>
                      <a:off x="8228" y="4756"/>
                      <a:ext cx="598" cy="208"/>
                    </a:xfrm>
                    <a:custGeom>
                      <a:avLst/>
                      <a:gdLst>
                        <a:gd name="T0" fmla="*/ 132 w 132"/>
                        <a:gd name="T1" fmla="*/ 0 h 46"/>
                        <a:gd name="T2" fmla="*/ 21 w 132"/>
                        <a:gd name="T3" fmla="*/ 0 h 46"/>
                        <a:gd name="T4" fmla="*/ 0 w 132"/>
                        <a:gd name="T5" fmla="*/ 23 h 46"/>
                        <a:gd name="T6" fmla="*/ 21 w 132"/>
                        <a:gd name="T7" fmla="*/ 46 h 46"/>
                        <a:gd name="T8" fmla="*/ 132 w 132"/>
                        <a:gd name="T9" fmla="*/ 46 h 46"/>
                      </a:gdLst>
                      <a:ahLst/>
                      <a:cxnLst>
                        <a:cxn ang="0">
                          <a:pos x="T0" y="T1"/>
                        </a:cxn>
                        <a:cxn ang="0">
                          <a:pos x="T2" y="T3"/>
                        </a:cxn>
                        <a:cxn ang="0">
                          <a:pos x="T4" y="T5"/>
                        </a:cxn>
                        <a:cxn ang="0">
                          <a:pos x="T6" y="T7"/>
                        </a:cxn>
                        <a:cxn ang="0">
                          <a:pos x="T8" y="T9"/>
                        </a:cxn>
                      </a:cxnLst>
                      <a:rect l="0" t="0" r="r" b="b"/>
                      <a:pathLst>
                        <a:path w="132" h="46">
                          <a:moveTo>
                            <a:pt x="132" y="0"/>
                          </a:moveTo>
                          <a:cubicBezTo>
                            <a:pt x="21" y="0"/>
                            <a:pt x="21" y="0"/>
                            <a:pt x="21" y="0"/>
                          </a:cubicBezTo>
                          <a:cubicBezTo>
                            <a:pt x="9" y="0"/>
                            <a:pt x="0" y="10"/>
                            <a:pt x="0" y="23"/>
                          </a:cubicBezTo>
                          <a:cubicBezTo>
                            <a:pt x="0" y="36"/>
                            <a:pt x="9" y="46"/>
                            <a:pt x="21" y="46"/>
                          </a:cubicBezTo>
                          <a:cubicBezTo>
                            <a:pt x="21" y="46"/>
                            <a:pt x="132" y="46"/>
                            <a:pt x="132" y="46"/>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45" name="Oval 136"/>
                    <p:cNvSpPr>
                      <a:spLocks noChangeArrowheads="1"/>
                    </p:cNvSpPr>
                    <p:nvPr/>
                  </p:nvSpPr>
                  <p:spPr bwMode="auto">
                    <a:xfrm>
                      <a:off x="8718" y="4756"/>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46" name="Oval 137"/>
                    <p:cNvSpPr>
                      <a:spLocks noChangeArrowheads="1"/>
                    </p:cNvSpPr>
                    <p:nvPr/>
                  </p:nvSpPr>
                  <p:spPr bwMode="auto">
                    <a:xfrm>
                      <a:off x="8908" y="4103"/>
                      <a:ext cx="190" cy="208"/>
                    </a:xfrm>
                    <a:prstGeom prst="ellipse">
                      <a:avLst/>
                    </a:pr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sp>
                <p:nvSpPr>
                  <p:cNvPr id="347" name="Freeform 63"/>
                  <p:cNvSpPr/>
                  <p:nvPr/>
                </p:nvSpPr>
                <p:spPr bwMode="auto">
                  <a:xfrm>
                    <a:off x="11569" y="5829"/>
                    <a:ext cx="253" cy="131"/>
                  </a:xfrm>
                  <a:custGeom>
                    <a:avLst/>
                    <a:gdLst>
                      <a:gd name="T0" fmla="*/ 0 w 192"/>
                      <a:gd name="T1" fmla="*/ 0 h 99"/>
                      <a:gd name="T2" fmla="*/ 97 w 192"/>
                      <a:gd name="T3" fmla="*/ 99 h 99"/>
                      <a:gd name="T4" fmla="*/ 192 w 192"/>
                      <a:gd name="T5" fmla="*/ 0 h 99"/>
                    </a:gdLst>
                    <a:ahLst/>
                    <a:cxnLst>
                      <a:cxn ang="0">
                        <a:pos x="T0" y="T1"/>
                      </a:cxn>
                      <a:cxn ang="0">
                        <a:pos x="T2" y="T3"/>
                      </a:cxn>
                      <a:cxn ang="0">
                        <a:pos x="T4" y="T5"/>
                      </a:cxn>
                    </a:cxnLst>
                    <a:rect l="0" t="0" r="r" b="b"/>
                    <a:pathLst>
                      <a:path w="192" h="99">
                        <a:moveTo>
                          <a:pt x="0" y="0"/>
                        </a:moveTo>
                        <a:cubicBezTo>
                          <a:pt x="2" y="0"/>
                          <a:pt x="97" y="99"/>
                          <a:pt x="97" y="99"/>
                        </a:cubicBezTo>
                        <a:cubicBezTo>
                          <a:pt x="192" y="0"/>
                          <a:pt x="192" y="0"/>
                          <a:pt x="192" y="0"/>
                        </a:cubicBezTo>
                      </a:path>
                    </a:pathLst>
                  </a:custGeom>
                  <a:noFill/>
                  <a:ln w="1270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nvGrpSpPr>
                <p:cNvPr id="348" name="组合 347"/>
                <p:cNvGrpSpPr/>
                <p:nvPr/>
              </p:nvGrpSpPr>
              <p:grpSpPr>
                <a:xfrm rot="0">
                  <a:off x="8033" y="4069"/>
                  <a:ext cx="4120" cy="1345"/>
                  <a:chOff x="2537" y="3686"/>
                  <a:chExt cx="4120" cy="1345"/>
                </a:xfrm>
              </p:grpSpPr>
              <p:sp>
                <p:nvSpPr>
                  <p:cNvPr id="349" name="圆角矩形 348"/>
                  <p:cNvSpPr/>
                  <p:nvPr/>
                </p:nvSpPr>
                <p:spPr>
                  <a:xfrm>
                    <a:off x="2545" y="3686"/>
                    <a:ext cx="4112" cy="13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50" name="直接连接符 349"/>
                  <p:cNvCxnSpPr/>
                  <p:nvPr/>
                </p:nvCxnSpPr>
                <p:spPr>
                  <a:xfrm>
                    <a:off x="2537" y="4052"/>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1" name="组合 350"/>
                  <p:cNvGrpSpPr/>
                  <p:nvPr/>
                </p:nvGrpSpPr>
                <p:grpSpPr>
                  <a:xfrm>
                    <a:off x="2723" y="3690"/>
                    <a:ext cx="2012" cy="362"/>
                    <a:chOff x="2723" y="3690"/>
                    <a:chExt cx="2012" cy="362"/>
                  </a:xfrm>
                </p:grpSpPr>
                <p:sp>
                  <p:nvSpPr>
                    <p:cNvPr id="352" name="文本框 351"/>
                    <p:cNvSpPr txBox="1"/>
                    <p:nvPr/>
                  </p:nvSpPr>
                  <p:spPr>
                    <a:xfrm>
                      <a:off x="2843" y="3690"/>
                      <a:ext cx="1892" cy="362"/>
                    </a:xfrm>
                    <a:prstGeom prst="rect">
                      <a:avLst/>
                    </a:prstGeom>
                    <a:noFill/>
                  </p:spPr>
                  <p:txBody>
                    <a:bodyPr wrap="square" rtlCol="0">
                      <a:spAutoFit/>
                    </a:bodyPr>
                    <a:p>
                      <a:r>
                        <a:rPr lang="zh-CN" altLang="en-US" sz="900"/>
                        <a:t>意向状态</a:t>
                      </a:r>
                      <a:endParaRPr lang="zh-CN" altLang="en-US" sz="900"/>
                    </a:p>
                  </p:txBody>
                </p:sp>
                <p:grpSp>
                  <p:nvGrpSpPr>
                    <p:cNvPr id="353" name="组合 352"/>
                    <p:cNvGrpSpPr/>
                    <p:nvPr/>
                  </p:nvGrpSpPr>
                  <p:grpSpPr>
                    <a:xfrm>
                      <a:off x="2723" y="3760"/>
                      <a:ext cx="222" cy="223"/>
                      <a:chOff x="13895" y="2383"/>
                      <a:chExt cx="872" cy="874"/>
                    </a:xfrm>
                  </p:grpSpPr>
                  <p:sp>
                    <p:nvSpPr>
                      <p:cNvPr id="354" name="Freeform 22"/>
                      <p:cNvSpPr/>
                      <p:nvPr/>
                    </p:nvSpPr>
                    <p:spPr bwMode="auto">
                      <a:xfrm>
                        <a:off x="13895" y="2383"/>
                        <a:ext cx="678" cy="875"/>
                      </a:xfrm>
                      <a:custGeom>
                        <a:avLst/>
                        <a:gdLst>
                          <a:gd name="T0" fmla="*/ 271 w 271"/>
                          <a:gd name="T1" fmla="*/ 260 h 350"/>
                          <a:gd name="T2" fmla="*/ 271 w 271"/>
                          <a:gd name="T3" fmla="*/ 350 h 350"/>
                          <a:gd name="T4" fmla="*/ 0 w 271"/>
                          <a:gd name="T5" fmla="*/ 350 h 350"/>
                          <a:gd name="T6" fmla="*/ 0 w 271"/>
                          <a:gd name="T7" fmla="*/ 0 h 350"/>
                          <a:gd name="T8" fmla="*/ 138 w 271"/>
                          <a:gd name="T9" fmla="*/ 0 h 350"/>
                          <a:gd name="T10" fmla="*/ 271 w 271"/>
                          <a:gd name="T11" fmla="*/ 91 h 350"/>
                          <a:gd name="T12" fmla="*/ 271 w 271"/>
                          <a:gd name="T13" fmla="*/ 175 h 350"/>
                        </a:gdLst>
                        <a:ahLst/>
                        <a:cxnLst>
                          <a:cxn ang="0">
                            <a:pos x="T0" y="T1"/>
                          </a:cxn>
                          <a:cxn ang="0">
                            <a:pos x="T2" y="T3"/>
                          </a:cxn>
                          <a:cxn ang="0">
                            <a:pos x="T4" y="T5"/>
                          </a:cxn>
                          <a:cxn ang="0">
                            <a:pos x="T6" y="T7"/>
                          </a:cxn>
                          <a:cxn ang="0">
                            <a:pos x="T8" y="T9"/>
                          </a:cxn>
                          <a:cxn ang="0">
                            <a:pos x="T10" y="T11"/>
                          </a:cxn>
                          <a:cxn ang="0">
                            <a:pos x="T12" y="T13"/>
                          </a:cxn>
                        </a:cxnLst>
                        <a:rect l="0" t="0" r="r" b="b"/>
                        <a:pathLst>
                          <a:path w="271" h="350">
                            <a:moveTo>
                              <a:pt x="271" y="260"/>
                            </a:moveTo>
                            <a:lnTo>
                              <a:pt x="271" y="350"/>
                            </a:lnTo>
                            <a:lnTo>
                              <a:pt x="0" y="350"/>
                            </a:lnTo>
                            <a:lnTo>
                              <a:pt x="0" y="0"/>
                            </a:lnTo>
                            <a:lnTo>
                              <a:pt x="138" y="0"/>
                            </a:lnTo>
                            <a:lnTo>
                              <a:pt x="271" y="91"/>
                            </a:lnTo>
                            <a:lnTo>
                              <a:pt x="271" y="175"/>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55" name="Freeform 23"/>
                      <p:cNvSpPr/>
                      <p:nvPr/>
                    </p:nvSpPr>
                    <p:spPr bwMode="auto">
                      <a:xfrm>
                        <a:off x="14240" y="2400"/>
                        <a:ext cx="318" cy="233"/>
                      </a:xfrm>
                      <a:custGeom>
                        <a:avLst/>
                        <a:gdLst>
                          <a:gd name="T0" fmla="*/ 0 w 127"/>
                          <a:gd name="T1" fmla="*/ 0 h 93"/>
                          <a:gd name="T2" fmla="*/ 55 w 127"/>
                          <a:gd name="T3" fmla="*/ 93 h 93"/>
                          <a:gd name="T4" fmla="*/ 127 w 127"/>
                          <a:gd name="T5" fmla="*/ 88 h 93"/>
                        </a:gdLst>
                        <a:ahLst/>
                        <a:cxnLst>
                          <a:cxn ang="0">
                            <a:pos x="T0" y="T1"/>
                          </a:cxn>
                          <a:cxn ang="0">
                            <a:pos x="T2" y="T3"/>
                          </a:cxn>
                          <a:cxn ang="0">
                            <a:pos x="T4" y="T5"/>
                          </a:cxn>
                        </a:cxnLst>
                        <a:rect l="0" t="0" r="r" b="b"/>
                        <a:pathLst>
                          <a:path w="127" h="93">
                            <a:moveTo>
                              <a:pt x="0" y="0"/>
                            </a:moveTo>
                            <a:lnTo>
                              <a:pt x="55" y="93"/>
                            </a:lnTo>
                            <a:lnTo>
                              <a:pt x="127" y="88"/>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56" name="Line 24"/>
                      <p:cNvSpPr>
                        <a:spLocks noChangeShapeType="1"/>
                      </p:cNvSpPr>
                      <p:nvPr/>
                    </p:nvSpPr>
                    <p:spPr bwMode="auto">
                      <a:xfrm>
                        <a:off x="14013" y="2600"/>
                        <a:ext cx="215"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57" name="Line 25"/>
                      <p:cNvSpPr>
                        <a:spLocks noChangeShapeType="1"/>
                      </p:cNvSpPr>
                      <p:nvPr/>
                    </p:nvSpPr>
                    <p:spPr bwMode="auto">
                      <a:xfrm>
                        <a:off x="14013" y="2925"/>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58" name="Line 26"/>
                      <p:cNvSpPr>
                        <a:spLocks noChangeShapeType="1"/>
                      </p:cNvSpPr>
                      <p:nvPr/>
                    </p:nvSpPr>
                    <p:spPr bwMode="auto">
                      <a:xfrm>
                        <a:off x="14013" y="3080"/>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59" name="Line 27"/>
                      <p:cNvSpPr>
                        <a:spLocks noChangeShapeType="1"/>
                      </p:cNvSpPr>
                      <p:nvPr/>
                    </p:nvSpPr>
                    <p:spPr bwMode="auto">
                      <a:xfrm>
                        <a:off x="14013" y="2760"/>
                        <a:ext cx="443"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60" name="Freeform 28"/>
                      <p:cNvSpPr/>
                      <p:nvPr/>
                    </p:nvSpPr>
                    <p:spPr bwMode="auto">
                      <a:xfrm>
                        <a:off x="14463" y="2683"/>
                        <a:ext cx="305" cy="410"/>
                      </a:xfrm>
                      <a:custGeom>
                        <a:avLst/>
                        <a:gdLst>
                          <a:gd name="T0" fmla="*/ 13 w 122"/>
                          <a:gd name="T1" fmla="*/ 102 h 164"/>
                          <a:gd name="T2" fmla="*/ 80 w 122"/>
                          <a:gd name="T3" fmla="*/ 0 h 164"/>
                          <a:gd name="T4" fmla="*/ 122 w 122"/>
                          <a:gd name="T5" fmla="*/ 27 h 164"/>
                          <a:gd name="T6" fmla="*/ 53 w 122"/>
                          <a:gd name="T7" fmla="*/ 133 h 164"/>
                          <a:gd name="T8" fmla="*/ 0 w 122"/>
                          <a:gd name="T9" fmla="*/ 164 h 164"/>
                          <a:gd name="T10" fmla="*/ 13 w 122"/>
                          <a:gd name="T11" fmla="*/ 102 h 164"/>
                        </a:gdLst>
                        <a:ahLst/>
                        <a:cxnLst>
                          <a:cxn ang="0">
                            <a:pos x="T0" y="T1"/>
                          </a:cxn>
                          <a:cxn ang="0">
                            <a:pos x="T2" y="T3"/>
                          </a:cxn>
                          <a:cxn ang="0">
                            <a:pos x="T4" y="T5"/>
                          </a:cxn>
                          <a:cxn ang="0">
                            <a:pos x="T6" y="T7"/>
                          </a:cxn>
                          <a:cxn ang="0">
                            <a:pos x="T8" y="T9"/>
                          </a:cxn>
                          <a:cxn ang="0">
                            <a:pos x="T10" y="T11"/>
                          </a:cxn>
                        </a:cxnLst>
                        <a:rect l="0" t="0" r="r" b="b"/>
                        <a:pathLst>
                          <a:path w="122" h="164">
                            <a:moveTo>
                              <a:pt x="13" y="102"/>
                            </a:moveTo>
                            <a:lnTo>
                              <a:pt x="80" y="0"/>
                            </a:lnTo>
                            <a:lnTo>
                              <a:pt x="122" y="27"/>
                            </a:lnTo>
                            <a:lnTo>
                              <a:pt x="53" y="133"/>
                            </a:lnTo>
                            <a:lnTo>
                              <a:pt x="0" y="164"/>
                            </a:lnTo>
                            <a:lnTo>
                              <a:pt x="13" y="102"/>
                            </a:ln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61" name="Freeform 29"/>
                      <p:cNvSpPr/>
                      <p:nvPr/>
                    </p:nvSpPr>
                    <p:spPr bwMode="auto">
                      <a:xfrm>
                        <a:off x="14508" y="2943"/>
                        <a:ext cx="83" cy="68"/>
                      </a:xfrm>
                      <a:custGeom>
                        <a:avLst/>
                        <a:gdLst>
                          <a:gd name="T0" fmla="*/ 0 w 18"/>
                          <a:gd name="T1" fmla="*/ 0 h 15"/>
                          <a:gd name="T2" fmla="*/ 18 w 18"/>
                          <a:gd name="T3" fmla="*/ 15 h 15"/>
                        </a:gdLst>
                        <a:ahLst/>
                        <a:cxnLst>
                          <a:cxn ang="0">
                            <a:pos x="T0" y="T1"/>
                          </a:cxn>
                          <a:cxn ang="0">
                            <a:pos x="T2" y="T3"/>
                          </a:cxn>
                        </a:cxnLst>
                        <a:rect l="0" t="0" r="r" b="b"/>
                        <a:pathLst>
                          <a:path w="18" h="15">
                            <a:moveTo>
                              <a:pt x="0" y="0"/>
                            </a:moveTo>
                            <a:cubicBezTo>
                              <a:pt x="0" y="0"/>
                              <a:pt x="13" y="1"/>
                              <a:pt x="18" y="15"/>
                            </a:cubicBezTo>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grpSp>
              <p:nvGrpSpPr>
                <p:cNvPr id="362" name="组合 361"/>
                <p:cNvGrpSpPr/>
                <p:nvPr/>
              </p:nvGrpSpPr>
              <p:grpSpPr>
                <a:xfrm>
                  <a:off x="8028" y="2620"/>
                  <a:ext cx="4125" cy="1345"/>
                  <a:chOff x="8028" y="2620"/>
                  <a:chExt cx="4125" cy="1345"/>
                </a:xfrm>
              </p:grpSpPr>
              <p:grpSp>
                <p:nvGrpSpPr>
                  <p:cNvPr id="363" name="组合 362"/>
                  <p:cNvGrpSpPr/>
                  <p:nvPr/>
                </p:nvGrpSpPr>
                <p:grpSpPr>
                  <a:xfrm rot="0">
                    <a:off x="8028" y="2620"/>
                    <a:ext cx="4120" cy="1345"/>
                    <a:chOff x="2537" y="3686"/>
                    <a:chExt cx="4120" cy="1345"/>
                  </a:xfrm>
                </p:grpSpPr>
                <p:sp>
                  <p:nvSpPr>
                    <p:cNvPr id="364" name="圆角矩形 363"/>
                    <p:cNvSpPr/>
                    <p:nvPr/>
                  </p:nvSpPr>
                  <p:spPr>
                    <a:xfrm>
                      <a:off x="2545" y="3686"/>
                      <a:ext cx="4112" cy="13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65" name="直接连接符 364"/>
                    <p:cNvCxnSpPr/>
                    <p:nvPr/>
                  </p:nvCxnSpPr>
                  <p:spPr>
                    <a:xfrm>
                      <a:off x="2537" y="4052"/>
                      <a:ext cx="4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6" name="组合 365"/>
                    <p:cNvGrpSpPr/>
                    <p:nvPr/>
                  </p:nvGrpSpPr>
                  <p:grpSpPr>
                    <a:xfrm>
                      <a:off x="2723" y="3690"/>
                      <a:ext cx="2012" cy="362"/>
                      <a:chOff x="2723" y="3690"/>
                      <a:chExt cx="2012" cy="362"/>
                    </a:xfrm>
                  </p:grpSpPr>
                  <p:sp>
                    <p:nvSpPr>
                      <p:cNvPr id="367" name="文本框 366"/>
                      <p:cNvSpPr txBox="1"/>
                      <p:nvPr/>
                    </p:nvSpPr>
                    <p:spPr>
                      <a:xfrm>
                        <a:off x="2843" y="3690"/>
                        <a:ext cx="1892" cy="362"/>
                      </a:xfrm>
                      <a:prstGeom prst="rect">
                        <a:avLst/>
                      </a:prstGeom>
                      <a:noFill/>
                    </p:spPr>
                    <p:txBody>
                      <a:bodyPr wrap="square" rtlCol="0">
                        <a:spAutoFit/>
                      </a:bodyPr>
                      <a:p>
                        <a:r>
                          <a:rPr lang="zh-CN" altLang="en-US" sz="900"/>
                          <a:t>意向详情</a:t>
                        </a:r>
                        <a:endParaRPr lang="zh-CN" altLang="en-US" sz="900"/>
                      </a:p>
                    </p:txBody>
                  </p:sp>
                  <p:grpSp>
                    <p:nvGrpSpPr>
                      <p:cNvPr id="368" name="组合 367"/>
                      <p:cNvGrpSpPr/>
                      <p:nvPr/>
                    </p:nvGrpSpPr>
                    <p:grpSpPr>
                      <a:xfrm>
                        <a:off x="2723" y="3760"/>
                        <a:ext cx="222" cy="223"/>
                        <a:chOff x="13895" y="2383"/>
                        <a:chExt cx="872" cy="874"/>
                      </a:xfrm>
                    </p:grpSpPr>
                    <p:sp>
                      <p:nvSpPr>
                        <p:cNvPr id="369" name="Freeform 22"/>
                        <p:cNvSpPr/>
                        <p:nvPr/>
                      </p:nvSpPr>
                      <p:spPr bwMode="auto">
                        <a:xfrm>
                          <a:off x="13895" y="2383"/>
                          <a:ext cx="678" cy="875"/>
                        </a:xfrm>
                        <a:custGeom>
                          <a:avLst/>
                          <a:gdLst>
                            <a:gd name="T0" fmla="*/ 271 w 271"/>
                            <a:gd name="T1" fmla="*/ 260 h 350"/>
                            <a:gd name="T2" fmla="*/ 271 w 271"/>
                            <a:gd name="T3" fmla="*/ 350 h 350"/>
                            <a:gd name="T4" fmla="*/ 0 w 271"/>
                            <a:gd name="T5" fmla="*/ 350 h 350"/>
                            <a:gd name="T6" fmla="*/ 0 w 271"/>
                            <a:gd name="T7" fmla="*/ 0 h 350"/>
                            <a:gd name="T8" fmla="*/ 138 w 271"/>
                            <a:gd name="T9" fmla="*/ 0 h 350"/>
                            <a:gd name="T10" fmla="*/ 271 w 271"/>
                            <a:gd name="T11" fmla="*/ 91 h 350"/>
                            <a:gd name="T12" fmla="*/ 271 w 271"/>
                            <a:gd name="T13" fmla="*/ 175 h 350"/>
                          </a:gdLst>
                          <a:ahLst/>
                          <a:cxnLst>
                            <a:cxn ang="0">
                              <a:pos x="T0" y="T1"/>
                            </a:cxn>
                            <a:cxn ang="0">
                              <a:pos x="T2" y="T3"/>
                            </a:cxn>
                            <a:cxn ang="0">
                              <a:pos x="T4" y="T5"/>
                            </a:cxn>
                            <a:cxn ang="0">
                              <a:pos x="T6" y="T7"/>
                            </a:cxn>
                            <a:cxn ang="0">
                              <a:pos x="T8" y="T9"/>
                            </a:cxn>
                            <a:cxn ang="0">
                              <a:pos x="T10" y="T11"/>
                            </a:cxn>
                            <a:cxn ang="0">
                              <a:pos x="T12" y="T13"/>
                            </a:cxn>
                          </a:cxnLst>
                          <a:rect l="0" t="0" r="r" b="b"/>
                          <a:pathLst>
                            <a:path w="271" h="350">
                              <a:moveTo>
                                <a:pt x="271" y="260"/>
                              </a:moveTo>
                              <a:lnTo>
                                <a:pt x="271" y="350"/>
                              </a:lnTo>
                              <a:lnTo>
                                <a:pt x="0" y="350"/>
                              </a:lnTo>
                              <a:lnTo>
                                <a:pt x="0" y="0"/>
                              </a:lnTo>
                              <a:lnTo>
                                <a:pt x="138" y="0"/>
                              </a:lnTo>
                              <a:lnTo>
                                <a:pt x="271" y="91"/>
                              </a:lnTo>
                              <a:lnTo>
                                <a:pt x="271" y="175"/>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70" name="Freeform 23"/>
                        <p:cNvSpPr/>
                        <p:nvPr/>
                      </p:nvSpPr>
                      <p:spPr bwMode="auto">
                        <a:xfrm>
                          <a:off x="14240" y="2400"/>
                          <a:ext cx="318" cy="233"/>
                        </a:xfrm>
                        <a:custGeom>
                          <a:avLst/>
                          <a:gdLst>
                            <a:gd name="T0" fmla="*/ 0 w 127"/>
                            <a:gd name="T1" fmla="*/ 0 h 93"/>
                            <a:gd name="T2" fmla="*/ 55 w 127"/>
                            <a:gd name="T3" fmla="*/ 93 h 93"/>
                            <a:gd name="T4" fmla="*/ 127 w 127"/>
                            <a:gd name="T5" fmla="*/ 88 h 93"/>
                          </a:gdLst>
                          <a:ahLst/>
                          <a:cxnLst>
                            <a:cxn ang="0">
                              <a:pos x="T0" y="T1"/>
                            </a:cxn>
                            <a:cxn ang="0">
                              <a:pos x="T2" y="T3"/>
                            </a:cxn>
                            <a:cxn ang="0">
                              <a:pos x="T4" y="T5"/>
                            </a:cxn>
                          </a:cxnLst>
                          <a:rect l="0" t="0" r="r" b="b"/>
                          <a:pathLst>
                            <a:path w="127" h="93">
                              <a:moveTo>
                                <a:pt x="0" y="0"/>
                              </a:moveTo>
                              <a:lnTo>
                                <a:pt x="55" y="93"/>
                              </a:lnTo>
                              <a:lnTo>
                                <a:pt x="127" y="88"/>
                              </a:lnTo>
                            </a:path>
                          </a:pathLst>
                        </a:custGeom>
                        <a:noFill/>
                        <a:ln w="1270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71" name="Line 24"/>
                        <p:cNvSpPr>
                          <a:spLocks noChangeShapeType="1"/>
                        </p:cNvSpPr>
                        <p:nvPr/>
                      </p:nvSpPr>
                      <p:spPr bwMode="auto">
                        <a:xfrm>
                          <a:off x="14013" y="2600"/>
                          <a:ext cx="215"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72" name="Line 25"/>
                        <p:cNvSpPr>
                          <a:spLocks noChangeShapeType="1"/>
                        </p:cNvSpPr>
                        <p:nvPr/>
                      </p:nvSpPr>
                      <p:spPr bwMode="auto">
                        <a:xfrm>
                          <a:off x="14013" y="2925"/>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73" name="Line 26"/>
                        <p:cNvSpPr>
                          <a:spLocks noChangeShapeType="1"/>
                        </p:cNvSpPr>
                        <p:nvPr/>
                      </p:nvSpPr>
                      <p:spPr bwMode="auto">
                        <a:xfrm>
                          <a:off x="14013" y="3080"/>
                          <a:ext cx="328"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74" name="Line 27"/>
                        <p:cNvSpPr>
                          <a:spLocks noChangeShapeType="1"/>
                        </p:cNvSpPr>
                        <p:nvPr/>
                      </p:nvSpPr>
                      <p:spPr bwMode="auto">
                        <a:xfrm>
                          <a:off x="14013" y="2760"/>
                          <a:ext cx="443" cy="0"/>
                        </a:xfrm>
                        <a:prstGeom prst="line">
                          <a:avLst/>
                        </a:prstGeom>
                        <a:noFill/>
                        <a:ln w="127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a:p>
                      </p:txBody>
                    </p:sp>
                    <p:sp>
                      <p:nvSpPr>
                        <p:cNvPr id="375" name="Freeform 28"/>
                        <p:cNvSpPr/>
                        <p:nvPr/>
                      </p:nvSpPr>
                      <p:spPr bwMode="auto">
                        <a:xfrm>
                          <a:off x="14463" y="2683"/>
                          <a:ext cx="305" cy="410"/>
                        </a:xfrm>
                        <a:custGeom>
                          <a:avLst/>
                          <a:gdLst>
                            <a:gd name="T0" fmla="*/ 13 w 122"/>
                            <a:gd name="T1" fmla="*/ 102 h 164"/>
                            <a:gd name="T2" fmla="*/ 80 w 122"/>
                            <a:gd name="T3" fmla="*/ 0 h 164"/>
                            <a:gd name="T4" fmla="*/ 122 w 122"/>
                            <a:gd name="T5" fmla="*/ 27 h 164"/>
                            <a:gd name="T6" fmla="*/ 53 w 122"/>
                            <a:gd name="T7" fmla="*/ 133 h 164"/>
                            <a:gd name="T8" fmla="*/ 0 w 122"/>
                            <a:gd name="T9" fmla="*/ 164 h 164"/>
                            <a:gd name="T10" fmla="*/ 13 w 122"/>
                            <a:gd name="T11" fmla="*/ 102 h 164"/>
                          </a:gdLst>
                          <a:ahLst/>
                          <a:cxnLst>
                            <a:cxn ang="0">
                              <a:pos x="T0" y="T1"/>
                            </a:cxn>
                            <a:cxn ang="0">
                              <a:pos x="T2" y="T3"/>
                            </a:cxn>
                            <a:cxn ang="0">
                              <a:pos x="T4" y="T5"/>
                            </a:cxn>
                            <a:cxn ang="0">
                              <a:pos x="T6" y="T7"/>
                            </a:cxn>
                            <a:cxn ang="0">
                              <a:pos x="T8" y="T9"/>
                            </a:cxn>
                            <a:cxn ang="0">
                              <a:pos x="T10" y="T11"/>
                            </a:cxn>
                          </a:cxnLst>
                          <a:rect l="0" t="0" r="r" b="b"/>
                          <a:pathLst>
                            <a:path w="122" h="164">
                              <a:moveTo>
                                <a:pt x="13" y="102"/>
                              </a:moveTo>
                              <a:lnTo>
                                <a:pt x="80" y="0"/>
                              </a:lnTo>
                              <a:lnTo>
                                <a:pt x="122" y="27"/>
                              </a:lnTo>
                              <a:lnTo>
                                <a:pt x="53" y="133"/>
                              </a:lnTo>
                              <a:lnTo>
                                <a:pt x="0" y="164"/>
                              </a:lnTo>
                              <a:lnTo>
                                <a:pt x="13" y="102"/>
                              </a:lnTo>
                              <a:close/>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sp>
                      <p:nvSpPr>
                        <p:cNvPr id="376" name="Freeform 29"/>
                        <p:cNvSpPr/>
                        <p:nvPr/>
                      </p:nvSpPr>
                      <p:spPr bwMode="auto">
                        <a:xfrm>
                          <a:off x="14508" y="2943"/>
                          <a:ext cx="83" cy="68"/>
                        </a:xfrm>
                        <a:custGeom>
                          <a:avLst/>
                          <a:gdLst>
                            <a:gd name="T0" fmla="*/ 0 w 18"/>
                            <a:gd name="T1" fmla="*/ 0 h 15"/>
                            <a:gd name="T2" fmla="*/ 18 w 18"/>
                            <a:gd name="T3" fmla="*/ 15 h 15"/>
                          </a:gdLst>
                          <a:ahLst/>
                          <a:cxnLst>
                            <a:cxn ang="0">
                              <a:pos x="T0" y="T1"/>
                            </a:cxn>
                            <a:cxn ang="0">
                              <a:pos x="T2" y="T3"/>
                            </a:cxn>
                          </a:cxnLst>
                          <a:rect l="0" t="0" r="r" b="b"/>
                          <a:pathLst>
                            <a:path w="18" h="15">
                              <a:moveTo>
                                <a:pt x="0" y="0"/>
                              </a:moveTo>
                              <a:cubicBezTo>
                                <a:pt x="0" y="0"/>
                                <a:pt x="13" y="1"/>
                                <a:pt x="18" y="15"/>
                              </a:cubicBezTo>
                            </a:path>
                          </a:pathLst>
                        </a:custGeom>
                        <a:noFill/>
                        <a:ln w="12700"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p>
                      </p:txBody>
                    </p:sp>
                  </p:grpSp>
                </p:grpSp>
              </p:grpSp>
              <p:sp>
                <p:nvSpPr>
                  <p:cNvPr id="377" name="文本框 376"/>
                  <p:cNvSpPr txBox="1"/>
                  <p:nvPr/>
                </p:nvSpPr>
                <p:spPr>
                  <a:xfrm>
                    <a:off x="11349" y="3558"/>
                    <a:ext cx="804" cy="321"/>
                  </a:xfrm>
                  <a:prstGeom prst="rect">
                    <a:avLst/>
                  </a:prstGeom>
                  <a:noFill/>
                </p:spPr>
                <p:txBody>
                  <a:bodyPr wrap="square" rtlCol="0">
                    <a:spAutoFit/>
                  </a:bodyPr>
                  <a:p>
                    <a:r>
                      <a:rPr lang="en-US" altLang="zh-CN" sz="900" u="sng"/>
                      <a:t> </a:t>
                    </a:r>
                    <a:r>
                      <a:rPr lang="zh-CN" altLang="en-US" sz="900" u="sng"/>
                      <a:t>修改</a:t>
                    </a:r>
                    <a:endParaRPr lang="zh-CN" altLang="en-US" sz="900" u="sng"/>
                  </a:p>
                </p:txBody>
              </p:sp>
            </p:grpSp>
          </p:grpSp>
          <p:sp>
            <p:nvSpPr>
              <p:cNvPr id="378" name="矩形 377"/>
              <p:cNvSpPr>
                <a:spLocks noChangeAspect="1"/>
              </p:cNvSpPr>
              <p:nvPr/>
            </p:nvSpPr>
            <p:spPr>
              <a:xfrm>
                <a:off x="12684" y="1932"/>
                <a:ext cx="4336" cy="7420"/>
              </a:xfrm>
              <a:prstGeom prst="rect">
                <a:avLst/>
              </a:prstGeom>
              <a:solidFill>
                <a:schemeClr val="tx1">
                  <a:alpha val="45000"/>
                </a:schemeClr>
              </a:solidFill>
              <a:ln w="1905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79" name="圆角矩形 378"/>
            <p:cNvSpPr/>
            <p:nvPr/>
          </p:nvSpPr>
          <p:spPr>
            <a:xfrm>
              <a:off x="12795" y="3789"/>
              <a:ext cx="4112" cy="3040"/>
            </a:xfrm>
            <a:prstGeom prst="round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0" name="文本框 379"/>
            <p:cNvSpPr txBox="1"/>
            <p:nvPr/>
          </p:nvSpPr>
          <p:spPr>
            <a:xfrm>
              <a:off x="13813" y="5090"/>
              <a:ext cx="2079" cy="434"/>
            </a:xfrm>
            <a:prstGeom prst="rect">
              <a:avLst/>
            </a:prstGeom>
            <a:noFill/>
          </p:spPr>
          <p:txBody>
            <a:bodyPr wrap="square" rtlCol="0">
              <a:spAutoFit/>
            </a:bodyPr>
            <a:p>
              <a:pPr algn="ctr"/>
              <a:r>
                <a:rPr lang="zh-CN" altLang="en-US" sz="1200"/>
                <a:t>意向匹配成功</a:t>
              </a:r>
              <a:endParaRPr lang="zh-CN" altLang="en-US" sz="1200"/>
            </a:p>
          </p:txBody>
        </p:sp>
      </p:gr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3612</Words>
  <Application>WPS 演示</Application>
  <PresentationFormat>宽屏</PresentationFormat>
  <Paragraphs>663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Calibri</vt:lpstr>
      <vt:lpstr>微软雅黑</vt:lpstr>
      <vt:lpstr>Arial Unicode MS</vt:lpstr>
      <vt:lpstr>Calibri Light</vt:lpstr>
      <vt:lpstr>Britannic Bold</vt:lpstr>
      <vt:lpstr>黑体</vt:lpstr>
      <vt:lpstr>Yu Gothic UI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PPTkuangren</dc:creator>
  <cp:lastModifiedBy>admin</cp:lastModifiedBy>
  <cp:revision>59</cp:revision>
  <dcterms:created xsi:type="dcterms:W3CDTF">2015-03-08T23:54:00Z</dcterms:created>
  <dcterms:modified xsi:type="dcterms:W3CDTF">2018-08-27T01:30:31Z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