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-3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B7D3F-53C0-41F6-B8B8-9AA407949E7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E1C4E-A9B7-4480-90BD-D7679F8DA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粒子追踪</a:t>
            </a:r>
          </a:p>
          <a:p>
            <a:r>
              <a:rPr lang="zh-CN" altLang="en-US" dirty="0"/>
              <a:t>方法：</a:t>
            </a:r>
            <a:r>
              <a:rPr lang="en-US" altLang="zh-CN" dirty="0"/>
              <a:t>4</a:t>
            </a:r>
            <a:r>
              <a:rPr lang="zh-CN" altLang="en-US" dirty="0"/>
              <a:t>帧法</a:t>
            </a:r>
          </a:p>
          <a:p>
            <a:r>
              <a:rPr lang="zh-CN" altLang="en-US" dirty="0"/>
              <a:t>参考文献：</a:t>
            </a:r>
          </a:p>
          <a:p>
            <a:r>
              <a:rPr lang="en-US" altLang="zh-CN" dirty="0"/>
              <a:t>1.《Using Skeleton-based Tracking to Increase the Reliability of Optical Motion Capture》</a:t>
            </a:r>
          </a:p>
          <a:p>
            <a:r>
              <a:rPr lang="en-US" altLang="zh-CN" dirty="0"/>
              <a:t>2.《How Fast Is Your Body Motion? Determining a Sufficient Frame Rate for an Optical Motion Tracking System Using Passive Markers》</a:t>
            </a:r>
          </a:p>
          <a:p>
            <a:r>
              <a:rPr lang="en-US" altLang="zh-CN" dirty="0"/>
              <a:t>3.《Particle Tracking Velocimetry in three-dimensional flows》</a:t>
            </a:r>
          </a:p>
          <a:p>
            <a:r>
              <a:rPr lang="zh-CN" altLang="en-US" dirty="0"/>
              <a:t>输入：当前帧</a:t>
            </a:r>
            <a:r>
              <a:rPr lang="en-US" altLang="zh-CN" dirty="0"/>
              <a:t>[f]</a:t>
            </a:r>
            <a:r>
              <a:rPr lang="zh-CN" altLang="en-US" dirty="0"/>
              <a:t>，前序帧</a:t>
            </a:r>
            <a:r>
              <a:rPr lang="en-US" altLang="zh-CN" dirty="0"/>
              <a:t>[f-1]</a:t>
            </a:r>
            <a:r>
              <a:rPr lang="zh-CN" altLang="en-US" dirty="0"/>
              <a:t>，后序帧</a:t>
            </a:r>
            <a:r>
              <a:rPr lang="en-US" altLang="zh-CN" dirty="0"/>
              <a:t>[f+1]</a:t>
            </a:r>
            <a:r>
              <a:rPr lang="zh-CN" altLang="en-US" dirty="0"/>
              <a:t>和</a:t>
            </a:r>
            <a:r>
              <a:rPr lang="en-US" altLang="zh-CN" dirty="0"/>
              <a:t>[f+2]</a:t>
            </a:r>
          </a:p>
          <a:p>
            <a:r>
              <a:rPr lang="zh-CN" altLang="en-US" dirty="0"/>
              <a:t>输出：当前帧</a:t>
            </a:r>
            <a:r>
              <a:rPr lang="en-US" altLang="zh-CN" dirty="0"/>
              <a:t>[f]</a:t>
            </a:r>
            <a:r>
              <a:rPr lang="zh-CN" altLang="en-US" dirty="0"/>
              <a:t>和后序帧</a:t>
            </a:r>
            <a:r>
              <a:rPr lang="en-US" altLang="zh-CN" dirty="0"/>
              <a:t>[f+1]</a:t>
            </a:r>
            <a:r>
              <a:rPr lang="zh-CN" altLang="en-US" dirty="0"/>
              <a:t>间点的对应关系。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前提假设：粒子在短时间内的运动是线性加速的，通过最小化加速度来寻找匹配点。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核心思想：从</a:t>
            </a:r>
            <a:r>
              <a:rPr lang="en-US" altLang="zh-CN" dirty="0"/>
              <a:t>[f-1]</a:t>
            </a:r>
            <a:r>
              <a:rPr lang="zh-CN" altLang="en-US" dirty="0"/>
              <a:t>和</a:t>
            </a:r>
            <a:r>
              <a:rPr lang="en-US" altLang="zh-CN" dirty="0"/>
              <a:t>[f]</a:t>
            </a:r>
            <a:r>
              <a:rPr lang="zh-CN" altLang="en-US" dirty="0"/>
              <a:t>可计算粒子在两帧间的位移，可以预测</a:t>
            </a:r>
            <a:r>
              <a:rPr lang="en-US" altLang="zh-CN" dirty="0"/>
              <a:t>[f+1]</a:t>
            </a:r>
            <a:r>
              <a:rPr lang="zh-CN" altLang="en-US" dirty="0"/>
              <a:t>中粒子的位置，粒子在</a:t>
            </a:r>
            <a:r>
              <a:rPr lang="en-US" altLang="zh-CN" dirty="0"/>
              <a:t>[f+1]</a:t>
            </a:r>
            <a:r>
              <a:rPr lang="zh-CN" altLang="en-US" dirty="0"/>
              <a:t>和</a:t>
            </a:r>
            <a:r>
              <a:rPr lang="en-US" altLang="zh-CN" dirty="0"/>
              <a:t>[f+2]</a:t>
            </a:r>
            <a:r>
              <a:rPr lang="zh-CN" altLang="en-US" dirty="0"/>
              <a:t>中的实际位置，应当使加速度最小。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计算位移先验</a:t>
            </a:r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中有前序粒子时：</a:t>
            </a:r>
          </a:p>
          <a:p>
            <a:r>
              <a:rPr lang="zh-CN" altLang="en-US" dirty="0"/>
              <a:t>根据当前粒子和前序粒子，计算粒子在</a:t>
            </a:r>
            <a:r>
              <a:rPr lang="en-US" altLang="zh-CN" dirty="0"/>
              <a:t>[f-1]</a:t>
            </a:r>
            <a:r>
              <a:rPr lang="zh-CN" altLang="en-US" dirty="0"/>
              <a:t>到</a:t>
            </a:r>
            <a:r>
              <a:rPr lang="en-US" altLang="zh-CN" dirty="0"/>
              <a:t>[f]</a:t>
            </a:r>
            <a:r>
              <a:rPr lang="zh-CN" altLang="en-US" dirty="0"/>
              <a:t>间的位移。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中无前序粒子，但领域内其它粒子有前序粒子时：</a:t>
            </a:r>
          </a:p>
          <a:p>
            <a:r>
              <a:rPr lang="zh-CN" altLang="en-US" dirty="0"/>
              <a:t>选取粒子的领域，通过领域粒子的位移，作为粒子在</a:t>
            </a:r>
            <a:r>
              <a:rPr lang="en-US" altLang="zh-CN" dirty="0"/>
              <a:t>[f-1]</a:t>
            </a:r>
            <a:r>
              <a:rPr lang="zh-CN" altLang="en-US" dirty="0"/>
              <a:t>到</a:t>
            </a:r>
            <a:r>
              <a:rPr lang="en-US" altLang="zh-CN" dirty="0"/>
              <a:t>[f]</a:t>
            </a:r>
            <a:r>
              <a:rPr lang="zh-CN" altLang="en-US" dirty="0"/>
              <a:t>间的位移。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中无前序粒子，且领域内其它粒子无前序粒子时：</a:t>
            </a:r>
          </a:p>
          <a:p>
            <a:r>
              <a:rPr lang="zh-CN" altLang="en-US" dirty="0"/>
              <a:t>采用整体平移参数，作为位移先验。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确定匹配</a:t>
            </a:r>
            <a:r>
              <a:rPr lang="en-US" altLang="zh-CN" b="1" dirty="0"/>
              <a:t>[f]-&gt;[f+1]</a:t>
            </a:r>
          </a:p>
          <a:p>
            <a:r>
              <a:rPr lang="zh-CN" altLang="en-US" dirty="0"/>
              <a:t>确定匹配可能需要用到</a:t>
            </a:r>
            <a:r>
              <a:rPr lang="en-US" altLang="zh-CN" dirty="0"/>
              <a:t>[f+2]</a:t>
            </a:r>
            <a:r>
              <a:rPr lang="zh-CN" altLang="en-US" dirty="0"/>
              <a:t>，这取决于</a:t>
            </a:r>
            <a:r>
              <a:rPr lang="en-US" altLang="zh-CN" dirty="0"/>
              <a:t>[f+1]</a:t>
            </a:r>
            <a:r>
              <a:rPr lang="zh-CN" altLang="en-US" dirty="0"/>
              <a:t>中的匹配是否是无歧义的。</a:t>
            </a:r>
          </a:p>
          <a:p>
            <a:r>
              <a:rPr lang="zh-CN" altLang="en-US" dirty="0"/>
              <a:t>如果仅有一个粒子，落入</a:t>
            </a:r>
            <a:r>
              <a:rPr lang="en-US" altLang="zh-CN" dirty="0"/>
              <a:t>[f+1]</a:t>
            </a:r>
            <a:r>
              <a:rPr lang="zh-CN" altLang="en-US" dirty="0"/>
              <a:t>的接受域，则该粒子为追踪结果。</a:t>
            </a:r>
          </a:p>
          <a:p>
            <a:r>
              <a:rPr lang="zh-CN" altLang="en-US" dirty="0"/>
              <a:t>如果有一个以上的粒子，落入</a:t>
            </a:r>
            <a:r>
              <a:rPr lang="en-US" altLang="zh-CN" dirty="0"/>
              <a:t>[f+1]</a:t>
            </a:r>
            <a:r>
              <a:rPr lang="zh-CN" altLang="en-US" dirty="0"/>
              <a:t>的接受域，则进行加速度最小化检验，</a:t>
            </a:r>
            <a:r>
              <a:rPr lang="en-US" altLang="zh-CN" dirty="0"/>
              <a:t>[f+1][f+2]</a:t>
            </a:r>
            <a:r>
              <a:rPr lang="zh-CN" altLang="en-US" dirty="0"/>
              <a:t>和</a:t>
            </a:r>
            <a:r>
              <a:rPr lang="en-US" altLang="zh-CN" dirty="0"/>
              <a:t>[f][f+1]</a:t>
            </a:r>
            <a:r>
              <a:rPr lang="zh-CN" altLang="en-US" dirty="0"/>
              <a:t>间的加速度较小的匹配作为结果。</a:t>
            </a:r>
          </a:p>
          <a:p>
            <a:r>
              <a:rPr lang="en-US" altLang="zh-CN" b="1" dirty="0"/>
              <a:t>3.</a:t>
            </a:r>
            <a:r>
              <a:rPr lang="zh-CN" altLang="en-US" b="1" dirty="0"/>
              <a:t>冲突</a:t>
            </a:r>
          </a:p>
          <a:p>
            <a:r>
              <a:rPr lang="zh-CN" altLang="en-US" dirty="0"/>
              <a:t>如果多个</a:t>
            </a:r>
            <a:r>
              <a:rPr lang="en-US" altLang="zh-CN" dirty="0"/>
              <a:t>[f]</a:t>
            </a:r>
            <a:r>
              <a:rPr lang="zh-CN" altLang="en-US" dirty="0"/>
              <a:t>中的粒子，关联到</a:t>
            </a:r>
            <a:r>
              <a:rPr lang="en-US" altLang="zh-CN" dirty="0"/>
              <a:t>[f+1]</a:t>
            </a:r>
            <a:r>
              <a:rPr lang="zh-CN" altLang="en-US" dirty="0"/>
              <a:t>中的同一个粒子，在</a:t>
            </a:r>
            <a:r>
              <a:rPr lang="en-US" altLang="zh-CN" dirty="0"/>
              <a:t>2DTracking</a:t>
            </a:r>
            <a:r>
              <a:rPr lang="zh-CN" altLang="en-US" dirty="0"/>
              <a:t>阶段，不处理冲突，所有冲突都作为待验证的观测值作为</a:t>
            </a:r>
            <a:r>
              <a:rPr lang="en-US" altLang="zh-CN" dirty="0"/>
              <a:t>3D</a:t>
            </a:r>
            <a:r>
              <a:rPr lang="zh-CN" altLang="en-US" dirty="0"/>
              <a:t>重建的输入。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E1C4E-A9B7-4480-90BD-D7679F8DAC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粒子追踪</a:t>
            </a:r>
          </a:p>
          <a:p>
            <a:r>
              <a:rPr lang="zh-CN" altLang="en-US" dirty="0"/>
              <a:t>方法：</a:t>
            </a:r>
            <a:r>
              <a:rPr lang="en-US" altLang="zh-CN" dirty="0"/>
              <a:t>4</a:t>
            </a:r>
            <a:r>
              <a:rPr lang="zh-CN" altLang="en-US" dirty="0"/>
              <a:t>帧法</a:t>
            </a:r>
          </a:p>
          <a:p>
            <a:r>
              <a:rPr lang="zh-CN" altLang="en-US" dirty="0"/>
              <a:t>参考文献：</a:t>
            </a:r>
          </a:p>
          <a:p>
            <a:r>
              <a:rPr lang="en-US" altLang="zh-CN" dirty="0"/>
              <a:t>1.《Using Skeleton-based Tracking to Increase the Reliability of Optical Motion Capture》</a:t>
            </a:r>
          </a:p>
          <a:p>
            <a:r>
              <a:rPr lang="en-US" altLang="zh-CN" dirty="0"/>
              <a:t>2.《How Fast Is Your Body Motion? Determining a Sufficient Frame Rate for an Optical Motion Tracking System Using Passive Markers》</a:t>
            </a:r>
          </a:p>
          <a:p>
            <a:r>
              <a:rPr lang="en-US" altLang="zh-CN" dirty="0"/>
              <a:t>3.《Particle Tracking Velocimetry in three-dimensional flows》</a:t>
            </a:r>
          </a:p>
          <a:p>
            <a:r>
              <a:rPr lang="zh-CN" altLang="en-US" dirty="0"/>
              <a:t>输入：当前帧</a:t>
            </a:r>
            <a:r>
              <a:rPr lang="en-US" altLang="zh-CN" dirty="0"/>
              <a:t>[f]</a:t>
            </a:r>
            <a:r>
              <a:rPr lang="zh-CN" altLang="en-US" dirty="0"/>
              <a:t>，前序帧</a:t>
            </a:r>
            <a:r>
              <a:rPr lang="en-US" altLang="zh-CN" dirty="0"/>
              <a:t>[f-1]</a:t>
            </a:r>
            <a:r>
              <a:rPr lang="zh-CN" altLang="en-US" dirty="0"/>
              <a:t>，后序帧</a:t>
            </a:r>
            <a:r>
              <a:rPr lang="en-US" altLang="zh-CN" dirty="0"/>
              <a:t>[f+1]</a:t>
            </a:r>
            <a:r>
              <a:rPr lang="zh-CN" altLang="en-US" dirty="0"/>
              <a:t>和</a:t>
            </a:r>
            <a:r>
              <a:rPr lang="en-US" altLang="zh-CN" dirty="0"/>
              <a:t>[f+2]</a:t>
            </a:r>
          </a:p>
          <a:p>
            <a:r>
              <a:rPr lang="zh-CN" altLang="en-US" dirty="0"/>
              <a:t>输出：当前帧</a:t>
            </a:r>
            <a:r>
              <a:rPr lang="en-US" altLang="zh-CN" dirty="0"/>
              <a:t>[f]</a:t>
            </a:r>
            <a:r>
              <a:rPr lang="zh-CN" altLang="en-US" dirty="0"/>
              <a:t>和后序帧</a:t>
            </a:r>
            <a:r>
              <a:rPr lang="en-US" altLang="zh-CN" dirty="0"/>
              <a:t>[f+1]</a:t>
            </a:r>
            <a:r>
              <a:rPr lang="zh-CN" altLang="en-US" dirty="0"/>
              <a:t>间点的对应关系。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前提假设：粒子在短时间内的运动是线性加速的，通过最小化加速度来寻找匹配点。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核心思想：从</a:t>
            </a:r>
            <a:r>
              <a:rPr lang="en-US" altLang="zh-CN" dirty="0"/>
              <a:t>[f-1]</a:t>
            </a:r>
            <a:r>
              <a:rPr lang="zh-CN" altLang="en-US" dirty="0"/>
              <a:t>和</a:t>
            </a:r>
            <a:r>
              <a:rPr lang="en-US" altLang="zh-CN" dirty="0"/>
              <a:t>[f]</a:t>
            </a:r>
            <a:r>
              <a:rPr lang="zh-CN" altLang="en-US" dirty="0"/>
              <a:t>可计算粒子在两帧间的位移，可以预测</a:t>
            </a:r>
            <a:r>
              <a:rPr lang="en-US" altLang="zh-CN" dirty="0"/>
              <a:t>[f+1]</a:t>
            </a:r>
            <a:r>
              <a:rPr lang="zh-CN" altLang="en-US" dirty="0"/>
              <a:t>中粒子的位置，粒子在</a:t>
            </a:r>
            <a:r>
              <a:rPr lang="en-US" altLang="zh-CN" dirty="0"/>
              <a:t>[f+1]</a:t>
            </a:r>
            <a:r>
              <a:rPr lang="zh-CN" altLang="en-US" dirty="0"/>
              <a:t>和</a:t>
            </a:r>
            <a:r>
              <a:rPr lang="en-US" altLang="zh-CN" dirty="0"/>
              <a:t>[f+2]</a:t>
            </a:r>
            <a:r>
              <a:rPr lang="zh-CN" altLang="en-US" dirty="0"/>
              <a:t>中的实际位置，应当使加速度最小。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计算位移先验</a:t>
            </a:r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中有前序粒子时：</a:t>
            </a:r>
          </a:p>
          <a:p>
            <a:r>
              <a:rPr lang="zh-CN" altLang="en-US" dirty="0"/>
              <a:t>根据当前粒子和前序粒子，计算粒子在</a:t>
            </a:r>
            <a:r>
              <a:rPr lang="en-US" altLang="zh-CN" dirty="0"/>
              <a:t>[f-1]</a:t>
            </a:r>
            <a:r>
              <a:rPr lang="zh-CN" altLang="en-US" dirty="0"/>
              <a:t>到</a:t>
            </a:r>
            <a:r>
              <a:rPr lang="en-US" altLang="zh-CN" dirty="0"/>
              <a:t>[f]</a:t>
            </a:r>
            <a:r>
              <a:rPr lang="zh-CN" altLang="en-US" dirty="0"/>
              <a:t>间的位移。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中无前序粒子，但领域内其它粒子有前序粒子时：</a:t>
            </a:r>
          </a:p>
          <a:p>
            <a:r>
              <a:rPr lang="zh-CN" altLang="en-US" dirty="0"/>
              <a:t>选取粒子的领域，通过领域粒子的位移，作为粒子在</a:t>
            </a:r>
            <a:r>
              <a:rPr lang="en-US" altLang="zh-CN" dirty="0"/>
              <a:t>[f-1]</a:t>
            </a:r>
            <a:r>
              <a:rPr lang="zh-CN" altLang="en-US" dirty="0"/>
              <a:t>到</a:t>
            </a:r>
            <a:r>
              <a:rPr lang="en-US" altLang="zh-CN" dirty="0"/>
              <a:t>[f]</a:t>
            </a:r>
            <a:r>
              <a:rPr lang="zh-CN" altLang="en-US" dirty="0"/>
              <a:t>间的位移。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当粒子在</a:t>
            </a:r>
            <a:r>
              <a:rPr lang="en-US" altLang="zh-CN" dirty="0"/>
              <a:t>[f-1]</a:t>
            </a:r>
            <a:r>
              <a:rPr lang="zh-CN" altLang="en-US" dirty="0"/>
              <a:t>中无前序粒子，且领域内其它粒子无前序粒子时：</a:t>
            </a:r>
          </a:p>
          <a:p>
            <a:r>
              <a:rPr lang="zh-CN" altLang="en-US" dirty="0"/>
              <a:t>采用整体平移参数，作为位移先验。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确定匹配</a:t>
            </a:r>
            <a:r>
              <a:rPr lang="en-US" altLang="zh-CN" b="1" dirty="0"/>
              <a:t>[f]-&gt;[f+1]</a:t>
            </a:r>
          </a:p>
          <a:p>
            <a:r>
              <a:rPr lang="zh-CN" altLang="en-US" dirty="0"/>
              <a:t>确定匹配可能需要用到</a:t>
            </a:r>
            <a:r>
              <a:rPr lang="en-US" altLang="zh-CN" dirty="0"/>
              <a:t>[f+2]</a:t>
            </a:r>
            <a:r>
              <a:rPr lang="zh-CN" altLang="en-US" dirty="0"/>
              <a:t>，这取决于</a:t>
            </a:r>
            <a:r>
              <a:rPr lang="en-US" altLang="zh-CN" dirty="0"/>
              <a:t>[f+1]</a:t>
            </a:r>
            <a:r>
              <a:rPr lang="zh-CN" altLang="en-US" dirty="0"/>
              <a:t>中的匹配是否是无歧义的。</a:t>
            </a:r>
          </a:p>
          <a:p>
            <a:r>
              <a:rPr lang="zh-CN" altLang="en-US" dirty="0"/>
              <a:t>如果仅有一个粒子，落入</a:t>
            </a:r>
            <a:r>
              <a:rPr lang="en-US" altLang="zh-CN" dirty="0"/>
              <a:t>[f+1]</a:t>
            </a:r>
            <a:r>
              <a:rPr lang="zh-CN" altLang="en-US" dirty="0"/>
              <a:t>的接受域，则该粒子为追踪结果。</a:t>
            </a:r>
          </a:p>
          <a:p>
            <a:r>
              <a:rPr lang="zh-CN" altLang="en-US" dirty="0"/>
              <a:t>如果有一个以上的粒子，落入</a:t>
            </a:r>
            <a:r>
              <a:rPr lang="en-US" altLang="zh-CN" dirty="0"/>
              <a:t>[f+1]</a:t>
            </a:r>
            <a:r>
              <a:rPr lang="zh-CN" altLang="en-US" dirty="0"/>
              <a:t>的接受域，则进行加速度最小化检验，</a:t>
            </a:r>
            <a:r>
              <a:rPr lang="en-US" altLang="zh-CN" dirty="0"/>
              <a:t>[f+1][f+2]</a:t>
            </a:r>
            <a:r>
              <a:rPr lang="zh-CN" altLang="en-US" dirty="0"/>
              <a:t>和</a:t>
            </a:r>
            <a:r>
              <a:rPr lang="en-US" altLang="zh-CN" dirty="0"/>
              <a:t>[f][f+1]</a:t>
            </a:r>
            <a:r>
              <a:rPr lang="zh-CN" altLang="en-US" dirty="0"/>
              <a:t>间的加速度较小的匹配作为结果。</a:t>
            </a:r>
          </a:p>
          <a:p>
            <a:r>
              <a:rPr lang="en-US" altLang="zh-CN" b="1" dirty="0"/>
              <a:t>3.</a:t>
            </a:r>
            <a:r>
              <a:rPr lang="zh-CN" altLang="en-US" b="1" dirty="0"/>
              <a:t>冲突</a:t>
            </a:r>
          </a:p>
          <a:p>
            <a:r>
              <a:rPr lang="zh-CN" altLang="en-US" dirty="0"/>
              <a:t>如果多个</a:t>
            </a:r>
            <a:r>
              <a:rPr lang="en-US" altLang="zh-CN" dirty="0"/>
              <a:t>[f]</a:t>
            </a:r>
            <a:r>
              <a:rPr lang="zh-CN" altLang="en-US" dirty="0"/>
              <a:t>中的粒子，关联到</a:t>
            </a:r>
            <a:r>
              <a:rPr lang="en-US" altLang="zh-CN" dirty="0"/>
              <a:t>[f+1]</a:t>
            </a:r>
            <a:r>
              <a:rPr lang="zh-CN" altLang="en-US" dirty="0"/>
              <a:t>中的同一个粒子，在</a:t>
            </a:r>
            <a:r>
              <a:rPr lang="en-US" altLang="zh-CN" dirty="0"/>
              <a:t>2DTracking</a:t>
            </a:r>
            <a:r>
              <a:rPr lang="zh-CN" altLang="en-US" dirty="0"/>
              <a:t>阶段，不处理冲突，所有冲突都作为待验证的观测值作为</a:t>
            </a:r>
            <a:r>
              <a:rPr lang="en-US" altLang="zh-CN" dirty="0"/>
              <a:t>3D</a:t>
            </a:r>
            <a:r>
              <a:rPr lang="zh-CN" altLang="en-US" dirty="0"/>
              <a:t>重建的输入。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E1C4E-A9B7-4480-90BD-D7679F8DAC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8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D75AF-42C1-4E7E-A807-29AF8D54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91A4B-8506-46FC-A602-2282D0116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E759-B1AD-491F-A135-0F82F04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A02B9-7487-461E-A662-F4DB2515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7F1D-D94F-4B2E-8DD0-499E6DAC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78DB-3433-419F-A882-A84BFF78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3F27C-82B7-449B-BBFB-AB1F84AB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B015B-7D11-4339-89BA-27C2E668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9832F-F819-44E3-8489-CA99D8BE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E0A65-D49B-41D0-AE2F-6D3BC67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B72CF-42FE-4075-8842-D4355C1A6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330A1-8B84-4A6E-8814-FE16CE76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F9B45-0DE0-4FEF-9E5F-3CB0FBF3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99690-472D-41DC-8171-50862782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24564-31D1-4E68-A639-181AB0F5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1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32BA-9388-4AE5-9BEB-0AFF4AFC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38B7B-41D5-4A03-9C35-0C279BDF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73E54-9327-47A1-93DF-DE50F159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4B8B5-E197-4691-96A1-77BE7A76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2E9E-67C3-4B26-9F14-77CA8C4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4226-D54C-417A-BD6F-C5A2AB69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075D-D230-458D-8C53-DC45B890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C046B-7704-4C29-AE4A-EFDBE68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2E603-3582-4DA4-96DA-94695E13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4B452-03A5-4F67-9555-0B2564E2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027D0-FC00-45BD-8C89-B16223A4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200F-457F-43B0-A523-37987761C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C462D-F2A3-4BB9-A1CB-ED085C77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32EB7-AEB9-4703-AD8A-3228B28B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0A1A5-D5E5-4598-A69A-E575C3C7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857A2-6AC8-4713-9EF4-5411E66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1BDD2-4A6E-4F59-8CB5-958C16D1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2D1B3-0B09-4466-80E7-B29F8FB1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B25BF-7409-44B0-A921-53EFE82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00C153-4A55-4913-A0EB-A1D5E6086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63096-0B24-4689-BA78-CA359E32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73B2D-2B1D-4204-8AC0-9D6518E0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4920E7-CA99-4EC8-B0B7-A059BE89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80CFD8-92B5-4369-AC8B-B3C088A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0D967-2AB3-46F6-88F9-B0C7BDB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4EA76-D289-4986-A63B-562E374F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854ED-4D9F-4C14-A77A-3B74664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6FAA5-B8F6-4F48-B875-A11717F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C0C95-1578-4076-B13B-8CE589E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86F92-AB3C-41A7-A9FF-5E3517C7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1306B-11DC-4FCA-9ACE-7CB0F66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71425-5691-4137-8103-7650F0E6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1ED5D-D4A1-4861-AB06-AA70C65D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EB84B-35AB-4872-AA3C-204D52DA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21474-07CA-4F70-B646-104C83C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F2120-0098-49BF-88AB-319F6E0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29C3E-B8CA-437E-A7D1-FF84BCE1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9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1F36-DE99-45D0-B9F2-7CBB0F97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090D8E-7FCE-4A64-AEB7-66215AE06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531D7-37F1-4FCC-8FAE-0FC78E0E2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9E4DD-8C2E-4DF8-B5EF-323381AE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A221E-8AD8-437A-8983-3E1366AA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8A492-512F-452E-8EBB-25B84B7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69947-C669-4FCA-AA5B-642FFB30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1077-6773-4383-8FD5-464554A0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FF158-B1DB-4053-9321-88CAF4909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C6E5-226D-4235-8D00-96EE1FC7B3D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459F7-D793-4BA3-8078-35B9E0493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1898B-2466-4DF7-A05E-E316FDDB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ABA-ECDD-477C-906C-4956023F0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151FD4-F85B-40D5-9493-5E3EFF8EFD98}"/>
              </a:ext>
            </a:extLst>
          </p:cNvPr>
          <p:cNvSpPr/>
          <p:nvPr/>
        </p:nvSpPr>
        <p:spPr>
          <a:xfrm>
            <a:off x="1112739" y="788563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计算匹配奇异性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B3E2F-0168-4148-8180-8BA29C0581D5}"/>
              </a:ext>
            </a:extLst>
          </p:cNvPr>
          <p:cNvSpPr/>
          <p:nvPr/>
        </p:nvSpPr>
        <p:spPr>
          <a:xfrm>
            <a:off x="1112739" y="1909092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在无奇异的匹配中生成点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335FF8-D5C6-489F-9259-09DD778914C0}"/>
              </a:ext>
            </a:extLst>
          </p:cNvPr>
          <p:cNvSpPr/>
          <p:nvPr/>
        </p:nvSpPr>
        <p:spPr>
          <a:xfrm>
            <a:off x="1112739" y="3029621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移除相关匹配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F31131-8A62-466F-A8AC-BE91263EEA12}"/>
                  </a:ext>
                </a:extLst>
              </p:cNvPr>
              <p:cNvSpPr txBox="1"/>
              <p:nvPr/>
            </p:nvSpPr>
            <p:spPr>
              <a:xfrm>
                <a:off x="4597167" y="862618"/>
                <a:ext cx="5287088" cy="688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奇异性：构成匹配的两点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，在当前成对视图中，</a:t>
                </a:r>
                <a:endParaRPr lang="en-US" altLang="zh-CN" dirty="0"/>
              </a:p>
              <a:p>
                <a:r>
                  <a:rPr lang="zh-CN" altLang="en-US" dirty="0"/>
                  <a:t>关联的匹配数总和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F31131-8A62-466F-A8AC-BE91263E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67" y="862618"/>
                <a:ext cx="5287088" cy="688394"/>
              </a:xfrm>
              <a:prstGeom prst="rect">
                <a:avLst/>
              </a:prstGeom>
              <a:blipFill>
                <a:blip r:embed="rId2"/>
                <a:stretch>
                  <a:fillRect l="-923" t="-5357" r="-346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E8A2C67-B86E-4133-916B-2E325690B762}"/>
              </a:ext>
            </a:extLst>
          </p:cNvPr>
          <p:cNvSpPr txBox="1"/>
          <p:nvPr/>
        </p:nvSpPr>
        <p:spPr>
          <a:xfrm>
            <a:off x="4597167" y="206703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查找不含奇异性的匹配，如果没有，退出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0D222-6B2D-42EF-8A8A-8300FCAF1759}"/>
              </a:ext>
            </a:extLst>
          </p:cNvPr>
          <p:cNvSpPr txBox="1"/>
          <p:nvPr/>
        </p:nvSpPr>
        <p:spPr>
          <a:xfrm>
            <a:off x="4597167" y="3242354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当前匹配和当前</a:t>
            </a:r>
            <a:r>
              <a:rPr lang="en-US" altLang="zh-CN" dirty="0"/>
              <a:t>3D</a:t>
            </a:r>
            <a:r>
              <a:rPr lang="zh-CN" altLang="en-US" dirty="0"/>
              <a:t>点的观测值所关联的匹配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53DF605-D5C9-4E1E-9A65-D85C55981188}"/>
              </a:ext>
            </a:extLst>
          </p:cNvPr>
          <p:cNvCxnSpPr>
            <a:stCxn id="13" idx="1"/>
            <a:endCxn id="5" idx="1"/>
          </p:cNvCxnSpPr>
          <p:nvPr/>
        </p:nvCxnSpPr>
        <p:spPr>
          <a:xfrm rot="10800000">
            <a:off x="1112739" y="1206815"/>
            <a:ext cx="12700" cy="2241058"/>
          </a:xfrm>
          <a:prstGeom prst="bentConnector3">
            <a:avLst>
              <a:gd name="adj1" fmla="val 338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152F43-CE3C-430B-9E65-81E442B2A8D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02615" y="1625066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4729E7-DC3B-4001-A2D9-C147FD8D25C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02615" y="2745595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6F663E-5ACF-44FB-8EB9-300A86F94B5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02615" y="3866124"/>
            <a:ext cx="0" cy="10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7EDF85B-034F-43C8-83C5-7070AA64A21C}"/>
              </a:ext>
            </a:extLst>
          </p:cNvPr>
          <p:cNvSpPr txBox="1"/>
          <p:nvPr/>
        </p:nvSpPr>
        <p:spPr>
          <a:xfrm>
            <a:off x="1625452" y="4172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无匹配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DE83F7-727F-44BA-B37D-5D25D8311B96}"/>
              </a:ext>
            </a:extLst>
          </p:cNvPr>
          <p:cNvSpPr txBox="1"/>
          <p:nvPr/>
        </p:nvSpPr>
        <p:spPr>
          <a:xfrm>
            <a:off x="189949" y="349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有匹配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DDC3A75-E347-4A8C-8419-E969E9D22B44}"/>
              </a:ext>
            </a:extLst>
          </p:cNvPr>
          <p:cNvCxnSpPr/>
          <p:nvPr/>
        </p:nvCxnSpPr>
        <p:spPr>
          <a:xfrm>
            <a:off x="2502615" y="320688"/>
            <a:ext cx="0" cy="4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5A50C1F-797E-4D5B-A0D0-4BED7CEA7E35}"/>
              </a:ext>
            </a:extLst>
          </p:cNvPr>
          <p:cNvSpPr txBox="1"/>
          <p:nvPr/>
        </p:nvSpPr>
        <p:spPr>
          <a:xfrm>
            <a:off x="2608976" y="461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成对匹配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AF200AF-48AC-4735-B041-D575BAB54A3F}"/>
              </a:ext>
            </a:extLst>
          </p:cNvPr>
          <p:cNvCxnSpPr>
            <a:stCxn id="7" idx="3"/>
            <a:endCxn id="32" idx="3"/>
          </p:cNvCxnSpPr>
          <p:nvPr/>
        </p:nvCxnSpPr>
        <p:spPr>
          <a:xfrm flipH="1">
            <a:off x="2502615" y="2327344"/>
            <a:ext cx="1389876" cy="2030239"/>
          </a:xfrm>
          <a:prstGeom prst="bentConnector3">
            <a:avLst>
              <a:gd name="adj1" fmla="val -16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5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151FD4-F85B-40D5-9493-5E3EFF8EFD98}"/>
              </a:ext>
            </a:extLst>
          </p:cNvPr>
          <p:cNvSpPr/>
          <p:nvPr/>
        </p:nvSpPr>
        <p:spPr>
          <a:xfrm>
            <a:off x="1221796" y="685800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计算匹配奇异性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B3E2F-0168-4148-8180-8BA29C0581D5}"/>
              </a:ext>
            </a:extLst>
          </p:cNvPr>
          <p:cNvSpPr/>
          <p:nvPr/>
        </p:nvSpPr>
        <p:spPr>
          <a:xfrm>
            <a:off x="1221796" y="1806329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奇异性排序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280ABF-CBED-449B-8CED-D0825269200D}"/>
              </a:ext>
            </a:extLst>
          </p:cNvPr>
          <p:cNvSpPr/>
          <p:nvPr/>
        </p:nvSpPr>
        <p:spPr>
          <a:xfrm>
            <a:off x="1221796" y="2926858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最小奇异匹配生成候选点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4A3A47-1DD3-4FBD-9610-03602B506E48}"/>
              </a:ext>
            </a:extLst>
          </p:cNvPr>
          <p:cNvSpPr/>
          <p:nvPr/>
        </p:nvSpPr>
        <p:spPr>
          <a:xfrm>
            <a:off x="1221796" y="4047387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选择最优的候选点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335FF8-D5C6-489F-9259-09DD778914C0}"/>
              </a:ext>
            </a:extLst>
          </p:cNvPr>
          <p:cNvSpPr/>
          <p:nvPr/>
        </p:nvSpPr>
        <p:spPr>
          <a:xfrm>
            <a:off x="1221796" y="5167916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移除相关匹配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F31131-8A62-466F-A8AC-BE91263EEA12}"/>
                  </a:ext>
                </a:extLst>
              </p:cNvPr>
              <p:cNvSpPr txBox="1"/>
              <p:nvPr/>
            </p:nvSpPr>
            <p:spPr>
              <a:xfrm>
                <a:off x="4471332" y="759854"/>
                <a:ext cx="5287088" cy="688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奇异性：构成匹配的两点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，在当前成对视图中，</a:t>
                </a:r>
                <a:endParaRPr lang="en-US" altLang="zh-CN" dirty="0"/>
              </a:p>
              <a:p>
                <a:r>
                  <a:rPr lang="zh-CN" altLang="en-US" dirty="0"/>
                  <a:t>关联的匹配数总和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F31131-8A62-466F-A8AC-BE91263E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32" y="759854"/>
                <a:ext cx="5287088" cy="688394"/>
              </a:xfrm>
              <a:prstGeom prst="rect">
                <a:avLst/>
              </a:prstGeom>
              <a:blipFill>
                <a:blip r:embed="rId2"/>
                <a:stretch>
                  <a:fillRect l="-922" t="-5310" r="-230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E8A2C67-B86E-4133-916B-2E325690B762}"/>
              </a:ext>
            </a:extLst>
          </p:cNvPr>
          <p:cNvSpPr txBox="1"/>
          <p:nvPr/>
        </p:nvSpPr>
        <p:spPr>
          <a:xfrm>
            <a:off x="4471332" y="196427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将所有成对匹配按照奇异性排序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C94034-B06F-4A22-9F0A-842EFDB91060}"/>
              </a:ext>
            </a:extLst>
          </p:cNvPr>
          <p:cNvSpPr txBox="1"/>
          <p:nvPr/>
        </p:nvSpPr>
        <p:spPr>
          <a:xfrm>
            <a:off x="4471332" y="30897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验证奇异性最小的匹配，如果不符合条件，跳过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BF7DD7-B5BD-44A4-B00C-91C0C9CCF2ED}"/>
              </a:ext>
            </a:extLst>
          </p:cNvPr>
          <p:cNvSpPr txBox="1"/>
          <p:nvPr/>
        </p:nvSpPr>
        <p:spPr>
          <a:xfrm>
            <a:off x="4471332" y="421531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在具有奇异性的匹配中生成需要选择匹配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0D222-6B2D-42EF-8A8A-8300FCAF1759}"/>
              </a:ext>
            </a:extLst>
          </p:cNvPr>
          <p:cNvSpPr txBox="1"/>
          <p:nvPr/>
        </p:nvSpPr>
        <p:spPr>
          <a:xfrm>
            <a:off x="4471332" y="53806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当前匹配和当前</a:t>
            </a:r>
            <a:r>
              <a:rPr lang="en-US" altLang="zh-CN" dirty="0"/>
              <a:t>3D</a:t>
            </a:r>
            <a:r>
              <a:rPr lang="zh-CN" altLang="en-US" dirty="0"/>
              <a:t>点的观测值所关联的匹配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9125E8-880D-47BE-A50E-0026AD92F775}"/>
              </a:ext>
            </a:extLst>
          </p:cNvPr>
          <p:cNvCxnSpPr/>
          <p:nvPr/>
        </p:nvCxnSpPr>
        <p:spPr>
          <a:xfrm>
            <a:off x="2578117" y="217925"/>
            <a:ext cx="0" cy="4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547CE-87E9-4CB5-BEEA-9FD446BA8A06}"/>
              </a:ext>
            </a:extLst>
          </p:cNvPr>
          <p:cNvSpPr txBox="1"/>
          <p:nvPr/>
        </p:nvSpPr>
        <p:spPr>
          <a:xfrm>
            <a:off x="2684478" y="359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成对匹配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B28F26C-A821-4239-8EDC-8F72D15E9EF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11672" y="1522303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188ECEE-272F-4CEF-AB82-847301DA4CC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611672" y="2642832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A9FE30-6FDD-47EA-B42E-3A4423AD175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11672" y="3763361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52A11-1A8C-40C5-98AB-069C31E619A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611672" y="4883890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CE634AF-0AD6-46CA-9F0B-CFF30C7DDBC0}"/>
              </a:ext>
            </a:extLst>
          </p:cNvPr>
          <p:cNvCxnSpPr>
            <a:stCxn id="13" idx="1"/>
            <a:endCxn id="5" idx="1"/>
          </p:cNvCxnSpPr>
          <p:nvPr/>
        </p:nvCxnSpPr>
        <p:spPr>
          <a:xfrm rot="10800000">
            <a:off x="1221796" y="1104052"/>
            <a:ext cx="12700" cy="4482116"/>
          </a:xfrm>
          <a:prstGeom prst="bentConnector3">
            <a:avLst>
              <a:gd name="adj1" fmla="val 2856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E2F216-5F5D-4288-A851-384B324A6C5C}"/>
              </a:ext>
            </a:extLst>
          </p:cNvPr>
          <p:cNvSpPr txBox="1"/>
          <p:nvPr/>
        </p:nvSpPr>
        <p:spPr>
          <a:xfrm>
            <a:off x="313430" y="56350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有匹配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1483D2-CE97-430E-ABC9-5B389144A8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11672" y="6004419"/>
            <a:ext cx="0" cy="46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9DCFB04-F618-453A-95C8-408C832C232E}"/>
              </a:ext>
            </a:extLst>
          </p:cNvPr>
          <p:cNvSpPr txBox="1"/>
          <p:nvPr/>
        </p:nvSpPr>
        <p:spPr>
          <a:xfrm>
            <a:off x="2710295" y="610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无匹配</a:t>
            </a:r>
          </a:p>
        </p:txBody>
      </p:sp>
    </p:spTree>
    <p:extLst>
      <p:ext uri="{BB962C8B-B14F-4D97-AF65-F5344CB8AC3E}">
        <p14:creationId xmlns:p14="http://schemas.microsoft.com/office/powerpoint/2010/main" val="3236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4301FF-3433-4EA0-9A58-C72CDF4F0255}"/>
              </a:ext>
            </a:extLst>
          </p:cNvPr>
          <p:cNvSpPr/>
          <p:nvPr/>
        </p:nvSpPr>
        <p:spPr>
          <a:xfrm>
            <a:off x="567454" y="1317070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生成初始</a:t>
            </a:r>
            <a:r>
              <a:rPr lang="en-US" altLang="zh-CN" dirty="0"/>
              <a:t>3D</a:t>
            </a:r>
            <a:r>
              <a:rPr lang="zh-CN" altLang="en-US" dirty="0"/>
              <a:t>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ADC9D5-6621-473B-A98D-3482D0AC66F7}"/>
              </a:ext>
            </a:extLst>
          </p:cNvPr>
          <p:cNvSpPr/>
          <p:nvPr/>
        </p:nvSpPr>
        <p:spPr>
          <a:xfrm>
            <a:off x="567454" y="2437599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点融合分析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FB9C63-B8C9-42C9-9F11-36FA524B993D}"/>
              </a:ext>
            </a:extLst>
          </p:cNvPr>
          <p:cNvSpPr/>
          <p:nvPr/>
        </p:nvSpPr>
        <p:spPr>
          <a:xfrm>
            <a:off x="567454" y="3558128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点融合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336B60-7343-46C1-88DE-E8368280B24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57330" y="2153573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9D63DB-24B1-4396-8379-02D242AE70C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57330" y="3274102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85358D3-638D-40C2-A2BB-39175522FB7F}"/>
              </a:ext>
            </a:extLst>
          </p:cNvPr>
          <p:cNvSpPr/>
          <p:nvPr/>
        </p:nvSpPr>
        <p:spPr>
          <a:xfrm>
            <a:off x="567454" y="196541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极线匹配搜索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E2562A-36A6-4606-8E49-5417C3CA407F}"/>
              </a:ext>
            </a:extLst>
          </p:cNvPr>
          <p:cNvCxnSpPr>
            <a:stCxn id="12" idx="2"/>
          </p:cNvCxnSpPr>
          <p:nvPr/>
        </p:nvCxnSpPr>
        <p:spPr>
          <a:xfrm>
            <a:off x="1957330" y="1033044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122224-A318-4B1F-9C63-A215FBB15431}"/>
              </a:ext>
            </a:extLst>
          </p:cNvPr>
          <p:cNvSpPr txBox="1"/>
          <p:nvPr/>
        </p:nvSpPr>
        <p:spPr>
          <a:xfrm>
            <a:off x="3791824" y="36287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通过极线约束，搜索</a:t>
            </a:r>
            <a:r>
              <a:rPr lang="en-US" altLang="zh-CN" dirty="0"/>
              <a:t>(2D-2D)</a:t>
            </a:r>
            <a:r>
              <a:rPr lang="zh-CN" altLang="en-US" dirty="0"/>
              <a:t>的匹配关系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DCDFE3-AEE9-42A4-9321-BF284B49AE61}"/>
              </a:ext>
            </a:extLst>
          </p:cNvPr>
          <p:cNvSpPr txBox="1"/>
          <p:nvPr/>
        </p:nvSpPr>
        <p:spPr>
          <a:xfrm>
            <a:off x="3791824" y="1412155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利用（</a:t>
            </a:r>
            <a:r>
              <a:rPr lang="en-US" altLang="zh-CN" dirty="0"/>
              <a:t>2D-2D</a:t>
            </a:r>
            <a:r>
              <a:rPr lang="zh-CN" altLang="en-US" dirty="0"/>
              <a:t>）关系，交会</a:t>
            </a:r>
            <a:r>
              <a:rPr lang="en-US" altLang="zh-CN" dirty="0"/>
              <a:t>3D</a:t>
            </a:r>
            <a:r>
              <a:rPr lang="zh-CN" altLang="en-US" dirty="0"/>
              <a:t>物方点</a:t>
            </a:r>
            <a:endParaRPr lang="en-US" altLang="zh-CN" dirty="0"/>
          </a:p>
          <a:p>
            <a:r>
              <a:rPr lang="zh-CN" altLang="en-US" dirty="0"/>
              <a:t>建立交会关系（</a:t>
            </a:r>
            <a:r>
              <a:rPr lang="en-US" altLang="zh-CN" dirty="0"/>
              <a:t>2D-3D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zh-CN" altLang="en-US" dirty="0"/>
              <a:t>和观测关系（</a:t>
            </a:r>
            <a:r>
              <a:rPr lang="en-US" altLang="zh-CN" dirty="0"/>
              <a:t>3D-2Ds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843E7C-1DA5-4B59-BEA5-E67710A85129}"/>
              </a:ext>
            </a:extLst>
          </p:cNvPr>
          <p:cNvSpPr txBox="1"/>
          <p:nvPr/>
        </p:nvSpPr>
        <p:spPr>
          <a:xfrm>
            <a:off x="3791824" y="2553769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利用（</a:t>
            </a:r>
            <a:r>
              <a:rPr lang="en-US" altLang="zh-CN" dirty="0"/>
              <a:t>2D-3D</a:t>
            </a:r>
            <a:r>
              <a:rPr lang="zh-CN" altLang="en-US" dirty="0"/>
              <a:t>）关系，搜索可融合的</a:t>
            </a:r>
            <a:r>
              <a:rPr lang="en-US" altLang="zh-CN" dirty="0"/>
              <a:t>3D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构建融合关系（</a:t>
            </a:r>
            <a:r>
              <a:rPr lang="en-US" altLang="zh-CN" dirty="0"/>
              <a:t>3D-3D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103854-63F6-4770-BC8A-CE665E04C0DE}"/>
              </a:ext>
            </a:extLst>
          </p:cNvPr>
          <p:cNvSpPr txBox="1"/>
          <p:nvPr/>
        </p:nvSpPr>
        <p:spPr>
          <a:xfrm>
            <a:off x="3791824" y="3653213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利用（</a:t>
            </a:r>
            <a:r>
              <a:rPr lang="en-US" altLang="zh-CN" dirty="0"/>
              <a:t>3D-3D</a:t>
            </a:r>
            <a:r>
              <a:rPr lang="zh-CN" altLang="en-US" dirty="0"/>
              <a:t>）关系，融合</a:t>
            </a:r>
            <a:r>
              <a:rPr lang="en-US" altLang="zh-CN" dirty="0"/>
              <a:t>3D</a:t>
            </a:r>
            <a:r>
              <a:rPr lang="zh-CN" altLang="en-US" dirty="0"/>
              <a:t>点（三角化和粗差剔除）</a:t>
            </a:r>
            <a:endParaRPr lang="en-US" altLang="zh-CN" dirty="0"/>
          </a:p>
          <a:p>
            <a:r>
              <a:rPr lang="zh-CN" altLang="en-US" dirty="0"/>
              <a:t>更新（</a:t>
            </a:r>
            <a:r>
              <a:rPr lang="en-US" altLang="zh-CN" dirty="0"/>
              <a:t>3D-2Ds</a:t>
            </a:r>
            <a:r>
              <a:rPr lang="zh-CN" altLang="en-US" dirty="0"/>
              <a:t>）关系和（</a:t>
            </a:r>
            <a:r>
              <a:rPr lang="en-US" altLang="zh-CN" dirty="0"/>
              <a:t>2D-3D</a:t>
            </a:r>
            <a:r>
              <a:rPr lang="zh-CN" altLang="en-US" dirty="0"/>
              <a:t>）关系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8D1D29-1CCA-4A26-8338-3E5F4A9186BB}"/>
              </a:ext>
            </a:extLst>
          </p:cNvPr>
          <p:cNvSpPr/>
          <p:nvPr/>
        </p:nvSpPr>
        <p:spPr>
          <a:xfrm>
            <a:off x="567454" y="4678657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观测清理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B7A793-8A18-4940-9A51-BCF6B84B289D}"/>
              </a:ext>
            </a:extLst>
          </p:cNvPr>
          <p:cNvCxnSpPr>
            <a:endCxn id="22" idx="0"/>
          </p:cNvCxnSpPr>
          <p:nvPr/>
        </p:nvCxnSpPr>
        <p:spPr>
          <a:xfrm>
            <a:off x="1957330" y="4394631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341B84E-426C-43C7-84D2-2E615D8C0F92}"/>
              </a:ext>
            </a:extLst>
          </p:cNvPr>
          <p:cNvSpPr txBox="1"/>
          <p:nvPr/>
        </p:nvSpPr>
        <p:spPr>
          <a:xfrm>
            <a:off x="3791824" y="4773742"/>
            <a:ext cx="602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对具有多个（</a:t>
            </a:r>
            <a:r>
              <a:rPr lang="en-US" altLang="zh-CN" dirty="0"/>
              <a:t>2D-3D</a:t>
            </a:r>
            <a:r>
              <a:rPr lang="zh-CN" altLang="en-US" dirty="0"/>
              <a:t>）的</a:t>
            </a:r>
            <a:r>
              <a:rPr lang="en-US" altLang="zh-CN" dirty="0"/>
              <a:t>2D</a:t>
            </a:r>
            <a:r>
              <a:rPr lang="zh-CN" altLang="en-US" dirty="0"/>
              <a:t>点，进行关系清理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2D</a:t>
            </a:r>
            <a:r>
              <a:rPr lang="zh-CN" altLang="en-US" dirty="0"/>
              <a:t>点仅保留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3D</a:t>
            </a:r>
            <a:r>
              <a:rPr lang="zh-CN" altLang="en-US" dirty="0"/>
              <a:t>点关系，更新观测关系（</a:t>
            </a:r>
            <a:r>
              <a:rPr lang="en-US" altLang="zh-CN" dirty="0"/>
              <a:t>3D-2Ds</a:t>
            </a:r>
            <a:r>
              <a:rPr lang="zh-CN" altLang="en-US" dirty="0"/>
              <a:t>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D5A60B-61AB-4016-B1C3-8B1839881ED1}"/>
              </a:ext>
            </a:extLst>
          </p:cNvPr>
          <p:cNvSpPr/>
          <p:nvPr/>
        </p:nvSpPr>
        <p:spPr>
          <a:xfrm>
            <a:off x="567454" y="5778808"/>
            <a:ext cx="2779752" cy="83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点清理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294EF6-5286-4932-B50B-079A86246571}"/>
              </a:ext>
            </a:extLst>
          </p:cNvPr>
          <p:cNvCxnSpPr>
            <a:endCxn id="25" idx="0"/>
          </p:cNvCxnSpPr>
          <p:nvPr/>
        </p:nvCxnSpPr>
        <p:spPr>
          <a:xfrm>
            <a:off x="1957330" y="5494782"/>
            <a:ext cx="0" cy="2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A1741A6-2004-41D6-8706-36C3E2AACDCF}"/>
              </a:ext>
            </a:extLst>
          </p:cNvPr>
          <p:cNvSpPr txBox="1"/>
          <p:nvPr/>
        </p:nvSpPr>
        <p:spPr>
          <a:xfrm>
            <a:off x="3791824" y="6008116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对观测值不足的</a:t>
            </a:r>
            <a:r>
              <a:rPr lang="en-US" altLang="zh-CN" dirty="0"/>
              <a:t>3D</a:t>
            </a:r>
            <a:r>
              <a:rPr lang="zh-CN" altLang="en-US" dirty="0"/>
              <a:t>点进行清理，重新进行三角测量？</a:t>
            </a:r>
          </a:p>
        </p:txBody>
      </p:sp>
    </p:spTree>
    <p:extLst>
      <p:ext uri="{BB962C8B-B14F-4D97-AF65-F5344CB8AC3E}">
        <p14:creationId xmlns:p14="http://schemas.microsoft.com/office/powerpoint/2010/main" val="7729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057238F3-82B1-4F4A-908F-99840118CC47}"/>
              </a:ext>
            </a:extLst>
          </p:cNvPr>
          <p:cNvSpPr/>
          <p:nvPr/>
        </p:nvSpPr>
        <p:spPr>
          <a:xfrm rot="2418850">
            <a:off x="2569226" y="2744451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F260040F-3AE9-41E2-9BF6-169D14ACECDF}"/>
              </a:ext>
            </a:extLst>
          </p:cNvPr>
          <p:cNvSpPr/>
          <p:nvPr/>
        </p:nvSpPr>
        <p:spPr>
          <a:xfrm>
            <a:off x="4643948" y="3431622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B0881FBB-3B8D-453B-BC4B-0AF982D55D33}"/>
              </a:ext>
            </a:extLst>
          </p:cNvPr>
          <p:cNvSpPr/>
          <p:nvPr/>
        </p:nvSpPr>
        <p:spPr>
          <a:xfrm rot="19266172">
            <a:off x="6922220" y="2863760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6542F2-FA10-4AED-BA85-1FE715C96AEF}"/>
              </a:ext>
            </a:extLst>
          </p:cNvPr>
          <p:cNvCxnSpPr>
            <a:cxnSpLocks/>
          </p:cNvCxnSpPr>
          <p:nvPr/>
        </p:nvCxnSpPr>
        <p:spPr>
          <a:xfrm flipV="1">
            <a:off x="2638350" y="1098550"/>
            <a:ext cx="3714372" cy="296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F5BFD4-7E01-48D5-9799-32EA36B4B45F}"/>
              </a:ext>
            </a:extLst>
          </p:cNvPr>
          <p:cNvCxnSpPr/>
          <p:nvPr/>
        </p:nvCxnSpPr>
        <p:spPr>
          <a:xfrm>
            <a:off x="5192785" y="2021747"/>
            <a:ext cx="200969" cy="31290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FE67634-B116-4C72-BF2E-9852FFD9764F}"/>
              </a:ext>
            </a:extLst>
          </p:cNvPr>
          <p:cNvSpPr/>
          <p:nvPr/>
        </p:nvSpPr>
        <p:spPr>
          <a:xfrm>
            <a:off x="3528162" y="3245627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7D7941-C89E-4E62-B4F9-207B7B1613BE}"/>
              </a:ext>
            </a:extLst>
          </p:cNvPr>
          <p:cNvSpPr/>
          <p:nvPr/>
        </p:nvSpPr>
        <p:spPr>
          <a:xfrm>
            <a:off x="5262425" y="3767887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EC0E65-1F63-4B70-947A-8FB62118B1EF}"/>
              </a:ext>
            </a:extLst>
          </p:cNvPr>
          <p:cNvCxnSpPr/>
          <p:nvPr/>
        </p:nvCxnSpPr>
        <p:spPr>
          <a:xfrm>
            <a:off x="2638350" y="4060272"/>
            <a:ext cx="2763793" cy="109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1704C39-305F-4E18-AC7F-59509FEB8721}"/>
              </a:ext>
            </a:extLst>
          </p:cNvPr>
          <p:cNvCxnSpPr>
            <a:cxnSpLocks/>
          </p:cNvCxnSpPr>
          <p:nvPr/>
        </p:nvCxnSpPr>
        <p:spPr>
          <a:xfrm>
            <a:off x="4755356" y="3674269"/>
            <a:ext cx="1552575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245A18C-71E4-4D79-B421-E2E93BCEFB27}"/>
              </a:ext>
            </a:extLst>
          </p:cNvPr>
          <p:cNvSpPr/>
          <p:nvPr/>
        </p:nvSpPr>
        <p:spPr>
          <a:xfrm>
            <a:off x="5463394" y="3814440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98EF49-942C-47D6-A039-4D9F19395EF4}"/>
              </a:ext>
            </a:extLst>
          </p:cNvPr>
          <p:cNvSpPr/>
          <p:nvPr/>
        </p:nvSpPr>
        <p:spPr>
          <a:xfrm>
            <a:off x="5637305" y="3860996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3BDAFE-8898-4E37-AD1B-8D7BEECC1CB2}"/>
              </a:ext>
            </a:extLst>
          </p:cNvPr>
          <p:cNvCxnSpPr>
            <a:cxnSpLocks/>
          </p:cNvCxnSpPr>
          <p:nvPr/>
        </p:nvCxnSpPr>
        <p:spPr>
          <a:xfrm flipV="1">
            <a:off x="5393754" y="1600200"/>
            <a:ext cx="341647" cy="35506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C66DFD-154A-48A2-BFFC-21F89C010497}"/>
              </a:ext>
            </a:extLst>
          </p:cNvPr>
          <p:cNvCxnSpPr>
            <a:cxnSpLocks/>
          </p:cNvCxnSpPr>
          <p:nvPr/>
        </p:nvCxnSpPr>
        <p:spPr>
          <a:xfrm flipV="1">
            <a:off x="5393754" y="1103250"/>
            <a:ext cx="970591" cy="40475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B69767-4663-4D03-A525-542845391BC5}"/>
              </a:ext>
            </a:extLst>
          </p:cNvPr>
          <p:cNvSpPr/>
          <p:nvPr/>
        </p:nvSpPr>
        <p:spPr>
          <a:xfrm>
            <a:off x="5140649" y="1962568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E68990A-4EBE-4100-85CA-90801FF75C7F}"/>
              </a:ext>
            </a:extLst>
          </p:cNvPr>
          <p:cNvSpPr/>
          <p:nvPr/>
        </p:nvSpPr>
        <p:spPr>
          <a:xfrm>
            <a:off x="5680443" y="1541021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48E2A3-49CA-450F-83A6-45C1D5A4C05B}"/>
              </a:ext>
            </a:extLst>
          </p:cNvPr>
          <p:cNvSpPr/>
          <p:nvPr/>
        </p:nvSpPr>
        <p:spPr>
          <a:xfrm>
            <a:off x="6287132" y="1051166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21C26D6-D802-48D3-B8DC-0D7F79EECBF7}"/>
              </a:ext>
            </a:extLst>
          </p:cNvPr>
          <p:cNvCxnSpPr>
            <a:cxnSpLocks/>
          </p:cNvCxnSpPr>
          <p:nvPr/>
        </p:nvCxnSpPr>
        <p:spPr>
          <a:xfrm>
            <a:off x="5192784" y="2021747"/>
            <a:ext cx="3328916" cy="2212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A37B992-92B5-459D-AEC1-8390AACF699E}"/>
              </a:ext>
            </a:extLst>
          </p:cNvPr>
          <p:cNvSpPr/>
          <p:nvPr/>
        </p:nvSpPr>
        <p:spPr>
          <a:xfrm>
            <a:off x="7384807" y="3441700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35B246-F947-437B-964A-9CB2ECEFBA4D}"/>
              </a:ext>
            </a:extLst>
          </p:cNvPr>
          <p:cNvCxnSpPr/>
          <p:nvPr/>
        </p:nvCxnSpPr>
        <p:spPr>
          <a:xfrm>
            <a:off x="1158010" y="943958"/>
            <a:ext cx="7969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14C1866-9749-49E8-A601-6C7E65C39103}"/>
              </a:ext>
            </a:extLst>
          </p:cNvPr>
          <p:cNvSpPr txBox="1"/>
          <p:nvPr/>
        </p:nvSpPr>
        <p:spPr>
          <a:xfrm>
            <a:off x="1989810" y="759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极线约束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C356838-2F28-45F2-8CDD-0AC75923C438}"/>
              </a:ext>
            </a:extLst>
          </p:cNvPr>
          <p:cNvCxnSpPr/>
          <p:nvPr/>
        </p:nvCxnSpPr>
        <p:spPr>
          <a:xfrm>
            <a:off x="1158010" y="1288757"/>
            <a:ext cx="7969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9D4AD03-83D3-44A2-9ACF-408A48036F85}"/>
              </a:ext>
            </a:extLst>
          </p:cNvPr>
          <p:cNvSpPr txBox="1"/>
          <p:nvPr/>
        </p:nvSpPr>
        <p:spPr>
          <a:xfrm>
            <a:off x="1989810" y="1104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前方交会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71B8239-15C0-4033-A094-9E74C7A74EB2}"/>
              </a:ext>
            </a:extLst>
          </p:cNvPr>
          <p:cNvCxnSpPr/>
          <p:nvPr/>
        </p:nvCxnSpPr>
        <p:spPr>
          <a:xfrm>
            <a:off x="1158010" y="1658860"/>
            <a:ext cx="79695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DDF38B2-6F7E-40D1-9243-71D8422BE431}"/>
              </a:ext>
            </a:extLst>
          </p:cNvPr>
          <p:cNvSpPr txBox="1"/>
          <p:nvPr/>
        </p:nvSpPr>
        <p:spPr>
          <a:xfrm>
            <a:off x="1989810" y="1474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可见性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9F62D-28F2-4DDD-9876-5E0713914E45}"/>
              </a:ext>
            </a:extLst>
          </p:cNvPr>
          <p:cNvCxnSpPr>
            <a:cxnSpLocks/>
          </p:cNvCxnSpPr>
          <p:nvPr/>
        </p:nvCxnSpPr>
        <p:spPr>
          <a:xfrm>
            <a:off x="5729190" y="1591071"/>
            <a:ext cx="2792510" cy="2643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4EDB6C-4D8B-4BB5-9D77-7E8733AA11F9}"/>
              </a:ext>
            </a:extLst>
          </p:cNvPr>
          <p:cNvCxnSpPr/>
          <p:nvPr/>
        </p:nvCxnSpPr>
        <p:spPr>
          <a:xfrm>
            <a:off x="1158010" y="2075236"/>
            <a:ext cx="7969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EA9140F-0A39-46C1-92AB-BF86EAB3F522}"/>
              </a:ext>
            </a:extLst>
          </p:cNvPr>
          <p:cNvSpPr txBox="1"/>
          <p:nvPr/>
        </p:nvSpPr>
        <p:spPr>
          <a:xfrm>
            <a:off x="1989810" y="1890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不可见性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ED296D-DEDC-4E2A-900B-6B2E4609F660}"/>
              </a:ext>
            </a:extLst>
          </p:cNvPr>
          <p:cNvCxnSpPr>
            <a:cxnSpLocks/>
          </p:cNvCxnSpPr>
          <p:nvPr/>
        </p:nvCxnSpPr>
        <p:spPr>
          <a:xfrm>
            <a:off x="6320041" y="1105206"/>
            <a:ext cx="2201659" cy="312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0A95DE2-9440-401F-98AB-EAFCC7CA1359}"/>
              </a:ext>
            </a:extLst>
          </p:cNvPr>
          <p:cNvSpPr/>
          <p:nvPr/>
        </p:nvSpPr>
        <p:spPr>
          <a:xfrm>
            <a:off x="7422982" y="3149034"/>
            <a:ext cx="274463" cy="311543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78DF300-49DD-4606-97EF-5083EBA606E6}"/>
              </a:ext>
            </a:extLst>
          </p:cNvPr>
          <p:cNvSpPr/>
          <p:nvPr/>
        </p:nvSpPr>
        <p:spPr>
          <a:xfrm>
            <a:off x="7637226" y="2993262"/>
            <a:ext cx="274463" cy="311543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B01B9858-DFF2-4583-8E47-F03F81F4CB01}"/>
              </a:ext>
            </a:extLst>
          </p:cNvPr>
          <p:cNvCxnSpPr>
            <a:cxnSpLocks/>
          </p:cNvCxnSpPr>
          <p:nvPr/>
        </p:nvCxnSpPr>
        <p:spPr>
          <a:xfrm>
            <a:off x="3640220" y="3279659"/>
            <a:ext cx="1394099" cy="434283"/>
          </a:xfrm>
          <a:prstGeom prst="curvedConnector3">
            <a:avLst>
              <a:gd name="adj1" fmla="val 101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798030A-492E-4CA8-BD2D-A6B3176E0197}"/>
              </a:ext>
            </a:extLst>
          </p:cNvPr>
          <p:cNvSpPr txBox="1"/>
          <p:nvPr/>
        </p:nvSpPr>
        <p:spPr>
          <a:xfrm>
            <a:off x="3528162" y="544944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通过极线约束对每个</a:t>
            </a:r>
            <a:r>
              <a:rPr lang="en-US" altLang="zh-CN" dirty="0"/>
              <a:t>2D</a:t>
            </a:r>
            <a:r>
              <a:rPr lang="zh-CN" altLang="en-US" dirty="0"/>
              <a:t>匹配对建立</a:t>
            </a:r>
            <a:r>
              <a:rPr lang="en-US" altLang="zh-CN" dirty="0"/>
              <a:t>3D</a:t>
            </a:r>
            <a:r>
              <a:rPr lang="zh-CN" altLang="en-US" dirty="0"/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1824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057238F3-82B1-4F4A-908F-99840118CC47}"/>
              </a:ext>
            </a:extLst>
          </p:cNvPr>
          <p:cNvSpPr/>
          <p:nvPr/>
        </p:nvSpPr>
        <p:spPr>
          <a:xfrm rot="2418850">
            <a:off x="2569226" y="2744451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F260040F-3AE9-41E2-9BF6-169D14ACECDF}"/>
              </a:ext>
            </a:extLst>
          </p:cNvPr>
          <p:cNvSpPr/>
          <p:nvPr/>
        </p:nvSpPr>
        <p:spPr>
          <a:xfrm>
            <a:off x="4643948" y="3431622"/>
            <a:ext cx="1720397" cy="1002352"/>
          </a:xfrm>
          <a:prstGeom prst="trapezoid">
            <a:avLst>
              <a:gd name="adj" fmla="val 15167"/>
            </a:avLst>
          </a:prstGeom>
          <a:ln>
            <a:solidFill>
              <a:srgbClr val="ED7D3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B0881FBB-3B8D-453B-BC4B-0AF982D55D33}"/>
              </a:ext>
            </a:extLst>
          </p:cNvPr>
          <p:cNvSpPr/>
          <p:nvPr/>
        </p:nvSpPr>
        <p:spPr>
          <a:xfrm rot="19266172">
            <a:off x="6922220" y="2863760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6542F2-FA10-4AED-BA85-1FE715C96AEF}"/>
              </a:ext>
            </a:extLst>
          </p:cNvPr>
          <p:cNvCxnSpPr>
            <a:cxnSpLocks/>
          </p:cNvCxnSpPr>
          <p:nvPr/>
        </p:nvCxnSpPr>
        <p:spPr>
          <a:xfrm flipV="1">
            <a:off x="2638350" y="1098550"/>
            <a:ext cx="3714372" cy="296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F5BFD4-7E01-48D5-9799-32EA36B4B45F}"/>
              </a:ext>
            </a:extLst>
          </p:cNvPr>
          <p:cNvCxnSpPr/>
          <p:nvPr/>
        </p:nvCxnSpPr>
        <p:spPr>
          <a:xfrm>
            <a:off x="5192785" y="2021747"/>
            <a:ext cx="200969" cy="31290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FE67634-B116-4C72-BF2E-9852FFD9764F}"/>
              </a:ext>
            </a:extLst>
          </p:cNvPr>
          <p:cNvSpPr/>
          <p:nvPr/>
        </p:nvSpPr>
        <p:spPr>
          <a:xfrm>
            <a:off x="3528162" y="3245627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7D7941-C89E-4E62-B4F9-207B7B1613BE}"/>
              </a:ext>
            </a:extLst>
          </p:cNvPr>
          <p:cNvSpPr/>
          <p:nvPr/>
        </p:nvSpPr>
        <p:spPr>
          <a:xfrm>
            <a:off x="5262425" y="3767887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EC0E65-1F63-4B70-947A-8FB62118B1EF}"/>
              </a:ext>
            </a:extLst>
          </p:cNvPr>
          <p:cNvCxnSpPr/>
          <p:nvPr/>
        </p:nvCxnSpPr>
        <p:spPr>
          <a:xfrm>
            <a:off x="2638350" y="4060272"/>
            <a:ext cx="2763793" cy="109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1704C39-305F-4E18-AC7F-59509FEB8721}"/>
              </a:ext>
            </a:extLst>
          </p:cNvPr>
          <p:cNvCxnSpPr>
            <a:cxnSpLocks/>
          </p:cNvCxnSpPr>
          <p:nvPr/>
        </p:nvCxnSpPr>
        <p:spPr>
          <a:xfrm>
            <a:off x="4755356" y="3674269"/>
            <a:ext cx="1552575" cy="4333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245A18C-71E4-4D79-B421-E2E93BCEFB27}"/>
              </a:ext>
            </a:extLst>
          </p:cNvPr>
          <p:cNvSpPr/>
          <p:nvPr/>
        </p:nvSpPr>
        <p:spPr>
          <a:xfrm>
            <a:off x="5463394" y="3814440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98EF49-942C-47D6-A039-4D9F19395EF4}"/>
              </a:ext>
            </a:extLst>
          </p:cNvPr>
          <p:cNvSpPr/>
          <p:nvPr/>
        </p:nvSpPr>
        <p:spPr>
          <a:xfrm>
            <a:off x="5637305" y="3860996"/>
            <a:ext cx="104271" cy="1183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3BDAFE-8898-4E37-AD1B-8D7BEECC1CB2}"/>
              </a:ext>
            </a:extLst>
          </p:cNvPr>
          <p:cNvCxnSpPr>
            <a:cxnSpLocks/>
          </p:cNvCxnSpPr>
          <p:nvPr/>
        </p:nvCxnSpPr>
        <p:spPr>
          <a:xfrm flipV="1">
            <a:off x="5393754" y="1600200"/>
            <a:ext cx="341647" cy="35506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C66DFD-154A-48A2-BFFC-21F89C010497}"/>
              </a:ext>
            </a:extLst>
          </p:cNvPr>
          <p:cNvCxnSpPr>
            <a:cxnSpLocks/>
          </p:cNvCxnSpPr>
          <p:nvPr/>
        </p:nvCxnSpPr>
        <p:spPr>
          <a:xfrm flipV="1">
            <a:off x="5393754" y="1103250"/>
            <a:ext cx="970591" cy="40475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B69767-4663-4D03-A525-542845391BC5}"/>
              </a:ext>
            </a:extLst>
          </p:cNvPr>
          <p:cNvSpPr/>
          <p:nvPr/>
        </p:nvSpPr>
        <p:spPr>
          <a:xfrm>
            <a:off x="5140649" y="1962568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E68990A-4EBE-4100-85CA-90801FF75C7F}"/>
              </a:ext>
            </a:extLst>
          </p:cNvPr>
          <p:cNvSpPr/>
          <p:nvPr/>
        </p:nvSpPr>
        <p:spPr>
          <a:xfrm>
            <a:off x="5680443" y="1541021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48E2A3-49CA-450F-83A6-45C1D5A4C05B}"/>
              </a:ext>
            </a:extLst>
          </p:cNvPr>
          <p:cNvSpPr/>
          <p:nvPr/>
        </p:nvSpPr>
        <p:spPr>
          <a:xfrm>
            <a:off x="6287132" y="1051166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21C26D6-D802-48D3-B8DC-0D7F79EECBF7}"/>
              </a:ext>
            </a:extLst>
          </p:cNvPr>
          <p:cNvCxnSpPr>
            <a:cxnSpLocks/>
          </p:cNvCxnSpPr>
          <p:nvPr/>
        </p:nvCxnSpPr>
        <p:spPr>
          <a:xfrm>
            <a:off x="6029513" y="2577876"/>
            <a:ext cx="2492187" cy="16564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A37B992-92B5-459D-AEC1-8390AACF699E}"/>
              </a:ext>
            </a:extLst>
          </p:cNvPr>
          <p:cNvSpPr/>
          <p:nvPr/>
        </p:nvSpPr>
        <p:spPr>
          <a:xfrm>
            <a:off x="7390887" y="3460608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9F62D-28F2-4DDD-9876-5E0713914E45}"/>
              </a:ext>
            </a:extLst>
          </p:cNvPr>
          <p:cNvCxnSpPr>
            <a:cxnSpLocks/>
          </p:cNvCxnSpPr>
          <p:nvPr/>
        </p:nvCxnSpPr>
        <p:spPr>
          <a:xfrm>
            <a:off x="6169303" y="2007656"/>
            <a:ext cx="2352397" cy="222664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ED296D-DEDC-4E2A-900B-6B2E4609F660}"/>
              </a:ext>
            </a:extLst>
          </p:cNvPr>
          <p:cNvCxnSpPr>
            <a:cxnSpLocks/>
          </p:cNvCxnSpPr>
          <p:nvPr/>
        </p:nvCxnSpPr>
        <p:spPr>
          <a:xfrm>
            <a:off x="6342211" y="1277737"/>
            <a:ext cx="2179489" cy="295385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CD6B790-A19B-4885-A376-088CE772E97F}"/>
              </a:ext>
            </a:extLst>
          </p:cNvPr>
          <p:cNvSpPr/>
          <p:nvPr/>
        </p:nvSpPr>
        <p:spPr>
          <a:xfrm>
            <a:off x="7642379" y="3390685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673AE88-A606-4664-B617-BABE3734515C}"/>
              </a:ext>
            </a:extLst>
          </p:cNvPr>
          <p:cNvSpPr/>
          <p:nvPr/>
        </p:nvSpPr>
        <p:spPr>
          <a:xfrm>
            <a:off x="7866721" y="3339214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49F1C7-9F6C-4470-8228-D1F3B307C660}"/>
              </a:ext>
            </a:extLst>
          </p:cNvPr>
          <p:cNvCxnSpPr>
            <a:cxnSpLocks/>
          </p:cNvCxnSpPr>
          <p:nvPr/>
        </p:nvCxnSpPr>
        <p:spPr>
          <a:xfrm flipV="1">
            <a:off x="5393754" y="4234299"/>
            <a:ext cx="3127946" cy="9138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ED62E8-1AFF-4707-B87C-E0DBAFF835ED}"/>
              </a:ext>
            </a:extLst>
          </p:cNvPr>
          <p:cNvCxnSpPr>
            <a:cxnSpLocks/>
          </p:cNvCxnSpPr>
          <p:nvPr/>
        </p:nvCxnSpPr>
        <p:spPr>
          <a:xfrm flipV="1">
            <a:off x="7043262" y="3148005"/>
            <a:ext cx="1673057" cy="48878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57D6D4A-89A0-40A7-BD2B-EFA13E439F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7617" y="3035673"/>
            <a:ext cx="342565" cy="1544797"/>
          </a:xfrm>
          <a:prstGeom prst="curvedConnector4">
            <a:avLst>
              <a:gd name="adj1" fmla="val -15293"/>
              <a:gd name="adj2" fmla="val 1025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2BCF579-48E7-49FA-AE27-493B8668D2D7}"/>
              </a:ext>
            </a:extLst>
          </p:cNvPr>
          <p:cNvCxnSpPr>
            <a:cxnSpLocks/>
          </p:cNvCxnSpPr>
          <p:nvPr/>
        </p:nvCxnSpPr>
        <p:spPr>
          <a:xfrm>
            <a:off x="3665851" y="3311664"/>
            <a:ext cx="1394099" cy="434283"/>
          </a:xfrm>
          <a:prstGeom prst="curvedConnector3">
            <a:avLst>
              <a:gd name="adj1" fmla="val 101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EBF78E4B-841F-4380-9507-CE1D279DCACE}"/>
              </a:ext>
            </a:extLst>
          </p:cNvPr>
          <p:cNvSpPr/>
          <p:nvPr/>
        </p:nvSpPr>
        <p:spPr>
          <a:xfrm>
            <a:off x="5959191" y="2515986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61168B5-B0A4-4B07-BEE1-3A4F4478097C}"/>
              </a:ext>
            </a:extLst>
          </p:cNvPr>
          <p:cNvSpPr/>
          <p:nvPr/>
        </p:nvSpPr>
        <p:spPr>
          <a:xfrm>
            <a:off x="6111388" y="1948136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9B81DE9-B32C-4733-A126-B0645340F80F}"/>
              </a:ext>
            </a:extLst>
          </p:cNvPr>
          <p:cNvSpPr/>
          <p:nvPr/>
        </p:nvSpPr>
        <p:spPr>
          <a:xfrm>
            <a:off x="6289656" y="1216208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7737A8C-B805-4C09-8F7D-BCF7638D10F4}"/>
              </a:ext>
            </a:extLst>
          </p:cNvPr>
          <p:cNvSpPr/>
          <p:nvPr/>
        </p:nvSpPr>
        <p:spPr>
          <a:xfrm>
            <a:off x="5985326" y="857432"/>
            <a:ext cx="703658" cy="69647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D16B521-01B6-4D83-B981-652214314A74}"/>
              </a:ext>
            </a:extLst>
          </p:cNvPr>
          <p:cNvSpPr txBox="1"/>
          <p:nvPr/>
        </p:nvSpPr>
        <p:spPr>
          <a:xfrm>
            <a:off x="6662743" y="1183131"/>
            <a:ext cx="1659953" cy="37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可融合的</a:t>
            </a:r>
            <a:r>
              <a:rPr lang="en-US" altLang="zh-CN" dirty="0">
                <a:solidFill>
                  <a:srgbClr val="FFC000"/>
                </a:solidFill>
              </a:rPr>
              <a:t>3D</a:t>
            </a:r>
            <a:r>
              <a:rPr lang="zh-CN" altLang="en-US" dirty="0">
                <a:solidFill>
                  <a:srgbClr val="FFC000"/>
                </a:solidFill>
              </a:rPr>
              <a:t>点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3E9FEC-3FBE-49E1-8275-01C750CDE9F6}"/>
              </a:ext>
            </a:extLst>
          </p:cNvPr>
          <p:cNvSpPr txBox="1"/>
          <p:nvPr/>
        </p:nvSpPr>
        <p:spPr>
          <a:xfrm>
            <a:off x="5784623" y="30230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公共</a:t>
            </a:r>
            <a:r>
              <a:rPr lang="en-US" altLang="zh-CN" dirty="0">
                <a:solidFill>
                  <a:srgbClr val="FFC000"/>
                </a:solidFill>
              </a:rPr>
              <a:t>2D</a:t>
            </a:r>
            <a:r>
              <a:rPr lang="zh-CN" altLang="en-US" dirty="0">
                <a:solidFill>
                  <a:srgbClr val="FFC000"/>
                </a:solidFill>
              </a:rPr>
              <a:t>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4A0166D-66C9-4B78-BE51-781BEAD9EA66}"/>
              </a:ext>
            </a:extLst>
          </p:cNvPr>
          <p:cNvSpPr txBox="1"/>
          <p:nvPr/>
        </p:nvSpPr>
        <p:spPr>
          <a:xfrm>
            <a:off x="2697670" y="5423089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具有公共</a:t>
            </a:r>
            <a:r>
              <a:rPr lang="en-US" altLang="zh-CN" dirty="0"/>
              <a:t>2D</a:t>
            </a:r>
            <a:r>
              <a:rPr lang="zh-CN" altLang="en-US" dirty="0"/>
              <a:t>点的</a:t>
            </a:r>
            <a:r>
              <a:rPr lang="en-US" altLang="zh-CN" dirty="0"/>
              <a:t>3D</a:t>
            </a:r>
            <a:r>
              <a:rPr lang="zh-CN" altLang="en-US" dirty="0"/>
              <a:t>点，验证可融合性，并建立融合关系</a:t>
            </a:r>
          </a:p>
        </p:txBody>
      </p:sp>
    </p:spTree>
    <p:extLst>
      <p:ext uri="{BB962C8B-B14F-4D97-AF65-F5344CB8AC3E}">
        <p14:creationId xmlns:p14="http://schemas.microsoft.com/office/powerpoint/2010/main" val="27310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7FE67634-B116-4C72-BF2E-9852FFD9764F}"/>
              </a:ext>
            </a:extLst>
          </p:cNvPr>
          <p:cNvSpPr/>
          <p:nvPr/>
        </p:nvSpPr>
        <p:spPr>
          <a:xfrm>
            <a:off x="5263534" y="1788239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7D7941-C89E-4E62-B4F9-207B7B1613BE}"/>
              </a:ext>
            </a:extLst>
          </p:cNvPr>
          <p:cNvSpPr/>
          <p:nvPr/>
        </p:nvSpPr>
        <p:spPr>
          <a:xfrm>
            <a:off x="6557006" y="1951889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245A18C-71E4-4D79-B421-E2E93BCEFB27}"/>
              </a:ext>
            </a:extLst>
          </p:cNvPr>
          <p:cNvSpPr/>
          <p:nvPr/>
        </p:nvSpPr>
        <p:spPr>
          <a:xfrm>
            <a:off x="6326269" y="2011068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98EF49-942C-47D6-A039-4D9F19395EF4}"/>
              </a:ext>
            </a:extLst>
          </p:cNvPr>
          <p:cNvSpPr/>
          <p:nvPr/>
        </p:nvSpPr>
        <p:spPr>
          <a:xfrm>
            <a:off x="6504870" y="1546080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AB69767-4663-4D03-A525-542845391BC5}"/>
              </a:ext>
            </a:extLst>
          </p:cNvPr>
          <p:cNvSpPr/>
          <p:nvPr/>
        </p:nvSpPr>
        <p:spPr>
          <a:xfrm>
            <a:off x="6349275" y="1767316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E68990A-4EBE-4100-85CA-90801FF75C7F}"/>
              </a:ext>
            </a:extLst>
          </p:cNvPr>
          <p:cNvSpPr/>
          <p:nvPr/>
        </p:nvSpPr>
        <p:spPr>
          <a:xfrm>
            <a:off x="6661277" y="1692520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A37B992-92B5-459D-AEC1-8390AACF699E}"/>
              </a:ext>
            </a:extLst>
          </p:cNvPr>
          <p:cNvSpPr/>
          <p:nvPr/>
        </p:nvSpPr>
        <p:spPr>
          <a:xfrm>
            <a:off x="6400599" y="2706315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CD6B790-A19B-4885-A376-088CE772E97F}"/>
              </a:ext>
            </a:extLst>
          </p:cNvPr>
          <p:cNvSpPr/>
          <p:nvPr/>
        </p:nvSpPr>
        <p:spPr>
          <a:xfrm>
            <a:off x="6652229" y="2351964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673AE88-A606-4664-B617-BABE3734515C}"/>
              </a:ext>
            </a:extLst>
          </p:cNvPr>
          <p:cNvSpPr/>
          <p:nvPr/>
        </p:nvSpPr>
        <p:spPr>
          <a:xfrm>
            <a:off x="6631045" y="2623670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BF78E4B-841F-4380-9507-CE1D279DCACE}"/>
              </a:ext>
            </a:extLst>
          </p:cNvPr>
          <p:cNvSpPr/>
          <p:nvPr/>
        </p:nvSpPr>
        <p:spPr>
          <a:xfrm>
            <a:off x="6272721" y="2359711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61168B5-B0A4-4B07-BEE1-3A4F4478097C}"/>
              </a:ext>
            </a:extLst>
          </p:cNvPr>
          <p:cNvSpPr/>
          <p:nvPr/>
        </p:nvSpPr>
        <p:spPr>
          <a:xfrm>
            <a:off x="6168450" y="2710092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9B81DE9-B32C-4733-A126-B0645340F80F}"/>
              </a:ext>
            </a:extLst>
          </p:cNvPr>
          <p:cNvSpPr/>
          <p:nvPr/>
        </p:nvSpPr>
        <p:spPr>
          <a:xfrm>
            <a:off x="6400599" y="2505312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9FD2D90-3BC6-4F30-856E-4807901E53BE}"/>
              </a:ext>
            </a:extLst>
          </p:cNvPr>
          <p:cNvSpPr/>
          <p:nvPr/>
        </p:nvSpPr>
        <p:spPr>
          <a:xfrm>
            <a:off x="5415934" y="1940639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C78F2E6-59CB-466A-8322-6448CCBB46B8}"/>
              </a:ext>
            </a:extLst>
          </p:cNvPr>
          <p:cNvSpPr/>
          <p:nvPr/>
        </p:nvSpPr>
        <p:spPr>
          <a:xfrm>
            <a:off x="5439998" y="2145984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1409201-F0DC-47CC-A4C0-74833BF0A4E4}"/>
              </a:ext>
            </a:extLst>
          </p:cNvPr>
          <p:cNvSpPr/>
          <p:nvPr/>
        </p:nvSpPr>
        <p:spPr>
          <a:xfrm>
            <a:off x="5621874" y="1790972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2FC0A6F-0095-4C15-8768-697325D8B025}"/>
              </a:ext>
            </a:extLst>
          </p:cNvPr>
          <p:cNvSpPr/>
          <p:nvPr/>
        </p:nvSpPr>
        <p:spPr>
          <a:xfrm>
            <a:off x="5159263" y="2145984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AA2B3B5-1C9E-499E-A527-3D6BAFAB3146}"/>
              </a:ext>
            </a:extLst>
          </p:cNvPr>
          <p:cNvSpPr/>
          <p:nvPr/>
        </p:nvSpPr>
        <p:spPr>
          <a:xfrm>
            <a:off x="2931293" y="1297811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18B9D6-4603-4AD7-9708-76ADCEB4B885}"/>
              </a:ext>
            </a:extLst>
          </p:cNvPr>
          <p:cNvSpPr/>
          <p:nvPr/>
        </p:nvSpPr>
        <p:spPr>
          <a:xfrm>
            <a:off x="2905052" y="1749571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C70E50C-2018-4A3E-96FD-C2C0BAEF62F6}"/>
              </a:ext>
            </a:extLst>
          </p:cNvPr>
          <p:cNvSpPr/>
          <p:nvPr/>
        </p:nvSpPr>
        <p:spPr>
          <a:xfrm>
            <a:off x="2603246" y="1243745"/>
            <a:ext cx="703658" cy="69647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C55B25-0E0F-4A57-899B-65CA4B6B32F8}"/>
              </a:ext>
            </a:extLst>
          </p:cNvPr>
          <p:cNvSpPr txBox="1"/>
          <p:nvPr/>
        </p:nvSpPr>
        <p:spPr>
          <a:xfrm>
            <a:off x="3306904" y="1447903"/>
            <a:ext cx="1659953" cy="37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可融合的</a:t>
            </a:r>
            <a:r>
              <a:rPr lang="en-US" altLang="zh-CN" dirty="0">
                <a:solidFill>
                  <a:srgbClr val="FFC000"/>
                </a:solidFill>
              </a:rPr>
              <a:t>3D</a:t>
            </a:r>
            <a:r>
              <a:rPr lang="zh-CN" altLang="en-US" dirty="0">
                <a:solidFill>
                  <a:srgbClr val="FFC000"/>
                </a:solidFill>
              </a:rPr>
              <a:t>点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2A2A91-9C3C-4CA5-ACA9-E13A7EBFB6FB}"/>
              </a:ext>
            </a:extLst>
          </p:cNvPr>
          <p:cNvCxnSpPr>
            <a:cxnSpLocks/>
          </p:cNvCxnSpPr>
          <p:nvPr/>
        </p:nvCxnSpPr>
        <p:spPr>
          <a:xfrm flipH="1">
            <a:off x="2955075" y="1356990"/>
            <a:ext cx="26241" cy="4517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C1CFA68-2D65-44FE-A476-4C87A3EED22A}"/>
              </a:ext>
            </a:extLst>
          </p:cNvPr>
          <p:cNvCxnSpPr>
            <a:cxnSpLocks/>
          </p:cNvCxnSpPr>
          <p:nvPr/>
        </p:nvCxnSpPr>
        <p:spPr>
          <a:xfrm>
            <a:off x="2575774" y="2219109"/>
            <a:ext cx="7311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655B209-0EE8-4C6A-A8D8-341D33330255}"/>
              </a:ext>
            </a:extLst>
          </p:cNvPr>
          <p:cNvSpPr txBox="1"/>
          <p:nvPr/>
        </p:nvSpPr>
        <p:spPr>
          <a:xfrm>
            <a:off x="3306904" y="2020304"/>
            <a:ext cx="1659953" cy="37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融合关系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5E7F0E-06E3-4291-A03C-8F22D6E310FB}"/>
              </a:ext>
            </a:extLst>
          </p:cNvPr>
          <p:cNvCxnSpPr>
            <a:cxnSpLocks/>
          </p:cNvCxnSpPr>
          <p:nvPr/>
        </p:nvCxnSpPr>
        <p:spPr>
          <a:xfrm flipH="1">
            <a:off x="5203763" y="1826495"/>
            <a:ext cx="119541" cy="399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29E6E8D-1783-4C76-9CB1-AF8521D6AE8D}"/>
              </a:ext>
            </a:extLst>
          </p:cNvPr>
          <p:cNvCxnSpPr>
            <a:cxnSpLocks/>
          </p:cNvCxnSpPr>
          <p:nvPr/>
        </p:nvCxnSpPr>
        <p:spPr>
          <a:xfrm>
            <a:off x="5227437" y="2208149"/>
            <a:ext cx="280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88F2389-B6B6-4268-A1DC-B40F1C9DED55}"/>
              </a:ext>
            </a:extLst>
          </p:cNvPr>
          <p:cNvCxnSpPr>
            <a:cxnSpLocks/>
          </p:cNvCxnSpPr>
          <p:nvPr/>
        </p:nvCxnSpPr>
        <p:spPr>
          <a:xfrm>
            <a:off x="5302692" y="1823533"/>
            <a:ext cx="192147" cy="19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5AE9D8B-9019-4664-B1BC-53C587BD87DB}"/>
              </a:ext>
            </a:extLst>
          </p:cNvPr>
          <p:cNvCxnSpPr>
            <a:cxnSpLocks/>
          </p:cNvCxnSpPr>
          <p:nvPr/>
        </p:nvCxnSpPr>
        <p:spPr>
          <a:xfrm flipV="1">
            <a:off x="5473115" y="1847418"/>
            <a:ext cx="221135" cy="37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00590E6-1347-42DC-98EE-417A29BA3EE1}"/>
              </a:ext>
            </a:extLst>
          </p:cNvPr>
          <p:cNvCxnSpPr>
            <a:cxnSpLocks/>
          </p:cNvCxnSpPr>
          <p:nvPr/>
        </p:nvCxnSpPr>
        <p:spPr>
          <a:xfrm flipV="1">
            <a:off x="6322097" y="2011068"/>
            <a:ext cx="335008" cy="591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A13A62F-093E-4077-B045-5B91478AA0F5}"/>
              </a:ext>
            </a:extLst>
          </p:cNvPr>
          <p:cNvCxnSpPr>
            <a:cxnSpLocks/>
          </p:cNvCxnSpPr>
          <p:nvPr/>
        </p:nvCxnSpPr>
        <p:spPr>
          <a:xfrm flipV="1">
            <a:off x="6401410" y="1751511"/>
            <a:ext cx="335008" cy="591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9C7B03-2217-405B-89A8-2E3076FA9FFC}"/>
              </a:ext>
            </a:extLst>
          </p:cNvPr>
          <p:cNvCxnSpPr>
            <a:cxnSpLocks/>
          </p:cNvCxnSpPr>
          <p:nvPr/>
        </p:nvCxnSpPr>
        <p:spPr>
          <a:xfrm flipV="1">
            <a:off x="6378404" y="1826495"/>
            <a:ext cx="23006" cy="2437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0770E78-3181-4960-8E32-D1ED309C991B}"/>
              </a:ext>
            </a:extLst>
          </p:cNvPr>
          <p:cNvCxnSpPr>
            <a:cxnSpLocks/>
          </p:cNvCxnSpPr>
          <p:nvPr/>
        </p:nvCxnSpPr>
        <p:spPr>
          <a:xfrm flipV="1">
            <a:off x="6631909" y="1751323"/>
            <a:ext cx="67405" cy="293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718D569-B521-4A82-BDC2-485F7FC05CC0}"/>
              </a:ext>
            </a:extLst>
          </p:cNvPr>
          <p:cNvCxnSpPr>
            <a:cxnSpLocks/>
          </p:cNvCxnSpPr>
          <p:nvPr/>
        </p:nvCxnSpPr>
        <p:spPr>
          <a:xfrm flipH="1" flipV="1">
            <a:off x="6566978" y="1594000"/>
            <a:ext cx="38316" cy="4649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1BC797F-4E10-4878-B878-33B6CD0CC5DA}"/>
              </a:ext>
            </a:extLst>
          </p:cNvPr>
          <p:cNvCxnSpPr>
            <a:cxnSpLocks/>
          </p:cNvCxnSpPr>
          <p:nvPr/>
        </p:nvCxnSpPr>
        <p:spPr>
          <a:xfrm flipV="1">
            <a:off x="6375175" y="1568950"/>
            <a:ext cx="201130" cy="28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57C0377-7C2F-4416-8685-2258B32E9589}"/>
              </a:ext>
            </a:extLst>
          </p:cNvPr>
          <p:cNvCxnSpPr>
            <a:cxnSpLocks/>
          </p:cNvCxnSpPr>
          <p:nvPr/>
        </p:nvCxnSpPr>
        <p:spPr>
          <a:xfrm flipV="1">
            <a:off x="6205892" y="2415514"/>
            <a:ext cx="135829" cy="3919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7B1017-A7F1-46D8-9AF2-D2AAA639EB64}"/>
              </a:ext>
            </a:extLst>
          </p:cNvPr>
          <p:cNvCxnSpPr>
            <a:cxnSpLocks/>
            <a:stCxn id="64" idx="2"/>
            <a:endCxn id="43" idx="6"/>
          </p:cNvCxnSpPr>
          <p:nvPr/>
        </p:nvCxnSpPr>
        <p:spPr>
          <a:xfrm flipV="1">
            <a:off x="6168450" y="2765494"/>
            <a:ext cx="336420" cy="37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D697375-589D-4DE2-9F38-D3A864002538}"/>
              </a:ext>
            </a:extLst>
          </p:cNvPr>
          <p:cNvCxnSpPr>
            <a:cxnSpLocks/>
            <a:endCxn id="67" idx="7"/>
          </p:cNvCxnSpPr>
          <p:nvPr/>
        </p:nvCxnSpPr>
        <p:spPr>
          <a:xfrm flipV="1">
            <a:off x="6180479" y="2522645"/>
            <a:ext cx="309121" cy="265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B4A6AEB-BA43-496D-954F-82B8EE25E8E1}"/>
              </a:ext>
            </a:extLst>
          </p:cNvPr>
          <p:cNvCxnSpPr>
            <a:cxnSpLocks/>
            <a:endCxn id="33" idx="6"/>
          </p:cNvCxnSpPr>
          <p:nvPr/>
        </p:nvCxnSpPr>
        <p:spPr>
          <a:xfrm flipV="1">
            <a:off x="6447379" y="2682849"/>
            <a:ext cx="287937" cy="937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B665D25-4E1E-442F-A0EC-589491FD99FC}"/>
              </a:ext>
            </a:extLst>
          </p:cNvPr>
          <p:cNvCxnSpPr>
            <a:cxnSpLocks/>
            <a:endCxn id="67" idx="5"/>
          </p:cNvCxnSpPr>
          <p:nvPr/>
        </p:nvCxnSpPr>
        <p:spPr>
          <a:xfrm>
            <a:off x="6320555" y="2427386"/>
            <a:ext cx="169045" cy="1789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4E200F8-A36F-4712-B5FB-4F8205D196B1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6327371" y="2408534"/>
            <a:ext cx="429129" cy="26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F136435-CCE1-4F54-9D57-4A53BAB9B753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6479771" y="2560934"/>
            <a:ext cx="240275" cy="1637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7B648B4-AE78-42AC-A661-D4B0E088D810}"/>
              </a:ext>
            </a:extLst>
          </p:cNvPr>
          <p:cNvSpPr txBox="1"/>
          <p:nvPr/>
        </p:nvSpPr>
        <p:spPr>
          <a:xfrm>
            <a:off x="2689901" y="2592705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由融合关系构建融合关系图</a:t>
            </a:r>
            <a:endParaRPr lang="en-US" altLang="zh-CN" dirty="0"/>
          </a:p>
          <a:p>
            <a:r>
              <a:rPr lang="zh-CN" altLang="en-US" dirty="0"/>
              <a:t>每个连通分量构建一个</a:t>
            </a:r>
            <a:r>
              <a:rPr lang="en-US" altLang="zh-CN" dirty="0"/>
              <a:t>3D</a:t>
            </a:r>
            <a:r>
              <a:rPr lang="zh-CN" altLang="en-US" dirty="0"/>
              <a:t>点</a:t>
            </a:r>
          </a:p>
        </p:txBody>
      </p:sp>
      <p:sp>
        <p:nvSpPr>
          <p:cNvPr id="87" name="梯形 86">
            <a:extLst>
              <a:ext uri="{FF2B5EF4-FFF2-40B4-BE49-F238E27FC236}">
                <a16:creationId xmlns:a16="http://schemas.microsoft.com/office/drawing/2014/main" id="{DD6AB2C5-B036-48CD-8E22-73FD62783670}"/>
              </a:ext>
            </a:extLst>
          </p:cNvPr>
          <p:cNvSpPr/>
          <p:nvPr/>
        </p:nvSpPr>
        <p:spPr>
          <a:xfrm>
            <a:off x="7265958" y="4384634"/>
            <a:ext cx="1720397" cy="1002352"/>
          </a:xfrm>
          <a:prstGeom prst="trapezoid">
            <a:avLst>
              <a:gd name="adj" fmla="val 15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6C8C06B-C29A-425D-B823-FF41E1443AF4}"/>
              </a:ext>
            </a:extLst>
          </p:cNvPr>
          <p:cNvCxnSpPr>
            <a:cxnSpLocks/>
          </p:cNvCxnSpPr>
          <p:nvPr/>
        </p:nvCxnSpPr>
        <p:spPr>
          <a:xfrm flipV="1">
            <a:off x="8104200" y="750401"/>
            <a:ext cx="993969" cy="505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942AD283-68A9-4554-B33B-B796B6B1A3E7}"/>
              </a:ext>
            </a:extLst>
          </p:cNvPr>
          <p:cNvSpPr/>
          <p:nvPr/>
        </p:nvSpPr>
        <p:spPr>
          <a:xfrm rot="19181150">
            <a:off x="8224894" y="4885810"/>
            <a:ext cx="104271" cy="118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9C1F1A9-6087-489A-BD94-2A8486C5861D}"/>
              </a:ext>
            </a:extLst>
          </p:cNvPr>
          <p:cNvSpPr/>
          <p:nvPr/>
        </p:nvSpPr>
        <p:spPr>
          <a:xfrm rot="19181150">
            <a:off x="8545622" y="3030797"/>
            <a:ext cx="104271" cy="118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5751955-44F9-4E5B-8D1C-1AFE7A85F73F}"/>
              </a:ext>
            </a:extLst>
          </p:cNvPr>
          <p:cNvSpPr/>
          <p:nvPr/>
        </p:nvSpPr>
        <p:spPr>
          <a:xfrm rot="19181150">
            <a:off x="8979087" y="1846172"/>
            <a:ext cx="104271" cy="1183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7CBB890-B5F2-484E-AD97-54726E5F9293}"/>
              </a:ext>
            </a:extLst>
          </p:cNvPr>
          <p:cNvCxnSpPr>
            <a:cxnSpLocks/>
          </p:cNvCxnSpPr>
          <p:nvPr/>
        </p:nvCxnSpPr>
        <p:spPr>
          <a:xfrm flipH="1">
            <a:off x="8104200" y="3089976"/>
            <a:ext cx="479815" cy="2718277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06EF9C1-313F-40C4-A449-8AF28554B772}"/>
              </a:ext>
            </a:extLst>
          </p:cNvPr>
          <p:cNvCxnSpPr>
            <a:cxnSpLocks/>
          </p:cNvCxnSpPr>
          <p:nvPr/>
        </p:nvCxnSpPr>
        <p:spPr>
          <a:xfrm flipH="1">
            <a:off x="8108372" y="1923436"/>
            <a:ext cx="909226" cy="388481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210867D-4CCB-4ED8-B28E-C50F4E1BD618}"/>
              </a:ext>
            </a:extLst>
          </p:cNvPr>
          <p:cNvSpPr txBox="1"/>
          <p:nvPr/>
        </p:nvSpPr>
        <p:spPr>
          <a:xfrm>
            <a:off x="2653674" y="3810055"/>
            <a:ext cx="397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2D</a:t>
            </a:r>
            <a:r>
              <a:rPr lang="zh-CN" altLang="en-US" dirty="0"/>
              <a:t>点至多作为一个</a:t>
            </a:r>
            <a:r>
              <a:rPr lang="en-US" altLang="zh-CN" dirty="0"/>
              <a:t>3D</a:t>
            </a:r>
            <a:r>
              <a:rPr lang="zh-CN" altLang="en-US" dirty="0"/>
              <a:t>点的观测，</a:t>
            </a:r>
            <a:endParaRPr lang="en-US" altLang="zh-CN" dirty="0"/>
          </a:p>
          <a:p>
            <a:r>
              <a:rPr lang="zh-CN" altLang="en-US" dirty="0"/>
              <a:t>移除重投影误差较大的</a:t>
            </a:r>
            <a:r>
              <a:rPr lang="en-US" altLang="zh-CN" dirty="0"/>
              <a:t>2D-3D</a:t>
            </a:r>
            <a:r>
              <a:rPr lang="zh-CN" altLang="en-US" dirty="0"/>
              <a:t>关系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7FC25BC-BB38-4BCA-A937-BF0B08532965}"/>
              </a:ext>
            </a:extLst>
          </p:cNvPr>
          <p:cNvCxnSpPr/>
          <p:nvPr/>
        </p:nvCxnSpPr>
        <p:spPr>
          <a:xfrm>
            <a:off x="3176507" y="4734281"/>
            <a:ext cx="7969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F3A1047-60C9-416F-8761-F401D9DB0EB5}"/>
              </a:ext>
            </a:extLst>
          </p:cNvPr>
          <p:cNvSpPr txBox="1"/>
          <p:nvPr/>
        </p:nvSpPr>
        <p:spPr>
          <a:xfrm>
            <a:off x="4008307" y="4549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将被移除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57CD5E4-6ADE-4570-8E15-74CC532AB411}"/>
              </a:ext>
            </a:extLst>
          </p:cNvPr>
          <p:cNvCxnSpPr/>
          <p:nvPr/>
        </p:nvCxnSpPr>
        <p:spPr>
          <a:xfrm>
            <a:off x="3176507" y="5104384"/>
            <a:ext cx="79695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BBFB4A7-68C7-4A71-B7B8-A72927F67696}"/>
              </a:ext>
            </a:extLst>
          </p:cNvPr>
          <p:cNvSpPr txBox="1"/>
          <p:nvPr/>
        </p:nvSpPr>
        <p:spPr>
          <a:xfrm>
            <a:off x="4008307" y="4919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将被保留</a:t>
            </a:r>
          </a:p>
        </p:txBody>
      </p:sp>
    </p:spTree>
    <p:extLst>
      <p:ext uri="{BB962C8B-B14F-4D97-AF65-F5344CB8AC3E}">
        <p14:creationId xmlns:p14="http://schemas.microsoft.com/office/powerpoint/2010/main" val="348638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264F5A-70FE-4332-8E60-CE67A1FE0F17}"/>
              </a:ext>
            </a:extLst>
          </p:cNvPr>
          <p:cNvSpPr/>
          <p:nvPr/>
        </p:nvSpPr>
        <p:spPr>
          <a:xfrm>
            <a:off x="964734" y="587229"/>
            <a:ext cx="4790114" cy="373310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955718-16D8-4E1B-AD90-2172A6A9AD4C}"/>
              </a:ext>
            </a:extLst>
          </p:cNvPr>
          <p:cNvSpPr txBox="1"/>
          <p:nvPr/>
        </p:nvSpPr>
        <p:spPr>
          <a:xfrm>
            <a:off x="2487336" y="729842"/>
            <a:ext cx="17449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 Tracking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B25475-B361-45A7-8106-2AA87DA66B58}"/>
              </a:ext>
            </a:extLst>
          </p:cNvPr>
          <p:cNvSpPr/>
          <p:nvPr/>
        </p:nvSpPr>
        <p:spPr>
          <a:xfrm>
            <a:off x="6628701" y="587229"/>
            <a:ext cx="4790114" cy="373310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6659D5-24E2-4A73-BA96-EDB891E63EB3}"/>
              </a:ext>
            </a:extLst>
          </p:cNvPr>
          <p:cNvSpPr txBox="1"/>
          <p:nvPr/>
        </p:nvSpPr>
        <p:spPr>
          <a:xfrm>
            <a:off x="8054130" y="738231"/>
            <a:ext cx="21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3D Reconstruction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DCC02D-B3EE-4D89-B18C-D9654C3434EB}"/>
              </a:ext>
            </a:extLst>
          </p:cNvPr>
          <p:cNvSpPr/>
          <p:nvPr/>
        </p:nvSpPr>
        <p:spPr>
          <a:xfrm>
            <a:off x="7585046" y="1342239"/>
            <a:ext cx="2877424" cy="520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 Point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F57CE5-6D9C-4172-93B1-C23A8A2B124E}"/>
              </a:ext>
            </a:extLst>
          </p:cNvPr>
          <p:cNvSpPr/>
          <p:nvPr/>
        </p:nvSpPr>
        <p:spPr>
          <a:xfrm>
            <a:off x="1916885" y="1342239"/>
            <a:ext cx="2877424" cy="520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 Points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69FC5B-E2F8-4999-8A27-E9FC8AAE6056}"/>
              </a:ext>
            </a:extLst>
          </p:cNvPr>
          <p:cNvSpPr/>
          <p:nvPr/>
        </p:nvSpPr>
        <p:spPr>
          <a:xfrm>
            <a:off x="1916885" y="2357307"/>
            <a:ext cx="2877424" cy="520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 Tracks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661892-8A11-48D1-AF67-A723A1C86A50}"/>
              </a:ext>
            </a:extLst>
          </p:cNvPr>
          <p:cNvSpPr/>
          <p:nvPr/>
        </p:nvSpPr>
        <p:spPr>
          <a:xfrm>
            <a:off x="7585046" y="2357306"/>
            <a:ext cx="2877424" cy="520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3D Point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83A57D-F3F4-4F48-BF93-7C3F93A2B9F8}"/>
              </a:ext>
            </a:extLst>
          </p:cNvPr>
          <p:cNvSpPr/>
          <p:nvPr/>
        </p:nvSpPr>
        <p:spPr>
          <a:xfrm>
            <a:off x="1916885" y="3389153"/>
            <a:ext cx="2877424" cy="5201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2D Points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FDD90B-24FF-41A1-A2D8-E9A97A79B4B6}"/>
              </a:ext>
            </a:extLst>
          </p:cNvPr>
          <p:cNvCxnSpPr>
            <a:stCxn id="7" idx="1"/>
            <a:endCxn id="30" idx="3"/>
          </p:cNvCxnSpPr>
          <p:nvPr/>
        </p:nvCxnSpPr>
        <p:spPr>
          <a:xfrm flipH="1">
            <a:off x="4794309" y="1602298"/>
            <a:ext cx="279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CF354A5-7C0D-429E-B173-7850D4BEF709}"/>
              </a:ext>
            </a:extLst>
          </p:cNvPr>
          <p:cNvSpPr txBox="1"/>
          <p:nvPr/>
        </p:nvSpPr>
        <p:spPr>
          <a:xfrm>
            <a:off x="5317222" y="1610676"/>
            <a:ext cx="17449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Observation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15F69F-7EED-482F-BBB5-FC6560960CC1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355597" y="1862356"/>
            <a:ext cx="0" cy="49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0C58FA1-4167-4874-BAB5-CE42508FC57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4794309" y="2617365"/>
            <a:ext cx="2790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D41B2B-E5A0-454A-A64D-F40DC52389AC}"/>
              </a:ext>
            </a:extLst>
          </p:cNvPr>
          <p:cNvSpPr txBox="1"/>
          <p:nvPr/>
        </p:nvSpPr>
        <p:spPr>
          <a:xfrm>
            <a:off x="5319320" y="2239857"/>
            <a:ext cx="17449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Triangulation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D2C8458-01CD-444A-9D88-0B6E3E71AB10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rot="5400000">
            <a:off x="5933813" y="299208"/>
            <a:ext cx="511730" cy="566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E5BF150-251B-48DC-9699-CCBDDE8336AE}"/>
              </a:ext>
            </a:extLst>
          </p:cNvPr>
          <p:cNvSpPr txBox="1"/>
          <p:nvPr/>
        </p:nvSpPr>
        <p:spPr>
          <a:xfrm>
            <a:off x="5317222" y="3141679"/>
            <a:ext cx="17449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Reprojection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7655B2E-7B51-4DB9-B932-A6B14FB55C7E}"/>
              </a:ext>
            </a:extLst>
          </p:cNvPr>
          <p:cNvCxnSpPr>
            <a:stCxn id="33" idx="3"/>
            <a:endCxn id="7" idx="3"/>
          </p:cNvCxnSpPr>
          <p:nvPr/>
        </p:nvCxnSpPr>
        <p:spPr>
          <a:xfrm flipV="1">
            <a:off x="4794309" y="1602298"/>
            <a:ext cx="5668161" cy="2046914"/>
          </a:xfrm>
          <a:prstGeom prst="bentConnector3">
            <a:avLst>
              <a:gd name="adj1" fmla="val 104033"/>
            </a:avLst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88C56FB-5DBE-459D-9F6F-CAC2D34CB256}"/>
              </a:ext>
            </a:extLst>
          </p:cNvPr>
          <p:cNvSpPr txBox="1"/>
          <p:nvPr/>
        </p:nvSpPr>
        <p:spPr>
          <a:xfrm>
            <a:off x="8243581" y="3649211"/>
            <a:ext cx="17449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As Observation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4C5CB6-E9D0-4E62-8EFF-E1F46E066B07}"/>
              </a:ext>
            </a:extLst>
          </p:cNvPr>
          <p:cNvSpPr txBox="1"/>
          <p:nvPr/>
        </p:nvSpPr>
        <p:spPr>
          <a:xfrm>
            <a:off x="729842" y="5285076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追踪流程结束后，当前帧中孤立的</a:t>
            </a:r>
            <a:r>
              <a:rPr lang="en-US" altLang="zh-CN" dirty="0"/>
              <a:t>2D</a:t>
            </a:r>
            <a:r>
              <a:rPr lang="zh-CN" altLang="en-US" dirty="0"/>
              <a:t>点会被执行初始化操作，尝试创建新的</a:t>
            </a:r>
            <a:r>
              <a:rPr lang="en-US" altLang="zh-CN" dirty="0"/>
              <a:t>3D</a:t>
            </a:r>
            <a:r>
              <a:rPr lang="zh-CN" altLang="en-US" dirty="0"/>
              <a:t>点。</a:t>
            </a:r>
            <a:endParaRPr lang="en-US" altLang="zh-CN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3F0E4D-DDE7-453B-8163-935CBCF943C9}"/>
              </a:ext>
            </a:extLst>
          </p:cNvPr>
          <p:cNvSpPr txBox="1"/>
          <p:nvPr/>
        </p:nvSpPr>
        <p:spPr>
          <a:xfrm>
            <a:off x="729842" y="4877992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重投影流程会尝试加入新的</a:t>
            </a:r>
            <a:r>
              <a:rPr lang="en-US" altLang="zh-CN" dirty="0"/>
              <a:t>2D</a:t>
            </a:r>
            <a:r>
              <a:rPr lang="zh-CN" altLang="en-US" dirty="0"/>
              <a:t>观测值，但只会从孤立的</a:t>
            </a:r>
            <a:r>
              <a:rPr lang="en-US" altLang="zh-CN" dirty="0"/>
              <a:t>2D</a:t>
            </a:r>
            <a:r>
              <a:rPr lang="zh-CN" altLang="en-US" dirty="0"/>
              <a:t>点中筛选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C3BBAA-0DA9-4135-B8C5-F4C8A5FBDC08}"/>
              </a:ext>
            </a:extLst>
          </p:cNvPr>
          <p:cNvSpPr txBox="1"/>
          <p:nvPr/>
        </p:nvSpPr>
        <p:spPr>
          <a:xfrm>
            <a:off x="729842" y="4470908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4</a:t>
            </a:r>
            <a:r>
              <a:rPr lang="zh-CN" altLang="en-US" dirty="0"/>
              <a:t>帧法进行</a:t>
            </a:r>
            <a:r>
              <a:rPr lang="en-US" altLang="zh-CN" dirty="0"/>
              <a:t>2D</a:t>
            </a:r>
            <a:r>
              <a:rPr lang="zh-CN" altLang="en-US" dirty="0"/>
              <a:t>追踪，</a:t>
            </a:r>
            <a:r>
              <a:rPr lang="en-US" altLang="zh-CN" dirty="0"/>
              <a:t>3D</a:t>
            </a:r>
            <a:r>
              <a:rPr lang="zh-CN" altLang="en-US" dirty="0"/>
              <a:t>重建建立在</a:t>
            </a:r>
            <a:r>
              <a:rPr lang="en-US" altLang="zh-CN" dirty="0"/>
              <a:t>2D</a:t>
            </a:r>
            <a:r>
              <a:rPr lang="zh-CN" altLang="en-US" dirty="0"/>
              <a:t>追踪上，会被有效加速。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7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1421</Words>
  <Application>Microsoft Office PowerPoint</Application>
  <PresentationFormat>宽屏</PresentationFormat>
  <Paragraphs>126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登稣</dc:creator>
  <cp:lastModifiedBy>张 登稣</cp:lastModifiedBy>
  <cp:revision>22</cp:revision>
  <dcterms:created xsi:type="dcterms:W3CDTF">2020-11-18T03:23:29Z</dcterms:created>
  <dcterms:modified xsi:type="dcterms:W3CDTF">2020-12-01T06:31:47Z</dcterms:modified>
</cp:coreProperties>
</file>