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VyLIYUoKFCG0HW8+rg70dbKky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331B30-275C-4789-8A3B-B5C23E0C1758}">
  <a:tblStyle styleId="{1C331B30-275C-4789-8A3B-B5C23E0C17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v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4862e08f1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a4862e08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4862e08f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a4862e08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4862e08f1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a4862e08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e93c5e21a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9e93c5e21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e93c5e21a_1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9e93c5e21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93c5e21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93c5e2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e93c5e21a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9e93c5e21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8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8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8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2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8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2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28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8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8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8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5" name="Google Shape;25;p3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26;p3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27;p3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3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0" name="Google Shape;30;p3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" name="Google Shape;32;p3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33" name="Google Shape;33;p3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4" name="Google Shape;34;p3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35" name="Google Shape;35;p3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6" name="Google Shape;36;p3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7" name="Google Shape;37;p3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8" name="Google Shape;38;p3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9" name="Google Shape;39;p3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40" name="Google Shape;40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45" name="Google Shape;45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7" name="Google Shape;47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0" name="Google Shape;50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" name="Google Shape;52;p2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2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2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2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2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2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31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31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31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31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31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3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3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3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3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Google Shape;78;p3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80" name="Google Shape;80;p31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81" name="Google Shape;81;p31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5" name="Google Shape;85;p3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6" name="Google Shape;86;p32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7" name="Google Shape;87;p32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8" name="Google Shape;88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9" name="Google Shape;89;p32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90" name="Google Shape;90;p32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1" name="Google Shape;91;p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2" name="Google Shape;92;p3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3" name="Google Shape;93;p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3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5" name="Google Shape;95;p3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2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32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8" name="Google Shape;98;p32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3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2" name="Google Shape;102;p32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3" name="Google Shape;103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6" name="Google Shape;106;p3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7" name="Google Shape;107;p3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8" name="Google Shape;108;p33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9" name="Google Shape;109;p3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0" name="Google Shape;110;p33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1" name="Google Shape;111;p33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Google Shape;112;p33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3" name="Google Shape;113;p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4" name="Google Shape;114;p3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Google Shape;115;p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6" name="Google Shape;116;p3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9" name="Google Shape;119;p3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3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4"/>
          <p:cNvGrpSpPr/>
          <p:nvPr/>
        </p:nvGrpSpPr>
        <p:grpSpPr>
          <a:xfrm>
            <a:off x="2466138" y="4472723"/>
            <a:ext cx="6686826" cy="670795"/>
            <a:chOff x="5589288" y="4472723"/>
            <a:chExt cx="6686826" cy="670795"/>
          </a:xfrm>
        </p:grpSpPr>
        <p:sp>
          <p:nvSpPr>
            <p:cNvPr id="125" name="Google Shape;125;p34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" name="Google Shape;126;p34"/>
            <p:cNvGrpSpPr/>
            <p:nvPr/>
          </p:nvGrpSpPr>
          <p:grpSpPr>
            <a:xfrm flipH="1">
              <a:off x="5748897" y="4472723"/>
              <a:ext cx="6527217" cy="670795"/>
              <a:chOff x="-10101302" y="330075"/>
              <a:chExt cx="16532972" cy="1699506"/>
            </a:xfrm>
          </p:grpSpPr>
          <p:sp>
            <p:nvSpPr>
              <p:cNvPr id="127" name="Google Shape;127;p34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4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34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30" name="Google Shape;130;p34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4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4" name="Google Shape;134;p3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35" name="Google Shape;135;p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3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7" name="Google Shape;137;p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3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40" name="Google Shape;140;p3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44" name="Google Shape;144;p3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45" name="Google Shape;145;p3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7" name="Google Shape;147;p35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148" name="Google Shape;148;p35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50" name="Google Shape;150;p3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1" name="Google Shape;151;p3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3" name="Google Shape;153;p3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3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6" name="Google Shape;156;p3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3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35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3" name="Google Shape;163;p3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3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5" name="Google Shape;165;p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8" name="Google Shape;168;p3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36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71" name="Google Shape;171;p3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4" name="Google Shape;174;p36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75" name="Google Shape;175;p36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76" name="Google Shape;176;p3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36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esearchgate.net/figure/Artificial-neural-network-architecture-ANN-i-h-1-h-2-h-n-o_fig1_321259051" TargetMode="External"/><Relationship Id="rId4" Type="http://schemas.openxmlformats.org/officeDocument/2006/relationships/hyperlink" Target="https://www.experfy.com/blog/activation-functions-within-neural-networks/" TargetMode="External"/><Relationship Id="rId5" Type="http://schemas.openxmlformats.org/officeDocument/2006/relationships/hyperlink" Target="https://developers.google.com/machine-learning/guides/text-classification/step-3" TargetMode="External"/><Relationship Id="rId6" Type="http://schemas.openxmlformats.org/officeDocument/2006/relationships/hyperlink" Target="https://pytorch.org/tutorials/_images/bert.png" TargetMode="External"/><Relationship Id="rId7" Type="http://schemas.openxmlformats.org/officeDocument/2006/relationships/hyperlink" Target="https://canworksmart.com/using-mean-absolute-error-forecast-accuracy/#:~:text=MAE%20is%20simply%2C%20as%20the" TargetMode="External"/><Relationship Id="rId8" Type="http://schemas.openxmlformats.org/officeDocument/2006/relationships/hyperlink" Target="https://d2l.ai/chapter_recurrent-modern/lstm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Build a recommender system for users to live better with Yelp</a:t>
            </a:r>
            <a:endParaRPr sz="3600"/>
          </a:p>
        </p:txBody>
      </p:sp>
      <p:sp>
        <p:nvSpPr>
          <p:cNvPr id="185" name="Google Shape;185;p1"/>
          <p:cNvSpPr txBox="1"/>
          <p:nvPr/>
        </p:nvSpPr>
        <p:spPr>
          <a:xfrm>
            <a:off x="6693408" y="3084576"/>
            <a:ext cx="202387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Jiachen Zhou 901091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Xintong Yao   991477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Yiran Wang    987751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Ruoyu Wu      947132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4862e08f1_0_58"/>
          <p:cNvSpPr txBox="1"/>
          <p:nvPr>
            <p:ph type="title"/>
          </p:nvPr>
        </p:nvSpPr>
        <p:spPr>
          <a:xfrm>
            <a:off x="814275" y="392575"/>
            <a:ext cx="6056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Natural Language Processing (NLP) Preparation</a:t>
            </a:r>
            <a:endParaRPr/>
          </a:p>
        </p:txBody>
      </p:sp>
      <p:sp>
        <p:nvSpPr>
          <p:cNvPr id="315" name="Google Shape;315;ga4862e08f1_0_58"/>
          <p:cNvSpPr txBox="1"/>
          <p:nvPr>
            <p:ph idx="1" type="body"/>
          </p:nvPr>
        </p:nvSpPr>
        <p:spPr>
          <a:xfrm>
            <a:off x="870450" y="1468875"/>
            <a:ext cx="26823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Spacy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Multiple size of dictionaries integrated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Utility for Entity-linking</a:t>
            </a:r>
            <a:endParaRPr b="1" sz="1600"/>
          </a:p>
        </p:txBody>
      </p:sp>
      <p:sp>
        <p:nvSpPr>
          <p:cNvPr id="316" name="Google Shape;316;ga4862e08f1_0_58"/>
          <p:cNvSpPr txBox="1"/>
          <p:nvPr>
            <p:ph idx="2" type="body"/>
          </p:nvPr>
        </p:nvSpPr>
        <p:spPr>
          <a:xfrm>
            <a:off x="870450" y="3120900"/>
            <a:ext cx="27960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NLTK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Corpus - Stopwords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Stemming words cleaning</a:t>
            </a:r>
            <a:endParaRPr b="1" sz="1600"/>
          </a:p>
        </p:txBody>
      </p:sp>
      <p:sp>
        <p:nvSpPr>
          <p:cNvPr id="317" name="Google Shape;317;ga4862e08f1_0_58"/>
          <p:cNvSpPr txBox="1"/>
          <p:nvPr>
            <p:ph idx="3" type="body"/>
          </p:nvPr>
        </p:nvSpPr>
        <p:spPr>
          <a:xfrm>
            <a:off x="3828675" y="1468875"/>
            <a:ext cx="38373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Tensorflow Tokenizer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Word Embedding</a:t>
            </a:r>
            <a:endParaRPr b="1" sz="1600"/>
          </a:p>
        </p:txBody>
      </p:sp>
      <p:sp>
        <p:nvSpPr>
          <p:cNvPr id="318" name="Google Shape;318;ga4862e08f1_0_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9" name="Google Shape;319;ga4862e08f1_0_58"/>
          <p:cNvGrpSpPr/>
          <p:nvPr/>
        </p:nvGrpSpPr>
        <p:grpSpPr>
          <a:xfrm>
            <a:off x="305075" y="605924"/>
            <a:ext cx="323793" cy="339493"/>
            <a:chOff x="5961125" y="1623900"/>
            <a:chExt cx="427450" cy="448175"/>
          </a:xfrm>
        </p:grpSpPr>
        <p:sp>
          <p:nvSpPr>
            <p:cNvPr id="320" name="Google Shape;320;ga4862e08f1_0_5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a4862e08f1_0_5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a4862e08f1_0_5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a4862e08f1_0_5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a4862e08f1_0_5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a4862e08f1_0_5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a4862e08f1_0_5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ga4862e08f1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75" y="2382775"/>
            <a:ext cx="4098501" cy="20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a4862e08f1_0_58"/>
          <p:cNvSpPr/>
          <p:nvPr/>
        </p:nvSpPr>
        <p:spPr>
          <a:xfrm>
            <a:off x="4588925" y="2424013"/>
            <a:ext cx="696900" cy="200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a4862e08f1_0_58"/>
          <p:cNvSpPr txBox="1"/>
          <p:nvPr/>
        </p:nvSpPr>
        <p:spPr>
          <a:xfrm>
            <a:off x="8210800" y="3264475"/>
            <a:ext cx="894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Vectors</a:t>
            </a:r>
            <a:endParaRPr b="1" sz="17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0" name="Google Shape;330;ga4862e08f1_0_58"/>
          <p:cNvSpPr/>
          <p:nvPr/>
        </p:nvSpPr>
        <p:spPr>
          <a:xfrm rot="1776765">
            <a:off x="7756649" y="3106212"/>
            <a:ext cx="532445" cy="149809"/>
          </a:xfrm>
          <a:prstGeom prst="leftArrow">
            <a:avLst>
              <a:gd fmla="val 50000" name="adj1"/>
              <a:gd fmla="val 648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a4862e08f1_0_58"/>
          <p:cNvSpPr/>
          <p:nvPr/>
        </p:nvSpPr>
        <p:spPr>
          <a:xfrm rot="-2095554">
            <a:off x="7756681" y="3731292"/>
            <a:ext cx="532386" cy="149969"/>
          </a:xfrm>
          <a:prstGeom prst="leftArrow">
            <a:avLst>
              <a:gd fmla="val 50000" name="adj1"/>
              <a:gd fmla="val 6480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4862e08f1_0_1"/>
          <p:cNvSpPr txBox="1"/>
          <p:nvPr>
            <p:ph type="title"/>
          </p:nvPr>
        </p:nvSpPr>
        <p:spPr>
          <a:xfrm>
            <a:off x="780225" y="392575"/>
            <a:ext cx="5870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Simple Neural Network</a:t>
            </a:r>
            <a:endParaRPr sz="1900"/>
          </a:p>
        </p:txBody>
      </p:sp>
      <p:sp>
        <p:nvSpPr>
          <p:cNvPr id="337" name="Google Shape;337;ga4862e08f1_0_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8" name="Google Shape;338;ga4862e08f1_0_1"/>
          <p:cNvGrpSpPr/>
          <p:nvPr/>
        </p:nvGrpSpPr>
        <p:grpSpPr>
          <a:xfrm>
            <a:off x="305075" y="605924"/>
            <a:ext cx="323793" cy="339493"/>
            <a:chOff x="5961125" y="1623900"/>
            <a:chExt cx="427450" cy="448175"/>
          </a:xfrm>
        </p:grpSpPr>
        <p:sp>
          <p:nvSpPr>
            <p:cNvPr id="339" name="Google Shape;339;ga4862e08f1_0_1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a4862e08f1_0_1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a4862e08f1_0_1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a4862e08f1_0_1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a4862e08f1_0_1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a4862e08f1_0_1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a4862e08f1_0_1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6" name="Google Shape;346;ga4862e08f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375" y="1372800"/>
            <a:ext cx="5724299" cy="3353752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a4862e08f1_0_1"/>
          <p:cNvSpPr/>
          <p:nvPr/>
        </p:nvSpPr>
        <p:spPr>
          <a:xfrm>
            <a:off x="3749600" y="1561250"/>
            <a:ext cx="1078500" cy="3165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4862e08f1_0_7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Long Short-term Memory Neural Network (LSTM)</a:t>
            </a:r>
            <a:endParaRPr/>
          </a:p>
        </p:txBody>
      </p:sp>
      <p:sp>
        <p:nvSpPr>
          <p:cNvPr id="353" name="Google Shape;353;ga4862e08f1_0_7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ga4862e08f1_0_77"/>
          <p:cNvGrpSpPr/>
          <p:nvPr/>
        </p:nvGrpSpPr>
        <p:grpSpPr>
          <a:xfrm>
            <a:off x="305075" y="605924"/>
            <a:ext cx="323793" cy="339493"/>
            <a:chOff x="5961125" y="1623900"/>
            <a:chExt cx="427450" cy="448175"/>
          </a:xfrm>
        </p:grpSpPr>
        <p:sp>
          <p:nvSpPr>
            <p:cNvPr id="355" name="Google Shape;355;ga4862e08f1_0_7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a4862e08f1_0_7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a4862e08f1_0_7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a4862e08f1_0_7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a4862e08f1_0_7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a4862e08f1_0_7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a4862e08f1_0_7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2" name="Google Shape;362;ga4862e08f1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75" y="1501325"/>
            <a:ext cx="5766324" cy="3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a4862e08f1_0_77"/>
          <p:cNvSpPr/>
          <p:nvPr/>
        </p:nvSpPr>
        <p:spPr>
          <a:xfrm>
            <a:off x="1757425" y="2502613"/>
            <a:ext cx="909300" cy="927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ga4862e08f1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400" y="1943287"/>
            <a:ext cx="2832719" cy="19087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a4862e08f1_0_77"/>
          <p:cNvSpPr/>
          <p:nvPr/>
        </p:nvSpPr>
        <p:spPr>
          <a:xfrm>
            <a:off x="2621000" y="2363625"/>
            <a:ext cx="1598400" cy="119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e93c5e21a_1_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Bidirectional Encoder Representations from Transformers</a:t>
            </a:r>
            <a:r>
              <a:rPr lang="en"/>
              <a:t> (BERT)</a:t>
            </a:r>
            <a:endParaRPr/>
          </a:p>
        </p:txBody>
      </p:sp>
      <p:sp>
        <p:nvSpPr>
          <p:cNvPr id="371" name="Google Shape;371;g9e93c5e21a_1_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2" name="Google Shape;372;g9e93c5e21a_1_8"/>
          <p:cNvGrpSpPr/>
          <p:nvPr/>
        </p:nvGrpSpPr>
        <p:grpSpPr>
          <a:xfrm>
            <a:off x="305080" y="605922"/>
            <a:ext cx="323793" cy="339493"/>
            <a:chOff x="5961125" y="1623900"/>
            <a:chExt cx="427450" cy="448175"/>
          </a:xfrm>
        </p:grpSpPr>
        <p:sp>
          <p:nvSpPr>
            <p:cNvPr id="373" name="Google Shape;373;g9e93c5e21a_1_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e93c5e21a_1_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e93c5e21a_1_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e93c5e21a_1_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e93c5e21a_1_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9e93c5e21a_1_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9e93c5e21a_1_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0" name="Google Shape;380;g9e93c5e21a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25" y="1406125"/>
            <a:ext cx="4488300" cy="347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9e93c5e21a_1_8"/>
          <p:cNvSpPr/>
          <p:nvPr/>
        </p:nvSpPr>
        <p:spPr>
          <a:xfrm>
            <a:off x="4209575" y="2062975"/>
            <a:ext cx="571500" cy="228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9e93c5e21a_1_8"/>
          <p:cNvSpPr/>
          <p:nvPr/>
        </p:nvSpPr>
        <p:spPr>
          <a:xfrm>
            <a:off x="2146600" y="2062975"/>
            <a:ext cx="571500" cy="228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9e93c5e21a_1_8"/>
          <p:cNvSpPr/>
          <p:nvPr/>
        </p:nvSpPr>
        <p:spPr>
          <a:xfrm>
            <a:off x="2798400" y="4244700"/>
            <a:ext cx="254100" cy="31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9e93c5e21a_1_8"/>
          <p:cNvSpPr/>
          <p:nvPr/>
        </p:nvSpPr>
        <p:spPr>
          <a:xfrm>
            <a:off x="3813675" y="4244700"/>
            <a:ext cx="254100" cy="31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9e93c5e21a_1_8"/>
          <p:cNvSpPr/>
          <p:nvPr/>
        </p:nvSpPr>
        <p:spPr>
          <a:xfrm>
            <a:off x="5818575" y="4244700"/>
            <a:ext cx="254100" cy="31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9e93c5e21a_1_8"/>
          <p:cNvSpPr/>
          <p:nvPr/>
        </p:nvSpPr>
        <p:spPr>
          <a:xfrm>
            <a:off x="4956175" y="4244700"/>
            <a:ext cx="254100" cy="315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e93c5e21a_1_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Bidirectional Encoder Representations from Transformers (BERT)</a:t>
            </a:r>
            <a:endParaRPr/>
          </a:p>
        </p:txBody>
      </p:sp>
      <p:sp>
        <p:nvSpPr>
          <p:cNvPr id="392" name="Google Shape;392;g9e93c5e21a_1_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3" name="Google Shape;393;g9e93c5e21a_1_25"/>
          <p:cNvGrpSpPr/>
          <p:nvPr/>
        </p:nvGrpSpPr>
        <p:grpSpPr>
          <a:xfrm>
            <a:off x="305080" y="605922"/>
            <a:ext cx="323793" cy="339493"/>
            <a:chOff x="5961125" y="1623900"/>
            <a:chExt cx="427450" cy="448175"/>
          </a:xfrm>
        </p:grpSpPr>
        <p:sp>
          <p:nvSpPr>
            <p:cNvPr id="394" name="Google Shape;394;g9e93c5e21a_1_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9e93c5e21a_1_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9e93c5e21a_1_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9e93c5e21a_1_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e93c5e21a_1_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e93c5e21a_1_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e93c5e21a_1_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1" name="Google Shape;401;g9e93c5e21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" y="1802875"/>
            <a:ext cx="7749675" cy="24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9e93c5e21a_1_25"/>
          <p:cNvSpPr/>
          <p:nvPr/>
        </p:nvSpPr>
        <p:spPr>
          <a:xfrm>
            <a:off x="5173225" y="2869075"/>
            <a:ext cx="118925" cy="118925"/>
          </a:xfrm>
          <a:prstGeom prst="flowChartExtra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9e93c5e21a_1_25"/>
          <p:cNvSpPr/>
          <p:nvPr/>
        </p:nvSpPr>
        <p:spPr>
          <a:xfrm>
            <a:off x="5773300" y="2869075"/>
            <a:ext cx="118925" cy="118925"/>
          </a:xfrm>
          <a:prstGeom prst="flowChartExtra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9e93c5e21a_1_25"/>
          <p:cNvSpPr txBox="1"/>
          <p:nvPr/>
        </p:nvSpPr>
        <p:spPr>
          <a:xfrm>
            <a:off x="5892225" y="3133725"/>
            <a:ext cx="1296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</a:t>
            </a:r>
            <a:r>
              <a:rPr b="1" lang="en" sz="16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idden size</a:t>
            </a:r>
            <a:endParaRPr b="1" sz="16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10" name="Google Shape;410;p9"/>
          <p:cNvSpPr txBox="1"/>
          <p:nvPr>
            <p:ph idx="2" type="body"/>
          </p:nvPr>
        </p:nvSpPr>
        <p:spPr>
          <a:xfrm>
            <a:off x="3196875" y="1938914"/>
            <a:ext cx="2636195" cy="19151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200">
                <a:solidFill>
                  <a:srgbClr val="FF9800"/>
                </a:solidFill>
              </a:rPr>
              <a:t>Root Mean Squared Error (RMSE)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rgbClr val="FF98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200">
              <a:solidFill>
                <a:srgbClr val="FF98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Higher weight to larger errors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Spreadness of residuals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Sensitive to outliers</a:t>
            </a:r>
            <a:endParaRPr sz="1200">
              <a:solidFill>
                <a:srgbClr val="FF98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411" name="Google Shape;411;p9"/>
          <p:cNvSpPr txBox="1"/>
          <p:nvPr>
            <p:ph idx="2" type="body"/>
          </p:nvPr>
        </p:nvSpPr>
        <p:spPr>
          <a:xfrm>
            <a:off x="5974575" y="2009299"/>
            <a:ext cx="2701531" cy="175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200">
                <a:solidFill>
                  <a:srgbClr val="FF9800"/>
                </a:solidFill>
              </a:rPr>
              <a:t>Similarity between MAE and RMSE</a:t>
            </a:r>
            <a:endParaRPr b="1" i="1" sz="1200">
              <a:solidFill>
                <a:srgbClr val="3F5378"/>
              </a:solidFill>
            </a:endParaRPr>
          </a:p>
          <a:p>
            <a:pPr indent="-44450" lvl="0" marL="171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Average model prediction error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Negatively oriented scores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412" name="Google Shape;412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9"/>
          <p:cNvSpPr txBox="1"/>
          <p:nvPr>
            <p:ph idx="1" type="body"/>
          </p:nvPr>
        </p:nvSpPr>
        <p:spPr>
          <a:xfrm>
            <a:off x="752032" y="1938914"/>
            <a:ext cx="2636195" cy="20856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1200">
                <a:solidFill>
                  <a:srgbClr val="FF9800"/>
                </a:solidFill>
              </a:rPr>
              <a:t>Mean Absolute Error (MAE)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Equal weight on individuals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Expected error magnitude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No bias to extreme values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Holistic 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grpSp>
        <p:nvGrpSpPr>
          <p:cNvPr id="414" name="Google Shape;414;p9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415" name="Google Shape;415;p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9" name="Google Shape;4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6875" y="2321496"/>
            <a:ext cx="1998357" cy="59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514" y="2301904"/>
            <a:ext cx="1807005" cy="58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894" y="2012301"/>
            <a:ext cx="284138" cy="28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1458" y="2018779"/>
            <a:ext cx="277783" cy="2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9"/>
          <p:cNvSpPr txBox="1"/>
          <p:nvPr/>
        </p:nvSpPr>
        <p:spPr>
          <a:xfrm>
            <a:off x="752032" y="1445825"/>
            <a:ext cx="55734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Goal: minimise error for predicting user’s rating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918" y="1445825"/>
            <a:ext cx="229480" cy="300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2353" y="2012300"/>
            <a:ext cx="271279" cy="27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Expectation and Conclusion</a:t>
            </a:r>
            <a:endParaRPr/>
          </a:p>
        </p:txBody>
      </p:sp>
      <p:graphicFrame>
        <p:nvGraphicFramePr>
          <p:cNvPr id="441" name="Google Shape;441;p14"/>
          <p:cNvGraphicFramePr/>
          <p:nvPr/>
        </p:nvGraphicFramePr>
        <p:xfrm>
          <a:off x="973050" y="1329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{1C331B30-275C-4789-8A3B-B5C23E0C1758}</a:tableStyleId>
              </a:tblPr>
              <a:tblGrid>
                <a:gridCol w="1431375"/>
                <a:gridCol w="1431375"/>
                <a:gridCol w="1431375"/>
              </a:tblGrid>
              <a:tr h="58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Method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MAE (temp)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RMSE (temp)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SGD Baseline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1.4844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1.2774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Random Forest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0.8590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1.1968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Simple Neural Network</a:t>
                      </a:r>
                      <a:endParaRPr sz="17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0.76</a:t>
                      </a:r>
                      <a:r>
                        <a:rPr lang="en" sz="2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70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0.97</a:t>
                      </a:r>
                      <a:r>
                        <a:rPr lang="en" sz="2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21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LSTM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0.5117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0.7346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Bidirectional LSTM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0.4899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0.7232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BERT-Custom (Tiny)</a:t>
                      </a:r>
                      <a:endParaRPr sz="14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0.47</a:t>
                      </a:r>
                      <a:r>
                        <a:rPr lang="en" sz="2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91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</a:t>
                      </a:r>
                      <a:r>
                        <a:rPr lang="en" sz="200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365</a:t>
                      </a:r>
                      <a:endParaRPr sz="2000" u="none" cap="none" strike="noStrike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2" name="Google Shape;442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3" name="Google Shape;443;p1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444" name="Google Shape;444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456" name="Google Shape;456;p11"/>
          <p:cNvSpPr txBox="1"/>
          <p:nvPr>
            <p:ph idx="1" type="body"/>
          </p:nvPr>
        </p:nvSpPr>
        <p:spPr>
          <a:xfrm>
            <a:off x="814275" y="1327350"/>
            <a:ext cx="69078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Bre, F. (2017). Fig. 1. Artificial neural network architecture (ANN i-h 1-h 2-h n-o). In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ResearchGate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https://www.researchgate.net/figure/Artificial-neural-network-architecture-ANN-i-h-1-h-2-h-n-o_fig1_321259051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Donges, N. (2019, August 2).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Activation Functions within Neural Networks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Experfy Insights.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https://www.experfy.com/blog/activation-functions-within-neural-networks/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Developer. (2020a). Step 3: Prepare Your Data | ML Universal Guides. In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Developers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https://developers.google.com/machine-learning/guides/text-classification/step-3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PyTorch. (2020b). WELCOME TO PYTORCH TUTORIALS. In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Pytorch.org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https://pytorch.org/tutorials/_images/bert.png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says, K. D. (2012). Using Mean Absolute Error to Forecast Accuracy. In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Contemporary Analysis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https://canworksmart.com/using-mean-absolute-error-forecast-accuracy/#:~:text=MAE%20is%20simply%2C%20as%20the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▰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Zhang, A. (2020). </a:t>
            </a: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9.2. Long Short Term Memory (LSTM) — Dive into Deep Learning 0.14.4 documentation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D2l.Ai.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https://d2l.ai/chapter_recurrent-modern/lstm.html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flipH="1">
            <a:off x="445967" y="640984"/>
            <a:ext cx="284605" cy="269367"/>
            <a:chOff x="1934025" y="1001650"/>
            <a:chExt cx="415300" cy="355600"/>
          </a:xfrm>
        </p:grpSpPr>
        <p:sp>
          <p:nvSpPr>
            <p:cNvPr id="459" name="Google Shape;459;p11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2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r>
              <a:rPr lang="en" sz="6000">
                <a:solidFill>
                  <a:schemeClr val="accent5"/>
                </a:solidFill>
              </a:rPr>
              <a:t> YOU</a:t>
            </a:r>
            <a:r>
              <a:rPr b="1" i="0" lang="en" sz="6000" u="none" cap="none" strike="noStrike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b="1" i="0" sz="6000" u="none" cap="none" strike="noStrike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69" name="Google Shape;469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470" name="Google Shape;470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3" y="3057075"/>
            <a:ext cx="2373453" cy="15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0250" y="1569550"/>
            <a:ext cx="1697425" cy="16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0365" y="3007551"/>
            <a:ext cx="2503635" cy="167060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3216802" y="3822700"/>
            <a:ext cx="1736197" cy="279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D3C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3141736" y="4193162"/>
            <a:ext cx="19944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recommender system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81101" y="2095500"/>
            <a:ext cx="1618200" cy="630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2D3C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2368582" y="1381372"/>
            <a:ext cx="40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Yelp:  a matchmaker between customers and business</a:t>
            </a:r>
            <a:endParaRPr b="1" i="0" sz="1400" u="none" cap="none" strike="noStrike">
              <a:solidFill>
                <a:schemeClr val="dk2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270000" y="4665458"/>
            <a:ext cx="1491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reviews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6199597" y="4678159"/>
            <a:ext cx="8675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 flipH="1">
            <a:off x="5568350" y="2171700"/>
            <a:ext cx="1575000" cy="630000"/>
          </a:xfrm>
          <a:prstGeom prst="bentArrow">
            <a:avLst>
              <a:gd fmla="val 25000" name="adj1"/>
              <a:gd fmla="val 25000" name="adj2"/>
              <a:gd fmla="val 25000" name="adj3"/>
              <a:gd fmla="val 32487" name="adj4"/>
            </a:avLst>
          </a:prstGeom>
          <a:solidFill>
            <a:schemeClr val="accent1"/>
          </a:solidFill>
          <a:ln cap="flat" cmpd="sng" w="25400">
            <a:solidFill>
              <a:srgbClr val="2D3C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814275" y="1327350"/>
            <a:ext cx="6132600" cy="198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1800"/>
              <a:t>Users have difficulty to unpack long text reviews 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1800"/>
              <a:t>Lack of personalized recommendation: each user receives a generic top n most trendy recommendation </a:t>
            </a:r>
            <a:endParaRPr/>
          </a:p>
        </p:txBody>
      </p:sp>
      <p:sp>
        <p:nvSpPr>
          <p:cNvPr id="211" name="Google Shape;211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3" name="Google Shape;213;p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4"/>
          <p:cNvSpPr txBox="1"/>
          <p:nvPr/>
        </p:nvSpPr>
        <p:spPr>
          <a:xfrm>
            <a:off x="1237705" y="2919395"/>
            <a:ext cx="5651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Proposed solution: built a user recommender system  </a:t>
            </a:r>
            <a:endParaRPr b="0" i="0" sz="18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814275" y="33147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b="0" i="0" lang="en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Recommend business based on users’ profiles AND/OR their reviews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4"/>
          <p:cNvGrpSpPr/>
          <p:nvPr/>
        </p:nvGrpSpPr>
        <p:grpSpPr>
          <a:xfrm>
            <a:off x="7098176" y="792600"/>
            <a:ext cx="1588639" cy="1588655"/>
            <a:chOff x="6643075" y="3664250"/>
            <a:chExt cx="407950" cy="407975"/>
          </a:xfrm>
        </p:grpSpPr>
        <p:sp>
          <p:nvSpPr>
            <p:cNvPr id="220" name="Google Shape;220;p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4"/>
          <p:cNvGrpSpPr/>
          <p:nvPr/>
        </p:nvGrpSpPr>
        <p:grpSpPr>
          <a:xfrm rot="-587363">
            <a:off x="7004945" y="2588260"/>
            <a:ext cx="653127" cy="653134"/>
            <a:chOff x="576250" y="4319400"/>
            <a:chExt cx="442075" cy="442050"/>
          </a:xfrm>
        </p:grpSpPr>
        <p:sp>
          <p:nvSpPr>
            <p:cNvPr id="223" name="Google Shape;223;p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6718418" y="1159371"/>
            <a:ext cx="248336" cy="237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"/>
          <p:cNvSpPr/>
          <p:nvPr/>
        </p:nvSpPr>
        <p:spPr>
          <a:xfrm rot="2697322">
            <a:off x="8354774" y="2373241"/>
            <a:ext cx="376961" cy="3599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8652986" y="2167769"/>
            <a:ext cx="150972" cy="14422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 rot="1280149">
            <a:off x="6546384" y="1874559"/>
            <a:ext cx="150975" cy="14420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e93c5e21a_0_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g9e93c5e21a_0_14"/>
          <p:cNvSpPr txBox="1"/>
          <p:nvPr>
            <p:ph idx="4294967295" type="ctrTitle"/>
          </p:nvPr>
        </p:nvSpPr>
        <p:spPr>
          <a:xfrm>
            <a:off x="2278800" y="120850"/>
            <a:ext cx="4586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b="1" i="0" lang="en" sz="24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 structure</a:t>
            </a:r>
            <a:endParaRPr b="1" i="0" sz="24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descr="Diagram&#10;&#10;Description automatically generated" id="237" name="Google Shape;237;g9e93c5e21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79" y="530947"/>
            <a:ext cx="8130041" cy="46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9e93c5e21a_0_14"/>
          <p:cNvSpPr txBox="1"/>
          <p:nvPr/>
        </p:nvSpPr>
        <p:spPr>
          <a:xfrm>
            <a:off x="1112500" y="556050"/>
            <a:ext cx="1084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million</a:t>
            </a:r>
            <a:endParaRPr b="1" i="0" sz="10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g9e93c5e21a_0_14"/>
          <p:cNvSpPr txBox="1"/>
          <p:nvPr/>
        </p:nvSpPr>
        <p:spPr>
          <a:xfrm>
            <a:off x="4458400" y="2488975"/>
            <a:ext cx="1084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 million</a:t>
            </a:r>
            <a:endParaRPr b="1" i="0" sz="10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g9e93c5e21a_0_14"/>
          <p:cNvSpPr txBox="1"/>
          <p:nvPr/>
        </p:nvSpPr>
        <p:spPr>
          <a:xfrm>
            <a:off x="7618000" y="581550"/>
            <a:ext cx="10848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B539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0.2 million</a:t>
            </a:r>
            <a:endParaRPr b="1" i="0" sz="1000" u="none" cap="none" strike="noStrike">
              <a:solidFill>
                <a:srgbClr val="0B539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iagram&#10;&#10;Description automatically generated"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79" y="530947"/>
            <a:ext cx="8130041" cy="46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5"/>
          <p:cNvSpPr/>
          <p:nvPr/>
        </p:nvSpPr>
        <p:spPr>
          <a:xfrm>
            <a:off x="506981" y="846162"/>
            <a:ext cx="1690310" cy="348017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5274" y="846162"/>
            <a:ext cx="1771745" cy="35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3606" y="2753568"/>
            <a:ext cx="1669330" cy="556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5"/>
          <p:cNvCxnSpPr>
            <a:endCxn id="247" idx="3"/>
          </p:cNvCxnSpPr>
          <p:nvPr/>
        </p:nvCxnSpPr>
        <p:spPr>
          <a:xfrm rot="10800000">
            <a:off x="2197291" y="1020171"/>
            <a:ext cx="1576200" cy="2031900"/>
          </a:xfrm>
          <a:prstGeom prst="straightConnector1">
            <a:avLst/>
          </a:prstGeom>
          <a:noFill/>
          <a:ln cap="flat" cmpd="sng" w="9525">
            <a:solidFill>
              <a:srgbClr val="FF5050"/>
            </a:solidFill>
            <a:prstDash val="lgDash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5"/>
          <p:cNvCxnSpPr>
            <a:endCxn id="248" idx="1"/>
          </p:cNvCxnSpPr>
          <p:nvPr/>
        </p:nvCxnSpPr>
        <p:spPr>
          <a:xfrm flipH="1" rot="10800000">
            <a:off x="5442974" y="1026010"/>
            <a:ext cx="1422300" cy="2005500"/>
          </a:xfrm>
          <a:prstGeom prst="straightConnector1">
            <a:avLst/>
          </a:prstGeom>
          <a:noFill/>
          <a:ln cap="flat" cmpd="sng" w="9525">
            <a:solidFill>
              <a:srgbClr val="FF5050"/>
            </a:solidFill>
            <a:prstDash val="lg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88" y="543664"/>
            <a:ext cx="8107624" cy="4599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"/>
          <p:cNvSpPr/>
          <p:nvPr/>
        </p:nvSpPr>
        <p:spPr>
          <a:xfrm>
            <a:off x="2208494" y="615142"/>
            <a:ext cx="4707695" cy="157863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AB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6"/>
          <p:cNvSpPr/>
          <p:nvPr/>
        </p:nvSpPr>
        <p:spPr>
          <a:xfrm>
            <a:off x="534621" y="1192076"/>
            <a:ext cx="1690310" cy="216131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6860026" y="2338214"/>
            <a:ext cx="1765786" cy="163917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3088148" y="862425"/>
            <a:ext cx="294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36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META DATA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 flipH="1">
            <a:off x="2115225" y="1959625"/>
            <a:ext cx="178200" cy="37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534686" y="2106763"/>
            <a:ext cx="1690200" cy="2748300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68" name="Google Shape;2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754" y="557932"/>
            <a:ext cx="8082474" cy="458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7"/>
          <p:cNvSpPr/>
          <p:nvPr/>
        </p:nvSpPr>
        <p:spPr>
          <a:xfrm>
            <a:off x="3788982" y="4021423"/>
            <a:ext cx="1690200" cy="186300"/>
          </a:xfrm>
          <a:prstGeom prst="rect">
            <a:avLst/>
          </a:prstGeom>
          <a:noFill/>
          <a:ln cap="flat" cmpd="sng" w="12700">
            <a:solidFill>
              <a:srgbClr val="FF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2148588" y="595069"/>
            <a:ext cx="4696800" cy="160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/>
        </p:nvSpPr>
        <p:spPr>
          <a:xfrm>
            <a:off x="2210674" y="882150"/>
            <a:ext cx="484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3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NLP C</a:t>
            </a:r>
            <a:r>
              <a:rPr b="1" lang="en" sz="3300">
                <a:solidFill>
                  <a:schemeClr val="accent5"/>
                </a:solidFill>
              </a:rPr>
              <a:t>ONTENT</a:t>
            </a:r>
            <a:r>
              <a:rPr b="1" i="0" lang="en" sz="3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-B</a:t>
            </a:r>
            <a:r>
              <a:rPr b="1" lang="en" sz="3300">
                <a:solidFill>
                  <a:schemeClr val="accent5"/>
                </a:solidFill>
              </a:rPr>
              <a:t>ASED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3882970" y="3334863"/>
            <a:ext cx="845100" cy="186300"/>
          </a:xfrm>
          <a:prstGeom prst="ellipse">
            <a:avLst/>
          </a:prstGeom>
          <a:noFill/>
          <a:ln cap="flat" cmpd="sng" w="25400">
            <a:solidFill>
              <a:srgbClr val="5F7D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3559228" y="3302816"/>
            <a:ext cx="229735" cy="25041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 flipH="1">
            <a:off x="2148610" y="2001744"/>
            <a:ext cx="311700" cy="4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1955213" y="2026713"/>
            <a:ext cx="45719" cy="3616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2847050" y="1812975"/>
            <a:ext cx="712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8" name="Google Shape;278;p7"/>
          <p:cNvSpPr/>
          <p:nvPr/>
        </p:nvSpPr>
        <p:spPr>
          <a:xfrm flipH="1">
            <a:off x="6611885" y="1590144"/>
            <a:ext cx="311700" cy="4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>
            <p:ph type="title"/>
          </p:nvPr>
        </p:nvSpPr>
        <p:spPr>
          <a:xfrm>
            <a:off x="814275" y="392575"/>
            <a:ext cx="5892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Methodology -- Content-Based Recommender System</a:t>
            </a:r>
            <a:endParaRPr/>
          </a:p>
        </p:txBody>
      </p:sp>
      <p:sp>
        <p:nvSpPr>
          <p:cNvPr id="284" name="Google Shape;284;p8"/>
          <p:cNvSpPr txBox="1"/>
          <p:nvPr>
            <p:ph idx="3" type="body"/>
          </p:nvPr>
        </p:nvSpPr>
        <p:spPr>
          <a:xfrm>
            <a:off x="4802625" y="1507450"/>
            <a:ext cx="2993400" cy="2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Random Forest (RF) Regressor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Combine with metadata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Pros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Good performance with high dimensional data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Toleration on data types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285" name="Google Shape;285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287" name="Google Shape;287;p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8"/>
          <p:cNvSpPr txBox="1"/>
          <p:nvPr/>
        </p:nvSpPr>
        <p:spPr>
          <a:xfrm>
            <a:off x="814275" y="1507450"/>
            <a:ext cx="34731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Stochastic Gradient Descent (SGD)</a:t>
            </a:r>
            <a:endParaRPr b="1" sz="1800">
              <a:solidFill>
                <a:schemeClr val="accen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●"/>
            </a:pPr>
            <a:r>
              <a:rPr b="1"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Act as Baseline</a:t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Pros</a:t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●"/>
            </a:pPr>
            <a:r>
              <a:rPr b="1"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Fast Computation</a:t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●"/>
            </a:pPr>
            <a:r>
              <a:rPr b="1"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Converge faster with large data</a:t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Cons</a:t>
            </a:r>
            <a:endParaRPr b="1" sz="1800">
              <a:solidFill>
                <a:schemeClr val="accen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 Light"/>
              <a:buChar char="●"/>
            </a:pPr>
            <a:r>
              <a:rPr b="1" lang="en" sz="18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Sensitive to feature scaling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e93c5e21a_1_42"/>
          <p:cNvSpPr txBox="1"/>
          <p:nvPr>
            <p:ph type="title"/>
          </p:nvPr>
        </p:nvSpPr>
        <p:spPr>
          <a:xfrm>
            <a:off x="814275" y="392575"/>
            <a:ext cx="59049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900"/>
              <a:t>Methodology -- NLP Content-Based Recommender System</a:t>
            </a:r>
            <a:endParaRPr sz="1900"/>
          </a:p>
        </p:txBody>
      </p:sp>
      <p:sp>
        <p:nvSpPr>
          <p:cNvPr id="300" name="Google Shape;300;g9e93c5e21a_1_42"/>
          <p:cNvSpPr txBox="1"/>
          <p:nvPr>
            <p:ph idx="1" type="body"/>
          </p:nvPr>
        </p:nvSpPr>
        <p:spPr>
          <a:xfrm>
            <a:off x="814275" y="1442000"/>
            <a:ext cx="59049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3F5378"/>
                </a:solidFill>
              </a:rPr>
              <a:t>Procedures:</a:t>
            </a:r>
            <a:endParaRPr b="1">
              <a:solidFill>
                <a:srgbClr val="3F537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Natural Language Processing (NLP) Preparation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Simple Neural Network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Long Short-term Memory Neural Network (LSTM)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Bidirectional Encoder Representations from Transformers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301" name="Google Shape;301;g9e93c5e21a_1_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g9e93c5e21a_1_42"/>
          <p:cNvGrpSpPr/>
          <p:nvPr/>
        </p:nvGrpSpPr>
        <p:grpSpPr>
          <a:xfrm>
            <a:off x="305075" y="605924"/>
            <a:ext cx="323793" cy="339493"/>
            <a:chOff x="5961125" y="1623900"/>
            <a:chExt cx="427450" cy="448175"/>
          </a:xfrm>
        </p:grpSpPr>
        <p:sp>
          <p:nvSpPr>
            <p:cNvPr id="303" name="Google Shape;303;g9e93c5e21a_1_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e93c5e21a_1_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e93c5e21a_1_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e93c5e21a_1_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e93c5e21a_1_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e93c5e21a_1_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e93c5e21a_1_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