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1" r:id="rId5"/>
    <p:sldId id="273" r:id="rId6"/>
    <p:sldId id="274" r:id="rId7"/>
    <p:sldId id="277" r:id="rId8"/>
    <p:sldId id="276" r:id="rId9"/>
    <p:sldId id="275" r:id="rId10"/>
    <p:sldId id="278" r:id="rId11"/>
    <p:sldId id="282" r:id="rId12"/>
    <p:sldId id="283" r:id="rId13"/>
    <p:sldId id="284" r:id="rId14"/>
    <p:sldId id="285" r:id="rId15"/>
    <p:sldId id="279" r:id="rId16"/>
    <p:sldId id="286" r:id="rId17"/>
    <p:sldId id="280" r:id="rId18"/>
    <p:sldId id="287" r:id="rId19"/>
    <p:sldId id="281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69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412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3797C6"/>
              </a:solidFill>
              <a:prstDash val="solid"/>
              <a:miter lim="400000"/>
            </a:ln>
          </a:left>
          <a:right>
            <a:ln w="3175" cap="flat">
              <a:solidFill>
                <a:srgbClr val="3797C6"/>
              </a:solidFill>
              <a:prstDash val="solid"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3175" cap="flat">
              <a:solidFill>
                <a:srgbClr val="3797C6"/>
              </a:solidFill>
              <a:prstDash val="solid"/>
              <a:miter lim="400000"/>
            </a:ln>
          </a:bottom>
          <a:insideH>
            <a:ln w="3175" cap="flat">
              <a:solidFill>
                <a:srgbClr val="3797C6"/>
              </a:solidFill>
              <a:prstDash val="solid"/>
              <a:miter lim="400000"/>
            </a:ln>
          </a:insideH>
          <a:insideV>
            <a:ln w="3175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3175" cap="flat">
              <a:solidFill>
                <a:srgbClr val="3797C6"/>
              </a:solidFill>
              <a:prstDash val="solid"/>
              <a:miter lim="400000"/>
            </a:ln>
          </a:bottom>
          <a:insideH>
            <a:ln w="3175" cap="flat">
              <a:solidFill>
                <a:srgbClr val="3797C6"/>
              </a:solidFill>
              <a:prstDash val="solid"/>
              <a:miter lim="400000"/>
            </a:ln>
          </a:insideH>
          <a:insideV>
            <a:ln w="3175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3797C6"/>
              </a:solidFill>
              <a:prstDash val="solid"/>
              <a:miter lim="400000"/>
            </a:ln>
          </a:left>
          <a:right>
            <a:ln w="3175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rgbClr val="3797C6"/>
              </a:solidFill>
              <a:prstDash val="solid"/>
              <a:miter lim="400000"/>
            </a:ln>
          </a:insideH>
          <a:insideV>
            <a:ln w="3175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>
        <p:guide orient="horz" pos="2160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2450" y="6121400"/>
            <a:ext cx="14224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2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7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532119" y="2604130"/>
            <a:ext cx="7127752" cy="100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7859" tIns="17859" rIns="17859" bIns="17859" anchor="ctr">
            <a:spAutoFit/>
          </a:bodyPr>
          <a:lstStyle>
            <a:lvl1pPr defTabSz="292100">
              <a:lnSpc>
                <a:spcPct val="150000"/>
              </a:lnSpc>
              <a:defRPr sz="42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 err="1"/>
              <a:t>WebRTC</a:t>
            </a:r>
            <a:r>
              <a:rPr lang="zh-CN" altLang="en-US" dirty="0"/>
              <a:t>之回声消除算法分析</a:t>
            </a: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4808387" y="3715205"/>
            <a:ext cx="2575223" cy="31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7859" tIns="17859" rIns="17859" bIns="17859" anchor="ctr">
            <a:spAutoFit/>
          </a:bodyPr>
          <a:lstStyle>
            <a:lvl1pPr defTabSz="292100">
              <a:buClr>
                <a:srgbClr val="16365C"/>
              </a:buClr>
              <a:defRPr sz="1800">
                <a:solidFill>
                  <a:srgbClr val="70707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王兴</a:t>
            </a:r>
            <a:r>
              <a:rPr dirty="0"/>
              <a:t>@</a:t>
            </a:r>
            <a:r>
              <a:rPr lang="zh-CN" altLang="en-US" dirty="0"/>
              <a:t>视频组</a:t>
            </a:r>
            <a:r>
              <a:rPr dirty="0"/>
              <a:t> 201</a:t>
            </a:r>
            <a:r>
              <a:rPr lang="en-US" altLang="zh-CN" dirty="0"/>
              <a:t>7</a:t>
            </a:r>
            <a:r>
              <a:rPr dirty="0"/>
              <a:t>03</a:t>
            </a:r>
            <a:r>
              <a:rPr lang="en-US" altLang="zh-CN" dirty="0"/>
              <a:t>08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语音活动性检测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637371" y="1487357"/>
            <a:ext cx="10231968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目的：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对远端语音进行活动性检测，来决定是否需要滤波。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   </a:t>
            </a:r>
            <a:r>
              <a:rPr lang="zh-CN" altLang="en-US" dirty="0"/>
              <a:t>当远端有语音时，进行滤波。</a:t>
            </a:r>
            <a:endParaRPr lang="en-US" altLang="zh-CN" dirty="0"/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   </a:t>
            </a:r>
            <a:r>
              <a:rPr lang="zh-CN" altLang="en-US" dirty="0"/>
              <a:t>当远端没有语音或者语音很小时，不进行滤波。</a:t>
            </a:r>
            <a:endParaRPr lang="en-US" altLang="zh-CN" dirty="0"/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             因为这时很难将回声信号和背景噪声分开，如果再进行自适应滤波，</a:t>
            </a:r>
            <a:endParaRPr lang="en-US" altLang="zh-CN" dirty="0"/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   </a:t>
            </a:r>
            <a:r>
              <a:rPr lang="zh-CN" altLang="en-US" dirty="0"/>
              <a:t>将会导致很差的结果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5675" y="4781046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方法：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基于能量的方法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336778" y="5397079"/>
            <a:ext cx="9440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在信噪比较高的情况下，短时能量可以作为区分有声和无声的依据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531850" y="601311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短时能量为一帧样点值的加权平方和</a:t>
            </a:r>
          </a:p>
        </p:txBody>
      </p:sp>
    </p:spTree>
    <p:extLst>
      <p:ext uri="{BB962C8B-B14F-4D97-AF65-F5344CB8AC3E}">
        <p14:creationId xmlns:p14="http://schemas.microsoft.com/office/powerpoint/2010/main" val="39019937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语音活动性检测</a:t>
            </a:r>
            <a:r>
              <a:rPr lang="en-US" altLang="zh-CN" dirty="0"/>
              <a:t>——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746849" y="1510264"/>
            <a:ext cx="66139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计算近端语音能量，存在</a:t>
            </a:r>
            <a:r>
              <a:rPr lang="en-US" altLang="zh-CN" dirty="0" err="1"/>
              <a:t>nearLogEnergy</a:t>
            </a:r>
            <a:r>
              <a:rPr lang="en-US" altLang="zh-CN" dirty="0"/>
              <a:t>[0]</a:t>
            </a:r>
            <a:r>
              <a:rPr lang="zh-CN" altLang="en-US" dirty="0"/>
              <a:t>中。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6548" y="2224811"/>
            <a:ext cx="4959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估计回声信号，存在</a:t>
            </a:r>
            <a:r>
              <a:rPr lang="en-US" altLang="zh-CN" dirty="0" err="1"/>
              <a:t>echoEst</a:t>
            </a:r>
            <a:r>
              <a:rPr lang="en-US" altLang="zh-CN" dirty="0"/>
              <a:t> []</a:t>
            </a:r>
            <a:r>
              <a:rPr lang="zh-CN" altLang="en-US" dirty="0"/>
              <a:t>中。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6548" y="2890590"/>
            <a:ext cx="47480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计算远端语音能量</a:t>
            </a:r>
            <a:r>
              <a:rPr lang="en-US" altLang="zh-CN" dirty="0" err="1"/>
              <a:t>farLogEnergy</a:t>
            </a:r>
            <a:r>
              <a:rPr lang="zh-CN" altLang="en-US" dirty="0"/>
              <a:t>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849" y="3564866"/>
            <a:ext cx="57579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计算回声信号能量</a:t>
            </a:r>
            <a:r>
              <a:rPr lang="en-US" altLang="zh-CN" dirty="0" err="1"/>
              <a:t>echoAdaptLogEnergy</a:t>
            </a:r>
            <a:r>
              <a:rPr lang="zh-CN" altLang="en-US" dirty="0"/>
              <a:t>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164" y="4214139"/>
            <a:ext cx="94561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5.</a:t>
            </a:r>
            <a:r>
              <a:rPr lang="zh-CN" altLang="en-US" dirty="0"/>
              <a:t>如果</a:t>
            </a:r>
            <a:r>
              <a:rPr lang="en-US" altLang="zh-CN" dirty="0" err="1"/>
              <a:t>farLogEnergy</a:t>
            </a:r>
            <a:r>
              <a:rPr lang="zh-CN" altLang="en-US" dirty="0"/>
              <a:t>比</a:t>
            </a:r>
            <a:r>
              <a:rPr lang="en-US" altLang="zh-CN" dirty="0"/>
              <a:t>FAR_ENERGY_MIN</a:t>
            </a:r>
            <a:r>
              <a:rPr lang="zh-CN" altLang="en-US" dirty="0"/>
              <a:t>大，则对</a:t>
            </a:r>
            <a:r>
              <a:rPr lang="en-US" altLang="zh-CN" dirty="0" err="1"/>
              <a:t>farEnergyVAD</a:t>
            </a:r>
            <a:r>
              <a:rPr lang="zh-CN" altLang="en-US" dirty="0"/>
              <a:t>进行更新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932" y="4948756"/>
            <a:ext cx="77280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6.</a:t>
            </a:r>
            <a:r>
              <a:rPr lang="zh-CN" altLang="en-US" dirty="0"/>
              <a:t>如果</a:t>
            </a:r>
            <a:r>
              <a:rPr lang="en-US" altLang="zh-CN" dirty="0" err="1"/>
              <a:t>farLogEnergy</a:t>
            </a:r>
            <a:r>
              <a:rPr lang="zh-CN" altLang="en-US" dirty="0"/>
              <a:t>比</a:t>
            </a:r>
            <a:r>
              <a:rPr lang="en-US" altLang="zh-CN" dirty="0" err="1"/>
              <a:t>farEnergyVAD</a:t>
            </a:r>
            <a:r>
              <a:rPr lang="zh-CN" altLang="en-US" dirty="0"/>
              <a:t>大，则远端有语音信号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6161" y="5706094"/>
            <a:ext cx="111072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如果当前是第一帧，且回声信号能量比近端语音能量大，则减小滤波的初始化值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6161" y="6355089"/>
            <a:ext cx="79364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注：</a:t>
            </a:r>
            <a:r>
              <a:rPr lang="en-US" altLang="zh-CN" dirty="0"/>
              <a:t> FAR_ENERGY_MIN</a:t>
            </a:r>
            <a:r>
              <a:rPr lang="zh-CN" altLang="en-US" dirty="0"/>
              <a:t>和</a:t>
            </a:r>
            <a:r>
              <a:rPr lang="en-US" altLang="zh-CN" dirty="0"/>
              <a:t>FAR_ENERGY_MIN</a:t>
            </a:r>
            <a:r>
              <a:rPr lang="zh-CN" altLang="en-US" dirty="0"/>
              <a:t>为远端能量阈值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4036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语音活动性检测</a:t>
            </a:r>
            <a:r>
              <a:rPr lang="en-US" altLang="zh-CN" dirty="0"/>
              <a:t>——</a:t>
            </a:r>
            <a:r>
              <a:rPr lang="zh-CN" altLang="en-US" dirty="0"/>
              <a:t>函数调用</a:t>
            </a:r>
            <a:endParaRPr lang="en-US" altLang="zh-CN" dirty="0"/>
          </a:p>
        </p:txBody>
      </p:sp>
      <p:sp>
        <p:nvSpPr>
          <p:cNvPr id="11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矩形 2"/>
          <p:cNvSpPr/>
          <p:nvPr/>
        </p:nvSpPr>
        <p:spPr>
          <a:xfrm>
            <a:off x="457279" y="257691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WebRtcAecm_CalcEnergies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35824" y="3367762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WebRtcAecm_CalcLinearEnergies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rgbClr val="000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估计回声，计算远端、回声能量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69538" y="3927778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CalcLinearEnergiesC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8648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1542367" y="1555685"/>
            <a:ext cx="81368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自适应滤波器</a:t>
            </a:r>
            <a:r>
              <a:rPr lang="en-US" altLang="zh-CN" dirty="0"/>
              <a:t>h(n)</a:t>
            </a:r>
            <a:r>
              <a:rPr lang="zh-CN" altLang="en-US" dirty="0"/>
              <a:t>依据已知的远端输入信号 </a:t>
            </a:r>
            <a:r>
              <a:rPr lang="en-US" altLang="zh-CN" dirty="0"/>
              <a:t>y(n)</a:t>
            </a: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尽可能的去精确模拟 回声</a:t>
            </a:r>
            <a:r>
              <a:rPr lang="en-US" altLang="zh-CN" dirty="0"/>
              <a:t>d(n)</a:t>
            </a:r>
            <a:r>
              <a:rPr lang="zh-CN" altLang="en-US" dirty="0"/>
              <a:t>，并根据误差进行自适应调整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自适应滤波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57279" y="1555685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原理：</a:t>
            </a: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 flipV="1">
            <a:off x="3300686" y="4315969"/>
            <a:ext cx="1058033" cy="1570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矩形 8"/>
          <p:cNvSpPr/>
          <p:nvPr/>
        </p:nvSpPr>
        <p:spPr>
          <a:xfrm>
            <a:off x="3401509" y="3669637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y(n) 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426366" y="2804161"/>
            <a:ext cx="677489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参数可调滤波器</a:t>
            </a:r>
          </a:p>
        </p:txBody>
      </p:sp>
      <p:cxnSp>
        <p:nvCxnSpPr>
          <p:cNvPr id="23" name="直接箭头连接符 22"/>
          <p:cNvCxnSpPr>
            <a:cxnSpLocks/>
          </p:cNvCxnSpPr>
          <p:nvPr/>
        </p:nvCxnSpPr>
        <p:spPr>
          <a:xfrm>
            <a:off x="5166164" y="4315968"/>
            <a:ext cx="140462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204678" y="3685340"/>
                <a:ext cx="13999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3600" dirty="0"/>
                  <a:t>’(n)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678" y="3685340"/>
                <a:ext cx="1399934" cy="646331"/>
              </a:xfrm>
              <a:prstGeom prst="rect">
                <a:avLst/>
              </a:prstGeom>
              <a:blipFill>
                <a:blip r:embed="rId2"/>
                <a:stretch>
                  <a:fillRect t="-15094" r="-9170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6570789" y="3272214"/>
            <a:ext cx="947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d(n)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358719" y="2696195"/>
            <a:ext cx="745136" cy="2924317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727336" y="4012932"/>
            <a:ext cx="532886" cy="505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减号 27"/>
          <p:cNvSpPr/>
          <p:nvPr/>
        </p:nvSpPr>
        <p:spPr>
          <a:xfrm>
            <a:off x="6747358" y="4148602"/>
            <a:ext cx="492841" cy="241477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直接箭头连接符 31"/>
          <p:cNvCxnSpPr>
            <a:cxnSpLocks/>
          </p:cNvCxnSpPr>
          <p:nvPr/>
        </p:nvCxnSpPr>
        <p:spPr>
          <a:xfrm flipV="1">
            <a:off x="7378233" y="4286153"/>
            <a:ext cx="1058033" cy="1570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7439813" y="3677489"/>
            <a:ext cx="934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e(n)</a:t>
            </a:r>
            <a:endParaRPr lang="zh-CN" altLang="en-US" sz="3600" dirty="0"/>
          </a:p>
        </p:txBody>
      </p:sp>
      <p:cxnSp>
        <p:nvCxnSpPr>
          <p:cNvPr id="25" name="直接连接符 24"/>
          <p:cNvCxnSpPr>
            <a:cxnSpLocks/>
            <a:stCxn id="33" idx="2"/>
          </p:cNvCxnSpPr>
          <p:nvPr/>
        </p:nvCxnSpPr>
        <p:spPr>
          <a:xfrm>
            <a:off x="7907249" y="4323820"/>
            <a:ext cx="0" cy="179656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 flipH="1" flipV="1">
            <a:off x="7439813" y="6132576"/>
            <a:ext cx="467436" cy="97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5684179" y="5908779"/>
            <a:ext cx="16414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自适应算法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36555" y="5908779"/>
            <a:ext cx="1903258" cy="471924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直接连接符 44"/>
          <p:cNvCxnSpPr>
            <a:cxnSpLocks/>
            <a:stCxn id="31" idx="1"/>
          </p:cNvCxnSpPr>
          <p:nvPr/>
        </p:nvCxnSpPr>
        <p:spPr>
          <a:xfrm flipH="1" flipV="1">
            <a:off x="4765110" y="6142349"/>
            <a:ext cx="771445" cy="239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 flipH="1" flipV="1">
            <a:off x="4765110" y="5733606"/>
            <a:ext cx="9725" cy="4087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211927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自适应滤波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490550" y="1954173"/>
            <a:ext cx="467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归一化最小均方自适应算法 </a:t>
            </a:r>
            <a:r>
              <a:rPr lang="en-US" altLang="zh-CN" dirty="0"/>
              <a:t>NLMS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30431" y="1954173"/>
            <a:ext cx="10259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方法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4443017" y="419919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h(n+1)=h(n)+u*e(n)*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pt-B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(n)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50900" y="3404631"/>
            <a:ext cx="2467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e(n)=d(n)-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</a:t>
            </a:r>
            <a:r>
              <a:rPr lang="pt-B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(n)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87952" y="2773116"/>
            <a:ext cx="2988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pt-BR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(n)=h(n)y(n)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9968" y="2762857"/>
            <a:ext cx="16414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估计的回声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9423" y="343044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误差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93870" y="4199190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更新方程</a:t>
            </a:r>
          </a:p>
        </p:txBody>
      </p:sp>
      <p:sp>
        <p:nvSpPr>
          <p:cNvPr id="14" name="矩形 13"/>
          <p:cNvSpPr/>
          <p:nvPr/>
        </p:nvSpPr>
        <p:spPr>
          <a:xfrm>
            <a:off x="4450900" y="4968778"/>
            <a:ext cx="3983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u=u0/(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gamma+y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'(n)*y(n))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893870" y="4932066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更新</a:t>
            </a:r>
            <a:r>
              <a:rPr lang="zh-CN" altLang="en-US" dirty="0"/>
              <a:t>步长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4389" y="5738366"/>
            <a:ext cx="5331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为稳定因子，一个小正数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34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自适应滤波</a:t>
            </a:r>
            <a:r>
              <a:rPr lang="en-US" altLang="zh-CN" dirty="0"/>
              <a:t>——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771218" y="1974433"/>
            <a:ext cx="50510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根据远端语音能量计算更新步长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mu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313" y="2810815"/>
            <a:ext cx="30633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lang="zh-CN" altLang="en-US" dirty="0"/>
              <a:t>估计回声</a:t>
            </a:r>
            <a:r>
              <a:rPr lang="en-US" altLang="zh-CN" dirty="0"/>
              <a:t>tmpU32no1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313" y="3580620"/>
            <a:ext cx="29350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计算误差</a:t>
            </a:r>
            <a:r>
              <a:rPr lang="en-US" altLang="zh-CN" dirty="0"/>
              <a:t>tmp32no1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313" y="4229640"/>
            <a:ext cx="1011257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如果误差大于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且</a:t>
            </a:r>
            <a:r>
              <a:rPr lang="en-US" altLang="zh-CN" dirty="0" err="1"/>
              <a:t>far_spectrum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大于</a:t>
            </a:r>
            <a:r>
              <a:rPr lang="en-US" altLang="zh-CN" dirty="0"/>
              <a:t>CHANNEL_VAD</a:t>
            </a:r>
            <a:r>
              <a:rPr lang="zh-CN" altLang="en-US" dirty="0"/>
              <a:t>，</a:t>
            </a:r>
            <a:endParaRPr lang="en-US" altLang="zh-CN" dirty="0"/>
          </a:p>
          <a:p>
            <a:pPr algn="l"/>
            <a:r>
              <a:rPr lang="en-US" altLang="zh-CN" dirty="0"/>
              <a:t>   </a:t>
            </a:r>
            <a:r>
              <a:rPr lang="zh-CN" altLang="en-US" dirty="0"/>
              <a:t>则对相应的滤波器系数进行更新</a:t>
            </a:r>
          </a:p>
        </p:txBody>
      </p:sp>
      <p:sp>
        <p:nvSpPr>
          <p:cNvPr id="7" name="矩形 6"/>
          <p:cNvSpPr/>
          <p:nvPr/>
        </p:nvSpPr>
        <p:spPr>
          <a:xfrm>
            <a:off x="865636" y="5738619"/>
            <a:ext cx="4862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CHANNEL_VAD</a:t>
            </a:r>
            <a:r>
              <a:rPr lang="zh-CN" altLang="en-US" dirty="0"/>
              <a:t>为频域幅度阈值</a:t>
            </a:r>
          </a:p>
        </p:txBody>
      </p:sp>
    </p:spTree>
    <p:extLst>
      <p:ext uri="{BB962C8B-B14F-4D97-AF65-F5344CB8AC3E}">
        <p14:creationId xmlns:p14="http://schemas.microsoft.com/office/powerpoint/2010/main" val="8598035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自适应滤波</a:t>
            </a:r>
            <a:r>
              <a:rPr lang="en-US" altLang="zh-CN" dirty="0"/>
              <a:t>——</a:t>
            </a:r>
            <a:r>
              <a:rPr lang="zh-CN" altLang="en-US" dirty="0"/>
              <a:t>函数调用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953775" y="290556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WebRtcAecm_CalcStepSize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计算更新步长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3775" y="3832152"/>
            <a:ext cx="526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WebRtcAecm_UpdateChannel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更新系数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620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非线性处理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585182" y="1738264"/>
            <a:ext cx="921245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一方面，由于滤波器系数的误差等原因，经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AEC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处理后的信号可能会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       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有少量残余回声。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另一方面，在声音信号处理中会混杂进去噪声。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1294" y="4176512"/>
            <a:ext cx="67983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如果近端语音存在，则不需要对残余回声处理。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8238" y="4972318"/>
            <a:ext cx="66444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如果近端语音不存在，则需要对残余回声处理。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79" y="1738264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原因：</a:t>
            </a:r>
          </a:p>
        </p:txBody>
      </p:sp>
      <p:sp>
        <p:nvSpPr>
          <p:cNvPr id="9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3597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非线性处理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9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矩形 4"/>
          <p:cNvSpPr/>
          <p:nvPr/>
        </p:nvSpPr>
        <p:spPr>
          <a:xfrm>
            <a:off x="1450848" y="1718413"/>
            <a:ext cx="7571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WebRTC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采用了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维纳滤波器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来对噪声进行抑制。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1375" y="1731901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方法：</a:t>
            </a:r>
          </a:p>
        </p:txBody>
      </p:sp>
      <p:sp>
        <p:nvSpPr>
          <p:cNvPr id="8" name="矩形 7"/>
          <p:cNvSpPr/>
          <p:nvPr/>
        </p:nvSpPr>
        <p:spPr>
          <a:xfrm>
            <a:off x="3377104" y="3288499"/>
            <a:ext cx="404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H(w)=Ps(w)/(Ps(w)+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(w))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77297" y="4013090"/>
            <a:ext cx="9412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Ps(w)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为估计的语音信号的功率谱，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(w)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为噪声信号的功率谱。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43136" y="256390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滤波器的传递函数为：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4231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非线性处理</a:t>
            </a:r>
            <a:r>
              <a:rPr lang="en-US" altLang="zh-CN" dirty="0"/>
              <a:t>——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57279" y="1880444"/>
            <a:ext cx="1195374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计算抑制增益，根据是否为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double talk</a:t>
            </a:r>
            <a:r>
              <a:rPr lang="zh-CN" altLang="en-US" dirty="0"/>
              <a:t>情形分别进行计算。</a:t>
            </a:r>
            <a:endParaRPr lang="en-US" altLang="zh-CN" dirty="0"/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      Double talk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下，增益根据近端语音的能量和估计回声的能量差来取。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      </a:t>
            </a:r>
            <a:r>
              <a:rPr lang="zh-CN" altLang="en-US" dirty="0"/>
              <a:t>非</a:t>
            </a:r>
            <a:r>
              <a:rPr lang="en-US" altLang="zh-CN" dirty="0"/>
              <a:t>double talk</a:t>
            </a:r>
            <a:r>
              <a:rPr lang="zh-CN" altLang="en-US" dirty="0"/>
              <a:t>下，增益取固定值。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983" y="3659381"/>
            <a:ext cx="987610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计算维纳滤波器系数，根据每个系数是否大于给定的阈值来进行处理。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9983" y="4984288"/>
            <a:ext cx="27972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对噪声进行抑制。</a:t>
            </a:r>
          </a:p>
        </p:txBody>
      </p:sp>
    </p:spTree>
    <p:extLst>
      <p:ext uri="{BB962C8B-B14F-4D97-AF65-F5344CB8AC3E}">
        <p14:creationId xmlns:p14="http://schemas.microsoft.com/office/powerpoint/2010/main" val="23925354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079999" y="2775932"/>
            <a:ext cx="10032002" cy="169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859" tIns="17859" rIns="17859" bIns="17859" anchor="ctr">
            <a:spAutoFit/>
          </a:bodyPr>
          <a:lstStyle/>
          <a:p>
            <a:pPr marL="216000" indent="-216000" algn="just" defTabSz="292100">
              <a:lnSpc>
                <a:spcPct val="150000"/>
              </a:lnSpc>
              <a:buClr>
                <a:srgbClr val="000000"/>
              </a:buClr>
              <a:buSzPct val="100000"/>
              <a:buChar char="•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声学回声产生原理</a:t>
            </a:r>
            <a:endParaRPr dirty="0"/>
          </a:p>
          <a:p>
            <a:pPr marL="216000" indent="-216000" algn="just" defTabSz="292100">
              <a:lnSpc>
                <a:spcPct val="150000"/>
              </a:lnSpc>
              <a:buClr>
                <a:srgbClr val="000000"/>
              </a:buClr>
              <a:buSzPct val="100000"/>
              <a:buChar char="•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WebRTC</a:t>
            </a:r>
            <a:r>
              <a:rPr lang="zh-CN" altLang="en-US" dirty="0"/>
              <a:t>中回声消除算法概述</a:t>
            </a:r>
            <a:endParaRPr dirty="0"/>
          </a:p>
          <a:p>
            <a:pPr marL="216000" indent="-216000" algn="just" defTabSz="292100">
              <a:lnSpc>
                <a:spcPct val="150000"/>
              </a:lnSpc>
              <a:buClr>
                <a:srgbClr val="000000"/>
              </a:buClr>
              <a:buSzPct val="100000"/>
              <a:buChar char="•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存在的问题分析</a:t>
            </a:r>
            <a:endParaRPr dirty="0"/>
          </a:p>
        </p:txBody>
      </p:sp>
      <p:sp>
        <p:nvSpPr>
          <p:cNvPr id="34" name="Shape 34"/>
          <p:cNvSpPr/>
          <p:nvPr/>
        </p:nvSpPr>
        <p:spPr>
          <a:xfrm>
            <a:off x="1079999" y="1063003"/>
            <a:ext cx="995463" cy="626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1057354" y="1980000"/>
            <a:ext cx="1007729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非线性处理</a:t>
            </a:r>
            <a:r>
              <a:rPr lang="en-US" altLang="zh-CN" dirty="0"/>
              <a:t>——</a:t>
            </a:r>
            <a:r>
              <a:rPr lang="zh-CN" altLang="en-US" dirty="0"/>
              <a:t>函数调用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980094" y="3478305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WebRtcAecm_CalcSuppressionGain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计算抑制增益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0848" y="2608707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WebRtcAecm_ProcessBlock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3546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舒适噪声生成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57279" y="2173460"/>
            <a:ext cx="115592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原因： 对残留回声信号进行非线性处理后，会给远端听者造成一种完全寂静的感觉。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56803" y="3506749"/>
            <a:ext cx="995144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远端听者会误认为线路中断，因此，需要给远端听者提供一个与近端背景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噪声电平相适应的噪声。</a:t>
            </a:r>
          </a:p>
        </p:txBody>
      </p:sp>
    </p:spTree>
    <p:extLst>
      <p:ext uri="{BB962C8B-B14F-4D97-AF65-F5344CB8AC3E}">
        <p14:creationId xmlns:p14="http://schemas.microsoft.com/office/powerpoint/2010/main" val="40726196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舒适噪声生成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561710" y="1961368"/>
            <a:ext cx="31803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方法：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背景噪声合成法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9840" y="2771665"/>
            <a:ext cx="81047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对残余回声进行背景噪声检测，对背景噪声进行频谱分析，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并建立一个和背景频谱特性近似的线性滤波器。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49840" y="4084316"/>
            <a:ext cx="779700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在检测到残余回声时，用高斯白噪声激励线性滤波器，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产生频谱类似背景噪声的舒适噪声，用来替代残余回声。</a:t>
            </a:r>
          </a:p>
        </p:txBody>
      </p:sp>
    </p:spTree>
    <p:extLst>
      <p:ext uri="{BB962C8B-B14F-4D97-AF65-F5344CB8AC3E}">
        <p14:creationId xmlns:p14="http://schemas.microsoft.com/office/powerpoint/2010/main" val="3156479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舒适噪声生成</a:t>
            </a:r>
            <a:r>
              <a:rPr lang="en-US" altLang="zh-CN" dirty="0"/>
              <a:t>——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492630" y="2354300"/>
            <a:ext cx="27972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计算噪声功率谱。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2630" y="3348813"/>
            <a:ext cx="27972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生成高斯白噪声。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2630" y="4393992"/>
            <a:ext cx="77216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用噪声的功率谱开方后去调制高斯白噪声噪声的幅度。</a:t>
            </a:r>
          </a:p>
        </p:txBody>
      </p:sp>
    </p:spTree>
    <p:extLst>
      <p:ext uri="{BB962C8B-B14F-4D97-AF65-F5344CB8AC3E}">
        <p14:creationId xmlns:p14="http://schemas.microsoft.com/office/powerpoint/2010/main" val="27120879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5"/>
            <a:ext cx="839144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舒适噪声生成</a:t>
            </a:r>
            <a:r>
              <a:rPr lang="en-US" altLang="zh-CN" dirty="0"/>
              <a:t>——</a:t>
            </a:r>
            <a:r>
              <a:rPr lang="zh-CN" altLang="en-US" dirty="0"/>
              <a:t>函数调用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30129" y="244226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ComfortNoise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9727" y="327132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WebRtcSpl_RandUArray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生成高斯白噪声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580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57920"/>
            <a:ext cx="8391446" cy="805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存在的问题分析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324060" y="1771100"/>
            <a:ext cx="70435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存在问题：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double talk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下近端说话者的声音会被削弱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4060" y="2546672"/>
            <a:ext cx="22570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可能原因分析：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14613" y="2546672"/>
            <a:ext cx="47801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WebRTC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没有实现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双端检测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DTD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9064" y="3322244"/>
            <a:ext cx="1071447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</a:t>
            </a:r>
            <a:r>
              <a:rPr lang="en-US" altLang="zh-CN" dirty="0" err="1"/>
              <a:t>WebRTC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中，只是对远端信号进行语音活动性检测，用来判断是否需要滤波。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然后根据滤波后的误差大小去推断时候有本地语音。</a:t>
            </a:r>
            <a:endParaRPr lang="en-US" altLang="zh-CN" dirty="0"/>
          </a:p>
          <a:p>
            <a: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这种判断误差是很大的，很容易产生误判。</a:t>
            </a:r>
          </a:p>
        </p:txBody>
      </p:sp>
    </p:spTree>
    <p:extLst>
      <p:ext uri="{BB962C8B-B14F-4D97-AF65-F5344CB8AC3E}">
        <p14:creationId xmlns:p14="http://schemas.microsoft.com/office/powerpoint/2010/main" val="18764936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57920"/>
            <a:ext cx="8391446" cy="805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存在的问题分析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457279" y="2048739"/>
            <a:ext cx="106359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解决方案： 实现高质量的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双端检测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，然后根据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不同的语音状态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采取不同的操作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51637" y="3037590"/>
            <a:ext cx="71061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只是近端说话。不进行滤波，也不进行系数更新。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51638" y="3809250"/>
            <a:ext cx="58750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只是远端说话。进行滤波，并系数更新。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51638" y="4580910"/>
            <a:ext cx="58750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lang="zh-CN" altLang="en-US" dirty="0"/>
              <a:t>双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端说话。进行滤波，但是不更新系数。</a:t>
            </a:r>
          </a:p>
        </p:txBody>
      </p:sp>
    </p:spTree>
    <p:extLst>
      <p:ext uri="{BB962C8B-B14F-4D97-AF65-F5344CB8AC3E}">
        <p14:creationId xmlns:p14="http://schemas.microsoft.com/office/powerpoint/2010/main" val="6839584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5241131" y="3017356"/>
            <a:ext cx="170973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584200">
              <a:lnSpc>
                <a:spcPct val="130000"/>
              </a:lnSpc>
              <a:defRPr sz="3200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谢谢大家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0463189" y="1531239"/>
            <a:ext cx="861072" cy="4417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9719" y="1601380"/>
            <a:ext cx="7386282" cy="4417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79924" y="377203"/>
            <a:ext cx="3765452" cy="626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声学回声产生原理</a:t>
            </a:r>
            <a:endParaRPr dirty="0"/>
          </a:p>
        </p:txBody>
      </p:sp>
      <p:sp>
        <p:nvSpPr>
          <p:cNvPr id="39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2838194" y="2343270"/>
            <a:ext cx="5575651" cy="19527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2954680" y="5513618"/>
            <a:ext cx="5506932" cy="30355"/>
          </a:xfrm>
          <a:prstGeom prst="line">
            <a:avLst/>
          </a:prstGeom>
          <a:ln w="476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1134353" y="2181490"/>
            <a:ext cx="739814" cy="18130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1663558" y="2039656"/>
            <a:ext cx="328840" cy="24115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336" y="1628882"/>
            <a:ext cx="14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近端</a:t>
            </a:r>
            <a:endParaRPr lang="en-US" altLang="zh-CN" sz="2000" dirty="0"/>
          </a:p>
          <a:p>
            <a:r>
              <a:rPr lang="zh-CN" altLang="en-US" sz="2000" dirty="0"/>
              <a:t>语音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54803" y="1617894"/>
            <a:ext cx="106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噪声</a:t>
            </a:r>
          </a:p>
        </p:txBody>
      </p: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2278722" y="3128127"/>
            <a:ext cx="1" cy="226534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/>
          <p:cNvSpPr/>
          <p:nvPr/>
        </p:nvSpPr>
        <p:spPr>
          <a:xfrm>
            <a:off x="1514784" y="3078819"/>
            <a:ext cx="624623" cy="2511273"/>
          </a:xfrm>
          <a:custGeom>
            <a:avLst/>
            <a:gdLst>
              <a:gd name="connsiteX0" fmla="*/ 845820 w 845820"/>
              <a:gd name="connsiteY0" fmla="*/ 2503170 h 2503170"/>
              <a:gd name="connsiteX1" fmla="*/ 617220 w 845820"/>
              <a:gd name="connsiteY1" fmla="*/ 2491740 h 2503170"/>
              <a:gd name="connsiteX2" fmla="*/ 457200 w 845820"/>
              <a:gd name="connsiteY2" fmla="*/ 2446020 h 2503170"/>
              <a:gd name="connsiteX3" fmla="*/ 422910 w 845820"/>
              <a:gd name="connsiteY3" fmla="*/ 2434590 h 2503170"/>
              <a:gd name="connsiteX4" fmla="*/ 388620 w 845820"/>
              <a:gd name="connsiteY4" fmla="*/ 2423160 h 2503170"/>
              <a:gd name="connsiteX5" fmla="*/ 354330 w 845820"/>
              <a:gd name="connsiteY5" fmla="*/ 2400300 h 2503170"/>
              <a:gd name="connsiteX6" fmla="*/ 331470 w 845820"/>
              <a:gd name="connsiteY6" fmla="*/ 2366010 h 2503170"/>
              <a:gd name="connsiteX7" fmla="*/ 262890 w 845820"/>
              <a:gd name="connsiteY7" fmla="*/ 2308860 h 2503170"/>
              <a:gd name="connsiteX8" fmla="*/ 194310 w 845820"/>
              <a:gd name="connsiteY8" fmla="*/ 2205990 h 2503170"/>
              <a:gd name="connsiteX9" fmla="*/ 171450 w 845820"/>
              <a:gd name="connsiteY9" fmla="*/ 2171700 h 2503170"/>
              <a:gd name="connsiteX10" fmla="*/ 160020 w 845820"/>
              <a:gd name="connsiteY10" fmla="*/ 2137410 h 2503170"/>
              <a:gd name="connsiteX11" fmla="*/ 137160 w 845820"/>
              <a:gd name="connsiteY11" fmla="*/ 2091690 h 2503170"/>
              <a:gd name="connsiteX12" fmla="*/ 125730 w 845820"/>
              <a:gd name="connsiteY12" fmla="*/ 2045970 h 2503170"/>
              <a:gd name="connsiteX13" fmla="*/ 102870 w 845820"/>
              <a:gd name="connsiteY13" fmla="*/ 1977390 h 2503170"/>
              <a:gd name="connsiteX14" fmla="*/ 91440 w 845820"/>
              <a:gd name="connsiteY14" fmla="*/ 1920240 h 2503170"/>
              <a:gd name="connsiteX15" fmla="*/ 80010 w 845820"/>
              <a:gd name="connsiteY15" fmla="*/ 1885950 h 2503170"/>
              <a:gd name="connsiteX16" fmla="*/ 68580 w 845820"/>
              <a:gd name="connsiteY16" fmla="*/ 1817370 h 2503170"/>
              <a:gd name="connsiteX17" fmla="*/ 45720 w 845820"/>
              <a:gd name="connsiteY17" fmla="*/ 1748790 h 2503170"/>
              <a:gd name="connsiteX18" fmla="*/ 22860 w 845820"/>
              <a:gd name="connsiteY18" fmla="*/ 1657350 h 2503170"/>
              <a:gd name="connsiteX19" fmla="*/ 11430 w 845820"/>
              <a:gd name="connsiteY19" fmla="*/ 1325880 h 2503170"/>
              <a:gd name="connsiteX20" fmla="*/ 0 w 845820"/>
              <a:gd name="connsiteY20" fmla="*/ 1108710 h 2503170"/>
              <a:gd name="connsiteX21" fmla="*/ 11430 w 845820"/>
              <a:gd name="connsiteY21" fmla="*/ 605790 h 2503170"/>
              <a:gd name="connsiteX22" fmla="*/ 34290 w 845820"/>
              <a:gd name="connsiteY22" fmla="*/ 502920 h 2503170"/>
              <a:gd name="connsiteX23" fmla="*/ 57150 w 845820"/>
              <a:gd name="connsiteY23" fmla="*/ 468630 h 2503170"/>
              <a:gd name="connsiteX24" fmla="*/ 91440 w 845820"/>
              <a:gd name="connsiteY24" fmla="*/ 434340 h 2503170"/>
              <a:gd name="connsiteX25" fmla="*/ 148590 w 845820"/>
              <a:gd name="connsiteY25" fmla="*/ 377190 h 2503170"/>
              <a:gd name="connsiteX26" fmla="*/ 171450 w 845820"/>
              <a:gd name="connsiteY26" fmla="*/ 342900 h 2503170"/>
              <a:gd name="connsiteX27" fmla="*/ 274320 w 845820"/>
              <a:gd name="connsiteY27" fmla="*/ 274320 h 2503170"/>
              <a:gd name="connsiteX28" fmla="*/ 308610 w 845820"/>
              <a:gd name="connsiteY28" fmla="*/ 251460 h 2503170"/>
              <a:gd name="connsiteX29" fmla="*/ 342900 w 845820"/>
              <a:gd name="connsiteY29" fmla="*/ 228600 h 2503170"/>
              <a:gd name="connsiteX30" fmla="*/ 480060 w 845820"/>
              <a:gd name="connsiteY30" fmla="*/ 182880 h 2503170"/>
              <a:gd name="connsiteX31" fmla="*/ 514350 w 845820"/>
              <a:gd name="connsiteY31" fmla="*/ 171450 h 2503170"/>
              <a:gd name="connsiteX32" fmla="*/ 548640 w 845820"/>
              <a:gd name="connsiteY32" fmla="*/ 160020 h 2503170"/>
              <a:gd name="connsiteX33" fmla="*/ 582930 w 845820"/>
              <a:gd name="connsiteY33" fmla="*/ 137160 h 2503170"/>
              <a:gd name="connsiteX34" fmla="*/ 640080 w 845820"/>
              <a:gd name="connsiteY34" fmla="*/ 91440 h 2503170"/>
              <a:gd name="connsiteX35" fmla="*/ 662940 w 845820"/>
              <a:gd name="connsiteY35" fmla="*/ 57150 h 2503170"/>
              <a:gd name="connsiteX36" fmla="*/ 731520 w 845820"/>
              <a:gd name="connsiteY36" fmla="*/ 34290 h 2503170"/>
              <a:gd name="connsiteX37" fmla="*/ 765810 w 845820"/>
              <a:gd name="connsiteY37" fmla="*/ 22860 h 2503170"/>
              <a:gd name="connsiteX38" fmla="*/ 800100 w 845820"/>
              <a:gd name="connsiteY38" fmla="*/ 11430 h 2503170"/>
              <a:gd name="connsiteX39" fmla="*/ 822960 w 845820"/>
              <a:gd name="connsiteY39" fmla="*/ 0 h 250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5820" h="2503170">
                <a:moveTo>
                  <a:pt x="845820" y="2503170"/>
                </a:moveTo>
                <a:cubicBezTo>
                  <a:pt x="769620" y="2499360"/>
                  <a:pt x="693081" y="2499868"/>
                  <a:pt x="617220" y="2491740"/>
                </a:cubicBezTo>
                <a:cubicBezTo>
                  <a:pt x="574919" y="2487208"/>
                  <a:pt x="499969" y="2460276"/>
                  <a:pt x="457200" y="2446020"/>
                </a:cubicBezTo>
                <a:lnTo>
                  <a:pt x="422910" y="2434590"/>
                </a:lnTo>
                <a:cubicBezTo>
                  <a:pt x="411480" y="2430780"/>
                  <a:pt x="398645" y="2429843"/>
                  <a:pt x="388620" y="2423160"/>
                </a:cubicBezTo>
                <a:lnTo>
                  <a:pt x="354330" y="2400300"/>
                </a:lnTo>
                <a:cubicBezTo>
                  <a:pt x="346710" y="2388870"/>
                  <a:pt x="341184" y="2375724"/>
                  <a:pt x="331470" y="2366010"/>
                </a:cubicBezTo>
                <a:cubicBezTo>
                  <a:pt x="265430" y="2299970"/>
                  <a:pt x="328428" y="2393123"/>
                  <a:pt x="262890" y="2308860"/>
                </a:cubicBezTo>
                <a:lnTo>
                  <a:pt x="194310" y="2205990"/>
                </a:lnTo>
                <a:cubicBezTo>
                  <a:pt x="186690" y="2194560"/>
                  <a:pt x="175794" y="2184732"/>
                  <a:pt x="171450" y="2171700"/>
                </a:cubicBezTo>
                <a:cubicBezTo>
                  <a:pt x="167640" y="2160270"/>
                  <a:pt x="164766" y="2148484"/>
                  <a:pt x="160020" y="2137410"/>
                </a:cubicBezTo>
                <a:cubicBezTo>
                  <a:pt x="153308" y="2121749"/>
                  <a:pt x="143143" y="2107644"/>
                  <a:pt x="137160" y="2091690"/>
                </a:cubicBezTo>
                <a:cubicBezTo>
                  <a:pt x="131644" y="2076981"/>
                  <a:pt x="130244" y="2061017"/>
                  <a:pt x="125730" y="2045970"/>
                </a:cubicBezTo>
                <a:cubicBezTo>
                  <a:pt x="118806" y="2022890"/>
                  <a:pt x="107596" y="2001019"/>
                  <a:pt x="102870" y="1977390"/>
                </a:cubicBezTo>
                <a:cubicBezTo>
                  <a:pt x="99060" y="1958340"/>
                  <a:pt x="96152" y="1939087"/>
                  <a:pt x="91440" y="1920240"/>
                </a:cubicBezTo>
                <a:cubicBezTo>
                  <a:pt x="88518" y="1908551"/>
                  <a:pt x="82624" y="1897711"/>
                  <a:pt x="80010" y="1885950"/>
                </a:cubicBezTo>
                <a:cubicBezTo>
                  <a:pt x="74983" y="1863327"/>
                  <a:pt x="74201" y="1839853"/>
                  <a:pt x="68580" y="1817370"/>
                </a:cubicBezTo>
                <a:cubicBezTo>
                  <a:pt x="62736" y="1793993"/>
                  <a:pt x="50446" y="1772419"/>
                  <a:pt x="45720" y="1748790"/>
                </a:cubicBezTo>
                <a:cubicBezTo>
                  <a:pt x="31927" y="1679826"/>
                  <a:pt x="40433" y="1710070"/>
                  <a:pt x="22860" y="1657350"/>
                </a:cubicBezTo>
                <a:cubicBezTo>
                  <a:pt x="19050" y="1546860"/>
                  <a:pt x="16032" y="1436340"/>
                  <a:pt x="11430" y="1325880"/>
                </a:cubicBezTo>
                <a:cubicBezTo>
                  <a:pt x="8412" y="1253453"/>
                  <a:pt x="0" y="1181200"/>
                  <a:pt x="0" y="1108710"/>
                </a:cubicBezTo>
                <a:cubicBezTo>
                  <a:pt x="0" y="941027"/>
                  <a:pt x="4728" y="773339"/>
                  <a:pt x="11430" y="605790"/>
                </a:cubicBezTo>
                <a:cubicBezTo>
                  <a:pt x="12193" y="586703"/>
                  <a:pt x="22106" y="527287"/>
                  <a:pt x="34290" y="502920"/>
                </a:cubicBezTo>
                <a:cubicBezTo>
                  <a:pt x="40433" y="490633"/>
                  <a:pt x="48356" y="479183"/>
                  <a:pt x="57150" y="468630"/>
                </a:cubicBezTo>
                <a:cubicBezTo>
                  <a:pt x="67498" y="456212"/>
                  <a:pt x="81092" y="446758"/>
                  <a:pt x="91440" y="434340"/>
                </a:cubicBezTo>
                <a:cubicBezTo>
                  <a:pt x="139065" y="377190"/>
                  <a:pt x="85725" y="419100"/>
                  <a:pt x="148590" y="377190"/>
                </a:cubicBezTo>
                <a:cubicBezTo>
                  <a:pt x="156210" y="365760"/>
                  <a:pt x="161112" y="351946"/>
                  <a:pt x="171450" y="342900"/>
                </a:cubicBezTo>
                <a:lnTo>
                  <a:pt x="274320" y="274320"/>
                </a:lnTo>
                <a:lnTo>
                  <a:pt x="308610" y="251460"/>
                </a:lnTo>
                <a:cubicBezTo>
                  <a:pt x="320040" y="243840"/>
                  <a:pt x="329868" y="232944"/>
                  <a:pt x="342900" y="228600"/>
                </a:cubicBezTo>
                <a:lnTo>
                  <a:pt x="480060" y="182880"/>
                </a:lnTo>
                <a:lnTo>
                  <a:pt x="514350" y="171450"/>
                </a:lnTo>
                <a:cubicBezTo>
                  <a:pt x="525780" y="167640"/>
                  <a:pt x="538615" y="166703"/>
                  <a:pt x="548640" y="160020"/>
                </a:cubicBezTo>
                <a:lnTo>
                  <a:pt x="582930" y="137160"/>
                </a:lnTo>
                <a:cubicBezTo>
                  <a:pt x="648444" y="38890"/>
                  <a:pt x="561210" y="154536"/>
                  <a:pt x="640080" y="91440"/>
                </a:cubicBezTo>
                <a:cubicBezTo>
                  <a:pt x="650807" y="82858"/>
                  <a:pt x="651291" y="64431"/>
                  <a:pt x="662940" y="57150"/>
                </a:cubicBezTo>
                <a:cubicBezTo>
                  <a:pt x="683374" y="44379"/>
                  <a:pt x="708660" y="41910"/>
                  <a:pt x="731520" y="34290"/>
                </a:cubicBezTo>
                <a:lnTo>
                  <a:pt x="765810" y="22860"/>
                </a:lnTo>
                <a:cubicBezTo>
                  <a:pt x="777240" y="19050"/>
                  <a:pt x="789324" y="16818"/>
                  <a:pt x="800100" y="11430"/>
                </a:cubicBezTo>
                <a:lnTo>
                  <a:pt x="822960" y="0"/>
                </a:lnTo>
              </a:path>
            </a:pathLst>
          </a:custGeom>
          <a:noFill/>
          <a:ln w="444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57598" y="3504520"/>
            <a:ext cx="522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直接回声</a:t>
            </a:r>
          </a:p>
        </p:txBody>
      </p:sp>
      <p:pic>
        <p:nvPicPr>
          <p:cNvPr id="3" name="图形 2" descr="扩音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87913">
            <a:off x="2333480" y="5288069"/>
            <a:ext cx="640159" cy="640159"/>
          </a:xfrm>
          <a:prstGeom prst="rect">
            <a:avLst/>
          </a:prstGeom>
        </p:spPr>
      </p:pic>
      <p:pic>
        <p:nvPicPr>
          <p:cNvPr id="26" name="图形 25" descr="无线话筒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6049" y="2018583"/>
            <a:ext cx="641597" cy="641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167711" y="5581527"/>
                <a:ext cx="77950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𝑦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11" y="5581527"/>
                <a:ext cx="779500" cy="369332"/>
              </a:xfrm>
              <a:prstGeom prst="rect">
                <a:avLst/>
              </a:prstGeom>
              <a:blipFill>
                <a:blip r:embed="rId6"/>
                <a:stretch>
                  <a:fillRect t="-26667" r="-6250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907458" y="2222719"/>
                <a:ext cx="52167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58" y="2222719"/>
                <a:ext cx="521677" cy="369332"/>
              </a:xfrm>
              <a:prstGeom prst="rect">
                <a:avLst/>
              </a:prstGeom>
              <a:blipFill>
                <a:blip r:embed="rId7"/>
                <a:stretch>
                  <a:fillRect l="-15294" t="-26667" r="-34118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834815" y="2709487"/>
                <a:ext cx="66340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𝑑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15" y="2709487"/>
                <a:ext cx="663408" cy="369332"/>
              </a:xfrm>
              <a:prstGeom prst="rect">
                <a:avLst/>
              </a:prstGeom>
              <a:blipFill>
                <a:blip r:embed="rId8"/>
                <a:stretch>
                  <a:fillRect l="-6422" t="-24590" r="-17431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919515" y="1902383"/>
                <a:ext cx="120133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(n)+d(n)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15" y="1902383"/>
                <a:ext cx="1201339" cy="369332"/>
              </a:xfrm>
              <a:prstGeom prst="rect">
                <a:avLst/>
              </a:prstGeom>
              <a:blipFill>
                <a:blip r:embed="rId9"/>
                <a:stretch>
                  <a:fillRect l="-4569" t="-24590" r="-14213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>
            <a:cxnSpLocks/>
          </p:cNvCxnSpPr>
          <p:nvPr/>
        </p:nvCxnSpPr>
        <p:spPr>
          <a:xfrm flipV="1">
            <a:off x="9242749" y="2339381"/>
            <a:ext cx="1327050" cy="25649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360548" y="1734189"/>
            <a:ext cx="979332" cy="4275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88637" y="3640887"/>
            <a:ext cx="95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网络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450912" y="3676113"/>
            <a:ext cx="8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远端</a:t>
            </a:r>
          </a:p>
        </p:txBody>
      </p:sp>
      <p:pic>
        <p:nvPicPr>
          <p:cNvPr id="51" name="图形 50" descr="扩音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57289">
            <a:off x="10679703" y="1901003"/>
            <a:ext cx="741424" cy="741424"/>
          </a:xfrm>
          <a:prstGeom prst="rect">
            <a:avLst/>
          </a:prstGeom>
        </p:spPr>
      </p:pic>
      <p:pic>
        <p:nvPicPr>
          <p:cNvPr id="52" name="图形 51" descr="无线话筒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4897" y="5075346"/>
            <a:ext cx="636242" cy="636242"/>
          </a:xfrm>
          <a:prstGeom prst="rect">
            <a:avLst/>
          </a:prstGeom>
        </p:spPr>
      </p:pic>
      <p:cxnSp>
        <p:nvCxnSpPr>
          <p:cNvPr id="53" name="直接箭头连接符 52"/>
          <p:cNvCxnSpPr>
            <a:cxnSpLocks/>
          </p:cNvCxnSpPr>
          <p:nvPr/>
        </p:nvCxnSpPr>
        <p:spPr>
          <a:xfrm flipH="1">
            <a:off x="9220994" y="5513618"/>
            <a:ext cx="1519794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608949" y="3640886"/>
            <a:ext cx="104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近端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9753879" y="5526922"/>
                <a:ext cx="77170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𝑦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879" y="5526922"/>
                <a:ext cx="771703" cy="369332"/>
              </a:xfrm>
              <a:prstGeom prst="rect">
                <a:avLst/>
              </a:prstGeom>
              <a:blipFill>
                <a:blip r:embed="rId10"/>
                <a:stretch>
                  <a:fillRect t="-26667" r="-7874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9220993" y="1905605"/>
                <a:ext cx="122991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(n)+d(n)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993" y="1905605"/>
                <a:ext cx="1229919" cy="369332"/>
              </a:xfrm>
              <a:prstGeom prst="rect">
                <a:avLst/>
              </a:prstGeom>
              <a:blipFill>
                <a:blip r:embed="rId11"/>
                <a:stretch>
                  <a:fillRect l="-3980" t="-26667" r="-12438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/>
          <p:cNvSpPr txBox="1"/>
          <p:nvPr/>
        </p:nvSpPr>
        <p:spPr>
          <a:xfrm>
            <a:off x="1012116" y="3529063"/>
            <a:ext cx="527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间接回声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9149141" y="5078282"/>
            <a:ext cx="198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远端语音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319719" y="1601380"/>
            <a:ext cx="7386282" cy="4417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463189" y="1531239"/>
            <a:ext cx="861072" cy="4417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348483" y="278214"/>
            <a:ext cx="8069516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WebRTC</a:t>
            </a:r>
            <a:r>
              <a:rPr lang="zh-CN" altLang="en-US" dirty="0"/>
              <a:t>中回声消除算法（</a:t>
            </a:r>
            <a:r>
              <a:rPr lang="en-US" altLang="zh-CN" dirty="0"/>
              <a:t>AEC</a:t>
            </a:r>
            <a:r>
              <a:rPr lang="zh-CN" altLang="en-US" dirty="0"/>
              <a:t>）概述</a:t>
            </a:r>
          </a:p>
        </p:txBody>
      </p:sp>
      <p:sp>
        <p:nvSpPr>
          <p:cNvPr id="39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2838194" y="2343270"/>
            <a:ext cx="5575651" cy="19527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2954680" y="5513618"/>
            <a:ext cx="5506932" cy="30355"/>
          </a:xfrm>
          <a:prstGeom prst="line">
            <a:avLst/>
          </a:prstGeom>
          <a:ln w="476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1134353" y="2181490"/>
            <a:ext cx="739814" cy="18130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1663558" y="2039656"/>
            <a:ext cx="328840" cy="24115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336" y="1628882"/>
            <a:ext cx="141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近端</a:t>
            </a:r>
            <a:endParaRPr lang="en-US" altLang="zh-CN" sz="2000" dirty="0"/>
          </a:p>
          <a:p>
            <a:r>
              <a:rPr lang="zh-CN" altLang="en-US" sz="2000" dirty="0"/>
              <a:t>语音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54803" y="1617894"/>
            <a:ext cx="106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噪声</a:t>
            </a:r>
          </a:p>
        </p:txBody>
      </p: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2278722" y="3128127"/>
            <a:ext cx="1" cy="226534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/>
          <p:cNvSpPr/>
          <p:nvPr/>
        </p:nvSpPr>
        <p:spPr>
          <a:xfrm>
            <a:off x="1514784" y="3078819"/>
            <a:ext cx="624623" cy="2511273"/>
          </a:xfrm>
          <a:custGeom>
            <a:avLst/>
            <a:gdLst>
              <a:gd name="connsiteX0" fmla="*/ 845820 w 845820"/>
              <a:gd name="connsiteY0" fmla="*/ 2503170 h 2503170"/>
              <a:gd name="connsiteX1" fmla="*/ 617220 w 845820"/>
              <a:gd name="connsiteY1" fmla="*/ 2491740 h 2503170"/>
              <a:gd name="connsiteX2" fmla="*/ 457200 w 845820"/>
              <a:gd name="connsiteY2" fmla="*/ 2446020 h 2503170"/>
              <a:gd name="connsiteX3" fmla="*/ 422910 w 845820"/>
              <a:gd name="connsiteY3" fmla="*/ 2434590 h 2503170"/>
              <a:gd name="connsiteX4" fmla="*/ 388620 w 845820"/>
              <a:gd name="connsiteY4" fmla="*/ 2423160 h 2503170"/>
              <a:gd name="connsiteX5" fmla="*/ 354330 w 845820"/>
              <a:gd name="connsiteY5" fmla="*/ 2400300 h 2503170"/>
              <a:gd name="connsiteX6" fmla="*/ 331470 w 845820"/>
              <a:gd name="connsiteY6" fmla="*/ 2366010 h 2503170"/>
              <a:gd name="connsiteX7" fmla="*/ 262890 w 845820"/>
              <a:gd name="connsiteY7" fmla="*/ 2308860 h 2503170"/>
              <a:gd name="connsiteX8" fmla="*/ 194310 w 845820"/>
              <a:gd name="connsiteY8" fmla="*/ 2205990 h 2503170"/>
              <a:gd name="connsiteX9" fmla="*/ 171450 w 845820"/>
              <a:gd name="connsiteY9" fmla="*/ 2171700 h 2503170"/>
              <a:gd name="connsiteX10" fmla="*/ 160020 w 845820"/>
              <a:gd name="connsiteY10" fmla="*/ 2137410 h 2503170"/>
              <a:gd name="connsiteX11" fmla="*/ 137160 w 845820"/>
              <a:gd name="connsiteY11" fmla="*/ 2091690 h 2503170"/>
              <a:gd name="connsiteX12" fmla="*/ 125730 w 845820"/>
              <a:gd name="connsiteY12" fmla="*/ 2045970 h 2503170"/>
              <a:gd name="connsiteX13" fmla="*/ 102870 w 845820"/>
              <a:gd name="connsiteY13" fmla="*/ 1977390 h 2503170"/>
              <a:gd name="connsiteX14" fmla="*/ 91440 w 845820"/>
              <a:gd name="connsiteY14" fmla="*/ 1920240 h 2503170"/>
              <a:gd name="connsiteX15" fmla="*/ 80010 w 845820"/>
              <a:gd name="connsiteY15" fmla="*/ 1885950 h 2503170"/>
              <a:gd name="connsiteX16" fmla="*/ 68580 w 845820"/>
              <a:gd name="connsiteY16" fmla="*/ 1817370 h 2503170"/>
              <a:gd name="connsiteX17" fmla="*/ 45720 w 845820"/>
              <a:gd name="connsiteY17" fmla="*/ 1748790 h 2503170"/>
              <a:gd name="connsiteX18" fmla="*/ 22860 w 845820"/>
              <a:gd name="connsiteY18" fmla="*/ 1657350 h 2503170"/>
              <a:gd name="connsiteX19" fmla="*/ 11430 w 845820"/>
              <a:gd name="connsiteY19" fmla="*/ 1325880 h 2503170"/>
              <a:gd name="connsiteX20" fmla="*/ 0 w 845820"/>
              <a:gd name="connsiteY20" fmla="*/ 1108710 h 2503170"/>
              <a:gd name="connsiteX21" fmla="*/ 11430 w 845820"/>
              <a:gd name="connsiteY21" fmla="*/ 605790 h 2503170"/>
              <a:gd name="connsiteX22" fmla="*/ 34290 w 845820"/>
              <a:gd name="connsiteY22" fmla="*/ 502920 h 2503170"/>
              <a:gd name="connsiteX23" fmla="*/ 57150 w 845820"/>
              <a:gd name="connsiteY23" fmla="*/ 468630 h 2503170"/>
              <a:gd name="connsiteX24" fmla="*/ 91440 w 845820"/>
              <a:gd name="connsiteY24" fmla="*/ 434340 h 2503170"/>
              <a:gd name="connsiteX25" fmla="*/ 148590 w 845820"/>
              <a:gd name="connsiteY25" fmla="*/ 377190 h 2503170"/>
              <a:gd name="connsiteX26" fmla="*/ 171450 w 845820"/>
              <a:gd name="connsiteY26" fmla="*/ 342900 h 2503170"/>
              <a:gd name="connsiteX27" fmla="*/ 274320 w 845820"/>
              <a:gd name="connsiteY27" fmla="*/ 274320 h 2503170"/>
              <a:gd name="connsiteX28" fmla="*/ 308610 w 845820"/>
              <a:gd name="connsiteY28" fmla="*/ 251460 h 2503170"/>
              <a:gd name="connsiteX29" fmla="*/ 342900 w 845820"/>
              <a:gd name="connsiteY29" fmla="*/ 228600 h 2503170"/>
              <a:gd name="connsiteX30" fmla="*/ 480060 w 845820"/>
              <a:gd name="connsiteY30" fmla="*/ 182880 h 2503170"/>
              <a:gd name="connsiteX31" fmla="*/ 514350 w 845820"/>
              <a:gd name="connsiteY31" fmla="*/ 171450 h 2503170"/>
              <a:gd name="connsiteX32" fmla="*/ 548640 w 845820"/>
              <a:gd name="connsiteY32" fmla="*/ 160020 h 2503170"/>
              <a:gd name="connsiteX33" fmla="*/ 582930 w 845820"/>
              <a:gd name="connsiteY33" fmla="*/ 137160 h 2503170"/>
              <a:gd name="connsiteX34" fmla="*/ 640080 w 845820"/>
              <a:gd name="connsiteY34" fmla="*/ 91440 h 2503170"/>
              <a:gd name="connsiteX35" fmla="*/ 662940 w 845820"/>
              <a:gd name="connsiteY35" fmla="*/ 57150 h 2503170"/>
              <a:gd name="connsiteX36" fmla="*/ 731520 w 845820"/>
              <a:gd name="connsiteY36" fmla="*/ 34290 h 2503170"/>
              <a:gd name="connsiteX37" fmla="*/ 765810 w 845820"/>
              <a:gd name="connsiteY37" fmla="*/ 22860 h 2503170"/>
              <a:gd name="connsiteX38" fmla="*/ 800100 w 845820"/>
              <a:gd name="connsiteY38" fmla="*/ 11430 h 2503170"/>
              <a:gd name="connsiteX39" fmla="*/ 822960 w 845820"/>
              <a:gd name="connsiteY39" fmla="*/ 0 h 250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5820" h="2503170">
                <a:moveTo>
                  <a:pt x="845820" y="2503170"/>
                </a:moveTo>
                <a:cubicBezTo>
                  <a:pt x="769620" y="2499360"/>
                  <a:pt x="693081" y="2499868"/>
                  <a:pt x="617220" y="2491740"/>
                </a:cubicBezTo>
                <a:cubicBezTo>
                  <a:pt x="574919" y="2487208"/>
                  <a:pt x="499969" y="2460276"/>
                  <a:pt x="457200" y="2446020"/>
                </a:cubicBezTo>
                <a:lnTo>
                  <a:pt x="422910" y="2434590"/>
                </a:lnTo>
                <a:cubicBezTo>
                  <a:pt x="411480" y="2430780"/>
                  <a:pt x="398645" y="2429843"/>
                  <a:pt x="388620" y="2423160"/>
                </a:cubicBezTo>
                <a:lnTo>
                  <a:pt x="354330" y="2400300"/>
                </a:lnTo>
                <a:cubicBezTo>
                  <a:pt x="346710" y="2388870"/>
                  <a:pt x="341184" y="2375724"/>
                  <a:pt x="331470" y="2366010"/>
                </a:cubicBezTo>
                <a:cubicBezTo>
                  <a:pt x="265430" y="2299970"/>
                  <a:pt x="328428" y="2393123"/>
                  <a:pt x="262890" y="2308860"/>
                </a:cubicBezTo>
                <a:lnTo>
                  <a:pt x="194310" y="2205990"/>
                </a:lnTo>
                <a:cubicBezTo>
                  <a:pt x="186690" y="2194560"/>
                  <a:pt x="175794" y="2184732"/>
                  <a:pt x="171450" y="2171700"/>
                </a:cubicBezTo>
                <a:cubicBezTo>
                  <a:pt x="167640" y="2160270"/>
                  <a:pt x="164766" y="2148484"/>
                  <a:pt x="160020" y="2137410"/>
                </a:cubicBezTo>
                <a:cubicBezTo>
                  <a:pt x="153308" y="2121749"/>
                  <a:pt x="143143" y="2107644"/>
                  <a:pt x="137160" y="2091690"/>
                </a:cubicBezTo>
                <a:cubicBezTo>
                  <a:pt x="131644" y="2076981"/>
                  <a:pt x="130244" y="2061017"/>
                  <a:pt x="125730" y="2045970"/>
                </a:cubicBezTo>
                <a:cubicBezTo>
                  <a:pt x="118806" y="2022890"/>
                  <a:pt x="107596" y="2001019"/>
                  <a:pt x="102870" y="1977390"/>
                </a:cubicBezTo>
                <a:cubicBezTo>
                  <a:pt x="99060" y="1958340"/>
                  <a:pt x="96152" y="1939087"/>
                  <a:pt x="91440" y="1920240"/>
                </a:cubicBezTo>
                <a:cubicBezTo>
                  <a:pt x="88518" y="1908551"/>
                  <a:pt x="82624" y="1897711"/>
                  <a:pt x="80010" y="1885950"/>
                </a:cubicBezTo>
                <a:cubicBezTo>
                  <a:pt x="74983" y="1863327"/>
                  <a:pt x="74201" y="1839853"/>
                  <a:pt x="68580" y="1817370"/>
                </a:cubicBezTo>
                <a:cubicBezTo>
                  <a:pt x="62736" y="1793993"/>
                  <a:pt x="50446" y="1772419"/>
                  <a:pt x="45720" y="1748790"/>
                </a:cubicBezTo>
                <a:cubicBezTo>
                  <a:pt x="31927" y="1679826"/>
                  <a:pt x="40433" y="1710070"/>
                  <a:pt x="22860" y="1657350"/>
                </a:cubicBezTo>
                <a:cubicBezTo>
                  <a:pt x="19050" y="1546860"/>
                  <a:pt x="16032" y="1436340"/>
                  <a:pt x="11430" y="1325880"/>
                </a:cubicBezTo>
                <a:cubicBezTo>
                  <a:pt x="8412" y="1253453"/>
                  <a:pt x="0" y="1181200"/>
                  <a:pt x="0" y="1108710"/>
                </a:cubicBezTo>
                <a:cubicBezTo>
                  <a:pt x="0" y="941027"/>
                  <a:pt x="4728" y="773339"/>
                  <a:pt x="11430" y="605790"/>
                </a:cubicBezTo>
                <a:cubicBezTo>
                  <a:pt x="12193" y="586703"/>
                  <a:pt x="22106" y="527287"/>
                  <a:pt x="34290" y="502920"/>
                </a:cubicBezTo>
                <a:cubicBezTo>
                  <a:pt x="40433" y="490633"/>
                  <a:pt x="48356" y="479183"/>
                  <a:pt x="57150" y="468630"/>
                </a:cubicBezTo>
                <a:cubicBezTo>
                  <a:pt x="67498" y="456212"/>
                  <a:pt x="81092" y="446758"/>
                  <a:pt x="91440" y="434340"/>
                </a:cubicBezTo>
                <a:cubicBezTo>
                  <a:pt x="139065" y="377190"/>
                  <a:pt x="85725" y="419100"/>
                  <a:pt x="148590" y="377190"/>
                </a:cubicBezTo>
                <a:cubicBezTo>
                  <a:pt x="156210" y="365760"/>
                  <a:pt x="161112" y="351946"/>
                  <a:pt x="171450" y="342900"/>
                </a:cubicBezTo>
                <a:lnTo>
                  <a:pt x="274320" y="274320"/>
                </a:lnTo>
                <a:lnTo>
                  <a:pt x="308610" y="251460"/>
                </a:lnTo>
                <a:cubicBezTo>
                  <a:pt x="320040" y="243840"/>
                  <a:pt x="329868" y="232944"/>
                  <a:pt x="342900" y="228600"/>
                </a:cubicBezTo>
                <a:lnTo>
                  <a:pt x="480060" y="182880"/>
                </a:lnTo>
                <a:lnTo>
                  <a:pt x="514350" y="171450"/>
                </a:lnTo>
                <a:cubicBezTo>
                  <a:pt x="525780" y="167640"/>
                  <a:pt x="538615" y="166703"/>
                  <a:pt x="548640" y="160020"/>
                </a:cubicBezTo>
                <a:lnTo>
                  <a:pt x="582930" y="137160"/>
                </a:lnTo>
                <a:cubicBezTo>
                  <a:pt x="648444" y="38890"/>
                  <a:pt x="561210" y="154536"/>
                  <a:pt x="640080" y="91440"/>
                </a:cubicBezTo>
                <a:cubicBezTo>
                  <a:pt x="650807" y="82858"/>
                  <a:pt x="651291" y="64431"/>
                  <a:pt x="662940" y="57150"/>
                </a:cubicBezTo>
                <a:cubicBezTo>
                  <a:pt x="683374" y="44379"/>
                  <a:pt x="708660" y="41910"/>
                  <a:pt x="731520" y="34290"/>
                </a:cubicBezTo>
                <a:lnTo>
                  <a:pt x="765810" y="22860"/>
                </a:lnTo>
                <a:cubicBezTo>
                  <a:pt x="777240" y="19050"/>
                  <a:pt x="789324" y="16818"/>
                  <a:pt x="800100" y="11430"/>
                </a:cubicBezTo>
                <a:lnTo>
                  <a:pt x="822960" y="0"/>
                </a:lnTo>
              </a:path>
            </a:pathLst>
          </a:custGeom>
          <a:noFill/>
          <a:ln w="444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57598" y="3504520"/>
            <a:ext cx="522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直接回声</a:t>
            </a:r>
          </a:p>
        </p:txBody>
      </p:sp>
      <p:pic>
        <p:nvPicPr>
          <p:cNvPr id="3" name="图形 2" descr="扩音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87913">
            <a:off x="2333480" y="5288069"/>
            <a:ext cx="640159" cy="640159"/>
          </a:xfrm>
          <a:prstGeom prst="rect">
            <a:avLst/>
          </a:prstGeom>
        </p:spPr>
      </p:pic>
      <p:pic>
        <p:nvPicPr>
          <p:cNvPr id="26" name="图形 25" descr="无线话筒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6049" y="2018583"/>
            <a:ext cx="641597" cy="641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167711" y="5581527"/>
                <a:ext cx="77950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𝑦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11" y="5581527"/>
                <a:ext cx="779500" cy="369332"/>
              </a:xfrm>
              <a:prstGeom prst="rect">
                <a:avLst/>
              </a:prstGeom>
              <a:blipFill>
                <a:blip r:embed="rId6"/>
                <a:stretch>
                  <a:fillRect t="-26667" r="-6250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907458" y="2222719"/>
                <a:ext cx="52167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58" y="2222719"/>
                <a:ext cx="521677" cy="369332"/>
              </a:xfrm>
              <a:prstGeom prst="rect">
                <a:avLst/>
              </a:prstGeom>
              <a:blipFill>
                <a:blip r:embed="rId7"/>
                <a:stretch>
                  <a:fillRect l="-15294" t="-26667" r="-34118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834815" y="2709487"/>
                <a:ext cx="66340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𝑑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15" y="2709487"/>
                <a:ext cx="663408" cy="369332"/>
              </a:xfrm>
              <a:prstGeom prst="rect">
                <a:avLst/>
              </a:prstGeom>
              <a:blipFill>
                <a:blip r:embed="rId8"/>
                <a:stretch>
                  <a:fillRect l="-6422" t="-24590" r="-17431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919515" y="1902383"/>
                <a:ext cx="120133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(n)+d(n)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15" y="1902383"/>
                <a:ext cx="1201339" cy="369332"/>
              </a:xfrm>
              <a:prstGeom prst="rect">
                <a:avLst/>
              </a:prstGeom>
              <a:blipFill>
                <a:blip r:embed="rId9"/>
                <a:stretch>
                  <a:fillRect l="-4569" t="-24590" r="-14213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>
            <a:cxnSpLocks/>
          </p:cNvCxnSpPr>
          <p:nvPr/>
        </p:nvCxnSpPr>
        <p:spPr>
          <a:xfrm flipV="1">
            <a:off x="9242749" y="2339381"/>
            <a:ext cx="1327050" cy="25649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8360548" y="1734189"/>
            <a:ext cx="979332" cy="42750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88637" y="3640887"/>
            <a:ext cx="95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网络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0450912" y="3676113"/>
            <a:ext cx="8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远端</a:t>
            </a:r>
          </a:p>
        </p:txBody>
      </p:sp>
      <p:pic>
        <p:nvPicPr>
          <p:cNvPr id="51" name="图形 50" descr="扩音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57289">
            <a:off x="10679703" y="1901003"/>
            <a:ext cx="741424" cy="741424"/>
          </a:xfrm>
          <a:prstGeom prst="rect">
            <a:avLst/>
          </a:prstGeom>
        </p:spPr>
      </p:pic>
      <p:pic>
        <p:nvPicPr>
          <p:cNvPr id="52" name="图形 51" descr="无线话筒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4897" y="5075346"/>
            <a:ext cx="636242" cy="636242"/>
          </a:xfrm>
          <a:prstGeom prst="rect">
            <a:avLst/>
          </a:prstGeom>
        </p:spPr>
      </p:pic>
      <p:cxnSp>
        <p:nvCxnSpPr>
          <p:cNvPr id="53" name="直接箭头连接符 52"/>
          <p:cNvCxnSpPr>
            <a:cxnSpLocks/>
          </p:cNvCxnSpPr>
          <p:nvPr/>
        </p:nvCxnSpPr>
        <p:spPr>
          <a:xfrm flipH="1">
            <a:off x="9220994" y="5513618"/>
            <a:ext cx="1519794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9753879" y="5526922"/>
                <a:ext cx="771703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𝑦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879" y="5526922"/>
                <a:ext cx="771703" cy="369332"/>
              </a:xfrm>
              <a:prstGeom prst="rect">
                <a:avLst/>
              </a:prstGeom>
              <a:blipFill>
                <a:blip r:embed="rId10"/>
                <a:stretch>
                  <a:fillRect t="-26667" r="-7874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9431537" y="1902271"/>
                <a:ext cx="122991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𝑢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537" y="1902271"/>
                <a:ext cx="1229919" cy="369332"/>
              </a:xfrm>
              <a:prstGeom prst="rect">
                <a:avLst/>
              </a:prstGeom>
              <a:blipFill>
                <a:blip r:embed="rId11"/>
                <a:stretch>
                  <a:fillRect t="-24590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/>
          <p:cNvSpPr txBox="1"/>
          <p:nvPr/>
        </p:nvSpPr>
        <p:spPr>
          <a:xfrm>
            <a:off x="1012116" y="3529063"/>
            <a:ext cx="527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间接回声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9149141" y="5078282"/>
            <a:ext cx="198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远端语音</a:t>
            </a:r>
          </a:p>
        </p:txBody>
      </p:sp>
      <p:sp>
        <p:nvSpPr>
          <p:cNvPr id="2" name="矩形 1"/>
          <p:cNvSpPr/>
          <p:nvPr/>
        </p:nvSpPr>
        <p:spPr>
          <a:xfrm>
            <a:off x="3499104" y="3128127"/>
            <a:ext cx="1584960" cy="1699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5" name="直接箭头连接符 34"/>
          <p:cNvCxnSpPr>
            <a:cxnSpLocks/>
          </p:cNvCxnSpPr>
          <p:nvPr/>
        </p:nvCxnSpPr>
        <p:spPr>
          <a:xfrm flipV="1">
            <a:off x="4291584" y="4852502"/>
            <a:ext cx="0" cy="674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4291584" y="2422522"/>
            <a:ext cx="0" cy="674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383242" y="2612903"/>
                <a:ext cx="66340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𝑑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’(n)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42" y="2612903"/>
                <a:ext cx="663408" cy="369332"/>
              </a:xfrm>
              <a:prstGeom prst="rect">
                <a:avLst/>
              </a:prstGeom>
              <a:blipFill>
                <a:blip r:embed="rId12"/>
                <a:stretch>
                  <a:fillRect l="-11927" t="-26667" r="-22936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811010" y="3821450"/>
                <a:ext cx="66340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h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10" y="3821450"/>
                <a:ext cx="663408" cy="369332"/>
              </a:xfrm>
              <a:prstGeom prst="rect">
                <a:avLst/>
              </a:prstGeom>
              <a:blipFill>
                <a:blip r:embed="rId13"/>
                <a:stretch>
                  <a:fillRect l="-5505" t="-25000" r="-17431" b="-51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5223317" y="2087049"/>
            <a:ext cx="532886" cy="505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减号 27"/>
          <p:cNvSpPr/>
          <p:nvPr/>
        </p:nvSpPr>
        <p:spPr>
          <a:xfrm>
            <a:off x="5243339" y="2222719"/>
            <a:ext cx="492841" cy="241477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3782568" y="3467944"/>
            <a:ext cx="213411" cy="82993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4177846" y="3468347"/>
            <a:ext cx="213411" cy="82993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4573124" y="3475967"/>
            <a:ext cx="213411" cy="82993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5593608" y="1902383"/>
                <a:ext cx="3091465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(n)+d(n)-d’(n)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8" y="1902383"/>
                <a:ext cx="3091465" cy="369332"/>
              </a:xfrm>
              <a:prstGeom prst="rect">
                <a:avLst/>
              </a:prstGeom>
              <a:blipFill>
                <a:blip r:embed="rId14"/>
                <a:stretch>
                  <a:fillRect t="-24590" r="-1578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连接符: 肘形 30"/>
          <p:cNvCxnSpPr/>
          <p:nvPr/>
        </p:nvCxnSpPr>
        <p:spPr>
          <a:xfrm rot="5400000">
            <a:off x="4828954" y="2635677"/>
            <a:ext cx="1638355" cy="1145409"/>
          </a:xfrm>
          <a:prstGeom prst="bentConnector3">
            <a:avLst>
              <a:gd name="adj1" fmla="val 10023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文本框 63"/>
          <p:cNvSpPr txBox="1"/>
          <p:nvPr/>
        </p:nvSpPr>
        <p:spPr>
          <a:xfrm>
            <a:off x="6608949" y="3640886"/>
            <a:ext cx="104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近端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5758749" y="2712225"/>
                <a:ext cx="3091465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d(n)-d’(n)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49" y="2712225"/>
                <a:ext cx="3091465" cy="369332"/>
              </a:xfrm>
              <a:prstGeom prst="rect">
                <a:avLst/>
              </a:prstGeom>
              <a:blipFill>
                <a:blip r:embed="rId15"/>
                <a:stretch>
                  <a:fillRect t="-24590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/>
          <p:cNvSpPr txBox="1"/>
          <p:nvPr/>
        </p:nvSpPr>
        <p:spPr>
          <a:xfrm>
            <a:off x="3661772" y="4388421"/>
            <a:ext cx="1239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AEC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3803610" y="3793377"/>
                <a:ext cx="24004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10" y="3793377"/>
                <a:ext cx="240047" cy="369332"/>
              </a:xfrm>
              <a:prstGeom prst="rect">
                <a:avLst/>
              </a:prstGeom>
              <a:blipFill>
                <a:blip r:embed="rId16"/>
                <a:stretch>
                  <a:fillRect l="-51282" r="-17949"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4213033" y="3796908"/>
                <a:ext cx="24004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033" y="3796908"/>
                <a:ext cx="240047" cy="369332"/>
              </a:xfrm>
              <a:prstGeom prst="rect">
                <a:avLst/>
              </a:prstGeom>
              <a:blipFill>
                <a:blip r:embed="rId17"/>
                <a:stretch>
                  <a:fillRect l="-51282" r="-17949" b="-8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4613761" y="3796565"/>
                <a:ext cx="24004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61" y="3796565"/>
                <a:ext cx="240047" cy="369332"/>
              </a:xfrm>
              <a:prstGeom prst="rect">
                <a:avLst/>
              </a:prstGeom>
              <a:blipFill>
                <a:blip r:embed="rId18"/>
                <a:stretch>
                  <a:fillRect l="-51282" r="-17949" b="-8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/>
          <p:cNvSpPr txBox="1"/>
          <p:nvPr/>
        </p:nvSpPr>
        <p:spPr>
          <a:xfrm>
            <a:off x="6191842" y="3049696"/>
            <a:ext cx="106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误差</a:t>
            </a:r>
          </a:p>
        </p:txBody>
      </p:sp>
    </p:spTree>
    <p:extLst>
      <p:ext uri="{BB962C8B-B14F-4D97-AF65-F5344CB8AC3E}">
        <p14:creationId xmlns:p14="http://schemas.microsoft.com/office/powerpoint/2010/main" val="16292186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5441" y="322045"/>
            <a:ext cx="4837862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WebRTC</a:t>
            </a:r>
            <a:r>
              <a:rPr lang="zh-CN" altLang="en-US" dirty="0"/>
              <a:t>中</a:t>
            </a:r>
            <a:r>
              <a:rPr lang="en-US" altLang="zh-CN" dirty="0"/>
              <a:t>AEC</a:t>
            </a:r>
            <a:r>
              <a:rPr lang="zh-CN" altLang="en-US" dirty="0"/>
              <a:t>流程图</a:t>
            </a:r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406481" y="2483357"/>
            <a:ext cx="1442085" cy="86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674" y="2680782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输入数据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4410382" y="2483357"/>
            <a:ext cx="1655446" cy="86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64271" y="2680783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时延估计</a:t>
            </a:r>
          </a:p>
        </p:txBody>
      </p:sp>
      <p:sp>
        <p:nvSpPr>
          <p:cNvPr id="12" name="矩形 11"/>
          <p:cNvSpPr/>
          <p:nvPr/>
        </p:nvSpPr>
        <p:spPr>
          <a:xfrm>
            <a:off x="7627645" y="2478201"/>
            <a:ext cx="3136774" cy="85604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2964" y="2663574"/>
            <a:ext cx="22570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语音活动性检测</a:t>
            </a:r>
          </a:p>
        </p:txBody>
      </p:sp>
      <p:sp>
        <p:nvSpPr>
          <p:cNvPr id="18" name="矩形 17"/>
          <p:cNvSpPr/>
          <p:nvPr/>
        </p:nvSpPr>
        <p:spPr>
          <a:xfrm>
            <a:off x="8455278" y="4115622"/>
            <a:ext cx="2060170" cy="86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09167" y="4313048"/>
            <a:ext cx="16414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自适应滤波</a:t>
            </a:r>
          </a:p>
        </p:txBody>
      </p:sp>
      <p:sp>
        <p:nvSpPr>
          <p:cNvPr id="20" name="矩形 19"/>
          <p:cNvSpPr/>
          <p:nvPr/>
        </p:nvSpPr>
        <p:spPr>
          <a:xfrm>
            <a:off x="6249176" y="4118259"/>
            <a:ext cx="1655446" cy="86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49175" y="4315685"/>
            <a:ext cx="16414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非线性处理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35297" y="4118259"/>
            <a:ext cx="1963223" cy="86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49268" y="4315685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舒适噪声生成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3153" y="4118259"/>
            <a:ext cx="1442085" cy="8667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7346" y="4315684"/>
            <a:ext cx="13336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输出数据</a:t>
            </a:r>
          </a:p>
        </p:txBody>
      </p:sp>
      <p:cxnSp>
        <p:nvCxnSpPr>
          <p:cNvPr id="32" name="直接箭头连接符 31"/>
          <p:cNvCxnSpPr>
            <a:cxnSpLocks/>
            <a:stCxn id="2" idx="3"/>
            <a:endCxn id="10" idx="1"/>
          </p:cNvCxnSpPr>
          <p:nvPr/>
        </p:nvCxnSpPr>
        <p:spPr>
          <a:xfrm>
            <a:off x="2848566" y="2916745"/>
            <a:ext cx="156181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>
            <a:cxnSpLocks/>
            <a:stCxn id="10" idx="3"/>
            <a:endCxn id="12" idx="1"/>
          </p:cNvCxnSpPr>
          <p:nvPr/>
        </p:nvCxnSpPr>
        <p:spPr>
          <a:xfrm flipV="1">
            <a:off x="6065828" y="2906221"/>
            <a:ext cx="1561817" cy="105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>
            <a:cxnSpLocks/>
          </p:cNvCxnSpPr>
          <p:nvPr/>
        </p:nvCxnSpPr>
        <p:spPr>
          <a:xfrm flipH="1">
            <a:off x="9463175" y="3332923"/>
            <a:ext cx="3264" cy="78401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箭头连接符 42"/>
          <p:cNvCxnSpPr>
            <a:cxnSpLocks/>
            <a:stCxn id="18" idx="1"/>
            <a:endCxn id="21" idx="3"/>
          </p:cNvCxnSpPr>
          <p:nvPr/>
        </p:nvCxnSpPr>
        <p:spPr>
          <a:xfrm flipH="1">
            <a:off x="7890651" y="4549010"/>
            <a:ext cx="564627" cy="26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>
            <a:cxnSpLocks/>
            <a:stCxn id="20" idx="1"/>
            <a:endCxn id="25" idx="3"/>
          </p:cNvCxnSpPr>
          <p:nvPr/>
        </p:nvCxnSpPr>
        <p:spPr>
          <a:xfrm flipH="1">
            <a:off x="5698520" y="4551647"/>
            <a:ext cx="55065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箭头连接符 49"/>
          <p:cNvCxnSpPr>
            <a:cxnSpLocks/>
            <a:stCxn id="25" idx="1"/>
            <a:endCxn id="28" idx="3"/>
          </p:cNvCxnSpPr>
          <p:nvPr/>
        </p:nvCxnSpPr>
        <p:spPr>
          <a:xfrm flipH="1">
            <a:off x="2945238" y="4551647"/>
            <a:ext cx="80403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369659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4"/>
            <a:ext cx="5008909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时延估计</a:t>
            </a:r>
            <a:r>
              <a:rPr lang="en-US" altLang="zh-CN" dirty="0"/>
              <a:t>——</a:t>
            </a:r>
            <a:r>
              <a:rPr lang="zh-CN" altLang="en-US" dirty="0"/>
              <a:t>产生原因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矩形 41"/>
          <p:cNvSpPr/>
          <p:nvPr/>
        </p:nvSpPr>
        <p:spPr>
          <a:xfrm>
            <a:off x="2124135" y="2174404"/>
            <a:ext cx="7386282" cy="4417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4642610" y="2916294"/>
            <a:ext cx="5575651" cy="19527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cxnSpLocks/>
          </p:cNvCxnSpPr>
          <p:nvPr/>
        </p:nvCxnSpPr>
        <p:spPr>
          <a:xfrm flipV="1">
            <a:off x="4759096" y="6086642"/>
            <a:ext cx="5506932" cy="30355"/>
          </a:xfrm>
          <a:prstGeom prst="line">
            <a:avLst/>
          </a:prstGeom>
          <a:ln w="476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>
            <a:off x="2938769" y="2754514"/>
            <a:ext cx="739814" cy="18130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3467974" y="2612680"/>
            <a:ext cx="328840" cy="24115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859219" y="2190918"/>
            <a:ext cx="106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噪声</a:t>
            </a:r>
          </a:p>
        </p:txBody>
      </p:sp>
      <p:cxnSp>
        <p:nvCxnSpPr>
          <p:cNvPr id="48" name="直接箭头连接符 47"/>
          <p:cNvCxnSpPr>
            <a:cxnSpLocks/>
          </p:cNvCxnSpPr>
          <p:nvPr/>
        </p:nvCxnSpPr>
        <p:spPr>
          <a:xfrm flipV="1">
            <a:off x="4083138" y="3701151"/>
            <a:ext cx="1" cy="2265340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: 形状 48"/>
          <p:cNvSpPr/>
          <p:nvPr/>
        </p:nvSpPr>
        <p:spPr>
          <a:xfrm>
            <a:off x="3319200" y="3651843"/>
            <a:ext cx="624623" cy="2511273"/>
          </a:xfrm>
          <a:custGeom>
            <a:avLst/>
            <a:gdLst>
              <a:gd name="connsiteX0" fmla="*/ 845820 w 845820"/>
              <a:gd name="connsiteY0" fmla="*/ 2503170 h 2503170"/>
              <a:gd name="connsiteX1" fmla="*/ 617220 w 845820"/>
              <a:gd name="connsiteY1" fmla="*/ 2491740 h 2503170"/>
              <a:gd name="connsiteX2" fmla="*/ 457200 w 845820"/>
              <a:gd name="connsiteY2" fmla="*/ 2446020 h 2503170"/>
              <a:gd name="connsiteX3" fmla="*/ 422910 w 845820"/>
              <a:gd name="connsiteY3" fmla="*/ 2434590 h 2503170"/>
              <a:gd name="connsiteX4" fmla="*/ 388620 w 845820"/>
              <a:gd name="connsiteY4" fmla="*/ 2423160 h 2503170"/>
              <a:gd name="connsiteX5" fmla="*/ 354330 w 845820"/>
              <a:gd name="connsiteY5" fmla="*/ 2400300 h 2503170"/>
              <a:gd name="connsiteX6" fmla="*/ 331470 w 845820"/>
              <a:gd name="connsiteY6" fmla="*/ 2366010 h 2503170"/>
              <a:gd name="connsiteX7" fmla="*/ 262890 w 845820"/>
              <a:gd name="connsiteY7" fmla="*/ 2308860 h 2503170"/>
              <a:gd name="connsiteX8" fmla="*/ 194310 w 845820"/>
              <a:gd name="connsiteY8" fmla="*/ 2205990 h 2503170"/>
              <a:gd name="connsiteX9" fmla="*/ 171450 w 845820"/>
              <a:gd name="connsiteY9" fmla="*/ 2171700 h 2503170"/>
              <a:gd name="connsiteX10" fmla="*/ 160020 w 845820"/>
              <a:gd name="connsiteY10" fmla="*/ 2137410 h 2503170"/>
              <a:gd name="connsiteX11" fmla="*/ 137160 w 845820"/>
              <a:gd name="connsiteY11" fmla="*/ 2091690 h 2503170"/>
              <a:gd name="connsiteX12" fmla="*/ 125730 w 845820"/>
              <a:gd name="connsiteY12" fmla="*/ 2045970 h 2503170"/>
              <a:gd name="connsiteX13" fmla="*/ 102870 w 845820"/>
              <a:gd name="connsiteY13" fmla="*/ 1977390 h 2503170"/>
              <a:gd name="connsiteX14" fmla="*/ 91440 w 845820"/>
              <a:gd name="connsiteY14" fmla="*/ 1920240 h 2503170"/>
              <a:gd name="connsiteX15" fmla="*/ 80010 w 845820"/>
              <a:gd name="connsiteY15" fmla="*/ 1885950 h 2503170"/>
              <a:gd name="connsiteX16" fmla="*/ 68580 w 845820"/>
              <a:gd name="connsiteY16" fmla="*/ 1817370 h 2503170"/>
              <a:gd name="connsiteX17" fmla="*/ 45720 w 845820"/>
              <a:gd name="connsiteY17" fmla="*/ 1748790 h 2503170"/>
              <a:gd name="connsiteX18" fmla="*/ 22860 w 845820"/>
              <a:gd name="connsiteY18" fmla="*/ 1657350 h 2503170"/>
              <a:gd name="connsiteX19" fmla="*/ 11430 w 845820"/>
              <a:gd name="connsiteY19" fmla="*/ 1325880 h 2503170"/>
              <a:gd name="connsiteX20" fmla="*/ 0 w 845820"/>
              <a:gd name="connsiteY20" fmla="*/ 1108710 h 2503170"/>
              <a:gd name="connsiteX21" fmla="*/ 11430 w 845820"/>
              <a:gd name="connsiteY21" fmla="*/ 605790 h 2503170"/>
              <a:gd name="connsiteX22" fmla="*/ 34290 w 845820"/>
              <a:gd name="connsiteY22" fmla="*/ 502920 h 2503170"/>
              <a:gd name="connsiteX23" fmla="*/ 57150 w 845820"/>
              <a:gd name="connsiteY23" fmla="*/ 468630 h 2503170"/>
              <a:gd name="connsiteX24" fmla="*/ 91440 w 845820"/>
              <a:gd name="connsiteY24" fmla="*/ 434340 h 2503170"/>
              <a:gd name="connsiteX25" fmla="*/ 148590 w 845820"/>
              <a:gd name="connsiteY25" fmla="*/ 377190 h 2503170"/>
              <a:gd name="connsiteX26" fmla="*/ 171450 w 845820"/>
              <a:gd name="connsiteY26" fmla="*/ 342900 h 2503170"/>
              <a:gd name="connsiteX27" fmla="*/ 274320 w 845820"/>
              <a:gd name="connsiteY27" fmla="*/ 274320 h 2503170"/>
              <a:gd name="connsiteX28" fmla="*/ 308610 w 845820"/>
              <a:gd name="connsiteY28" fmla="*/ 251460 h 2503170"/>
              <a:gd name="connsiteX29" fmla="*/ 342900 w 845820"/>
              <a:gd name="connsiteY29" fmla="*/ 228600 h 2503170"/>
              <a:gd name="connsiteX30" fmla="*/ 480060 w 845820"/>
              <a:gd name="connsiteY30" fmla="*/ 182880 h 2503170"/>
              <a:gd name="connsiteX31" fmla="*/ 514350 w 845820"/>
              <a:gd name="connsiteY31" fmla="*/ 171450 h 2503170"/>
              <a:gd name="connsiteX32" fmla="*/ 548640 w 845820"/>
              <a:gd name="connsiteY32" fmla="*/ 160020 h 2503170"/>
              <a:gd name="connsiteX33" fmla="*/ 582930 w 845820"/>
              <a:gd name="connsiteY33" fmla="*/ 137160 h 2503170"/>
              <a:gd name="connsiteX34" fmla="*/ 640080 w 845820"/>
              <a:gd name="connsiteY34" fmla="*/ 91440 h 2503170"/>
              <a:gd name="connsiteX35" fmla="*/ 662940 w 845820"/>
              <a:gd name="connsiteY35" fmla="*/ 57150 h 2503170"/>
              <a:gd name="connsiteX36" fmla="*/ 731520 w 845820"/>
              <a:gd name="connsiteY36" fmla="*/ 34290 h 2503170"/>
              <a:gd name="connsiteX37" fmla="*/ 765810 w 845820"/>
              <a:gd name="connsiteY37" fmla="*/ 22860 h 2503170"/>
              <a:gd name="connsiteX38" fmla="*/ 800100 w 845820"/>
              <a:gd name="connsiteY38" fmla="*/ 11430 h 2503170"/>
              <a:gd name="connsiteX39" fmla="*/ 822960 w 845820"/>
              <a:gd name="connsiteY39" fmla="*/ 0 h 250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45820" h="2503170">
                <a:moveTo>
                  <a:pt x="845820" y="2503170"/>
                </a:moveTo>
                <a:cubicBezTo>
                  <a:pt x="769620" y="2499360"/>
                  <a:pt x="693081" y="2499868"/>
                  <a:pt x="617220" y="2491740"/>
                </a:cubicBezTo>
                <a:cubicBezTo>
                  <a:pt x="574919" y="2487208"/>
                  <a:pt x="499969" y="2460276"/>
                  <a:pt x="457200" y="2446020"/>
                </a:cubicBezTo>
                <a:lnTo>
                  <a:pt x="422910" y="2434590"/>
                </a:lnTo>
                <a:cubicBezTo>
                  <a:pt x="411480" y="2430780"/>
                  <a:pt x="398645" y="2429843"/>
                  <a:pt x="388620" y="2423160"/>
                </a:cubicBezTo>
                <a:lnTo>
                  <a:pt x="354330" y="2400300"/>
                </a:lnTo>
                <a:cubicBezTo>
                  <a:pt x="346710" y="2388870"/>
                  <a:pt x="341184" y="2375724"/>
                  <a:pt x="331470" y="2366010"/>
                </a:cubicBezTo>
                <a:cubicBezTo>
                  <a:pt x="265430" y="2299970"/>
                  <a:pt x="328428" y="2393123"/>
                  <a:pt x="262890" y="2308860"/>
                </a:cubicBezTo>
                <a:lnTo>
                  <a:pt x="194310" y="2205990"/>
                </a:lnTo>
                <a:cubicBezTo>
                  <a:pt x="186690" y="2194560"/>
                  <a:pt x="175794" y="2184732"/>
                  <a:pt x="171450" y="2171700"/>
                </a:cubicBezTo>
                <a:cubicBezTo>
                  <a:pt x="167640" y="2160270"/>
                  <a:pt x="164766" y="2148484"/>
                  <a:pt x="160020" y="2137410"/>
                </a:cubicBezTo>
                <a:cubicBezTo>
                  <a:pt x="153308" y="2121749"/>
                  <a:pt x="143143" y="2107644"/>
                  <a:pt x="137160" y="2091690"/>
                </a:cubicBezTo>
                <a:cubicBezTo>
                  <a:pt x="131644" y="2076981"/>
                  <a:pt x="130244" y="2061017"/>
                  <a:pt x="125730" y="2045970"/>
                </a:cubicBezTo>
                <a:cubicBezTo>
                  <a:pt x="118806" y="2022890"/>
                  <a:pt x="107596" y="2001019"/>
                  <a:pt x="102870" y="1977390"/>
                </a:cubicBezTo>
                <a:cubicBezTo>
                  <a:pt x="99060" y="1958340"/>
                  <a:pt x="96152" y="1939087"/>
                  <a:pt x="91440" y="1920240"/>
                </a:cubicBezTo>
                <a:cubicBezTo>
                  <a:pt x="88518" y="1908551"/>
                  <a:pt x="82624" y="1897711"/>
                  <a:pt x="80010" y="1885950"/>
                </a:cubicBezTo>
                <a:cubicBezTo>
                  <a:pt x="74983" y="1863327"/>
                  <a:pt x="74201" y="1839853"/>
                  <a:pt x="68580" y="1817370"/>
                </a:cubicBezTo>
                <a:cubicBezTo>
                  <a:pt x="62736" y="1793993"/>
                  <a:pt x="50446" y="1772419"/>
                  <a:pt x="45720" y="1748790"/>
                </a:cubicBezTo>
                <a:cubicBezTo>
                  <a:pt x="31927" y="1679826"/>
                  <a:pt x="40433" y="1710070"/>
                  <a:pt x="22860" y="1657350"/>
                </a:cubicBezTo>
                <a:cubicBezTo>
                  <a:pt x="19050" y="1546860"/>
                  <a:pt x="16032" y="1436340"/>
                  <a:pt x="11430" y="1325880"/>
                </a:cubicBezTo>
                <a:cubicBezTo>
                  <a:pt x="8412" y="1253453"/>
                  <a:pt x="0" y="1181200"/>
                  <a:pt x="0" y="1108710"/>
                </a:cubicBezTo>
                <a:cubicBezTo>
                  <a:pt x="0" y="941027"/>
                  <a:pt x="4728" y="773339"/>
                  <a:pt x="11430" y="605790"/>
                </a:cubicBezTo>
                <a:cubicBezTo>
                  <a:pt x="12193" y="586703"/>
                  <a:pt x="22106" y="527287"/>
                  <a:pt x="34290" y="502920"/>
                </a:cubicBezTo>
                <a:cubicBezTo>
                  <a:pt x="40433" y="490633"/>
                  <a:pt x="48356" y="479183"/>
                  <a:pt x="57150" y="468630"/>
                </a:cubicBezTo>
                <a:cubicBezTo>
                  <a:pt x="67498" y="456212"/>
                  <a:pt x="81092" y="446758"/>
                  <a:pt x="91440" y="434340"/>
                </a:cubicBezTo>
                <a:cubicBezTo>
                  <a:pt x="139065" y="377190"/>
                  <a:pt x="85725" y="419100"/>
                  <a:pt x="148590" y="377190"/>
                </a:cubicBezTo>
                <a:cubicBezTo>
                  <a:pt x="156210" y="365760"/>
                  <a:pt x="161112" y="351946"/>
                  <a:pt x="171450" y="342900"/>
                </a:cubicBezTo>
                <a:lnTo>
                  <a:pt x="274320" y="274320"/>
                </a:lnTo>
                <a:lnTo>
                  <a:pt x="308610" y="251460"/>
                </a:lnTo>
                <a:cubicBezTo>
                  <a:pt x="320040" y="243840"/>
                  <a:pt x="329868" y="232944"/>
                  <a:pt x="342900" y="228600"/>
                </a:cubicBezTo>
                <a:lnTo>
                  <a:pt x="480060" y="182880"/>
                </a:lnTo>
                <a:lnTo>
                  <a:pt x="514350" y="171450"/>
                </a:lnTo>
                <a:cubicBezTo>
                  <a:pt x="525780" y="167640"/>
                  <a:pt x="538615" y="166703"/>
                  <a:pt x="548640" y="160020"/>
                </a:cubicBezTo>
                <a:lnTo>
                  <a:pt x="582930" y="137160"/>
                </a:lnTo>
                <a:cubicBezTo>
                  <a:pt x="648444" y="38890"/>
                  <a:pt x="561210" y="154536"/>
                  <a:pt x="640080" y="91440"/>
                </a:cubicBezTo>
                <a:cubicBezTo>
                  <a:pt x="650807" y="82858"/>
                  <a:pt x="651291" y="64431"/>
                  <a:pt x="662940" y="57150"/>
                </a:cubicBezTo>
                <a:cubicBezTo>
                  <a:pt x="683374" y="44379"/>
                  <a:pt x="708660" y="41910"/>
                  <a:pt x="731520" y="34290"/>
                </a:cubicBezTo>
                <a:lnTo>
                  <a:pt x="765810" y="22860"/>
                </a:lnTo>
                <a:cubicBezTo>
                  <a:pt x="777240" y="19050"/>
                  <a:pt x="789324" y="16818"/>
                  <a:pt x="800100" y="11430"/>
                </a:cubicBezTo>
                <a:lnTo>
                  <a:pt x="822960" y="0"/>
                </a:lnTo>
              </a:path>
            </a:pathLst>
          </a:custGeom>
          <a:noFill/>
          <a:ln w="444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662014" y="4077544"/>
            <a:ext cx="522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直接回声</a:t>
            </a:r>
          </a:p>
        </p:txBody>
      </p:sp>
      <p:pic>
        <p:nvPicPr>
          <p:cNvPr id="51" name="图形 50" descr="扩音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87913">
            <a:off x="4137896" y="5861093"/>
            <a:ext cx="640159" cy="640159"/>
          </a:xfrm>
          <a:prstGeom prst="rect">
            <a:avLst/>
          </a:prstGeom>
        </p:spPr>
      </p:pic>
      <p:pic>
        <p:nvPicPr>
          <p:cNvPr id="52" name="图形 51" descr="无线话筒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0465" y="2591607"/>
            <a:ext cx="641597" cy="6415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972127" y="6154551"/>
                <a:ext cx="77950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𝑦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27" y="6154551"/>
                <a:ext cx="779500" cy="369332"/>
              </a:xfrm>
              <a:prstGeom prst="rect">
                <a:avLst/>
              </a:prstGeom>
              <a:blipFill>
                <a:blip r:embed="rId6"/>
                <a:stretch>
                  <a:fillRect t="-26667" r="-6250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711874" y="2795743"/>
                <a:ext cx="52167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4" y="2795743"/>
                <a:ext cx="521677" cy="369332"/>
              </a:xfrm>
              <a:prstGeom prst="rect">
                <a:avLst/>
              </a:prstGeom>
              <a:blipFill>
                <a:blip r:embed="rId7"/>
                <a:stretch>
                  <a:fillRect l="-15294" t="-26667" r="-34118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639231" y="3282511"/>
                <a:ext cx="66340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𝑑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31" y="3282511"/>
                <a:ext cx="663408" cy="369332"/>
              </a:xfrm>
              <a:prstGeom prst="rect">
                <a:avLst/>
              </a:prstGeom>
              <a:blipFill>
                <a:blip r:embed="rId8"/>
                <a:stretch>
                  <a:fillRect l="-6422" t="-24590" r="-17431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4723931" y="2475407"/>
                <a:ext cx="120133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𝑥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(n)+d(n)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931" y="2475407"/>
                <a:ext cx="1201339" cy="369332"/>
              </a:xfrm>
              <a:prstGeom prst="rect">
                <a:avLst/>
              </a:prstGeom>
              <a:blipFill>
                <a:blip r:embed="rId9"/>
                <a:stretch>
                  <a:fillRect l="-4569" t="-24590" r="-14213" b="-4918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/>
          <p:cNvSpPr txBox="1"/>
          <p:nvPr/>
        </p:nvSpPr>
        <p:spPr>
          <a:xfrm>
            <a:off x="2816532" y="4102087"/>
            <a:ext cx="527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间接回声</a:t>
            </a:r>
          </a:p>
        </p:txBody>
      </p:sp>
      <p:sp>
        <p:nvSpPr>
          <p:cNvPr id="59" name="矩形 58"/>
          <p:cNvSpPr/>
          <p:nvPr/>
        </p:nvSpPr>
        <p:spPr>
          <a:xfrm>
            <a:off x="5303520" y="3701151"/>
            <a:ext cx="1584960" cy="1699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0" name="直接箭头连接符 59"/>
          <p:cNvCxnSpPr>
            <a:cxnSpLocks/>
          </p:cNvCxnSpPr>
          <p:nvPr/>
        </p:nvCxnSpPr>
        <p:spPr>
          <a:xfrm flipV="1">
            <a:off x="6096000" y="5425526"/>
            <a:ext cx="0" cy="674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6096000" y="2995546"/>
            <a:ext cx="0" cy="6744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6187658" y="3185927"/>
                <a:ext cx="66340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𝑑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’(n)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58" y="3185927"/>
                <a:ext cx="663408" cy="369332"/>
              </a:xfrm>
              <a:prstGeom prst="rect">
                <a:avLst/>
              </a:prstGeom>
              <a:blipFill>
                <a:blip r:embed="rId10"/>
                <a:stretch>
                  <a:fillRect l="-11927" t="-26667" r="-22936" b="-5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615426" y="4394474"/>
                <a:ext cx="663408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Light"/>
                      </a:rPr>
                      <m:t>h</m:t>
                    </m:r>
                  </m:oMath>
                </a14:m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(n)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26" y="4394474"/>
                <a:ext cx="663408" cy="369332"/>
              </a:xfrm>
              <a:prstGeom prst="rect">
                <a:avLst/>
              </a:prstGeom>
              <a:blipFill>
                <a:blip r:embed="rId11"/>
                <a:stretch>
                  <a:fillRect l="-5505" t="-25000" r="-17431" b="-51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椭圆 63"/>
          <p:cNvSpPr/>
          <p:nvPr/>
        </p:nvSpPr>
        <p:spPr>
          <a:xfrm>
            <a:off x="7027733" y="2660073"/>
            <a:ext cx="532886" cy="5050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5" name="减号 64"/>
          <p:cNvSpPr/>
          <p:nvPr/>
        </p:nvSpPr>
        <p:spPr>
          <a:xfrm>
            <a:off x="7047755" y="2795743"/>
            <a:ext cx="492841" cy="241477"/>
          </a:xfrm>
          <a:prstGeom prst="mathMinus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5586984" y="4040968"/>
            <a:ext cx="213411" cy="82993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5982262" y="4041371"/>
            <a:ext cx="213411" cy="82993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矩形: 圆角 67"/>
          <p:cNvSpPr/>
          <p:nvPr/>
        </p:nvSpPr>
        <p:spPr>
          <a:xfrm>
            <a:off x="6377540" y="4048991"/>
            <a:ext cx="213411" cy="82993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0" name="连接符: 肘形 69"/>
          <p:cNvCxnSpPr/>
          <p:nvPr/>
        </p:nvCxnSpPr>
        <p:spPr>
          <a:xfrm rot="5400000">
            <a:off x="6633370" y="3208701"/>
            <a:ext cx="1638355" cy="1145409"/>
          </a:xfrm>
          <a:prstGeom prst="bentConnector3">
            <a:avLst>
              <a:gd name="adj1" fmla="val 10023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文本框 70"/>
          <p:cNvSpPr txBox="1"/>
          <p:nvPr/>
        </p:nvSpPr>
        <p:spPr>
          <a:xfrm>
            <a:off x="8413365" y="4213910"/>
            <a:ext cx="104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近端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5466188" y="4961445"/>
            <a:ext cx="1239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AEC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608026" y="4366401"/>
                <a:ext cx="24004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26" y="4366401"/>
                <a:ext cx="240047" cy="369332"/>
              </a:xfrm>
              <a:prstGeom prst="rect">
                <a:avLst/>
              </a:prstGeom>
              <a:blipFill>
                <a:blip r:embed="rId14"/>
                <a:stretch>
                  <a:fillRect l="-51282" r="-17949" b="-65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017449" y="4369932"/>
                <a:ext cx="24004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49" y="4369932"/>
                <a:ext cx="240047" cy="369332"/>
              </a:xfrm>
              <a:prstGeom prst="rect">
                <a:avLst/>
              </a:prstGeom>
              <a:blipFill>
                <a:blip r:embed="rId15"/>
                <a:stretch>
                  <a:fillRect l="-51282" r="-17949" b="-8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6418177" y="4369589"/>
                <a:ext cx="240047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</m:oMath>
                  </m:oMathPara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77" y="4369589"/>
                <a:ext cx="240047" cy="369332"/>
              </a:xfrm>
              <a:prstGeom prst="rect">
                <a:avLst/>
              </a:prstGeom>
              <a:blipFill>
                <a:blip r:embed="rId16"/>
                <a:stretch>
                  <a:fillRect l="-51282" r="-17949" b="-8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191217" y="5626695"/>
                <a:ext cx="354071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t-BR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17" y="5626695"/>
                <a:ext cx="354071" cy="369332"/>
              </a:xfrm>
              <a:prstGeom prst="rect">
                <a:avLst/>
              </a:prstGeom>
              <a:blipFill>
                <a:blip r:embed="rId17"/>
                <a:stretch>
                  <a:fillRect l="-29310" b="-131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3440638" y="4370931"/>
                <a:ext cx="36118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t-BR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38" y="4370931"/>
                <a:ext cx="361189" cy="369332"/>
              </a:xfrm>
              <a:prstGeom prst="rect">
                <a:avLst/>
              </a:prstGeom>
              <a:blipFill>
                <a:blip r:embed="rId18"/>
                <a:stretch>
                  <a:fillRect l="-28333" b="-131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5575116" y="2976867"/>
                <a:ext cx="36118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4127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t-BR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116" y="2976867"/>
                <a:ext cx="361189" cy="369332"/>
              </a:xfrm>
              <a:prstGeom prst="rect">
                <a:avLst/>
              </a:prstGeom>
              <a:blipFill>
                <a:blip r:embed="rId19"/>
                <a:stretch>
                  <a:fillRect l="-28814" b="-1475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3662014" y="1525411"/>
                <a:ext cx="3384966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pt-BR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Ligh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de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𝑙𝑎𝑦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Light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Light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014" y="1525411"/>
                <a:ext cx="3384966" cy="369332"/>
              </a:xfrm>
              <a:prstGeom prst="rect">
                <a:avLst/>
              </a:prstGeom>
              <a:blipFill>
                <a:blip r:embed="rId20"/>
                <a:stretch>
                  <a:fillRect l="-2883" r="-1261" b="-344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977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087" y="3255264"/>
            <a:ext cx="11454305" cy="1804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38"/>
          <p:cNvSpPr/>
          <p:nvPr/>
        </p:nvSpPr>
        <p:spPr>
          <a:xfrm>
            <a:off x="457279" y="408964"/>
            <a:ext cx="6272705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时延估计</a:t>
            </a:r>
            <a:r>
              <a:rPr lang="en-US" altLang="zh-CN" dirty="0"/>
              <a:t>——</a:t>
            </a:r>
            <a:r>
              <a:rPr lang="zh-CN" altLang="en-US" dirty="0"/>
              <a:t>算法原理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99714" y="196649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相关的时延估计算法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94546" y="197008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使用功率谱来统计两帧信号的相关性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9714" y="3495824"/>
            <a:ext cx="11320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webrtc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的代码中，将经过傅里叶变换后的频域功率谱分为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个子带，这样每个特定子带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Xw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p,q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的值可以用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个比特来表示，总共需要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个比特，只用一个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位数据类型就可以表示了。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3449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74332" y="1415371"/>
            <a:ext cx="11588483" cy="1113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38"/>
          <p:cNvSpPr/>
          <p:nvPr/>
        </p:nvSpPr>
        <p:spPr>
          <a:xfrm>
            <a:off x="457279" y="408964"/>
            <a:ext cx="6272705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时延估计</a:t>
            </a:r>
            <a:r>
              <a:rPr lang="en-US" altLang="zh-CN" dirty="0"/>
              <a:t>——</a:t>
            </a:r>
            <a:r>
              <a:rPr lang="zh-CN" altLang="en-US" dirty="0"/>
              <a:t>算法步骤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017855" y="1475050"/>
            <a:ext cx="9741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binary_far_history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[75]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存放历史远端参考信号的数组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47617" y="1966497"/>
            <a:ext cx="9156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unit32_t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binary_near_history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存放历史近端参考信号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69770" y="2651077"/>
            <a:ext cx="1053333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 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将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binary_near_history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binary_far_history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中的每一个值进行异或运算，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/>
              <a:t>      得到</a:t>
            </a:r>
            <a:r>
              <a:rPr lang="en-US" altLang="zh-CN" dirty="0"/>
              <a:t>75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位比特数据。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1002" y="3541487"/>
            <a:ext cx="6998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位结果中的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的个数存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bit_counts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04528" y="4093626"/>
            <a:ext cx="10832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接下来用对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bit_counts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进行平滑防止延时突变，得到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mean_bit_count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21002" y="4725740"/>
            <a:ext cx="938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选取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mean_bit_count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中的最小值作为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value_best_candidate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04529" y="5302888"/>
            <a:ext cx="10385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对边界数值进行保护，如果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value_best_candidate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接近最差延时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预设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则表明数值不可靠，这时不更新延时数据；如果数据可靠，则进一步使用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一阶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markvo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模型，比照上一次时延数据确定本次最终的更新时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last_delay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0909" y="1464139"/>
            <a:ext cx="16414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数据结构：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9629" y="2651077"/>
            <a:ext cx="10259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65180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79" y="408964"/>
            <a:ext cx="4809665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 algn="l" defTabSz="584200">
              <a:defRPr sz="3600" b="1">
                <a:solidFill>
                  <a:srgbClr val="3838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 defTabSz="292100">
              <a:lnSpc>
                <a:spcPct val="150000"/>
              </a:lnSpc>
              <a:buClr>
                <a:srgbClr val="000000"/>
              </a:buClr>
              <a:buSzPct val="100000"/>
              <a:defRPr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延时估计</a:t>
            </a:r>
            <a:r>
              <a:rPr lang="en-US" altLang="zh-CN" dirty="0"/>
              <a:t>——</a:t>
            </a:r>
            <a:r>
              <a:rPr lang="zh-CN" altLang="en-US" dirty="0"/>
              <a:t>函数调用</a:t>
            </a:r>
            <a:endParaRPr lang="en-US" altLang="zh-CN" dirty="0"/>
          </a:p>
        </p:txBody>
      </p:sp>
      <p:sp>
        <p:nvSpPr>
          <p:cNvPr id="8" name="Shape 39"/>
          <p:cNvSpPr/>
          <p:nvPr/>
        </p:nvSpPr>
        <p:spPr>
          <a:xfrm>
            <a:off x="457279" y="1294200"/>
            <a:ext cx="7533062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926631" y="1872373"/>
            <a:ext cx="496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WebRtc_DelayEstimatorProcessFix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95935" y="2502495"/>
            <a:ext cx="6227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BinarySpectrumFix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将近端信号频谱二值化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5935" y="3269864"/>
            <a:ext cx="6227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WebRtc_ProcessBinarySpectrum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估计延时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3150" y="4037233"/>
            <a:ext cx="7571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BitCountComparison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计算异或后每个数字中的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的个数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53150" y="4657094"/>
            <a:ext cx="6032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WebRtc_MeanEstimatorFix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计算平均比特数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53150" y="5276955"/>
            <a:ext cx="7109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UpdateRobustValidationStatistics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更新统计数据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6631" y="6055012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WebRtcAecm_AlignedFarend</a:t>
            </a:r>
            <a:r>
              <a:rPr lang="en-US" altLang="zh-CN" dirty="0">
                <a:solidFill>
                  <a:srgbClr val="88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将远端信号和近端信号对齐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267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2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2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2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12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1614</Words>
  <Application>Microsoft Office PowerPoint</Application>
  <PresentationFormat>宽屏</PresentationFormat>
  <Paragraphs>208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Helvetica Light</vt:lpstr>
      <vt:lpstr>Lucida Grande</vt:lpstr>
      <vt:lpstr>Microsoft YaHei</vt:lpstr>
      <vt:lpstr>新宋体</vt:lpstr>
      <vt:lpstr>Cambria Math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wx</cp:lastModifiedBy>
  <cp:revision>56</cp:revision>
  <dcterms:modified xsi:type="dcterms:W3CDTF">2017-03-08T08:35:27Z</dcterms:modified>
</cp:coreProperties>
</file>