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3" r:id="rId11"/>
    <p:sldId id="269" r:id="rId12"/>
    <p:sldId id="264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566-D482-46B6-973C-B9C6E5C7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1EB93-5551-4408-B833-CE47E2DE3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8BA6-2927-440A-9813-2BFB057B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CC6A-408A-4B30-BA77-E4C6CB52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3AB4-531A-49B7-A2FB-3DCC1A6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A1FD-A7F4-4ABE-B2A2-4C8E8F7B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ABD10-6C0E-43CC-A5E7-BCF5E060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AE66-45C4-47F1-B9E4-BCCB2514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4B7-C230-470D-A4FF-03B94D9C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C846-93EB-4014-8918-35AB6883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2CDA4-4AFA-4A31-9018-ECB23199C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A04FD-1842-473B-A6A9-9C128EBA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1D7A-E96D-4843-8AD6-AD535F0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6381-B0A7-4A5C-8DAF-186A5EC2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ED4B-C5C4-43BC-B424-4146ECA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2DC7-9D6D-4CA8-9869-6FC95361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A902-EF48-4477-BC2F-387181E5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C29F-EEDD-4795-9748-7D9EDA2A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7EBD-5D0C-4266-97A7-2400AFE7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CAC9-C12F-43C4-BE20-497DCFC5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5D07-D201-4740-BE20-FADEBDB5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3DE55-8A36-4274-B18F-CF012FF6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8897-8BCD-4E16-9B33-CCE8CE6C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5A91-95EE-4290-A610-7A6CE3B6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62D1-F77F-4192-B448-1FB1C86D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E98C-9093-41F2-8CFC-BC85B78A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A639-EA71-41A3-A280-14178875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13FB-F3B3-46F7-8745-9CFBE7F6F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9E81B-0F4D-470C-AE1B-011C33B6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23411-BB93-474D-8A6C-D9F74CA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BBE1-1B48-43AD-B29C-49C227B6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D977-87B7-4924-9F26-DAEA9FE2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5DA57-BCFE-4A08-91CE-2C77D995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D115-9A57-4BFB-8D29-37F9F8638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CE19-EE4D-4BAA-90FF-EA4894C3A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67F74-4B5B-4D86-B522-A72F71CE2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F5A1A-2875-44A8-9748-061C5FF8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484B0-81EB-47B6-8D07-16B6ED75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97779-EE88-4E2E-8B71-846A3FBE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1443-B566-4A5D-93A5-F9C1B12A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606FB-323B-4510-9A00-9D66DA9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C1BD-4933-4203-8365-FEFA567D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F0299-9F01-441A-B155-A9BC903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93CD5-49D8-4B16-BFE7-ABA4E9C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3E7D4-90CB-4295-A388-9092A508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A70B6-AA24-402A-B9CE-57B6E4D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9CC4-A645-4A39-B62B-64CB339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9F74-B41E-481F-8AB2-994DF446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F8403-E2D8-4C4F-B40F-89486F1F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7D1F-48E7-4D84-BA64-36B2D371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A558-C660-4B57-BAAB-8B7A861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85C6-8E1C-450A-A062-EF2D118B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76E8-12A8-4832-90C7-8E0981D6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24A8-2D6B-43F4-82D2-5B96A45D5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F605-431E-4144-970B-E59C0F82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7BD7-7B52-4442-ACF7-E7BBDA4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6D3E6-1A98-4005-94D0-067D9A2A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62099-B896-486E-86BE-F2BBCE03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24E8F-B26E-4EE8-A7B3-D052CEE4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83771-2B14-4807-B77A-96AF7F64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F68D-76A4-4154-8257-F17275968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46E0-C765-4B02-9093-05A73544514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1401-A10B-46B0-AA61-9D8A6FA86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6388-E9CF-4EA6-80AE-9CEEF539A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79F2-A3B3-4E9C-93A0-C47761244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"/><Relationship Id="rId3" Type="http://schemas.openxmlformats.org/officeDocument/2006/relationships/image" Target="../media/image9.tif"/><Relationship Id="rId7" Type="http://schemas.openxmlformats.org/officeDocument/2006/relationships/image" Target="../media/image13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"/><Relationship Id="rId11" Type="http://schemas.openxmlformats.org/officeDocument/2006/relationships/image" Target="../media/image17.tif"/><Relationship Id="rId5" Type="http://schemas.openxmlformats.org/officeDocument/2006/relationships/image" Target="../media/image11.tif"/><Relationship Id="rId10" Type="http://schemas.openxmlformats.org/officeDocument/2006/relationships/image" Target="../media/image16.tif"/><Relationship Id="rId4" Type="http://schemas.openxmlformats.org/officeDocument/2006/relationships/image" Target="../media/image10.tif"/><Relationship Id="rId9" Type="http://schemas.openxmlformats.org/officeDocument/2006/relationships/image" Target="../media/image15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ld&#10;&#10;Description automatically generated">
            <a:extLst>
              <a:ext uri="{FF2B5EF4-FFF2-40B4-BE49-F238E27FC236}">
                <a16:creationId xmlns:a16="http://schemas.microsoft.com/office/drawing/2014/main" id="{D1211B2D-F45C-4FB2-82C3-600C0966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r="13763" b="89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8772F-2FF0-4C76-858C-D7F50537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Handwritten Digit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1D26D-23DB-4893-ADBB-32E0FF876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Austin Fisher</a:t>
            </a:r>
          </a:p>
          <a:p>
            <a:pPr algn="l"/>
            <a:r>
              <a:rPr lang="en-US" sz="2000"/>
              <a:t>Roger Lorelli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44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E4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ADDFC-D5B0-4B73-8014-07BC4153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 Neural Network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6416E6E-7D6D-4A9C-B77B-D2C1B469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3373371"/>
            <a:ext cx="6579910" cy="2220719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DE788C-2D4C-4D47-99ED-50A1EDC4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Convolutional Layers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Feature Detection</a:t>
            </a:r>
          </a:p>
          <a:p>
            <a:pPr fontAlgn="base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Pooling Layers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Down sample the detection of features in feature maps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Flatten Layers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Reduce Dimensionality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Fully Connected Layers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Feature Selection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ADDFC-D5B0-4B73-8014-07BC4153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 Neural Network - Building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1C4F1993-E5A1-413A-9322-3D3B10BE4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347" y="492573"/>
            <a:ext cx="5582494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49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3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CD38-1330-4F99-B490-3ED6BED9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 The System – Unprocessed Data Set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96FA98A-8161-4A46-839F-67568E77C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r="17632" b="1"/>
          <a:stretch/>
        </p:blipFill>
        <p:spPr bwMode="auto">
          <a:xfrm>
            <a:off x="327546" y="2454903"/>
            <a:ext cx="3442801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49DFFA7-CADE-4C95-9A5A-D9BCBCD34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2" r="1816" b="4"/>
          <a:stretch/>
        </p:blipFill>
        <p:spPr bwMode="auto">
          <a:xfrm>
            <a:off x="3942260" y="2454901"/>
            <a:ext cx="3442803" cy="408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3E7228E2-F0ED-40F7-BCDC-6763F77F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3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032A0-A874-44F6-BD4B-9F0B4626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2600">
                <a:solidFill>
                  <a:schemeClr val="bg1"/>
                </a:solidFill>
              </a:rPr>
              <a:t>Analyzing 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Training Data vs. Test Data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Unprocessed Data Set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24AA262-F86E-448C-9C16-128956DA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25A57CC-F7A1-47DD-81D3-121DD5FA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08" y="2540359"/>
            <a:ext cx="5559480" cy="371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6914D6E-C892-49F8-8475-29F059826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1736" y="2545278"/>
            <a:ext cx="5546955" cy="371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1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3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CD38-1330-4F99-B490-3ED6BED9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Test The System –               Pre-Processed Data Set</a:t>
            </a:r>
          </a:p>
        </p:txBody>
      </p:sp>
      <p:cxnSp>
        <p:nvCxnSpPr>
          <p:cNvPr id="5129" name="Straight Connector 13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3E7228E2-F0ED-40F7-BCDC-6763F77F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B4BF751-AB1E-4F4B-B6C9-A415FC351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" r="-3" b="1422"/>
          <a:stretch/>
        </p:blipFill>
        <p:spPr bwMode="auto">
          <a:xfrm>
            <a:off x="393308" y="2350983"/>
            <a:ext cx="5559480" cy="39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C235BF7-793D-460E-816B-A7164CF1E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2" r="-2" b="-2"/>
          <a:stretch/>
        </p:blipFill>
        <p:spPr bwMode="auto">
          <a:xfrm>
            <a:off x="6251736" y="2419927"/>
            <a:ext cx="5546955" cy="385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032A0-A874-44F6-BD4B-9F0B4626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2600">
                <a:solidFill>
                  <a:schemeClr val="bg1"/>
                </a:solidFill>
              </a:rPr>
              <a:t>Analyzing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Training Data vs. Test Data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Pre-Processed Data Set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24AA262-F86E-448C-9C16-128956DA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A4E502C-6BFD-4BDA-A338-18E1019C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08" y="2538929"/>
            <a:ext cx="5559480" cy="371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4BC5470-5F53-4FAE-B397-54010C44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9318" y="2527997"/>
            <a:ext cx="5451791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6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3079" descr="Many question marks on black background">
            <a:extLst>
              <a:ext uri="{FF2B5EF4-FFF2-40B4-BE49-F238E27FC236}">
                <a16:creationId xmlns:a16="http://schemas.microsoft.com/office/drawing/2014/main" id="{7A6F8F6C-1B15-4292-AF86-A1A9E36D7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032A0-A874-44F6-BD4B-9F0B4626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 You!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055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61ECA-B4AF-4B9C-AF69-7F0B5CA3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Intro/Outline Slide</a:t>
            </a:r>
          </a:p>
        </p:txBody>
      </p:sp>
      <p:pic>
        <p:nvPicPr>
          <p:cNvPr id="5" name="Picture 4" descr="A picture containing text, old&#10;&#10;Description automatically generated">
            <a:extLst>
              <a:ext uri="{FF2B5EF4-FFF2-40B4-BE49-F238E27FC236}">
                <a16:creationId xmlns:a16="http://schemas.microsoft.com/office/drawing/2014/main" id="{2ED710F9-491F-4611-B2FE-F524261C7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-3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8CB4-B331-4CAA-A097-4F3972B5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Sample Collection &amp; Segmentation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Pre-Processing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Issues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CNN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Testing CNN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4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DC195-EBCD-4574-B19F-69783022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Sample Collection &amp; Segmentation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7F348DE-C94E-4CAE-B6D8-73A8BB1B9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r="12527" b="-6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2EF5ED7-8619-4310-AA4E-8EA2530B2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/>
          <a:stretch/>
        </p:blipFill>
        <p:spPr>
          <a:xfrm>
            <a:off x="7295203" y="325906"/>
            <a:ext cx="2249425" cy="1998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7F3CC6-6641-42C4-8BD1-F560F6884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0" r="-2" b="2794"/>
          <a:stretch/>
        </p:blipFill>
        <p:spPr>
          <a:xfrm>
            <a:off x="9622159" y="329793"/>
            <a:ext cx="2243723" cy="20026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D1C7-9F76-412B-B330-61D7AC7E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</a:rPr>
              <a:t>Collected +40 strings of digits 0 – 9 from friends &amp; family.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</a:rPr>
              <a:t>Using Photoshop, we cropped each digit out of the image, attempting to keep them to a uniform shape.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23D12-F5FA-4B55-B211-7C6A232822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 r="-1" b="6069"/>
          <a:stretch/>
        </p:blipFill>
        <p:spPr>
          <a:xfrm>
            <a:off x="4968249" y="2413812"/>
            <a:ext cx="2249424" cy="2008755"/>
          </a:xfrm>
          <a:prstGeom prst="rect">
            <a:avLst/>
          </a:prstGeom>
        </p:spPr>
      </p:pic>
      <p:pic>
        <p:nvPicPr>
          <p:cNvPr id="22" name="Picture 21" descr="A picture containing outdoor, smoke&#10;&#10;Description automatically generated">
            <a:extLst>
              <a:ext uri="{FF2B5EF4-FFF2-40B4-BE49-F238E27FC236}">
                <a16:creationId xmlns:a16="http://schemas.microsoft.com/office/drawing/2014/main" id="{4132237F-8B9E-40A8-A8C6-E36B8F3CFC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0" r="-1" b="32730"/>
          <a:stretch/>
        </p:blipFill>
        <p:spPr>
          <a:xfrm>
            <a:off x="4976656" y="4505579"/>
            <a:ext cx="2249424" cy="20087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A6A211-CB31-4642-8D4C-1FF54206D7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3" r="-1" b="-1"/>
          <a:stretch/>
        </p:blipFill>
        <p:spPr>
          <a:xfrm>
            <a:off x="7295203" y="2406036"/>
            <a:ext cx="4570677" cy="41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717B-F024-46DC-BD39-C062D096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4" y="90021"/>
            <a:ext cx="10515595" cy="56398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dirty="0"/>
              <a:t>Pre-Processing - </a:t>
            </a:r>
            <a:r>
              <a:rPr lang="en-US" sz="4000" dirty="0" err="1"/>
              <a:t>Matlab</a:t>
            </a:r>
            <a:endParaRPr lang="en-US" sz="4000" dirty="0"/>
          </a:p>
        </p:txBody>
      </p:sp>
      <p:pic>
        <p:nvPicPr>
          <p:cNvPr id="6" name="Content Placeholder 5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C408D722-E331-451C-AF8F-52E351F7B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4" y="1329084"/>
            <a:ext cx="2212024" cy="22403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057BAC-78CF-4E0E-92C2-FFD0918B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32" y="1329084"/>
            <a:ext cx="2240384" cy="2240384"/>
          </a:xfrm>
          <a:prstGeom prst="rect">
            <a:avLst/>
          </a:prstGeom>
        </p:spPr>
      </p:pic>
      <p:pic>
        <p:nvPicPr>
          <p:cNvPr id="30" name="Picture 29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D6751550-C09E-4775-B21A-1A1A6EAAE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639" y="1337412"/>
            <a:ext cx="2240384" cy="2240384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DD30B783-B5B5-45FF-BAF3-9AF8D60C1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49" y="1329084"/>
            <a:ext cx="2240384" cy="2240384"/>
          </a:xfrm>
          <a:prstGeom prst="rect">
            <a:avLst/>
          </a:prstGeom>
        </p:spPr>
      </p:pic>
      <p:pic>
        <p:nvPicPr>
          <p:cNvPr id="28" name="Picture 27" descr="A picture containing outdoor&#10;&#10;Description automatically generated">
            <a:extLst>
              <a:ext uri="{FF2B5EF4-FFF2-40B4-BE49-F238E27FC236}">
                <a16:creationId xmlns:a16="http://schemas.microsoft.com/office/drawing/2014/main" id="{8506C6CA-39E9-49A6-882E-D498F44F0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66" y="1337411"/>
            <a:ext cx="2240384" cy="22403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359E6A-DBC0-49D8-85CB-BB475788B6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0" y="3569469"/>
            <a:ext cx="2212024" cy="224038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4EE190-DB75-47B9-9B2E-8200DC83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32" y="3569469"/>
            <a:ext cx="2240383" cy="22403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90666E-5BEE-4C08-9940-EE463EACC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50" y="3569469"/>
            <a:ext cx="2240384" cy="224038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D60DB53-8A7C-429B-9202-D1ABB2C519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66" y="3577796"/>
            <a:ext cx="2240384" cy="22403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9FFF58-56B6-4EE9-B21A-F8E4A69CD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639" y="3577796"/>
            <a:ext cx="2240384" cy="22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CE258-8A4A-4F0D-A1B4-877B213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Pre-Processing Algorithm</a:t>
            </a:r>
          </a:p>
        </p:txBody>
      </p:sp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A4521450-9978-44E7-A3DE-37C5B265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r="4528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4067B-9867-4E2D-A9A5-DC9FCBB4B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5" r="4913"/>
          <a:stretch/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E4A9-BEBB-4750-ACC1-F8C745DC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Step 1: Set to grayscale &amp; Background Subtraction</a:t>
            </a:r>
          </a:p>
        </p:txBody>
      </p:sp>
    </p:spTree>
    <p:extLst>
      <p:ext uri="{BB962C8B-B14F-4D97-AF65-F5344CB8AC3E}">
        <p14:creationId xmlns:p14="http://schemas.microsoft.com/office/powerpoint/2010/main" val="27756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CE258-8A4A-4F0D-A1B4-877B213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Pre-Processing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2C95-6F64-45A0-B8F2-9C43581E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4913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2E7EB-02BA-42AF-8720-0D42312D5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9" r="8035" b="2"/>
          <a:stretch/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E4A9-BEBB-4750-ACC1-F8C745DC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Step 2: Thresholding using Otsu’s method</a:t>
            </a:r>
          </a:p>
        </p:txBody>
      </p:sp>
    </p:spTree>
    <p:extLst>
      <p:ext uri="{BB962C8B-B14F-4D97-AF65-F5344CB8AC3E}">
        <p14:creationId xmlns:p14="http://schemas.microsoft.com/office/powerpoint/2010/main" val="308659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CE258-8A4A-4F0D-A1B4-877B213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Pre-Processing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A697A-456E-43A1-81D1-A4687A477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0" r="7410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BE847-6890-4287-9944-33F918FE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3" r="-2" b="34937"/>
          <a:stretch/>
        </p:blipFill>
        <p:spPr>
          <a:xfrm>
            <a:off x="3942260" y="2454901"/>
            <a:ext cx="3442803" cy="40802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E4A9-BEBB-4750-ACC1-F8C745DC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Step 3: Label objects</a:t>
            </a:r>
          </a:p>
          <a:p>
            <a:r>
              <a:rPr lang="en-US" sz="2400">
                <a:solidFill>
                  <a:srgbClr val="FFFFFF"/>
                </a:solidFill>
              </a:rPr>
              <a:t>Step 4: Measure in relation to size, i.e., Area</a:t>
            </a:r>
          </a:p>
        </p:txBody>
      </p:sp>
    </p:spTree>
    <p:extLst>
      <p:ext uri="{BB962C8B-B14F-4D97-AF65-F5344CB8AC3E}">
        <p14:creationId xmlns:p14="http://schemas.microsoft.com/office/powerpoint/2010/main" val="235597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CE258-8A4A-4F0D-A1B4-877B213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Pre-Processing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488B4-89B7-4C64-A4AD-979599A69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5" r="4794" b="2"/>
          <a:stretch/>
        </p:blipFill>
        <p:spPr>
          <a:xfrm>
            <a:off x="3943052" y="2455526"/>
            <a:ext cx="3442801" cy="4080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87D3D-BAD9-4C69-B9D2-604072108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0" r="7410"/>
          <a:stretch/>
        </p:blipFill>
        <p:spPr>
          <a:xfrm>
            <a:off x="321732" y="2455525"/>
            <a:ext cx="3442803" cy="4080255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E4A9-BEBB-4750-ACC1-F8C745DC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Step 5: Find the largest object in the image &amp; threshold for 5/6ths of the maximum objects area. </a:t>
            </a:r>
          </a:p>
        </p:txBody>
      </p:sp>
    </p:spTree>
    <p:extLst>
      <p:ext uri="{BB962C8B-B14F-4D97-AF65-F5344CB8AC3E}">
        <p14:creationId xmlns:p14="http://schemas.microsoft.com/office/powerpoint/2010/main" val="17209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4402377" cy="392277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950D5-A277-470D-A935-FA860A1A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1999"/>
            <a:ext cx="3759200" cy="33009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Issues With Preprocessing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8344" y="446007"/>
            <a:ext cx="6684131" cy="3922776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57AE-E6A9-493A-BA7B-DCB1760E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497" y="761999"/>
            <a:ext cx="6038511" cy="3300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/>
              <a:t>Digits with disconnection parts were susceptible to having their smaller portions thresholded out of the image.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538155"/>
            <a:ext cx="2112263" cy="185623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28761-9F9B-4351-992E-55164DD6D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344" y="4535424"/>
            <a:ext cx="2112264" cy="185623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CE023-CBBC-4055-891A-6DDB76B1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497" y="4637198"/>
            <a:ext cx="1539336" cy="15867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7B95E54-858B-4F49-809C-E711C8EB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488" y="4535424"/>
            <a:ext cx="2112264" cy="185623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7A48C-C95E-4657-A4A9-1A3664A7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733" y="4670186"/>
            <a:ext cx="1508152" cy="15867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161A1C-CBC2-4CCE-97F7-ED23FB33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2632" y="4535424"/>
            <a:ext cx="2112264" cy="185623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D7842C0-2061-431F-862E-7731BEB85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35" y="4637197"/>
            <a:ext cx="1523233" cy="15867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2843663-68E2-42BD-B6EE-C0E80B54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0" y="4535424"/>
            <a:ext cx="2112264" cy="1856232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BD835-47B9-45DC-A367-80FB82F5D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691" y="4670187"/>
            <a:ext cx="1555281" cy="15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9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224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Handwritten Digit Identification</vt:lpstr>
      <vt:lpstr>Intro/Outline Slide</vt:lpstr>
      <vt:lpstr>Sample Collection &amp; Segmentation</vt:lpstr>
      <vt:lpstr>Pre-Processing - Matlab</vt:lpstr>
      <vt:lpstr>Pre-Processing Algorithm</vt:lpstr>
      <vt:lpstr>Pre-Processing Algorithm</vt:lpstr>
      <vt:lpstr>Pre-Processing Algorithm</vt:lpstr>
      <vt:lpstr>Pre-Processing Algorithm</vt:lpstr>
      <vt:lpstr>Issues With Preprocessing</vt:lpstr>
      <vt:lpstr>C Neural Network</vt:lpstr>
      <vt:lpstr>C Neural Network - Building</vt:lpstr>
      <vt:lpstr>Test The System – Unprocessed Data Set</vt:lpstr>
      <vt:lpstr>Analyzing  Training Data vs. Test Data Unprocessed Data Set</vt:lpstr>
      <vt:lpstr>Test The System –               Pre-Processed Data Set</vt:lpstr>
      <vt:lpstr>Analyzing Training Data vs. Test Data Pre-Processed Data Set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Identification</dc:title>
  <dc:creator>Roger Lorelli</dc:creator>
  <cp:lastModifiedBy>Roger Lorelli</cp:lastModifiedBy>
  <cp:revision>23</cp:revision>
  <dcterms:created xsi:type="dcterms:W3CDTF">2021-05-12T21:57:38Z</dcterms:created>
  <dcterms:modified xsi:type="dcterms:W3CDTF">2021-05-20T01:01:36Z</dcterms:modified>
</cp:coreProperties>
</file>