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6" r:id="rId4"/>
    <p:sldId id="316" r:id="rId5"/>
    <p:sldId id="276" r:id="rId6"/>
    <p:sldId id="313" r:id="rId7"/>
    <p:sldId id="314" r:id="rId8"/>
    <p:sldId id="315" r:id="rId9"/>
    <p:sldId id="320" r:id="rId10"/>
    <p:sldId id="322" r:id="rId11"/>
    <p:sldId id="32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3399"/>
    <a:srgbClr val="E5203E"/>
    <a:srgbClr val="009FE3"/>
    <a:srgbClr val="1F4E79"/>
    <a:srgbClr val="666666"/>
    <a:srgbClr val="474747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7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F81DC-7D38-48D8-AA7A-095409DBBC59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AD2D-AD72-4298-8E73-5D111A6D0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3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DBD0F-4232-4DB4-9D48-6328A3412111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CE5984-1B9C-414E-AC69-826E47E7CB33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6013A2-AAA9-4E7C-A942-D12EE8530DBB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320F1-6F71-43B1-B465-BED8E08B334D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E61D1-F85E-4E85-92A2-8D28DAA467ED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6D18F-3465-4891-B197-0C39709A1789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EC011-2BC7-47F6-A092-0ACDF354BC7E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C882F-BECA-4D09-98F1-A3AC0062C4A9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C0C81-7DED-4FC7-8D99-484E925E1ABB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2315" y="4895850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8438201" y="5605564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2014152016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신제우 지도교수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공기석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2014152037 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차해운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지도교수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공기석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2014154007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김병갑 지도교수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공기석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104603" y="3579277"/>
            <a:ext cx="4278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원격 어항 관리 시스템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Remote Fishbowl Management System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FishBerry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567175" y="2681471"/>
            <a:ext cx="1416026" cy="652410"/>
            <a:chOff x="7675563" y="1152526"/>
            <a:chExt cx="1212850" cy="558800"/>
          </a:xfrm>
        </p:grpSpPr>
        <p:sp>
          <p:nvSpPr>
            <p:cNvPr id="19" name="Freeform 188"/>
            <p:cNvSpPr>
              <a:spLocks/>
            </p:cNvSpPr>
            <p:nvPr/>
          </p:nvSpPr>
          <p:spPr bwMode="auto">
            <a:xfrm>
              <a:off x="8032751" y="1165226"/>
              <a:ext cx="412750" cy="142875"/>
            </a:xfrm>
            <a:custGeom>
              <a:avLst/>
              <a:gdLst>
                <a:gd name="T0" fmla="*/ 0 w 182"/>
                <a:gd name="T1" fmla="*/ 63 h 63"/>
                <a:gd name="T2" fmla="*/ 81 w 182"/>
                <a:gd name="T3" fmla="*/ 12 h 63"/>
                <a:gd name="T4" fmla="*/ 182 w 182"/>
                <a:gd name="T5" fmla="*/ 0 h 63"/>
                <a:gd name="T6" fmla="*/ 173 w 182"/>
                <a:gd name="T7" fmla="*/ 63 h 63"/>
                <a:gd name="T8" fmla="*/ 0 w 18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3">
                  <a:moveTo>
                    <a:pt x="0" y="63"/>
                  </a:moveTo>
                  <a:cubicBezTo>
                    <a:pt x="0" y="63"/>
                    <a:pt x="20" y="21"/>
                    <a:pt x="81" y="12"/>
                  </a:cubicBezTo>
                  <a:cubicBezTo>
                    <a:pt x="113" y="7"/>
                    <a:pt x="157" y="26"/>
                    <a:pt x="182" y="0"/>
                  </a:cubicBezTo>
                  <a:cubicBezTo>
                    <a:pt x="173" y="63"/>
                    <a:pt x="173" y="63"/>
                    <a:pt x="173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89"/>
            <p:cNvSpPr>
              <a:spLocks/>
            </p:cNvSpPr>
            <p:nvPr/>
          </p:nvSpPr>
          <p:spPr bwMode="auto">
            <a:xfrm>
              <a:off x="8094663" y="1582738"/>
              <a:ext cx="269875" cy="128588"/>
            </a:xfrm>
            <a:custGeom>
              <a:avLst/>
              <a:gdLst>
                <a:gd name="T0" fmla="*/ 0 w 119"/>
                <a:gd name="T1" fmla="*/ 0 h 57"/>
                <a:gd name="T2" fmla="*/ 51 w 119"/>
                <a:gd name="T3" fmla="*/ 42 h 57"/>
                <a:gd name="T4" fmla="*/ 119 w 119"/>
                <a:gd name="T5" fmla="*/ 57 h 57"/>
                <a:gd name="T6" fmla="*/ 118 w 119"/>
                <a:gd name="T7" fmla="*/ 13 h 57"/>
                <a:gd name="T8" fmla="*/ 0 w 11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7">
                  <a:moveTo>
                    <a:pt x="0" y="0"/>
                  </a:moveTo>
                  <a:cubicBezTo>
                    <a:pt x="0" y="0"/>
                    <a:pt x="11" y="31"/>
                    <a:pt x="51" y="42"/>
                  </a:cubicBezTo>
                  <a:cubicBezTo>
                    <a:pt x="73" y="47"/>
                    <a:pt x="105" y="38"/>
                    <a:pt x="119" y="57"/>
                  </a:cubicBezTo>
                  <a:cubicBezTo>
                    <a:pt x="118" y="13"/>
                    <a:pt x="118" y="13"/>
                    <a:pt x="118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0"/>
            <p:cNvSpPr>
              <a:spLocks/>
            </p:cNvSpPr>
            <p:nvPr/>
          </p:nvSpPr>
          <p:spPr bwMode="auto">
            <a:xfrm>
              <a:off x="8507413" y="1152526"/>
              <a:ext cx="381000" cy="557213"/>
            </a:xfrm>
            <a:custGeom>
              <a:avLst/>
              <a:gdLst>
                <a:gd name="T0" fmla="*/ 0 w 168"/>
                <a:gd name="T1" fmla="*/ 125 h 246"/>
                <a:gd name="T2" fmla="*/ 70 w 168"/>
                <a:gd name="T3" fmla="*/ 48 h 246"/>
                <a:gd name="T4" fmla="*/ 126 w 168"/>
                <a:gd name="T5" fmla="*/ 0 h 246"/>
                <a:gd name="T6" fmla="*/ 102 w 168"/>
                <a:gd name="T7" fmla="*/ 125 h 246"/>
                <a:gd name="T8" fmla="*/ 111 w 168"/>
                <a:gd name="T9" fmla="*/ 246 h 246"/>
                <a:gd name="T10" fmla="*/ 75 w 168"/>
                <a:gd name="T11" fmla="*/ 202 h 246"/>
                <a:gd name="T12" fmla="*/ 0 w 168"/>
                <a:gd name="T13" fmla="*/ 1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46">
                  <a:moveTo>
                    <a:pt x="0" y="125"/>
                  </a:moveTo>
                  <a:cubicBezTo>
                    <a:pt x="0" y="125"/>
                    <a:pt x="15" y="48"/>
                    <a:pt x="70" y="48"/>
                  </a:cubicBezTo>
                  <a:cubicBezTo>
                    <a:pt x="125" y="47"/>
                    <a:pt x="126" y="0"/>
                    <a:pt x="126" y="0"/>
                  </a:cubicBezTo>
                  <a:cubicBezTo>
                    <a:pt x="126" y="0"/>
                    <a:pt x="168" y="79"/>
                    <a:pt x="102" y="125"/>
                  </a:cubicBezTo>
                  <a:cubicBezTo>
                    <a:pt x="102" y="125"/>
                    <a:pt x="149" y="195"/>
                    <a:pt x="111" y="246"/>
                  </a:cubicBezTo>
                  <a:cubicBezTo>
                    <a:pt x="111" y="246"/>
                    <a:pt x="90" y="209"/>
                    <a:pt x="75" y="202"/>
                  </a:cubicBezTo>
                  <a:cubicBezTo>
                    <a:pt x="25" y="175"/>
                    <a:pt x="10" y="152"/>
                    <a:pt x="0" y="12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7767638" y="1271588"/>
              <a:ext cx="847725" cy="376238"/>
            </a:xfrm>
            <a:custGeom>
              <a:avLst/>
              <a:gdLst>
                <a:gd name="T0" fmla="*/ 0 w 374"/>
                <a:gd name="T1" fmla="*/ 83 h 166"/>
                <a:gd name="T2" fmla="*/ 194 w 374"/>
                <a:gd name="T3" fmla="*/ 0 h 166"/>
                <a:gd name="T4" fmla="*/ 374 w 374"/>
                <a:gd name="T5" fmla="*/ 72 h 166"/>
                <a:gd name="T6" fmla="*/ 188 w 374"/>
                <a:gd name="T7" fmla="*/ 163 h 166"/>
                <a:gd name="T8" fmla="*/ 0 w 374"/>
                <a:gd name="T9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66">
                  <a:moveTo>
                    <a:pt x="0" y="83"/>
                  </a:moveTo>
                  <a:cubicBezTo>
                    <a:pt x="0" y="83"/>
                    <a:pt x="55" y="0"/>
                    <a:pt x="194" y="0"/>
                  </a:cubicBezTo>
                  <a:cubicBezTo>
                    <a:pt x="333" y="0"/>
                    <a:pt x="374" y="72"/>
                    <a:pt x="374" y="72"/>
                  </a:cubicBezTo>
                  <a:cubicBezTo>
                    <a:pt x="374" y="72"/>
                    <a:pt x="336" y="166"/>
                    <a:pt x="188" y="163"/>
                  </a:cubicBezTo>
                  <a:cubicBezTo>
                    <a:pt x="73" y="160"/>
                    <a:pt x="0" y="85"/>
                    <a:pt x="0" y="85"/>
                  </a:cubicBezTo>
                </a:path>
              </a:pathLst>
            </a:custGeom>
            <a:solidFill>
              <a:srgbClr val="3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7980363" y="1271588"/>
              <a:ext cx="635000" cy="376238"/>
            </a:xfrm>
            <a:custGeom>
              <a:avLst/>
              <a:gdLst>
                <a:gd name="T0" fmla="*/ 100 w 280"/>
                <a:gd name="T1" fmla="*/ 0 h 166"/>
                <a:gd name="T2" fmla="*/ 0 w 280"/>
                <a:gd name="T3" fmla="*/ 17 h 166"/>
                <a:gd name="T4" fmla="*/ 26 w 280"/>
                <a:gd name="T5" fmla="*/ 43 h 166"/>
                <a:gd name="T6" fmla="*/ 36 w 280"/>
                <a:gd name="T7" fmla="*/ 80 h 166"/>
                <a:gd name="T8" fmla="*/ 26 w 280"/>
                <a:gd name="T9" fmla="*/ 117 h 166"/>
                <a:gd name="T10" fmla="*/ 14 w 280"/>
                <a:gd name="T11" fmla="*/ 132 h 166"/>
                <a:gd name="T12" fmla="*/ 0 w 280"/>
                <a:gd name="T13" fmla="*/ 144 h 166"/>
                <a:gd name="T14" fmla="*/ 94 w 280"/>
                <a:gd name="T15" fmla="*/ 163 h 166"/>
                <a:gd name="T16" fmla="*/ 280 w 280"/>
                <a:gd name="T17" fmla="*/ 72 h 166"/>
                <a:gd name="T18" fmla="*/ 100 w 2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166">
                  <a:moveTo>
                    <a:pt x="100" y="0"/>
                  </a:moveTo>
                  <a:cubicBezTo>
                    <a:pt x="60" y="0"/>
                    <a:pt x="26" y="7"/>
                    <a:pt x="0" y="17"/>
                  </a:cubicBezTo>
                  <a:cubicBezTo>
                    <a:pt x="10" y="23"/>
                    <a:pt x="19" y="32"/>
                    <a:pt x="26" y="43"/>
                  </a:cubicBezTo>
                  <a:cubicBezTo>
                    <a:pt x="33" y="56"/>
                    <a:pt x="35" y="66"/>
                    <a:pt x="36" y="80"/>
                  </a:cubicBezTo>
                  <a:cubicBezTo>
                    <a:pt x="37" y="95"/>
                    <a:pt x="32" y="104"/>
                    <a:pt x="26" y="117"/>
                  </a:cubicBezTo>
                  <a:cubicBezTo>
                    <a:pt x="23" y="123"/>
                    <a:pt x="19" y="128"/>
                    <a:pt x="14" y="132"/>
                  </a:cubicBezTo>
                  <a:cubicBezTo>
                    <a:pt x="10" y="137"/>
                    <a:pt x="5" y="141"/>
                    <a:pt x="0" y="144"/>
                  </a:cubicBezTo>
                  <a:cubicBezTo>
                    <a:pt x="26" y="154"/>
                    <a:pt x="58" y="162"/>
                    <a:pt x="94" y="163"/>
                  </a:cubicBezTo>
                  <a:cubicBezTo>
                    <a:pt x="242" y="166"/>
                    <a:pt x="280" y="72"/>
                    <a:pt x="280" y="72"/>
                  </a:cubicBezTo>
                  <a:cubicBezTo>
                    <a:pt x="280" y="72"/>
                    <a:pt x="239" y="0"/>
                    <a:pt x="100" y="0"/>
                  </a:cubicBezTo>
                  <a:close/>
                </a:path>
              </a:pathLst>
            </a:cu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3"/>
            <p:cNvSpPr>
              <a:spLocks/>
            </p:cNvSpPr>
            <p:nvPr/>
          </p:nvSpPr>
          <p:spPr bwMode="auto">
            <a:xfrm>
              <a:off x="7675563" y="1381126"/>
              <a:ext cx="158750" cy="196850"/>
            </a:xfrm>
            <a:custGeom>
              <a:avLst/>
              <a:gdLst>
                <a:gd name="T0" fmla="*/ 70 w 70"/>
                <a:gd name="T1" fmla="*/ 35 h 87"/>
                <a:gd name="T2" fmla="*/ 20 w 70"/>
                <a:gd name="T3" fmla="*/ 12 h 87"/>
                <a:gd name="T4" fmla="*/ 23 w 70"/>
                <a:gd name="T5" fmla="*/ 40 h 87"/>
                <a:gd name="T6" fmla="*/ 20 w 70"/>
                <a:gd name="T7" fmla="*/ 68 h 87"/>
                <a:gd name="T8" fmla="*/ 70 w 70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7">
                  <a:moveTo>
                    <a:pt x="70" y="35"/>
                  </a:moveTo>
                  <a:cubicBezTo>
                    <a:pt x="70" y="35"/>
                    <a:pt x="38" y="0"/>
                    <a:pt x="20" y="12"/>
                  </a:cubicBezTo>
                  <a:cubicBezTo>
                    <a:pt x="2" y="23"/>
                    <a:pt x="23" y="40"/>
                    <a:pt x="23" y="40"/>
                  </a:cubicBezTo>
                  <a:cubicBezTo>
                    <a:pt x="23" y="40"/>
                    <a:pt x="0" y="52"/>
                    <a:pt x="20" y="68"/>
                  </a:cubicBezTo>
                  <a:cubicBezTo>
                    <a:pt x="45" y="87"/>
                    <a:pt x="70" y="35"/>
                    <a:pt x="70" y="3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194"/>
            <p:cNvSpPr>
              <a:spLocks noChangeArrowheads="1"/>
            </p:cNvSpPr>
            <p:nvPr/>
          </p:nvSpPr>
          <p:spPr bwMode="auto">
            <a:xfrm>
              <a:off x="7920038" y="1371601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95"/>
            <p:cNvSpPr>
              <a:spLocks noChangeArrowheads="1"/>
            </p:cNvSpPr>
            <p:nvPr/>
          </p:nvSpPr>
          <p:spPr bwMode="auto">
            <a:xfrm>
              <a:off x="7951788" y="1406526"/>
              <a:ext cx="57150" cy="55563"/>
            </a:xfrm>
            <a:prstGeom prst="ellipse">
              <a:avLst/>
            </a:pr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96"/>
            <p:cNvSpPr>
              <a:spLocks/>
            </p:cNvSpPr>
            <p:nvPr/>
          </p:nvSpPr>
          <p:spPr bwMode="auto">
            <a:xfrm>
              <a:off x="8139113" y="1503363"/>
              <a:ext cx="231775" cy="63500"/>
            </a:xfrm>
            <a:custGeom>
              <a:avLst/>
              <a:gdLst>
                <a:gd name="T0" fmla="*/ 0 w 102"/>
                <a:gd name="T1" fmla="*/ 0 h 28"/>
                <a:gd name="T2" fmla="*/ 64 w 102"/>
                <a:gd name="T3" fmla="*/ 23 h 28"/>
                <a:gd name="T4" fmla="*/ 102 w 102"/>
                <a:gd name="T5" fmla="*/ 28 h 28"/>
                <a:gd name="T6" fmla="*/ 80 w 102"/>
                <a:gd name="T7" fmla="*/ 6 h 28"/>
                <a:gd name="T8" fmla="*/ 0 w 10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">
                  <a:moveTo>
                    <a:pt x="0" y="0"/>
                  </a:moveTo>
                  <a:cubicBezTo>
                    <a:pt x="0" y="0"/>
                    <a:pt x="39" y="22"/>
                    <a:pt x="64" y="23"/>
                  </a:cubicBezTo>
                  <a:cubicBezTo>
                    <a:pt x="89" y="23"/>
                    <a:pt x="102" y="28"/>
                    <a:pt x="102" y="28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데모 시연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7430" y="2695700"/>
            <a:ext cx="23727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kern="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FishBerry</a:t>
            </a:r>
            <a:endParaRPr lang="en-US" altLang="ko-KR" sz="4000" kern="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데모 시연</a:t>
            </a:r>
            <a:endParaRPr kumimoji="0" lang="ko-KR" alt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14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부록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데모 영상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8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230148" y="3579277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67175" y="2681471"/>
            <a:ext cx="1416026" cy="652410"/>
            <a:chOff x="7675563" y="1152526"/>
            <a:chExt cx="1212850" cy="558800"/>
          </a:xfrm>
        </p:grpSpPr>
        <p:sp>
          <p:nvSpPr>
            <p:cNvPr id="26" name="Freeform 188"/>
            <p:cNvSpPr>
              <a:spLocks/>
            </p:cNvSpPr>
            <p:nvPr/>
          </p:nvSpPr>
          <p:spPr bwMode="auto">
            <a:xfrm>
              <a:off x="8032751" y="1165226"/>
              <a:ext cx="412750" cy="142875"/>
            </a:xfrm>
            <a:custGeom>
              <a:avLst/>
              <a:gdLst>
                <a:gd name="T0" fmla="*/ 0 w 182"/>
                <a:gd name="T1" fmla="*/ 63 h 63"/>
                <a:gd name="T2" fmla="*/ 81 w 182"/>
                <a:gd name="T3" fmla="*/ 12 h 63"/>
                <a:gd name="T4" fmla="*/ 182 w 182"/>
                <a:gd name="T5" fmla="*/ 0 h 63"/>
                <a:gd name="T6" fmla="*/ 173 w 182"/>
                <a:gd name="T7" fmla="*/ 63 h 63"/>
                <a:gd name="T8" fmla="*/ 0 w 18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3">
                  <a:moveTo>
                    <a:pt x="0" y="63"/>
                  </a:moveTo>
                  <a:cubicBezTo>
                    <a:pt x="0" y="63"/>
                    <a:pt x="20" y="21"/>
                    <a:pt x="81" y="12"/>
                  </a:cubicBezTo>
                  <a:cubicBezTo>
                    <a:pt x="113" y="7"/>
                    <a:pt x="157" y="26"/>
                    <a:pt x="182" y="0"/>
                  </a:cubicBezTo>
                  <a:cubicBezTo>
                    <a:pt x="173" y="63"/>
                    <a:pt x="173" y="63"/>
                    <a:pt x="173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89"/>
            <p:cNvSpPr>
              <a:spLocks/>
            </p:cNvSpPr>
            <p:nvPr/>
          </p:nvSpPr>
          <p:spPr bwMode="auto">
            <a:xfrm>
              <a:off x="8094663" y="1582738"/>
              <a:ext cx="269875" cy="128588"/>
            </a:xfrm>
            <a:custGeom>
              <a:avLst/>
              <a:gdLst>
                <a:gd name="T0" fmla="*/ 0 w 119"/>
                <a:gd name="T1" fmla="*/ 0 h 57"/>
                <a:gd name="T2" fmla="*/ 51 w 119"/>
                <a:gd name="T3" fmla="*/ 42 h 57"/>
                <a:gd name="T4" fmla="*/ 119 w 119"/>
                <a:gd name="T5" fmla="*/ 57 h 57"/>
                <a:gd name="T6" fmla="*/ 118 w 119"/>
                <a:gd name="T7" fmla="*/ 13 h 57"/>
                <a:gd name="T8" fmla="*/ 0 w 11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7">
                  <a:moveTo>
                    <a:pt x="0" y="0"/>
                  </a:moveTo>
                  <a:cubicBezTo>
                    <a:pt x="0" y="0"/>
                    <a:pt x="11" y="31"/>
                    <a:pt x="51" y="42"/>
                  </a:cubicBezTo>
                  <a:cubicBezTo>
                    <a:pt x="73" y="47"/>
                    <a:pt x="105" y="38"/>
                    <a:pt x="119" y="57"/>
                  </a:cubicBezTo>
                  <a:cubicBezTo>
                    <a:pt x="118" y="13"/>
                    <a:pt x="118" y="13"/>
                    <a:pt x="118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0"/>
            <p:cNvSpPr>
              <a:spLocks/>
            </p:cNvSpPr>
            <p:nvPr/>
          </p:nvSpPr>
          <p:spPr bwMode="auto">
            <a:xfrm>
              <a:off x="8507413" y="1152526"/>
              <a:ext cx="381000" cy="557213"/>
            </a:xfrm>
            <a:custGeom>
              <a:avLst/>
              <a:gdLst>
                <a:gd name="T0" fmla="*/ 0 w 168"/>
                <a:gd name="T1" fmla="*/ 125 h 246"/>
                <a:gd name="T2" fmla="*/ 70 w 168"/>
                <a:gd name="T3" fmla="*/ 48 h 246"/>
                <a:gd name="T4" fmla="*/ 126 w 168"/>
                <a:gd name="T5" fmla="*/ 0 h 246"/>
                <a:gd name="T6" fmla="*/ 102 w 168"/>
                <a:gd name="T7" fmla="*/ 125 h 246"/>
                <a:gd name="T8" fmla="*/ 111 w 168"/>
                <a:gd name="T9" fmla="*/ 246 h 246"/>
                <a:gd name="T10" fmla="*/ 75 w 168"/>
                <a:gd name="T11" fmla="*/ 202 h 246"/>
                <a:gd name="T12" fmla="*/ 0 w 168"/>
                <a:gd name="T13" fmla="*/ 1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46">
                  <a:moveTo>
                    <a:pt x="0" y="125"/>
                  </a:moveTo>
                  <a:cubicBezTo>
                    <a:pt x="0" y="125"/>
                    <a:pt x="15" y="48"/>
                    <a:pt x="70" y="48"/>
                  </a:cubicBezTo>
                  <a:cubicBezTo>
                    <a:pt x="125" y="47"/>
                    <a:pt x="126" y="0"/>
                    <a:pt x="126" y="0"/>
                  </a:cubicBezTo>
                  <a:cubicBezTo>
                    <a:pt x="126" y="0"/>
                    <a:pt x="168" y="79"/>
                    <a:pt x="102" y="125"/>
                  </a:cubicBezTo>
                  <a:cubicBezTo>
                    <a:pt x="102" y="125"/>
                    <a:pt x="149" y="195"/>
                    <a:pt x="111" y="246"/>
                  </a:cubicBezTo>
                  <a:cubicBezTo>
                    <a:pt x="111" y="246"/>
                    <a:pt x="90" y="209"/>
                    <a:pt x="75" y="202"/>
                  </a:cubicBezTo>
                  <a:cubicBezTo>
                    <a:pt x="25" y="175"/>
                    <a:pt x="10" y="152"/>
                    <a:pt x="0" y="12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91"/>
            <p:cNvSpPr>
              <a:spLocks/>
            </p:cNvSpPr>
            <p:nvPr/>
          </p:nvSpPr>
          <p:spPr bwMode="auto">
            <a:xfrm>
              <a:off x="7767638" y="1271588"/>
              <a:ext cx="847725" cy="376238"/>
            </a:xfrm>
            <a:custGeom>
              <a:avLst/>
              <a:gdLst>
                <a:gd name="T0" fmla="*/ 0 w 374"/>
                <a:gd name="T1" fmla="*/ 83 h 166"/>
                <a:gd name="T2" fmla="*/ 194 w 374"/>
                <a:gd name="T3" fmla="*/ 0 h 166"/>
                <a:gd name="T4" fmla="*/ 374 w 374"/>
                <a:gd name="T5" fmla="*/ 72 h 166"/>
                <a:gd name="T6" fmla="*/ 188 w 374"/>
                <a:gd name="T7" fmla="*/ 163 h 166"/>
                <a:gd name="T8" fmla="*/ 0 w 374"/>
                <a:gd name="T9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66">
                  <a:moveTo>
                    <a:pt x="0" y="83"/>
                  </a:moveTo>
                  <a:cubicBezTo>
                    <a:pt x="0" y="83"/>
                    <a:pt x="55" y="0"/>
                    <a:pt x="194" y="0"/>
                  </a:cubicBezTo>
                  <a:cubicBezTo>
                    <a:pt x="333" y="0"/>
                    <a:pt x="374" y="72"/>
                    <a:pt x="374" y="72"/>
                  </a:cubicBezTo>
                  <a:cubicBezTo>
                    <a:pt x="374" y="72"/>
                    <a:pt x="336" y="166"/>
                    <a:pt x="188" y="163"/>
                  </a:cubicBezTo>
                  <a:cubicBezTo>
                    <a:pt x="73" y="160"/>
                    <a:pt x="0" y="85"/>
                    <a:pt x="0" y="85"/>
                  </a:cubicBezTo>
                </a:path>
              </a:pathLst>
            </a:custGeom>
            <a:solidFill>
              <a:srgbClr val="3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2"/>
            <p:cNvSpPr>
              <a:spLocks/>
            </p:cNvSpPr>
            <p:nvPr/>
          </p:nvSpPr>
          <p:spPr bwMode="auto">
            <a:xfrm>
              <a:off x="7980363" y="1271588"/>
              <a:ext cx="635000" cy="376238"/>
            </a:xfrm>
            <a:custGeom>
              <a:avLst/>
              <a:gdLst>
                <a:gd name="T0" fmla="*/ 100 w 280"/>
                <a:gd name="T1" fmla="*/ 0 h 166"/>
                <a:gd name="T2" fmla="*/ 0 w 280"/>
                <a:gd name="T3" fmla="*/ 17 h 166"/>
                <a:gd name="T4" fmla="*/ 26 w 280"/>
                <a:gd name="T5" fmla="*/ 43 h 166"/>
                <a:gd name="T6" fmla="*/ 36 w 280"/>
                <a:gd name="T7" fmla="*/ 80 h 166"/>
                <a:gd name="T8" fmla="*/ 26 w 280"/>
                <a:gd name="T9" fmla="*/ 117 h 166"/>
                <a:gd name="T10" fmla="*/ 14 w 280"/>
                <a:gd name="T11" fmla="*/ 132 h 166"/>
                <a:gd name="T12" fmla="*/ 0 w 280"/>
                <a:gd name="T13" fmla="*/ 144 h 166"/>
                <a:gd name="T14" fmla="*/ 94 w 280"/>
                <a:gd name="T15" fmla="*/ 163 h 166"/>
                <a:gd name="T16" fmla="*/ 280 w 280"/>
                <a:gd name="T17" fmla="*/ 72 h 166"/>
                <a:gd name="T18" fmla="*/ 100 w 2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166">
                  <a:moveTo>
                    <a:pt x="100" y="0"/>
                  </a:moveTo>
                  <a:cubicBezTo>
                    <a:pt x="60" y="0"/>
                    <a:pt x="26" y="7"/>
                    <a:pt x="0" y="17"/>
                  </a:cubicBezTo>
                  <a:cubicBezTo>
                    <a:pt x="10" y="23"/>
                    <a:pt x="19" y="32"/>
                    <a:pt x="26" y="43"/>
                  </a:cubicBezTo>
                  <a:cubicBezTo>
                    <a:pt x="33" y="56"/>
                    <a:pt x="35" y="66"/>
                    <a:pt x="36" y="80"/>
                  </a:cubicBezTo>
                  <a:cubicBezTo>
                    <a:pt x="37" y="95"/>
                    <a:pt x="32" y="104"/>
                    <a:pt x="26" y="117"/>
                  </a:cubicBezTo>
                  <a:cubicBezTo>
                    <a:pt x="23" y="123"/>
                    <a:pt x="19" y="128"/>
                    <a:pt x="14" y="132"/>
                  </a:cubicBezTo>
                  <a:cubicBezTo>
                    <a:pt x="10" y="137"/>
                    <a:pt x="5" y="141"/>
                    <a:pt x="0" y="144"/>
                  </a:cubicBezTo>
                  <a:cubicBezTo>
                    <a:pt x="26" y="154"/>
                    <a:pt x="58" y="162"/>
                    <a:pt x="94" y="163"/>
                  </a:cubicBezTo>
                  <a:cubicBezTo>
                    <a:pt x="242" y="166"/>
                    <a:pt x="280" y="72"/>
                    <a:pt x="280" y="72"/>
                  </a:cubicBezTo>
                  <a:cubicBezTo>
                    <a:pt x="280" y="72"/>
                    <a:pt x="239" y="0"/>
                    <a:pt x="100" y="0"/>
                  </a:cubicBezTo>
                  <a:close/>
                </a:path>
              </a:pathLst>
            </a:cu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3"/>
            <p:cNvSpPr>
              <a:spLocks/>
            </p:cNvSpPr>
            <p:nvPr/>
          </p:nvSpPr>
          <p:spPr bwMode="auto">
            <a:xfrm>
              <a:off x="7675563" y="1381126"/>
              <a:ext cx="158750" cy="196850"/>
            </a:xfrm>
            <a:custGeom>
              <a:avLst/>
              <a:gdLst>
                <a:gd name="T0" fmla="*/ 70 w 70"/>
                <a:gd name="T1" fmla="*/ 35 h 87"/>
                <a:gd name="T2" fmla="*/ 20 w 70"/>
                <a:gd name="T3" fmla="*/ 12 h 87"/>
                <a:gd name="T4" fmla="*/ 23 w 70"/>
                <a:gd name="T5" fmla="*/ 40 h 87"/>
                <a:gd name="T6" fmla="*/ 20 w 70"/>
                <a:gd name="T7" fmla="*/ 68 h 87"/>
                <a:gd name="T8" fmla="*/ 70 w 70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7">
                  <a:moveTo>
                    <a:pt x="70" y="35"/>
                  </a:moveTo>
                  <a:cubicBezTo>
                    <a:pt x="70" y="35"/>
                    <a:pt x="38" y="0"/>
                    <a:pt x="20" y="12"/>
                  </a:cubicBezTo>
                  <a:cubicBezTo>
                    <a:pt x="2" y="23"/>
                    <a:pt x="23" y="40"/>
                    <a:pt x="23" y="40"/>
                  </a:cubicBezTo>
                  <a:cubicBezTo>
                    <a:pt x="23" y="40"/>
                    <a:pt x="0" y="52"/>
                    <a:pt x="20" y="68"/>
                  </a:cubicBezTo>
                  <a:cubicBezTo>
                    <a:pt x="45" y="87"/>
                    <a:pt x="70" y="35"/>
                    <a:pt x="70" y="3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Oval 194"/>
            <p:cNvSpPr>
              <a:spLocks noChangeArrowheads="1"/>
            </p:cNvSpPr>
            <p:nvPr/>
          </p:nvSpPr>
          <p:spPr bwMode="auto">
            <a:xfrm>
              <a:off x="7920038" y="1371601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95"/>
            <p:cNvSpPr>
              <a:spLocks noChangeArrowheads="1"/>
            </p:cNvSpPr>
            <p:nvPr/>
          </p:nvSpPr>
          <p:spPr bwMode="auto">
            <a:xfrm>
              <a:off x="7951788" y="1406526"/>
              <a:ext cx="57150" cy="55563"/>
            </a:xfrm>
            <a:prstGeom prst="ellipse">
              <a:avLst/>
            </a:pr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6"/>
            <p:cNvSpPr>
              <a:spLocks/>
            </p:cNvSpPr>
            <p:nvPr/>
          </p:nvSpPr>
          <p:spPr bwMode="auto">
            <a:xfrm>
              <a:off x="8139113" y="1503363"/>
              <a:ext cx="231775" cy="63500"/>
            </a:xfrm>
            <a:custGeom>
              <a:avLst/>
              <a:gdLst>
                <a:gd name="T0" fmla="*/ 0 w 102"/>
                <a:gd name="T1" fmla="*/ 0 h 28"/>
                <a:gd name="T2" fmla="*/ 64 w 102"/>
                <a:gd name="T3" fmla="*/ 23 h 28"/>
                <a:gd name="T4" fmla="*/ 102 w 102"/>
                <a:gd name="T5" fmla="*/ 28 h 28"/>
                <a:gd name="T6" fmla="*/ 80 w 102"/>
                <a:gd name="T7" fmla="*/ 6 h 28"/>
                <a:gd name="T8" fmla="*/ 0 w 10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">
                  <a:moveTo>
                    <a:pt x="0" y="0"/>
                  </a:moveTo>
                  <a:cubicBezTo>
                    <a:pt x="0" y="0"/>
                    <a:pt x="39" y="22"/>
                    <a:pt x="64" y="23"/>
                  </a:cubicBezTo>
                  <a:cubicBezTo>
                    <a:pt x="89" y="23"/>
                    <a:pt x="102" y="28"/>
                    <a:pt x="102" y="28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86926" y="1653222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목차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7329" y="1205153"/>
            <a:ext cx="3223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수행 시나리오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(p.3)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7329" y="1719601"/>
            <a:ext cx="289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구성도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(p.4)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7238928" y="136501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27330" y="2300842"/>
            <a:ext cx="322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업무분담과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진행상황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(p.5~7)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27330" y="2806498"/>
            <a:ext cx="2546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추후 계획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(p.8)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90147" y="1710082"/>
            <a:ext cx="1416026" cy="652410"/>
            <a:chOff x="7675563" y="1152526"/>
            <a:chExt cx="1212850" cy="558800"/>
          </a:xfrm>
        </p:grpSpPr>
        <p:sp>
          <p:nvSpPr>
            <p:cNvPr id="27" name="Freeform 188"/>
            <p:cNvSpPr>
              <a:spLocks/>
            </p:cNvSpPr>
            <p:nvPr/>
          </p:nvSpPr>
          <p:spPr bwMode="auto">
            <a:xfrm>
              <a:off x="8032751" y="1165226"/>
              <a:ext cx="412750" cy="142875"/>
            </a:xfrm>
            <a:custGeom>
              <a:avLst/>
              <a:gdLst>
                <a:gd name="T0" fmla="*/ 0 w 182"/>
                <a:gd name="T1" fmla="*/ 63 h 63"/>
                <a:gd name="T2" fmla="*/ 81 w 182"/>
                <a:gd name="T3" fmla="*/ 12 h 63"/>
                <a:gd name="T4" fmla="*/ 182 w 182"/>
                <a:gd name="T5" fmla="*/ 0 h 63"/>
                <a:gd name="T6" fmla="*/ 173 w 182"/>
                <a:gd name="T7" fmla="*/ 63 h 63"/>
                <a:gd name="T8" fmla="*/ 0 w 18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3">
                  <a:moveTo>
                    <a:pt x="0" y="63"/>
                  </a:moveTo>
                  <a:cubicBezTo>
                    <a:pt x="0" y="63"/>
                    <a:pt x="20" y="21"/>
                    <a:pt x="81" y="12"/>
                  </a:cubicBezTo>
                  <a:cubicBezTo>
                    <a:pt x="113" y="7"/>
                    <a:pt x="157" y="26"/>
                    <a:pt x="182" y="0"/>
                  </a:cubicBezTo>
                  <a:cubicBezTo>
                    <a:pt x="173" y="63"/>
                    <a:pt x="173" y="63"/>
                    <a:pt x="173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89"/>
            <p:cNvSpPr>
              <a:spLocks/>
            </p:cNvSpPr>
            <p:nvPr/>
          </p:nvSpPr>
          <p:spPr bwMode="auto">
            <a:xfrm>
              <a:off x="8094663" y="1582738"/>
              <a:ext cx="269875" cy="128588"/>
            </a:xfrm>
            <a:custGeom>
              <a:avLst/>
              <a:gdLst>
                <a:gd name="T0" fmla="*/ 0 w 119"/>
                <a:gd name="T1" fmla="*/ 0 h 57"/>
                <a:gd name="T2" fmla="*/ 51 w 119"/>
                <a:gd name="T3" fmla="*/ 42 h 57"/>
                <a:gd name="T4" fmla="*/ 119 w 119"/>
                <a:gd name="T5" fmla="*/ 57 h 57"/>
                <a:gd name="T6" fmla="*/ 118 w 119"/>
                <a:gd name="T7" fmla="*/ 13 h 57"/>
                <a:gd name="T8" fmla="*/ 0 w 11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7">
                  <a:moveTo>
                    <a:pt x="0" y="0"/>
                  </a:moveTo>
                  <a:cubicBezTo>
                    <a:pt x="0" y="0"/>
                    <a:pt x="11" y="31"/>
                    <a:pt x="51" y="42"/>
                  </a:cubicBezTo>
                  <a:cubicBezTo>
                    <a:pt x="73" y="47"/>
                    <a:pt x="105" y="38"/>
                    <a:pt x="119" y="57"/>
                  </a:cubicBezTo>
                  <a:cubicBezTo>
                    <a:pt x="118" y="13"/>
                    <a:pt x="118" y="13"/>
                    <a:pt x="118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90"/>
            <p:cNvSpPr>
              <a:spLocks/>
            </p:cNvSpPr>
            <p:nvPr/>
          </p:nvSpPr>
          <p:spPr bwMode="auto">
            <a:xfrm>
              <a:off x="8507413" y="1152526"/>
              <a:ext cx="381000" cy="557213"/>
            </a:xfrm>
            <a:custGeom>
              <a:avLst/>
              <a:gdLst>
                <a:gd name="T0" fmla="*/ 0 w 168"/>
                <a:gd name="T1" fmla="*/ 125 h 246"/>
                <a:gd name="T2" fmla="*/ 70 w 168"/>
                <a:gd name="T3" fmla="*/ 48 h 246"/>
                <a:gd name="T4" fmla="*/ 126 w 168"/>
                <a:gd name="T5" fmla="*/ 0 h 246"/>
                <a:gd name="T6" fmla="*/ 102 w 168"/>
                <a:gd name="T7" fmla="*/ 125 h 246"/>
                <a:gd name="T8" fmla="*/ 111 w 168"/>
                <a:gd name="T9" fmla="*/ 246 h 246"/>
                <a:gd name="T10" fmla="*/ 75 w 168"/>
                <a:gd name="T11" fmla="*/ 202 h 246"/>
                <a:gd name="T12" fmla="*/ 0 w 168"/>
                <a:gd name="T13" fmla="*/ 1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46">
                  <a:moveTo>
                    <a:pt x="0" y="125"/>
                  </a:moveTo>
                  <a:cubicBezTo>
                    <a:pt x="0" y="125"/>
                    <a:pt x="15" y="48"/>
                    <a:pt x="70" y="48"/>
                  </a:cubicBezTo>
                  <a:cubicBezTo>
                    <a:pt x="125" y="47"/>
                    <a:pt x="126" y="0"/>
                    <a:pt x="126" y="0"/>
                  </a:cubicBezTo>
                  <a:cubicBezTo>
                    <a:pt x="126" y="0"/>
                    <a:pt x="168" y="79"/>
                    <a:pt x="102" y="125"/>
                  </a:cubicBezTo>
                  <a:cubicBezTo>
                    <a:pt x="102" y="125"/>
                    <a:pt x="149" y="195"/>
                    <a:pt x="111" y="246"/>
                  </a:cubicBezTo>
                  <a:cubicBezTo>
                    <a:pt x="111" y="246"/>
                    <a:pt x="90" y="209"/>
                    <a:pt x="75" y="202"/>
                  </a:cubicBezTo>
                  <a:cubicBezTo>
                    <a:pt x="25" y="175"/>
                    <a:pt x="10" y="152"/>
                    <a:pt x="0" y="12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1"/>
            <p:cNvSpPr>
              <a:spLocks/>
            </p:cNvSpPr>
            <p:nvPr/>
          </p:nvSpPr>
          <p:spPr bwMode="auto">
            <a:xfrm>
              <a:off x="7767638" y="1271588"/>
              <a:ext cx="847725" cy="376238"/>
            </a:xfrm>
            <a:custGeom>
              <a:avLst/>
              <a:gdLst>
                <a:gd name="T0" fmla="*/ 0 w 374"/>
                <a:gd name="T1" fmla="*/ 83 h 166"/>
                <a:gd name="T2" fmla="*/ 194 w 374"/>
                <a:gd name="T3" fmla="*/ 0 h 166"/>
                <a:gd name="T4" fmla="*/ 374 w 374"/>
                <a:gd name="T5" fmla="*/ 72 h 166"/>
                <a:gd name="T6" fmla="*/ 188 w 374"/>
                <a:gd name="T7" fmla="*/ 163 h 166"/>
                <a:gd name="T8" fmla="*/ 0 w 374"/>
                <a:gd name="T9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66">
                  <a:moveTo>
                    <a:pt x="0" y="83"/>
                  </a:moveTo>
                  <a:cubicBezTo>
                    <a:pt x="0" y="83"/>
                    <a:pt x="55" y="0"/>
                    <a:pt x="194" y="0"/>
                  </a:cubicBezTo>
                  <a:cubicBezTo>
                    <a:pt x="333" y="0"/>
                    <a:pt x="374" y="72"/>
                    <a:pt x="374" y="72"/>
                  </a:cubicBezTo>
                  <a:cubicBezTo>
                    <a:pt x="374" y="72"/>
                    <a:pt x="336" y="166"/>
                    <a:pt x="188" y="163"/>
                  </a:cubicBezTo>
                  <a:cubicBezTo>
                    <a:pt x="73" y="160"/>
                    <a:pt x="0" y="85"/>
                    <a:pt x="0" y="85"/>
                  </a:cubicBezTo>
                </a:path>
              </a:pathLst>
            </a:custGeom>
            <a:solidFill>
              <a:srgbClr val="3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2"/>
            <p:cNvSpPr>
              <a:spLocks/>
            </p:cNvSpPr>
            <p:nvPr/>
          </p:nvSpPr>
          <p:spPr bwMode="auto">
            <a:xfrm>
              <a:off x="7980363" y="1271588"/>
              <a:ext cx="635000" cy="376238"/>
            </a:xfrm>
            <a:custGeom>
              <a:avLst/>
              <a:gdLst>
                <a:gd name="T0" fmla="*/ 100 w 280"/>
                <a:gd name="T1" fmla="*/ 0 h 166"/>
                <a:gd name="T2" fmla="*/ 0 w 280"/>
                <a:gd name="T3" fmla="*/ 17 h 166"/>
                <a:gd name="T4" fmla="*/ 26 w 280"/>
                <a:gd name="T5" fmla="*/ 43 h 166"/>
                <a:gd name="T6" fmla="*/ 36 w 280"/>
                <a:gd name="T7" fmla="*/ 80 h 166"/>
                <a:gd name="T8" fmla="*/ 26 w 280"/>
                <a:gd name="T9" fmla="*/ 117 h 166"/>
                <a:gd name="T10" fmla="*/ 14 w 280"/>
                <a:gd name="T11" fmla="*/ 132 h 166"/>
                <a:gd name="T12" fmla="*/ 0 w 280"/>
                <a:gd name="T13" fmla="*/ 144 h 166"/>
                <a:gd name="T14" fmla="*/ 94 w 280"/>
                <a:gd name="T15" fmla="*/ 163 h 166"/>
                <a:gd name="T16" fmla="*/ 280 w 280"/>
                <a:gd name="T17" fmla="*/ 72 h 166"/>
                <a:gd name="T18" fmla="*/ 100 w 2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166">
                  <a:moveTo>
                    <a:pt x="100" y="0"/>
                  </a:moveTo>
                  <a:cubicBezTo>
                    <a:pt x="60" y="0"/>
                    <a:pt x="26" y="7"/>
                    <a:pt x="0" y="17"/>
                  </a:cubicBezTo>
                  <a:cubicBezTo>
                    <a:pt x="10" y="23"/>
                    <a:pt x="19" y="32"/>
                    <a:pt x="26" y="43"/>
                  </a:cubicBezTo>
                  <a:cubicBezTo>
                    <a:pt x="33" y="56"/>
                    <a:pt x="35" y="66"/>
                    <a:pt x="36" y="80"/>
                  </a:cubicBezTo>
                  <a:cubicBezTo>
                    <a:pt x="37" y="95"/>
                    <a:pt x="32" y="104"/>
                    <a:pt x="26" y="117"/>
                  </a:cubicBezTo>
                  <a:cubicBezTo>
                    <a:pt x="23" y="123"/>
                    <a:pt x="19" y="128"/>
                    <a:pt x="14" y="132"/>
                  </a:cubicBezTo>
                  <a:cubicBezTo>
                    <a:pt x="10" y="137"/>
                    <a:pt x="5" y="141"/>
                    <a:pt x="0" y="144"/>
                  </a:cubicBezTo>
                  <a:cubicBezTo>
                    <a:pt x="26" y="154"/>
                    <a:pt x="58" y="162"/>
                    <a:pt x="94" y="163"/>
                  </a:cubicBezTo>
                  <a:cubicBezTo>
                    <a:pt x="242" y="166"/>
                    <a:pt x="280" y="72"/>
                    <a:pt x="280" y="72"/>
                  </a:cubicBezTo>
                  <a:cubicBezTo>
                    <a:pt x="280" y="72"/>
                    <a:pt x="239" y="0"/>
                    <a:pt x="100" y="0"/>
                  </a:cubicBezTo>
                  <a:close/>
                </a:path>
              </a:pathLst>
            </a:cu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93"/>
            <p:cNvSpPr>
              <a:spLocks/>
            </p:cNvSpPr>
            <p:nvPr/>
          </p:nvSpPr>
          <p:spPr bwMode="auto">
            <a:xfrm>
              <a:off x="7675563" y="1381126"/>
              <a:ext cx="158750" cy="196850"/>
            </a:xfrm>
            <a:custGeom>
              <a:avLst/>
              <a:gdLst>
                <a:gd name="T0" fmla="*/ 70 w 70"/>
                <a:gd name="T1" fmla="*/ 35 h 87"/>
                <a:gd name="T2" fmla="*/ 20 w 70"/>
                <a:gd name="T3" fmla="*/ 12 h 87"/>
                <a:gd name="T4" fmla="*/ 23 w 70"/>
                <a:gd name="T5" fmla="*/ 40 h 87"/>
                <a:gd name="T6" fmla="*/ 20 w 70"/>
                <a:gd name="T7" fmla="*/ 68 h 87"/>
                <a:gd name="T8" fmla="*/ 70 w 70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7">
                  <a:moveTo>
                    <a:pt x="70" y="35"/>
                  </a:moveTo>
                  <a:cubicBezTo>
                    <a:pt x="70" y="35"/>
                    <a:pt x="38" y="0"/>
                    <a:pt x="20" y="12"/>
                  </a:cubicBezTo>
                  <a:cubicBezTo>
                    <a:pt x="2" y="23"/>
                    <a:pt x="23" y="40"/>
                    <a:pt x="23" y="40"/>
                  </a:cubicBezTo>
                  <a:cubicBezTo>
                    <a:pt x="23" y="40"/>
                    <a:pt x="0" y="52"/>
                    <a:pt x="20" y="68"/>
                  </a:cubicBezTo>
                  <a:cubicBezTo>
                    <a:pt x="45" y="87"/>
                    <a:pt x="70" y="35"/>
                    <a:pt x="70" y="3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94"/>
            <p:cNvSpPr>
              <a:spLocks noChangeArrowheads="1"/>
            </p:cNvSpPr>
            <p:nvPr/>
          </p:nvSpPr>
          <p:spPr bwMode="auto">
            <a:xfrm>
              <a:off x="7920038" y="1371601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95"/>
            <p:cNvSpPr>
              <a:spLocks noChangeArrowheads="1"/>
            </p:cNvSpPr>
            <p:nvPr/>
          </p:nvSpPr>
          <p:spPr bwMode="auto">
            <a:xfrm>
              <a:off x="7951788" y="1406526"/>
              <a:ext cx="57150" cy="55563"/>
            </a:xfrm>
            <a:prstGeom prst="ellipse">
              <a:avLst/>
            </a:pr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96"/>
            <p:cNvSpPr>
              <a:spLocks/>
            </p:cNvSpPr>
            <p:nvPr/>
          </p:nvSpPr>
          <p:spPr bwMode="auto">
            <a:xfrm>
              <a:off x="8139113" y="1503363"/>
              <a:ext cx="231775" cy="63500"/>
            </a:xfrm>
            <a:custGeom>
              <a:avLst/>
              <a:gdLst>
                <a:gd name="T0" fmla="*/ 0 w 102"/>
                <a:gd name="T1" fmla="*/ 0 h 28"/>
                <a:gd name="T2" fmla="*/ 64 w 102"/>
                <a:gd name="T3" fmla="*/ 23 h 28"/>
                <a:gd name="T4" fmla="*/ 102 w 102"/>
                <a:gd name="T5" fmla="*/ 28 h 28"/>
                <a:gd name="T6" fmla="*/ 80 w 102"/>
                <a:gd name="T7" fmla="*/ 6 h 28"/>
                <a:gd name="T8" fmla="*/ 0 w 10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">
                  <a:moveTo>
                    <a:pt x="0" y="0"/>
                  </a:moveTo>
                  <a:cubicBezTo>
                    <a:pt x="0" y="0"/>
                    <a:pt x="39" y="22"/>
                    <a:pt x="64" y="23"/>
                  </a:cubicBezTo>
                  <a:cubicBezTo>
                    <a:pt x="89" y="23"/>
                    <a:pt x="102" y="28"/>
                    <a:pt x="102" y="28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319315" y="3312154"/>
            <a:ext cx="360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프로토타입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사진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(p.)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9314" y="3826602"/>
            <a:ext cx="202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데모 시연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(p.)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19315" y="4399051"/>
            <a:ext cx="290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부록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데모 영상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(p.)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8927" y="191965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233067" y="246070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243881" y="296830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241861" y="349568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41860" y="398878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236000" y="457379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 flipH="1">
            <a:off x="11704318" y="6418389"/>
            <a:ext cx="2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시스템 수행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pSp>
        <p:nvGrpSpPr>
          <p:cNvPr id="2253" name="그룹 2252"/>
          <p:cNvGrpSpPr/>
          <p:nvPr/>
        </p:nvGrpSpPr>
        <p:grpSpPr>
          <a:xfrm flipH="1">
            <a:off x="625364" y="1438749"/>
            <a:ext cx="10637581" cy="4947462"/>
            <a:chOff x="536484" y="1438749"/>
            <a:chExt cx="10637581" cy="49474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6863" y="3180330"/>
              <a:ext cx="707202" cy="70720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062" y="3052329"/>
              <a:ext cx="991437" cy="99143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693" y="3052329"/>
              <a:ext cx="1117254" cy="1117254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21" y="1438749"/>
              <a:ext cx="641202" cy="64120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67" y="2569111"/>
              <a:ext cx="802827" cy="8028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56" y="3957879"/>
              <a:ext cx="812228" cy="81222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458448" y="3878007"/>
              <a:ext cx="68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사용자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69791" y="4039759"/>
              <a:ext cx="1245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Application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61542" y="4169583"/>
              <a:ext cx="212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장치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아두이노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&amp;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라즈베리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파이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</a:t>
              </a: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671" y="3052329"/>
              <a:ext cx="1048611" cy="104861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92999" y="2070426"/>
              <a:ext cx="899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온도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수질 </a:t>
              </a:r>
              <a:r>
                <a:rPr lang="ko-KR" altLang="en-US" sz="1400" dirty="0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센서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0316" y="3331128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Pi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카메라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484" y="4770107"/>
              <a:ext cx="1102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먹이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급여기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40672" y="4021803"/>
              <a:ext cx="89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Server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98" y="5344669"/>
              <a:ext cx="810486" cy="810486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25364" y="6078434"/>
              <a:ext cx="1025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부분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환수기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1685533" y="2157573"/>
              <a:ext cx="1889112" cy="118719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448213">
              <a:off x="1542295" y="2105146"/>
              <a:ext cx="2101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지정된 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온도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수질 경고 값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벗어나면 알림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cxnSp>
          <p:nvCxnSpPr>
            <p:cNvPr id="57" name="직선 화살표 연결선 56"/>
            <p:cNvCxnSpPr>
              <a:endCxn id="85" idx="3"/>
            </p:cNvCxnSpPr>
            <p:nvPr/>
          </p:nvCxnSpPr>
          <p:spPr>
            <a:xfrm>
              <a:off x="1936403" y="3134310"/>
              <a:ext cx="1638243" cy="210456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414141">
              <a:off x="1905350" y="2940400"/>
              <a:ext cx="1351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스트리밍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V="1">
              <a:off x="9357562" y="3546044"/>
              <a:ext cx="977063" cy="1224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H="1" flipV="1">
              <a:off x="9348157" y="3777593"/>
              <a:ext cx="975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0" name="직선 화살표 연결선 2249"/>
            <p:cNvCxnSpPr/>
            <p:nvPr/>
          </p:nvCxnSpPr>
          <p:spPr>
            <a:xfrm flipH="1">
              <a:off x="1936403" y="3534383"/>
              <a:ext cx="1691738" cy="986131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직선 화살표 연결선 2251"/>
            <p:cNvCxnSpPr/>
            <p:nvPr/>
          </p:nvCxnSpPr>
          <p:spPr>
            <a:xfrm flipH="1">
              <a:off x="1936403" y="3534383"/>
              <a:ext cx="1691738" cy="2258269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7460341" y="3537293"/>
              <a:ext cx="977063" cy="1224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H="1" flipV="1">
              <a:off x="7450936" y="3768842"/>
              <a:ext cx="975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5097423" y="3537293"/>
              <a:ext cx="977063" cy="1224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H="1" flipV="1">
              <a:off x="5088018" y="3768842"/>
              <a:ext cx="975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9770011">
              <a:off x="1618223" y="3724256"/>
              <a:ext cx="210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먹이 지급 시간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418717">
              <a:off x="1490954" y="4441810"/>
              <a:ext cx="210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환수 시간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60619" y="3803990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Data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348157" y="3886939"/>
              <a:ext cx="12704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메뉴 선택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먹이 지급 시간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/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환수 시간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57563" y="2862298"/>
              <a:ext cx="905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스트리밍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위험 알림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60619" y="3170805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Data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502153" y="2862298"/>
              <a:ext cx="874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스트리밍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위험 알림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22240" y="3885870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설정 값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79" y="90615"/>
            <a:ext cx="989873" cy="98987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 flipH="1">
            <a:off x="10172667" y="992191"/>
            <a:ext cx="89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LED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8146678" y="962370"/>
            <a:ext cx="1762020" cy="206018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671858" flipH="1">
            <a:off x="7461895" y="1663233"/>
            <a:ext cx="297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위험상황에 따라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LED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색 별로 상태 표기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55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2419" y="1912572"/>
            <a:ext cx="3216368" cy="2606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아크릴 케이스</a:t>
            </a: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5779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시스템 구성도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pic>
        <p:nvPicPr>
          <p:cNvPr id="49" name="Picture 7" descr="C:\Users\hanmi\Downloads\databas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283" y="1029111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:\Users\hanmi\Downloads\avatar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30" y="4918763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9969532" y="1052977"/>
            <a:ext cx="5036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524325" y="6229853"/>
            <a:ext cx="6783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284665" y="1794980"/>
            <a:ext cx="1365650" cy="6011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5387798" y="2207123"/>
          <a:ext cx="1230184" cy="20352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아두이노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자동 </a:t>
                      </a:r>
                      <a:r>
                        <a:rPr lang="ko-KR" altLang="en-US" sz="1100" b="1" dirty="0" err="1"/>
                        <a:t>먹이급여</a:t>
                      </a:r>
                      <a:endParaRPr lang="en-US" altLang="ko-KR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부분 환수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/>
                        <a:t>LED </a:t>
                      </a:r>
                      <a:r>
                        <a:rPr lang="ko-KR" altLang="en-US" sz="1100" b="1" baseline="0" dirty="0"/>
                        <a:t>상태표시</a:t>
                      </a:r>
                      <a:endParaRPr lang="en-US" altLang="ko-KR" sz="1100" b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/>
                        <a:t>데이터</a:t>
                      </a:r>
                      <a:endParaRPr lang="en-US" altLang="ko-KR" sz="9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/>
                        <a:t>송수신 기능</a:t>
                      </a:r>
                      <a:endParaRPr lang="ko-KR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869414" y="2198331"/>
          <a:ext cx="1420174" cy="22190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01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라즈베리파이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Server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Pi</a:t>
                      </a:r>
                      <a:r>
                        <a:rPr lang="en-US" altLang="ko-KR" sz="1200" b="1" baseline="0" dirty="0"/>
                        <a:t> camera</a:t>
                      </a:r>
                    </a:p>
                    <a:p>
                      <a:pPr algn="ctr" latinLnBrk="1"/>
                      <a:r>
                        <a:rPr lang="en-US" altLang="ko-KR" sz="900" b="1" baseline="0" dirty="0"/>
                        <a:t>(</a:t>
                      </a:r>
                      <a:r>
                        <a:rPr lang="ko-KR" altLang="en-US" sz="900" b="1" baseline="0" dirty="0"/>
                        <a:t>영상 촬영</a:t>
                      </a:r>
                      <a:r>
                        <a:rPr lang="en-US" altLang="ko-KR" sz="900" b="1" baseline="0" dirty="0"/>
                        <a:t>)</a:t>
                      </a:r>
                      <a:endParaRPr lang="ko-KR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2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/>
                        <a:t>수온 측정 센서</a:t>
                      </a:r>
                      <a:endParaRPr lang="ko-KR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3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pH </a:t>
                      </a:r>
                      <a:r>
                        <a:rPr lang="ko-KR" altLang="en-US" sz="900" b="1" dirty="0"/>
                        <a:t>측정 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데이터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ko-KR" altLang="en-US" sz="900" b="1" dirty="0"/>
                        <a:t>송수신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수신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1" name="Picture 3" descr="C:\Users\hanmi\Desktop\졸작\사진\navig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14" y="4672675"/>
            <a:ext cx="318077" cy="3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hanmi\Desktop\졸작\사진\navig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85524" y="4647047"/>
            <a:ext cx="318077" cy="3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9641262" y="3160963"/>
          <a:ext cx="1230184" cy="1658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Application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상태 설정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센서데이터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영상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Nofitication</a:t>
                      </a:r>
                      <a:r>
                        <a:rPr lang="en-US" altLang="ko-KR" sz="11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4569093" y="4914181"/>
          <a:ext cx="142017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01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부분 환수기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Water</a:t>
                      </a:r>
                      <a:r>
                        <a:rPr lang="en-US" altLang="ko-KR" sz="1200" b="1" baseline="0" dirty="0"/>
                        <a:t> Nozzle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모터 드라이버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환수 물통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887593" y="2531006"/>
          <a:ext cx="1420174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01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먹이 급여기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Servo </a:t>
                      </a:r>
                      <a:r>
                        <a:rPr lang="ko-KR" altLang="en-US" sz="1200" b="1" dirty="0"/>
                        <a:t>모터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먹이 저장 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2" y="3388484"/>
            <a:ext cx="3509159" cy="332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 flipH="1">
            <a:off x="3480090" y="2754630"/>
            <a:ext cx="17259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742980" y="3003154"/>
            <a:ext cx="14763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742980" y="2986678"/>
            <a:ext cx="0" cy="19968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480090" y="2738154"/>
            <a:ext cx="0" cy="22453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087087" y="5233227"/>
            <a:ext cx="46308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6630290" y="2964146"/>
            <a:ext cx="2388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4013768" y="4024060"/>
            <a:ext cx="19756" cy="110233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103336" y="4028639"/>
            <a:ext cx="0" cy="123499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4036151" y="4050438"/>
            <a:ext cx="70943" cy="687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 flipV="1">
            <a:off x="3905308" y="5340062"/>
            <a:ext cx="656532" cy="917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3831989" y="4130895"/>
            <a:ext cx="19756" cy="110233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921557" y="4135474"/>
            <a:ext cx="0" cy="123499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 flipV="1">
            <a:off x="3854372" y="4157273"/>
            <a:ext cx="70943" cy="687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hanmi\Downloads\wif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87" y="2051833"/>
            <a:ext cx="270175" cy="2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mi\Downloads\wifi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262" y="2977928"/>
            <a:ext cx="270175" cy="2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59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분담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17136"/>
              </p:ext>
            </p:extLst>
          </p:nvPr>
        </p:nvGraphicFramePr>
        <p:xfrm>
          <a:off x="479859" y="1561327"/>
          <a:ext cx="11062577" cy="460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33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69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509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9387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rial Black" panose="020B0A04020102020204" pitchFamily="34" charset="0"/>
                        </a:rPr>
                        <a:t>신제우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Arial Black" panose="020B0A04020102020204" pitchFamily="34" charset="0"/>
                        </a:rPr>
                        <a:t>차해운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rial Black" panose="020B0A04020102020204" pitchFamily="34" charset="0"/>
                        </a:rPr>
                        <a:t>김병갑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Arial Black" panose="020B0A04020102020204" pitchFamily="34" charset="0"/>
                        </a:rPr>
                        <a:t>환수 장치</a:t>
                      </a:r>
                      <a:endParaRPr lang="en-US" altLang="ko-KR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환수장치와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App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연동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환수 장치 제작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장치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&amp;Pi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환수 장치 제작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Server&amp;App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Arial Black" panose="020B0A04020102020204" pitchFamily="34" charset="0"/>
                        </a:rPr>
                        <a:t>먹이 </a:t>
                      </a:r>
                      <a:r>
                        <a:rPr lang="ko-KR" altLang="en-US" sz="1400" b="1" dirty="0" err="1">
                          <a:latin typeface="Arial Black" panose="020B0A04020102020204" pitchFamily="34" charset="0"/>
                        </a:rPr>
                        <a:t>급여기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먹이 급여 장치 제작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Server&amp;App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먹이 급여 장치 제작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장치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&amp;Pi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Server&amp;App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연동</a:t>
                      </a: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ko-KR" altLang="en-US" sz="1400" b="1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b="1" dirty="0">
                          <a:latin typeface="Arial Black" panose="020B0A04020102020204" pitchFamily="34" charset="0"/>
                        </a:rPr>
                        <a:t>&amp; App</a:t>
                      </a:r>
                      <a:r>
                        <a:rPr lang="en-US" altLang="ko-KR" sz="1400" b="1" baseline="0" dirty="0">
                          <a:latin typeface="Arial Black" panose="020B0A04020102020204" pitchFamily="34" charset="0"/>
                        </a:rPr>
                        <a:t> &amp;</a:t>
                      </a:r>
                      <a:endParaRPr lang="en-US" altLang="ko-KR" sz="1400" b="1" dirty="0">
                        <a:latin typeface="Arial Black" panose="020B0A04020102020204" pitchFamily="34" charset="0"/>
                      </a:endParaRPr>
                    </a:p>
                    <a:p>
                      <a:pPr algn="l" latinLnBrk="1"/>
                      <a:r>
                        <a:rPr lang="ko-KR" altLang="en-US" sz="1400" b="1" dirty="0" err="1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b="1" dirty="0">
                          <a:latin typeface="Arial Black" panose="020B0A04020102020204" pitchFamily="34" charset="0"/>
                        </a:rPr>
                        <a:t> 파이 센서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라즈베리파이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센서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   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App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장치를 서버에서 동작시키고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라즈베리파이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센서값을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서버로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Socket.io</a:t>
                      </a: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를 이용하여 서버와 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App </a:t>
                      </a: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연동 및 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App </a:t>
                      </a: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디자인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44505037"/>
                  </a:ext>
                </a:extLst>
              </a:tr>
              <a:tr h="11111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Arial Black" panose="020B0A04020102020204" pitchFamily="34" charset="0"/>
                        </a:rPr>
                        <a:t>Pi Server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파이의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로 가져오기</a:t>
                      </a:r>
                      <a:endParaRPr lang="en-US" altLang="ko-KR" sz="1400" baseline="0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       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App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파이의</a:t>
                      </a: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로 가져오기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       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웹 브라우저로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      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App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Arial Black" panose="020B0A04020102020204" pitchFamily="34" charset="0"/>
                        </a:rPr>
                        <a:t>DB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DB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 Server Data </a:t>
                      </a: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저장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저장된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App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연동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DB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 Server Data </a:t>
                      </a: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저장</a:t>
                      </a:r>
                      <a:endParaRPr lang="en-US" altLang="ko-KR" sz="1400" baseline="0" dirty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저장된 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와</a:t>
                      </a:r>
                      <a:r>
                        <a:rPr lang="en-US" altLang="ko-KR" sz="14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baseline="0" dirty="0">
                          <a:latin typeface="Arial Black" panose="020B0A04020102020204" pitchFamily="34" charset="0"/>
                        </a:rPr>
                        <a:t>웹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DB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스키마 설계 및 제작</a:t>
                      </a:r>
                      <a:endParaRPr lang="en-US" altLang="ko-KR" sz="1400" dirty="0">
                        <a:latin typeface="Arial Black" panose="020B0A04020102020204" pitchFamily="34" charset="0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안드로이드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내장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DB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00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현재 진행상황 및 진행률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98810"/>
              </p:ext>
            </p:extLst>
          </p:nvPr>
        </p:nvGraphicFramePr>
        <p:xfrm>
          <a:off x="444846" y="1085659"/>
          <a:ext cx="10985160" cy="551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9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17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341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757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1830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341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13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아두이노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어항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라즈베리파이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워터펌프</a:t>
                      </a:r>
                      <a:r>
                        <a:rPr lang="ko-KR" altLang="en-US" sz="1600" baseline="0" dirty="0"/>
                        <a:t> 제작 및 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Node.js </a:t>
                      </a:r>
                      <a:r>
                        <a:rPr lang="ko-KR" altLang="en-US" sz="1600" dirty="0"/>
                        <a:t>서버구축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 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먹이급여기 제작 및 </a:t>
                      </a:r>
                      <a:r>
                        <a:rPr lang="ko-KR" altLang="en-US" sz="1600" baseline="0" dirty="0"/>
                        <a:t>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방수온도</a:t>
                      </a:r>
                      <a:r>
                        <a:rPr lang="ko-KR" altLang="en-US" sz="1600" baseline="0" dirty="0"/>
                        <a:t>센서 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수온 및 수질측정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RTC </a:t>
                      </a:r>
                      <a:r>
                        <a:rPr lang="ko-KR" altLang="en-US" sz="1600" dirty="0"/>
                        <a:t>모듈</a:t>
                      </a:r>
                      <a:r>
                        <a:rPr lang="ko-KR" altLang="en-US" sz="1600" baseline="0" dirty="0"/>
                        <a:t> 이용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pH </a:t>
                      </a:r>
                      <a:r>
                        <a:rPr lang="ko-KR" altLang="en-US" sz="1600" dirty="0"/>
                        <a:t>수질측정 센서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자동 먹이급여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아두이노</a:t>
                      </a:r>
                      <a:r>
                        <a:rPr lang="ko-KR" altLang="en-US" sz="1600" dirty="0"/>
                        <a:t> 제어프로그램 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Database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설계 및 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부분환수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라즈베리파이와</a:t>
                      </a:r>
                      <a:r>
                        <a:rPr lang="ko-KR" altLang="en-US" sz="1600" dirty="0"/>
                        <a:t>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파이카메라 설정 및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어항 </a:t>
                      </a:r>
                      <a:r>
                        <a:rPr lang="ko-KR" altLang="en-US" sz="1600" dirty="0" err="1"/>
                        <a:t>스트리밍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어항에 하드웨어 부착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웹 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알리미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어항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80%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홈페이지 페이지 구성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어플</a:t>
                      </a:r>
                      <a:r>
                        <a:rPr lang="ko-KR" altLang="en-US" sz="1600" dirty="0"/>
                        <a:t>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60%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1304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8105614" y="271838"/>
            <a:ext cx="2340244" cy="53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진행률 </a:t>
            </a:r>
            <a:r>
              <a:rPr lang="en-US" altLang="ko-KR" dirty="0"/>
              <a:t>: 84%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2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주차별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진행상황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100F61D0-30E9-454D-AA6B-892B5896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20724"/>
              </p:ext>
            </p:extLst>
          </p:nvPr>
        </p:nvGraphicFramePr>
        <p:xfrm>
          <a:off x="444846" y="1318134"/>
          <a:ext cx="11023902" cy="523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68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254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020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95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81509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331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자바스크립트</a:t>
                      </a:r>
                      <a:r>
                        <a:rPr lang="en-US" altLang="ko-KR" sz="1600" baseline="0" dirty="0"/>
                        <a:t>, Node.js </a:t>
                      </a:r>
                      <a:r>
                        <a:rPr lang="ko-KR" altLang="en-US" sz="1600" baseline="0" dirty="0"/>
                        <a:t>등 공부 및 자료조사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</a:t>
                      </a:r>
                      <a:r>
                        <a:rPr lang="ko-KR" altLang="en-US" sz="1600" baseline="0" dirty="0"/>
                        <a:t> 접속을 위해 </a:t>
                      </a:r>
                      <a:r>
                        <a:rPr lang="en-US" altLang="ko-KR" sz="1600" baseline="0" dirty="0"/>
                        <a:t>DDNS </a:t>
                      </a:r>
                      <a:r>
                        <a:rPr lang="ko-KR" altLang="en-US" sz="1600" baseline="0" dirty="0"/>
                        <a:t>설정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접속방법 변경</a:t>
                      </a:r>
                      <a:r>
                        <a:rPr lang="en-US" altLang="ko-KR" sz="1600" baseline="0" dirty="0"/>
                        <a:t>), </a:t>
                      </a:r>
                      <a:r>
                        <a:rPr lang="ko-KR" altLang="en-US" sz="1600" baseline="0" dirty="0"/>
                        <a:t>어항 주문제작을 위해 도면구성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서버 </a:t>
                      </a:r>
                      <a:r>
                        <a:rPr lang="ko-KR" altLang="en-US" sz="1600" baseline="0" dirty="0" err="1"/>
                        <a:t>쉘</a:t>
                      </a:r>
                      <a:r>
                        <a:rPr lang="ko-KR" altLang="en-US" sz="1600" baseline="0" dirty="0"/>
                        <a:t> 스크립트 제작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App </a:t>
                      </a:r>
                      <a:r>
                        <a:rPr lang="ko-KR" altLang="en-US" sz="1600" dirty="0" err="1"/>
                        <a:t>알리미</a:t>
                      </a:r>
                      <a:r>
                        <a:rPr lang="ko-KR" altLang="en-US" sz="1600" dirty="0"/>
                        <a:t> 서비스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smtClean="0"/>
                        <a:t>장비 </a:t>
                      </a:r>
                      <a:r>
                        <a:rPr lang="ko-KR" altLang="en-US" sz="1600" dirty="0"/>
                        <a:t>보강 및 환경 정리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하드웨어 구성회의 및 물고기</a:t>
                      </a:r>
                      <a:r>
                        <a:rPr lang="ko-KR" altLang="en-US" sz="1600" baseline="0" dirty="0"/>
                        <a:t> 관련 정보수집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App</a:t>
                      </a:r>
                      <a:r>
                        <a:rPr lang="ko-KR" altLang="en-US" sz="1600" dirty="0"/>
                        <a:t>과 서버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기초완성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하드웨어 모의제작 및 테스트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워터펌프에서 발생하는 소음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ko-KR" altLang="en-US" sz="1600" dirty="0" err="1"/>
                        <a:t>오염수</a:t>
                      </a:r>
                      <a:r>
                        <a:rPr lang="ko-KR" altLang="en-US" sz="1600" dirty="0"/>
                        <a:t> 문제를 해결하기 위해 워터펌프 변경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워터펌프 부분 </a:t>
                      </a:r>
                      <a:r>
                        <a:rPr lang="ko-KR" altLang="en-US" sz="1600" dirty="0" err="1"/>
                        <a:t>아두이노</a:t>
                      </a:r>
                      <a:r>
                        <a:rPr lang="ko-KR" altLang="en-US" sz="1600" dirty="0"/>
                        <a:t> 코드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하드웨어 구매진행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제어프로그램 작성 및 서버 기본</a:t>
                      </a:r>
                      <a:r>
                        <a:rPr lang="ko-KR" altLang="en-US" sz="1600" baseline="0" dirty="0"/>
                        <a:t> 구성회의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Database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구축 및 연동</a:t>
                      </a:r>
                      <a:r>
                        <a:rPr lang="en-US" altLang="ko-KR" sz="1600" baseline="0" dirty="0"/>
                        <a:t>,   </a:t>
                      </a:r>
                      <a:r>
                        <a:rPr lang="ko-KR" altLang="en-US" sz="1600" baseline="0" dirty="0" err="1"/>
                        <a:t>아두이노와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ko-KR" altLang="en-US" sz="1600" baseline="0" dirty="0" err="1"/>
                        <a:t>라즈베리파이를</a:t>
                      </a:r>
                      <a:r>
                        <a:rPr lang="ko-KR" altLang="en-US" sz="1600" baseline="0" dirty="0"/>
                        <a:t> 한 공간에 배치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어항 장비 </a:t>
                      </a:r>
                      <a:r>
                        <a:rPr lang="ko-KR" altLang="en-US" sz="1600" dirty="0"/>
                        <a:t>및 부속품 구매로 실제와 같은 </a:t>
                      </a:r>
                      <a:r>
                        <a:rPr lang="ko-KR" altLang="en-US" sz="1600"/>
                        <a:t>환경 </a:t>
                      </a:r>
                      <a:r>
                        <a:rPr lang="ko-KR" altLang="en-US" sz="1600" smtClean="0"/>
                        <a:t>구현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Node.js </a:t>
                      </a:r>
                      <a:r>
                        <a:rPr lang="ko-KR" altLang="en-US" sz="1600" dirty="0"/>
                        <a:t>서버 기초제작</a:t>
                      </a:r>
                      <a:r>
                        <a:rPr lang="en-US" altLang="ko-KR" sz="1600" dirty="0"/>
                        <a:t>, App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구성회의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App</a:t>
                      </a:r>
                      <a:r>
                        <a:rPr lang="ko-KR" altLang="en-US" sz="1600" dirty="0"/>
                        <a:t> 디자인 제작 및 홈페이지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물고기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구매 후</a:t>
                      </a:r>
                      <a:endParaRPr lang="en-US" altLang="ko-KR" sz="1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데모 및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하드웨어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서버 </a:t>
                      </a:r>
                      <a:r>
                        <a:rPr lang="en-US" altLang="ko-KR" sz="1600" dirty="0"/>
                        <a:t>– App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간 데이터연동 및 </a:t>
                      </a:r>
                      <a:endParaRPr lang="en-US" altLang="ko-KR" sz="1600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/>
                        <a:t>App </a:t>
                      </a:r>
                      <a:r>
                        <a:rPr lang="ko-KR" altLang="en-US" sz="1600" baseline="0" dirty="0"/>
                        <a:t>기초제작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추후계획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630EF098-974D-40B4-AA50-855C26B1C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26014"/>
              </p:ext>
            </p:extLst>
          </p:nvPr>
        </p:nvGraphicFramePr>
        <p:xfrm>
          <a:off x="444846" y="1318134"/>
          <a:ext cx="11023902" cy="3988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68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254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020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95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81509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331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테스트 진행 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에러 원인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정리 내용 분석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현 장비와의 타협안 작성 후 시스템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종합설계 시제품 데모 환경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총 정리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분석 자료 종합 확인 후</a:t>
                      </a:r>
                      <a:endParaRPr lang="en-US" altLang="ko-KR" sz="1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회의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디버깅 진행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수정된 시스템으로 테스트 진행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학교 환경에 맞는 시스템 환경 구축 및 테스트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시스템 안정화 및</a:t>
                      </a:r>
                      <a:endParaRPr lang="en-US" altLang="ko-KR" sz="1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테스트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디버깅 및 시스템 안정화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테스트 반복진행 및</a:t>
                      </a:r>
                      <a:endParaRPr lang="en-US" altLang="ko-KR" sz="1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에러 디버깅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8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세부설계 및 프로토타입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발표 이후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지적사항 정리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안정화 된 시스템으로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차 테스트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종합설계 시제품 데모 발표 및 지적사항 정리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46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 </a:t>
            </a:r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프로토타입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사진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571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997</TotalTime>
  <Words>814</Words>
  <Application>Microsoft Office PowerPoint</Application>
  <PresentationFormat>사용자 지정</PresentationFormat>
  <Paragraphs>246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차해운</cp:lastModifiedBy>
  <cp:revision>336</cp:revision>
  <dcterms:created xsi:type="dcterms:W3CDTF">2016-03-12T15:04:52Z</dcterms:created>
  <dcterms:modified xsi:type="dcterms:W3CDTF">2019-03-25T15:14:36Z</dcterms:modified>
</cp:coreProperties>
</file>